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6"/>
  </p:notesMasterIdLst>
  <p:handoutMasterIdLst>
    <p:handoutMasterId r:id="rId17"/>
  </p:handoutMasterIdLst>
  <p:sldIdLst>
    <p:sldId id="331" r:id="rId2"/>
    <p:sldId id="330" r:id="rId3"/>
    <p:sldId id="332" r:id="rId4"/>
    <p:sldId id="336" r:id="rId5"/>
    <p:sldId id="339" r:id="rId6"/>
    <p:sldId id="337" r:id="rId7"/>
    <p:sldId id="360" r:id="rId8"/>
    <p:sldId id="362" r:id="rId9"/>
    <p:sldId id="361" r:id="rId10"/>
    <p:sldId id="363" r:id="rId11"/>
    <p:sldId id="364" r:id="rId12"/>
    <p:sldId id="366" r:id="rId13"/>
    <p:sldId id="367" r:id="rId14"/>
    <p:sldId id="35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119" d="100"/>
          <a:sy n="119" d="100"/>
        </p:scale>
        <p:origin x="96" y="180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226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43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495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751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10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379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727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60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8001000" cy="2383722"/>
          </a:xfrm>
        </p:spPr>
        <p:txBody>
          <a:bodyPr/>
          <a:lstStyle/>
          <a:p>
            <a:pPr algn="ctr"/>
            <a:r>
              <a:rPr lang="zh-CN" altLang="en-US" sz="4800" dirty="0" smtClean="0"/>
              <a:t>命令词（孤立词）识别实验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2019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日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）计算两个特征序列的</a:t>
            </a:r>
            <a:r>
              <a:rPr lang="en-US" altLang="zh-CN" dirty="0" smtClean="0"/>
              <a:t>DTW</a:t>
            </a:r>
            <a:r>
              <a:rPr lang="zh-CN" altLang="en-US" dirty="0" smtClean="0"/>
              <a:t>距离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见课件， 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182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4.</a:t>
            </a:r>
            <a:r>
              <a:rPr lang="zh-CN" altLang="en-US" dirty="0" smtClean="0"/>
              <a:t>计算测试结果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个人独立完成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130000"/>
              </a:lnSpc>
            </a:pP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每个测试语料都有一个类别标签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每个测试语料都有一个识别结果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 lvl="1">
              <a:lnSpc>
                <a:spcPct val="130000"/>
              </a:lnSpc>
            </a:pP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 smtClean="0"/>
              <a:t>其中，       为第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/>
              <a:t>个测试语料和第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 smtClean="0"/>
              <a:t>个模板间的</a:t>
            </a:r>
            <a:r>
              <a:rPr lang="en-US" altLang="zh-CN" dirty="0" smtClean="0"/>
              <a:t>DTW</a:t>
            </a:r>
            <a:r>
              <a:rPr lang="zh-CN" altLang="en-US" dirty="0" smtClean="0"/>
              <a:t>距离（规整后）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若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表示识别结果正确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计算正确率</a:t>
            </a:r>
            <a:r>
              <a:rPr lang="en-US" altLang="zh-CN" dirty="0" smtClean="0"/>
              <a:t>=</a:t>
            </a:r>
            <a:r>
              <a:rPr lang="zh-CN" altLang="en-US" dirty="0" smtClean="0"/>
              <a:t>识别结果正确的语料数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总测试语料数</a:t>
            </a:r>
            <a:endParaRPr lang="en-US" altLang="zh-CN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488470"/>
              </p:ext>
            </p:extLst>
          </p:nvPr>
        </p:nvGraphicFramePr>
        <p:xfrm>
          <a:off x="4876800" y="2438399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4" imgW="114120" imgH="228600" progId="Equation.DSMT4">
                  <p:embed/>
                </p:oleObj>
              </mc:Choice>
              <mc:Fallback>
                <p:oleObj name="Equation" r:id="rId4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2438399"/>
                        <a:ext cx="228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342053"/>
              </p:ext>
            </p:extLst>
          </p:nvPr>
        </p:nvGraphicFramePr>
        <p:xfrm>
          <a:off x="4876800" y="2819400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6" imgW="114120" imgH="228600" progId="Equation.DSMT4">
                  <p:embed/>
                </p:oleObj>
              </mc:Choice>
              <mc:Fallback>
                <p:oleObj name="Equation" r:id="rId6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76800" y="2819400"/>
                        <a:ext cx="228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872223"/>
              </p:ext>
            </p:extLst>
          </p:nvPr>
        </p:nvGraphicFramePr>
        <p:xfrm>
          <a:off x="2895600" y="3479800"/>
          <a:ext cx="1905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8" imgW="952200" imgH="330120" progId="Equation.DSMT4">
                  <p:embed/>
                </p:oleObj>
              </mc:Choice>
              <mc:Fallback>
                <p:oleObj name="Equation" r:id="rId8" imgW="9522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5600" y="3479800"/>
                        <a:ext cx="19050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737073"/>
              </p:ext>
            </p:extLst>
          </p:nvPr>
        </p:nvGraphicFramePr>
        <p:xfrm>
          <a:off x="1676400" y="4191000"/>
          <a:ext cx="43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10" imgW="215640" imgH="241200" progId="Equation.DSMT4">
                  <p:embed/>
                </p:oleObj>
              </mc:Choice>
              <mc:Fallback>
                <p:oleObj name="Equation" r:id="rId10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76400" y="4191000"/>
                        <a:ext cx="431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72347"/>
              </p:ext>
            </p:extLst>
          </p:nvPr>
        </p:nvGraphicFramePr>
        <p:xfrm>
          <a:off x="1676400" y="4724400"/>
          <a:ext cx="71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12" imgW="355320" imgH="228600" progId="Equation.DSMT4">
                  <p:embed/>
                </p:oleObj>
              </mc:Choice>
              <mc:Fallback>
                <p:oleObj name="Equation" r:id="rId12" imgW="355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76400" y="4724400"/>
                        <a:ext cx="711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1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5.HMM</a:t>
            </a:r>
            <a:r>
              <a:rPr lang="zh-CN" altLang="en-US" dirty="0" smtClean="0"/>
              <a:t>模型训练 </a:t>
            </a:r>
            <a:r>
              <a:rPr lang="zh-CN" altLang="en-US" dirty="0" smtClean="0"/>
              <a:t>（可选）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在训练语料上，每个词训练一个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算法的初值选取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Baum-Welch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算法的重估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6</a:t>
            </a:r>
            <a:r>
              <a:rPr lang="en-US" altLang="zh-CN" dirty="0" smtClean="0"/>
              <a:t>.HMM</a:t>
            </a:r>
            <a:r>
              <a:rPr lang="zh-CN" altLang="en-US" dirty="0" smtClean="0"/>
              <a:t>模型的识别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在测试语料上，对每一个测试语料在所有的词模型上计算概率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前后向算法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计算正确率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1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五、实验结果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实验结果提交</a:t>
            </a:r>
            <a:r>
              <a:rPr lang="zh-CN" altLang="en-US" dirty="0" smtClean="0"/>
              <a:t>邮箱</a:t>
            </a:r>
            <a:r>
              <a:rPr lang="zh-CN" altLang="en-US" dirty="0"/>
              <a:t>（</a:t>
            </a:r>
            <a:r>
              <a:rPr lang="zh-CN" altLang="en-US" dirty="0" smtClean="0"/>
              <a:t>压缩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文件名</a:t>
            </a:r>
            <a:r>
              <a:rPr lang="zh-CN" altLang="en-US" dirty="0"/>
              <a:t>：学号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 smtClean="0"/>
              <a:t>-</a:t>
            </a:r>
            <a:r>
              <a:rPr lang="zh-CN" altLang="en-US" dirty="0"/>
              <a:t>命令</a:t>
            </a:r>
            <a:r>
              <a:rPr lang="zh-CN" altLang="en-US" dirty="0" smtClean="0"/>
              <a:t>词识别实验</a:t>
            </a:r>
            <a:r>
              <a:rPr lang="en-US" altLang="zh-CN" dirty="0"/>
              <a:t>.</a:t>
            </a:r>
            <a:r>
              <a:rPr lang="en-US" altLang="zh-CN" dirty="0" smtClean="0"/>
              <a:t>xxx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提交内容（每人一份）：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实验报告电子版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      语料</a:t>
            </a:r>
            <a:r>
              <a:rPr lang="zh-CN" altLang="en-US" dirty="0" smtClean="0"/>
              <a:t>压缩包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DTW</a:t>
            </a:r>
            <a:r>
              <a:rPr lang="zh-CN" altLang="en-US" dirty="0" smtClean="0"/>
              <a:t>程序压缩包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HMM</a:t>
            </a:r>
            <a:r>
              <a:rPr lang="zh-CN" altLang="en-US" dirty="0" smtClean="0"/>
              <a:t>程序压缩包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22320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实验类型：算法开发</a:t>
            </a:r>
            <a:endParaRPr lang="en-US" altLang="zh-CN" dirty="0" smtClean="0"/>
          </a:p>
          <a:p>
            <a:r>
              <a:rPr lang="zh-CN" altLang="en-US" dirty="0" smtClean="0"/>
              <a:t>实验目的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对语音识别技术进行动手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MFCC</a:t>
            </a:r>
            <a:r>
              <a:rPr lang="zh-CN" altLang="en-US" dirty="0" smtClean="0"/>
              <a:t>声学特征的提取方法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掌握基于</a:t>
            </a:r>
            <a:r>
              <a:rPr lang="en-US" altLang="zh-CN" dirty="0" smtClean="0"/>
              <a:t>DTW</a:t>
            </a:r>
            <a:r>
              <a:rPr lang="zh-CN" altLang="en-US" dirty="0"/>
              <a:t>或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HMM</a:t>
            </a:r>
            <a:r>
              <a:rPr lang="zh-CN" altLang="en-US" dirty="0" smtClean="0"/>
              <a:t>的命令词识别技术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设计一个命令词识别任务，定制词表，采集语料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能够设计和编写命令词识别的算法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任课教师：郑铁然</a:t>
            </a:r>
            <a:endParaRPr lang="en-US" altLang="zh-CN" dirty="0" smtClean="0"/>
          </a:p>
          <a:p>
            <a:r>
              <a:rPr lang="zh-CN" altLang="en-US" dirty="0" smtClean="0"/>
              <a:t>实验室教师：许磊</a:t>
            </a:r>
            <a:endParaRPr lang="en-US" altLang="zh-CN" dirty="0" smtClean="0"/>
          </a:p>
          <a:p>
            <a:r>
              <a:rPr lang="en-US" altLang="zh-CN" dirty="0" smtClean="0"/>
              <a:t>TA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实验人数与分组</a:t>
            </a:r>
            <a:endParaRPr lang="en-US" altLang="zh-CN" dirty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人</a:t>
            </a:r>
            <a:r>
              <a:rPr lang="zh-CN" altLang="en-US" dirty="0"/>
              <a:t>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实验学时：</a:t>
            </a:r>
            <a:r>
              <a:rPr lang="en-US" altLang="zh-CN" dirty="0" smtClean="0"/>
              <a:t>4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实验成绩：本次实验</a:t>
            </a:r>
            <a:r>
              <a:rPr lang="zh-CN" altLang="en-US" dirty="0" smtClean="0"/>
              <a:t>按</a:t>
            </a:r>
            <a:r>
              <a:rPr lang="en-US" altLang="zh-CN" dirty="0"/>
              <a:t>1</a:t>
            </a:r>
            <a:r>
              <a:rPr lang="en-US" altLang="zh-CN" dirty="0" smtClean="0"/>
              <a:t>00</a:t>
            </a:r>
            <a:r>
              <a:rPr lang="zh-CN" altLang="en-US" dirty="0" smtClean="0"/>
              <a:t>分计算。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实验</a:t>
            </a:r>
            <a:r>
              <a:rPr lang="zh-CN" altLang="en-US" dirty="0"/>
              <a:t>地点</a:t>
            </a:r>
            <a:r>
              <a:rPr lang="zh-CN" altLang="en-US" dirty="0" smtClean="0"/>
              <a:t>：格物</a:t>
            </a:r>
            <a:r>
              <a:rPr lang="en-US" altLang="zh-CN" dirty="0" smtClean="0"/>
              <a:t>213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选择合适的操作系统和程序开发平台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课程相关内容的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熟悉开发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熟悉</a:t>
            </a:r>
            <a:r>
              <a:rPr lang="en-US" altLang="zh-CN" dirty="0" smtClean="0"/>
              <a:t>MFCC</a:t>
            </a:r>
            <a:r>
              <a:rPr lang="zh-CN" altLang="en-US" dirty="0" smtClean="0"/>
              <a:t>声学特征提取方法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熟悉语音识别和命令词识别算法相关的理论知识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设计命令词识别任务、确定词表、完成语料采集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自带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盘，用于存储实验数据、软件安装文件和实验结果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zh-CN" dirty="0" smtClean="0"/>
              <a:t>了解实验目的</a:t>
            </a:r>
            <a:r>
              <a:rPr lang="zh-CN" altLang="en-US" dirty="0" smtClean="0"/>
              <a:t>，对算法流程形成初步的设计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设计命令词识别任务 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设想</a:t>
            </a:r>
            <a:r>
              <a:rPr lang="zh-CN" altLang="en-US" dirty="0" smtClean="0"/>
              <a:t>一个任务，如智能家居、或车辆控制等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确定词表，要求词表中不少于</a:t>
            </a:r>
            <a:r>
              <a:rPr lang="en-US" altLang="zh-CN" dirty="0"/>
              <a:t>5</a:t>
            </a:r>
            <a:r>
              <a:rPr lang="zh-CN" altLang="en-US" dirty="0" smtClean="0"/>
              <a:t>个词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录制语料。</a:t>
            </a:r>
            <a:r>
              <a:rPr lang="en-US" altLang="zh-CN" dirty="0" smtClean="0"/>
              <a:t>(Wav,16kHz,16bit).</a:t>
            </a:r>
            <a:r>
              <a:rPr lang="zh-CN" altLang="en-US" dirty="0" smtClean="0"/>
              <a:t> </a:t>
            </a:r>
            <a:r>
              <a:rPr lang="zh-CN" altLang="en-US" dirty="0" smtClean="0"/>
              <a:t>可以录制多个人的</a:t>
            </a:r>
            <a:r>
              <a:rPr lang="zh-CN" altLang="en-US" dirty="0" smtClean="0"/>
              <a:t>数据（如果情况允许），每个</a:t>
            </a:r>
            <a:r>
              <a:rPr lang="zh-CN" altLang="en-US" dirty="0"/>
              <a:t>词不少于</a:t>
            </a:r>
            <a:r>
              <a:rPr lang="en-US" altLang="zh-CN" dirty="0"/>
              <a:t>10</a:t>
            </a:r>
            <a:r>
              <a:rPr lang="zh-CN" altLang="en-US" dirty="0" smtClean="0"/>
              <a:t>遍（每人） 。</a:t>
            </a:r>
            <a:r>
              <a:rPr lang="zh-CN" altLang="en-US" dirty="0" smtClean="0"/>
              <a:t>对</a:t>
            </a:r>
            <a:r>
              <a:rPr lang="en-US" altLang="zh-CN" dirty="0" smtClean="0"/>
              <a:t>DTW</a:t>
            </a:r>
            <a:r>
              <a:rPr lang="zh-CN" altLang="en-US" dirty="0" smtClean="0"/>
              <a:t>算法，取其中</a:t>
            </a:r>
            <a:r>
              <a:rPr lang="zh-CN" altLang="en-US" dirty="0"/>
              <a:t>一</a:t>
            </a:r>
            <a:r>
              <a:rPr lang="zh-CN" altLang="en-US" dirty="0" smtClean="0"/>
              <a:t>个实例为模板（每人一个），其它用于测试。对</a:t>
            </a:r>
            <a:r>
              <a:rPr lang="en-US" altLang="zh-CN" dirty="0" smtClean="0"/>
              <a:t>HMM</a:t>
            </a:r>
            <a:r>
              <a:rPr lang="zh-CN" altLang="en-US" dirty="0" smtClean="0"/>
              <a:t>算法，取其中</a:t>
            </a:r>
            <a:r>
              <a:rPr lang="en-US" altLang="zh-CN" dirty="0" smtClean="0"/>
              <a:t>7</a:t>
            </a:r>
            <a:r>
              <a:rPr lang="zh-CN" altLang="en-US" dirty="0" smtClean="0"/>
              <a:t>例（每人）为训练语料，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例（每人）为测试语料。可以用采集工具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cooledit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或编程实现语音采集。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检查语料。通过听辩检查</a:t>
            </a:r>
            <a:r>
              <a:rPr lang="zh-CN" altLang="en-US" dirty="0"/>
              <a:t>来</a:t>
            </a:r>
            <a:r>
              <a:rPr lang="zh-CN" altLang="en-US" dirty="0" smtClean="0"/>
              <a:t>保证语料质量。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去除静音。可以用端点检测算法实现，也可以手工实现。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特征提取 </a:t>
            </a:r>
            <a:r>
              <a:rPr lang="zh-CN" altLang="en-US" dirty="0" smtClean="0"/>
              <a:t>（可以自己编程实现）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每帧提取</a:t>
            </a:r>
            <a:r>
              <a:rPr lang="en-US" altLang="zh-CN" dirty="0" smtClean="0"/>
              <a:t>39</a:t>
            </a:r>
            <a:r>
              <a:rPr lang="zh-CN" altLang="en-US" dirty="0" smtClean="0"/>
              <a:t>维</a:t>
            </a:r>
            <a:r>
              <a:rPr lang="en-US" altLang="zh-CN" dirty="0" smtClean="0"/>
              <a:t>MFCC</a:t>
            </a:r>
            <a:r>
              <a:rPr lang="zh-CN" altLang="en-US" dirty="0" smtClean="0"/>
              <a:t>特征，帧长</a:t>
            </a:r>
            <a:r>
              <a:rPr lang="en-US" altLang="zh-CN" dirty="0" smtClean="0"/>
              <a:t>25ms</a:t>
            </a:r>
            <a:r>
              <a:rPr lang="zh-CN" altLang="en-US" dirty="0" smtClean="0"/>
              <a:t>，帧移</a:t>
            </a:r>
            <a:r>
              <a:rPr lang="en-US" altLang="zh-CN" dirty="0" smtClean="0"/>
              <a:t>10ms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可以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HTK</a:t>
            </a:r>
            <a:r>
              <a:rPr lang="zh-CN" altLang="en-US" dirty="0" smtClean="0"/>
              <a:t>工具包中的</a:t>
            </a:r>
            <a:r>
              <a:rPr lang="en-US" altLang="zh-CN" dirty="0" err="1" smtClean="0"/>
              <a:t>hcopy</a:t>
            </a:r>
            <a:r>
              <a:rPr lang="zh-CN" altLang="en-US" dirty="0" smtClean="0"/>
              <a:t>命令实现（要求语料是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格式）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       </a:t>
            </a:r>
            <a:r>
              <a:rPr lang="en-US" altLang="zh-CN" dirty="0" err="1">
                <a:solidFill>
                  <a:srgbClr val="FF0000"/>
                </a:solidFill>
              </a:rPr>
              <a:t>hcopy</a:t>
            </a:r>
            <a:r>
              <a:rPr lang="en-US" altLang="zh-CN" dirty="0">
                <a:solidFill>
                  <a:srgbClr val="FF0000"/>
                </a:solidFill>
              </a:rPr>
              <a:t> -A -D -T 1 -C </a:t>
            </a:r>
            <a:r>
              <a:rPr lang="en-US" altLang="zh-CN" dirty="0" err="1">
                <a:solidFill>
                  <a:srgbClr val="FF0000"/>
                </a:solidFill>
              </a:rPr>
              <a:t>tr_wav.cfg</a:t>
            </a:r>
            <a:r>
              <a:rPr lang="en-US" altLang="zh-CN" dirty="0">
                <a:solidFill>
                  <a:srgbClr val="FF0000"/>
                </a:solidFill>
              </a:rPr>
              <a:t> -S </a:t>
            </a:r>
            <a:r>
              <a:rPr lang="en-US" altLang="zh-CN" dirty="0" smtClean="0">
                <a:solidFill>
                  <a:srgbClr val="FF0000"/>
                </a:solidFill>
              </a:rPr>
              <a:t>.\data\</a:t>
            </a:r>
            <a:r>
              <a:rPr lang="en-US" altLang="zh-CN" dirty="0" err="1">
                <a:solidFill>
                  <a:srgbClr val="FF0000"/>
                </a:solidFill>
              </a:rPr>
              <a:t>list</a:t>
            </a:r>
            <a:r>
              <a:rPr lang="en-US" altLang="zh-CN" dirty="0" err="1" smtClean="0">
                <a:solidFill>
                  <a:srgbClr val="FF0000"/>
                </a:solidFill>
              </a:rPr>
              <a:t>.scp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-A  -D  -T </a:t>
            </a:r>
            <a:r>
              <a:rPr lang="zh-CN" altLang="en-US" dirty="0" smtClean="0"/>
              <a:t>设置命令执行时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显示内容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-C  </a:t>
            </a:r>
            <a:r>
              <a:rPr lang="zh-CN" altLang="en-US" dirty="0" smtClean="0"/>
              <a:t>配置文件</a:t>
            </a:r>
            <a:r>
              <a:rPr lang="zh-CN" altLang="en-US" dirty="0" smtClean="0"/>
              <a:t>名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337755"/>
            <a:ext cx="4762962" cy="329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特征提取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-S  </a:t>
            </a:r>
            <a:r>
              <a:rPr lang="zh-CN" altLang="en-US" dirty="0" smtClean="0"/>
              <a:t>脚本文件名</a:t>
            </a:r>
            <a:r>
              <a:rPr lang="zh-CN" altLang="en-US" dirty="0" smtClean="0"/>
              <a:t>，用该文件存放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文件</a:t>
            </a:r>
            <a:r>
              <a:rPr lang="zh-CN" altLang="en-US" dirty="0" smtClean="0"/>
              <a:t>和提取出的对应特征文件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378085"/>
            <a:ext cx="6934200" cy="43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3.DTW</a:t>
            </a:r>
            <a:r>
              <a:rPr lang="zh-CN" altLang="en-US" dirty="0" smtClean="0"/>
              <a:t>识别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N</a:t>
            </a:r>
            <a:r>
              <a:rPr lang="zh-CN" altLang="en-US" dirty="0" smtClean="0"/>
              <a:t>个模板，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个待测命令词语料，进行</a:t>
            </a:r>
            <a:r>
              <a:rPr lang="en-US" altLang="zh-CN" dirty="0" smtClean="0"/>
              <a:t>N*M</a:t>
            </a:r>
            <a:r>
              <a:rPr lang="zh-CN" altLang="en-US" dirty="0" smtClean="0"/>
              <a:t>次</a:t>
            </a:r>
            <a:r>
              <a:rPr lang="en-US" altLang="zh-CN" dirty="0" smtClean="0"/>
              <a:t>DTW</a:t>
            </a:r>
            <a:r>
              <a:rPr lang="zh-CN" altLang="en-US" dirty="0" smtClean="0"/>
              <a:t>计算，得到</a:t>
            </a:r>
            <a:r>
              <a:rPr lang="en-US" altLang="zh-CN" dirty="0" smtClean="0"/>
              <a:t>N*M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DTW</a:t>
            </a:r>
            <a:r>
              <a:rPr lang="zh-CN" altLang="en-US" dirty="0" smtClean="0"/>
              <a:t>距离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每个</a:t>
            </a:r>
            <a:r>
              <a:rPr lang="en-US" altLang="zh-CN" dirty="0" smtClean="0"/>
              <a:t>DTW</a:t>
            </a:r>
            <a:r>
              <a:rPr lang="zh-CN" altLang="en-US" dirty="0" smtClean="0"/>
              <a:t>计算分成两步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）分别载入模板和待测语料的</a:t>
            </a:r>
            <a:r>
              <a:rPr lang="en-US" altLang="zh-CN" dirty="0" smtClean="0"/>
              <a:t>MFCC</a:t>
            </a:r>
            <a:r>
              <a:rPr lang="zh-CN" altLang="en-US" dirty="0" smtClean="0"/>
              <a:t>特征矢量序列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/>
              <a:t>       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705738"/>
            <a:ext cx="5715000" cy="292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4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4501</TotalTime>
  <Pages>0</Pages>
  <Words>881</Words>
  <Characters>0</Characters>
  <Application>Microsoft Office PowerPoint</Application>
  <PresentationFormat>全屏显示(4:3)</PresentationFormat>
  <Lines>0</Lines>
  <Paragraphs>100</Paragraphs>
  <Slides>14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Equation</vt:lpstr>
      <vt:lpstr>命令词（孤立词）识别实验 </vt:lpstr>
      <vt:lpstr>一、实验基本信息</vt:lpstr>
      <vt:lpstr>PowerPoint 演示文稿</vt:lpstr>
      <vt:lpstr>二、实验要求</vt:lpstr>
      <vt:lpstr>三、实验准备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五、实验结果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sadan</cp:lastModifiedBy>
  <cp:revision>297</cp:revision>
  <cp:lastPrinted>2012-09-05T04:08:39Z</cp:lastPrinted>
  <dcterms:created xsi:type="dcterms:W3CDTF">2012-09-06T15:16:51Z</dcterms:created>
  <dcterms:modified xsi:type="dcterms:W3CDTF">2021-12-17T06:10:44Z</dcterms:modified>
</cp:coreProperties>
</file>