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21"/>
  </p:handoutMasterIdLst>
  <p:sldIdLst>
    <p:sldId id="256" r:id="rId5"/>
    <p:sldId id="259" r:id="rId7"/>
    <p:sldId id="483" r:id="rId8"/>
    <p:sldId id="476" r:id="rId9"/>
    <p:sldId id="477" r:id="rId10"/>
    <p:sldId id="456" r:id="rId11"/>
    <p:sldId id="478" r:id="rId12"/>
    <p:sldId id="479" r:id="rId13"/>
    <p:sldId id="462" r:id="rId14"/>
    <p:sldId id="480" r:id="rId15"/>
    <p:sldId id="481" r:id="rId16"/>
    <p:sldId id="482" r:id="rId17"/>
    <p:sldId id="495" r:id="rId18"/>
    <p:sldId id="484" r:id="rId19"/>
    <p:sldId id="485" r:id="rId20"/>
  </p:sldIdLst>
  <p:sldSz cx="9144000" cy="6858000" type="screen4x3"/>
  <p:notesSz cx="6858000" cy="9947275"/>
  <p:custDataLst>
    <p:tags r:id="rId2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628"/>
    <a:srgbClr val="996633"/>
    <a:srgbClr val="CC99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08" autoAdjust="0"/>
  </p:normalViewPr>
  <p:slideViewPr>
    <p:cSldViewPr showGuides="1">
      <p:cViewPr varScale="1">
        <p:scale>
          <a:sx n="132" d="100"/>
          <a:sy n="132" d="100"/>
        </p:scale>
        <p:origin x="1476" y="96"/>
      </p:cViewPr>
      <p:guideLst>
        <p:guide orient="horz" pos="2160"/>
        <p:guide pos="292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gs" Target="tags/tag13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F111691-F249-49BF-AD13-77AC163C2E7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D217722-F9DE-4589-BAF8-332D113C647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5029200" cy="4476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0388"/>
            <a:ext cx="297180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50388"/>
            <a:ext cx="297180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7847A5-3418-4168-BB03-40E320A0CA1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A64704-3C90-4599-9A1A-0CD4DB4A1E7D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E933F3D-3132-4E55-B67E-D84038DB376F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E94BA25-ACC4-4AC9-9F14-8E8D42963EF8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41D5B-C7CF-41E9-8BFC-B81285AC3D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C2D64-1FDD-46B2-AA0E-566EBA5F561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15900"/>
            <a:ext cx="2084387" cy="5803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15900"/>
            <a:ext cx="6102350" cy="5803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47193-5223-410B-8004-74950257FF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>
    <p:sndAc>
      <p:endSnd/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9342B-1D0C-4C87-A696-AE5BD3D6C09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FD1BE-9A24-4ABB-8E66-560EA6A1DFC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2C963-E0A7-42F7-8FAD-B21C46696F2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37D3D-CAAF-4017-B871-F905C63F368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A83EA-F16A-41B4-A35C-7CA23289B57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843DB-975B-4589-AE69-FB160CC0C24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C28B7-A46D-492B-B924-04F8242A502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2E4ED-E153-4BBF-9C40-4C1BA4B76FE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71257-F651-4830-91FE-B8FD3A2DF0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E5126-C2C7-4B90-8322-5292A2A408B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46550-8C4D-4F6D-A434-8579F080076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E6D23-AE9F-4212-9947-F857A2BFEF8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0B9D0-2EDD-4D8B-9176-4274A3030CE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1B0DD-5CA8-413B-9D98-C20793B9E8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EC62F-676E-4536-9A52-2309C69F88B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6F8B4-B054-4685-9B5D-BD1CE4E33E8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38BD6-CD08-4B18-A00E-213EF5559B3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BF579-F828-4DD0-9748-1571BF19EE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C05E3-AD46-4E9C-B21F-7DEECDF53C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1032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7775 w 4917"/>
                <a:gd name="T3" fmla="*/ 0 h 1000"/>
                <a:gd name="T4" fmla="*/ 8657 w 4917"/>
                <a:gd name="T5" fmla="*/ 881 h 1000"/>
                <a:gd name="T6" fmla="*/ 7777 w 4917"/>
                <a:gd name="T7" fmla="*/ 1761 h 1000"/>
                <a:gd name="T8" fmla="*/ 0 w 4917"/>
                <a:gd name="T9" fmla="*/ 176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159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 b="0"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8AE5B700-EE1E-4D63-B1C2-C88A146C7A2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sndAc>
      <p:endSnd/>
    </p:sndAc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 bwMode="auto">
          <a:xfrm>
            <a:off x="0" y="115888"/>
            <a:ext cx="8686800" cy="6096000"/>
            <a:chOff x="0" y="96"/>
            <a:chExt cx="5472" cy="3840"/>
          </a:xfrm>
        </p:grpSpPr>
        <p:sp>
          <p:nvSpPr>
            <p:cNvPr id="2054" name="AutoShape 3"/>
            <p:cNvSpPr>
              <a:spLocks noChangeArrowheads="1"/>
            </p:cNvSpPr>
            <p:nvPr userDrawn="1"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2055" name="AutoShape 4"/>
            <p:cNvSpPr>
              <a:spLocks noChangeArrowheads="1"/>
            </p:cNvSpPr>
            <p:nvPr userDrawn="1"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261 w 7000"/>
                <a:gd name="T3" fmla="*/ 0 h 1000"/>
                <a:gd name="T4" fmla="*/ 2435 w 7000"/>
                <a:gd name="T5" fmla="*/ 174 h 1000"/>
                <a:gd name="T6" fmla="*/ 2262 w 7000"/>
                <a:gd name="T7" fmla="*/ 348 h 1000"/>
                <a:gd name="T8" fmla="*/ 0 w 7000"/>
                <a:gd name="T9" fmla="*/ 34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" name="Line 5"/>
            <p:cNvSpPr>
              <a:spLocks noChangeShapeType="1"/>
            </p:cNvSpPr>
            <p:nvPr userDrawn="1"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pic>
        <p:nvPicPr>
          <p:cNvPr id="2053" name="Picture 11" descr="index2008_0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0" y="6245225"/>
            <a:ext cx="18319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>
    <p:sndAc>
      <p:endSnd/>
    </p:sndAc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B08F23A-9504-4358-88BF-208BD38AFAE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9.xml"/><Relationship Id="rId2" Type="http://schemas.openxmlformats.org/officeDocument/2006/relationships/hyperlink" Target="http://www.kaldi-asr.org/" TargetMode="External"/><Relationship Id="rId1" Type="http://schemas.openxmlformats.org/officeDocument/2006/relationships/hyperlink" Target="https://pytorch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908720"/>
            <a:ext cx="7989888" cy="144078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</a:pPr>
            <a:r>
              <a:rPr lang="zh-CN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视 听 觉 信 息 理 解</a:t>
            </a:r>
            <a:br>
              <a:rPr lang="en-US" altLang="zh-CN" sz="16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</a:br>
            <a:r>
              <a:rPr lang="zh-CN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说 话 人 确 认 实 验 方 案 说 明</a:t>
            </a:r>
            <a:endParaRPr lang="zh-CN" altLang="en-US" sz="32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147" name="图片 6" descr="HIT-Logo-AL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6165850"/>
            <a:ext cx="21605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实验方案</a:t>
            </a:r>
            <a:r>
              <a:rPr lang="zh-CN" altLang="en-US" dirty="0"/>
              <a:t>（</a:t>
            </a:r>
            <a:r>
              <a:rPr lang="zh-CN" altLang="en-US" dirty="0" smtClean="0"/>
              <a:t>推荐）</a:t>
            </a:r>
            <a:endParaRPr lang="zh-CN" altLang="en-US" dirty="0" smtClean="0"/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1877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训练好的模型：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835696" y="4149080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54351" y="2391818"/>
          <a:ext cx="7235297" cy="22880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57609"/>
                <a:gridCol w="3977688"/>
              </a:tblGrid>
              <a:tr h="3421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File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971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0007_voxceleb_v2_1a.tar.gz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X-vector </a:t>
                      </a:r>
                      <a:r>
                        <a:rPr lang="en-US" altLang="zh-CN" dirty="0" err="1" smtClean="0"/>
                        <a:t>pretrained</a:t>
                      </a:r>
                      <a:r>
                        <a:rPr lang="en-US" altLang="zh-CN" dirty="0" smtClean="0"/>
                        <a:t> model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9511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0007_voxceleb_v1_1a.tar.gz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I-vector </a:t>
                      </a:r>
                      <a:r>
                        <a:rPr lang="en-US" altLang="zh-CN" dirty="0" err="1" smtClean="0"/>
                        <a:t>pretrained</a:t>
                      </a:r>
                      <a:r>
                        <a:rPr lang="en-US" altLang="zh-CN" dirty="0" smtClean="0"/>
                        <a:t> model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256919" y="5733256"/>
            <a:ext cx="71045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链接: https://pan.baidu.com/s/1qW2Hf5C_EN_aOMgbrl950Q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提取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码: tq8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实验方案</a:t>
            </a:r>
            <a:r>
              <a:rPr lang="zh-CN" altLang="en-US" dirty="0"/>
              <a:t>（</a:t>
            </a:r>
            <a:r>
              <a:rPr lang="zh-CN" altLang="en-US" dirty="0" smtClean="0"/>
              <a:t>推荐）</a:t>
            </a:r>
            <a:endParaRPr lang="zh-CN" altLang="en-US" dirty="0" smtClean="0"/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26161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要求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：复现测试过程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在实验报告中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，描述一下你是如何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源代码来完成测试过程的。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专业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的方式呈现实验结果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实验方案（加分）</a:t>
            </a:r>
            <a:endParaRPr lang="zh-CN" altLang="en-US" dirty="0" smtClean="0"/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539552" y="1417638"/>
            <a:ext cx="7920880" cy="47397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b="1" dirty="0" smtClean="0"/>
              <a:t>ASV-</a:t>
            </a:r>
            <a:r>
              <a:rPr lang="en-US" altLang="zh-CN" sz="2400" b="1" dirty="0" err="1" smtClean="0"/>
              <a:t>Subtools</a:t>
            </a:r>
            <a:r>
              <a:rPr lang="zh-CN" altLang="en-US" sz="2400" b="1" dirty="0" smtClean="0"/>
              <a:t>工具包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smtClean="0"/>
              <a:t>    </a:t>
            </a:r>
            <a:r>
              <a:rPr lang="en-US" altLang="zh-CN" sz="2400" dirty="0"/>
              <a:t>https://github.com/Snowdar/asv-subtools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厦门大学语音处理实验室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ASV-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Subtools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developed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Pytorch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Kaldi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the task of speaker recognition, language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如果使用这个工具包，建议进行一些创新性尝试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可以利用提供的一个中文数据集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(Beijing.zip)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实验方案（</a:t>
            </a:r>
            <a:r>
              <a:rPr lang="zh-CN" altLang="en-US" dirty="0" smtClean="0"/>
              <a:t>备选）</a:t>
            </a:r>
            <a:endParaRPr lang="zh-CN" altLang="en-US" dirty="0" smtClean="0"/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539552" y="1417638"/>
            <a:ext cx="7920880" cy="2061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基于各种网络结构的说话人</a:t>
            </a:r>
            <a:r>
              <a:rPr lang="zh-CN" altLang="en-US" sz="2400" b="1" dirty="0" smtClean="0"/>
              <a:t>识别</a:t>
            </a:r>
            <a:endParaRPr lang="zh-CN" altLang="en-US" sz="2400" b="1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基于</a:t>
            </a:r>
            <a:r>
              <a:rPr lang="en-US" altLang="zh-CN" sz="2400" b="1" dirty="0" smtClean="0"/>
              <a:t>wav2vec</a:t>
            </a:r>
            <a:r>
              <a:rPr lang="zh-CN" altLang="en-US" sz="2400" b="1" dirty="0" smtClean="0"/>
              <a:t>的说话人识别等</a:t>
            </a:r>
            <a:endParaRPr lang="zh-CN" altLang="en-US" sz="2400" b="1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可以利用提供的一个中文数据集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(Beijing.zip)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实验方案（</a:t>
            </a:r>
            <a:r>
              <a:rPr lang="zh-CN" altLang="en-US" dirty="0" smtClean="0">
                <a:solidFill>
                  <a:srgbClr val="C00000"/>
                </a:solidFill>
              </a:rPr>
              <a:t>不推荐</a:t>
            </a:r>
            <a:r>
              <a:rPr lang="zh-CN" altLang="en-US" dirty="0" smtClean="0"/>
              <a:t>）</a:t>
            </a:r>
            <a:endParaRPr lang="zh-CN" altLang="en-US" dirty="0" smtClean="0"/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539552" y="1417638"/>
            <a:ext cx="7920880" cy="60016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b="1" dirty="0"/>
              <a:t>MSR Identity Toolkit</a:t>
            </a:r>
            <a:r>
              <a:rPr lang="zh-CN" altLang="en-US" sz="2400" b="1" dirty="0" smtClean="0"/>
              <a:t>工具包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MSR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Toolkit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v1.0.zip(U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盘或百度网盘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比较古旧，只包含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GMM-UBM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I-vector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不推荐使用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选择其中一个算法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，完成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算法描述和算法复现两项工作，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撰写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报告。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可以利用提供的中文数据集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(Beijing.zip)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进行训练和测试，自己划分训练集和测试集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实验报告内容要求</a:t>
            </a:r>
            <a:endParaRPr lang="zh-CN" altLang="en-US" dirty="0" smtClean="0"/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539552" y="1417638"/>
            <a:ext cx="7920880" cy="57246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/>
              <a:t>一、选择的实验平台</a:t>
            </a:r>
            <a:endParaRPr lang="en-US" altLang="zh-CN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二、算法描述（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专业性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三、算法复现过程及结果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专业性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四、创新性尝试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请将下列文件的电子版发送到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zhengtieran@hit.edu.cn:</a:t>
            </a:r>
            <a:endParaRPr lang="en-US" altLang="zh-CN" sz="20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实验报告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;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加了中文标注的代码文件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;</a:t>
            </a:r>
            <a:endParaRPr lang="en-US" altLang="zh-CN" sz="20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为了算法复现改造后的代码文件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;</a:t>
            </a:r>
            <a:endParaRPr lang="en-US" altLang="zh-CN" sz="20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创新尝试用的代码文件（</a:t>
            </a:r>
            <a:r>
              <a:rPr lang="zh-CN" altLang="en-US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可选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/>
                </a:solidFill>
              </a:rPr>
              <a:t>讲授教师：        郑铁然</a:t>
            </a:r>
            <a:endParaRPr lang="zh-CN" altLang="en-US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chemeClr val="tx2"/>
                </a:solidFill>
              </a:rPr>
              <a:t>办公室地址： 哈工大综合楼6</a:t>
            </a:r>
            <a:r>
              <a:rPr lang="en-US" altLang="zh-CN" dirty="0" smtClean="0">
                <a:solidFill>
                  <a:schemeClr val="tx2"/>
                </a:solidFill>
              </a:rPr>
              <a:t>03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chemeClr val="tx2"/>
                </a:solidFill>
              </a:rPr>
              <a:t>办公室电话： </a:t>
            </a:r>
            <a:r>
              <a:rPr lang="en-US" altLang="zh-CN" dirty="0" smtClean="0">
                <a:solidFill>
                  <a:schemeClr val="tx2"/>
                </a:solidFill>
              </a:rPr>
              <a:t>86417981-11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chemeClr val="tx2"/>
                </a:solidFill>
              </a:rPr>
              <a:t>手机：            </a:t>
            </a:r>
            <a:r>
              <a:rPr lang="en-US" altLang="zh-CN" dirty="0" smtClean="0">
                <a:solidFill>
                  <a:schemeClr val="tx2"/>
                </a:solidFill>
              </a:rPr>
              <a:t>13313655979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chemeClr val="tx2"/>
                </a:solidFill>
              </a:rPr>
              <a:t>QQ</a:t>
            </a:r>
            <a:r>
              <a:rPr lang="zh-CN" altLang="en-US" dirty="0" smtClean="0">
                <a:solidFill>
                  <a:schemeClr val="tx2"/>
                </a:solidFill>
              </a:rPr>
              <a:t>：              </a:t>
            </a:r>
            <a:r>
              <a:rPr lang="en-US" altLang="zh-CN" dirty="0" smtClean="0">
                <a:solidFill>
                  <a:schemeClr val="tx2"/>
                </a:solidFill>
              </a:rPr>
              <a:t>2350562164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chemeClr val="tx2"/>
                </a:solidFill>
              </a:rPr>
              <a:t>Email</a:t>
            </a:r>
            <a:r>
              <a:rPr lang="zh-CN" altLang="en-US" dirty="0" smtClean="0">
                <a:solidFill>
                  <a:schemeClr val="tx2"/>
                </a:solidFill>
              </a:rPr>
              <a:t>：           </a:t>
            </a:r>
            <a:r>
              <a:rPr lang="en-US" altLang="zh-CN" dirty="0" smtClean="0">
                <a:solidFill>
                  <a:schemeClr val="tx2"/>
                </a:solidFill>
              </a:rPr>
              <a:t>zhengtieran@hit.edu.cn</a:t>
            </a:r>
            <a:r>
              <a:rPr lang="zh-CN" altLang="en-US" dirty="0" smtClean="0">
                <a:solidFill>
                  <a:schemeClr val="tx2"/>
                </a:solidFill>
              </a:rPr>
              <a:t>   </a:t>
            </a:r>
            <a:endParaRPr lang="zh-CN" altLang="en-US" dirty="0" smtClean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dirty="0" smtClean="0">
                <a:solidFill>
                  <a:schemeClr val="tx2"/>
                </a:solidFill>
              </a:rPr>
              <a:t>                          </a:t>
            </a:r>
            <a:r>
              <a:rPr lang="en-US" altLang="zh-CN" dirty="0" smtClean="0">
                <a:solidFill>
                  <a:schemeClr val="tx2"/>
                </a:solidFill>
              </a:rPr>
              <a:t>                          </a:t>
            </a:r>
            <a:endParaRPr lang="zh-CN" alt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 smtClean="0"/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31692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实验目的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实验方案（推荐）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实验方案（加分）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实验方案 （不推荐）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实验报告要求总结</a:t>
            </a:r>
            <a:endParaRPr lang="en-US" altLang="ko-K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zh-CN" altLang="en-US" dirty="0" smtClean="0"/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48320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掌握一种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说话人识别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语音识别工具包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的使用方法（如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Kaldi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能够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读懂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，并按要求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说话人确认算法的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源代码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能够利用该识别工具包，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完成指定的实验方案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，并优化实验结果。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能够在实验报告中条理清晰地、详实专业地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汇报实验过程，总结实验结果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ko-K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提出有创新性的改进方案，并进行验证</a:t>
            </a:r>
            <a:endParaRPr lang="en-US" altLang="ko-K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实验方案</a:t>
            </a:r>
            <a:r>
              <a:rPr lang="zh-CN" altLang="en-US" dirty="0"/>
              <a:t>（</a:t>
            </a:r>
            <a:r>
              <a:rPr lang="zh-CN" altLang="en-US" dirty="0" smtClean="0"/>
              <a:t>推荐）</a:t>
            </a:r>
            <a:endParaRPr lang="zh-CN" altLang="en-US" dirty="0" smtClean="0"/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3476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Kaldi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语音识别工具包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Kaldi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的代码：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solidFill>
                  <a:srgbClr val="0070C0"/>
                </a:solidFill>
              </a:rPr>
              <a:t>https</a:t>
            </a:r>
            <a:r>
              <a:rPr lang="en-US" altLang="zh-CN" sz="2400" dirty="0">
                <a:solidFill>
                  <a:srgbClr val="0070C0"/>
                </a:solidFill>
              </a:rPr>
              <a:t>://github.com/kaldi-asr/kaldi  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Kaldi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的安装和使用教程，可以在网络上找到，如：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实验方案</a:t>
            </a:r>
            <a:r>
              <a:rPr lang="zh-CN" altLang="en-US" dirty="0"/>
              <a:t>（</a:t>
            </a:r>
            <a:r>
              <a:rPr lang="zh-CN" altLang="en-US" dirty="0" smtClean="0"/>
              <a:t>推荐）</a:t>
            </a:r>
            <a:endParaRPr lang="zh-CN" altLang="en-US" dirty="0" smtClean="0"/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3477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说话人确认算法源码：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X-vector 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推荐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kaldi/egs/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voxceleb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/v2</a:t>
            </a: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I-vector 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备选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kaldi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egs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voxceleb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/v1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实验方案</a:t>
            </a:r>
            <a:r>
              <a:rPr lang="zh-CN" altLang="en-US" dirty="0"/>
              <a:t>（</a:t>
            </a:r>
            <a:r>
              <a:rPr lang="zh-CN" altLang="en-US" dirty="0" smtClean="0"/>
              <a:t>推荐）</a:t>
            </a:r>
            <a:endParaRPr lang="zh-CN" altLang="en-US" dirty="0" smtClean="0"/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26161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要求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：读懂源代码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在实验报告中，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专业地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描述算法结构，介绍算法流程。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在源文件中适当位置加入中文注释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实验方案</a:t>
            </a:r>
            <a:r>
              <a:rPr lang="zh-CN" altLang="en-US" dirty="0"/>
              <a:t>（</a:t>
            </a:r>
            <a:r>
              <a:rPr lang="zh-CN" altLang="en-US" dirty="0" smtClean="0"/>
              <a:t>推荐）</a:t>
            </a:r>
            <a:endParaRPr lang="zh-CN" altLang="en-US" dirty="0" smtClean="0"/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28575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：复现测试过程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为大家提供了如下文件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百度网盘或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测试数据：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835696" y="4149080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27585" y="3085212"/>
          <a:ext cx="7235297" cy="22880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48271"/>
                <a:gridCol w="4787026"/>
              </a:tblGrid>
              <a:tr h="3421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File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971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voxceleb1_test_v2.txt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A file containing a list of trial pairs for the verification task of the new version of VoxCeleb1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9511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test_zip_tar.gz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Including</a:t>
                      </a:r>
                      <a:r>
                        <a:rPr lang="en-US" altLang="zh-CN" baseline="0" dirty="0" smtClean="0"/>
                        <a:t> all the data files (in wav format) listed in </a:t>
                      </a:r>
                      <a:r>
                        <a:rPr lang="en-US" altLang="zh-CN" sz="1800" dirty="0" smtClean="0"/>
                        <a:t>voxceleb1_test_v2.txt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256919" y="5733256"/>
            <a:ext cx="71045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链接: https://pan.baidu.com/s/1qW2Hf5C_EN_aOMgbrl950Q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提取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码: tq8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1840" y="1268760"/>
            <a:ext cx="4924425" cy="50006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9552" y="332656"/>
            <a:ext cx="3326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voxceleb1_test_v2.txt</a:t>
            </a:r>
            <a:r>
              <a:rPr lang="zh-CN" altLang="en-US" dirty="0" smtClean="0"/>
              <a:t>文件内容</a:t>
            </a:r>
            <a:endParaRPr lang="zh-CN" altLang="en-US" dirty="0"/>
          </a:p>
        </p:txBody>
      </p:sp>
      <p:sp>
        <p:nvSpPr>
          <p:cNvPr id="6" name="AutoShape 50"/>
          <p:cNvSpPr>
            <a:spLocks noChangeArrowheads="1"/>
          </p:cNvSpPr>
          <p:nvPr/>
        </p:nvSpPr>
        <p:spPr bwMode="auto">
          <a:xfrm>
            <a:off x="467544" y="2204864"/>
            <a:ext cx="1944216" cy="720080"/>
          </a:xfrm>
          <a:prstGeom prst="wedgeRoundRectCallout">
            <a:avLst>
              <a:gd name="adj1" fmla="val 82752"/>
              <a:gd name="adj2" fmla="val -157608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16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1– same speaker</a:t>
            </a:r>
            <a:endParaRPr lang="en-US" altLang="zh-CN" sz="16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16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0-different speaker</a:t>
            </a:r>
            <a:endParaRPr lang="zh-CN" altLang="en-US" sz="16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p="http://schemas.openxmlformats.org/presentationml/2006/main">
  <p:tag name="TIMING" val="|0.3|8"/>
</p:tagLst>
</file>

<file path=ppt/tags/tag10.xml><?xml version="1.0" encoding="utf-8"?>
<p:tagLst xmlns:p="http://schemas.openxmlformats.org/presentationml/2006/main">
  <p:tag name="TIMING" val="|0.3|8"/>
</p:tagLst>
</file>

<file path=ppt/tags/tag11.xml><?xml version="1.0" encoding="utf-8"?>
<p:tagLst xmlns:p="http://schemas.openxmlformats.org/presentationml/2006/main">
  <p:tag name="TIMING" val="|0.3|8"/>
</p:tagLst>
</file>

<file path=ppt/tags/tag12.xml><?xml version="1.0" encoding="utf-8"?>
<p:tagLst xmlns:p="http://schemas.openxmlformats.org/presentationml/2006/main">
  <p:tag name="TIMING" val="|0.3|8"/>
</p:tagLst>
</file>

<file path=ppt/tags/tag13.xml><?xml version="1.0" encoding="utf-8"?>
<p:tagLst xmlns:p="http://schemas.openxmlformats.org/presentationml/2006/main">
  <p:tag name="COMMONDATA" val="eyJoZGlkIjoiZmVkODJjMTE3NDQ1YzRlOGEzMzJmYjczM2NmZTZhMTEifQ=="/>
</p:tagLst>
</file>

<file path=ppt/tags/tag2.xml><?xml version="1.0" encoding="utf-8"?>
<p:tagLst xmlns:p="http://schemas.openxmlformats.org/presentationml/2006/main">
  <p:tag name="TIMING" val="|0.3|8"/>
</p:tagLst>
</file>

<file path=ppt/tags/tag3.xml><?xml version="1.0" encoding="utf-8"?>
<p:tagLst xmlns:p="http://schemas.openxmlformats.org/presentationml/2006/main">
  <p:tag name="TIMING" val="|0.3|8"/>
</p:tagLst>
</file>

<file path=ppt/tags/tag4.xml><?xml version="1.0" encoding="utf-8"?>
<p:tagLst xmlns:p="http://schemas.openxmlformats.org/presentationml/2006/main">
  <p:tag name="TIMING" val="|0.3|8"/>
</p:tagLst>
</file>

<file path=ppt/tags/tag5.xml><?xml version="1.0" encoding="utf-8"?>
<p:tagLst xmlns:p="http://schemas.openxmlformats.org/presentationml/2006/main">
  <p:tag name="TIMING" val="|0.3|8"/>
</p:tagLst>
</file>

<file path=ppt/tags/tag6.xml><?xml version="1.0" encoding="utf-8"?>
<p:tagLst xmlns:p="http://schemas.openxmlformats.org/presentationml/2006/main">
  <p:tag name="TIMING" val="|0.3|8"/>
</p:tagLst>
</file>

<file path=ppt/tags/tag7.xml><?xml version="1.0" encoding="utf-8"?>
<p:tagLst xmlns:p="http://schemas.openxmlformats.org/presentationml/2006/main">
  <p:tag name="TIMING" val="|0.3|8"/>
</p:tagLst>
</file>

<file path=ppt/tags/tag8.xml><?xml version="1.0" encoding="utf-8"?>
<p:tagLst xmlns:p="http://schemas.openxmlformats.org/presentationml/2006/main">
  <p:tag name="TIMING" val="|0.3|8"/>
</p:tagLst>
</file>

<file path=ppt/tags/tag9.xml><?xml version="1.0" encoding="utf-8"?>
<p:tagLst xmlns:p="http://schemas.openxmlformats.org/presentationml/2006/main">
  <p:tag name="TIMING" val="|0.3|8"/>
</p:tagLst>
</file>

<file path=ppt/theme/theme1.xml><?xml version="1.0" encoding="utf-8"?>
<a:theme xmlns:a="http://schemas.openxmlformats.org/drawingml/2006/main" name="1_Radial">
  <a:themeElements>
    <a:clrScheme name="1_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1_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0</TotalTime>
  <Words>1983</Words>
  <Application>WPS 演示</Application>
  <PresentationFormat>全屏显示(4:3)</PresentationFormat>
  <Paragraphs>141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Arial Black</vt:lpstr>
      <vt:lpstr>Arial Narrow</vt:lpstr>
      <vt:lpstr>微软雅黑</vt:lpstr>
      <vt:lpstr>Arial Unicode MS</vt:lpstr>
      <vt:lpstr>1_Radial</vt:lpstr>
      <vt:lpstr>Radial</vt:lpstr>
      <vt:lpstr>默认设计模板</vt:lpstr>
      <vt:lpstr>视 听 觉 信 息 理 解 说 话 人 确 认 实 验 方 案 说 明</vt:lpstr>
      <vt:lpstr>PowerPoint 演示文稿</vt:lpstr>
      <vt:lpstr>提纲</vt:lpstr>
      <vt:lpstr>实验目的</vt:lpstr>
      <vt:lpstr>实验方案（推荐）</vt:lpstr>
      <vt:lpstr>实验方案（推荐）</vt:lpstr>
      <vt:lpstr>实验方案（推荐）</vt:lpstr>
      <vt:lpstr>实验方案（推荐）</vt:lpstr>
      <vt:lpstr>PowerPoint 演示文稿</vt:lpstr>
      <vt:lpstr>实验方案（推荐）</vt:lpstr>
      <vt:lpstr>实验方案（推荐）</vt:lpstr>
      <vt:lpstr>实验方案（加分）</vt:lpstr>
      <vt:lpstr>实验方案（加分）</vt:lpstr>
      <vt:lpstr>实验方案（强烈不推荐）</vt:lpstr>
      <vt:lpstr>实验报告内容要求</vt:lpstr>
    </vt:vector>
  </TitlesOfParts>
  <Company>雨薇在线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语音信号处理</dc:title>
  <dc:creator>雨薇</dc:creator>
  <cp:lastModifiedBy>郑铁然</cp:lastModifiedBy>
  <cp:revision>149</cp:revision>
  <cp:lastPrinted>2018-09-25T10:48:00Z</cp:lastPrinted>
  <dcterms:created xsi:type="dcterms:W3CDTF">2004-08-18T11:10:00Z</dcterms:created>
  <dcterms:modified xsi:type="dcterms:W3CDTF">2022-09-23T07:36:05Z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D255F56DD2E242BE8773F45264FE5C06</vt:lpwstr>
  </property>
  <property fmtid="{D5CDD505-2E9C-101B-9397-08002B2CF9AE}" pid="3" name="KSOProductBuildVer">
    <vt:lpwstr>2052-11.1.0.12358</vt:lpwstr>
  </property>
</Properties>
</file>