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826" r:id="rId2"/>
    <p:sldId id="576" r:id="rId3"/>
    <p:sldId id="947" r:id="rId4"/>
    <p:sldId id="843" r:id="rId5"/>
    <p:sldId id="997" r:id="rId6"/>
    <p:sldId id="948" r:id="rId7"/>
    <p:sldId id="844" r:id="rId8"/>
    <p:sldId id="842" r:id="rId9"/>
    <p:sldId id="829" r:id="rId10"/>
    <p:sldId id="821" r:id="rId11"/>
    <p:sldId id="846" r:id="rId12"/>
    <p:sldId id="849" r:id="rId13"/>
    <p:sldId id="850" r:id="rId14"/>
    <p:sldId id="847" r:id="rId15"/>
    <p:sldId id="848" r:id="rId16"/>
    <p:sldId id="851" r:id="rId17"/>
    <p:sldId id="845" r:id="rId18"/>
    <p:sldId id="261" r:id="rId19"/>
    <p:sldId id="836" r:id="rId20"/>
    <p:sldId id="837" r:id="rId21"/>
    <p:sldId id="838" r:id="rId22"/>
    <p:sldId id="853" r:id="rId23"/>
    <p:sldId id="925" r:id="rId24"/>
    <p:sldId id="928" r:id="rId25"/>
    <p:sldId id="929" r:id="rId26"/>
    <p:sldId id="926" r:id="rId27"/>
    <p:sldId id="931" r:id="rId28"/>
    <p:sldId id="954" r:id="rId29"/>
    <p:sldId id="955" r:id="rId30"/>
    <p:sldId id="956" r:id="rId31"/>
    <p:sldId id="957" r:id="rId32"/>
    <p:sldId id="958" r:id="rId33"/>
    <p:sldId id="959" r:id="rId34"/>
    <p:sldId id="960" r:id="rId35"/>
    <p:sldId id="966" r:id="rId36"/>
    <p:sldId id="961" r:id="rId37"/>
    <p:sldId id="967" r:id="rId38"/>
    <p:sldId id="963" r:id="rId39"/>
    <p:sldId id="964" r:id="rId40"/>
    <p:sldId id="965" r:id="rId41"/>
    <p:sldId id="922" r:id="rId42"/>
    <p:sldId id="830" r:id="rId43"/>
    <p:sldId id="406" r:id="rId44"/>
    <p:sldId id="407" r:id="rId45"/>
    <p:sldId id="828" r:id="rId46"/>
    <p:sldId id="852" r:id="rId47"/>
    <p:sldId id="824" r:id="rId48"/>
    <p:sldId id="825" r:id="rId49"/>
    <p:sldId id="822" r:id="rId50"/>
    <p:sldId id="823" r:id="rId51"/>
    <p:sldId id="953" r:id="rId52"/>
    <p:sldId id="840" r:id="rId53"/>
    <p:sldId id="943" r:id="rId54"/>
  </p:sldIdLst>
  <p:sldSz cx="9144000" cy="6858000" type="screen4x3"/>
  <p:notesSz cx="7102475" cy="10233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E0A3"/>
    <a:srgbClr val="FFFFCC"/>
    <a:srgbClr val="FFCCFF"/>
    <a:srgbClr val="006600"/>
    <a:srgbClr val="99FF99"/>
    <a:srgbClr val="FFFF99"/>
    <a:srgbClr val="308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/>
    <p:restoredTop sz="78832"/>
  </p:normalViewPr>
  <p:slideViewPr>
    <p:cSldViewPr showGuides="1">
      <p:cViewPr varScale="1">
        <p:scale>
          <a:sx n="69" d="100"/>
          <a:sy n="69" d="100"/>
        </p:scale>
        <p:origin x="1886" y="6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57" tIns="49528" rIns="99057" bIns="49528" numCol="1" anchor="t" anchorCtr="0" compatLnSpc="1"/>
          <a:lstStyle>
            <a:lvl1pPr eaLnBrk="1" hangingPunct="1">
              <a:defRPr sz="13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57" tIns="49528" rIns="99057" bIns="49528" numCol="1" anchor="t" anchorCtr="0" compatLnSpc="1"/>
          <a:lstStyle>
            <a:lvl1pPr algn="r" eaLnBrk="1" hangingPunct="1">
              <a:defRPr sz="13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57" tIns="49528" rIns="99057" bIns="49528" numCol="1" anchor="b" anchorCtr="0" compatLnSpc="1"/>
          <a:lstStyle>
            <a:lvl1pPr eaLnBrk="1" hangingPunct="1">
              <a:defRPr sz="13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57" tIns="49528" rIns="99057" bIns="49528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A0862B-A837-4961-99D2-6672AB7EBA4C}" type="datetimeFigureOut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2020/9/15</a:t>
            </a:fld>
            <a:endParaRPr kumimoji="1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9057" tIns="49528" rIns="99057" bIns="49528" anchor="t"/>
          <a:lstStyle/>
          <a:p>
            <a:pPr lvl="0">
              <a:spcBef>
                <a:spcPct val="0"/>
              </a:spcBef>
            </a:pPr>
            <a:r>
              <a:rPr lang="zh-CN" altLang="en-US" sz="1300" dirty="0"/>
              <a:t>杠铃完全举起的裁决由每一名裁判按下自己面前的按钮来确定。只有当两名以上裁判判定成功，并且其中一名为主裁判时，表明成功的灯才亮</a:t>
            </a: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57" tIns="49528" rIns="99057" bIns="49528" anchor="b"/>
          <a:lstStyle/>
          <a:p>
            <a:pPr lvl="0" algn="r">
              <a:buNone/>
            </a:pPr>
            <a:fld id="{9A0DB2DC-4C9A-4742-B13C-FB6460FD3503}" type="slidenum">
              <a:rPr lang="zh-CN" altLang="en-US" sz="1300" dirty="0"/>
              <a:t>16</a:t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9057" tIns="49528" rIns="99057" bIns="49528" anchor="t"/>
          <a:lstStyle/>
          <a:p>
            <a:pPr lvl="0" latinLnBrk="1">
              <a:spcBef>
                <a:spcPct val="0"/>
              </a:spcBef>
            </a:pPr>
            <a:r>
              <a:rPr lang="en-US" altLang="zh-CN" sz="1300" dirty="0"/>
              <a:t>1. </a:t>
            </a:r>
            <a:r>
              <a:rPr lang="zh-CN" altLang="en-US" sz="1300" dirty="0"/>
              <a:t>余三码是一种对</a:t>
            </a:r>
            <a:r>
              <a:rPr lang="en-US" altLang="zh-CN" sz="1300" dirty="0"/>
              <a:t>9</a:t>
            </a:r>
            <a:r>
              <a:rPr lang="zh-CN" altLang="en-US" sz="1300" dirty="0"/>
              <a:t>的自补代码，因而可给运算带来方便。</a:t>
            </a:r>
            <a:r>
              <a:rPr lang="en-US" altLang="zh-CN" sz="1300" dirty="0"/>
              <a:t>0</a:t>
            </a:r>
            <a:r>
              <a:rPr lang="zh-CN" altLang="en-US" sz="1300" dirty="0"/>
              <a:t>和</a:t>
            </a:r>
            <a:r>
              <a:rPr lang="en-US" altLang="zh-CN" sz="1300" dirty="0"/>
              <a:t>9,1</a:t>
            </a:r>
            <a:r>
              <a:rPr lang="zh-CN" altLang="en-US" sz="1300" dirty="0"/>
              <a:t>和</a:t>
            </a:r>
            <a:r>
              <a:rPr lang="en-US" altLang="zh-CN" sz="1300" dirty="0"/>
              <a:t>8,…..5</a:t>
            </a:r>
            <a:r>
              <a:rPr lang="zh-CN" altLang="en-US" sz="1300" dirty="0"/>
              <a:t>和</a:t>
            </a:r>
            <a:r>
              <a:rPr lang="en-US" altLang="zh-CN" sz="1300" dirty="0"/>
              <a:t>4</a:t>
            </a:r>
            <a:r>
              <a:rPr lang="zh-CN" altLang="en-US" sz="1300" dirty="0"/>
              <a:t>的余</a:t>
            </a:r>
            <a:r>
              <a:rPr lang="en-US" altLang="zh-CN" sz="1300" dirty="0"/>
              <a:t>3</a:t>
            </a:r>
            <a:r>
              <a:rPr lang="zh-CN" altLang="en-US" sz="1300" dirty="0"/>
              <a:t>码互为反码</a:t>
            </a:r>
            <a:r>
              <a:rPr lang="en-US" altLang="zh-CN" sz="1300" dirty="0"/>
              <a:t>,</a:t>
            </a:r>
            <a:r>
              <a:rPr lang="zh-CN" altLang="en-US" sz="1300" dirty="0"/>
              <a:t>这在求对于</a:t>
            </a:r>
            <a:r>
              <a:rPr lang="en-US" altLang="zh-CN" sz="1300" dirty="0"/>
              <a:t>10</a:t>
            </a:r>
            <a:r>
              <a:rPr lang="zh-CN" altLang="en-US" sz="1300" dirty="0"/>
              <a:t>的补码很方便。</a:t>
            </a:r>
            <a:endParaRPr lang="en-US" altLang="zh-CN" sz="1300" dirty="0"/>
          </a:p>
          <a:p>
            <a:pPr lvl="0" latinLnBrk="1">
              <a:spcBef>
                <a:spcPct val="0"/>
              </a:spcBef>
            </a:pPr>
            <a:r>
              <a:rPr lang="en-US" altLang="zh-CN" sz="1300" dirty="0"/>
              <a:t>2. </a:t>
            </a:r>
            <a:r>
              <a:rPr lang="zh-CN" altLang="en-US" sz="1300" dirty="0"/>
              <a:t>将两个余三码表示的十进制数相加时，能正确产生进位信号，但对</a:t>
            </a:r>
            <a:r>
              <a:rPr lang="en-US" altLang="zh-CN" sz="1300" dirty="0"/>
              <a:t>"</a:t>
            </a:r>
            <a:r>
              <a:rPr lang="zh-CN" altLang="en-US" sz="1300" dirty="0"/>
              <a:t>和</a:t>
            </a:r>
            <a:r>
              <a:rPr lang="en-US" altLang="zh-CN" sz="1300" dirty="0"/>
              <a:t>"</a:t>
            </a:r>
            <a:r>
              <a:rPr lang="zh-CN" altLang="en-US" sz="1300" dirty="0"/>
              <a:t>必须修正。修正的方法是</a:t>
            </a:r>
            <a:r>
              <a:rPr lang="en-US" altLang="zh-CN" sz="1300" dirty="0"/>
              <a:t>:</a:t>
            </a:r>
            <a:r>
              <a:rPr lang="zh-CN" altLang="en-US" sz="1300" dirty="0"/>
              <a:t>如果有进位，则结果加</a:t>
            </a:r>
            <a:r>
              <a:rPr lang="en-US" altLang="zh-CN" sz="1300" dirty="0"/>
              <a:t>3;</a:t>
            </a:r>
            <a:r>
              <a:rPr lang="zh-CN" altLang="en-US" sz="1300" dirty="0"/>
              <a:t>如果无进位，则结果减</a:t>
            </a:r>
            <a:r>
              <a:rPr lang="en-US" altLang="zh-CN" sz="1300" dirty="0"/>
              <a:t>3</a:t>
            </a:r>
            <a:r>
              <a:rPr lang="zh-CN" altLang="en-US" sz="1300" dirty="0"/>
              <a:t>。</a:t>
            </a:r>
          </a:p>
          <a:p>
            <a:pPr lvl="0" latinLnBrk="1">
              <a:spcBef>
                <a:spcPct val="0"/>
              </a:spcBef>
            </a:pPr>
            <a:r>
              <a:rPr lang="zh-CN" altLang="en-US" sz="1300" dirty="0"/>
              <a:t>如， </a:t>
            </a:r>
            <a:r>
              <a:rPr lang="en-US" altLang="zh-CN" sz="1300" dirty="0"/>
              <a:t>(526)=(0101 0010 0110)8421BCD</a:t>
            </a:r>
            <a:r>
              <a:rPr lang="zh-CN" altLang="en-US" sz="1300" dirty="0"/>
              <a:t>码</a:t>
            </a:r>
            <a:r>
              <a:rPr lang="en-US" altLang="zh-CN" sz="1300" dirty="0"/>
              <a:t>=(1000 0101 1001)</a:t>
            </a:r>
            <a:r>
              <a:rPr lang="zh-CN" altLang="en-US" sz="1300" dirty="0"/>
              <a:t>余</a:t>
            </a:r>
            <a:r>
              <a:rPr lang="en-US" altLang="zh-CN" sz="1300" dirty="0"/>
              <a:t>3</a:t>
            </a:r>
            <a:r>
              <a:rPr lang="zh-CN" altLang="en-US" sz="1300" dirty="0"/>
              <a:t>码</a:t>
            </a: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57" tIns="49528" rIns="99057" bIns="49528" anchor="b"/>
          <a:lstStyle/>
          <a:p>
            <a:pPr lvl="0" algn="r">
              <a:buNone/>
            </a:pPr>
            <a:fld id="{9A0DB2DC-4C9A-4742-B13C-FB6460FD3503}" type="slidenum">
              <a:rPr lang="zh-CN" altLang="en-US" sz="1300" dirty="0"/>
              <a:t>44</a:t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9057" tIns="49528" rIns="99057" bIns="49528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循环： 指花括号的最后一个码跟第一个码也满足</a:t>
            </a:r>
            <a:r>
              <a:rPr lang="en-US" altLang="zh-CN" dirty="0"/>
              <a:t>Gray Code</a:t>
            </a:r>
            <a:r>
              <a:rPr lang="zh-CN" altLang="en-US" dirty="0"/>
              <a:t>的特点，即只有一比特不同，</a:t>
            </a:r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57" tIns="49528" rIns="99057" bIns="49528" anchor="b"/>
          <a:lstStyle/>
          <a:p>
            <a:pPr lvl="0" algn="r">
              <a:buNone/>
            </a:pPr>
            <a:fld id="{9A0DB2DC-4C9A-4742-B13C-FB6460FD3503}" type="slidenum">
              <a:rPr lang="zh-CN" altLang="en-US" sz="1300" dirty="0"/>
              <a:t>51</a:t>
            </a:fld>
            <a:endParaRPr lang="zh-CN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Rectangle 9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F:/&#25945;&#23398;/&#25968;&#23383;&#36923;&#36753;/2018/&#35838;&#20214;/http:/col.njtu.edu.cn/zskj/5004/digitsim_web/beike/users/szljdl/html/log_1341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image" Target="../media/image4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image" Target="../media/image4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0030550062"/>
          <p:cNvPicPr>
            <a:picLocks noChangeAspect="1"/>
          </p:cNvPicPr>
          <p:nvPr/>
        </p:nvPicPr>
        <p:blipFill>
          <a:blip r:embed="rId2">
            <a:lum contrast="4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WordArt 3"/>
          <p:cNvSpPr>
            <a:spLocks noTextEdit="1"/>
          </p:cNvSpPr>
          <p:nvPr/>
        </p:nvSpPr>
        <p:spPr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28575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>
                  <a:outerShdw dist="53882" dir="2699999" algn="ctr" rotWithShape="0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/>
          <p:nvPr/>
        </p:nvSpPr>
        <p:spPr>
          <a:xfrm>
            <a:off x="1835150" y="2205038"/>
            <a:ext cx="6762750" cy="3455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</p:txBody>
      </p:sp>
      <p:sp>
        <p:nvSpPr>
          <p:cNvPr id="1028" name="Text Box 3"/>
          <p:cNvSpPr txBox="1"/>
          <p:nvPr/>
        </p:nvSpPr>
        <p:spPr>
          <a:xfrm>
            <a:off x="1763713" y="728663"/>
            <a:ext cx="58324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5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02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6" name="Object 411"/>
          <p:cNvGraphicFramePr>
            <a:graphicFrameLocks noChangeAspect="1"/>
          </p:cNvGraphicFramePr>
          <p:nvPr/>
        </p:nvGraphicFramePr>
        <p:xfrm>
          <a:off x="969963" y="24209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2420938"/>
                        <a:ext cx="7620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/>
          <p:nvPr/>
        </p:nvSpPr>
        <p:spPr>
          <a:xfrm>
            <a:off x="395288" y="1125538"/>
            <a:ext cx="843915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03600" indent="-3403600"/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模拟信号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bg2"/>
                </a:solidFill>
                <a:latin typeface="楷体_GB2312"/>
                <a:ea typeface="楷体_GB2312"/>
              </a:rPr>
              <a:t>在时间、幅度上是连续的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03600" indent="-340360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03600" indent="-340360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例子：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楷体_GB2312"/>
              </a:rPr>
              <a:t>语音信号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Text Box 6"/>
          <p:cNvSpPr txBox="1"/>
          <p:nvPr/>
        </p:nvSpPr>
        <p:spPr>
          <a:xfrm>
            <a:off x="971550" y="347663"/>
            <a:ext cx="734536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</a:p>
        </p:txBody>
      </p:sp>
      <p:graphicFrame>
        <p:nvGraphicFramePr>
          <p:cNvPr id="8206" name="Object 355"/>
          <p:cNvGraphicFramePr>
            <a:graphicFrameLocks noChangeAspect="1"/>
          </p:cNvGraphicFramePr>
          <p:nvPr/>
        </p:nvGraphicFramePr>
        <p:xfrm>
          <a:off x="1012825" y="2781300"/>
          <a:ext cx="633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3981450" imgH="1047750" progId="">
                  <p:embed/>
                </p:oleObj>
              </mc:Choice>
              <mc:Fallback>
                <p:oleObj r:id="rId3" imgW="3981450" imgH="104775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lum bright="-20001"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1012825" y="2781300"/>
                        <a:ext cx="63373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/>
          <p:cNvGrpSpPr/>
          <p:nvPr/>
        </p:nvGrpSpPr>
        <p:grpSpPr>
          <a:xfrm>
            <a:off x="2484438" y="4535488"/>
            <a:ext cx="5019675" cy="1292225"/>
            <a:chOff x="1260" y="3072"/>
            <a:chExt cx="3162" cy="814"/>
          </a:xfrm>
        </p:grpSpPr>
        <p:sp>
          <p:nvSpPr>
            <p:cNvPr id="2056" name="Line 57"/>
            <p:cNvSpPr/>
            <p:nvPr/>
          </p:nvSpPr>
          <p:spPr>
            <a:xfrm>
              <a:off x="1260" y="3840"/>
              <a:ext cx="425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7" name="Line 58"/>
            <p:cNvSpPr/>
            <p:nvPr/>
          </p:nvSpPr>
          <p:spPr>
            <a:xfrm flipV="1">
              <a:off x="1685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8" name="Line 59"/>
            <p:cNvSpPr/>
            <p:nvPr/>
          </p:nvSpPr>
          <p:spPr>
            <a:xfrm>
              <a:off x="1685" y="3355"/>
              <a:ext cx="21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9" name="Line 60"/>
            <p:cNvSpPr/>
            <p:nvPr/>
          </p:nvSpPr>
          <p:spPr>
            <a:xfrm>
              <a:off x="1897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0" name="Line 61"/>
            <p:cNvSpPr/>
            <p:nvPr/>
          </p:nvSpPr>
          <p:spPr>
            <a:xfrm>
              <a:off x="1897" y="3840"/>
              <a:ext cx="31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1" name="Line 62"/>
            <p:cNvSpPr/>
            <p:nvPr/>
          </p:nvSpPr>
          <p:spPr>
            <a:xfrm flipV="1">
              <a:off x="2216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2" name="Line 63"/>
            <p:cNvSpPr/>
            <p:nvPr/>
          </p:nvSpPr>
          <p:spPr>
            <a:xfrm>
              <a:off x="2216" y="3355"/>
              <a:ext cx="531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3" name="Line 64"/>
            <p:cNvSpPr/>
            <p:nvPr/>
          </p:nvSpPr>
          <p:spPr>
            <a:xfrm>
              <a:off x="2747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4" name="Line 65"/>
            <p:cNvSpPr/>
            <p:nvPr/>
          </p:nvSpPr>
          <p:spPr>
            <a:xfrm>
              <a:off x="2747" y="3840"/>
              <a:ext cx="853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5" name="Line 66"/>
            <p:cNvSpPr/>
            <p:nvPr/>
          </p:nvSpPr>
          <p:spPr>
            <a:xfrm flipV="1">
              <a:off x="3625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6" name="Line 67"/>
            <p:cNvSpPr/>
            <p:nvPr/>
          </p:nvSpPr>
          <p:spPr>
            <a:xfrm>
              <a:off x="3625" y="3355"/>
              <a:ext cx="213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7" name="Line 68"/>
            <p:cNvSpPr/>
            <p:nvPr/>
          </p:nvSpPr>
          <p:spPr>
            <a:xfrm>
              <a:off x="3838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8" name="Line 69"/>
            <p:cNvSpPr/>
            <p:nvPr/>
          </p:nvSpPr>
          <p:spPr>
            <a:xfrm>
              <a:off x="3838" y="3840"/>
              <a:ext cx="58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69" name="Text Box 70"/>
            <p:cNvSpPr txBox="1"/>
            <p:nvPr/>
          </p:nvSpPr>
          <p:spPr>
            <a:xfrm>
              <a:off x="1685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70" name="Text Box 71"/>
            <p:cNvSpPr txBox="1"/>
            <p:nvPr/>
          </p:nvSpPr>
          <p:spPr>
            <a:xfrm>
              <a:off x="1970" y="3598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71" name="Text Box 72"/>
            <p:cNvSpPr txBox="1"/>
            <p:nvPr/>
          </p:nvSpPr>
          <p:spPr>
            <a:xfrm>
              <a:off x="2269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</a:p>
          </p:txBody>
        </p:sp>
        <p:sp>
          <p:nvSpPr>
            <p:cNvPr id="2072" name="Text Box 73"/>
            <p:cNvSpPr txBox="1"/>
            <p:nvPr/>
          </p:nvSpPr>
          <p:spPr>
            <a:xfrm>
              <a:off x="2907" y="3597"/>
              <a:ext cx="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</a:t>
              </a:r>
            </a:p>
          </p:txBody>
        </p:sp>
        <p:sp>
          <p:nvSpPr>
            <p:cNvPr id="2073" name="Text Box 74"/>
            <p:cNvSpPr txBox="1"/>
            <p:nvPr/>
          </p:nvSpPr>
          <p:spPr>
            <a:xfrm>
              <a:off x="3625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8208" name="Text Box 16"/>
          <p:cNvSpPr txBox="1"/>
          <p:nvPr/>
        </p:nvSpPr>
        <p:spPr>
          <a:xfrm>
            <a:off x="346075" y="3875088"/>
            <a:ext cx="8153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322955" indent="-3322955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数字信号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</a:t>
            </a:r>
            <a:r>
              <a:rPr lang="zh-CN" altLang="en-US" sz="3200" b="1" dirty="0">
                <a:solidFill>
                  <a:schemeClr val="bg2"/>
                </a:solidFill>
                <a:latin typeface="楷体_GB2312"/>
                <a:ea typeface="楷体_GB2312"/>
              </a:rPr>
              <a:t>在时间、幅度上是离散的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</p:txBody>
      </p:sp>
      <p:pic>
        <p:nvPicPr>
          <p:cNvPr id="2055" name="Picture 28" descr="ELEG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8366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2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323850" y="1201738"/>
            <a:ext cx="33528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kern="0" cap="none" spc="0" normalizeH="0" baseline="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模拟信号</a:t>
            </a:r>
            <a:r>
              <a:rPr kumimoji="1" lang="zh-CN" altLang="en-US" sz="2800" kern="0" cap="none" spc="0" normalizeH="0" baseline="0" noProof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：时间和幅度都是连续的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1" lang="zh-CN" altLang="en-US" sz="2800" kern="0" cap="none" spc="0" normalizeH="0" baseline="0" noProof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1" lang="zh-CN" altLang="en-US" sz="2800" kern="0" cap="none" spc="0" normalizeH="0" baseline="0" noProof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457200" marR="0" indent="-45720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kern="0" cap="none" spc="0" normalizeH="0" baseline="0" noProof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数字信号</a:t>
            </a:r>
            <a:r>
              <a:rPr kumimoji="1" lang="zh-CN" altLang="en-US" sz="2800" kern="0" cap="none" spc="0" normalizeH="0" baseline="0" noProof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：时间和幅度都是离散的</a:t>
            </a:r>
          </a:p>
        </p:txBody>
      </p:sp>
      <p:graphicFrame>
        <p:nvGraphicFramePr>
          <p:cNvPr id="21" name="Object 1046"/>
          <p:cNvGraphicFramePr>
            <a:graphicFrameLocks noGrp="1" noChangeAspect="1"/>
          </p:cNvGraphicFramePr>
          <p:nvPr>
            <p:ph sz="half" idx="2"/>
          </p:nvPr>
        </p:nvGraphicFramePr>
        <p:xfrm>
          <a:off x="3371850" y="1125538"/>
          <a:ext cx="563562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3747770" imgH="1422400" progId="">
                  <p:embed/>
                </p:oleObj>
              </mc:Choice>
              <mc:Fallback>
                <p:oleObj r:id="rId3" imgW="3747770" imgH="1422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371850" y="1125538"/>
                        <a:ext cx="5635625" cy="2139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448050" y="3579813"/>
          <a:ext cx="557688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4413885" imgH="1682115" progId="">
                  <p:embed/>
                </p:oleObj>
              </mc:Choice>
              <mc:Fallback>
                <p:oleObj r:id="rId5" imgW="4413885" imgH="168211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448050" y="3579813"/>
                        <a:ext cx="5576888" cy="2117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48"/>
          <p:cNvGraphicFramePr>
            <a:graphicFrameLocks noGrp="1" noChangeAspect="1"/>
          </p:cNvGraphicFramePr>
          <p:nvPr>
            <p:ph sz="half" idx="1"/>
          </p:nvPr>
        </p:nvGraphicFramePr>
        <p:xfrm>
          <a:off x="3981450" y="3881438"/>
          <a:ext cx="44989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7" imgW="3567430" imgH="1219200" progId="">
                  <p:embed/>
                </p:oleObj>
              </mc:Choice>
              <mc:Fallback>
                <p:oleObj r:id="rId7" imgW="3567430" imgH="1219200" progId="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981450" y="3881438"/>
                        <a:ext cx="4498975" cy="1527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</a:t>
            </a:fld>
            <a:endParaRPr lang="zh-CN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727075"/>
          </a:xfrm>
          <a:ln/>
        </p:spPr>
        <p:txBody>
          <a:bodyPr vert="horz" wrap="square" lIns="92075" tIns="46038" rIns="92075" bIns="46038" anchor="ctr"/>
          <a:lstStyle/>
          <a:p>
            <a:r>
              <a:rPr kumimoji="1" lang="zh-CN" altLang="en-US" sz="3600" dirty="0">
                <a:effectLst/>
                <a:latin typeface="+mj-lt"/>
                <a:ea typeface="+mj-ea"/>
                <a:cs typeface="+mj-cs"/>
              </a:rPr>
              <a:t>模拟信号和数字信号之间的转换</a:t>
            </a:r>
          </a:p>
        </p:txBody>
      </p:sp>
      <p:graphicFrame>
        <p:nvGraphicFramePr>
          <p:cNvPr id="24597" name="Object 1046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2895600"/>
          <a:ext cx="45720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4413885" imgH="1682115" progId="">
                  <p:embed/>
                </p:oleObj>
              </mc:Choice>
              <mc:Fallback>
                <p:oleObj r:id="rId3" imgW="4413885" imgH="1682115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4572000" cy="1733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47"/>
          <p:cNvGraphicFramePr>
            <a:graphicFrameLocks noChangeAspect="1"/>
          </p:cNvGraphicFramePr>
          <p:nvPr/>
        </p:nvGraphicFramePr>
        <p:xfrm>
          <a:off x="2211388" y="1066800"/>
          <a:ext cx="44942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5" imgW="3747770" imgH="1422400" progId="">
                  <p:embed/>
                </p:oleObj>
              </mc:Choice>
              <mc:Fallback>
                <p:oleObj r:id="rId5" imgW="3747770" imgH="1422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1388" y="1066800"/>
                        <a:ext cx="4494212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0"/>
          <p:cNvSpPr txBox="1"/>
          <p:nvPr/>
        </p:nvSpPr>
        <p:spPr>
          <a:xfrm>
            <a:off x="4133850" y="2514600"/>
            <a:ext cx="10048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16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模拟信号</a:t>
            </a:r>
          </a:p>
        </p:txBody>
      </p:sp>
      <p:sp>
        <p:nvSpPr>
          <p:cNvPr id="24587" name="Text Box 11"/>
          <p:cNvSpPr txBox="1"/>
          <p:nvPr/>
        </p:nvSpPr>
        <p:spPr>
          <a:xfrm>
            <a:off x="3962400" y="4343400"/>
            <a:ext cx="14033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16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离散时间信号</a:t>
            </a:r>
          </a:p>
        </p:txBody>
      </p:sp>
      <p:sp>
        <p:nvSpPr>
          <p:cNvPr id="24588" name="Text Box 12"/>
          <p:cNvSpPr txBox="1"/>
          <p:nvPr/>
        </p:nvSpPr>
        <p:spPr>
          <a:xfrm>
            <a:off x="4191000" y="6324600"/>
            <a:ext cx="10048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16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数字信号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1144588" y="2286000"/>
            <a:ext cx="796925" cy="1371600"/>
            <a:chOff x="721" y="1440"/>
            <a:chExt cx="502" cy="864"/>
          </a:xfrm>
        </p:grpSpPr>
        <p:sp>
          <p:nvSpPr>
            <p:cNvPr id="4113" name="Line 14"/>
            <p:cNvSpPr/>
            <p:nvPr/>
          </p:nvSpPr>
          <p:spPr>
            <a:xfrm>
              <a:off x="1223" y="1440"/>
              <a:ext cx="0" cy="864"/>
            </a:xfrm>
            <a:prstGeom prst="line">
              <a:avLst/>
            </a:prstGeom>
            <a:ln w="76200" cap="flat" cmpd="sng">
              <a:solidFill>
                <a:srgbClr val="9933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4" name="Text Box 15"/>
            <p:cNvSpPr txBox="1"/>
            <p:nvPr/>
          </p:nvSpPr>
          <p:spPr>
            <a:xfrm>
              <a:off x="721" y="169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dirty="0">
                  <a:solidFill>
                    <a:schemeClr val="bg1"/>
                  </a:solidFill>
                  <a:latin typeface="Arial Narrow" panose="020B0606020202030204" pitchFamily="34" charset="0"/>
                  <a:ea typeface="楷体_GB2312"/>
                </a:rPr>
                <a:t>抽样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838200" y="4267200"/>
            <a:ext cx="1103313" cy="1371600"/>
            <a:chOff x="528" y="2688"/>
            <a:chExt cx="695" cy="864"/>
          </a:xfrm>
        </p:grpSpPr>
        <p:sp>
          <p:nvSpPr>
            <p:cNvPr id="4111" name="Line 16"/>
            <p:cNvSpPr/>
            <p:nvPr/>
          </p:nvSpPr>
          <p:spPr>
            <a:xfrm>
              <a:off x="1223" y="2688"/>
              <a:ext cx="0" cy="864"/>
            </a:xfrm>
            <a:prstGeom prst="line">
              <a:avLst/>
            </a:prstGeom>
            <a:ln w="76200" cap="flat" cmpd="sng">
              <a:solidFill>
                <a:srgbClr val="9933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2" name="Text Box 17"/>
            <p:cNvSpPr txBox="1"/>
            <p:nvPr/>
          </p:nvSpPr>
          <p:spPr>
            <a:xfrm>
              <a:off x="528" y="2941"/>
              <a:ext cx="68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dirty="0">
                  <a:solidFill>
                    <a:srgbClr val="CC9900"/>
                  </a:solidFill>
                  <a:latin typeface="Arial Narrow" panose="020B0606020202030204" pitchFamily="34" charset="0"/>
                  <a:ea typeface="楷体_GB2312"/>
                </a:rPr>
                <a:t>    </a:t>
              </a:r>
              <a:r>
                <a:rPr lang="zh-CN" altLang="en-US" dirty="0">
                  <a:solidFill>
                    <a:schemeClr val="bg1"/>
                  </a:solidFill>
                  <a:latin typeface="Arial Narrow" panose="020B0606020202030204" pitchFamily="34" charset="0"/>
                  <a:ea typeface="楷体_GB2312"/>
                </a:rPr>
                <a:t>量化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010400" y="2286000"/>
            <a:ext cx="796925" cy="3429000"/>
            <a:chOff x="4416" y="1440"/>
            <a:chExt cx="502" cy="2160"/>
          </a:xfrm>
        </p:grpSpPr>
        <p:sp>
          <p:nvSpPr>
            <p:cNvPr id="4109" name="Line 18"/>
            <p:cNvSpPr/>
            <p:nvPr/>
          </p:nvSpPr>
          <p:spPr>
            <a:xfrm flipH="1" flipV="1">
              <a:off x="4416" y="1440"/>
              <a:ext cx="0" cy="2160"/>
            </a:xfrm>
            <a:prstGeom prst="line">
              <a:avLst/>
            </a:prstGeom>
            <a:ln w="76200" cap="flat" cmpd="sng">
              <a:solidFill>
                <a:srgbClr val="9933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0" name="Text Box 19"/>
            <p:cNvSpPr txBox="1"/>
            <p:nvPr/>
          </p:nvSpPr>
          <p:spPr>
            <a:xfrm>
              <a:off x="4416" y="2400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dirty="0">
                  <a:solidFill>
                    <a:schemeClr val="bg1"/>
                  </a:solidFill>
                  <a:latin typeface="Arial Narrow" panose="020B0606020202030204" pitchFamily="34" charset="0"/>
                  <a:ea typeface="楷体_GB2312"/>
                </a:rPr>
                <a:t>插值</a:t>
              </a:r>
            </a:p>
          </p:txBody>
        </p:sp>
      </p:grpSp>
      <p:graphicFrame>
        <p:nvGraphicFramePr>
          <p:cNvPr id="24601" name="Object 104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8688" y="4679950"/>
          <a:ext cx="48006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7" imgW="3724275" imgH="1419225" progId="">
                  <p:embed/>
                </p:oleObj>
              </mc:Choice>
              <mc:Fallback>
                <p:oleObj r:id="rId7" imgW="3724275" imgH="141922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198688" y="4679950"/>
                        <a:ext cx="4800600" cy="1822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13</a:t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/>
          <p:nvPr/>
        </p:nvSpPr>
        <p:spPr>
          <a:xfrm>
            <a:off x="1403350" y="1196975"/>
            <a:ext cx="7169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脉冲波形</a:t>
            </a:r>
          </a:p>
        </p:txBody>
      </p:sp>
      <p:pic>
        <p:nvPicPr>
          <p:cNvPr id="31747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4" descr="http://col.njtu.edu.cn/zskj/5004/digitsim_web/beike/users/szljdl/html/log_1341.JPG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1403350" y="2205038"/>
            <a:ext cx="6019800" cy="331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2071688" y="4500563"/>
            <a:ext cx="5019675" cy="1292225"/>
            <a:chOff x="1260" y="3072"/>
            <a:chExt cx="3162" cy="814"/>
          </a:xfrm>
        </p:grpSpPr>
        <p:sp>
          <p:nvSpPr>
            <p:cNvPr id="32774" name="Line 57"/>
            <p:cNvSpPr/>
            <p:nvPr/>
          </p:nvSpPr>
          <p:spPr>
            <a:xfrm>
              <a:off x="1260" y="3840"/>
              <a:ext cx="425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75" name="Line 58"/>
            <p:cNvSpPr/>
            <p:nvPr/>
          </p:nvSpPr>
          <p:spPr>
            <a:xfrm flipV="1">
              <a:off x="1685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76" name="Line 59"/>
            <p:cNvSpPr/>
            <p:nvPr/>
          </p:nvSpPr>
          <p:spPr>
            <a:xfrm>
              <a:off x="1685" y="3355"/>
              <a:ext cx="21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77" name="Line 60"/>
            <p:cNvSpPr/>
            <p:nvPr/>
          </p:nvSpPr>
          <p:spPr>
            <a:xfrm>
              <a:off x="1897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78" name="Line 61"/>
            <p:cNvSpPr/>
            <p:nvPr/>
          </p:nvSpPr>
          <p:spPr>
            <a:xfrm>
              <a:off x="1897" y="3840"/>
              <a:ext cx="31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79" name="Line 62"/>
            <p:cNvSpPr/>
            <p:nvPr/>
          </p:nvSpPr>
          <p:spPr>
            <a:xfrm flipV="1">
              <a:off x="2216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0" name="Line 63"/>
            <p:cNvSpPr/>
            <p:nvPr/>
          </p:nvSpPr>
          <p:spPr>
            <a:xfrm>
              <a:off x="2216" y="3355"/>
              <a:ext cx="531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1" name="Line 64"/>
            <p:cNvSpPr/>
            <p:nvPr/>
          </p:nvSpPr>
          <p:spPr>
            <a:xfrm>
              <a:off x="2747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2" name="Line 65"/>
            <p:cNvSpPr/>
            <p:nvPr/>
          </p:nvSpPr>
          <p:spPr>
            <a:xfrm>
              <a:off x="2747" y="3840"/>
              <a:ext cx="853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3" name="Line 66"/>
            <p:cNvSpPr/>
            <p:nvPr/>
          </p:nvSpPr>
          <p:spPr>
            <a:xfrm flipV="1">
              <a:off x="3625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4" name="Line 67"/>
            <p:cNvSpPr/>
            <p:nvPr/>
          </p:nvSpPr>
          <p:spPr>
            <a:xfrm>
              <a:off x="3625" y="3355"/>
              <a:ext cx="213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5" name="Line 68"/>
            <p:cNvSpPr/>
            <p:nvPr/>
          </p:nvSpPr>
          <p:spPr>
            <a:xfrm>
              <a:off x="3838" y="3355"/>
              <a:ext cx="0" cy="485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6" name="Line 69"/>
            <p:cNvSpPr/>
            <p:nvPr/>
          </p:nvSpPr>
          <p:spPr>
            <a:xfrm>
              <a:off x="3838" y="3840"/>
              <a:ext cx="58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87" name="Text Box 70"/>
            <p:cNvSpPr txBox="1"/>
            <p:nvPr/>
          </p:nvSpPr>
          <p:spPr>
            <a:xfrm>
              <a:off x="1685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788" name="Text Box 71"/>
            <p:cNvSpPr txBox="1"/>
            <p:nvPr/>
          </p:nvSpPr>
          <p:spPr>
            <a:xfrm>
              <a:off x="1970" y="3598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789" name="Text Box 72"/>
            <p:cNvSpPr txBox="1"/>
            <p:nvPr/>
          </p:nvSpPr>
          <p:spPr>
            <a:xfrm>
              <a:off x="2269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</a:p>
          </p:txBody>
        </p:sp>
        <p:sp>
          <p:nvSpPr>
            <p:cNvPr id="32790" name="Text Box 73"/>
            <p:cNvSpPr txBox="1"/>
            <p:nvPr/>
          </p:nvSpPr>
          <p:spPr>
            <a:xfrm>
              <a:off x="2907" y="3597"/>
              <a:ext cx="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</a:t>
              </a:r>
            </a:p>
          </p:txBody>
        </p:sp>
        <p:sp>
          <p:nvSpPr>
            <p:cNvPr id="32791" name="Text Box 74"/>
            <p:cNvSpPr txBox="1"/>
            <p:nvPr/>
          </p:nvSpPr>
          <p:spPr>
            <a:xfrm>
              <a:off x="3625" y="307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2771" name="TextBox 24"/>
          <p:cNvSpPr txBox="1"/>
          <p:nvPr/>
        </p:nvSpPr>
        <p:spPr>
          <a:xfrm>
            <a:off x="822325" y="1052513"/>
            <a:ext cx="7545388" cy="3646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“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代表两种状态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表示某个范围的低电压   （如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&lt;0.4V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表示某个范围的高电压   （如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&gt;2.4V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在开关电路中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开关断开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开关闭合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2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9"/>
          <p:cNvSpPr txBox="1"/>
          <p:nvPr/>
        </p:nvSpPr>
        <p:spPr>
          <a:xfrm>
            <a:off x="539750" y="903288"/>
            <a:ext cx="3671888" cy="731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78180" indent="-678180" eaLnBrk="0" hangingPunct="0">
              <a:lnSpc>
                <a:spcPct val="13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5. 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1188" y="1773238"/>
            <a:ext cx="8281988" cy="3409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7675" indent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0846E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逻辑运算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 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与、或、非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……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5937A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逻辑推理判断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7675" marR="0" lvl="1" indent="95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举重比赛的评判电路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7675" marR="0" lvl="1" indent="95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自动售饮料机电路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7675" marR="0" lvl="1" indent="95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……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</p:txBody>
      </p:sp>
      <p:pic>
        <p:nvPicPr>
          <p:cNvPr id="33796" name="Picture 8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2" name="Picture 10" descr="601ee3cfd6986140868cd6d616b5e4d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771650"/>
            <a:ext cx="2341563" cy="3211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 Box 156"/>
          <p:cNvSpPr txBox="1"/>
          <p:nvPr/>
        </p:nvSpPr>
        <p:spPr>
          <a:xfrm>
            <a:off x="2570163" y="2338388"/>
            <a:ext cx="1435100" cy="369887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光电转换</a:t>
            </a:r>
          </a:p>
        </p:txBody>
      </p:sp>
      <p:sp>
        <p:nvSpPr>
          <p:cNvPr id="1181" name="Line 157"/>
          <p:cNvSpPr/>
          <p:nvPr/>
        </p:nvSpPr>
        <p:spPr>
          <a:xfrm>
            <a:off x="4068763" y="2565400"/>
            <a:ext cx="339725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82" name="Text Box 158"/>
          <p:cNvSpPr txBox="1"/>
          <p:nvPr/>
        </p:nvSpPr>
        <p:spPr>
          <a:xfrm>
            <a:off x="4427538" y="2322513"/>
            <a:ext cx="1447800" cy="400050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整形放大</a:t>
            </a:r>
          </a:p>
        </p:txBody>
      </p:sp>
      <p:sp>
        <p:nvSpPr>
          <p:cNvPr id="1183" name="Line 159"/>
          <p:cNvSpPr/>
          <p:nvPr/>
        </p:nvSpPr>
        <p:spPr>
          <a:xfrm>
            <a:off x="5945188" y="2565400"/>
            <a:ext cx="358775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84" name="Text Box 160"/>
          <p:cNvSpPr txBox="1"/>
          <p:nvPr/>
        </p:nvSpPr>
        <p:spPr>
          <a:xfrm>
            <a:off x="6300788" y="2200275"/>
            <a:ext cx="863600" cy="646113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逻辑门</a:t>
            </a:r>
            <a:endParaRPr lang="en-US" altLang="zh-CN" sz="1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5" name="Line 161"/>
          <p:cNvSpPr/>
          <p:nvPr/>
        </p:nvSpPr>
        <p:spPr>
          <a:xfrm>
            <a:off x="7215188" y="2565400"/>
            <a:ext cx="377825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86" name="Text Box 162"/>
          <p:cNvSpPr txBox="1"/>
          <p:nvPr/>
        </p:nvSpPr>
        <p:spPr>
          <a:xfrm>
            <a:off x="7589838" y="2338388"/>
            <a:ext cx="1143000" cy="369887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计数器</a:t>
            </a:r>
          </a:p>
        </p:txBody>
      </p:sp>
      <p:sp>
        <p:nvSpPr>
          <p:cNvPr id="1187" name="Text Box 163"/>
          <p:cNvSpPr txBox="1"/>
          <p:nvPr/>
        </p:nvSpPr>
        <p:spPr>
          <a:xfrm>
            <a:off x="7094538" y="10033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</a:t>
            </a:r>
          </a:p>
        </p:txBody>
      </p:sp>
      <p:sp>
        <p:nvSpPr>
          <p:cNvPr id="1189" name="Text Box 165"/>
          <p:cNvSpPr txBox="1"/>
          <p:nvPr/>
        </p:nvSpPr>
        <p:spPr>
          <a:xfrm>
            <a:off x="5868988" y="20701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1190" name="Text Box 166"/>
          <p:cNvSpPr txBox="1"/>
          <p:nvPr/>
        </p:nvSpPr>
        <p:spPr>
          <a:xfrm>
            <a:off x="6332538" y="29083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191" name="Line 167"/>
          <p:cNvSpPr/>
          <p:nvPr/>
        </p:nvSpPr>
        <p:spPr>
          <a:xfrm flipV="1">
            <a:off x="8172450" y="1666875"/>
            <a:ext cx="0" cy="60960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192" name="Text Box 168"/>
          <p:cNvSpPr txBox="1"/>
          <p:nvPr/>
        </p:nvSpPr>
        <p:spPr>
          <a:xfrm>
            <a:off x="7523163" y="1268413"/>
            <a:ext cx="1123950" cy="400050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译码器</a:t>
            </a:r>
            <a:endParaRPr lang="en-US" altLang="zh-CN" sz="20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3" name="Text Box 169"/>
          <p:cNvSpPr txBox="1"/>
          <p:nvPr/>
        </p:nvSpPr>
        <p:spPr>
          <a:xfrm>
            <a:off x="7135813" y="20701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sp>
        <p:nvSpPr>
          <p:cNvPr id="1194" name="Line 170"/>
          <p:cNvSpPr/>
          <p:nvPr/>
        </p:nvSpPr>
        <p:spPr>
          <a:xfrm flipH="1">
            <a:off x="7092950" y="1484313"/>
            <a:ext cx="396875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195" name="Text Box 171"/>
          <p:cNvSpPr txBox="1"/>
          <p:nvPr/>
        </p:nvSpPr>
        <p:spPr>
          <a:xfrm>
            <a:off x="6011863" y="1282700"/>
            <a:ext cx="1081087" cy="369888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显示器</a:t>
            </a:r>
            <a:endParaRPr lang="en-US" altLang="zh-CN" sz="1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6" name="Line 172"/>
          <p:cNvSpPr/>
          <p:nvPr/>
        </p:nvSpPr>
        <p:spPr>
          <a:xfrm flipV="1">
            <a:off x="6789738" y="2908300"/>
            <a:ext cx="0" cy="38100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97" name="Text Box 173"/>
          <p:cNvSpPr txBox="1"/>
          <p:nvPr/>
        </p:nvSpPr>
        <p:spPr>
          <a:xfrm>
            <a:off x="6732588" y="3357563"/>
            <a:ext cx="1727200" cy="400050"/>
          </a:xfrm>
          <a:prstGeom prst="rect">
            <a:avLst/>
          </a:prstGeom>
          <a:solidFill>
            <a:srgbClr val="99FFCC"/>
          </a:solidFill>
          <a:ln w="28575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秒脉冲发生器</a:t>
            </a:r>
          </a:p>
        </p:txBody>
      </p:sp>
      <p:sp>
        <p:nvSpPr>
          <p:cNvPr id="1198" name="Text Box 174"/>
          <p:cNvSpPr txBox="1"/>
          <p:nvPr/>
        </p:nvSpPr>
        <p:spPr>
          <a:xfrm>
            <a:off x="8143875" y="18415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sp>
        <p:nvSpPr>
          <p:cNvPr id="1199" name="AutoShape 175"/>
          <p:cNvSpPr/>
          <p:nvPr/>
        </p:nvSpPr>
        <p:spPr>
          <a:xfrm>
            <a:off x="5942013" y="981075"/>
            <a:ext cx="2886075" cy="2909888"/>
          </a:xfrm>
          <a:prstGeom prst="roundRect">
            <a:avLst>
              <a:gd name="adj" fmla="val 16667"/>
            </a:avLst>
          </a:prstGeom>
          <a:noFill/>
          <a:ln w="38100" cap="sq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4" name="Line 190"/>
          <p:cNvSpPr/>
          <p:nvPr/>
        </p:nvSpPr>
        <p:spPr>
          <a:xfrm>
            <a:off x="2268538" y="1701800"/>
            <a:ext cx="504825" cy="503238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15" name="Text Box 191"/>
          <p:cNvSpPr txBox="1"/>
          <p:nvPr/>
        </p:nvSpPr>
        <p:spPr>
          <a:xfrm>
            <a:off x="990600" y="357346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3" name="Group 192"/>
          <p:cNvGrpSpPr/>
          <p:nvPr/>
        </p:nvGrpSpPr>
        <p:grpSpPr>
          <a:xfrm>
            <a:off x="1763713" y="3697288"/>
            <a:ext cx="3276600" cy="268287"/>
            <a:chOff x="480" y="2391"/>
            <a:chExt cx="2064" cy="169"/>
          </a:xfrm>
        </p:grpSpPr>
        <p:sp>
          <p:nvSpPr>
            <p:cNvPr id="34922" name="Line 193"/>
            <p:cNvSpPr/>
            <p:nvPr/>
          </p:nvSpPr>
          <p:spPr>
            <a:xfrm>
              <a:off x="480" y="2544"/>
              <a:ext cx="240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23" name="Freeform 194"/>
            <p:cNvSpPr/>
            <p:nvPr/>
          </p:nvSpPr>
          <p:spPr>
            <a:xfrm>
              <a:off x="726" y="2466"/>
              <a:ext cx="188" cy="94"/>
            </a:xfrm>
            <a:custGeom>
              <a:avLst/>
              <a:gdLst>
                <a:gd name="txL" fmla="*/ 0 w 188"/>
                <a:gd name="txT" fmla="*/ 0 h 94"/>
                <a:gd name="txR" fmla="*/ 188 w 188"/>
                <a:gd name="txB" fmla="*/ 94 h 94"/>
              </a:gdLst>
              <a:ahLst/>
              <a:cxnLst>
                <a:cxn ang="0">
                  <a:pos x="0" y="85"/>
                </a:cxn>
                <a:cxn ang="0">
                  <a:pos x="50" y="10"/>
                </a:cxn>
                <a:cxn ang="0">
                  <a:pos x="63" y="48"/>
                </a:cxn>
                <a:cxn ang="0">
                  <a:pos x="100" y="60"/>
                </a:cxn>
                <a:cxn ang="0">
                  <a:pos x="188" y="85"/>
                </a:cxn>
              </a:cxnLst>
              <a:rect l="txL" t="txT" r="txR" b="txB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24" name="Line 195"/>
            <p:cNvSpPr/>
            <p:nvPr/>
          </p:nvSpPr>
          <p:spPr>
            <a:xfrm>
              <a:off x="912" y="2544"/>
              <a:ext cx="14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25" name="Freeform 196"/>
            <p:cNvSpPr/>
            <p:nvPr/>
          </p:nvSpPr>
          <p:spPr>
            <a:xfrm>
              <a:off x="1052" y="2391"/>
              <a:ext cx="90" cy="150"/>
            </a:xfrm>
            <a:custGeom>
              <a:avLst/>
              <a:gdLst>
                <a:gd name="txL" fmla="*/ 0 w 90"/>
                <a:gd name="txT" fmla="*/ 0 h 150"/>
                <a:gd name="txR" fmla="*/ 90 w 90"/>
                <a:gd name="txB" fmla="*/ 150 h 150"/>
              </a:gdLst>
              <a:ahLst/>
              <a:cxnLst>
                <a:cxn ang="0">
                  <a:pos x="0" y="150"/>
                </a:cxn>
                <a:cxn ang="0">
                  <a:pos x="37" y="38"/>
                </a:cxn>
                <a:cxn ang="0">
                  <a:pos x="50" y="0"/>
                </a:cxn>
                <a:cxn ang="0">
                  <a:pos x="87" y="13"/>
                </a:cxn>
                <a:cxn ang="0">
                  <a:pos x="62" y="50"/>
                </a:cxn>
                <a:cxn ang="0">
                  <a:pos x="87" y="125"/>
                </a:cxn>
                <a:cxn ang="0">
                  <a:pos x="87" y="150"/>
                </a:cxn>
              </a:cxnLst>
              <a:rect l="txL" t="txT" r="txR" b="txB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26" name="Line 197"/>
            <p:cNvSpPr/>
            <p:nvPr/>
          </p:nvSpPr>
          <p:spPr>
            <a:xfrm>
              <a:off x="1152" y="2544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27" name="Freeform 198"/>
            <p:cNvSpPr/>
            <p:nvPr/>
          </p:nvSpPr>
          <p:spPr>
            <a:xfrm>
              <a:off x="1352" y="2391"/>
              <a:ext cx="213" cy="150"/>
            </a:xfrm>
            <a:custGeom>
              <a:avLst/>
              <a:gdLst>
                <a:gd name="txL" fmla="*/ 0 w 213"/>
                <a:gd name="txT" fmla="*/ 0 h 150"/>
                <a:gd name="txR" fmla="*/ 213 w 213"/>
                <a:gd name="txB" fmla="*/ 150 h 150"/>
              </a:gdLst>
              <a:ahLst/>
              <a:cxnLst>
                <a:cxn ang="0">
                  <a:pos x="0" y="150"/>
                </a:cxn>
                <a:cxn ang="0">
                  <a:pos x="75" y="0"/>
                </a:cxn>
                <a:cxn ang="0">
                  <a:pos x="101" y="138"/>
                </a:cxn>
                <a:cxn ang="0">
                  <a:pos x="151" y="150"/>
                </a:cxn>
                <a:cxn ang="0">
                  <a:pos x="213" y="138"/>
                </a:cxn>
              </a:cxnLst>
              <a:rect l="txL" t="txT" r="txR" b="txB"/>
              <a:pathLst>
                <a:path w="213" h="150">
                  <a:moveTo>
                    <a:pt x="0" y="150"/>
                  </a:moveTo>
                  <a:cubicBezTo>
                    <a:pt x="24" y="81"/>
                    <a:pt x="11" y="43"/>
                    <a:pt x="75" y="0"/>
                  </a:cubicBezTo>
                  <a:cubicBezTo>
                    <a:pt x="67" y="43"/>
                    <a:pt x="47" y="112"/>
                    <a:pt x="101" y="138"/>
                  </a:cubicBezTo>
                  <a:cubicBezTo>
                    <a:pt x="116" y="146"/>
                    <a:pt x="134" y="146"/>
                    <a:pt x="151" y="150"/>
                  </a:cubicBezTo>
                  <a:cubicBezTo>
                    <a:pt x="196" y="135"/>
                    <a:pt x="175" y="138"/>
                    <a:pt x="213" y="138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28" name="Line 199"/>
            <p:cNvSpPr/>
            <p:nvPr/>
          </p:nvSpPr>
          <p:spPr>
            <a:xfrm>
              <a:off x="1584" y="2544"/>
              <a:ext cx="96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29" name="Freeform 200"/>
            <p:cNvSpPr/>
            <p:nvPr/>
          </p:nvSpPr>
          <p:spPr>
            <a:xfrm>
              <a:off x="1646" y="2406"/>
              <a:ext cx="132" cy="136"/>
            </a:xfrm>
            <a:custGeom>
              <a:avLst/>
              <a:gdLst>
                <a:gd name="txL" fmla="*/ 0 w 132"/>
                <a:gd name="txT" fmla="*/ 0 h 136"/>
                <a:gd name="txR" fmla="*/ 132 w 132"/>
                <a:gd name="txB" fmla="*/ 136 h 136"/>
              </a:gdLst>
              <a:ahLst/>
              <a:cxnLst>
                <a:cxn ang="0">
                  <a:pos x="32" y="136"/>
                </a:cxn>
                <a:cxn ang="0">
                  <a:pos x="32" y="11"/>
                </a:cxn>
                <a:cxn ang="0">
                  <a:pos x="57" y="48"/>
                </a:cxn>
                <a:cxn ang="0">
                  <a:pos x="95" y="111"/>
                </a:cxn>
                <a:cxn ang="0">
                  <a:pos x="132" y="123"/>
                </a:cxn>
              </a:cxnLst>
              <a:rect l="txL" t="txT" r="txR" b="txB"/>
              <a:pathLst>
                <a:path w="132" h="136">
                  <a:moveTo>
                    <a:pt x="32" y="136"/>
                  </a:moveTo>
                  <a:cubicBezTo>
                    <a:pt x="23" y="102"/>
                    <a:pt x="0" y="43"/>
                    <a:pt x="32" y="11"/>
                  </a:cubicBezTo>
                  <a:cubicBezTo>
                    <a:pt x="43" y="0"/>
                    <a:pt x="49" y="36"/>
                    <a:pt x="57" y="48"/>
                  </a:cubicBezTo>
                  <a:cubicBezTo>
                    <a:pt x="67" y="79"/>
                    <a:pt x="65" y="93"/>
                    <a:pt x="95" y="111"/>
                  </a:cubicBezTo>
                  <a:cubicBezTo>
                    <a:pt x="106" y="118"/>
                    <a:pt x="132" y="123"/>
                    <a:pt x="132" y="123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30" name="Line 201"/>
            <p:cNvSpPr/>
            <p:nvPr/>
          </p:nvSpPr>
          <p:spPr>
            <a:xfrm>
              <a:off x="1776" y="2544"/>
              <a:ext cx="14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31" name="Freeform 202"/>
            <p:cNvSpPr/>
            <p:nvPr/>
          </p:nvSpPr>
          <p:spPr>
            <a:xfrm>
              <a:off x="1930" y="2440"/>
              <a:ext cx="188" cy="94"/>
            </a:xfrm>
            <a:custGeom>
              <a:avLst/>
              <a:gdLst>
                <a:gd name="txL" fmla="*/ 0 w 188"/>
                <a:gd name="txT" fmla="*/ 0 h 94"/>
                <a:gd name="txR" fmla="*/ 188 w 188"/>
                <a:gd name="txB" fmla="*/ 94 h 94"/>
              </a:gdLst>
              <a:ahLst/>
              <a:cxnLst>
                <a:cxn ang="0">
                  <a:pos x="0" y="85"/>
                </a:cxn>
                <a:cxn ang="0">
                  <a:pos x="50" y="10"/>
                </a:cxn>
                <a:cxn ang="0">
                  <a:pos x="63" y="48"/>
                </a:cxn>
                <a:cxn ang="0">
                  <a:pos x="100" y="60"/>
                </a:cxn>
                <a:cxn ang="0">
                  <a:pos x="188" y="85"/>
                </a:cxn>
              </a:cxnLst>
              <a:rect l="txL" t="txT" r="txR" b="txB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32" name="Line 203"/>
            <p:cNvSpPr/>
            <p:nvPr/>
          </p:nvSpPr>
          <p:spPr>
            <a:xfrm>
              <a:off x="2116" y="2540"/>
              <a:ext cx="14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33" name="Freeform 204"/>
            <p:cNvSpPr/>
            <p:nvPr/>
          </p:nvSpPr>
          <p:spPr>
            <a:xfrm>
              <a:off x="2256" y="2400"/>
              <a:ext cx="90" cy="150"/>
            </a:xfrm>
            <a:custGeom>
              <a:avLst/>
              <a:gdLst>
                <a:gd name="txL" fmla="*/ 0 w 90"/>
                <a:gd name="txT" fmla="*/ 0 h 150"/>
                <a:gd name="txR" fmla="*/ 90 w 90"/>
                <a:gd name="txB" fmla="*/ 150 h 150"/>
              </a:gdLst>
              <a:ahLst/>
              <a:cxnLst>
                <a:cxn ang="0">
                  <a:pos x="0" y="150"/>
                </a:cxn>
                <a:cxn ang="0">
                  <a:pos x="37" y="38"/>
                </a:cxn>
                <a:cxn ang="0">
                  <a:pos x="50" y="0"/>
                </a:cxn>
                <a:cxn ang="0">
                  <a:pos x="87" y="13"/>
                </a:cxn>
                <a:cxn ang="0">
                  <a:pos x="62" y="50"/>
                </a:cxn>
                <a:cxn ang="0">
                  <a:pos x="87" y="125"/>
                </a:cxn>
                <a:cxn ang="0">
                  <a:pos x="87" y="150"/>
                </a:cxn>
              </a:cxnLst>
              <a:rect l="txL" t="txT" r="txR" b="txB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34" name="Line 205"/>
            <p:cNvSpPr/>
            <p:nvPr/>
          </p:nvSpPr>
          <p:spPr>
            <a:xfrm>
              <a:off x="2352" y="2544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30" name="Text Box 206"/>
          <p:cNvSpPr txBox="1"/>
          <p:nvPr/>
        </p:nvSpPr>
        <p:spPr>
          <a:xfrm>
            <a:off x="990600" y="41830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grpSp>
        <p:nvGrpSpPr>
          <p:cNvPr id="4" name="Group 207"/>
          <p:cNvGrpSpPr/>
          <p:nvPr/>
        </p:nvGrpSpPr>
        <p:grpSpPr>
          <a:xfrm>
            <a:off x="1692275" y="4129088"/>
            <a:ext cx="3429000" cy="344487"/>
            <a:chOff x="432" y="2663"/>
            <a:chExt cx="2160" cy="217"/>
          </a:xfrm>
        </p:grpSpPr>
        <p:sp>
          <p:nvSpPr>
            <p:cNvPr id="34896" name="Line 208"/>
            <p:cNvSpPr/>
            <p:nvPr/>
          </p:nvSpPr>
          <p:spPr>
            <a:xfrm>
              <a:off x="432" y="2880"/>
              <a:ext cx="28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7" name="Line 209"/>
            <p:cNvSpPr/>
            <p:nvPr/>
          </p:nvSpPr>
          <p:spPr>
            <a:xfrm>
              <a:off x="720" y="268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8" name="Line 210"/>
            <p:cNvSpPr/>
            <p:nvPr/>
          </p:nvSpPr>
          <p:spPr>
            <a:xfrm>
              <a:off x="720" y="2688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9" name="Line 211"/>
            <p:cNvSpPr/>
            <p:nvPr/>
          </p:nvSpPr>
          <p:spPr>
            <a:xfrm>
              <a:off x="816" y="268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0" name="Line 212"/>
            <p:cNvSpPr/>
            <p:nvPr/>
          </p:nvSpPr>
          <p:spPr>
            <a:xfrm>
              <a:off x="816" y="2880"/>
              <a:ext cx="23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1" name="Line 213"/>
            <p:cNvSpPr/>
            <p:nvPr/>
          </p:nvSpPr>
          <p:spPr>
            <a:xfrm>
              <a:off x="1056" y="268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2" name="Line 214"/>
            <p:cNvSpPr/>
            <p:nvPr/>
          </p:nvSpPr>
          <p:spPr>
            <a:xfrm>
              <a:off x="1056" y="2688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3" name="Line 215"/>
            <p:cNvSpPr/>
            <p:nvPr/>
          </p:nvSpPr>
          <p:spPr>
            <a:xfrm>
              <a:off x="1152" y="268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4" name="Line 216"/>
            <p:cNvSpPr/>
            <p:nvPr/>
          </p:nvSpPr>
          <p:spPr>
            <a:xfrm>
              <a:off x="1152" y="2880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5" name="Line 217"/>
            <p:cNvSpPr/>
            <p:nvPr/>
          </p:nvSpPr>
          <p:spPr>
            <a:xfrm>
              <a:off x="1344" y="267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6" name="Line 218"/>
            <p:cNvSpPr/>
            <p:nvPr/>
          </p:nvSpPr>
          <p:spPr>
            <a:xfrm>
              <a:off x="1344" y="2673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7" name="Line 219"/>
            <p:cNvSpPr/>
            <p:nvPr/>
          </p:nvSpPr>
          <p:spPr>
            <a:xfrm>
              <a:off x="1440" y="267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8" name="Line 220"/>
            <p:cNvSpPr/>
            <p:nvPr/>
          </p:nvSpPr>
          <p:spPr>
            <a:xfrm>
              <a:off x="1440" y="2865"/>
              <a:ext cx="23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09" name="Line 221"/>
            <p:cNvSpPr/>
            <p:nvPr/>
          </p:nvSpPr>
          <p:spPr>
            <a:xfrm>
              <a:off x="1680" y="267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10" name="Line 222"/>
            <p:cNvSpPr/>
            <p:nvPr/>
          </p:nvSpPr>
          <p:spPr>
            <a:xfrm>
              <a:off x="1680" y="2673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11" name="Line 223"/>
            <p:cNvSpPr/>
            <p:nvPr/>
          </p:nvSpPr>
          <p:spPr>
            <a:xfrm>
              <a:off x="1776" y="267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912" name="Line 224"/>
            <p:cNvSpPr/>
            <p:nvPr/>
          </p:nvSpPr>
          <p:spPr>
            <a:xfrm>
              <a:off x="1776" y="2865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4913" name="Group 225"/>
            <p:cNvGrpSpPr/>
            <p:nvPr/>
          </p:nvGrpSpPr>
          <p:grpSpPr>
            <a:xfrm>
              <a:off x="1968" y="2663"/>
              <a:ext cx="624" cy="192"/>
              <a:chOff x="1968" y="2640"/>
              <a:chExt cx="624" cy="192"/>
            </a:xfrm>
          </p:grpSpPr>
          <p:sp>
            <p:nvSpPr>
              <p:cNvPr id="34914" name="Line 226"/>
              <p:cNvSpPr/>
              <p:nvPr/>
            </p:nvSpPr>
            <p:spPr>
              <a:xfrm>
                <a:off x="1968" y="2640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15" name="Line 227"/>
              <p:cNvSpPr/>
              <p:nvPr/>
            </p:nvSpPr>
            <p:spPr>
              <a:xfrm>
                <a:off x="1968" y="2640"/>
                <a:ext cx="79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16" name="Line 228"/>
              <p:cNvSpPr/>
              <p:nvPr/>
            </p:nvSpPr>
            <p:spPr>
              <a:xfrm>
                <a:off x="2064" y="2640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17" name="Line 229"/>
              <p:cNvSpPr/>
              <p:nvPr/>
            </p:nvSpPr>
            <p:spPr>
              <a:xfrm>
                <a:off x="2064" y="2832"/>
                <a:ext cx="23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18" name="Line 230"/>
              <p:cNvSpPr/>
              <p:nvPr/>
            </p:nvSpPr>
            <p:spPr>
              <a:xfrm>
                <a:off x="2304" y="2640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19" name="Line 231"/>
              <p:cNvSpPr/>
              <p:nvPr/>
            </p:nvSpPr>
            <p:spPr>
              <a:xfrm>
                <a:off x="2304" y="2640"/>
                <a:ext cx="79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20" name="Line 232"/>
              <p:cNvSpPr/>
              <p:nvPr/>
            </p:nvSpPr>
            <p:spPr>
              <a:xfrm>
                <a:off x="2400" y="2640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921" name="Line 233"/>
              <p:cNvSpPr/>
              <p:nvPr/>
            </p:nvSpPr>
            <p:spPr>
              <a:xfrm>
                <a:off x="2400" y="2832"/>
                <a:ext cx="192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1258" name="Text Box 234"/>
          <p:cNvSpPr txBox="1"/>
          <p:nvPr/>
        </p:nvSpPr>
        <p:spPr>
          <a:xfrm>
            <a:off x="990600" y="47164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259" name="Text Box 235"/>
          <p:cNvSpPr txBox="1"/>
          <p:nvPr/>
        </p:nvSpPr>
        <p:spPr>
          <a:xfrm>
            <a:off x="990600" y="52498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6" name="Group 236"/>
          <p:cNvGrpSpPr/>
          <p:nvPr/>
        </p:nvGrpSpPr>
        <p:grpSpPr>
          <a:xfrm>
            <a:off x="1692275" y="5208588"/>
            <a:ext cx="3429000" cy="344487"/>
            <a:chOff x="432" y="3383"/>
            <a:chExt cx="2160" cy="217"/>
          </a:xfrm>
        </p:grpSpPr>
        <p:sp>
          <p:nvSpPr>
            <p:cNvPr id="34879" name="Line 237"/>
            <p:cNvSpPr/>
            <p:nvPr/>
          </p:nvSpPr>
          <p:spPr>
            <a:xfrm>
              <a:off x="1056" y="340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0" name="Line 238"/>
            <p:cNvSpPr/>
            <p:nvPr/>
          </p:nvSpPr>
          <p:spPr>
            <a:xfrm>
              <a:off x="1056" y="3408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1" name="Line 239"/>
            <p:cNvSpPr/>
            <p:nvPr/>
          </p:nvSpPr>
          <p:spPr>
            <a:xfrm>
              <a:off x="1152" y="3408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2" name="Line 240"/>
            <p:cNvSpPr/>
            <p:nvPr/>
          </p:nvSpPr>
          <p:spPr>
            <a:xfrm>
              <a:off x="1152" y="3600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3" name="Line 241"/>
            <p:cNvSpPr/>
            <p:nvPr/>
          </p:nvSpPr>
          <p:spPr>
            <a:xfrm>
              <a:off x="1344" y="339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4" name="Line 242"/>
            <p:cNvSpPr/>
            <p:nvPr/>
          </p:nvSpPr>
          <p:spPr>
            <a:xfrm>
              <a:off x="1344" y="3393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5" name="Line 243"/>
            <p:cNvSpPr/>
            <p:nvPr/>
          </p:nvSpPr>
          <p:spPr>
            <a:xfrm>
              <a:off x="1440" y="339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6" name="Line 244"/>
            <p:cNvSpPr/>
            <p:nvPr/>
          </p:nvSpPr>
          <p:spPr>
            <a:xfrm>
              <a:off x="1440" y="3585"/>
              <a:ext cx="23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7" name="Line 245"/>
            <p:cNvSpPr/>
            <p:nvPr/>
          </p:nvSpPr>
          <p:spPr>
            <a:xfrm>
              <a:off x="1680" y="339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8" name="Line 246"/>
            <p:cNvSpPr/>
            <p:nvPr/>
          </p:nvSpPr>
          <p:spPr>
            <a:xfrm>
              <a:off x="1680" y="3393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89" name="Line 247"/>
            <p:cNvSpPr/>
            <p:nvPr/>
          </p:nvSpPr>
          <p:spPr>
            <a:xfrm>
              <a:off x="1776" y="339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0" name="Line 248"/>
            <p:cNvSpPr/>
            <p:nvPr/>
          </p:nvSpPr>
          <p:spPr>
            <a:xfrm>
              <a:off x="1776" y="3585"/>
              <a:ext cx="192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1" name="Line 249"/>
            <p:cNvSpPr/>
            <p:nvPr/>
          </p:nvSpPr>
          <p:spPr>
            <a:xfrm>
              <a:off x="1968" y="338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2" name="Line 250"/>
            <p:cNvSpPr/>
            <p:nvPr/>
          </p:nvSpPr>
          <p:spPr>
            <a:xfrm>
              <a:off x="1968" y="3383"/>
              <a:ext cx="79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3" name="Line 251"/>
            <p:cNvSpPr/>
            <p:nvPr/>
          </p:nvSpPr>
          <p:spPr>
            <a:xfrm>
              <a:off x="2064" y="3383"/>
              <a:ext cx="0" cy="192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4" name="Line 252"/>
            <p:cNvSpPr/>
            <p:nvPr/>
          </p:nvSpPr>
          <p:spPr>
            <a:xfrm flipH="1">
              <a:off x="432" y="3600"/>
              <a:ext cx="624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95" name="Line 253"/>
            <p:cNvSpPr/>
            <p:nvPr/>
          </p:nvSpPr>
          <p:spPr>
            <a:xfrm>
              <a:off x="2064" y="3600"/>
              <a:ext cx="52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78" name="Text Box 254"/>
          <p:cNvSpPr txBox="1"/>
          <p:nvPr/>
        </p:nvSpPr>
        <p:spPr>
          <a:xfrm>
            <a:off x="990600" y="57070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sp>
        <p:nvSpPr>
          <p:cNvPr id="1279" name="Text Box 255"/>
          <p:cNvSpPr txBox="1"/>
          <p:nvPr/>
        </p:nvSpPr>
        <p:spPr>
          <a:xfrm>
            <a:off x="1752600" y="57070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1280" name="Text Box 256"/>
          <p:cNvSpPr txBox="1"/>
          <p:nvPr/>
        </p:nvSpPr>
        <p:spPr>
          <a:xfrm>
            <a:off x="2971800" y="57070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grpSp>
        <p:nvGrpSpPr>
          <p:cNvPr id="7" name="Group 257"/>
          <p:cNvGrpSpPr/>
          <p:nvPr/>
        </p:nvGrpSpPr>
        <p:grpSpPr>
          <a:xfrm>
            <a:off x="3733800" y="5783263"/>
            <a:ext cx="304800" cy="457200"/>
            <a:chOff x="3696" y="3360"/>
            <a:chExt cx="192" cy="288"/>
          </a:xfrm>
        </p:grpSpPr>
        <p:sp>
          <p:nvSpPr>
            <p:cNvPr id="34875" name="Line 258"/>
            <p:cNvSpPr/>
            <p:nvPr/>
          </p:nvSpPr>
          <p:spPr>
            <a:xfrm>
              <a:off x="3696" y="3360"/>
              <a:ext cx="0" cy="96"/>
            </a:xfrm>
            <a:prstGeom prst="line">
              <a:avLst/>
            </a:prstGeom>
            <a:ln w="57150" cap="sq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76" name="Line 259"/>
            <p:cNvSpPr/>
            <p:nvPr/>
          </p:nvSpPr>
          <p:spPr>
            <a:xfrm>
              <a:off x="3744" y="3504"/>
              <a:ext cx="96" cy="0"/>
            </a:xfrm>
            <a:prstGeom prst="line">
              <a:avLst/>
            </a:prstGeom>
            <a:ln w="57150" cap="sq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77" name="Line 260"/>
            <p:cNvSpPr/>
            <p:nvPr/>
          </p:nvSpPr>
          <p:spPr>
            <a:xfrm>
              <a:off x="3888" y="3360"/>
              <a:ext cx="0" cy="96"/>
            </a:xfrm>
            <a:prstGeom prst="line">
              <a:avLst/>
            </a:prstGeom>
            <a:ln w="57150" cap="sq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78" name="Line 261"/>
            <p:cNvSpPr/>
            <p:nvPr/>
          </p:nvSpPr>
          <p:spPr>
            <a:xfrm>
              <a:off x="3888" y="3552"/>
              <a:ext cx="0" cy="96"/>
            </a:xfrm>
            <a:prstGeom prst="line">
              <a:avLst/>
            </a:prstGeom>
            <a:ln w="57150" cap="sq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8" name="Group 264"/>
          <p:cNvGrpSpPr/>
          <p:nvPr/>
        </p:nvGrpSpPr>
        <p:grpSpPr>
          <a:xfrm>
            <a:off x="1692275" y="4705350"/>
            <a:ext cx="3429000" cy="396875"/>
            <a:chOff x="432" y="3014"/>
            <a:chExt cx="2160" cy="250"/>
          </a:xfrm>
        </p:grpSpPr>
        <p:grpSp>
          <p:nvGrpSpPr>
            <p:cNvPr id="34866" name="Group 265"/>
            <p:cNvGrpSpPr/>
            <p:nvPr/>
          </p:nvGrpSpPr>
          <p:grpSpPr>
            <a:xfrm>
              <a:off x="432" y="3024"/>
              <a:ext cx="2160" cy="192"/>
              <a:chOff x="432" y="3024"/>
              <a:chExt cx="2160" cy="192"/>
            </a:xfrm>
          </p:grpSpPr>
          <p:sp>
            <p:nvSpPr>
              <p:cNvPr id="34870" name="Line 266"/>
              <p:cNvSpPr/>
              <p:nvPr/>
            </p:nvSpPr>
            <p:spPr>
              <a:xfrm>
                <a:off x="432" y="3216"/>
                <a:ext cx="432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71" name="Line 267"/>
              <p:cNvSpPr/>
              <p:nvPr/>
            </p:nvSpPr>
            <p:spPr>
              <a:xfrm>
                <a:off x="864" y="3024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72" name="Line 268"/>
              <p:cNvSpPr/>
              <p:nvPr/>
            </p:nvSpPr>
            <p:spPr>
              <a:xfrm>
                <a:off x="864" y="3024"/>
                <a:ext cx="1296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73" name="Line 269"/>
              <p:cNvSpPr/>
              <p:nvPr/>
            </p:nvSpPr>
            <p:spPr>
              <a:xfrm>
                <a:off x="2160" y="3024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74" name="Line 270"/>
              <p:cNvSpPr/>
              <p:nvPr/>
            </p:nvSpPr>
            <p:spPr>
              <a:xfrm>
                <a:off x="2160" y="3216"/>
                <a:ext cx="432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34867" name="Line 271"/>
            <p:cNvSpPr/>
            <p:nvPr/>
          </p:nvSpPr>
          <p:spPr>
            <a:xfrm flipH="1">
              <a:off x="864" y="3120"/>
              <a:ext cx="384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4868" name="Line 272"/>
            <p:cNvSpPr/>
            <p:nvPr/>
          </p:nvSpPr>
          <p:spPr>
            <a:xfrm>
              <a:off x="1680" y="3120"/>
              <a:ext cx="480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97" name="Text Box 273"/>
            <p:cNvSpPr txBox="1">
              <a:spLocks noChangeArrowheads="1"/>
            </p:cNvSpPr>
            <p:nvPr/>
          </p:nvSpPr>
          <p:spPr bwMode="auto">
            <a:xfrm>
              <a:off x="1296" y="3014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1s</a:t>
              </a:r>
              <a:endParaRPr kumimoji="1" lang="zh-CN" altLang="en-US" sz="20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98" name="Picture 274" descr="0,0,319,15812,519,389,076c6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8" y="4560888"/>
            <a:ext cx="1079500" cy="80962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99" name="Picture 275" descr="系统连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775" y="4560888"/>
            <a:ext cx="1152525" cy="79216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88" name="Text Box 164"/>
          <p:cNvSpPr txBox="1"/>
          <p:nvPr/>
        </p:nvSpPr>
        <p:spPr>
          <a:xfrm>
            <a:off x="3951288" y="20701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34853" name="Text Box 4"/>
          <p:cNvSpPr txBox="1"/>
          <p:nvPr/>
        </p:nvSpPr>
        <p:spPr>
          <a:xfrm>
            <a:off x="954088" y="260350"/>
            <a:ext cx="73628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逻辑设计的例子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4854" name="Picture 126" descr="ELEG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74930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55" name="Line 179"/>
          <p:cNvSpPr/>
          <p:nvPr/>
        </p:nvSpPr>
        <p:spPr>
          <a:xfrm flipV="1">
            <a:off x="-84137" y="2065338"/>
            <a:ext cx="2057400" cy="914400"/>
          </a:xfrm>
          <a:prstGeom prst="line">
            <a:avLst/>
          </a:prstGeom>
          <a:ln w="381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856" name="AutoShape 180"/>
          <p:cNvSpPr/>
          <p:nvPr/>
        </p:nvSpPr>
        <p:spPr>
          <a:xfrm rot="-7600380">
            <a:off x="765175" y="2574925"/>
            <a:ext cx="762000" cy="538163"/>
          </a:xfrm>
          <a:prstGeom prst="parallelogram">
            <a:avLst>
              <a:gd name="adj" fmla="val 35398"/>
            </a:avLst>
          </a:prstGeom>
          <a:solidFill>
            <a:schemeClr val="bg2"/>
          </a:solidFill>
          <a:ln w="38100" cap="sq" cmpd="sng">
            <a:solidFill>
              <a:srgbClr val="FF66FF"/>
            </a:solidFill>
            <a:prstDash val="solid"/>
            <a:miter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57" name="AutoShape 181"/>
          <p:cNvSpPr/>
          <p:nvPr/>
        </p:nvSpPr>
        <p:spPr>
          <a:xfrm rot="-6888957">
            <a:off x="801688" y="2247900"/>
            <a:ext cx="381000" cy="685800"/>
          </a:xfrm>
          <a:prstGeom prst="can">
            <a:avLst>
              <a:gd name="adj" fmla="val 45000"/>
            </a:avLst>
          </a:prstGeom>
          <a:solidFill>
            <a:schemeClr val="bg2"/>
          </a:solidFill>
          <a:ln w="38100" cap="sq" cmpd="sng">
            <a:solidFill>
              <a:srgbClr val="FF66FF"/>
            </a:solidFill>
            <a:prstDash val="solid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58" name="AutoShape 182"/>
          <p:cNvSpPr/>
          <p:nvPr/>
        </p:nvSpPr>
        <p:spPr>
          <a:xfrm>
            <a:off x="649288" y="28575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38100" cap="sq" cmpd="sng">
            <a:solidFill>
              <a:srgbClr val="FF66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59" name="Picture 2" descr="http://e.hiphotos.baidu.com/baike/w%3D268%3Bg%3D0/sign=a5b07714c9177f3e1034fb0b48f45cfa/d6ca7bcb0a46f21fca71bbf1f6246b600d33aecf.jpg"/>
          <p:cNvPicPr>
            <a:picLocks noChangeAspect="1"/>
          </p:cNvPicPr>
          <p:nvPr/>
        </p:nvPicPr>
        <p:blipFill>
          <a:blip r:embed="rId5"/>
          <a:srcRect l="5856" t="13812" r="4500"/>
          <a:stretch>
            <a:fillRect/>
          </a:stretch>
        </p:blipFill>
        <p:spPr>
          <a:xfrm rot="-632480">
            <a:off x="246063" y="2039938"/>
            <a:ext cx="1558925" cy="1257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841375" y="1301750"/>
            <a:ext cx="1408113" cy="1255713"/>
            <a:chOff x="841935" y="1302143"/>
            <a:chExt cx="1407553" cy="1256068"/>
          </a:xfrm>
        </p:grpSpPr>
        <p:sp>
          <p:nvSpPr>
            <p:cNvPr id="34861" name="Oval 178"/>
            <p:cNvSpPr/>
            <p:nvPr/>
          </p:nvSpPr>
          <p:spPr>
            <a:xfrm>
              <a:off x="1792288" y="1567611"/>
              <a:ext cx="457200" cy="990600"/>
            </a:xfrm>
            <a:prstGeom prst="ellipse">
              <a:avLst/>
            </a:prstGeom>
            <a:solidFill>
              <a:schemeClr val="tx2"/>
            </a:solidFill>
            <a:ln w="38100" cap="sq" cmpd="sng">
              <a:solidFill>
                <a:schemeClr val="hlink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2" name="Oval 183"/>
            <p:cNvSpPr/>
            <p:nvPr/>
          </p:nvSpPr>
          <p:spPr>
            <a:xfrm>
              <a:off x="1868488" y="1867649"/>
              <a:ext cx="79375" cy="79375"/>
            </a:xfrm>
            <a:prstGeom prst="ellipse">
              <a:avLst/>
            </a:prstGeom>
            <a:solidFill>
              <a:schemeClr val="accent1"/>
            </a:solidFill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3" name="Line 188"/>
            <p:cNvSpPr/>
            <p:nvPr/>
          </p:nvSpPr>
          <p:spPr>
            <a:xfrm rot="-3197012">
              <a:off x="1421620" y="1451674"/>
              <a:ext cx="82708" cy="660928"/>
            </a:xfrm>
            <a:prstGeom prst="line">
              <a:avLst/>
            </a:prstGeom>
            <a:ln w="28575" cap="sq" cmpd="sng">
              <a:solidFill>
                <a:srgbClr val="FFCC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64" name="Line 189"/>
            <p:cNvSpPr/>
            <p:nvPr/>
          </p:nvSpPr>
          <p:spPr>
            <a:xfrm rot="-3197012">
              <a:off x="1374159" y="1325594"/>
              <a:ext cx="305769" cy="623851"/>
            </a:xfrm>
            <a:prstGeom prst="line">
              <a:avLst/>
            </a:prstGeom>
            <a:ln w="28575" cap="sq" cmpd="sng">
              <a:solidFill>
                <a:srgbClr val="FFCC00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34865" name="图片 1"/>
            <p:cNvPicPr>
              <a:picLocks noChangeAspect="1"/>
            </p:cNvPicPr>
            <p:nvPr/>
          </p:nvPicPr>
          <p:blipFill>
            <a:blip r:embed="rId6"/>
            <a:srcRect l="17352" r="29697"/>
            <a:stretch>
              <a:fillRect/>
            </a:stretch>
          </p:blipFill>
          <p:spPr>
            <a:xfrm>
              <a:off x="841935" y="1302143"/>
              <a:ext cx="288032" cy="37659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" grpId="0" animBg="1"/>
      <p:bldP spid="1182" grpId="0" animBg="1"/>
      <p:bldP spid="1184" grpId="0" animBg="1"/>
      <p:bldP spid="1186" grpId="0" animBg="1"/>
      <p:bldP spid="1187" grpId="0"/>
      <p:bldP spid="1189" grpId="0"/>
      <p:bldP spid="1190" grpId="0"/>
      <p:bldP spid="1192" grpId="0" animBg="1"/>
      <p:bldP spid="1193" grpId="0"/>
      <p:bldP spid="1195" grpId="0" animBg="1"/>
      <p:bldP spid="1197" grpId="0" animBg="1"/>
      <p:bldP spid="1198" grpId="0"/>
      <p:bldP spid="1199" grpId="0" animBg="1"/>
      <p:bldP spid="1215" grpId="0"/>
      <p:bldP spid="1230" grpId="0"/>
      <p:bldP spid="1258" grpId="0"/>
      <p:bldP spid="1259" grpId="0"/>
      <p:bldP spid="1278" grpId="0"/>
      <p:bldP spid="1279" grpId="0"/>
      <p:bldP spid="1280" grpId="0"/>
      <p:bldP spid="11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/>
          <p:nvPr/>
        </p:nvSpPr>
        <p:spPr>
          <a:xfrm>
            <a:off x="977900" y="2798763"/>
            <a:ext cx="76850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数字系统中为什么使用二进制？</a:t>
            </a:r>
          </a:p>
        </p:txBody>
      </p:sp>
      <p:pic>
        <p:nvPicPr>
          <p:cNvPr id="35843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14"/>
          <p:cNvSpPr txBox="1"/>
          <p:nvPr/>
        </p:nvSpPr>
        <p:spPr>
          <a:xfrm>
            <a:off x="684213" y="3443288"/>
            <a:ext cx="6400800" cy="1687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电路简单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可靠稳定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便于计算机处理 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5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</a:p>
        </p:txBody>
      </p:sp>
      <p:sp>
        <p:nvSpPr>
          <p:cNvPr id="7" name="Text Box 5"/>
          <p:cNvSpPr txBox="1"/>
          <p:nvPr/>
        </p:nvSpPr>
        <p:spPr>
          <a:xfrm>
            <a:off x="990600" y="908050"/>
            <a:ext cx="76850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数字系统有何优点？</a:t>
            </a:r>
          </a:p>
        </p:txBody>
      </p:sp>
      <p:sp>
        <p:nvSpPr>
          <p:cNvPr id="8" name="Text Box 14"/>
          <p:cNvSpPr txBox="1"/>
          <p:nvPr/>
        </p:nvSpPr>
        <p:spPr>
          <a:xfrm>
            <a:off x="696913" y="1554163"/>
            <a:ext cx="7691437" cy="108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抗干扰能力强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更高的准确度和精确度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9" grpId="0" build="p"/>
      <p:bldP spid="7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/>
          <p:nvPr/>
        </p:nvSpPr>
        <p:spPr>
          <a:xfrm>
            <a:off x="971550" y="260350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数字系统设计的层次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4" name="Picture 126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4930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5" name="组合 24"/>
          <p:cNvGrpSpPr/>
          <p:nvPr/>
        </p:nvGrpSpPr>
        <p:grpSpPr>
          <a:xfrm>
            <a:off x="1116013" y="1196975"/>
            <a:ext cx="4248150" cy="2295525"/>
            <a:chOff x="4442433" y="1685817"/>
            <a:chExt cx="4249452" cy="2295286"/>
          </a:xfrm>
        </p:grpSpPr>
        <p:sp>
          <p:nvSpPr>
            <p:cNvPr id="4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zh-CN" altLang="en-US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0" name="组合 12"/>
            <p:cNvGrpSpPr/>
            <p:nvPr/>
          </p:nvGrpSpPr>
          <p:grpSpPr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5137" name="圆柱形 8"/>
              <p:cNvSpPr/>
              <p:nvPr/>
            </p:nvSpPr>
            <p:spPr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System Design</a:t>
                </a:r>
                <a:endParaRPr kumimoji="1" lang="zh-CN" alt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31" name="组合 11"/>
            <p:cNvGrpSpPr/>
            <p:nvPr/>
          </p:nvGrpSpPr>
          <p:grpSpPr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5135" name="圆柱形 9"/>
              <p:cNvSpPr/>
              <p:nvPr/>
            </p:nvSpPr>
            <p:spPr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Logic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32" name="组合 15"/>
            <p:cNvGrpSpPr/>
            <p:nvPr/>
          </p:nvGrpSpPr>
          <p:grpSpPr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5133" name="圆柱形 13"/>
              <p:cNvSpPr/>
              <p:nvPr/>
            </p:nvSpPr>
            <p:spPr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Circuit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5580063" y="1282700"/>
            <a:ext cx="3000375" cy="1990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3525" marR="0" indent="-263525" defTabSz="914400">
              <a:lnSpc>
                <a:spcPts val="3700"/>
              </a:lnSpc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划分成子系统</a:t>
            </a:r>
            <a:endParaRPr kumimoji="1" lang="en-US" altLang="zh-CN" b="1" kern="1200" cap="none" spc="0" normalizeH="0" baseline="0" noProof="0" dirty="0">
              <a:solidFill>
                <a:schemeClr val="bg2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L="263525" marR="0" indent="-263525" defTabSz="914400">
              <a:lnSpc>
                <a:spcPts val="3700"/>
              </a:lnSpc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确定各子系统</a:t>
            </a: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特性</a:t>
            </a:r>
            <a:endParaRPr kumimoji="1" lang="en-US" altLang="zh-CN" b="1" kern="1200" cap="none" spc="0" normalizeH="0" baseline="0" noProof="0" dirty="0" smtClean="0">
              <a:solidFill>
                <a:schemeClr val="bg2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L="263525" marR="0" indent="-263525" defTabSz="914400">
              <a:lnSpc>
                <a:spcPts val="3700"/>
              </a:lnSpc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各子系统之间的互联及控制方式</a:t>
            </a:r>
            <a:r>
              <a:rPr kumimoji="1" lang="en-US" altLang="zh-CN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solidFill>
                <a:schemeClr val="bg2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6013" y="4005263"/>
            <a:ext cx="7462838" cy="20415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marR="0" defTabSz="914400">
              <a:lnSpc>
                <a:spcPts val="3800"/>
              </a:lnSpc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例子</a:t>
            </a:r>
            <a:r>
              <a:rPr kumimoji="1" lang="en-US" altLang="zh-CN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8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计算机的系统设计</a:t>
            </a:r>
            <a:r>
              <a:rPr kumimoji="1" lang="en-US" altLang="zh-CN" sz="28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--</a:t>
            </a:r>
          </a:p>
          <a:p>
            <a:pPr marL="457200" marR="0" lvl="1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运算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单元、控制单元、存储单元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输入输出设备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…….</a:t>
            </a:r>
          </a:p>
          <a:p>
            <a:pPr marL="457200" marR="0" lvl="1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各个子系统之间的互连及控制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4500563" y="1427163"/>
            <a:ext cx="1008063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42" name="Object 428"/>
          <p:cNvGraphicFramePr>
            <a:graphicFrameLocks noChangeAspect="1"/>
          </p:cNvGraphicFramePr>
          <p:nvPr/>
        </p:nvGraphicFramePr>
        <p:xfrm>
          <a:off x="1187450" y="13557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1355725"/>
                        <a:ext cx="7620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TextEdit="1"/>
          </p:cNvSpPr>
          <p:nvPr/>
        </p:nvSpPr>
        <p:spPr>
          <a:xfrm>
            <a:off x="755650" y="1412875"/>
            <a:ext cx="756126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800">
                <a:ln w="38100" cap="sq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数字逻辑与数字系统设计</a:t>
            </a:r>
          </a:p>
        </p:txBody>
      </p:sp>
      <p:sp>
        <p:nvSpPr>
          <p:cNvPr id="24579" name="Text Box 3"/>
          <p:cNvSpPr txBox="1"/>
          <p:nvPr/>
        </p:nvSpPr>
        <p:spPr>
          <a:xfrm>
            <a:off x="2124075" y="3903663"/>
            <a:ext cx="4824413" cy="1770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张英涛</a:t>
            </a:r>
          </a:p>
          <a:p>
            <a:pPr algn="ctr">
              <a:spcBef>
                <a:spcPct val="50000"/>
              </a:spcBef>
            </a:pPr>
            <a:endParaRPr lang="en-US" altLang="zh-CN" sz="1800" b="1" dirty="0">
              <a:solidFill>
                <a:schemeClr val="bg2"/>
              </a:solidFill>
              <a:latin typeface="Times New Roman" panose="02020603050405020304" pitchFamily="18" charset="0"/>
              <a:ea typeface="楷体_GB231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计算机科学与技术学院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哈尔滨工业大学</a:t>
            </a:r>
            <a:endParaRPr lang="en-US" altLang="zh-CN" sz="1800" b="1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24"/>
          <p:cNvGrpSpPr/>
          <p:nvPr/>
        </p:nvGrpSpPr>
        <p:grpSpPr>
          <a:xfrm>
            <a:off x="827088" y="1255713"/>
            <a:ext cx="4249737" cy="2295525"/>
            <a:chOff x="4442433" y="1685817"/>
            <a:chExt cx="4249452" cy="2295286"/>
          </a:xfrm>
        </p:grpSpPr>
        <p:sp>
          <p:nvSpPr>
            <p:cNvPr id="20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zh-CN" altLang="en-US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54" name="组合 12"/>
            <p:cNvGrpSpPr/>
            <p:nvPr/>
          </p:nvGrpSpPr>
          <p:grpSpPr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6161" name="圆柱形 8"/>
              <p:cNvSpPr/>
              <p:nvPr/>
            </p:nvSpPr>
            <p:spPr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System Design</a:t>
                </a:r>
                <a:endParaRPr kumimoji="1" lang="zh-CN" alt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55" name="组合 11"/>
            <p:cNvGrpSpPr/>
            <p:nvPr/>
          </p:nvGrpSpPr>
          <p:grpSpPr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6159" name="圆柱形 9"/>
              <p:cNvSpPr/>
              <p:nvPr/>
            </p:nvSpPr>
            <p:spPr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Logic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56" name="组合 15"/>
            <p:cNvGrpSpPr/>
            <p:nvPr/>
          </p:nvGrpSpPr>
          <p:grpSpPr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6157" name="圆柱形 13"/>
              <p:cNvSpPr/>
              <p:nvPr/>
            </p:nvSpPr>
            <p:spPr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Circuit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6148" name="Picture 126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677863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TextBox 37"/>
          <p:cNvSpPr txBox="1"/>
          <p:nvPr/>
        </p:nvSpPr>
        <p:spPr>
          <a:xfrm>
            <a:off x="1816100" y="4473575"/>
            <a:ext cx="5572125" cy="1066800"/>
          </a:xfrm>
          <a:prstGeom prst="rect">
            <a:avLst/>
          </a:prstGeom>
          <a:solidFill>
            <a:srgbClr val="99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marR="0" defTabSz="914400">
              <a:lnSpc>
                <a:spcPts val="3800"/>
              </a:lnSpc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例子</a:t>
            </a:r>
            <a:r>
              <a:rPr kumimoji="1" lang="en-US" altLang="zh-CN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800" b="1" kern="1200" cap="none" spc="0" normalizeH="0" baseline="0" noProof="0" dirty="0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n-cs"/>
              </a:rPr>
              <a:t>加法器的设计</a:t>
            </a:r>
            <a:r>
              <a:rPr kumimoji="1" lang="en-US" altLang="zh-CN" sz="2800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——</a:t>
            </a:r>
          </a:p>
          <a:p>
            <a:pPr marR="0" defTabSz="914400">
              <a:lnSpc>
                <a:spcPts val="3800"/>
              </a:lnSpc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如何选用逻辑门和触发器设计实现</a:t>
            </a:r>
            <a:endParaRPr kumimoji="1" lang="en-US" altLang="zh-CN" b="1" kern="1200" cap="none" spc="0" normalizeH="0" baseline="0" noProof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4163" y="1455738"/>
            <a:ext cx="3171825" cy="209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lnSpc>
                <a:spcPts val="3900"/>
              </a:lnSpc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如何实现各子系统的逻辑</a:t>
            </a: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功能</a:t>
            </a:r>
          </a:p>
          <a:p>
            <a:pPr marR="0" defTabSz="914400">
              <a:lnSpc>
                <a:spcPts val="3900"/>
              </a:lnSpc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 子系统中各功能模块的互连及控制</a:t>
            </a:r>
            <a:r>
              <a:rPr kumimoji="1" lang="en-US" altLang="zh-CN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solidFill>
                <a:schemeClr val="bg2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左箭头 21"/>
          <p:cNvSpPr/>
          <p:nvPr/>
        </p:nvSpPr>
        <p:spPr bwMode="auto">
          <a:xfrm>
            <a:off x="4298950" y="2287588"/>
            <a:ext cx="1008063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Text Box 4"/>
          <p:cNvSpPr txBox="1"/>
          <p:nvPr/>
        </p:nvSpPr>
        <p:spPr>
          <a:xfrm>
            <a:off x="971550" y="260350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数字系统设计的层次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" name="Object 428"/>
          <p:cNvGraphicFramePr>
            <a:graphicFrameLocks noChangeAspect="1"/>
          </p:cNvGraphicFramePr>
          <p:nvPr/>
        </p:nvGraphicFramePr>
        <p:xfrm>
          <a:off x="1058863" y="22701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8863" y="2270125"/>
                        <a:ext cx="7620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126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4930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5435600" y="3040063"/>
            <a:ext cx="3313113" cy="83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 确定</a:t>
            </a: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特定</a:t>
            </a:r>
            <a:r>
              <a:rPr kumimoji="1" lang="zh-CN" altLang="en-US" b="1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电路</a:t>
            </a:r>
            <a:r>
              <a:rPr kumimoji="1" lang="zh-CN" altLang="en-US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的设计、器件的互连</a:t>
            </a:r>
            <a:endParaRPr kumimoji="1" lang="en-US" altLang="zh-CN" b="1" kern="1200" cap="none" spc="0" normalizeH="0" baseline="0" noProof="0" dirty="0" smtClean="0">
              <a:solidFill>
                <a:schemeClr val="bg2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000" y="5786438"/>
            <a:ext cx="63579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目前的电路</a:t>
            </a:r>
            <a:r>
              <a:rPr kumimoji="1" lang="zh-CN" altLang="en-US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设计主流方法 </a:t>
            </a:r>
            <a:r>
              <a:rPr kumimoji="1" lang="en-US" altLang="zh-CN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集成电路</a:t>
            </a:r>
            <a:r>
              <a:rPr kumimoji="1" lang="zh-CN" altLang="en-US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8688" y="4232275"/>
            <a:ext cx="6715125" cy="14779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marR="0" defTabSz="914400">
              <a:lnSpc>
                <a:spcPts val="3600"/>
              </a:lnSpc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例子</a:t>
            </a:r>
            <a:r>
              <a:rPr kumimoji="1" lang="en-US" altLang="zh-CN" sz="2800" b="1" kern="1200" cap="none" spc="0" normalizeH="0" baseline="0" noProof="0" dirty="0" smtClean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8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逻辑门、触发器的设计</a:t>
            </a:r>
            <a:r>
              <a:rPr kumimoji="1" lang="en-US" altLang="zh-CN" sz="28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--</a:t>
            </a:r>
          </a:p>
          <a:p>
            <a:pPr marL="457200" marR="0" lvl="1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二极管、三极管、电阻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…..</a:t>
            </a:r>
          </a:p>
          <a:p>
            <a:pPr marL="457200" marR="0" lvl="1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各逻辑器件的互连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Text Box 4"/>
          <p:cNvSpPr txBox="1"/>
          <p:nvPr/>
        </p:nvSpPr>
        <p:spPr>
          <a:xfrm>
            <a:off x="971550" y="260350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数字系统设计的层次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6" name="组合 24"/>
          <p:cNvGrpSpPr/>
          <p:nvPr/>
        </p:nvGrpSpPr>
        <p:grpSpPr>
          <a:xfrm>
            <a:off x="827088" y="1255713"/>
            <a:ext cx="4249737" cy="2295525"/>
            <a:chOff x="4442433" y="1685817"/>
            <a:chExt cx="4249452" cy="2295286"/>
          </a:xfrm>
        </p:grpSpPr>
        <p:sp>
          <p:nvSpPr>
            <p:cNvPr id="25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en-US" altLang="zh-CN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endParaRPr kumimoji="1" lang="zh-CN" altLang="en-US" sz="2800" kern="1200" cap="none" spc="0" normalizeH="0" baseline="0" noProof="0" dirty="0">
                <a:solidFill>
                  <a:schemeClr val="bg2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79" name="组合 12"/>
            <p:cNvGrpSpPr/>
            <p:nvPr/>
          </p:nvGrpSpPr>
          <p:grpSpPr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7186" name="圆柱形 8"/>
              <p:cNvSpPr/>
              <p:nvPr/>
            </p:nvSpPr>
            <p:spPr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System Design</a:t>
                </a:r>
                <a:endParaRPr kumimoji="1" lang="zh-CN" alt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80" name="组合 11"/>
            <p:cNvGrpSpPr/>
            <p:nvPr/>
          </p:nvGrpSpPr>
          <p:grpSpPr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7184" name="圆柱形 9"/>
              <p:cNvSpPr/>
              <p:nvPr/>
            </p:nvSpPr>
            <p:spPr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Logic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81" name="组合 15"/>
            <p:cNvGrpSpPr/>
            <p:nvPr/>
          </p:nvGrpSpPr>
          <p:grpSpPr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7182" name="圆柱形 13"/>
              <p:cNvSpPr/>
              <p:nvPr/>
            </p:nvSpPr>
            <p:spPr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宋体" panose="02010600030101010101" pitchFamily="2" charset="-122"/>
                    <a:cs typeface="+mn-cs"/>
                  </a:rPr>
                  <a:t>Circuit Design</a:t>
                </a:r>
                <a:endParaRPr kumimoji="1" lang="zh-CN" altLang="en-US" kern="1200" cap="none" spc="0" normalizeH="0" baseline="0" noProof="0" dirty="0"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40" name="Object 429"/>
          <p:cNvGraphicFramePr>
            <a:graphicFrameLocks noChangeAspect="1"/>
          </p:cNvGraphicFramePr>
          <p:nvPr/>
        </p:nvGraphicFramePr>
        <p:xfrm>
          <a:off x="1042988" y="310515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3105150"/>
                        <a:ext cx="7620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左箭头 40"/>
          <p:cNvSpPr/>
          <p:nvPr/>
        </p:nvSpPr>
        <p:spPr bwMode="auto">
          <a:xfrm>
            <a:off x="4186238" y="3111500"/>
            <a:ext cx="1008063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  <p:bldP spid="2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/>
          <p:nvPr/>
        </p:nvSpPr>
        <p:spPr>
          <a:xfrm>
            <a:off x="1835150" y="2205038"/>
            <a:ext cx="6762750" cy="3455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</p:txBody>
      </p:sp>
      <p:sp>
        <p:nvSpPr>
          <p:cNvPr id="8196" name="Text Box 3"/>
          <p:cNvSpPr txBox="1"/>
          <p:nvPr/>
        </p:nvSpPr>
        <p:spPr>
          <a:xfrm>
            <a:off x="1763713" y="728663"/>
            <a:ext cx="58324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7" name="Picture 5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02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6" name="Object 314"/>
          <p:cNvGraphicFramePr>
            <a:graphicFrameLocks noChangeAspect="1"/>
          </p:cNvGraphicFramePr>
          <p:nvPr/>
        </p:nvGraphicFramePr>
        <p:xfrm>
          <a:off x="969963" y="30337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3033713"/>
                        <a:ext cx="7620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/>
          <p:nvPr/>
        </p:nvSpPr>
        <p:spPr>
          <a:xfrm>
            <a:off x="395288" y="981075"/>
            <a:ext cx="7854950" cy="4646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数制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用一组符号和规则表示数的方法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用来表示数的数码的集合称为基（如：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0—9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基数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表示数的数码集合的大小称为基数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如：十进制的基数为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10)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权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即数中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某一位上的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所表示数值的大小（所处位置的价值）。如，十进制的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7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相关概念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</a:t>
            </a:r>
          </a:p>
        </p:txBody>
      </p:sp>
      <p:sp>
        <p:nvSpPr>
          <p:cNvPr id="5" name="Text Box 3"/>
          <p:cNvSpPr txBox="1"/>
          <p:nvPr/>
        </p:nvSpPr>
        <p:spPr>
          <a:xfrm>
            <a:off x="468313" y="836613"/>
            <a:ext cx="8424862" cy="1341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1001 =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对于任意一个二进制数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用位置记数法可表示为: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2371725" y="2074863"/>
            <a:ext cx="4849813" cy="633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900113" y="2679700"/>
            <a:ext cx="26463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用权展开式表示为</a:t>
            </a:r>
          </a:p>
        </p:txBody>
      </p:sp>
      <p:sp>
        <p:nvSpPr>
          <p:cNvPr id="8" name="Text Box 3"/>
          <p:cNvSpPr txBox="1"/>
          <p:nvPr/>
        </p:nvSpPr>
        <p:spPr>
          <a:xfrm>
            <a:off x="1192213" y="2984500"/>
            <a:ext cx="7118350" cy="1304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52500" indent="-952500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+…+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2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+…+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-m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-m</a:t>
            </a:r>
          </a:p>
        </p:txBody>
      </p:sp>
      <p:graphicFrame>
        <p:nvGraphicFramePr>
          <p:cNvPr id="9" name="Object 293"/>
          <p:cNvGraphicFramePr>
            <a:graphicFrameLocks noChangeAspect="1"/>
          </p:cNvGraphicFramePr>
          <p:nvPr/>
        </p:nvGraphicFramePr>
        <p:xfrm>
          <a:off x="2051050" y="4217988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4" imgW="1841500" imgH="939800" progId="Equation.3">
                  <p:embed/>
                </p:oleObj>
              </mc:Choice>
              <mc:Fallback>
                <p:oleObj r:id="rId4" imgW="1841500" imgH="939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4217988"/>
                        <a:ext cx="1841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47763" y="5305425"/>
            <a:ext cx="7385050" cy="571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0" hangingPunct="0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i="1" kern="1200" cap="none" spc="0" normalizeH="0" baseline="0" noProof="0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i="1" kern="1200" cap="none" spc="0" normalizeH="0" baseline="-25000" noProof="0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  <a:r>
              <a:rPr kumimoji="1" lang="zh-CN" altLang="zh-CN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zh-CN" altLang="zh-CN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zh-CN" altLang="zh-CN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i="1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zh-CN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为整数部分的</a:t>
            </a:r>
            <a:r>
              <a:rPr kumimoji="1" lang="zh-CN" altLang="zh-CN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位数</a:t>
            </a:r>
            <a:r>
              <a:rPr kumimoji="1" lang="zh-CN" altLang="en-US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i="1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为小数部分的位数.</a:t>
            </a:r>
            <a:endParaRPr kumimoji="1" lang="en-US" altLang="zh-CN" kern="1200" cap="none" spc="0" normalizeH="0" baseline="0" noProof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 Box 6"/>
          <p:cNvSpPr txBox="1"/>
          <p:nvPr/>
        </p:nvSpPr>
        <p:spPr>
          <a:xfrm>
            <a:off x="3203575" y="347663"/>
            <a:ext cx="30972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二进制的特点</a:t>
            </a:r>
          </a:p>
        </p:txBody>
      </p:sp>
      <p:sp>
        <p:nvSpPr>
          <p:cNvPr id="5" name="Text Box 3"/>
          <p:cNvSpPr txBox="1"/>
          <p:nvPr/>
        </p:nvSpPr>
        <p:spPr>
          <a:xfrm>
            <a:off x="468313" y="836613"/>
            <a:ext cx="8424862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只有两个数码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很容易用物理器件来实现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运算规则简单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使用逻辑代数这一数学工具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节省设备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1003300" y="2636838"/>
            <a:ext cx="7385050" cy="3632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）设</a:t>
            </a:r>
            <a:r>
              <a:rPr lang="en-US" altLang="zh-CN" sz="2000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：数的位数， 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：基数 ，  </a:t>
            </a:r>
            <a:endParaRPr lang="en-US" altLang="zh-CN" sz="20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最多可表达的数：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b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个；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R</a:t>
            </a:r>
            <a:r>
              <a:rPr lang="en-US" altLang="zh-CN" b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个数所需设备量：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nR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eaLnBrk="0" hangingPunct="0"/>
            <a:endParaRPr lang="en-US" altLang="zh-CN" sz="20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例：</a:t>
            </a:r>
            <a:r>
              <a:rPr lang="en-US" altLang="zh-CN" sz="2000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=3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R=10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(R)</a:t>
            </a:r>
            <a:r>
              <a:rPr lang="en-US" altLang="zh-CN" b="1" baseline="-25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=10</a:t>
            </a:r>
            <a:r>
              <a:rPr lang="en-US" altLang="zh-CN" b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=1000</a:t>
            </a:r>
          </a:p>
          <a:p>
            <a:pPr eaLnBrk="0" hangingPunct="0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nR=3×10=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</a:p>
          <a:p>
            <a:pPr eaLnBrk="0" hangingPunct="0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1000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且 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R=2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2</a:t>
            </a:r>
            <a:r>
              <a:rPr lang="en-US" altLang="zh-CN" b="1" i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1000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，得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=10 (R</a:t>
            </a:r>
            <a:r>
              <a:rPr lang="en-US" altLang="zh-CN" b="1" i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=1024)</a:t>
            </a:r>
            <a:endParaRPr lang="en-US" altLang="zh-CN" sz="2000" b="1" i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R=10×2=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  <a:p>
            <a:pPr eaLnBrk="0" hangingPunct="0"/>
            <a:endParaRPr lang="en-US" altLang="zh-CN" sz="20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一定时，</a:t>
            </a:r>
            <a:r>
              <a:rPr lang="en-US" altLang="zh-CN" sz="2000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的极小值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  <a:p>
            <a:pPr eaLnBrk="0" hangingPunct="0"/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3663" y="1628775"/>
            <a:ext cx="2305050" cy="923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sz="1800" b="1" kern="1200" cap="none" spc="0" normalizeH="0" baseline="0" noProof="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同样表达</a:t>
            </a:r>
            <a:r>
              <a:rPr kumimoji="1" lang="en-US" altLang="zh-CN" sz="1800" b="1" kern="1200" cap="none" spc="0" normalizeH="0" baseline="0" noProof="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1000</a:t>
            </a:r>
            <a:r>
              <a:rPr kumimoji="1" lang="zh-CN" altLang="en-US" sz="1800" b="1" kern="1200" cap="none" spc="0" normalizeH="0" baseline="0" noProof="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的个数，二进制比十进制节省</a:t>
            </a:r>
            <a:r>
              <a:rPr kumimoji="1" lang="zh-CN" altLang="en-US" sz="1800" b="1" kern="1200" cap="none" spc="0" normalizeH="0" baseline="0" noProof="0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设备！</a:t>
            </a:r>
            <a:endParaRPr kumimoji="1" lang="zh-CN" altLang="en-US" sz="1800" b="1" kern="1200" cap="none" spc="0" normalizeH="0" baseline="0" noProof="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29"/>
          <p:cNvSpPr txBox="1"/>
          <p:nvPr/>
        </p:nvSpPr>
        <p:spPr>
          <a:xfrm>
            <a:off x="4017963" y="5703888"/>
            <a:ext cx="19669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R=e=2.718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7854950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二进制数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十进制数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7" name="Picture 9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 Box 6"/>
          <p:cNvSpPr txBox="1"/>
          <p:nvPr/>
        </p:nvSpPr>
        <p:spPr>
          <a:xfrm>
            <a:off x="971550" y="347663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十进制</a:t>
            </a:r>
          </a:p>
        </p:txBody>
      </p:sp>
      <p:sp>
        <p:nvSpPr>
          <p:cNvPr id="5" name="Text Box 16"/>
          <p:cNvSpPr txBox="1"/>
          <p:nvPr/>
        </p:nvSpPr>
        <p:spPr>
          <a:xfrm>
            <a:off x="1036638" y="1773238"/>
            <a:ext cx="4776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Char char="•"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按权展开式在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十进制数域中计算</a:t>
            </a:r>
            <a:endParaRPr lang="zh-CN" altLang="en-US" b="1" i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7"/>
          <p:cNvSpPr txBox="1"/>
          <p:nvPr/>
        </p:nvSpPr>
        <p:spPr>
          <a:xfrm>
            <a:off x="1193800" y="2300288"/>
            <a:ext cx="12509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7" name="Object 1118"/>
          <p:cNvGraphicFramePr>
            <a:graphicFrameLocks noChangeAspect="1"/>
          </p:cNvGraphicFramePr>
          <p:nvPr/>
        </p:nvGraphicFramePr>
        <p:xfrm>
          <a:off x="893763" y="2989263"/>
          <a:ext cx="7781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4" imgW="7429500" imgH="520700" progId="Equation.3">
                  <p:embed/>
                </p:oleObj>
              </mc:Choice>
              <mc:Fallback>
                <p:oleObj r:id="rId4" imgW="7429500" imgH="520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763" y="2989263"/>
                        <a:ext cx="77819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19"/>
          <p:cNvGraphicFramePr>
            <a:graphicFrameLocks noChangeAspect="1"/>
          </p:cNvGraphicFramePr>
          <p:nvPr/>
        </p:nvGraphicFramePr>
        <p:xfrm>
          <a:off x="3355975" y="3627438"/>
          <a:ext cx="4168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6" imgW="3721100" imgH="444500" progId="Equation.3">
                  <p:embed/>
                </p:oleObj>
              </mc:Choice>
              <mc:Fallback>
                <p:oleObj r:id="rId6" imgW="3721100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5975" y="3627438"/>
                        <a:ext cx="416877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20"/>
          <p:cNvGraphicFramePr>
            <a:graphicFrameLocks noChangeAspect="1"/>
          </p:cNvGraphicFramePr>
          <p:nvPr/>
        </p:nvGraphicFramePr>
        <p:xfrm>
          <a:off x="2998788" y="4337050"/>
          <a:ext cx="3517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8" imgW="3517900" imgH="317500" progId="Equation.3">
                  <p:embed/>
                </p:oleObj>
              </mc:Choice>
              <mc:Fallback>
                <p:oleObj r:id="rId8" imgW="3517900" imgH="317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98788" y="4337050"/>
                        <a:ext cx="35179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21"/>
          <p:cNvGraphicFramePr>
            <a:graphicFrameLocks noChangeAspect="1"/>
          </p:cNvGraphicFramePr>
          <p:nvPr/>
        </p:nvGraphicFramePr>
        <p:xfrm>
          <a:off x="3055938" y="48704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10" imgW="1803400" imgH="431800" progId="Equation.3">
                  <p:embed/>
                </p:oleObj>
              </mc:Choice>
              <mc:Fallback>
                <p:oleObj r:id="rId10" imgW="18034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5938" y="4870450"/>
                        <a:ext cx="1803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十进制数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二进制数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4" name="Picture 9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5" name="Text Box 6"/>
          <p:cNvSpPr txBox="1"/>
          <p:nvPr/>
        </p:nvSpPr>
        <p:spPr>
          <a:xfrm>
            <a:off x="971550" y="347663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十进制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755650" y="1628775"/>
            <a:ext cx="41878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整数部分，除</a:t>
            </a:r>
            <a:r>
              <a:rPr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取余法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755650" y="2108200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3" name="Object 1952"/>
          <p:cNvGraphicFramePr>
            <a:graphicFrameLocks noChangeAspect="1"/>
          </p:cNvGraphicFramePr>
          <p:nvPr/>
        </p:nvGraphicFramePr>
        <p:xfrm>
          <a:off x="1331913" y="2139950"/>
          <a:ext cx="4279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4" imgW="4279900" imgH="431800" progId="Equation.3">
                  <p:embed/>
                </p:oleObj>
              </mc:Choice>
              <mc:Fallback>
                <p:oleObj r:id="rId4" imgW="42799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2139950"/>
                        <a:ext cx="42799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/>
          <p:nvPr/>
        </p:nvSpPr>
        <p:spPr>
          <a:xfrm>
            <a:off x="5724525" y="2133600"/>
            <a:ext cx="16430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(111010)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953"/>
          <p:cNvGraphicFramePr>
            <a:graphicFrameLocks noChangeAspect="1"/>
          </p:cNvGraphicFramePr>
          <p:nvPr/>
        </p:nvGraphicFramePr>
        <p:xfrm>
          <a:off x="1403350" y="2719388"/>
          <a:ext cx="474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6" imgW="2032000" imgH="203200" progId="">
                  <p:embed/>
                </p:oleObj>
              </mc:Choice>
              <mc:Fallback>
                <p:oleObj r:id="rId6" imgW="2032000" imgH="2032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719388"/>
                        <a:ext cx="47434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54"/>
          <p:cNvGraphicFramePr>
            <a:graphicFrameLocks noChangeAspect="1"/>
          </p:cNvGraphicFramePr>
          <p:nvPr/>
        </p:nvGraphicFramePr>
        <p:xfrm>
          <a:off x="2046288" y="3213100"/>
          <a:ext cx="4181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8" imgW="1790700" imgH="241300" progId="">
                  <p:embed/>
                </p:oleObj>
              </mc:Choice>
              <mc:Fallback>
                <p:oleObj r:id="rId8" imgW="1790700" imgH="2413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46288" y="3213100"/>
                        <a:ext cx="41814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55"/>
          <p:cNvGraphicFramePr>
            <a:graphicFrameLocks noChangeAspect="1"/>
          </p:cNvGraphicFramePr>
          <p:nvPr/>
        </p:nvGraphicFramePr>
        <p:xfrm>
          <a:off x="1160463" y="3573463"/>
          <a:ext cx="506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10" imgW="2247900" imgH="368300" progId="">
                  <p:embed/>
                </p:oleObj>
              </mc:Choice>
              <mc:Fallback>
                <p:oleObj r:id="rId10" imgW="2247900" imgH="3683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60463" y="3573463"/>
                        <a:ext cx="5067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56"/>
          <p:cNvGraphicFramePr>
            <a:graphicFrameLocks noChangeAspect="1"/>
          </p:cNvGraphicFramePr>
          <p:nvPr/>
        </p:nvGraphicFramePr>
        <p:xfrm>
          <a:off x="1116013" y="4365625"/>
          <a:ext cx="52101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12" imgW="2311400" imgH="368300" progId="">
                  <p:embed/>
                </p:oleObj>
              </mc:Choice>
              <mc:Fallback>
                <p:oleObj r:id="rId12" imgW="2311400" imgH="3683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6013" y="4365625"/>
                        <a:ext cx="521017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57"/>
          <p:cNvGraphicFramePr>
            <a:graphicFrameLocks noChangeAspect="1"/>
          </p:cNvGraphicFramePr>
          <p:nvPr/>
        </p:nvGraphicFramePr>
        <p:xfrm>
          <a:off x="3276600" y="5084763"/>
          <a:ext cx="200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14" imgW="88900" imgH="241300" progId="">
                  <p:embed/>
                </p:oleObj>
              </mc:Choice>
              <mc:Fallback>
                <p:oleObj r:id="rId14" imgW="88900" imgH="2413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600" y="5084763"/>
                        <a:ext cx="2000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58"/>
          <p:cNvGraphicFramePr>
            <a:graphicFrameLocks noChangeAspect="1"/>
          </p:cNvGraphicFramePr>
          <p:nvPr/>
        </p:nvGraphicFramePr>
        <p:xfrm>
          <a:off x="1155700" y="5516563"/>
          <a:ext cx="3009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16" imgW="1333500" imgH="368300" progId="">
                  <p:embed/>
                </p:oleObj>
              </mc:Choice>
              <mc:Fallback>
                <p:oleObj r:id="rId16" imgW="1333500" imgH="3683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55700" y="5516563"/>
                        <a:ext cx="3009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0" name="Rectangle 14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666750"/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1" name="Rectangle 15"/>
          <p:cNvSpPr/>
          <p:nvPr/>
        </p:nvSpPr>
        <p:spPr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Rectangle 16"/>
          <p:cNvSpPr/>
          <p:nvPr/>
        </p:nvSpPr>
        <p:spPr>
          <a:xfrm>
            <a:off x="0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Rectangle 18"/>
          <p:cNvSpPr/>
          <p:nvPr/>
        </p:nvSpPr>
        <p:spPr>
          <a:xfrm>
            <a:off x="0" y="3819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十进制数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二进制数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6" name="Picture 9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7" name="Text Box 6"/>
          <p:cNvSpPr txBox="1"/>
          <p:nvPr/>
        </p:nvSpPr>
        <p:spPr>
          <a:xfrm>
            <a:off x="971550" y="347663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十进制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209550" y="2133600"/>
            <a:ext cx="8016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2" name="Object 272"/>
          <p:cNvGraphicFramePr>
            <a:graphicFrameLocks noChangeAspect="1"/>
          </p:cNvGraphicFramePr>
          <p:nvPr/>
        </p:nvGraphicFramePr>
        <p:xfrm>
          <a:off x="849313" y="2166938"/>
          <a:ext cx="62499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4" imgW="3059430" imgH="241300" progId="">
                  <p:embed/>
                </p:oleObj>
              </mc:Choice>
              <mc:Fallback>
                <p:oleObj r:id="rId4" imgW="3059430" imgH="2413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313" y="2166938"/>
                        <a:ext cx="6249987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/>
          <p:nvPr/>
        </p:nvSpPr>
        <p:spPr>
          <a:xfrm>
            <a:off x="7164388" y="2781300"/>
            <a:ext cx="1346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</a:p>
        </p:txBody>
      </p:sp>
      <p:graphicFrame>
        <p:nvGraphicFramePr>
          <p:cNvPr id="3" name="Object 273"/>
          <p:cNvGraphicFramePr>
            <a:graphicFrameLocks noChangeAspect="1"/>
          </p:cNvGraphicFramePr>
          <p:nvPr/>
        </p:nvGraphicFramePr>
        <p:xfrm>
          <a:off x="830263" y="2789238"/>
          <a:ext cx="589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6" imgW="6540500" imgH="533400" progId="Equation.3">
                  <p:embed/>
                </p:oleObj>
              </mc:Choice>
              <mc:Fallback>
                <p:oleObj r:id="rId6" imgW="6540500" imgH="533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263" y="2789238"/>
                        <a:ext cx="5892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4"/>
          <p:cNvGraphicFramePr>
            <a:graphicFrameLocks noChangeAspect="1"/>
          </p:cNvGraphicFramePr>
          <p:nvPr/>
        </p:nvGraphicFramePr>
        <p:xfrm>
          <a:off x="841375" y="3402013"/>
          <a:ext cx="6107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8" imgW="6477000" imgH="533400" progId="Equation.3">
                  <p:embed/>
                </p:oleObj>
              </mc:Choice>
              <mc:Fallback>
                <p:oleObj r:id="rId8" imgW="6477000" imgH="533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1375" y="3402013"/>
                        <a:ext cx="6107113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75"/>
          <p:cNvGraphicFramePr>
            <a:graphicFrameLocks noChangeAspect="1"/>
          </p:cNvGraphicFramePr>
          <p:nvPr/>
        </p:nvGraphicFramePr>
        <p:xfrm>
          <a:off x="769938" y="4121150"/>
          <a:ext cx="6178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0" imgW="6616700" imgH="533400" progId="Equation.3">
                  <p:embed/>
                </p:oleObj>
              </mc:Choice>
              <mc:Fallback>
                <p:oleObj r:id="rId10" imgW="6616700" imgH="533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9938" y="4121150"/>
                        <a:ext cx="617855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/>
          <p:nvPr/>
        </p:nvSpPr>
        <p:spPr>
          <a:xfrm>
            <a:off x="7164388" y="3398838"/>
            <a:ext cx="11445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9" name="Text Box 8"/>
          <p:cNvSpPr txBox="1"/>
          <p:nvPr/>
        </p:nvSpPr>
        <p:spPr>
          <a:xfrm>
            <a:off x="7164388" y="4076700"/>
            <a:ext cx="11445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</a:p>
        </p:txBody>
      </p:sp>
      <p:graphicFrame>
        <p:nvGraphicFramePr>
          <p:cNvPr id="6" name="Object 276"/>
          <p:cNvGraphicFramePr>
            <a:graphicFrameLocks noChangeAspect="1"/>
          </p:cNvGraphicFramePr>
          <p:nvPr/>
        </p:nvGraphicFramePr>
        <p:xfrm>
          <a:off x="2581275" y="4797425"/>
          <a:ext cx="3838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12" imgW="4076700" imgH="444500" progId="Equation.3">
                  <p:embed/>
                </p:oleObj>
              </mc:Choice>
              <mc:Fallback>
                <p:oleObj r:id="rId12" imgW="4076700" imgH="444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81275" y="4797425"/>
                        <a:ext cx="383857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/>
          <p:nvPr/>
        </p:nvSpPr>
        <p:spPr>
          <a:xfrm>
            <a:off x="684213" y="5373688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：不能进行精确转换的情况，</a:t>
            </a:r>
          </a:p>
        </p:txBody>
      </p:sp>
      <p:sp>
        <p:nvSpPr>
          <p:cNvPr id="21" name="Text Box 7"/>
          <p:cNvSpPr txBox="1"/>
          <p:nvPr/>
        </p:nvSpPr>
        <p:spPr>
          <a:xfrm>
            <a:off x="5364163" y="5373688"/>
            <a:ext cx="1346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0.423</a:t>
            </a:r>
          </a:p>
        </p:txBody>
      </p:sp>
      <p:sp>
        <p:nvSpPr>
          <p:cNvPr id="17" name="Text Box 8"/>
          <p:cNvSpPr txBox="1"/>
          <p:nvPr/>
        </p:nvSpPr>
        <p:spPr>
          <a:xfrm>
            <a:off x="631825" y="1598613"/>
            <a:ext cx="40513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小数部分，乘</a:t>
            </a:r>
            <a:r>
              <a:rPr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取整法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  <p:bldP spid="18" grpId="0" build="p"/>
      <p:bldP spid="19" grpId="0" build="p"/>
      <p:bldP spid="20" grpId="0" build="p"/>
      <p:bldP spid="21" grpId="0" build="p"/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二进制数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八进制数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915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8"/>
          <p:cNvSpPr txBox="1"/>
          <p:nvPr/>
        </p:nvSpPr>
        <p:spPr>
          <a:xfrm>
            <a:off x="631825" y="1598613"/>
            <a:ext cx="38973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每三位一组进行转换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631825" y="2098675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8918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Rectangle 14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666750"/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Rectangle 15"/>
          <p:cNvSpPr/>
          <p:nvPr/>
        </p:nvSpPr>
        <p:spPr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1" name="Rectangle 16"/>
          <p:cNvSpPr/>
          <p:nvPr/>
        </p:nvSpPr>
        <p:spPr>
          <a:xfrm>
            <a:off x="0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Rectangle 18"/>
          <p:cNvSpPr/>
          <p:nvPr/>
        </p:nvSpPr>
        <p:spPr>
          <a:xfrm>
            <a:off x="0" y="3819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Text Box 6"/>
          <p:cNvSpPr txBox="1"/>
          <p:nvPr/>
        </p:nvSpPr>
        <p:spPr>
          <a:xfrm>
            <a:off x="971550" y="276225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</a:t>
            </a:r>
          </a:p>
        </p:txBody>
      </p:sp>
      <p:sp>
        <p:nvSpPr>
          <p:cNvPr id="26" name="Text Box 3"/>
          <p:cNvSpPr txBox="1"/>
          <p:nvPr/>
        </p:nvSpPr>
        <p:spPr>
          <a:xfrm>
            <a:off x="323850" y="3559175"/>
            <a:ext cx="79089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八进制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2      5      7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        0      5       5      4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/>
          <p:nvPr/>
        </p:nvSpPr>
        <p:spPr>
          <a:xfrm>
            <a:off x="684213" y="2881313"/>
            <a:ext cx="75184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010   101   111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000   101   101   100</a:t>
            </a:r>
          </a:p>
        </p:txBody>
      </p:sp>
      <p:sp>
        <p:nvSpPr>
          <p:cNvPr id="28" name="Line 6"/>
          <p:cNvSpPr/>
          <p:nvPr/>
        </p:nvSpPr>
        <p:spPr>
          <a:xfrm>
            <a:off x="2490788" y="3414713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Line 7"/>
          <p:cNvSpPr/>
          <p:nvPr/>
        </p:nvSpPr>
        <p:spPr>
          <a:xfrm>
            <a:off x="3354388" y="3414713"/>
            <a:ext cx="598487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Line 8"/>
          <p:cNvSpPr/>
          <p:nvPr/>
        </p:nvSpPr>
        <p:spPr>
          <a:xfrm>
            <a:off x="4208463" y="3405188"/>
            <a:ext cx="585787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1"/>
          <p:cNvSpPr txBox="1"/>
          <p:nvPr/>
        </p:nvSpPr>
        <p:spPr>
          <a:xfrm>
            <a:off x="1895475" y="4221163"/>
            <a:ext cx="6646863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2762250" indent="-2762250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(10 101 111 . 000 101 101 1)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(257.0554)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2" name="Line 6"/>
          <p:cNvSpPr/>
          <p:nvPr/>
        </p:nvSpPr>
        <p:spPr>
          <a:xfrm>
            <a:off x="6738938" y="3414713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Line 7"/>
          <p:cNvSpPr/>
          <p:nvPr/>
        </p:nvSpPr>
        <p:spPr>
          <a:xfrm>
            <a:off x="5946775" y="3414713"/>
            <a:ext cx="598488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Line 8"/>
          <p:cNvSpPr/>
          <p:nvPr/>
        </p:nvSpPr>
        <p:spPr>
          <a:xfrm>
            <a:off x="5154613" y="3405188"/>
            <a:ext cx="58737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Line 6"/>
          <p:cNvSpPr/>
          <p:nvPr/>
        </p:nvSpPr>
        <p:spPr>
          <a:xfrm>
            <a:off x="7531100" y="3414713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6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1400" dirty="0">
                <a:solidFill>
                  <a:schemeClr val="bg2"/>
                </a:solidFill>
              </a:rPr>
              <a:t>2020/9/15</a:t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5603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zh-CN" altLang="en-US" sz="1400" dirty="0">
                <a:solidFill>
                  <a:schemeClr val="bg2"/>
                </a:solidFill>
              </a:rPr>
              <a:t>计算机科学与技术学院</a:t>
            </a: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</a:rPr>
              <a:t>3</a:t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446088" y="908050"/>
            <a:ext cx="8374062" cy="36004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    师</a:t>
            </a:r>
            <a:r>
              <a:rPr lang="zh-CN" altLang="en-US" sz="2800" b="1" dirty="0"/>
              <a:t>：张英涛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    位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计算机科学技术研究所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    机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15546215318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    件</a:t>
            </a:r>
            <a:r>
              <a:rPr lang="zh-CN" altLang="en-US" sz="2800" b="1" dirty="0"/>
              <a:t>：  </a:t>
            </a:r>
            <a:r>
              <a:rPr lang="en-US" altLang="zh-CN" sz="2800" dirty="0"/>
              <a:t>yingtao@hit.edu.cn </a:t>
            </a:r>
          </a:p>
          <a:p>
            <a:pPr eaLnBrk="1" hangingPunct="1">
              <a:buNone/>
            </a:pP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dirty="0"/>
              <a:t>	 </a:t>
            </a:r>
            <a:endParaRPr lang="zh-CN" altLang="en-US" sz="2400" dirty="0"/>
          </a:p>
        </p:txBody>
      </p:sp>
    </p:spTree>
  </p:cSld>
  <p:clrMapOvr>
    <a:masterClrMapping/>
  </p:clrMapOvr>
  <p:transition advTm="54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八进制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二进制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939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8"/>
          <p:cNvSpPr txBox="1"/>
          <p:nvPr/>
        </p:nvSpPr>
        <p:spPr>
          <a:xfrm>
            <a:off x="631825" y="1598613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每一位转化为三位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631825" y="2098675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9942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Rectangle 14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666750"/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15"/>
          <p:cNvSpPr/>
          <p:nvPr/>
        </p:nvSpPr>
        <p:spPr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Rectangle 16"/>
          <p:cNvSpPr/>
          <p:nvPr/>
        </p:nvSpPr>
        <p:spPr>
          <a:xfrm>
            <a:off x="0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Rectangle 18"/>
          <p:cNvSpPr/>
          <p:nvPr/>
        </p:nvSpPr>
        <p:spPr>
          <a:xfrm>
            <a:off x="0" y="3819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Text Box 6"/>
          <p:cNvSpPr txBox="1"/>
          <p:nvPr/>
        </p:nvSpPr>
        <p:spPr>
          <a:xfrm>
            <a:off x="971550" y="276225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</a:t>
            </a:r>
          </a:p>
        </p:txBody>
      </p:sp>
      <p:sp>
        <p:nvSpPr>
          <p:cNvPr id="26" name="Text Box 3"/>
          <p:cNvSpPr txBox="1"/>
          <p:nvPr/>
        </p:nvSpPr>
        <p:spPr>
          <a:xfrm>
            <a:off x="323850" y="2762250"/>
            <a:ext cx="79089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八进制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2      5      7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        0      5       5      4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/>
          <p:nvPr/>
        </p:nvSpPr>
        <p:spPr>
          <a:xfrm>
            <a:off x="684213" y="3398838"/>
            <a:ext cx="75184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010   101   111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000   101   101   100</a:t>
            </a:r>
          </a:p>
        </p:txBody>
      </p:sp>
      <p:sp>
        <p:nvSpPr>
          <p:cNvPr id="28" name="Line 6"/>
          <p:cNvSpPr/>
          <p:nvPr/>
        </p:nvSpPr>
        <p:spPr>
          <a:xfrm>
            <a:off x="2490788" y="3933825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Line 7"/>
          <p:cNvSpPr/>
          <p:nvPr/>
        </p:nvSpPr>
        <p:spPr>
          <a:xfrm>
            <a:off x="3354388" y="3933825"/>
            <a:ext cx="598487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Line 8"/>
          <p:cNvSpPr/>
          <p:nvPr/>
        </p:nvSpPr>
        <p:spPr>
          <a:xfrm>
            <a:off x="4208463" y="3922713"/>
            <a:ext cx="585787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1"/>
          <p:cNvSpPr txBox="1"/>
          <p:nvPr/>
        </p:nvSpPr>
        <p:spPr>
          <a:xfrm>
            <a:off x="1895475" y="4221163"/>
            <a:ext cx="6526213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2762250" indent="-2762250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(257.0554)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(10 101 111 . 000 101 101 1)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" name="Line 6"/>
          <p:cNvSpPr/>
          <p:nvPr/>
        </p:nvSpPr>
        <p:spPr>
          <a:xfrm>
            <a:off x="6738938" y="3933825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Line 7"/>
          <p:cNvSpPr/>
          <p:nvPr/>
        </p:nvSpPr>
        <p:spPr>
          <a:xfrm>
            <a:off x="5946775" y="3933825"/>
            <a:ext cx="598488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Line 8"/>
          <p:cNvSpPr/>
          <p:nvPr/>
        </p:nvSpPr>
        <p:spPr>
          <a:xfrm>
            <a:off x="5154613" y="3922713"/>
            <a:ext cx="58737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Line 6"/>
          <p:cNvSpPr/>
          <p:nvPr/>
        </p:nvSpPr>
        <p:spPr>
          <a:xfrm>
            <a:off x="7531100" y="3933825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6" grpId="0"/>
      <p:bldP spid="27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十六进制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63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8"/>
          <p:cNvSpPr txBox="1"/>
          <p:nvPr/>
        </p:nvSpPr>
        <p:spPr>
          <a:xfrm>
            <a:off x="631825" y="1598613"/>
            <a:ext cx="38973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每四位一组进行转换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631825" y="2098675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0966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Rectangle 14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666750"/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Rectangle 15"/>
          <p:cNvSpPr/>
          <p:nvPr/>
        </p:nvSpPr>
        <p:spPr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Rectangle 16"/>
          <p:cNvSpPr/>
          <p:nvPr/>
        </p:nvSpPr>
        <p:spPr>
          <a:xfrm>
            <a:off x="0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Text Box 6"/>
          <p:cNvSpPr txBox="1"/>
          <p:nvPr/>
        </p:nvSpPr>
        <p:spPr>
          <a:xfrm>
            <a:off x="971550" y="276225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</a:p>
        </p:txBody>
      </p:sp>
      <p:sp>
        <p:nvSpPr>
          <p:cNvPr id="36" name="Text Box 5"/>
          <p:cNvSpPr txBox="1"/>
          <p:nvPr/>
        </p:nvSpPr>
        <p:spPr>
          <a:xfrm>
            <a:off x="539750" y="3530600"/>
            <a:ext cx="74088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十六进制：       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      F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</a:t>
            </a:r>
          </a:p>
        </p:txBody>
      </p:sp>
      <p:sp>
        <p:nvSpPr>
          <p:cNvPr id="37" name="Rectangle 12"/>
          <p:cNvSpPr/>
          <p:nvPr/>
        </p:nvSpPr>
        <p:spPr>
          <a:xfrm>
            <a:off x="2484438" y="4178300"/>
            <a:ext cx="6116637" cy="438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(1010 1111 . 0001 0110 11)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.16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8" name="Text Box 4"/>
          <p:cNvSpPr txBox="1"/>
          <p:nvPr/>
        </p:nvSpPr>
        <p:spPr>
          <a:xfrm>
            <a:off x="725488" y="2781300"/>
            <a:ext cx="73898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1010    1111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0001   0110   1100</a:t>
            </a:r>
          </a:p>
        </p:txBody>
      </p:sp>
      <p:sp>
        <p:nvSpPr>
          <p:cNvPr id="39" name="Line 6"/>
          <p:cNvSpPr/>
          <p:nvPr/>
        </p:nvSpPr>
        <p:spPr>
          <a:xfrm>
            <a:off x="5305425" y="3303588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Line 7"/>
          <p:cNvSpPr/>
          <p:nvPr/>
        </p:nvSpPr>
        <p:spPr>
          <a:xfrm>
            <a:off x="3182938" y="3314700"/>
            <a:ext cx="59690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Line 8"/>
          <p:cNvSpPr/>
          <p:nvPr/>
        </p:nvSpPr>
        <p:spPr>
          <a:xfrm>
            <a:off x="4249738" y="3303588"/>
            <a:ext cx="58737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Line 6"/>
          <p:cNvSpPr/>
          <p:nvPr/>
        </p:nvSpPr>
        <p:spPr>
          <a:xfrm>
            <a:off x="6378575" y="3314700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Line 6"/>
          <p:cNvSpPr/>
          <p:nvPr/>
        </p:nvSpPr>
        <p:spPr>
          <a:xfrm>
            <a:off x="7315200" y="3314700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36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288" y="981075"/>
            <a:ext cx="8208963" cy="522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十六进制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二进制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87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8"/>
          <p:cNvSpPr txBox="1"/>
          <p:nvPr/>
        </p:nvSpPr>
        <p:spPr>
          <a:xfrm>
            <a:off x="631825" y="1598613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每一位转化为四位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631825" y="2098675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1990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Rectangle 14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666750"/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2" name="Rectangle 15"/>
          <p:cNvSpPr/>
          <p:nvPr/>
        </p:nvSpPr>
        <p:spPr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3" name="Rectangle 16"/>
          <p:cNvSpPr/>
          <p:nvPr/>
        </p:nvSpPr>
        <p:spPr>
          <a:xfrm>
            <a:off x="0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4" name="Text Box 6"/>
          <p:cNvSpPr txBox="1"/>
          <p:nvPr/>
        </p:nvSpPr>
        <p:spPr>
          <a:xfrm>
            <a:off x="971550" y="276225"/>
            <a:ext cx="7416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</a:p>
        </p:txBody>
      </p:sp>
      <p:sp>
        <p:nvSpPr>
          <p:cNvPr id="36" name="Text Box 5"/>
          <p:cNvSpPr txBox="1"/>
          <p:nvPr/>
        </p:nvSpPr>
        <p:spPr>
          <a:xfrm>
            <a:off x="539750" y="2978150"/>
            <a:ext cx="74088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十六进制：       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      F  </a:t>
            </a:r>
            <a:r>
              <a:rPr lang="en-US" altLang="zh-CN" sz="1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</a:t>
            </a:r>
          </a:p>
        </p:txBody>
      </p:sp>
      <p:sp>
        <p:nvSpPr>
          <p:cNvPr id="37" name="Rectangle 12"/>
          <p:cNvSpPr/>
          <p:nvPr/>
        </p:nvSpPr>
        <p:spPr>
          <a:xfrm>
            <a:off x="2484438" y="4576763"/>
            <a:ext cx="6116637" cy="436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(1010 1111 . 0001 0110 11)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.16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8" name="Text Box 4"/>
          <p:cNvSpPr txBox="1"/>
          <p:nvPr/>
        </p:nvSpPr>
        <p:spPr>
          <a:xfrm>
            <a:off x="725488" y="3644900"/>
            <a:ext cx="7389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1010    1111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0001   0110   1100</a:t>
            </a:r>
          </a:p>
        </p:txBody>
      </p:sp>
      <p:sp>
        <p:nvSpPr>
          <p:cNvPr id="39" name="Line 6"/>
          <p:cNvSpPr/>
          <p:nvPr/>
        </p:nvSpPr>
        <p:spPr>
          <a:xfrm>
            <a:off x="5305425" y="4168775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Line 7"/>
          <p:cNvSpPr/>
          <p:nvPr/>
        </p:nvSpPr>
        <p:spPr>
          <a:xfrm>
            <a:off x="3182938" y="4178300"/>
            <a:ext cx="59690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Line 8"/>
          <p:cNvSpPr/>
          <p:nvPr/>
        </p:nvSpPr>
        <p:spPr>
          <a:xfrm>
            <a:off x="4249738" y="4168775"/>
            <a:ext cx="58737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Line 6"/>
          <p:cNvSpPr/>
          <p:nvPr/>
        </p:nvSpPr>
        <p:spPr>
          <a:xfrm>
            <a:off x="6378575" y="4178300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Line 6"/>
          <p:cNvSpPr/>
          <p:nvPr/>
        </p:nvSpPr>
        <p:spPr>
          <a:xfrm>
            <a:off x="7315200" y="4178300"/>
            <a:ext cx="641350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25"/>
          <p:cNvSpPr txBox="1"/>
          <p:nvPr/>
        </p:nvSpPr>
        <p:spPr>
          <a:xfrm>
            <a:off x="2555875" y="260350"/>
            <a:ext cx="4679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带符号的二进制数的表示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36663" y="2774950"/>
          <a:ext cx="7031482" cy="3714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0/1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 rot="5400000" flipH="1">
            <a:off x="5067300" y="-430212"/>
            <a:ext cx="304800" cy="609600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文本框 34"/>
          <p:cNvSpPr txBox="1"/>
          <p:nvPr/>
        </p:nvSpPr>
        <p:spPr>
          <a:xfrm>
            <a:off x="1000125" y="2082800"/>
            <a:ext cx="11953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</a:p>
        </p:txBody>
      </p:sp>
      <p:sp>
        <p:nvSpPr>
          <p:cNvPr id="25" name="文本框 41"/>
          <p:cNvSpPr txBox="1"/>
          <p:nvPr/>
        </p:nvSpPr>
        <p:spPr>
          <a:xfrm>
            <a:off x="4321175" y="2060575"/>
            <a:ext cx="1763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71525" y="3789363"/>
          <a:ext cx="7632848" cy="212265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2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数值位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原码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反码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补码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正数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负数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原码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补码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圆角矩形标注 29"/>
          <p:cNvSpPr/>
          <p:nvPr/>
        </p:nvSpPr>
        <p:spPr>
          <a:xfrm>
            <a:off x="684213" y="1065213"/>
            <a:ext cx="3402012" cy="744537"/>
          </a:xfrm>
          <a:prstGeom prst="wedgeRoundRectCallout">
            <a:avLst>
              <a:gd name="adj1" fmla="val -17708"/>
              <a:gd name="adj2" fmla="val 9674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最高位表示符号，</a:t>
            </a:r>
            <a:r>
              <a:rPr lang="en-US" altLang="zh-CN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表示正，</a:t>
            </a:r>
            <a:endParaRPr lang="en-US" altLang="zh-CN" sz="1800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表示负，称为符号位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5076825" y="1100138"/>
            <a:ext cx="2778125" cy="684213"/>
          </a:xfrm>
          <a:prstGeom prst="wedgeRoundRectCallout">
            <a:avLst>
              <a:gd name="adj1" fmla="val -39701"/>
              <a:gd name="adj2" fmla="val 1054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其余位表示数的绝对值，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称为数值位</a:t>
            </a:r>
          </a:p>
        </p:txBody>
      </p:sp>
      <p:pic>
        <p:nvPicPr>
          <p:cNvPr id="43064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0113" y="1397000"/>
          <a:ext cx="7488832" cy="4312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1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+N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正整数</a:t>
                      </a:r>
                      <a:endParaRPr lang="en-US" altLang="zh-CN" sz="24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原码、反码与补码</a:t>
                      </a:r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负整数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原码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反码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补码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127" name="TextBox 2"/>
          <p:cNvSpPr txBox="1"/>
          <p:nvPr/>
        </p:nvSpPr>
        <p:spPr>
          <a:xfrm>
            <a:off x="2654300" y="301625"/>
            <a:ext cx="4494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带符号的二进制整数，字长 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28" name="矩形 3"/>
          <p:cNvSpPr/>
          <p:nvPr/>
        </p:nvSpPr>
        <p:spPr>
          <a:xfrm>
            <a:off x="3203575" y="1052513"/>
            <a:ext cx="5689600" cy="511333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0113" y="1397000"/>
          <a:ext cx="7488832" cy="4312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1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+N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正整数</a:t>
                      </a:r>
                      <a:endParaRPr lang="en-US" altLang="zh-CN" sz="24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原码、反码与补码</a:t>
                      </a:r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负整数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原码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反码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补码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5151" name="TextBox 2"/>
          <p:cNvSpPr txBox="1"/>
          <p:nvPr/>
        </p:nvSpPr>
        <p:spPr>
          <a:xfrm>
            <a:off x="2654300" y="301625"/>
            <a:ext cx="4494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带符号的二进制整数，字长 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Text Box 6"/>
          <p:cNvSpPr txBox="1"/>
          <p:nvPr/>
        </p:nvSpPr>
        <p:spPr>
          <a:xfrm>
            <a:off x="971550" y="26035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</a:t>
            </a:r>
          </a:p>
        </p:txBody>
      </p:sp>
      <p:sp>
        <p:nvSpPr>
          <p:cNvPr id="28" name="Text Box 2"/>
          <p:cNvSpPr txBox="1"/>
          <p:nvPr/>
        </p:nvSpPr>
        <p:spPr>
          <a:xfrm>
            <a:off x="323850" y="850900"/>
            <a:ext cx="8216900" cy="1030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61950" indent="-361950" eaLnBrk="0" hangingPunct="0"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原码：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正数的符号位为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负数的符号 位为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</a:p>
          <a:p>
            <a:pPr marL="361950" indent="-361950" eaLnBrk="0" hangingPunct="0">
              <a:spcBef>
                <a:spcPts val="6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其余各位表示数值部分。</a:t>
            </a:r>
          </a:p>
        </p:txBody>
      </p:sp>
      <p:sp>
        <p:nvSpPr>
          <p:cNvPr id="23" name="Text Box 33"/>
          <p:cNvSpPr txBox="1"/>
          <p:nvPr/>
        </p:nvSpPr>
        <p:spPr>
          <a:xfrm>
            <a:off x="334963" y="1914525"/>
            <a:ext cx="5892800" cy="1298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854075" indent="-854075"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+ 011	   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–  101</a:t>
            </a:r>
            <a:b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0 011	[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1 101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68313" y="3614738"/>
            <a:ext cx="5183188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真值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有两种原码表示形式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+0]</a:t>
            </a:r>
            <a:r>
              <a:rPr kumimoji="1" lang="zh-CN" alt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00…0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[– 0]</a:t>
            </a:r>
            <a:r>
              <a:rPr kumimoji="1" lang="zh-CN" alt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10…0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表示范围：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-7—+7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加减法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时需要对符号单独处理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141663"/>
            <a:ext cx="1116012" cy="655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80288" y="2097088"/>
          <a:ext cx="1224136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72225" y="2466975"/>
          <a:ext cx="100811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3" grpId="0" build="p"/>
      <p:bldP spid="24" grpId="0" build="p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Text Box 6"/>
          <p:cNvSpPr txBox="1"/>
          <p:nvPr/>
        </p:nvSpPr>
        <p:spPr>
          <a:xfrm>
            <a:off x="971550" y="26035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</a:t>
            </a:r>
          </a:p>
        </p:txBody>
      </p:sp>
      <p:sp>
        <p:nvSpPr>
          <p:cNvPr id="28" name="Text Box 2"/>
          <p:cNvSpPr txBox="1"/>
          <p:nvPr/>
        </p:nvSpPr>
        <p:spPr>
          <a:xfrm>
            <a:off x="323850" y="765175"/>
            <a:ext cx="8216900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反码：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正数的反码表示与原码表示相同，负数的符        号位为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，其余各位将其原码按位取反。</a:t>
            </a:r>
          </a:p>
        </p:txBody>
      </p:sp>
      <p:sp>
        <p:nvSpPr>
          <p:cNvPr id="23" name="Text Box 33"/>
          <p:cNvSpPr txBox="1"/>
          <p:nvPr/>
        </p:nvSpPr>
        <p:spPr>
          <a:xfrm>
            <a:off x="334963" y="1914525"/>
            <a:ext cx="5359400" cy="1298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854075" indent="-854075"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+011    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– 101</a:t>
            </a:r>
            <a:b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0011   [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1010</a:t>
            </a:r>
          </a:p>
        </p:txBody>
      </p:sp>
      <p:sp>
        <p:nvSpPr>
          <p:cNvPr id="24" name="Text Box 34"/>
          <p:cNvSpPr txBox="1"/>
          <p:nvPr/>
        </p:nvSpPr>
        <p:spPr>
          <a:xfrm>
            <a:off x="468313" y="3614738"/>
            <a:ext cx="575945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有两种反码表示形式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+0]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00…0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[– 0]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1…1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表示范围：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-7—+7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加减运算时，符号可参加运算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141663"/>
            <a:ext cx="1116012" cy="655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27763" y="2097088"/>
          <a:ext cx="252028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反码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80063" y="2466975"/>
          <a:ext cx="64807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3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 Box 6"/>
          <p:cNvSpPr txBox="1"/>
          <p:nvPr/>
        </p:nvSpPr>
        <p:spPr>
          <a:xfrm>
            <a:off x="971550" y="26035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</a:p>
        </p:txBody>
      </p:sp>
      <p:sp>
        <p:nvSpPr>
          <p:cNvPr id="28" name="Text Box 2"/>
          <p:cNvSpPr txBox="1"/>
          <p:nvPr/>
        </p:nvSpPr>
        <p:spPr>
          <a:xfrm>
            <a:off x="323850" y="765175"/>
            <a:ext cx="8216900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补码：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正数的补码表示与原码表示相同，负数的符        号位为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，其余各位是在其反码的末位加“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  <p:sp>
        <p:nvSpPr>
          <p:cNvPr id="23" name="Text Box 33"/>
          <p:cNvSpPr txBox="1"/>
          <p:nvPr/>
        </p:nvSpPr>
        <p:spPr>
          <a:xfrm>
            <a:off x="334963" y="1914525"/>
            <a:ext cx="5346700" cy="1298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854075" indent="-854075"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+011   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– 101</a:t>
            </a:r>
            <a:b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0011   [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1011</a:t>
            </a:r>
          </a:p>
        </p:txBody>
      </p:sp>
      <p:sp>
        <p:nvSpPr>
          <p:cNvPr id="3" name="矩形 2"/>
          <p:cNvSpPr/>
          <p:nvPr/>
        </p:nvSpPr>
        <p:spPr>
          <a:xfrm>
            <a:off x="395288" y="3141663"/>
            <a:ext cx="1116012" cy="655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9" name="Text Box 34"/>
          <p:cNvSpPr txBox="1"/>
          <p:nvPr/>
        </p:nvSpPr>
        <p:spPr>
          <a:xfrm>
            <a:off x="482600" y="3644900"/>
            <a:ext cx="518477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只有一种补码表示形式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+0]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=[– 0]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1…1+1=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00…0</a:t>
            </a: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表示范围：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-8—+7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位整数）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加减运算时，符号可参加运算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4716463" y="4613275"/>
            <a:ext cx="700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丢弃</a:t>
            </a:r>
          </a:p>
        </p:txBody>
      </p:sp>
      <p:sp>
        <p:nvSpPr>
          <p:cNvPr id="12" name="Freeform 9"/>
          <p:cNvSpPr/>
          <p:nvPr/>
        </p:nvSpPr>
        <p:spPr>
          <a:xfrm rot="-8992385" flipH="1">
            <a:off x="4449763" y="4741863"/>
            <a:ext cx="412750" cy="46037"/>
          </a:xfrm>
          <a:custGeom>
            <a:avLst/>
            <a:gdLst>
              <a:gd name="txL" fmla="*/ 0 w 600"/>
              <a:gd name="txT" fmla="*/ 0 h 160"/>
              <a:gd name="txR" fmla="*/ 600 w 600"/>
              <a:gd name="txB" fmla="*/ 160 h 160"/>
            </a:gdLst>
            <a:ahLst/>
            <a:cxnLst>
              <a:cxn ang="0">
                <a:pos x="0" y="27431"/>
              </a:cxn>
              <a:cxn ang="0">
                <a:pos x="313970" y="41147"/>
              </a:cxn>
              <a:cxn ang="0">
                <a:pos x="413119" y="0"/>
              </a:cxn>
            </a:cxnLst>
            <a:rect l="txL" t="txT" r="txR" b="txB"/>
            <a:pathLst>
              <a:path w="600" h="160">
                <a:moveTo>
                  <a:pt x="0" y="96"/>
                </a:moveTo>
                <a:cubicBezTo>
                  <a:pt x="72" y="104"/>
                  <a:pt x="356" y="160"/>
                  <a:pt x="456" y="144"/>
                </a:cubicBezTo>
                <a:cubicBezTo>
                  <a:pt x="556" y="128"/>
                  <a:pt x="576" y="26"/>
                  <a:pt x="600" y="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triangle" w="sm" len="lg"/>
          </a:ln>
        </p:spPr>
        <p:txBody>
          <a:bodyPr wrap="none" anchor="ctr"/>
          <a:lstStyle/>
          <a:p>
            <a:pPr eaLnBrk="0" hangingPunct="0"/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27763" y="2097088"/>
          <a:ext cx="252028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补码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80063" y="2466975"/>
          <a:ext cx="64807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3" grpId="0" build="p"/>
      <p:bldP spid="3" grpId="0"/>
      <p:bldP spid="9" grpId="0" build="p"/>
      <p:bldP spid="11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/>
          <p:nvPr/>
        </p:nvSpPr>
        <p:spPr>
          <a:xfrm>
            <a:off x="865188" y="1311275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endParaRPr lang="zh-CN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9438" y="852488"/>
            <a:ext cx="8240712" cy="276860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负数的补码与其真值的绝对值构成了以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为计算机的字长）为模的“模数系统”或“同余”结构的代数系统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3900" lvl="1" indent="-266700" eaLnBrk="0" hangingPunct="0">
              <a:spcBef>
                <a:spcPts val="1800"/>
              </a:spcBef>
              <a:buClr>
                <a:schemeClr val="bg1"/>
              </a:buClr>
              <a:buChar char="•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同余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：在某一模数系统中，模数为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，如果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的余数相同，则称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同余。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3900" lvl="1" indent="-266700" eaLnBrk="0" hangingPunct="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在模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的系统中，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是一对互补的数，利用其特点可把减法变成加法运算</a:t>
            </a:r>
          </a:p>
        </p:txBody>
      </p:sp>
      <p:sp>
        <p:nvSpPr>
          <p:cNvPr id="49156" name="AutoShape 9"/>
          <p:cNvSpPr/>
          <p:nvPr/>
        </p:nvSpPr>
        <p:spPr>
          <a:xfrm>
            <a:off x="2611438" y="3540125"/>
            <a:ext cx="914400" cy="609600"/>
          </a:xfrm>
          <a:prstGeom prst="flowChartProcess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9157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8" name="Text Box 6"/>
          <p:cNvSpPr txBox="1"/>
          <p:nvPr/>
        </p:nvSpPr>
        <p:spPr>
          <a:xfrm>
            <a:off x="971550" y="24130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补码的补充说明</a:t>
            </a:r>
          </a:p>
        </p:txBody>
      </p:sp>
      <p:sp>
        <p:nvSpPr>
          <p:cNvPr id="54" name="Text Box 6"/>
          <p:cNvSpPr txBox="1"/>
          <p:nvPr/>
        </p:nvSpPr>
        <p:spPr>
          <a:xfrm>
            <a:off x="468313" y="3865563"/>
            <a:ext cx="6205537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的系统中，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12-3=9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互补，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11 - 3 = 11 + 9,    11- 9 = 11 + 3</a:t>
            </a:r>
          </a:p>
          <a:p>
            <a:pPr eaLnBrk="0" hangingPunct="0">
              <a:spcBef>
                <a:spcPts val="180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(2)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的系统中，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16-9 = 7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互补，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10 - 9 = 10 + 7,    10- 7 = 10 + 9</a:t>
            </a:r>
          </a:p>
        </p:txBody>
      </p:sp>
      <p:grpSp>
        <p:nvGrpSpPr>
          <p:cNvPr id="49160" name="组合 2"/>
          <p:cNvGrpSpPr/>
          <p:nvPr/>
        </p:nvGrpSpPr>
        <p:grpSpPr>
          <a:xfrm>
            <a:off x="6799263" y="3762375"/>
            <a:ext cx="1811337" cy="1898650"/>
            <a:chOff x="6799434" y="4981807"/>
            <a:chExt cx="1811338" cy="1898651"/>
          </a:xfrm>
        </p:grpSpPr>
        <p:sp>
          <p:nvSpPr>
            <p:cNvPr id="49161" name="Text Box 23"/>
            <p:cNvSpPr txBox="1"/>
            <p:nvPr/>
          </p:nvSpPr>
          <p:spPr>
            <a:xfrm>
              <a:off x="6978822" y="5213582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2" name="Oval 6"/>
            <p:cNvSpPr/>
            <p:nvPr/>
          </p:nvSpPr>
          <p:spPr>
            <a:xfrm>
              <a:off x="6799434" y="5097695"/>
              <a:ext cx="1811338" cy="1708150"/>
            </a:xfrm>
            <a:prstGeom prst="ellipse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Text Box 8"/>
            <p:cNvSpPr txBox="1"/>
            <p:nvPr/>
          </p:nvSpPr>
          <p:spPr>
            <a:xfrm>
              <a:off x="7496347" y="5083407"/>
              <a:ext cx="438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9164" name="Text Box 9"/>
            <p:cNvSpPr txBox="1"/>
            <p:nvPr/>
          </p:nvSpPr>
          <p:spPr>
            <a:xfrm>
              <a:off x="8158334" y="5675545"/>
              <a:ext cx="1841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Text Box 12"/>
            <p:cNvSpPr txBox="1"/>
            <p:nvPr/>
          </p:nvSpPr>
          <p:spPr>
            <a:xfrm>
              <a:off x="7596336" y="6381328"/>
              <a:ext cx="311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166" name="Line 13"/>
            <p:cNvSpPr/>
            <p:nvPr/>
          </p:nvSpPr>
          <p:spPr>
            <a:xfrm flipH="1">
              <a:off x="7024859" y="6254982"/>
              <a:ext cx="120650" cy="85725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49167" name="Text Box 14"/>
            <p:cNvSpPr txBox="1"/>
            <p:nvPr/>
          </p:nvSpPr>
          <p:spPr>
            <a:xfrm>
              <a:off x="7472534" y="5743807"/>
              <a:ext cx="4889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●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8" name="AutoShape 15"/>
            <p:cNvSpPr/>
            <p:nvPr/>
          </p:nvSpPr>
          <p:spPr>
            <a:xfrm>
              <a:off x="7715422" y="5408845"/>
              <a:ext cx="42863" cy="577850"/>
            </a:xfrm>
            <a:prstGeom prst="upArrow">
              <a:avLst>
                <a:gd name="adj1" fmla="val 50000"/>
                <a:gd name="adj2" fmla="val 337033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AutoShape 16"/>
            <p:cNvSpPr/>
            <p:nvPr/>
          </p:nvSpPr>
          <p:spPr>
            <a:xfrm rot="5400000">
              <a:off x="7966247" y="5693007"/>
              <a:ext cx="42863" cy="542925"/>
            </a:xfrm>
            <a:prstGeom prst="upArrow">
              <a:avLst>
                <a:gd name="adj1" fmla="val 50000"/>
                <a:gd name="adj2" fmla="val 316662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Text Box 17"/>
            <p:cNvSpPr txBox="1"/>
            <p:nvPr/>
          </p:nvSpPr>
          <p:spPr>
            <a:xfrm>
              <a:off x="6977234" y="5815245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1" name="Text Box 18"/>
            <p:cNvSpPr txBox="1"/>
            <p:nvPr/>
          </p:nvSpPr>
          <p:spPr>
            <a:xfrm>
              <a:off x="7210597" y="6048607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2" name="Text Box 19"/>
            <p:cNvSpPr txBox="1"/>
            <p:nvPr/>
          </p:nvSpPr>
          <p:spPr>
            <a:xfrm>
              <a:off x="7875759" y="6056545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3" name="Text Box 20"/>
            <p:cNvSpPr txBox="1"/>
            <p:nvPr/>
          </p:nvSpPr>
          <p:spPr>
            <a:xfrm>
              <a:off x="8128172" y="5824770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4" name="Text Box 21"/>
            <p:cNvSpPr txBox="1"/>
            <p:nvPr/>
          </p:nvSpPr>
          <p:spPr>
            <a:xfrm>
              <a:off x="8118647" y="5177070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5" name="Text Box 22"/>
            <p:cNvSpPr txBox="1"/>
            <p:nvPr/>
          </p:nvSpPr>
          <p:spPr>
            <a:xfrm>
              <a:off x="7904334" y="4981807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6" name="Text Box 24"/>
            <p:cNvSpPr txBox="1"/>
            <p:nvPr/>
          </p:nvSpPr>
          <p:spPr>
            <a:xfrm>
              <a:off x="7259809" y="4981807"/>
              <a:ext cx="336550" cy="823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48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∙</a:t>
              </a:r>
              <a:endParaRPr lang="en-US" altLang="zh-CN" sz="4800" b="1" dirty="0">
                <a:solidFill>
                  <a:srgbClr val="CC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77" name="Text Box 10"/>
            <p:cNvSpPr txBox="1"/>
            <p:nvPr/>
          </p:nvSpPr>
          <p:spPr>
            <a:xfrm>
              <a:off x="8266284" y="5739045"/>
              <a:ext cx="311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178" name="Text Box 11"/>
            <p:cNvSpPr txBox="1"/>
            <p:nvPr/>
          </p:nvSpPr>
          <p:spPr>
            <a:xfrm>
              <a:off x="6832772" y="5772382"/>
              <a:ext cx="311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1400" dirty="0">
                <a:solidFill>
                  <a:schemeClr val="bg2"/>
                </a:solidFill>
              </a:rPr>
              <a:t>2020/9/15</a:t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6627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zh-CN" altLang="en-US" sz="1400" dirty="0">
                <a:solidFill>
                  <a:schemeClr val="bg2"/>
                </a:solidFill>
              </a:rPr>
              <a:t>计算机科学与技术学院</a:t>
            </a: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</a:rPr>
              <a:t>4</a:t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7174" name="Rectangle 3"/>
          <p:cNvSpPr>
            <a:spLocks noGrp="1"/>
          </p:cNvSpPr>
          <p:nvPr>
            <p:ph idx="1"/>
          </p:nvPr>
        </p:nvSpPr>
        <p:spPr>
          <a:xfrm>
            <a:off x="468313" y="476250"/>
            <a:ext cx="8372475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课程名称：  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数字逻辑与数字系统设计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上课时间、地点：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，周二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节，正心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221</a:t>
            </a:r>
          </a:p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周四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节，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正心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221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不再布置课后作业，在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spoc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中自行完成每周测验，课程结束后，将这部分成绩换算成课后作业成绩，满分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6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>
                                            <p:txEl>
                                              <p:charRg st="6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/>
          <p:nvPr/>
        </p:nvSpPr>
        <p:spPr>
          <a:xfrm>
            <a:off x="865188" y="1311275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endParaRPr lang="zh-CN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Text Box 4"/>
          <p:cNvSpPr txBox="1"/>
          <p:nvPr/>
        </p:nvSpPr>
        <p:spPr>
          <a:xfrm>
            <a:off x="579438" y="852488"/>
            <a:ext cx="8051800" cy="120015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负数的补码与其真值的绝对值构成了以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为计算机的字长）为模的“模数系统”或“同余”结构的代数系统。</a:t>
            </a:r>
          </a:p>
        </p:txBody>
      </p:sp>
      <p:pic>
        <p:nvPicPr>
          <p:cNvPr id="50180" name="Picture 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65175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Text Box 6"/>
          <p:cNvSpPr txBox="1"/>
          <p:nvPr/>
        </p:nvSpPr>
        <p:spPr>
          <a:xfrm>
            <a:off x="971550" y="24130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补码的补充说明</a:t>
            </a:r>
          </a:p>
        </p:txBody>
      </p:sp>
      <p:sp>
        <p:nvSpPr>
          <p:cNvPr id="50182" name="Text Box 30"/>
          <p:cNvSpPr txBox="1"/>
          <p:nvPr/>
        </p:nvSpPr>
        <p:spPr>
          <a:xfrm>
            <a:off x="3052763" y="2751138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32"/>
          <p:cNvSpPr txBox="1"/>
          <p:nvPr/>
        </p:nvSpPr>
        <p:spPr>
          <a:xfrm>
            <a:off x="3206750" y="2751138"/>
            <a:ext cx="1652588" cy="461962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i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-|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       </a:t>
            </a:r>
          </a:p>
        </p:txBody>
      </p:sp>
      <p:sp>
        <p:nvSpPr>
          <p:cNvPr id="57" name="Text Box 35"/>
          <p:cNvSpPr txBox="1"/>
          <p:nvPr/>
        </p:nvSpPr>
        <p:spPr>
          <a:xfrm>
            <a:off x="1622425" y="2768600"/>
            <a:ext cx="1081088" cy="40005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取反加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185" name="矩形 57"/>
          <p:cNvSpPr/>
          <p:nvPr/>
        </p:nvSpPr>
        <p:spPr>
          <a:xfrm>
            <a:off x="260350" y="2262188"/>
            <a:ext cx="20050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为负数：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2752725" y="2867025"/>
            <a:ext cx="450850" cy="230188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911725" y="2867025"/>
            <a:ext cx="452438" cy="230188"/>
          </a:xfrm>
          <a:prstGeom prst="rightArrow">
            <a:avLst>
              <a:gd name="adj1" fmla="val 50000"/>
              <a:gd name="adj2" fmla="val 502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67521" y="2751162"/>
            <a:ext cx="2228815" cy="461665"/>
          </a:xfrm>
          <a:prstGeom prst="rect">
            <a:avLst/>
          </a:prstGeom>
          <a:blipFill rotWithShape="0">
            <a:blip r:embed="rId3"/>
            <a:stretch>
              <a:fillRect l="-3504" t="-11111" r="-2426" b="-24691"/>
            </a:stretch>
          </a:blipFill>
          <a:ln w="28575" algn="ctr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62" name="右箭头 61"/>
          <p:cNvSpPr/>
          <p:nvPr/>
        </p:nvSpPr>
        <p:spPr>
          <a:xfrm>
            <a:off x="2970213" y="3687763"/>
            <a:ext cx="450850" cy="231775"/>
          </a:xfrm>
          <a:prstGeom prst="rightArrow">
            <a:avLst>
              <a:gd name="adj1" fmla="val 50000"/>
              <a:gd name="adj2" fmla="val 4971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55497" y="3573016"/>
            <a:ext cx="2484655" cy="461665"/>
          </a:xfrm>
          <a:prstGeom prst="rect">
            <a:avLst/>
          </a:prstGeom>
          <a:blipFill rotWithShape="1">
            <a:blip r:embed="rId4"/>
            <a:stretch>
              <a:fillRect t="-7407" b="-23457"/>
            </a:stretch>
          </a:blipFill>
          <a:ln w="28575" algn="ctr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65" name="Text Box 6"/>
          <p:cNvSpPr txBox="1"/>
          <p:nvPr/>
        </p:nvSpPr>
        <p:spPr>
          <a:xfrm>
            <a:off x="468313" y="4292600"/>
            <a:ext cx="7083425" cy="1354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= 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[-3]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1101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(1101)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13 =  2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3,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(-3)</a:t>
            </a:r>
            <a:r>
              <a:rPr lang="zh-CN" altLang="en-US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6" name="Text 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33656" y="5143220"/>
            <a:ext cx="2543645" cy="461665"/>
          </a:xfrm>
          <a:prstGeom prst="rect">
            <a:avLst/>
          </a:prstGeom>
          <a:blipFill rotWithShape="0">
            <a:blip r:embed="rId5"/>
            <a:stretch>
              <a:fillRect t="-14667" b="-32000"/>
            </a:stretch>
          </a:blipFill>
          <a:ln>
            <a:noFill/>
          </a:ln>
          <a:effectLst/>
        </p:spPr>
        <p:txBody>
          <a:bodyPr/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7" grpId="1" animBg="1"/>
      <p:bldP spid="59" grpId="0" animBg="1"/>
      <p:bldP spid="60" grpId="0" animBg="1"/>
      <p:bldP spid="62" grpId="0" animBg="1"/>
      <p:bldP spid="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/>
          <p:nvPr/>
        </p:nvSpPr>
        <p:spPr>
          <a:xfrm>
            <a:off x="1835150" y="2205038"/>
            <a:ext cx="6762750" cy="3455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</p:txBody>
      </p:sp>
      <p:sp>
        <p:nvSpPr>
          <p:cNvPr id="13316" name="Text Box 3"/>
          <p:cNvSpPr txBox="1"/>
          <p:nvPr/>
        </p:nvSpPr>
        <p:spPr>
          <a:xfrm>
            <a:off x="1763713" y="728663"/>
            <a:ext cx="58324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Picture 5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02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6" name="Object 313"/>
          <p:cNvGraphicFramePr>
            <a:graphicFrameLocks noChangeAspect="1"/>
          </p:cNvGraphicFramePr>
          <p:nvPr/>
        </p:nvGraphicFramePr>
        <p:xfrm>
          <a:off x="969963" y="37544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419100" imgH="219075" progId="">
                  <p:embed/>
                </p:oleObj>
              </mc:Choice>
              <mc:Fallback>
                <p:oleObj r:id="rId4" imgW="419100" imgH="219075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3754438"/>
                        <a:ext cx="7620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560388" y="1125538"/>
            <a:ext cx="30749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AutoNum type="arabicPeriod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BCD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code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3" name="Picture 7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366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Text Box 4"/>
          <p:cNvSpPr txBox="1"/>
          <p:nvPr/>
        </p:nvSpPr>
        <p:spPr>
          <a:xfrm>
            <a:off x="3635375" y="260350"/>
            <a:ext cx="230505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BCD  Codes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Text Box 12"/>
          <p:cNvSpPr txBox="1"/>
          <p:nvPr/>
        </p:nvSpPr>
        <p:spPr>
          <a:xfrm>
            <a:off x="1116013" y="2205038"/>
            <a:ext cx="7129462" cy="292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也叫二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十进制编码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位二进制数表示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位十进制数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每位二进制数都带有权值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2800" lvl="1" indent="-355600" eaLnBrk="1" hangingPunct="1">
              <a:spcBef>
                <a:spcPct val="50000"/>
              </a:spcBef>
              <a:buClr>
                <a:srgbClr val="006600"/>
              </a:buClr>
              <a:buSzPct val="74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根据权值不同，称其为：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2800" lvl="1" indent="-355600" eaLnBrk="1" hangingPunct="1">
              <a:spcBef>
                <a:spcPct val="50000"/>
              </a:spcBef>
              <a:buClr>
                <a:srgbClr val="006600"/>
              </a:buClr>
              <a:buSzPct val="74000"/>
              <a:buNone/>
            </a:pP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8421BCD</a:t>
            </a: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5421BCD</a:t>
            </a: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4221BCD…….</a:t>
            </a:r>
            <a:endParaRPr lang="zh-CN" altLang="en-US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7"/>
          <p:cNvGrpSpPr/>
          <p:nvPr/>
        </p:nvGrpSpPr>
        <p:grpSpPr>
          <a:xfrm>
            <a:off x="179388" y="1052513"/>
            <a:ext cx="8763000" cy="5410200"/>
            <a:chOff x="113" y="528"/>
            <a:chExt cx="5520" cy="3408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113" y="528"/>
              <a:ext cx="5520" cy="33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十进制  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8421code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2421code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4221code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5421code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0             0000       0000                 0000                  0000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1             0001       0001                 0001                  0001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2             0010       0010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0010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3             0011       0011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0011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4             0100       0100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0100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5             0101       1011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6             0110       1100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7             0111       1101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1010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8             1000       1110                  1110                  1011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9             1001       1111                  1111                  1100</a:t>
              </a:r>
            </a:p>
          </p:txBody>
        </p:sp>
        <p:sp>
          <p:nvSpPr>
            <p:cNvPr id="52231" name="Line 5"/>
            <p:cNvSpPr/>
            <p:nvPr/>
          </p:nvSpPr>
          <p:spPr>
            <a:xfrm>
              <a:off x="945" y="543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2" name="Line 8"/>
            <p:cNvSpPr/>
            <p:nvPr/>
          </p:nvSpPr>
          <p:spPr>
            <a:xfrm>
              <a:off x="113" y="1709"/>
              <a:ext cx="5470" cy="19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3" name="Line 9"/>
            <p:cNvSpPr/>
            <p:nvPr/>
          </p:nvSpPr>
          <p:spPr>
            <a:xfrm>
              <a:off x="113" y="3312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4" name="Line 14"/>
            <p:cNvSpPr/>
            <p:nvPr/>
          </p:nvSpPr>
          <p:spPr>
            <a:xfrm flipV="1">
              <a:off x="113" y="2352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5" name="Line 15"/>
            <p:cNvSpPr/>
            <p:nvPr/>
          </p:nvSpPr>
          <p:spPr>
            <a:xfrm>
              <a:off x="3107" y="528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6" name="Line 16"/>
            <p:cNvSpPr/>
            <p:nvPr/>
          </p:nvSpPr>
          <p:spPr>
            <a:xfrm>
              <a:off x="1903" y="528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7" name="Line 17"/>
            <p:cNvSpPr/>
            <p:nvPr/>
          </p:nvSpPr>
          <p:spPr>
            <a:xfrm>
              <a:off x="4332" y="528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8" name="Line 18"/>
            <p:cNvSpPr/>
            <p:nvPr/>
          </p:nvSpPr>
          <p:spPr>
            <a:xfrm flipV="1">
              <a:off x="113" y="2064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9" name="Line 19"/>
            <p:cNvSpPr/>
            <p:nvPr/>
          </p:nvSpPr>
          <p:spPr>
            <a:xfrm flipV="1">
              <a:off x="113" y="1440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0" name="Line 20"/>
            <p:cNvSpPr/>
            <p:nvPr/>
          </p:nvSpPr>
          <p:spPr>
            <a:xfrm flipV="1">
              <a:off x="113" y="1104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1" name="Line 21"/>
            <p:cNvSpPr/>
            <p:nvPr/>
          </p:nvSpPr>
          <p:spPr>
            <a:xfrm flipV="1">
              <a:off x="113" y="2688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2" name="Line 22"/>
            <p:cNvSpPr/>
            <p:nvPr/>
          </p:nvSpPr>
          <p:spPr>
            <a:xfrm flipV="1">
              <a:off x="113" y="2976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3" name="Line 23"/>
            <p:cNvSpPr/>
            <p:nvPr/>
          </p:nvSpPr>
          <p:spPr>
            <a:xfrm flipV="1">
              <a:off x="113" y="3600"/>
              <a:ext cx="552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52227" name="Picture 22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Text Box 4"/>
          <p:cNvSpPr txBox="1"/>
          <p:nvPr/>
        </p:nvSpPr>
        <p:spPr>
          <a:xfrm>
            <a:off x="3492500" y="188913"/>
            <a:ext cx="230505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BCD  Codes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Line 20"/>
          <p:cNvSpPr/>
          <p:nvPr/>
        </p:nvSpPr>
        <p:spPr>
          <a:xfrm flipV="1">
            <a:off x="179388" y="1557338"/>
            <a:ext cx="87630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381000" y="228600"/>
            <a:ext cx="63341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余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码（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Excess-3 code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53251" name="Group 19"/>
          <p:cNvGrpSpPr/>
          <p:nvPr/>
        </p:nvGrpSpPr>
        <p:grpSpPr>
          <a:xfrm>
            <a:off x="187325" y="1052513"/>
            <a:ext cx="5103813" cy="5410200"/>
            <a:chOff x="240" y="672"/>
            <a:chExt cx="2990" cy="3408"/>
          </a:xfrm>
        </p:grpSpPr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240" y="672"/>
              <a:ext cx="2976" cy="33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+mj-lt"/>
                  <a:ea typeface="宋体" panose="02010600030101010101" pitchFamily="2" charset="-122"/>
                  <a:cs typeface="+mn-cs"/>
                </a:rPr>
                <a:t>Decimal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8421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BCD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b="1" kern="1200" cap="none" spc="0" normalizeH="0" baseline="0" noProof="0" dirty="0">
                  <a:solidFill>
                    <a:schemeClr val="hlink"/>
                  </a:solidFill>
                  <a:latin typeface="+mj-lt"/>
                  <a:ea typeface="宋体" panose="02010600030101010101" pitchFamily="2" charset="-122"/>
                  <a:cs typeface="+mn-cs"/>
                </a:rPr>
                <a:t>Excess-3</a:t>
              </a:r>
              <a:r>
                <a:rPr kumimoji="1" lang="zh-CN" altLang="en-US" b="1" kern="1200" cap="none" spc="0" normalizeH="0" baseline="0" noProof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0                0000              0011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1                0001              0100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2                0010              0101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3                0011              0110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4                0100              0111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5                0101              1000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6                0110              1001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7                0111              1010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8                1000              1011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9                1001              1100                 </a:t>
              </a:r>
            </a:p>
          </p:txBody>
        </p:sp>
        <p:sp>
          <p:nvSpPr>
            <p:cNvPr id="53256" name="Line 5"/>
            <p:cNvSpPr/>
            <p:nvPr/>
          </p:nvSpPr>
          <p:spPr>
            <a:xfrm>
              <a:off x="1126" y="687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57" name="Line 6"/>
            <p:cNvSpPr/>
            <p:nvPr/>
          </p:nvSpPr>
          <p:spPr>
            <a:xfrm>
              <a:off x="240" y="960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58" name="Line 7"/>
            <p:cNvSpPr/>
            <p:nvPr/>
          </p:nvSpPr>
          <p:spPr>
            <a:xfrm>
              <a:off x="240" y="1853"/>
              <a:ext cx="2990" cy="19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59" name="Line 8"/>
            <p:cNvSpPr/>
            <p:nvPr/>
          </p:nvSpPr>
          <p:spPr>
            <a:xfrm>
              <a:off x="240" y="3456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0" name="Line 9"/>
            <p:cNvSpPr/>
            <p:nvPr/>
          </p:nvSpPr>
          <p:spPr>
            <a:xfrm flipV="1">
              <a:off x="240" y="2496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1" name="Line 11"/>
            <p:cNvSpPr/>
            <p:nvPr/>
          </p:nvSpPr>
          <p:spPr>
            <a:xfrm>
              <a:off x="2096" y="672"/>
              <a:ext cx="0" cy="339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2" name="Line 13"/>
            <p:cNvSpPr/>
            <p:nvPr/>
          </p:nvSpPr>
          <p:spPr>
            <a:xfrm flipV="1">
              <a:off x="240" y="2208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3" name="Line 14"/>
            <p:cNvSpPr/>
            <p:nvPr/>
          </p:nvSpPr>
          <p:spPr>
            <a:xfrm flipV="1">
              <a:off x="240" y="1584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4" name="Line 15"/>
            <p:cNvSpPr/>
            <p:nvPr/>
          </p:nvSpPr>
          <p:spPr>
            <a:xfrm flipV="1">
              <a:off x="240" y="1248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5" name="Line 16"/>
            <p:cNvSpPr/>
            <p:nvPr/>
          </p:nvSpPr>
          <p:spPr>
            <a:xfrm flipV="1">
              <a:off x="240" y="2832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6" name="Line 17"/>
            <p:cNvSpPr/>
            <p:nvPr/>
          </p:nvSpPr>
          <p:spPr>
            <a:xfrm flipV="1">
              <a:off x="240" y="3120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7" name="Line 18"/>
            <p:cNvSpPr/>
            <p:nvPr/>
          </p:nvSpPr>
          <p:spPr>
            <a:xfrm flipV="1">
              <a:off x="240" y="3744"/>
              <a:ext cx="299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5618163" y="1357313"/>
            <a:ext cx="14747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0+3</a:t>
            </a:r>
          </a:p>
        </p:txBody>
      </p:sp>
      <p:sp>
        <p:nvSpPr>
          <p:cNvPr id="29711" name="Line 21"/>
          <p:cNvSpPr/>
          <p:nvPr/>
        </p:nvSpPr>
        <p:spPr>
          <a:xfrm flipV="1">
            <a:off x="2987675" y="1773238"/>
            <a:ext cx="720725" cy="1500187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37894" name="Rectangle 5"/>
          <p:cNvSpPr/>
          <p:nvPr/>
        </p:nvSpPr>
        <p:spPr>
          <a:xfrm>
            <a:off x="5580063" y="2133600"/>
            <a:ext cx="3240087" cy="12017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8421code + “0011”</a:t>
            </a:r>
          </a:p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无权码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6" grpId="0"/>
      <p:bldP spid="3789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/>
          <p:nvPr/>
        </p:nvSpPr>
        <p:spPr>
          <a:xfrm>
            <a:off x="381000" y="76200"/>
            <a:ext cx="6405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典型格雷码（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code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692150"/>
            <a:ext cx="4859338" cy="5872163"/>
            <a:chOff x="521" y="432"/>
            <a:chExt cx="3061" cy="3699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521" y="432"/>
              <a:ext cx="3048" cy="36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Decimal      Binary</a:t>
              </a:r>
              <a:r>
                <a:rPr kumimoji="1" lang="zh-CN" altLang="en-US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Gray code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0             0000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0000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1             0001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2             0010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3             0011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0010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4             0100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5             0101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6             0110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7             0111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0100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8             1000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1100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9             1001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10           1010     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1111</a:t>
              </a:r>
            </a:p>
          </p:txBody>
        </p:sp>
        <p:sp>
          <p:nvSpPr>
            <p:cNvPr id="54292" name="Line 7"/>
            <p:cNvSpPr/>
            <p:nvPr/>
          </p:nvSpPr>
          <p:spPr>
            <a:xfrm>
              <a:off x="1481" y="447"/>
              <a:ext cx="0" cy="366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3" name="Line 8"/>
            <p:cNvSpPr/>
            <p:nvPr/>
          </p:nvSpPr>
          <p:spPr>
            <a:xfrm>
              <a:off x="522" y="720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4" name="Line 9"/>
            <p:cNvSpPr/>
            <p:nvPr/>
          </p:nvSpPr>
          <p:spPr>
            <a:xfrm>
              <a:off x="521" y="1613"/>
              <a:ext cx="3060" cy="19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5" name="Line 10"/>
            <p:cNvSpPr/>
            <p:nvPr/>
          </p:nvSpPr>
          <p:spPr>
            <a:xfrm>
              <a:off x="521" y="3216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6" name="Line 11"/>
            <p:cNvSpPr/>
            <p:nvPr/>
          </p:nvSpPr>
          <p:spPr>
            <a:xfrm flipV="1">
              <a:off x="521" y="2256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7" name="Line 12"/>
            <p:cNvSpPr/>
            <p:nvPr/>
          </p:nvSpPr>
          <p:spPr>
            <a:xfrm>
              <a:off x="3545" y="432"/>
              <a:ext cx="0" cy="366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8" name="Line 13"/>
            <p:cNvSpPr/>
            <p:nvPr/>
          </p:nvSpPr>
          <p:spPr>
            <a:xfrm>
              <a:off x="2249" y="432"/>
              <a:ext cx="0" cy="3663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9" name="Line 14"/>
            <p:cNvSpPr/>
            <p:nvPr/>
          </p:nvSpPr>
          <p:spPr>
            <a:xfrm flipV="1">
              <a:off x="521" y="1968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0" name="Line 15"/>
            <p:cNvSpPr/>
            <p:nvPr/>
          </p:nvSpPr>
          <p:spPr>
            <a:xfrm flipV="1">
              <a:off x="521" y="1344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1" name="Line 16"/>
            <p:cNvSpPr/>
            <p:nvPr/>
          </p:nvSpPr>
          <p:spPr>
            <a:xfrm flipV="1">
              <a:off x="521" y="1008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2" name="Line 17"/>
            <p:cNvSpPr/>
            <p:nvPr/>
          </p:nvSpPr>
          <p:spPr>
            <a:xfrm flipV="1">
              <a:off x="521" y="2592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3" name="Line 18"/>
            <p:cNvSpPr/>
            <p:nvPr/>
          </p:nvSpPr>
          <p:spPr>
            <a:xfrm flipV="1">
              <a:off x="521" y="2880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4" name="Line 19"/>
            <p:cNvSpPr/>
            <p:nvPr/>
          </p:nvSpPr>
          <p:spPr>
            <a:xfrm flipV="1">
              <a:off x="521" y="3504"/>
              <a:ext cx="3060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5" name="Line 20"/>
            <p:cNvSpPr/>
            <p:nvPr/>
          </p:nvSpPr>
          <p:spPr>
            <a:xfrm flipV="1">
              <a:off x="521" y="3840"/>
              <a:ext cx="3015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6" name="Freeform 21"/>
            <p:cNvSpPr/>
            <p:nvPr/>
          </p:nvSpPr>
          <p:spPr>
            <a:xfrm>
              <a:off x="3209" y="432"/>
              <a:ext cx="336" cy="288"/>
            </a:xfrm>
            <a:custGeom>
              <a:avLst/>
              <a:gdLst>
                <a:gd name="txL" fmla="*/ 0 w 526"/>
                <a:gd name="txT" fmla="*/ 0 h 442"/>
                <a:gd name="txR" fmla="*/ 526 w 526"/>
                <a:gd name="txB" fmla="*/ 442 h 442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526" h="442">
                  <a:moveTo>
                    <a:pt x="526" y="63"/>
                  </a:moveTo>
                  <a:lnTo>
                    <a:pt x="509" y="70"/>
                  </a:lnTo>
                  <a:lnTo>
                    <a:pt x="491" y="79"/>
                  </a:lnTo>
                  <a:lnTo>
                    <a:pt x="472" y="89"/>
                  </a:lnTo>
                  <a:lnTo>
                    <a:pt x="453" y="103"/>
                  </a:lnTo>
                  <a:lnTo>
                    <a:pt x="433" y="116"/>
                  </a:lnTo>
                  <a:lnTo>
                    <a:pt x="414" y="130"/>
                  </a:lnTo>
                  <a:lnTo>
                    <a:pt x="395" y="143"/>
                  </a:lnTo>
                  <a:lnTo>
                    <a:pt x="380" y="157"/>
                  </a:lnTo>
                  <a:lnTo>
                    <a:pt x="362" y="172"/>
                  </a:lnTo>
                  <a:lnTo>
                    <a:pt x="339" y="192"/>
                  </a:lnTo>
                  <a:lnTo>
                    <a:pt x="315" y="214"/>
                  </a:lnTo>
                  <a:lnTo>
                    <a:pt x="290" y="240"/>
                  </a:lnTo>
                  <a:lnTo>
                    <a:pt x="265" y="265"/>
                  </a:lnTo>
                  <a:lnTo>
                    <a:pt x="243" y="287"/>
                  </a:lnTo>
                  <a:lnTo>
                    <a:pt x="224" y="305"/>
                  </a:lnTo>
                  <a:lnTo>
                    <a:pt x="210" y="320"/>
                  </a:lnTo>
                  <a:lnTo>
                    <a:pt x="198" y="332"/>
                  </a:lnTo>
                  <a:lnTo>
                    <a:pt x="188" y="345"/>
                  </a:lnTo>
                  <a:lnTo>
                    <a:pt x="176" y="357"/>
                  </a:lnTo>
                  <a:lnTo>
                    <a:pt x="164" y="371"/>
                  </a:lnTo>
                  <a:lnTo>
                    <a:pt x="151" y="386"/>
                  </a:lnTo>
                  <a:lnTo>
                    <a:pt x="137" y="403"/>
                  </a:lnTo>
                  <a:lnTo>
                    <a:pt x="123" y="421"/>
                  </a:lnTo>
                  <a:lnTo>
                    <a:pt x="106" y="442"/>
                  </a:lnTo>
                  <a:lnTo>
                    <a:pt x="103" y="430"/>
                  </a:lnTo>
                  <a:lnTo>
                    <a:pt x="98" y="417"/>
                  </a:lnTo>
                  <a:lnTo>
                    <a:pt x="94" y="404"/>
                  </a:lnTo>
                  <a:lnTo>
                    <a:pt x="87" y="391"/>
                  </a:lnTo>
                  <a:lnTo>
                    <a:pt x="82" y="379"/>
                  </a:lnTo>
                  <a:lnTo>
                    <a:pt x="76" y="367"/>
                  </a:lnTo>
                  <a:lnTo>
                    <a:pt x="69" y="355"/>
                  </a:lnTo>
                  <a:lnTo>
                    <a:pt x="64" y="345"/>
                  </a:lnTo>
                  <a:lnTo>
                    <a:pt x="57" y="333"/>
                  </a:lnTo>
                  <a:lnTo>
                    <a:pt x="50" y="318"/>
                  </a:lnTo>
                  <a:lnTo>
                    <a:pt x="42" y="305"/>
                  </a:lnTo>
                  <a:lnTo>
                    <a:pt x="34" y="290"/>
                  </a:lnTo>
                  <a:lnTo>
                    <a:pt x="26" y="275"/>
                  </a:lnTo>
                  <a:lnTo>
                    <a:pt x="18" y="259"/>
                  </a:lnTo>
                  <a:lnTo>
                    <a:pt x="9" y="245"/>
                  </a:lnTo>
                  <a:lnTo>
                    <a:pt x="0" y="230"/>
                  </a:lnTo>
                  <a:lnTo>
                    <a:pt x="1" y="226"/>
                  </a:lnTo>
                  <a:lnTo>
                    <a:pt x="6" y="220"/>
                  </a:lnTo>
                  <a:lnTo>
                    <a:pt x="16" y="211"/>
                  </a:lnTo>
                  <a:lnTo>
                    <a:pt x="26" y="200"/>
                  </a:lnTo>
                  <a:lnTo>
                    <a:pt x="38" y="188"/>
                  </a:lnTo>
                  <a:lnTo>
                    <a:pt x="50" y="176"/>
                  </a:lnTo>
                  <a:lnTo>
                    <a:pt x="60" y="166"/>
                  </a:lnTo>
                  <a:lnTo>
                    <a:pt x="68" y="157"/>
                  </a:lnTo>
                  <a:lnTo>
                    <a:pt x="76" y="171"/>
                  </a:lnTo>
                  <a:lnTo>
                    <a:pt x="82" y="186"/>
                  </a:lnTo>
                  <a:lnTo>
                    <a:pt x="89" y="199"/>
                  </a:lnTo>
                  <a:lnTo>
                    <a:pt x="95" y="212"/>
                  </a:lnTo>
                  <a:lnTo>
                    <a:pt x="100" y="224"/>
                  </a:lnTo>
                  <a:lnTo>
                    <a:pt x="107" y="236"/>
                  </a:lnTo>
                  <a:lnTo>
                    <a:pt x="111" y="245"/>
                  </a:lnTo>
                  <a:lnTo>
                    <a:pt x="116" y="254"/>
                  </a:lnTo>
                  <a:lnTo>
                    <a:pt x="123" y="265"/>
                  </a:lnTo>
                  <a:lnTo>
                    <a:pt x="129" y="278"/>
                  </a:lnTo>
                  <a:lnTo>
                    <a:pt x="137" y="296"/>
                  </a:lnTo>
                  <a:lnTo>
                    <a:pt x="145" y="317"/>
                  </a:lnTo>
                  <a:lnTo>
                    <a:pt x="154" y="307"/>
                  </a:lnTo>
                  <a:lnTo>
                    <a:pt x="163" y="295"/>
                  </a:lnTo>
                  <a:lnTo>
                    <a:pt x="172" y="283"/>
                  </a:lnTo>
                  <a:lnTo>
                    <a:pt x="181" y="271"/>
                  </a:lnTo>
                  <a:lnTo>
                    <a:pt x="192" y="259"/>
                  </a:lnTo>
                  <a:lnTo>
                    <a:pt x="201" y="247"/>
                  </a:lnTo>
                  <a:lnTo>
                    <a:pt x="211" y="236"/>
                  </a:lnTo>
                  <a:lnTo>
                    <a:pt x="221" y="225"/>
                  </a:lnTo>
                  <a:lnTo>
                    <a:pt x="231" y="213"/>
                  </a:lnTo>
                  <a:lnTo>
                    <a:pt x="245" y="196"/>
                  </a:lnTo>
                  <a:lnTo>
                    <a:pt x="261" y="176"/>
                  </a:lnTo>
                  <a:lnTo>
                    <a:pt x="279" y="155"/>
                  </a:lnTo>
                  <a:lnTo>
                    <a:pt x="298" y="134"/>
                  </a:lnTo>
                  <a:lnTo>
                    <a:pt x="316" y="114"/>
                  </a:lnTo>
                  <a:lnTo>
                    <a:pt x="331" y="97"/>
                  </a:lnTo>
                  <a:lnTo>
                    <a:pt x="346" y="86"/>
                  </a:lnTo>
                  <a:lnTo>
                    <a:pt x="359" y="75"/>
                  </a:lnTo>
                  <a:lnTo>
                    <a:pt x="375" y="63"/>
                  </a:lnTo>
                  <a:lnTo>
                    <a:pt x="390" y="50"/>
                  </a:lnTo>
                  <a:lnTo>
                    <a:pt x="406" y="37"/>
                  </a:lnTo>
                  <a:lnTo>
                    <a:pt x="422" y="25"/>
                  </a:lnTo>
                  <a:lnTo>
                    <a:pt x="437" y="14"/>
                  </a:lnTo>
                  <a:lnTo>
                    <a:pt x="453" y="5"/>
                  </a:lnTo>
                  <a:lnTo>
                    <a:pt x="466" y="0"/>
                  </a:lnTo>
                  <a:lnTo>
                    <a:pt x="474" y="7"/>
                  </a:lnTo>
                  <a:lnTo>
                    <a:pt x="483" y="14"/>
                  </a:lnTo>
                  <a:lnTo>
                    <a:pt x="492" y="25"/>
                  </a:lnTo>
                  <a:lnTo>
                    <a:pt x="503" y="36"/>
                  </a:lnTo>
                  <a:lnTo>
                    <a:pt x="512" y="46"/>
                  </a:lnTo>
                  <a:lnTo>
                    <a:pt x="519" y="55"/>
                  </a:lnTo>
                  <a:lnTo>
                    <a:pt x="525" y="61"/>
                  </a:lnTo>
                  <a:lnTo>
                    <a:pt x="526" y="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4286250" y="1123950"/>
            <a:ext cx="4533900" cy="2493963"/>
            <a:chOff x="2880" y="816"/>
            <a:chExt cx="3060" cy="1616"/>
          </a:xfrm>
        </p:grpSpPr>
        <p:sp>
          <p:nvSpPr>
            <p:cNvPr id="54288" name="Line 2"/>
            <p:cNvSpPr/>
            <p:nvPr/>
          </p:nvSpPr>
          <p:spPr>
            <a:xfrm flipV="1">
              <a:off x="2880" y="816"/>
              <a:ext cx="3060" cy="1008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54289" name="AutoShape 4"/>
            <p:cNvSpPr/>
            <p:nvPr/>
          </p:nvSpPr>
          <p:spPr>
            <a:xfrm>
              <a:off x="3560" y="1026"/>
              <a:ext cx="2200" cy="1406"/>
            </a:xfrm>
            <a:prstGeom prst="cloudCallout">
              <a:avLst>
                <a:gd name="adj1" fmla="val -56273"/>
                <a:gd name="adj2" fmla="val -72546"/>
              </a:avLst>
            </a:prstGeom>
            <a:solidFill>
              <a:srgbClr val="FFFF99"/>
            </a:solidFill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Text Box 27"/>
            <p:cNvSpPr txBox="1"/>
            <p:nvPr/>
          </p:nvSpPr>
          <p:spPr>
            <a:xfrm>
              <a:off x="3740" y="1360"/>
              <a:ext cx="1950" cy="5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任何</a:t>
              </a:r>
              <a:r>
                <a:rPr lang="zh-CN" altLang="en-US" sz="26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两位相邻</a:t>
              </a:r>
              <a:r>
                <a:rPr lang="zh-CN" altLang="en-US" sz="2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编码只有</a:t>
              </a:r>
              <a:r>
                <a:rPr lang="en-US" altLang="zh-CN" sz="26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位码元不同</a:t>
              </a:r>
            </a:p>
          </p:txBody>
        </p:sp>
      </p:grpSp>
      <p:sp>
        <p:nvSpPr>
          <p:cNvPr id="30725" name="Rectangle 5"/>
          <p:cNvSpPr/>
          <p:nvPr/>
        </p:nvSpPr>
        <p:spPr>
          <a:xfrm>
            <a:off x="6011863" y="217488"/>
            <a:ext cx="2519362" cy="6175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无权码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</a:p>
        </p:txBody>
      </p:sp>
      <p:grpSp>
        <p:nvGrpSpPr>
          <p:cNvPr id="5" name="Group 47"/>
          <p:cNvGrpSpPr/>
          <p:nvPr/>
        </p:nvGrpSpPr>
        <p:grpSpPr>
          <a:xfrm>
            <a:off x="5138738" y="3644900"/>
            <a:ext cx="3898900" cy="2909888"/>
            <a:chOff x="3237" y="2296"/>
            <a:chExt cx="2456" cy="1833"/>
          </a:xfrm>
        </p:grpSpPr>
        <p:sp>
          <p:nvSpPr>
            <p:cNvPr id="616454" name="Text Box 6"/>
            <p:cNvSpPr txBox="1">
              <a:spLocks noChangeArrowheads="1"/>
            </p:cNvSpPr>
            <p:nvPr/>
          </p:nvSpPr>
          <p:spPr bwMode="auto">
            <a:xfrm>
              <a:off x="3243" y="2296"/>
              <a:ext cx="2450" cy="18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Decimal  Binary</a:t>
              </a:r>
              <a:r>
                <a:rPr kumimoji="1" lang="zh-CN" altLang="en-US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b="1" kern="1200" cap="none" spc="0" normalizeH="0" baseline="0" noProof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Gray code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11        1011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1110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12        1100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1010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13        1101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1011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14        1110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</a:t>
              </a:r>
            </a:p>
            <a:p>
              <a:pPr marR="0" defTabSz="914400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15        1111       </a:t>
              </a:r>
              <a:r>
                <a:rPr kumimoji="1" lang="en-US" altLang="zh-CN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 </a:t>
              </a:r>
              <a:r>
                <a:rPr kumimoji="1" lang="en-US" altLang="zh-CN" b="1" kern="1200" cap="none" spc="0" normalizeH="0" baseline="0" noProof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</a:t>
              </a:r>
              <a:endParaRPr kumimoji="1" lang="en-US" altLang="zh-CN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0" name="Line 7"/>
            <p:cNvSpPr/>
            <p:nvPr/>
          </p:nvSpPr>
          <p:spPr>
            <a:xfrm>
              <a:off x="4015" y="2296"/>
              <a:ext cx="1" cy="1832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1" name="Line 8"/>
            <p:cNvSpPr/>
            <p:nvPr/>
          </p:nvSpPr>
          <p:spPr>
            <a:xfrm>
              <a:off x="3243" y="2569"/>
              <a:ext cx="2448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2" name="Line 9"/>
            <p:cNvSpPr/>
            <p:nvPr/>
          </p:nvSpPr>
          <p:spPr>
            <a:xfrm>
              <a:off x="3243" y="3477"/>
              <a:ext cx="2448" cy="16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3" name="Line 11"/>
            <p:cNvSpPr/>
            <p:nvPr/>
          </p:nvSpPr>
          <p:spPr>
            <a:xfrm flipV="1">
              <a:off x="3237" y="4129"/>
              <a:ext cx="2448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4" name="Line 13"/>
            <p:cNvSpPr/>
            <p:nvPr/>
          </p:nvSpPr>
          <p:spPr>
            <a:xfrm>
              <a:off x="4695" y="2296"/>
              <a:ext cx="1" cy="1832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5" name="Line 14"/>
            <p:cNvSpPr/>
            <p:nvPr/>
          </p:nvSpPr>
          <p:spPr>
            <a:xfrm flipV="1">
              <a:off x="3243" y="3832"/>
              <a:ext cx="2448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6" name="Line 15"/>
            <p:cNvSpPr/>
            <p:nvPr/>
          </p:nvSpPr>
          <p:spPr>
            <a:xfrm flipV="1">
              <a:off x="3243" y="3208"/>
              <a:ext cx="2448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7" name="Line 16"/>
            <p:cNvSpPr/>
            <p:nvPr/>
          </p:nvSpPr>
          <p:spPr>
            <a:xfrm flipV="1">
              <a:off x="3243" y="2872"/>
              <a:ext cx="2448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/>
          <p:nvPr/>
        </p:nvSpPr>
        <p:spPr>
          <a:xfrm>
            <a:off x="395288" y="981075"/>
            <a:ext cx="1584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169988" name="Text Box 4"/>
          <p:cNvSpPr txBox="1"/>
          <p:nvPr/>
        </p:nvSpPr>
        <p:spPr>
          <a:xfrm>
            <a:off x="2124075" y="1858963"/>
            <a:ext cx="18716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8421BCD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364163" y="1844675"/>
            <a:ext cx="208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Gray Code</a:t>
            </a:r>
            <a:endParaRPr kumimoji="1" lang="zh-CN" altLang="en-US" sz="2800" b="1" kern="1200" cap="none" spc="0" normalizeH="0" baseline="0" noProof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990" name="Text Box 6"/>
          <p:cNvSpPr txBox="1"/>
          <p:nvPr/>
        </p:nvSpPr>
        <p:spPr>
          <a:xfrm>
            <a:off x="2362200" y="981075"/>
            <a:ext cx="42973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十进制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9991" name="Text Box 7"/>
          <p:cNvSpPr txBox="1"/>
          <p:nvPr/>
        </p:nvSpPr>
        <p:spPr>
          <a:xfrm>
            <a:off x="1211263" y="2435225"/>
            <a:ext cx="60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9993" name="Text Box 9"/>
          <p:cNvSpPr txBox="1"/>
          <p:nvPr/>
        </p:nvSpPr>
        <p:spPr>
          <a:xfrm>
            <a:off x="1211263" y="4340225"/>
            <a:ext cx="60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9994" name="Text Box 10"/>
          <p:cNvSpPr txBox="1"/>
          <p:nvPr/>
        </p:nvSpPr>
        <p:spPr>
          <a:xfrm>
            <a:off x="2430463" y="2511425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</a:p>
        </p:txBody>
      </p:sp>
      <p:sp>
        <p:nvSpPr>
          <p:cNvPr id="169995" name="Text Box 11"/>
          <p:cNvSpPr txBox="1"/>
          <p:nvPr/>
        </p:nvSpPr>
        <p:spPr>
          <a:xfrm>
            <a:off x="2430463" y="4141788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169996" name="AutoShape 12"/>
          <p:cNvSpPr/>
          <p:nvPr/>
        </p:nvSpPr>
        <p:spPr>
          <a:xfrm>
            <a:off x="2700338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 cmpd="sng">
            <a:solidFill>
              <a:srgbClr val="00CC66"/>
            </a:solidFill>
            <a:prstDash val="solid"/>
            <a:miter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7" name="Freeform 13"/>
          <p:cNvSpPr/>
          <p:nvPr/>
        </p:nvSpPr>
        <p:spPr>
          <a:xfrm>
            <a:off x="900113" y="2795588"/>
            <a:ext cx="317500" cy="1676400"/>
          </a:xfrm>
          <a:custGeom>
            <a:avLst/>
            <a:gdLst>
              <a:gd name="txL" fmla="*/ 0 w 200"/>
              <a:gd name="txT" fmla="*/ 0 h 1056"/>
              <a:gd name="txR" fmla="*/ 200 w 200"/>
              <a:gd name="txB" fmla="*/ 1056 h 10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00" h="1056">
                <a:moveTo>
                  <a:pt x="200" y="0"/>
                </a:moveTo>
                <a:cubicBezTo>
                  <a:pt x="108" y="176"/>
                  <a:pt x="16" y="352"/>
                  <a:pt x="8" y="528"/>
                </a:cubicBezTo>
                <a:cubicBezTo>
                  <a:pt x="0" y="704"/>
                  <a:pt x="76" y="880"/>
                  <a:pt x="152" y="1056"/>
                </a:cubicBezTo>
              </a:path>
            </a:pathLst>
          </a:custGeom>
          <a:noFill/>
          <a:ln w="38100" cap="sq" cmpd="sng">
            <a:solidFill>
              <a:schemeClr val="bg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8" name="Text Box 14"/>
          <p:cNvSpPr txBox="1"/>
          <p:nvPr/>
        </p:nvSpPr>
        <p:spPr>
          <a:xfrm>
            <a:off x="5859463" y="2541588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9999" name="Text Box 15"/>
          <p:cNvSpPr txBox="1"/>
          <p:nvPr/>
        </p:nvSpPr>
        <p:spPr>
          <a:xfrm>
            <a:off x="5859463" y="417195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70000" name="AutoShape 16"/>
          <p:cNvSpPr/>
          <p:nvPr/>
        </p:nvSpPr>
        <p:spPr>
          <a:xfrm>
            <a:off x="6156325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 cmpd="sng">
            <a:solidFill>
              <a:srgbClr val="00CC66"/>
            </a:solidFill>
            <a:prstDash val="solid"/>
            <a:miter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2" name="Text Box 18"/>
          <p:cNvSpPr txBox="1"/>
          <p:nvPr/>
        </p:nvSpPr>
        <p:spPr>
          <a:xfrm>
            <a:off x="5076825" y="4883150"/>
            <a:ext cx="32400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位码元改变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12" name="Picture 23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13" name="Text Box 4"/>
          <p:cNvSpPr txBox="1"/>
          <p:nvPr/>
        </p:nvSpPr>
        <p:spPr>
          <a:xfrm>
            <a:off x="3492500" y="188913"/>
            <a:ext cx="2305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Gray  Code </a:t>
            </a:r>
          </a:p>
        </p:txBody>
      </p:sp>
      <p:sp>
        <p:nvSpPr>
          <p:cNvPr id="2" name="Text Box 18"/>
          <p:cNvSpPr txBox="1"/>
          <p:nvPr/>
        </p:nvSpPr>
        <p:spPr>
          <a:xfrm>
            <a:off x="1979613" y="4883150"/>
            <a:ext cx="2520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位码元改变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Text Box 27"/>
          <p:cNvSpPr txBox="1"/>
          <p:nvPr/>
        </p:nvSpPr>
        <p:spPr>
          <a:xfrm>
            <a:off x="1404938" y="5734050"/>
            <a:ext cx="4895850" cy="523875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Code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的优点：可靠性高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/>
      <p:bldP spid="169988" grpId="0"/>
      <p:bldP spid="169989" grpId="0"/>
      <p:bldP spid="169990" grpId="0"/>
      <p:bldP spid="169991" grpId="0"/>
      <p:bldP spid="169993" grpId="0"/>
      <p:bldP spid="169994" grpId="0"/>
      <p:bldP spid="169995" grpId="0"/>
      <p:bldP spid="169996" grpId="0" animBg="1"/>
      <p:bldP spid="169997" grpId="0" animBg="1"/>
      <p:bldP spid="169998" grpId="0"/>
      <p:bldP spid="169999" grpId="0"/>
      <p:bldP spid="170000" grpId="0" animBg="1"/>
      <p:bldP spid="170002" grpId="0"/>
      <p:bldP spid="2" grpId="0"/>
      <p:bldP spid="112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/>
          <p:nvPr/>
        </p:nvSpPr>
        <p:spPr>
          <a:xfrm>
            <a:off x="2449513" y="3860800"/>
            <a:ext cx="5867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1  0   1   1   0   1   1   0  1</a:t>
            </a:r>
          </a:p>
        </p:txBody>
      </p:sp>
      <p:sp>
        <p:nvSpPr>
          <p:cNvPr id="612356" name="Line 4"/>
          <p:cNvSpPr/>
          <p:nvPr/>
        </p:nvSpPr>
        <p:spPr>
          <a:xfrm>
            <a:off x="2659063" y="4546600"/>
            <a:ext cx="0" cy="12192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" name="Group 11"/>
          <p:cNvGrpSpPr/>
          <p:nvPr/>
        </p:nvGrpSpPr>
        <p:grpSpPr>
          <a:xfrm>
            <a:off x="2678113" y="4546600"/>
            <a:ext cx="495300" cy="1219200"/>
            <a:chOff x="912" y="1248"/>
            <a:chExt cx="312" cy="768"/>
          </a:xfrm>
        </p:grpSpPr>
        <p:sp>
          <p:nvSpPr>
            <p:cNvPr id="56378" name="Line 5"/>
            <p:cNvSpPr/>
            <p:nvPr/>
          </p:nvSpPr>
          <p:spPr>
            <a:xfrm>
              <a:off x="912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79" name="Line 6"/>
            <p:cNvSpPr/>
            <p:nvPr/>
          </p:nvSpPr>
          <p:spPr>
            <a:xfrm>
              <a:off x="1224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3325813" y="4546600"/>
            <a:ext cx="495300" cy="1219200"/>
            <a:chOff x="1320" y="1248"/>
            <a:chExt cx="312" cy="768"/>
          </a:xfrm>
        </p:grpSpPr>
        <p:sp>
          <p:nvSpPr>
            <p:cNvPr id="56376" name="Line 8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77" name="Line 9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" name="Group 15"/>
          <p:cNvGrpSpPr/>
          <p:nvPr/>
        </p:nvGrpSpPr>
        <p:grpSpPr>
          <a:xfrm>
            <a:off x="4011613" y="4546600"/>
            <a:ext cx="495300" cy="1219200"/>
            <a:chOff x="1320" y="1248"/>
            <a:chExt cx="312" cy="768"/>
          </a:xfrm>
        </p:grpSpPr>
        <p:sp>
          <p:nvSpPr>
            <p:cNvPr id="56374" name="Line 16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75" name="Line 17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5" name="Group 18"/>
          <p:cNvGrpSpPr/>
          <p:nvPr/>
        </p:nvGrpSpPr>
        <p:grpSpPr>
          <a:xfrm>
            <a:off x="4621213" y="4546600"/>
            <a:ext cx="495300" cy="1219200"/>
            <a:chOff x="1320" y="1248"/>
            <a:chExt cx="312" cy="768"/>
          </a:xfrm>
        </p:grpSpPr>
        <p:sp>
          <p:nvSpPr>
            <p:cNvPr id="56372" name="Line 19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73" name="Line 20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6" name="Group 21"/>
          <p:cNvGrpSpPr/>
          <p:nvPr/>
        </p:nvGrpSpPr>
        <p:grpSpPr>
          <a:xfrm>
            <a:off x="5230813" y="4546600"/>
            <a:ext cx="495300" cy="1219200"/>
            <a:chOff x="1320" y="1248"/>
            <a:chExt cx="312" cy="768"/>
          </a:xfrm>
        </p:grpSpPr>
        <p:sp>
          <p:nvSpPr>
            <p:cNvPr id="56370" name="Line 22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71" name="Line 23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7" name="Group 24"/>
          <p:cNvGrpSpPr/>
          <p:nvPr/>
        </p:nvGrpSpPr>
        <p:grpSpPr>
          <a:xfrm>
            <a:off x="5802313" y="4546600"/>
            <a:ext cx="495300" cy="1219200"/>
            <a:chOff x="1320" y="1248"/>
            <a:chExt cx="312" cy="768"/>
          </a:xfrm>
        </p:grpSpPr>
        <p:sp>
          <p:nvSpPr>
            <p:cNvPr id="56368" name="Line 25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69" name="Line 26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8" name="Group 27"/>
          <p:cNvGrpSpPr/>
          <p:nvPr/>
        </p:nvGrpSpPr>
        <p:grpSpPr>
          <a:xfrm>
            <a:off x="6443663" y="4511675"/>
            <a:ext cx="495300" cy="1219200"/>
            <a:chOff x="1320" y="1248"/>
            <a:chExt cx="312" cy="768"/>
          </a:xfrm>
        </p:grpSpPr>
        <p:sp>
          <p:nvSpPr>
            <p:cNvPr id="56366" name="Line 28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67" name="Line 29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9" name="Group 30"/>
          <p:cNvGrpSpPr/>
          <p:nvPr/>
        </p:nvGrpSpPr>
        <p:grpSpPr>
          <a:xfrm>
            <a:off x="7021513" y="4546600"/>
            <a:ext cx="495300" cy="1219200"/>
            <a:chOff x="1320" y="1248"/>
            <a:chExt cx="312" cy="768"/>
          </a:xfrm>
        </p:grpSpPr>
        <p:sp>
          <p:nvSpPr>
            <p:cNvPr id="56364" name="Line 31"/>
            <p:cNvSpPr/>
            <p:nvPr/>
          </p:nvSpPr>
          <p:spPr>
            <a:xfrm>
              <a:off x="1320" y="1296"/>
              <a:ext cx="288" cy="72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6365" name="Line 32"/>
            <p:cNvSpPr/>
            <p:nvPr/>
          </p:nvSpPr>
          <p:spPr>
            <a:xfrm>
              <a:off x="1632" y="1248"/>
              <a:ext cx="0" cy="76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612385" name="Text Box 33"/>
          <p:cNvSpPr txBox="1"/>
          <p:nvPr/>
        </p:nvSpPr>
        <p:spPr>
          <a:xfrm>
            <a:off x="2373313" y="5703888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86" name="Text Box 34"/>
          <p:cNvSpPr txBox="1"/>
          <p:nvPr/>
        </p:nvSpPr>
        <p:spPr>
          <a:xfrm>
            <a:off x="2982913" y="5703888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87" name="Text Box 35"/>
          <p:cNvSpPr txBox="1"/>
          <p:nvPr/>
        </p:nvSpPr>
        <p:spPr>
          <a:xfrm>
            <a:off x="3592513" y="5703888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88" name="Text Box 36"/>
          <p:cNvSpPr txBox="1"/>
          <p:nvPr/>
        </p:nvSpPr>
        <p:spPr>
          <a:xfrm>
            <a:off x="4202113" y="5703888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2389" name="Text Box 37"/>
          <p:cNvSpPr txBox="1"/>
          <p:nvPr/>
        </p:nvSpPr>
        <p:spPr>
          <a:xfrm>
            <a:off x="4811713" y="56896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90" name="Text Box 38"/>
          <p:cNvSpPr txBox="1"/>
          <p:nvPr/>
        </p:nvSpPr>
        <p:spPr>
          <a:xfrm>
            <a:off x="5421313" y="56896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91" name="Text Box 39"/>
          <p:cNvSpPr txBox="1"/>
          <p:nvPr/>
        </p:nvSpPr>
        <p:spPr>
          <a:xfrm>
            <a:off x="6030913" y="56896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2392" name="Text Box 40"/>
          <p:cNvSpPr txBox="1"/>
          <p:nvPr/>
        </p:nvSpPr>
        <p:spPr>
          <a:xfrm>
            <a:off x="6640513" y="56896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2393" name="Text Box 41"/>
          <p:cNvSpPr txBox="1"/>
          <p:nvPr/>
        </p:nvSpPr>
        <p:spPr>
          <a:xfrm>
            <a:off x="7250113" y="56896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341" name="Text Box 44"/>
          <p:cNvSpPr txBox="1"/>
          <p:nvPr/>
        </p:nvSpPr>
        <p:spPr>
          <a:xfrm>
            <a:off x="611188" y="836613"/>
            <a:ext cx="8532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1)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计算法（利用二进制数写典型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code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6342" name="Rectangle 3"/>
          <p:cNvSpPr/>
          <p:nvPr/>
        </p:nvSpPr>
        <p:spPr>
          <a:xfrm>
            <a:off x="539750" y="1412875"/>
            <a:ext cx="5689600" cy="23415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位宽不变</a:t>
            </a:r>
            <a:endParaRPr lang="en-US" altLang="zh-CN" sz="2600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第一位不变</a:t>
            </a:r>
            <a:endParaRPr lang="en-US" altLang="zh-CN" sz="2600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与左边的邻居比特相比较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: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相同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 0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不同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——1. </a:t>
            </a:r>
          </a:p>
        </p:txBody>
      </p:sp>
      <p:pic>
        <p:nvPicPr>
          <p:cNvPr id="56343" name="Picture 48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44" name="Text Box 4"/>
          <p:cNvSpPr txBox="1"/>
          <p:nvPr/>
        </p:nvSpPr>
        <p:spPr>
          <a:xfrm>
            <a:off x="2411413" y="188913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 Code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1" name="Text Box 50"/>
          <p:cNvSpPr txBox="1"/>
          <p:nvPr/>
        </p:nvSpPr>
        <p:spPr>
          <a:xfrm>
            <a:off x="395288" y="4019550"/>
            <a:ext cx="15843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二进制数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2" name="Text Box 51"/>
          <p:cNvSpPr txBox="1"/>
          <p:nvPr/>
        </p:nvSpPr>
        <p:spPr>
          <a:xfrm>
            <a:off x="179388" y="5819775"/>
            <a:ext cx="1944687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Code:</a:t>
            </a:r>
            <a:endParaRPr lang="zh-CN" altLang="en-US" sz="2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32363" y="2962275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(366)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</a:t>
                      </a:r>
                      <a:r>
                        <a:rPr lang="en-US" altLang="zh-CN" sz="2000" smtClean="0">
                          <a:solidFill>
                            <a:schemeClr val="bg2"/>
                          </a:solidFill>
                        </a:rPr>
                        <a:t>0110   1110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887913" y="1557338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(365)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1  0110   1101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下弧形箭头 10"/>
          <p:cNvSpPr/>
          <p:nvPr/>
        </p:nvSpPr>
        <p:spPr bwMode="auto">
          <a:xfrm rot="16969094" flipV="1">
            <a:off x="3284538" y="2627313"/>
            <a:ext cx="2070100" cy="396875"/>
          </a:xfrm>
          <a:prstGeom prst="curvedUpArrow">
            <a:avLst>
              <a:gd name="adj1" fmla="val 25000"/>
              <a:gd name="adj2" fmla="val 67891"/>
              <a:gd name="adj3" fmla="val 25000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612385" grpId="0"/>
      <p:bldP spid="612386" grpId="0"/>
      <p:bldP spid="612387" grpId="0"/>
      <p:bldP spid="612388" grpId="0"/>
      <p:bldP spid="612389" grpId="0"/>
      <p:bldP spid="612390" grpId="0"/>
      <p:bldP spid="612391" grpId="0"/>
      <p:bldP spid="612392" grpId="0"/>
      <p:bldP spid="612393" grpId="0"/>
      <p:bldP spid="31771" grpId="0"/>
      <p:bldP spid="31772" grpId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7"/>
          <p:cNvSpPr/>
          <p:nvPr/>
        </p:nvSpPr>
        <p:spPr>
          <a:xfrm>
            <a:off x="5795963" y="1389063"/>
            <a:ext cx="1296987" cy="5327650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36"/>
          <p:cNvSpPr/>
          <p:nvPr/>
        </p:nvSpPr>
        <p:spPr>
          <a:xfrm>
            <a:off x="2238375" y="3429000"/>
            <a:ext cx="936625" cy="2592388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Text Box 2"/>
          <p:cNvSpPr txBox="1"/>
          <p:nvPr/>
        </p:nvSpPr>
        <p:spPr>
          <a:xfrm>
            <a:off x="1158875" y="1628775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1-bit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3379" name="Text Box 3"/>
          <p:cNvSpPr txBox="1"/>
          <p:nvPr/>
        </p:nvSpPr>
        <p:spPr>
          <a:xfrm>
            <a:off x="2527300" y="1557338"/>
            <a:ext cx="533400" cy="1208087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3380" name="Text Box 4"/>
          <p:cNvSpPr txBox="1"/>
          <p:nvPr/>
        </p:nvSpPr>
        <p:spPr>
          <a:xfrm>
            <a:off x="1158875" y="4221163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2-bit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3381" name="Text Box 5"/>
          <p:cNvSpPr txBox="1"/>
          <p:nvPr/>
        </p:nvSpPr>
        <p:spPr>
          <a:xfrm>
            <a:off x="2684463" y="3455988"/>
            <a:ext cx="5334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3382" name="Line 6"/>
          <p:cNvSpPr/>
          <p:nvPr/>
        </p:nvSpPr>
        <p:spPr>
          <a:xfrm>
            <a:off x="2674938" y="4797425"/>
            <a:ext cx="457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3383" name="Text Box 7"/>
          <p:cNvSpPr txBox="1"/>
          <p:nvPr/>
        </p:nvSpPr>
        <p:spPr>
          <a:xfrm>
            <a:off x="2670175" y="4843463"/>
            <a:ext cx="5334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3384" name="Text Box 8"/>
          <p:cNvSpPr txBox="1"/>
          <p:nvPr/>
        </p:nvSpPr>
        <p:spPr>
          <a:xfrm>
            <a:off x="2295525" y="3455988"/>
            <a:ext cx="5334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3385" name="Text Box 9"/>
          <p:cNvSpPr txBox="1"/>
          <p:nvPr/>
        </p:nvSpPr>
        <p:spPr>
          <a:xfrm>
            <a:off x="2276475" y="4843463"/>
            <a:ext cx="5334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3386" name="Text Box 10"/>
          <p:cNvSpPr txBox="1"/>
          <p:nvPr/>
        </p:nvSpPr>
        <p:spPr>
          <a:xfrm>
            <a:off x="4427538" y="1628775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3-bit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3388" name="Line 12"/>
          <p:cNvSpPr/>
          <p:nvPr/>
        </p:nvSpPr>
        <p:spPr>
          <a:xfrm>
            <a:off x="6283325" y="4005263"/>
            <a:ext cx="6858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24"/>
          <p:cNvGrpSpPr/>
          <p:nvPr/>
        </p:nvGrpSpPr>
        <p:grpSpPr>
          <a:xfrm>
            <a:off x="6223000" y="1282700"/>
            <a:ext cx="933450" cy="2687638"/>
            <a:chOff x="3840" y="240"/>
            <a:chExt cx="588" cy="1693"/>
          </a:xfrm>
        </p:grpSpPr>
        <p:sp>
          <p:nvSpPr>
            <p:cNvPr id="57373" name="Text Box 11"/>
            <p:cNvSpPr txBox="1"/>
            <p:nvPr/>
          </p:nvSpPr>
          <p:spPr>
            <a:xfrm>
              <a:off x="4092" y="24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4" name="Text Box 13"/>
            <p:cNvSpPr txBox="1"/>
            <p:nvPr/>
          </p:nvSpPr>
          <p:spPr>
            <a:xfrm>
              <a:off x="4092" y="120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5" name="Text Box 14"/>
            <p:cNvSpPr txBox="1"/>
            <p:nvPr/>
          </p:nvSpPr>
          <p:spPr>
            <a:xfrm>
              <a:off x="3852" y="24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6" name="Text Box 15"/>
            <p:cNvSpPr txBox="1"/>
            <p:nvPr/>
          </p:nvSpPr>
          <p:spPr>
            <a:xfrm>
              <a:off x="3840" y="120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6211888" y="4005263"/>
            <a:ext cx="952500" cy="2627312"/>
            <a:chOff x="3840" y="2331"/>
            <a:chExt cx="600" cy="1655"/>
          </a:xfrm>
        </p:grpSpPr>
        <p:sp>
          <p:nvSpPr>
            <p:cNvPr id="57369" name="Text Box 16"/>
            <p:cNvSpPr txBox="1"/>
            <p:nvPr/>
          </p:nvSpPr>
          <p:spPr>
            <a:xfrm>
              <a:off x="3852" y="2343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0" name="Text Box 17"/>
            <p:cNvSpPr txBox="1"/>
            <p:nvPr/>
          </p:nvSpPr>
          <p:spPr>
            <a:xfrm>
              <a:off x="3840" y="3253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1" name="Text Box 18"/>
            <p:cNvSpPr txBox="1"/>
            <p:nvPr/>
          </p:nvSpPr>
          <p:spPr>
            <a:xfrm>
              <a:off x="4104" y="2331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2" name="Text Box 19"/>
            <p:cNvSpPr txBox="1"/>
            <p:nvPr/>
          </p:nvSpPr>
          <p:spPr>
            <a:xfrm>
              <a:off x="4092" y="3238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842000" y="1282700"/>
            <a:ext cx="552450" cy="2687638"/>
            <a:chOff x="3600" y="240"/>
            <a:chExt cx="348" cy="1693"/>
          </a:xfrm>
        </p:grpSpPr>
        <p:sp>
          <p:nvSpPr>
            <p:cNvPr id="57367" name="Text Box 20"/>
            <p:cNvSpPr txBox="1"/>
            <p:nvPr/>
          </p:nvSpPr>
          <p:spPr>
            <a:xfrm>
              <a:off x="3612" y="24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68" name="Text Box 21"/>
            <p:cNvSpPr txBox="1"/>
            <p:nvPr/>
          </p:nvSpPr>
          <p:spPr>
            <a:xfrm>
              <a:off x="3600" y="1200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5842000" y="4005263"/>
            <a:ext cx="552450" cy="2608262"/>
            <a:chOff x="3600" y="2343"/>
            <a:chExt cx="348" cy="1643"/>
          </a:xfrm>
        </p:grpSpPr>
        <p:sp>
          <p:nvSpPr>
            <p:cNvPr id="57365" name="Text Box 22"/>
            <p:cNvSpPr txBox="1"/>
            <p:nvPr/>
          </p:nvSpPr>
          <p:spPr>
            <a:xfrm>
              <a:off x="3612" y="2343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66" name="Text Box 23"/>
            <p:cNvSpPr txBox="1"/>
            <p:nvPr/>
          </p:nvSpPr>
          <p:spPr>
            <a:xfrm>
              <a:off x="3600" y="3253"/>
              <a:ext cx="33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pic>
        <p:nvPicPr>
          <p:cNvPr id="57362" name="Picture 32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63" name="Text Box 44"/>
          <p:cNvSpPr txBox="1"/>
          <p:nvPr/>
        </p:nvSpPr>
        <p:spPr>
          <a:xfrm>
            <a:off x="611188" y="836613"/>
            <a:ext cx="82819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反射法（由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位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Gray code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写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位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Gray code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7364" name="Text Box 4"/>
          <p:cNvSpPr txBox="1"/>
          <p:nvPr/>
        </p:nvSpPr>
        <p:spPr>
          <a:xfrm>
            <a:off x="2411413" y="188913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 Code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613379" grpId="0" animBg="1"/>
      <p:bldP spid="613380" grpId="0"/>
      <p:bldP spid="613381" grpId="0"/>
      <p:bldP spid="613383" grpId="0"/>
      <p:bldP spid="613384" grpId="0"/>
      <p:bldP spid="613385" grpId="0"/>
      <p:bldP spid="613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1"/>
          <p:cNvSpPr/>
          <p:nvPr/>
        </p:nvSpPr>
        <p:spPr>
          <a:xfrm>
            <a:off x="2838450" y="2736850"/>
            <a:ext cx="12192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43"/>
          <p:cNvSpPr/>
          <p:nvPr/>
        </p:nvSpPr>
        <p:spPr>
          <a:xfrm>
            <a:off x="2838450" y="2216150"/>
            <a:ext cx="1219200" cy="5207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Rectangle 44"/>
          <p:cNvSpPr/>
          <p:nvPr/>
        </p:nvSpPr>
        <p:spPr>
          <a:xfrm>
            <a:off x="1619250" y="2216150"/>
            <a:ext cx="1219200" cy="5207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Line 45"/>
          <p:cNvSpPr/>
          <p:nvPr/>
        </p:nvSpPr>
        <p:spPr>
          <a:xfrm>
            <a:off x="1619250" y="2216150"/>
            <a:ext cx="24384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8" name="Line 46"/>
          <p:cNvSpPr/>
          <p:nvPr/>
        </p:nvSpPr>
        <p:spPr>
          <a:xfrm>
            <a:off x="1631950" y="2749550"/>
            <a:ext cx="24384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9" name="Line 47"/>
          <p:cNvSpPr/>
          <p:nvPr/>
        </p:nvSpPr>
        <p:spPr>
          <a:xfrm>
            <a:off x="1641475" y="3263900"/>
            <a:ext cx="24384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0" name="Line 48"/>
          <p:cNvSpPr/>
          <p:nvPr/>
        </p:nvSpPr>
        <p:spPr>
          <a:xfrm>
            <a:off x="1619250" y="2216150"/>
            <a:ext cx="0" cy="1038225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1" name="Line 49"/>
          <p:cNvSpPr/>
          <p:nvPr/>
        </p:nvSpPr>
        <p:spPr>
          <a:xfrm>
            <a:off x="2855913" y="2246313"/>
            <a:ext cx="0" cy="103822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2" name="Line 50"/>
          <p:cNvSpPr/>
          <p:nvPr/>
        </p:nvSpPr>
        <p:spPr>
          <a:xfrm>
            <a:off x="4057650" y="2736850"/>
            <a:ext cx="0" cy="51752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3" name="Line 51"/>
          <p:cNvSpPr/>
          <p:nvPr/>
        </p:nvSpPr>
        <p:spPr>
          <a:xfrm>
            <a:off x="4057650" y="2216150"/>
            <a:ext cx="0" cy="52070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4" name="Line 52"/>
          <p:cNvSpPr/>
          <p:nvPr/>
        </p:nvSpPr>
        <p:spPr>
          <a:xfrm>
            <a:off x="1162050" y="1606550"/>
            <a:ext cx="457200" cy="6096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5" name="Text Box 53"/>
          <p:cNvSpPr txBox="1"/>
          <p:nvPr/>
        </p:nvSpPr>
        <p:spPr>
          <a:xfrm>
            <a:off x="2076450" y="168592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0         1</a:t>
            </a:r>
          </a:p>
        </p:txBody>
      </p:sp>
      <p:sp>
        <p:nvSpPr>
          <p:cNvPr id="33806" name="Text Box 54"/>
          <p:cNvSpPr txBox="1"/>
          <p:nvPr/>
        </p:nvSpPr>
        <p:spPr>
          <a:xfrm>
            <a:off x="1003300" y="2265363"/>
            <a:ext cx="609600" cy="903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07" name="Line 57"/>
          <p:cNvSpPr/>
          <p:nvPr/>
        </p:nvSpPr>
        <p:spPr>
          <a:xfrm>
            <a:off x="2019300" y="2501900"/>
            <a:ext cx="16002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08" name="Line 58"/>
          <p:cNvSpPr/>
          <p:nvPr/>
        </p:nvSpPr>
        <p:spPr>
          <a:xfrm>
            <a:off x="3619500" y="2501900"/>
            <a:ext cx="0" cy="5334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09" name="Line 59"/>
          <p:cNvSpPr/>
          <p:nvPr/>
        </p:nvSpPr>
        <p:spPr>
          <a:xfrm flipH="1">
            <a:off x="2019300" y="3035300"/>
            <a:ext cx="159385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0" name="Text Box 60"/>
          <p:cNvSpPr txBox="1"/>
          <p:nvPr/>
        </p:nvSpPr>
        <p:spPr>
          <a:xfrm>
            <a:off x="4972050" y="1835150"/>
            <a:ext cx="32004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2-bit Gray code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3811" name="Rectangle 95"/>
          <p:cNvSpPr/>
          <p:nvPr/>
        </p:nvSpPr>
        <p:spPr>
          <a:xfrm>
            <a:off x="4221163" y="5297488"/>
            <a:ext cx="1143000" cy="517525"/>
          </a:xfrm>
          <a:prstGeom prst="rect">
            <a:avLst/>
          </a:prstGeom>
          <a:noFill/>
          <a:ln w="381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2" name="Rectangle 96"/>
          <p:cNvSpPr/>
          <p:nvPr/>
        </p:nvSpPr>
        <p:spPr>
          <a:xfrm>
            <a:off x="3078163" y="5297488"/>
            <a:ext cx="1143000" cy="517525"/>
          </a:xfrm>
          <a:prstGeom prst="rect">
            <a:avLst/>
          </a:prstGeom>
          <a:noFill/>
          <a:ln w="381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Rectangle 97"/>
          <p:cNvSpPr/>
          <p:nvPr/>
        </p:nvSpPr>
        <p:spPr>
          <a:xfrm>
            <a:off x="1935163" y="5297488"/>
            <a:ext cx="1143000" cy="517525"/>
          </a:xfrm>
          <a:prstGeom prst="rect">
            <a:avLst/>
          </a:prstGeom>
          <a:noFill/>
          <a:ln w="381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4" name="Rectangle 98"/>
          <p:cNvSpPr/>
          <p:nvPr/>
        </p:nvSpPr>
        <p:spPr>
          <a:xfrm>
            <a:off x="792163" y="5297488"/>
            <a:ext cx="11430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5" name="Rectangle 99"/>
          <p:cNvSpPr/>
          <p:nvPr/>
        </p:nvSpPr>
        <p:spPr>
          <a:xfrm>
            <a:off x="4221163" y="4779963"/>
            <a:ext cx="11430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6" name="Rectangle 100"/>
          <p:cNvSpPr/>
          <p:nvPr/>
        </p:nvSpPr>
        <p:spPr>
          <a:xfrm>
            <a:off x="3078163" y="4779963"/>
            <a:ext cx="11430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7" name="Rectangle 101"/>
          <p:cNvSpPr/>
          <p:nvPr/>
        </p:nvSpPr>
        <p:spPr>
          <a:xfrm>
            <a:off x="1935163" y="4779963"/>
            <a:ext cx="11430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8" name="Rectangle 102"/>
          <p:cNvSpPr/>
          <p:nvPr/>
        </p:nvSpPr>
        <p:spPr>
          <a:xfrm>
            <a:off x="792163" y="4779963"/>
            <a:ext cx="1143000" cy="51752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9" name="Line 103"/>
          <p:cNvSpPr/>
          <p:nvPr/>
        </p:nvSpPr>
        <p:spPr>
          <a:xfrm>
            <a:off x="792163" y="4779963"/>
            <a:ext cx="45720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0" name="Line 104"/>
          <p:cNvSpPr/>
          <p:nvPr/>
        </p:nvSpPr>
        <p:spPr>
          <a:xfrm>
            <a:off x="792163" y="5297488"/>
            <a:ext cx="45720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1" name="Line 105"/>
          <p:cNvSpPr/>
          <p:nvPr/>
        </p:nvSpPr>
        <p:spPr>
          <a:xfrm>
            <a:off x="792163" y="5815013"/>
            <a:ext cx="4572000" cy="0"/>
          </a:xfrm>
          <a:prstGeom prst="line">
            <a:avLst/>
          </a:prstGeom>
          <a:ln w="381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2" name="Line 106"/>
          <p:cNvSpPr/>
          <p:nvPr/>
        </p:nvSpPr>
        <p:spPr>
          <a:xfrm>
            <a:off x="792163" y="4779963"/>
            <a:ext cx="0" cy="103505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3" name="Line 107"/>
          <p:cNvSpPr/>
          <p:nvPr/>
        </p:nvSpPr>
        <p:spPr>
          <a:xfrm>
            <a:off x="1935163" y="4779963"/>
            <a:ext cx="0" cy="103505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4" name="Line 108"/>
          <p:cNvSpPr/>
          <p:nvPr/>
        </p:nvSpPr>
        <p:spPr>
          <a:xfrm>
            <a:off x="3078163" y="4779963"/>
            <a:ext cx="0" cy="103505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5" name="Line 109"/>
          <p:cNvSpPr/>
          <p:nvPr/>
        </p:nvSpPr>
        <p:spPr>
          <a:xfrm>
            <a:off x="4221163" y="4779963"/>
            <a:ext cx="0" cy="103505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6" name="Line 110"/>
          <p:cNvSpPr/>
          <p:nvPr/>
        </p:nvSpPr>
        <p:spPr>
          <a:xfrm>
            <a:off x="5364163" y="5297488"/>
            <a:ext cx="0" cy="5175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7" name="Line 111"/>
          <p:cNvSpPr/>
          <p:nvPr/>
        </p:nvSpPr>
        <p:spPr>
          <a:xfrm>
            <a:off x="5364163" y="4779963"/>
            <a:ext cx="0" cy="517525"/>
          </a:xfrm>
          <a:prstGeom prst="line">
            <a:avLst/>
          </a:prstGeom>
          <a:ln w="381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8" name="Line 112"/>
          <p:cNvSpPr/>
          <p:nvPr/>
        </p:nvSpPr>
        <p:spPr>
          <a:xfrm>
            <a:off x="182563" y="4398963"/>
            <a:ext cx="60960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9" name="Text Box 113"/>
          <p:cNvSpPr txBox="1"/>
          <p:nvPr/>
        </p:nvSpPr>
        <p:spPr>
          <a:xfrm>
            <a:off x="1096963" y="4278313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00         01         11        10</a:t>
            </a:r>
          </a:p>
        </p:txBody>
      </p:sp>
      <p:sp>
        <p:nvSpPr>
          <p:cNvPr id="33830" name="Text Box 114"/>
          <p:cNvSpPr txBox="1"/>
          <p:nvPr/>
        </p:nvSpPr>
        <p:spPr>
          <a:xfrm>
            <a:off x="182563" y="4932363"/>
            <a:ext cx="685800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31" name="Line 117"/>
          <p:cNvSpPr/>
          <p:nvPr/>
        </p:nvSpPr>
        <p:spPr>
          <a:xfrm>
            <a:off x="1173163" y="5084763"/>
            <a:ext cx="38862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32" name="Line 118"/>
          <p:cNvSpPr/>
          <p:nvPr/>
        </p:nvSpPr>
        <p:spPr>
          <a:xfrm>
            <a:off x="5059363" y="5084763"/>
            <a:ext cx="0" cy="5334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33" name="Line 119"/>
          <p:cNvSpPr/>
          <p:nvPr/>
        </p:nvSpPr>
        <p:spPr>
          <a:xfrm flipH="1">
            <a:off x="1065213" y="5602288"/>
            <a:ext cx="39624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34" name="Text Box 120"/>
          <p:cNvSpPr txBox="1"/>
          <p:nvPr/>
        </p:nvSpPr>
        <p:spPr>
          <a:xfrm>
            <a:off x="5867400" y="4005263"/>
            <a:ext cx="3021013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3-bit Gray code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pic>
        <p:nvPicPr>
          <p:cNvPr id="58411" name="Picture 49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412" name="Text Box 44"/>
          <p:cNvSpPr txBox="1"/>
          <p:nvPr/>
        </p:nvSpPr>
        <p:spPr>
          <a:xfrm>
            <a:off x="611188" y="836613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图形法（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Graphics method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13" name="Text Box 4"/>
          <p:cNvSpPr txBox="1"/>
          <p:nvPr/>
        </p:nvSpPr>
        <p:spPr>
          <a:xfrm>
            <a:off x="2411413" y="188913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 Code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805" grpId="0"/>
      <p:bldP spid="33806" grpId="0"/>
      <p:bldP spid="33810" grpId="0"/>
      <p:bldP spid="33811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29" grpId="0"/>
      <p:bldP spid="33830" grpId="0"/>
      <p:bldP spid="338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009775" y="609600"/>
          <a:ext cx="5963920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9686925" imgH="9182100" progId="Paint.Picture">
                  <p:embed/>
                </p:oleObj>
              </mc:Choice>
              <mc:Fallback>
                <p:oleObj r:id="rId3" imgW="9686925" imgH="9182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609600"/>
                        <a:ext cx="5963920" cy="565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53340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44196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5052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25908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53340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44196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35052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25908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53340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44196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35052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25908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3340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44196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35052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1345" name="Rectangle 17"/>
          <p:cNvSpPr>
            <a:spLocks noChangeArrowheads="1"/>
          </p:cNvSpPr>
          <p:nvPr/>
        </p:nvSpPr>
        <p:spPr bwMode="auto">
          <a:xfrm>
            <a:off x="25908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410" name="Line 18"/>
          <p:cNvSpPr/>
          <p:nvPr/>
        </p:nvSpPr>
        <p:spPr>
          <a:xfrm>
            <a:off x="2590800" y="1371600"/>
            <a:ext cx="9144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1" name="Line 19"/>
          <p:cNvSpPr/>
          <p:nvPr/>
        </p:nvSpPr>
        <p:spPr>
          <a:xfrm>
            <a:off x="2590800" y="1917700"/>
            <a:ext cx="36576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2" name="Line 20"/>
          <p:cNvSpPr/>
          <p:nvPr/>
        </p:nvSpPr>
        <p:spPr>
          <a:xfrm>
            <a:off x="2590800" y="2463800"/>
            <a:ext cx="36576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3" name="Line 21"/>
          <p:cNvSpPr/>
          <p:nvPr/>
        </p:nvSpPr>
        <p:spPr>
          <a:xfrm>
            <a:off x="2590800" y="3009900"/>
            <a:ext cx="3657600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4" name="Line 22"/>
          <p:cNvSpPr/>
          <p:nvPr/>
        </p:nvSpPr>
        <p:spPr>
          <a:xfrm>
            <a:off x="2590800" y="3556000"/>
            <a:ext cx="36576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5" name="Line 23"/>
          <p:cNvSpPr/>
          <p:nvPr/>
        </p:nvSpPr>
        <p:spPr>
          <a:xfrm>
            <a:off x="2590800" y="1371600"/>
            <a:ext cx="0" cy="5461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6" name="Line 24"/>
          <p:cNvSpPr/>
          <p:nvPr/>
        </p:nvSpPr>
        <p:spPr>
          <a:xfrm>
            <a:off x="3505200" y="1371600"/>
            <a:ext cx="0" cy="21844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7" name="Line 25"/>
          <p:cNvSpPr/>
          <p:nvPr/>
        </p:nvSpPr>
        <p:spPr>
          <a:xfrm>
            <a:off x="4419600" y="1371600"/>
            <a:ext cx="0" cy="21844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8" name="Line 26"/>
          <p:cNvSpPr/>
          <p:nvPr/>
        </p:nvSpPr>
        <p:spPr>
          <a:xfrm>
            <a:off x="5334000" y="1371600"/>
            <a:ext cx="0" cy="21844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19" name="Line 27"/>
          <p:cNvSpPr/>
          <p:nvPr/>
        </p:nvSpPr>
        <p:spPr>
          <a:xfrm>
            <a:off x="6248400" y="3009900"/>
            <a:ext cx="0" cy="5461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20" name="Line 28"/>
          <p:cNvSpPr/>
          <p:nvPr/>
        </p:nvSpPr>
        <p:spPr>
          <a:xfrm>
            <a:off x="6248400" y="1371600"/>
            <a:ext cx="0" cy="163830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21" name="Line 29"/>
          <p:cNvSpPr/>
          <p:nvPr/>
        </p:nvSpPr>
        <p:spPr>
          <a:xfrm>
            <a:off x="2590800" y="1917700"/>
            <a:ext cx="0" cy="163830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22" name="Line 30"/>
          <p:cNvSpPr/>
          <p:nvPr/>
        </p:nvSpPr>
        <p:spPr>
          <a:xfrm>
            <a:off x="3505200" y="1371600"/>
            <a:ext cx="27432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423" name="Line 31"/>
          <p:cNvSpPr/>
          <p:nvPr/>
        </p:nvSpPr>
        <p:spPr>
          <a:xfrm flipH="1" flipV="1">
            <a:off x="1981200" y="762000"/>
            <a:ext cx="609600" cy="6096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2590800" y="893763"/>
            <a:ext cx="3581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00      01      11      10</a:t>
            </a:r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1905000" y="1524000"/>
            <a:ext cx="762000" cy="19288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11362" name="Freeform 34"/>
          <p:cNvSpPr/>
          <p:nvPr/>
        </p:nvSpPr>
        <p:spPr>
          <a:xfrm>
            <a:off x="2987675" y="1628775"/>
            <a:ext cx="2819400" cy="1752600"/>
          </a:xfrm>
          <a:custGeom>
            <a:avLst/>
            <a:gdLst>
              <a:gd name="txL" fmla="*/ 0 w 1776"/>
              <a:gd name="txT" fmla="*/ 0 h 1104"/>
              <a:gd name="txR" fmla="*/ 1776 w 1776"/>
              <a:gd name="txB" fmla="*/ 1104 h 1104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76" h="1104">
                <a:moveTo>
                  <a:pt x="0" y="0"/>
                </a:moveTo>
                <a:lnTo>
                  <a:pt x="1776" y="0"/>
                </a:lnTo>
                <a:lnTo>
                  <a:pt x="1776" y="384"/>
                </a:lnTo>
                <a:lnTo>
                  <a:pt x="48" y="384"/>
                </a:lnTo>
                <a:lnTo>
                  <a:pt x="48" y="720"/>
                </a:lnTo>
                <a:lnTo>
                  <a:pt x="1776" y="720"/>
                </a:lnTo>
                <a:lnTo>
                  <a:pt x="1776" y="1104"/>
                </a:lnTo>
                <a:lnTo>
                  <a:pt x="48" y="1104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51" name="Text Box 35"/>
          <p:cNvSpPr txBox="1"/>
          <p:nvPr/>
        </p:nvSpPr>
        <p:spPr>
          <a:xfrm>
            <a:off x="827088" y="4005263"/>
            <a:ext cx="7620000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4-bit Gray code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1110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pic>
        <p:nvPicPr>
          <p:cNvPr id="59428" name="Picture 40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429" name="Text Box 4"/>
          <p:cNvSpPr txBox="1"/>
          <p:nvPr/>
        </p:nvSpPr>
        <p:spPr>
          <a:xfrm>
            <a:off x="2411413" y="188913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Gray  Code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2" grpId="0" animBg="1"/>
      <p:bldP spid="348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86" name="Group 434"/>
          <p:cNvGraphicFramePr>
            <a:graphicFrameLocks noGrp="1"/>
          </p:cNvGraphicFramePr>
          <p:nvPr/>
        </p:nvGraphicFramePr>
        <p:xfrm>
          <a:off x="625475" y="260648"/>
          <a:ext cx="6096000" cy="6290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十进制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二进制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5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6249" name="AutoShape 297"/>
          <p:cNvSpPr/>
          <p:nvPr/>
        </p:nvSpPr>
        <p:spPr>
          <a:xfrm>
            <a:off x="6788150" y="2236788"/>
            <a:ext cx="80963" cy="420687"/>
          </a:xfrm>
          <a:prstGeom prst="rightBrace">
            <a:avLst>
              <a:gd name="adj1" fmla="val 43300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250" name="AutoShape 298"/>
          <p:cNvSpPr/>
          <p:nvPr/>
        </p:nvSpPr>
        <p:spPr>
          <a:xfrm>
            <a:off x="6819900" y="1881188"/>
            <a:ext cx="287338" cy="1090612"/>
          </a:xfrm>
          <a:prstGeom prst="rightBrace">
            <a:avLst>
              <a:gd name="adj1" fmla="val 31629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251" name="AutoShape 299"/>
          <p:cNvSpPr/>
          <p:nvPr/>
        </p:nvSpPr>
        <p:spPr>
          <a:xfrm>
            <a:off x="7135813" y="755650"/>
            <a:ext cx="311150" cy="3359150"/>
          </a:xfrm>
          <a:prstGeom prst="rightBrace">
            <a:avLst>
              <a:gd name="adj1" fmla="val 89965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252" name="AutoShape 300"/>
          <p:cNvSpPr/>
          <p:nvPr/>
        </p:nvSpPr>
        <p:spPr>
          <a:xfrm>
            <a:off x="3673475" y="3343275"/>
            <a:ext cx="100013" cy="509588"/>
          </a:xfrm>
          <a:prstGeom prst="rightBrace">
            <a:avLst>
              <a:gd name="adj1" fmla="val 42460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253" name="AutoShape 301"/>
          <p:cNvSpPr/>
          <p:nvPr/>
        </p:nvSpPr>
        <p:spPr>
          <a:xfrm>
            <a:off x="3763963" y="3028950"/>
            <a:ext cx="187325" cy="1090613"/>
          </a:xfrm>
          <a:prstGeom prst="rightBrace">
            <a:avLst>
              <a:gd name="adj1" fmla="val 48516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257" name="AutoShape 305"/>
          <p:cNvSpPr/>
          <p:nvPr/>
        </p:nvSpPr>
        <p:spPr>
          <a:xfrm>
            <a:off x="4029075" y="777875"/>
            <a:ext cx="239713" cy="5503863"/>
          </a:xfrm>
          <a:prstGeom prst="rightBrace">
            <a:avLst>
              <a:gd name="adj1" fmla="val 191335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376" name="Line 424"/>
          <p:cNvSpPr/>
          <p:nvPr/>
        </p:nvSpPr>
        <p:spPr>
          <a:xfrm flipV="1">
            <a:off x="4308475" y="1235075"/>
            <a:ext cx="3182938" cy="2303463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377" name="Line 425"/>
          <p:cNvSpPr/>
          <p:nvPr/>
        </p:nvSpPr>
        <p:spPr>
          <a:xfrm flipV="1">
            <a:off x="7473950" y="1322388"/>
            <a:ext cx="193675" cy="107315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378" name="Text Box 426"/>
          <p:cNvSpPr txBox="1">
            <a:spLocks noChangeArrowheads="1"/>
          </p:cNvSpPr>
          <p:nvPr/>
        </p:nvSpPr>
        <p:spPr bwMode="auto">
          <a:xfrm>
            <a:off x="7539038" y="738188"/>
            <a:ext cx="800100" cy="461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FF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反射</a:t>
            </a:r>
          </a:p>
        </p:txBody>
      </p:sp>
      <p:sp>
        <p:nvSpPr>
          <p:cNvPr id="126379" name="AutoShape 427"/>
          <p:cNvSpPr/>
          <p:nvPr/>
        </p:nvSpPr>
        <p:spPr>
          <a:xfrm>
            <a:off x="2884488" y="777875"/>
            <a:ext cx="204787" cy="1160463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380" name="AutoShape 428"/>
          <p:cNvSpPr/>
          <p:nvPr/>
        </p:nvSpPr>
        <p:spPr>
          <a:xfrm>
            <a:off x="2762250" y="776288"/>
            <a:ext cx="169863" cy="2586037"/>
          </a:xfrm>
          <a:prstGeom prst="leftBrace">
            <a:avLst>
              <a:gd name="adj1" fmla="val 126868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381" name="AutoShape 429"/>
          <p:cNvSpPr/>
          <p:nvPr/>
        </p:nvSpPr>
        <p:spPr>
          <a:xfrm>
            <a:off x="2551113" y="793750"/>
            <a:ext cx="220662" cy="5381625"/>
          </a:xfrm>
          <a:prstGeom prst="leftBrace">
            <a:avLst>
              <a:gd name="adj1" fmla="val 203237"/>
              <a:gd name="adj2" fmla="val 50000"/>
            </a:avLst>
          </a:prstGeom>
          <a:noFill/>
          <a:ln w="28575" cap="flat" cmpd="sng">
            <a:solidFill>
              <a:srgbClr val="CC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384" name="AutoShape 432"/>
          <p:cNvSpPr/>
          <p:nvPr/>
        </p:nvSpPr>
        <p:spPr>
          <a:xfrm>
            <a:off x="5556250" y="795338"/>
            <a:ext cx="223838" cy="3376612"/>
          </a:xfrm>
          <a:prstGeom prst="leftBrace">
            <a:avLst>
              <a:gd name="adj1" fmla="val 125708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6388" name="AutoShape 436"/>
          <p:cNvCxnSpPr/>
          <p:nvPr/>
        </p:nvCxnSpPr>
        <p:spPr>
          <a:xfrm>
            <a:off x="5591175" y="2484438"/>
            <a:ext cx="2444750" cy="142557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99CCFF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6389" name="AutoShape 437"/>
          <p:cNvCxnSpPr>
            <a:stCxn id="126381" idx="1"/>
          </p:cNvCxnSpPr>
          <p:nvPr/>
        </p:nvCxnSpPr>
        <p:spPr>
          <a:xfrm rot="10800000" flipH="1" flipV="1">
            <a:off x="2551113" y="3484563"/>
            <a:ext cx="5432425" cy="757237"/>
          </a:xfrm>
          <a:prstGeom prst="curvedConnector5">
            <a:avLst>
              <a:gd name="adj1" fmla="val -676"/>
              <a:gd name="adj2" fmla="val 206708"/>
              <a:gd name="adj3" fmla="val 52019"/>
            </a:avLst>
          </a:prstGeom>
          <a:ln w="28575" cap="flat" cmpd="sng">
            <a:solidFill>
              <a:srgbClr val="99CCFF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6390" name="Text Box 438"/>
          <p:cNvSpPr txBox="1">
            <a:spLocks noChangeArrowheads="1"/>
          </p:cNvSpPr>
          <p:nvPr/>
        </p:nvSpPr>
        <p:spPr bwMode="auto">
          <a:xfrm>
            <a:off x="8050213" y="3779838"/>
            <a:ext cx="800100" cy="461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CC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</a:t>
            </a:r>
          </a:p>
        </p:txBody>
      </p:sp>
      <p:sp>
        <p:nvSpPr>
          <p:cNvPr id="60435" name="Text Box 439"/>
          <p:cNvSpPr txBox="1"/>
          <p:nvPr/>
        </p:nvSpPr>
        <p:spPr>
          <a:xfrm>
            <a:off x="7170738" y="46767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393" name="Text Box 441"/>
          <p:cNvSpPr txBox="1">
            <a:spLocks noChangeArrowheads="1"/>
          </p:cNvSpPr>
          <p:nvPr/>
        </p:nvSpPr>
        <p:spPr bwMode="auto">
          <a:xfrm>
            <a:off x="6826250" y="4783138"/>
            <a:ext cx="2338388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格雷</a:t>
            </a:r>
            <a:r>
              <a:rPr kumimoji="1" lang="zh-CN" altLang="en-US" kern="1200" cap="none" spc="0" normalizeH="0" baseline="0" noProof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码的应用</a:t>
            </a:r>
            <a:r>
              <a:rPr kumimoji="1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342900" marR="0" indent="-342900" defTabSz="914400" eaLnBrk="0" hangingPunct="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卡诺</a:t>
            </a:r>
            <a:r>
              <a:rPr kumimoji="1" lang="zh-CN" altLang="en-US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</a:t>
            </a:r>
            <a:endParaRPr kumimoji="1" lang="en-US" altLang="zh-CN" kern="1200" cap="none" spc="0" normalizeH="0" baseline="0" noProof="0" dirty="0" smtClean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0" hangingPunct="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kern="1200" cap="none" spc="0" normalizeH="0" baseline="0" noProof="0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循环计数</a:t>
            </a:r>
            <a:endParaRPr kumimoji="1" lang="en-US" altLang="zh-CN" kern="1200" cap="none" spc="0" normalizeH="0" baseline="0" noProof="0" dirty="0" smtClean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49" grpId="0" animBg="1"/>
      <p:bldP spid="126250" grpId="0" animBg="1"/>
      <p:bldP spid="126251" grpId="0" animBg="1"/>
      <p:bldP spid="126252" grpId="0" animBg="1"/>
      <p:bldP spid="126253" grpId="0" animBg="1"/>
      <p:bldP spid="126257" grpId="0" animBg="1"/>
      <p:bldP spid="126378" grpId="0" animBg="1"/>
      <p:bldP spid="126379" grpId="0" animBg="1"/>
      <p:bldP spid="126380" grpId="0" animBg="1"/>
      <p:bldP spid="126381" grpId="0" animBg="1"/>
      <p:bldP spid="126384" grpId="0" animBg="1"/>
      <p:bldP spid="126390" grpId="0" animBg="1"/>
      <p:bldP spid="12639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077913"/>
            <a:ext cx="7705725" cy="5087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3" name="Picture 23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679450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Text Box 4"/>
          <p:cNvSpPr txBox="1"/>
          <p:nvPr/>
        </p:nvSpPr>
        <p:spPr>
          <a:xfrm>
            <a:off x="3492500" y="188913"/>
            <a:ext cx="23050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二进制编码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5" name="Rectangle 8"/>
          <p:cNvSpPr/>
          <p:nvPr/>
        </p:nvSpPr>
        <p:spPr>
          <a:xfrm>
            <a:off x="6011863" y="1268413"/>
            <a:ext cx="1368425" cy="4897437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/>
          <p:nvPr/>
        </p:nvSpPr>
        <p:spPr>
          <a:xfrm>
            <a:off x="1835150" y="2205038"/>
            <a:ext cx="6762750" cy="3455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基本概念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panose="020B0604020202020204" pitchFamily="34" charset="0"/>
              <a:ea typeface="楷体_GB231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</a:rPr>
              <a:t>）</a:t>
            </a:r>
          </a:p>
        </p:txBody>
      </p:sp>
      <p:sp>
        <p:nvSpPr>
          <p:cNvPr id="62467" name="Text Box 3"/>
          <p:cNvSpPr txBox="1"/>
          <p:nvPr/>
        </p:nvSpPr>
        <p:spPr>
          <a:xfrm>
            <a:off x="1763713" y="728663"/>
            <a:ext cx="58324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2468" name="Picture 5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00213"/>
            <a:ext cx="7416800" cy="6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5888"/>
            <a:ext cx="8858250" cy="6670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考核方式：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累加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式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评分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平时作业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大作业 </a:t>
            </a:r>
            <a:r>
              <a:rPr lang="en-US" altLang="zh-CN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15%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20%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期末考试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2800" b="1" dirty="0"/>
              <a:t>+ </a:t>
            </a:r>
            <a:r>
              <a:rPr lang="zh-CN" altLang="en-US" sz="2800" b="1" dirty="0" smtClean="0"/>
              <a:t>研讨随堂测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5%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次，最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一次实验内容为大作业验收答辩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期末考试：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统一出题、统一批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卷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1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129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15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997200"/>
            <a:ext cx="9036050" cy="2592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主要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学习</a:t>
            </a:r>
            <a:r>
              <a:rPr kumimoji="1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555" marR="0" lvl="1" indent="-274955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培养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和提高计算机专业人才的抽象思维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能力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逻辑设计能力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30555" marR="0" lvl="1" indent="-274955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掌握主要逻辑部件的分析和设计的基础上，能进一步运用标准的集成电路及可编程逻辑器件进行数字系统的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设计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30555" marR="0" lvl="1" indent="-274955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提高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学生对硬件设计的兴趣，为进一步学习计算机组成原理等后续课程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打下良好基础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188913"/>
            <a:ext cx="9045575" cy="2528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主要教材及参考书：</a:t>
            </a:r>
          </a:p>
          <a:p>
            <a:pPr marL="630555" marR="0" lvl="1" indent="-274955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Charles Roth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著，解晓萌 等译．逻辑设计基础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机械工业出版社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555" marR="0" lvl="1" indent="-274955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参考书：王玉龙 编著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数字逻辑实用教程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清华大学出版社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2012.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/>
          <p:nvPr/>
        </p:nvSpPr>
        <p:spPr>
          <a:xfrm>
            <a:off x="2701925" y="476250"/>
            <a:ext cx="4102100" cy="172720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544830" indent="-54483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概述、数制系统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4830" indent="-54483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布尔代数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4830" indent="-54483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布尔代数的应用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4830" indent="-54483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卡诺图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701925" y="2203450"/>
            <a:ext cx="4102100" cy="38893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多级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门电路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组合电路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的分析</a:t>
            </a: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与设计</a:t>
            </a:r>
            <a:endParaRPr kumimoji="1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数据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</a:t>
            </a: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器和译码器等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锁存器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与触发器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寄存器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和计数器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时序电路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用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MSI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设计时序电路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用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触发器设计时序电路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+mj-lt"/>
              <a:buAutoNum type="arabicPeriod" startAt="5"/>
              <a:defRPr/>
            </a:pPr>
            <a:r>
              <a:rPr kumimoji="1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异步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时序电路设计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6"/>
          <p:cNvSpPr>
            <a:spLocks noTextEdit="1"/>
          </p:cNvSpPr>
          <p:nvPr/>
        </p:nvSpPr>
        <p:spPr>
          <a:xfrm>
            <a:off x="2051050" y="2463800"/>
            <a:ext cx="1441450" cy="796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1000">
                <a:ln w="38100" cap="flat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Unit 1</a:t>
            </a:r>
          </a:p>
        </p:txBody>
      </p:sp>
      <p:sp>
        <p:nvSpPr>
          <p:cNvPr id="30723" name="Text Box 3"/>
          <p:cNvSpPr txBox="1"/>
          <p:nvPr/>
        </p:nvSpPr>
        <p:spPr>
          <a:xfrm>
            <a:off x="4175125" y="2249488"/>
            <a:ext cx="4500563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 述 </a:t>
            </a:r>
            <a:endParaRPr lang="en-US" altLang="zh-CN" sz="6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</TotalTime>
  <Words>3045</Words>
  <Application>Microsoft Office PowerPoint</Application>
  <PresentationFormat>全屏显示(4:3)</PresentationFormat>
  <Paragraphs>785</Paragraphs>
  <Slides>53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方正舒体</vt:lpstr>
      <vt:lpstr>方正姚体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Symbol</vt:lpstr>
      <vt:lpstr>Times New Roman</vt:lpstr>
      <vt:lpstr>Wingdings</vt:lpstr>
      <vt:lpstr>Soaring</vt:lpstr>
      <vt:lpstr>Bitmap Image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模拟信号和数字信号之间的转换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HIT_LB</cp:lastModifiedBy>
  <cp:revision>2041</cp:revision>
  <dcterms:created xsi:type="dcterms:W3CDTF">2002-03-18T12:39:57Z</dcterms:created>
  <dcterms:modified xsi:type="dcterms:W3CDTF">2020-09-15T05:11:35Z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