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20"/>
  </p:notesMasterIdLst>
  <p:handoutMasterIdLst>
    <p:handoutMasterId r:id="rId21"/>
  </p:handoutMasterIdLst>
  <p:sldIdLst>
    <p:sldId id="576" r:id="rId2"/>
    <p:sldId id="916" r:id="rId3"/>
    <p:sldId id="935" r:id="rId4"/>
    <p:sldId id="917" r:id="rId5"/>
    <p:sldId id="932" r:id="rId6"/>
    <p:sldId id="918" r:id="rId7"/>
    <p:sldId id="919" r:id="rId8"/>
    <p:sldId id="921" r:id="rId9"/>
    <p:sldId id="920" r:id="rId10"/>
    <p:sldId id="936" r:id="rId11"/>
    <p:sldId id="922" r:id="rId12"/>
    <p:sldId id="923" r:id="rId13"/>
    <p:sldId id="924" r:id="rId14"/>
    <p:sldId id="937" r:id="rId15"/>
    <p:sldId id="925" r:id="rId16"/>
    <p:sldId id="931" r:id="rId17"/>
    <p:sldId id="927" r:id="rId18"/>
    <p:sldId id="934" r:id="rId1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9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D7F"/>
    <a:srgbClr val="006600"/>
    <a:srgbClr val="C9FEBA"/>
    <a:srgbClr val="BEFEAC"/>
    <a:srgbClr val="D5E5E7"/>
    <a:srgbClr val="F5C095"/>
    <a:srgbClr val="FFCCCC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46" autoAdjust="0"/>
  </p:normalViewPr>
  <p:slideViewPr>
    <p:cSldViewPr>
      <p:cViewPr varScale="1">
        <p:scale>
          <a:sx n="66" d="100"/>
          <a:sy n="66" d="100"/>
        </p:scale>
        <p:origin x="1136" y="52"/>
      </p:cViewPr>
      <p:guideLst>
        <p:guide orient="horz" pos="336"/>
        <p:guide pos="2976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666"/>
    </p:cViewPr>
  </p:sorterViewPr>
  <p:notesViewPr>
    <p:cSldViewPr>
      <p:cViewPr varScale="1">
        <p:scale>
          <a:sx n="36" d="100"/>
          <a:sy n="36" d="100"/>
        </p:scale>
        <p:origin x="-153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6F98016-8361-4B3F-8272-D9BCE29D80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3594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587FAA2-965C-4C97-B56C-94A47FD4A1F0}" type="datetimeFigureOut">
              <a:rPr lang="zh-CN" altLang="en-US"/>
              <a:pPr>
                <a:defRPr/>
              </a:pPr>
              <a:t>2020/10/4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ABF6A43-0959-4F7D-BAEB-451378163D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869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1E91D74-831B-42D7-9282-DE3A981856AD}" type="slidenum">
              <a:rPr lang="zh-CN" altLang="en-US" sz="1200" smtClean="0"/>
              <a:pPr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95267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1E91D74-831B-42D7-9282-DE3A981856AD}" type="slidenum">
              <a:rPr lang="zh-CN" altLang="en-US" sz="1200" smtClean="0"/>
              <a:pPr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07330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1E91D74-831B-42D7-9282-DE3A981856AD}" type="slidenum">
              <a:rPr lang="zh-CN" altLang="en-US" sz="1200" smtClean="0"/>
              <a:pPr/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87425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1E91D74-831B-42D7-9282-DE3A981856AD}" type="slidenum">
              <a:rPr lang="zh-CN" altLang="en-US" sz="1200" smtClean="0"/>
              <a:pPr/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17348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1E91D74-831B-42D7-9282-DE3A981856AD}" type="slidenum">
              <a:rPr lang="zh-CN" altLang="en-US" sz="1200" smtClean="0"/>
              <a:pPr/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98872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CEE9EBD-47D6-442F-B82B-1B7A237560F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3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ED06A-4624-4A7F-9BCE-3E9CF4C65E2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836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BB85D-B9F6-450A-9A1C-764B8A12FAE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92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  <a:lvl2pPr>
              <a:defRPr sz="24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>
              <a:defRPr sz="18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  <a:lvl2pPr>
              <a:defRPr sz="24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>
              <a:defRPr sz="18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89A8428-1FF2-42C9-AE73-DC479417AB0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323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68ACB-26DF-4D44-A0C9-EF31C4703ED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976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64D81-1304-422D-8050-A494F053D4F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80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B910C55-D6A5-425C-9B06-4FC71EECA5E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772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BFAB0-AEA2-4040-B5D3-0208B3E0569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570131"/>
      </p:ext>
    </p:extLst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49BFAB0-AEA2-4040-B5D3-0208B3E0569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WordArt 6"/>
          <p:cNvSpPr>
            <a:spLocks noChangeArrowheads="1" noChangeShapeType="1" noTextEdit="1"/>
          </p:cNvSpPr>
          <p:nvPr/>
        </p:nvSpPr>
        <p:spPr bwMode="auto">
          <a:xfrm>
            <a:off x="1571288" y="2168526"/>
            <a:ext cx="1440383" cy="6842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381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Times New Roman"/>
                <a:cs typeface="Times New Roman"/>
              </a:rPr>
              <a:t>Unit 10</a:t>
            </a:r>
            <a:endParaRPr lang="zh-CN" altLang="en-US" sz="3600" kern="10" dirty="0">
              <a:ln w="381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420269" y="2186968"/>
            <a:ext cx="42480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时序电路分析</a:t>
            </a:r>
            <a:endParaRPr lang="en-US" altLang="zh-CN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72118" y="3642871"/>
            <a:ext cx="7344816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chemeClr val="bg2"/>
                </a:solidFill>
                <a:latin typeface="隶书" panose="02010509060101010101" charset="-122"/>
                <a:ea typeface="隶书" panose="02010509060101010101" charset="-122"/>
              </a:rPr>
              <a:t>李琼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计算学部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5085184"/>
            <a:ext cx="1467148" cy="12757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25" name="Text Box 101"/>
          <p:cNvSpPr txBox="1">
            <a:spLocks noChangeArrowheads="1"/>
          </p:cNvSpPr>
          <p:nvPr/>
        </p:nvSpPr>
        <p:spPr bwMode="auto">
          <a:xfrm>
            <a:off x="2627784" y="2060848"/>
            <a:ext cx="492918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bg1"/>
                </a:solidFill>
              </a:rPr>
              <a:t>1. XX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二进制计数器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bg1"/>
                </a:solidFill>
              </a:rPr>
              <a:t>2. 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非二进制计数器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bg1"/>
                </a:solidFill>
              </a:rPr>
              <a:t>3. 8421BCD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码加法</a:t>
            </a:r>
            <a:r>
              <a:rPr lang="zh-CN" altLang="en-US" sz="2800" b="1" dirty="0">
                <a:solidFill>
                  <a:schemeClr val="bg1"/>
                </a:solidFill>
              </a:rPr>
              <a:t>计数器</a:t>
            </a:r>
          </a:p>
        </p:txBody>
      </p:sp>
      <p:pic>
        <p:nvPicPr>
          <p:cNvPr id="111" name="Picture 100" descr="ELEG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 Box 4"/>
          <p:cNvSpPr txBox="1">
            <a:spLocks noChangeArrowheads="1"/>
          </p:cNvSpPr>
          <p:nvPr/>
        </p:nvSpPr>
        <p:spPr bwMode="auto">
          <a:xfrm>
            <a:off x="1763713" y="332656"/>
            <a:ext cx="5976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 dirty="0"/>
              <a:t>时序电路分析</a:t>
            </a:r>
            <a:endParaRPr lang="en-US" altLang="zh-CN" b="1" dirty="0"/>
          </a:p>
        </p:txBody>
      </p:sp>
      <p:graphicFrame>
        <p:nvGraphicFramePr>
          <p:cNvPr id="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214302"/>
              </p:ext>
            </p:extLst>
          </p:nvPr>
        </p:nvGraphicFramePr>
        <p:xfrm>
          <a:off x="1619672" y="2889697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Clip" r:id="rId5" imgW="419048" imgH="218874" progId="MS_ClipArt_Gallery.2">
                  <p:embed/>
                </p:oleObj>
              </mc:Choice>
              <mc:Fallback>
                <p:oleObj name="Clip" r:id="rId5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889697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273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10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 Box 4"/>
          <p:cNvSpPr txBox="1">
            <a:spLocks noChangeArrowheads="1"/>
          </p:cNvSpPr>
          <p:nvPr/>
        </p:nvSpPr>
        <p:spPr bwMode="auto">
          <a:xfrm>
            <a:off x="1763713" y="332656"/>
            <a:ext cx="5976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 dirty="0"/>
              <a:t>时序电路分析</a:t>
            </a:r>
            <a:endParaRPr lang="en-US" altLang="zh-CN" b="1" dirty="0"/>
          </a:p>
        </p:txBody>
      </p:sp>
      <p:sp>
        <p:nvSpPr>
          <p:cNvPr id="99" name="Text Box 106"/>
          <p:cNvSpPr txBox="1">
            <a:spLocks noChangeArrowheads="1"/>
          </p:cNvSpPr>
          <p:nvPr/>
        </p:nvSpPr>
        <p:spPr bwMode="auto">
          <a:xfrm>
            <a:off x="395537" y="549275"/>
            <a:ext cx="864096" cy="461665"/>
          </a:xfrm>
          <a:prstGeom prst="rect">
            <a:avLst/>
          </a:prstGeom>
          <a:solidFill>
            <a:srgbClr val="FFFF99"/>
          </a:solidFill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</a:rPr>
              <a:t>例</a:t>
            </a:r>
            <a:r>
              <a:rPr lang="en-US" altLang="zh-CN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71600" y="1772816"/>
            <a:ext cx="6648450" cy="2971800"/>
            <a:chOff x="971600" y="1772816"/>
            <a:chExt cx="6648450" cy="2971800"/>
          </a:xfrm>
        </p:grpSpPr>
        <p:grpSp>
          <p:nvGrpSpPr>
            <p:cNvPr id="12290" name="Group 7"/>
            <p:cNvGrpSpPr>
              <a:grpSpLocks/>
            </p:cNvGrpSpPr>
            <p:nvPr/>
          </p:nvGrpSpPr>
          <p:grpSpPr bwMode="auto">
            <a:xfrm>
              <a:off x="971600" y="1772816"/>
              <a:ext cx="6648450" cy="2971800"/>
              <a:chOff x="0" y="912"/>
              <a:chExt cx="4188" cy="1872"/>
            </a:xfrm>
          </p:grpSpPr>
          <p:sp>
            <p:nvSpPr>
              <p:cNvPr id="12330" name="Line 90"/>
              <p:cNvSpPr>
                <a:spLocks noChangeShapeType="1"/>
              </p:cNvSpPr>
              <p:nvPr/>
            </p:nvSpPr>
            <p:spPr bwMode="auto">
              <a:xfrm flipH="1">
                <a:off x="2352" y="201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294" name="Line 8"/>
              <p:cNvSpPr>
                <a:spLocks noChangeShapeType="1"/>
              </p:cNvSpPr>
              <p:nvPr/>
            </p:nvSpPr>
            <p:spPr bwMode="auto">
              <a:xfrm flipV="1">
                <a:off x="1212" y="115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295" name="Line 9"/>
              <p:cNvSpPr>
                <a:spLocks noChangeShapeType="1"/>
              </p:cNvSpPr>
              <p:nvPr/>
            </p:nvSpPr>
            <p:spPr bwMode="auto">
              <a:xfrm>
                <a:off x="1200" y="134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6314" name="Text Box 10"/>
              <p:cNvSpPr txBox="1">
                <a:spLocks noChangeArrowheads="1"/>
              </p:cNvSpPr>
              <p:nvPr/>
            </p:nvSpPr>
            <p:spPr bwMode="auto">
              <a:xfrm>
                <a:off x="0" y="1920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CP</a:t>
                </a:r>
              </a:p>
            </p:txBody>
          </p:sp>
          <p:sp>
            <p:nvSpPr>
              <p:cNvPr id="226315" name="Text Box 11"/>
              <p:cNvSpPr txBox="1">
                <a:spLocks noChangeArrowheads="1"/>
              </p:cNvSpPr>
              <p:nvPr/>
            </p:nvSpPr>
            <p:spPr bwMode="auto">
              <a:xfrm>
                <a:off x="1735" y="912"/>
                <a:ext cx="37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Y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2</a:t>
                </a:r>
                <a:endParaRPr kumimoji="0"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26316" name="Text Box 12"/>
              <p:cNvSpPr txBox="1">
                <a:spLocks noChangeArrowheads="1"/>
              </p:cNvSpPr>
              <p:nvPr/>
            </p:nvSpPr>
            <p:spPr bwMode="auto">
              <a:xfrm>
                <a:off x="912" y="91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Y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1</a:t>
                </a:r>
                <a:endParaRPr kumimoji="0"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2299" name="Oval 13"/>
              <p:cNvSpPr>
                <a:spLocks noChangeArrowheads="1"/>
              </p:cNvSpPr>
              <p:nvPr/>
            </p:nvSpPr>
            <p:spPr bwMode="auto">
              <a:xfrm>
                <a:off x="1176" y="1320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altLang="zh-CN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00" name="Oval 14"/>
              <p:cNvSpPr>
                <a:spLocks noChangeArrowheads="1"/>
              </p:cNvSpPr>
              <p:nvPr/>
            </p:nvSpPr>
            <p:spPr bwMode="auto">
              <a:xfrm>
                <a:off x="2736" y="2076"/>
                <a:ext cx="48" cy="48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altLang="zh-CN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01" name="Line 15"/>
              <p:cNvSpPr>
                <a:spLocks noChangeShapeType="1"/>
              </p:cNvSpPr>
              <p:nvPr/>
            </p:nvSpPr>
            <p:spPr bwMode="auto">
              <a:xfrm>
                <a:off x="3780" y="1163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02" name="Oval 16"/>
              <p:cNvSpPr>
                <a:spLocks noChangeArrowheads="1"/>
              </p:cNvSpPr>
              <p:nvPr/>
            </p:nvSpPr>
            <p:spPr bwMode="auto">
              <a:xfrm>
                <a:off x="1872" y="2076"/>
                <a:ext cx="48" cy="48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altLang="zh-CN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03" name="Oval 17"/>
              <p:cNvSpPr>
                <a:spLocks noChangeArrowheads="1"/>
              </p:cNvSpPr>
              <p:nvPr/>
            </p:nvSpPr>
            <p:spPr bwMode="auto">
              <a:xfrm>
                <a:off x="1056" y="2088"/>
                <a:ext cx="48" cy="48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altLang="zh-CN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04" name="Line 18"/>
              <p:cNvSpPr>
                <a:spLocks noChangeShapeType="1"/>
              </p:cNvSpPr>
              <p:nvPr/>
            </p:nvSpPr>
            <p:spPr bwMode="auto">
              <a:xfrm>
                <a:off x="2892" y="115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2305" name="Group 19"/>
              <p:cNvGrpSpPr>
                <a:grpSpLocks/>
              </p:cNvGrpSpPr>
              <p:nvPr/>
            </p:nvGrpSpPr>
            <p:grpSpPr bwMode="auto">
              <a:xfrm>
                <a:off x="768" y="1344"/>
                <a:ext cx="647" cy="756"/>
                <a:chOff x="1108" y="1334"/>
                <a:chExt cx="647" cy="756"/>
              </a:xfrm>
            </p:grpSpPr>
            <p:sp>
              <p:nvSpPr>
                <p:cNvPr id="12375" name="Rectangle 20"/>
                <p:cNvSpPr>
                  <a:spLocks noChangeArrowheads="1"/>
                </p:cNvSpPr>
                <p:nvPr/>
              </p:nvSpPr>
              <p:spPr bwMode="auto">
                <a:xfrm>
                  <a:off x="1108" y="1459"/>
                  <a:ext cx="646" cy="415"/>
                </a:xfrm>
                <a:prstGeom prst="rect">
                  <a:avLst/>
                </a:prstGeom>
                <a:solidFill>
                  <a:srgbClr val="CCFF99"/>
                </a:solidFill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 altLang="zh-CN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632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149" y="1459"/>
                  <a:ext cx="2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22632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486" y="1459"/>
                  <a:ext cx="24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2378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270" y="1334"/>
                  <a:ext cx="0" cy="125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379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552" y="1334"/>
                  <a:ext cx="0" cy="125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380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655" y="1874"/>
                  <a:ext cx="0" cy="124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633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512" y="1656"/>
                  <a:ext cx="24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</a:rPr>
                    <a:t>D </a:t>
                  </a:r>
                </a:p>
              </p:txBody>
            </p:sp>
            <p:sp>
              <p:nvSpPr>
                <p:cNvPr id="12382" name="Line 27"/>
                <p:cNvSpPr>
                  <a:spLocks noChangeShapeType="1"/>
                </p:cNvSpPr>
                <p:nvPr/>
              </p:nvSpPr>
              <p:spPr bwMode="auto">
                <a:xfrm flipH="1" flipV="1">
                  <a:off x="1431" y="1874"/>
                  <a:ext cx="4" cy="216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12383" name="Group 28"/>
                <p:cNvGrpSpPr>
                  <a:grpSpLocks/>
                </p:cNvGrpSpPr>
                <p:nvPr/>
              </p:nvGrpSpPr>
              <p:grpSpPr bwMode="auto">
                <a:xfrm>
                  <a:off x="1391" y="1791"/>
                  <a:ext cx="81" cy="83"/>
                  <a:chOff x="3120" y="3744"/>
                  <a:chExt cx="96" cy="96"/>
                </a:xfrm>
              </p:grpSpPr>
              <p:sp>
                <p:nvSpPr>
                  <p:cNvPr id="12384" name="Line 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20" y="3744"/>
                    <a:ext cx="49" cy="9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2385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169" y="3744"/>
                    <a:ext cx="47" cy="9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12306" name="Group 31"/>
              <p:cNvGrpSpPr>
                <a:grpSpLocks/>
              </p:cNvGrpSpPr>
              <p:nvPr/>
            </p:nvGrpSpPr>
            <p:grpSpPr bwMode="auto">
              <a:xfrm>
                <a:off x="1584" y="1352"/>
                <a:ext cx="647" cy="837"/>
                <a:chOff x="1108" y="1334"/>
                <a:chExt cx="647" cy="837"/>
              </a:xfrm>
            </p:grpSpPr>
            <p:sp>
              <p:nvSpPr>
                <p:cNvPr id="12364" name="Rectangle 32"/>
                <p:cNvSpPr>
                  <a:spLocks noChangeArrowheads="1"/>
                </p:cNvSpPr>
                <p:nvPr/>
              </p:nvSpPr>
              <p:spPr bwMode="auto">
                <a:xfrm>
                  <a:off x="1108" y="1459"/>
                  <a:ext cx="646" cy="415"/>
                </a:xfrm>
                <a:prstGeom prst="rect">
                  <a:avLst/>
                </a:prstGeom>
                <a:solidFill>
                  <a:srgbClr val="CCFF99"/>
                </a:solidFill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 altLang="zh-CN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633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149" y="1459"/>
                  <a:ext cx="2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22633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486" y="1459"/>
                  <a:ext cx="24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2367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1270" y="1334"/>
                  <a:ext cx="0" cy="125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368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1552" y="1334"/>
                  <a:ext cx="0" cy="125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369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1633" y="1874"/>
                  <a:ext cx="0" cy="297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6342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512" y="1656"/>
                  <a:ext cx="24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</a:rPr>
                    <a:t>D </a:t>
                  </a:r>
                </a:p>
              </p:txBody>
            </p:sp>
            <p:sp>
              <p:nvSpPr>
                <p:cNvPr id="12371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1431" y="1874"/>
                  <a:ext cx="0" cy="196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12372" name="Group 40"/>
                <p:cNvGrpSpPr>
                  <a:grpSpLocks/>
                </p:cNvGrpSpPr>
                <p:nvPr/>
              </p:nvGrpSpPr>
              <p:grpSpPr bwMode="auto">
                <a:xfrm>
                  <a:off x="1391" y="1791"/>
                  <a:ext cx="81" cy="83"/>
                  <a:chOff x="3120" y="3744"/>
                  <a:chExt cx="96" cy="96"/>
                </a:xfrm>
              </p:grpSpPr>
              <p:sp>
                <p:nvSpPr>
                  <p:cNvPr id="12373" name="Line 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20" y="3744"/>
                    <a:ext cx="49" cy="9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2374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169" y="3744"/>
                    <a:ext cx="47" cy="9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12307" name="Group 43"/>
              <p:cNvGrpSpPr>
                <a:grpSpLocks/>
              </p:cNvGrpSpPr>
              <p:nvPr/>
            </p:nvGrpSpPr>
            <p:grpSpPr bwMode="auto">
              <a:xfrm>
                <a:off x="2448" y="1344"/>
                <a:ext cx="647" cy="664"/>
                <a:chOff x="1108" y="1334"/>
                <a:chExt cx="647" cy="664"/>
              </a:xfrm>
            </p:grpSpPr>
            <p:sp>
              <p:nvSpPr>
                <p:cNvPr id="12353" name="Rectangle 44"/>
                <p:cNvSpPr>
                  <a:spLocks noChangeArrowheads="1"/>
                </p:cNvSpPr>
                <p:nvPr/>
              </p:nvSpPr>
              <p:spPr bwMode="auto">
                <a:xfrm>
                  <a:off x="1108" y="1459"/>
                  <a:ext cx="646" cy="415"/>
                </a:xfrm>
                <a:prstGeom prst="rect">
                  <a:avLst/>
                </a:prstGeom>
                <a:solidFill>
                  <a:srgbClr val="CCFF99"/>
                </a:solidFill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 altLang="zh-CN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6349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149" y="1459"/>
                  <a:ext cx="2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22635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486" y="1459"/>
                  <a:ext cx="24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2356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1270" y="1334"/>
                  <a:ext cx="0" cy="125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357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1552" y="1334"/>
                  <a:ext cx="0" cy="125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358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1633" y="1874"/>
                  <a:ext cx="0" cy="124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6354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1512" y="1656"/>
                  <a:ext cx="24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</a:rPr>
                    <a:t>D </a:t>
                  </a:r>
                </a:p>
              </p:txBody>
            </p:sp>
            <p:grpSp>
              <p:nvGrpSpPr>
                <p:cNvPr id="12361" name="Group 52"/>
                <p:cNvGrpSpPr>
                  <a:grpSpLocks/>
                </p:cNvGrpSpPr>
                <p:nvPr/>
              </p:nvGrpSpPr>
              <p:grpSpPr bwMode="auto">
                <a:xfrm>
                  <a:off x="1391" y="1791"/>
                  <a:ext cx="81" cy="83"/>
                  <a:chOff x="3120" y="3744"/>
                  <a:chExt cx="96" cy="96"/>
                </a:xfrm>
              </p:grpSpPr>
              <p:sp>
                <p:nvSpPr>
                  <p:cNvPr id="12362" name="Line 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20" y="3744"/>
                    <a:ext cx="49" cy="9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2363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169" y="3744"/>
                    <a:ext cx="47" cy="9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12308" name="Group 55"/>
              <p:cNvGrpSpPr>
                <a:grpSpLocks/>
              </p:cNvGrpSpPr>
              <p:nvPr/>
            </p:nvGrpSpPr>
            <p:grpSpPr bwMode="auto">
              <a:xfrm>
                <a:off x="3337" y="1344"/>
                <a:ext cx="647" cy="664"/>
                <a:chOff x="1108" y="1334"/>
                <a:chExt cx="647" cy="664"/>
              </a:xfrm>
            </p:grpSpPr>
            <p:sp>
              <p:nvSpPr>
                <p:cNvPr id="12342" name="Rectangle 56"/>
                <p:cNvSpPr>
                  <a:spLocks noChangeArrowheads="1"/>
                </p:cNvSpPr>
                <p:nvPr/>
              </p:nvSpPr>
              <p:spPr bwMode="auto">
                <a:xfrm>
                  <a:off x="1108" y="1459"/>
                  <a:ext cx="646" cy="415"/>
                </a:xfrm>
                <a:prstGeom prst="rect">
                  <a:avLst/>
                </a:prstGeom>
                <a:solidFill>
                  <a:srgbClr val="CCFF99"/>
                </a:solidFill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 altLang="zh-CN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6361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149" y="1459"/>
                  <a:ext cx="2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226362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486" y="1459"/>
                  <a:ext cx="24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2345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1270" y="1334"/>
                  <a:ext cx="0" cy="125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346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1552" y="1334"/>
                  <a:ext cx="0" cy="125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347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1633" y="1874"/>
                  <a:ext cx="0" cy="124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6366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1512" y="1656"/>
                  <a:ext cx="24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</a:rPr>
                    <a:t>D </a:t>
                  </a:r>
                </a:p>
              </p:txBody>
            </p:sp>
            <p:sp>
              <p:nvSpPr>
                <p:cNvPr id="12349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431" y="1874"/>
                  <a:ext cx="0" cy="124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12350" name="Group 64"/>
                <p:cNvGrpSpPr>
                  <a:grpSpLocks/>
                </p:cNvGrpSpPr>
                <p:nvPr/>
              </p:nvGrpSpPr>
              <p:grpSpPr bwMode="auto">
                <a:xfrm>
                  <a:off x="1391" y="1791"/>
                  <a:ext cx="81" cy="83"/>
                  <a:chOff x="3120" y="3744"/>
                  <a:chExt cx="96" cy="96"/>
                </a:xfrm>
              </p:grpSpPr>
              <p:sp>
                <p:nvSpPr>
                  <p:cNvPr id="12351" name="Line 6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20" y="3744"/>
                    <a:ext cx="49" cy="9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2352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3169" y="3744"/>
                    <a:ext cx="47" cy="9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12309" name="Group 67"/>
              <p:cNvGrpSpPr>
                <a:grpSpLocks/>
              </p:cNvGrpSpPr>
              <p:nvPr/>
            </p:nvGrpSpPr>
            <p:grpSpPr bwMode="auto">
              <a:xfrm>
                <a:off x="1089" y="2352"/>
                <a:ext cx="336" cy="240"/>
                <a:chOff x="717" y="1095"/>
                <a:chExt cx="528" cy="393"/>
              </a:xfrm>
            </p:grpSpPr>
            <p:sp>
              <p:nvSpPr>
                <p:cNvPr id="12340" name="Rectangle 68"/>
                <p:cNvSpPr>
                  <a:spLocks noChangeArrowheads="1"/>
                </p:cNvSpPr>
                <p:nvPr/>
              </p:nvSpPr>
              <p:spPr bwMode="auto">
                <a:xfrm>
                  <a:off x="717" y="1200"/>
                  <a:ext cx="528" cy="288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 altLang="zh-CN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341" name="Oval 69"/>
                <p:cNvSpPr>
                  <a:spLocks noChangeArrowheads="1"/>
                </p:cNvSpPr>
                <p:nvPr/>
              </p:nvSpPr>
              <p:spPr bwMode="auto">
                <a:xfrm>
                  <a:off x="909" y="1095"/>
                  <a:ext cx="96" cy="97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 altLang="zh-CN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26374" name="Text Box 70"/>
              <p:cNvSpPr txBox="1">
                <a:spLocks noChangeArrowheads="1"/>
              </p:cNvSpPr>
              <p:nvPr/>
            </p:nvSpPr>
            <p:spPr bwMode="auto">
              <a:xfrm>
                <a:off x="2592" y="912"/>
                <a:ext cx="37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Y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3</a:t>
                </a:r>
                <a:endParaRPr kumimoji="0"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26375" name="Text Box 71"/>
              <p:cNvSpPr txBox="1">
                <a:spLocks noChangeArrowheads="1"/>
              </p:cNvSpPr>
              <p:nvPr/>
            </p:nvSpPr>
            <p:spPr bwMode="auto">
              <a:xfrm>
                <a:off x="3415" y="912"/>
                <a:ext cx="37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Y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4</a:t>
                </a:r>
                <a:endParaRPr kumimoji="0"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2312" name="Line 72"/>
              <p:cNvSpPr>
                <a:spLocks noChangeShapeType="1"/>
              </p:cNvSpPr>
              <p:nvPr/>
            </p:nvSpPr>
            <p:spPr bwMode="auto">
              <a:xfrm flipH="1">
                <a:off x="624" y="134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13" name="Line 73"/>
              <p:cNvSpPr>
                <a:spLocks noChangeShapeType="1"/>
              </p:cNvSpPr>
              <p:nvPr/>
            </p:nvSpPr>
            <p:spPr bwMode="auto">
              <a:xfrm>
                <a:off x="624" y="1344"/>
                <a:ext cx="0" cy="14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14" name="Line 74"/>
              <p:cNvSpPr>
                <a:spLocks noChangeShapeType="1"/>
              </p:cNvSpPr>
              <p:nvPr/>
            </p:nvSpPr>
            <p:spPr bwMode="auto">
              <a:xfrm>
                <a:off x="1230" y="2205"/>
                <a:ext cx="3" cy="14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Line 75"/>
              <p:cNvSpPr>
                <a:spLocks noChangeShapeType="1"/>
              </p:cNvSpPr>
              <p:nvPr/>
            </p:nvSpPr>
            <p:spPr bwMode="auto">
              <a:xfrm>
                <a:off x="624" y="2784"/>
                <a:ext cx="52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16" name="Line 76"/>
              <p:cNvSpPr>
                <a:spLocks noChangeShapeType="1"/>
              </p:cNvSpPr>
              <p:nvPr/>
            </p:nvSpPr>
            <p:spPr bwMode="auto">
              <a:xfrm flipV="1">
                <a:off x="1137" y="259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Line 77"/>
              <p:cNvSpPr>
                <a:spLocks noChangeShapeType="1"/>
              </p:cNvSpPr>
              <p:nvPr/>
            </p:nvSpPr>
            <p:spPr bwMode="auto">
              <a:xfrm flipH="1">
                <a:off x="3264" y="134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18" name="Line 78"/>
              <p:cNvSpPr>
                <a:spLocks noChangeShapeType="1"/>
              </p:cNvSpPr>
              <p:nvPr/>
            </p:nvSpPr>
            <p:spPr bwMode="auto">
              <a:xfrm>
                <a:off x="3264" y="1344"/>
                <a:ext cx="0" cy="97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Line 79"/>
              <p:cNvSpPr>
                <a:spLocks noChangeShapeType="1"/>
              </p:cNvSpPr>
              <p:nvPr/>
            </p:nvSpPr>
            <p:spPr bwMode="auto">
              <a:xfrm flipH="1">
                <a:off x="1361" y="2318"/>
                <a:ext cx="190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20" name="Line 80"/>
              <p:cNvSpPr>
                <a:spLocks noChangeShapeType="1"/>
              </p:cNvSpPr>
              <p:nvPr/>
            </p:nvSpPr>
            <p:spPr bwMode="auto">
              <a:xfrm flipV="1">
                <a:off x="1374" y="2210"/>
                <a:ext cx="0" cy="12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Line 81"/>
              <p:cNvSpPr>
                <a:spLocks noChangeShapeType="1"/>
              </p:cNvSpPr>
              <p:nvPr/>
            </p:nvSpPr>
            <p:spPr bwMode="auto">
              <a:xfrm>
                <a:off x="3660" y="1968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22" name="Line 82"/>
              <p:cNvSpPr>
                <a:spLocks noChangeShapeType="1"/>
              </p:cNvSpPr>
              <p:nvPr/>
            </p:nvSpPr>
            <p:spPr bwMode="auto">
              <a:xfrm flipH="1">
                <a:off x="2772" y="1884"/>
                <a:ext cx="6" cy="22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Line 85"/>
              <p:cNvSpPr>
                <a:spLocks noChangeShapeType="1"/>
              </p:cNvSpPr>
              <p:nvPr/>
            </p:nvSpPr>
            <p:spPr bwMode="auto">
              <a:xfrm flipH="1">
                <a:off x="384" y="2112"/>
                <a:ext cx="326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26" name="Line 86"/>
              <p:cNvSpPr>
                <a:spLocks noChangeShapeType="1"/>
              </p:cNvSpPr>
              <p:nvPr/>
            </p:nvSpPr>
            <p:spPr bwMode="auto">
              <a:xfrm>
                <a:off x="1488" y="1344"/>
                <a:ext cx="0" cy="86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Line 87"/>
              <p:cNvSpPr>
                <a:spLocks noChangeShapeType="1"/>
              </p:cNvSpPr>
              <p:nvPr/>
            </p:nvSpPr>
            <p:spPr bwMode="auto">
              <a:xfrm>
                <a:off x="1488" y="220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29" name="Line 89"/>
              <p:cNvSpPr>
                <a:spLocks noChangeShapeType="1"/>
              </p:cNvSpPr>
              <p:nvPr/>
            </p:nvSpPr>
            <p:spPr bwMode="auto">
              <a:xfrm flipV="1">
                <a:off x="2028" y="115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31" name="Line 91"/>
              <p:cNvSpPr>
                <a:spLocks noChangeShapeType="1"/>
              </p:cNvSpPr>
              <p:nvPr/>
            </p:nvSpPr>
            <p:spPr bwMode="auto">
              <a:xfrm flipV="1">
                <a:off x="2352" y="1152"/>
                <a:ext cx="0" cy="86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32" name="Line 92"/>
              <p:cNvSpPr>
                <a:spLocks noChangeShapeType="1"/>
              </p:cNvSpPr>
              <p:nvPr/>
            </p:nvSpPr>
            <p:spPr bwMode="auto">
              <a:xfrm flipH="1">
                <a:off x="2016" y="1152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33" name="Line 93"/>
              <p:cNvSpPr>
                <a:spLocks noChangeShapeType="1"/>
              </p:cNvSpPr>
              <p:nvPr/>
            </p:nvSpPr>
            <p:spPr bwMode="auto">
              <a:xfrm>
                <a:off x="2880" y="1248"/>
                <a:ext cx="12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34" name="Line 94"/>
              <p:cNvSpPr>
                <a:spLocks noChangeShapeType="1"/>
              </p:cNvSpPr>
              <p:nvPr/>
            </p:nvSpPr>
            <p:spPr bwMode="auto">
              <a:xfrm>
                <a:off x="4176" y="1248"/>
                <a:ext cx="0" cy="153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35" name="Line 95"/>
              <p:cNvSpPr>
                <a:spLocks noChangeShapeType="1"/>
              </p:cNvSpPr>
              <p:nvPr/>
            </p:nvSpPr>
            <p:spPr bwMode="auto">
              <a:xfrm>
                <a:off x="1329" y="259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36" name="Line 96"/>
              <p:cNvSpPr>
                <a:spLocks noChangeShapeType="1"/>
              </p:cNvSpPr>
              <p:nvPr/>
            </p:nvSpPr>
            <p:spPr bwMode="auto">
              <a:xfrm>
                <a:off x="1338" y="2780"/>
                <a:ext cx="2838" cy="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37" name="Line 97"/>
              <p:cNvSpPr>
                <a:spLocks noChangeShapeType="1"/>
              </p:cNvSpPr>
              <p:nvPr/>
            </p:nvSpPr>
            <p:spPr bwMode="auto">
              <a:xfrm>
                <a:off x="3864" y="2016"/>
                <a:ext cx="30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38" name="Oval 98"/>
              <p:cNvSpPr>
                <a:spLocks noChangeArrowheads="1"/>
              </p:cNvSpPr>
              <p:nvPr/>
            </p:nvSpPr>
            <p:spPr bwMode="auto">
              <a:xfrm>
                <a:off x="4140" y="1992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altLang="zh-CN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39" name="Oval 99"/>
              <p:cNvSpPr>
                <a:spLocks noChangeArrowheads="1"/>
              </p:cNvSpPr>
              <p:nvPr/>
            </p:nvSpPr>
            <p:spPr bwMode="auto">
              <a:xfrm>
                <a:off x="2868" y="1224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altLang="zh-CN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00" name="Rectangle 68"/>
            <p:cNvSpPr>
              <a:spLocks noChangeArrowheads="1"/>
            </p:cNvSpPr>
            <p:nvPr/>
          </p:nvSpPr>
          <p:spPr bwMode="auto">
            <a:xfrm>
              <a:off x="2843808" y="3545872"/>
              <a:ext cx="415559" cy="279206"/>
            </a:xfrm>
            <a:prstGeom prst="rect">
              <a:avLst/>
            </a:prstGeom>
            <a:solidFill>
              <a:schemeClr val="tx1"/>
            </a:solidFill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圆角矩形 106"/>
          <p:cNvSpPr/>
          <p:nvPr/>
        </p:nvSpPr>
        <p:spPr bwMode="auto">
          <a:xfrm>
            <a:off x="277397" y="1340048"/>
            <a:ext cx="2350387" cy="3889151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7330" name="Text Box 2"/>
          <p:cNvSpPr txBox="1">
            <a:spLocks noChangeArrowheads="1"/>
          </p:cNvSpPr>
          <p:nvPr/>
        </p:nvSpPr>
        <p:spPr bwMode="auto">
          <a:xfrm>
            <a:off x="473174" y="955037"/>
            <a:ext cx="1942306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514350" indent="-5143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输入方程</a:t>
            </a:r>
          </a:p>
        </p:txBody>
      </p:sp>
      <p:sp>
        <p:nvSpPr>
          <p:cNvPr id="227435" name="Text Box 107"/>
          <p:cNvSpPr txBox="1">
            <a:spLocks noChangeArrowheads="1"/>
          </p:cNvSpPr>
          <p:nvPr/>
        </p:nvSpPr>
        <p:spPr bwMode="auto">
          <a:xfrm>
            <a:off x="429791" y="3032125"/>
            <a:ext cx="1600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3000" b="1" dirty="0" smtClean="0">
                <a:ea typeface="楷体_GB2312" pitchFamily="49" charset="-122"/>
              </a:rPr>
              <a:t>D</a:t>
            </a:r>
            <a:r>
              <a:rPr kumimoji="0" lang="en-US" altLang="zh-CN" sz="3000" b="1" baseline="-25000" dirty="0" smtClean="0">
                <a:ea typeface="楷体_GB2312" pitchFamily="49" charset="-122"/>
              </a:rPr>
              <a:t>2 </a:t>
            </a:r>
            <a:r>
              <a:rPr kumimoji="0" lang="en-US" altLang="zh-CN" sz="3000" b="1" dirty="0" smtClean="0">
                <a:ea typeface="楷体_GB2312" pitchFamily="49" charset="-122"/>
              </a:rPr>
              <a:t>=  </a:t>
            </a:r>
            <a:r>
              <a:rPr kumimoji="0" lang="en-US" altLang="zh-CN" sz="3000" b="1" dirty="0">
                <a:ea typeface="楷体_GB2312" pitchFamily="49" charset="-122"/>
              </a:rPr>
              <a:t>Y</a:t>
            </a:r>
            <a:r>
              <a:rPr kumimoji="0" lang="en-US" altLang="zh-CN" sz="3000" b="1" baseline="-25000" dirty="0">
                <a:ea typeface="楷体_GB2312" pitchFamily="49" charset="-122"/>
              </a:rPr>
              <a:t>1</a:t>
            </a:r>
          </a:p>
        </p:txBody>
      </p:sp>
      <p:sp>
        <p:nvSpPr>
          <p:cNvPr id="227436" name="Text Box 108"/>
          <p:cNvSpPr txBox="1">
            <a:spLocks noChangeArrowheads="1"/>
          </p:cNvSpPr>
          <p:nvPr/>
        </p:nvSpPr>
        <p:spPr bwMode="auto">
          <a:xfrm>
            <a:off x="429791" y="2286000"/>
            <a:ext cx="1600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3000" b="1" dirty="0" smtClean="0">
                <a:ea typeface="楷体_GB2312" pitchFamily="49" charset="-122"/>
              </a:rPr>
              <a:t>D</a:t>
            </a:r>
            <a:r>
              <a:rPr kumimoji="0" lang="en-US" altLang="zh-CN" sz="3000" b="1" baseline="-25000" dirty="0" smtClean="0">
                <a:ea typeface="楷体_GB2312" pitchFamily="49" charset="-122"/>
              </a:rPr>
              <a:t>3 </a:t>
            </a:r>
            <a:r>
              <a:rPr kumimoji="0" lang="en-US" altLang="zh-CN" sz="3000" b="1" dirty="0" smtClean="0">
                <a:ea typeface="楷体_GB2312" pitchFamily="49" charset="-122"/>
              </a:rPr>
              <a:t>= </a:t>
            </a:r>
            <a:r>
              <a:rPr kumimoji="0" lang="en-US" altLang="zh-CN" sz="3000" b="1" dirty="0">
                <a:ea typeface="楷体_GB2312" pitchFamily="49" charset="-122"/>
              </a:rPr>
              <a:t>Y</a:t>
            </a:r>
            <a:r>
              <a:rPr kumimoji="0" lang="en-US" altLang="zh-CN" sz="3000" b="1" baseline="-25000" dirty="0">
                <a:ea typeface="楷体_GB2312" pitchFamily="49" charset="-122"/>
              </a:rPr>
              <a:t>2</a:t>
            </a:r>
          </a:p>
        </p:txBody>
      </p:sp>
      <p:sp>
        <p:nvSpPr>
          <p:cNvPr id="227437" name="Text Box 109"/>
          <p:cNvSpPr txBox="1">
            <a:spLocks noChangeArrowheads="1"/>
          </p:cNvSpPr>
          <p:nvPr/>
        </p:nvSpPr>
        <p:spPr bwMode="auto">
          <a:xfrm>
            <a:off x="429791" y="1600200"/>
            <a:ext cx="1600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3000" b="1" dirty="0" smtClean="0">
                <a:ea typeface="楷体_GB2312" pitchFamily="49" charset="-122"/>
              </a:rPr>
              <a:t>D</a:t>
            </a:r>
            <a:r>
              <a:rPr kumimoji="0" lang="en-US" altLang="zh-CN" sz="3000" b="1" baseline="-25000" dirty="0" smtClean="0">
                <a:ea typeface="楷体_GB2312" pitchFamily="49" charset="-122"/>
              </a:rPr>
              <a:t>4 </a:t>
            </a:r>
            <a:r>
              <a:rPr kumimoji="0" lang="en-US" altLang="zh-CN" sz="3000" b="1" dirty="0" smtClean="0">
                <a:ea typeface="楷体_GB2312" pitchFamily="49" charset="-122"/>
              </a:rPr>
              <a:t>=  Y</a:t>
            </a:r>
            <a:r>
              <a:rPr kumimoji="0" lang="en-US" altLang="zh-CN" sz="3000" b="1" baseline="-25000" dirty="0" smtClean="0">
                <a:ea typeface="楷体_GB2312" pitchFamily="49" charset="-122"/>
              </a:rPr>
              <a:t>3</a:t>
            </a:r>
            <a:endParaRPr kumimoji="0" lang="en-US" altLang="zh-CN" sz="3000" b="1" baseline="-25000" dirty="0">
              <a:ea typeface="楷体_GB2312" pitchFamily="49" charset="-122"/>
            </a:endParaRPr>
          </a:p>
        </p:txBody>
      </p:sp>
      <p:grpSp>
        <p:nvGrpSpPr>
          <p:cNvPr id="3" name="Group 111"/>
          <p:cNvGrpSpPr>
            <a:grpSpLocks/>
          </p:cNvGrpSpPr>
          <p:nvPr/>
        </p:nvGrpSpPr>
        <p:grpSpPr bwMode="auto">
          <a:xfrm>
            <a:off x="3647048" y="4353073"/>
            <a:ext cx="3657600" cy="2100263"/>
            <a:chOff x="1872" y="2901"/>
            <a:chExt cx="2304" cy="1323"/>
          </a:xfrm>
        </p:grpSpPr>
        <p:sp>
          <p:nvSpPr>
            <p:cNvPr id="13416" name="Text Box 112"/>
            <p:cNvSpPr txBox="1">
              <a:spLocks noChangeArrowheads="1"/>
            </p:cNvSpPr>
            <p:nvPr/>
          </p:nvSpPr>
          <p:spPr bwMode="auto">
            <a:xfrm>
              <a:off x="1872" y="2901"/>
              <a:ext cx="2304" cy="1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0" lang="en-US" altLang="zh-CN" sz="2800" b="1" dirty="0">
                  <a:solidFill>
                    <a:schemeClr val="bg1"/>
                  </a:solidFill>
                </a:rPr>
                <a:t>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4</a:t>
              </a:r>
              <a:r>
                <a:rPr kumimoji="0" lang="en-US" altLang="zh-CN" sz="2800" b="1" baseline="30000" dirty="0">
                  <a:solidFill>
                    <a:schemeClr val="bg1"/>
                  </a:solidFill>
                </a:rPr>
                <a:t>n+1  </a:t>
              </a:r>
              <a:r>
                <a:rPr kumimoji="0" lang="en-US" altLang="zh-CN" sz="2800" b="1" dirty="0">
                  <a:solidFill>
                    <a:schemeClr val="bg1"/>
                  </a:solidFill>
                </a:rPr>
                <a:t>=  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3</a:t>
              </a:r>
              <a:endParaRPr kumimoji="0" lang="en-US" altLang="zh-CN" sz="2800" b="1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0" lang="en-US" altLang="zh-CN" sz="2800" b="1" dirty="0">
                  <a:solidFill>
                    <a:schemeClr val="bg1"/>
                  </a:solidFill>
                </a:rPr>
                <a:t>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3</a:t>
              </a:r>
              <a:r>
                <a:rPr kumimoji="0" lang="en-US" altLang="zh-CN" sz="2800" b="1" baseline="30000" dirty="0">
                  <a:solidFill>
                    <a:schemeClr val="bg1"/>
                  </a:solidFill>
                </a:rPr>
                <a:t>n+1  </a:t>
              </a:r>
              <a:r>
                <a:rPr kumimoji="0" lang="en-US" altLang="zh-CN" sz="2800" b="1" dirty="0">
                  <a:solidFill>
                    <a:schemeClr val="bg1"/>
                  </a:solidFill>
                </a:rPr>
                <a:t>=  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2</a:t>
              </a:r>
              <a:endParaRPr kumimoji="0" lang="en-US" altLang="zh-CN" sz="2800" b="1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0" lang="en-US" altLang="zh-CN" sz="2800" b="1" dirty="0">
                  <a:solidFill>
                    <a:schemeClr val="bg1"/>
                  </a:solidFill>
                </a:rPr>
                <a:t>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2</a:t>
              </a:r>
              <a:r>
                <a:rPr kumimoji="0" lang="en-US" altLang="zh-CN" sz="2800" b="1" baseline="30000" dirty="0">
                  <a:solidFill>
                    <a:schemeClr val="bg1"/>
                  </a:solidFill>
                </a:rPr>
                <a:t>n+1  </a:t>
              </a:r>
              <a:r>
                <a:rPr kumimoji="0" lang="en-US" altLang="zh-CN" sz="2800" b="1" dirty="0">
                  <a:solidFill>
                    <a:schemeClr val="bg1"/>
                  </a:solidFill>
                </a:rPr>
                <a:t>= 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1</a:t>
              </a:r>
              <a:r>
                <a:rPr kumimoji="0" lang="en-US" altLang="zh-CN" sz="2800" b="1" dirty="0">
                  <a:solidFill>
                    <a:schemeClr val="bg1"/>
                  </a:solidFill>
                </a:rPr>
                <a:t> </a:t>
              </a:r>
              <a:endParaRPr kumimoji="0" lang="en-US" altLang="zh-CN" sz="2800" b="1" baseline="-250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0" lang="en-US" altLang="zh-CN" sz="2800" b="1" dirty="0">
                  <a:solidFill>
                    <a:schemeClr val="bg1"/>
                  </a:solidFill>
                </a:rPr>
                <a:t>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1</a:t>
              </a:r>
              <a:r>
                <a:rPr kumimoji="0" lang="en-US" altLang="zh-CN" sz="2800" b="1" baseline="30000" dirty="0">
                  <a:solidFill>
                    <a:schemeClr val="bg1"/>
                  </a:solidFill>
                </a:rPr>
                <a:t>n+1  </a:t>
              </a:r>
              <a:r>
                <a:rPr kumimoji="0" lang="en-US" altLang="zh-CN" sz="2800" b="1" dirty="0">
                  <a:solidFill>
                    <a:schemeClr val="bg1"/>
                  </a:solidFill>
                </a:rPr>
                <a:t>= </a:t>
              </a:r>
              <a:r>
                <a:rPr kumimoji="0" lang="en-US" altLang="zh-CN" sz="2800" b="1" dirty="0">
                  <a:solidFill>
                    <a:schemeClr val="bg1"/>
                  </a:solidFill>
                  <a:ea typeface="楷体_GB2312" pitchFamily="49" charset="-122"/>
                </a:rPr>
                <a:t>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  <a:ea typeface="楷体_GB2312" pitchFamily="49" charset="-122"/>
                </a:rPr>
                <a:t>1</a:t>
              </a:r>
              <a:r>
                <a:rPr kumimoji="0" lang="en-US" altLang="zh-CN" sz="2800" b="1" dirty="0">
                  <a:solidFill>
                    <a:schemeClr val="bg1"/>
                  </a:solidFill>
                  <a:ea typeface="楷体_GB2312" pitchFamily="49" charset="-122"/>
                </a:rPr>
                <a:t> 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  <a:ea typeface="楷体_GB2312" pitchFamily="49" charset="-122"/>
                </a:rPr>
                <a:t>4 </a:t>
              </a:r>
              <a:r>
                <a:rPr kumimoji="0" lang="en-US" altLang="zh-CN" sz="2800" b="1" dirty="0">
                  <a:solidFill>
                    <a:schemeClr val="bg1"/>
                  </a:solidFill>
                  <a:ea typeface="楷体_GB2312" pitchFamily="49" charset="-122"/>
                </a:rPr>
                <a:t>+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  <a:ea typeface="楷体_GB2312" pitchFamily="49" charset="-122"/>
                </a:rPr>
                <a:t> </a:t>
              </a:r>
              <a:r>
                <a:rPr kumimoji="0" lang="en-US" altLang="zh-CN" sz="2800" b="1" dirty="0">
                  <a:solidFill>
                    <a:schemeClr val="bg1"/>
                  </a:solidFill>
                  <a:ea typeface="楷体_GB2312" pitchFamily="49" charset="-122"/>
                </a:rPr>
                <a:t>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  <a:ea typeface="楷体_GB2312" pitchFamily="49" charset="-122"/>
                </a:rPr>
                <a:t>3 </a:t>
              </a:r>
              <a:r>
                <a:rPr kumimoji="0" lang="en-US" altLang="zh-CN" sz="2800" b="1" dirty="0">
                  <a:solidFill>
                    <a:schemeClr val="bg1"/>
                  </a:solidFill>
                  <a:ea typeface="楷体_GB2312" pitchFamily="49" charset="-122"/>
                </a:rPr>
                <a:t>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4" name="Line 113"/>
            <p:cNvSpPr>
              <a:spLocks noChangeShapeType="1"/>
            </p:cNvSpPr>
            <p:nvPr/>
          </p:nvSpPr>
          <p:spPr bwMode="auto">
            <a:xfrm>
              <a:off x="3003" y="3936"/>
              <a:ext cx="16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Line 114"/>
            <p:cNvSpPr>
              <a:spLocks noChangeShapeType="1"/>
            </p:cNvSpPr>
            <p:nvPr/>
          </p:nvSpPr>
          <p:spPr bwMode="auto">
            <a:xfrm>
              <a:off x="3435" y="3936"/>
              <a:ext cx="16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Line 115"/>
            <p:cNvSpPr>
              <a:spLocks noChangeShapeType="1"/>
            </p:cNvSpPr>
            <p:nvPr/>
          </p:nvSpPr>
          <p:spPr bwMode="auto">
            <a:xfrm>
              <a:off x="3723" y="3936"/>
              <a:ext cx="16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3321" name="Picture 116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528638"/>
            <a:ext cx="7416800" cy="698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Text Box 4"/>
          <p:cNvSpPr txBox="1">
            <a:spLocks noChangeArrowheads="1"/>
          </p:cNvSpPr>
          <p:nvPr/>
        </p:nvSpPr>
        <p:spPr bwMode="auto">
          <a:xfrm>
            <a:off x="1763713" y="116632"/>
            <a:ext cx="5976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 dirty="0"/>
              <a:t>时序电路分析</a:t>
            </a:r>
            <a:endParaRPr lang="en-US" altLang="zh-CN" b="1" dirty="0"/>
          </a:p>
        </p:txBody>
      </p:sp>
      <p:graphicFrame>
        <p:nvGraphicFramePr>
          <p:cNvPr id="116" name="对象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091758"/>
              </p:ext>
            </p:extLst>
          </p:nvPr>
        </p:nvGraphicFramePr>
        <p:xfrm>
          <a:off x="391598" y="3648040"/>
          <a:ext cx="2236186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6" name="Equation" r:id="rId4" imgW="901440" imgH="533160" progId="Equation.DSMT4">
                  <p:embed/>
                </p:oleObj>
              </mc:Choice>
              <mc:Fallback>
                <p:oleObj name="Equation" r:id="rId4" imgW="90144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598" y="3648040"/>
                        <a:ext cx="2236186" cy="1368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8" name="组合 117"/>
          <p:cNvGrpSpPr/>
          <p:nvPr/>
        </p:nvGrpSpPr>
        <p:grpSpPr>
          <a:xfrm>
            <a:off x="2675830" y="548680"/>
            <a:ext cx="6216650" cy="2971800"/>
            <a:chOff x="1403400" y="1772816"/>
            <a:chExt cx="6216650" cy="2971800"/>
          </a:xfrm>
        </p:grpSpPr>
        <p:grpSp>
          <p:nvGrpSpPr>
            <p:cNvPr id="119" name="Group 7"/>
            <p:cNvGrpSpPr>
              <a:grpSpLocks/>
            </p:cNvGrpSpPr>
            <p:nvPr/>
          </p:nvGrpSpPr>
          <p:grpSpPr bwMode="auto">
            <a:xfrm>
              <a:off x="1403400" y="1772816"/>
              <a:ext cx="6216650" cy="2971800"/>
              <a:chOff x="272" y="912"/>
              <a:chExt cx="3916" cy="1872"/>
            </a:xfrm>
          </p:grpSpPr>
          <p:sp>
            <p:nvSpPr>
              <p:cNvPr id="121" name="Line 90"/>
              <p:cNvSpPr>
                <a:spLocks noChangeShapeType="1"/>
              </p:cNvSpPr>
              <p:nvPr/>
            </p:nvSpPr>
            <p:spPr bwMode="auto">
              <a:xfrm flipH="1">
                <a:off x="2352" y="201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2" name="Line 8"/>
              <p:cNvSpPr>
                <a:spLocks noChangeShapeType="1"/>
              </p:cNvSpPr>
              <p:nvPr/>
            </p:nvSpPr>
            <p:spPr bwMode="auto">
              <a:xfrm flipV="1">
                <a:off x="1212" y="115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" name="Line 9"/>
              <p:cNvSpPr>
                <a:spLocks noChangeShapeType="1"/>
              </p:cNvSpPr>
              <p:nvPr/>
            </p:nvSpPr>
            <p:spPr bwMode="auto">
              <a:xfrm>
                <a:off x="1200" y="134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Text Box 10"/>
              <p:cNvSpPr txBox="1">
                <a:spLocks noChangeArrowheads="1"/>
              </p:cNvSpPr>
              <p:nvPr/>
            </p:nvSpPr>
            <p:spPr bwMode="auto">
              <a:xfrm>
                <a:off x="272" y="210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CP</a:t>
                </a:r>
              </a:p>
            </p:txBody>
          </p:sp>
          <p:sp>
            <p:nvSpPr>
              <p:cNvPr id="125" name="Text Box 11"/>
              <p:cNvSpPr txBox="1">
                <a:spLocks noChangeArrowheads="1"/>
              </p:cNvSpPr>
              <p:nvPr/>
            </p:nvSpPr>
            <p:spPr bwMode="auto">
              <a:xfrm>
                <a:off x="1735" y="912"/>
                <a:ext cx="37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Y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2</a:t>
                </a:r>
                <a:endParaRPr kumimoji="0"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26" name="Text Box 12"/>
              <p:cNvSpPr txBox="1">
                <a:spLocks noChangeArrowheads="1"/>
              </p:cNvSpPr>
              <p:nvPr/>
            </p:nvSpPr>
            <p:spPr bwMode="auto">
              <a:xfrm>
                <a:off x="912" y="91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Y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1</a:t>
                </a:r>
                <a:endParaRPr kumimoji="0"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27" name="Oval 13"/>
              <p:cNvSpPr>
                <a:spLocks noChangeArrowheads="1"/>
              </p:cNvSpPr>
              <p:nvPr/>
            </p:nvSpPr>
            <p:spPr bwMode="auto">
              <a:xfrm>
                <a:off x="1176" y="1320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altLang="zh-CN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8" name="Oval 14"/>
              <p:cNvSpPr>
                <a:spLocks noChangeArrowheads="1"/>
              </p:cNvSpPr>
              <p:nvPr/>
            </p:nvSpPr>
            <p:spPr bwMode="auto">
              <a:xfrm>
                <a:off x="2736" y="2076"/>
                <a:ext cx="48" cy="48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altLang="zh-CN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9" name="Line 15"/>
              <p:cNvSpPr>
                <a:spLocks noChangeShapeType="1"/>
              </p:cNvSpPr>
              <p:nvPr/>
            </p:nvSpPr>
            <p:spPr bwMode="auto">
              <a:xfrm>
                <a:off x="3780" y="1163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0" name="Oval 16"/>
              <p:cNvSpPr>
                <a:spLocks noChangeArrowheads="1"/>
              </p:cNvSpPr>
              <p:nvPr/>
            </p:nvSpPr>
            <p:spPr bwMode="auto">
              <a:xfrm>
                <a:off x="1872" y="2076"/>
                <a:ext cx="48" cy="48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altLang="zh-CN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1" name="Oval 17"/>
              <p:cNvSpPr>
                <a:spLocks noChangeArrowheads="1"/>
              </p:cNvSpPr>
              <p:nvPr/>
            </p:nvSpPr>
            <p:spPr bwMode="auto">
              <a:xfrm>
                <a:off x="1056" y="2088"/>
                <a:ext cx="48" cy="48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altLang="zh-CN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2" name="Line 18"/>
              <p:cNvSpPr>
                <a:spLocks noChangeShapeType="1"/>
              </p:cNvSpPr>
              <p:nvPr/>
            </p:nvSpPr>
            <p:spPr bwMode="auto">
              <a:xfrm>
                <a:off x="2892" y="115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33" name="Group 19"/>
              <p:cNvGrpSpPr>
                <a:grpSpLocks/>
              </p:cNvGrpSpPr>
              <p:nvPr/>
            </p:nvGrpSpPr>
            <p:grpSpPr bwMode="auto">
              <a:xfrm>
                <a:off x="768" y="1344"/>
                <a:ext cx="647" cy="756"/>
                <a:chOff x="1108" y="1334"/>
                <a:chExt cx="647" cy="756"/>
              </a:xfrm>
            </p:grpSpPr>
            <p:sp>
              <p:nvSpPr>
                <p:cNvPr id="198" name="Rectangle 20"/>
                <p:cNvSpPr>
                  <a:spLocks noChangeArrowheads="1"/>
                </p:cNvSpPr>
                <p:nvPr/>
              </p:nvSpPr>
              <p:spPr bwMode="auto">
                <a:xfrm>
                  <a:off x="1108" y="1459"/>
                  <a:ext cx="646" cy="415"/>
                </a:xfrm>
                <a:prstGeom prst="rect">
                  <a:avLst/>
                </a:prstGeom>
                <a:solidFill>
                  <a:srgbClr val="CCFF99"/>
                </a:solidFill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 altLang="zh-CN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149" y="1459"/>
                  <a:ext cx="2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20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486" y="1459"/>
                  <a:ext cx="24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201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270" y="1334"/>
                  <a:ext cx="0" cy="125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2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552" y="1334"/>
                  <a:ext cx="0" cy="125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3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655" y="1874"/>
                  <a:ext cx="0" cy="124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512" y="1656"/>
                  <a:ext cx="24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</a:rPr>
                    <a:t>D </a:t>
                  </a:r>
                </a:p>
              </p:txBody>
            </p:sp>
            <p:sp>
              <p:nvSpPr>
                <p:cNvPr id="205" name="Line 27"/>
                <p:cNvSpPr>
                  <a:spLocks noChangeShapeType="1"/>
                </p:cNvSpPr>
                <p:nvPr/>
              </p:nvSpPr>
              <p:spPr bwMode="auto">
                <a:xfrm flipH="1" flipV="1">
                  <a:off x="1431" y="1874"/>
                  <a:ext cx="4" cy="216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206" name="Group 28"/>
                <p:cNvGrpSpPr>
                  <a:grpSpLocks/>
                </p:cNvGrpSpPr>
                <p:nvPr/>
              </p:nvGrpSpPr>
              <p:grpSpPr bwMode="auto">
                <a:xfrm>
                  <a:off x="1391" y="1791"/>
                  <a:ext cx="81" cy="83"/>
                  <a:chOff x="3120" y="3744"/>
                  <a:chExt cx="96" cy="96"/>
                </a:xfrm>
              </p:grpSpPr>
              <p:sp>
                <p:nvSpPr>
                  <p:cNvPr id="207" name="Line 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20" y="3744"/>
                    <a:ext cx="49" cy="9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08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169" y="3744"/>
                    <a:ext cx="47" cy="9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134" name="Group 31"/>
              <p:cNvGrpSpPr>
                <a:grpSpLocks/>
              </p:cNvGrpSpPr>
              <p:nvPr/>
            </p:nvGrpSpPr>
            <p:grpSpPr bwMode="auto">
              <a:xfrm>
                <a:off x="1584" y="1352"/>
                <a:ext cx="647" cy="837"/>
                <a:chOff x="1108" y="1334"/>
                <a:chExt cx="647" cy="837"/>
              </a:xfrm>
            </p:grpSpPr>
            <p:sp>
              <p:nvSpPr>
                <p:cNvPr id="187" name="Rectangle 32"/>
                <p:cNvSpPr>
                  <a:spLocks noChangeArrowheads="1"/>
                </p:cNvSpPr>
                <p:nvPr/>
              </p:nvSpPr>
              <p:spPr bwMode="auto">
                <a:xfrm>
                  <a:off x="1108" y="1459"/>
                  <a:ext cx="646" cy="415"/>
                </a:xfrm>
                <a:prstGeom prst="rect">
                  <a:avLst/>
                </a:prstGeom>
                <a:solidFill>
                  <a:srgbClr val="CCFF99"/>
                </a:solidFill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 altLang="zh-CN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88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149" y="1459"/>
                  <a:ext cx="2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89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486" y="1459"/>
                  <a:ext cx="24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90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1270" y="1334"/>
                  <a:ext cx="0" cy="125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1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1552" y="1334"/>
                  <a:ext cx="0" cy="125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2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1633" y="1874"/>
                  <a:ext cx="0" cy="297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3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512" y="1656"/>
                  <a:ext cx="24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</a:rPr>
                    <a:t>D </a:t>
                  </a:r>
                </a:p>
              </p:txBody>
            </p:sp>
            <p:sp>
              <p:nvSpPr>
                <p:cNvPr id="194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1431" y="1874"/>
                  <a:ext cx="0" cy="196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195" name="Group 40"/>
                <p:cNvGrpSpPr>
                  <a:grpSpLocks/>
                </p:cNvGrpSpPr>
                <p:nvPr/>
              </p:nvGrpSpPr>
              <p:grpSpPr bwMode="auto">
                <a:xfrm>
                  <a:off x="1391" y="1791"/>
                  <a:ext cx="81" cy="83"/>
                  <a:chOff x="3120" y="3744"/>
                  <a:chExt cx="96" cy="96"/>
                </a:xfrm>
              </p:grpSpPr>
              <p:sp>
                <p:nvSpPr>
                  <p:cNvPr id="196" name="Line 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20" y="3744"/>
                    <a:ext cx="49" cy="9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97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169" y="3744"/>
                    <a:ext cx="47" cy="9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135" name="Group 43"/>
              <p:cNvGrpSpPr>
                <a:grpSpLocks/>
              </p:cNvGrpSpPr>
              <p:nvPr/>
            </p:nvGrpSpPr>
            <p:grpSpPr bwMode="auto">
              <a:xfrm>
                <a:off x="2448" y="1344"/>
                <a:ext cx="647" cy="664"/>
                <a:chOff x="1108" y="1334"/>
                <a:chExt cx="647" cy="664"/>
              </a:xfrm>
            </p:grpSpPr>
            <p:sp>
              <p:nvSpPr>
                <p:cNvPr id="177" name="Rectangle 44"/>
                <p:cNvSpPr>
                  <a:spLocks noChangeArrowheads="1"/>
                </p:cNvSpPr>
                <p:nvPr/>
              </p:nvSpPr>
              <p:spPr bwMode="auto">
                <a:xfrm>
                  <a:off x="1108" y="1459"/>
                  <a:ext cx="646" cy="415"/>
                </a:xfrm>
                <a:prstGeom prst="rect">
                  <a:avLst/>
                </a:prstGeom>
                <a:solidFill>
                  <a:srgbClr val="CCFF99"/>
                </a:solidFill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 altLang="zh-CN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8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149" y="1459"/>
                  <a:ext cx="2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7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486" y="1459"/>
                  <a:ext cx="24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80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1270" y="1334"/>
                  <a:ext cx="0" cy="125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81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1552" y="1334"/>
                  <a:ext cx="0" cy="125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82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1633" y="1874"/>
                  <a:ext cx="0" cy="124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83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1512" y="1656"/>
                  <a:ext cx="24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</a:rPr>
                    <a:t>D </a:t>
                  </a:r>
                </a:p>
              </p:txBody>
            </p:sp>
            <p:grpSp>
              <p:nvGrpSpPr>
                <p:cNvPr id="184" name="Group 52"/>
                <p:cNvGrpSpPr>
                  <a:grpSpLocks/>
                </p:cNvGrpSpPr>
                <p:nvPr/>
              </p:nvGrpSpPr>
              <p:grpSpPr bwMode="auto">
                <a:xfrm>
                  <a:off x="1391" y="1791"/>
                  <a:ext cx="81" cy="83"/>
                  <a:chOff x="3120" y="3744"/>
                  <a:chExt cx="96" cy="96"/>
                </a:xfrm>
              </p:grpSpPr>
              <p:sp>
                <p:nvSpPr>
                  <p:cNvPr id="185" name="Line 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20" y="3744"/>
                    <a:ext cx="49" cy="9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86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169" y="3744"/>
                    <a:ext cx="47" cy="9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136" name="Group 55"/>
              <p:cNvGrpSpPr>
                <a:grpSpLocks/>
              </p:cNvGrpSpPr>
              <p:nvPr/>
            </p:nvGrpSpPr>
            <p:grpSpPr bwMode="auto">
              <a:xfrm>
                <a:off x="3337" y="1344"/>
                <a:ext cx="647" cy="664"/>
                <a:chOff x="1108" y="1334"/>
                <a:chExt cx="647" cy="664"/>
              </a:xfrm>
            </p:grpSpPr>
            <p:sp>
              <p:nvSpPr>
                <p:cNvPr id="166" name="Rectangle 56"/>
                <p:cNvSpPr>
                  <a:spLocks noChangeArrowheads="1"/>
                </p:cNvSpPr>
                <p:nvPr/>
              </p:nvSpPr>
              <p:spPr bwMode="auto">
                <a:xfrm>
                  <a:off x="1108" y="1459"/>
                  <a:ext cx="646" cy="415"/>
                </a:xfrm>
                <a:prstGeom prst="rect">
                  <a:avLst/>
                </a:prstGeom>
                <a:solidFill>
                  <a:srgbClr val="CCFF99"/>
                </a:solidFill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 altLang="zh-CN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67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149" y="1459"/>
                  <a:ext cx="2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68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486" y="1459"/>
                  <a:ext cx="24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69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1270" y="1334"/>
                  <a:ext cx="0" cy="125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0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1552" y="1334"/>
                  <a:ext cx="0" cy="125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1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1633" y="1874"/>
                  <a:ext cx="0" cy="124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1512" y="1656"/>
                  <a:ext cx="24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</a:rPr>
                    <a:t>D </a:t>
                  </a:r>
                </a:p>
              </p:txBody>
            </p:sp>
            <p:sp>
              <p:nvSpPr>
                <p:cNvPr id="173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431" y="1874"/>
                  <a:ext cx="0" cy="124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174" name="Group 64"/>
                <p:cNvGrpSpPr>
                  <a:grpSpLocks/>
                </p:cNvGrpSpPr>
                <p:nvPr/>
              </p:nvGrpSpPr>
              <p:grpSpPr bwMode="auto">
                <a:xfrm>
                  <a:off x="1391" y="1791"/>
                  <a:ext cx="81" cy="83"/>
                  <a:chOff x="3120" y="3744"/>
                  <a:chExt cx="96" cy="96"/>
                </a:xfrm>
              </p:grpSpPr>
              <p:sp>
                <p:nvSpPr>
                  <p:cNvPr id="175" name="Line 6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20" y="3744"/>
                    <a:ext cx="49" cy="9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6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3169" y="3744"/>
                    <a:ext cx="47" cy="9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137" name="Group 67"/>
              <p:cNvGrpSpPr>
                <a:grpSpLocks/>
              </p:cNvGrpSpPr>
              <p:nvPr/>
            </p:nvGrpSpPr>
            <p:grpSpPr bwMode="auto">
              <a:xfrm>
                <a:off x="1089" y="2352"/>
                <a:ext cx="336" cy="240"/>
                <a:chOff x="717" y="1095"/>
                <a:chExt cx="528" cy="393"/>
              </a:xfrm>
            </p:grpSpPr>
            <p:sp>
              <p:nvSpPr>
                <p:cNvPr id="164" name="Rectangle 68"/>
                <p:cNvSpPr>
                  <a:spLocks noChangeArrowheads="1"/>
                </p:cNvSpPr>
                <p:nvPr/>
              </p:nvSpPr>
              <p:spPr bwMode="auto">
                <a:xfrm>
                  <a:off x="717" y="1200"/>
                  <a:ext cx="528" cy="288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 altLang="zh-CN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65" name="Oval 69"/>
                <p:cNvSpPr>
                  <a:spLocks noChangeArrowheads="1"/>
                </p:cNvSpPr>
                <p:nvPr/>
              </p:nvSpPr>
              <p:spPr bwMode="auto">
                <a:xfrm>
                  <a:off x="909" y="1095"/>
                  <a:ext cx="96" cy="97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 altLang="zh-CN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8" name="Text Box 70"/>
              <p:cNvSpPr txBox="1">
                <a:spLocks noChangeArrowheads="1"/>
              </p:cNvSpPr>
              <p:nvPr/>
            </p:nvSpPr>
            <p:spPr bwMode="auto">
              <a:xfrm>
                <a:off x="2592" y="912"/>
                <a:ext cx="37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Y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3</a:t>
                </a:r>
                <a:endParaRPr kumimoji="0"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39" name="Text Box 71"/>
              <p:cNvSpPr txBox="1">
                <a:spLocks noChangeArrowheads="1"/>
              </p:cNvSpPr>
              <p:nvPr/>
            </p:nvSpPr>
            <p:spPr bwMode="auto">
              <a:xfrm>
                <a:off x="3415" y="912"/>
                <a:ext cx="37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Y</a:t>
                </a:r>
                <a:r>
                  <a:rPr kumimoji="0" lang="en-US" altLang="zh-CN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4</a:t>
                </a:r>
                <a:endParaRPr kumimoji="0"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40" name="Line 72"/>
              <p:cNvSpPr>
                <a:spLocks noChangeShapeType="1"/>
              </p:cNvSpPr>
              <p:nvPr/>
            </p:nvSpPr>
            <p:spPr bwMode="auto">
              <a:xfrm flipH="1">
                <a:off x="624" y="134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1" name="Line 73"/>
              <p:cNvSpPr>
                <a:spLocks noChangeShapeType="1"/>
              </p:cNvSpPr>
              <p:nvPr/>
            </p:nvSpPr>
            <p:spPr bwMode="auto">
              <a:xfrm>
                <a:off x="624" y="1344"/>
                <a:ext cx="0" cy="14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2" name="Line 74"/>
              <p:cNvSpPr>
                <a:spLocks noChangeShapeType="1"/>
              </p:cNvSpPr>
              <p:nvPr/>
            </p:nvSpPr>
            <p:spPr bwMode="auto">
              <a:xfrm>
                <a:off x="1230" y="2205"/>
                <a:ext cx="3" cy="14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3" name="Line 75"/>
              <p:cNvSpPr>
                <a:spLocks noChangeShapeType="1"/>
              </p:cNvSpPr>
              <p:nvPr/>
            </p:nvSpPr>
            <p:spPr bwMode="auto">
              <a:xfrm>
                <a:off x="624" y="2784"/>
                <a:ext cx="52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4" name="Line 76"/>
              <p:cNvSpPr>
                <a:spLocks noChangeShapeType="1"/>
              </p:cNvSpPr>
              <p:nvPr/>
            </p:nvSpPr>
            <p:spPr bwMode="auto">
              <a:xfrm flipV="1">
                <a:off x="1137" y="259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5" name="Line 77"/>
              <p:cNvSpPr>
                <a:spLocks noChangeShapeType="1"/>
              </p:cNvSpPr>
              <p:nvPr/>
            </p:nvSpPr>
            <p:spPr bwMode="auto">
              <a:xfrm flipH="1">
                <a:off x="3264" y="134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6" name="Line 78"/>
              <p:cNvSpPr>
                <a:spLocks noChangeShapeType="1"/>
              </p:cNvSpPr>
              <p:nvPr/>
            </p:nvSpPr>
            <p:spPr bwMode="auto">
              <a:xfrm>
                <a:off x="3264" y="1344"/>
                <a:ext cx="0" cy="97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7" name="Line 79"/>
              <p:cNvSpPr>
                <a:spLocks noChangeShapeType="1"/>
              </p:cNvSpPr>
              <p:nvPr/>
            </p:nvSpPr>
            <p:spPr bwMode="auto">
              <a:xfrm flipH="1">
                <a:off x="1361" y="2318"/>
                <a:ext cx="190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8" name="Line 80"/>
              <p:cNvSpPr>
                <a:spLocks noChangeShapeType="1"/>
              </p:cNvSpPr>
              <p:nvPr/>
            </p:nvSpPr>
            <p:spPr bwMode="auto">
              <a:xfrm flipV="1">
                <a:off x="1374" y="2210"/>
                <a:ext cx="0" cy="12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9" name="Line 81"/>
              <p:cNvSpPr>
                <a:spLocks noChangeShapeType="1"/>
              </p:cNvSpPr>
              <p:nvPr/>
            </p:nvSpPr>
            <p:spPr bwMode="auto">
              <a:xfrm>
                <a:off x="3660" y="1968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0" name="Line 82"/>
              <p:cNvSpPr>
                <a:spLocks noChangeShapeType="1"/>
              </p:cNvSpPr>
              <p:nvPr/>
            </p:nvSpPr>
            <p:spPr bwMode="auto">
              <a:xfrm flipH="1">
                <a:off x="2772" y="1884"/>
                <a:ext cx="6" cy="22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" name="Line 85"/>
              <p:cNvSpPr>
                <a:spLocks noChangeShapeType="1"/>
              </p:cNvSpPr>
              <p:nvPr/>
            </p:nvSpPr>
            <p:spPr bwMode="auto">
              <a:xfrm flipH="1">
                <a:off x="384" y="2112"/>
                <a:ext cx="326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2" name="Line 86"/>
              <p:cNvSpPr>
                <a:spLocks noChangeShapeType="1"/>
              </p:cNvSpPr>
              <p:nvPr/>
            </p:nvSpPr>
            <p:spPr bwMode="auto">
              <a:xfrm>
                <a:off x="1488" y="1344"/>
                <a:ext cx="0" cy="86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" name="Line 87"/>
              <p:cNvSpPr>
                <a:spLocks noChangeShapeType="1"/>
              </p:cNvSpPr>
              <p:nvPr/>
            </p:nvSpPr>
            <p:spPr bwMode="auto">
              <a:xfrm>
                <a:off x="1488" y="220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" name="Line 89"/>
              <p:cNvSpPr>
                <a:spLocks noChangeShapeType="1"/>
              </p:cNvSpPr>
              <p:nvPr/>
            </p:nvSpPr>
            <p:spPr bwMode="auto">
              <a:xfrm flipV="1">
                <a:off x="2028" y="115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5" name="Line 91"/>
              <p:cNvSpPr>
                <a:spLocks noChangeShapeType="1"/>
              </p:cNvSpPr>
              <p:nvPr/>
            </p:nvSpPr>
            <p:spPr bwMode="auto">
              <a:xfrm flipV="1">
                <a:off x="2352" y="1152"/>
                <a:ext cx="0" cy="86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6" name="Line 92"/>
              <p:cNvSpPr>
                <a:spLocks noChangeShapeType="1"/>
              </p:cNvSpPr>
              <p:nvPr/>
            </p:nvSpPr>
            <p:spPr bwMode="auto">
              <a:xfrm flipH="1">
                <a:off x="2016" y="1152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7" name="Line 93"/>
              <p:cNvSpPr>
                <a:spLocks noChangeShapeType="1"/>
              </p:cNvSpPr>
              <p:nvPr/>
            </p:nvSpPr>
            <p:spPr bwMode="auto">
              <a:xfrm>
                <a:off x="2880" y="1248"/>
                <a:ext cx="129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" name="Line 94"/>
              <p:cNvSpPr>
                <a:spLocks noChangeShapeType="1"/>
              </p:cNvSpPr>
              <p:nvPr/>
            </p:nvSpPr>
            <p:spPr bwMode="auto">
              <a:xfrm>
                <a:off x="4176" y="1248"/>
                <a:ext cx="0" cy="153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" name="Line 95"/>
              <p:cNvSpPr>
                <a:spLocks noChangeShapeType="1"/>
              </p:cNvSpPr>
              <p:nvPr/>
            </p:nvSpPr>
            <p:spPr bwMode="auto">
              <a:xfrm>
                <a:off x="1329" y="259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0" name="Line 96"/>
              <p:cNvSpPr>
                <a:spLocks noChangeShapeType="1"/>
              </p:cNvSpPr>
              <p:nvPr/>
            </p:nvSpPr>
            <p:spPr bwMode="auto">
              <a:xfrm>
                <a:off x="1338" y="2780"/>
                <a:ext cx="2838" cy="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1" name="Line 97"/>
              <p:cNvSpPr>
                <a:spLocks noChangeShapeType="1"/>
              </p:cNvSpPr>
              <p:nvPr/>
            </p:nvSpPr>
            <p:spPr bwMode="auto">
              <a:xfrm>
                <a:off x="3864" y="2016"/>
                <a:ext cx="30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2" name="Oval 98"/>
              <p:cNvSpPr>
                <a:spLocks noChangeArrowheads="1"/>
              </p:cNvSpPr>
              <p:nvPr/>
            </p:nvSpPr>
            <p:spPr bwMode="auto">
              <a:xfrm>
                <a:off x="4140" y="1992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altLang="zh-CN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3" name="Oval 99"/>
              <p:cNvSpPr>
                <a:spLocks noChangeArrowheads="1"/>
              </p:cNvSpPr>
              <p:nvPr/>
            </p:nvSpPr>
            <p:spPr bwMode="auto">
              <a:xfrm>
                <a:off x="2868" y="1224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altLang="zh-CN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0" name="Rectangle 68"/>
            <p:cNvSpPr>
              <a:spLocks noChangeArrowheads="1"/>
            </p:cNvSpPr>
            <p:nvPr/>
          </p:nvSpPr>
          <p:spPr bwMode="auto">
            <a:xfrm>
              <a:off x="2843808" y="3545872"/>
              <a:ext cx="415559" cy="279206"/>
            </a:xfrm>
            <a:prstGeom prst="rect">
              <a:avLst/>
            </a:prstGeom>
            <a:solidFill>
              <a:schemeClr val="tx1"/>
            </a:solidFill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</p:grpSp>
      <p:sp>
        <p:nvSpPr>
          <p:cNvPr id="106" name="Text Box 48"/>
          <p:cNvSpPr txBox="1">
            <a:spLocks noChangeArrowheads="1"/>
          </p:cNvSpPr>
          <p:nvPr/>
        </p:nvSpPr>
        <p:spPr bwMode="auto">
          <a:xfrm>
            <a:off x="7386407" y="3924993"/>
            <a:ext cx="1506537" cy="588962"/>
          </a:xfrm>
          <a:prstGeom prst="rect">
            <a:avLst/>
          </a:prstGeom>
          <a:solidFill>
            <a:srgbClr val="FFFF00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30000"/>
              </a:spcBef>
            </a:pPr>
            <a:r>
              <a:rPr kumimoji="0" lang="en-US" altLang="zh-CN" sz="3200" b="1">
                <a:solidFill>
                  <a:schemeClr val="bg1"/>
                </a:solidFill>
              </a:rPr>
              <a:t>Moore</a:t>
            </a:r>
            <a:endParaRPr lang="zh-CN" alt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08" name="Text Box 2"/>
          <p:cNvSpPr txBox="1">
            <a:spLocks noChangeArrowheads="1"/>
          </p:cNvSpPr>
          <p:nvPr/>
        </p:nvSpPr>
        <p:spPr bwMode="auto">
          <a:xfrm>
            <a:off x="778074" y="-675456"/>
            <a:ext cx="2057400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输入方程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9" name="圆角矩形 108"/>
          <p:cNvSpPr/>
          <p:nvPr/>
        </p:nvSpPr>
        <p:spPr bwMode="auto">
          <a:xfrm>
            <a:off x="2987824" y="4124941"/>
            <a:ext cx="4126655" cy="257396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7438" name="Text Box 110"/>
          <p:cNvSpPr txBox="1">
            <a:spLocks noChangeArrowheads="1"/>
          </p:cNvSpPr>
          <p:nvPr/>
        </p:nvSpPr>
        <p:spPr bwMode="auto">
          <a:xfrm>
            <a:off x="3419872" y="3828881"/>
            <a:ext cx="2708439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 marL="0" indent="0" eaLnBrk="1" hangingPunct="1">
              <a:spcBef>
                <a:spcPct val="50000"/>
              </a:spcBef>
              <a:defRPr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2. </a:t>
            </a:r>
            <a:r>
              <a:rPr lang="zh-CN" altLang="en-US" dirty="0"/>
              <a:t>次态方程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2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2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227330" grpId="0" animBg="1" autoUpdateAnimBg="0"/>
      <p:bldP spid="227435" grpId="0" autoUpdateAnimBg="0"/>
      <p:bldP spid="227436" grpId="0" autoUpdateAnimBg="0"/>
      <p:bldP spid="227437" grpId="0" autoUpdateAnimBg="0"/>
      <p:bldP spid="106" grpId="0" animBg="1"/>
      <p:bldP spid="108" grpId="0" animBg="1" autoUpdateAnimBg="0"/>
      <p:bldP spid="109" grpId="0" animBg="1"/>
      <p:bldP spid="22743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6886"/>
              </p:ext>
            </p:extLst>
          </p:nvPr>
        </p:nvGraphicFramePr>
        <p:xfrm>
          <a:off x="4735938" y="196008"/>
          <a:ext cx="4012526" cy="5249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24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17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416"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99"/>
                          </a:solidFill>
                          <a:latin typeface="Times New Roman" pitchFamily="18" charset="0"/>
                        </a:rPr>
                        <a:t>CP</a:t>
                      </a:r>
                      <a:endParaRPr lang="zh-CN" altLang="en-US" sz="14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dirty="0" smtClean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1400" b="1" baseline="-25000" dirty="0" smtClean="0">
                          <a:solidFill>
                            <a:srgbClr val="000099"/>
                          </a:solidFill>
                        </a:rPr>
                        <a:t>4</a:t>
                      </a:r>
                      <a:r>
                        <a:rPr kumimoji="0" lang="en-US" altLang="zh-CN" sz="1400" b="1" baseline="0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kumimoji="0" lang="en-US" altLang="zh-CN" sz="1400" b="1" dirty="0" smtClean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1400" b="1" baseline="-25000" dirty="0" smtClean="0">
                          <a:solidFill>
                            <a:srgbClr val="000099"/>
                          </a:solidFill>
                        </a:rPr>
                        <a:t>3  </a:t>
                      </a:r>
                      <a:r>
                        <a:rPr kumimoji="0" lang="en-US" altLang="zh-CN" sz="1400" b="1" dirty="0" smtClean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1400" b="1" baseline="-25000" dirty="0" smtClean="0">
                          <a:solidFill>
                            <a:srgbClr val="000099"/>
                          </a:solidFill>
                        </a:rPr>
                        <a:t>2  </a:t>
                      </a:r>
                      <a:r>
                        <a:rPr kumimoji="0" lang="en-US" altLang="zh-CN" sz="1400" b="1" dirty="0" smtClean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1400" b="1" baseline="-25000" dirty="0" smtClean="0">
                          <a:solidFill>
                            <a:srgbClr val="000099"/>
                          </a:solidFill>
                        </a:rPr>
                        <a:t>1</a:t>
                      </a:r>
                      <a:r>
                        <a:rPr lang="en-US" altLang="zh-CN" sz="1400" b="1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endParaRPr lang="zh-CN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dirty="0" smtClean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1400" b="1" baseline="-25000" dirty="0" smtClean="0">
                          <a:solidFill>
                            <a:srgbClr val="000099"/>
                          </a:solidFill>
                        </a:rPr>
                        <a:t>4</a:t>
                      </a:r>
                      <a:r>
                        <a:rPr kumimoji="0" lang="en-US" altLang="zh-CN" sz="1400" b="1" baseline="30000" dirty="0" smtClean="0">
                          <a:solidFill>
                            <a:srgbClr val="000099"/>
                          </a:solidFill>
                        </a:rPr>
                        <a:t>n+1</a:t>
                      </a:r>
                      <a:endParaRPr lang="zh-CN" altLang="en-US" sz="1400" dirty="0" smtClean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dirty="0" smtClean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1400" b="1" baseline="-25000" dirty="0" smtClean="0">
                          <a:solidFill>
                            <a:srgbClr val="000099"/>
                          </a:solidFill>
                        </a:rPr>
                        <a:t>3</a:t>
                      </a:r>
                      <a:r>
                        <a:rPr kumimoji="0" lang="en-US" altLang="zh-CN" sz="1400" b="1" baseline="30000" dirty="0" smtClean="0">
                          <a:solidFill>
                            <a:srgbClr val="000099"/>
                          </a:solidFill>
                        </a:rPr>
                        <a:t>n+1</a:t>
                      </a:r>
                      <a:endParaRPr lang="zh-CN" altLang="en-US" sz="14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dirty="0" smtClean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1400" b="1" baseline="-25000" dirty="0" smtClean="0">
                          <a:solidFill>
                            <a:srgbClr val="000099"/>
                          </a:solidFill>
                        </a:rPr>
                        <a:t>2</a:t>
                      </a:r>
                      <a:r>
                        <a:rPr kumimoji="0" lang="en-US" altLang="zh-CN" sz="1400" b="1" baseline="30000" dirty="0" smtClean="0">
                          <a:solidFill>
                            <a:srgbClr val="000099"/>
                          </a:solidFill>
                        </a:rPr>
                        <a:t>n+1</a:t>
                      </a:r>
                      <a:endParaRPr lang="zh-CN" altLang="en-US" sz="14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dirty="0" smtClean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1400" b="1" baseline="-25000" dirty="0" smtClean="0">
                          <a:solidFill>
                            <a:srgbClr val="000099"/>
                          </a:solidFill>
                        </a:rPr>
                        <a:t>1</a:t>
                      </a:r>
                      <a:r>
                        <a:rPr kumimoji="0" lang="en-US" altLang="zh-CN" sz="1400" b="1" baseline="30000" dirty="0" smtClean="0">
                          <a:solidFill>
                            <a:srgbClr val="000099"/>
                          </a:solidFill>
                        </a:rPr>
                        <a:t>n+1</a:t>
                      </a:r>
                      <a:endParaRPr lang="zh-CN" altLang="en-US" sz="14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1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4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sz="1400" b="1" baseline="0" dirty="0" smtClean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0   0   0 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1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CN" altLang="en-US" sz="14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0   0   0   1 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1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CN" altLang="en-US" sz="14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</a:rPr>
                        <a:t>0   0   1   0 </a:t>
                      </a:r>
                      <a:endParaRPr lang="zh-CN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1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CN" altLang="en-US" sz="14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0   0   1   1 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1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</a:rPr>
                        <a:t>5 </a:t>
                      </a:r>
                      <a:endParaRPr lang="zh-CN" altLang="en-US" sz="14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00B050"/>
                          </a:solidFill>
                        </a:rPr>
                        <a:t>0   1   0   0 </a:t>
                      </a:r>
                      <a:endParaRPr lang="zh-CN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1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CN" altLang="en-US" sz="14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r>
                        <a:rPr lang="en-US" altLang="zh-CN" sz="1400" b="1" baseline="0" dirty="0" smtClean="0">
                          <a:solidFill>
                            <a:schemeClr val="bg2"/>
                          </a:solidFill>
                        </a:rPr>
                        <a:t>   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</a:rPr>
                        <a:t>1   0   1 </a:t>
                      </a:r>
                      <a:endParaRPr lang="zh-CN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hlink"/>
                          </a:solidFill>
                        </a:rPr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1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CN" altLang="en-US" sz="14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</a:rPr>
                        <a:t>0   1   1   0 </a:t>
                      </a:r>
                      <a:endParaRPr lang="zh-CN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1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</a:rPr>
                        <a:t>8 </a:t>
                      </a:r>
                      <a:endParaRPr lang="zh-CN" altLang="en-US" sz="14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0   1   1   1 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1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CN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1   0   0   0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1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CN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</a:rPr>
                        <a:t>1   0   0   1</a:t>
                      </a:r>
                      <a:endParaRPr lang="zh-CN" altLang="en-US" sz="140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400" b="1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61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CN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</a:rPr>
                        <a:t>1    0    1     0 </a:t>
                      </a:r>
                      <a:endParaRPr lang="zh-CN" altLang="en-US" sz="1400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00B050"/>
                          </a:solidFill>
                          <a:effectLst/>
                        </a:rPr>
                        <a:t>0</a:t>
                      </a:r>
                      <a:endParaRPr lang="zh-CN" alt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4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61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CN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Times New Roman" pitchFamily="18" charset="0"/>
                        </a:rPr>
                        <a:t>1    0    1     1 </a:t>
                      </a:r>
                      <a:endParaRPr lang="zh-CN" altLang="en-US" sz="140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400" b="1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61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CN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1    1    0     0 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61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CN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</a:rPr>
                        <a:t>1    1    0     1 </a:t>
                      </a:r>
                      <a:endParaRPr lang="zh-CN" altLang="en-US" sz="1400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zh-CN" alt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4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61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CN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1    1    1     0 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CN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1    1    1     1 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381000" y="5495531"/>
            <a:ext cx="8229600" cy="598488"/>
            <a:chOff x="381000" y="5495531"/>
            <a:chExt cx="8229600" cy="598488"/>
          </a:xfrm>
        </p:grpSpPr>
        <p:sp>
          <p:nvSpPr>
            <p:cNvPr id="228365" name="Text Box 13"/>
            <p:cNvSpPr txBox="1">
              <a:spLocks noChangeArrowheads="1"/>
            </p:cNvSpPr>
            <p:nvPr/>
          </p:nvSpPr>
          <p:spPr bwMode="auto">
            <a:xfrm>
              <a:off x="381000" y="5495531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1000</a:t>
              </a:r>
            </a:p>
          </p:txBody>
        </p:sp>
        <p:sp>
          <p:nvSpPr>
            <p:cNvPr id="228366" name="Text Box 14"/>
            <p:cNvSpPr txBox="1">
              <a:spLocks noChangeArrowheads="1"/>
            </p:cNvSpPr>
            <p:nvPr/>
          </p:nvSpPr>
          <p:spPr bwMode="auto">
            <a:xfrm>
              <a:off x="1447800" y="5495531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0000</a:t>
              </a:r>
            </a:p>
          </p:txBody>
        </p:sp>
        <p:sp>
          <p:nvSpPr>
            <p:cNvPr id="228367" name="Text Box 15"/>
            <p:cNvSpPr txBox="1">
              <a:spLocks noChangeArrowheads="1"/>
            </p:cNvSpPr>
            <p:nvPr/>
          </p:nvSpPr>
          <p:spPr bwMode="auto">
            <a:xfrm>
              <a:off x="2514600" y="5495531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0001</a:t>
              </a:r>
            </a:p>
          </p:txBody>
        </p:sp>
        <p:sp>
          <p:nvSpPr>
            <p:cNvPr id="228368" name="Text Box 16"/>
            <p:cNvSpPr txBox="1">
              <a:spLocks noChangeArrowheads="1"/>
            </p:cNvSpPr>
            <p:nvPr/>
          </p:nvSpPr>
          <p:spPr bwMode="auto">
            <a:xfrm>
              <a:off x="3581400" y="5495531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0011</a:t>
              </a:r>
            </a:p>
          </p:txBody>
        </p:sp>
        <p:sp>
          <p:nvSpPr>
            <p:cNvPr id="228369" name="Text Box 17"/>
            <p:cNvSpPr txBox="1">
              <a:spLocks noChangeArrowheads="1"/>
            </p:cNvSpPr>
            <p:nvPr/>
          </p:nvSpPr>
          <p:spPr bwMode="auto">
            <a:xfrm>
              <a:off x="4648200" y="5495531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0111</a:t>
              </a:r>
            </a:p>
          </p:txBody>
        </p:sp>
        <p:sp>
          <p:nvSpPr>
            <p:cNvPr id="228370" name="Text Box 18"/>
            <p:cNvSpPr txBox="1">
              <a:spLocks noChangeArrowheads="1"/>
            </p:cNvSpPr>
            <p:nvPr/>
          </p:nvSpPr>
          <p:spPr bwMode="auto">
            <a:xfrm>
              <a:off x="5715000" y="5495531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1111</a:t>
              </a:r>
            </a:p>
          </p:txBody>
        </p:sp>
        <p:sp>
          <p:nvSpPr>
            <p:cNvPr id="228371" name="Text Box 19"/>
            <p:cNvSpPr txBox="1">
              <a:spLocks noChangeArrowheads="1"/>
            </p:cNvSpPr>
            <p:nvPr/>
          </p:nvSpPr>
          <p:spPr bwMode="auto">
            <a:xfrm>
              <a:off x="6781800" y="5495531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1110</a:t>
              </a:r>
            </a:p>
          </p:txBody>
        </p:sp>
        <p:sp>
          <p:nvSpPr>
            <p:cNvPr id="228372" name="Text Box 20"/>
            <p:cNvSpPr txBox="1">
              <a:spLocks noChangeArrowheads="1"/>
            </p:cNvSpPr>
            <p:nvPr/>
          </p:nvSpPr>
          <p:spPr bwMode="auto">
            <a:xfrm>
              <a:off x="7772400" y="5495531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1100</a:t>
              </a:r>
            </a:p>
          </p:txBody>
        </p:sp>
        <p:sp>
          <p:nvSpPr>
            <p:cNvPr id="14351" name="Line 21"/>
            <p:cNvSpPr>
              <a:spLocks noChangeShapeType="1"/>
            </p:cNvSpPr>
            <p:nvPr/>
          </p:nvSpPr>
          <p:spPr bwMode="auto">
            <a:xfrm>
              <a:off x="1143000" y="5724131"/>
              <a:ext cx="30480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52" name="Line 22"/>
            <p:cNvSpPr>
              <a:spLocks noChangeShapeType="1"/>
            </p:cNvSpPr>
            <p:nvPr/>
          </p:nvSpPr>
          <p:spPr bwMode="auto">
            <a:xfrm>
              <a:off x="7543800" y="5724131"/>
              <a:ext cx="304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53" name="Line 23"/>
            <p:cNvSpPr>
              <a:spLocks noChangeShapeType="1"/>
            </p:cNvSpPr>
            <p:nvPr/>
          </p:nvSpPr>
          <p:spPr bwMode="auto">
            <a:xfrm>
              <a:off x="6477000" y="5724131"/>
              <a:ext cx="304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54" name="Line 24"/>
            <p:cNvSpPr>
              <a:spLocks noChangeShapeType="1"/>
            </p:cNvSpPr>
            <p:nvPr/>
          </p:nvSpPr>
          <p:spPr bwMode="auto">
            <a:xfrm>
              <a:off x="5410200" y="5724131"/>
              <a:ext cx="304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55" name="Line 25"/>
            <p:cNvSpPr>
              <a:spLocks noChangeShapeType="1"/>
            </p:cNvSpPr>
            <p:nvPr/>
          </p:nvSpPr>
          <p:spPr bwMode="auto">
            <a:xfrm>
              <a:off x="4343400" y="5724131"/>
              <a:ext cx="304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56" name="Line 26"/>
            <p:cNvSpPr>
              <a:spLocks noChangeShapeType="1"/>
            </p:cNvSpPr>
            <p:nvPr/>
          </p:nvSpPr>
          <p:spPr bwMode="auto">
            <a:xfrm>
              <a:off x="3276600" y="5724131"/>
              <a:ext cx="304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57" name="Line 27"/>
            <p:cNvSpPr>
              <a:spLocks noChangeShapeType="1"/>
            </p:cNvSpPr>
            <p:nvPr/>
          </p:nvSpPr>
          <p:spPr bwMode="auto">
            <a:xfrm>
              <a:off x="2209800" y="5724131"/>
              <a:ext cx="30480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58" name="Line 28"/>
            <p:cNvSpPr>
              <a:spLocks noChangeShapeType="1"/>
            </p:cNvSpPr>
            <p:nvPr/>
          </p:nvSpPr>
          <p:spPr bwMode="auto">
            <a:xfrm>
              <a:off x="8153400" y="5876531"/>
              <a:ext cx="0" cy="2159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none" w="med" len="med"/>
              <a:tailEnd type="none" w="med" len="med"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59" name="Line 29"/>
            <p:cNvSpPr>
              <a:spLocks noChangeShapeType="1"/>
            </p:cNvSpPr>
            <p:nvPr/>
          </p:nvSpPr>
          <p:spPr bwMode="auto">
            <a:xfrm flipH="1">
              <a:off x="685800" y="6094019"/>
              <a:ext cx="74676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none" w="med" len="med"/>
              <a:tailEnd type="none" w="med" len="med"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60" name="Line 30"/>
            <p:cNvSpPr>
              <a:spLocks noChangeShapeType="1"/>
            </p:cNvSpPr>
            <p:nvPr/>
          </p:nvSpPr>
          <p:spPr bwMode="auto">
            <a:xfrm flipV="1">
              <a:off x="685800" y="5876531"/>
              <a:ext cx="0" cy="2159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57200" y="5876531"/>
            <a:ext cx="6418263" cy="674688"/>
            <a:chOff x="457200" y="5876531"/>
            <a:chExt cx="6418263" cy="674688"/>
          </a:xfrm>
        </p:grpSpPr>
        <p:sp>
          <p:nvSpPr>
            <p:cNvPr id="228383" name="Text Box 31"/>
            <p:cNvSpPr txBox="1">
              <a:spLocks noChangeArrowheads="1"/>
            </p:cNvSpPr>
            <p:nvPr/>
          </p:nvSpPr>
          <p:spPr bwMode="auto">
            <a:xfrm>
              <a:off x="1846263" y="6094019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0110</a:t>
              </a:r>
            </a:p>
          </p:txBody>
        </p:sp>
        <p:sp>
          <p:nvSpPr>
            <p:cNvPr id="228384" name="Text Box 32"/>
            <p:cNvSpPr txBox="1">
              <a:spLocks noChangeArrowheads="1"/>
            </p:cNvSpPr>
            <p:nvPr/>
          </p:nvSpPr>
          <p:spPr bwMode="auto">
            <a:xfrm>
              <a:off x="2913063" y="6094019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1011</a:t>
              </a:r>
            </a:p>
          </p:txBody>
        </p:sp>
        <p:sp>
          <p:nvSpPr>
            <p:cNvPr id="228385" name="Text Box 33"/>
            <p:cNvSpPr txBox="1">
              <a:spLocks noChangeArrowheads="1"/>
            </p:cNvSpPr>
            <p:nvPr/>
          </p:nvSpPr>
          <p:spPr bwMode="auto">
            <a:xfrm>
              <a:off x="3979863" y="6094019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0101</a:t>
              </a:r>
            </a:p>
          </p:txBody>
        </p:sp>
        <p:sp>
          <p:nvSpPr>
            <p:cNvPr id="228386" name="Text Box 34"/>
            <p:cNvSpPr txBox="1">
              <a:spLocks noChangeArrowheads="1"/>
            </p:cNvSpPr>
            <p:nvPr/>
          </p:nvSpPr>
          <p:spPr bwMode="auto">
            <a:xfrm>
              <a:off x="5046663" y="6094019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0010</a:t>
              </a:r>
            </a:p>
          </p:txBody>
        </p:sp>
        <p:sp>
          <p:nvSpPr>
            <p:cNvPr id="228387" name="Text Box 35"/>
            <p:cNvSpPr txBox="1">
              <a:spLocks noChangeArrowheads="1"/>
            </p:cNvSpPr>
            <p:nvPr/>
          </p:nvSpPr>
          <p:spPr bwMode="auto">
            <a:xfrm>
              <a:off x="6037263" y="6094019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1001</a:t>
              </a:r>
            </a:p>
          </p:txBody>
        </p:sp>
        <p:sp>
          <p:nvSpPr>
            <p:cNvPr id="14366" name="Line 36"/>
            <p:cNvSpPr>
              <a:spLocks noChangeShapeType="1"/>
            </p:cNvSpPr>
            <p:nvPr/>
          </p:nvSpPr>
          <p:spPr bwMode="auto">
            <a:xfrm>
              <a:off x="5808663" y="6322619"/>
              <a:ext cx="304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67" name="Line 37"/>
            <p:cNvSpPr>
              <a:spLocks noChangeShapeType="1"/>
            </p:cNvSpPr>
            <p:nvPr/>
          </p:nvSpPr>
          <p:spPr bwMode="auto">
            <a:xfrm>
              <a:off x="4741863" y="6322619"/>
              <a:ext cx="304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68" name="Line 38"/>
            <p:cNvSpPr>
              <a:spLocks noChangeShapeType="1"/>
            </p:cNvSpPr>
            <p:nvPr/>
          </p:nvSpPr>
          <p:spPr bwMode="auto">
            <a:xfrm>
              <a:off x="3675063" y="6322619"/>
              <a:ext cx="304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69" name="Line 39"/>
            <p:cNvSpPr>
              <a:spLocks noChangeShapeType="1"/>
            </p:cNvSpPr>
            <p:nvPr/>
          </p:nvSpPr>
          <p:spPr bwMode="auto">
            <a:xfrm>
              <a:off x="2608263" y="6322619"/>
              <a:ext cx="304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70" name="Line 40"/>
            <p:cNvSpPr>
              <a:spLocks noChangeShapeType="1"/>
            </p:cNvSpPr>
            <p:nvPr/>
          </p:nvSpPr>
          <p:spPr bwMode="auto">
            <a:xfrm flipH="1" flipV="1">
              <a:off x="457200" y="6333731"/>
              <a:ext cx="1389063" cy="635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71" name="Line 41"/>
            <p:cNvSpPr>
              <a:spLocks noChangeShapeType="1"/>
            </p:cNvSpPr>
            <p:nvPr/>
          </p:nvSpPr>
          <p:spPr bwMode="auto">
            <a:xfrm flipV="1">
              <a:off x="457200" y="5876531"/>
              <a:ext cx="152400" cy="4460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49250" y="4734291"/>
            <a:ext cx="2895600" cy="823912"/>
            <a:chOff x="381000" y="4725593"/>
            <a:chExt cx="2895600" cy="823912"/>
          </a:xfrm>
        </p:grpSpPr>
        <p:sp>
          <p:nvSpPr>
            <p:cNvPr id="228394" name="Text Box 42"/>
            <p:cNvSpPr txBox="1">
              <a:spLocks noChangeArrowheads="1"/>
            </p:cNvSpPr>
            <p:nvPr/>
          </p:nvSpPr>
          <p:spPr bwMode="auto">
            <a:xfrm>
              <a:off x="381000" y="4725593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0100</a:t>
              </a:r>
            </a:p>
          </p:txBody>
        </p:sp>
        <p:sp>
          <p:nvSpPr>
            <p:cNvPr id="228395" name="Text Box 43"/>
            <p:cNvSpPr txBox="1">
              <a:spLocks noChangeArrowheads="1"/>
            </p:cNvSpPr>
            <p:nvPr/>
          </p:nvSpPr>
          <p:spPr bwMode="auto">
            <a:xfrm>
              <a:off x="1447800" y="4725593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1010</a:t>
              </a:r>
            </a:p>
          </p:txBody>
        </p:sp>
        <p:sp>
          <p:nvSpPr>
            <p:cNvPr id="228396" name="Text Box 44"/>
            <p:cNvSpPr txBox="1">
              <a:spLocks noChangeArrowheads="1"/>
            </p:cNvSpPr>
            <p:nvPr/>
          </p:nvSpPr>
          <p:spPr bwMode="auto">
            <a:xfrm>
              <a:off x="2438400" y="4725593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1101</a:t>
              </a:r>
            </a:p>
          </p:txBody>
        </p:sp>
        <p:sp>
          <p:nvSpPr>
            <p:cNvPr id="14375" name="Line 45"/>
            <p:cNvSpPr>
              <a:spLocks noChangeShapeType="1"/>
            </p:cNvSpPr>
            <p:nvPr/>
          </p:nvSpPr>
          <p:spPr bwMode="auto">
            <a:xfrm>
              <a:off x="2209800" y="4954193"/>
              <a:ext cx="304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76" name="Line 46"/>
            <p:cNvSpPr>
              <a:spLocks noChangeShapeType="1"/>
            </p:cNvSpPr>
            <p:nvPr/>
          </p:nvSpPr>
          <p:spPr bwMode="auto">
            <a:xfrm>
              <a:off x="1143000" y="4954193"/>
              <a:ext cx="304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77" name="Line 47"/>
            <p:cNvSpPr>
              <a:spLocks noChangeShapeType="1"/>
            </p:cNvSpPr>
            <p:nvPr/>
          </p:nvSpPr>
          <p:spPr bwMode="auto">
            <a:xfrm flipH="1">
              <a:off x="779462" y="5182792"/>
              <a:ext cx="16064" cy="36671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 bwMode="auto">
          <a:xfrm>
            <a:off x="6354316" y="2037134"/>
            <a:ext cx="2376264" cy="62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接连接符 52"/>
          <p:cNvCxnSpPr/>
          <p:nvPr/>
        </p:nvCxnSpPr>
        <p:spPr bwMode="auto">
          <a:xfrm>
            <a:off x="6354316" y="4485406"/>
            <a:ext cx="2376264" cy="62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接连接符 53"/>
          <p:cNvCxnSpPr/>
          <p:nvPr/>
        </p:nvCxnSpPr>
        <p:spPr bwMode="auto">
          <a:xfrm>
            <a:off x="6354316" y="2685522"/>
            <a:ext cx="2376264" cy="62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91880" y="1726484"/>
            <a:ext cx="738890" cy="2926652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400" kern="1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2400" kern="12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状态</a:t>
            </a:r>
            <a:r>
              <a:rPr lang="zh-CN" altLang="en-US" sz="2400" kern="12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转</a:t>
            </a:r>
            <a:r>
              <a:rPr lang="zh-CN" altLang="en-US" sz="2400" kern="1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移</a:t>
            </a:r>
            <a:r>
              <a:rPr lang="zh-CN" altLang="en-US" sz="2400" kern="12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表</a:t>
            </a:r>
            <a:endParaRPr lang="zh-CN" altLang="en-US" sz="2400" kern="12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0" name="Text Box 110"/>
          <p:cNvSpPr txBox="1">
            <a:spLocks noChangeArrowheads="1"/>
          </p:cNvSpPr>
          <p:nvPr/>
        </p:nvSpPr>
        <p:spPr bwMode="auto">
          <a:xfrm>
            <a:off x="135369" y="4335487"/>
            <a:ext cx="2708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4. </a:t>
            </a:r>
            <a:r>
              <a:rPr lang="zh-CN" altLang="en-US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状态图</a:t>
            </a:r>
            <a:endParaRPr lang="en-US" altLang="zh-CN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56" name="Group 111"/>
          <p:cNvGrpSpPr>
            <a:grpSpLocks/>
          </p:cNvGrpSpPr>
          <p:nvPr/>
        </p:nvGrpSpPr>
        <p:grpSpPr bwMode="auto">
          <a:xfrm>
            <a:off x="122312" y="496808"/>
            <a:ext cx="3657600" cy="2100263"/>
            <a:chOff x="1827" y="2901"/>
            <a:chExt cx="2304" cy="1323"/>
          </a:xfrm>
        </p:grpSpPr>
        <p:sp>
          <p:nvSpPr>
            <p:cNvPr id="57" name="Text Box 112"/>
            <p:cNvSpPr txBox="1">
              <a:spLocks noChangeArrowheads="1"/>
            </p:cNvSpPr>
            <p:nvPr/>
          </p:nvSpPr>
          <p:spPr bwMode="auto">
            <a:xfrm>
              <a:off x="1827" y="2901"/>
              <a:ext cx="2304" cy="1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0" lang="en-US" altLang="zh-CN" sz="2800" b="1" dirty="0">
                  <a:solidFill>
                    <a:schemeClr val="bg1"/>
                  </a:solidFill>
                </a:rPr>
                <a:t>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4</a:t>
              </a:r>
              <a:r>
                <a:rPr kumimoji="0" lang="en-US" altLang="zh-CN" sz="2800" b="1" baseline="30000" dirty="0">
                  <a:solidFill>
                    <a:schemeClr val="bg1"/>
                  </a:solidFill>
                </a:rPr>
                <a:t>n+1  </a:t>
              </a:r>
              <a:r>
                <a:rPr kumimoji="0" lang="en-US" altLang="zh-CN" sz="2800" b="1" dirty="0">
                  <a:solidFill>
                    <a:schemeClr val="bg1"/>
                  </a:solidFill>
                </a:rPr>
                <a:t>=  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3</a:t>
              </a:r>
              <a:endParaRPr kumimoji="0" lang="en-US" altLang="zh-CN" sz="2800" b="1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0" lang="en-US" altLang="zh-CN" sz="2800" b="1" dirty="0">
                  <a:solidFill>
                    <a:schemeClr val="bg1"/>
                  </a:solidFill>
                </a:rPr>
                <a:t>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3</a:t>
              </a:r>
              <a:r>
                <a:rPr kumimoji="0" lang="en-US" altLang="zh-CN" sz="2800" b="1" baseline="30000" dirty="0">
                  <a:solidFill>
                    <a:schemeClr val="bg1"/>
                  </a:solidFill>
                </a:rPr>
                <a:t>n+1  </a:t>
              </a:r>
              <a:r>
                <a:rPr kumimoji="0" lang="en-US" altLang="zh-CN" sz="2800" b="1" dirty="0">
                  <a:solidFill>
                    <a:schemeClr val="bg1"/>
                  </a:solidFill>
                </a:rPr>
                <a:t>=  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2</a:t>
              </a:r>
              <a:endParaRPr kumimoji="0" lang="en-US" altLang="zh-CN" sz="2800" b="1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0" lang="en-US" altLang="zh-CN" sz="2800" b="1" dirty="0">
                  <a:solidFill>
                    <a:schemeClr val="bg1"/>
                  </a:solidFill>
                </a:rPr>
                <a:t>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2</a:t>
              </a:r>
              <a:r>
                <a:rPr kumimoji="0" lang="en-US" altLang="zh-CN" sz="2800" b="1" baseline="30000" dirty="0">
                  <a:solidFill>
                    <a:schemeClr val="bg1"/>
                  </a:solidFill>
                </a:rPr>
                <a:t>n+1  </a:t>
              </a:r>
              <a:r>
                <a:rPr kumimoji="0" lang="en-US" altLang="zh-CN" sz="2800" b="1" dirty="0">
                  <a:solidFill>
                    <a:schemeClr val="bg1"/>
                  </a:solidFill>
                </a:rPr>
                <a:t>= 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1</a:t>
              </a:r>
              <a:r>
                <a:rPr kumimoji="0" lang="en-US" altLang="zh-CN" sz="2800" b="1" dirty="0">
                  <a:solidFill>
                    <a:schemeClr val="bg1"/>
                  </a:solidFill>
                </a:rPr>
                <a:t> </a:t>
              </a:r>
              <a:endParaRPr kumimoji="0" lang="en-US" altLang="zh-CN" sz="2800" b="1" baseline="-250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0" lang="en-US" altLang="zh-CN" sz="2800" b="1" dirty="0">
                  <a:solidFill>
                    <a:schemeClr val="bg1"/>
                  </a:solidFill>
                </a:rPr>
                <a:t>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1</a:t>
              </a:r>
              <a:r>
                <a:rPr kumimoji="0" lang="en-US" altLang="zh-CN" sz="2800" b="1" baseline="30000" dirty="0">
                  <a:solidFill>
                    <a:schemeClr val="bg1"/>
                  </a:solidFill>
                </a:rPr>
                <a:t>n+1  </a:t>
              </a:r>
              <a:r>
                <a:rPr kumimoji="0" lang="en-US" altLang="zh-CN" sz="2800" b="1" dirty="0">
                  <a:solidFill>
                    <a:schemeClr val="bg1"/>
                  </a:solidFill>
                </a:rPr>
                <a:t>= </a:t>
              </a:r>
              <a:r>
                <a:rPr kumimoji="0" lang="en-US" altLang="zh-CN" sz="2800" b="1" dirty="0" smtClean="0">
                  <a:solidFill>
                    <a:schemeClr val="bg1"/>
                  </a:solidFill>
                  <a:ea typeface="楷体_GB2312" pitchFamily="49" charset="-122"/>
                </a:rPr>
                <a:t>Y</a:t>
              </a:r>
              <a:r>
                <a:rPr kumimoji="0" lang="en-US" altLang="zh-CN" sz="2800" b="1" baseline="-25000" dirty="0" smtClean="0">
                  <a:solidFill>
                    <a:schemeClr val="bg1"/>
                  </a:solidFill>
                  <a:ea typeface="楷体_GB2312" pitchFamily="49" charset="-122"/>
                </a:rPr>
                <a:t>1</a:t>
              </a:r>
              <a:r>
                <a:rPr kumimoji="0" lang="en-US" altLang="zh-CN" sz="2800" b="1" dirty="0" smtClean="0">
                  <a:solidFill>
                    <a:schemeClr val="bg1"/>
                  </a:solidFill>
                  <a:ea typeface="楷体_GB2312" pitchFamily="49" charset="-122"/>
                </a:rPr>
                <a:t>Y</a:t>
              </a:r>
              <a:r>
                <a:rPr kumimoji="0" lang="en-US" altLang="zh-CN" sz="2800" b="1" baseline="-25000" dirty="0" smtClean="0">
                  <a:solidFill>
                    <a:schemeClr val="bg1"/>
                  </a:solidFill>
                  <a:ea typeface="楷体_GB2312" pitchFamily="49" charset="-122"/>
                </a:rPr>
                <a:t>4 </a:t>
              </a:r>
              <a:r>
                <a:rPr kumimoji="0" lang="en-US" altLang="zh-CN" sz="2800" b="1" dirty="0">
                  <a:solidFill>
                    <a:schemeClr val="bg1"/>
                  </a:solidFill>
                  <a:ea typeface="楷体_GB2312" pitchFamily="49" charset="-122"/>
                </a:rPr>
                <a:t>+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  <a:ea typeface="楷体_GB2312" pitchFamily="49" charset="-122"/>
                </a:rPr>
                <a:t> </a:t>
              </a:r>
              <a:r>
                <a:rPr kumimoji="0" lang="en-US" altLang="zh-CN" sz="2800" b="1" dirty="0">
                  <a:solidFill>
                    <a:schemeClr val="bg1"/>
                  </a:solidFill>
                  <a:ea typeface="楷体_GB2312" pitchFamily="49" charset="-122"/>
                </a:rPr>
                <a:t>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  <a:ea typeface="楷体_GB2312" pitchFamily="49" charset="-122"/>
                </a:rPr>
                <a:t>3 </a:t>
              </a:r>
              <a:r>
                <a:rPr kumimoji="0" lang="en-US" altLang="zh-CN" sz="2800" b="1" dirty="0">
                  <a:solidFill>
                    <a:schemeClr val="bg1"/>
                  </a:solidFill>
                  <a:ea typeface="楷体_GB2312" pitchFamily="49" charset="-122"/>
                </a:rPr>
                <a:t>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61" name="Line 113"/>
            <p:cNvSpPr>
              <a:spLocks noChangeShapeType="1"/>
            </p:cNvSpPr>
            <p:nvPr/>
          </p:nvSpPr>
          <p:spPr bwMode="auto">
            <a:xfrm>
              <a:off x="2870" y="3936"/>
              <a:ext cx="16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Line 114"/>
            <p:cNvSpPr>
              <a:spLocks noChangeShapeType="1"/>
            </p:cNvSpPr>
            <p:nvPr/>
          </p:nvSpPr>
          <p:spPr bwMode="auto">
            <a:xfrm>
              <a:off x="3323" y="3936"/>
              <a:ext cx="16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" name="Line 115"/>
            <p:cNvSpPr>
              <a:spLocks noChangeShapeType="1"/>
            </p:cNvSpPr>
            <p:nvPr/>
          </p:nvSpPr>
          <p:spPr bwMode="auto">
            <a:xfrm>
              <a:off x="3596" y="3936"/>
              <a:ext cx="16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4" name="圆角矩形 63"/>
          <p:cNvSpPr/>
          <p:nvPr/>
        </p:nvSpPr>
        <p:spPr bwMode="auto">
          <a:xfrm>
            <a:off x="49733" y="268676"/>
            <a:ext cx="3398059" cy="257396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5" name="Text Box 110"/>
          <p:cNvSpPr txBox="1">
            <a:spLocks noChangeArrowheads="1"/>
          </p:cNvSpPr>
          <p:nvPr/>
        </p:nvSpPr>
        <p:spPr bwMode="auto">
          <a:xfrm>
            <a:off x="619645" y="-35832"/>
            <a:ext cx="2011114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 marL="0" indent="0" eaLnBrk="1" hangingPunct="1">
              <a:spcBef>
                <a:spcPct val="50000"/>
              </a:spcBef>
              <a:defRPr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2. </a:t>
            </a:r>
            <a:r>
              <a:rPr lang="zh-CN" altLang="en-US" dirty="0"/>
              <a:t>次态方程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25" name="Text Box 101"/>
          <p:cNvSpPr txBox="1">
            <a:spLocks noChangeArrowheads="1"/>
          </p:cNvSpPr>
          <p:nvPr/>
        </p:nvSpPr>
        <p:spPr bwMode="auto">
          <a:xfrm>
            <a:off x="2627784" y="2060848"/>
            <a:ext cx="492918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bg1"/>
                </a:solidFill>
              </a:rPr>
              <a:t>1. XX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二进制计数器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bg1"/>
                </a:solidFill>
              </a:rPr>
              <a:t>2. 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非二进制计数器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bg1"/>
                </a:solidFill>
              </a:rPr>
              <a:t>3. 8421BCD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码加法</a:t>
            </a:r>
            <a:r>
              <a:rPr lang="zh-CN" altLang="en-US" sz="2800" b="1" dirty="0">
                <a:solidFill>
                  <a:schemeClr val="bg1"/>
                </a:solidFill>
              </a:rPr>
              <a:t>计数器</a:t>
            </a:r>
          </a:p>
        </p:txBody>
      </p:sp>
      <p:pic>
        <p:nvPicPr>
          <p:cNvPr id="111" name="Picture 100" descr="ELEG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 Box 4"/>
          <p:cNvSpPr txBox="1">
            <a:spLocks noChangeArrowheads="1"/>
          </p:cNvSpPr>
          <p:nvPr/>
        </p:nvSpPr>
        <p:spPr bwMode="auto">
          <a:xfrm>
            <a:off x="1763713" y="332656"/>
            <a:ext cx="5976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 dirty="0"/>
              <a:t>时序电路分析</a:t>
            </a:r>
            <a:endParaRPr lang="en-US" altLang="zh-CN" b="1" dirty="0"/>
          </a:p>
        </p:txBody>
      </p:sp>
      <p:graphicFrame>
        <p:nvGraphicFramePr>
          <p:cNvPr id="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423107"/>
              </p:ext>
            </p:extLst>
          </p:nvPr>
        </p:nvGraphicFramePr>
        <p:xfrm>
          <a:off x="1619672" y="3537769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Clip" r:id="rId5" imgW="419048" imgH="218874" progId="MS_ClipArt_Gallery.2">
                  <p:embed/>
                </p:oleObj>
              </mc:Choice>
              <mc:Fallback>
                <p:oleObj name="Clip" r:id="rId5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537769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972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4128070" y="2538164"/>
            <a:ext cx="857249" cy="1588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4985320" y="2539752"/>
            <a:ext cx="7239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3537520" y="2692152"/>
            <a:ext cx="28956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6356920" y="2692152"/>
            <a:ext cx="817563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6433120" y="2202011"/>
            <a:ext cx="0" cy="468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7880920" y="2202011"/>
            <a:ext cx="0" cy="432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5368" name="Group 8"/>
          <p:cNvGrpSpPr>
            <a:grpSpLocks/>
          </p:cNvGrpSpPr>
          <p:nvPr/>
        </p:nvGrpSpPr>
        <p:grpSpPr bwMode="auto">
          <a:xfrm>
            <a:off x="2902520" y="1514227"/>
            <a:ext cx="1143000" cy="735012"/>
            <a:chOff x="1519" y="1706"/>
            <a:chExt cx="907" cy="545"/>
          </a:xfrm>
        </p:grpSpPr>
        <p:sp>
          <p:nvSpPr>
            <p:cNvPr id="15470" name="Text Box 9"/>
            <p:cNvSpPr txBox="1">
              <a:spLocks noChangeArrowheads="1"/>
            </p:cNvSpPr>
            <p:nvPr/>
          </p:nvSpPr>
          <p:spPr bwMode="auto">
            <a:xfrm>
              <a:off x="1519" y="1706"/>
              <a:ext cx="907" cy="544"/>
            </a:xfrm>
            <a:prstGeom prst="rect">
              <a:avLst/>
            </a:prstGeom>
            <a:solidFill>
              <a:srgbClr val="BEFEAC"/>
            </a:solidFill>
            <a:ln w="381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</a:pPr>
              <a:r>
                <a:rPr kumimoji="0" lang="zh-CN" altLang="en-US" sz="2000" b="1"/>
                <a:t> </a:t>
              </a:r>
              <a:r>
                <a:rPr kumimoji="0" lang="en-US" altLang="zh-CN" sz="2000" b="1"/>
                <a:t>0         1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</a:pPr>
              <a:r>
                <a:rPr kumimoji="0" lang="en-US" altLang="zh-CN" sz="2000" b="1"/>
                <a:t> K</a:t>
              </a:r>
              <a:r>
                <a:rPr kumimoji="0" lang="en-US" altLang="zh-CN" sz="2000" b="1" baseline="-25000"/>
                <a:t>4          </a:t>
              </a:r>
              <a:r>
                <a:rPr kumimoji="0" lang="en-US" altLang="zh-CN" sz="2000" b="1"/>
                <a:t>J</a:t>
              </a:r>
              <a:r>
                <a:rPr kumimoji="0" lang="en-US" altLang="zh-CN" sz="2000" b="1" baseline="-25000"/>
                <a:t>4</a:t>
              </a:r>
              <a:endParaRPr kumimoji="0" lang="en-US" altLang="zh-CN" sz="2000" b="1"/>
            </a:p>
          </p:txBody>
        </p:sp>
        <p:sp>
          <p:nvSpPr>
            <p:cNvPr id="15471" name="Line 10"/>
            <p:cNvSpPr>
              <a:spLocks noChangeShapeType="1"/>
            </p:cNvSpPr>
            <p:nvPr/>
          </p:nvSpPr>
          <p:spPr bwMode="auto">
            <a:xfrm flipV="1">
              <a:off x="1927" y="2160"/>
              <a:ext cx="91" cy="9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472" name="Line 11"/>
            <p:cNvSpPr>
              <a:spLocks noChangeShapeType="1"/>
            </p:cNvSpPr>
            <p:nvPr/>
          </p:nvSpPr>
          <p:spPr bwMode="auto">
            <a:xfrm>
              <a:off x="2018" y="2160"/>
              <a:ext cx="46" cy="9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369" name="Text Box 13"/>
          <p:cNvSpPr txBox="1">
            <a:spLocks noChangeArrowheads="1"/>
          </p:cNvSpPr>
          <p:nvPr/>
        </p:nvSpPr>
        <p:spPr bwMode="auto">
          <a:xfrm>
            <a:off x="8455595" y="2387352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/>
              <a:t>CP</a:t>
            </a:r>
            <a:r>
              <a:rPr kumimoji="0" lang="en-US" altLang="zh-CN" b="1" baseline="-25000"/>
              <a:t>1</a:t>
            </a:r>
          </a:p>
        </p:txBody>
      </p:sp>
      <p:sp>
        <p:nvSpPr>
          <p:cNvPr id="15370" name="Text Box 14"/>
          <p:cNvSpPr txBox="1">
            <a:spLocks noChangeArrowheads="1"/>
          </p:cNvSpPr>
          <p:nvPr/>
        </p:nvSpPr>
        <p:spPr bwMode="auto">
          <a:xfrm>
            <a:off x="3370833" y="753814"/>
            <a:ext cx="598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/>
              <a:t>Y</a:t>
            </a:r>
            <a:r>
              <a:rPr kumimoji="0" lang="en-US" altLang="zh-CN" b="1" baseline="-25000"/>
              <a:t>4</a:t>
            </a:r>
            <a:endParaRPr kumimoji="0" lang="en-US" altLang="zh-CN" b="1"/>
          </a:p>
        </p:txBody>
      </p:sp>
      <p:sp>
        <p:nvSpPr>
          <p:cNvPr id="15371" name="Text Box 15"/>
          <p:cNvSpPr txBox="1">
            <a:spLocks noChangeArrowheads="1"/>
          </p:cNvSpPr>
          <p:nvPr/>
        </p:nvSpPr>
        <p:spPr bwMode="auto">
          <a:xfrm>
            <a:off x="7941245" y="734764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/>
              <a:t>Y</a:t>
            </a:r>
            <a:r>
              <a:rPr kumimoji="0" lang="en-US" altLang="zh-CN" b="1" baseline="-25000"/>
              <a:t>1</a:t>
            </a:r>
            <a:endParaRPr kumimoji="0" lang="en-US" altLang="zh-CN" b="1"/>
          </a:p>
        </p:txBody>
      </p:sp>
      <p:sp>
        <p:nvSpPr>
          <p:cNvPr id="15372" name="Oval 16"/>
          <p:cNvSpPr>
            <a:spLocks noChangeArrowheads="1"/>
          </p:cNvSpPr>
          <p:nvPr/>
        </p:nvSpPr>
        <p:spPr bwMode="auto">
          <a:xfrm>
            <a:off x="6375970" y="2657227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CN" altLang="en-US">
              <a:latin typeface="Times New Roman" pitchFamily="18" charset="0"/>
            </a:endParaRPr>
          </a:p>
        </p:txBody>
      </p:sp>
      <p:grpSp>
        <p:nvGrpSpPr>
          <p:cNvPr id="15373" name="Group 17"/>
          <p:cNvGrpSpPr>
            <a:grpSpLocks/>
          </p:cNvGrpSpPr>
          <p:nvPr/>
        </p:nvGrpSpPr>
        <p:grpSpPr bwMode="auto">
          <a:xfrm>
            <a:off x="4375720" y="1514227"/>
            <a:ext cx="1143000" cy="735012"/>
            <a:chOff x="1519" y="1706"/>
            <a:chExt cx="907" cy="545"/>
          </a:xfrm>
        </p:grpSpPr>
        <p:sp>
          <p:nvSpPr>
            <p:cNvPr id="15467" name="Text Box 18"/>
            <p:cNvSpPr txBox="1">
              <a:spLocks noChangeArrowheads="1"/>
            </p:cNvSpPr>
            <p:nvPr/>
          </p:nvSpPr>
          <p:spPr bwMode="auto">
            <a:xfrm>
              <a:off x="1519" y="1706"/>
              <a:ext cx="907" cy="544"/>
            </a:xfrm>
            <a:prstGeom prst="rect">
              <a:avLst/>
            </a:prstGeom>
            <a:solidFill>
              <a:srgbClr val="BEFEAC"/>
            </a:solidFill>
            <a:ln w="381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</a:pPr>
              <a:r>
                <a:rPr kumimoji="0" lang="zh-CN" altLang="en-US" sz="2000" b="1"/>
                <a:t> </a:t>
              </a:r>
              <a:r>
                <a:rPr kumimoji="0" lang="en-US" altLang="zh-CN" sz="2000" b="1"/>
                <a:t>0        1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</a:pPr>
              <a:r>
                <a:rPr kumimoji="0" lang="en-US" altLang="zh-CN" sz="2000" b="1"/>
                <a:t> K</a:t>
              </a:r>
              <a:r>
                <a:rPr kumimoji="0" lang="en-US" altLang="zh-CN" sz="2000" b="1" baseline="-25000"/>
                <a:t>3        </a:t>
              </a:r>
              <a:r>
                <a:rPr kumimoji="0" lang="en-US" altLang="zh-CN" sz="2000" b="1"/>
                <a:t>J</a:t>
              </a:r>
              <a:r>
                <a:rPr kumimoji="0" lang="en-US" altLang="zh-CN" sz="2000" b="1" baseline="-25000"/>
                <a:t>3</a:t>
              </a:r>
              <a:endParaRPr kumimoji="0" lang="en-US" altLang="zh-CN" sz="2000" b="1"/>
            </a:p>
          </p:txBody>
        </p:sp>
        <p:sp>
          <p:nvSpPr>
            <p:cNvPr id="15468" name="Line 19"/>
            <p:cNvSpPr>
              <a:spLocks noChangeShapeType="1"/>
            </p:cNvSpPr>
            <p:nvPr/>
          </p:nvSpPr>
          <p:spPr bwMode="auto">
            <a:xfrm flipV="1">
              <a:off x="1927" y="2160"/>
              <a:ext cx="91" cy="9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469" name="Line 20"/>
            <p:cNvSpPr>
              <a:spLocks noChangeShapeType="1"/>
            </p:cNvSpPr>
            <p:nvPr/>
          </p:nvSpPr>
          <p:spPr bwMode="auto">
            <a:xfrm>
              <a:off x="2018" y="2160"/>
              <a:ext cx="46" cy="9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374" name="Line 22"/>
          <p:cNvSpPr>
            <a:spLocks noChangeShapeType="1"/>
          </p:cNvSpPr>
          <p:nvPr/>
        </p:nvSpPr>
        <p:spPr bwMode="auto">
          <a:xfrm>
            <a:off x="4988495" y="2258764"/>
            <a:ext cx="0" cy="28733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375" name="Oval 23"/>
          <p:cNvSpPr>
            <a:spLocks noChangeArrowheads="1"/>
          </p:cNvSpPr>
          <p:nvPr/>
        </p:nvSpPr>
        <p:spPr bwMode="auto">
          <a:xfrm>
            <a:off x="4928170" y="2481014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CN"/>
          </a:p>
        </p:txBody>
      </p:sp>
      <p:sp>
        <p:nvSpPr>
          <p:cNvPr id="15376" name="Line 24"/>
          <p:cNvSpPr>
            <a:spLocks noChangeShapeType="1"/>
          </p:cNvSpPr>
          <p:nvPr/>
        </p:nvSpPr>
        <p:spPr bwMode="auto">
          <a:xfrm>
            <a:off x="6698233" y="1211014"/>
            <a:ext cx="0" cy="3048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5377" name="Group 25"/>
          <p:cNvGrpSpPr>
            <a:grpSpLocks/>
          </p:cNvGrpSpPr>
          <p:nvPr/>
        </p:nvGrpSpPr>
        <p:grpSpPr bwMode="auto">
          <a:xfrm>
            <a:off x="5823520" y="1490414"/>
            <a:ext cx="1143000" cy="735013"/>
            <a:chOff x="1519" y="1706"/>
            <a:chExt cx="907" cy="545"/>
          </a:xfrm>
        </p:grpSpPr>
        <p:sp>
          <p:nvSpPr>
            <p:cNvPr id="15464" name="Text Box 26"/>
            <p:cNvSpPr txBox="1">
              <a:spLocks noChangeArrowheads="1"/>
            </p:cNvSpPr>
            <p:nvPr/>
          </p:nvSpPr>
          <p:spPr bwMode="auto">
            <a:xfrm>
              <a:off x="1519" y="1706"/>
              <a:ext cx="907" cy="544"/>
            </a:xfrm>
            <a:prstGeom prst="rect">
              <a:avLst/>
            </a:prstGeom>
            <a:solidFill>
              <a:srgbClr val="BEFEAC"/>
            </a:solidFill>
            <a:ln w="381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</a:pPr>
              <a:r>
                <a:rPr kumimoji="0" lang="zh-CN" altLang="en-US" sz="2000" b="1"/>
                <a:t> </a:t>
              </a:r>
              <a:r>
                <a:rPr kumimoji="0" lang="en-US" altLang="zh-CN" sz="2000" b="1"/>
                <a:t>0        1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</a:pPr>
              <a:r>
                <a:rPr kumimoji="0" lang="en-US" altLang="zh-CN" sz="2000" b="1"/>
                <a:t> K</a:t>
              </a:r>
              <a:r>
                <a:rPr kumimoji="0" lang="en-US" altLang="zh-CN" sz="2000" b="1" baseline="-25000"/>
                <a:t>2         </a:t>
              </a:r>
              <a:r>
                <a:rPr kumimoji="0" lang="en-US" altLang="zh-CN" sz="2000" b="1"/>
                <a:t>J</a:t>
              </a:r>
              <a:r>
                <a:rPr kumimoji="0" lang="en-US" altLang="zh-CN" sz="2000" b="1" baseline="-25000"/>
                <a:t>2</a:t>
              </a:r>
              <a:endParaRPr kumimoji="0" lang="en-US" altLang="zh-CN" sz="2000" b="1"/>
            </a:p>
          </p:txBody>
        </p:sp>
        <p:sp>
          <p:nvSpPr>
            <p:cNvPr id="15465" name="Line 27"/>
            <p:cNvSpPr>
              <a:spLocks noChangeShapeType="1"/>
            </p:cNvSpPr>
            <p:nvPr/>
          </p:nvSpPr>
          <p:spPr bwMode="auto">
            <a:xfrm flipV="1">
              <a:off x="1927" y="2160"/>
              <a:ext cx="91" cy="9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466" name="Line 28"/>
            <p:cNvSpPr>
              <a:spLocks noChangeShapeType="1"/>
            </p:cNvSpPr>
            <p:nvPr/>
          </p:nvSpPr>
          <p:spPr bwMode="auto">
            <a:xfrm>
              <a:off x="2018" y="2160"/>
              <a:ext cx="46" cy="9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378" name="Group 30"/>
          <p:cNvGrpSpPr>
            <a:grpSpLocks/>
          </p:cNvGrpSpPr>
          <p:nvPr/>
        </p:nvGrpSpPr>
        <p:grpSpPr bwMode="auto">
          <a:xfrm>
            <a:off x="7271320" y="1472952"/>
            <a:ext cx="1143000" cy="735012"/>
            <a:chOff x="1519" y="1706"/>
            <a:chExt cx="907" cy="545"/>
          </a:xfrm>
        </p:grpSpPr>
        <p:sp>
          <p:nvSpPr>
            <p:cNvPr id="15461" name="Text Box 31"/>
            <p:cNvSpPr txBox="1">
              <a:spLocks noChangeArrowheads="1"/>
            </p:cNvSpPr>
            <p:nvPr/>
          </p:nvSpPr>
          <p:spPr bwMode="auto">
            <a:xfrm>
              <a:off x="1519" y="1706"/>
              <a:ext cx="907" cy="544"/>
            </a:xfrm>
            <a:prstGeom prst="rect">
              <a:avLst/>
            </a:prstGeom>
            <a:solidFill>
              <a:srgbClr val="BEFEAC"/>
            </a:solidFill>
            <a:ln w="381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</a:pPr>
              <a:r>
                <a:rPr kumimoji="0" lang="zh-CN" altLang="en-US" sz="2000" b="1"/>
                <a:t> </a:t>
              </a:r>
              <a:r>
                <a:rPr kumimoji="0" lang="en-US" altLang="zh-CN" sz="2000" b="1"/>
                <a:t>0        1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</a:pPr>
              <a:r>
                <a:rPr kumimoji="0" lang="en-US" altLang="zh-CN" sz="2000" b="1"/>
                <a:t> K</a:t>
              </a:r>
              <a:r>
                <a:rPr kumimoji="0" lang="en-US" altLang="zh-CN" sz="2000" b="1" baseline="-25000"/>
                <a:t>1         </a:t>
              </a:r>
              <a:r>
                <a:rPr kumimoji="0" lang="en-US" altLang="zh-CN" sz="2000" b="1"/>
                <a:t>J</a:t>
              </a:r>
              <a:r>
                <a:rPr kumimoji="0" lang="en-US" altLang="zh-CN" sz="2000" b="1" baseline="-25000"/>
                <a:t>1</a:t>
              </a:r>
              <a:endParaRPr kumimoji="0" lang="en-US" altLang="zh-CN" sz="2000" b="1"/>
            </a:p>
          </p:txBody>
        </p:sp>
        <p:sp>
          <p:nvSpPr>
            <p:cNvPr id="15462" name="Line 32"/>
            <p:cNvSpPr>
              <a:spLocks noChangeShapeType="1"/>
            </p:cNvSpPr>
            <p:nvPr/>
          </p:nvSpPr>
          <p:spPr bwMode="auto">
            <a:xfrm flipV="1">
              <a:off x="1927" y="2160"/>
              <a:ext cx="91" cy="9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463" name="Line 33"/>
            <p:cNvSpPr>
              <a:spLocks noChangeShapeType="1"/>
            </p:cNvSpPr>
            <p:nvPr/>
          </p:nvSpPr>
          <p:spPr bwMode="auto">
            <a:xfrm>
              <a:off x="2018" y="2160"/>
              <a:ext cx="46" cy="9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379" name="Line 35"/>
          <p:cNvSpPr>
            <a:spLocks noChangeShapeType="1"/>
          </p:cNvSpPr>
          <p:nvPr/>
        </p:nvSpPr>
        <p:spPr bwMode="auto">
          <a:xfrm flipH="1">
            <a:off x="5709220" y="1225302"/>
            <a:ext cx="9906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80" name="Line 36"/>
          <p:cNvSpPr>
            <a:spLocks noChangeShapeType="1"/>
          </p:cNvSpPr>
          <p:nvPr/>
        </p:nvSpPr>
        <p:spPr bwMode="auto">
          <a:xfrm>
            <a:off x="8165083" y="1168152"/>
            <a:ext cx="0" cy="3048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81" name="Line 37"/>
          <p:cNvSpPr>
            <a:spLocks noChangeShapeType="1"/>
          </p:cNvSpPr>
          <p:nvPr/>
        </p:nvSpPr>
        <p:spPr bwMode="auto">
          <a:xfrm flipH="1">
            <a:off x="7176070" y="1182439"/>
            <a:ext cx="9906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83" name="Line 39"/>
          <p:cNvSpPr>
            <a:spLocks noChangeShapeType="1"/>
          </p:cNvSpPr>
          <p:nvPr/>
        </p:nvSpPr>
        <p:spPr bwMode="auto">
          <a:xfrm>
            <a:off x="7880920" y="2615952"/>
            <a:ext cx="5334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84" name="Line 40"/>
          <p:cNvSpPr>
            <a:spLocks noChangeShapeType="1"/>
          </p:cNvSpPr>
          <p:nvPr/>
        </p:nvSpPr>
        <p:spPr bwMode="auto">
          <a:xfrm>
            <a:off x="3543499" y="2224078"/>
            <a:ext cx="0" cy="468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85" name="Line 41"/>
          <p:cNvSpPr>
            <a:spLocks noChangeShapeType="1"/>
          </p:cNvSpPr>
          <p:nvPr/>
        </p:nvSpPr>
        <p:spPr bwMode="auto">
          <a:xfrm>
            <a:off x="7157020" y="1168152"/>
            <a:ext cx="0" cy="1524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86" name="Line 42"/>
          <p:cNvSpPr>
            <a:spLocks noChangeShapeType="1"/>
          </p:cNvSpPr>
          <p:nvPr/>
        </p:nvSpPr>
        <p:spPr bwMode="auto">
          <a:xfrm flipV="1">
            <a:off x="5290120" y="1168152"/>
            <a:ext cx="0" cy="338137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87" name="Line 43"/>
          <p:cNvSpPr>
            <a:spLocks noChangeShapeType="1"/>
          </p:cNvSpPr>
          <p:nvPr/>
        </p:nvSpPr>
        <p:spPr bwMode="auto">
          <a:xfrm flipH="1">
            <a:off x="4223320" y="1168152"/>
            <a:ext cx="10668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88" name="Line 44"/>
          <p:cNvSpPr>
            <a:spLocks noChangeShapeType="1"/>
          </p:cNvSpPr>
          <p:nvPr/>
        </p:nvSpPr>
        <p:spPr bwMode="auto">
          <a:xfrm>
            <a:off x="4223319" y="1168152"/>
            <a:ext cx="6987" cy="1224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89" name="Line 45"/>
          <p:cNvSpPr>
            <a:spLocks noChangeShapeType="1"/>
          </p:cNvSpPr>
          <p:nvPr/>
        </p:nvSpPr>
        <p:spPr bwMode="auto">
          <a:xfrm flipH="1">
            <a:off x="4118174" y="2387352"/>
            <a:ext cx="105146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91" name="Line 47"/>
          <p:cNvSpPr>
            <a:spLocks noChangeShapeType="1"/>
          </p:cNvSpPr>
          <p:nvPr/>
        </p:nvSpPr>
        <p:spPr bwMode="auto">
          <a:xfrm>
            <a:off x="5709220" y="1206252"/>
            <a:ext cx="0" cy="1331912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92" name="Line 48"/>
          <p:cNvSpPr>
            <a:spLocks noChangeShapeType="1"/>
          </p:cNvSpPr>
          <p:nvPr/>
        </p:nvSpPr>
        <p:spPr bwMode="auto">
          <a:xfrm flipV="1">
            <a:off x="3080320" y="1244352"/>
            <a:ext cx="0" cy="228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93" name="Line 49"/>
          <p:cNvSpPr>
            <a:spLocks noChangeShapeType="1"/>
          </p:cNvSpPr>
          <p:nvPr/>
        </p:nvSpPr>
        <p:spPr bwMode="auto">
          <a:xfrm flipH="1">
            <a:off x="2699320" y="1244352"/>
            <a:ext cx="3810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94" name="Line 50"/>
          <p:cNvSpPr>
            <a:spLocks noChangeShapeType="1"/>
          </p:cNvSpPr>
          <p:nvPr/>
        </p:nvSpPr>
        <p:spPr bwMode="auto">
          <a:xfrm>
            <a:off x="2699320" y="1244352"/>
            <a:ext cx="0" cy="1752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95" name="Line 51"/>
          <p:cNvSpPr>
            <a:spLocks noChangeShapeType="1"/>
          </p:cNvSpPr>
          <p:nvPr/>
        </p:nvSpPr>
        <p:spPr bwMode="auto">
          <a:xfrm>
            <a:off x="2699320" y="2996952"/>
            <a:ext cx="4033838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96" name="Line 52"/>
          <p:cNvSpPr>
            <a:spLocks noChangeShapeType="1"/>
          </p:cNvSpPr>
          <p:nvPr/>
        </p:nvSpPr>
        <p:spPr bwMode="auto">
          <a:xfrm flipV="1">
            <a:off x="6737920" y="2234952"/>
            <a:ext cx="0" cy="762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97" name="Text Box 53"/>
          <p:cNvSpPr txBox="1">
            <a:spLocks noChangeArrowheads="1"/>
          </p:cNvSpPr>
          <p:nvPr/>
        </p:nvSpPr>
        <p:spPr bwMode="auto">
          <a:xfrm>
            <a:off x="6444233" y="710952"/>
            <a:ext cx="598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/>
              <a:t>Y</a:t>
            </a:r>
            <a:r>
              <a:rPr kumimoji="0" lang="en-US" altLang="zh-CN" b="1" baseline="-25000"/>
              <a:t>2</a:t>
            </a:r>
            <a:endParaRPr kumimoji="0" lang="en-US" altLang="zh-CN" b="1"/>
          </a:p>
        </p:txBody>
      </p:sp>
      <p:sp>
        <p:nvSpPr>
          <p:cNvPr id="15398" name="Text Box 54"/>
          <p:cNvSpPr txBox="1">
            <a:spLocks noChangeArrowheads="1"/>
          </p:cNvSpPr>
          <p:nvPr/>
        </p:nvSpPr>
        <p:spPr bwMode="auto">
          <a:xfrm>
            <a:off x="4996433" y="710952"/>
            <a:ext cx="598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/>
              <a:t>Y</a:t>
            </a:r>
            <a:r>
              <a:rPr kumimoji="0" lang="en-US" altLang="zh-CN" b="1" baseline="-25000"/>
              <a:t>3</a:t>
            </a:r>
            <a:endParaRPr kumimoji="0" lang="en-US" altLang="zh-CN" b="1"/>
          </a:p>
        </p:txBody>
      </p:sp>
      <p:sp>
        <p:nvSpPr>
          <p:cNvPr id="15460" name="Line 61"/>
          <p:cNvSpPr>
            <a:spLocks noChangeShapeType="1"/>
          </p:cNvSpPr>
          <p:nvPr/>
        </p:nvSpPr>
        <p:spPr bwMode="auto">
          <a:xfrm>
            <a:off x="1181100" y="-59804"/>
            <a:ext cx="2286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2280220" y="3360180"/>
            <a:ext cx="7848600" cy="461963"/>
            <a:chOff x="150" y="2454"/>
            <a:chExt cx="4944" cy="291"/>
          </a:xfrm>
          <a:noFill/>
        </p:grpSpPr>
        <p:sp>
          <p:nvSpPr>
            <p:cNvPr id="15450" name="Text Box 67"/>
            <p:cNvSpPr txBox="1">
              <a:spLocks noChangeArrowheads="1"/>
            </p:cNvSpPr>
            <p:nvPr/>
          </p:nvSpPr>
          <p:spPr bwMode="auto">
            <a:xfrm>
              <a:off x="150" y="2454"/>
              <a:ext cx="4944" cy="2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 dirty="0" smtClean="0">
                  <a:solidFill>
                    <a:schemeClr val="bg1"/>
                  </a:solidFill>
                </a:rPr>
                <a:t>  CP</a:t>
              </a:r>
              <a:r>
                <a:rPr kumimoji="0" lang="en-US" altLang="zh-CN" b="1" baseline="-25000" dirty="0" smtClean="0">
                  <a:solidFill>
                    <a:schemeClr val="bg1"/>
                  </a:solidFill>
                </a:rPr>
                <a:t>1  </a:t>
              </a:r>
              <a:r>
                <a:rPr kumimoji="0" lang="en-US" altLang="zh-CN" b="1" dirty="0">
                  <a:solidFill>
                    <a:schemeClr val="bg1"/>
                  </a:solidFill>
                </a:rPr>
                <a:t>,   CP</a:t>
              </a:r>
              <a:r>
                <a:rPr kumimoji="0" lang="en-US" altLang="zh-CN" b="1" baseline="-25000" dirty="0">
                  <a:solidFill>
                    <a:schemeClr val="bg1"/>
                  </a:solidFill>
                </a:rPr>
                <a:t>2</a:t>
              </a:r>
              <a:r>
                <a:rPr kumimoji="0" lang="zh-CN" altLang="en-US" b="1" dirty="0">
                  <a:solidFill>
                    <a:schemeClr val="bg1"/>
                  </a:solidFill>
                </a:rPr>
                <a:t>＝ </a:t>
              </a:r>
              <a:r>
                <a:rPr kumimoji="0" lang="en-US" altLang="zh-CN" b="1" dirty="0">
                  <a:solidFill>
                    <a:schemeClr val="bg1"/>
                  </a:solidFill>
                </a:rPr>
                <a:t>CP</a:t>
              </a:r>
              <a:r>
                <a:rPr kumimoji="0" lang="en-US" altLang="zh-CN" b="1" baseline="-25000" dirty="0">
                  <a:solidFill>
                    <a:schemeClr val="bg1"/>
                  </a:solidFill>
                </a:rPr>
                <a:t>4 </a:t>
              </a:r>
              <a:r>
                <a:rPr kumimoji="0" lang="zh-CN" altLang="en-US" b="1" dirty="0">
                  <a:solidFill>
                    <a:schemeClr val="bg1"/>
                  </a:solidFill>
                </a:rPr>
                <a:t>＝ </a:t>
              </a:r>
              <a:r>
                <a:rPr kumimoji="0" lang="en-US" altLang="zh-CN" b="1" dirty="0">
                  <a:solidFill>
                    <a:schemeClr val="bg1"/>
                  </a:solidFill>
                </a:rPr>
                <a:t>Y</a:t>
              </a:r>
              <a:r>
                <a:rPr kumimoji="0" lang="en-US" altLang="zh-CN" b="1" baseline="-25000" dirty="0">
                  <a:solidFill>
                    <a:schemeClr val="bg1"/>
                  </a:solidFill>
                </a:rPr>
                <a:t>1 </a:t>
              </a:r>
              <a:r>
                <a:rPr kumimoji="0" lang="en-US" altLang="zh-CN" b="1" dirty="0" smtClean="0">
                  <a:solidFill>
                    <a:schemeClr val="bg1"/>
                  </a:solidFill>
                </a:rPr>
                <a:t>(    </a:t>
              </a:r>
              <a:r>
                <a:rPr kumimoji="0" lang="en-US" altLang="zh-CN" b="1" dirty="0">
                  <a:solidFill>
                    <a:schemeClr val="bg1"/>
                  </a:solidFill>
                </a:rPr>
                <a:t>) ,  CP</a:t>
              </a:r>
              <a:r>
                <a:rPr kumimoji="0" lang="en-US" altLang="zh-CN" b="1" baseline="-25000" dirty="0">
                  <a:solidFill>
                    <a:schemeClr val="bg1"/>
                  </a:solidFill>
                </a:rPr>
                <a:t>3 </a:t>
              </a:r>
              <a:r>
                <a:rPr kumimoji="0" lang="zh-CN" altLang="en-US" b="1" dirty="0">
                  <a:solidFill>
                    <a:schemeClr val="bg1"/>
                  </a:solidFill>
                </a:rPr>
                <a:t>＝ </a:t>
              </a:r>
              <a:r>
                <a:rPr kumimoji="0" lang="en-US" altLang="zh-CN" b="1" dirty="0">
                  <a:solidFill>
                    <a:schemeClr val="bg1"/>
                  </a:solidFill>
                </a:rPr>
                <a:t>Y</a:t>
              </a:r>
              <a:r>
                <a:rPr kumimoji="0" lang="en-US" altLang="zh-CN" b="1" baseline="-25000" dirty="0">
                  <a:solidFill>
                    <a:schemeClr val="bg1"/>
                  </a:solidFill>
                </a:rPr>
                <a:t>2 </a:t>
              </a:r>
              <a:r>
                <a:rPr kumimoji="0" lang="en-US" altLang="zh-CN" b="1" dirty="0">
                  <a:solidFill>
                    <a:schemeClr val="bg1"/>
                  </a:solidFill>
                </a:rPr>
                <a:t>(   </a:t>
              </a:r>
              <a:r>
                <a:rPr kumimoji="0" lang="en-US" altLang="zh-CN" b="1" dirty="0" smtClean="0">
                  <a:solidFill>
                    <a:schemeClr val="bg1"/>
                  </a:solidFill>
                </a:rPr>
                <a:t> ) </a:t>
              </a:r>
              <a:endParaRPr kumimoji="0"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15451" name="Line 68"/>
            <p:cNvSpPr>
              <a:spLocks noChangeShapeType="1"/>
            </p:cNvSpPr>
            <p:nvPr/>
          </p:nvSpPr>
          <p:spPr bwMode="auto">
            <a:xfrm>
              <a:off x="2469" y="2503"/>
              <a:ext cx="96" cy="0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5452" name="Line 69"/>
            <p:cNvSpPr>
              <a:spLocks noChangeShapeType="1"/>
            </p:cNvSpPr>
            <p:nvPr/>
          </p:nvSpPr>
          <p:spPr bwMode="auto">
            <a:xfrm>
              <a:off x="2565" y="2503"/>
              <a:ext cx="0" cy="195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/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5453" name="Line 70"/>
            <p:cNvSpPr>
              <a:spLocks noChangeShapeType="1"/>
            </p:cNvSpPr>
            <p:nvPr/>
          </p:nvSpPr>
          <p:spPr bwMode="auto">
            <a:xfrm>
              <a:off x="2565" y="2695"/>
              <a:ext cx="96" cy="0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5454" name="Line 71"/>
            <p:cNvSpPr>
              <a:spLocks noChangeShapeType="1"/>
            </p:cNvSpPr>
            <p:nvPr/>
          </p:nvSpPr>
          <p:spPr bwMode="auto">
            <a:xfrm>
              <a:off x="3875" y="2503"/>
              <a:ext cx="96" cy="0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5455" name="Line 72"/>
            <p:cNvSpPr>
              <a:spLocks noChangeShapeType="1"/>
            </p:cNvSpPr>
            <p:nvPr/>
          </p:nvSpPr>
          <p:spPr bwMode="auto">
            <a:xfrm>
              <a:off x="3971" y="2503"/>
              <a:ext cx="0" cy="195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/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5456" name="Line 73"/>
            <p:cNvSpPr>
              <a:spLocks noChangeShapeType="1"/>
            </p:cNvSpPr>
            <p:nvPr/>
          </p:nvSpPr>
          <p:spPr bwMode="auto">
            <a:xfrm>
              <a:off x="3971" y="2695"/>
              <a:ext cx="96" cy="0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 sz="2000"/>
            </a:p>
          </p:txBody>
        </p:sp>
      </p:grp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827584" y="4149080"/>
            <a:ext cx="5257800" cy="519113"/>
            <a:chOff x="144" y="2976"/>
            <a:chExt cx="3312" cy="327"/>
          </a:xfrm>
        </p:grpSpPr>
        <p:sp>
          <p:nvSpPr>
            <p:cNvPr id="229451" name="Text Box 75"/>
            <p:cNvSpPr txBox="1">
              <a:spLocks noChangeArrowheads="1"/>
            </p:cNvSpPr>
            <p:nvPr/>
          </p:nvSpPr>
          <p:spPr bwMode="auto">
            <a:xfrm>
              <a:off x="144" y="2976"/>
              <a:ext cx="3312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4</a:t>
              </a:r>
              <a:r>
                <a:rPr kumimoji="0" lang="en-US" altLang="zh-CN" sz="2800" b="1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n+1 </a:t>
              </a:r>
              <a:r>
                <a:rPr kumimoji="0" lang="zh-CN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＝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J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4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4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+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K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4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4 </a:t>
              </a:r>
              <a:r>
                <a:rPr kumimoji="0" lang="zh-CN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＝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4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3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2 </a:t>
              </a:r>
            </a:p>
          </p:txBody>
        </p:sp>
        <p:sp>
          <p:nvSpPr>
            <p:cNvPr id="15447" name="Line 76"/>
            <p:cNvSpPr>
              <a:spLocks noChangeShapeType="1"/>
            </p:cNvSpPr>
            <p:nvPr/>
          </p:nvSpPr>
          <p:spPr bwMode="auto">
            <a:xfrm>
              <a:off x="1296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48" name="Line 77"/>
            <p:cNvSpPr>
              <a:spLocks noChangeShapeType="1"/>
            </p:cNvSpPr>
            <p:nvPr/>
          </p:nvSpPr>
          <p:spPr bwMode="auto">
            <a:xfrm>
              <a:off x="2592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49" name="Line 78"/>
            <p:cNvSpPr>
              <a:spLocks noChangeShapeType="1"/>
            </p:cNvSpPr>
            <p:nvPr/>
          </p:nvSpPr>
          <p:spPr bwMode="auto">
            <a:xfrm>
              <a:off x="1728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79"/>
          <p:cNvGrpSpPr>
            <a:grpSpLocks/>
          </p:cNvGrpSpPr>
          <p:nvPr/>
        </p:nvGrpSpPr>
        <p:grpSpPr bwMode="auto">
          <a:xfrm>
            <a:off x="827584" y="4696768"/>
            <a:ext cx="5257800" cy="519112"/>
            <a:chOff x="144" y="2976"/>
            <a:chExt cx="3312" cy="327"/>
          </a:xfrm>
        </p:grpSpPr>
        <p:sp>
          <p:nvSpPr>
            <p:cNvPr id="229456" name="Text Box 80"/>
            <p:cNvSpPr txBox="1">
              <a:spLocks noChangeArrowheads="1"/>
            </p:cNvSpPr>
            <p:nvPr/>
          </p:nvSpPr>
          <p:spPr bwMode="auto">
            <a:xfrm>
              <a:off x="144" y="2976"/>
              <a:ext cx="3312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3</a:t>
              </a:r>
              <a:r>
                <a:rPr kumimoji="0" lang="en-US" altLang="zh-CN" sz="2800" b="1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n+1 </a:t>
              </a:r>
              <a:r>
                <a:rPr kumimoji="0" lang="zh-CN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＝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J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3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3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+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K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3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3 </a:t>
              </a:r>
              <a:r>
                <a:rPr kumimoji="0" lang="zh-CN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＝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3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 </a:t>
              </a:r>
              <a:endParaRPr kumimoji="0"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5443" name="Line 81"/>
            <p:cNvSpPr>
              <a:spLocks noChangeShapeType="1"/>
            </p:cNvSpPr>
            <p:nvPr/>
          </p:nvSpPr>
          <p:spPr bwMode="auto">
            <a:xfrm>
              <a:off x="1296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44" name="Line 82"/>
            <p:cNvSpPr>
              <a:spLocks noChangeShapeType="1"/>
            </p:cNvSpPr>
            <p:nvPr/>
          </p:nvSpPr>
          <p:spPr bwMode="auto">
            <a:xfrm>
              <a:off x="2592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45" name="Line 83"/>
            <p:cNvSpPr>
              <a:spLocks noChangeShapeType="1"/>
            </p:cNvSpPr>
            <p:nvPr/>
          </p:nvSpPr>
          <p:spPr bwMode="auto">
            <a:xfrm>
              <a:off x="1728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84"/>
          <p:cNvGrpSpPr>
            <a:grpSpLocks/>
          </p:cNvGrpSpPr>
          <p:nvPr/>
        </p:nvGrpSpPr>
        <p:grpSpPr bwMode="auto">
          <a:xfrm>
            <a:off x="827584" y="5292080"/>
            <a:ext cx="5257800" cy="519113"/>
            <a:chOff x="144" y="3609"/>
            <a:chExt cx="3312" cy="327"/>
          </a:xfrm>
        </p:grpSpPr>
        <p:grpSp>
          <p:nvGrpSpPr>
            <p:cNvPr id="15436" name="Group 85"/>
            <p:cNvGrpSpPr>
              <a:grpSpLocks/>
            </p:cNvGrpSpPr>
            <p:nvPr/>
          </p:nvGrpSpPr>
          <p:grpSpPr bwMode="auto">
            <a:xfrm>
              <a:off x="144" y="3609"/>
              <a:ext cx="3312" cy="327"/>
              <a:chOff x="144" y="2976"/>
              <a:chExt cx="3312" cy="327"/>
            </a:xfrm>
          </p:grpSpPr>
          <p:sp>
            <p:nvSpPr>
              <p:cNvPr id="229462" name="Text Box 86"/>
              <p:cNvSpPr txBox="1">
                <a:spLocks noChangeArrowheads="1"/>
              </p:cNvSpPr>
              <p:nvPr/>
            </p:nvSpPr>
            <p:spPr bwMode="auto">
              <a:xfrm>
                <a:off x="144" y="2976"/>
                <a:ext cx="331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</a:rPr>
                  <a:t>Y</a:t>
                </a:r>
                <a:r>
                  <a:rPr kumimoji="0" lang="en-US" altLang="zh-CN" sz="2800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</a:rPr>
                  <a:t>2</a:t>
                </a:r>
                <a:r>
                  <a:rPr kumimoji="0" lang="en-US" altLang="zh-CN" sz="2800" b="1" baseline="30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</a:rPr>
                  <a:t>n+1 </a:t>
                </a:r>
                <a:r>
                  <a:rPr kumimoji="0" lang="zh-CN" altLang="en-US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＝ 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J</a:t>
                </a:r>
                <a:r>
                  <a:rPr kumimoji="0" lang="en-US" altLang="zh-CN" sz="2800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2 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Y</a:t>
                </a:r>
                <a:r>
                  <a:rPr kumimoji="0" lang="en-US" altLang="zh-CN" sz="2800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2 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</a:rPr>
                  <a:t>+ 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K</a:t>
                </a:r>
                <a:r>
                  <a:rPr kumimoji="0" lang="en-US" altLang="zh-CN" sz="2800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2 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Y</a:t>
                </a:r>
                <a:r>
                  <a:rPr kumimoji="0" lang="en-US" altLang="zh-CN" sz="2800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2 </a:t>
                </a:r>
                <a:r>
                  <a:rPr kumimoji="0" lang="zh-CN" altLang="en-US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＝ 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Y</a:t>
                </a:r>
                <a:r>
                  <a:rPr kumimoji="0" lang="en-US" altLang="zh-CN" sz="2800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4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Y</a:t>
                </a:r>
                <a:r>
                  <a:rPr kumimoji="0" lang="en-US" altLang="zh-CN" sz="2800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2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kumimoji="0" lang="en-US" altLang="zh-CN" sz="2800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5439" name="Line 87"/>
              <p:cNvSpPr>
                <a:spLocks noChangeShapeType="1"/>
              </p:cNvSpPr>
              <p:nvPr/>
            </p:nvSpPr>
            <p:spPr bwMode="auto">
              <a:xfrm>
                <a:off x="1296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40" name="Line 88"/>
              <p:cNvSpPr>
                <a:spLocks noChangeShapeType="1"/>
              </p:cNvSpPr>
              <p:nvPr/>
            </p:nvSpPr>
            <p:spPr bwMode="auto">
              <a:xfrm>
                <a:off x="259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41" name="Line 89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437" name="Line 90"/>
            <p:cNvSpPr>
              <a:spLocks noChangeShapeType="1"/>
            </p:cNvSpPr>
            <p:nvPr/>
          </p:nvSpPr>
          <p:spPr bwMode="auto">
            <a:xfrm>
              <a:off x="2775" y="3648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91"/>
          <p:cNvGrpSpPr>
            <a:grpSpLocks/>
          </p:cNvGrpSpPr>
          <p:nvPr/>
        </p:nvGrpSpPr>
        <p:grpSpPr bwMode="auto">
          <a:xfrm>
            <a:off x="827584" y="5901680"/>
            <a:ext cx="5257800" cy="519113"/>
            <a:chOff x="144" y="2976"/>
            <a:chExt cx="3312" cy="327"/>
          </a:xfrm>
        </p:grpSpPr>
        <p:sp>
          <p:nvSpPr>
            <p:cNvPr id="229468" name="Text Box 92"/>
            <p:cNvSpPr txBox="1">
              <a:spLocks noChangeArrowheads="1"/>
            </p:cNvSpPr>
            <p:nvPr/>
          </p:nvSpPr>
          <p:spPr bwMode="auto">
            <a:xfrm>
              <a:off x="144" y="2976"/>
              <a:ext cx="3312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Y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1</a:t>
              </a:r>
              <a:r>
                <a:rPr kumimoji="0" lang="en-US" altLang="zh-CN" sz="2800" b="1" baseline="30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n+1 </a:t>
              </a:r>
              <a:r>
                <a:rPr kumimoji="0"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＝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J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1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1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+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K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1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1 </a:t>
              </a:r>
              <a:r>
                <a:rPr kumimoji="0"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＝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1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 </a:t>
              </a:r>
              <a:endParaRPr kumimoji="0" lang="en-US" altLang="zh-CN" sz="28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5433" name="Line 93"/>
            <p:cNvSpPr>
              <a:spLocks noChangeShapeType="1"/>
            </p:cNvSpPr>
            <p:nvPr/>
          </p:nvSpPr>
          <p:spPr bwMode="auto">
            <a:xfrm>
              <a:off x="1296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34" name="Line 94"/>
            <p:cNvSpPr>
              <a:spLocks noChangeShapeType="1"/>
            </p:cNvSpPr>
            <p:nvPr/>
          </p:nvSpPr>
          <p:spPr bwMode="auto">
            <a:xfrm>
              <a:off x="2592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35" name="Line 95"/>
            <p:cNvSpPr>
              <a:spLocks noChangeShapeType="1"/>
            </p:cNvSpPr>
            <p:nvPr/>
          </p:nvSpPr>
          <p:spPr bwMode="auto">
            <a:xfrm>
              <a:off x="1728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29472" name="Text Box 96"/>
          <p:cNvSpPr txBox="1">
            <a:spLocks noChangeArrowheads="1"/>
          </p:cNvSpPr>
          <p:nvPr/>
        </p:nvSpPr>
        <p:spPr bwMode="auto">
          <a:xfrm>
            <a:off x="6161584" y="5901680"/>
            <a:ext cx="2362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CP</a:t>
            </a:r>
            <a:r>
              <a:rPr kumimoji="0" lang="en-US" altLang="zh-CN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1</a:t>
            </a:r>
            <a:endParaRPr kumimoji="0"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29473" name="Text Box 97"/>
          <p:cNvSpPr txBox="1">
            <a:spLocks noChangeArrowheads="1"/>
          </p:cNvSpPr>
          <p:nvPr/>
        </p:nvSpPr>
        <p:spPr bwMode="auto">
          <a:xfrm>
            <a:off x="6161584" y="5368280"/>
            <a:ext cx="23622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</a:t>
            </a:r>
            <a:r>
              <a:rPr kumimoji="0" lang="en-US" altLang="zh-CN" sz="28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1</a:t>
            </a:r>
            <a:endParaRPr kumimoji="0"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29474" name="Text Box 98"/>
          <p:cNvSpPr txBox="1">
            <a:spLocks noChangeArrowheads="1"/>
          </p:cNvSpPr>
          <p:nvPr/>
        </p:nvSpPr>
        <p:spPr bwMode="auto">
          <a:xfrm>
            <a:off x="6161584" y="4758680"/>
            <a:ext cx="23622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</a:t>
            </a:r>
            <a:r>
              <a:rPr kumimoji="0" lang="en-US" altLang="zh-CN" sz="28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2</a:t>
            </a:r>
            <a:endParaRPr kumimoji="0"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29475" name="Text Box 99"/>
          <p:cNvSpPr txBox="1">
            <a:spLocks noChangeArrowheads="1"/>
          </p:cNvSpPr>
          <p:nvPr/>
        </p:nvSpPr>
        <p:spPr bwMode="auto">
          <a:xfrm>
            <a:off x="6085384" y="4149080"/>
            <a:ext cx="23622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</a:t>
            </a:r>
            <a:r>
              <a:rPr kumimoji="0" lang="en-US" altLang="zh-CN" sz="28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1</a:t>
            </a:r>
            <a:endParaRPr kumimoji="0"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15413" name="Picture 101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5746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07"/>
          <p:cNvGrpSpPr>
            <a:grpSpLocks/>
          </p:cNvGrpSpPr>
          <p:nvPr/>
        </p:nvGrpSpPr>
        <p:grpSpPr bwMode="auto">
          <a:xfrm>
            <a:off x="7042647" y="4932735"/>
            <a:ext cx="304800" cy="309562"/>
            <a:chOff x="4896" y="1920"/>
            <a:chExt cx="192" cy="195"/>
          </a:xfrm>
        </p:grpSpPr>
        <p:sp>
          <p:nvSpPr>
            <p:cNvPr id="15429" name="Line 108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30" name="Line 109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31" name="Line 110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11"/>
          <p:cNvGrpSpPr>
            <a:grpSpLocks/>
          </p:cNvGrpSpPr>
          <p:nvPr/>
        </p:nvGrpSpPr>
        <p:grpSpPr bwMode="auto">
          <a:xfrm>
            <a:off x="7042647" y="5458197"/>
            <a:ext cx="304800" cy="309563"/>
            <a:chOff x="4896" y="1920"/>
            <a:chExt cx="192" cy="195"/>
          </a:xfrm>
        </p:grpSpPr>
        <p:sp>
          <p:nvSpPr>
            <p:cNvPr id="15426" name="Line 112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27" name="Line 113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28" name="Line 114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" name="Group 115"/>
          <p:cNvGrpSpPr>
            <a:grpSpLocks/>
          </p:cNvGrpSpPr>
          <p:nvPr/>
        </p:nvGrpSpPr>
        <p:grpSpPr bwMode="auto">
          <a:xfrm>
            <a:off x="7042647" y="6012235"/>
            <a:ext cx="304800" cy="309562"/>
            <a:chOff x="4896" y="1920"/>
            <a:chExt cx="192" cy="195"/>
          </a:xfrm>
        </p:grpSpPr>
        <p:sp>
          <p:nvSpPr>
            <p:cNvPr id="15423" name="Line 116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24" name="Line 117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25" name="Line 118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" name="Group 119"/>
          <p:cNvGrpSpPr>
            <a:grpSpLocks/>
          </p:cNvGrpSpPr>
          <p:nvPr/>
        </p:nvGrpSpPr>
        <p:grpSpPr bwMode="auto">
          <a:xfrm>
            <a:off x="7042647" y="4378697"/>
            <a:ext cx="304800" cy="309563"/>
            <a:chOff x="4896" y="1920"/>
            <a:chExt cx="192" cy="195"/>
          </a:xfrm>
        </p:grpSpPr>
        <p:sp>
          <p:nvSpPr>
            <p:cNvPr id="15420" name="Line 120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21" name="Line 121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22" name="Line 122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3" name="Text Box 4"/>
          <p:cNvSpPr txBox="1">
            <a:spLocks noChangeArrowheads="1"/>
          </p:cNvSpPr>
          <p:nvPr/>
        </p:nvSpPr>
        <p:spPr bwMode="auto">
          <a:xfrm>
            <a:off x="1619672" y="116632"/>
            <a:ext cx="5976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 dirty="0"/>
              <a:t>时序电路分析</a:t>
            </a:r>
            <a:endParaRPr lang="en-US" altLang="zh-CN" b="1" dirty="0"/>
          </a:p>
        </p:txBody>
      </p:sp>
      <p:sp>
        <p:nvSpPr>
          <p:cNvPr id="114" name="Text Box 106"/>
          <p:cNvSpPr txBox="1">
            <a:spLocks noChangeArrowheads="1"/>
          </p:cNvSpPr>
          <p:nvPr/>
        </p:nvSpPr>
        <p:spPr bwMode="auto">
          <a:xfrm>
            <a:off x="323528" y="404664"/>
            <a:ext cx="864096" cy="461665"/>
          </a:xfrm>
          <a:prstGeom prst="rect">
            <a:avLst/>
          </a:prstGeom>
          <a:solidFill>
            <a:srgbClr val="FFFF99"/>
          </a:solidFill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</a:rPr>
              <a:t>例</a:t>
            </a:r>
            <a:r>
              <a:rPr lang="en-US" altLang="zh-CN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2" name="Text Box 2"/>
          <p:cNvSpPr txBox="1">
            <a:spLocks noChangeArrowheads="1"/>
          </p:cNvSpPr>
          <p:nvPr/>
        </p:nvSpPr>
        <p:spPr bwMode="auto">
          <a:xfrm>
            <a:off x="138113" y="807095"/>
            <a:ext cx="312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输入方程</a:t>
            </a:r>
          </a:p>
        </p:txBody>
      </p:sp>
      <p:graphicFrame>
        <p:nvGraphicFramePr>
          <p:cNvPr id="115" name="对象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977184"/>
              </p:ext>
            </p:extLst>
          </p:nvPr>
        </p:nvGraphicFramePr>
        <p:xfrm>
          <a:off x="350838" y="1206500"/>
          <a:ext cx="2087562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" name="Equation" r:id="rId4" imgW="723600" imgH="1447560" progId="Equation.DSMT4">
                  <p:embed/>
                </p:oleObj>
              </mc:Choice>
              <mc:Fallback>
                <p:oleObj name="Equation" r:id="rId4" imgW="72360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1206500"/>
                        <a:ext cx="2087562" cy="2654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" name="Text Box 2"/>
          <p:cNvSpPr txBox="1">
            <a:spLocks noChangeArrowheads="1"/>
          </p:cNvSpPr>
          <p:nvPr/>
        </p:nvSpPr>
        <p:spPr bwMode="auto">
          <a:xfrm>
            <a:off x="146359" y="4220808"/>
            <a:ext cx="60059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2. </a:t>
            </a: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次态方程</a:t>
            </a:r>
          </a:p>
        </p:txBody>
      </p:sp>
      <p:cxnSp>
        <p:nvCxnSpPr>
          <p:cNvPr id="3" name="直接连接符 2"/>
          <p:cNvCxnSpPr/>
          <p:nvPr/>
        </p:nvCxnSpPr>
        <p:spPr bwMode="auto">
          <a:xfrm flipV="1">
            <a:off x="0" y="4005064"/>
            <a:ext cx="9144000" cy="535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Line 25"/>
          <p:cNvSpPr>
            <a:spLocks noChangeShapeType="1"/>
          </p:cNvSpPr>
          <p:nvPr/>
        </p:nvSpPr>
        <p:spPr bwMode="auto">
          <a:xfrm flipH="1" flipV="1">
            <a:off x="3840212" y="2258763"/>
            <a:ext cx="2108" cy="20912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Line 74"/>
          <p:cNvSpPr>
            <a:spLocks noChangeShapeType="1"/>
          </p:cNvSpPr>
          <p:nvPr/>
        </p:nvSpPr>
        <p:spPr bwMode="auto">
          <a:xfrm flipV="1">
            <a:off x="3829250" y="2467883"/>
            <a:ext cx="140070" cy="1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Rectangle 68"/>
          <p:cNvSpPr>
            <a:spLocks noChangeArrowheads="1"/>
          </p:cNvSpPr>
          <p:nvPr/>
        </p:nvSpPr>
        <p:spPr bwMode="auto">
          <a:xfrm rot="5400000">
            <a:off x="3895844" y="2378316"/>
            <a:ext cx="290106" cy="156597"/>
          </a:xfrm>
          <a:prstGeom prst="rect">
            <a:avLst/>
          </a:prstGeom>
          <a:solidFill>
            <a:schemeClr val="tx1"/>
          </a:solidFill>
          <a:ln w="381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xtLst/>
        </p:spPr>
        <p:txBody>
          <a:bodyPr wrap="none" anchor="ctr"/>
          <a:lstStyle/>
          <a:p>
            <a:pPr algn="ctr" eaLnBrk="1" hangingPunct="1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472" grpId="0" autoUpdateAnimBg="0"/>
      <p:bldP spid="229473" grpId="0" autoUpdateAnimBg="0"/>
      <p:bldP spid="229474" grpId="0" autoUpdateAnimBg="0"/>
      <p:bldP spid="22947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1364505" y="206896"/>
            <a:ext cx="5257800" cy="519113"/>
            <a:chOff x="144" y="2976"/>
            <a:chExt cx="3312" cy="327"/>
          </a:xfrm>
        </p:grpSpPr>
        <p:sp>
          <p:nvSpPr>
            <p:cNvPr id="230403" name="Text Box 3"/>
            <p:cNvSpPr txBox="1">
              <a:spLocks noChangeArrowheads="1"/>
            </p:cNvSpPr>
            <p:nvPr/>
          </p:nvSpPr>
          <p:spPr bwMode="auto">
            <a:xfrm>
              <a:off x="144" y="2976"/>
              <a:ext cx="3312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4</a:t>
              </a:r>
              <a:r>
                <a:rPr kumimoji="0" lang="en-US" altLang="zh-CN" sz="2800" b="1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n+1 </a:t>
              </a:r>
              <a:r>
                <a:rPr kumimoji="0" lang="zh-CN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＝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J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4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4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+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K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4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4 </a:t>
              </a:r>
              <a:r>
                <a:rPr kumimoji="0" lang="zh-CN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＝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4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3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2 </a:t>
              </a:r>
            </a:p>
          </p:txBody>
        </p:sp>
        <p:sp>
          <p:nvSpPr>
            <p:cNvPr id="16518" name="Line 4"/>
            <p:cNvSpPr>
              <a:spLocks noChangeShapeType="1"/>
            </p:cNvSpPr>
            <p:nvPr/>
          </p:nvSpPr>
          <p:spPr bwMode="auto">
            <a:xfrm>
              <a:off x="1296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19" name="Line 5"/>
            <p:cNvSpPr>
              <a:spLocks noChangeShapeType="1"/>
            </p:cNvSpPr>
            <p:nvPr/>
          </p:nvSpPr>
          <p:spPr bwMode="auto">
            <a:xfrm>
              <a:off x="2592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20" name="Line 6"/>
            <p:cNvSpPr>
              <a:spLocks noChangeShapeType="1"/>
            </p:cNvSpPr>
            <p:nvPr/>
          </p:nvSpPr>
          <p:spPr bwMode="auto">
            <a:xfrm>
              <a:off x="1728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142" name="表格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373870"/>
              </p:ext>
            </p:extLst>
          </p:nvPr>
        </p:nvGraphicFramePr>
        <p:xfrm>
          <a:off x="1187624" y="2553822"/>
          <a:ext cx="6824375" cy="4259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1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12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4704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dirty="0" smtClean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1800" b="1" baseline="-25000" dirty="0" smtClean="0">
                          <a:solidFill>
                            <a:srgbClr val="000099"/>
                          </a:solidFill>
                        </a:rPr>
                        <a:t>4</a:t>
                      </a:r>
                      <a:r>
                        <a:rPr kumimoji="0" lang="en-US" altLang="zh-CN" sz="1800" b="1" baseline="0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kumimoji="0" lang="en-US" altLang="zh-CN" sz="1800" b="1" dirty="0" smtClean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1800" b="1" baseline="-25000" dirty="0" smtClean="0">
                          <a:solidFill>
                            <a:srgbClr val="000099"/>
                          </a:solidFill>
                        </a:rPr>
                        <a:t>3  </a:t>
                      </a:r>
                      <a:r>
                        <a:rPr kumimoji="0" lang="en-US" altLang="zh-CN" sz="1800" b="1" dirty="0" smtClean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1800" b="1" baseline="-25000" dirty="0" smtClean="0">
                          <a:solidFill>
                            <a:srgbClr val="000099"/>
                          </a:solidFill>
                        </a:rPr>
                        <a:t>2  </a:t>
                      </a:r>
                      <a:r>
                        <a:rPr kumimoji="0" lang="en-US" altLang="zh-CN" sz="1800" b="1" dirty="0" smtClean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1800" b="1" baseline="-25000" dirty="0" smtClean="0">
                          <a:solidFill>
                            <a:srgbClr val="000099"/>
                          </a:solidFill>
                        </a:rPr>
                        <a:t>1</a:t>
                      </a:r>
                      <a:r>
                        <a:rPr lang="en-US" altLang="zh-CN" sz="1800" b="1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dirty="0" smtClean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1800" b="1" baseline="-25000" dirty="0" smtClean="0">
                          <a:solidFill>
                            <a:srgbClr val="000099"/>
                          </a:solidFill>
                        </a:rPr>
                        <a:t>4</a:t>
                      </a:r>
                      <a:r>
                        <a:rPr kumimoji="0" lang="en-US" altLang="zh-CN" sz="1800" b="1" baseline="30000" dirty="0" smtClean="0">
                          <a:solidFill>
                            <a:srgbClr val="000099"/>
                          </a:solidFill>
                        </a:rPr>
                        <a:t>n+1</a:t>
                      </a:r>
                      <a:endParaRPr lang="zh-CN" altLang="en-US" sz="1800" dirty="0" smtClean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dirty="0" smtClean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1800" b="1" baseline="-25000" dirty="0" smtClean="0">
                          <a:solidFill>
                            <a:srgbClr val="000099"/>
                          </a:solidFill>
                        </a:rPr>
                        <a:t>3</a:t>
                      </a:r>
                      <a:r>
                        <a:rPr kumimoji="0" lang="en-US" altLang="zh-CN" sz="1800" b="1" baseline="30000" dirty="0" smtClean="0">
                          <a:solidFill>
                            <a:srgbClr val="000099"/>
                          </a:solidFill>
                        </a:rPr>
                        <a:t>n+1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dirty="0" smtClean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1800" b="1" baseline="-25000" dirty="0" smtClean="0">
                          <a:solidFill>
                            <a:srgbClr val="000099"/>
                          </a:solidFill>
                        </a:rPr>
                        <a:t>2</a:t>
                      </a:r>
                      <a:r>
                        <a:rPr kumimoji="0" lang="en-US" altLang="zh-CN" sz="1800" b="1" baseline="30000" dirty="0" smtClean="0">
                          <a:solidFill>
                            <a:srgbClr val="000099"/>
                          </a:solidFill>
                        </a:rPr>
                        <a:t>n+1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dirty="0" smtClean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1800" b="1" baseline="-25000" dirty="0" smtClean="0">
                          <a:solidFill>
                            <a:srgbClr val="000099"/>
                          </a:solidFill>
                        </a:rPr>
                        <a:t>1</a:t>
                      </a:r>
                      <a:r>
                        <a:rPr kumimoji="0" lang="en-US" altLang="zh-CN" sz="1800" b="1" baseline="30000" dirty="0" smtClean="0">
                          <a:solidFill>
                            <a:srgbClr val="000099"/>
                          </a:solidFill>
                        </a:rPr>
                        <a:t>n+1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dirty="0" smtClean="0">
                          <a:solidFill>
                            <a:srgbClr val="000099"/>
                          </a:solidFill>
                        </a:rPr>
                        <a:t>CP</a:t>
                      </a:r>
                      <a:r>
                        <a:rPr kumimoji="0" lang="en-US" altLang="zh-CN" sz="1800" b="1" baseline="-25000" dirty="0" smtClean="0">
                          <a:solidFill>
                            <a:srgbClr val="000099"/>
                          </a:solidFill>
                        </a:rPr>
                        <a:t>4  </a:t>
                      </a:r>
                      <a:r>
                        <a:rPr kumimoji="0" lang="en-US" altLang="zh-CN" sz="1800" b="1" dirty="0" smtClean="0">
                          <a:solidFill>
                            <a:srgbClr val="000099"/>
                          </a:solidFill>
                        </a:rPr>
                        <a:t>CP</a:t>
                      </a:r>
                      <a:r>
                        <a:rPr kumimoji="0" lang="en-US" altLang="zh-CN" sz="1800" b="1" baseline="-25000" dirty="0" smtClean="0">
                          <a:solidFill>
                            <a:srgbClr val="000099"/>
                          </a:solidFill>
                        </a:rPr>
                        <a:t>3   </a:t>
                      </a:r>
                      <a:r>
                        <a:rPr kumimoji="0" lang="en-US" altLang="zh-CN" sz="1800" b="1" dirty="0" smtClean="0">
                          <a:solidFill>
                            <a:srgbClr val="000099"/>
                          </a:solidFill>
                        </a:rPr>
                        <a:t>CP</a:t>
                      </a:r>
                      <a:r>
                        <a:rPr kumimoji="0" lang="en-US" altLang="zh-CN" sz="1800" b="1" baseline="-25000" dirty="0" smtClean="0">
                          <a:solidFill>
                            <a:srgbClr val="000099"/>
                          </a:solidFill>
                        </a:rPr>
                        <a:t>2    </a:t>
                      </a:r>
                      <a:r>
                        <a:rPr kumimoji="0" lang="en-US" altLang="zh-CN" sz="1800" b="1" dirty="0" smtClean="0">
                          <a:solidFill>
                            <a:srgbClr val="000099"/>
                          </a:solidFill>
                        </a:rPr>
                        <a:t>CP</a:t>
                      </a:r>
                      <a:r>
                        <a:rPr kumimoji="0" lang="en-US" altLang="zh-CN" sz="1800" b="1" baseline="-25000" dirty="0" smtClean="0">
                          <a:solidFill>
                            <a:srgbClr val="000099"/>
                          </a:solidFill>
                        </a:rPr>
                        <a:t>1</a:t>
                      </a:r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8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r>
                        <a:rPr lang="en-US" altLang="zh-CN" sz="1800" b="1" baseline="0" dirty="0" smtClean="0">
                          <a:solidFill>
                            <a:schemeClr val="bg2"/>
                          </a:solidFill>
                        </a:rPr>
                        <a:t>   </a:t>
                      </a:r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0   0   0 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zh-CN" altLang="en-US" sz="1800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CN" altLang="en-US" sz="18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0   0   0   </a:t>
                      </a:r>
                      <a:r>
                        <a:rPr lang="en-US" altLang="zh-CN" sz="1800" b="1" dirty="0" smtClean="0">
                          <a:solidFill>
                            <a:schemeClr val="hlink"/>
                          </a:solidFill>
                        </a:rPr>
                        <a:t>1</a:t>
                      </a:r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zh-CN" altLang="en-US" sz="1800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hlink"/>
                          </a:solidFill>
                        </a:rPr>
                        <a:t>0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CN" altLang="en-US" sz="18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0   0   1   0 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zh-CN" altLang="en-US" sz="1800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CN" altLang="en-US" sz="18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0   0   </a:t>
                      </a:r>
                      <a:r>
                        <a:rPr lang="en-US" altLang="zh-CN" sz="1800" b="1" dirty="0" smtClean="0">
                          <a:solidFill>
                            <a:schemeClr val="hlink"/>
                          </a:solidFill>
                        </a:rPr>
                        <a:t>1   1</a:t>
                      </a:r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zh-CN" altLang="en-US" sz="1800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hlink"/>
                          </a:solidFill>
                        </a:rPr>
                        <a:t>0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hlink"/>
                          </a:solidFill>
                        </a:rPr>
                        <a:t>0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5 </a:t>
                      </a:r>
                      <a:endParaRPr lang="zh-CN" altLang="en-US" sz="18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0   1   0   0 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zh-CN" altLang="en-US" sz="1800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CN" altLang="en-US" sz="18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r>
                        <a:rPr lang="en-US" altLang="zh-CN" sz="1800" b="1" baseline="0" dirty="0" smtClean="0">
                          <a:solidFill>
                            <a:schemeClr val="bg2"/>
                          </a:solidFill>
                        </a:rPr>
                        <a:t>   </a:t>
                      </a:r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1   0   </a:t>
                      </a:r>
                      <a:r>
                        <a:rPr lang="en-US" altLang="zh-CN" sz="1800" b="1" dirty="0" smtClean="0">
                          <a:solidFill>
                            <a:schemeClr val="hlink"/>
                          </a:solidFill>
                        </a:rPr>
                        <a:t>1 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zh-CN" altLang="en-US" sz="1800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hlink"/>
                          </a:solidFill>
                        </a:rPr>
                        <a:t>0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CN" altLang="en-US" sz="18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0   1   1   0 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zh-CN" altLang="en-US" sz="1800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800" dirty="0" smtClean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8 </a:t>
                      </a:r>
                      <a:endParaRPr lang="zh-CN" altLang="en-US" sz="18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0   1  </a:t>
                      </a:r>
                      <a:r>
                        <a:rPr lang="en-US" altLang="zh-CN" sz="1800" b="1" dirty="0" smtClean="0">
                          <a:solidFill>
                            <a:schemeClr val="hlink"/>
                          </a:solidFill>
                        </a:rPr>
                        <a:t> 1</a:t>
                      </a:r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   </a:t>
                      </a:r>
                      <a:r>
                        <a:rPr lang="en-US" altLang="zh-CN" sz="1800" b="1" dirty="0" smtClean="0">
                          <a:solidFill>
                            <a:schemeClr val="hlink"/>
                          </a:solidFill>
                        </a:rPr>
                        <a:t>1 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zh-CN" altLang="en-US" sz="1800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hlink"/>
                          </a:solidFill>
                        </a:rPr>
                        <a:t>0</a:t>
                      </a:r>
                      <a:endParaRPr lang="zh-CN" altLang="en-US" sz="1800" dirty="0" smtClean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hlink"/>
                          </a:solidFill>
                        </a:rPr>
                        <a:t>0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7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CN" altLang="en-US" sz="1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1   0   0   0</a:t>
                      </a:r>
                      <a:endParaRPr lang="zh-CN" altLang="en-US" sz="1800" dirty="0" smtClean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zh-CN" altLang="en-US" sz="1800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800" b="1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7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CN" altLang="en-US" sz="1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1   0   0   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zh-CN" altLang="en-US" sz="1800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800" b="1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16387" name="Group 7"/>
          <p:cNvGrpSpPr>
            <a:grpSpLocks/>
          </p:cNvGrpSpPr>
          <p:nvPr/>
        </p:nvGrpSpPr>
        <p:grpSpPr bwMode="auto">
          <a:xfrm>
            <a:off x="1364505" y="754584"/>
            <a:ext cx="5257800" cy="519112"/>
            <a:chOff x="144" y="2976"/>
            <a:chExt cx="3312" cy="327"/>
          </a:xfrm>
        </p:grpSpPr>
        <p:sp>
          <p:nvSpPr>
            <p:cNvPr id="230408" name="Text Box 8"/>
            <p:cNvSpPr txBox="1">
              <a:spLocks noChangeArrowheads="1"/>
            </p:cNvSpPr>
            <p:nvPr/>
          </p:nvSpPr>
          <p:spPr bwMode="auto">
            <a:xfrm>
              <a:off x="144" y="2976"/>
              <a:ext cx="3312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Y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3</a:t>
              </a:r>
              <a:r>
                <a:rPr kumimoji="0" lang="en-US" altLang="zh-CN" sz="2800" b="1" baseline="30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n+1 </a:t>
              </a:r>
              <a:r>
                <a:rPr kumimoji="0"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＝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J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3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3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+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K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3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3 </a:t>
              </a:r>
              <a:r>
                <a:rPr kumimoji="0"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＝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3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 </a:t>
              </a:r>
              <a:endParaRPr kumimoji="0" lang="en-US" altLang="zh-CN" sz="28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6514" name="Line 9"/>
            <p:cNvSpPr>
              <a:spLocks noChangeShapeType="1"/>
            </p:cNvSpPr>
            <p:nvPr/>
          </p:nvSpPr>
          <p:spPr bwMode="auto">
            <a:xfrm>
              <a:off x="1296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15" name="Line 10"/>
            <p:cNvSpPr>
              <a:spLocks noChangeShapeType="1"/>
            </p:cNvSpPr>
            <p:nvPr/>
          </p:nvSpPr>
          <p:spPr bwMode="auto">
            <a:xfrm>
              <a:off x="2592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16" name="Line 11"/>
            <p:cNvSpPr>
              <a:spLocks noChangeShapeType="1"/>
            </p:cNvSpPr>
            <p:nvPr/>
          </p:nvSpPr>
          <p:spPr bwMode="auto">
            <a:xfrm>
              <a:off x="1728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388" name="Group 12"/>
          <p:cNvGrpSpPr>
            <a:grpSpLocks/>
          </p:cNvGrpSpPr>
          <p:nvPr/>
        </p:nvGrpSpPr>
        <p:grpSpPr bwMode="auto">
          <a:xfrm>
            <a:off x="1364505" y="1349896"/>
            <a:ext cx="5257800" cy="519113"/>
            <a:chOff x="144" y="3609"/>
            <a:chExt cx="3312" cy="327"/>
          </a:xfrm>
        </p:grpSpPr>
        <p:grpSp>
          <p:nvGrpSpPr>
            <p:cNvPr id="16507" name="Group 13"/>
            <p:cNvGrpSpPr>
              <a:grpSpLocks/>
            </p:cNvGrpSpPr>
            <p:nvPr/>
          </p:nvGrpSpPr>
          <p:grpSpPr bwMode="auto">
            <a:xfrm>
              <a:off x="144" y="3609"/>
              <a:ext cx="3312" cy="327"/>
              <a:chOff x="144" y="2976"/>
              <a:chExt cx="3312" cy="327"/>
            </a:xfrm>
          </p:grpSpPr>
          <p:sp>
            <p:nvSpPr>
              <p:cNvPr id="230414" name="Text Box 14"/>
              <p:cNvSpPr txBox="1">
                <a:spLocks noChangeArrowheads="1"/>
              </p:cNvSpPr>
              <p:nvPr/>
            </p:nvSpPr>
            <p:spPr bwMode="auto">
              <a:xfrm>
                <a:off x="144" y="2976"/>
                <a:ext cx="331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</a:rPr>
                  <a:t>Y</a:t>
                </a:r>
                <a:r>
                  <a:rPr kumimoji="0" lang="en-US" altLang="zh-CN" sz="2800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</a:rPr>
                  <a:t>2</a:t>
                </a:r>
                <a:r>
                  <a:rPr kumimoji="0" lang="en-US" altLang="zh-CN" sz="2800" b="1" baseline="30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</a:rPr>
                  <a:t>n+1 </a:t>
                </a:r>
                <a:r>
                  <a:rPr kumimoji="0" lang="zh-CN" altLang="en-US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＝ 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J</a:t>
                </a:r>
                <a:r>
                  <a:rPr kumimoji="0" lang="en-US" altLang="zh-CN" sz="2800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2 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Y</a:t>
                </a:r>
                <a:r>
                  <a:rPr kumimoji="0" lang="en-US" altLang="zh-CN" sz="2800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2 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</a:rPr>
                  <a:t>+ 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K</a:t>
                </a:r>
                <a:r>
                  <a:rPr kumimoji="0" lang="en-US" altLang="zh-CN" sz="2800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2 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Y</a:t>
                </a:r>
                <a:r>
                  <a:rPr kumimoji="0" lang="en-US" altLang="zh-CN" sz="2800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2 </a:t>
                </a:r>
                <a:r>
                  <a:rPr kumimoji="0" lang="zh-CN" altLang="en-US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＝ 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Y</a:t>
                </a:r>
                <a:r>
                  <a:rPr kumimoji="0" lang="en-US" altLang="zh-CN" sz="2800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4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Y</a:t>
                </a:r>
                <a:r>
                  <a:rPr kumimoji="0" lang="en-US" altLang="zh-CN" sz="2800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2</a:t>
                </a:r>
                <a:r>
                  <a:rPr kumimoji="0" lang="en-US" altLang="zh-CN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kumimoji="0" lang="en-US" altLang="zh-CN" sz="2800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6510" name="Line 15"/>
              <p:cNvSpPr>
                <a:spLocks noChangeShapeType="1"/>
              </p:cNvSpPr>
              <p:nvPr/>
            </p:nvSpPr>
            <p:spPr bwMode="auto">
              <a:xfrm>
                <a:off x="1296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511" name="Line 16"/>
              <p:cNvSpPr>
                <a:spLocks noChangeShapeType="1"/>
              </p:cNvSpPr>
              <p:nvPr/>
            </p:nvSpPr>
            <p:spPr bwMode="auto">
              <a:xfrm>
                <a:off x="2592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512" name="Line 17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14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508" name="Line 18"/>
            <p:cNvSpPr>
              <a:spLocks noChangeShapeType="1"/>
            </p:cNvSpPr>
            <p:nvPr/>
          </p:nvSpPr>
          <p:spPr bwMode="auto">
            <a:xfrm>
              <a:off x="2832" y="3648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389" name="Group 19"/>
          <p:cNvGrpSpPr>
            <a:grpSpLocks/>
          </p:cNvGrpSpPr>
          <p:nvPr/>
        </p:nvGrpSpPr>
        <p:grpSpPr bwMode="auto">
          <a:xfrm>
            <a:off x="1364505" y="1959496"/>
            <a:ext cx="5257800" cy="519113"/>
            <a:chOff x="144" y="2976"/>
            <a:chExt cx="3312" cy="327"/>
          </a:xfrm>
        </p:grpSpPr>
        <p:sp>
          <p:nvSpPr>
            <p:cNvPr id="230420" name="Text Box 20"/>
            <p:cNvSpPr txBox="1">
              <a:spLocks noChangeArrowheads="1"/>
            </p:cNvSpPr>
            <p:nvPr/>
          </p:nvSpPr>
          <p:spPr bwMode="auto">
            <a:xfrm>
              <a:off x="144" y="2976"/>
              <a:ext cx="3312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Y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1</a:t>
              </a:r>
              <a:r>
                <a:rPr kumimoji="0" lang="en-US" altLang="zh-CN" sz="2800" b="1" baseline="30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n+1 </a:t>
              </a:r>
              <a:r>
                <a:rPr kumimoji="0"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＝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J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1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1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+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K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1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1 </a:t>
              </a:r>
              <a:r>
                <a:rPr kumimoji="0"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＝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1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 </a:t>
              </a:r>
              <a:endParaRPr kumimoji="0" lang="en-US" altLang="zh-CN" sz="28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6504" name="Line 21"/>
            <p:cNvSpPr>
              <a:spLocks noChangeShapeType="1"/>
            </p:cNvSpPr>
            <p:nvPr/>
          </p:nvSpPr>
          <p:spPr bwMode="auto">
            <a:xfrm>
              <a:off x="1296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05" name="Line 22"/>
            <p:cNvSpPr>
              <a:spLocks noChangeShapeType="1"/>
            </p:cNvSpPr>
            <p:nvPr/>
          </p:nvSpPr>
          <p:spPr bwMode="auto">
            <a:xfrm>
              <a:off x="2592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06" name="Line 23"/>
            <p:cNvSpPr>
              <a:spLocks noChangeShapeType="1"/>
            </p:cNvSpPr>
            <p:nvPr/>
          </p:nvSpPr>
          <p:spPr bwMode="auto">
            <a:xfrm>
              <a:off x="1728" y="3024"/>
              <a:ext cx="14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30424" name="Text Box 24"/>
          <p:cNvSpPr txBox="1">
            <a:spLocks noChangeArrowheads="1"/>
          </p:cNvSpPr>
          <p:nvPr/>
        </p:nvSpPr>
        <p:spPr bwMode="auto">
          <a:xfrm>
            <a:off x="6698505" y="2035696"/>
            <a:ext cx="881063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CP</a:t>
            </a:r>
            <a:r>
              <a:rPr kumimoji="0" lang="en-US" altLang="zh-CN" b="1" baseline="-25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1</a:t>
            </a:r>
            <a:endParaRPr kumimoji="0" lang="zh-CN" altLang="en-US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0425" name="Text Box 25"/>
          <p:cNvSpPr txBox="1">
            <a:spLocks noChangeArrowheads="1"/>
          </p:cNvSpPr>
          <p:nvPr/>
        </p:nvSpPr>
        <p:spPr bwMode="auto">
          <a:xfrm>
            <a:off x="6698505" y="1502296"/>
            <a:ext cx="665163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8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</a:t>
            </a:r>
            <a:r>
              <a:rPr kumimoji="0" lang="en-US" altLang="zh-CN" sz="2800" b="1" baseline="-25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1</a:t>
            </a:r>
            <a:endParaRPr kumimoji="0" lang="zh-CN" altLang="en-US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0426" name="Text Box 26"/>
          <p:cNvSpPr txBox="1">
            <a:spLocks noChangeArrowheads="1"/>
          </p:cNvSpPr>
          <p:nvPr/>
        </p:nvSpPr>
        <p:spPr bwMode="auto">
          <a:xfrm>
            <a:off x="6698505" y="892696"/>
            <a:ext cx="881063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8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</a:t>
            </a:r>
            <a:r>
              <a:rPr kumimoji="0" lang="en-US" altLang="zh-CN" sz="2800" b="1" baseline="-25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2</a:t>
            </a:r>
            <a:endParaRPr kumimoji="0" lang="zh-CN" altLang="en-US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0427" name="Text Box 27"/>
          <p:cNvSpPr txBox="1">
            <a:spLocks noChangeArrowheads="1"/>
          </p:cNvSpPr>
          <p:nvPr/>
        </p:nvSpPr>
        <p:spPr bwMode="auto">
          <a:xfrm>
            <a:off x="6698505" y="283096"/>
            <a:ext cx="665163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8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</a:t>
            </a:r>
            <a:r>
              <a:rPr kumimoji="0" lang="en-US" altLang="zh-CN" sz="2800" b="1" baseline="-25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1</a:t>
            </a:r>
            <a:endParaRPr kumimoji="0" lang="zh-CN" altLang="en-US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16398" name="Group 32"/>
          <p:cNvGrpSpPr>
            <a:grpSpLocks/>
          </p:cNvGrpSpPr>
          <p:nvPr/>
        </p:nvGrpSpPr>
        <p:grpSpPr bwMode="auto">
          <a:xfrm>
            <a:off x="7575848" y="3007568"/>
            <a:ext cx="304800" cy="309563"/>
            <a:chOff x="4896" y="1920"/>
            <a:chExt cx="192" cy="195"/>
          </a:xfrm>
        </p:grpSpPr>
        <p:sp>
          <p:nvSpPr>
            <p:cNvPr id="16500" name="Line 33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01" name="Line 34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02" name="Line 35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399" name="Line 36"/>
          <p:cNvSpPr>
            <a:spLocks noChangeShapeType="1"/>
          </p:cNvSpPr>
          <p:nvPr/>
        </p:nvSpPr>
        <p:spPr bwMode="auto">
          <a:xfrm>
            <a:off x="7118648" y="331236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0" name="Line 37"/>
          <p:cNvSpPr>
            <a:spLocks noChangeShapeType="1"/>
          </p:cNvSpPr>
          <p:nvPr/>
        </p:nvSpPr>
        <p:spPr bwMode="auto">
          <a:xfrm>
            <a:off x="7271048" y="3312368"/>
            <a:ext cx="0" cy="3095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1" name="Line 38"/>
          <p:cNvSpPr>
            <a:spLocks noChangeShapeType="1"/>
          </p:cNvSpPr>
          <p:nvPr/>
        </p:nvSpPr>
        <p:spPr bwMode="auto">
          <a:xfrm>
            <a:off x="7271048" y="361716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6402" name="Group 39"/>
          <p:cNvGrpSpPr>
            <a:grpSpLocks/>
          </p:cNvGrpSpPr>
          <p:nvPr/>
        </p:nvGrpSpPr>
        <p:grpSpPr bwMode="auto">
          <a:xfrm>
            <a:off x="7575848" y="3383806"/>
            <a:ext cx="304800" cy="309562"/>
            <a:chOff x="4896" y="1920"/>
            <a:chExt cx="192" cy="195"/>
          </a:xfrm>
        </p:grpSpPr>
        <p:sp>
          <p:nvSpPr>
            <p:cNvPr id="16497" name="Line 40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98" name="Line 41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99" name="Line 42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03" name="Group 43"/>
          <p:cNvGrpSpPr>
            <a:grpSpLocks/>
          </p:cNvGrpSpPr>
          <p:nvPr/>
        </p:nvGrpSpPr>
        <p:grpSpPr bwMode="auto">
          <a:xfrm>
            <a:off x="7118648" y="3383806"/>
            <a:ext cx="304800" cy="309562"/>
            <a:chOff x="4896" y="1920"/>
            <a:chExt cx="192" cy="195"/>
          </a:xfrm>
        </p:grpSpPr>
        <p:sp>
          <p:nvSpPr>
            <p:cNvPr id="16494" name="Line 44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95" name="Line 45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96" name="Line 46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04" name="Group 47"/>
          <p:cNvGrpSpPr>
            <a:grpSpLocks/>
          </p:cNvGrpSpPr>
          <p:nvPr/>
        </p:nvGrpSpPr>
        <p:grpSpPr bwMode="auto">
          <a:xfrm>
            <a:off x="6128048" y="3388568"/>
            <a:ext cx="304800" cy="309563"/>
            <a:chOff x="4896" y="1920"/>
            <a:chExt cx="192" cy="195"/>
          </a:xfrm>
        </p:grpSpPr>
        <p:sp>
          <p:nvSpPr>
            <p:cNvPr id="16491" name="Line 48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92" name="Line 49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93" name="Line 50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05" name="Group 51"/>
          <p:cNvGrpSpPr>
            <a:grpSpLocks/>
          </p:cNvGrpSpPr>
          <p:nvPr/>
        </p:nvGrpSpPr>
        <p:grpSpPr bwMode="auto">
          <a:xfrm>
            <a:off x="7575848" y="3764806"/>
            <a:ext cx="304800" cy="309562"/>
            <a:chOff x="4896" y="1920"/>
            <a:chExt cx="192" cy="195"/>
          </a:xfrm>
        </p:grpSpPr>
        <p:sp>
          <p:nvSpPr>
            <p:cNvPr id="16488" name="Line 52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89" name="Line 53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90" name="Line 54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06" name="Group 55"/>
          <p:cNvGrpSpPr>
            <a:grpSpLocks/>
          </p:cNvGrpSpPr>
          <p:nvPr/>
        </p:nvGrpSpPr>
        <p:grpSpPr bwMode="auto">
          <a:xfrm>
            <a:off x="6128048" y="4145806"/>
            <a:ext cx="304800" cy="309562"/>
            <a:chOff x="4896" y="1920"/>
            <a:chExt cx="192" cy="195"/>
          </a:xfrm>
        </p:grpSpPr>
        <p:sp>
          <p:nvSpPr>
            <p:cNvPr id="16485" name="Line 56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86" name="Line 57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87" name="Line 58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07" name="Group 59"/>
          <p:cNvGrpSpPr>
            <a:grpSpLocks/>
          </p:cNvGrpSpPr>
          <p:nvPr/>
        </p:nvGrpSpPr>
        <p:grpSpPr bwMode="auto">
          <a:xfrm>
            <a:off x="6585248" y="4145806"/>
            <a:ext cx="304800" cy="309562"/>
            <a:chOff x="4896" y="1920"/>
            <a:chExt cx="192" cy="195"/>
          </a:xfrm>
        </p:grpSpPr>
        <p:sp>
          <p:nvSpPr>
            <p:cNvPr id="16482" name="Line 60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83" name="Line 61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84" name="Line 62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08" name="Group 63"/>
          <p:cNvGrpSpPr>
            <a:grpSpLocks/>
          </p:cNvGrpSpPr>
          <p:nvPr/>
        </p:nvGrpSpPr>
        <p:grpSpPr bwMode="auto">
          <a:xfrm>
            <a:off x="7118648" y="4150568"/>
            <a:ext cx="304800" cy="309563"/>
            <a:chOff x="4896" y="1920"/>
            <a:chExt cx="192" cy="195"/>
          </a:xfrm>
        </p:grpSpPr>
        <p:sp>
          <p:nvSpPr>
            <p:cNvPr id="16479" name="Line 64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80" name="Line 65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81" name="Line 66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09" name="Group 67"/>
          <p:cNvGrpSpPr>
            <a:grpSpLocks/>
          </p:cNvGrpSpPr>
          <p:nvPr/>
        </p:nvGrpSpPr>
        <p:grpSpPr bwMode="auto">
          <a:xfrm>
            <a:off x="7575848" y="4145806"/>
            <a:ext cx="304800" cy="309562"/>
            <a:chOff x="4896" y="1920"/>
            <a:chExt cx="192" cy="195"/>
          </a:xfrm>
        </p:grpSpPr>
        <p:sp>
          <p:nvSpPr>
            <p:cNvPr id="16476" name="Line 68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77" name="Line 69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78" name="Line 70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10" name="Group 71"/>
          <p:cNvGrpSpPr>
            <a:grpSpLocks/>
          </p:cNvGrpSpPr>
          <p:nvPr/>
        </p:nvGrpSpPr>
        <p:grpSpPr bwMode="auto">
          <a:xfrm>
            <a:off x="6128048" y="6431806"/>
            <a:ext cx="304800" cy="309562"/>
            <a:chOff x="4896" y="1920"/>
            <a:chExt cx="192" cy="195"/>
          </a:xfrm>
        </p:grpSpPr>
        <p:sp>
          <p:nvSpPr>
            <p:cNvPr id="16473" name="Line 72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74" name="Line 73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75" name="Line 74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11" name="Group 75"/>
          <p:cNvGrpSpPr>
            <a:grpSpLocks/>
          </p:cNvGrpSpPr>
          <p:nvPr/>
        </p:nvGrpSpPr>
        <p:grpSpPr bwMode="auto">
          <a:xfrm>
            <a:off x="7118648" y="6431806"/>
            <a:ext cx="304800" cy="309562"/>
            <a:chOff x="4896" y="1920"/>
            <a:chExt cx="192" cy="195"/>
          </a:xfrm>
        </p:grpSpPr>
        <p:sp>
          <p:nvSpPr>
            <p:cNvPr id="16470" name="Line 76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471" name="Line 77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472" name="Line 78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412" name="Group 79"/>
          <p:cNvGrpSpPr>
            <a:grpSpLocks/>
          </p:cNvGrpSpPr>
          <p:nvPr/>
        </p:nvGrpSpPr>
        <p:grpSpPr bwMode="auto">
          <a:xfrm>
            <a:off x="7575848" y="6431806"/>
            <a:ext cx="304800" cy="309562"/>
            <a:chOff x="4896" y="1920"/>
            <a:chExt cx="192" cy="195"/>
          </a:xfrm>
        </p:grpSpPr>
        <p:sp>
          <p:nvSpPr>
            <p:cNvPr id="16467" name="Line 80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68" name="Line 81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69" name="Line 82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13" name="Group 83"/>
          <p:cNvGrpSpPr>
            <a:grpSpLocks/>
          </p:cNvGrpSpPr>
          <p:nvPr/>
        </p:nvGrpSpPr>
        <p:grpSpPr bwMode="auto">
          <a:xfrm>
            <a:off x="7575848" y="4526806"/>
            <a:ext cx="304800" cy="309562"/>
            <a:chOff x="4896" y="1920"/>
            <a:chExt cx="192" cy="195"/>
          </a:xfrm>
        </p:grpSpPr>
        <p:sp>
          <p:nvSpPr>
            <p:cNvPr id="16464" name="Line 84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65" name="Line 85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66" name="Line 86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14" name="Group 87"/>
          <p:cNvGrpSpPr>
            <a:grpSpLocks/>
          </p:cNvGrpSpPr>
          <p:nvPr/>
        </p:nvGrpSpPr>
        <p:grpSpPr bwMode="auto">
          <a:xfrm>
            <a:off x="7575848" y="4907806"/>
            <a:ext cx="304800" cy="309562"/>
            <a:chOff x="4896" y="1920"/>
            <a:chExt cx="192" cy="195"/>
          </a:xfrm>
        </p:grpSpPr>
        <p:sp>
          <p:nvSpPr>
            <p:cNvPr id="16461" name="Line 88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62" name="Line 89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63" name="Line 90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15" name="Group 91"/>
          <p:cNvGrpSpPr>
            <a:grpSpLocks/>
          </p:cNvGrpSpPr>
          <p:nvPr/>
        </p:nvGrpSpPr>
        <p:grpSpPr bwMode="auto">
          <a:xfrm>
            <a:off x="7575848" y="5293568"/>
            <a:ext cx="304800" cy="309563"/>
            <a:chOff x="4896" y="1920"/>
            <a:chExt cx="192" cy="195"/>
          </a:xfrm>
        </p:grpSpPr>
        <p:sp>
          <p:nvSpPr>
            <p:cNvPr id="16458" name="Line 92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9" name="Line 93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60" name="Line 94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16" name="Group 95"/>
          <p:cNvGrpSpPr>
            <a:grpSpLocks/>
          </p:cNvGrpSpPr>
          <p:nvPr/>
        </p:nvGrpSpPr>
        <p:grpSpPr bwMode="auto">
          <a:xfrm>
            <a:off x="7575848" y="5669806"/>
            <a:ext cx="304800" cy="309562"/>
            <a:chOff x="4896" y="1920"/>
            <a:chExt cx="192" cy="195"/>
          </a:xfrm>
        </p:grpSpPr>
        <p:sp>
          <p:nvSpPr>
            <p:cNvPr id="16455" name="Line 96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6" name="Line 97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7" name="Line 98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17" name="Group 99"/>
          <p:cNvGrpSpPr>
            <a:grpSpLocks/>
          </p:cNvGrpSpPr>
          <p:nvPr/>
        </p:nvGrpSpPr>
        <p:grpSpPr bwMode="auto">
          <a:xfrm>
            <a:off x="7575848" y="6050806"/>
            <a:ext cx="304800" cy="309562"/>
            <a:chOff x="4896" y="1920"/>
            <a:chExt cx="192" cy="195"/>
          </a:xfrm>
        </p:grpSpPr>
        <p:sp>
          <p:nvSpPr>
            <p:cNvPr id="16452" name="Line 100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3" name="Line 101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4" name="Line 102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18" name="Group 103"/>
          <p:cNvGrpSpPr>
            <a:grpSpLocks/>
          </p:cNvGrpSpPr>
          <p:nvPr/>
        </p:nvGrpSpPr>
        <p:grpSpPr bwMode="auto">
          <a:xfrm>
            <a:off x="7118648" y="4907806"/>
            <a:ext cx="304800" cy="309562"/>
            <a:chOff x="4896" y="1920"/>
            <a:chExt cx="192" cy="195"/>
          </a:xfrm>
        </p:grpSpPr>
        <p:sp>
          <p:nvSpPr>
            <p:cNvPr id="16449" name="Line 104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0" name="Line 105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1" name="Line 106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19" name="Group 107"/>
          <p:cNvGrpSpPr>
            <a:grpSpLocks/>
          </p:cNvGrpSpPr>
          <p:nvPr/>
        </p:nvGrpSpPr>
        <p:grpSpPr bwMode="auto">
          <a:xfrm>
            <a:off x="6051848" y="4907806"/>
            <a:ext cx="304800" cy="309562"/>
            <a:chOff x="4896" y="1920"/>
            <a:chExt cx="192" cy="195"/>
          </a:xfrm>
        </p:grpSpPr>
        <p:sp>
          <p:nvSpPr>
            <p:cNvPr id="16446" name="Line 108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47" name="Line 109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48" name="Line 110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20" name="Group 111"/>
          <p:cNvGrpSpPr>
            <a:grpSpLocks/>
          </p:cNvGrpSpPr>
          <p:nvPr/>
        </p:nvGrpSpPr>
        <p:grpSpPr bwMode="auto">
          <a:xfrm>
            <a:off x="6051848" y="5674568"/>
            <a:ext cx="304800" cy="309563"/>
            <a:chOff x="4896" y="1920"/>
            <a:chExt cx="192" cy="195"/>
          </a:xfrm>
        </p:grpSpPr>
        <p:sp>
          <p:nvSpPr>
            <p:cNvPr id="16443" name="Line 112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44" name="Line 113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45" name="Line 114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21" name="Group 115"/>
          <p:cNvGrpSpPr>
            <a:grpSpLocks/>
          </p:cNvGrpSpPr>
          <p:nvPr/>
        </p:nvGrpSpPr>
        <p:grpSpPr bwMode="auto">
          <a:xfrm>
            <a:off x="7118648" y="5669806"/>
            <a:ext cx="304800" cy="309562"/>
            <a:chOff x="4896" y="1920"/>
            <a:chExt cx="192" cy="195"/>
          </a:xfrm>
        </p:grpSpPr>
        <p:sp>
          <p:nvSpPr>
            <p:cNvPr id="16440" name="Line 116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41" name="Line 117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42" name="Line 118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24" name="Group 125"/>
          <p:cNvGrpSpPr>
            <a:grpSpLocks/>
          </p:cNvGrpSpPr>
          <p:nvPr/>
        </p:nvGrpSpPr>
        <p:grpSpPr bwMode="auto">
          <a:xfrm>
            <a:off x="7579568" y="445021"/>
            <a:ext cx="304800" cy="309563"/>
            <a:chOff x="4896" y="1920"/>
            <a:chExt cx="192" cy="195"/>
          </a:xfrm>
        </p:grpSpPr>
        <p:sp>
          <p:nvSpPr>
            <p:cNvPr id="16437" name="Line 126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8" name="Line 127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9" name="Line 128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25" name="Group 129"/>
          <p:cNvGrpSpPr>
            <a:grpSpLocks/>
          </p:cNvGrpSpPr>
          <p:nvPr/>
        </p:nvGrpSpPr>
        <p:grpSpPr bwMode="auto">
          <a:xfrm>
            <a:off x="7579568" y="999059"/>
            <a:ext cx="304800" cy="309562"/>
            <a:chOff x="4896" y="1920"/>
            <a:chExt cx="192" cy="195"/>
          </a:xfrm>
        </p:grpSpPr>
        <p:sp>
          <p:nvSpPr>
            <p:cNvPr id="16434" name="Line 130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5" name="Line 131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6" name="Line 132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26" name="Group 133"/>
          <p:cNvGrpSpPr>
            <a:grpSpLocks/>
          </p:cNvGrpSpPr>
          <p:nvPr/>
        </p:nvGrpSpPr>
        <p:grpSpPr bwMode="auto">
          <a:xfrm>
            <a:off x="7579568" y="1524521"/>
            <a:ext cx="304800" cy="309563"/>
            <a:chOff x="4896" y="1920"/>
            <a:chExt cx="192" cy="195"/>
          </a:xfrm>
        </p:grpSpPr>
        <p:sp>
          <p:nvSpPr>
            <p:cNvPr id="16431" name="Line 134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2" name="Line 135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3" name="Line 136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27" name="Group 137"/>
          <p:cNvGrpSpPr>
            <a:grpSpLocks/>
          </p:cNvGrpSpPr>
          <p:nvPr/>
        </p:nvGrpSpPr>
        <p:grpSpPr bwMode="auto">
          <a:xfrm>
            <a:off x="7579568" y="2078559"/>
            <a:ext cx="304800" cy="309562"/>
            <a:chOff x="4896" y="1920"/>
            <a:chExt cx="192" cy="195"/>
          </a:xfrm>
        </p:grpSpPr>
        <p:sp>
          <p:nvSpPr>
            <p:cNvPr id="16428" name="Line 138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29" name="Line 139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0" name="Line 140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7" name="Text Box 2"/>
          <p:cNvSpPr txBox="1">
            <a:spLocks noChangeArrowheads="1"/>
          </p:cNvSpPr>
          <p:nvPr/>
        </p:nvSpPr>
        <p:spPr bwMode="auto">
          <a:xfrm>
            <a:off x="755576" y="280060"/>
            <a:ext cx="60059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2. </a:t>
            </a: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次态方程</a:t>
            </a:r>
          </a:p>
        </p:txBody>
      </p:sp>
      <p:sp>
        <p:nvSpPr>
          <p:cNvPr id="138" name="Text Box 2"/>
          <p:cNvSpPr txBox="1">
            <a:spLocks noChangeArrowheads="1"/>
          </p:cNvSpPr>
          <p:nvPr/>
        </p:nvSpPr>
        <p:spPr bwMode="auto">
          <a:xfrm>
            <a:off x="755576" y="3532128"/>
            <a:ext cx="60059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3. </a:t>
            </a: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状态</a:t>
            </a:r>
            <a:r>
              <a:rPr lang="zh-CN" altLang="en-US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转</a:t>
            </a: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移</a:t>
            </a:r>
            <a:r>
              <a:rPr lang="zh-CN" altLang="en-US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表</a:t>
            </a:r>
            <a:endParaRPr lang="zh-CN" altLang="en-US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45" name="Group 59"/>
          <p:cNvGrpSpPr>
            <a:grpSpLocks/>
          </p:cNvGrpSpPr>
          <p:nvPr/>
        </p:nvGrpSpPr>
        <p:grpSpPr bwMode="auto">
          <a:xfrm>
            <a:off x="6588224" y="5661248"/>
            <a:ext cx="304800" cy="309562"/>
            <a:chOff x="4896" y="1920"/>
            <a:chExt cx="192" cy="195"/>
          </a:xfrm>
        </p:grpSpPr>
        <p:sp>
          <p:nvSpPr>
            <p:cNvPr id="146" name="Line 60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7" name="Line 61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" name="Line 62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035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表格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584494"/>
              </p:ext>
            </p:extLst>
          </p:nvPr>
        </p:nvGraphicFramePr>
        <p:xfrm>
          <a:off x="971600" y="359346"/>
          <a:ext cx="6824375" cy="27096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1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12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4704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dirty="0" smtClean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1800" b="1" baseline="-25000" dirty="0" smtClean="0">
                          <a:solidFill>
                            <a:srgbClr val="000099"/>
                          </a:solidFill>
                        </a:rPr>
                        <a:t>4</a:t>
                      </a:r>
                      <a:r>
                        <a:rPr kumimoji="0" lang="en-US" altLang="zh-CN" sz="1800" b="1" baseline="0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r>
                        <a:rPr kumimoji="0" lang="en-US" altLang="zh-CN" sz="1800" b="1" dirty="0" smtClean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1800" b="1" baseline="-25000" dirty="0" smtClean="0">
                          <a:solidFill>
                            <a:srgbClr val="000099"/>
                          </a:solidFill>
                        </a:rPr>
                        <a:t>3  </a:t>
                      </a:r>
                      <a:r>
                        <a:rPr kumimoji="0" lang="en-US" altLang="zh-CN" sz="1800" b="1" dirty="0" smtClean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1800" b="1" baseline="-25000" dirty="0" smtClean="0">
                          <a:solidFill>
                            <a:srgbClr val="000099"/>
                          </a:solidFill>
                        </a:rPr>
                        <a:t>2  </a:t>
                      </a:r>
                      <a:r>
                        <a:rPr kumimoji="0" lang="en-US" altLang="zh-CN" sz="1800" b="1" dirty="0" smtClean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1800" b="1" baseline="-25000" dirty="0" smtClean="0">
                          <a:solidFill>
                            <a:srgbClr val="000099"/>
                          </a:solidFill>
                        </a:rPr>
                        <a:t>1</a:t>
                      </a:r>
                      <a:r>
                        <a:rPr lang="en-US" altLang="zh-CN" sz="1800" b="1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dirty="0" smtClean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1800" b="1" baseline="-25000" dirty="0" smtClean="0">
                          <a:solidFill>
                            <a:srgbClr val="000099"/>
                          </a:solidFill>
                        </a:rPr>
                        <a:t>4</a:t>
                      </a:r>
                      <a:r>
                        <a:rPr kumimoji="0" lang="en-US" altLang="zh-CN" sz="1800" b="1" baseline="30000" dirty="0" smtClean="0">
                          <a:solidFill>
                            <a:srgbClr val="000099"/>
                          </a:solidFill>
                        </a:rPr>
                        <a:t>n+1</a:t>
                      </a:r>
                      <a:endParaRPr lang="zh-CN" altLang="en-US" sz="1800" dirty="0" smtClean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dirty="0" smtClean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1800" b="1" baseline="-25000" dirty="0" smtClean="0">
                          <a:solidFill>
                            <a:srgbClr val="000099"/>
                          </a:solidFill>
                        </a:rPr>
                        <a:t>3</a:t>
                      </a:r>
                      <a:r>
                        <a:rPr kumimoji="0" lang="en-US" altLang="zh-CN" sz="1800" b="1" baseline="30000" dirty="0" smtClean="0">
                          <a:solidFill>
                            <a:srgbClr val="000099"/>
                          </a:solidFill>
                        </a:rPr>
                        <a:t>n+1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dirty="0" smtClean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1800" b="1" baseline="-25000" dirty="0" smtClean="0">
                          <a:solidFill>
                            <a:srgbClr val="000099"/>
                          </a:solidFill>
                        </a:rPr>
                        <a:t>2</a:t>
                      </a:r>
                      <a:r>
                        <a:rPr kumimoji="0" lang="en-US" altLang="zh-CN" sz="1800" b="1" baseline="30000" dirty="0" smtClean="0">
                          <a:solidFill>
                            <a:srgbClr val="000099"/>
                          </a:solidFill>
                        </a:rPr>
                        <a:t>n+1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dirty="0" smtClean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1800" b="1" baseline="-25000" dirty="0" smtClean="0">
                          <a:solidFill>
                            <a:srgbClr val="000099"/>
                          </a:solidFill>
                        </a:rPr>
                        <a:t>1</a:t>
                      </a:r>
                      <a:r>
                        <a:rPr kumimoji="0" lang="en-US" altLang="zh-CN" sz="1800" b="1" baseline="30000" dirty="0" smtClean="0">
                          <a:solidFill>
                            <a:srgbClr val="000099"/>
                          </a:solidFill>
                        </a:rPr>
                        <a:t>n+1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dirty="0" smtClean="0">
                          <a:solidFill>
                            <a:srgbClr val="000099"/>
                          </a:solidFill>
                        </a:rPr>
                        <a:t>CP</a:t>
                      </a:r>
                      <a:r>
                        <a:rPr kumimoji="0" lang="en-US" altLang="zh-CN" sz="1800" b="1" baseline="-25000" dirty="0" smtClean="0">
                          <a:solidFill>
                            <a:srgbClr val="000099"/>
                          </a:solidFill>
                        </a:rPr>
                        <a:t>4  </a:t>
                      </a:r>
                      <a:r>
                        <a:rPr kumimoji="0" lang="en-US" altLang="zh-CN" sz="1800" b="1" dirty="0" smtClean="0">
                          <a:solidFill>
                            <a:srgbClr val="000099"/>
                          </a:solidFill>
                        </a:rPr>
                        <a:t>CP</a:t>
                      </a:r>
                      <a:r>
                        <a:rPr kumimoji="0" lang="en-US" altLang="zh-CN" sz="1800" b="1" baseline="-25000" dirty="0" smtClean="0">
                          <a:solidFill>
                            <a:srgbClr val="000099"/>
                          </a:solidFill>
                        </a:rPr>
                        <a:t>3   </a:t>
                      </a:r>
                      <a:r>
                        <a:rPr kumimoji="0" lang="en-US" altLang="zh-CN" sz="1800" b="1" dirty="0" smtClean="0">
                          <a:solidFill>
                            <a:srgbClr val="000099"/>
                          </a:solidFill>
                        </a:rPr>
                        <a:t>CP</a:t>
                      </a:r>
                      <a:r>
                        <a:rPr kumimoji="0" lang="en-US" altLang="zh-CN" sz="1800" b="1" baseline="-25000" dirty="0" smtClean="0">
                          <a:solidFill>
                            <a:srgbClr val="000099"/>
                          </a:solidFill>
                        </a:rPr>
                        <a:t>2    </a:t>
                      </a:r>
                      <a:r>
                        <a:rPr kumimoji="0" lang="en-US" altLang="zh-CN" sz="1800" b="1" dirty="0" smtClean="0">
                          <a:solidFill>
                            <a:srgbClr val="000099"/>
                          </a:solidFill>
                        </a:rPr>
                        <a:t>CP</a:t>
                      </a:r>
                      <a:r>
                        <a:rPr kumimoji="0" lang="en-US" altLang="zh-CN" sz="1800" b="1" baseline="-25000" dirty="0" smtClean="0">
                          <a:solidFill>
                            <a:srgbClr val="000099"/>
                          </a:solidFill>
                        </a:rPr>
                        <a:t>1</a:t>
                      </a:r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CN" altLang="en-US" sz="1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lang="en-US" altLang="zh-CN" sz="1800" b="1" baseline="0" dirty="0" smtClean="0">
                          <a:solidFill>
                            <a:schemeClr val="bg2"/>
                          </a:solidFill>
                        </a:rPr>
                        <a:t>   </a:t>
                      </a:r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0   1   0 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zh-CN" altLang="en-US" sz="1800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CN" altLang="en-US" sz="1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1  0   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   </a:t>
                      </a:r>
                      <a:r>
                        <a:rPr lang="en-US" altLang="zh-CN" sz="1800" b="1" dirty="0" smtClean="0">
                          <a:solidFill>
                            <a:schemeClr val="hlink"/>
                          </a:solidFill>
                        </a:rPr>
                        <a:t>1</a:t>
                      </a:r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zh-CN" altLang="en-US" sz="1800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hlink"/>
                          </a:solidFill>
                        </a:rPr>
                        <a:t>0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CN" altLang="en-US" sz="1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1   1   0   0 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zh-CN" altLang="en-US" sz="1800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CN" altLang="en-US" sz="1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1   1   0</a:t>
                      </a:r>
                      <a:r>
                        <a:rPr lang="en-US" altLang="zh-CN" sz="1800" b="1" dirty="0" smtClean="0">
                          <a:solidFill>
                            <a:schemeClr val="hlink"/>
                          </a:solidFill>
                        </a:rPr>
                        <a:t>   1</a:t>
                      </a:r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zh-CN" altLang="en-US" sz="1800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hlink"/>
                          </a:solidFill>
                        </a:rPr>
                        <a:t>0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15 </a:t>
                      </a:r>
                      <a:endParaRPr lang="zh-CN" altLang="en-US" sz="1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1   1   1   0 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zh-CN" altLang="en-US" sz="1800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CN" altLang="en-US" sz="1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lang="en-US" altLang="zh-CN" sz="1800" b="1" baseline="0" dirty="0" smtClean="0">
                          <a:solidFill>
                            <a:schemeClr val="bg2"/>
                          </a:solidFill>
                        </a:rPr>
                        <a:t>   </a:t>
                      </a:r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1   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   </a:t>
                      </a:r>
                      <a:r>
                        <a:rPr lang="en-US" altLang="zh-CN" sz="1800" b="1" dirty="0" smtClean="0">
                          <a:solidFill>
                            <a:schemeClr val="hlink"/>
                          </a:solidFill>
                        </a:rPr>
                        <a:t>1 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zh-CN" altLang="en-US" sz="1800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hlink"/>
                          </a:solidFill>
                        </a:rPr>
                        <a:t>0</a:t>
                      </a:r>
                      <a:endParaRPr lang="zh-CN" altLang="en-US" sz="18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7454" name="Group 7"/>
          <p:cNvGrpSpPr>
            <a:grpSpLocks/>
          </p:cNvGrpSpPr>
          <p:nvPr/>
        </p:nvGrpSpPr>
        <p:grpSpPr bwMode="auto">
          <a:xfrm>
            <a:off x="7359650" y="803140"/>
            <a:ext cx="304800" cy="309563"/>
            <a:chOff x="4896" y="1920"/>
            <a:chExt cx="192" cy="195"/>
          </a:xfrm>
        </p:grpSpPr>
        <p:sp>
          <p:nvSpPr>
            <p:cNvPr id="17510" name="Line 8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11" name="Line 9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12" name="Line 10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455" name="Line 11"/>
          <p:cNvSpPr>
            <a:spLocks noChangeShapeType="1"/>
          </p:cNvSpPr>
          <p:nvPr/>
        </p:nvSpPr>
        <p:spPr bwMode="auto">
          <a:xfrm>
            <a:off x="6902450" y="110794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56" name="Line 12"/>
          <p:cNvSpPr>
            <a:spLocks noChangeShapeType="1"/>
          </p:cNvSpPr>
          <p:nvPr/>
        </p:nvSpPr>
        <p:spPr bwMode="auto">
          <a:xfrm>
            <a:off x="7054850" y="1107940"/>
            <a:ext cx="0" cy="3095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57" name="Line 13"/>
          <p:cNvSpPr>
            <a:spLocks noChangeShapeType="1"/>
          </p:cNvSpPr>
          <p:nvPr/>
        </p:nvSpPr>
        <p:spPr bwMode="auto">
          <a:xfrm>
            <a:off x="7054850" y="141274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7458" name="Group 14"/>
          <p:cNvGrpSpPr>
            <a:grpSpLocks/>
          </p:cNvGrpSpPr>
          <p:nvPr/>
        </p:nvGrpSpPr>
        <p:grpSpPr bwMode="auto">
          <a:xfrm>
            <a:off x="7359650" y="1179378"/>
            <a:ext cx="304800" cy="309563"/>
            <a:chOff x="4896" y="1920"/>
            <a:chExt cx="192" cy="195"/>
          </a:xfrm>
        </p:grpSpPr>
        <p:sp>
          <p:nvSpPr>
            <p:cNvPr id="17507" name="Line 15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08" name="Line 16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09" name="Line 17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459" name="Group 18"/>
          <p:cNvGrpSpPr>
            <a:grpSpLocks/>
          </p:cNvGrpSpPr>
          <p:nvPr/>
        </p:nvGrpSpPr>
        <p:grpSpPr bwMode="auto">
          <a:xfrm>
            <a:off x="6902450" y="1179378"/>
            <a:ext cx="304800" cy="309563"/>
            <a:chOff x="4896" y="1920"/>
            <a:chExt cx="192" cy="195"/>
          </a:xfrm>
        </p:grpSpPr>
        <p:sp>
          <p:nvSpPr>
            <p:cNvPr id="17504" name="Line 19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05" name="Line 20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06" name="Line 21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460" name="Group 22"/>
          <p:cNvGrpSpPr>
            <a:grpSpLocks/>
          </p:cNvGrpSpPr>
          <p:nvPr/>
        </p:nvGrpSpPr>
        <p:grpSpPr bwMode="auto">
          <a:xfrm>
            <a:off x="5911850" y="1184140"/>
            <a:ext cx="304800" cy="309563"/>
            <a:chOff x="4896" y="1920"/>
            <a:chExt cx="192" cy="195"/>
          </a:xfrm>
        </p:grpSpPr>
        <p:sp>
          <p:nvSpPr>
            <p:cNvPr id="17501" name="Line 23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02" name="Line 24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03" name="Line 25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461" name="Group 26"/>
          <p:cNvGrpSpPr>
            <a:grpSpLocks/>
          </p:cNvGrpSpPr>
          <p:nvPr/>
        </p:nvGrpSpPr>
        <p:grpSpPr bwMode="auto">
          <a:xfrm>
            <a:off x="7359650" y="1560378"/>
            <a:ext cx="304800" cy="309563"/>
            <a:chOff x="4896" y="1920"/>
            <a:chExt cx="192" cy="195"/>
          </a:xfrm>
        </p:grpSpPr>
        <p:sp>
          <p:nvSpPr>
            <p:cNvPr id="17498" name="Line 27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9" name="Line 28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00" name="Line 29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462" name="Group 30"/>
          <p:cNvGrpSpPr>
            <a:grpSpLocks/>
          </p:cNvGrpSpPr>
          <p:nvPr/>
        </p:nvGrpSpPr>
        <p:grpSpPr bwMode="auto">
          <a:xfrm>
            <a:off x="5911850" y="1941378"/>
            <a:ext cx="304800" cy="309563"/>
            <a:chOff x="4896" y="1920"/>
            <a:chExt cx="192" cy="195"/>
          </a:xfrm>
        </p:grpSpPr>
        <p:sp>
          <p:nvSpPr>
            <p:cNvPr id="17495" name="Line 31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6" name="Line 32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7" name="Line 33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464" name="Group 38"/>
          <p:cNvGrpSpPr>
            <a:grpSpLocks/>
          </p:cNvGrpSpPr>
          <p:nvPr/>
        </p:nvGrpSpPr>
        <p:grpSpPr bwMode="auto">
          <a:xfrm>
            <a:off x="6902450" y="1946140"/>
            <a:ext cx="304800" cy="309563"/>
            <a:chOff x="4896" y="1920"/>
            <a:chExt cx="192" cy="195"/>
          </a:xfrm>
        </p:grpSpPr>
        <p:sp>
          <p:nvSpPr>
            <p:cNvPr id="17489" name="Line 39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0" name="Line 40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1" name="Line 41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465" name="Group 42"/>
          <p:cNvGrpSpPr>
            <a:grpSpLocks/>
          </p:cNvGrpSpPr>
          <p:nvPr/>
        </p:nvGrpSpPr>
        <p:grpSpPr bwMode="auto">
          <a:xfrm>
            <a:off x="7359650" y="1941378"/>
            <a:ext cx="304800" cy="309563"/>
            <a:chOff x="4896" y="1920"/>
            <a:chExt cx="192" cy="195"/>
          </a:xfrm>
        </p:grpSpPr>
        <p:sp>
          <p:nvSpPr>
            <p:cNvPr id="17486" name="Line 43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7" name="Line 44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8" name="Line 45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466" name="Group 46"/>
          <p:cNvGrpSpPr>
            <a:grpSpLocks/>
          </p:cNvGrpSpPr>
          <p:nvPr/>
        </p:nvGrpSpPr>
        <p:grpSpPr bwMode="auto">
          <a:xfrm>
            <a:off x="7359650" y="2322378"/>
            <a:ext cx="304800" cy="309563"/>
            <a:chOff x="4896" y="1920"/>
            <a:chExt cx="192" cy="195"/>
          </a:xfrm>
        </p:grpSpPr>
        <p:sp>
          <p:nvSpPr>
            <p:cNvPr id="17483" name="Line 47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4" name="Line 48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5" name="Line 49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467" name="Group 50"/>
          <p:cNvGrpSpPr>
            <a:grpSpLocks/>
          </p:cNvGrpSpPr>
          <p:nvPr/>
        </p:nvGrpSpPr>
        <p:grpSpPr bwMode="auto">
          <a:xfrm>
            <a:off x="7359650" y="2703378"/>
            <a:ext cx="304800" cy="309563"/>
            <a:chOff x="4896" y="1920"/>
            <a:chExt cx="192" cy="195"/>
          </a:xfrm>
        </p:grpSpPr>
        <p:sp>
          <p:nvSpPr>
            <p:cNvPr id="17480" name="Line 51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1" name="Line 52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2" name="Line 53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468" name="Group 54"/>
          <p:cNvGrpSpPr>
            <a:grpSpLocks/>
          </p:cNvGrpSpPr>
          <p:nvPr/>
        </p:nvGrpSpPr>
        <p:grpSpPr bwMode="auto">
          <a:xfrm>
            <a:off x="6372225" y="2708140"/>
            <a:ext cx="304800" cy="309563"/>
            <a:chOff x="4802" y="1920"/>
            <a:chExt cx="192" cy="195"/>
          </a:xfrm>
        </p:grpSpPr>
        <p:sp>
          <p:nvSpPr>
            <p:cNvPr id="17477" name="Line 55"/>
            <p:cNvSpPr>
              <a:spLocks noChangeShapeType="1"/>
            </p:cNvSpPr>
            <p:nvPr/>
          </p:nvSpPr>
          <p:spPr bwMode="auto">
            <a:xfrm>
              <a:off x="4802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78" name="Line 56"/>
            <p:cNvSpPr>
              <a:spLocks noChangeShapeType="1"/>
            </p:cNvSpPr>
            <p:nvPr/>
          </p:nvSpPr>
          <p:spPr bwMode="auto">
            <a:xfrm>
              <a:off x="4898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79" name="Line 57"/>
            <p:cNvSpPr>
              <a:spLocks noChangeShapeType="1"/>
            </p:cNvSpPr>
            <p:nvPr/>
          </p:nvSpPr>
          <p:spPr bwMode="auto">
            <a:xfrm>
              <a:off x="4898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469" name="Group 58"/>
          <p:cNvGrpSpPr>
            <a:grpSpLocks/>
          </p:cNvGrpSpPr>
          <p:nvPr/>
        </p:nvGrpSpPr>
        <p:grpSpPr bwMode="auto">
          <a:xfrm>
            <a:off x="6902450" y="2703378"/>
            <a:ext cx="304800" cy="309563"/>
            <a:chOff x="4896" y="1920"/>
            <a:chExt cx="192" cy="195"/>
          </a:xfrm>
        </p:grpSpPr>
        <p:sp>
          <p:nvSpPr>
            <p:cNvPr id="17474" name="Line 59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75" name="Line 60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76" name="Line 61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470" name="Group 62"/>
          <p:cNvGrpSpPr>
            <a:grpSpLocks/>
          </p:cNvGrpSpPr>
          <p:nvPr/>
        </p:nvGrpSpPr>
        <p:grpSpPr bwMode="auto">
          <a:xfrm>
            <a:off x="5835650" y="2703378"/>
            <a:ext cx="304800" cy="309563"/>
            <a:chOff x="4896" y="1920"/>
            <a:chExt cx="192" cy="195"/>
          </a:xfrm>
        </p:grpSpPr>
        <p:sp>
          <p:nvSpPr>
            <p:cNvPr id="17471" name="Line 63"/>
            <p:cNvSpPr>
              <a:spLocks noChangeShapeType="1"/>
            </p:cNvSpPr>
            <p:nvPr/>
          </p:nvSpPr>
          <p:spPr bwMode="auto">
            <a:xfrm>
              <a:off x="4896" y="1920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72" name="Line 64"/>
            <p:cNvSpPr>
              <a:spLocks noChangeShapeType="1"/>
            </p:cNvSpPr>
            <p:nvPr/>
          </p:nvSpPr>
          <p:spPr bwMode="auto">
            <a:xfrm>
              <a:off x="4992" y="1920"/>
              <a:ext cx="0" cy="19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73" name="Line 65"/>
            <p:cNvSpPr>
              <a:spLocks noChangeShapeType="1"/>
            </p:cNvSpPr>
            <p:nvPr/>
          </p:nvSpPr>
          <p:spPr bwMode="auto">
            <a:xfrm>
              <a:off x="4992" y="2112"/>
              <a:ext cx="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411" name="Group 66"/>
          <p:cNvGrpSpPr>
            <a:grpSpLocks/>
          </p:cNvGrpSpPr>
          <p:nvPr/>
        </p:nvGrpSpPr>
        <p:grpSpPr bwMode="auto">
          <a:xfrm>
            <a:off x="1714500" y="3286125"/>
            <a:ext cx="6800850" cy="2762250"/>
            <a:chOff x="1140" y="2544"/>
            <a:chExt cx="4284" cy="1740"/>
          </a:xfrm>
        </p:grpSpPr>
        <p:sp>
          <p:nvSpPr>
            <p:cNvPr id="17416" name="Text Box 67"/>
            <p:cNvSpPr txBox="1">
              <a:spLocks noChangeArrowheads="1"/>
            </p:cNvSpPr>
            <p:nvPr/>
          </p:nvSpPr>
          <p:spPr bwMode="auto">
            <a:xfrm>
              <a:off x="4176" y="297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B050"/>
                  </a:solidFill>
                  <a:latin typeface="Times New Roman" pitchFamily="18" charset="0"/>
                </a:rPr>
                <a:t>1011</a:t>
              </a:r>
            </a:p>
          </p:txBody>
        </p:sp>
        <p:sp>
          <p:nvSpPr>
            <p:cNvPr id="17417" name="Text Box 68"/>
            <p:cNvSpPr txBox="1">
              <a:spLocks noChangeArrowheads="1"/>
            </p:cNvSpPr>
            <p:nvPr/>
          </p:nvSpPr>
          <p:spPr bwMode="auto">
            <a:xfrm>
              <a:off x="2256" y="369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0000</a:t>
              </a:r>
            </a:p>
          </p:txBody>
        </p:sp>
        <p:sp>
          <p:nvSpPr>
            <p:cNvPr id="17418" name="Text Box 69"/>
            <p:cNvSpPr txBox="1">
              <a:spLocks noChangeArrowheads="1"/>
            </p:cNvSpPr>
            <p:nvPr/>
          </p:nvSpPr>
          <p:spPr bwMode="auto">
            <a:xfrm>
              <a:off x="1584" y="3360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0001</a:t>
              </a:r>
            </a:p>
          </p:txBody>
        </p:sp>
        <p:sp>
          <p:nvSpPr>
            <p:cNvPr id="17419" name="Text Box 70"/>
            <p:cNvSpPr txBox="1">
              <a:spLocks noChangeArrowheads="1"/>
            </p:cNvSpPr>
            <p:nvPr/>
          </p:nvSpPr>
          <p:spPr bwMode="auto">
            <a:xfrm>
              <a:off x="2256" y="3360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0010</a:t>
              </a:r>
            </a:p>
          </p:txBody>
        </p:sp>
        <p:sp>
          <p:nvSpPr>
            <p:cNvPr id="17420" name="Text Box 71"/>
            <p:cNvSpPr txBox="1">
              <a:spLocks noChangeArrowheads="1"/>
            </p:cNvSpPr>
            <p:nvPr/>
          </p:nvSpPr>
          <p:spPr bwMode="auto">
            <a:xfrm>
              <a:off x="2928" y="3360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0011</a:t>
              </a:r>
            </a:p>
          </p:txBody>
        </p:sp>
        <p:sp>
          <p:nvSpPr>
            <p:cNvPr id="17421" name="Text Box 72"/>
            <p:cNvSpPr txBox="1">
              <a:spLocks noChangeArrowheads="1"/>
            </p:cNvSpPr>
            <p:nvPr/>
          </p:nvSpPr>
          <p:spPr bwMode="auto">
            <a:xfrm>
              <a:off x="3600" y="3360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0100</a:t>
              </a:r>
            </a:p>
          </p:txBody>
        </p:sp>
        <p:sp>
          <p:nvSpPr>
            <p:cNvPr id="17422" name="Text Box 73"/>
            <p:cNvSpPr txBox="1">
              <a:spLocks noChangeArrowheads="1"/>
            </p:cNvSpPr>
            <p:nvPr/>
          </p:nvSpPr>
          <p:spPr bwMode="auto">
            <a:xfrm>
              <a:off x="4272" y="3360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0101</a:t>
              </a:r>
            </a:p>
          </p:txBody>
        </p:sp>
        <p:sp>
          <p:nvSpPr>
            <p:cNvPr id="17423" name="Text Box 74"/>
            <p:cNvSpPr txBox="1">
              <a:spLocks noChangeArrowheads="1"/>
            </p:cNvSpPr>
            <p:nvPr/>
          </p:nvSpPr>
          <p:spPr bwMode="auto">
            <a:xfrm>
              <a:off x="4896" y="3360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0110</a:t>
              </a:r>
            </a:p>
          </p:txBody>
        </p:sp>
        <p:sp>
          <p:nvSpPr>
            <p:cNvPr id="17424" name="Line 75"/>
            <p:cNvSpPr>
              <a:spLocks noChangeShapeType="1"/>
            </p:cNvSpPr>
            <p:nvPr/>
          </p:nvSpPr>
          <p:spPr bwMode="auto">
            <a:xfrm>
              <a:off x="1620" y="4140"/>
              <a:ext cx="19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5" name="Line 76"/>
            <p:cNvSpPr>
              <a:spLocks noChangeShapeType="1"/>
            </p:cNvSpPr>
            <p:nvPr/>
          </p:nvSpPr>
          <p:spPr bwMode="auto">
            <a:xfrm>
              <a:off x="4752" y="3504"/>
              <a:ext cx="19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6" name="Line 77"/>
            <p:cNvSpPr>
              <a:spLocks noChangeShapeType="1"/>
            </p:cNvSpPr>
            <p:nvPr/>
          </p:nvSpPr>
          <p:spPr bwMode="auto">
            <a:xfrm>
              <a:off x="4080" y="3504"/>
              <a:ext cx="19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7" name="Line 78"/>
            <p:cNvSpPr>
              <a:spLocks noChangeShapeType="1"/>
            </p:cNvSpPr>
            <p:nvPr/>
          </p:nvSpPr>
          <p:spPr bwMode="auto">
            <a:xfrm>
              <a:off x="3408" y="3504"/>
              <a:ext cx="19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8" name="Line 79"/>
            <p:cNvSpPr>
              <a:spLocks noChangeShapeType="1"/>
            </p:cNvSpPr>
            <p:nvPr/>
          </p:nvSpPr>
          <p:spPr bwMode="auto">
            <a:xfrm>
              <a:off x="2736" y="3504"/>
              <a:ext cx="19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9" name="Line 80"/>
            <p:cNvSpPr>
              <a:spLocks noChangeShapeType="1"/>
            </p:cNvSpPr>
            <p:nvPr/>
          </p:nvSpPr>
          <p:spPr bwMode="auto">
            <a:xfrm>
              <a:off x="2064" y="3504"/>
              <a:ext cx="19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0" name="Line 81"/>
            <p:cNvSpPr>
              <a:spLocks noChangeShapeType="1"/>
            </p:cNvSpPr>
            <p:nvPr/>
          </p:nvSpPr>
          <p:spPr bwMode="auto">
            <a:xfrm flipV="1">
              <a:off x="2256" y="3936"/>
              <a:ext cx="96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1" name="Line 82"/>
            <p:cNvSpPr>
              <a:spLocks noChangeShapeType="1"/>
            </p:cNvSpPr>
            <p:nvPr/>
          </p:nvSpPr>
          <p:spPr bwMode="auto">
            <a:xfrm>
              <a:off x="5136" y="3600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2" name="Text Box 83"/>
            <p:cNvSpPr txBox="1">
              <a:spLocks noChangeArrowheads="1"/>
            </p:cNvSpPr>
            <p:nvPr/>
          </p:nvSpPr>
          <p:spPr bwMode="auto">
            <a:xfrm>
              <a:off x="1812" y="399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B050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17433" name="Text Box 84"/>
            <p:cNvSpPr txBox="1">
              <a:spLocks noChangeArrowheads="1"/>
            </p:cNvSpPr>
            <p:nvPr/>
          </p:nvSpPr>
          <p:spPr bwMode="auto">
            <a:xfrm>
              <a:off x="1140" y="399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B050"/>
                  </a:solidFill>
                  <a:latin typeface="Times New Roman" pitchFamily="18" charset="0"/>
                </a:rPr>
                <a:t>1110</a:t>
              </a:r>
            </a:p>
          </p:txBody>
        </p:sp>
        <p:sp>
          <p:nvSpPr>
            <p:cNvPr id="17434" name="Text Box 85"/>
            <p:cNvSpPr txBox="1">
              <a:spLocks noChangeArrowheads="1"/>
            </p:cNvSpPr>
            <p:nvPr/>
          </p:nvSpPr>
          <p:spPr bwMode="auto">
            <a:xfrm>
              <a:off x="3024" y="369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1001</a:t>
              </a:r>
            </a:p>
          </p:txBody>
        </p:sp>
        <p:sp>
          <p:nvSpPr>
            <p:cNvPr id="17435" name="Text Box 86"/>
            <p:cNvSpPr txBox="1">
              <a:spLocks noChangeArrowheads="1"/>
            </p:cNvSpPr>
            <p:nvPr/>
          </p:nvSpPr>
          <p:spPr bwMode="auto">
            <a:xfrm>
              <a:off x="3696" y="369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1000</a:t>
              </a:r>
            </a:p>
          </p:txBody>
        </p:sp>
        <p:sp>
          <p:nvSpPr>
            <p:cNvPr id="17436" name="Text Box 87"/>
            <p:cNvSpPr txBox="1">
              <a:spLocks noChangeArrowheads="1"/>
            </p:cNvSpPr>
            <p:nvPr/>
          </p:nvSpPr>
          <p:spPr bwMode="auto">
            <a:xfrm>
              <a:off x="4416" y="369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0111</a:t>
              </a:r>
            </a:p>
          </p:txBody>
        </p:sp>
        <p:sp>
          <p:nvSpPr>
            <p:cNvPr id="17437" name="Line 88"/>
            <p:cNvSpPr>
              <a:spLocks noChangeShapeType="1"/>
            </p:cNvSpPr>
            <p:nvPr/>
          </p:nvSpPr>
          <p:spPr bwMode="auto">
            <a:xfrm>
              <a:off x="4176" y="3840"/>
              <a:ext cx="19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8" name="Line 89"/>
            <p:cNvSpPr>
              <a:spLocks noChangeShapeType="1"/>
            </p:cNvSpPr>
            <p:nvPr/>
          </p:nvSpPr>
          <p:spPr bwMode="auto">
            <a:xfrm>
              <a:off x="3504" y="3840"/>
              <a:ext cx="19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9" name="Line 90"/>
            <p:cNvSpPr>
              <a:spLocks noChangeShapeType="1"/>
            </p:cNvSpPr>
            <p:nvPr/>
          </p:nvSpPr>
          <p:spPr bwMode="auto">
            <a:xfrm>
              <a:off x="2832" y="3840"/>
              <a:ext cx="19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0" name="Text Box 91"/>
            <p:cNvSpPr txBox="1">
              <a:spLocks noChangeArrowheads="1"/>
            </p:cNvSpPr>
            <p:nvPr/>
          </p:nvSpPr>
          <p:spPr bwMode="auto">
            <a:xfrm>
              <a:off x="4272" y="2544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spcBef>
                  <a:spcPct val="50000"/>
                </a:spcBef>
                <a:defRPr b="1">
                  <a:latin typeface="Times New Roman" pitchFamily="18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zh-CN" dirty="0">
                  <a:solidFill>
                    <a:srgbClr val="00B050"/>
                  </a:solidFill>
                </a:rPr>
                <a:t>1010</a:t>
              </a:r>
            </a:p>
          </p:txBody>
        </p:sp>
        <p:sp>
          <p:nvSpPr>
            <p:cNvPr id="17441" name="Text Box 92"/>
            <p:cNvSpPr txBox="1">
              <a:spLocks noChangeArrowheads="1"/>
            </p:cNvSpPr>
            <p:nvPr/>
          </p:nvSpPr>
          <p:spPr bwMode="auto">
            <a:xfrm>
              <a:off x="3312" y="3024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spcBef>
                  <a:spcPct val="50000"/>
                </a:spcBef>
                <a:defRPr b="1">
                  <a:solidFill>
                    <a:srgbClr val="00B050"/>
                  </a:solidFill>
                  <a:latin typeface="Times New Roman" pitchFamily="18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zh-CN"/>
                <a:t>1101</a:t>
              </a:r>
            </a:p>
          </p:txBody>
        </p:sp>
        <p:sp>
          <p:nvSpPr>
            <p:cNvPr id="17442" name="Text Box 93"/>
            <p:cNvSpPr txBox="1">
              <a:spLocks noChangeArrowheads="1"/>
            </p:cNvSpPr>
            <p:nvPr/>
          </p:nvSpPr>
          <p:spPr bwMode="auto">
            <a:xfrm>
              <a:off x="3072" y="259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B050"/>
                  </a:solidFill>
                  <a:latin typeface="Times New Roman" pitchFamily="18" charset="0"/>
                </a:rPr>
                <a:t>1100</a:t>
              </a:r>
            </a:p>
          </p:txBody>
        </p:sp>
        <p:sp>
          <p:nvSpPr>
            <p:cNvPr id="17443" name="Line 94"/>
            <p:cNvSpPr>
              <a:spLocks noChangeShapeType="1"/>
            </p:cNvSpPr>
            <p:nvPr/>
          </p:nvSpPr>
          <p:spPr bwMode="auto">
            <a:xfrm flipH="1">
              <a:off x="4896" y="3840"/>
              <a:ext cx="24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4" name="Line 95"/>
            <p:cNvSpPr>
              <a:spLocks noChangeShapeType="1"/>
            </p:cNvSpPr>
            <p:nvPr/>
          </p:nvSpPr>
          <p:spPr bwMode="auto">
            <a:xfrm flipH="1">
              <a:off x="1824" y="3840"/>
              <a:ext cx="48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5" name="Line 96"/>
            <p:cNvSpPr>
              <a:spLocks noChangeShapeType="1"/>
            </p:cNvSpPr>
            <p:nvPr/>
          </p:nvSpPr>
          <p:spPr bwMode="auto">
            <a:xfrm flipV="1">
              <a:off x="1824" y="364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6" name="Line 97"/>
            <p:cNvSpPr>
              <a:spLocks noChangeShapeType="1"/>
            </p:cNvSpPr>
            <p:nvPr/>
          </p:nvSpPr>
          <p:spPr bwMode="auto">
            <a:xfrm>
              <a:off x="3360" y="2832"/>
              <a:ext cx="144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7" name="Line 98"/>
            <p:cNvSpPr>
              <a:spLocks noChangeShapeType="1"/>
            </p:cNvSpPr>
            <p:nvPr/>
          </p:nvSpPr>
          <p:spPr bwMode="auto">
            <a:xfrm>
              <a:off x="3648" y="3264"/>
              <a:ext cx="192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8" name="Line 99"/>
            <p:cNvSpPr>
              <a:spLocks noChangeShapeType="1"/>
            </p:cNvSpPr>
            <p:nvPr/>
          </p:nvSpPr>
          <p:spPr bwMode="auto">
            <a:xfrm flipH="1">
              <a:off x="4416" y="2832"/>
              <a:ext cx="96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9" name="Line 100"/>
            <p:cNvSpPr>
              <a:spLocks noChangeShapeType="1"/>
            </p:cNvSpPr>
            <p:nvPr/>
          </p:nvSpPr>
          <p:spPr bwMode="auto">
            <a:xfrm flipH="1">
              <a:off x="3936" y="3216"/>
              <a:ext cx="336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1525" name="Text Box 101"/>
          <p:cNvSpPr txBox="1">
            <a:spLocks noChangeArrowheads="1"/>
          </p:cNvSpPr>
          <p:nvPr/>
        </p:nvSpPr>
        <p:spPr bwMode="auto">
          <a:xfrm>
            <a:off x="142875" y="3643313"/>
            <a:ext cx="4929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bg1"/>
                </a:solidFill>
              </a:rPr>
              <a:t>8421BCD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码加法</a:t>
            </a:r>
            <a:r>
              <a:rPr lang="zh-CN" altLang="en-US" sz="2800" b="1" dirty="0">
                <a:solidFill>
                  <a:schemeClr val="bg1"/>
                </a:solidFill>
              </a:rPr>
              <a:t>计数器</a:t>
            </a:r>
          </a:p>
        </p:txBody>
      </p:sp>
      <p:sp>
        <p:nvSpPr>
          <p:cNvPr id="104" name="Text Box 48"/>
          <p:cNvSpPr txBox="1">
            <a:spLocks noChangeArrowheads="1"/>
          </p:cNvSpPr>
          <p:nvPr/>
        </p:nvSpPr>
        <p:spPr bwMode="auto">
          <a:xfrm>
            <a:off x="539750" y="4508500"/>
            <a:ext cx="1506538" cy="588963"/>
          </a:xfrm>
          <a:prstGeom prst="rect">
            <a:avLst/>
          </a:prstGeom>
          <a:solidFill>
            <a:srgbClr val="FFFF00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30000"/>
              </a:spcBef>
            </a:pPr>
            <a:r>
              <a:rPr kumimoji="0" lang="en-US" altLang="zh-CN" sz="3200" b="1">
                <a:solidFill>
                  <a:schemeClr val="bg1"/>
                </a:solidFill>
              </a:rPr>
              <a:t>Moore</a:t>
            </a:r>
            <a:endParaRPr lang="zh-CN" alt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05" name="Line 19"/>
          <p:cNvSpPr>
            <a:spLocks noChangeShapeType="1"/>
          </p:cNvSpPr>
          <p:nvPr/>
        </p:nvSpPr>
        <p:spPr bwMode="auto">
          <a:xfrm>
            <a:off x="6300192" y="1196752"/>
            <a:ext cx="152400" cy="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6" name="Line 20"/>
          <p:cNvSpPr>
            <a:spLocks noChangeShapeType="1"/>
          </p:cNvSpPr>
          <p:nvPr/>
        </p:nvSpPr>
        <p:spPr bwMode="auto">
          <a:xfrm>
            <a:off x="6452592" y="1196752"/>
            <a:ext cx="0" cy="309563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7" name="Line 21"/>
          <p:cNvSpPr>
            <a:spLocks noChangeShapeType="1"/>
          </p:cNvSpPr>
          <p:nvPr/>
        </p:nvSpPr>
        <p:spPr bwMode="auto">
          <a:xfrm>
            <a:off x="6452592" y="1501552"/>
            <a:ext cx="152400" cy="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108" name="直接连接符 107"/>
          <p:cNvCxnSpPr/>
          <p:nvPr/>
        </p:nvCxnSpPr>
        <p:spPr bwMode="auto">
          <a:xfrm>
            <a:off x="3131840" y="1526887"/>
            <a:ext cx="2376264" cy="62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直接连接符 108"/>
          <p:cNvCxnSpPr/>
          <p:nvPr/>
        </p:nvCxnSpPr>
        <p:spPr bwMode="auto">
          <a:xfrm>
            <a:off x="3131840" y="2254051"/>
            <a:ext cx="2376264" cy="62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接连接符 109"/>
          <p:cNvCxnSpPr/>
          <p:nvPr/>
        </p:nvCxnSpPr>
        <p:spPr bwMode="auto">
          <a:xfrm>
            <a:off x="3144938" y="3016678"/>
            <a:ext cx="2376264" cy="62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525" grpId="0" autoUpdateAnimBg="0"/>
      <p:bldP spid="10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25" name="Text Box 101"/>
          <p:cNvSpPr txBox="1">
            <a:spLocks noChangeArrowheads="1"/>
          </p:cNvSpPr>
          <p:nvPr/>
        </p:nvSpPr>
        <p:spPr bwMode="auto">
          <a:xfrm>
            <a:off x="2627784" y="2060848"/>
            <a:ext cx="492918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bg1"/>
                </a:solidFill>
              </a:rPr>
              <a:t>1. 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可逆计数器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bg1"/>
                </a:solidFill>
              </a:rPr>
              <a:t>2. 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非二进制计数器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bg1"/>
                </a:solidFill>
              </a:rPr>
              <a:t>3. 8421BCD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码加法</a:t>
            </a:r>
            <a:r>
              <a:rPr lang="zh-CN" altLang="en-US" sz="2800" b="1" dirty="0">
                <a:solidFill>
                  <a:schemeClr val="bg1"/>
                </a:solidFill>
              </a:rPr>
              <a:t>计数器</a:t>
            </a:r>
          </a:p>
        </p:txBody>
      </p:sp>
      <p:pic>
        <p:nvPicPr>
          <p:cNvPr id="111" name="Picture 100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 Box 4"/>
          <p:cNvSpPr txBox="1">
            <a:spLocks noChangeArrowheads="1"/>
          </p:cNvSpPr>
          <p:nvPr/>
        </p:nvSpPr>
        <p:spPr bwMode="auto">
          <a:xfrm>
            <a:off x="1763713" y="332656"/>
            <a:ext cx="5976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 dirty="0"/>
              <a:t>时序电路分析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31910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52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0" y="260350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 dirty="0"/>
              <a:t>时序电路分析的一般方法</a:t>
            </a:r>
            <a:endParaRPr lang="en-US" altLang="zh-CN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187624" y="1196752"/>
            <a:ext cx="7416824" cy="4154984"/>
          </a:xfrm>
          <a:prstGeom prst="rect">
            <a:avLst/>
          </a:prstGeom>
          <a:solidFill>
            <a:srgbClr val="FFFFCC"/>
          </a:solidFill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857250" indent="-8572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3000" b="1" dirty="0">
                <a:latin typeface="黑体" pitchFamily="49" charset="-122"/>
                <a:ea typeface="黑体" pitchFamily="49" charset="-122"/>
              </a:rPr>
              <a:t>①</a:t>
            </a:r>
            <a:r>
              <a:rPr lang="zh-CN" altLang="en-US" sz="3000" b="1" dirty="0">
                <a:latin typeface="黑体" pitchFamily="49" charset="-122"/>
                <a:ea typeface="黑体" pitchFamily="49" charset="-122"/>
              </a:rPr>
              <a:t>　</a:t>
            </a:r>
            <a:r>
              <a:rPr kumimoji="0" lang="zh-CN" altLang="en-US" sz="3000" b="1" dirty="0">
                <a:latin typeface="黑体" pitchFamily="49" charset="-122"/>
                <a:ea typeface="黑体" pitchFamily="49" charset="-122"/>
              </a:rPr>
              <a:t>确定系统变量（输入变量、输出变量、状态变量）</a:t>
            </a:r>
            <a:endParaRPr lang="zh-CN" altLang="en-US" sz="3000" b="1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3000" b="1" dirty="0">
                <a:latin typeface="黑体" pitchFamily="49" charset="-122"/>
                <a:ea typeface="黑体" pitchFamily="49" charset="-122"/>
              </a:rPr>
              <a:t>②　</a:t>
            </a:r>
            <a:r>
              <a:rPr lang="zh-CN" altLang="en-US" sz="3000" b="1" dirty="0" smtClean="0">
                <a:latin typeface="黑体" pitchFamily="49" charset="-122"/>
                <a:ea typeface="黑体" pitchFamily="49" charset="-122"/>
              </a:rPr>
              <a:t>列输入方程（驱动方程，控制函数</a:t>
            </a:r>
            <a:r>
              <a:rPr lang="zh-CN" altLang="en-US" sz="3000" b="1" dirty="0">
                <a:latin typeface="黑体" pitchFamily="49" charset="-122"/>
                <a:ea typeface="黑体" pitchFamily="49" charset="-122"/>
              </a:rPr>
              <a:t>）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3000" b="1" dirty="0">
                <a:latin typeface="黑体" pitchFamily="49" charset="-122"/>
                <a:ea typeface="黑体" pitchFamily="49" charset="-122"/>
              </a:rPr>
              <a:t>③　列输出方程（输出函数）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3000" b="1" dirty="0">
                <a:latin typeface="黑体" pitchFamily="49" charset="-122"/>
                <a:ea typeface="黑体" pitchFamily="49" charset="-122"/>
              </a:rPr>
              <a:t>④　</a:t>
            </a:r>
            <a:r>
              <a:rPr lang="zh-CN" altLang="en-US" sz="3000" b="1" dirty="0" smtClean="0">
                <a:latin typeface="黑体" pitchFamily="49" charset="-122"/>
                <a:ea typeface="黑体" pitchFamily="49" charset="-122"/>
              </a:rPr>
              <a:t>列次态方程（状态方程</a:t>
            </a:r>
            <a:r>
              <a:rPr lang="zh-CN" altLang="en-US" sz="3000" b="1" dirty="0">
                <a:latin typeface="黑体" pitchFamily="49" charset="-122"/>
                <a:ea typeface="黑体" pitchFamily="49" charset="-122"/>
              </a:rPr>
              <a:t>）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30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⑤  </a:t>
            </a:r>
            <a:r>
              <a:rPr lang="zh-CN" altLang="en-US" sz="3000" b="1" dirty="0">
                <a:latin typeface="黑体" pitchFamily="49" charset="-122"/>
                <a:ea typeface="黑体" pitchFamily="49" charset="-122"/>
              </a:rPr>
              <a:t>列状态</a:t>
            </a:r>
            <a:r>
              <a:rPr lang="zh-CN" altLang="en-US" sz="3000" b="1" dirty="0" smtClean="0">
                <a:latin typeface="黑体" pitchFamily="49" charset="-122"/>
                <a:ea typeface="黑体" pitchFamily="49" charset="-122"/>
              </a:rPr>
              <a:t>转移表</a:t>
            </a:r>
            <a:endParaRPr lang="zh-CN" altLang="en-US" sz="3000" b="1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3000" b="1" dirty="0">
                <a:latin typeface="黑体" pitchFamily="49" charset="-122"/>
                <a:ea typeface="黑体" pitchFamily="49" charset="-122"/>
              </a:rPr>
              <a:t>⑥  </a:t>
            </a:r>
            <a:r>
              <a:rPr lang="zh-CN" altLang="en-US" sz="3000" b="1" dirty="0" smtClean="0">
                <a:latin typeface="黑体" pitchFamily="49" charset="-122"/>
                <a:ea typeface="黑体" pitchFamily="49" charset="-122"/>
              </a:rPr>
              <a:t>画状态图、时序图（波形图）</a:t>
            </a:r>
            <a:endParaRPr lang="zh-CN" altLang="en-US" sz="30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25" name="Text Box 101"/>
          <p:cNvSpPr txBox="1">
            <a:spLocks noChangeArrowheads="1"/>
          </p:cNvSpPr>
          <p:nvPr/>
        </p:nvSpPr>
        <p:spPr bwMode="auto">
          <a:xfrm>
            <a:off x="2627784" y="2060848"/>
            <a:ext cx="492918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bg1"/>
                </a:solidFill>
              </a:rPr>
              <a:t>1. XX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二进制计数器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bg1"/>
                </a:solidFill>
              </a:rPr>
              <a:t>2. 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非二进制计数器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bg1"/>
                </a:solidFill>
              </a:rPr>
              <a:t>3. 8421BCD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码加法</a:t>
            </a:r>
            <a:r>
              <a:rPr lang="zh-CN" altLang="en-US" sz="2800" b="1" dirty="0">
                <a:solidFill>
                  <a:schemeClr val="bg1"/>
                </a:solidFill>
              </a:rPr>
              <a:t>计数器</a:t>
            </a:r>
          </a:p>
        </p:txBody>
      </p:sp>
      <p:pic>
        <p:nvPicPr>
          <p:cNvPr id="111" name="Picture 100" descr="ELEG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 Box 4"/>
          <p:cNvSpPr txBox="1">
            <a:spLocks noChangeArrowheads="1"/>
          </p:cNvSpPr>
          <p:nvPr/>
        </p:nvSpPr>
        <p:spPr bwMode="auto">
          <a:xfrm>
            <a:off x="1763713" y="332656"/>
            <a:ext cx="5976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 dirty="0"/>
              <a:t>时序电路分析</a:t>
            </a:r>
            <a:endParaRPr lang="en-US" altLang="zh-CN" b="1" dirty="0"/>
          </a:p>
        </p:txBody>
      </p:sp>
      <p:graphicFrame>
        <p:nvGraphicFramePr>
          <p:cNvPr id="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274411"/>
              </p:ext>
            </p:extLst>
          </p:nvPr>
        </p:nvGraphicFramePr>
        <p:xfrm>
          <a:off x="1619672" y="2276872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Clip" r:id="rId5" imgW="419048" imgH="218874" progId="MS_ClipArt_Gallery.2">
                  <p:embed/>
                </p:oleObj>
              </mc:Choice>
              <mc:Fallback>
                <p:oleObj name="Clip" r:id="rId5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276872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579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4"/>
          <p:cNvGrpSpPr>
            <a:grpSpLocks/>
          </p:cNvGrpSpPr>
          <p:nvPr/>
        </p:nvGrpSpPr>
        <p:grpSpPr bwMode="auto">
          <a:xfrm>
            <a:off x="1476375" y="1341438"/>
            <a:ext cx="5943600" cy="4864100"/>
            <a:chOff x="144" y="228"/>
            <a:chExt cx="3600" cy="2556"/>
          </a:xfrm>
        </p:grpSpPr>
        <p:sp>
          <p:nvSpPr>
            <p:cNvPr id="7174" name="Line 49"/>
            <p:cNvSpPr>
              <a:spLocks noChangeShapeType="1"/>
            </p:cNvSpPr>
            <p:nvPr/>
          </p:nvSpPr>
          <p:spPr bwMode="auto">
            <a:xfrm>
              <a:off x="2352" y="2316"/>
              <a:ext cx="76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5" name="Line 100"/>
            <p:cNvSpPr>
              <a:spLocks noChangeShapeType="1"/>
            </p:cNvSpPr>
            <p:nvPr/>
          </p:nvSpPr>
          <p:spPr bwMode="auto">
            <a:xfrm>
              <a:off x="1872" y="2400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6" name="Line 75"/>
            <p:cNvSpPr>
              <a:spLocks noChangeShapeType="1"/>
            </p:cNvSpPr>
            <p:nvPr/>
          </p:nvSpPr>
          <p:spPr bwMode="auto">
            <a:xfrm>
              <a:off x="723" y="2318"/>
              <a:ext cx="83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7" name="Line 83"/>
            <p:cNvSpPr>
              <a:spLocks noChangeShapeType="1"/>
            </p:cNvSpPr>
            <p:nvPr/>
          </p:nvSpPr>
          <p:spPr bwMode="auto">
            <a:xfrm flipH="1">
              <a:off x="384" y="780"/>
              <a:ext cx="43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8" name="Line 5"/>
            <p:cNvSpPr>
              <a:spLocks noChangeShapeType="1"/>
            </p:cNvSpPr>
            <p:nvPr/>
          </p:nvSpPr>
          <p:spPr bwMode="auto">
            <a:xfrm flipV="1">
              <a:off x="1872" y="336"/>
              <a:ext cx="0" cy="206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9" name="Line 6"/>
            <p:cNvSpPr>
              <a:spLocks noChangeShapeType="1"/>
            </p:cNvSpPr>
            <p:nvPr/>
          </p:nvSpPr>
          <p:spPr bwMode="auto">
            <a:xfrm flipH="1">
              <a:off x="1872" y="720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0" name="Line 7"/>
            <p:cNvSpPr>
              <a:spLocks noChangeShapeType="1"/>
            </p:cNvSpPr>
            <p:nvPr/>
          </p:nvSpPr>
          <p:spPr bwMode="auto">
            <a:xfrm flipV="1">
              <a:off x="588" y="288"/>
              <a:ext cx="0" cy="5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1" name="Line 8"/>
            <p:cNvSpPr>
              <a:spLocks noChangeShapeType="1"/>
            </p:cNvSpPr>
            <p:nvPr/>
          </p:nvSpPr>
          <p:spPr bwMode="auto">
            <a:xfrm flipV="1">
              <a:off x="2645" y="2208"/>
              <a:ext cx="0" cy="19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2" name="Line 9"/>
            <p:cNvSpPr>
              <a:spLocks noChangeShapeType="1"/>
            </p:cNvSpPr>
            <p:nvPr/>
          </p:nvSpPr>
          <p:spPr bwMode="auto">
            <a:xfrm flipH="1">
              <a:off x="1008" y="2400"/>
              <a:ext cx="163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7183" name="Group 10"/>
            <p:cNvGrpSpPr>
              <a:grpSpLocks/>
            </p:cNvGrpSpPr>
            <p:nvPr/>
          </p:nvGrpSpPr>
          <p:grpSpPr bwMode="auto">
            <a:xfrm>
              <a:off x="624" y="1679"/>
              <a:ext cx="720" cy="517"/>
              <a:chOff x="1519" y="1706"/>
              <a:chExt cx="907" cy="608"/>
            </a:xfrm>
          </p:grpSpPr>
          <p:sp>
            <p:nvSpPr>
              <p:cNvPr id="220171" name="Text Box 11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907" cy="545"/>
              </a:xfrm>
              <a:prstGeom prst="rect">
                <a:avLst/>
              </a:prstGeom>
              <a:solidFill>
                <a:schemeClr val="folHlink"/>
              </a:solidFill>
              <a:ln w="38100" algn="ctr">
                <a:solidFill>
                  <a:schemeClr val="bg2"/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18000" tIns="10800" rIns="18000" bIns="10800"/>
              <a:lstStyle/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kumimoji="0" lang="zh-CN" alt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kumimoji="0" lang="en-US" altLang="zh-CN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</a:rPr>
                  <a:t>0         1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kumimoji="0" lang="en-US" altLang="zh-CN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</a:rPr>
                  <a:t> K</a:t>
                </a:r>
                <a:r>
                  <a:rPr kumimoji="0" lang="en-US" altLang="zh-CN" sz="2000" b="1" baseline="-250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</a:rPr>
                  <a:t>2          </a:t>
                </a:r>
                <a:r>
                  <a:rPr kumimoji="0" lang="en-US" altLang="zh-CN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</a:rPr>
                  <a:t>J</a:t>
                </a:r>
                <a:r>
                  <a:rPr kumimoji="0" lang="en-US" altLang="zh-CN" sz="2000" b="1" baseline="-250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</a:rPr>
                  <a:t>2</a:t>
                </a:r>
                <a:endParaRPr kumimoji="0"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7270" name="Line 12"/>
              <p:cNvSpPr>
                <a:spLocks noChangeShapeType="1"/>
              </p:cNvSpPr>
              <p:nvPr/>
            </p:nvSpPr>
            <p:spPr bwMode="auto">
              <a:xfrm flipV="1">
                <a:off x="1927" y="2160"/>
                <a:ext cx="91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71" name="Line 13"/>
              <p:cNvSpPr>
                <a:spLocks noChangeShapeType="1"/>
              </p:cNvSpPr>
              <p:nvPr/>
            </p:nvSpPr>
            <p:spPr bwMode="auto">
              <a:xfrm>
                <a:off x="2018" y="2160"/>
                <a:ext cx="46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72" name="Oval 14"/>
              <p:cNvSpPr>
                <a:spLocks noChangeArrowheads="1"/>
              </p:cNvSpPr>
              <p:nvPr/>
            </p:nvSpPr>
            <p:spPr bwMode="auto">
              <a:xfrm>
                <a:off x="1973" y="2251"/>
                <a:ext cx="63" cy="63"/>
              </a:xfrm>
              <a:prstGeom prst="ellipse">
                <a:avLst/>
              </a:prstGeom>
              <a:noFill/>
              <a:ln w="38100" algn="ctr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endParaRPr lang="en-US" altLang="zh-CN"/>
              </a:p>
            </p:txBody>
          </p:sp>
        </p:grpSp>
        <p:sp>
          <p:nvSpPr>
            <p:cNvPr id="7184" name="Line 15"/>
            <p:cNvSpPr>
              <a:spLocks noChangeShapeType="1"/>
            </p:cNvSpPr>
            <p:nvPr/>
          </p:nvSpPr>
          <p:spPr bwMode="auto">
            <a:xfrm>
              <a:off x="2349" y="2146"/>
              <a:ext cx="0" cy="18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85" name="Line 16"/>
            <p:cNvSpPr>
              <a:spLocks noChangeShapeType="1"/>
            </p:cNvSpPr>
            <p:nvPr/>
          </p:nvSpPr>
          <p:spPr bwMode="auto">
            <a:xfrm>
              <a:off x="2870" y="2146"/>
              <a:ext cx="0" cy="18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0177" name="Text Box 17"/>
            <p:cNvSpPr txBox="1">
              <a:spLocks noChangeArrowheads="1"/>
            </p:cNvSpPr>
            <p:nvPr/>
          </p:nvSpPr>
          <p:spPr bwMode="auto">
            <a:xfrm>
              <a:off x="3024" y="2100"/>
              <a:ext cx="448" cy="24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“</a:t>
              </a: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1”</a:t>
              </a:r>
            </a:p>
          </p:txBody>
        </p:sp>
        <p:sp>
          <p:nvSpPr>
            <p:cNvPr id="7187" name="Line 18"/>
            <p:cNvSpPr>
              <a:spLocks noChangeShapeType="1"/>
            </p:cNvSpPr>
            <p:nvPr/>
          </p:nvSpPr>
          <p:spPr bwMode="auto">
            <a:xfrm>
              <a:off x="1008" y="2208"/>
              <a:ext cx="0" cy="20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0179" name="Text Box 19"/>
            <p:cNvSpPr txBox="1">
              <a:spLocks noChangeArrowheads="1"/>
            </p:cNvSpPr>
            <p:nvPr/>
          </p:nvSpPr>
          <p:spPr bwMode="auto">
            <a:xfrm>
              <a:off x="1674" y="2544"/>
              <a:ext cx="582" cy="24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CP</a:t>
              </a:r>
            </a:p>
          </p:txBody>
        </p:sp>
        <p:sp>
          <p:nvSpPr>
            <p:cNvPr id="7189" name="Line 20"/>
            <p:cNvSpPr>
              <a:spLocks noChangeShapeType="1"/>
            </p:cNvSpPr>
            <p:nvPr/>
          </p:nvSpPr>
          <p:spPr bwMode="auto">
            <a:xfrm>
              <a:off x="591" y="756"/>
              <a:ext cx="0" cy="2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90" name="Line 21"/>
            <p:cNvSpPr>
              <a:spLocks noChangeShapeType="1"/>
            </p:cNvSpPr>
            <p:nvPr/>
          </p:nvSpPr>
          <p:spPr bwMode="auto">
            <a:xfrm>
              <a:off x="1632" y="1488"/>
              <a:ext cx="1222" cy="1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91" name="Line 22"/>
            <p:cNvSpPr>
              <a:spLocks noChangeShapeType="1"/>
            </p:cNvSpPr>
            <p:nvPr/>
          </p:nvSpPr>
          <p:spPr bwMode="auto">
            <a:xfrm>
              <a:off x="2854" y="1226"/>
              <a:ext cx="0" cy="45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92" name="Line 23"/>
            <p:cNvSpPr>
              <a:spLocks noChangeShapeType="1"/>
            </p:cNvSpPr>
            <p:nvPr/>
          </p:nvSpPr>
          <p:spPr bwMode="auto">
            <a:xfrm>
              <a:off x="1200" y="1271"/>
              <a:ext cx="0" cy="40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0184" name="Text Box 24"/>
            <p:cNvSpPr txBox="1">
              <a:spLocks noChangeArrowheads="1"/>
            </p:cNvSpPr>
            <p:nvPr/>
          </p:nvSpPr>
          <p:spPr bwMode="auto">
            <a:xfrm>
              <a:off x="144" y="672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</a:p>
          </p:txBody>
        </p:sp>
        <p:sp>
          <p:nvSpPr>
            <p:cNvPr id="220185" name="Text Box 25"/>
            <p:cNvSpPr txBox="1">
              <a:spLocks noChangeArrowheads="1"/>
            </p:cNvSpPr>
            <p:nvPr/>
          </p:nvSpPr>
          <p:spPr bwMode="auto">
            <a:xfrm>
              <a:off x="919" y="1200"/>
              <a:ext cx="377" cy="24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2</a:t>
              </a:r>
              <a:endPara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20186" name="Text Box 26"/>
            <p:cNvSpPr txBox="1">
              <a:spLocks noChangeArrowheads="1"/>
            </p:cNvSpPr>
            <p:nvPr/>
          </p:nvSpPr>
          <p:spPr bwMode="auto">
            <a:xfrm>
              <a:off x="2886" y="1188"/>
              <a:ext cx="582" cy="23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1</a:t>
              </a:r>
              <a:endPara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7196" name="Oval 27"/>
            <p:cNvSpPr>
              <a:spLocks noChangeArrowheads="1"/>
            </p:cNvSpPr>
            <p:nvPr/>
          </p:nvSpPr>
          <p:spPr bwMode="auto">
            <a:xfrm>
              <a:off x="2814" y="1476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7197" name="Oval 28"/>
            <p:cNvSpPr>
              <a:spLocks noChangeArrowheads="1"/>
            </p:cNvSpPr>
            <p:nvPr/>
          </p:nvSpPr>
          <p:spPr bwMode="auto">
            <a:xfrm>
              <a:off x="1848" y="684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7198" name="Oval 29"/>
            <p:cNvSpPr>
              <a:spLocks noChangeArrowheads="1"/>
            </p:cNvSpPr>
            <p:nvPr/>
          </p:nvSpPr>
          <p:spPr bwMode="auto">
            <a:xfrm>
              <a:off x="2832" y="2286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7199" name="Line 30"/>
            <p:cNvSpPr>
              <a:spLocks noChangeShapeType="1"/>
            </p:cNvSpPr>
            <p:nvPr/>
          </p:nvSpPr>
          <p:spPr bwMode="auto">
            <a:xfrm flipV="1">
              <a:off x="2303" y="1236"/>
              <a:ext cx="0" cy="43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0" name="Line 31"/>
            <p:cNvSpPr>
              <a:spLocks noChangeShapeType="1"/>
            </p:cNvSpPr>
            <p:nvPr/>
          </p:nvSpPr>
          <p:spPr bwMode="auto">
            <a:xfrm flipH="1">
              <a:off x="1632" y="1380"/>
              <a:ext cx="671" cy="1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1" name="Oval 32"/>
            <p:cNvSpPr>
              <a:spLocks noChangeArrowheads="1"/>
            </p:cNvSpPr>
            <p:nvPr/>
          </p:nvSpPr>
          <p:spPr bwMode="auto">
            <a:xfrm>
              <a:off x="2267" y="1344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7202" name="Oval 33"/>
            <p:cNvSpPr>
              <a:spLocks noChangeArrowheads="1"/>
            </p:cNvSpPr>
            <p:nvPr/>
          </p:nvSpPr>
          <p:spPr bwMode="auto">
            <a:xfrm>
              <a:off x="564" y="756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7203" name="Line 34"/>
            <p:cNvSpPr>
              <a:spLocks noChangeShapeType="1"/>
            </p:cNvSpPr>
            <p:nvPr/>
          </p:nvSpPr>
          <p:spPr bwMode="auto">
            <a:xfrm>
              <a:off x="1152" y="780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7204" name="Group 35"/>
            <p:cNvGrpSpPr>
              <a:grpSpLocks/>
            </p:cNvGrpSpPr>
            <p:nvPr/>
          </p:nvGrpSpPr>
          <p:grpSpPr bwMode="auto">
            <a:xfrm>
              <a:off x="2640" y="468"/>
              <a:ext cx="529" cy="300"/>
              <a:chOff x="2447" y="2292"/>
              <a:chExt cx="676" cy="336"/>
            </a:xfrm>
          </p:grpSpPr>
          <p:sp>
            <p:nvSpPr>
              <p:cNvPr id="220196" name="Rectangle 36"/>
              <p:cNvSpPr>
                <a:spLocks noChangeArrowheads="1"/>
              </p:cNvSpPr>
              <p:nvPr/>
            </p:nvSpPr>
            <p:spPr bwMode="auto">
              <a:xfrm>
                <a:off x="2735" y="2292"/>
                <a:ext cx="289" cy="334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r>
                  <a:rPr lang="zh-CN" altLang="en-US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7266" name="Line 37"/>
              <p:cNvSpPr>
                <a:spLocks noChangeShapeType="1"/>
              </p:cNvSpPr>
              <p:nvPr/>
            </p:nvSpPr>
            <p:spPr bwMode="auto">
              <a:xfrm>
                <a:off x="2447" y="2388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67" name="Line 38"/>
              <p:cNvSpPr>
                <a:spLocks noChangeShapeType="1"/>
              </p:cNvSpPr>
              <p:nvPr/>
            </p:nvSpPr>
            <p:spPr bwMode="auto">
              <a:xfrm>
                <a:off x="2447" y="2532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68" name="Oval 39"/>
              <p:cNvSpPr>
                <a:spLocks noChangeArrowheads="1"/>
              </p:cNvSpPr>
              <p:nvPr/>
            </p:nvSpPr>
            <p:spPr bwMode="auto">
              <a:xfrm>
                <a:off x="3027" y="2416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/>
              </a:p>
            </p:txBody>
          </p:sp>
        </p:grpSp>
        <p:sp>
          <p:nvSpPr>
            <p:cNvPr id="220200" name="Text Box 40"/>
            <p:cNvSpPr txBox="1">
              <a:spLocks noChangeArrowheads="1"/>
            </p:cNvSpPr>
            <p:nvPr/>
          </p:nvSpPr>
          <p:spPr bwMode="auto">
            <a:xfrm>
              <a:off x="2303" y="1188"/>
              <a:ext cx="587" cy="23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1</a:t>
              </a:r>
              <a:endPara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7206" name="Line 41"/>
            <p:cNvSpPr>
              <a:spLocks noChangeShapeType="1"/>
            </p:cNvSpPr>
            <p:nvPr/>
          </p:nvSpPr>
          <p:spPr bwMode="auto">
            <a:xfrm>
              <a:off x="2351" y="1212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02" name="Text Box 42"/>
            <p:cNvSpPr txBox="1">
              <a:spLocks noChangeArrowheads="1"/>
            </p:cNvSpPr>
            <p:nvPr/>
          </p:nvSpPr>
          <p:spPr bwMode="auto">
            <a:xfrm>
              <a:off x="3312" y="441"/>
              <a:ext cx="432" cy="27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Z</a:t>
              </a:r>
            </a:p>
          </p:txBody>
        </p:sp>
        <p:grpSp>
          <p:nvGrpSpPr>
            <p:cNvPr id="7208" name="Group 43"/>
            <p:cNvGrpSpPr>
              <a:grpSpLocks/>
            </p:cNvGrpSpPr>
            <p:nvPr/>
          </p:nvGrpSpPr>
          <p:grpSpPr bwMode="auto">
            <a:xfrm>
              <a:off x="2256" y="1679"/>
              <a:ext cx="720" cy="517"/>
              <a:chOff x="1519" y="1706"/>
              <a:chExt cx="907" cy="608"/>
            </a:xfrm>
          </p:grpSpPr>
          <p:sp>
            <p:nvSpPr>
              <p:cNvPr id="220204" name="Text Box 44"/>
              <p:cNvSpPr txBox="1">
                <a:spLocks noChangeArrowheads="1"/>
              </p:cNvSpPr>
              <p:nvPr/>
            </p:nvSpPr>
            <p:spPr bwMode="auto">
              <a:xfrm>
                <a:off x="1516" y="1706"/>
                <a:ext cx="907" cy="545"/>
              </a:xfrm>
              <a:prstGeom prst="rect">
                <a:avLst/>
              </a:prstGeom>
              <a:solidFill>
                <a:schemeClr val="folHlink"/>
              </a:solidFill>
              <a:ln w="38100" algn="ctr">
                <a:solidFill>
                  <a:schemeClr val="bg2"/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18000" tIns="10800" rIns="18000" bIns="10800"/>
              <a:lstStyle/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kumimoji="0" lang="zh-CN" alt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kumimoji="0" lang="en-US" altLang="zh-CN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</a:rPr>
                  <a:t>0        1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kumimoji="0" lang="en-US" altLang="zh-CN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</a:rPr>
                  <a:t> K</a:t>
                </a:r>
                <a:r>
                  <a:rPr kumimoji="0" lang="en-US" altLang="zh-CN" sz="2000" b="1" baseline="-250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</a:rPr>
                  <a:t>1         </a:t>
                </a:r>
                <a:r>
                  <a:rPr kumimoji="0" lang="en-US" altLang="zh-CN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</a:rPr>
                  <a:t>J</a:t>
                </a:r>
                <a:r>
                  <a:rPr kumimoji="0" lang="en-US" altLang="zh-CN" sz="2000" b="1" baseline="-250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</a:rPr>
                  <a:t>1</a:t>
                </a:r>
                <a:endParaRPr kumimoji="0"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7262" name="Line 45"/>
              <p:cNvSpPr>
                <a:spLocks noChangeShapeType="1"/>
              </p:cNvSpPr>
              <p:nvPr/>
            </p:nvSpPr>
            <p:spPr bwMode="auto">
              <a:xfrm flipV="1">
                <a:off x="1927" y="2160"/>
                <a:ext cx="91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63" name="Line 46"/>
              <p:cNvSpPr>
                <a:spLocks noChangeShapeType="1"/>
              </p:cNvSpPr>
              <p:nvPr/>
            </p:nvSpPr>
            <p:spPr bwMode="auto">
              <a:xfrm>
                <a:off x="2018" y="2160"/>
                <a:ext cx="46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64" name="Oval 47"/>
              <p:cNvSpPr>
                <a:spLocks noChangeArrowheads="1"/>
              </p:cNvSpPr>
              <p:nvPr/>
            </p:nvSpPr>
            <p:spPr bwMode="auto">
              <a:xfrm>
                <a:off x="1973" y="2251"/>
                <a:ext cx="63" cy="63"/>
              </a:xfrm>
              <a:prstGeom prst="ellipse">
                <a:avLst/>
              </a:prstGeom>
              <a:noFill/>
              <a:ln w="38100" algn="ctr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endParaRPr lang="en-US" altLang="zh-CN"/>
              </a:p>
            </p:txBody>
          </p:sp>
        </p:grpSp>
        <p:sp>
          <p:nvSpPr>
            <p:cNvPr id="7209" name="Line 48"/>
            <p:cNvSpPr>
              <a:spLocks noChangeShapeType="1"/>
            </p:cNvSpPr>
            <p:nvPr/>
          </p:nvSpPr>
          <p:spPr bwMode="auto">
            <a:xfrm>
              <a:off x="720" y="1284"/>
              <a:ext cx="0" cy="40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210" name="Group 50"/>
            <p:cNvGrpSpPr>
              <a:grpSpLocks/>
            </p:cNvGrpSpPr>
            <p:nvPr/>
          </p:nvGrpSpPr>
          <p:grpSpPr bwMode="auto">
            <a:xfrm>
              <a:off x="2016" y="672"/>
              <a:ext cx="612" cy="288"/>
              <a:chOff x="2844" y="2928"/>
              <a:chExt cx="612" cy="288"/>
            </a:xfrm>
          </p:grpSpPr>
          <p:sp>
            <p:nvSpPr>
              <p:cNvPr id="220211" name="Rectangle 51"/>
              <p:cNvSpPr>
                <a:spLocks noChangeArrowheads="1"/>
              </p:cNvSpPr>
              <p:nvPr/>
            </p:nvSpPr>
            <p:spPr bwMode="auto">
              <a:xfrm>
                <a:off x="3007" y="2928"/>
                <a:ext cx="226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r>
                  <a:rPr lang="zh-CN" altLang="en-US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7255" name="Line 52"/>
              <p:cNvSpPr>
                <a:spLocks noChangeShapeType="1"/>
              </p:cNvSpPr>
              <p:nvPr/>
            </p:nvSpPr>
            <p:spPr bwMode="auto">
              <a:xfrm>
                <a:off x="2852" y="2974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56" name="Line 53"/>
              <p:cNvSpPr>
                <a:spLocks noChangeShapeType="1"/>
              </p:cNvSpPr>
              <p:nvPr/>
            </p:nvSpPr>
            <p:spPr bwMode="auto">
              <a:xfrm>
                <a:off x="2852" y="3170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57" name="Oval 54"/>
              <p:cNvSpPr>
                <a:spLocks noChangeArrowheads="1"/>
              </p:cNvSpPr>
              <p:nvPr/>
            </p:nvSpPr>
            <p:spPr bwMode="auto">
              <a:xfrm>
                <a:off x="3236" y="3034"/>
                <a:ext cx="76" cy="83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/>
              </a:p>
            </p:txBody>
          </p:sp>
          <p:sp>
            <p:nvSpPr>
              <p:cNvPr id="7258" name="Line 55"/>
              <p:cNvSpPr>
                <a:spLocks noChangeShapeType="1"/>
              </p:cNvSpPr>
              <p:nvPr/>
            </p:nvSpPr>
            <p:spPr bwMode="auto">
              <a:xfrm>
                <a:off x="2844" y="3108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59" name="Line 56"/>
              <p:cNvSpPr>
                <a:spLocks noChangeShapeType="1"/>
              </p:cNvSpPr>
              <p:nvPr/>
            </p:nvSpPr>
            <p:spPr bwMode="auto">
              <a:xfrm>
                <a:off x="2852" y="3036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60" name="Line 57"/>
              <p:cNvSpPr>
                <a:spLocks noChangeShapeType="1"/>
              </p:cNvSpPr>
              <p:nvPr/>
            </p:nvSpPr>
            <p:spPr bwMode="auto">
              <a:xfrm>
                <a:off x="3312" y="307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7211" name="Group 58"/>
            <p:cNvGrpSpPr>
              <a:grpSpLocks/>
            </p:cNvGrpSpPr>
            <p:nvPr/>
          </p:nvGrpSpPr>
          <p:grpSpPr bwMode="auto">
            <a:xfrm>
              <a:off x="2028" y="228"/>
              <a:ext cx="612" cy="288"/>
              <a:chOff x="2844" y="2928"/>
              <a:chExt cx="612" cy="288"/>
            </a:xfrm>
          </p:grpSpPr>
          <p:sp>
            <p:nvSpPr>
              <p:cNvPr id="220219" name="Rectangle 59"/>
              <p:cNvSpPr>
                <a:spLocks noChangeArrowheads="1"/>
              </p:cNvSpPr>
              <p:nvPr/>
            </p:nvSpPr>
            <p:spPr bwMode="auto">
              <a:xfrm>
                <a:off x="3007" y="2928"/>
                <a:ext cx="226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r>
                  <a:rPr lang="zh-CN" altLang="en-US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7248" name="Line 60"/>
              <p:cNvSpPr>
                <a:spLocks noChangeShapeType="1"/>
              </p:cNvSpPr>
              <p:nvPr/>
            </p:nvSpPr>
            <p:spPr bwMode="auto">
              <a:xfrm>
                <a:off x="2852" y="2974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49" name="Line 61"/>
              <p:cNvSpPr>
                <a:spLocks noChangeShapeType="1"/>
              </p:cNvSpPr>
              <p:nvPr/>
            </p:nvSpPr>
            <p:spPr bwMode="auto">
              <a:xfrm>
                <a:off x="2852" y="3170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50" name="Oval 62"/>
              <p:cNvSpPr>
                <a:spLocks noChangeArrowheads="1"/>
              </p:cNvSpPr>
              <p:nvPr/>
            </p:nvSpPr>
            <p:spPr bwMode="auto">
              <a:xfrm>
                <a:off x="3236" y="3034"/>
                <a:ext cx="76" cy="83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/>
              </a:p>
            </p:txBody>
          </p:sp>
          <p:sp>
            <p:nvSpPr>
              <p:cNvPr id="7251" name="Line 63"/>
              <p:cNvSpPr>
                <a:spLocks noChangeShapeType="1"/>
              </p:cNvSpPr>
              <p:nvPr/>
            </p:nvSpPr>
            <p:spPr bwMode="auto">
              <a:xfrm>
                <a:off x="2844" y="3108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52" name="Line 64"/>
              <p:cNvSpPr>
                <a:spLocks noChangeShapeType="1"/>
              </p:cNvSpPr>
              <p:nvPr/>
            </p:nvSpPr>
            <p:spPr bwMode="auto">
              <a:xfrm>
                <a:off x="2852" y="3036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53" name="Line 65"/>
              <p:cNvSpPr>
                <a:spLocks noChangeShapeType="1"/>
              </p:cNvSpPr>
              <p:nvPr/>
            </p:nvSpPr>
            <p:spPr bwMode="auto">
              <a:xfrm>
                <a:off x="3312" y="307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7212" name="Group 66"/>
            <p:cNvGrpSpPr>
              <a:grpSpLocks/>
            </p:cNvGrpSpPr>
            <p:nvPr/>
          </p:nvGrpSpPr>
          <p:grpSpPr bwMode="auto">
            <a:xfrm>
              <a:off x="1440" y="1728"/>
              <a:ext cx="240" cy="384"/>
              <a:chOff x="2352" y="3264"/>
              <a:chExt cx="240" cy="384"/>
            </a:xfrm>
          </p:grpSpPr>
          <p:grpSp>
            <p:nvGrpSpPr>
              <p:cNvPr id="7242" name="Group 67"/>
              <p:cNvGrpSpPr>
                <a:grpSpLocks/>
              </p:cNvGrpSpPr>
              <p:nvPr/>
            </p:nvGrpSpPr>
            <p:grpSpPr bwMode="auto">
              <a:xfrm>
                <a:off x="2352" y="3408"/>
                <a:ext cx="240" cy="240"/>
                <a:chOff x="912" y="1008"/>
                <a:chExt cx="288" cy="336"/>
              </a:xfrm>
            </p:grpSpPr>
            <p:sp>
              <p:nvSpPr>
                <p:cNvPr id="7245" name="Rectangle 68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288" cy="336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 altLang="zh-CN"/>
                </a:p>
              </p:txBody>
            </p:sp>
            <p:sp>
              <p:nvSpPr>
                <p:cNvPr id="220229" name="Oval 69"/>
                <p:cNvSpPr>
                  <a:spLocks noChangeArrowheads="1"/>
                </p:cNvSpPr>
                <p:nvPr/>
              </p:nvSpPr>
              <p:spPr bwMode="auto">
                <a:xfrm>
                  <a:off x="961" y="1082"/>
                  <a:ext cx="192" cy="192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+</a:t>
                  </a:r>
                </a:p>
              </p:txBody>
            </p:sp>
          </p:grpSp>
          <p:sp>
            <p:nvSpPr>
              <p:cNvPr id="7243" name="Line 70"/>
              <p:cNvSpPr>
                <a:spLocks noChangeShapeType="1"/>
              </p:cNvSpPr>
              <p:nvPr/>
            </p:nvSpPr>
            <p:spPr bwMode="auto">
              <a:xfrm flipV="1">
                <a:off x="2544" y="326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44" name="Line 71"/>
              <p:cNvSpPr>
                <a:spLocks noChangeShapeType="1"/>
              </p:cNvSpPr>
              <p:nvPr/>
            </p:nvSpPr>
            <p:spPr bwMode="auto">
              <a:xfrm flipV="1">
                <a:off x="2400" y="326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213" name="Line 72"/>
            <p:cNvSpPr>
              <a:spLocks noChangeShapeType="1"/>
            </p:cNvSpPr>
            <p:nvPr/>
          </p:nvSpPr>
          <p:spPr bwMode="auto">
            <a:xfrm>
              <a:off x="720" y="2148"/>
              <a:ext cx="0" cy="18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214" name="Line 73"/>
            <p:cNvSpPr>
              <a:spLocks noChangeShapeType="1"/>
            </p:cNvSpPr>
            <p:nvPr/>
          </p:nvSpPr>
          <p:spPr bwMode="auto">
            <a:xfrm>
              <a:off x="1241" y="2148"/>
              <a:ext cx="0" cy="18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215" name="Oval 74"/>
            <p:cNvSpPr>
              <a:spLocks noChangeArrowheads="1"/>
            </p:cNvSpPr>
            <p:nvPr/>
          </p:nvSpPr>
          <p:spPr bwMode="auto">
            <a:xfrm>
              <a:off x="1203" y="2288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7216" name="Line 76"/>
            <p:cNvSpPr>
              <a:spLocks noChangeShapeType="1"/>
            </p:cNvSpPr>
            <p:nvPr/>
          </p:nvSpPr>
          <p:spPr bwMode="auto">
            <a:xfrm>
              <a:off x="1548" y="2112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17" name="Line 77"/>
            <p:cNvSpPr>
              <a:spLocks noChangeShapeType="1"/>
            </p:cNvSpPr>
            <p:nvPr/>
          </p:nvSpPr>
          <p:spPr bwMode="auto">
            <a:xfrm>
              <a:off x="1632" y="1488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7218" name="Group 78"/>
            <p:cNvGrpSpPr>
              <a:grpSpLocks/>
            </p:cNvGrpSpPr>
            <p:nvPr/>
          </p:nvGrpSpPr>
          <p:grpSpPr bwMode="auto">
            <a:xfrm>
              <a:off x="776" y="684"/>
              <a:ext cx="472" cy="192"/>
              <a:chOff x="4616" y="1776"/>
              <a:chExt cx="604" cy="288"/>
            </a:xfrm>
          </p:grpSpPr>
          <p:sp>
            <p:nvSpPr>
              <p:cNvPr id="220239" name="Rectangle 79"/>
              <p:cNvSpPr>
                <a:spLocks noChangeArrowheads="1"/>
              </p:cNvSpPr>
              <p:nvPr/>
            </p:nvSpPr>
            <p:spPr bwMode="auto">
              <a:xfrm>
                <a:off x="4771" y="1776"/>
                <a:ext cx="226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r>
                  <a:rPr lang="zh-CN" altLang="en-US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7239" name="Oval 80"/>
              <p:cNvSpPr>
                <a:spLocks noChangeArrowheads="1"/>
              </p:cNvSpPr>
              <p:nvPr/>
            </p:nvSpPr>
            <p:spPr bwMode="auto">
              <a:xfrm>
                <a:off x="5000" y="1882"/>
                <a:ext cx="76" cy="83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/>
              </a:p>
            </p:txBody>
          </p:sp>
          <p:sp>
            <p:nvSpPr>
              <p:cNvPr id="7240" name="Line 81"/>
              <p:cNvSpPr>
                <a:spLocks noChangeShapeType="1"/>
              </p:cNvSpPr>
              <p:nvPr/>
            </p:nvSpPr>
            <p:spPr bwMode="auto">
              <a:xfrm>
                <a:off x="4616" y="1920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41" name="Line 82"/>
              <p:cNvSpPr>
                <a:spLocks noChangeShapeType="1"/>
              </p:cNvSpPr>
              <p:nvPr/>
            </p:nvSpPr>
            <p:spPr bwMode="auto">
              <a:xfrm>
                <a:off x="5076" y="1920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219" name="Oval 84"/>
            <p:cNvSpPr>
              <a:spLocks noChangeArrowheads="1"/>
            </p:cNvSpPr>
            <p:nvPr/>
          </p:nvSpPr>
          <p:spPr bwMode="auto">
            <a:xfrm>
              <a:off x="1836" y="2376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7220" name="Line 85"/>
            <p:cNvSpPr>
              <a:spLocks noChangeShapeType="1"/>
            </p:cNvSpPr>
            <p:nvPr/>
          </p:nvSpPr>
          <p:spPr bwMode="auto">
            <a:xfrm flipH="1">
              <a:off x="1872" y="336"/>
              <a:ext cx="19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21" name="Line 86"/>
            <p:cNvSpPr>
              <a:spLocks noChangeShapeType="1"/>
            </p:cNvSpPr>
            <p:nvPr/>
          </p:nvSpPr>
          <p:spPr bwMode="auto">
            <a:xfrm flipH="1">
              <a:off x="576" y="276"/>
              <a:ext cx="14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22" name="Line 87"/>
            <p:cNvSpPr>
              <a:spLocks noChangeShapeType="1"/>
            </p:cNvSpPr>
            <p:nvPr/>
          </p:nvSpPr>
          <p:spPr bwMode="auto">
            <a:xfrm flipH="1">
              <a:off x="1488" y="780"/>
              <a:ext cx="52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23" name="Line 88"/>
            <p:cNvSpPr>
              <a:spLocks noChangeShapeType="1"/>
            </p:cNvSpPr>
            <p:nvPr/>
          </p:nvSpPr>
          <p:spPr bwMode="auto">
            <a:xfrm>
              <a:off x="576" y="972"/>
              <a:ext cx="9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24" name="Line 89"/>
            <p:cNvSpPr>
              <a:spLocks noChangeShapeType="1"/>
            </p:cNvSpPr>
            <p:nvPr/>
          </p:nvSpPr>
          <p:spPr bwMode="auto">
            <a:xfrm flipV="1">
              <a:off x="1488" y="960"/>
              <a:ext cx="0" cy="76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25" name="Line 90"/>
            <p:cNvSpPr>
              <a:spLocks noChangeShapeType="1"/>
            </p:cNvSpPr>
            <p:nvPr/>
          </p:nvSpPr>
          <p:spPr bwMode="auto">
            <a:xfrm flipV="1">
              <a:off x="1632" y="396"/>
              <a:ext cx="0" cy="9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26" name="Line 91"/>
            <p:cNvSpPr>
              <a:spLocks noChangeShapeType="1"/>
            </p:cNvSpPr>
            <p:nvPr/>
          </p:nvSpPr>
          <p:spPr bwMode="auto">
            <a:xfrm flipH="1">
              <a:off x="1620" y="408"/>
              <a:ext cx="43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52" name="Text Box 92"/>
            <p:cNvSpPr txBox="1">
              <a:spLocks noChangeArrowheads="1"/>
            </p:cNvSpPr>
            <p:nvPr/>
          </p:nvSpPr>
          <p:spPr bwMode="auto">
            <a:xfrm>
              <a:off x="432" y="1200"/>
              <a:ext cx="582" cy="24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2</a:t>
              </a:r>
              <a:endParaRPr kumimoji="0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7228" name="Line 93"/>
            <p:cNvSpPr>
              <a:spLocks noChangeShapeType="1"/>
            </p:cNvSpPr>
            <p:nvPr/>
          </p:nvSpPr>
          <p:spPr bwMode="auto">
            <a:xfrm>
              <a:off x="480" y="1248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29" name="Line 94"/>
            <p:cNvSpPr>
              <a:spLocks noChangeShapeType="1"/>
            </p:cNvSpPr>
            <p:nvPr/>
          </p:nvSpPr>
          <p:spPr bwMode="auto">
            <a:xfrm flipV="1">
              <a:off x="720" y="480"/>
              <a:ext cx="0" cy="81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30" name="Line 95"/>
            <p:cNvSpPr>
              <a:spLocks noChangeShapeType="1"/>
            </p:cNvSpPr>
            <p:nvPr/>
          </p:nvSpPr>
          <p:spPr bwMode="auto">
            <a:xfrm flipH="1">
              <a:off x="720" y="468"/>
              <a:ext cx="13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31" name="Line 96"/>
            <p:cNvSpPr>
              <a:spLocks noChangeShapeType="1"/>
            </p:cNvSpPr>
            <p:nvPr/>
          </p:nvSpPr>
          <p:spPr bwMode="auto">
            <a:xfrm flipV="1">
              <a:off x="1200" y="852"/>
              <a:ext cx="0" cy="45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32" name="Line 97"/>
            <p:cNvSpPr>
              <a:spLocks noChangeShapeType="1"/>
            </p:cNvSpPr>
            <p:nvPr/>
          </p:nvSpPr>
          <p:spPr bwMode="auto">
            <a:xfrm flipH="1">
              <a:off x="1200" y="852"/>
              <a:ext cx="81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33" name="Line 98"/>
            <p:cNvSpPr>
              <a:spLocks noChangeShapeType="1"/>
            </p:cNvSpPr>
            <p:nvPr/>
          </p:nvSpPr>
          <p:spPr bwMode="auto">
            <a:xfrm>
              <a:off x="2016" y="912"/>
              <a:ext cx="0" cy="57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34" name="Oval 99"/>
            <p:cNvSpPr>
              <a:spLocks noChangeArrowheads="1"/>
            </p:cNvSpPr>
            <p:nvPr/>
          </p:nvSpPr>
          <p:spPr bwMode="auto">
            <a:xfrm>
              <a:off x="1992" y="1464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7235" name="Line 101"/>
            <p:cNvSpPr>
              <a:spLocks noChangeShapeType="1"/>
            </p:cNvSpPr>
            <p:nvPr/>
          </p:nvSpPr>
          <p:spPr bwMode="auto">
            <a:xfrm>
              <a:off x="2640" y="372"/>
              <a:ext cx="0" cy="19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36" name="Line 102"/>
            <p:cNvSpPr>
              <a:spLocks noChangeShapeType="1"/>
            </p:cNvSpPr>
            <p:nvPr/>
          </p:nvSpPr>
          <p:spPr bwMode="auto">
            <a:xfrm>
              <a:off x="2640" y="684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37" name="Line 103"/>
            <p:cNvSpPr>
              <a:spLocks noChangeShapeType="1"/>
            </p:cNvSpPr>
            <p:nvPr/>
          </p:nvSpPr>
          <p:spPr bwMode="auto">
            <a:xfrm>
              <a:off x="3168" y="624"/>
              <a:ext cx="19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7171" name="Picture 10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763713" y="332656"/>
            <a:ext cx="5976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 dirty="0"/>
              <a:t>时序电路分析</a:t>
            </a:r>
            <a:endParaRPr lang="en-US" altLang="zh-CN" b="1" dirty="0"/>
          </a:p>
        </p:txBody>
      </p:sp>
      <p:sp>
        <p:nvSpPr>
          <p:cNvPr id="7173" name="Text Box 106"/>
          <p:cNvSpPr txBox="1">
            <a:spLocks noChangeArrowheads="1"/>
          </p:cNvSpPr>
          <p:nvPr/>
        </p:nvSpPr>
        <p:spPr bwMode="auto">
          <a:xfrm>
            <a:off x="395537" y="549275"/>
            <a:ext cx="864096" cy="461665"/>
          </a:xfrm>
          <a:prstGeom prst="rect">
            <a:avLst/>
          </a:prstGeom>
          <a:solidFill>
            <a:srgbClr val="FFFF99"/>
          </a:solidFill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</a:rPr>
              <a:t>例</a:t>
            </a:r>
            <a:r>
              <a:rPr lang="en-US" altLang="zh-CN" b="1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5334005"/>
            <a:ext cx="3200400" cy="1160464"/>
            <a:chOff x="0" y="3360"/>
            <a:chExt cx="2016" cy="731"/>
          </a:xfrm>
        </p:grpSpPr>
        <p:sp>
          <p:nvSpPr>
            <p:cNvPr id="222214" name="Text Box 6"/>
            <p:cNvSpPr txBox="1">
              <a:spLocks noChangeArrowheads="1"/>
            </p:cNvSpPr>
            <p:nvPr/>
          </p:nvSpPr>
          <p:spPr bwMode="auto">
            <a:xfrm>
              <a:off x="0" y="3360"/>
              <a:ext cx="2016" cy="73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2</a:t>
              </a:r>
              <a:r>
                <a:rPr kumimoji="0" lang="en-US" altLang="zh-CN" sz="2800" b="1" baseline="30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n+1  </a:t>
              </a:r>
              <a:r>
                <a:rPr kumimoji="0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= X⊕Y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1</a:t>
              </a:r>
              <a:r>
                <a:rPr kumimoji="0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⊕Y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2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1</a:t>
              </a:r>
              <a:r>
                <a:rPr kumimoji="0" lang="en-US" altLang="zh-CN" sz="2800" b="1" baseline="30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n+1  </a:t>
              </a:r>
              <a:r>
                <a:rPr kumimoji="0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=  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8330" name="Line 7"/>
            <p:cNvSpPr>
              <a:spLocks noChangeShapeType="1"/>
            </p:cNvSpPr>
            <p:nvPr/>
          </p:nvSpPr>
          <p:spPr bwMode="auto">
            <a:xfrm>
              <a:off x="891" y="3816"/>
              <a:ext cx="16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199" name="Group 9"/>
          <p:cNvGrpSpPr>
            <a:grpSpLocks/>
          </p:cNvGrpSpPr>
          <p:nvPr/>
        </p:nvGrpSpPr>
        <p:grpSpPr bwMode="auto">
          <a:xfrm>
            <a:off x="20638" y="518945"/>
            <a:ext cx="5589588" cy="4133850"/>
            <a:chOff x="223" y="228"/>
            <a:chExt cx="3521" cy="2604"/>
          </a:xfrm>
        </p:grpSpPr>
        <p:sp>
          <p:nvSpPr>
            <p:cNvPr id="8231" name="Line 10"/>
            <p:cNvSpPr>
              <a:spLocks noChangeShapeType="1"/>
            </p:cNvSpPr>
            <p:nvPr/>
          </p:nvSpPr>
          <p:spPr bwMode="auto">
            <a:xfrm flipV="1">
              <a:off x="1872" y="336"/>
              <a:ext cx="0" cy="206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2" name="Line 11"/>
            <p:cNvSpPr>
              <a:spLocks noChangeShapeType="1"/>
            </p:cNvSpPr>
            <p:nvPr/>
          </p:nvSpPr>
          <p:spPr bwMode="auto">
            <a:xfrm flipH="1">
              <a:off x="1872" y="720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3" name="Line 12"/>
            <p:cNvSpPr>
              <a:spLocks noChangeShapeType="1"/>
            </p:cNvSpPr>
            <p:nvPr/>
          </p:nvSpPr>
          <p:spPr bwMode="auto">
            <a:xfrm flipV="1">
              <a:off x="588" y="288"/>
              <a:ext cx="0" cy="5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4" name="Line 13"/>
            <p:cNvSpPr>
              <a:spLocks noChangeShapeType="1"/>
            </p:cNvSpPr>
            <p:nvPr/>
          </p:nvSpPr>
          <p:spPr bwMode="auto">
            <a:xfrm flipV="1">
              <a:off x="2645" y="2208"/>
              <a:ext cx="0" cy="19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5" name="Line 14"/>
            <p:cNvSpPr>
              <a:spLocks noChangeShapeType="1"/>
            </p:cNvSpPr>
            <p:nvPr/>
          </p:nvSpPr>
          <p:spPr bwMode="auto">
            <a:xfrm flipH="1">
              <a:off x="1008" y="2400"/>
              <a:ext cx="163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236" name="Group 15"/>
            <p:cNvGrpSpPr>
              <a:grpSpLocks/>
            </p:cNvGrpSpPr>
            <p:nvPr/>
          </p:nvGrpSpPr>
          <p:grpSpPr bwMode="auto">
            <a:xfrm>
              <a:off x="624" y="1679"/>
              <a:ext cx="720" cy="517"/>
              <a:chOff x="1519" y="1706"/>
              <a:chExt cx="907" cy="608"/>
            </a:xfrm>
          </p:grpSpPr>
          <p:sp>
            <p:nvSpPr>
              <p:cNvPr id="8326" name="Text Box 1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907" cy="544"/>
              </a:xfrm>
              <a:prstGeom prst="rect">
                <a:avLst/>
              </a:prstGeom>
              <a:solidFill>
                <a:srgbClr val="FAFD7F"/>
              </a:solidFill>
              <a:ln w="38100" algn="ctr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>
                <a:lvl1pPr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</a:pPr>
                <a:r>
                  <a:rPr kumimoji="0" lang="zh-CN" altLang="en-US" sz="2000" b="1">
                    <a:solidFill>
                      <a:srgbClr val="006600"/>
                    </a:solidFill>
                  </a:rPr>
                  <a:t> </a:t>
                </a:r>
                <a:r>
                  <a:rPr kumimoji="0" lang="en-US" altLang="zh-CN" sz="2000" b="1">
                    <a:solidFill>
                      <a:srgbClr val="006600"/>
                    </a:solidFill>
                  </a:rPr>
                  <a:t>0         1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</a:pPr>
                <a:r>
                  <a:rPr kumimoji="0" lang="en-US" altLang="zh-CN" sz="2000" b="1">
                    <a:solidFill>
                      <a:srgbClr val="006600"/>
                    </a:solidFill>
                  </a:rPr>
                  <a:t> K</a:t>
                </a:r>
                <a:r>
                  <a:rPr kumimoji="0" lang="en-US" altLang="zh-CN" sz="2000" b="1" baseline="-25000">
                    <a:solidFill>
                      <a:srgbClr val="006600"/>
                    </a:solidFill>
                  </a:rPr>
                  <a:t>2          </a:t>
                </a:r>
                <a:r>
                  <a:rPr kumimoji="0" lang="en-US" altLang="zh-CN" sz="2000" b="1">
                    <a:solidFill>
                      <a:srgbClr val="006600"/>
                    </a:solidFill>
                  </a:rPr>
                  <a:t>J</a:t>
                </a:r>
                <a:r>
                  <a:rPr kumimoji="0" lang="en-US" altLang="zh-CN" sz="2000" b="1" baseline="-25000">
                    <a:solidFill>
                      <a:srgbClr val="006600"/>
                    </a:solidFill>
                  </a:rPr>
                  <a:t>2</a:t>
                </a:r>
                <a:endParaRPr kumimoji="0" lang="en-US" altLang="zh-CN" sz="2000" b="1">
                  <a:solidFill>
                    <a:srgbClr val="006600"/>
                  </a:solidFill>
                </a:endParaRPr>
              </a:p>
            </p:txBody>
          </p:sp>
          <p:sp>
            <p:nvSpPr>
              <p:cNvPr id="8327" name="Line 17"/>
              <p:cNvSpPr>
                <a:spLocks noChangeShapeType="1"/>
              </p:cNvSpPr>
              <p:nvPr/>
            </p:nvSpPr>
            <p:spPr bwMode="auto">
              <a:xfrm flipV="1">
                <a:off x="1927" y="2160"/>
                <a:ext cx="91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28" name="Line 18"/>
              <p:cNvSpPr>
                <a:spLocks noChangeShapeType="1"/>
              </p:cNvSpPr>
              <p:nvPr/>
            </p:nvSpPr>
            <p:spPr bwMode="auto">
              <a:xfrm>
                <a:off x="2018" y="2160"/>
                <a:ext cx="46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29" name="Oval 19"/>
              <p:cNvSpPr>
                <a:spLocks noChangeArrowheads="1"/>
              </p:cNvSpPr>
              <p:nvPr/>
            </p:nvSpPr>
            <p:spPr bwMode="auto">
              <a:xfrm>
                <a:off x="1973" y="2251"/>
                <a:ext cx="63" cy="63"/>
              </a:xfrm>
              <a:prstGeom prst="ellipse">
                <a:avLst/>
              </a:prstGeom>
              <a:noFill/>
              <a:ln w="38100" algn="ctr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endParaRPr lang="en-US" altLang="zh-CN"/>
              </a:p>
            </p:txBody>
          </p:sp>
        </p:grpSp>
        <p:sp>
          <p:nvSpPr>
            <p:cNvPr id="8237" name="Line 20"/>
            <p:cNvSpPr>
              <a:spLocks noChangeShapeType="1"/>
            </p:cNvSpPr>
            <p:nvPr/>
          </p:nvSpPr>
          <p:spPr bwMode="auto">
            <a:xfrm>
              <a:off x="2349" y="2146"/>
              <a:ext cx="0" cy="18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38" name="Line 21"/>
            <p:cNvSpPr>
              <a:spLocks noChangeShapeType="1"/>
            </p:cNvSpPr>
            <p:nvPr/>
          </p:nvSpPr>
          <p:spPr bwMode="auto">
            <a:xfrm>
              <a:off x="2870" y="2146"/>
              <a:ext cx="0" cy="18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39" name="Text Box 22"/>
            <p:cNvSpPr txBox="1">
              <a:spLocks noChangeArrowheads="1"/>
            </p:cNvSpPr>
            <p:nvPr/>
          </p:nvSpPr>
          <p:spPr bwMode="auto">
            <a:xfrm>
              <a:off x="3024" y="2100"/>
              <a:ext cx="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/>
                <a:t>“</a:t>
              </a:r>
              <a:r>
                <a:rPr kumimoji="0" lang="en-US" altLang="zh-CN" b="1"/>
                <a:t>1”</a:t>
              </a:r>
            </a:p>
          </p:txBody>
        </p:sp>
        <p:sp>
          <p:nvSpPr>
            <p:cNvPr id="8240" name="Line 23"/>
            <p:cNvSpPr>
              <a:spLocks noChangeShapeType="1"/>
            </p:cNvSpPr>
            <p:nvPr/>
          </p:nvSpPr>
          <p:spPr bwMode="auto">
            <a:xfrm>
              <a:off x="1008" y="2208"/>
              <a:ext cx="0" cy="20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41" name="Text Box 24"/>
            <p:cNvSpPr txBox="1">
              <a:spLocks noChangeArrowheads="1"/>
            </p:cNvSpPr>
            <p:nvPr/>
          </p:nvSpPr>
          <p:spPr bwMode="auto">
            <a:xfrm>
              <a:off x="1674" y="2544"/>
              <a:ext cx="5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/>
                <a:t>CP</a:t>
              </a:r>
            </a:p>
          </p:txBody>
        </p:sp>
        <p:sp>
          <p:nvSpPr>
            <p:cNvPr id="8242" name="Line 25"/>
            <p:cNvSpPr>
              <a:spLocks noChangeShapeType="1"/>
            </p:cNvSpPr>
            <p:nvPr/>
          </p:nvSpPr>
          <p:spPr bwMode="auto">
            <a:xfrm>
              <a:off x="591" y="756"/>
              <a:ext cx="0" cy="2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43" name="Line 26"/>
            <p:cNvSpPr>
              <a:spLocks noChangeShapeType="1"/>
            </p:cNvSpPr>
            <p:nvPr/>
          </p:nvSpPr>
          <p:spPr bwMode="auto">
            <a:xfrm>
              <a:off x="1632" y="1488"/>
              <a:ext cx="1222" cy="1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44" name="Line 27"/>
            <p:cNvSpPr>
              <a:spLocks noChangeShapeType="1"/>
            </p:cNvSpPr>
            <p:nvPr/>
          </p:nvSpPr>
          <p:spPr bwMode="auto">
            <a:xfrm>
              <a:off x="2854" y="1226"/>
              <a:ext cx="0" cy="45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45" name="Line 28"/>
            <p:cNvSpPr>
              <a:spLocks noChangeShapeType="1"/>
            </p:cNvSpPr>
            <p:nvPr/>
          </p:nvSpPr>
          <p:spPr bwMode="auto">
            <a:xfrm>
              <a:off x="1200" y="1271"/>
              <a:ext cx="0" cy="40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46" name="Text Box 29"/>
            <p:cNvSpPr txBox="1">
              <a:spLocks noChangeArrowheads="1"/>
            </p:cNvSpPr>
            <p:nvPr/>
          </p:nvSpPr>
          <p:spPr bwMode="auto">
            <a:xfrm>
              <a:off x="223" y="63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 dirty="0"/>
                <a:t>X</a:t>
              </a:r>
            </a:p>
          </p:txBody>
        </p:sp>
        <p:sp>
          <p:nvSpPr>
            <p:cNvPr id="8247" name="Text Box 30"/>
            <p:cNvSpPr txBox="1">
              <a:spLocks noChangeArrowheads="1"/>
            </p:cNvSpPr>
            <p:nvPr/>
          </p:nvSpPr>
          <p:spPr bwMode="auto">
            <a:xfrm>
              <a:off x="919" y="1200"/>
              <a:ext cx="3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chemeClr val="bg1"/>
                  </a:solidFill>
                </a:rPr>
                <a:t>Y</a:t>
              </a:r>
              <a:r>
                <a:rPr kumimoji="0" lang="en-US" altLang="zh-CN" b="1" baseline="-25000">
                  <a:solidFill>
                    <a:schemeClr val="bg1"/>
                  </a:solidFill>
                </a:rPr>
                <a:t>2</a:t>
              </a:r>
              <a:endParaRPr kumimoji="0"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8248" name="Text Box 31"/>
            <p:cNvSpPr txBox="1">
              <a:spLocks noChangeArrowheads="1"/>
            </p:cNvSpPr>
            <p:nvPr/>
          </p:nvSpPr>
          <p:spPr bwMode="auto">
            <a:xfrm>
              <a:off x="2886" y="1188"/>
              <a:ext cx="5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chemeClr val="bg1"/>
                  </a:solidFill>
                </a:rPr>
                <a:t>Y</a:t>
              </a:r>
              <a:r>
                <a:rPr kumimoji="0" lang="en-US" altLang="zh-CN" b="1" baseline="-25000">
                  <a:solidFill>
                    <a:schemeClr val="bg1"/>
                  </a:solidFill>
                </a:rPr>
                <a:t>1</a:t>
              </a:r>
              <a:endParaRPr kumimoji="0"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8249" name="Oval 32"/>
            <p:cNvSpPr>
              <a:spLocks noChangeArrowheads="1"/>
            </p:cNvSpPr>
            <p:nvPr/>
          </p:nvSpPr>
          <p:spPr bwMode="auto">
            <a:xfrm>
              <a:off x="2814" y="1476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8250" name="Oval 33"/>
            <p:cNvSpPr>
              <a:spLocks noChangeArrowheads="1"/>
            </p:cNvSpPr>
            <p:nvPr/>
          </p:nvSpPr>
          <p:spPr bwMode="auto">
            <a:xfrm>
              <a:off x="1848" y="684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8251" name="Oval 34"/>
            <p:cNvSpPr>
              <a:spLocks noChangeArrowheads="1"/>
            </p:cNvSpPr>
            <p:nvPr/>
          </p:nvSpPr>
          <p:spPr bwMode="auto">
            <a:xfrm>
              <a:off x="2832" y="2286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8252" name="Line 35"/>
            <p:cNvSpPr>
              <a:spLocks noChangeShapeType="1"/>
            </p:cNvSpPr>
            <p:nvPr/>
          </p:nvSpPr>
          <p:spPr bwMode="auto">
            <a:xfrm flipV="1">
              <a:off x="2303" y="1236"/>
              <a:ext cx="0" cy="43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53" name="Line 36"/>
            <p:cNvSpPr>
              <a:spLocks noChangeShapeType="1"/>
            </p:cNvSpPr>
            <p:nvPr/>
          </p:nvSpPr>
          <p:spPr bwMode="auto">
            <a:xfrm flipH="1">
              <a:off x="1632" y="1380"/>
              <a:ext cx="671" cy="1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54" name="Oval 37"/>
            <p:cNvSpPr>
              <a:spLocks noChangeArrowheads="1"/>
            </p:cNvSpPr>
            <p:nvPr/>
          </p:nvSpPr>
          <p:spPr bwMode="auto">
            <a:xfrm>
              <a:off x="2267" y="1344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8255" name="Oval 38"/>
            <p:cNvSpPr>
              <a:spLocks noChangeArrowheads="1"/>
            </p:cNvSpPr>
            <p:nvPr/>
          </p:nvSpPr>
          <p:spPr bwMode="auto">
            <a:xfrm>
              <a:off x="564" y="756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8256" name="Line 39"/>
            <p:cNvSpPr>
              <a:spLocks noChangeShapeType="1"/>
            </p:cNvSpPr>
            <p:nvPr/>
          </p:nvSpPr>
          <p:spPr bwMode="auto">
            <a:xfrm>
              <a:off x="1152" y="780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257" name="Group 40"/>
            <p:cNvGrpSpPr>
              <a:grpSpLocks/>
            </p:cNvGrpSpPr>
            <p:nvPr/>
          </p:nvGrpSpPr>
          <p:grpSpPr bwMode="auto">
            <a:xfrm>
              <a:off x="2640" y="468"/>
              <a:ext cx="529" cy="300"/>
              <a:chOff x="2447" y="2292"/>
              <a:chExt cx="676" cy="336"/>
            </a:xfrm>
          </p:grpSpPr>
          <p:sp>
            <p:nvSpPr>
              <p:cNvPr id="222249" name="Rectangle 41"/>
              <p:cNvSpPr>
                <a:spLocks noChangeArrowheads="1"/>
              </p:cNvSpPr>
              <p:nvPr/>
            </p:nvSpPr>
            <p:spPr bwMode="auto">
              <a:xfrm>
                <a:off x="2735" y="2292"/>
                <a:ext cx="290" cy="336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r>
                  <a:rPr lang="zh-CN" altLang="en-US" sz="3200" b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8323" name="Line 42"/>
              <p:cNvSpPr>
                <a:spLocks noChangeShapeType="1"/>
              </p:cNvSpPr>
              <p:nvPr/>
            </p:nvSpPr>
            <p:spPr bwMode="auto">
              <a:xfrm>
                <a:off x="2447" y="2388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24" name="Line 43"/>
              <p:cNvSpPr>
                <a:spLocks noChangeShapeType="1"/>
              </p:cNvSpPr>
              <p:nvPr/>
            </p:nvSpPr>
            <p:spPr bwMode="auto">
              <a:xfrm>
                <a:off x="2447" y="2532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25" name="Oval 44"/>
              <p:cNvSpPr>
                <a:spLocks noChangeArrowheads="1"/>
              </p:cNvSpPr>
              <p:nvPr/>
            </p:nvSpPr>
            <p:spPr bwMode="auto">
              <a:xfrm>
                <a:off x="3027" y="2416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/>
              </a:p>
            </p:txBody>
          </p:sp>
        </p:grpSp>
        <p:sp>
          <p:nvSpPr>
            <p:cNvPr id="8258" name="Text Box 45"/>
            <p:cNvSpPr txBox="1">
              <a:spLocks noChangeArrowheads="1"/>
            </p:cNvSpPr>
            <p:nvPr/>
          </p:nvSpPr>
          <p:spPr bwMode="auto">
            <a:xfrm>
              <a:off x="2303" y="1188"/>
              <a:ext cx="5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chemeClr val="bg1"/>
                  </a:solidFill>
                </a:rPr>
                <a:t>Y</a:t>
              </a:r>
              <a:r>
                <a:rPr kumimoji="0" lang="en-US" altLang="zh-CN" b="1" baseline="-25000">
                  <a:solidFill>
                    <a:schemeClr val="bg1"/>
                  </a:solidFill>
                </a:rPr>
                <a:t>1</a:t>
              </a:r>
              <a:endParaRPr kumimoji="0"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8259" name="Line 46"/>
            <p:cNvSpPr>
              <a:spLocks noChangeShapeType="1"/>
            </p:cNvSpPr>
            <p:nvPr/>
          </p:nvSpPr>
          <p:spPr bwMode="auto">
            <a:xfrm>
              <a:off x="2351" y="1212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60" name="Text Box 47"/>
            <p:cNvSpPr txBox="1">
              <a:spLocks noChangeArrowheads="1"/>
            </p:cNvSpPr>
            <p:nvPr/>
          </p:nvSpPr>
          <p:spPr bwMode="auto">
            <a:xfrm>
              <a:off x="3312" y="441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</a:rPr>
                <a:t>Z</a:t>
              </a:r>
            </a:p>
          </p:txBody>
        </p:sp>
        <p:grpSp>
          <p:nvGrpSpPr>
            <p:cNvPr id="8261" name="Group 48"/>
            <p:cNvGrpSpPr>
              <a:grpSpLocks/>
            </p:cNvGrpSpPr>
            <p:nvPr/>
          </p:nvGrpSpPr>
          <p:grpSpPr bwMode="auto">
            <a:xfrm>
              <a:off x="2256" y="1679"/>
              <a:ext cx="720" cy="517"/>
              <a:chOff x="1519" y="1706"/>
              <a:chExt cx="907" cy="608"/>
            </a:xfrm>
          </p:grpSpPr>
          <p:sp>
            <p:nvSpPr>
              <p:cNvPr id="222257" name="Text Box 49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907" cy="544"/>
              </a:xfrm>
              <a:prstGeom prst="rect">
                <a:avLst/>
              </a:prstGeom>
              <a:solidFill>
                <a:srgbClr val="FAFD7F"/>
              </a:solidFill>
              <a:ln w="38100" algn="ctr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18000" tIns="10800" rIns="18000" bIns="10800"/>
              <a:lstStyle/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kumimoji="0" lang="zh-CN" altLang="en-US" sz="2000" b="1" dirty="0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kumimoji="0" lang="en-US" altLang="zh-CN" sz="2000" b="1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0        1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kumimoji="0" lang="en-US" altLang="zh-CN" sz="2000" b="1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 K</a:t>
                </a:r>
                <a:r>
                  <a:rPr kumimoji="0" lang="en-US" altLang="zh-CN" sz="2000" b="1" baseline="-250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1         </a:t>
                </a:r>
                <a:r>
                  <a:rPr kumimoji="0" lang="en-US" altLang="zh-CN" sz="2000" b="1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J</a:t>
                </a:r>
                <a:r>
                  <a:rPr kumimoji="0" lang="en-US" altLang="zh-CN" sz="2000" b="1" baseline="-250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1</a:t>
                </a:r>
                <a:endParaRPr kumimoji="0" lang="en-US" altLang="zh-CN" sz="2000" b="1" dirty="0">
                  <a:solidFill>
                    <a:srgbClr val="0066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319" name="Line 50"/>
              <p:cNvSpPr>
                <a:spLocks noChangeShapeType="1"/>
              </p:cNvSpPr>
              <p:nvPr/>
            </p:nvSpPr>
            <p:spPr bwMode="auto">
              <a:xfrm flipV="1">
                <a:off x="1927" y="2160"/>
                <a:ext cx="91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20" name="Line 51"/>
              <p:cNvSpPr>
                <a:spLocks noChangeShapeType="1"/>
              </p:cNvSpPr>
              <p:nvPr/>
            </p:nvSpPr>
            <p:spPr bwMode="auto">
              <a:xfrm>
                <a:off x="2018" y="2160"/>
                <a:ext cx="46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21" name="Oval 52"/>
              <p:cNvSpPr>
                <a:spLocks noChangeArrowheads="1"/>
              </p:cNvSpPr>
              <p:nvPr/>
            </p:nvSpPr>
            <p:spPr bwMode="auto">
              <a:xfrm>
                <a:off x="1973" y="2251"/>
                <a:ext cx="63" cy="63"/>
              </a:xfrm>
              <a:prstGeom prst="ellipse">
                <a:avLst/>
              </a:prstGeom>
              <a:noFill/>
              <a:ln w="38100" algn="ctr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endParaRPr lang="en-US" altLang="zh-CN"/>
              </a:p>
            </p:txBody>
          </p:sp>
        </p:grpSp>
        <p:sp>
          <p:nvSpPr>
            <p:cNvPr id="8262" name="Line 53"/>
            <p:cNvSpPr>
              <a:spLocks noChangeShapeType="1"/>
            </p:cNvSpPr>
            <p:nvPr/>
          </p:nvSpPr>
          <p:spPr bwMode="auto">
            <a:xfrm>
              <a:off x="720" y="1284"/>
              <a:ext cx="0" cy="40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63" name="Line 54"/>
            <p:cNvSpPr>
              <a:spLocks noChangeShapeType="1"/>
            </p:cNvSpPr>
            <p:nvPr/>
          </p:nvSpPr>
          <p:spPr bwMode="auto">
            <a:xfrm>
              <a:off x="2352" y="2316"/>
              <a:ext cx="76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264" name="Group 55"/>
            <p:cNvGrpSpPr>
              <a:grpSpLocks/>
            </p:cNvGrpSpPr>
            <p:nvPr/>
          </p:nvGrpSpPr>
          <p:grpSpPr bwMode="auto">
            <a:xfrm>
              <a:off x="2016" y="672"/>
              <a:ext cx="612" cy="288"/>
              <a:chOff x="2844" y="2928"/>
              <a:chExt cx="612" cy="288"/>
            </a:xfrm>
          </p:grpSpPr>
          <p:sp>
            <p:nvSpPr>
              <p:cNvPr id="222264" name="Rectangle 56"/>
              <p:cNvSpPr>
                <a:spLocks noChangeArrowheads="1"/>
              </p:cNvSpPr>
              <p:nvPr/>
            </p:nvSpPr>
            <p:spPr bwMode="auto">
              <a:xfrm>
                <a:off x="3007" y="2928"/>
                <a:ext cx="226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r>
                  <a:rPr lang="zh-CN" altLang="en-US" sz="3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8312" name="Line 57"/>
              <p:cNvSpPr>
                <a:spLocks noChangeShapeType="1"/>
              </p:cNvSpPr>
              <p:nvPr/>
            </p:nvSpPr>
            <p:spPr bwMode="auto">
              <a:xfrm>
                <a:off x="2852" y="2974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13" name="Line 58"/>
              <p:cNvSpPr>
                <a:spLocks noChangeShapeType="1"/>
              </p:cNvSpPr>
              <p:nvPr/>
            </p:nvSpPr>
            <p:spPr bwMode="auto">
              <a:xfrm>
                <a:off x="2852" y="3170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14" name="Oval 59"/>
              <p:cNvSpPr>
                <a:spLocks noChangeArrowheads="1"/>
              </p:cNvSpPr>
              <p:nvPr/>
            </p:nvSpPr>
            <p:spPr bwMode="auto">
              <a:xfrm>
                <a:off x="3236" y="3034"/>
                <a:ext cx="76" cy="83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/>
              </a:p>
            </p:txBody>
          </p:sp>
          <p:sp>
            <p:nvSpPr>
              <p:cNvPr id="8315" name="Line 60"/>
              <p:cNvSpPr>
                <a:spLocks noChangeShapeType="1"/>
              </p:cNvSpPr>
              <p:nvPr/>
            </p:nvSpPr>
            <p:spPr bwMode="auto">
              <a:xfrm>
                <a:off x="2844" y="3108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16" name="Line 61"/>
              <p:cNvSpPr>
                <a:spLocks noChangeShapeType="1"/>
              </p:cNvSpPr>
              <p:nvPr/>
            </p:nvSpPr>
            <p:spPr bwMode="auto">
              <a:xfrm>
                <a:off x="2852" y="3036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17" name="Line 62"/>
              <p:cNvSpPr>
                <a:spLocks noChangeShapeType="1"/>
              </p:cNvSpPr>
              <p:nvPr/>
            </p:nvSpPr>
            <p:spPr bwMode="auto">
              <a:xfrm>
                <a:off x="3312" y="307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265" name="Group 63"/>
            <p:cNvGrpSpPr>
              <a:grpSpLocks/>
            </p:cNvGrpSpPr>
            <p:nvPr/>
          </p:nvGrpSpPr>
          <p:grpSpPr bwMode="auto">
            <a:xfrm>
              <a:off x="2028" y="228"/>
              <a:ext cx="612" cy="288"/>
              <a:chOff x="2844" y="2928"/>
              <a:chExt cx="612" cy="288"/>
            </a:xfrm>
          </p:grpSpPr>
          <p:sp>
            <p:nvSpPr>
              <p:cNvPr id="222272" name="Rectangle 64"/>
              <p:cNvSpPr>
                <a:spLocks noChangeArrowheads="1"/>
              </p:cNvSpPr>
              <p:nvPr/>
            </p:nvSpPr>
            <p:spPr bwMode="auto">
              <a:xfrm>
                <a:off x="3007" y="2928"/>
                <a:ext cx="226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r>
                  <a:rPr lang="zh-CN" altLang="en-US" sz="3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8305" name="Line 65"/>
              <p:cNvSpPr>
                <a:spLocks noChangeShapeType="1"/>
              </p:cNvSpPr>
              <p:nvPr/>
            </p:nvSpPr>
            <p:spPr bwMode="auto">
              <a:xfrm>
                <a:off x="2852" y="2974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06" name="Line 66"/>
              <p:cNvSpPr>
                <a:spLocks noChangeShapeType="1"/>
              </p:cNvSpPr>
              <p:nvPr/>
            </p:nvSpPr>
            <p:spPr bwMode="auto">
              <a:xfrm>
                <a:off x="2852" y="3170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07" name="Oval 67"/>
              <p:cNvSpPr>
                <a:spLocks noChangeArrowheads="1"/>
              </p:cNvSpPr>
              <p:nvPr/>
            </p:nvSpPr>
            <p:spPr bwMode="auto">
              <a:xfrm>
                <a:off x="3236" y="3034"/>
                <a:ext cx="76" cy="83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/>
              </a:p>
            </p:txBody>
          </p:sp>
          <p:sp>
            <p:nvSpPr>
              <p:cNvPr id="8308" name="Line 68"/>
              <p:cNvSpPr>
                <a:spLocks noChangeShapeType="1"/>
              </p:cNvSpPr>
              <p:nvPr/>
            </p:nvSpPr>
            <p:spPr bwMode="auto">
              <a:xfrm>
                <a:off x="2844" y="3108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09" name="Line 69"/>
              <p:cNvSpPr>
                <a:spLocks noChangeShapeType="1"/>
              </p:cNvSpPr>
              <p:nvPr/>
            </p:nvSpPr>
            <p:spPr bwMode="auto">
              <a:xfrm>
                <a:off x="2852" y="3036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10" name="Line 70"/>
              <p:cNvSpPr>
                <a:spLocks noChangeShapeType="1"/>
              </p:cNvSpPr>
              <p:nvPr/>
            </p:nvSpPr>
            <p:spPr bwMode="auto">
              <a:xfrm>
                <a:off x="3312" y="307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266" name="Group 71"/>
            <p:cNvGrpSpPr>
              <a:grpSpLocks/>
            </p:cNvGrpSpPr>
            <p:nvPr/>
          </p:nvGrpSpPr>
          <p:grpSpPr bwMode="auto">
            <a:xfrm>
              <a:off x="1440" y="1728"/>
              <a:ext cx="240" cy="384"/>
              <a:chOff x="2352" y="3264"/>
              <a:chExt cx="240" cy="384"/>
            </a:xfrm>
          </p:grpSpPr>
          <p:grpSp>
            <p:nvGrpSpPr>
              <p:cNvPr id="8299" name="Group 72"/>
              <p:cNvGrpSpPr>
                <a:grpSpLocks/>
              </p:cNvGrpSpPr>
              <p:nvPr/>
            </p:nvGrpSpPr>
            <p:grpSpPr bwMode="auto">
              <a:xfrm>
                <a:off x="2352" y="3408"/>
                <a:ext cx="240" cy="240"/>
                <a:chOff x="912" y="1008"/>
                <a:chExt cx="288" cy="336"/>
              </a:xfrm>
            </p:grpSpPr>
            <p:sp>
              <p:nvSpPr>
                <p:cNvPr id="8302" name="Rectangle 73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288" cy="336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 altLang="zh-CN"/>
                </a:p>
              </p:txBody>
            </p:sp>
            <p:sp>
              <p:nvSpPr>
                <p:cNvPr id="8303" name="Oval 74"/>
                <p:cNvSpPr>
                  <a:spLocks noChangeArrowheads="1"/>
                </p:cNvSpPr>
                <p:nvPr/>
              </p:nvSpPr>
              <p:spPr bwMode="auto">
                <a:xfrm>
                  <a:off x="960" y="1082"/>
                  <a:ext cx="192" cy="192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 altLang="zh-CN" sz="3200" b="1"/>
                    <a:t>+</a:t>
                  </a:r>
                </a:p>
              </p:txBody>
            </p:sp>
          </p:grpSp>
          <p:sp>
            <p:nvSpPr>
              <p:cNvPr id="8300" name="Line 75"/>
              <p:cNvSpPr>
                <a:spLocks noChangeShapeType="1"/>
              </p:cNvSpPr>
              <p:nvPr/>
            </p:nvSpPr>
            <p:spPr bwMode="auto">
              <a:xfrm flipV="1">
                <a:off x="2544" y="326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01" name="Line 76"/>
              <p:cNvSpPr>
                <a:spLocks noChangeShapeType="1"/>
              </p:cNvSpPr>
              <p:nvPr/>
            </p:nvSpPr>
            <p:spPr bwMode="auto">
              <a:xfrm flipV="1">
                <a:off x="2400" y="326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8267" name="Line 77"/>
            <p:cNvSpPr>
              <a:spLocks noChangeShapeType="1"/>
            </p:cNvSpPr>
            <p:nvPr/>
          </p:nvSpPr>
          <p:spPr bwMode="auto">
            <a:xfrm>
              <a:off x="720" y="2148"/>
              <a:ext cx="0" cy="18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68" name="Line 78"/>
            <p:cNvSpPr>
              <a:spLocks noChangeShapeType="1"/>
            </p:cNvSpPr>
            <p:nvPr/>
          </p:nvSpPr>
          <p:spPr bwMode="auto">
            <a:xfrm>
              <a:off x="1241" y="2148"/>
              <a:ext cx="0" cy="18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69" name="Oval 79"/>
            <p:cNvSpPr>
              <a:spLocks noChangeArrowheads="1"/>
            </p:cNvSpPr>
            <p:nvPr/>
          </p:nvSpPr>
          <p:spPr bwMode="auto">
            <a:xfrm>
              <a:off x="1203" y="2288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8270" name="Line 80"/>
            <p:cNvSpPr>
              <a:spLocks noChangeShapeType="1"/>
            </p:cNvSpPr>
            <p:nvPr/>
          </p:nvSpPr>
          <p:spPr bwMode="auto">
            <a:xfrm>
              <a:off x="723" y="2318"/>
              <a:ext cx="83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71" name="Line 81"/>
            <p:cNvSpPr>
              <a:spLocks noChangeShapeType="1"/>
            </p:cNvSpPr>
            <p:nvPr/>
          </p:nvSpPr>
          <p:spPr bwMode="auto">
            <a:xfrm>
              <a:off x="1548" y="2112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72" name="Line 82"/>
            <p:cNvSpPr>
              <a:spLocks noChangeShapeType="1"/>
            </p:cNvSpPr>
            <p:nvPr/>
          </p:nvSpPr>
          <p:spPr bwMode="auto">
            <a:xfrm>
              <a:off x="1632" y="1488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273" name="Group 83"/>
            <p:cNvGrpSpPr>
              <a:grpSpLocks/>
            </p:cNvGrpSpPr>
            <p:nvPr/>
          </p:nvGrpSpPr>
          <p:grpSpPr bwMode="auto">
            <a:xfrm>
              <a:off x="776" y="684"/>
              <a:ext cx="472" cy="192"/>
              <a:chOff x="4616" y="1776"/>
              <a:chExt cx="604" cy="288"/>
            </a:xfrm>
          </p:grpSpPr>
          <p:sp>
            <p:nvSpPr>
              <p:cNvPr id="222292" name="Rectangle 84"/>
              <p:cNvSpPr>
                <a:spLocks noChangeArrowheads="1"/>
              </p:cNvSpPr>
              <p:nvPr/>
            </p:nvSpPr>
            <p:spPr bwMode="auto">
              <a:xfrm>
                <a:off x="4771" y="1776"/>
                <a:ext cx="226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r>
                  <a:rPr lang="zh-CN" altLang="en-US" sz="3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8296" name="Oval 85"/>
              <p:cNvSpPr>
                <a:spLocks noChangeArrowheads="1"/>
              </p:cNvSpPr>
              <p:nvPr/>
            </p:nvSpPr>
            <p:spPr bwMode="auto">
              <a:xfrm>
                <a:off x="5000" y="1882"/>
                <a:ext cx="76" cy="83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/>
              </a:p>
            </p:txBody>
          </p:sp>
          <p:sp>
            <p:nvSpPr>
              <p:cNvPr id="8297" name="Line 86"/>
              <p:cNvSpPr>
                <a:spLocks noChangeShapeType="1"/>
              </p:cNvSpPr>
              <p:nvPr/>
            </p:nvSpPr>
            <p:spPr bwMode="auto">
              <a:xfrm>
                <a:off x="4616" y="1920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98" name="Line 87"/>
              <p:cNvSpPr>
                <a:spLocks noChangeShapeType="1"/>
              </p:cNvSpPr>
              <p:nvPr/>
            </p:nvSpPr>
            <p:spPr bwMode="auto">
              <a:xfrm>
                <a:off x="5076" y="1920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8274" name="Line 88"/>
            <p:cNvSpPr>
              <a:spLocks noChangeShapeType="1"/>
            </p:cNvSpPr>
            <p:nvPr/>
          </p:nvSpPr>
          <p:spPr bwMode="auto">
            <a:xfrm flipH="1">
              <a:off x="384" y="780"/>
              <a:ext cx="43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75" name="Oval 89"/>
            <p:cNvSpPr>
              <a:spLocks noChangeArrowheads="1"/>
            </p:cNvSpPr>
            <p:nvPr/>
          </p:nvSpPr>
          <p:spPr bwMode="auto">
            <a:xfrm>
              <a:off x="1836" y="2376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8276" name="Line 90"/>
            <p:cNvSpPr>
              <a:spLocks noChangeShapeType="1"/>
            </p:cNvSpPr>
            <p:nvPr/>
          </p:nvSpPr>
          <p:spPr bwMode="auto">
            <a:xfrm flipH="1">
              <a:off x="1872" y="336"/>
              <a:ext cx="19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77" name="Line 91"/>
            <p:cNvSpPr>
              <a:spLocks noChangeShapeType="1"/>
            </p:cNvSpPr>
            <p:nvPr/>
          </p:nvSpPr>
          <p:spPr bwMode="auto">
            <a:xfrm flipH="1">
              <a:off x="576" y="276"/>
              <a:ext cx="14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78" name="Line 92"/>
            <p:cNvSpPr>
              <a:spLocks noChangeShapeType="1"/>
            </p:cNvSpPr>
            <p:nvPr/>
          </p:nvSpPr>
          <p:spPr bwMode="auto">
            <a:xfrm flipH="1">
              <a:off x="1488" y="780"/>
              <a:ext cx="52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79" name="Line 93"/>
            <p:cNvSpPr>
              <a:spLocks noChangeShapeType="1"/>
            </p:cNvSpPr>
            <p:nvPr/>
          </p:nvSpPr>
          <p:spPr bwMode="auto">
            <a:xfrm>
              <a:off x="576" y="972"/>
              <a:ext cx="9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80" name="Line 94"/>
            <p:cNvSpPr>
              <a:spLocks noChangeShapeType="1"/>
            </p:cNvSpPr>
            <p:nvPr/>
          </p:nvSpPr>
          <p:spPr bwMode="auto">
            <a:xfrm flipV="1">
              <a:off x="1488" y="960"/>
              <a:ext cx="0" cy="76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81" name="Line 95"/>
            <p:cNvSpPr>
              <a:spLocks noChangeShapeType="1"/>
            </p:cNvSpPr>
            <p:nvPr/>
          </p:nvSpPr>
          <p:spPr bwMode="auto">
            <a:xfrm flipV="1">
              <a:off x="1632" y="396"/>
              <a:ext cx="0" cy="9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82" name="Line 96"/>
            <p:cNvSpPr>
              <a:spLocks noChangeShapeType="1"/>
            </p:cNvSpPr>
            <p:nvPr/>
          </p:nvSpPr>
          <p:spPr bwMode="auto">
            <a:xfrm flipH="1">
              <a:off x="1620" y="408"/>
              <a:ext cx="43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83" name="Text Box 97"/>
            <p:cNvSpPr txBox="1">
              <a:spLocks noChangeArrowheads="1"/>
            </p:cNvSpPr>
            <p:nvPr/>
          </p:nvSpPr>
          <p:spPr bwMode="auto">
            <a:xfrm>
              <a:off x="432" y="1200"/>
              <a:ext cx="5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chemeClr val="bg1"/>
                  </a:solidFill>
                </a:rPr>
                <a:t>Y</a:t>
              </a:r>
              <a:r>
                <a:rPr kumimoji="0" lang="en-US" altLang="zh-CN" b="1" baseline="-25000">
                  <a:solidFill>
                    <a:schemeClr val="bg1"/>
                  </a:solidFill>
                </a:rPr>
                <a:t>2</a:t>
              </a:r>
              <a:endParaRPr kumimoji="0"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8284" name="Line 98"/>
            <p:cNvSpPr>
              <a:spLocks noChangeShapeType="1"/>
            </p:cNvSpPr>
            <p:nvPr/>
          </p:nvSpPr>
          <p:spPr bwMode="auto">
            <a:xfrm>
              <a:off x="480" y="124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85" name="Line 99"/>
            <p:cNvSpPr>
              <a:spLocks noChangeShapeType="1"/>
            </p:cNvSpPr>
            <p:nvPr/>
          </p:nvSpPr>
          <p:spPr bwMode="auto">
            <a:xfrm flipV="1">
              <a:off x="720" y="480"/>
              <a:ext cx="0" cy="81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86" name="Line 100"/>
            <p:cNvSpPr>
              <a:spLocks noChangeShapeType="1"/>
            </p:cNvSpPr>
            <p:nvPr/>
          </p:nvSpPr>
          <p:spPr bwMode="auto">
            <a:xfrm flipH="1">
              <a:off x="720" y="468"/>
              <a:ext cx="13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87" name="Line 101"/>
            <p:cNvSpPr>
              <a:spLocks noChangeShapeType="1"/>
            </p:cNvSpPr>
            <p:nvPr/>
          </p:nvSpPr>
          <p:spPr bwMode="auto">
            <a:xfrm flipV="1">
              <a:off x="1200" y="852"/>
              <a:ext cx="0" cy="45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88" name="Line 102"/>
            <p:cNvSpPr>
              <a:spLocks noChangeShapeType="1"/>
            </p:cNvSpPr>
            <p:nvPr/>
          </p:nvSpPr>
          <p:spPr bwMode="auto">
            <a:xfrm flipH="1">
              <a:off x="1200" y="852"/>
              <a:ext cx="81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89" name="Line 103"/>
            <p:cNvSpPr>
              <a:spLocks noChangeShapeType="1"/>
            </p:cNvSpPr>
            <p:nvPr/>
          </p:nvSpPr>
          <p:spPr bwMode="auto">
            <a:xfrm>
              <a:off x="2016" y="912"/>
              <a:ext cx="0" cy="57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0" name="Oval 104"/>
            <p:cNvSpPr>
              <a:spLocks noChangeArrowheads="1"/>
            </p:cNvSpPr>
            <p:nvPr/>
          </p:nvSpPr>
          <p:spPr bwMode="auto">
            <a:xfrm>
              <a:off x="1992" y="1464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8291" name="Line 105"/>
            <p:cNvSpPr>
              <a:spLocks noChangeShapeType="1"/>
            </p:cNvSpPr>
            <p:nvPr/>
          </p:nvSpPr>
          <p:spPr bwMode="auto">
            <a:xfrm>
              <a:off x="1872" y="2400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2" name="Line 106"/>
            <p:cNvSpPr>
              <a:spLocks noChangeShapeType="1"/>
            </p:cNvSpPr>
            <p:nvPr/>
          </p:nvSpPr>
          <p:spPr bwMode="auto">
            <a:xfrm>
              <a:off x="2640" y="372"/>
              <a:ext cx="0" cy="19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3" name="Line 107"/>
            <p:cNvSpPr>
              <a:spLocks noChangeShapeType="1"/>
            </p:cNvSpPr>
            <p:nvPr/>
          </p:nvSpPr>
          <p:spPr bwMode="auto">
            <a:xfrm>
              <a:off x="2640" y="684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4" name="Line 108"/>
            <p:cNvSpPr>
              <a:spLocks noChangeShapeType="1"/>
            </p:cNvSpPr>
            <p:nvPr/>
          </p:nvSpPr>
          <p:spPr bwMode="auto">
            <a:xfrm>
              <a:off x="3168" y="624"/>
              <a:ext cx="19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785888"/>
              </p:ext>
            </p:extLst>
          </p:nvPr>
        </p:nvGraphicFramePr>
        <p:xfrm>
          <a:off x="4562475" y="3979898"/>
          <a:ext cx="4349433" cy="274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Equation" r:id="rId3" imgW="2031840" imgH="1282680" progId="Equation.DSMT4">
                  <p:embed/>
                </p:oleObj>
              </mc:Choice>
              <mc:Fallback>
                <p:oleObj name="Equation" r:id="rId3" imgW="2031840" imgH="1282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5" y="3979898"/>
                        <a:ext cx="4349433" cy="2742278"/>
                      </a:xfrm>
                      <a:prstGeom prst="rect">
                        <a:avLst/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" name="圆角矩形 129"/>
          <p:cNvSpPr/>
          <p:nvPr/>
        </p:nvSpPr>
        <p:spPr bwMode="auto">
          <a:xfrm>
            <a:off x="153802" y="5127289"/>
            <a:ext cx="3706050" cy="139845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zh-CN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2216" name="Text Box 8"/>
          <p:cNvSpPr txBox="1">
            <a:spLocks noChangeArrowheads="1"/>
          </p:cNvSpPr>
          <p:nvPr/>
        </p:nvSpPr>
        <p:spPr bwMode="auto">
          <a:xfrm>
            <a:off x="1015341" y="4782801"/>
            <a:ext cx="2109342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次态方程：</a:t>
            </a:r>
          </a:p>
        </p:txBody>
      </p:sp>
      <p:sp>
        <p:nvSpPr>
          <p:cNvPr id="145" name="圆角矩形 144"/>
          <p:cNvSpPr/>
          <p:nvPr/>
        </p:nvSpPr>
        <p:spPr bwMode="auto">
          <a:xfrm>
            <a:off x="5016747" y="1860866"/>
            <a:ext cx="4061397" cy="1419183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zh-CN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6" name="圆角矩形 145"/>
          <p:cNvSpPr/>
          <p:nvPr/>
        </p:nvSpPr>
        <p:spPr bwMode="auto">
          <a:xfrm>
            <a:off x="5410200" y="551627"/>
            <a:ext cx="3194248" cy="94615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7" name="Text Box 2"/>
          <p:cNvSpPr txBox="1">
            <a:spLocks noChangeArrowheads="1"/>
          </p:cNvSpPr>
          <p:nvPr/>
        </p:nvSpPr>
        <p:spPr bwMode="auto">
          <a:xfrm>
            <a:off x="5962650" y="159413"/>
            <a:ext cx="2057400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输入方程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8" name="Text Box 3"/>
          <p:cNvSpPr txBox="1">
            <a:spLocks noChangeArrowheads="1"/>
          </p:cNvSpPr>
          <p:nvPr/>
        </p:nvSpPr>
        <p:spPr bwMode="auto">
          <a:xfrm>
            <a:off x="6019800" y="551627"/>
            <a:ext cx="2819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zh-CN" sz="2800" b="1" dirty="0">
                <a:solidFill>
                  <a:schemeClr val="bg1"/>
                </a:solidFill>
                <a:cs typeface="Arial" charset="0"/>
              </a:rPr>
              <a:t>J</a:t>
            </a:r>
            <a:r>
              <a:rPr kumimoji="0" lang="en-US" altLang="zh-CN" sz="2800" b="1" baseline="-25000" dirty="0">
                <a:solidFill>
                  <a:schemeClr val="bg1"/>
                </a:solidFill>
                <a:cs typeface="Arial" charset="0"/>
              </a:rPr>
              <a:t>1</a:t>
            </a:r>
            <a:r>
              <a:rPr kumimoji="0" lang="en-US" altLang="zh-CN" sz="2800" b="1" dirty="0">
                <a:solidFill>
                  <a:schemeClr val="bg1"/>
                </a:solidFill>
                <a:cs typeface="Arial" charset="0"/>
              </a:rPr>
              <a:t>=K</a:t>
            </a:r>
            <a:r>
              <a:rPr kumimoji="0" lang="en-US" altLang="zh-CN" sz="2800" b="1" baseline="-25000" dirty="0">
                <a:solidFill>
                  <a:schemeClr val="bg1"/>
                </a:solidFill>
                <a:cs typeface="Arial" charset="0"/>
              </a:rPr>
              <a:t>1</a:t>
            </a:r>
            <a:r>
              <a:rPr kumimoji="0" lang="en-US" altLang="zh-CN" sz="2800" b="1" dirty="0">
                <a:solidFill>
                  <a:schemeClr val="bg1"/>
                </a:solidFill>
                <a:cs typeface="Arial" charset="0"/>
              </a:rPr>
              <a:t>=1     J</a:t>
            </a:r>
            <a:r>
              <a:rPr kumimoji="0" lang="en-US" altLang="zh-CN" sz="2800" b="1" baseline="-25000" dirty="0">
                <a:solidFill>
                  <a:schemeClr val="bg1"/>
                </a:solidFill>
                <a:cs typeface="Arial" charset="0"/>
              </a:rPr>
              <a:t>2</a:t>
            </a:r>
            <a:r>
              <a:rPr kumimoji="0" lang="en-US" altLang="zh-CN" sz="2800" b="1" dirty="0">
                <a:solidFill>
                  <a:schemeClr val="bg1"/>
                </a:solidFill>
                <a:cs typeface="Arial" charset="0"/>
              </a:rPr>
              <a:t>=K</a:t>
            </a:r>
            <a:r>
              <a:rPr kumimoji="0" lang="en-US" altLang="zh-CN" sz="2800" b="1" baseline="-25000" dirty="0">
                <a:solidFill>
                  <a:schemeClr val="bg1"/>
                </a:solidFill>
                <a:cs typeface="Arial" charset="0"/>
              </a:rPr>
              <a:t>2</a:t>
            </a:r>
            <a:r>
              <a:rPr kumimoji="0" lang="en-US" altLang="zh-CN" sz="2800" b="1" dirty="0">
                <a:solidFill>
                  <a:schemeClr val="bg1"/>
                </a:solidFill>
                <a:cs typeface="Arial" charset="0"/>
              </a:rPr>
              <a:t>=X⊕Y</a:t>
            </a:r>
            <a:r>
              <a:rPr kumimoji="0" lang="en-US" altLang="zh-CN" sz="2800" b="1" baseline="-25000" dirty="0">
                <a:solidFill>
                  <a:schemeClr val="bg1"/>
                </a:solidFill>
                <a:cs typeface="Arial" charset="0"/>
              </a:rPr>
              <a:t>1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149" name="Text Box 4"/>
          <p:cNvSpPr txBox="1">
            <a:spLocks noChangeArrowheads="1"/>
          </p:cNvSpPr>
          <p:nvPr/>
        </p:nvSpPr>
        <p:spPr bwMode="auto">
          <a:xfrm>
            <a:off x="6047688" y="1575117"/>
            <a:ext cx="1967880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2.</a:t>
            </a:r>
            <a:r>
              <a:rPr lang="zh-CN" altLang="en-US" dirty="0"/>
              <a:t> 输出方程：</a:t>
            </a:r>
          </a:p>
        </p:txBody>
      </p:sp>
      <p:grpSp>
        <p:nvGrpSpPr>
          <p:cNvPr id="150" name="Group 109"/>
          <p:cNvGrpSpPr>
            <a:grpSpLocks/>
          </p:cNvGrpSpPr>
          <p:nvPr/>
        </p:nvGrpSpPr>
        <p:grpSpPr bwMode="auto">
          <a:xfrm>
            <a:off x="5004048" y="2060848"/>
            <a:ext cx="4191000" cy="1219201"/>
            <a:chOff x="2304" y="3216"/>
            <a:chExt cx="2640" cy="768"/>
          </a:xfrm>
        </p:grpSpPr>
        <p:sp>
          <p:nvSpPr>
            <p:cNvPr id="151" name="Text Box 110"/>
            <p:cNvSpPr txBox="1">
              <a:spLocks noChangeArrowheads="1"/>
            </p:cNvSpPr>
            <p:nvPr/>
          </p:nvSpPr>
          <p:spPr bwMode="auto">
            <a:xfrm>
              <a:off x="2304" y="3253"/>
              <a:ext cx="2640" cy="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/>
                  </a:solidFill>
                </a:rPr>
                <a:t>Z = XCPY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2</a:t>
              </a:r>
              <a:r>
                <a:rPr kumimoji="0" lang="en-US" altLang="zh-CN" sz="2800" b="1" dirty="0">
                  <a:solidFill>
                    <a:schemeClr val="bg1"/>
                  </a:solidFill>
                </a:rPr>
                <a:t>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1  </a:t>
              </a:r>
              <a:r>
                <a:rPr lang="en-US" altLang="zh-CN" sz="2800" b="1" dirty="0" err="1">
                  <a:solidFill>
                    <a:schemeClr val="bg1"/>
                  </a:solidFill>
                </a:rPr>
                <a:t>XCPY</a:t>
              </a:r>
              <a:r>
                <a:rPr kumimoji="0" lang="en-US" altLang="zh-CN" sz="2800" b="1" baseline="-25000" dirty="0" err="1">
                  <a:solidFill>
                    <a:schemeClr val="bg1"/>
                  </a:solidFill>
                </a:rPr>
                <a:t>2</a:t>
              </a:r>
              <a:r>
                <a:rPr kumimoji="0" lang="en-US" altLang="zh-CN" sz="2800" b="1" dirty="0" err="1">
                  <a:solidFill>
                    <a:schemeClr val="bg1"/>
                  </a:solidFill>
                </a:rPr>
                <a:t>Y</a:t>
              </a:r>
              <a:r>
                <a:rPr kumimoji="0" lang="en-US" altLang="zh-CN" sz="2800" b="1" baseline="-25000" dirty="0" err="1">
                  <a:solidFill>
                    <a:schemeClr val="bg1"/>
                  </a:solidFill>
                </a:rPr>
                <a:t>1</a:t>
              </a:r>
              <a:endParaRPr kumimoji="0" lang="en-US" altLang="zh-CN" sz="2800" b="1" baseline="-25000" dirty="0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    </a:t>
              </a:r>
              <a:r>
                <a:rPr kumimoji="0" lang="en-US" altLang="zh-CN" sz="2800" b="1" baseline="-250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800" b="1" dirty="0" smtClean="0">
                  <a:solidFill>
                    <a:schemeClr val="bg1"/>
                  </a:solidFill>
                </a:rPr>
                <a:t>= 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XCPY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2</a:t>
              </a:r>
              <a:r>
                <a:rPr kumimoji="0" lang="en-US" altLang="zh-CN" sz="2800" b="1" dirty="0">
                  <a:solidFill>
                    <a:schemeClr val="bg1"/>
                  </a:solidFill>
                </a:rPr>
                <a:t>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1 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+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 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XCPY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2</a:t>
              </a:r>
              <a:r>
                <a:rPr kumimoji="0" lang="en-US" altLang="zh-CN" sz="2800" b="1" dirty="0">
                  <a:solidFill>
                    <a:schemeClr val="bg1"/>
                  </a:solidFill>
                </a:rPr>
                <a:t>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2" name="Line 111"/>
            <p:cNvSpPr>
              <a:spLocks noChangeShapeType="1"/>
            </p:cNvSpPr>
            <p:nvPr/>
          </p:nvSpPr>
          <p:spPr bwMode="auto">
            <a:xfrm>
              <a:off x="3216" y="3312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" name="Line 112"/>
            <p:cNvSpPr>
              <a:spLocks noChangeShapeType="1"/>
            </p:cNvSpPr>
            <p:nvPr/>
          </p:nvSpPr>
          <p:spPr bwMode="auto">
            <a:xfrm>
              <a:off x="3456" y="3312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" name="Line 113"/>
            <p:cNvSpPr>
              <a:spLocks noChangeShapeType="1"/>
            </p:cNvSpPr>
            <p:nvPr/>
          </p:nvSpPr>
          <p:spPr bwMode="auto">
            <a:xfrm>
              <a:off x="2784" y="3264"/>
              <a:ext cx="816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" name="Oval 114"/>
            <p:cNvSpPr>
              <a:spLocks noChangeArrowheads="1"/>
            </p:cNvSpPr>
            <p:nvPr/>
          </p:nvSpPr>
          <p:spPr bwMode="auto">
            <a:xfrm>
              <a:off x="3696" y="3408"/>
              <a:ext cx="48" cy="48"/>
            </a:xfrm>
            <a:prstGeom prst="ellipse">
              <a:avLst/>
            </a:prstGeom>
            <a:solidFill>
              <a:schemeClr val="folHlink"/>
            </a:solidFill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/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56" name="Line 115"/>
            <p:cNvSpPr>
              <a:spLocks noChangeShapeType="1"/>
            </p:cNvSpPr>
            <p:nvPr/>
          </p:nvSpPr>
          <p:spPr bwMode="auto">
            <a:xfrm>
              <a:off x="3744" y="3312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7" name="Line 116"/>
            <p:cNvSpPr>
              <a:spLocks noChangeShapeType="1"/>
            </p:cNvSpPr>
            <p:nvPr/>
          </p:nvSpPr>
          <p:spPr bwMode="auto">
            <a:xfrm>
              <a:off x="3744" y="3264"/>
              <a:ext cx="88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8" name="Line 117"/>
            <p:cNvSpPr>
              <a:spLocks noChangeShapeType="1"/>
            </p:cNvSpPr>
            <p:nvPr/>
          </p:nvSpPr>
          <p:spPr bwMode="auto">
            <a:xfrm>
              <a:off x="2784" y="3216"/>
              <a:ext cx="182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9" name="Line 118"/>
            <p:cNvSpPr>
              <a:spLocks noChangeShapeType="1"/>
            </p:cNvSpPr>
            <p:nvPr/>
          </p:nvSpPr>
          <p:spPr bwMode="auto">
            <a:xfrm>
              <a:off x="3888" y="3696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0" name="Line 119"/>
            <p:cNvSpPr>
              <a:spLocks noChangeShapeType="1"/>
            </p:cNvSpPr>
            <p:nvPr/>
          </p:nvSpPr>
          <p:spPr bwMode="auto">
            <a:xfrm>
              <a:off x="3420" y="3696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" name="Line 120"/>
            <p:cNvSpPr>
              <a:spLocks noChangeShapeType="1"/>
            </p:cNvSpPr>
            <p:nvPr/>
          </p:nvSpPr>
          <p:spPr bwMode="auto">
            <a:xfrm>
              <a:off x="3216" y="3696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098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222216" grpId="0" animBg="1"/>
      <p:bldP spid="145" grpId="0" animBg="1"/>
      <p:bldP spid="146" grpId="0" animBg="1"/>
      <p:bldP spid="147" grpId="0" animBg="1"/>
      <p:bldP spid="148" grpId="0"/>
      <p:bldP spid="1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 bwMode="auto">
          <a:xfrm>
            <a:off x="5410200" y="551627"/>
            <a:ext cx="3194248" cy="94615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2210" name="Text Box 2"/>
          <p:cNvSpPr txBox="1">
            <a:spLocks noChangeArrowheads="1"/>
          </p:cNvSpPr>
          <p:nvPr/>
        </p:nvSpPr>
        <p:spPr bwMode="auto">
          <a:xfrm>
            <a:off x="5962650" y="159413"/>
            <a:ext cx="2057400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输入方程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2211" name="Text Box 3"/>
          <p:cNvSpPr txBox="1">
            <a:spLocks noChangeArrowheads="1"/>
          </p:cNvSpPr>
          <p:nvPr/>
        </p:nvSpPr>
        <p:spPr bwMode="auto">
          <a:xfrm>
            <a:off x="6019800" y="551627"/>
            <a:ext cx="2819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zh-CN" sz="2800" b="1">
                <a:solidFill>
                  <a:schemeClr val="bg1"/>
                </a:solidFill>
                <a:cs typeface="Arial" charset="0"/>
              </a:rPr>
              <a:t>J</a:t>
            </a:r>
            <a:r>
              <a:rPr kumimoji="0" lang="en-US" altLang="zh-CN" sz="2800" b="1" baseline="-25000">
                <a:solidFill>
                  <a:schemeClr val="bg1"/>
                </a:solidFill>
                <a:cs typeface="Arial" charset="0"/>
              </a:rPr>
              <a:t>1</a:t>
            </a:r>
            <a:r>
              <a:rPr kumimoji="0" lang="en-US" altLang="zh-CN" sz="2800" b="1">
                <a:solidFill>
                  <a:schemeClr val="bg1"/>
                </a:solidFill>
                <a:cs typeface="Arial" charset="0"/>
              </a:rPr>
              <a:t>=K</a:t>
            </a:r>
            <a:r>
              <a:rPr kumimoji="0" lang="en-US" altLang="zh-CN" sz="2800" b="1" baseline="-25000">
                <a:solidFill>
                  <a:schemeClr val="bg1"/>
                </a:solidFill>
                <a:cs typeface="Arial" charset="0"/>
              </a:rPr>
              <a:t>1</a:t>
            </a:r>
            <a:r>
              <a:rPr kumimoji="0" lang="en-US" altLang="zh-CN" sz="2800" b="1">
                <a:solidFill>
                  <a:schemeClr val="bg1"/>
                </a:solidFill>
                <a:cs typeface="Arial" charset="0"/>
              </a:rPr>
              <a:t>=1     J</a:t>
            </a:r>
            <a:r>
              <a:rPr kumimoji="0" lang="en-US" altLang="zh-CN" sz="2800" b="1" baseline="-25000">
                <a:solidFill>
                  <a:schemeClr val="bg1"/>
                </a:solidFill>
                <a:cs typeface="Arial" charset="0"/>
              </a:rPr>
              <a:t>2</a:t>
            </a:r>
            <a:r>
              <a:rPr kumimoji="0" lang="en-US" altLang="zh-CN" sz="2800" b="1">
                <a:solidFill>
                  <a:schemeClr val="bg1"/>
                </a:solidFill>
                <a:cs typeface="Arial" charset="0"/>
              </a:rPr>
              <a:t>=K</a:t>
            </a:r>
            <a:r>
              <a:rPr kumimoji="0" lang="en-US" altLang="zh-CN" sz="2800" b="1" baseline="-25000">
                <a:solidFill>
                  <a:schemeClr val="bg1"/>
                </a:solidFill>
                <a:cs typeface="Arial" charset="0"/>
              </a:rPr>
              <a:t>2</a:t>
            </a:r>
            <a:r>
              <a:rPr kumimoji="0" lang="en-US" altLang="zh-CN" sz="2800" b="1">
                <a:solidFill>
                  <a:schemeClr val="bg1"/>
                </a:solidFill>
                <a:cs typeface="Arial" charset="0"/>
              </a:rPr>
              <a:t>=X⊕Y</a:t>
            </a:r>
            <a:r>
              <a:rPr kumimoji="0" lang="en-US" altLang="zh-CN" sz="2800" b="1" baseline="-25000">
                <a:solidFill>
                  <a:schemeClr val="bg1"/>
                </a:solidFill>
                <a:cs typeface="Arial" charset="0"/>
              </a:rPr>
              <a:t>1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grpSp>
        <p:nvGrpSpPr>
          <p:cNvPr id="8199" name="Group 9"/>
          <p:cNvGrpSpPr>
            <a:grpSpLocks/>
          </p:cNvGrpSpPr>
          <p:nvPr/>
        </p:nvGrpSpPr>
        <p:grpSpPr bwMode="auto">
          <a:xfrm>
            <a:off x="20638" y="518945"/>
            <a:ext cx="5589588" cy="4133850"/>
            <a:chOff x="223" y="228"/>
            <a:chExt cx="3521" cy="2604"/>
          </a:xfrm>
        </p:grpSpPr>
        <p:sp>
          <p:nvSpPr>
            <p:cNvPr id="8231" name="Line 10"/>
            <p:cNvSpPr>
              <a:spLocks noChangeShapeType="1"/>
            </p:cNvSpPr>
            <p:nvPr/>
          </p:nvSpPr>
          <p:spPr bwMode="auto">
            <a:xfrm flipV="1">
              <a:off x="1872" y="336"/>
              <a:ext cx="0" cy="206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2" name="Line 11"/>
            <p:cNvSpPr>
              <a:spLocks noChangeShapeType="1"/>
            </p:cNvSpPr>
            <p:nvPr/>
          </p:nvSpPr>
          <p:spPr bwMode="auto">
            <a:xfrm flipH="1">
              <a:off x="1872" y="720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3" name="Line 12"/>
            <p:cNvSpPr>
              <a:spLocks noChangeShapeType="1"/>
            </p:cNvSpPr>
            <p:nvPr/>
          </p:nvSpPr>
          <p:spPr bwMode="auto">
            <a:xfrm flipV="1">
              <a:off x="588" y="288"/>
              <a:ext cx="0" cy="5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4" name="Line 13"/>
            <p:cNvSpPr>
              <a:spLocks noChangeShapeType="1"/>
            </p:cNvSpPr>
            <p:nvPr/>
          </p:nvSpPr>
          <p:spPr bwMode="auto">
            <a:xfrm flipV="1">
              <a:off x="2645" y="2208"/>
              <a:ext cx="0" cy="19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5" name="Line 14"/>
            <p:cNvSpPr>
              <a:spLocks noChangeShapeType="1"/>
            </p:cNvSpPr>
            <p:nvPr/>
          </p:nvSpPr>
          <p:spPr bwMode="auto">
            <a:xfrm flipH="1">
              <a:off x="1008" y="2400"/>
              <a:ext cx="163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236" name="Group 15"/>
            <p:cNvGrpSpPr>
              <a:grpSpLocks/>
            </p:cNvGrpSpPr>
            <p:nvPr/>
          </p:nvGrpSpPr>
          <p:grpSpPr bwMode="auto">
            <a:xfrm>
              <a:off x="624" y="1679"/>
              <a:ext cx="720" cy="517"/>
              <a:chOff x="1519" y="1706"/>
              <a:chExt cx="907" cy="608"/>
            </a:xfrm>
          </p:grpSpPr>
          <p:sp>
            <p:nvSpPr>
              <p:cNvPr id="8326" name="Text Box 1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907" cy="544"/>
              </a:xfrm>
              <a:prstGeom prst="rect">
                <a:avLst/>
              </a:prstGeom>
              <a:solidFill>
                <a:srgbClr val="FAFD7F"/>
              </a:solidFill>
              <a:ln w="38100" algn="ctr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>
                <a:lvl1pPr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</a:pPr>
                <a:r>
                  <a:rPr kumimoji="0" lang="zh-CN" altLang="en-US" sz="2000" b="1">
                    <a:solidFill>
                      <a:srgbClr val="006600"/>
                    </a:solidFill>
                  </a:rPr>
                  <a:t> </a:t>
                </a:r>
                <a:r>
                  <a:rPr kumimoji="0" lang="en-US" altLang="zh-CN" sz="2000" b="1">
                    <a:solidFill>
                      <a:srgbClr val="006600"/>
                    </a:solidFill>
                  </a:rPr>
                  <a:t>0         1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</a:pPr>
                <a:r>
                  <a:rPr kumimoji="0" lang="en-US" altLang="zh-CN" sz="2000" b="1">
                    <a:solidFill>
                      <a:srgbClr val="006600"/>
                    </a:solidFill>
                  </a:rPr>
                  <a:t> K</a:t>
                </a:r>
                <a:r>
                  <a:rPr kumimoji="0" lang="en-US" altLang="zh-CN" sz="2000" b="1" baseline="-25000">
                    <a:solidFill>
                      <a:srgbClr val="006600"/>
                    </a:solidFill>
                  </a:rPr>
                  <a:t>2          </a:t>
                </a:r>
                <a:r>
                  <a:rPr kumimoji="0" lang="en-US" altLang="zh-CN" sz="2000" b="1">
                    <a:solidFill>
                      <a:srgbClr val="006600"/>
                    </a:solidFill>
                  </a:rPr>
                  <a:t>J</a:t>
                </a:r>
                <a:r>
                  <a:rPr kumimoji="0" lang="en-US" altLang="zh-CN" sz="2000" b="1" baseline="-25000">
                    <a:solidFill>
                      <a:srgbClr val="006600"/>
                    </a:solidFill>
                  </a:rPr>
                  <a:t>2</a:t>
                </a:r>
                <a:endParaRPr kumimoji="0" lang="en-US" altLang="zh-CN" sz="2000" b="1">
                  <a:solidFill>
                    <a:srgbClr val="006600"/>
                  </a:solidFill>
                </a:endParaRPr>
              </a:p>
            </p:txBody>
          </p:sp>
          <p:sp>
            <p:nvSpPr>
              <p:cNvPr id="8327" name="Line 17"/>
              <p:cNvSpPr>
                <a:spLocks noChangeShapeType="1"/>
              </p:cNvSpPr>
              <p:nvPr/>
            </p:nvSpPr>
            <p:spPr bwMode="auto">
              <a:xfrm flipV="1">
                <a:off x="1927" y="2160"/>
                <a:ext cx="91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28" name="Line 18"/>
              <p:cNvSpPr>
                <a:spLocks noChangeShapeType="1"/>
              </p:cNvSpPr>
              <p:nvPr/>
            </p:nvSpPr>
            <p:spPr bwMode="auto">
              <a:xfrm>
                <a:off x="2018" y="2160"/>
                <a:ext cx="46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29" name="Oval 19"/>
              <p:cNvSpPr>
                <a:spLocks noChangeArrowheads="1"/>
              </p:cNvSpPr>
              <p:nvPr/>
            </p:nvSpPr>
            <p:spPr bwMode="auto">
              <a:xfrm>
                <a:off x="1973" y="2251"/>
                <a:ext cx="63" cy="63"/>
              </a:xfrm>
              <a:prstGeom prst="ellipse">
                <a:avLst/>
              </a:prstGeom>
              <a:noFill/>
              <a:ln w="38100" algn="ctr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endParaRPr lang="en-US" altLang="zh-CN"/>
              </a:p>
            </p:txBody>
          </p:sp>
        </p:grpSp>
        <p:sp>
          <p:nvSpPr>
            <p:cNvPr id="8237" name="Line 20"/>
            <p:cNvSpPr>
              <a:spLocks noChangeShapeType="1"/>
            </p:cNvSpPr>
            <p:nvPr/>
          </p:nvSpPr>
          <p:spPr bwMode="auto">
            <a:xfrm>
              <a:off x="2349" y="2146"/>
              <a:ext cx="0" cy="18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38" name="Line 21"/>
            <p:cNvSpPr>
              <a:spLocks noChangeShapeType="1"/>
            </p:cNvSpPr>
            <p:nvPr/>
          </p:nvSpPr>
          <p:spPr bwMode="auto">
            <a:xfrm>
              <a:off x="2870" y="2146"/>
              <a:ext cx="0" cy="18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39" name="Text Box 22"/>
            <p:cNvSpPr txBox="1">
              <a:spLocks noChangeArrowheads="1"/>
            </p:cNvSpPr>
            <p:nvPr/>
          </p:nvSpPr>
          <p:spPr bwMode="auto">
            <a:xfrm>
              <a:off x="3024" y="2100"/>
              <a:ext cx="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/>
                <a:t>“</a:t>
              </a:r>
              <a:r>
                <a:rPr kumimoji="0" lang="en-US" altLang="zh-CN" b="1"/>
                <a:t>1”</a:t>
              </a:r>
            </a:p>
          </p:txBody>
        </p:sp>
        <p:sp>
          <p:nvSpPr>
            <p:cNvPr id="8240" name="Line 23"/>
            <p:cNvSpPr>
              <a:spLocks noChangeShapeType="1"/>
            </p:cNvSpPr>
            <p:nvPr/>
          </p:nvSpPr>
          <p:spPr bwMode="auto">
            <a:xfrm>
              <a:off x="1008" y="2208"/>
              <a:ext cx="0" cy="20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41" name="Text Box 24"/>
            <p:cNvSpPr txBox="1">
              <a:spLocks noChangeArrowheads="1"/>
            </p:cNvSpPr>
            <p:nvPr/>
          </p:nvSpPr>
          <p:spPr bwMode="auto">
            <a:xfrm>
              <a:off x="1674" y="2544"/>
              <a:ext cx="5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/>
                <a:t>CP</a:t>
              </a:r>
            </a:p>
          </p:txBody>
        </p:sp>
        <p:sp>
          <p:nvSpPr>
            <p:cNvPr id="8242" name="Line 25"/>
            <p:cNvSpPr>
              <a:spLocks noChangeShapeType="1"/>
            </p:cNvSpPr>
            <p:nvPr/>
          </p:nvSpPr>
          <p:spPr bwMode="auto">
            <a:xfrm>
              <a:off x="591" y="756"/>
              <a:ext cx="0" cy="2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43" name="Line 26"/>
            <p:cNvSpPr>
              <a:spLocks noChangeShapeType="1"/>
            </p:cNvSpPr>
            <p:nvPr/>
          </p:nvSpPr>
          <p:spPr bwMode="auto">
            <a:xfrm>
              <a:off x="1632" y="1488"/>
              <a:ext cx="1222" cy="1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44" name="Line 27"/>
            <p:cNvSpPr>
              <a:spLocks noChangeShapeType="1"/>
            </p:cNvSpPr>
            <p:nvPr/>
          </p:nvSpPr>
          <p:spPr bwMode="auto">
            <a:xfrm>
              <a:off x="2854" y="1226"/>
              <a:ext cx="0" cy="45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45" name="Line 28"/>
            <p:cNvSpPr>
              <a:spLocks noChangeShapeType="1"/>
            </p:cNvSpPr>
            <p:nvPr/>
          </p:nvSpPr>
          <p:spPr bwMode="auto">
            <a:xfrm>
              <a:off x="1200" y="1271"/>
              <a:ext cx="0" cy="40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46" name="Text Box 29"/>
            <p:cNvSpPr txBox="1">
              <a:spLocks noChangeArrowheads="1"/>
            </p:cNvSpPr>
            <p:nvPr/>
          </p:nvSpPr>
          <p:spPr bwMode="auto">
            <a:xfrm>
              <a:off x="223" y="63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 dirty="0"/>
                <a:t>X</a:t>
              </a:r>
            </a:p>
          </p:txBody>
        </p:sp>
        <p:sp>
          <p:nvSpPr>
            <p:cNvPr id="8247" name="Text Box 30"/>
            <p:cNvSpPr txBox="1">
              <a:spLocks noChangeArrowheads="1"/>
            </p:cNvSpPr>
            <p:nvPr/>
          </p:nvSpPr>
          <p:spPr bwMode="auto">
            <a:xfrm>
              <a:off x="919" y="1200"/>
              <a:ext cx="3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chemeClr val="bg1"/>
                  </a:solidFill>
                </a:rPr>
                <a:t>Y</a:t>
              </a:r>
              <a:r>
                <a:rPr kumimoji="0" lang="en-US" altLang="zh-CN" b="1" baseline="-25000">
                  <a:solidFill>
                    <a:schemeClr val="bg1"/>
                  </a:solidFill>
                </a:rPr>
                <a:t>2</a:t>
              </a:r>
              <a:endParaRPr kumimoji="0"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8248" name="Text Box 31"/>
            <p:cNvSpPr txBox="1">
              <a:spLocks noChangeArrowheads="1"/>
            </p:cNvSpPr>
            <p:nvPr/>
          </p:nvSpPr>
          <p:spPr bwMode="auto">
            <a:xfrm>
              <a:off x="2886" y="1188"/>
              <a:ext cx="5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chemeClr val="bg1"/>
                  </a:solidFill>
                </a:rPr>
                <a:t>Y</a:t>
              </a:r>
              <a:r>
                <a:rPr kumimoji="0" lang="en-US" altLang="zh-CN" b="1" baseline="-25000">
                  <a:solidFill>
                    <a:schemeClr val="bg1"/>
                  </a:solidFill>
                </a:rPr>
                <a:t>1</a:t>
              </a:r>
              <a:endParaRPr kumimoji="0"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8249" name="Oval 32"/>
            <p:cNvSpPr>
              <a:spLocks noChangeArrowheads="1"/>
            </p:cNvSpPr>
            <p:nvPr/>
          </p:nvSpPr>
          <p:spPr bwMode="auto">
            <a:xfrm>
              <a:off x="2814" y="1476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8250" name="Oval 33"/>
            <p:cNvSpPr>
              <a:spLocks noChangeArrowheads="1"/>
            </p:cNvSpPr>
            <p:nvPr/>
          </p:nvSpPr>
          <p:spPr bwMode="auto">
            <a:xfrm>
              <a:off x="1848" y="684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8251" name="Oval 34"/>
            <p:cNvSpPr>
              <a:spLocks noChangeArrowheads="1"/>
            </p:cNvSpPr>
            <p:nvPr/>
          </p:nvSpPr>
          <p:spPr bwMode="auto">
            <a:xfrm>
              <a:off x="2832" y="2286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8252" name="Line 35"/>
            <p:cNvSpPr>
              <a:spLocks noChangeShapeType="1"/>
            </p:cNvSpPr>
            <p:nvPr/>
          </p:nvSpPr>
          <p:spPr bwMode="auto">
            <a:xfrm flipV="1">
              <a:off x="2303" y="1236"/>
              <a:ext cx="0" cy="43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53" name="Line 36"/>
            <p:cNvSpPr>
              <a:spLocks noChangeShapeType="1"/>
            </p:cNvSpPr>
            <p:nvPr/>
          </p:nvSpPr>
          <p:spPr bwMode="auto">
            <a:xfrm flipH="1">
              <a:off x="1632" y="1380"/>
              <a:ext cx="671" cy="1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54" name="Oval 37"/>
            <p:cNvSpPr>
              <a:spLocks noChangeArrowheads="1"/>
            </p:cNvSpPr>
            <p:nvPr/>
          </p:nvSpPr>
          <p:spPr bwMode="auto">
            <a:xfrm>
              <a:off x="2267" y="1344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8255" name="Oval 38"/>
            <p:cNvSpPr>
              <a:spLocks noChangeArrowheads="1"/>
            </p:cNvSpPr>
            <p:nvPr/>
          </p:nvSpPr>
          <p:spPr bwMode="auto">
            <a:xfrm>
              <a:off x="564" y="756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8256" name="Line 39"/>
            <p:cNvSpPr>
              <a:spLocks noChangeShapeType="1"/>
            </p:cNvSpPr>
            <p:nvPr/>
          </p:nvSpPr>
          <p:spPr bwMode="auto">
            <a:xfrm>
              <a:off x="1152" y="780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257" name="Group 40"/>
            <p:cNvGrpSpPr>
              <a:grpSpLocks/>
            </p:cNvGrpSpPr>
            <p:nvPr/>
          </p:nvGrpSpPr>
          <p:grpSpPr bwMode="auto">
            <a:xfrm>
              <a:off x="2640" y="468"/>
              <a:ext cx="529" cy="300"/>
              <a:chOff x="2447" y="2292"/>
              <a:chExt cx="676" cy="336"/>
            </a:xfrm>
          </p:grpSpPr>
          <p:sp>
            <p:nvSpPr>
              <p:cNvPr id="222249" name="Rectangle 41"/>
              <p:cNvSpPr>
                <a:spLocks noChangeArrowheads="1"/>
              </p:cNvSpPr>
              <p:nvPr/>
            </p:nvSpPr>
            <p:spPr bwMode="auto">
              <a:xfrm>
                <a:off x="2735" y="2292"/>
                <a:ext cx="290" cy="336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r>
                  <a:rPr lang="zh-CN" altLang="en-US" sz="3200" b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8323" name="Line 42"/>
              <p:cNvSpPr>
                <a:spLocks noChangeShapeType="1"/>
              </p:cNvSpPr>
              <p:nvPr/>
            </p:nvSpPr>
            <p:spPr bwMode="auto">
              <a:xfrm>
                <a:off x="2447" y="2388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24" name="Line 43"/>
              <p:cNvSpPr>
                <a:spLocks noChangeShapeType="1"/>
              </p:cNvSpPr>
              <p:nvPr/>
            </p:nvSpPr>
            <p:spPr bwMode="auto">
              <a:xfrm>
                <a:off x="2447" y="2532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25" name="Oval 44"/>
              <p:cNvSpPr>
                <a:spLocks noChangeArrowheads="1"/>
              </p:cNvSpPr>
              <p:nvPr/>
            </p:nvSpPr>
            <p:spPr bwMode="auto">
              <a:xfrm>
                <a:off x="3027" y="2416"/>
                <a:ext cx="96" cy="96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/>
              </a:p>
            </p:txBody>
          </p:sp>
        </p:grpSp>
        <p:sp>
          <p:nvSpPr>
            <p:cNvPr id="8258" name="Text Box 45"/>
            <p:cNvSpPr txBox="1">
              <a:spLocks noChangeArrowheads="1"/>
            </p:cNvSpPr>
            <p:nvPr/>
          </p:nvSpPr>
          <p:spPr bwMode="auto">
            <a:xfrm>
              <a:off x="2303" y="1188"/>
              <a:ext cx="5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chemeClr val="bg1"/>
                  </a:solidFill>
                </a:rPr>
                <a:t>Y</a:t>
              </a:r>
              <a:r>
                <a:rPr kumimoji="0" lang="en-US" altLang="zh-CN" b="1" baseline="-25000">
                  <a:solidFill>
                    <a:schemeClr val="bg1"/>
                  </a:solidFill>
                </a:rPr>
                <a:t>1</a:t>
              </a:r>
              <a:endParaRPr kumimoji="0"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8259" name="Line 46"/>
            <p:cNvSpPr>
              <a:spLocks noChangeShapeType="1"/>
            </p:cNvSpPr>
            <p:nvPr/>
          </p:nvSpPr>
          <p:spPr bwMode="auto">
            <a:xfrm>
              <a:off x="2351" y="1212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60" name="Text Box 47"/>
            <p:cNvSpPr txBox="1">
              <a:spLocks noChangeArrowheads="1"/>
            </p:cNvSpPr>
            <p:nvPr/>
          </p:nvSpPr>
          <p:spPr bwMode="auto">
            <a:xfrm>
              <a:off x="3312" y="441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</a:rPr>
                <a:t>Z</a:t>
              </a:r>
            </a:p>
          </p:txBody>
        </p:sp>
        <p:grpSp>
          <p:nvGrpSpPr>
            <p:cNvPr id="8261" name="Group 48"/>
            <p:cNvGrpSpPr>
              <a:grpSpLocks/>
            </p:cNvGrpSpPr>
            <p:nvPr/>
          </p:nvGrpSpPr>
          <p:grpSpPr bwMode="auto">
            <a:xfrm>
              <a:off x="2256" y="1679"/>
              <a:ext cx="720" cy="517"/>
              <a:chOff x="1519" y="1706"/>
              <a:chExt cx="907" cy="608"/>
            </a:xfrm>
          </p:grpSpPr>
          <p:sp>
            <p:nvSpPr>
              <p:cNvPr id="222257" name="Text Box 49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907" cy="544"/>
              </a:xfrm>
              <a:prstGeom prst="rect">
                <a:avLst/>
              </a:prstGeom>
              <a:solidFill>
                <a:srgbClr val="FAFD7F"/>
              </a:solidFill>
              <a:ln w="38100" algn="ctr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lIns="18000" tIns="10800" rIns="18000" bIns="10800"/>
              <a:lstStyle/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kumimoji="0" lang="zh-CN" altLang="en-US" sz="2000" b="1" dirty="0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kumimoji="0" lang="en-US" altLang="zh-CN" sz="2000" b="1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0        1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defRPr/>
                </a:pPr>
                <a:r>
                  <a:rPr kumimoji="0" lang="en-US" altLang="zh-CN" sz="2000" b="1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 K</a:t>
                </a:r>
                <a:r>
                  <a:rPr kumimoji="0" lang="en-US" altLang="zh-CN" sz="2000" b="1" baseline="-250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1         </a:t>
                </a:r>
                <a:r>
                  <a:rPr kumimoji="0" lang="en-US" altLang="zh-CN" sz="2000" b="1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J</a:t>
                </a:r>
                <a:r>
                  <a:rPr kumimoji="0" lang="en-US" altLang="zh-CN" sz="2000" b="1" baseline="-250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1</a:t>
                </a:r>
                <a:endParaRPr kumimoji="0" lang="en-US" altLang="zh-CN" sz="2000" b="1" dirty="0">
                  <a:solidFill>
                    <a:srgbClr val="0066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319" name="Line 50"/>
              <p:cNvSpPr>
                <a:spLocks noChangeShapeType="1"/>
              </p:cNvSpPr>
              <p:nvPr/>
            </p:nvSpPr>
            <p:spPr bwMode="auto">
              <a:xfrm flipV="1">
                <a:off x="1927" y="2160"/>
                <a:ext cx="91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20" name="Line 51"/>
              <p:cNvSpPr>
                <a:spLocks noChangeShapeType="1"/>
              </p:cNvSpPr>
              <p:nvPr/>
            </p:nvSpPr>
            <p:spPr bwMode="auto">
              <a:xfrm>
                <a:off x="2018" y="2160"/>
                <a:ext cx="46" cy="9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21" name="Oval 52"/>
              <p:cNvSpPr>
                <a:spLocks noChangeArrowheads="1"/>
              </p:cNvSpPr>
              <p:nvPr/>
            </p:nvSpPr>
            <p:spPr bwMode="auto">
              <a:xfrm>
                <a:off x="1973" y="2251"/>
                <a:ext cx="63" cy="63"/>
              </a:xfrm>
              <a:prstGeom prst="ellipse">
                <a:avLst/>
              </a:prstGeom>
              <a:noFill/>
              <a:ln w="38100" algn="ctr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endParaRPr lang="en-US" altLang="zh-CN"/>
              </a:p>
            </p:txBody>
          </p:sp>
        </p:grpSp>
        <p:sp>
          <p:nvSpPr>
            <p:cNvPr id="8262" name="Line 53"/>
            <p:cNvSpPr>
              <a:spLocks noChangeShapeType="1"/>
            </p:cNvSpPr>
            <p:nvPr/>
          </p:nvSpPr>
          <p:spPr bwMode="auto">
            <a:xfrm>
              <a:off x="720" y="1284"/>
              <a:ext cx="0" cy="40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63" name="Line 54"/>
            <p:cNvSpPr>
              <a:spLocks noChangeShapeType="1"/>
            </p:cNvSpPr>
            <p:nvPr/>
          </p:nvSpPr>
          <p:spPr bwMode="auto">
            <a:xfrm>
              <a:off x="2352" y="2316"/>
              <a:ext cx="76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264" name="Group 55"/>
            <p:cNvGrpSpPr>
              <a:grpSpLocks/>
            </p:cNvGrpSpPr>
            <p:nvPr/>
          </p:nvGrpSpPr>
          <p:grpSpPr bwMode="auto">
            <a:xfrm>
              <a:off x="2016" y="672"/>
              <a:ext cx="612" cy="288"/>
              <a:chOff x="2844" y="2928"/>
              <a:chExt cx="612" cy="288"/>
            </a:xfrm>
          </p:grpSpPr>
          <p:sp>
            <p:nvSpPr>
              <p:cNvPr id="222264" name="Rectangle 56"/>
              <p:cNvSpPr>
                <a:spLocks noChangeArrowheads="1"/>
              </p:cNvSpPr>
              <p:nvPr/>
            </p:nvSpPr>
            <p:spPr bwMode="auto">
              <a:xfrm>
                <a:off x="3007" y="2928"/>
                <a:ext cx="226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r>
                  <a:rPr lang="zh-CN" altLang="en-US" sz="3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8312" name="Line 57"/>
              <p:cNvSpPr>
                <a:spLocks noChangeShapeType="1"/>
              </p:cNvSpPr>
              <p:nvPr/>
            </p:nvSpPr>
            <p:spPr bwMode="auto">
              <a:xfrm>
                <a:off x="2852" y="2974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13" name="Line 58"/>
              <p:cNvSpPr>
                <a:spLocks noChangeShapeType="1"/>
              </p:cNvSpPr>
              <p:nvPr/>
            </p:nvSpPr>
            <p:spPr bwMode="auto">
              <a:xfrm>
                <a:off x="2852" y="3170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14" name="Oval 59"/>
              <p:cNvSpPr>
                <a:spLocks noChangeArrowheads="1"/>
              </p:cNvSpPr>
              <p:nvPr/>
            </p:nvSpPr>
            <p:spPr bwMode="auto">
              <a:xfrm>
                <a:off x="3236" y="3034"/>
                <a:ext cx="76" cy="83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/>
              </a:p>
            </p:txBody>
          </p:sp>
          <p:sp>
            <p:nvSpPr>
              <p:cNvPr id="8315" name="Line 60"/>
              <p:cNvSpPr>
                <a:spLocks noChangeShapeType="1"/>
              </p:cNvSpPr>
              <p:nvPr/>
            </p:nvSpPr>
            <p:spPr bwMode="auto">
              <a:xfrm>
                <a:off x="2844" y="3108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16" name="Line 61"/>
              <p:cNvSpPr>
                <a:spLocks noChangeShapeType="1"/>
              </p:cNvSpPr>
              <p:nvPr/>
            </p:nvSpPr>
            <p:spPr bwMode="auto">
              <a:xfrm>
                <a:off x="2852" y="3036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17" name="Line 62"/>
              <p:cNvSpPr>
                <a:spLocks noChangeShapeType="1"/>
              </p:cNvSpPr>
              <p:nvPr/>
            </p:nvSpPr>
            <p:spPr bwMode="auto">
              <a:xfrm>
                <a:off x="3312" y="307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265" name="Group 63"/>
            <p:cNvGrpSpPr>
              <a:grpSpLocks/>
            </p:cNvGrpSpPr>
            <p:nvPr/>
          </p:nvGrpSpPr>
          <p:grpSpPr bwMode="auto">
            <a:xfrm>
              <a:off x="2028" y="228"/>
              <a:ext cx="612" cy="288"/>
              <a:chOff x="2844" y="2928"/>
              <a:chExt cx="612" cy="288"/>
            </a:xfrm>
          </p:grpSpPr>
          <p:sp>
            <p:nvSpPr>
              <p:cNvPr id="222272" name="Rectangle 64"/>
              <p:cNvSpPr>
                <a:spLocks noChangeArrowheads="1"/>
              </p:cNvSpPr>
              <p:nvPr/>
            </p:nvSpPr>
            <p:spPr bwMode="auto">
              <a:xfrm>
                <a:off x="3007" y="2928"/>
                <a:ext cx="226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r>
                  <a:rPr lang="zh-CN" altLang="en-US" sz="3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8305" name="Line 65"/>
              <p:cNvSpPr>
                <a:spLocks noChangeShapeType="1"/>
              </p:cNvSpPr>
              <p:nvPr/>
            </p:nvSpPr>
            <p:spPr bwMode="auto">
              <a:xfrm>
                <a:off x="2852" y="2974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06" name="Line 66"/>
              <p:cNvSpPr>
                <a:spLocks noChangeShapeType="1"/>
              </p:cNvSpPr>
              <p:nvPr/>
            </p:nvSpPr>
            <p:spPr bwMode="auto">
              <a:xfrm>
                <a:off x="2852" y="3170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07" name="Oval 67"/>
              <p:cNvSpPr>
                <a:spLocks noChangeArrowheads="1"/>
              </p:cNvSpPr>
              <p:nvPr/>
            </p:nvSpPr>
            <p:spPr bwMode="auto">
              <a:xfrm>
                <a:off x="3236" y="3034"/>
                <a:ext cx="76" cy="83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/>
              </a:p>
            </p:txBody>
          </p:sp>
          <p:sp>
            <p:nvSpPr>
              <p:cNvPr id="8308" name="Line 68"/>
              <p:cNvSpPr>
                <a:spLocks noChangeShapeType="1"/>
              </p:cNvSpPr>
              <p:nvPr/>
            </p:nvSpPr>
            <p:spPr bwMode="auto">
              <a:xfrm>
                <a:off x="2844" y="3108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09" name="Line 69"/>
              <p:cNvSpPr>
                <a:spLocks noChangeShapeType="1"/>
              </p:cNvSpPr>
              <p:nvPr/>
            </p:nvSpPr>
            <p:spPr bwMode="auto">
              <a:xfrm>
                <a:off x="2852" y="3036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10" name="Line 70"/>
              <p:cNvSpPr>
                <a:spLocks noChangeShapeType="1"/>
              </p:cNvSpPr>
              <p:nvPr/>
            </p:nvSpPr>
            <p:spPr bwMode="auto">
              <a:xfrm>
                <a:off x="3312" y="307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266" name="Group 71"/>
            <p:cNvGrpSpPr>
              <a:grpSpLocks/>
            </p:cNvGrpSpPr>
            <p:nvPr/>
          </p:nvGrpSpPr>
          <p:grpSpPr bwMode="auto">
            <a:xfrm>
              <a:off x="1440" y="1728"/>
              <a:ext cx="240" cy="384"/>
              <a:chOff x="2352" y="3264"/>
              <a:chExt cx="240" cy="384"/>
            </a:xfrm>
          </p:grpSpPr>
          <p:grpSp>
            <p:nvGrpSpPr>
              <p:cNvPr id="8299" name="Group 72"/>
              <p:cNvGrpSpPr>
                <a:grpSpLocks/>
              </p:cNvGrpSpPr>
              <p:nvPr/>
            </p:nvGrpSpPr>
            <p:grpSpPr bwMode="auto">
              <a:xfrm>
                <a:off x="2352" y="3408"/>
                <a:ext cx="240" cy="240"/>
                <a:chOff x="912" y="1008"/>
                <a:chExt cx="288" cy="336"/>
              </a:xfrm>
            </p:grpSpPr>
            <p:sp>
              <p:nvSpPr>
                <p:cNvPr id="8302" name="Rectangle 73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288" cy="336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 altLang="zh-CN"/>
                </a:p>
              </p:txBody>
            </p:sp>
            <p:sp>
              <p:nvSpPr>
                <p:cNvPr id="8303" name="Oval 74"/>
                <p:cNvSpPr>
                  <a:spLocks noChangeArrowheads="1"/>
                </p:cNvSpPr>
                <p:nvPr/>
              </p:nvSpPr>
              <p:spPr bwMode="auto">
                <a:xfrm>
                  <a:off x="960" y="1082"/>
                  <a:ext cx="192" cy="192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 altLang="zh-CN" sz="3200" b="1"/>
                    <a:t>+</a:t>
                  </a:r>
                </a:p>
              </p:txBody>
            </p:sp>
          </p:grpSp>
          <p:sp>
            <p:nvSpPr>
              <p:cNvPr id="8300" name="Line 75"/>
              <p:cNvSpPr>
                <a:spLocks noChangeShapeType="1"/>
              </p:cNvSpPr>
              <p:nvPr/>
            </p:nvSpPr>
            <p:spPr bwMode="auto">
              <a:xfrm flipV="1">
                <a:off x="2544" y="326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01" name="Line 76"/>
              <p:cNvSpPr>
                <a:spLocks noChangeShapeType="1"/>
              </p:cNvSpPr>
              <p:nvPr/>
            </p:nvSpPr>
            <p:spPr bwMode="auto">
              <a:xfrm flipV="1">
                <a:off x="2400" y="326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8267" name="Line 77"/>
            <p:cNvSpPr>
              <a:spLocks noChangeShapeType="1"/>
            </p:cNvSpPr>
            <p:nvPr/>
          </p:nvSpPr>
          <p:spPr bwMode="auto">
            <a:xfrm>
              <a:off x="720" y="2148"/>
              <a:ext cx="0" cy="18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68" name="Line 78"/>
            <p:cNvSpPr>
              <a:spLocks noChangeShapeType="1"/>
            </p:cNvSpPr>
            <p:nvPr/>
          </p:nvSpPr>
          <p:spPr bwMode="auto">
            <a:xfrm>
              <a:off x="1241" y="2148"/>
              <a:ext cx="0" cy="18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69" name="Oval 79"/>
            <p:cNvSpPr>
              <a:spLocks noChangeArrowheads="1"/>
            </p:cNvSpPr>
            <p:nvPr/>
          </p:nvSpPr>
          <p:spPr bwMode="auto">
            <a:xfrm>
              <a:off x="1203" y="2288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8270" name="Line 80"/>
            <p:cNvSpPr>
              <a:spLocks noChangeShapeType="1"/>
            </p:cNvSpPr>
            <p:nvPr/>
          </p:nvSpPr>
          <p:spPr bwMode="auto">
            <a:xfrm>
              <a:off x="723" y="2318"/>
              <a:ext cx="83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71" name="Line 81"/>
            <p:cNvSpPr>
              <a:spLocks noChangeShapeType="1"/>
            </p:cNvSpPr>
            <p:nvPr/>
          </p:nvSpPr>
          <p:spPr bwMode="auto">
            <a:xfrm>
              <a:off x="1548" y="2112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72" name="Line 82"/>
            <p:cNvSpPr>
              <a:spLocks noChangeShapeType="1"/>
            </p:cNvSpPr>
            <p:nvPr/>
          </p:nvSpPr>
          <p:spPr bwMode="auto">
            <a:xfrm>
              <a:off x="1632" y="1488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273" name="Group 83"/>
            <p:cNvGrpSpPr>
              <a:grpSpLocks/>
            </p:cNvGrpSpPr>
            <p:nvPr/>
          </p:nvGrpSpPr>
          <p:grpSpPr bwMode="auto">
            <a:xfrm>
              <a:off x="776" y="684"/>
              <a:ext cx="472" cy="192"/>
              <a:chOff x="4616" y="1776"/>
              <a:chExt cx="604" cy="288"/>
            </a:xfrm>
          </p:grpSpPr>
          <p:sp>
            <p:nvSpPr>
              <p:cNvPr id="222292" name="Rectangle 84"/>
              <p:cNvSpPr>
                <a:spLocks noChangeArrowheads="1"/>
              </p:cNvSpPr>
              <p:nvPr/>
            </p:nvSpPr>
            <p:spPr bwMode="auto">
              <a:xfrm>
                <a:off x="4771" y="1776"/>
                <a:ext cx="226" cy="28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r>
                  <a:rPr lang="zh-CN" altLang="en-US" sz="3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8296" name="Oval 85"/>
              <p:cNvSpPr>
                <a:spLocks noChangeArrowheads="1"/>
              </p:cNvSpPr>
              <p:nvPr/>
            </p:nvSpPr>
            <p:spPr bwMode="auto">
              <a:xfrm>
                <a:off x="5000" y="1882"/>
                <a:ext cx="76" cy="83"/>
              </a:xfrm>
              <a:prstGeom prst="ellips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/>
              </a:p>
            </p:txBody>
          </p:sp>
          <p:sp>
            <p:nvSpPr>
              <p:cNvPr id="8297" name="Line 86"/>
              <p:cNvSpPr>
                <a:spLocks noChangeShapeType="1"/>
              </p:cNvSpPr>
              <p:nvPr/>
            </p:nvSpPr>
            <p:spPr bwMode="auto">
              <a:xfrm>
                <a:off x="4616" y="1920"/>
                <a:ext cx="159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98" name="Line 87"/>
              <p:cNvSpPr>
                <a:spLocks noChangeShapeType="1"/>
              </p:cNvSpPr>
              <p:nvPr/>
            </p:nvSpPr>
            <p:spPr bwMode="auto">
              <a:xfrm>
                <a:off x="5076" y="1920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8274" name="Line 88"/>
            <p:cNvSpPr>
              <a:spLocks noChangeShapeType="1"/>
            </p:cNvSpPr>
            <p:nvPr/>
          </p:nvSpPr>
          <p:spPr bwMode="auto">
            <a:xfrm flipH="1">
              <a:off x="384" y="780"/>
              <a:ext cx="43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75" name="Oval 89"/>
            <p:cNvSpPr>
              <a:spLocks noChangeArrowheads="1"/>
            </p:cNvSpPr>
            <p:nvPr/>
          </p:nvSpPr>
          <p:spPr bwMode="auto">
            <a:xfrm>
              <a:off x="1836" y="2376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8276" name="Line 90"/>
            <p:cNvSpPr>
              <a:spLocks noChangeShapeType="1"/>
            </p:cNvSpPr>
            <p:nvPr/>
          </p:nvSpPr>
          <p:spPr bwMode="auto">
            <a:xfrm flipH="1">
              <a:off x="1872" y="336"/>
              <a:ext cx="19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77" name="Line 91"/>
            <p:cNvSpPr>
              <a:spLocks noChangeShapeType="1"/>
            </p:cNvSpPr>
            <p:nvPr/>
          </p:nvSpPr>
          <p:spPr bwMode="auto">
            <a:xfrm flipH="1">
              <a:off x="576" y="276"/>
              <a:ext cx="14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78" name="Line 92"/>
            <p:cNvSpPr>
              <a:spLocks noChangeShapeType="1"/>
            </p:cNvSpPr>
            <p:nvPr/>
          </p:nvSpPr>
          <p:spPr bwMode="auto">
            <a:xfrm flipH="1">
              <a:off x="1488" y="780"/>
              <a:ext cx="52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79" name="Line 93"/>
            <p:cNvSpPr>
              <a:spLocks noChangeShapeType="1"/>
            </p:cNvSpPr>
            <p:nvPr/>
          </p:nvSpPr>
          <p:spPr bwMode="auto">
            <a:xfrm>
              <a:off x="576" y="972"/>
              <a:ext cx="9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80" name="Line 94"/>
            <p:cNvSpPr>
              <a:spLocks noChangeShapeType="1"/>
            </p:cNvSpPr>
            <p:nvPr/>
          </p:nvSpPr>
          <p:spPr bwMode="auto">
            <a:xfrm flipV="1">
              <a:off x="1488" y="960"/>
              <a:ext cx="0" cy="76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81" name="Line 95"/>
            <p:cNvSpPr>
              <a:spLocks noChangeShapeType="1"/>
            </p:cNvSpPr>
            <p:nvPr/>
          </p:nvSpPr>
          <p:spPr bwMode="auto">
            <a:xfrm flipV="1">
              <a:off x="1632" y="396"/>
              <a:ext cx="0" cy="9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82" name="Line 96"/>
            <p:cNvSpPr>
              <a:spLocks noChangeShapeType="1"/>
            </p:cNvSpPr>
            <p:nvPr/>
          </p:nvSpPr>
          <p:spPr bwMode="auto">
            <a:xfrm flipH="1">
              <a:off x="1620" y="408"/>
              <a:ext cx="43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83" name="Text Box 97"/>
            <p:cNvSpPr txBox="1">
              <a:spLocks noChangeArrowheads="1"/>
            </p:cNvSpPr>
            <p:nvPr/>
          </p:nvSpPr>
          <p:spPr bwMode="auto">
            <a:xfrm>
              <a:off x="432" y="1200"/>
              <a:ext cx="5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chemeClr val="bg1"/>
                  </a:solidFill>
                </a:rPr>
                <a:t>Y</a:t>
              </a:r>
              <a:r>
                <a:rPr kumimoji="0" lang="en-US" altLang="zh-CN" b="1" baseline="-25000">
                  <a:solidFill>
                    <a:schemeClr val="bg1"/>
                  </a:solidFill>
                </a:rPr>
                <a:t>2</a:t>
              </a:r>
              <a:endParaRPr kumimoji="0"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8284" name="Line 98"/>
            <p:cNvSpPr>
              <a:spLocks noChangeShapeType="1"/>
            </p:cNvSpPr>
            <p:nvPr/>
          </p:nvSpPr>
          <p:spPr bwMode="auto">
            <a:xfrm>
              <a:off x="480" y="124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85" name="Line 99"/>
            <p:cNvSpPr>
              <a:spLocks noChangeShapeType="1"/>
            </p:cNvSpPr>
            <p:nvPr/>
          </p:nvSpPr>
          <p:spPr bwMode="auto">
            <a:xfrm flipV="1">
              <a:off x="720" y="480"/>
              <a:ext cx="0" cy="81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86" name="Line 100"/>
            <p:cNvSpPr>
              <a:spLocks noChangeShapeType="1"/>
            </p:cNvSpPr>
            <p:nvPr/>
          </p:nvSpPr>
          <p:spPr bwMode="auto">
            <a:xfrm flipH="1">
              <a:off x="720" y="468"/>
              <a:ext cx="13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87" name="Line 101"/>
            <p:cNvSpPr>
              <a:spLocks noChangeShapeType="1"/>
            </p:cNvSpPr>
            <p:nvPr/>
          </p:nvSpPr>
          <p:spPr bwMode="auto">
            <a:xfrm flipV="1">
              <a:off x="1200" y="852"/>
              <a:ext cx="0" cy="45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88" name="Line 102"/>
            <p:cNvSpPr>
              <a:spLocks noChangeShapeType="1"/>
            </p:cNvSpPr>
            <p:nvPr/>
          </p:nvSpPr>
          <p:spPr bwMode="auto">
            <a:xfrm flipH="1">
              <a:off x="1200" y="852"/>
              <a:ext cx="81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89" name="Line 103"/>
            <p:cNvSpPr>
              <a:spLocks noChangeShapeType="1"/>
            </p:cNvSpPr>
            <p:nvPr/>
          </p:nvSpPr>
          <p:spPr bwMode="auto">
            <a:xfrm>
              <a:off x="2016" y="912"/>
              <a:ext cx="0" cy="57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0" name="Oval 104"/>
            <p:cNvSpPr>
              <a:spLocks noChangeArrowheads="1"/>
            </p:cNvSpPr>
            <p:nvPr/>
          </p:nvSpPr>
          <p:spPr bwMode="auto">
            <a:xfrm>
              <a:off x="1992" y="1464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  <p:sp>
          <p:nvSpPr>
            <p:cNvPr id="8291" name="Line 105"/>
            <p:cNvSpPr>
              <a:spLocks noChangeShapeType="1"/>
            </p:cNvSpPr>
            <p:nvPr/>
          </p:nvSpPr>
          <p:spPr bwMode="auto">
            <a:xfrm>
              <a:off x="1872" y="2400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2" name="Line 106"/>
            <p:cNvSpPr>
              <a:spLocks noChangeShapeType="1"/>
            </p:cNvSpPr>
            <p:nvPr/>
          </p:nvSpPr>
          <p:spPr bwMode="auto">
            <a:xfrm>
              <a:off x="2640" y="372"/>
              <a:ext cx="0" cy="19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3" name="Line 107"/>
            <p:cNvSpPr>
              <a:spLocks noChangeShapeType="1"/>
            </p:cNvSpPr>
            <p:nvPr/>
          </p:nvSpPr>
          <p:spPr bwMode="auto">
            <a:xfrm>
              <a:off x="2640" y="684"/>
              <a:ext cx="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4" name="Line 108"/>
            <p:cNvSpPr>
              <a:spLocks noChangeShapeType="1"/>
            </p:cNvSpPr>
            <p:nvPr/>
          </p:nvSpPr>
          <p:spPr bwMode="auto">
            <a:xfrm>
              <a:off x="3168" y="624"/>
              <a:ext cx="19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5" name="Text Box 8"/>
          <p:cNvSpPr txBox="1">
            <a:spLocks noChangeArrowheads="1"/>
          </p:cNvSpPr>
          <p:nvPr/>
        </p:nvSpPr>
        <p:spPr bwMode="auto">
          <a:xfrm>
            <a:off x="5949221" y="3245774"/>
            <a:ext cx="23229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状态转换表：</a:t>
            </a:r>
          </a:p>
        </p:txBody>
      </p:sp>
      <p:grpSp>
        <p:nvGrpSpPr>
          <p:cNvPr id="136" name="Group 5"/>
          <p:cNvGrpSpPr>
            <a:grpSpLocks/>
          </p:cNvGrpSpPr>
          <p:nvPr/>
        </p:nvGrpSpPr>
        <p:grpSpPr bwMode="auto">
          <a:xfrm>
            <a:off x="609600" y="5334005"/>
            <a:ext cx="3200400" cy="1160464"/>
            <a:chOff x="0" y="3360"/>
            <a:chExt cx="2016" cy="731"/>
          </a:xfrm>
        </p:grpSpPr>
        <p:sp>
          <p:nvSpPr>
            <p:cNvPr id="137" name="Text Box 6"/>
            <p:cNvSpPr txBox="1">
              <a:spLocks noChangeArrowheads="1"/>
            </p:cNvSpPr>
            <p:nvPr/>
          </p:nvSpPr>
          <p:spPr bwMode="auto">
            <a:xfrm>
              <a:off x="0" y="3360"/>
              <a:ext cx="2016" cy="73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2</a:t>
              </a:r>
              <a:r>
                <a:rPr kumimoji="0" lang="en-US" altLang="zh-CN" sz="2800" b="1" baseline="30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n+1  </a:t>
              </a:r>
              <a:r>
                <a:rPr kumimoji="0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= X⊕Y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1</a:t>
              </a:r>
              <a:r>
                <a:rPr kumimoji="0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⊕Y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2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1</a:t>
              </a:r>
              <a:r>
                <a:rPr kumimoji="0" lang="en-US" altLang="zh-CN" sz="2800" b="1" baseline="30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n+1  </a:t>
              </a:r>
              <a:r>
                <a:rPr kumimoji="0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=  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38" name="Line 7"/>
            <p:cNvSpPr>
              <a:spLocks noChangeShapeType="1"/>
            </p:cNvSpPr>
            <p:nvPr/>
          </p:nvSpPr>
          <p:spPr bwMode="auto">
            <a:xfrm>
              <a:off x="891" y="3816"/>
              <a:ext cx="16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9" name="圆角矩形 138"/>
          <p:cNvSpPr/>
          <p:nvPr/>
        </p:nvSpPr>
        <p:spPr bwMode="auto">
          <a:xfrm>
            <a:off x="153802" y="5127289"/>
            <a:ext cx="3706050" cy="139845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zh-CN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0" name="Text Box 8"/>
          <p:cNvSpPr txBox="1">
            <a:spLocks noChangeArrowheads="1"/>
          </p:cNvSpPr>
          <p:nvPr/>
        </p:nvSpPr>
        <p:spPr bwMode="auto">
          <a:xfrm>
            <a:off x="1025071" y="4734757"/>
            <a:ext cx="2109342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次态方程：</a:t>
            </a:r>
          </a:p>
        </p:txBody>
      </p:sp>
      <p:graphicFrame>
        <p:nvGraphicFramePr>
          <p:cNvPr id="130" name="表格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725747"/>
              </p:ext>
            </p:extLst>
          </p:nvPr>
        </p:nvGraphicFramePr>
        <p:xfrm>
          <a:off x="5411540" y="3717032"/>
          <a:ext cx="3408932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8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4381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600" b="1" dirty="0" smtClean="0">
                          <a:solidFill>
                            <a:srgbClr val="000099"/>
                          </a:solidFill>
                          <a:effectLst/>
                        </a:rPr>
                        <a:t>CP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600" b="1" baseline="0" dirty="0" smtClean="0">
                          <a:solidFill>
                            <a:srgbClr val="000099"/>
                          </a:solidFill>
                        </a:rPr>
                        <a:t>X</a:t>
                      </a:r>
                      <a:r>
                        <a:rPr kumimoji="0" lang="en-US" altLang="zh-CN" sz="1600" b="1" baseline="-25000" dirty="0" smtClean="0">
                          <a:solidFill>
                            <a:srgbClr val="000099"/>
                          </a:solidFill>
                        </a:rPr>
                        <a:t>  </a:t>
                      </a:r>
                      <a:r>
                        <a:rPr kumimoji="0" lang="en-US" altLang="zh-CN" sz="1600" b="1" dirty="0" smtClean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1600" b="1" baseline="-25000" dirty="0" smtClean="0">
                          <a:solidFill>
                            <a:srgbClr val="000099"/>
                          </a:solidFill>
                        </a:rPr>
                        <a:t>2   </a:t>
                      </a:r>
                      <a:r>
                        <a:rPr kumimoji="0" lang="en-US" altLang="zh-CN" sz="1600" b="1" dirty="0" smtClean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1600" b="1" baseline="-25000" dirty="0" smtClean="0">
                          <a:solidFill>
                            <a:srgbClr val="000099"/>
                          </a:solidFill>
                        </a:rPr>
                        <a:t>1</a:t>
                      </a:r>
                      <a:r>
                        <a:rPr lang="en-US" altLang="zh-CN" sz="1600" b="1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endParaRPr lang="zh-CN" altLang="en-US" sz="16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600" b="1" dirty="0" smtClean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1600" b="1" baseline="-25000" dirty="0" smtClean="0">
                          <a:solidFill>
                            <a:srgbClr val="000099"/>
                          </a:solidFill>
                        </a:rPr>
                        <a:t>2</a:t>
                      </a:r>
                      <a:r>
                        <a:rPr kumimoji="0" lang="en-US" altLang="zh-CN" sz="1600" b="1" baseline="30000" dirty="0" smtClean="0">
                          <a:solidFill>
                            <a:srgbClr val="000099"/>
                          </a:solidFill>
                        </a:rPr>
                        <a:t>n+1</a:t>
                      </a:r>
                      <a:endParaRPr lang="zh-CN" altLang="en-US" sz="16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600" b="1" dirty="0" smtClean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1600" b="1" baseline="-25000" dirty="0" smtClean="0">
                          <a:solidFill>
                            <a:srgbClr val="000099"/>
                          </a:solidFill>
                        </a:rPr>
                        <a:t>1</a:t>
                      </a:r>
                      <a:r>
                        <a:rPr kumimoji="0" lang="en-US" altLang="zh-CN" sz="1600" b="1" baseline="30000" dirty="0" smtClean="0">
                          <a:solidFill>
                            <a:srgbClr val="000099"/>
                          </a:solidFill>
                        </a:rPr>
                        <a:t>n+1</a:t>
                      </a:r>
                      <a:endParaRPr lang="zh-CN" altLang="en-US" sz="16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600" b="1" dirty="0" smtClean="0">
                          <a:solidFill>
                            <a:srgbClr val="000099"/>
                          </a:solidFill>
                        </a:rPr>
                        <a:t>Z</a:t>
                      </a:r>
                      <a:endParaRPr lang="zh-CN" altLang="en-US" sz="16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0   0   0 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9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0   0   1 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0   1   0 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0   1   1 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5 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1   0   0 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1   0   1 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1   1   0 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60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8 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1   1   1 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60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7" name="圆角矩形 126"/>
          <p:cNvSpPr/>
          <p:nvPr/>
        </p:nvSpPr>
        <p:spPr bwMode="auto">
          <a:xfrm>
            <a:off x="5016747" y="1860866"/>
            <a:ext cx="4061397" cy="1419183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zh-CN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8" name="Text Box 4"/>
          <p:cNvSpPr txBox="1">
            <a:spLocks noChangeArrowheads="1"/>
          </p:cNvSpPr>
          <p:nvPr/>
        </p:nvSpPr>
        <p:spPr bwMode="auto">
          <a:xfrm>
            <a:off x="6047688" y="1575117"/>
            <a:ext cx="1967880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2.</a:t>
            </a:r>
            <a:r>
              <a:rPr lang="zh-CN" altLang="en-US" dirty="0"/>
              <a:t> 输出方程：</a:t>
            </a:r>
          </a:p>
        </p:txBody>
      </p:sp>
      <p:grpSp>
        <p:nvGrpSpPr>
          <p:cNvPr id="131" name="Group 109"/>
          <p:cNvGrpSpPr>
            <a:grpSpLocks/>
          </p:cNvGrpSpPr>
          <p:nvPr/>
        </p:nvGrpSpPr>
        <p:grpSpPr bwMode="auto">
          <a:xfrm>
            <a:off x="5004048" y="2060848"/>
            <a:ext cx="4191000" cy="1219201"/>
            <a:chOff x="2304" y="3216"/>
            <a:chExt cx="2640" cy="768"/>
          </a:xfrm>
        </p:grpSpPr>
        <p:sp>
          <p:nvSpPr>
            <p:cNvPr id="132" name="Text Box 110"/>
            <p:cNvSpPr txBox="1">
              <a:spLocks noChangeArrowheads="1"/>
            </p:cNvSpPr>
            <p:nvPr/>
          </p:nvSpPr>
          <p:spPr bwMode="auto">
            <a:xfrm>
              <a:off x="2304" y="3253"/>
              <a:ext cx="2640" cy="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/>
                  </a:solidFill>
                </a:rPr>
                <a:t>Z = XCPY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2</a:t>
              </a:r>
              <a:r>
                <a:rPr kumimoji="0" lang="en-US" altLang="zh-CN" sz="2800" b="1" dirty="0">
                  <a:solidFill>
                    <a:schemeClr val="bg1"/>
                  </a:solidFill>
                </a:rPr>
                <a:t>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1  </a:t>
              </a:r>
              <a:r>
                <a:rPr lang="en-US" altLang="zh-CN" sz="2800" b="1" dirty="0" err="1">
                  <a:solidFill>
                    <a:schemeClr val="bg1"/>
                  </a:solidFill>
                </a:rPr>
                <a:t>XCPY</a:t>
              </a:r>
              <a:r>
                <a:rPr kumimoji="0" lang="en-US" altLang="zh-CN" sz="2800" b="1" baseline="-25000" dirty="0" err="1">
                  <a:solidFill>
                    <a:schemeClr val="bg1"/>
                  </a:solidFill>
                </a:rPr>
                <a:t>2</a:t>
              </a:r>
              <a:r>
                <a:rPr kumimoji="0" lang="en-US" altLang="zh-CN" sz="2800" b="1" dirty="0" err="1">
                  <a:solidFill>
                    <a:schemeClr val="bg1"/>
                  </a:solidFill>
                </a:rPr>
                <a:t>Y</a:t>
              </a:r>
              <a:r>
                <a:rPr kumimoji="0" lang="en-US" altLang="zh-CN" sz="2800" b="1" baseline="-25000" dirty="0" err="1">
                  <a:solidFill>
                    <a:schemeClr val="bg1"/>
                  </a:solidFill>
                </a:rPr>
                <a:t>1</a:t>
              </a:r>
              <a:endParaRPr kumimoji="0" lang="en-US" altLang="zh-CN" sz="2800" b="1" baseline="-25000" dirty="0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    </a:t>
              </a:r>
              <a:r>
                <a:rPr kumimoji="0" lang="en-US" altLang="zh-CN" sz="2800" b="1" baseline="-250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800" b="1" dirty="0" smtClean="0">
                  <a:solidFill>
                    <a:schemeClr val="bg1"/>
                  </a:solidFill>
                </a:rPr>
                <a:t>= 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XCPY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2</a:t>
              </a:r>
              <a:r>
                <a:rPr kumimoji="0" lang="en-US" altLang="zh-CN" sz="2800" b="1" dirty="0">
                  <a:solidFill>
                    <a:schemeClr val="bg1"/>
                  </a:solidFill>
                </a:rPr>
                <a:t>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1 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+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 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XCPY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2</a:t>
              </a:r>
              <a:r>
                <a:rPr kumimoji="0" lang="en-US" altLang="zh-CN" sz="2800" b="1" dirty="0">
                  <a:solidFill>
                    <a:schemeClr val="bg1"/>
                  </a:solidFill>
                </a:rPr>
                <a:t>Y</a:t>
              </a:r>
              <a:r>
                <a:rPr kumimoji="0" lang="en-US" altLang="zh-CN" sz="2800" b="1" baseline="-25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33" name="Line 111"/>
            <p:cNvSpPr>
              <a:spLocks noChangeShapeType="1"/>
            </p:cNvSpPr>
            <p:nvPr/>
          </p:nvSpPr>
          <p:spPr bwMode="auto">
            <a:xfrm>
              <a:off x="3216" y="3312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" name="Line 112"/>
            <p:cNvSpPr>
              <a:spLocks noChangeShapeType="1"/>
            </p:cNvSpPr>
            <p:nvPr/>
          </p:nvSpPr>
          <p:spPr bwMode="auto">
            <a:xfrm>
              <a:off x="3456" y="3312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" name="Line 113"/>
            <p:cNvSpPr>
              <a:spLocks noChangeShapeType="1"/>
            </p:cNvSpPr>
            <p:nvPr/>
          </p:nvSpPr>
          <p:spPr bwMode="auto">
            <a:xfrm>
              <a:off x="2784" y="3264"/>
              <a:ext cx="816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2" name="Oval 114"/>
            <p:cNvSpPr>
              <a:spLocks noChangeArrowheads="1"/>
            </p:cNvSpPr>
            <p:nvPr/>
          </p:nvSpPr>
          <p:spPr bwMode="auto">
            <a:xfrm>
              <a:off x="3696" y="3408"/>
              <a:ext cx="48" cy="48"/>
            </a:xfrm>
            <a:prstGeom prst="ellipse">
              <a:avLst/>
            </a:prstGeom>
            <a:solidFill>
              <a:schemeClr val="folHlink"/>
            </a:solidFill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/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43" name="Line 115"/>
            <p:cNvSpPr>
              <a:spLocks noChangeShapeType="1"/>
            </p:cNvSpPr>
            <p:nvPr/>
          </p:nvSpPr>
          <p:spPr bwMode="auto">
            <a:xfrm>
              <a:off x="3744" y="3312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" name="Line 116"/>
            <p:cNvSpPr>
              <a:spLocks noChangeShapeType="1"/>
            </p:cNvSpPr>
            <p:nvPr/>
          </p:nvSpPr>
          <p:spPr bwMode="auto">
            <a:xfrm>
              <a:off x="3744" y="3264"/>
              <a:ext cx="88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" name="Line 117"/>
            <p:cNvSpPr>
              <a:spLocks noChangeShapeType="1"/>
            </p:cNvSpPr>
            <p:nvPr/>
          </p:nvSpPr>
          <p:spPr bwMode="auto">
            <a:xfrm>
              <a:off x="2784" y="3216"/>
              <a:ext cx="182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" name="Line 118"/>
            <p:cNvSpPr>
              <a:spLocks noChangeShapeType="1"/>
            </p:cNvSpPr>
            <p:nvPr/>
          </p:nvSpPr>
          <p:spPr bwMode="auto">
            <a:xfrm>
              <a:off x="3888" y="3696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7" name="Line 119"/>
            <p:cNvSpPr>
              <a:spLocks noChangeShapeType="1"/>
            </p:cNvSpPr>
            <p:nvPr/>
          </p:nvSpPr>
          <p:spPr bwMode="auto">
            <a:xfrm>
              <a:off x="3420" y="3696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" name="Line 120"/>
            <p:cNvSpPr>
              <a:spLocks noChangeShapeType="1"/>
            </p:cNvSpPr>
            <p:nvPr/>
          </p:nvSpPr>
          <p:spPr bwMode="auto">
            <a:xfrm>
              <a:off x="3216" y="3696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578143" y="1482725"/>
            <a:ext cx="2673350" cy="792163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kern="1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5.</a:t>
            </a:r>
            <a:r>
              <a:rPr lang="zh-CN" altLang="en-US" sz="2400" kern="1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状态图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029200" y="2217738"/>
            <a:ext cx="4114800" cy="3168650"/>
            <a:chOff x="3168" y="1397"/>
            <a:chExt cx="2592" cy="1996"/>
          </a:xfrm>
        </p:grpSpPr>
        <p:sp>
          <p:nvSpPr>
            <p:cNvPr id="9253" name="Oval 4"/>
            <p:cNvSpPr>
              <a:spLocks noChangeArrowheads="1"/>
            </p:cNvSpPr>
            <p:nvPr/>
          </p:nvSpPr>
          <p:spPr bwMode="auto">
            <a:xfrm>
              <a:off x="3420" y="1665"/>
              <a:ext cx="540" cy="408"/>
            </a:xfrm>
            <a:prstGeom prst="ellipse">
              <a:avLst/>
            </a:prstGeom>
            <a:solidFill>
              <a:srgbClr val="FAFD7F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b="1"/>
                <a:t>00</a:t>
              </a:r>
            </a:p>
          </p:txBody>
        </p:sp>
        <p:sp>
          <p:nvSpPr>
            <p:cNvPr id="9254" name="Oval 5"/>
            <p:cNvSpPr>
              <a:spLocks noChangeArrowheads="1"/>
            </p:cNvSpPr>
            <p:nvPr/>
          </p:nvSpPr>
          <p:spPr bwMode="auto">
            <a:xfrm>
              <a:off x="4783" y="1665"/>
              <a:ext cx="527" cy="408"/>
            </a:xfrm>
            <a:prstGeom prst="ellipse">
              <a:avLst/>
            </a:prstGeom>
            <a:solidFill>
              <a:srgbClr val="FAFD7F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b="1"/>
                <a:t>01</a:t>
              </a:r>
            </a:p>
          </p:txBody>
        </p:sp>
        <p:sp>
          <p:nvSpPr>
            <p:cNvPr id="9255" name="Oval 6"/>
            <p:cNvSpPr>
              <a:spLocks noChangeArrowheads="1"/>
            </p:cNvSpPr>
            <p:nvPr/>
          </p:nvSpPr>
          <p:spPr bwMode="auto">
            <a:xfrm>
              <a:off x="4874" y="2753"/>
              <a:ext cx="526" cy="408"/>
            </a:xfrm>
            <a:prstGeom prst="ellipse">
              <a:avLst/>
            </a:prstGeom>
            <a:solidFill>
              <a:srgbClr val="FAFD7F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b="1"/>
                <a:t>10</a:t>
              </a:r>
            </a:p>
          </p:txBody>
        </p:sp>
        <p:sp>
          <p:nvSpPr>
            <p:cNvPr id="9256" name="Oval 7"/>
            <p:cNvSpPr>
              <a:spLocks noChangeArrowheads="1"/>
            </p:cNvSpPr>
            <p:nvPr/>
          </p:nvSpPr>
          <p:spPr bwMode="auto">
            <a:xfrm>
              <a:off x="3420" y="2799"/>
              <a:ext cx="544" cy="408"/>
            </a:xfrm>
            <a:prstGeom prst="ellipse">
              <a:avLst/>
            </a:prstGeom>
            <a:solidFill>
              <a:srgbClr val="FAFD7F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b="1"/>
                <a:t>11</a:t>
              </a:r>
            </a:p>
          </p:txBody>
        </p:sp>
        <p:sp>
          <p:nvSpPr>
            <p:cNvPr id="9257" name="Freeform 8"/>
            <p:cNvSpPr>
              <a:spLocks/>
            </p:cNvSpPr>
            <p:nvPr/>
          </p:nvSpPr>
          <p:spPr bwMode="auto">
            <a:xfrm>
              <a:off x="3876" y="1669"/>
              <a:ext cx="953" cy="91"/>
            </a:xfrm>
            <a:custGeom>
              <a:avLst/>
              <a:gdLst>
                <a:gd name="T0" fmla="*/ 0 w 953"/>
                <a:gd name="T1" fmla="*/ 2 h 181"/>
                <a:gd name="T2" fmla="*/ 454 w 953"/>
                <a:gd name="T3" fmla="*/ 0 h 181"/>
                <a:gd name="T4" fmla="*/ 953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chemeClr val="bg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58" name="Freeform 9"/>
            <p:cNvSpPr>
              <a:spLocks/>
            </p:cNvSpPr>
            <p:nvPr/>
          </p:nvSpPr>
          <p:spPr bwMode="auto">
            <a:xfrm>
              <a:off x="3967" y="2757"/>
              <a:ext cx="953" cy="91"/>
            </a:xfrm>
            <a:custGeom>
              <a:avLst/>
              <a:gdLst>
                <a:gd name="T0" fmla="*/ 0 w 953"/>
                <a:gd name="T1" fmla="*/ 2 h 181"/>
                <a:gd name="T2" fmla="*/ 454 w 953"/>
                <a:gd name="T3" fmla="*/ 0 h 181"/>
                <a:gd name="T4" fmla="*/ 953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chemeClr val="bg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59" name="Freeform 10"/>
            <p:cNvSpPr>
              <a:spLocks/>
            </p:cNvSpPr>
            <p:nvPr/>
          </p:nvSpPr>
          <p:spPr bwMode="auto">
            <a:xfrm flipH="1" flipV="1">
              <a:off x="3876" y="1986"/>
              <a:ext cx="953" cy="91"/>
            </a:xfrm>
            <a:custGeom>
              <a:avLst/>
              <a:gdLst>
                <a:gd name="T0" fmla="*/ 0 w 953"/>
                <a:gd name="T1" fmla="*/ 2 h 181"/>
                <a:gd name="T2" fmla="*/ 454 w 953"/>
                <a:gd name="T3" fmla="*/ 0 h 181"/>
                <a:gd name="T4" fmla="*/ 953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chemeClr val="bg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60" name="Freeform 11"/>
            <p:cNvSpPr>
              <a:spLocks/>
            </p:cNvSpPr>
            <p:nvPr/>
          </p:nvSpPr>
          <p:spPr bwMode="auto">
            <a:xfrm flipH="1" flipV="1">
              <a:off x="3967" y="3030"/>
              <a:ext cx="953" cy="91"/>
            </a:xfrm>
            <a:custGeom>
              <a:avLst/>
              <a:gdLst>
                <a:gd name="T0" fmla="*/ 0 w 953"/>
                <a:gd name="T1" fmla="*/ 2 h 181"/>
                <a:gd name="T2" fmla="*/ 454 w 953"/>
                <a:gd name="T3" fmla="*/ 0 h 181"/>
                <a:gd name="T4" fmla="*/ 953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61" name="Freeform 12"/>
            <p:cNvSpPr>
              <a:spLocks/>
            </p:cNvSpPr>
            <p:nvPr/>
          </p:nvSpPr>
          <p:spPr bwMode="auto">
            <a:xfrm rot="5400000">
              <a:off x="4874" y="2349"/>
              <a:ext cx="817" cy="91"/>
            </a:xfrm>
            <a:custGeom>
              <a:avLst/>
              <a:gdLst>
                <a:gd name="T0" fmla="*/ 0 w 953"/>
                <a:gd name="T1" fmla="*/ 2 h 181"/>
                <a:gd name="T2" fmla="*/ 153 w 953"/>
                <a:gd name="T3" fmla="*/ 0 h 181"/>
                <a:gd name="T4" fmla="*/ 324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chemeClr val="bg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62" name="Freeform 13"/>
            <p:cNvSpPr>
              <a:spLocks/>
            </p:cNvSpPr>
            <p:nvPr/>
          </p:nvSpPr>
          <p:spPr bwMode="auto">
            <a:xfrm rot="5400000">
              <a:off x="3491" y="2371"/>
              <a:ext cx="862" cy="91"/>
            </a:xfrm>
            <a:custGeom>
              <a:avLst/>
              <a:gdLst>
                <a:gd name="T0" fmla="*/ 0 w 953"/>
                <a:gd name="T1" fmla="*/ 2 h 181"/>
                <a:gd name="T2" fmla="*/ 225 w 953"/>
                <a:gd name="T3" fmla="*/ 0 h 181"/>
                <a:gd name="T4" fmla="*/ 473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chemeClr val="bg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63" name="Freeform 14"/>
            <p:cNvSpPr>
              <a:spLocks/>
            </p:cNvSpPr>
            <p:nvPr/>
          </p:nvSpPr>
          <p:spPr bwMode="auto">
            <a:xfrm rot="5400000" flipH="1" flipV="1">
              <a:off x="4557" y="2349"/>
              <a:ext cx="725" cy="91"/>
            </a:xfrm>
            <a:custGeom>
              <a:avLst/>
              <a:gdLst>
                <a:gd name="T0" fmla="*/ 0 w 953"/>
                <a:gd name="T1" fmla="*/ 2 h 181"/>
                <a:gd name="T2" fmla="*/ 66 w 953"/>
                <a:gd name="T3" fmla="*/ 0 h 181"/>
                <a:gd name="T4" fmla="*/ 141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chemeClr val="bg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64" name="Freeform 15"/>
            <p:cNvSpPr>
              <a:spLocks/>
            </p:cNvSpPr>
            <p:nvPr/>
          </p:nvSpPr>
          <p:spPr bwMode="auto">
            <a:xfrm rot="5400000" flipH="1" flipV="1">
              <a:off x="3151" y="2394"/>
              <a:ext cx="815" cy="91"/>
            </a:xfrm>
            <a:custGeom>
              <a:avLst/>
              <a:gdLst>
                <a:gd name="T0" fmla="*/ 0 w 953"/>
                <a:gd name="T1" fmla="*/ 2 h 181"/>
                <a:gd name="T2" fmla="*/ 152 w 953"/>
                <a:gd name="T3" fmla="*/ 0 h 181"/>
                <a:gd name="T4" fmla="*/ 319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65" name="Text Box 16"/>
            <p:cNvSpPr txBox="1">
              <a:spLocks noChangeArrowheads="1"/>
            </p:cNvSpPr>
            <p:nvPr/>
          </p:nvSpPr>
          <p:spPr bwMode="auto">
            <a:xfrm>
              <a:off x="3984" y="1397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/>
                <a:t>X/Z=</a:t>
              </a:r>
              <a:r>
                <a:rPr kumimoji="0" lang="en-US" altLang="zh-CN" b="1">
                  <a:solidFill>
                    <a:srgbClr val="FF0000"/>
                  </a:solidFill>
                </a:rPr>
                <a:t>0</a:t>
              </a:r>
              <a:r>
                <a:rPr kumimoji="0" lang="en-US" altLang="zh-CN" b="1">
                  <a:solidFill>
                    <a:schemeClr val="bg1"/>
                  </a:solidFill>
                </a:rPr>
                <a:t>/0</a:t>
              </a:r>
            </a:p>
          </p:txBody>
        </p:sp>
        <p:sp>
          <p:nvSpPr>
            <p:cNvPr id="9266" name="Text Box 17"/>
            <p:cNvSpPr txBox="1">
              <a:spLocks noChangeArrowheads="1"/>
            </p:cNvSpPr>
            <p:nvPr/>
          </p:nvSpPr>
          <p:spPr bwMode="auto">
            <a:xfrm>
              <a:off x="5328" y="225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0000"/>
                  </a:solidFill>
                </a:rPr>
                <a:t>0</a:t>
              </a:r>
              <a:r>
                <a:rPr kumimoji="0" lang="en-US" altLang="zh-CN" b="1">
                  <a:solidFill>
                    <a:schemeClr val="bg1"/>
                  </a:solidFill>
                </a:rPr>
                <a:t>/0</a:t>
              </a:r>
            </a:p>
          </p:txBody>
        </p:sp>
        <p:sp>
          <p:nvSpPr>
            <p:cNvPr id="9267" name="Text Box 18"/>
            <p:cNvSpPr txBox="1">
              <a:spLocks noChangeArrowheads="1"/>
            </p:cNvSpPr>
            <p:nvPr/>
          </p:nvSpPr>
          <p:spPr bwMode="auto">
            <a:xfrm>
              <a:off x="4275" y="3105"/>
              <a:ext cx="6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0000"/>
                  </a:solidFill>
                </a:rPr>
                <a:t>0</a:t>
              </a:r>
              <a:r>
                <a:rPr kumimoji="0" lang="en-US" altLang="zh-CN" b="1">
                  <a:solidFill>
                    <a:schemeClr val="bg1"/>
                  </a:solidFill>
                </a:rPr>
                <a:t>/0</a:t>
              </a:r>
            </a:p>
          </p:txBody>
        </p:sp>
        <p:sp>
          <p:nvSpPr>
            <p:cNvPr id="9268" name="Text Box 19"/>
            <p:cNvSpPr txBox="1">
              <a:spLocks noChangeArrowheads="1"/>
            </p:cNvSpPr>
            <p:nvPr/>
          </p:nvSpPr>
          <p:spPr bwMode="auto">
            <a:xfrm>
              <a:off x="3168" y="230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0000"/>
                  </a:solidFill>
                </a:rPr>
                <a:t>0</a:t>
              </a:r>
              <a:r>
                <a:rPr kumimoji="0" lang="en-US" altLang="zh-CN" b="1">
                  <a:solidFill>
                    <a:schemeClr val="bg1"/>
                  </a:solidFill>
                </a:rPr>
                <a:t>/1</a:t>
              </a:r>
            </a:p>
          </p:txBody>
        </p:sp>
        <p:sp>
          <p:nvSpPr>
            <p:cNvPr id="9269" name="Text Box 20"/>
            <p:cNvSpPr txBox="1">
              <a:spLocks noChangeArrowheads="1"/>
            </p:cNvSpPr>
            <p:nvPr/>
          </p:nvSpPr>
          <p:spPr bwMode="auto">
            <a:xfrm>
              <a:off x="4265" y="1826"/>
              <a:ext cx="5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0000"/>
                  </a:solidFill>
                </a:rPr>
                <a:t>1</a:t>
              </a:r>
              <a:r>
                <a:rPr kumimoji="0" lang="en-US" altLang="zh-CN" b="1">
                  <a:solidFill>
                    <a:schemeClr val="bg1"/>
                  </a:solidFill>
                </a:rPr>
                <a:t>/0</a:t>
              </a:r>
            </a:p>
          </p:txBody>
        </p:sp>
        <p:sp>
          <p:nvSpPr>
            <p:cNvPr id="9270" name="Text Box 21"/>
            <p:cNvSpPr txBox="1">
              <a:spLocks noChangeArrowheads="1"/>
            </p:cNvSpPr>
            <p:nvPr/>
          </p:nvSpPr>
          <p:spPr bwMode="auto">
            <a:xfrm>
              <a:off x="4500" y="2304"/>
              <a:ext cx="4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0000"/>
                  </a:solidFill>
                </a:rPr>
                <a:t>1</a:t>
              </a:r>
              <a:r>
                <a:rPr kumimoji="0" lang="en-US" altLang="zh-CN" b="1">
                  <a:solidFill>
                    <a:schemeClr val="bg1"/>
                  </a:solidFill>
                </a:rPr>
                <a:t>/0</a:t>
              </a:r>
            </a:p>
          </p:txBody>
        </p:sp>
        <p:sp>
          <p:nvSpPr>
            <p:cNvPr id="9271" name="Text Box 22"/>
            <p:cNvSpPr txBox="1">
              <a:spLocks noChangeArrowheads="1"/>
            </p:cNvSpPr>
            <p:nvPr/>
          </p:nvSpPr>
          <p:spPr bwMode="auto">
            <a:xfrm>
              <a:off x="4185" y="252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0000"/>
                  </a:solidFill>
                </a:rPr>
                <a:t>1</a:t>
              </a:r>
              <a:r>
                <a:rPr kumimoji="0" lang="en-US" altLang="zh-CN" b="1">
                  <a:solidFill>
                    <a:schemeClr val="bg1"/>
                  </a:solidFill>
                </a:rPr>
                <a:t>/0</a:t>
              </a:r>
            </a:p>
          </p:txBody>
        </p:sp>
        <p:sp>
          <p:nvSpPr>
            <p:cNvPr id="9272" name="Text Box 23"/>
            <p:cNvSpPr txBox="1">
              <a:spLocks noChangeArrowheads="1"/>
            </p:cNvSpPr>
            <p:nvPr/>
          </p:nvSpPr>
          <p:spPr bwMode="auto">
            <a:xfrm>
              <a:off x="3600" y="2304"/>
              <a:ext cx="4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0000"/>
                  </a:solidFill>
                </a:rPr>
                <a:t>1</a:t>
              </a:r>
              <a:r>
                <a:rPr kumimoji="0" lang="en-US" altLang="zh-CN" b="1">
                  <a:solidFill>
                    <a:schemeClr val="bg1"/>
                  </a:solidFill>
                </a:rPr>
                <a:t>/1</a:t>
              </a:r>
            </a:p>
          </p:txBody>
        </p:sp>
        <p:sp>
          <p:nvSpPr>
            <p:cNvPr id="55" name="Freeform 8"/>
            <p:cNvSpPr>
              <a:spLocks/>
            </p:cNvSpPr>
            <p:nvPr/>
          </p:nvSpPr>
          <p:spPr bwMode="auto">
            <a:xfrm>
              <a:off x="3876" y="1669"/>
              <a:ext cx="953" cy="91"/>
            </a:xfrm>
            <a:custGeom>
              <a:avLst/>
              <a:gdLst>
                <a:gd name="T0" fmla="*/ 0 w 953"/>
                <a:gd name="T1" fmla="*/ 2 h 181"/>
                <a:gd name="T2" fmla="*/ 454 w 953"/>
                <a:gd name="T3" fmla="*/ 0 h 181"/>
                <a:gd name="T4" fmla="*/ 953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Freeform 12"/>
            <p:cNvSpPr>
              <a:spLocks/>
            </p:cNvSpPr>
            <p:nvPr/>
          </p:nvSpPr>
          <p:spPr bwMode="auto">
            <a:xfrm rot="5400000">
              <a:off x="4874" y="2349"/>
              <a:ext cx="817" cy="91"/>
            </a:xfrm>
            <a:custGeom>
              <a:avLst/>
              <a:gdLst>
                <a:gd name="T0" fmla="*/ 0 w 953"/>
                <a:gd name="T1" fmla="*/ 2 h 181"/>
                <a:gd name="T2" fmla="*/ 153 w 953"/>
                <a:gd name="T3" fmla="*/ 0 h 181"/>
                <a:gd name="T4" fmla="*/ 324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Freeform 9"/>
            <p:cNvSpPr>
              <a:spLocks/>
            </p:cNvSpPr>
            <p:nvPr/>
          </p:nvSpPr>
          <p:spPr bwMode="auto">
            <a:xfrm>
              <a:off x="3968" y="2757"/>
              <a:ext cx="953" cy="91"/>
            </a:xfrm>
            <a:custGeom>
              <a:avLst/>
              <a:gdLst>
                <a:gd name="T0" fmla="*/ 0 w 953"/>
                <a:gd name="T1" fmla="*/ 2 h 181"/>
                <a:gd name="T2" fmla="*/ 454 w 953"/>
                <a:gd name="T3" fmla="*/ 0 h 181"/>
                <a:gd name="T4" fmla="*/ 953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Freeform 10"/>
            <p:cNvSpPr>
              <a:spLocks/>
            </p:cNvSpPr>
            <p:nvPr/>
          </p:nvSpPr>
          <p:spPr bwMode="auto">
            <a:xfrm flipH="1" flipV="1">
              <a:off x="3877" y="1986"/>
              <a:ext cx="953" cy="91"/>
            </a:xfrm>
            <a:custGeom>
              <a:avLst/>
              <a:gdLst>
                <a:gd name="T0" fmla="*/ 0 w 953"/>
                <a:gd name="T1" fmla="*/ 2 h 181"/>
                <a:gd name="T2" fmla="*/ 454 w 953"/>
                <a:gd name="T3" fmla="*/ 0 h 181"/>
                <a:gd name="T4" fmla="*/ 953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Freeform 13"/>
            <p:cNvSpPr>
              <a:spLocks/>
            </p:cNvSpPr>
            <p:nvPr/>
          </p:nvSpPr>
          <p:spPr bwMode="auto">
            <a:xfrm rot="5400000">
              <a:off x="3492" y="2371"/>
              <a:ext cx="862" cy="91"/>
            </a:xfrm>
            <a:custGeom>
              <a:avLst/>
              <a:gdLst>
                <a:gd name="T0" fmla="*/ 0 w 953"/>
                <a:gd name="T1" fmla="*/ 2 h 181"/>
                <a:gd name="T2" fmla="*/ 225 w 953"/>
                <a:gd name="T3" fmla="*/ 0 h 181"/>
                <a:gd name="T4" fmla="*/ 473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Freeform 14"/>
            <p:cNvSpPr>
              <a:spLocks/>
            </p:cNvSpPr>
            <p:nvPr/>
          </p:nvSpPr>
          <p:spPr bwMode="auto">
            <a:xfrm rot="5400000" flipH="1" flipV="1">
              <a:off x="4558" y="2349"/>
              <a:ext cx="725" cy="91"/>
            </a:xfrm>
            <a:custGeom>
              <a:avLst/>
              <a:gdLst>
                <a:gd name="T0" fmla="*/ 0 w 953"/>
                <a:gd name="T1" fmla="*/ 2 h 181"/>
                <a:gd name="T2" fmla="*/ 66 w 953"/>
                <a:gd name="T3" fmla="*/ 0 h 181"/>
                <a:gd name="T4" fmla="*/ 141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251" name="Line 26"/>
          <p:cNvSpPr>
            <a:spLocks noChangeShapeType="1"/>
          </p:cNvSpPr>
          <p:nvPr/>
        </p:nvSpPr>
        <p:spPr bwMode="auto">
          <a:xfrm>
            <a:off x="-4035288" y="1219200"/>
            <a:ext cx="0" cy="2590800"/>
          </a:xfrm>
          <a:prstGeom prst="line">
            <a:avLst/>
          </a:prstGeom>
          <a:noFill/>
          <a:ln w="38100">
            <a:solidFill>
              <a:srgbClr val="D6009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3263" name="AutoShape 31"/>
          <p:cNvSpPr>
            <a:spLocks noChangeArrowheads="1"/>
          </p:cNvSpPr>
          <p:nvPr/>
        </p:nvSpPr>
        <p:spPr bwMode="auto">
          <a:xfrm>
            <a:off x="76200" y="3505200"/>
            <a:ext cx="457200" cy="838200"/>
          </a:xfrm>
          <a:prstGeom prst="curvedRightArrow">
            <a:avLst>
              <a:gd name="adj1" fmla="val 36667"/>
              <a:gd name="adj2" fmla="val 73333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CN"/>
          </a:p>
        </p:txBody>
      </p:sp>
      <p:sp>
        <p:nvSpPr>
          <p:cNvPr id="223264" name="AutoShape 32"/>
          <p:cNvSpPr>
            <a:spLocks noChangeArrowheads="1"/>
          </p:cNvSpPr>
          <p:nvPr/>
        </p:nvSpPr>
        <p:spPr bwMode="auto">
          <a:xfrm>
            <a:off x="4953000" y="5410200"/>
            <a:ext cx="685800" cy="533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914400" y="4191000"/>
            <a:ext cx="3527425" cy="2305050"/>
            <a:chOff x="576" y="2640"/>
            <a:chExt cx="2222" cy="1452"/>
          </a:xfrm>
        </p:grpSpPr>
        <p:sp>
          <p:nvSpPr>
            <p:cNvPr id="223266" name="Rectangle 34"/>
            <p:cNvSpPr>
              <a:spLocks noChangeArrowheads="1"/>
            </p:cNvSpPr>
            <p:nvPr/>
          </p:nvSpPr>
          <p:spPr bwMode="auto">
            <a:xfrm>
              <a:off x="1940" y="3181"/>
              <a:ext cx="858" cy="911"/>
            </a:xfrm>
            <a:prstGeom prst="rect">
              <a:avLst/>
            </a:prstGeom>
            <a:noFill/>
            <a:ln w="25400" algn="ctr">
              <a:solidFill>
                <a:schemeClr val="accent3">
                  <a:lumMod val="1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zh-CN" altLang="en-US" sz="2000" b="1">
                  <a:solidFill>
                    <a:schemeClr val="bg2"/>
                  </a:solidFill>
                </a:rPr>
                <a:t>           </a:t>
              </a:r>
            </a:p>
          </p:txBody>
        </p:sp>
        <p:sp>
          <p:nvSpPr>
            <p:cNvPr id="223267" name="Rectangle 35"/>
            <p:cNvSpPr>
              <a:spLocks noChangeArrowheads="1"/>
            </p:cNvSpPr>
            <p:nvPr/>
          </p:nvSpPr>
          <p:spPr bwMode="auto">
            <a:xfrm>
              <a:off x="1153" y="3181"/>
              <a:ext cx="787" cy="911"/>
            </a:xfrm>
            <a:prstGeom prst="rect">
              <a:avLst/>
            </a:prstGeom>
            <a:noFill/>
            <a:ln w="25400" algn="ctr">
              <a:solidFill>
                <a:schemeClr val="accent3">
                  <a:lumMod val="1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zh-CN" altLang="en-US" sz="2000" b="1">
                  <a:solidFill>
                    <a:schemeClr val="bg2"/>
                  </a:solidFill>
                </a:rPr>
                <a:t>           </a:t>
              </a:r>
            </a:p>
          </p:txBody>
        </p:sp>
        <p:sp>
          <p:nvSpPr>
            <p:cNvPr id="223268" name="Rectangle 36"/>
            <p:cNvSpPr>
              <a:spLocks noChangeArrowheads="1"/>
            </p:cNvSpPr>
            <p:nvPr/>
          </p:nvSpPr>
          <p:spPr bwMode="auto">
            <a:xfrm>
              <a:off x="576" y="3181"/>
              <a:ext cx="577" cy="911"/>
            </a:xfrm>
            <a:prstGeom prst="rect">
              <a:avLst/>
            </a:prstGeom>
            <a:noFill/>
            <a:ln w="25400" algn="ctr">
              <a:solidFill>
                <a:schemeClr val="accent3">
                  <a:lumMod val="1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zh-CN" altLang="en-US" sz="2000" b="1">
                  <a:solidFill>
                    <a:schemeClr val="bg2"/>
                  </a:solidFill>
                </a:rPr>
                <a:t> </a:t>
              </a:r>
              <a:r>
                <a:rPr lang="en-US" altLang="zh-CN" sz="2000" b="1">
                  <a:solidFill>
                    <a:schemeClr val="bg2"/>
                  </a:solidFill>
                </a:rPr>
                <a:t>0   0</a:t>
              </a:r>
            </a:p>
            <a:p>
              <a:pPr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000" b="1">
                  <a:solidFill>
                    <a:schemeClr val="bg2"/>
                  </a:solidFill>
                </a:rPr>
                <a:t> 0   1</a:t>
              </a:r>
            </a:p>
            <a:p>
              <a:pPr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000" b="1">
                  <a:solidFill>
                    <a:schemeClr val="bg2"/>
                  </a:solidFill>
                </a:rPr>
                <a:t> 1   0</a:t>
              </a:r>
            </a:p>
            <a:p>
              <a:pPr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000" b="1">
                  <a:solidFill>
                    <a:schemeClr val="bg2"/>
                  </a:solidFill>
                </a:rPr>
                <a:t> 1   1</a:t>
              </a:r>
            </a:p>
          </p:txBody>
        </p:sp>
        <p:sp>
          <p:nvSpPr>
            <p:cNvPr id="223269" name="Rectangle 37"/>
            <p:cNvSpPr>
              <a:spLocks noChangeArrowheads="1"/>
            </p:cNvSpPr>
            <p:nvPr/>
          </p:nvSpPr>
          <p:spPr bwMode="auto">
            <a:xfrm>
              <a:off x="1940" y="2911"/>
              <a:ext cx="858" cy="270"/>
            </a:xfrm>
            <a:prstGeom prst="rect">
              <a:avLst/>
            </a:prstGeom>
            <a:noFill/>
            <a:ln w="25400" algn="ctr">
              <a:solidFill>
                <a:schemeClr val="accent3">
                  <a:lumMod val="1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000" b="1" dirty="0">
                  <a:solidFill>
                    <a:schemeClr val="bg2"/>
                  </a:solidFill>
                </a:rPr>
                <a:t>X=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23270" name="Rectangle 38"/>
            <p:cNvSpPr>
              <a:spLocks noChangeArrowheads="1"/>
            </p:cNvSpPr>
            <p:nvPr/>
          </p:nvSpPr>
          <p:spPr bwMode="auto">
            <a:xfrm>
              <a:off x="1153" y="2911"/>
              <a:ext cx="787" cy="270"/>
            </a:xfrm>
            <a:prstGeom prst="rect">
              <a:avLst/>
            </a:prstGeom>
            <a:noFill/>
            <a:ln w="25400" algn="ctr">
              <a:solidFill>
                <a:schemeClr val="accent3">
                  <a:lumMod val="1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000" b="1" dirty="0">
                  <a:solidFill>
                    <a:schemeClr val="bg2"/>
                  </a:solidFill>
                </a:rPr>
                <a:t>X=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23271" name="Rectangle 39"/>
            <p:cNvSpPr>
              <a:spLocks noChangeArrowheads="1"/>
            </p:cNvSpPr>
            <p:nvPr/>
          </p:nvSpPr>
          <p:spPr bwMode="auto">
            <a:xfrm>
              <a:off x="1153" y="2640"/>
              <a:ext cx="1645" cy="271"/>
            </a:xfrm>
            <a:prstGeom prst="rect">
              <a:avLst/>
            </a:prstGeom>
            <a:noFill/>
            <a:ln w="25400" algn="ctr">
              <a:solidFill>
                <a:schemeClr val="accent3">
                  <a:lumMod val="1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000" b="1">
                  <a:solidFill>
                    <a:schemeClr val="bg2"/>
                  </a:solidFill>
                </a:rPr>
                <a:t>Y</a:t>
              </a:r>
              <a:r>
                <a:rPr lang="en-US" altLang="zh-CN" sz="2000" b="1" baseline="-25000">
                  <a:solidFill>
                    <a:schemeClr val="bg2"/>
                  </a:solidFill>
                </a:rPr>
                <a:t>2</a:t>
              </a:r>
              <a:r>
                <a:rPr lang="en-US" altLang="zh-CN" sz="2000" b="1" baseline="30000">
                  <a:solidFill>
                    <a:schemeClr val="bg2"/>
                  </a:solidFill>
                </a:rPr>
                <a:t>n+1  </a:t>
              </a:r>
              <a:r>
                <a:rPr lang="en-US" altLang="zh-CN" sz="2000" b="1">
                  <a:solidFill>
                    <a:schemeClr val="bg2"/>
                  </a:solidFill>
                </a:rPr>
                <a:t>Y</a:t>
              </a:r>
              <a:r>
                <a:rPr lang="en-US" altLang="zh-CN" sz="2000" b="1" baseline="-25000">
                  <a:solidFill>
                    <a:schemeClr val="bg2"/>
                  </a:solidFill>
                </a:rPr>
                <a:t>1</a:t>
              </a:r>
              <a:r>
                <a:rPr lang="en-US" altLang="zh-CN" sz="2000" b="1" baseline="30000">
                  <a:solidFill>
                    <a:schemeClr val="bg2"/>
                  </a:solidFill>
                </a:rPr>
                <a:t>n+1</a:t>
              </a:r>
              <a:r>
                <a:rPr lang="en-US" altLang="zh-CN" sz="2400" b="1" baseline="30000">
                  <a:solidFill>
                    <a:schemeClr val="bg2"/>
                  </a:solidFill>
                </a:rPr>
                <a:t> </a:t>
              </a:r>
              <a:r>
                <a:rPr lang="en-US" altLang="zh-CN" sz="2400" b="1">
                  <a:solidFill>
                    <a:schemeClr val="bg2"/>
                  </a:solidFill>
                </a:rPr>
                <a:t>/</a:t>
              </a:r>
              <a:r>
                <a:rPr lang="en-US" altLang="zh-CN" sz="2000" b="1">
                  <a:solidFill>
                    <a:schemeClr val="bg2"/>
                  </a:solidFill>
                </a:rPr>
                <a:t> Z</a:t>
              </a:r>
            </a:p>
          </p:txBody>
        </p:sp>
        <p:sp>
          <p:nvSpPr>
            <p:cNvPr id="223272" name="Rectangle 40"/>
            <p:cNvSpPr>
              <a:spLocks noChangeArrowheads="1"/>
            </p:cNvSpPr>
            <p:nvPr/>
          </p:nvSpPr>
          <p:spPr bwMode="auto">
            <a:xfrm>
              <a:off x="576" y="2640"/>
              <a:ext cx="577" cy="541"/>
            </a:xfrm>
            <a:prstGeom prst="rect">
              <a:avLst/>
            </a:prstGeom>
            <a:noFill/>
            <a:ln w="25400" algn="ctr">
              <a:solidFill>
                <a:schemeClr val="accent3">
                  <a:lumMod val="1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000" b="1" dirty="0">
                  <a:solidFill>
                    <a:schemeClr val="bg2"/>
                  </a:solidFill>
                </a:rPr>
                <a:t>States</a:t>
              </a:r>
            </a:p>
            <a:p>
              <a:pPr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000" b="1" dirty="0">
                  <a:solidFill>
                    <a:schemeClr val="bg2"/>
                  </a:solidFill>
                </a:rPr>
                <a:t>Y</a:t>
              </a:r>
              <a:r>
                <a:rPr lang="en-US" altLang="zh-CN" sz="2000" b="1" baseline="-25000" dirty="0">
                  <a:solidFill>
                    <a:schemeClr val="bg2"/>
                  </a:solidFill>
                </a:rPr>
                <a:t>2</a:t>
              </a:r>
              <a:r>
                <a:rPr lang="en-US" altLang="zh-CN" sz="2000" b="1" dirty="0">
                  <a:solidFill>
                    <a:schemeClr val="bg2"/>
                  </a:solidFill>
                </a:rPr>
                <a:t>  Y</a:t>
              </a:r>
              <a:r>
                <a:rPr lang="en-US" altLang="zh-CN" sz="2000" b="1" baseline="-25000" dirty="0">
                  <a:solidFill>
                    <a:schemeClr val="bg2"/>
                  </a:solidFill>
                </a:rPr>
                <a:t>1</a:t>
              </a:r>
              <a:endParaRPr lang="en-US" altLang="zh-CN" sz="2000" b="1" dirty="0">
                <a:solidFill>
                  <a:schemeClr val="bg2"/>
                </a:solidFill>
              </a:endParaRPr>
            </a:p>
          </p:txBody>
        </p:sp>
        <p:sp>
          <p:nvSpPr>
            <p:cNvPr id="9236" name="Line 41"/>
            <p:cNvSpPr>
              <a:spLocks noChangeShapeType="1"/>
            </p:cNvSpPr>
            <p:nvPr/>
          </p:nvSpPr>
          <p:spPr bwMode="auto">
            <a:xfrm>
              <a:off x="576" y="2640"/>
              <a:ext cx="2222" cy="0"/>
            </a:xfrm>
            <a:prstGeom prst="line">
              <a:avLst/>
            </a:prstGeom>
            <a:noFill/>
            <a:ln w="12700" cap="sq">
              <a:solidFill>
                <a:schemeClr val="accent3">
                  <a:lumMod val="10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37" name="Line 42"/>
            <p:cNvSpPr>
              <a:spLocks noChangeShapeType="1"/>
            </p:cNvSpPr>
            <p:nvPr/>
          </p:nvSpPr>
          <p:spPr bwMode="auto">
            <a:xfrm>
              <a:off x="576" y="4092"/>
              <a:ext cx="2222" cy="0"/>
            </a:xfrm>
            <a:prstGeom prst="line">
              <a:avLst/>
            </a:prstGeom>
            <a:noFill/>
            <a:ln w="12700" cap="sq">
              <a:solidFill>
                <a:schemeClr val="accent3">
                  <a:lumMod val="10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38" name="Line 43"/>
            <p:cNvSpPr>
              <a:spLocks noChangeShapeType="1"/>
            </p:cNvSpPr>
            <p:nvPr/>
          </p:nvSpPr>
          <p:spPr bwMode="auto">
            <a:xfrm>
              <a:off x="576" y="2640"/>
              <a:ext cx="0" cy="1452"/>
            </a:xfrm>
            <a:prstGeom prst="line">
              <a:avLst/>
            </a:prstGeom>
            <a:noFill/>
            <a:ln w="12700" cap="sq">
              <a:solidFill>
                <a:schemeClr val="accent3">
                  <a:lumMod val="10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39" name="Line 44"/>
            <p:cNvSpPr>
              <a:spLocks noChangeShapeType="1"/>
            </p:cNvSpPr>
            <p:nvPr/>
          </p:nvSpPr>
          <p:spPr bwMode="auto">
            <a:xfrm>
              <a:off x="1153" y="2640"/>
              <a:ext cx="0" cy="1452"/>
            </a:xfrm>
            <a:prstGeom prst="line">
              <a:avLst/>
            </a:prstGeom>
            <a:noFill/>
            <a:ln w="12700">
              <a:solidFill>
                <a:schemeClr val="accent3">
                  <a:lumMod val="10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40" name="Line 45"/>
            <p:cNvSpPr>
              <a:spLocks noChangeShapeType="1"/>
            </p:cNvSpPr>
            <p:nvPr/>
          </p:nvSpPr>
          <p:spPr bwMode="auto">
            <a:xfrm>
              <a:off x="2798" y="2640"/>
              <a:ext cx="0" cy="1452"/>
            </a:xfrm>
            <a:prstGeom prst="line">
              <a:avLst/>
            </a:prstGeom>
            <a:noFill/>
            <a:ln w="12700" cap="sq">
              <a:solidFill>
                <a:schemeClr val="accent3">
                  <a:lumMod val="10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41" name="Line 46"/>
            <p:cNvSpPr>
              <a:spLocks noChangeShapeType="1"/>
            </p:cNvSpPr>
            <p:nvPr/>
          </p:nvSpPr>
          <p:spPr bwMode="auto">
            <a:xfrm>
              <a:off x="1153" y="2911"/>
              <a:ext cx="1645" cy="0"/>
            </a:xfrm>
            <a:prstGeom prst="line">
              <a:avLst/>
            </a:prstGeom>
            <a:noFill/>
            <a:ln w="12700">
              <a:solidFill>
                <a:schemeClr val="accent3">
                  <a:lumMod val="10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42" name="Line 47"/>
            <p:cNvSpPr>
              <a:spLocks noChangeShapeType="1"/>
            </p:cNvSpPr>
            <p:nvPr/>
          </p:nvSpPr>
          <p:spPr bwMode="auto">
            <a:xfrm>
              <a:off x="1940" y="2911"/>
              <a:ext cx="0" cy="1181"/>
            </a:xfrm>
            <a:prstGeom prst="line">
              <a:avLst/>
            </a:prstGeom>
            <a:noFill/>
            <a:ln w="12700">
              <a:solidFill>
                <a:schemeClr val="accent3">
                  <a:lumMod val="10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43" name="Line 48"/>
            <p:cNvSpPr>
              <a:spLocks noChangeShapeType="1"/>
            </p:cNvSpPr>
            <p:nvPr/>
          </p:nvSpPr>
          <p:spPr bwMode="auto">
            <a:xfrm>
              <a:off x="576" y="3181"/>
              <a:ext cx="2222" cy="0"/>
            </a:xfrm>
            <a:prstGeom prst="line">
              <a:avLst/>
            </a:prstGeom>
            <a:noFill/>
            <a:ln w="12700">
              <a:solidFill>
                <a:schemeClr val="accent3">
                  <a:lumMod val="10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44" name="Text Box 49"/>
            <p:cNvSpPr txBox="1">
              <a:spLocks noChangeArrowheads="1"/>
            </p:cNvSpPr>
            <p:nvPr/>
          </p:nvSpPr>
          <p:spPr bwMode="auto">
            <a:xfrm>
              <a:off x="1344" y="3184"/>
              <a:ext cx="272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zh-CN" altLang="en-US" sz="2000" b="1"/>
                <a:t> </a:t>
              </a:r>
              <a:r>
                <a:rPr kumimoji="0" lang="en-US" altLang="zh-CN" sz="2000" b="1"/>
                <a:t>1</a:t>
              </a:r>
            </a:p>
            <a:p>
              <a:pPr eaLnBrk="1" hangingPunct="1"/>
              <a:r>
                <a:rPr kumimoji="0" lang="en-US" altLang="zh-CN" sz="2000" b="1"/>
                <a:t> 0</a:t>
              </a:r>
            </a:p>
            <a:p>
              <a:pPr eaLnBrk="1" hangingPunct="1"/>
              <a:r>
                <a:rPr kumimoji="0" lang="en-US" altLang="zh-CN" sz="2000" b="1"/>
                <a:t> 1</a:t>
              </a:r>
            </a:p>
            <a:p>
              <a:pPr eaLnBrk="1" hangingPunct="1"/>
              <a:r>
                <a:rPr kumimoji="0" lang="en-US" altLang="zh-CN" sz="2000" b="1"/>
                <a:t> 0</a:t>
              </a:r>
            </a:p>
          </p:txBody>
        </p:sp>
        <p:sp>
          <p:nvSpPr>
            <p:cNvPr id="9245" name="Text Box 50"/>
            <p:cNvSpPr txBox="1">
              <a:spLocks noChangeArrowheads="1"/>
            </p:cNvSpPr>
            <p:nvPr/>
          </p:nvSpPr>
          <p:spPr bwMode="auto">
            <a:xfrm>
              <a:off x="1200" y="3184"/>
              <a:ext cx="227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2000" b="1"/>
                <a:t>0</a:t>
              </a:r>
            </a:p>
            <a:p>
              <a:pPr eaLnBrk="1" hangingPunct="1"/>
              <a:r>
                <a:rPr kumimoji="0" lang="en-US" altLang="zh-CN" sz="2000" b="1"/>
                <a:t>1   1</a:t>
              </a:r>
            </a:p>
            <a:p>
              <a:pPr eaLnBrk="1" hangingPunct="1"/>
              <a:r>
                <a:rPr kumimoji="0" lang="en-US" altLang="zh-CN" sz="2000" b="1"/>
                <a:t>0   </a:t>
              </a:r>
            </a:p>
          </p:txBody>
        </p:sp>
        <p:sp>
          <p:nvSpPr>
            <p:cNvPr id="9246" name="Text Box 51"/>
            <p:cNvSpPr txBox="1">
              <a:spLocks noChangeArrowheads="1"/>
            </p:cNvSpPr>
            <p:nvPr/>
          </p:nvSpPr>
          <p:spPr bwMode="auto">
            <a:xfrm>
              <a:off x="2208" y="3184"/>
              <a:ext cx="272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zh-CN" altLang="en-US" sz="2000" b="1"/>
                <a:t> </a:t>
              </a:r>
              <a:r>
                <a:rPr kumimoji="0" lang="en-US" altLang="zh-CN" sz="2000" b="1"/>
                <a:t>1</a:t>
              </a:r>
            </a:p>
            <a:p>
              <a:pPr eaLnBrk="1" hangingPunct="1"/>
              <a:r>
                <a:rPr kumimoji="0" lang="en-US" altLang="zh-CN" sz="2000" b="1"/>
                <a:t> 0</a:t>
              </a:r>
            </a:p>
            <a:p>
              <a:pPr eaLnBrk="1" hangingPunct="1"/>
              <a:r>
                <a:rPr kumimoji="0" lang="en-US" altLang="zh-CN" sz="2000" b="1"/>
                <a:t> 1</a:t>
              </a:r>
            </a:p>
            <a:p>
              <a:pPr eaLnBrk="1" hangingPunct="1"/>
              <a:r>
                <a:rPr kumimoji="0" lang="en-US" altLang="zh-CN" sz="2000" b="1"/>
                <a:t> 0</a:t>
              </a:r>
            </a:p>
          </p:txBody>
        </p:sp>
        <p:sp>
          <p:nvSpPr>
            <p:cNvPr id="9247" name="Text Box 52"/>
            <p:cNvSpPr txBox="1">
              <a:spLocks noChangeArrowheads="1"/>
            </p:cNvSpPr>
            <p:nvPr/>
          </p:nvSpPr>
          <p:spPr bwMode="auto">
            <a:xfrm>
              <a:off x="2016" y="3184"/>
              <a:ext cx="227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2000" b="1"/>
                <a:t>1</a:t>
              </a:r>
            </a:p>
            <a:p>
              <a:pPr eaLnBrk="1" hangingPunct="1"/>
              <a:r>
                <a:rPr kumimoji="0" lang="en-US" altLang="zh-CN" sz="2000" b="1"/>
                <a:t>0   0</a:t>
              </a:r>
            </a:p>
            <a:p>
              <a:pPr eaLnBrk="1" hangingPunct="1"/>
              <a:r>
                <a:rPr kumimoji="0" lang="en-US" altLang="zh-CN" sz="2000" b="1"/>
                <a:t>1   </a:t>
              </a:r>
            </a:p>
          </p:txBody>
        </p:sp>
        <p:sp>
          <p:nvSpPr>
            <p:cNvPr id="223285" name="Text Box 53"/>
            <p:cNvSpPr txBox="1">
              <a:spLocks noChangeArrowheads="1"/>
            </p:cNvSpPr>
            <p:nvPr/>
          </p:nvSpPr>
          <p:spPr bwMode="auto">
            <a:xfrm>
              <a:off x="1597" y="3192"/>
              <a:ext cx="323" cy="82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0" lang="en-US" altLang="zh-CN" sz="2000" b="1" dirty="0">
                  <a:latin typeface="Arial" panose="020B0604020202020204" pitchFamily="34" charset="0"/>
                </a:rPr>
                <a:t>/ </a:t>
              </a:r>
              <a:r>
                <a:rPr kumimoji="0" lang="en-US" altLang="zh-CN" sz="20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0</a:t>
              </a:r>
            </a:p>
            <a:p>
              <a:pPr eaLnBrk="1" hangingPunct="1">
                <a:defRPr/>
              </a:pPr>
              <a:r>
                <a:rPr kumimoji="0" lang="en-US" altLang="zh-CN" sz="2000" b="1" dirty="0">
                  <a:latin typeface="Arial" panose="020B0604020202020204" pitchFamily="34" charset="0"/>
                </a:rPr>
                <a:t>/ </a:t>
              </a:r>
              <a:r>
                <a:rPr kumimoji="0" lang="en-US" altLang="zh-CN" sz="20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0</a:t>
              </a:r>
              <a:r>
                <a:rPr kumimoji="0" lang="en-US" altLang="zh-CN" sz="2000" b="1" dirty="0">
                  <a:latin typeface="Arial" panose="020B0604020202020204" pitchFamily="34" charset="0"/>
                </a:rPr>
                <a:t>  / </a:t>
              </a:r>
              <a:r>
                <a:rPr kumimoji="0" lang="en-US" altLang="zh-CN" sz="20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0</a:t>
              </a:r>
            </a:p>
            <a:p>
              <a:pPr eaLnBrk="1" hangingPunct="1">
                <a:defRPr/>
              </a:pPr>
              <a:r>
                <a:rPr kumimoji="0" lang="en-US" altLang="zh-CN" sz="2000" b="1" dirty="0">
                  <a:latin typeface="Arial" panose="020B0604020202020204" pitchFamily="34" charset="0"/>
                </a:rPr>
                <a:t>/ </a:t>
              </a:r>
              <a:r>
                <a:rPr kumimoji="0" lang="en-US" altLang="zh-CN" sz="20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1</a:t>
              </a:r>
              <a:r>
                <a:rPr kumimoji="0" lang="en-US" altLang="zh-CN" sz="2000" b="1" dirty="0">
                  <a:latin typeface="Arial" panose="020B0604020202020204" pitchFamily="34" charset="0"/>
                </a:rPr>
                <a:t>   </a:t>
              </a:r>
            </a:p>
          </p:txBody>
        </p:sp>
        <p:sp>
          <p:nvSpPr>
            <p:cNvPr id="223286" name="Text Box 54"/>
            <p:cNvSpPr txBox="1">
              <a:spLocks noChangeArrowheads="1"/>
            </p:cNvSpPr>
            <p:nvPr/>
          </p:nvSpPr>
          <p:spPr bwMode="auto">
            <a:xfrm>
              <a:off x="2473" y="3182"/>
              <a:ext cx="323" cy="82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0" lang="en-US" altLang="zh-CN" sz="2000" b="1" dirty="0">
                  <a:latin typeface="Arial" panose="020B0604020202020204" pitchFamily="34" charset="0"/>
                </a:rPr>
                <a:t>/ </a:t>
              </a:r>
              <a:r>
                <a:rPr kumimoji="0" lang="en-US" altLang="zh-CN" sz="20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1</a:t>
              </a:r>
            </a:p>
            <a:p>
              <a:pPr eaLnBrk="1" hangingPunct="1">
                <a:defRPr/>
              </a:pPr>
              <a:r>
                <a:rPr kumimoji="0" lang="en-US" altLang="zh-CN" sz="2000" b="1" dirty="0">
                  <a:latin typeface="Arial" panose="020B0604020202020204" pitchFamily="34" charset="0"/>
                </a:rPr>
                <a:t>/ </a:t>
              </a:r>
              <a:r>
                <a:rPr kumimoji="0" lang="en-US" altLang="zh-CN" sz="20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0</a:t>
              </a:r>
              <a:r>
                <a:rPr kumimoji="0" lang="en-US" altLang="zh-CN" sz="2000" b="1" dirty="0">
                  <a:latin typeface="Arial" panose="020B0604020202020204" pitchFamily="34" charset="0"/>
                </a:rPr>
                <a:t> / </a:t>
              </a:r>
              <a:r>
                <a:rPr kumimoji="0" lang="en-US" altLang="zh-CN" sz="20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0</a:t>
              </a:r>
            </a:p>
            <a:p>
              <a:pPr eaLnBrk="1" hangingPunct="1">
                <a:defRPr/>
              </a:pPr>
              <a:r>
                <a:rPr kumimoji="0" lang="en-US" altLang="zh-CN" sz="2000" b="1" dirty="0">
                  <a:latin typeface="Arial" panose="020B0604020202020204" pitchFamily="34" charset="0"/>
                </a:rPr>
                <a:t>/ </a:t>
              </a:r>
              <a:r>
                <a:rPr kumimoji="0" lang="en-US" altLang="zh-CN" sz="20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0</a:t>
              </a:r>
              <a:r>
                <a:rPr kumimoji="0" lang="en-US" altLang="zh-CN" sz="2000" b="1" dirty="0">
                  <a:latin typeface="Arial" panose="020B0604020202020204" pitchFamily="34" charset="0"/>
                </a:rPr>
                <a:t>   </a:t>
              </a:r>
            </a:p>
          </p:txBody>
        </p:sp>
      </p:grpSp>
      <p:sp>
        <p:nvSpPr>
          <p:cNvPr id="223289" name="Text Box 57"/>
          <p:cNvSpPr txBox="1">
            <a:spLocks noChangeArrowheads="1"/>
          </p:cNvSpPr>
          <p:nvPr/>
        </p:nvSpPr>
        <p:spPr bwMode="auto">
          <a:xfrm>
            <a:off x="6227763" y="5445125"/>
            <a:ext cx="1368425" cy="5889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Mealy</a:t>
            </a:r>
            <a:endParaRPr kumimoji="0" lang="zh-CN" altLang="en-US" sz="32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9227" name="Picture 58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1763713" y="332656"/>
            <a:ext cx="5976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 dirty="0"/>
              <a:t>时序电路分析</a:t>
            </a:r>
            <a:endParaRPr lang="en-US" altLang="zh-CN" b="1" dirty="0"/>
          </a:p>
        </p:txBody>
      </p:sp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246857"/>
              </p:ext>
            </p:extLst>
          </p:nvPr>
        </p:nvGraphicFramePr>
        <p:xfrm>
          <a:off x="947044" y="915536"/>
          <a:ext cx="3408932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8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4381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600" b="1" dirty="0" smtClean="0">
                          <a:solidFill>
                            <a:srgbClr val="000099"/>
                          </a:solidFill>
                          <a:effectLst/>
                        </a:rPr>
                        <a:t>CP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600" b="1" kern="120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CN" sz="1600" b="1" baseline="-25000" dirty="0" smtClean="0">
                          <a:solidFill>
                            <a:srgbClr val="000099"/>
                          </a:solidFill>
                        </a:rPr>
                        <a:t>  </a:t>
                      </a:r>
                      <a:r>
                        <a:rPr kumimoji="0" lang="en-US" altLang="zh-CN" sz="1600" b="1" dirty="0" smtClean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1600" b="1" baseline="-25000" dirty="0" smtClean="0">
                          <a:solidFill>
                            <a:srgbClr val="000099"/>
                          </a:solidFill>
                        </a:rPr>
                        <a:t>2   </a:t>
                      </a:r>
                      <a:r>
                        <a:rPr kumimoji="0" lang="en-US" altLang="zh-CN" sz="1600" b="1" dirty="0" smtClean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1600" b="1" baseline="-25000" dirty="0" smtClean="0">
                          <a:solidFill>
                            <a:srgbClr val="000099"/>
                          </a:solidFill>
                        </a:rPr>
                        <a:t>1</a:t>
                      </a:r>
                      <a:r>
                        <a:rPr lang="en-US" altLang="zh-CN" sz="1600" b="1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endParaRPr lang="zh-CN" altLang="en-US" sz="16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600" b="1" dirty="0" smtClean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1600" b="1" baseline="-25000" dirty="0" smtClean="0">
                          <a:solidFill>
                            <a:srgbClr val="000099"/>
                          </a:solidFill>
                        </a:rPr>
                        <a:t>2</a:t>
                      </a:r>
                      <a:r>
                        <a:rPr kumimoji="0" lang="en-US" altLang="zh-CN" sz="1600" b="1" baseline="30000" dirty="0" smtClean="0">
                          <a:solidFill>
                            <a:srgbClr val="000099"/>
                          </a:solidFill>
                        </a:rPr>
                        <a:t>n+1</a:t>
                      </a:r>
                      <a:endParaRPr lang="zh-CN" altLang="en-US" sz="16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600" b="1" dirty="0" smtClean="0">
                          <a:solidFill>
                            <a:srgbClr val="000099"/>
                          </a:solidFill>
                        </a:rPr>
                        <a:t>Y</a:t>
                      </a:r>
                      <a:r>
                        <a:rPr kumimoji="0" lang="en-US" altLang="zh-CN" sz="1600" b="1" baseline="-25000" dirty="0" smtClean="0">
                          <a:solidFill>
                            <a:srgbClr val="000099"/>
                          </a:solidFill>
                        </a:rPr>
                        <a:t>1</a:t>
                      </a:r>
                      <a:r>
                        <a:rPr kumimoji="0" lang="en-US" altLang="zh-CN" sz="1600" b="1" baseline="30000" dirty="0" smtClean="0">
                          <a:solidFill>
                            <a:srgbClr val="000099"/>
                          </a:solidFill>
                        </a:rPr>
                        <a:t>n+1</a:t>
                      </a:r>
                      <a:endParaRPr lang="zh-CN" altLang="en-US" sz="16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600" b="1" dirty="0" smtClean="0">
                          <a:solidFill>
                            <a:srgbClr val="000099"/>
                          </a:solidFill>
                        </a:rPr>
                        <a:t>Z</a:t>
                      </a:r>
                      <a:endParaRPr lang="zh-CN" altLang="en-US" sz="16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0   0   0 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9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0   0   1 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0   1   0 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0   1   1 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5 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1   0   0 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1   0   1 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1   1   0 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60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8 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1   1   1 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60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22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3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22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4" grpId="0" build="p" autoUpdateAnimBg="0"/>
      <p:bldP spid="223263" grpId="0" animBg="1"/>
      <p:bldP spid="223264" grpId="0" animBg="1"/>
      <p:bldP spid="223289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4375" y="1143000"/>
            <a:ext cx="2909888" cy="9906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latin typeface="Arial" charset="0"/>
              </a:rPr>
              <a:t>可逆计数器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1188" y="4221163"/>
            <a:ext cx="8064500" cy="1220787"/>
            <a:chOff x="385" y="2659"/>
            <a:chExt cx="5080" cy="769"/>
          </a:xfrm>
        </p:grpSpPr>
        <p:sp>
          <p:nvSpPr>
            <p:cNvPr id="10278" name="Text Box 5"/>
            <p:cNvSpPr txBox="1">
              <a:spLocks noChangeArrowheads="1"/>
            </p:cNvSpPr>
            <p:nvPr/>
          </p:nvSpPr>
          <p:spPr bwMode="auto">
            <a:xfrm>
              <a:off x="385" y="2659"/>
              <a:ext cx="5080" cy="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3200" b="1">
                  <a:solidFill>
                    <a:schemeClr val="bg1"/>
                  </a:solidFill>
                  <a:latin typeface="宋体" pitchFamily="2" charset="-122"/>
                </a:rPr>
                <a:t>·</a:t>
              </a:r>
              <a:r>
                <a:rPr kumimoji="0" lang="en-US" altLang="zh-CN" sz="3200" b="1">
                  <a:solidFill>
                    <a:schemeClr val="bg1"/>
                  </a:solidFill>
                </a:rPr>
                <a:t> </a:t>
              </a:r>
              <a:r>
                <a:rPr kumimoji="0" lang="en-US" altLang="zh-CN" sz="2800" b="1">
                  <a:solidFill>
                    <a:schemeClr val="bg1"/>
                  </a:solidFill>
                </a:rPr>
                <a:t>X=0</a:t>
              </a:r>
              <a:r>
                <a:rPr kumimoji="0" lang="zh-CN" altLang="en-US" sz="2800" b="1">
                  <a:solidFill>
                    <a:schemeClr val="bg1"/>
                  </a:solidFill>
                </a:rPr>
                <a:t>：</a:t>
              </a:r>
              <a:r>
                <a:rPr kumimoji="0" lang="en-US" altLang="zh-CN" sz="2800" b="1">
                  <a:solidFill>
                    <a:schemeClr val="bg1"/>
                  </a:solidFill>
                </a:rPr>
                <a:t>CP </a:t>
              </a:r>
              <a:r>
                <a:rPr kumimoji="0" lang="zh-CN" altLang="en-US" sz="2800" b="1">
                  <a:solidFill>
                    <a:schemeClr val="bg1"/>
                  </a:solidFill>
                </a:rPr>
                <a:t>， </a:t>
              </a:r>
              <a:r>
                <a:rPr kumimoji="0" lang="en-US" altLang="zh-CN" b="1">
                  <a:solidFill>
                    <a:schemeClr val="bg1"/>
                  </a:solidFill>
                </a:rPr>
                <a:t>Mode-4</a:t>
              </a:r>
              <a:r>
                <a:rPr kumimoji="0" lang="zh-CN" altLang="en-US" b="1">
                  <a:solidFill>
                    <a:schemeClr val="bg1"/>
                  </a:solidFill>
                </a:rPr>
                <a:t> </a:t>
              </a:r>
              <a:r>
                <a:rPr kumimoji="0" lang="en-US" altLang="zh-CN" b="1">
                  <a:solidFill>
                    <a:schemeClr val="bg1"/>
                  </a:solidFill>
                </a:rPr>
                <a:t>up counter</a:t>
              </a:r>
              <a:endParaRPr kumimoji="0" lang="zh-CN" altLang="en-US" b="1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/>
                <a:t>               </a:t>
              </a:r>
              <a:r>
                <a:rPr kumimoji="0" lang="en-US" altLang="zh-CN" sz="2800" b="1"/>
                <a:t>00     01    10     11          </a:t>
              </a:r>
              <a:endParaRPr kumimoji="0" lang="zh-CN" altLang="en-US" sz="2800" b="1"/>
            </a:p>
          </p:txBody>
        </p:sp>
        <p:sp>
          <p:nvSpPr>
            <p:cNvPr id="10279" name="Line 6"/>
            <p:cNvSpPr>
              <a:spLocks noChangeShapeType="1"/>
            </p:cNvSpPr>
            <p:nvPr/>
          </p:nvSpPr>
          <p:spPr bwMode="auto">
            <a:xfrm>
              <a:off x="2208" y="3264"/>
              <a:ext cx="182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0" name="Line 7"/>
            <p:cNvSpPr>
              <a:spLocks noChangeShapeType="1"/>
            </p:cNvSpPr>
            <p:nvPr/>
          </p:nvSpPr>
          <p:spPr bwMode="auto">
            <a:xfrm>
              <a:off x="2784" y="3264"/>
              <a:ext cx="182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1" name="Line 8"/>
            <p:cNvSpPr>
              <a:spLocks noChangeShapeType="1"/>
            </p:cNvSpPr>
            <p:nvPr/>
          </p:nvSpPr>
          <p:spPr bwMode="auto">
            <a:xfrm flipV="1">
              <a:off x="3120" y="3024"/>
              <a:ext cx="0" cy="139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2" name="Line 9"/>
            <p:cNvSpPr>
              <a:spLocks noChangeShapeType="1"/>
            </p:cNvSpPr>
            <p:nvPr/>
          </p:nvSpPr>
          <p:spPr bwMode="auto">
            <a:xfrm>
              <a:off x="1536" y="3024"/>
              <a:ext cx="1584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3" name="Line 10"/>
            <p:cNvSpPr>
              <a:spLocks noChangeShapeType="1"/>
            </p:cNvSpPr>
            <p:nvPr/>
          </p:nvSpPr>
          <p:spPr bwMode="auto">
            <a:xfrm>
              <a:off x="1536" y="3024"/>
              <a:ext cx="0" cy="139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4" name="Line 11"/>
            <p:cNvSpPr>
              <a:spLocks noChangeShapeType="1"/>
            </p:cNvSpPr>
            <p:nvPr/>
          </p:nvSpPr>
          <p:spPr bwMode="auto">
            <a:xfrm>
              <a:off x="1680" y="3264"/>
              <a:ext cx="182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39750" y="5516563"/>
            <a:ext cx="8064500" cy="1160462"/>
            <a:chOff x="340" y="3475"/>
            <a:chExt cx="5080" cy="731"/>
          </a:xfrm>
        </p:grpSpPr>
        <p:sp>
          <p:nvSpPr>
            <p:cNvPr id="10271" name="Text Box 13"/>
            <p:cNvSpPr txBox="1">
              <a:spLocks noChangeArrowheads="1"/>
            </p:cNvSpPr>
            <p:nvPr/>
          </p:nvSpPr>
          <p:spPr bwMode="auto">
            <a:xfrm>
              <a:off x="340" y="3475"/>
              <a:ext cx="5080" cy="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·</a:t>
              </a:r>
              <a:r>
                <a:rPr kumimoji="0" lang="en-US" altLang="zh-CN" sz="2800" b="1">
                  <a:solidFill>
                    <a:schemeClr val="bg1"/>
                  </a:solidFill>
                </a:rPr>
                <a:t>  X=1</a:t>
              </a:r>
              <a:r>
                <a:rPr kumimoji="0" lang="zh-CN" altLang="en-US" sz="2800" b="1">
                  <a:solidFill>
                    <a:schemeClr val="bg1"/>
                  </a:solidFill>
                </a:rPr>
                <a:t>： </a:t>
              </a:r>
              <a:r>
                <a:rPr kumimoji="0" lang="en-US" altLang="zh-CN" b="1">
                  <a:solidFill>
                    <a:schemeClr val="bg1"/>
                  </a:solidFill>
                </a:rPr>
                <a:t>CP </a:t>
              </a:r>
              <a:r>
                <a:rPr kumimoji="0" lang="zh-CN" altLang="en-US" b="1">
                  <a:solidFill>
                    <a:schemeClr val="bg1"/>
                  </a:solidFill>
                </a:rPr>
                <a:t>， </a:t>
              </a:r>
              <a:r>
                <a:rPr kumimoji="0" lang="en-US" altLang="zh-CN" b="1">
                  <a:solidFill>
                    <a:schemeClr val="bg1"/>
                  </a:solidFill>
                </a:rPr>
                <a:t>Mode-4</a:t>
              </a:r>
              <a:r>
                <a:rPr kumimoji="0" lang="zh-CN" altLang="en-US">
                  <a:solidFill>
                    <a:schemeClr val="bg1"/>
                  </a:solidFill>
                </a:rPr>
                <a:t> </a:t>
              </a:r>
              <a:r>
                <a:rPr kumimoji="0" lang="en-US" altLang="zh-CN" b="1">
                  <a:solidFill>
                    <a:schemeClr val="bg1"/>
                  </a:solidFill>
                </a:rPr>
                <a:t>down counter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/>
                <a:t>                </a:t>
              </a:r>
              <a:r>
                <a:rPr kumimoji="0" lang="en-US" altLang="zh-CN" sz="2800" b="1"/>
                <a:t>00    11     10     01              </a:t>
              </a:r>
              <a:endParaRPr kumimoji="0" lang="zh-CN" altLang="en-US" sz="2800" b="1"/>
            </a:p>
          </p:txBody>
        </p:sp>
        <p:sp>
          <p:nvSpPr>
            <p:cNvPr id="10272" name="Line 14"/>
            <p:cNvSpPr>
              <a:spLocks noChangeShapeType="1"/>
            </p:cNvSpPr>
            <p:nvPr/>
          </p:nvSpPr>
          <p:spPr bwMode="auto">
            <a:xfrm>
              <a:off x="2784" y="4032"/>
              <a:ext cx="182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3" name="Line 15"/>
            <p:cNvSpPr>
              <a:spLocks noChangeShapeType="1"/>
            </p:cNvSpPr>
            <p:nvPr/>
          </p:nvSpPr>
          <p:spPr bwMode="auto">
            <a:xfrm>
              <a:off x="1728" y="4032"/>
              <a:ext cx="182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4" name="Line 16"/>
            <p:cNvSpPr>
              <a:spLocks noChangeShapeType="1"/>
            </p:cNvSpPr>
            <p:nvPr/>
          </p:nvSpPr>
          <p:spPr bwMode="auto">
            <a:xfrm>
              <a:off x="2208" y="4032"/>
              <a:ext cx="182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5" name="Line 17"/>
            <p:cNvSpPr>
              <a:spLocks noChangeShapeType="1"/>
            </p:cNvSpPr>
            <p:nvPr/>
          </p:nvSpPr>
          <p:spPr bwMode="auto">
            <a:xfrm flipV="1">
              <a:off x="3120" y="3792"/>
              <a:ext cx="0" cy="144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6" name="Line 18"/>
            <p:cNvSpPr>
              <a:spLocks noChangeShapeType="1"/>
            </p:cNvSpPr>
            <p:nvPr/>
          </p:nvSpPr>
          <p:spPr bwMode="auto">
            <a:xfrm>
              <a:off x="1536" y="3792"/>
              <a:ext cx="1584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7" name="Line 19"/>
            <p:cNvSpPr>
              <a:spLocks noChangeShapeType="1"/>
            </p:cNvSpPr>
            <p:nvPr/>
          </p:nvSpPr>
          <p:spPr bwMode="auto">
            <a:xfrm>
              <a:off x="1536" y="3792"/>
              <a:ext cx="0" cy="13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246" name="Line 45"/>
          <p:cNvSpPr>
            <a:spLocks noChangeShapeType="1"/>
          </p:cNvSpPr>
          <p:nvPr/>
        </p:nvSpPr>
        <p:spPr bwMode="auto">
          <a:xfrm>
            <a:off x="2771775" y="4364038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7" name="Line 46"/>
          <p:cNvSpPr>
            <a:spLocks noChangeShapeType="1"/>
          </p:cNvSpPr>
          <p:nvPr/>
        </p:nvSpPr>
        <p:spPr bwMode="auto">
          <a:xfrm>
            <a:off x="2771775" y="5661025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10248" name="Picture 47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1763713" y="332656"/>
            <a:ext cx="5976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 dirty="0"/>
              <a:t>时序电路分析</a:t>
            </a:r>
            <a:endParaRPr lang="en-US" altLang="zh-CN" b="1" dirty="0"/>
          </a:p>
        </p:txBody>
      </p:sp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369115"/>
              </p:ext>
            </p:extLst>
          </p:nvPr>
        </p:nvGraphicFramePr>
        <p:xfrm>
          <a:off x="5470525" y="4977608"/>
          <a:ext cx="2570364" cy="362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" name="Equation" r:id="rId4" imgW="1434960" imgH="203040" progId="Equation.DSMT4">
                  <p:embed/>
                </p:oleObj>
              </mc:Choice>
              <mc:Fallback>
                <p:oleObj name="Equation" r:id="rId4" imgW="1434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0525" y="4977608"/>
                        <a:ext cx="2570364" cy="362267"/>
                      </a:xfrm>
                      <a:prstGeom prst="rect">
                        <a:avLst/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774585"/>
              </p:ext>
            </p:extLst>
          </p:nvPr>
        </p:nvGraphicFramePr>
        <p:xfrm>
          <a:off x="5485205" y="6122396"/>
          <a:ext cx="2570364" cy="362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" name="Equation" r:id="rId6" imgW="1434960" imgH="203040" progId="Equation.DSMT4">
                  <p:embed/>
                </p:oleObj>
              </mc:Choice>
              <mc:Fallback>
                <p:oleObj name="Equation" r:id="rId6" imgW="1434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5205" y="6122396"/>
                        <a:ext cx="2570364" cy="362267"/>
                      </a:xfrm>
                      <a:prstGeom prst="rect">
                        <a:avLst/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3"/>
          <p:cNvGrpSpPr>
            <a:grpSpLocks/>
          </p:cNvGrpSpPr>
          <p:nvPr/>
        </p:nvGrpSpPr>
        <p:grpSpPr bwMode="auto">
          <a:xfrm>
            <a:off x="4860032" y="908720"/>
            <a:ext cx="4114800" cy="3168650"/>
            <a:chOff x="3168" y="1397"/>
            <a:chExt cx="2592" cy="1996"/>
          </a:xfrm>
        </p:grpSpPr>
        <p:sp>
          <p:nvSpPr>
            <p:cNvPr id="49" name="Oval 4"/>
            <p:cNvSpPr>
              <a:spLocks noChangeArrowheads="1"/>
            </p:cNvSpPr>
            <p:nvPr/>
          </p:nvSpPr>
          <p:spPr bwMode="auto">
            <a:xfrm>
              <a:off x="3420" y="1665"/>
              <a:ext cx="540" cy="408"/>
            </a:xfrm>
            <a:prstGeom prst="ellipse">
              <a:avLst/>
            </a:prstGeom>
            <a:solidFill>
              <a:srgbClr val="FAFD7F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b="1"/>
                <a:t>00</a:t>
              </a:r>
            </a:p>
          </p:txBody>
        </p:sp>
        <p:sp>
          <p:nvSpPr>
            <p:cNvPr id="50" name="Oval 5"/>
            <p:cNvSpPr>
              <a:spLocks noChangeArrowheads="1"/>
            </p:cNvSpPr>
            <p:nvPr/>
          </p:nvSpPr>
          <p:spPr bwMode="auto">
            <a:xfrm>
              <a:off x="4783" y="1665"/>
              <a:ext cx="527" cy="408"/>
            </a:xfrm>
            <a:prstGeom prst="ellipse">
              <a:avLst/>
            </a:prstGeom>
            <a:solidFill>
              <a:srgbClr val="FAFD7F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b="1"/>
                <a:t>01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4874" y="2753"/>
              <a:ext cx="526" cy="408"/>
            </a:xfrm>
            <a:prstGeom prst="ellipse">
              <a:avLst/>
            </a:prstGeom>
            <a:solidFill>
              <a:srgbClr val="FAFD7F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b="1"/>
                <a:t>10</a:t>
              </a:r>
            </a:p>
          </p:txBody>
        </p:sp>
        <p:sp>
          <p:nvSpPr>
            <p:cNvPr id="52" name="Oval 7"/>
            <p:cNvSpPr>
              <a:spLocks noChangeArrowheads="1"/>
            </p:cNvSpPr>
            <p:nvPr/>
          </p:nvSpPr>
          <p:spPr bwMode="auto">
            <a:xfrm>
              <a:off x="3420" y="2799"/>
              <a:ext cx="544" cy="408"/>
            </a:xfrm>
            <a:prstGeom prst="ellipse">
              <a:avLst/>
            </a:prstGeom>
            <a:solidFill>
              <a:srgbClr val="FAFD7F"/>
            </a:solidFill>
            <a:ln w="38100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b="1"/>
                <a:t>11</a:t>
              </a: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3876" y="1669"/>
              <a:ext cx="953" cy="91"/>
            </a:xfrm>
            <a:custGeom>
              <a:avLst/>
              <a:gdLst>
                <a:gd name="T0" fmla="*/ 0 w 953"/>
                <a:gd name="T1" fmla="*/ 2 h 181"/>
                <a:gd name="T2" fmla="*/ 454 w 953"/>
                <a:gd name="T3" fmla="*/ 0 h 181"/>
                <a:gd name="T4" fmla="*/ 953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chemeClr val="bg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3967" y="2757"/>
              <a:ext cx="953" cy="91"/>
            </a:xfrm>
            <a:custGeom>
              <a:avLst/>
              <a:gdLst>
                <a:gd name="T0" fmla="*/ 0 w 953"/>
                <a:gd name="T1" fmla="*/ 2 h 181"/>
                <a:gd name="T2" fmla="*/ 454 w 953"/>
                <a:gd name="T3" fmla="*/ 0 h 181"/>
                <a:gd name="T4" fmla="*/ 953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chemeClr val="bg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 flipH="1" flipV="1">
              <a:off x="3876" y="1986"/>
              <a:ext cx="953" cy="91"/>
            </a:xfrm>
            <a:custGeom>
              <a:avLst/>
              <a:gdLst>
                <a:gd name="T0" fmla="*/ 0 w 953"/>
                <a:gd name="T1" fmla="*/ 2 h 181"/>
                <a:gd name="T2" fmla="*/ 454 w 953"/>
                <a:gd name="T3" fmla="*/ 0 h 181"/>
                <a:gd name="T4" fmla="*/ 953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chemeClr val="bg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auto">
            <a:xfrm flipH="1" flipV="1">
              <a:off x="3967" y="3030"/>
              <a:ext cx="953" cy="91"/>
            </a:xfrm>
            <a:custGeom>
              <a:avLst/>
              <a:gdLst>
                <a:gd name="T0" fmla="*/ 0 w 953"/>
                <a:gd name="T1" fmla="*/ 2 h 181"/>
                <a:gd name="T2" fmla="*/ 454 w 953"/>
                <a:gd name="T3" fmla="*/ 0 h 181"/>
                <a:gd name="T4" fmla="*/ 953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auto">
            <a:xfrm rot="5400000">
              <a:off x="4874" y="2349"/>
              <a:ext cx="817" cy="91"/>
            </a:xfrm>
            <a:custGeom>
              <a:avLst/>
              <a:gdLst>
                <a:gd name="T0" fmla="*/ 0 w 953"/>
                <a:gd name="T1" fmla="*/ 2 h 181"/>
                <a:gd name="T2" fmla="*/ 153 w 953"/>
                <a:gd name="T3" fmla="*/ 0 h 181"/>
                <a:gd name="T4" fmla="*/ 324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chemeClr val="bg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auto">
            <a:xfrm rot="5400000">
              <a:off x="3491" y="2371"/>
              <a:ext cx="862" cy="91"/>
            </a:xfrm>
            <a:custGeom>
              <a:avLst/>
              <a:gdLst>
                <a:gd name="T0" fmla="*/ 0 w 953"/>
                <a:gd name="T1" fmla="*/ 2 h 181"/>
                <a:gd name="T2" fmla="*/ 225 w 953"/>
                <a:gd name="T3" fmla="*/ 0 h 181"/>
                <a:gd name="T4" fmla="*/ 473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chemeClr val="bg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auto">
            <a:xfrm rot="5400000" flipH="1" flipV="1">
              <a:off x="4557" y="2349"/>
              <a:ext cx="725" cy="91"/>
            </a:xfrm>
            <a:custGeom>
              <a:avLst/>
              <a:gdLst>
                <a:gd name="T0" fmla="*/ 0 w 953"/>
                <a:gd name="T1" fmla="*/ 2 h 181"/>
                <a:gd name="T2" fmla="*/ 66 w 953"/>
                <a:gd name="T3" fmla="*/ 0 h 181"/>
                <a:gd name="T4" fmla="*/ 141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chemeClr val="bg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auto">
            <a:xfrm rot="5400000" flipH="1" flipV="1">
              <a:off x="3151" y="2394"/>
              <a:ext cx="815" cy="91"/>
            </a:xfrm>
            <a:custGeom>
              <a:avLst/>
              <a:gdLst>
                <a:gd name="T0" fmla="*/ 0 w 953"/>
                <a:gd name="T1" fmla="*/ 2 h 181"/>
                <a:gd name="T2" fmla="*/ 152 w 953"/>
                <a:gd name="T3" fmla="*/ 0 h 181"/>
                <a:gd name="T4" fmla="*/ 319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Text Box 16"/>
            <p:cNvSpPr txBox="1">
              <a:spLocks noChangeArrowheads="1"/>
            </p:cNvSpPr>
            <p:nvPr/>
          </p:nvSpPr>
          <p:spPr bwMode="auto">
            <a:xfrm>
              <a:off x="3984" y="1397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/>
                <a:t>X/Z=</a:t>
              </a:r>
              <a:r>
                <a:rPr kumimoji="0" lang="en-US" altLang="zh-CN" b="1">
                  <a:solidFill>
                    <a:srgbClr val="FF0000"/>
                  </a:solidFill>
                </a:rPr>
                <a:t>0</a:t>
              </a:r>
              <a:r>
                <a:rPr kumimoji="0" lang="en-US" altLang="zh-CN" b="1">
                  <a:solidFill>
                    <a:schemeClr val="bg1"/>
                  </a:solidFill>
                </a:rPr>
                <a:t>/0</a:t>
              </a:r>
            </a:p>
          </p:txBody>
        </p:sp>
        <p:sp>
          <p:nvSpPr>
            <p:cNvPr id="62" name="Text Box 17"/>
            <p:cNvSpPr txBox="1">
              <a:spLocks noChangeArrowheads="1"/>
            </p:cNvSpPr>
            <p:nvPr/>
          </p:nvSpPr>
          <p:spPr bwMode="auto">
            <a:xfrm>
              <a:off x="5328" y="225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0000"/>
                  </a:solidFill>
                </a:rPr>
                <a:t>0</a:t>
              </a:r>
              <a:r>
                <a:rPr kumimoji="0" lang="en-US" altLang="zh-CN" b="1">
                  <a:solidFill>
                    <a:schemeClr val="bg1"/>
                  </a:solidFill>
                </a:rPr>
                <a:t>/0</a:t>
              </a:r>
            </a:p>
          </p:txBody>
        </p:sp>
        <p:sp>
          <p:nvSpPr>
            <p:cNvPr id="63" name="Text Box 18"/>
            <p:cNvSpPr txBox="1">
              <a:spLocks noChangeArrowheads="1"/>
            </p:cNvSpPr>
            <p:nvPr/>
          </p:nvSpPr>
          <p:spPr bwMode="auto">
            <a:xfrm>
              <a:off x="4275" y="3105"/>
              <a:ext cx="6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0000"/>
                  </a:solidFill>
                </a:rPr>
                <a:t>0</a:t>
              </a:r>
              <a:r>
                <a:rPr kumimoji="0" lang="en-US" altLang="zh-CN" b="1">
                  <a:solidFill>
                    <a:schemeClr val="bg1"/>
                  </a:solidFill>
                </a:rPr>
                <a:t>/0</a:t>
              </a:r>
            </a:p>
          </p:txBody>
        </p:sp>
        <p:sp>
          <p:nvSpPr>
            <p:cNvPr id="64" name="Text Box 19"/>
            <p:cNvSpPr txBox="1">
              <a:spLocks noChangeArrowheads="1"/>
            </p:cNvSpPr>
            <p:nvPr/>
          </p:nvSpPr>
          <p:spPr bwMode="auto">
            <a:xfrm>
              <a:off x="3168" y="230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0000"/>
                  </a:solidFill>
                </a:rPr>
                <a:t>0</a:t>
              </a:r>
              <a:r>
                <a:rPr kumimoji="0" lang="en-US" altLang="zh-CN" b="1">
                  <a:solidFill>
                    <a:schemeClr val="bg1"/>
                  </a:solidFill>
                </a:rPr>
                <a:t>/1</a:t>
              </a:r>
            </a:p>
          </p:txBody>
        </p:sp>
        <p:sp>
          <p:nvSpPr>
            <p:cNvPr id="65" name="Text Box 20"/>
            <p:cNvSpPr txBox="1">
              <a:spLocks noChangeArrowheads="1"/>
            </p:cNvSpPr>
            <p:nvPr/>
          </p:nvSpPr>
          <p:spPr bwMode="auto">
            <a:xfrm>
              <a:off x="4265" y="1826"/>
              <a:ext cx="5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0000"/>
                  </a:solidFill>
                </a:rPr>
                <a:t>1</a:t>
              </a:r>
              <a:r>
                <a:rPr kumimoji="0" lang="en-US" altLang="zh-CN" b="1">
                  <a:solidFill>
                    <a:schemeClr val="bg1"/>
                  </a:solidFill>
                </a:rPr>
                <a:t>/0</a:t>
              </a:r>
            </a:p>
          </p:txBody>
        </p:sp>
        <p:sp>
          <p:nvSpPr>
            <p:cNvPr id="66" name="Text Box 21"/>
            <p:cNvSpPr txBox="1">
              <a:spLocks noChangeArrowheads="1"/>
            </p:cNvSpPr>
            <p:nvPr/>
          </p:nvSpPr>
          <p:spPr bwMode="auto">
            <a:xfrm>
              <a:off x="4500" y="2304"/>
              <a:ext cx="4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0000"/>
                  </a:solidFill>
                </a:rPr>
                <a:t>1</a:t>
              </a:r>
              <a:r>
                <a:rPr kumimoji="0" lang="en-US" altLang="zh-CN" b="1">
                  <a:solidFill>
                    <a:schemeClr val="bg1"/>
                  </a:solidFill>
                </a:rPr>
                <a:t>/0</a:t>
              </a:r>
            </a:p>
          </p:txBody>
        </p:sp>
        <p:sp>
          <p:nvSpPr>
            <p:cNvPr id="67" name="Text Box 22"/>
            <p:cNvSpPr txBox="1">
              <a:spLocks noChangeArrowheads="1"/>
            </p:cNvSpPr>
            <p:nvPr/>
          </p:nvSpPr>
          <p:spPr bwMode="auto">
            <a:xfrm>
              <a:off x="4185" y="252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0000"/>
                  </a:solidFill>
                </a:rPr>
                <a:t>1</a:t>
              </a:r>
              <a:r>
                <a:rPr kumimoji="0" lang="en-US" altLang="zh-CN" b="1">
                  <a:solidFill>
                    <a:schemeClr val="bg1"/>
                  </a:solidFill>
                </a:rPr>
                <a:t>/0</a:t>
              </a:r>
            </a:p>
          </p:txBody>
        </p:sp>
        <p:sp>
          <p:nvSpPr>
            <p:cNvPr id="68" name="Text Box 23"/>
            <p:cNvSpPr txBox="1">
              <a:spLocks noChangeArrowheads="1"/>
            </p:cNvSpPr>
            <p:nvPr/>
          </p:nvSpPr>
          <p:spPr bwMode="auto">
            <a:xfrm>
              <a:off x="3600" y="2304"/>
              <a:ext cx="4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0000"/>
                  </a:solidFill>
                </a:rPr>
                <a:t>1</a:t>
              </a:r>
              <a:r>
                <a:rPr kumimoji="0" lang="en-US" altLang="zh-CN" b="1">
                  <a:solidFill>
                    <a:schemeClr val="bg1"/>
                  </a:solidFill>
                </a:rPr>
                <a:t>/1</a:t>
              </a:r>
            </a:p>
          </p:txBody>
        </p:sp>
        <p:sp>
          <p:nvSpPr>
            <p:cNvPr id="69" name="Freeform 8"/>
            <p:cNvSpPr>
              <a:spLocks/>
            </p:cNvSpPr>
            <p:nvPr/>
          </p:nvSpPr>
          <p:spPr bwMode="auto">
            <a:xfrm>
              <a:off x="3876" y="1669"/>
              <a:ext cx="953" cy="91"/>
            </a:xfrm>
            <a:custGeom>
              <a:avLst/>
              <a:gdLst>
                <a:gd name="T0" fmla="*/ 0 w 953"/>
                <a:gd name="T1" fmla="*/ 2 h 181"/>
                <a:gd name="T2" fmla="*/ 454 w 953"/>
                <a:gd name="T3" fmla="*/ 0 h 181"/>
                <a:gd name="T4" fmla="*/ 953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 rot="5400000">
              <a:off x="4874" y="2349"/>
              <a:ext cx="817" cy="91"/>
            </a:xfrm>
            <a:custGeom>
              <a:avLst/>
              <a:gdLst>
                <a:gd name="T0" fmla="*/ 0 w 953"/>
                <a:gd name="T1" fmla="*/ 2 h 181"/>
                <a:gd name="T2" fmla="*/ 153 w 953"/>
                <a:gd name="T3" fmla="*/ 0 h 181"/>
                <a:gd name="T4" fmla="*/ 324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" name="Freeform 9"/>
            <p:cNvSpPr>
              <a:spLocks/>
            </p:cNvSpPr>
            <p:nvPr/>
          </p:nvSpPr>
          <p:spPr bwMode="auto">
            <a:xfrm>
              <a:off x="3968" y="2757"/>
              <a:ext cx="953" cy="91"/>
            </a:xfrm>
            <a:custGeom>
              <a:avLst/>
              <a:gdLst>
                <a:gd name="T0" fmla="*/ 0 w 953"/>
                <a:gd name="T1" fmla="*/ 2 h 181"/>
                <a:gd name="T2" fmla="*/ 454 w 953"/>
                <a:gd name="T3" fmla="*/ 0 h 181"/>
                <a:gd name="T4" fmla="*/ 953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2" name="Freeform 10"/>
            <p:cNvSpPr>
              <a:spLocks/>
            </p:cNvSpPr>
            <p:nvPr/>
          </p:nvSpPr>
          <p:spPr bwMode="auto">
            <a:xfrm flipH="1" flipV="1">
              <a:off x="3877" y="1986"/>
              <a:ext cx="953" cy="91"/>
            </a:xfrm>
            <a:custGeom>
              <a:avLst/>
              <a:gdLst>
                <a:gd name="T0" fmla="*/ 0 w 953"/>
                <a:gd name="T1" fmla="*/ 2 h 181"/>
                <a:gd name="T2" fmla="*/ 454 w 953"/>
                <a:gd name="T3" fmla="*/ 0 h 181"/>
                <a:gd name="T4" fmla="*/ 953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3" name="Freeform 13"/>
            <p:cNvSpPr>
              <a:spLocks/>
            </p:cNvSpPr>
            <p:nvPr/>
          </p:nvSpPr>
          <p:spPr bwMode="auto">
            <a:xfrm rot="5400000">
              <a:off x="3492" y="2371"/>
              <a:ext cx="862" cy="91"/>
            </a:xfrm>
            <a:custGeom>
              <a:avLst/>
              <a:gdLst>
                <a:gd name="T0" fmla="*/ 0 w 953"/>
                <a:gd name="T1" fmla="*/ 2 h 181"/>
                <a:gd name="T2" fmla="*/ 225 w 953"/>
                <a:gd name="T3" fmla="*/ 0 h 181"/>
                <a:gd name="T4" fmla="*/ 473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4" name="Freeform 14"/>
            <p:cNvSpPr>
              <a:spLocks/>
            </p:cNvSpPr>
            <p:nvPr/>
          </p:nvSpPr>
          <p:spPr bwMode="auto">
            <a:xfrm rot="5400000" flipH="1" flipV="1">
              <a:off x="4558" y="2349"/>
              <a:ext cx="725" cy="91"/>
            </a:xfrm>
            <a:custGeom>
              <a:avLst/>
              <a:gdLst>
                <a:gd name="T0" fmla="*/ 0 w 953"/>
                <a:gd name="T1" fmla="*/ 2 h 181"/>
                <a:gd name="T2" fmla="*/ 66 w 953"/>
                <a:gd name="T3" fmla="*/ 0 h 181"/>
                <a:gd name="T4" fmla="*/ 141 w 953"/>
                <a:gd name="T5" fmla="*/ 2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14400" y="2585565"/>
            <a:ext cx="7696200" cy="468313"/>
            <a:chOff x="576" y="1344"/>
            <a:chExt cx="4848" cy="295"/>
          </a:xfrm>
        </p:grpSpPr>
        <p:sp>
          <p:nvSpPr>
            <p:cNvPr id="11388" name="Line 3"/>
            <p:cNvSpPr>
              <a:spLocks noChangeShapeType="1"/>
            </p:cNvSpPr>
            <p:nvPr/>
          </p:nvSpPr>
          <p:spPr bwMode="auto">
            <a:xfrm>
              <a:off x="1069" y="1572"/>
              <a:ext cx="195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89" name="Line 4"/>
            <p:cNvSpPr>
              <a:spLocks noChangeShapeType="1"/>
            </p:cNvSpPr>
            <p:nvPr/>
          </p:nvSpPr>
          <p:spPr bwMode="auto">
            <a:xfrm>
              <a:off x="3020" y="1351"/>
              <a:ext cx="0" cy="22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90" name="Line 5"/>
            <p:cNvSpPr>
              <a:spLocks noChangeShapeType="1"/>
            </p:cNvSpPr>
            <p:nvPr/>
          </p:nvSpPr>
          <p:spPr bwMode="auto">
            <a:xfrm>
              <a:off x="3012" y="1344"/>
              <a:ext cx="241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91" name="Text Box 6"/>
            <p:cNvSpPr txBox="1">
              <a:spLocks noChangeArrowheads="1"/>
            </p:cNvSpPr>
            <p:nvPr/>
          </p:nvSpPr>
          <p:spPr bwMode="auto">
            <a:xfrm>
              <a:off x="576" y="1351"/>
              <a:ext cx="5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/>
                <a:t>X</a:t>
              </a:r>
            </a:p>
          </p:txBody>
        </p:sp>
      </p:grpSp>
      <p:sp>
        <p:nvSpPr>
          <p:cNvPr id="224264" name="Line 8"/>
          <p:cNvSpPr>
            <a:spLocks noChangeShapeType="1"/>
          </p:cNvSpPr>
          <p:nvPr/>
        </p:nvSpPr>
        <p:spPr bwMode="auto">
          <a:xfrm>
            <a:off x="2425700" y="2163290"/>
            <a:ext cx="12700" cy="3165475"/>
          </a:xfrm>
          <a:prstGeom prst="line">
            <a:avLst/>
          </a:prstGeom>
          <a:noFill/>
          <a:ln w="38100">
            <a:solidFill>
              <a:srgbClr val="00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4265" name="Line 9"/>
          <p:cNvSpPr>
            <a:spLocks noChangeShapeType="1"/>
          </p:cNvSpPr>
          <p:nvPr/>
        </p:nvSpPr>
        <p:spPr bwMode="auto">
          <a:xfrm flipH="1">
            <a:off x="3124200" y="2163290"/>
            <a:ext cx="22225" cy="3165475"/>
          </a:xfrm>
          <a:prstGeom prst="line">
            <a:avLst/>
          </a:prstGeom>
          <a:noFill/>
          <a:ln w="38100">
            <a:solidFill>
              <a:srgbClr val="00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>
            <a:off x="3865563" y="2163290"/>
            <a:ext cx="20637" cy="3089275"/>
          </a:xfrm>
          <a:prstGeom prst="line">
            <a:avLst/>
          </a:prstGeom>
          <a:noFill/>
          <a:ln w="38100">
            <a:solidFill>
              <a:srgbClr val="00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4267" name="Line 11"/>
          <p:cNvSpPr>
            <a:spLocks noChangeShapeType="1"/>
          </p:cNvSpPr>
          <p:nvPr/>
        </p:nvSpPr>
        <p:spPr bwMode="auto">
          <a:xfrm flipH="1">
            <a:off x="4572000" y="2163290"/>
            <a:ext cx="14288" cy="3089275"/>
          </a:xfrm>
          <a:prstGeom prst="line">
            <a:avLst/>
          </a:prstGeom>
          <a:noFill/>
          <a:ln w="38100">
            <a:solidFill>
              <a:srgbClr val="00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4268" name="Line 12"/>
          <p:cNvSpPr>
            <a:spLocks noChangeShapeType="1"/>
          </p:cNvSpPr>
          <p:nvPr/>
        </p:nvSpPr>
        <p:spPr bwMode="auto">
          <a:xfrm>
            <a:off x="5307013" y="2163290"/>
            <a:ext cx="26987" cy="3089275"/>
          </a:xfrm>
          <a:prstGeom prst="line">
            <a:avLst/>
          </a:prstGeom>
          <a:noFill/>
          <a:ln w="38100">
            <a:solidFill>
              <a:srgbClr val="00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4269" name="Line 13"/>
          <p:cNvSpPr>
            <a:spLocks noChangeShapeType="1"/>
          </p:cNvSpPr>
          <p:nvPr/>
        </p:nvSpPr>
        <p:spPr bwMode="auto">
          <a:xfrm flipH="1">
            <a:off x="6019800" y="2163290"/>
            <a:ext cx="6350" cy="3089275"/>
          </a:xfrm>
          <a:prstGeom prst="line">
            <a:avLst/>
          </a:prstGeom>
          <a:noFill/>
          <a:ln w="38100">
            <a:solidFill>
              <a:srgbClr val="00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4270" name="Line 14"/>
          <p:cNvSpPr>
            <a:spLocks noChangeShapeType="1"/>
          </p:cNvSpPr>
          <p:nvPr/>
        </p:nvSpPr>
        <p:spPr bwMode="auto">
          <a:xfrm flipH="1">
            <a:off x="6705600" y="2163290"/>
            <a:ext cx="41275" cy="3089275"/>
          </a:xfrm>
          <a:prstGeom prst="line">
            <a:avLst/>
          </a:prstGeom>
          <a:noFill/>
          <a:ln w="38100">
            <a:solidFill>
              <a:srgbClr val="00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4271" name="Line 15"/>
          <p:cNvSpPr>
            <a:spLocks noChangeShapeType="1"/>
          </p:cNvSpPr>
          <p:nvPr/>
        </p:nvSpPr>
        <p:spPr bwMode="auto">
          <a:xfrm>
            <a:off x="7466013" y="2163290"/>
            <a:ext cx="1587" cy="3165475"/>
          </a:xfrm>
          <a:prstGeom prst="line">
            <a:avLst/>
          </a:prstGeom>
          <a:noFill/>
          <a:ln w="38100">
            <a:solidFill>
              <a:srgbClr val="00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1275" name="Group 16"/>
          <p:cNvGrpSpPr>
            <a:grpSpLocks/>
          </p:cNvGrpSpPr>
          <p:nvPr/>
        </p:nvGrpSpPr>
        <p:grpSpPr bwMode="auto">
          <a:xfrm>
            <a:off x="914400" y="1442565"/>
            <a:ext cx="7772400" cy="746125"/>
            <a:chOff x="576" y="624"/>
            <a:chExt cx="4896" cy="470"/>
          </a:xfrm>
        </p:grpSpPr>
        <p:sp>
          <p:nvSpPr>
            <p:cNvPr id="11349" name="Line 17"/>
            <p:cNvSpPr>
              <a:spLocks noChangeShapeType="1"/>
            </p:cNvSpPr>
            <p:nvPr/>
          </p:nvSpPr>
          <p:spPr bwMode="auto">
            <a:xfrm>
              <a:off x="1075" y="1078"/>
              <a:ext cx="22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50" name="Line 18"/>
            <p:cNvSpPr>
              <a:spLocks noChangeShapeType="1"/>
            </p:cNvSpPr>
            <p:nvPr/>
          </p:nvSpPr>
          <p:spPr bwMode="auto">
            <a:xfrm flipV="1">
              <a:off x="1302" y="851"/>
              <a:ext cx="0" cy="2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51" name="Line 19"/>
            <p:cNvSpPr>
              <a:spLocks noChangeShapeType="1"/>
            </p:cNvSpPr>
            <p:nvPr/>
          </p:nvSpPr>
          <p:spPr bwMode="auto">
            <a:xfrm>
              <a:off x="1302" y="851"/>
              <a:ext cx="22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52" name="Line 20"/>
            <p:cNvSpPr>
              <a:spLocks noChangeShapeType="1"/>
            </p:cNvSpPr>
            <p:nvPr/>
          </p:nvSpPr>
          <p:spPr bwMode="auto">
            <a:xfrm>
              <a:off x="1528" y="851"/>
              <a:ext cx="0" cy="2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53" name="Line 21"/>
            <p:cNvSpPr>
              <a:spLocks noChangeShapeType="1"/>
            </p:cNvSpPr>
            <p:nvPr/>
          </p:nvSpPr>
          <p:spPr bwMode="auto">
            <a:xfrm>
              <a:off x="1528" y="1078"/>
              <a:ext cx="22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54" name="Line 22"/>
            <p:cNvSpPr>
              <a:spLocks noChangeShapeType="1"/>
            </p:cNvSpPr>
            <p:nvPr/>
          </p:nvSpPr>
          <p:spPr bwMode="auto">
            <a:xfrm flipV="1">
              <a:off x="1755" y="851"/>
              <a:ext cx="0" cy="2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55" name="Line 23"/>
            <p:cNvSpPr>
              <a:spLocks noChangeShapeType="1"/>
            </p:cNvSpPr>
            <p:nvPr/>
          </p:nvSpPr>
          <p:spPr bwMode="auto">
            <a:xfrm>
              <a:off x="1755" y="851"/>
              <a:ext cx="22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56" name="Line 24"/>
            <p:cNvSpPr>
              <a:spLocks noChangeShapeType="1"/>
            </p:cNvSpPr>
            <p:nvPr/>
          </p:nvSpPr>
          <p:spPr bwMode="auto">
            <a:xfrm>
              <a:off x="1981" y="851"/>
              <a:ext cx="0" cy="2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57" name="Line 25"/>
            <p:cNvSpPr>
              <a:spLocks noChangeShapeType="1"/>
            </p:cNvSpPr>
            <p:nvPr/>
          </p:nvSpPr>
          <p:spPr bwMode="auto">
            <a:xfrm>
              <a:off x="1982" y="1078"/>
              <a:ext cx="22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58" name="Line 26"/>
            <p:cNvSpPr>
              <a:spLocks noChangeShapeType="1"/>
            </p:cNvSpPr>
            <p:nvPr/>
          </p:nvSpPr>
          <p:spPr bwMode="auto">
            <a:xfrm flipV="1">
              <a:off x="2209" y="851"/>
              <a:ext cx="0" cy="2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59" name="Line 27"/>
            <p:cNvSpPr>
              <a:spLocks noChangeShapeType="1"/>
            </p:cNvSpPr>
            <p:nvPr/>
          </p:nvSpPr>
          <p:spPr bwMode="auto">
            <a:xfrm>
              <a:off x="2209" y="851"/>
              <a:ext cx="22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0" name="Line 28"/>
            <p:cNvSpPr>
              <a:spLocks noChangeShapeType="1"/>
            </p:cNvSpPr>
            <p:nvPr/>
          </p:nvSpPr>
          <p:spPr bwMode="auto">
            <a:xfrm>
              <a:off x="2435" y="851"/>
              <a:ext cx="0" cy="2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1" name="Line 29"/>
            <p:cNvSpPr>
              <a:spLocks noChangeShapeType="1"/>
            </p:cNvSpPr>
            <p:nvPr/>
          </p:nvSpPr>
          <p:spPr bwMode="auto">
            <a:xfrm>
              <a:off x="2435" y="1079"/>
              <a:ext cx="22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2" name="Line 30"/>
            <p:cNvSpPr>
              <a:spLocks noChangeShapeType="1"/>
            </p:cNvSpPr>
            <p:nvPr/>
          </p:nvSpPr>
          <p:spPr bwMode="auto">
            <a:xfrm flipV="1">
              <a:off x="2662" y="852"/>
              <a:ext cx="0" cy="2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3" name="Line 31"/>
            <p:cNvSpPr>
              <a:spLocks noChangeShapeType="1"/>
            </p:cNvSpPr>
            <p:nvPr/>
          </p:nvSpPr>
          <p:spPr bwMode="auto">
            <a:xfrm>
              <a:off x="2662" y="852"/>
              <a:ext cx="22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4" name="Line 32"/>
            <p:cNvSpPr>
              <a:spLocks noChangeShapeType="1"/>
            </p:cNvSpPr>
            <p:nvPr/>
          </p:nvSpPr>
          <p:spPr bwMode="auto">
            <a:xfrm>
              <a:off x="2888" y="852"/>
              <a:ext cx="0" cy="2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5" name="Line 33"/>
            <p:cNvSpPr>
              <a:spLocks noChangeShapeType="1"/>
            </p:cNvSpPr>
            <p:nvPr/>
          </p:nvSpPr>
          <p:spPr bwMode="auto">
            <a:xfrm>
              <a:off x="2889" y="1078"/>
              <a:ext cx="22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6" name="Line 34"/>
            <p:cNvSpPr>
              <a:spLocks noChangeShapeType="1"/>
            </p:cNvSpPr>
            <p:nvPr/>
          </p:nvSpPr>
          <p:spPr bwMode="auto">
            <a:xfrm flipV="1">
              <a:off x="3116" y="851"/>
              <a:ext cx="0" cy="2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7" name="Line 35"/>
            <p:cNvSpPr>
              <a:spLocks noChangeShapeType="1"/>
            </p:cNvSpPr>
            <p:nvPr/>
          </p:nvSpPr>
          <p:spPr bwMode="auto">
            <a:xfrm>
              <a:off x="3116" y="851"/>
              <a:ext cx="22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8" name="Line 36"/>
            <p:cNvSpPr>
              <a:spLocks noChangeShapeType="1"/>
            </p:cNvSpPr>
            <p:nvPr/>
          </p:nvSpPr>
          <p:spPr bwMode="auto">
            <a:xfrm>
              <a:off x="3342" y="851"/>
              <a:ext cx="0" cy="2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9" name="Line 37"/>
            <p:cNvSpPr>
              <a:spLocks noChangeShapeType="1"/>
            </p:cNvSpPr>
            <p:nvPr/>
          </p:nvSpPr>
          <p:spPr bwMode="auto">
            <a:xfrm>
              <a:off x="3342" y="1078"/>
              <a:ext cx="22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0" name="Line 38"/>
            <p:cNvSpPr>
              <a:spLocks noChangeShapeType="1"/>
            </p:cNvSpPr>
            <p:nvPr/>
          </p:nvSpPr>
          <p:spPr bwMode="auto">
            <a:xfrm flipV="1">
              <a:off x="3569" y="851"/>
              <a:ext cx="0" cy="2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1" name="Line 39"/>
            <p:cNvSpPr>
              <a:spLocks noChangeShapeType="1"/>
            </p:cNvSpPr>
            <p:nvPr/>
          </p:nvSpPr>
          <p:spPr bwMode="auto">
            <a:xfrm>
              <a:off x="3569" y="851"/>
              <a:ext cx="22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2" name="Line 40"/>
            <p:cNvSpPr>
              <a:spLocks noChangeShapeType="1"/>
            </p:cNvSpPr>
            <p:nvPr/>
          </p:nvSpPr>
          <p:spPr bwMode="auto">
            <a:xfrm>
              <a:off x="3795" y="851"/>
              <a:ext cx="0" cy="2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3" name="Line 41"/>
            <p:cNvSpPr>
              <a:spLocks noChangeShapeType="1"/>
            </p:cNvSpPr>
            <p:nvPr/>
          </p:nvSpPr>
          <p:spPr bwMode="auto">
            <a:xfrm>
              <a:off x="3796" y="1078"/>
              <a:ext cx="22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4" name="Line 42"/>
            <p:cNvSpPr>
              <a:spLocks noChangeShapeType="1"/>
            </p:cNvSpPr>
            <p:nvPr/>
          </p:nvSpPr>
          <p:spPr bwMode="auto">
            <a:xfrm flipV="1">
              <a:off x="4023" y="851"/>
              <a:ext cx="0" cy="2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5" name="Line 43"/>
            <p:cNvSpPr>
              <a:spLocks noChangeShapeType="1"/>
            </p:cNvSpPr>
            <p:nvPr/>
          </p:nvSpPr>
          <p:spPr bwMode="auto">
            <a:xfrm>
              <a:off x="4023" y="851"/>
              <a:ext cx="22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6" name="Line 44"/>
            <p:cNvSpPr>
              <a:spLocks noChangeShapeType="1"/>
            </p:cNvSpPr>
            <p:nvPr/>
          </p:nvSpPr>
          <p:spPr bwMode="auto">
            <a:xfrm>
              <a:off x="4249" y="851"/>
              <a:ext cx="0" cy="2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7" name="Line 45"/>
            <p:cNvSpPr>
              <a:spLocks noChangeShapeType="1"/>
            </p:cNvSpPr>
            <p:nvPr/>
          </p:nvSpPr>
          <p:spPr bwMode="auto">
            <a:xfrm>
              <a:off x="4249" y="1078"/>
              <a:ext cx="22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8" name="Line 46"/>
            <p:cNvSpPr>
              <a:spLocks noChangeShapeType="1"/>
            </p:cNvSpPr>
            <p:nvPr/>
          </p:nvSpPr>
          <p:spPr bwMode="auto">
            <a:xfrm flipV="1">
              <a:off x="4476" y="851"/>
              <a:ext cx="0" cy="2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9" name="Line 47"/>
            <p:cNvSpPr>
              <a:spLocks noChangeShapeType="1"/>
            </p:cNvSpPr>
            <p:nvPr/>
          </p:nvSpPr>
          <p:spPr bwMode="auto">
            <a:xfrm>
              <a:off x="4476" y="851"/>
              <a:ext cx="22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80" name="Line 48"/>
            <p:cNvSpPr>
              <a:spLocks noChangeShapeType="1"/>
            </p:cNvSpPr>
            <p:nvPr/>
          </p:nvSpPr>
          <p:spPr bwMode="auto">
            <a:xfrm>
              <a:off x="4702" y="851"/>
              <a:ext cx="0" cy="2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81" name="Line 49"/>
            <p:cNvSpPr>
              <a:spLocks noChangeShapeType="1"/>
            </p:cNvSpPr>
            <p:nvPr/>
          </p:nvSpPr>
          <p:spPr bwMode="auto">
            <a:xfrm>
              <a:off x="4703" y="1078"/>
              <a:ext cx="27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82" name="Text Box 50"/>
            <p:cNvSpPr txBox="1">
              <a:spLocks noChangeArrowheads="1"/>
            </p:cNvSpPr>
            <p:nvPr/>
          </p:nvSpPr>
          <p:spPr bwMode="auto">
            <a:xfrm>
              <a:off x="1302" y="624"/>
              <a:ext cx="3882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000" b="1"/>
                <a:t>1        2        3        4         5        6         7        8         9</a:t>
              </a:r>
            </a:p>
          </p:txBody>
        </p:sp>
        <p:sp>
          <p:nvSpPr>
            <p:cNvPr id="11383" name="Text Box 51"/>
            <p:cNvSpPr txBox="1">
              <a:spLocks noChangeArrowheads="1"/>
            </p:cNvSpPr>
            <p:nvPr/>
          </p:nvSpPr>
          <p:spPr bwMode="auto">
            <a:xfrm>
              <a:off x="576" y="806"/>
              <a:ext cx="5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/>
                <a:t>CP</a:t>
              </a:r>
            </a:p>
          </p:txBody>
        </p:sp>
        <p:sp>
          <p:nvSpPr>
            <p:cNvPr id="11384" name="Line 52"/>
            <p:cNvSpPr>
              <a:spLocks noChangeShapeType="1"/>
            </p:cNvSpPr>
            <p:nvPr/>
          </p:nvSpPr>
          <p:spPr bwMode="auto">
            <a:xfrm flipV="1">
              <a:off x="4972" y="840"/>
              <a:ext cx="0" cy="2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85" name="Line 53"/>
            <p:cNvSpPr>
              <a:spLocks noChangeShapeType="1"/>
            </p:cNvSpPr>
            <p:nvPr/>
          </p:nvSpPr>
          <p:spPr bwMode="auto">
            <a:xfrm>
              <a:off x="4972" y="840"/>
              <a:ext cx="22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86" name="Line 54"/>
            <p:cNvSpPr>
              <a:spLocks noChangeShapeType="1"/>
            </p:cNvSpPr>
            <p:nvPr/>
          </p:nvSpPr>
          <p:spPr bwMode="auto">
            <a:xfrm>
              <a:off x="5198" y="840"/>
              <a:ext cx="0" cy="2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87" name="Line 55"/>
            <p:cNvSpPr>
              <a:spLocks noChangeShapeType="1"/>
            </p:cNvSpPr>
            <p:nvPr/>
          </p:nvSpPr>
          <p:spPr bwMode="auto">
            <a:xfrm>
              <a:off x="5199" y="1067"/>
              <a:ext cx="27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276" name="Group 56"/>
          <p:cNvGrpSpPr>
            <a:grpSpLocks/>
          </p:cNvGrpSpPr>
          <p:nvPr/>
        </p:nvGrpSpPr>
        <p:grpSpPr bwMode="auto">
          <a:xfrm>
            <a:off x="971550" y="3349153"/>
            <a:ext cx="7848600" cy="1368425"/>
            <a:chOff x="612" y="2205"/>
            <a:chExt cx="4944" cy="862"/>
          </a:xfrm>
        </p:grpSpPr>
        <p:sp>
          <p:nvSpPr>
            <p:cNvPr id="11313" name="Text Box 57"/>
            <p:cNvSpPr txBox="1">
              <a:spLocks noChangeArrowheads="1"/>
            </p:cNvSpPr>
            <p:nvPr/>
          </p:nvSpPr>
          <p:spPr bwMode="auto">
            <a:xfrm>
              <a:off x="1304" y="2774"/>
              <a:ext cx="382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000" b="1"/>
                <a:t>0       0      1         1         0        1         1        0         0</a:t>
              </a:r>
            </a:p>
          </p:txBody>
        </p:sp>
        <p:grpSp>
          <p:nvGrpSpPr>
            <p:cNvPr id="11314" name="Group 58"/>
            <p:cNvGrpSpPr>
              <a:grpSpLocks/>
            </p:cNvGrpSpPr>
            <p:nvPr/>
          </p:nvGrpSpPr>
          <p:grpSpPr bwMode="auto">
            <a:xfrm>
              <a:off x="1061" y="2231"/>
              <a:ext cx="2290" cy="228"/>
              <a:chOff x="1156" y="2523"/>
              <a:chExt cx="2313" cy="227"/>
            </a:xfrm>
          </p:grpSpPr>
          <p:sp>
            <p:nvSpPr>
              <p:cNvPr id="11340" name="Line 59"/>
              <p:cNvSpPr>
                <a:spLocks noChangeShapeType="1"/>
              </p:cNvSpPr>
              <p:nvPr/>
            </p:nvSpPr>
            <p:spPr bwMode="auto">
              <a:xfrm>
                <a:off x="1156" y="2750"/>
                <a:ext cx="499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41" name="Line 60"/>
              <p:cNvSpPr>
                <a:spLocks noChangeShapeType="1"/>
              </p:cNvSpPr>
              <p:nvPr/>
            </p:nvSpPr>
            <p:spPr bwMode="auto">
              <a:xfrm flipH="1" flipV="1">
                <a:off x="1655" y="2523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42" name="Line 61"/>
              <p:cNvSpPr>
                <a:spLocks noChangeShapeType="1"/>
              </p:cNvSpPr>
              <p:nvPr/>
            </p:nvSpPr>
            <p:spPr bwMode="auto">
              <a:xfrm>
                <a:off x="1655" y="2523"/>
                <a:ext cx="453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43" name="Line 62"/>
              <p:cNvSpPr>
                <a:spLocks noChangeShapeType="1"/>
              </p:cNvSpPr>
              <p:nvPr/>
            </p:nvSpPr>
            <p:spPr bwMode="auto">
              <a:xfrm>
                <a:off x="2109" y="2523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44" name="Line 63"/>
              <p:cNvSpPr>
                <a:spLocks noChangeShapeType="1"/>
              </p:cNvSpPr>
              <p:nvPr/>
            </p:nvSpPr>
            <p:spPr bwMode="auto">
              <a:xfrm>
                <a:off x="2109" y="2750"/>
                <a:ext cx="45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45" name="Line 64"/>
              <p:cNvSpPr>
                <a:spLocks noChangeShapeType="1"/>
              </p:cNvSpPr>
              <p:nvPr/>
            </p:nvSpPr>
            <p:spPr bwMode="auto">
              <a:xfrm flipV="1">
                <a:off x="2562" y="2523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46" name="Line 65"/>
              <p:cNvSpPr>
                <a:spLocks noChangeShapeType="1"/>
              </p:cNvSpPr>
              <p:nvPr/>
            </p:nvSpPr>
            <p:spPr bwMode="auto">
              <a:xfrm>
                <a:off x="2562" y="2523"/>
                <a:ext cx="45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47" name="Line 66"/>
              <p:cNvSpPr>
                <a:spLocks noChangeShapeType="1"/>
              </p:cNvSpPr>
              <p:nvPr/>
            </p:nvSpPr>
            <p:spPr bwMode="auto">
              <a:xfrm>
                <a:off x="3016" y="2523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48" name="Line 67"/>
              <p:cNvSpPr>
                <a:spLocks noChangeShapeType="1"/>
              </p:cNvSpPr>
              <p:nvPr/>
            </p:nvSpPr>
            <p:spPr bwMode="auto">
              <a:xfrm>
                <a:off x="3016" y="2750"/>
                <a:ext cx="453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315" name="Line 68"/>
            <p:cNvSpPr>
              <a:spLocks noChangeShapeType="1"/>
            </p:cNvSpPr>
            <p:nvPr/>
          </p:nvSpPr>
          <p:spPr bwMode="auto">
            <a:xfrm flipH="1" flipV="1">
              <a:off x="3352" y="2231"/>
              <a:ext cx="0" cy="2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16" name="Line 69"/>
            <p:cNvSpPr>
              <a:spLocks noChangeShapeType="1"/>
            </p:cNvSpPr>
            <p:nvPr/>
          </p:nvSpPr>
          <p:spPr bwMode="auto">
            <a:xfrm>
              <a:off x="3352" y="2231"/>
              <a:ext cx="44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17" name="Line 70"/>
            <p:cNvSpPr>
              <a:spLocks noChangeShapeType="1"/>
            </p:cNvSpPr>
            <p:nvPr/>
          </p:nvSpPr>
          <p:spPr bwMode="auto">
            <a:xfrm>
              <a:off x="3802" y="2231"/>
              <a:ext cx="0" cy="2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18" name="Line 71"/>
            <p:cNvSpPr>
              <a:spLocks noChangeShapeType="1"/>
            </p:cNvSpPr>
            <p:nvPr/>
          </p:nvSpPr>
          <p:spPr bwMode="auto">
            <a:xfrm>
              <a:off x="3802" y="2459"/>
              <a:ext cx="45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19" name="Line 72"/>
            <p:cNvSpPr>
              <a:spLocks noChangeShapeType="1"/>
            </p:cNvSpPr>
            <p:nvPr/>
          </p:nvSpPr>
          <p:spPr bwMode="auto">
            <a:xfrm flipV="1">
              <a:off x="4251" y="2231"/>
              <a:ext cx="0" cy="2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20" name="Line 73"/>
            <p:cNvSpPr>
              <a:spLocks noChangeShapeType="1"/>
            </p:cNvSpPr>
            <p:nvPr/>
          </p:nvSpPr>
          <p:spPr bwMode="auto">
            <a:xfrm>
              <a:off x="4251" y="2231"/>
              <a:ext cx="44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21" name="Line 74"/>
            <p:cNvSpPr>
              <a:spLocks noChangeShapeType="1"/>
            </p:cNvSpPr>
            <p:nvPr/>
          </p:nvSpPr>
          <p:spPr bwMode="auto">
            <a:xfrm>
              <a:off x="4700" y="2231"/>
              <a:ext cx="0" cy="2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22" name="Text Box 75"/>
            <p:cNvSpPr txBox="1">
              <a:spLocks noChangeArrowheads="1"/>
            </p:cNvSpPr>
            <p:nvPr/>
          </p:nvSpPr>
          <p:spPr bwMode="auto">
            <a:xfrm>
              <a:off x="612" y="2231"/>
              <a:ext cx="54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/>
                <a:t>Y</a:t>
              </a:r>
              <a:r>
                <a:rPr kumimoji="0" lang="en-US" altLang="zh-CN" b="1" baseline="-25000"/>
                <a:t>1</a:t>
              </a:r>
              <a:endParaRPr kumimoji="0" lang="en-US" altLang="zh-CN" b="1"/>
            </a:p>
          </p:txBody>
        </p:sp>
        <p:sp>
          <p:nvSpPr>
            <p:cNvPr id="11323" name="Line 76"/>
            <p:cNvSpPr>
              <a:spLocks noChangeShapeType="1"/>
            </p:cNvSpPr>
            <p:nvPr/>
          </p:nvSpPr>
          <p:spPr bwMode="auto">
            <a:xfrm>
              <a:off x="1507" y="3006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24" name="Line 77"/>
            <p:cNvSpPr>
              <a:spLocks noChangeShapeType="1"/>
            </p:cNvSpPr>
            <p:nvPr/>
          </p:nvSpPr>
          <p:spPr bwMode="auto">
            <a:xfrm flipH="1" flipV="1">
              <a:off x="2002" y="2778"/>
              <a:ext cx="0" cy="2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25" name="Line 78"/>
            <p:cNvSpPr>
              <a:spLocks noChangeShapeType="1"/>
            </p:cNvSpPr>
            <p:nvPr/>
          </p:nvSpPr>
          <p:spPr bwMode="auto">
            <a:xfrm>
              <a:off x="2002" y="2778"/>
              <a:ext cx="89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26" name="Line 79"/>
            <p:cNvSpPr>
              <a:spLocks noChangeShapeType="1"/>
            </p:cNvSpPr>
            <p:nvPr/>
          </p:nvSpPr>
          <p:spPr bwMode="auto">
            <a:xfrm flipV="1">
              <a:off x="2900" y="2778"/>
              <a:ext cx="0" cy="2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27" name="Line 80"/>
            <p:cNvSpPr>
              <a:spLocks noChangeShapeType="1"/>
            </p:cNvSpPr>
            <p:nvPr/>
          </p:nvSpPr>
          <p:spPr bwMode="auto">
            <a:xfrm>
              <a:off x="4649" y="3022"/>
              <a:ext cx="5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28" name="Line 81"/>
            <p:cNvSpPr>
              <a:spLocks noChangeShapeType="1"/>
            </p:cNvSpPr>
            <p:nvPr/>
          </p:nvSpPr>
          <p:spPr bwMode="auto">
            <a:xfrm>
              <a:off x="5193" y="2795"/>
              <a:ext cx="31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29" name="Text Box 82"/>
            <p:cNvSpPr txBox="1">
              <a:spLocks noChangeArrowheads="1"/>
            </p:cNvSpPr>
            <p:nvPr/>
          </p:nvSpPr>
          <p:spPr bwMode="auto">
            <a:xfrm>
              <a:off x="612" y="2778"/>
              <a:ext cx="54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/>
                <a:t>Y</a:t>
              </a:r>
              <a:r>
                <a:rPr kumimoji="0" lang="en-US" altLang="zh-CN" b="1" baseline="-25000"/>
                <a:t>2</a:t>
              </a:r>
              <a:endParaRPr kumimoji="0" lang="en-US" altLang="zh-CN" b="1"/>
            </a:p>
          </p:txBody>
        </p:sp>
        <p:sp>
          <p:nvSpPr>
            <p:cNvPr id="11330" name="Text Box 83"/>
            <p:cNvSpPr txBox="1">
              <a:spLocks noChangeArrowheads="1"/>
            </p:cNvSpPr>
            <p:nvPr/>
          </p:nvSpPr>
          <p:spPr bwMode="auto">
            <a:xfrm>
              <a:off x="1285" y="2231"/>
              <a:ext cx="4271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000" b="1" dirty="0"/>
                <a:t>0      1         0         1        0         1       0         1        0   </a:t>
              </a:r>
            </a:p>
          </p:txBody>
        </p:sp>
        <p:sp>
          <p:nvSpPr>
            <p:cNvPr id="11331" name="Line 84"/>
            <p:cNvSpPr>
              <a:spLocks noChangeShapeType="1"/>
            </p:cNvSpPr>
            <p:nvPr/>
          </p:nvSpPr>
          <p:spPr bwMode="auto">
            <a:xfrm>
              <a:off x="4700" y="2446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32" name="Line 85"/>
            <p:cNvSpPr>
              <a:spLocks noChangeShapeType="1"/>
            </p:cNvSpPr>
            <p:nvPr/>
          </p:nvSpPr>
          <p:spPr bwMode="auto">
            <a:xfrm>
              <a:off x="5176" y="2205"/>
              <a:ext cx="0" cy="2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33" name="Line 86"/>
            <p:cNvSpPr>
              <a:spLocks noChangeShapeType="1"/>
            </p:cNvSpPr>
            <p:nvPr/>
          </p:nvSpPr>
          <p:spPr bwMode="auto">
            <a:xfrm>
              <a:off x="5176" y="2205"/>
              <a:ext cx="23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34" name="Line 87"/>
            <p:cNvSpPr>
              <a:spLocks noChangeShapeType="1"/>
            </p:cNvSpPr>
            <p:nvPr/>
          </p:nvSpPr>
          <p:spPr bwMode="auto">
            <a:xfrm>
              <a:off x="1080" y="3007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35" name="Line 88"/>
            <p:cNvSpPr>
              <a:spLocks noChangeShapeType="1"/>
            </p:cNvSpPr>
            <p:nvPr/>
          </p:nvSpPr>
          <p:spPr bwMode="auto">
            <a:xfrm>
              <a:off x="3334" y="2795"/>
              <a:ext cx="49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36" name="Line 89"/>
            <p:cNvSpPr>
              <a:spLocks noChangeShapeType="1"/>
            </p:cNvSpPr>
            <p:nvPr/>
          </p:nvSpPr>
          <p:spPr bwMode="auto">
            <a:xfrm flipH="1" flipV="1">
              <a:off x="3334" y="2795"/>
              <a:ext cx="0" cy="2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37" name="Line 90"/>
            <p:cNvSpPr>
              <a:spLocks noChangeShapeType="1"/>
            </p:cNvSpPr>
            <p:nvPr/>
          </p:nvSpPr>
          <p:spPr bwMode="auto">
            <a:xfrm>
              <a:off x="3787" y="2795"/>
              <a:ext cx="45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38" name="Line 91"/>
            <p:cNvSpPr>
              <a:spLocks noChangeShapeType="1"/>
            </p:cNvSpPr>
            <p:nvPr/>
          </p:nvSpPr>
          <p:spPr bwMode="auto">
            <a:xfrm flipV="1">
              <a:off x="4241" y="2795"/>
              <a:ext cx="0" cy="2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39" name="Line 92"/>
            <p:cNvSpPr>
              <a:spLocks noChangeShapeType="1"/>
            </p:cNvSpPr>
            <p:nvPr/>
          </p:nvSpPr>
          <p:spPr bwMode="auto">
            <a:xfrm>
              <a:off x="2894" y="3007"/>
              <a:ext cx="440" cy="1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4349" name="Text Box 93"/>
          <p:cNvSpPr txBox="1">
            <a:spLocks noChangeArrowheads="1"/>
          </p:cNvSpPr>
          <p:nvPr/>
        </p:nvSpPr>
        <p:spPr bwMode="auto">
          <a:xfrm>
            <a:off x="914400" y="5100165"/>
            <a:ext cx="865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224350" name="Line 94"/>
          <p:cNvSpPr>
            <a:spLocks noChangeShapeType="1"/>
          </p:cNvSpPr>
          <p:nvPr/>
        </p:nvSpPr>
        <p:spPr bwMode="auto">
          <a:xfrm>
            <a:off x="8243888" y="2125190"/>
            <a:ext cx="1587" cy="3165475"/>
          </a:xfrm>
          <a:prstGeom prst="line">
            <a:avLst/>
          </a:prstGeom>
          <a:noFill/>
          <a:ln w="38100">
            <a:solidFill>
              <a:srgbClr val="00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4351" name="Line 95"/>
          <p:cNvSpPr>
            <a:spLocks noChangeShapeType="1"/>
          </p:cNvSpPr>
          <p:nvPr/>
        </p:nvSpPr>
        <p:spPr bwMode="auto">
          <a:xfrm>
            <a:off x="4227513" y="2185515"/>
            <a:ext cx="20637" cy="3089275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4352" name="Line 96"/>
          <p:cNvSpPr>
            <a:spLocks noChangeShapeType="1"/>
          </p:cNvSpPr>
          <p:nvPr/>
        </p:nvSpPr>
        <p:spPr bwMode="auto">
          <a:xfrm>
            <a:off x="4953000" y="2204565"/>
            <a:ext cx="20638" cy="3089275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4353" name="Line 97"/>
          <p:cNvSpPr>
            <a:spLocks noChangeShapeType="1"/>
          </p:cNvSpPr>
          <p:nvPr/>
        </p:nvSpPr>
        <p:spPr bwMode="auto">
          <a:xfrm>
            <a:off x="7885113" y="2269653"/>
            <a:ext cx="20637" cy="3089275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6" name="Group 98"/>
          <p:cNvGrpSpPr>
            <a:grpSpLocks/>
          </p:cNvGrpSpPr>
          <p:nvPr/>
        </p:nvGrpSpPr>
        <p:grpSpPr bwMode="auto">
          <a:xfrm>
            <a:off x="1638300" y="4871565"/>
            <a:ext cx="6972300" cy="457200"/>
            <a:chOff x="1032" y="2784"/>
            <a:chExt cx="4392" cy="288"/>
          </a:xfrm>
        </p:grpSpPr>
        <p:sp>
          <p:nvSpPr>
            <p:cNvPr id="11300" name="Line 99"/>
            <p:cNvSpPr>
              <a:spLocks noChangeShapeType="1"/>
            </p:cNvSpPr>
            <p:nvPr/>
          </p:nvSpPr>
          <p:spPr bwMode="auto">
            <a:xfrm>
              <a:off x="1032" y="3072"/>
              <a:ext cx="1632" cy="0"/>
            </a:xfrm>
            <a:prstGeom prst="line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01" name="Line 100"/>
            <p:cNvSpPr>
              <a:spLocks noChangeShapeType="1"/>
            </p:cNvSpPr>
            <p:nvPr/>
          </p:nvSpPr>
          <p:spPr bwMode="auto">
            <a:xfrm flipV="1">
              <a:off x="2664" y="2784"/>
              <a:ext cx="0" cy="288"/>
            </a:xfrm>
            <a:prstGeom prst="line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02" name="Line 101"/>
            <p:cNvSpPr>
              <a:spLocks noChangeShapeType="1"/>
            </p:cNvSpPr>
            <p:nvPr/>
          </p:nvSpPr>
          <p:spPr bwMode="auto">
            <a:xfrm>
              <a:off x="2640" y="2784"/>
              <a:ext cx="240" cy="0"/>
            </a:xfrm>
            <a:prstGeom prst="line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03" name="Line 102"/>
            <p:cNvSpPr>
              <a:spLocks noChangeShapeType="1"/>
            </p:cNvSpPr>
            <p:nvPr/>
          </p:nvSpPr>
          <p:spPr bwMode="auto">
            <a:xfrm>
              <a:off x="2880" y="2784"/>
              <a:ext cx="0" cy="288"/>
            </a:xfrm>
            <a:prstGeom prst="line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04" name="Line 103"/>
            <p:cNvSpPr>
              <a:spLocks noChangeShapeType="1"/>
            </p:cNvSpPr>
            <p:nvPr/>
          </p:nvSpPr>
          <p:spPr bwMode="auto">
            <a:xfrm>
              <a:off x="2880" y="3072"/>
              <a:ext cx="240" cy="0"/>
            </a:xfrm>
            <a:prstGeom prst="line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05" name="Line 104"/>
            <p:cNvSpPr>
              <a:spLocks noChangeShapeType="1"/>
            </p:cNvSpPr>
            <p:nvPr/>
          </p:nvSpPr>
          <p:spPr bwMode="auto">
            <a:xfrm flipV="1">
              <a:off x="3120" y="2784"/>
              <a:ext cx="0" cy="288"/>
            </a:xfrm>
            <a:prstGeom prst="line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06" name="Line 105"/>
            <p:cNvSpPr>
              <a:spLocks noChangeShapeType="1"/>
            </p:cNvSpPr>
            <p:nvPr/>
          </p:nvSpPr>
          <p:spPr bwMode="auto">
            <a:xfrm>
              <a:off x="3120" y="2784"/>
              <a:ext cx="240" cy="0"/>
            </a:xfrm>
            <a:prstGeom prst="line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07" name="Line 106"/>
            <p:cNvSpPr>
              <a:spLocks noChangeShapeType="1"/>
            </p:cNvSpPr>
            <p:nvPr/>
          </p:nvSpPr>
          <p:spPr bwMode="auto">
            <a:xfrm>
              <a:off x="3360" y="2784"/>
              <a:ext cx="0" cy="288"/>
            </a:xfrm>
            <a:prstGeom prst="line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08" name="Line 107"/>
            <p:cNvSpPr>
              <a:spLocks noChangeShapeType="1"/>
            </p:cNvSpPr>
            <p:nvPr/>
          </p:nvSpPr>
          <p:spPr bwMode="auto">
            <a:xfrm>
              <a:off x="3360" y="3072"/>
              <a:ext cx="1632" cy="0"/>
            </a:xfrm>
            <a:prstGeom prst="line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09" name="Line 108"/>
            <p:cNvSpPr>
              <a:spLocks noChangeShapeType="1"/>
            </p:cNvSpPr>
            <p:nvPr/>
          </p:nvSpPr>
          <p:spPr bwMode="auto">
            <a:xfrm flipV="1">
              <a:off x="4992" y="2784"/>
              <a:ext cx="0" cy="288"/>
            </a:xfrm>
            <a:prstGeom prst="line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10" name="Line 109"/>
            <p:cNvSpPr>
              <a:spLocks noChangeShapeType="1"/>
            </p:cNvSpPr>
            <p:nvPr/>
          </p:nvSpPr>
          <p:spPr bwMode="auto">
            <a:xfrm>
              <a:off x="4992" y="2784"/>
              <a:ext cx="192" cy="0"/>
            </a:xfrm>
            <a:prstGeom prst="line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11" name="Line 110"/>
            <p:cNvSpPr>
              <a:spLocks noChangeShapeType="1"/>
            </p:cNvSpPr>
            <p:nvPr/>
          </p:nvSpPr>
          <p:spPr bwMode="auto">
            <a:xfrm>
              <a:off x="5184" y="2784"/>
              <a:ext cx="0" cy="288"/>
            </a:xfrm>
            <a:prstGeom prst="line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12" name="Line 111"/>
            <p:cNvSpPr>
              <a:spLocks noChangeShapeType="1"/>
            </p:cNvSpPr>
            <p:nvPr/>
          </p:nvSpPr>
          <p:spPr bwMode="auto">
            <a:xfrm>
              <a:off x="5184" y="3072"/>
              <a:ext cx="240" cy="0"/>
            </a:xfrm>
            <a:prstGeom prst="line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" name="Group 112"/>
          <p:cNvGrpSpPr>
            <a:grpSpLocks/>
          </p:cNvGrpSpPr>
          <p:nvPr/>
        </p:nvGrpSpPr>
        <p:grpSpPr bwMode="auto">
          <a:xfrm>
            <a:off x="1898650" y="5520853"/>
            <a:ext cx="5618163" cy="576262"/>
            <a:chOff x="1292" y="3385"/>
            <a:chExt cx="3539" cy="363"/>
          </a:xfrm>
        </p:grpSpPr>
        <p:sp>
          <p:nvSpPr>
            <p:cNvPr id="11291" name="Line 113"/>
            <p:cNvSpPr>
              <a:spLocks noChangeShapeType="1"/>
            </p:cNvSpPr>
            <p:nvPr/>
          </p:nvSpPr>
          <p:spPr bwMode="auto">
            <a:xfrm>
              <a:off x="1292" y="3385"/>
              <a:ext cx="0" cy="363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92" name="Line 114"/>
            <p:cNvSpPr>
              <a:spLocks noChangeShapeType="1"/>
            </p:cNvSpPr>
            <p:nvPr/>
          </p:nvSpPr>
          <p:spPr bwMode="auto">
            <a:xfrm>
              <a:off x="3243" y="3385"/>
              <a:ext cx="0" cy="363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93" name="Line 115"/>
            <p:cNvSpPr>
              <a:spLocks noChangeShapeType="1"/>
            </p:cNvSpPr>
            <p:nvPr/>
          </p:nvSpPr>
          <p:spPr bwMode="auto">
            <a:xfrm>
              <a:off x="4830" y="3385"/>
              <a:ext cx="0" cy="363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94" name="Line 116"/>
            <p:cNvSpPr>
              <a:spLocks noChangeShapeType="1"/>
            </p:cNvSpPr>
            <p:nvPr/>
          </p:nvSpPr>
          <p:spPr bwMode="auto">
            <a:xfrm>
              <a:off x="2653" y="3566"/>
              <a:ext cx="590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95" name="Line 117"/>
            <p:cNvSpPr>
              <a:spLocks noChangeShapeType="1"/>
            </p:cNvSpPr>
            <p:nvPr/>
          </p:nvSpPr>
          <p:spPr bwMode="auto">
            <a:xfrm>
              <a:off x="4377" y="3566"/>
              <a:ext cx="454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96" name="Text Box 118"/>
            <p:cNvSpPr txBox="1">
              <a:spLocks noChangeArrowheads="1"/>
            </p:cNvSpPr>
            <p:nvPr/>
          </p:nvSpPr>
          <p:spPr bwMode="auto">
            <a:xfrm>
              <a:off x="2064" y="3385"/>
              <a:ext cx="5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/>
                <a:t>Up</a:t>
              </a:r>
            </a:p>
          </p:txBody>
        </p:sp>
        <p:sp>
          <p:nvSpPr>
            <p:cNvPr id="11297" name="Text Box 119"/>
            <p:cNvSpPr txBox="1">
              <a:spLocks noChangeArrowheads="1"/>
            </p:cNvSpPr>
            <p:nvPr/>
          </p:nvSpPr>
          <p:spPr bwMode="auto">
            <a:xfrm>
              <a:off x="3787" y="3385"/>
              <a:ext cx="5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/>
                <a:t>down</a:t>
              </a:r>
            </a:p>
          </p:txBody>
        </p:sp>
        <p:sp>
          <p:nvSpPr>
            <p:cNvPr id="11298" name="Line 120"/>
            <p:cNvSpPr>
              <a:spLocks noChangeShapeType="1"/>
            </p:cNvSpPr>
            <p:nvPr/>
          </p:nvSpPr>
          <p:spPr bwMode="auto">
            <a:xfrm flipH="1">
              <a:off x="1292" y="3566"/>
              <a:ext cx="681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99" name="Line 121"/>
            <p:cNvSpPr>
              <a:spLocks noChangeShapeType="1"/>
            </p:cNvSpPr>
            <p:nvPr/>
          </p:nvSpPr>
          <p:spPr bwMode="auto">
            <a:xfrm flipH="1">
              <a:off x="3243" y="3566"/>
              <a:ext cx="453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284" name="Rectangle 122"/>
          <p:cNvSpPr>
            <a:spLocks noChangeArrowheads="1"/>
          </p:cNvSpPr>
          <p:nvPr/>
        </p:nvSpPr>
        <p:spPr bwMode="auto">
          <a:xfrm>
            <a:off x="724974" y="764704"/>
            <a:ext cx="33099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6.</a:t>
            </a: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波形图</a:t>
            </a:r>
          </a:p>
        </p:txBody>
      </p:sp>
      <p:sp>
        <p:nvSpPr>
          <p:cNvPr id="11287" name="Line 128"/>
          <p:cNvSpPr>
            <a:spLocks noChangeShapeType="1"/>
          </p:cNvSpPr>
          <p:nvPr/>
        </p:nvSpPr>
        <p:spPr bwMode="auto">
          <a:xfrm>
            <a:off x="6732588" y="4646140"/>
            <a:ext cx="6477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288" name="Line 129"/>
          <p:cNvSpPr>
            <a:spLocks noChangeShapeType="1"/>
          </p:cNvSpPr>
          <p:nvPr/>
        </p:nvSpPr>
        <p:spPr bwMode="auto">
          <a:xfrm flipV="1">
            <a:off x="8243888" y="4285778"/>
            <a:ext cx="0" cy="361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11289" name="Picture 13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 Box 4"/>
          <p:cNvSpPr txBox="1">
            <a:spLocks noChangeArrowheads="1"/>
          </p:cNvSpPr>
          <p:nvPr/>
        </p:nvSpPr>
        <p:spPr bwMode="auto">
          <a:xfrm>
            <a:off x="1763713" y="332656"/>
            <a:ext cx="5976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 dirty="0"/>
              <a:t>时序电路分析</a:t>
            </a:r>
            <a:endParaRPr lang="en-US" altLang="zh-CN" b="1" dirty="0"/>
          </a:p>
        </p:txBody>
      </p:sp>
      <p:sp>
        <p:nvSpPr>
          <p:cNvPr id="130" name="Line 91"/>
          <p:cNvSpPr>
            <a:spLocks noChangeShapeType="1"/>
          </p:cNvSpPr>
          <p:nvPr/>
        </p:nvSpPr>
        <p:spPr bwMode="auto">
          <a:xfrm flipV="1">
            <a:off x="8244408" y="4285827"/>
            <a:ext cx="0" cy="3619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 Box 110"/>
              <p:cNvSpPr txBox="1">
                <a:spLocks noChangeArrowheads="1"/>
              </p:cNvSpPr>
              <p:nvPr/>
            </p:nvSpPr>
            <p:spPr bwMode="auto">
              <a:xfrm>
                <a:off x="2734332" y="6128864"/>
                <a:ext cx="6221685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dirty="0" smtClean="0">
                    <a:solidFill>
                      <a:schemeClr val="bg1"/>
                    </a:solidFill>
                  </a:rPr>
                  <a:t>Z =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𝑪𝑷</m:t>
                    </m:r>
                    <m:r>
                      <a:rPr lang="en-US" altLang="zh-CN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CN" sz="2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kumimoji="0" lang="en-US" altLang="zh-CN" sz="2800" b="1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acc>
                  </m:oMath>
                </a14:m>
                <a:r>
                  <a:rPr kumimoji="0" lang="en-US" altLang="zh-CN" sz="2800" b="1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kumimoji="0" lang="en-US" altLang="zh-CN" sz="2800" b="1" i="1" baseline="-2500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acc>
                  </m:oMath>
                </a14:m>
                <a:r>
                  <a:rPr kumimoji="0" lang="en-US" altLang="zh-CN" sz="2800" b="1" baseline="-250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800" b="1" dirty="0">
                    <a:solidFill>
                      <a:schemeClr val="bg1"/>
                    </a:solidFill>
                  </a:rPr>
                  <a:t>+</a:t>
                </a:r>
                <a:r>
                  <a:rPr kumimoji="0" lang="en-US" altLang="zh-CN" sz="2800" b="1" baseline="-25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  <m:r>
                      <a:rPr lang="en-US" altLang="zh-CN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𝑪𝑷</m:t>
                    </m:r>
                    <m:r>
                      <a:rPr lang="en-US" altLang="zh-CN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800" b="1" i="1" baseline="-25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kumimoji="0" lang="en-US" altLang="zh-CN" sz="2800" b="1" baseline="-25000" dirty="0" smtClean="0">
                    <a:solidFill>
                      <a:schemeClr val="bg1"/>
                    </a:solidFill>
                  </a:rPr>
                  <a:t>1</a:t>
                </a:r>
                <a:endParaRPr kumimoji="0" lang="en-US" altLang="zh-CN" sz="2800" b="1" baseline="-25000" dirty="0">
                  <a:solidFill>
                    <a:schemeClr val="bg1"/>
                  </a:solidFill>
                </a:endParaRPr>
              </a:p>
              <a:p>
                <a:pPr eaLnBrk="1" hangingPunct="1">
                  <a:spcBef>
                    <a:spcPct val="50000"/>
                  </a:spcBef>
                </a:pPr>
                <a:endParaRPr kumimoji="0" lang="en-US" altLang="zh-CN" sz="2800" b="1" baseline="-2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7" name="Text 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4332" y="6128864"/>
                <a:ext cx="6221685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2059" t="-63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4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4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4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4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4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4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4" grpId="0" animBg="1"/>
      <p:bldP spid="224265" grpId="0" animBg="1"/>
      <p:bldP spid="224266" grpId="0" animBg="1"/>
      <p:bldP spid="224267" grpId="0" animBg="1"/>
      <p:bldP spid="224268" grpId="0" animBg="1"/>
      <p:bldP spid="224269" grpId="0" animBg="1"/>
      <p:bldP spid="224270" grpId="0" animBg="1"/>
      <p:bldP spid="224271" grpId="0" animBg="1"/>
      <p:bldP spid="224350" grpId="0" animBg="1"/>
      <p:bldP spid="224351" grpId="0" animBg="1"/>
      <p:bldP spid="224352" grpId="0" animBg="1"/>
      <p:bldP spid="224353" grpId="0" animBg="1"/>
      <p:bldP spid="127" grpId="0"/>
    </p:bldLst>
  </p:timing>
</p:sld>
</file>

<file path=ppt/theme/theme1.xml><?xml version="1.0" encoding="utf-8"?>
<a:theme xmlns:a="http://schemas.openxmlformats.org/drawingml/2006/main" name="主题1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bg2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90EE9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26551</TotalTime>
  <Words>1154</Words>
  <Application>Microsoft Office PowerPoint</Application>
  <PresentationFormat>全屏显示(4:3)</PresentationFormat>
  <Paragraphs>604</Paragraphs>
  <Slides>18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黑体</vt:lpstr>
      <vt:lpstr>华文楷体</vt:lpstr>
      <vt:lpstr>楷体_GB2312</vt:lpstr>
      <vt:lpstr>隶书</vt:lpstr>
      <vt:lpstr>宋体</vt:lpstr>
      <vt:lpstr>微软雅黑</vt:lpstr>
      <vt:lpstr>Arial</vt:lpstr>
      <vt:lpstr>Calibri</vt:lpstr>
      <vt:lpstr>Cambria Math</vt:lpstr>
      <vt:lpstr>Microsoft Yi Baiti</vt:lpstr>
      <vt:lpstr>Times New Roman</vt:lpstr>
      <vt:lpstr>Wingdings</vt:lpstr>
      <vt:lpstr>主题1</vt:lpstr>
      <vt:lpstr>Clip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niuyv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</dc:creator>
  <cp:lastModifiedBy>liqiong</cp:lastModifiedBy>
  <cp:revision>2192</cp:revision>
  <dcterms:created xsi:type="dcterms:W3CDTF">2002-03-18T12:39:57Z</dcterms:created>
  <dcterms:modified xsi:type="dcterms:W3CDTF">2020-10-04T08:20:13Z</dcterms:modified>
</cp:coreProperties>
</file>