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7"/>
  </p:notesMasterIdLst>
  <p:handoutMasterIdLst>
    <p:handoutMasterId r:id="rId68"/>
  </p:handoutMasterIdLst>
  <p:sldIdLst>
    <p:sldId id="952" r:id="rId2"/>
    <p:sldId id="974" r:id="rId3"/>
    <p:sldId id="994" r:id="rId4"/>
    <p:sldId id="799" r:id="rId5"/>
    <p:sldId id="993" r:id="rId6"/>
    <p:sldId id="855" r:id="rId7"/>
    <p:sldId id="944" r:id="rId8"/>
    <p:sldId id="856" r:id="rId9"/>
    <p:sldId id="945" r:id="rId10"/>
    <p:sldId id="818" r:id="rId11"/>
    <p:sldId id="824" r:id="rId12"/>
    <p:sldId id="995" r:id="rId13"/>
    <p:sldId id="820" r:id="rId14"/>
    <p:sldId id="992" r:id="rId15"/>
    <p:sldId id="821" r:id="rId16"/>
    <p:sldId id="980" r:id="rId17"/>
    <p:sldId id="878" r:id="rId18"/>
    <p:sldId id="982" r:id="rId19"/>
    <p:sldId id="822" r:id="rId20"/>
    <p:sldId id="983" r:id="rId21"/>
    <p:sldId id="823" r:id="rId22"/>
    <p:sldId id="825" r:id="rId23"/>
    <p:sldId id="984" r:id="rId24"/>
    <p:sldId id="826" r:id="rId25"/>
    <p:sldId id="985" r:id="rId26"/>
    <p:sldId id="827" r:id="rId27"/>
    <p:sldId id="834" r:id="rId28"/>
    <p:sldId id="986" r:id="rId29"/>
    <p:sldId id="828" r:id="rId30"/>
    <p:sldId id="835" r:id="rId31"/>
    <p:sldId id="987" r:id="rId32"/>
    <p:sldId id="847" r:id="rId33"/>
    <p:sldId id="849" r:id="rId34"/>
    <p:sldId id="850" r:id="rId35"/>
    <p:sldId id="988" r:id="rId36"/>
    <p:sldId id="848" r:id="rId37"/>
    <p:sldId id="989" r:id="rId38"/>
    <p:sldId id="829" r:id="rId39"/>
    <p:sldId id="990" r:id="rId40"/>
    <p:sldId id="830" r:id="rId41"/>
    <p:sldId id="832" r:id="rId42"/>
    <p:sldId id="831" r:id="rId43"/>
    <p:sldId id="991" r:id="rId44"/>
    <p:sldId id="954" r:id="rId45"/>
    <p:sldId id="955" r:id="rId46"/>
    <p:sldId id="956" r:id="rId47"/>
    <p:sldId id="957" r:id="rId48"/>
    <p:sldId id="972" r:id="rId49"/>
    <p:sldId id="1000" r:id="rId50"/>
    <p:sldId id="999" r:id="rId51"/>
    <p:sldId id="953" r:id="rId52"/>
    <p:sldId id="958" r:id="rId53"/>
    <p:sldId id="959" r:id="rId54"/>
    <p:sldId id="996" r:id="rId55"/>
    <p:sldId id="960" r:id="rId56"/>
    <p:sldId id="961" r:id="rId57"/>
    <p:sldId id="997" r:id="rId58"/>
    <p:sldId id="962" r:id="rId59"/>
    <p:sldId id="963" r:id="rId60"/>
    <p:sldId id="998" r:id="rId61"/>
    <p:sldId id="964" r:id="rId62"/>
    <p:sldId id="965" r:id="rId63"/>
    <p:sldId id="966" r:id="rId64"/>
    <p:sldId id="969" r:id="rId65"/>
    <p:sldId id="973" r:id="rId6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CCECFF"/>
    <a:srgbClr val="99FF99"/>
    <a:srgbClr val="00FFCC"/>
    <a:srgbClr val="003300"/>
    <a:srgbClr val="00CC00"/>
    <a:srgbClr val="FF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0" autoAdjust="0"/>
    <p:restoredTop sz="75284" autoAdjust="0"/>
  </p:normalViewPr>
  <p:slideViewPr>
    <p:cSldViewPr>
      <p:cViewPr varScale="1">
        <p:scale>
          <a:sx n="114" d="100"/>
          <a:sy n="114" d="100"/>
        </p:scale>
        <p:origin x="68" y="224"/>
      </p:cViewPr>
      <p:guideLst>
        <p:guide orient="horz" pos="1632"/>
        <p:guide pos="2928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66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3484D4-3B91-4104-869E-C6631C3EEE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5021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157D7-6119-4A12-9BAC-6D2CCBEEE856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C18F0-E201-4173-8696-C93B79DCE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7490</a:t>
            </a:r>
            <a:r>
              <a:rPr lang="zh-CN" altLang="en-US" dirty="0" smtClean="0"/>
              <a:t>的清零控制端为异步   （ </a:t>
            </a:r>
            <a:r>
              <a:rPr lang="en-US" altLang="zh-CN" dirty="0" smtClean="0"/>
              <a:t>R1R2=00</a:t>
            </a:r>
            <a:r>
              <a:rPr lang="zh-CN" altLang="en-US" dirty="0" smtClean="0"/>
              <a:t>时）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18F0-E201-4173-8696-C93B79DCEC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34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提问：</a:t>
            </a:r>
            <a:r>
              <a:rPr lang="en-US" altLang="zh-CN" dirty="0" smtClean="0"/>
              <a:t>R, S</a:t>
            </a:r>
            <a:r>
              <a:rPr lang="zh-CN" altLang="en-US" dirty="0" smtClean="0"/>
              <a:t>是同步</a:t>
            </a:r>
            <a:r>
              <a:rPr lang="en-US" altLang="zh-CN" dirty="0" smtClean="0"/>
              <a:t>or</a:t>
            </a:r>
            <a:r>
              <a:rPr lang="zh-CN" altLang="en-US" dirty="0" smtClean="0"/>
              <a:t>异步控制？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18F0-E201-4173-8696-C93B79DCEC4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881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18F0-E201-4173-8696-C93B79DCEC4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97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Q3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0, </a:t>
            </a:r>
            <a:r>
              <a:rPr lang="zh-CN" altLang="en-US" dirty="0" smtClean="0">
                <a:sym typeface="Wingdings" panose="05000000000000000000" pitchFamily="2" charset="2"/>
              </a:rPr>
              <a:t>即各位输出从</a:t>
            </a:r>
            <a:r>
              <a:rPr lang="en-US" altLang="zh-CN" dirty="0" smtClean="0">
                <a:sym typeface="Wingdings" panose="05000000000000000000" pitchFamily="2" charset="2"/>
              </a:rPr>
              <a:t>10010000</a:t>
            </a:r>
            <a:r>
              <a:rPr lang="zh-CN" altLang="en-US" dirty="0" smtClean="0">
                <a:sym typeface="Wingdings" panose="05000000000000000000" pitchFamily="2" charset="2"/>
              </a:rPr>
              <a:t>时，十位芯片计数加一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/>
              <a:t>清零信号的条件： 十位为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，个位为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 给Ｒ１，Ｒ２的输入相同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18F0-E201-4173-8696-C93B79DCEC4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31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Q3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0, </a:t>
            </a:r>
            <a:r>
              <a:rPr lang="zh-CN" altLang="en-US" dirty="0" smtClean="0">
                <a:sym typeface="Wingdings" panose="05000000000000000000" pitchFamily="2" charset="2"/>
              </a:rPr>
              <a:t>即各位输出从</a:t>
            </a:r>
            <a:r>
              <a:rPr lang="en-US" altLang="zh-CN" dirty="0" smtClean="0">
                <a:sym typeface="Wingdings" panose="05000000000000000000" pitchFamily="2" charset="2"/>
              </a:rPr>
              <a:t>10010000</a:t>
            </a:r>
            <a:r>
              <a:rPr lang="zh-CN" altLang="en-US" dirty="0" smtClean="0">
                <a:sym typeface="Wingdings" panose="05000000000000000000" pitchFamily="2" charset="2"/>
              </a:rPr>
              <a:t>时，十位芯片计数加一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/>
              <a:t>清零信号的条件： 十位为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，个位为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，Ｒ２的输入为十位芯片为４，Ｒ１的输入为个位芯片为５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18F0-E201-4173-8696-C93B79DCEC4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12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18F0-E201-4173-8696-C93B79DCEC4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698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18F0-E201-4173-8696-C93B79DCEC4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25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18F0-E201-4173-8696-C93B79DCEC4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8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提问： </a:t>
            </a:r>
            <a:r>
              <a:rPr lang="en-US" altLang="zh-CN" dirty="0" smtClean="0"/>
              <a:t>CLRN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LDN</a:t>
            </a:r>
            <a:r>
              <a:rPr lang="zh-CN" altLang="en-US" dirty="0" smtClean="0"/>
              <a:t>的优先级谁更高？ </a:t>
            </a:r>
            <a:r>
              <a:rPr lang="en-US" altLang="zh-CN" dirty="0" smtClean="0"/>
              <a:t>LDN</a:t>
            </a:r>
            <a:r>
              <a:rPr lang="zh-CN" altLang="en-US" dirty="0" smtClean="0"/>
              <a:t>是异步操作吗？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18F0-E201-4173-8696-C93B79DCEC4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41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18F0-E201-4173-8696-C93B79DCEC4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44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状态变为 </a:t>
            </a:r>
            <a:r>
              <a:rPr lang="en-US" altLang="zh-CN" dirty="0" smtClean="0"/>
              <a:t>1001</a:t>
            </a:r>
            <a:r>
              <a:rPr lang="zh-CN" altLang="en-US" dirty="0" smtClean="0"/>
              <a:t>后异步清零，使得</a:t>
            </a:r>
            <a:r>
              <a:rPr lang="en-US" altLang="zh-CN" dirty="0" smtClean="0"/>
              <a:t>QA</a:t>
            </a:r>
            <a:r>
              <a:rPr lang="zh-CN" altLang="en-US" dirty="0" smtClean="0"/>
              <a:t>上出现一个毛刺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18F0-E201-4173-8696-C93B79DCEC4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9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要点：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利用异步清零端，用“反馈归零法”的触发条件是当且状态为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 </a:t>
            </a:r>
            <a:r>
              <a:rPr lang="zh-CN" altLang="en-US" dirty="0" smtClean="0"/>
              <a:t>利用同步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端，用“置数归零法”的触发条件是当且状态为</a:t>
            </a:r>
            <a:r>
              <a:rPr lang="en-US" altLang="zh-CN" smtClean="0"/>
              <a:t>n-1</a:t>
            </a:r>
            <a:r>
              <a:rPr lang="zh-CN" altLang="en-US" smtClean="0"/>
              <a:t>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18F0-E201-4173-8696-C93B79DCEC4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0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18F0-E201-4173-8696-C93B79DCEC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893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4-1MUX</a:t>
            </a:r>
            <a:r>
              <a:rPr lang="zh-CN" altLang="en-US" dirty="0" smtClean="0"/>
              <a:t>来设置数据。</a:t>
            </a:r>
            <a:endParaRPr lang="en-US" altLang="zh-CN" dirty="0" smtClean="0"/>
          </a:p>
          <a:p>
            <a:r>
              <a:rPr lang="zh-CN" altLang="en-US" dirty="0" smtClean="0"/>
              <a:t>当 </a:t>
            </a:r>
            <a:r>
              <a:rPr lang="en-US" altLang="zh-CN" dirty="0" smtClean="0"/>
              <a:t>Q_DCBA=1001 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MUX</a:t>
            </a:r>
            <a:r>
              <a:rPr lang="zh-CN" altLang="en-US" dirty="0" smtClean="0"/>
              <a:t>的控制为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Q=D3,=0</a:t>
            </a:r>
            <a:r>
              <a:rPr lang="zh-CN" altLang="en-US" dirty="0" smtClean="0"/>
              <a:t>； 则</a:t>
            </a:r>
            <a:r>
              <a:rPr lang="en-US" altLang="zh-CN" dirty="0" smtClean="0"/>
              <a:t>LDN</a:t>
            </a:r>
            <a:r>
              <a:rPr lang="zh-CN" altLang="en-US" dirty="0" smtClean="0"/>
              <a:t>为低，有效，载入</a:t>
            </a:r>
            <a:r>
              <a:rPr lang="en-US" altLang="zh-CN" dirty="0" smtClean="0"/>
              <a:t>DCBA=0000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18F0-E201-4173-8696-C93B79DCEC4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87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2-4</a:t>
            </a:r>
            <a:r>
              <a:rPr lang="zh-CN" altLang="en-US" dirty="0" smtClean="0"/>
              <a:t>译码器来设置</a:t>
            </a:r>
            <a:r>
              <a:rPr lang="en-US" altLang="zh-CN" dirty="0" smtClean="0"/>
              <a:t>0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当 </a:t>
            </a:r>
            <a:r>
              <a:rPr lang="en-US" altLang="zh-CN" dirty="0" smtClean="0"/>
              <a:t>Q_DCBA=1001 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2-4</a:t>
            </a:r>
            <a:r>
              <a:rPr lang="zh-CN" altLang="en-US" dirty="0" smtClean="0"/>
              <a:t>译码器的控制端为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D3=0</a:t>
            </a:r>
            <a:r>
              <a:rPr lang="zh-CN" altLang="en-US" dirty="0" smtClean="0"/>
              <a:t>； 则</a:t>
            </a:r>
            <a:r>
              <a:rPr lang="en-US" altLang="zh-CN" dirty="0" smtClean="0"/>
              <a:t>LDN</a:t>
            </a:r>
            <a:r>
              <a:rPr lang="zh-CN" altLang="en-US" dirty="0" smtClean="0"/>
              <a:t>为低，有效，载入</a:t>
            </a:r>
            <a:r>
              <a:rPr lang="en-US" altLang="zh-CN" dirty="0" smtClean="0"/>
              <a:t>DCBA=0000</a:t>
            </a:r>
            <a:endParaRPr lang="zh-CN" altLang="en-US" dirty="0" smtClean="0"/>
          </a:p>
          <a:p>
            <a:r>
              <a:rPr lang="zh-CN" altLang="en-US" dirty="0" smtClean="0"/>
              <a:t>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18F0-E201-4173-8696-C93B79DCEC4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64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地位</a:t>
            </a:r>
            <a:r>
              <a:rPr lang="en-US" altLang="zh-CN" dirty="0" smtClean="0"/>
              <a:t>=9</a:t>
            </a:r>
            <a:r>
              <a:rPr lang="zh-CN" altLang="en-US" dirty="0" smtClean="0"/>
              <a:t>，高位</a:t>
            </a:r>
            <a:r>
              <a:rPr lang="en-US" altLang="zh-CN" dirty="0" smtClean="0"/>
              <a:t>=5</a:t>
            </a:r>
            <a:r>
              <a:rPr lang="zh-CN" altLang="en-US" dirty="0" smtClean="0"/>
              <a:t>的时候，</a:t>
            </a:r>
            <a:r>
              <a:rPr lang="en-US" altLang="zh-CN" dirty="0" smtClean="0"/>
              <a:t>LDN</a:t>
            </a:r>
            <a:r>
              <a:rPr lang="zh-CN" altLang="en-US" dirty="0" smtClean="0"/>
              <a:t>有效， </a:t>
            </a:r>
            <a:r>
              <a:rPr lang="en-US" altLang="zh-CN" dirty="0" smtClean="0"/>
              <a:t>LDN</a:t>
            </a:r>
            <a:r>
              <a:rPr lang="zh-CN" altLang="en-US" dirty="0" smtClean="0"/>
              <a:t>的与非门有三个输入，分别对应 高位</a:t>
            </a:r>
            <a:r>
              <a:rPr lang="en-US" altLang="zh-CN" dirty="0" smtClean="0"/>
              <a:t>=0101</a:t>
            </a:r>
            <a:r>
              <a:rPr lang="zh-CN" altLang="en-US" dirty="0" smtClean="0"/>
              <a:t>， 低位</a:t>
            </a:r>
            <a:r>
              <a:rPr lang="en-US" altLang="zh-CN" dirty="0" smtClean="0"/>
              <a:t>=1001</a:t>
            </a:r>
            <a:r>
              <a:rPr lang="zh-CN" altLang="en-US" dirty="0" smtClean="0"/>
              <a:t>（低位的</a:t>
            </a:r>
            <a:r>
              <a:rPr lang="en-US" altLang="zh-CN" dirty="0" smtClean="0"/>
              <a:t>PRO=1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18F0-E201-4173-8696-C93B79DCEC4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72128-9AEB-44C9-84AB-F7F26C296C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47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0CB51-93F5-4C7E-8B2C-06A62A7CCF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714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66A2B-443E-431D-A962-A25EC5275D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293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CD73B-2EF8-4B8F-987C-D1516AFE91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93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11D9A-7612-473C-92EB-D761D5553B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23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738F0-F017-4629-AD5E-8709F2CF06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898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45654-32F5-4E4C-9DD8-23A2B71EF7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795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78B7F-AE84-4858-88C4-17D211934A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55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806CE-FA30-4113-B60F-4B8250F2A8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05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9F9D8-5964-4C8D-BDC5-CF2874B94D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63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C52A8-874D-4A1C-8311-F1CFF3E806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939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5462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28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71FD1DF4-AEEA-4800-9098-D193289DF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png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4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6"/>
          <p:cNvSpPr>
            <a:spLocks noChangeArrowheads="1" noChangeShapeType="1" noTextEdit="1"/>
          </p:cNvSpPr>
          <p:nvPr/>
        </p:nvSpPr>
        <p:spPr bwMode="auto">
          <a:xfrm>
            <a:off x="1403350" y="2162175"/>
            <a:ext cx="1223963" cy="546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381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cs typeface="Times New Roman" panose="02020603050405020304" pitchFamily="18" charset="0"/>
              </a:rPr>
              <a:t>Unit 11</a:t>
            </a:r>
            <a:endParaRPr lang="zh-CN" altLang="en-US" sz="3600" kern="10"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2771775" y="2133600"/>
            <a:ext cx="56880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MSI</a:t>
            </a:r>
            <a:r>
              <a:rPr lang="zh-CN" altLang="en-US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块的时序电路设计</a:t>
            </a:r>
            <a:endParaRPr lang="en-US" altLang="zh-CN" sz="36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2118" y="3642871"/>
            <a:ext cx="7344816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chemeClr val="bg2"/>
                </a:solidFill>
                <a:latin typeface="隶书" panose="02010509060101010101" charset="-122"/>
                <a:ea typeface="隶书" panose="02010509060101010101" charset="-122"/>
              </a:rPr>
              <a:t>李琼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计算学部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5085184"/>
            <a:ext cx="1467148" cy="1275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3" name="Text Box 3"/>
          <p:cNvSpPr txBox="1">
            <a:spLocks noChangeArrowheads="1"/>
          </p:cNvSpPr>
          <p:nvPr/>
        </p:nvSpPr>
        <p:spPr bwMode="auto">
          <a:xfrm>
            <a:off x="1331913" y="2205038"/>
            <a:ext cx="3352800" cy="1655762"/>
          </a:xfrm>
          <a:prstGeom prst="rect">
            <a:avLst/>
          </a:prstGeom>
          <a:solidFill>
            <a:schemeClr val="tx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Q</a:t>
            </a:r>
            <a:r>
              <a:rPr kumimoji="0"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   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kumimoji="0"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    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kumimoji="0"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    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kumimoji="0"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LDN</a:t>
            </a:r>
            <a:r>
              <a:rPr kumimoji="0"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A  B  C  D</a:t>
            </a:r>
          </a:p>
        </p:txBody>
      </p:sp>
      <p:sp>
        <p:nvSpPr>
          <p:cNvPr id="614404" name="Oval 4"/>
          <p:cNvSpPr>
            <a:spLocks noChangeArrowheads="1"/>
          </p:cNvSpPr>
          <p:nvPr/>
        </p:nvSpPr>
        <p:spPr bwMode="auto">
          <a:xfrm>
            <a:off x="4684713" y="2814638"/>
            <a:ext cx="152400" cy="147637"/>
          </a:xfrm>
          <a:prstGeom prst="ellips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06" name="Text Box 6"/>
          <p:cNvSpPr txBox="1">
            <a:spLocks noChangeArrowheads="1"/>
          </p:cNvSpPr>
          <p:nvPr/>
        </p:nvSpPr>
        <p:spPr bwMode="auto">
          <a:xfrm>
            <a:off x="6665913" y="1185863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614407" name="Text Box 7"/>
          <p:cNvSpPr txBox="1">
            <a:spLocks noChangeArrowheads="1"/>
          </p:cNvSpPr>
          <p:nvPr/>
        </p:nvSpPr>
        <p:spPr bwMode="auto">
          <a:xfrm>
            <a:off x="7161213" y="1185863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614408" name="Text Box 8"/>
          <p:cNvSpPr txBox="1">
            <a:spLocks noChangeArrowheads="1"/>
          </p:cNvSpPr>
          <p:nvPr/>
        </p:nvSpPr>
        <p:spPr bwMode="auto">
          <a:xfrm>
            <a:off x="7654925" y="1185863"/>
            <a:ext cx="99218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1    0</a:t>
            </a:r>
          </a:p>
        </p:txBody>
      </p:sp>
      <p:sp>
        <p:nvSpPr>
          <p:cNvPr id="614410" name="Line 10"/>
          <p:cNvSpPr>
            <a:spLocks noChangeShapeType="1"/>
          </p:cNvSpPr>
          <p:nvPr/>
        </p:nvSpPr>
        <p:spPr bwMode="auto">
          <a:xfrm>
            <a:off x="7424738" y="3367088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11" name="Rectangle 11"/>
          <p:cNvSpPr>
            <a:spLocks noChangeArrowheads="1"/>
          </p:cNvSpPr>
          <p:nvPr/>
        </p:nvSpPr>
        <p:spPr bwMode="auto">
          <a:xfrm>
            <a:off x="6413500" y="2143125"/>
            <a:ext cx="2103438" cy="1262063"/>
          </a:xfrm>
          <a:prstGeom prst="rect">
            <a:avLst/>
          </a:prstGeom>
          <a:solidFill>
            <a:srgbClr val="FFFF99"/>
          </a:solidFill>
          <a:ln w="222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273" name="Group 14"/>
          <p:cNvGrpSpPr>
            <a:grpSpLocks/>
          </p:cNvGrpSpPr>
          <p:nvPr/>
        </p:nvGrpSpPr>
        <p:grpSpPr bwMode="auto">
          <a:xfrm>
            <a:off x="6851650" y="1546225"/>
            <a:ext cx="1428750" cy="596900"/>
            <a:chOff x="4268" y="240"/>
            <a:chExt cx="741" cy="350"/>
          </a:xfrm>
        </p:grpSpPr>
        <p:sp>
          <p:nvSpPr>
            <p:cNvPr id="614415" name="Line 15"/>
            <p:cNvSpPr>
              <a:spLocks noChangeShapeType="1"/>
            </p:cNvSpPr>
            <p:nvPr/>
          </p:nvSpPr>
          <p:spPr bwMode="auto">
            <a:xfrm>
              <a:off x="4268" y="240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16" name="Line 16"/>
            <p:cNvSpPr>
              <a:spLocks noChangeShapeType="1"/>
            </p:cNvSpPr>
            <p:nvPr/>
          </p:nvSpPr>
          <p:spPr bwMode="auto">
            <a:xfrm>
              <a:off x="4515" y="240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17" name="Line 17"/>
            <p:cNvSpPr>
              <a:spLocks noChangeShapeType="1"/>
            </p:cNvSpPr>
            <p:nvPr/>
          </p:nvSpPr>
          <p:spPr bwMode="auto">
            <a:xfrm>
              <a:off x="4762" y="240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18" name="Line 18"/>
            <p:cNvSpPr>
              <a:spLocks noChangeShapeType="1"/>
            </p:cNvSpPr>
            <p:nvPr/>
          </p:nvSpPr>
          <p:spPr bwMode="auto">
            <a:xfrm>
              <a:off x="5009" y="240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4420" name="Text Box 20"/>
          <p:cNvSpPr txBox="1">
            <a:spLocks noChangeArrowheads="1"/>
          </p:cNvSpPr>
          <p:nvPr/>
        </p:nvSpPr>
        <p:spPr bwMode="auto">
          <a:xfrm>
            <a:off x="7129463" y="2852738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Q</a:t>
            </a:r>
          </a:p>
        </p:txBody>
      </p:sp>
      <p:sp>
        <p:nvSpPr>
          <p:cNvPr id="614421" name="Text Box 21"/>
          <p:cNvSpPr txBox="1">
            <a:spLocks noChangeArrowheads="1"/>
          </p:cNvSpPr>
          <p:nvPr/>
        </p:nvSpPr>
        <p:spPr bwMode="auto">
          <a:xfrm>
            <a:off x="6480175" y="2687638"/>
            <a:ext cx="64928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r>
              <a:rPr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  <a:endParaRPr lang="en-US" altLang="zh-CN" b="1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14422" name="Text Box 22"/>
          <p:cNvSpPr txBox="1">
            <a:spLocks noChangeArrowheads="1"/>
          </p:cNvSpPr>
          <p:nvPr/>
        </p:nvSpPr>
        <p:spPr bwMode="auto">
          <a:xfrm>
            <a:off x="6480175" y="2281238"/>
            <a:ext cx="64928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r>
              <a:rPr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endParaRPr lang="en-US" altLang="zh-CN" b="1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14423" name="Text Box 23"/>
          <p:cNvSpPr txBox="1">
            <a:spLocks noChangeArrowheads="1"/>
          </p:cNvSpPr>
          <p:nvPr/>
        </p:nvSpPr>
        <p:spPr bwMode="auto">
          <a:xfrm>
            <a:off x="6757988" y="2119313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</a:t>
            </a:r>
            <a:r>
              <a:rPr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  <a:endParaRPr lang="en-US" altLang="zh-CN" b="1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14424" name="Text Box 24"/>
          <p:cNvSpPr txBox="1">
            <a:spLocks noChangeArrowheads="1"/>
          </p:cNvSpPr>
          <p:nvPr/>
        </p:nvSpPr>
        <p:spPr bwMode="auto">
          <a:xfrm>
            <a:off x="7159625" y="2119313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</a:t>
            </a:r>
            <a:r>
              <a:rPr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endParaRPr lang="en-US" altLang="zh-CN" b="1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14425" name="Text Box 25"/>
          <p:cNvSpPr txBox="1">
            <a:spLocks noChangeArrowheads="1"/>
          </p:cNvSpPr>
          <p:nvPr/>
        </p:nvSpPr>
        <p:spPr bwMode="auto">
          <a:xfrm>
            <a:off x="7561263" y="2119313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</a:t>
            </a:r>
            <a:r>
              <a:rPr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endParaRPr lang="en-US" altLang="zh-CN" b="1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14426" name="Text Box 26"/>
          <p:cNvSpPr txBox="1">
            <a:spLocks noChangeArrowheads="1"/>
          </p:cNvSpPr>
          <p:nvPr/>
        </p:nvSpPr>
        <p:spPr bwMode="auto">
          <a:xfrm>
            <a:off x="7961313" y="2119313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</a:t>
            </a:r>
            <a:r>
              <a:rPr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endParaRPr lang="en-US" altLang="zh-CN" b="1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14431" name="Line 31"/>
          <p:cNvSpPr>
            <a:spLocks noChangeShapeType="1"/>
          </p:cNvSpPr>
          <p:nvPr/>
        </p:nvSpPr>
        <p:spPr bwMode="auto">
          <a:xfrm flipV="1">
            <a:off x="2017713" y="151923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32" name="Line 32"/>
          <p:cNvSpPr>
            <a:spLocks noChangeShapeType="1"/>
          </p:cNvSpPr>
          <p:nvPr/>
        </p:nvSpPr>
        <p:spPr bwMode="auto">
          <a:xfrm flipV="1">
            <a:off x="2627313" y="151923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33" name="Line 33"/>
          <p:cNvSpPr>
            <a:spLocks noChangeShapeType="1"/>
          </p:cNvSpPr>
          <p:nvPr/>
        </p:nvSpPr>
        <p:spPr bwMode="auto">
          <a:xfrm flipV="1">
            <a:off x="3236913" y="151923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34" name="Line 34"/>
          <p:cNvSpPr>
            <a:spLocks noChangeShapeType="1"/>
          </p:cNvSpPr>
          <p:nvPr/>
        </p:nvSpPr>
        <p:spPr bwMode="auto">
          <a:xfrm flipV="1">
            <a:off x="3846513" y="151923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35" name="Line 35"/>
          <p:cNvSpPr>
            <a:spLocks noChangeShapeType="1"/>
          </p:cNvSpPr>
          <p:nvPr/>
        </p:nvSpPr>
        <p:spPr bwMode="auto">
          <a:xfrm>
            <a:off x="3846513" y="1900238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36" name="Line 36"/>
          <p:cNvSpPr>
            <a:spLocks noChangeShapeType="1"/>
          </p:cNvSpPr>
          <p:nvPr/>
        </p:nvSpPr>
        <p:spPr bwMode="auto">
          <a:xfrm>
            <a:off x="5980113" y="1900238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37" name="Line 37"/>
          <p:cNvSpPr>
            <a:spLocks noChangeShapeType="1"/>
          </p:cNvSpPr>
          <p:nvPr/>
        </p:nvSpPr>
        <p:spPr bwMode="auto">
          <a:xfrm>
            <a:off x="5980113" y="25098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38" name="Line 38"/>
          <p:cNvSpPr>
            <a:spLocks noChangeShapeType="1"/>
          </p:cNvSpPr>
          <p:nvPr/>
        </p:nvSpPr>
        <p:spPr bwMode="auto">
          <a:xfrm>
            <a:off x="2017713" y="2052638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39" name="Line 39"/>
          <p:cNvSpPr>
            <a:spLocks noChangeShapeType="1"/>
          </p:cNvSpPr>
          <p:nvPr/>
        </p:nvSpPr>
        <p:spPr bwMode="auto">
          <a:xfrm>
            <a:off x="5675313" y="2052638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40" name="Line 40"/>
          <p:cNvSpPr>
            <a:spLocks noChangeShapeType="1"/>
          </p:cNvSpPr>
          <p:nvPr/>
        </p:nvSpPr>
        <p:spPr bwMode="auto">
          <a:xfrm>
            <a:off x="5675313" y="2967038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41" name="Oval 41"/>
          <p:cNvSpPr>
            <a:spLocks noChangeArrowheads="1"/>
          </p:cNvSpPr>
          <p:nvPr/>
        </p:nvSpPr>
        <p:spPr bwMode="auto">
          <a:xfrm>
            <a:off x="1979613" y="201453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42" name="Oval 42"/>
          <p:cNvSpPr>
            <a:spLocks noChangeArrowheads="1"/>
          </p:cNvSpPr>
          <p:nvPr/>
        </p:nvSpPr>
        <p:spPr bwMode="auto">
          <a:xfrm>
            <a:off x="3808413" y="186213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43" name="Line 43"/>
          <p:cNvSpPr>
            <a:spLocks noChangeShapeType="1"/>
          </p:cNvSpPr>
          <p:nvPr/>
        </p:nvSpPr>
        <p:spPr bwMode="auto">
          <a:xfrm flipH="1">
            <a:off x="5218113" y="3957638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44" name="Line 44"/>
          <p:cNvSpPr>
            <a:spLocks noChangeShapeType="1"/>
          </p:cNvSpPr>
          <p:nvPr/>
        </p:nvSpPr>
        <p:spPr bwMode="auto">
          <a:xfrm flipV="1">
            <a:off x="5218113" y="2890838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45" name="Line 45"/>
          <p:cNvSpPr>
            <a:spLocks noChangeShapeType="1"/>
          </p:cNvSpPr>
          <p:nvPr/>
        </p:nvSpPr>
        <p:spPr bwMode="auto">
          <a:xfrm flipH="1">
            <a:off x="4837113" y="2890838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296" name="Group 46"/>
          <p:cNvGrpSpPr>
            <a:grpSpLocks/>
          </p:cNvGrpSpPr>
          <p:nvPr/>
        </p:nvGrpSpPr>
        <p:grpSpPr bwMode="auto">
          <a:xfrm>
            <a:off x="2170113" y="3881438"/>
            <a:ext cx="1428750" cy="596900"/>
            <a:chOff x="4268" y="240"/>
            <a:chExt cx="741" cy="350"/>
          </a:xfrm>
        </p:grpSpPr>
        <p:sp>
          <p:nvSpPr>
            <p:cNvPr id="614447" name="Line 47"/>
            <p:cNvSpPr>
              <a:spLocks noChangeShapeType="1"/>
            </p:cNvSpPr>
            <p:nvPr/>
          </p:nvSpPr>
          <p:spPr bwMode="auto">
            <a:xfrm>
              <a:off x="4268" y="240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48" name="Line 48"/>
            <p:cNvSpPr>
              <a:spLocks noChangeShapeType="1"/>
            </p:cNvSpPr>
            <p:nvPr/>
          </p:nvSpPr>
          <p:spPr bwMode="auto">
            <a:xfrm>
              <a:off x="4515" y="240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49" name="Line 49"/>
            <p:cNvSpPr>
              <a:spLocks noChangeShapeType="1"/>
            </p:cNvSpPr>
            <p:nvPr/>
          </p:nvSpPr>
          <p:spPr bwMode="auto">
            <a:xfrm>
              <a:off x="4762" y="240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50" name="Line 50"/>
            <p:cNvSpPr>
              <a:spLocks noChangeShapeType="1"/>
            </p:cNvSpPr>
            <p:nvPr/>
          </p:nvSpPr>
          <p:spPr bwMode="auto">
            <a:xfrm>
              <a:off x="5009" y="240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4451" name="Text Box 51"/>
          <p:cNvSpPr txBox="1">
            <a:spLocks noChangeArrowheads="1"/>
          </p:cNvSpPr>
          <p:nvPr/>
        </p:nvSpPr>
        <p:spPr bwMode="auto">
          <a:xfrm>
            <a:off x="2017713" y="4491038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14452" name="Text Box 52"/>
          <p:cNvSpPr txBox="1">
            <a:spLocks noChangeArrowheads="1"/>
          </p:cNvSpPr>
          <p:nvPr/>
        </p:nvSpPr>
        <p:spPr bwMode="auto">
          <a:xfrm>
            <a:off x="2513013" y="4491038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14453" name="Text Box 53"/>
          <p:cNvSpPr txBox="1">
            <a:spLocks noChangeArrowheads="1"/>
          </p:cNvSpPr>
          <p:nvPr/>
        </p:nvSpPr>
        <p:spPr bwMode="auto">
          <a:xfrm>
            <a:off x="3006725" y="4491038"/>
            <a:ext cx="99218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0    0</a:t>
            </a:r>
          </a:p>
        </p:txBody>
      </p:sp>
      <p:sp>
        <p:nvSpPr>
          <p:cNvPr id="614454" name="Text Box 54"/>
          <p:cNvSpPr txBox="1">
            <a:spLocks noChangeArrowheads="1"/>
          </p:cNvSpPr>
          <p:nvPr/>
        </p:nvSpPr>
        <p:spPr bwMode="auto">
          <a:xfrm>
            <a:off x="6629400" y="4244975"/>
            <a:ext cx="175260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4-to-1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MUX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55" name="Line 55"/>
          <p:cNvSpPr>
            <a:spLocks noChangeShapeType="1"/>
          </p:cNvSpPr>
          <p:nvPr/>
        </p:nvSpPr>
        <p:spPr bwMode="auto">
          <a:xfrm>
            <a:off x="1331913" y="2738438"/>
            <a:ext cx="152400" cy="228600"/>
          </a:xfrm>
          <a:prstGeom prst="line">
            <a:avLst/>
          </a:prstGeom>
          <a:noFill/>
          <a:ln w="38100">
            <a:solidFill>
              <a:srgbClr val="003300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56" name="Line 56"/>
          <p:cNvSpPr>
            <a:spLocks noChangeShapeType="1"/>
          </p:cNvSpPr>
          <p:nvPr/>
        </p:nvSpPr>
        <p:spPr bwMode="auto">
          <a:xfrm flipH="1">
            <a:off x="1331913" y="2967038"/>
            <a:ext cx="152400" cy="152400"/>
          </a:xfrm>
          <a:prstGeom prst="line">
            <a:avLst/>
          </a:prstGeom>
          <a:noFill/>
          <a:ln w="38100">
            <a:solidFill>
              <a:srgbClr val="003300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57" name="Line 57"/>
          <p:cNvSpPr>
            <a:spLocks noChangeShapeType="1"/>
          </p:cNvSpPr>
          <p:nvPr/>
        </p:nvSpPr>
        <p:spPr bwMode="auto">
          <a:xfrm>
            <a:off x="874713" y="29670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58" name="Text Box 58"/>
          <p:cNvSpPr txBox="1">
            <a:spLocks noChangeArrowheads="1"/>
          </p:cNvSpPr>
          <p:nvPr/>
        </p:nvSpPr>
        <p:spPr bwMode="auto">
          <a:xfrm>
            <a:off x="265113" y="2814638"/>
            <a:ext cx="60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</a:p>
        </p:txBody>
      </p:sp>
      <p:pic>
        <p:nvPicPr>
          <p:cNvPr id="11307" name="Picture 61" descr="ELEGLINE"/>
          <p:cNvPicPr>
            <a:picLocks noChangeAspect="1" noChangeArrowheads="1"/>
          </p:cNvPicPr>
          <p:nvPr/>
        </p:nvPicPr>
        <p:blipFill>
          <a:blip r:embed="rId3">
            <a:lum bright="46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Arial" panose="020B0604020202020204" pitchFamily="34" charset="0"/>
              </a:rPr>
              <a:t>用计数器芯片设计时序电路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Text Box 2"/>
          <p:cNvSpPr txBox="1">
            <a:spLocks noChangeArrowheads="1"/>
          </p:cNvSpPr>
          <p:nvPr/>
        </p:nvSpPr>
        <p:spPr bwMode="auto">
          <a:xfrm>
            <a:off x="1329506" y="2269976"/>
            <a:ext cx="3352800" cy="1674812"/>
          </a:xfrm>
          <a:prstGeom prst="rect">
            <a:avLst/>
          </a:prstGeom>
          <a:solidFill>
            <a:schemeClr val="tx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Q</a:t>
            </a:r>
            <a:r>
              <a:rPr kumimoji="0"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   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kumimoji="0"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    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kumimoji="0"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    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kumimoji="0"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LDN</a:t>
            </a:r>
            <a:r>
              <a:rPr kumimoji="0" lang="en-US" altLang="zh-CN" b="1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A  B  C  D</a:t>
            </a:r>
          </a:p>
        </p:txBody>
      </p:sp>
      <p:sp>
        <p:nvSpPr>
          <p:cNvPr id="620547" name="Oval 3"/>
          <p:cNvSpPr>
            <a:spLocks noChangeArrowheads="1"/>
          </p:cNvSpPr>
          <p:nvPr/>
        </p:nvSpPr>
        <p:spPr bwMode="auto">
          <a:xfrm>
            <a:off x="4682306" y="2879576"/>
            <a:ext cx="152400" cy="147637"/>
          </a:xfrm>
          <a:prstGeom prst="ellips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52" name="Rectangle 8"/>
          <p:cNvSpPr>
            <a:spLocks noChangeArrowheads="1"/>
          </p:cNvSpPr>
          <p:nvPr/>
        </p:nvSpPr>
        <p:spPr bwMode="auto">
          <a:xfrm>
            <a:off x="6411093" y="2208063"/>
            <a:ext cx="2103438" cy="1262063"/>
          </a:xfrm>
          <a:prstGeom prst="rect">
            <a:avLst/>
          </a:prstGeom>
          <a:solidFill>
            <a:schemeClr val="bg2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0559" name="Text Box 15"/>
          <p:cNvSpPr txBox="1">
            <a:spLocks noChangeArrowheads="1"/>
          </p:cNvSpPr>
          <p:nvPr/>
        </p:nvSpPr>
        <p:spPr bwMode="auto">
          <a:xfrm>
            <a:off x="6477768" y="2650976"/>
            <a:ext cx="64928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0560" name="Text Box 16"/>
          <p:cNvSpPr txBox="1">
            <a:spLocks noChangeArrowheads="1"/>
          </p:cNvSpPr>
          <p:nvPr/>
        </p:nvSpPr>
        <p:spPr bwMode="auto">
          <a:xfrm>
            <a:off x="6477768" y="2193776"/>
            <a:ext cx="64928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0561" name="Text Box 17"/>
          <p:cNvSpPr txBox="1">
            <a:spLocks noChangeArrowheads="1"/>
          </p:cNvSpPr>
          <p:nvPr/>
        </p:nvSpPr>
        <p:spPr bwMode="auto">
          <a:xfrm>
            <a:off x="6793681" y="3012926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0562" name="Text Box 18"/>
          <p:cNvSpPr txBox="1">
            <a:spLocks noChangeArrowheads="1"/>
          </p:cNvSpPr>
          <p:nvPr/>
        </p:nvSpPr>
        <p:spPr bwMode="auto">
          <a:xfrm>
            <a:off x="7195318" y="3012926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0563" name="Text Box 19"/>
          <p:cNvSpPr txBox="1">
            <a:spLocks noChangeArrowheads="1"/>
          </p:cNvSpPr>
          <p:nvPr/>
        </p:nvSpPr>
        <p:spPr bwMode="auto">
          <a:xfrm>
            <a:off x="7596956" y="3012926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0564" name="Text Box 20"/>
          <p:cNvSpPr txBox="1">
            <a:spLocks noChangeArrowheads="1"/>
          </p:cNvSpPr>
          <p:nvPr/>
        </p:nvSpPr>
        <p:spPr bwMode="auto">
          <a:xfrm>
            <a:off x="7997006" y="3012926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0565" name="Line 21"/>
          <p:cNvSpPr>
            <a:spLocks noChangeShapeType="1"/>
          </p:cNvSpPr>
          <p:nvPr/>
        </p:nvSpPr>
        <p:spPr bwMode="auto">
          <a:xfrm flipV="1">
            <a:off x="2015306" y="1584176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66" name="Line 22"/>
          <p:cNvSpPr>
            <a:spLocks noChangeShapeType="1"/>
          </p:cNvSpPr>
          <p:nvPr/>
        </p:nvSpPr>
        <p:spPr bwMode="auto">
          <a:xfrm flipV="1">
            <a:off x="2624906" y="1584176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67" name="Line 23"/>
          <p:cNvSpPr>
            <a:spLocks noChangeShapeType="1"/>
          </p:cNvSpPr>
          <p:nvPr/>
        </p:nvSpPr>
        <p:spPr bwMode="auto">
          <a:xfrm flipV="1">
            <a:off x="3234506" y="1584176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68" name="Line 24"/>
          <p:cNvSpPr>
            <a:spLocks noChangeShapeType="1"/>
          </p:cNvSpPr>
          <p:nvPr/>
        </p:nvSpPr>
        <p:spPr bwMode="auto">
          <a:xfrm flipV="1">
            <a:off x="3844106" y="1584176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69" name="Line 25"/>
          <p:cNvSpPr>
            <a:spLocks noChangeShapeType="1"/>
          </p:cNvSpPr>
          <p:nvPr/>
        </p:nvSpPr>
        <p:spPr bwMode="auto">
          <a:xfrm>
            <a:off x="3844106" y="1965176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70" name="Line 26"/>
          <p:cNvSpPr>
            <a:spLocks noChangeShapeType="1"/>
          </p:cNvSpPr>
          <p:nvPr/>
        </p:nvSpPr>
        <p:spPr bwMode="auto">
          <a:xfrm>
            <a:off x="5977706" y="1965176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71" name="Line 27"/>
          <p:cNvSpPr>
            <a:spLocks noChangeShapeType="1"/>
          </p:cNvSpPr>
          <p:nvPr/>
        </p:nvSpPr>
        <p:spPr bwMode="auto">
          <a:xfrm>
            <a:off x="5977706" y="2574776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72" name="Line 28"/>
          <p:cNvSpPr>
            <a:spLocks noChangeShapeType="1"/>
          </p:cNvSpPr>
          <p:nvPr/>
        </p:nvSpPr>
        <p:spPr bwMode="auto">
          <a:xfrm>
            <a:off x="2015306" y="2117576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73" name="Line 29"/>
          <p:cNvSpPr>
            <a:spLocks noChangeShapeType="1"/>
          </p:cNvSpPr>
          <p:nvPr/>
        </p:nvSpPr>
        <p:spPr bwMode="auto">
          <a:xfrm>
            <a:off x="5672906" y="2117576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74" name="Line 30"/>
          <p:cNvSpPr>
            <a:spLocks noChangeShapeType="1"/>
          </p:cNvSpPr>
          <p:nvPr/>
        </p:nvSpPr>
        <p:spPr bwMode="auto">
          <a:xfrm>
            <a:off x="5672906" y="3031976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75" name="Oval 31"/>
          <p:cNvSpPr>
            <a:spLocks noChangeArrowheads="1"/>
          </p:cNvSpPr>
          <p:nvPr/>
        </p:nvSpPr>
        <p:spPr bwMode="auto">
          <a:xfrm>
            <a:off x="1977206" y="2079476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76" name="Oval 32"/>
          <p:cNvSpPr>
            <a:spLocks noChangeArrowheads="1"/>
          </p:cNvSpPr>
          <p:nvPr/>
        </p:nvSpPr>
        <p:spPr bwMode="auto">
          <a:xfrm>
            <a:off x="3806006" y="1927076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77" name="Line 33"/>
          <p:cNvSpPr>
            <a:spLocks noChangeShapeType="1"/>
          </p:cNvSpPr>
          <p:nvPr/>
        </p:nvSpPr>
        <p:spPr bwMode="auto">
          <a:xfrm flipH="1">
            <a:off x="5215706" y="4022576"/>
            <a:ext cx="300831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78" name="Line 34"/>
          <p:cNvSpPr>
            <a:spLocks noChangeShapeType="1"/>
          </p:cNvSpPr>
          <p:nvPr/>
        </p:nvSpPr>
        <p:spPr bwMode="auto">
          <a:xfrm flipV="1">
            <a:off x="5215706" y="2955776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79" name="Line 35"/>
          <p:cNvSpPr>
            <a:spLocks noChangeShapeType="1"/>
          </p:cNvSpPr>
          <p:nvPr/>
        </p:nvSpPr>
        <p:spPr bwMode="auto">
          <a:xfrm flipH="1">
            <a:off x="4834706" y="295577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314" name="Group 36"/>
          <p:cNvGrpSpPr>
            <a:grpSpLocks/>
          </p:cNvGrpSpPr>
          <p:nvPr/>
        </p:nvGrpSpPr>
        <p:grpSpPr bwMode="auto">
          <a:xfrm>
            <a:off x="2167706" y="3946376"/>
            <a:ext cx="1428750" cy="596900"/>
            <a:chOff x="4268" y="240"/>
            <a:chExt cx="741" cy="350"/>
          </a:xfrm>
        </p:grpSpPr>
        <p:sp>
          <p:nvSpPr>
            <p:cNvPr id="620581" name="Line 37"/>
            <p:cNvSpPr>
              <a:spLocks noChangeShapeType="1"/>
            </p:cNvSpPr>
            <p:nvPr/>
          </p:nvSpPr>
          <p:spPr bwMode="auto">
            <a:xfrm>
              <a:off x="4268" y="240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0582" name="Line 38"/>
            <p:cNvSpPr>
              <a:spLocks noChangeShapeType="1"/>
            </p:cNvSpPr>
            <p:nvPr/>
          </p:nvSpPr>
          <p:spPr bwMode="auto">
            <a:xfrm>
              <a:off x="4515" y="240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0583" name="Line 39"/>
            <p:cNvSpPr>
              <a:spLocks noChangeShapeType="1"/>
            </p:cNvSpPr>
            <p:nvPr/>
          </p:nvSpPr>
          <p:spPr bwMode="auto">
            <a:xfrm>
              <a:off x="4762" y="240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0584" name="Line 40"/>
            <p:cNvSpPr>
              <a:spLocks noChangeShapeType="1"/>
            </p:cNvSpPr>
            <p:nvPr/>
          </p:nvSpPr>
          <p:spPr bwMode="auto">
            <a:xfrm>
              <a:off x="5009" y="240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0585" name="Text Box 41"/>
          <p:cNvSpPr txBox="1">
            <a:spLocks noChangeArrowheads="1"/>
          </p:cNvSpPr>
          <p:nvPr/>
        </p:nvSpPr>
        <p:spPr bwMode="auto">
          <a:xfrm>
            <a:off x="2015306" y="4555976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20586" name="Text Box 42"/>
          <p:cNvSpPr txBox="1">
            <a:spLocks noChangeArrowheads="1"/>
          </p:cNvSpPr>
          <p:nvPr/>
        </p:nvSpPr>
        <p:spPr bwMode="auto">
          <a:xfrm>
            <a:off x="2510606" y="4555976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20587" name="Text Box 43"/>
          <p:cNvSpPr txBox="1">
            <a:spLocks noChangeArrowheads="1"/>
          </p:cNvSpPr>
          <p:nvPr/>
        </p:nvSpPr>
        <p:spPr bwMode="auto">
          <a:xfrm>
            <a:off x="3004318" y="4555976"/>
            <a:ext cx="99218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0    0</a:t>
            </a:r>
          </a:p>
        </p:txBody>
      </p:sp>
      <p:sp>
        <p:nvSpPr>
          <p:cNvPr id="620588" name="Text Box 44"/>
          <p:cNvSpPr txBox="1">
            <a:spLocks noChangeArrowheads="1"/>
          </p:cNvSpPr>
          <p:nvPr/>
        </p:nvSpPr>
        <p:spPr bwMode="auto">
          <a:xfrm>
            <a:off x="6371406" y="4359126"/>
            <a:ext cx="230505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2-4 Decoder</a:t>
            </a:r>
          </a:p>
        </p:txBody>
      </p:sp>
      <p:sp>
        <p:nvSpPr>
          <p:cNvPr id="620589" name="Oval 45"/>
          <p:cNvSpPr>
            <a:spLocks noChangeArrowheads="1"/>
          </p:cNvSpPr>
          <p:nvPr/>
        </p:nvSpPr>
        <p:spPr bwMode="auto">
          <a:xfrm>
            <a:off x="6968306" y="3489176"/>
            <a:ext cx="76200" cy="76200"/>
          </a:xfrm>
          <a:prstGeom prst="ellips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90" name="Oval 46"/>
          <p:cNvSpPr>
            <a:spLocks noChangeArrowheads="1"/>
          </p:cNvSpPr>
          <p:nvPr/>
        </p:nvSpPr>
        <p:spPr bwMode="auto">
          <a:xfrm>
            <a:off x="7425506" y="3489176"/>
            <a:ext cx="76200" cy="76200"/>
          </a:xfrm>
          <a:prstGeom prst="ellips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91" name="Oval 47"/>
          <p:cNvSpPr>
            <a:spLocks noChangeArrowheads="1"/>
          </p:cNvSpPr>
          <p:nvPr/>
        </p:nvSpPr>
        <p:spPr bwMode="auto">
          <a:xfrm>
            <a:off x="7806506" y="3489176"/>
            <a:ext cx="76200" cy="76200"/>
          </a:xfrm>
          <a:prstGeom prst="ellips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92" name="Oval 48"/>
          <p:cNvSpPr>
            <a:spLocks noChangeArrowheads="1"/>
          </p:cNvSpPr>
          <p:nvPr/>
        </p:nvSpPr>
        <p:spPr bwMode="auto">
          <a:xfrm>
            <a:off x="8187506" y="3489176"/>
            <a:ext cx="76200" cy="76200"/>
          </a:xfrm>
          <a:prstGeom prst="ellips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93" name="Line 49"/>
          <p:cNvSpPr>
            <a:spLocks noChangeShapeType="1"/>
          </p:cNvSpPr>
          <p:nvPr/>
        </p:nvSpPr>
        <p:spPr bwMode="auto">
          <a:xfrm>
            <a:off x="8225606" y="3565376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94" name="Line 50"/>
          <p:cNvSpPr>
            <a:spLocks noChangeShapeType="1"/>
          </p:cNvSpPr>
          <p:nvPr/>
        </p:nvSpPr>
        <p:spPr bwMode="auto">
          <a:xfrm>
            <a:off x="1329506" y="2803376"/>
            <a:ext cx="152400" cy="228600"/>
          </a:xfrm>
          <a:prstGeom prst="line">
            <a:avLst/>
          </a:prstGeom>
          <a:noFill/>
          <a:ln w="38100">
            <a:solidFill>
              <a:srgbClr val="003300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95" name="Line 51"/>
          <p:cNvSpPr>
            <a:spLocks noChangeShapeType="1"/>
          </p:cNvSpPr>
          <p:nvPr/>
        </p:nvSpPr>
        <p:spPr bwMode="auto">
          <a:xfrm flipH="1">
            <a:off x="1329506" y="3031976"/>
            <a:ext cx="152400" cy="152400"/>
          </a:xfrm>
          <a:prstGeom prst="line">
            <a:avLst/>
          </a:prstGeom>
          <a:noFill/>
          <a:ln w="38100">
            <a:solidFill>
              <a:srgbClr val="003300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96" name="Line 52"/>
          <p:cNvSpPr>
            <a:spLocks noChangeShapeType="1"/>
          </p:cNvSpPr>
          <p:nvPr/>
        </p:nvSpPr>
        <p:spPr bwMode="auto">
          <a:xfrm>
            <a:off x="872306" y="3031976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0597" name="Text Box 53"/>
          <p:cNvSpPr txBox="1">
            <a:spLocks noChangeArrowheads="1"/>
          </p:cNvSpPr>
          <p:nvPr/>
        </p:nvSpPr>
        <p:spPr bwMode="auto">
          <a:xfrm>
            <a:off x="262706" y="2879576"/>
            <a:ext cx="60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</a:p>
        </p:txBody>
      </p:sp>
      <p:pic>
        <p:nvPicPr>
          <p:cNvPr id="12330" name="Picture 56" descr="ELEGLINE"/>
          <p:cNvPicPr>
            <a:picLocks noChangeAspect="1" noChangeArrowheads="1"/>
          </p:cNvPicPr>
          <p:nvPr/>
        </p:nvPicPr>
        <p:blipFill>
          <a:blip r:embed="rId3">
            <a:lum bright="46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31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用计数器芯片设计时序电路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395536" y="399727"/>
            <a:ext cx="4392488" cy="6069354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74161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计数器（反馈归零法、置数归零法）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256</a:t>
            </a:r>
            <a:r>
              <a:rPr lang="zh-CN" altLang="zh-CN" sz="2500" b="1" dirty="0">
                <a:solidFill>
                  <a:schemeClr val="bg2"/>
                </a:solidFill>
              </a:rPr>
              <a:t>同步加法计数器</a:t>
            </a:r>
          </a:p>
          <a:p>
            <a:pPr lvl="0">
              <a:buNone/>
            </a:pPr>
            <a:endParaRPr lang="en-US" altLang="zh-CN" sz="25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74163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zh-CN" altLang="zh-CN" sz="2500" b="1" dirty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和</a:t>
            </a:r>
            <a:r>
              <a:rPr lang="en-US" altLang="zh-CN" sz="2500" b="1" dirty="0">
                <a:solidFill>
                  <a:schemeClr val="bg2"/>
                </a:solidFill>
              </a:rPr>
              <a:t>74138</a:t>
            </a:r>
            <a:r>
              <a:rPr lang="zh-CN" altLang="zh-CN" sz="2500" b="1" dirty="0">
                <a:solidFill>
                  <a:schemeClr val="bg2"/>
                </a:solidFill>
              </a:rPr>
              <a:t>设计</a:t>
            </a:r>
            <a:r>
              <a:rPr lang="en-US" altLang="zh-CN" sz="2500" b="1" dirty="0">
                <a:solidFill>
                  <a:schemeClr val="bg2"/>
                </a:solidFill>
              </a:rPr>
              <a:t>8-</a:t>
            </a:r>
            <a:r>
              <a:rPr lang="zh-CN" altLang="zh-CN" sz="2500" b="1" dirty="0">
                <a:solidFill>
                  <a:schemeClr val="bg2"/>
                </a:solidFill>
              </a:rPr>
              <a:t>节拍生成器</a:t>
            </a:r>
          </a:p>
          <a:p>
            <a:pPr marL="457200" lvl="0" indent="-457200">
              <a:buFont typeface="+mj-lt"/>
              <a:buAutoNum type="arabicPeriod"/>
            </a:pP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60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CN" sz="5400" b="1" dirty="0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32040" y="393799"/>
            <a:ext cx="4032448" cy="60785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7490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500" b="1" dirty="0">
                <a:solidFill>
                  <a:schemeClr val="bg2"/>
                </a:solidFill>
              </a:rPr>
              <a:t>8421-BCD </a:t>
            </a:r>
            <a:r>
              <a:rPr lang="zh-CN" altLang="zh-CN" sz="2500" b="1" dirty="0">
                <a:solidFill>
                  <a:schemeClr val="bg2"/>
                </a:solidFill>
              </a:rPr>
              <a:t>码模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-6 </a:t>
            </a:r>
            <a:r>
              <a:rPr lang="zh-CN" altLang="zh-CN" sz="2500" b="1" dirty="0">
                <a:solidFill>
                  <a:schemeClr val="bg2"/>
                </a:solidFill>
              </a:rPr>
              <a:t>二进制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-8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-45 </a:t>
            </a:r>
            <a:r>
              <a:rPr lang="zh-CN" altLang="zh-CN" sz="2500" b="1" dirty="0">
                <a:solidFill>
                  <a:schemeClr val="bg2"/>
                </a:solidFill>
              </a:rPr>
              <a:t>计数器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500" b="1" dirty="0" smtClean="0">
                <a:solidFill>
                  <a:schemeClr val="bg2"/>
                </a:solidFill>
              </a:rPr>
              <a:t>5421-BCD </a:t>
            </a:r>
            <a:r>
              <a:rPr lang="zh-CN" altLang="zh-CN" sz="2500" b="1" dirty="0">
                <a:solidFill>
                  <a:schemeClr val="bg2"/>
                </a:solidFill>
              </a:rPr>
              <a:t>码计数器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1000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en-US" altLang="zh-CN" sz="2500" b="1" dirty="0" smtClean="0">
                <a:solidFill>
                  <a:schemeClr val="bg2"/>
                </a:solidFill>
              </a:rPr>
              <a:t> </a:t>
            </a:r>
            <a:r>
              <a:rPr lang="en-US" altLang="zh-CN" sz="2500" b="1" dirty="0">
                <a:solidFill>
                  <a:schemeClr val="bg2"/>
                </a:solidFill>
              </a:rPr>
              <a:t>7-</a:t>
            </a:r>
            <a:r>
              <a:rPr lang="zh-CN" altLang="zh-CN" sz="2500" b="1" dirty="0">
                <a:solidFill>
                  <a:schemeClr val="bg2"/>
                </a:solidFill>
              </a:rPr>
              <a:t>节拍发生器</a:t>
            </a:r>
          </a:p>
          <a:p>
            <a:pPr lvl="0">
              <a:buNone/>
            </a:pPr>
            <a:endParaRPr lang="en-US" altLang="zh-CN" sz="1050" b="1" dirty="0" smtClean="0">
              <a:solidFill>
                <a:schemeClr val="bg2"/>
              </a:solidFill>
            </a:endParaRPr>
          </a:p>
          <a:p>
            <a:pPr lvl="0">
              <a:buNone/>
            </a:pPr>
            <a:r>
              <a:rPr lang="zh-CN" altLang="zh-CN" sz="2500" b="1" dirty="0" smtClean="0">
                <a:solidFill>
                  <a:schemeClr val="bg2"/>
                </a:solidFill>
              </a:rPr>
              <a:t>利用</a:t>
            </a:r>
            <a:r>
              <a:rPr lang="en-US" altLang="zh-CN" sz="2500" b="1" dirty="0">
                <a:solidFill>
                  <a:schemeClr val="bg2"/>
                </a:solidFill>
              </a:rPr>
              <a:t>T1193</a:t>
            </a:r>
            <a:r>
              <a:rPr lang="zh-CN" altLang="zh-CN" sz="2500" b="1" dirty="0">
                <a:solidFill>
                  <a:schemeClr val="bg2"/>
                </a:solidFill>
              </a:rPr>
              <a:t>（模</a:t>
            </a:r>
            <a:r>
              <a:rPr lang="en-US" altLang="zh-CN" sz="2500" b="1" dirty="0">
                <a:solidFill>
                  <a:schemeClr val="bg2"/>
                </a:solidFill>
              </a:rPr>
              <a:t>16</a:t>
            </a:r>
            <a:r>
              <a:rPr lang="zh-CN" altLang="zh-CN" sz="2500" b="1" dirty="0">
                <a:solidFill>
                  <a:schemeClr val="bg2"/>
                </a:solidFill>
              </a:rPr>
              <a:t>可逆计数器芯片）和</a:t>
            </a:r>
            <a:r>
              <a:rPr lang="en-US" altLang="zh-CN" sz="2500" b="1" dirty="0">
                <a:solidFill>
                  <a:schemeClr val="bg2"/>
                </a:solidFill>
              </a:rPr>
              <a:t> T1085</a:t>
            </a:r>
            <a:r>
              <a:rPr lang="zh-CN" altLang="zh-CN" sz="2500" b="1" dirty="0">
                <a:solidFill>
                  <a:schemeClr val="bg2"/>
                </a:solidFill>
              </a:rPr>
              <a:t>（</a:t>
            </a:r>
            <a:r>
              <a:rPr lang="en-US" altLang="zh-CN" sz="2500" b="1" dirty="0">
                <a:solidFill>
                  <a:schemeClr val="bg2"/>
                </a:solidFill>
              </a:rPr>
              <a:t>4-bit </a:t>
            </a:r>
            <a:r>
              <a:rPr lang="zh-CN" altLang="zh-CN" sz="2500" b="1" dirty="0">
                <a:solidFill>
                  <a:schemeClr val="bg2"/>
                </a:solidFill>
              </a:rPr>
              <a:t>数码比较器）设计模</a:t>
            </a:r>
            <a:r>
              <a:rPr lang="en-US" altLang="zh-CN" sz="2500" b="1" dirty="0">
                <a:solidFill>
                  <a:schemeClr val="bg2"/>
                </a:solidFill>
              </a:rPr>
              <a:t>10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  <a:r>
              <a:rPr lang="en-US" altLang="zh-CN" sz="2500" b="1" dirty="0">
                <a:solidFill>
                  <a:schemeClr val="bg2"/>
                </a:solidFill>
              </a:rPr>
              <a:t>.</a:t>
            </a:r>
            <a:endParaRPr lang="zh-CN" altLang="zh-CN" sz="2500" b="1" dirty="0">
              <a:solidFill>
                <a:schemeClr val="bg2"/>
              </a:solidFill>
            </a:endParaRP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692376"/>
              </p:ext>
            </p:extLst>
          </p:nvPr>
        </p:nvGraphicFramePr>
        <p:xfrm>
          <a:off x="-26102" y="1916832"/>
          <a:ext cx="555243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2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6102" y="1916832"/>
                        <a:ext cx="555243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8263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642226"/>
              </p:ext>
            </p:extLst>
          </p:nvPr>
        </p:nvGraphicFramePr>
        <p:xfrm>
          <a:off x="-233442" y="332110"/>
          <a:ext cx="9413954" cy="5617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" name="位图图像" r:id="rId3" imgW="5409524" imgH="3048426" progId="Paint.Picture">
                  <p:embed/>
                </p:oleObj>
              </mc:Choice>
              <mc:Fallback>
                <p:oleObj name="位图图像" r:id="rId3" imgW="5409524" imgH="304842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33442" y="332110"/>
                        <a:ext cx="9413954" cy="5617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995936" y="6017914"/>
            <a:ext cx="243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16×16</a:t>
            </a:r>
          </a:p>
        </p:txBody>
      </p:sp>
      <p:pic>
        <p:nvPicPr>
          <p:cNvPr id="13319" name="Picture 8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2230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695575" y="692696"/>
            <a:ext cx="4464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模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256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同步加法计数器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395536" y="399727"/>
            <a:ext cx="4392488" cy="6069354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74161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计数器（反馈归零法、置数归零法）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256</a:t>
            </a:r>
            <a:r>
              <a:rPr lang="zh-CN" altLang="zh-CN" sz="2500" b="1" dirty="0">
                <a:solidFill>
                  <a:schemeClr val="bg2"/>
                </a:solidFill>
              </a:rPr>
              <a:t>同步加法计数器</a:t>
            </a:r>
          </a:p>
          <a:p>
            <a:pPr lvl="0">
              <a:buNone/>
            </a:pPr>
            <a:endParaRPr lang="en-US" altLang="zh-CN" sz="25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74163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zh-CN" altLang="zh-CN" sz="2500" b="1" dirty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和</a:t>
            </a:r>
            <a:r>
              <a:rPr lang="en-US" altLang="zh-CN" sz="2500" b="1" dirty="0">
                <a:solidFill>
                  <a:schemeClr val="bg2"/>
                </a:solidFill>
              </a:rPr>
              <a:t>74138</a:t>
            </a:r>
            <a:r>
              <a:rPr lang="zh-CN" altLang="zh-CN" sz="2500" b="1" dirty="0">
                <a:solidFill>
                  <a:schemeClr val="bg2"/>
                </a:solidFill>
              </a:rPr>
              <a:t>设计</a:t>
            </a:r>
            <a:r>
              <a:rPr lang="en-US" altLang="zh-CN" sz="2500" b="1" dirty="0">
                <a:solidFill>
                  <a:schemeClr val="bg2"/>
                </a:solidFill>
              </a:rPr>
              <a:t>8-</a:t>
            </a:r>
            <a:r>
              <a:rPr lang="zh-CN" altLang="zh-CN" sz="2500" b="1" dirty="0">
                <a:solidFill>
                  <a:schemeClr val="bg2"/>
                </a:solidFill>
              </a:rPr>
              <a:t>节拍生成器</a:t>
            </a:r>
          </a:p>
          <a:p>
            <a:pPr marL="457200" lvl="0" indent="-457200">
              <a:buFont typeface="+mj-lt"/>
              <a:buAutoNum type="arabicPeriod"/>
            </a:pP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60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CN" sz="5400" b="1" dirty="0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32040" y="393799"/>
            <a:ext cx="4032448" cy="60785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7490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500" b="1" dirty="0">
                <a:solidFill>
                  <a:schemeClr val="bg2"/>
                </a:solidFill>
              </a:rPr>
              <a:t>8421-BCD </a:t>
            </a:r>
            <a:r>
              <a:rPr lang="zh-CN" altLang="zh-CN" sz="2500" b="1" dirty="0">
                <a:solidFill>
                  <a:schemeClr val="bg2"/>
                </a:solidFill>
              </a:rPr>
              <a:t>码模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-6 </a:t>
            </a:r>
            <a:r>
              <a:rPr lang="zh-CN" altLang="zh-CN" sz="2500" b="1" dirty="0">
                <a:solidFill>
                  <a:schemeClr val="bg2"/>
                </a:solidFill>
              </a:rPr>
              <a:t>二进制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-8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-45 </a:t>
            </a:r>
            <a:r>
              <a:rPr lang="zh-CN" altLang="zh-CN" sz="2500" b="1" dirty="0">
                <a:solidFill>
                  <a:schemeClr val="bg2"/>
                </a:solidFill>
              </a:rPr>
              <a:t>计数器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500" b="1" dirty="0" smtClean="0">
                <a:solidFill>
                  <a:schemeClr val="bg2"/>
                </a:solidFill>
              </a:rPr>
              <a:t>5421-BCD </a:t>
            </a:r>
            <a:r>
              <a:rPr lang="zh-CN" altLang="zh-CN" sz="2500" b="1" dirty="0">
                <a:solidFill>
                  <a:schemeClr val="bg2"/>
                </a:solidFill>
              </a:rPr>
              <a:t>码计数器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1000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en-US" altLang="zh-CN" sz="2500" b="1" dirty="0" smtClean="0">
                <a:solidFill>
                  <a:schemeClr val="bg2"/>
                </a:solidFill>
              </a:rPr>
              <a:t> </a:t>
            </a:r>
            <a:r>
              <a:rPr lang="en-US" altLang="zh-CN" sz="2500" b="1" dirty="0">
                <a:solidFill>
                  <a:schemeClr val="bg2"/>
                </a:solidFill>
              </a:rPr>
              <a:t>7-</a:t>
            </a:r>
            <a:r>
              <a:rPr lang="zh-CN" altLang="zh-CN" sz="2500" b="1" dirty="0">
                <a:solidFill>
                  <a:schemeClr val="bg2"/>
                </a:solidFill>
              </a:rPr>
              <a:t>节拍发生器</a:t>
            </a:r>
          </a:p>
          <a:p>
            <a:pPr lvl="0">
              <a:buNone/>
            </a:pPr>
            <a:endParaRPr lang="en-US" altLang="zh-CN" sz="1050" b="1" dirty="0" smtClean="0">
              <a:solidFill>
                <a:schemeClr val="bg2"/>
              </a:solidFill>
            </a:endParaRPr>
          </a:p>
          <a:p>
            <a:pPr lvl="0">
              <a:buNone/>
            </a:pPr>
            <a:r>
              <a:rPr lang="zh-CN" altLang="zh-CN" sz="2500" b="1" dirty="0" smtClean="0">
                <a:solidFill>
                  <a:schemeClr val="bg2"/>
                </a:solidFill>
              </a:rPr>
              <a:t>利用</a:t>
            </a:r>
            <a:r>
              <a:rPr lang="en-US" altLang="zh-CN" sz="2500" b="1" dirty="0">
                <a:solidFill>
                  <a:schemeClr val="bg2"/>
                </a:solidFill>
              </a:rPr>
              <a:t>T1193</a:t>
            </a:r>
            <a:r>
              <a:rPr lang="zh-CN" altLang="zh-CN" sz="2500" b="1" dirty="0">
                <a:solidFill>
                  <a:schemeClr val="bg2"/>
                </a:solidFill>
              </a:rPr>
              <a:t>（模</a:t>
            </a:r>
            <a:r>
              <a:rPr lang="en-US" altLang="zh-CN" sz="2500" b="1" dirty="0">
                <a:solidFill>
                  <a:schemeClr val="bg2"/>
                </a:solidFill>
              </a:rPr>
              <a:t>16</a:t>
            </a:r>
            <a:r>
              <a:rPr lang="zh-CN" altLang="zh-CN" sz="2500" b="1" dirty="0">
                <a:solidFill>
                  <a:schemeClr val="bg2"/>
                </a:solidFill>
              </a:rPr>
              <a:t>可逆计数器芯片）和</a:t>
            </a:r>
            <a:r>
              <a:rPr lang="en-US" altLang="zh-CN" sz="2500" b="1" dirty="0">
                <a:solidFill>
                  <a:schemeClr val="bg2"/>
                </a:solidFill>
              </a:rPr>
              <a:t> T1085</a:t>
            </a:r>
            <a:r>
              <a:rPr lang="zh-CN" altLang="zh-CN" sz="2500" b="1" dirty="0">
                <a:solidFill>
                  <a:schemeClr val="bg2"/>
                </a:solidFill>
              </a:rPr>
              <a:t>（</a:t>
            </a:r>
            <a:r>
              <a:rPr lang="en-US" altLang="zh-CN" sz="2500" b="1" dirty="0">
                <a:solidFill>
                  <a:schemeClr val="bg2"/>
                </a:solidFill>
              </a:rPr>
              <a:t>4-bit </a:t>
            </a:r>
            <a:r>
              <a:rPr lang="zh-CN" altLang="zh-CN" sz="2500" b="1" dirty="0">
                <a:solidFill>
                  <a:schemeClr val="bg2"/>
                </a:solidFill>
              </a:rPr>
              <a:t>数码比较器）设计模</a:t>
            </a:r>
            <a:r>
              <a:rPr lang="en-US" altLang="zh-CN" sz="2500" b="1" dirty="0">
                <a:solidFill>
                  <a:schemeClr val="bg2"/>
                </a:solidFill>
              </a:rPr>
              <a:t>10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  <a:r>
              <a:rPr lang="en-US" altLang="zh-CN" sz="2500" b="1" dirty="0">
                <a:solidFill>
                  <a:schemeClr val="bg2"/>
                </a:solidFill>
              </a:rPr>
              <a:t>.</a:t>
            </a:r>
            <a:endParaRPr lang="zh-CN" altLang="zh-CN" sz="2500" b="1" dirty="0">
              <a:solidFill>
                <a:schemeClr val="bg2"/>
              </a:solidFill>
            </a:endParaRP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059213"/>
              </p:ext>
            </p:extLst>
          </p:nvPr>
        </p:nvGraphicFramePr>
        <p:xfrm>
          <a:off x="-108520" y="3284984"/>
          <a:ext cx="555243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4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8520" y="3284984"/>
                        <a:ext cx="555243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1917502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539750" y="476250"/>
            <a:ext cx="7772400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2952750" indent="-2952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143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333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3524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714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1719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6291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50863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543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(2) 74163——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模</a:t>
            </a:r>
            <a:r>
              <a:rPr kumimoji="0" lang="en-US" sz="2800" dirty="0" smtClean="0">
                <a:latin typeface="Arial" panose="020B0604020202020204" pitchFamily="34" charset="0"/>
              </a:rPr>
              <a:t>16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可预置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同步清零计数器</a:t>
            </a:r>
            <a:endParaRPr kumimoji="0" lang="en-US" altLang="zh-CN" sz="2800" dirty="0" smtClean="0">
              <a:latin typeface="Arial" panose="020B0604020202020204" pitchFamily="34" charset="0"/>
            </a:endParaRPr>
          </a:p>
        </p:txBody>
      </p:sp>
      <p:sp>
        <p:nvSpPr>
          <p:cNvPr id="617523" name="Text Box 51"/>
          <p:cNvSpPr txBox="1">
            <a:spLocks noChangeArrowheads="1"/>
          </p:cNvSpPr>
          <p:nvPr/>
        </p:nvSpPr>
        <p:spPr bwMode="auto">
          <a:xfrm>
            <a:off x="900113" y="5013102"/>
            <a:ext cx="7239000" cy="1066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If Q</a:t>
            </a:r>
            <a:r>
              <a:rPr kumimoji="0"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D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Q</a:t>
            </a:r>
            <a:r>
              <a:rPr kumimoji="0"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Q</a:t>
            </a:r>
            <a:r>
              <a:rPr kumimoji="0"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Q</a:t>
            </a:r>
            <a:r>
              <a:rPr kumimoji="0"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＝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1001, then CLRN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＝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0, When  CP   , Q</a:t>
            </a:r>
            <a:r>
              <a:rPr kumimoji="0"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D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Q</a:t>
            </a:r>
            <a:r>
              <a:rPr kumimoji="0"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Q</a:t>
            </a:r>
            <a:r>
              <a:rPr kumimoji="0"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Q</a:t>
            </a:r>
            <a:r>
              <a:rPr kumimoji="0"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＝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0000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143000" y="1798414"/>
            <a:ext cx="6858000" cy="2959100"/>
            <a:chOff x="720" y="1496"/>
            <a:chExt cx="4320" cy="1864"/>
          </a:xfrm>
        </p:grpSpPr>
        <p:grpSp>
          <p:nvGrpSpPr>
            <p:cNvPr id="14345" name="Group 52"/>
            <p:cNvGrpSpPr>
              <a:grpSpLocks/>
            </p:cNvGrpSpPr>
            <p:nvPr/>
          </p:nvGrpSpPr>
          <p:grpSpPr bwMode="auto">
            <a:xfrm>
              <a:off x="1824" y="1496"/>
              <a:ext cx="3216" cy="1864"/>
              <a:chOff x="432" y="1344"/>
              <a:chExt cx="3216" cy="1864"/>
            </a:xfrm>
          </p:grpSpPr>
          <p:sp>
            <p:nvSpPr>
              <p:cNvPr id="617475" name="Text Box 3"/>
              <p:cNvSpPr txBox="1">
                <a:spLocks noChangeArrowheads="1"/>
              </p:cNvSpPr>
              <p:nvPr/>
            </p:nvSpPr>
            <p:spPr bwMode="auto">
              <a:xfrm>
                <a:off x="432" y="1776"/>
                <a:ext cx="2112" cy="104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  Q</a:t>
                </a:r>
                <a:r>
                  <a:rPr kumimoji="0" lang="en-US" altLang="zh-CN" b="1" baseline="-2500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    </a:t>
                </a:r>
                <a:r>
                  <a:rPr lang="en-US" altLang="zh-CN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Q</a:t>
                </a:r>
                <a:r>
                  <a:rPr kumimoji="0" lang="en-US" altLang="zh-CN" b="1" baseline="-2500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    </a:t>
                </a:r>
                <a:r>
                  <a:rPr lang="en-US" altLang="zh-CN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Q</a:t>
                </a:r>
                <a:r>
                  <a:rPr kumimoji="0" lang="en-US" altLang="zh-CN" b="1" baseline="-2500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    </a:t>
                </a:r>
                <a:r>
                  <a:rPr lang="en-US" altLang="zh-CN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Q</a:t>
                </a:r>
                <a:r>
                  <a:rPr kumimoji="0" lang="en-US" altLang="zh-CN" b="1" baseline="-2500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</a:t>
                </a:r>
              </a:p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                          CLRN</a:t>
                </a:r>
                <a:r>
                  <a:rPr kumimoji="0" lang="en-US" altLang="zh-CN" b="1" baseline="-2500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   A  B  C  D</a:t>
                </a:r>
              </a:p>
            </p:txBody>
          </p:sp>
          <p:sp>
            <p:nvSpPr>
              <p:cNvPr id="617476" name="Oval 4"/>
              <p:cNvSpPr>
                <a:spLocks noChangeArrowheads="1"/>
              </p:cNvSpPr>
              <p:nvPr/>
            </p:nvSpPr>
            <p:spPr bwMode="auto">
              <a:xfrm>
                <a:off x="2544" y="2160"/>
                <a:ext cx="96" cy="93"/>
              </a:xfrm>
              <a:prstGeom prst="ellips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7494" name="Line 22"/>
              <p:cNvSpPr>
                <a:spLocks noChangeShapeType="1"/>
              </p:cNvSpPr>
              <p:nvPr/>
            </p:nvSpPr>
            <p:spPr bwMode="auto">
              <a:xfrm flipV="1">
                <a:off x="864" y="1344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7495" name="Line 23"/>
              <p:cNvSpPr>
                <a:spLocks noChangeShapeType="1"/>
              </p:cNvSpPr>
              <p:nvPr/>
            </p:nvSpPr>
            <p:spPr bwMode="auto">
              <a:xfrm flipV="1">
                <a:off x="1248" y="1344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7496" name="Line 24"/>
              <p:cNvSpPr>
                <a:spLocks noChangeShapeType="1"/>
              </p:cNvSpPr>
              <p:nvPr/>
            </p:nvSpPr>
            <p:spPr bwMode="auto">
              <a:xfrm flipV="1">
                <a:off x="1632" y="1344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7497" name="Line 25"/>
              <p:cNvSpPr>
                <a:spLocks noChangeShapeType="1"/>
              </p:cNvSpPr>
              <p:nvPr/>
            </p:nvSpPr>
            <p:spPr bwMode="auto">
              <a:xfrm flipV="1">
                <a:off x="2016" y="1344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7498" name="Line 26"/>
              <p:cNvSpPr>
                <a:spLocks noChangeShapeType="1"/>
              </p:cNvSpPr>
              <p:nvPr/>
            </p:nvSpPr>
            <p:spPr bwMode="auto">
              <a:xfrm>
                <a:off x="2016" y="1584"/>
                <a:ext cx="11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7501" name="Line 29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23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7504" name="Oval 32"/>
              <p:cNvSpPr>
                <a:spLocks noChangeArrowheads="1"/>
              </p:cNvSpPr>
              <p:nvPr/>
            </p:nvSpPr>
            <p:spPr bwMode="auto">
              <a:xfrm>
                <a:off x="840" y="1656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7505" name="Oval 33"/>
              <p:cNvSpPr>
                <a:spLocks noChangeArrowheads="1"/>
              </p:cNvSpPr>
              <p:nvPr/>
            </p:nvSpPr>
            <p:spPr bwMode="auto">
              <a:xfrm>
                <a:off x="1992" y="1560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7508" name="Line 36"/>
              <p:cNvSpPr>
                <a:spLocks noChangeShapeType="1"/>
              </p:cNvSpPr>
              <p:nvPr/>
            </p:nvSpPr>
            <p:spPr bwMode="auto">
              <a:xfrm flipH="1">
                <a:off x="2640" y="220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4361" name="Group 37"/>
              <p:cNvGrpSpPr>
                <a:grpSpLocks/>
              </p:cNvGrpSpPr>
              <p:nvPr/>
            </p:nvGrpSpPr>
            <p:grpSpPr bwMode="auto">
              <a:xfrm>
                <a:off x="960" y="2832"/>
                <a:ext cx="900" cy="376"/>
                <a:chOff x="4268" y="240"/>
                <a:chExt cx="741" cy="350"/>
              </a:xfrm>
            </p:grpSpPr>
            <p:sp>
              <p:nvSpPr>
                <p:cNvPr id="617510" name="Line 38"/>
                <p:cNvSpPr>
                  <a:spLocks noChangeShapeType="1"/>
                </p:cNvSpPr>
                <p:nvPr/>
              </p:nvSpPr>
              <p:spPr bwMode="auto">
                <a:xfrm>
                  <a:off x="4268" y="240"/>
                  <a:ext cx="0" cy="35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7511" name="Line 39"/>
                <p:cNvSpPr>
                  <a:spLocks noChangeShapeType="1"/>
                </p:cNvSpPr>
                <p:nvPr/>
              </p:nvSpPr>
              <p:spPr bwMode="auto">
                <a:xfrm>
                  <a:off x="4515" y="240"/>
                  <a:ext cx="0" cy="35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7512" name="Line 40"/>
                <p:cNvSpPr>
                  <a:spLocks noChangeShapeType="1"/>
                </p:cNvSpPr>
                <p:nvPr/>
              </p:nvSpPr>
              <p:spPr bwMode="auto">
                <a:xfrm>
                  <a:off x="4762" y="240"/>
                  <a:ext cx="0" cy="35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7513" name="Line 41"/>
                <p:cNvSpPr>
                  <a:spLocks noChangeShapeType="1"/>
                </p:cNvSpPr>
                <p:nvPr/>
              </p:nvSpPr>
              <p:spPr bwMode="auto">
                <a:xfrm>
                  <a:off x="5009" y="240"/>
                  <a:ext cx="0" cy="35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17518" name="Rectangle 46"/>
              <p:cNvSpPr>
                <a:spLocks noChangeArrowheads="1"/>
              </p:cNvSpPr>
              <p:nvPr/>
            </p:nvSpPr>
            <p:spPr bwMode="auto">
              <a:xfrm>
                <a:off x="3168" y="1440"/>
                <a:ext cx="192" cy="384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7519" name="Oval 47"/>
              <p:cNvSpPr>
                <a:spLocks noChangeArrowheads="1"/>
              </p:cNvSpPr>
              <p:nvPr/>
            </p:nvSpPr>
            <p:spPr bwMode="auto">
              <a:xfrm>
                <a:off x="3360" y="160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17520" name="Line 48"/>
              <p:cNvSpPr>
                <a:spLocks noChangeShapeType="1"/>
              </p:cNvSpPr>
              <p:nvPr/>
            </p:nvSpPr>
            <p:spPr bwMode="auto">
              <a:xfrm>
                <a:off x="3408" y="163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7521" name="Line 49"/>
              <p:cNvSpPr>
                <a:spLocks noChangeShapeType="1"/>
              </p:cNvSpPr>
              <p:nvPr/>
            </p:nvSpPr>
            <p:spPr bwMode="auto">
              <a:xfrm>
                <a:off x="3648" y="1632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7522" name="Line 50"/>
              <p:cNvSpPr>
                <a:spLocks noChangeShapeType="1"/>
              </p:cNvSpPr>
              <p:nvPr/>
            </p:nvSpPr>
            <p:spPr bwMode="auto">
              <a:xfrm flipH="1">
                <a:off x="2736" y="2208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17525" name="Line 53"/>
            <p:cNvSpPr>
              <a:spLocks noChangeShapeType="1"/>
            </p:cNvSpPr>
            <p:nvPr/>
          </p:nvSpPr>
          <p:spPr bwMode="auto">
            <a:xfrm>
              <a:off x="1824" y="2360"/>
              <a:ext cx="96" cy="144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7526" name="Line 54"/>
            <p:cNvSpPr>
              <a:spLocks noChangeShapeType="1"/>
            </p:cNvSpPr>
            <p:nvPr/>
          </p:nvSpPr>
          <p:spPr bwMode="auto">
            <a:xfrm flipH="1">
              <a:off x="1824" y="2504"/>
              <a:ext cx="96" cy="96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7527" name="Line 55"/>
            <p:cNvSpPr>
              <a:spLocks noChangeShapeType="1"/>
            </p:cNvSpPr>
            <p:nvPr/>
          </p:nvSpPr>
          <p:spPr bwMode="auto">
            <a:xfrm>
              <a:off x="1200" y="2504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7528" name="Text Box 56"/>
            <p:cNvSpPr txBox="1">
              <a:spLocks noChangeArrowheads="1"/>
            </p:cNvSpPr>
            <p:nvPr/>
          </p:nvSpPr>
          <p:spPr bwMode="auto">
            <a:xfrm>
              <a:off x="720" y="23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CP</a:t>
              </a:r>
            </a:p>
          </p:txBody>
        </p:sp>
      </p:grpSp>
      <p:sp>
        <p:nvSpPr>
          <p:cNvPr id="617529" name="Text Box 57"/>
          <p:cNvSpPr txBox="1">
            <a:spLocks noChangeArrowheads="1"/>
          </p:cNvSpPr>
          <p:nvPr/>
        </p:nvSpPr>
        <p:spPr bwMode="auto">
          <a:xfrm>
            <a:off x="900113" y="1196752"/>
            <a:ext cx="556260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模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10 </a:t>
            </a:r>
            <a:r>
              <a:rPr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计数器</a:t>
            </a:r>
            <a:endParaRPr lang="en-US" altLang="zh-CN" sz="28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17533" name="Line 61"/>
          <p:cNvSpPr>
            <a:spLocks noChangeShapeType="1"/>
          </p:cNvSpPr>
          <p:nvPr/>
        </p:nvSpPr>
        <p:spPr bwMode="auto">
          <a:xfrm>
            <a:off x="3014569" y="5589240"/>
            <a:ext cx="0" cy="43200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 type="triangle" w="med" len="med"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1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523" grpId="0" autoUpdateAnimBg="0"/>
      <p:bldP spid="617529" grpId="0" autoUpdateAnimBg="0"/>
      <p:bldP spid="6175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395536" y="399727"/>
            <a:ext cx="4392488" cy="6069354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74161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计数器（反馈归零法、置数归零法）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256</a:t>
            </a:r>
            <a:r>
              <a:rPr lang="zh-CN" altLang="zh-CN" sz="2500" b="1" dirty="0">
                <a:solidFill>
                  <a:schemeClr val="bg2"/>
                </a:solidFill>
              </a:rPr>
              <a:t>同步加法计数器</a:t>
            </a:r>
          </a:p>
          <a:p>
            <a:pPr lvl="0">
              <a:buNone/>
            </a:pPr>
            <a:endParaRPr lang="en-US" altLang="zh-CN" sz="25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74163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zh-CN" altLang="zh-CN" sz="2500" b="1" dirty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和</a:t>
            </a:r>
            <a:r>
              <a:rPr lang="en-US" altLang="zh-CN" sz="2500" b="1" dirty="0">
                <a:solidFill>
                  <a:schemeClr val="bg2"/>
                </a:solidFill>
              </a:rPr>
              <a:t>74138</a:t>
            </a:r>
            <a:r>
              <a:rPr lang="zh-CN" altLang="zh-CN" sz="2500" b="1" dirty="0">
                <a:solidFill>
                  <a:schemeClr val="bg2"/>
                </a:solidFill>
              </a:rPr>
              <a:t>设计</a:t>
            </a:r>
            <a:r>
              <a:rPr lang="en-US" altLang="zh-CN" sz="2500" b="1" dirty="0">
                <a:solidFill>
                  <a:schemeClr val="bg2"/>
                </a:solidFill>
              </a:rPr>
              <a:t>8-</a:t>
            </a:r>
            <a:r>
              <a:rPr lang="zh-CN" altLang="zh-CN" sz="2500" b="1" dirty="0">
                <a:solidFill>
                  <a:schemeClr val="bg2"/>
                </a:solidFill>
              </a:rPr>
              <a:t>节拍生成器</a:t>
            </a:r>
          </a:p>
          <a:p>
            <a:pPr marL="457200" lvl="0" indent="-457200">
              <a:buFont typeface="+mj-lt"/>
              <a:buAutoNum type="arabicPeriod"/>
            </a:pP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60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CN" sz="5400" b="1" dirty="0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32040" y="393799"/>
            <a:ext cx="4032448" cy="60785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7490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500" b="1" dirty="0">
                <a:solidFill>
                  <a:schemeClr val="bg2"/>
                </a:solidFill>
              </a:rPr>
              <a:t>8421-BCD </a:t>
            </a:r>
            <a:r>
              <a:rPr lang="zh-CN" altLang="zh-CN" sz="2500" b="1" dirty="0">
                <a:solidFill>
                  <a:schemeClr val="bg2"/>
                </a:solidFill>
              </a:rPr>
              <a:t>码模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-6 </a:t>
            </a:r>
            <a:r>
              <a:rPr lang="zh-CN" altLang="zh-CN" sz="2500" b="1" dirty="0">
                <a:solidFill>
                  <a:schemeClr val="bg2"/>
                </a:solidFill>
              </a:rPr>
              <a:t>二进制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-8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-45 </a:t>
            </a:r>
            <a:r>
              <a:rPr lang="zh-CN" altLang="zh-CN" sz="2500" b="1" dirty="0">
                <a:solidFill>
                  <a:schemeClr val="bg2"/>
                </a:solidFill>
              </a:rPr>
              <a:t>计数器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500" b="1" dirty="0" smtClean="0">
                <a:solidFill>
                  <a:schemeClr val="bg2"/>
                </a:solidFill>
              </a:rPr>
              <a:t>5421-BCD </a:t>
            </a:r>
            <a:r>
              <a:rPr lang="zh-CN" altLang="zh-CN" sz="2500" b="1" dirty="0">
                <a:solidFill>
                  <a:schemeClr val="bg2"/>
                </a:solidFill>
              </a:rPr>
              <a:t>码计数器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1000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en-US" altLang="zh-CN" sz="2500" b="1" dirty="0" smtClean="0">
                <a:solidFill>
                  <a:schemeClr val="bg2"/>
                </a:solidFill>
              </a:rPr>
              <a:t> </a:t>
            </a:r>
            <a:r>
              <a:rPr lang="en-US" altLang="zh-CN" sz="2500" b="1" dirty="0">
                <a:solidFill>
                  <a:schemeClr val="bg2"/>
                </a:solidFill>
              </a:rPr>
              <a:t>7-</a:t>
            </a:r>
            <a:r>
              <a:rPr lang="zh-CN" altLang="zh-CN" sz="2500" b="1" dirty="0">
                <a:solidFill>
                  <a:schemeClr val="bg2"/>
                </a:solidFill>
              </a:rPr>
              <a:t>节拍发生器</a:t>
            </a:r>
          </a:p>
          <a:p>
            <a:pPr lvl="0">
              <a:buNone/>
            </a:pPr>
            <a:endParaRPr lang="en-US" altLang="zh-CN" sz="1050" b="1" dirty="0" smtClean="0">
              <a:solidFill>
                <a:schemeClr val="bg2"/>
              </a:solidFill>
            </a:endParaRPr>
          </a:p>
          <a:p>
            <a:pPr lvl="0">
              <a:buNone/>
            </a:pPr>
            <a:r>
              <a:rPr lang="zh-CN" altLang="zh-CN" sz="2500" b="1" dirty="0" smtClean="0">
                <a:solidFill>
                  <a:schemeClr val="bg2"/>
                </a:solidFill>
              </a:rPr>
              <a:t>利用</a:t>
            </a:r>
            <a:r>
              <a:rPr lang="en-US" altLang="zh-CN" sz="2500" b="1" dirty="0">
                <a:solidFill>
                  <a:schemeClr val="bg2"/>
                </a:solidFill>
              </a:rPr>
              <a:t>T1193</a:t>
            </a:r>
            <a:r>
              <a:rPr lang="zh-CN" altLang="zh-CN" sz="2500" b="1" dirty="0">
                <a:solidFill>
                  <a:schemeClr val="bg2"/>
                </a:solidFill>
              </a:rPr>
              <a:t>（模</a:t>
            </a:r>
            <a:r>
              <a:rPr lang="en-US" altLang="zh-CN" sz="2500" b="1" dirty="0">
                <a:solidFill>
                  <a:schemeClr val="bg2"/>
                </a:solidFill>
              </a:rPr>
              <a:t>16</a:t>
            </a:r>
            <a:r>
              <a:rPr lang="zh-CN" altLang="zh-CN" sz="2500" b="1" dirty="0">
                <a:solidFill>
                  <a:schemeClr val="bg2"/>
                </a:solidFill>
              </a:rPr>
              <a:t>可逆计数器芯片）和</a:t>
            </a:r>
            <a:r>
              <a:rPr lang="en-US" altLang="zh-CN" sz="2500" b="1" dirty="0">
                <a:solidFill>
                  <a:schemeClr val="bg2"/>
                </a:solidFill>
              </a:rPr>
              <a:t> T1085</a:t>
            </a:r>
            <a:r>
              <a:rPr lang="zh-CN" altLang="zh-CN" sz="2500" b="1" dirty="0">
                <a:solidFill>
                  <a:schemeClr val="bg2"/>
                </a:solidFill>
              </a:rPr>
              <a:t>（</a:t>
            </a:r>
            <a:r>
              <a:rPr lang="en-US" altLang="zh-CN" sz="2500" b="1" dirty="0">
                <a:solidFill>
                  <a:schemeClr val="bg2"/>
                </a:solidFill>
              </a:rPr>
              <a:t>4-bit </a:t>
            </a:r>
            <a:r>
              <a:rPr lang="zh-CN" altLang="zh-CN" sz="2500" b="1" dirty="0">
                <a:solidFill>
                  <a:schemeClr val="bg2"/>
                </a:solidFill>
              </a:rPr>
              <a:t>数码比较器）设计模</a:t>
            </a:r>
            <a:r>
              <a:rPr lang="en-US" altLang="zh-CN" sz="2500" b="1" dirty="0">
                <a:solidFill>
                  <a:schemeClr val="bg2"/>
                </a:solidFill>
              </a:rPr>
              <a:t>10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  <a:r>
              <a:rPr lang="en-US" altLang="zh-CN" sz="2500" b="1" dirty="0">
                <a:solidFill>
                  <a:schemeClr val="bg2"/>
                </a:solidFill>
              </a:rPr>
              <a:t>.</a:t>
            </a:r>
            <a:endParaRPr lang="zh-CN" altLang="zh-CN" sz="2500" b="1" dirty="0">
              <a:solidFill>
                <a:schemeClr val="bg2"/>
              </a:solidFill>
            </a:endParaRP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943992"/>
              </p:ext>
            </p:extLst>
          </p:nvPr>
        </p:nvGraphicFramePr>
        <p:xfrm>
          <a:off x="-108520" y="3717032"/>
          <a:ext cx="555243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0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8520" y="3717032"/>
                        <a:ext cx="555243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17870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854168"/>
              </p:ext>
            </p:extLst>
          </p:nvPr>
        </p:nvGraphicFramePr>
        <p:xfrm>
          <a:off x="152400" y="1196752"/>
          <a:ext cx="8839200" cy="545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" name="Picture" r:id="rId3" imgW="3571920" imgH="2076480" progId="Word.Picture.8">
                  <p:embed/>
                </p:oleObj>
              </mc:Choice>
              <mc:Fallback>
                <p:oleObj name="Picture" r:id="rId3" imgW="3571920" imgH="207648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196752"/>
                        <a:ext cx="8839200" cy="5451475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50825" y="836613"/>
            <a:ext cx="5767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应用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——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8-</a:t>
            </a: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节拍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生成器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15364" name="Picture 6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2230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0" y="173038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用计数器芯片设计时序电路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395536" y="399727"/>
            <a:ext cx="4392488" cy="6069354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74161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计数器（反馈归零法、置数归零法）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256</a:t>
            </a:r>
            <a:r>
              <a:rPr lang="zh-CN" altLang="zh-CN" sz="2500" b="1" dirty="0">
                <a:solidFill>
                  <a:schemeClr val="bg2"/>
                </a:solidFill>
              </a:rPr>
              <a:t>同步加法计数器</a:t>
            </a:r>
          </a:p>
          <a:p>
            <a:pPr lvl="0">
              <a:buNone/>
            </a:pPr>
            <a:endParaRPr lang="en-US" altLang="zh-CN" sz="25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74163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zh-CN" altLang="zh-CN" sz="2500" b="1" dirty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和</a:t>
            </a:r>
            <a:r>
              <a:rPr lang="en-US" altLang="zh-CN" sz="2500" b="1" dirty="0">
                <a:solidFill>
                  <a:schemeClr val="bg2"/>
                </a:solidFill>
              </a:rPr>
              <a:t>74138</a:t>
            </a:r>
            <a:r>
              <a:rPr lang="zh-CN" altLang="zh-CN" sz="2500" b="1" dirty="0">
                <a:solidFill>
                  <a:schemeClr val="bg2"/>
                </a:solidFill>
              </a:rPr>
              <a:t>设计</a:t>
            </a:r>
            <a:r>
              <a:rPr lang="en-US" altLang="zh-CN" sz="2500" b="1" dirty="0">
                <a:solidFill>
                  <a:schemeClr val="bg2"/>
                </a:solidFill>
              </a:rPr>
              <a:t>8-</a:t>
            </a:r>
            <a:r>
              <a:rPr lang="zh-CN" altLang="zh-CN" sz="2500" b="1" dirty="0">
                <a:solidFill>
                  <a:schemeClr val="bg2"/>
                </a:solidFill>
              </a:rPr>
              <a:t>节拍生成器</a:t>
            </a:r>
          </a:p>
          <a:p>
            <a:pPr marL="457200" lvl="0" indent="-457200">
              <a:buFont typeface="+mj-lt"/>
              <a:buAutoNum type="arabicPeriod"/>
            </a:pP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60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CN" sz="5400" b="1" dirty="0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32040" y="393799"/>
            <a:ext cx="4032448" cy="60785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7490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500" b="1" dirty="0">
                <a:solidFill>
                  <a:schemeClr val="bg2"/>
                </a:solidFill>
              </a:rPr>
              <a:t>8421-BCD </a:t>
            </a:r>
            <a:r>
              <a:rPr lang="zh-CN" altLang="zh-CN" sz="2500" b="1" dirty="0">
                <a:solidFill>
                  <a:schemeClr val="bg2"/>
                </a:solidFill>
              </a:rPr>
              <a:t>码模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-6 </a:t>
            </a:r>
            <a:r>
              <a:rPr lang="zh-CN" altLang="zh-CN" sz="2500" b="1" dirty="0">
                <a:solidFill>
                  <a:schemeClr val="bg2"/>
                </a:solidFill>
              </a:rPr>
              <a:t>二进制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-8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-45 </a:t>
            </a:r>
            <a:r>
              <a:rPr lang="zh-CN" altLang="zh-CN" sz="2500" b="1" dirty="0">
                <a:solidFill>
                  <a:schemeClr val="bg2"/>
                </a:solidFill>
              </a:rPr>
              <a:t>计数器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500" b="1" dirty="0" smtClean="0">
                <a:solidFill>
                  <a:schemeClr val="bg2"/>
                </a:solidFill>
              </a:rPr>
              <a:t>5421-BCD </a:t>
            </a:r>
            <a:r>
              <a:rPr lang="zh-CN" altLang="zh-CN" sz="2500" b="1" dirty="0">
                <a:solidFill>
                  <a:schemeClr val="bg2"/>
                </a:solidFill>
              </a:rPr>
              <a:t>码计数器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1000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en-US" altLang="zh-CN" sz="2500" b="1" dirty="0" smtClean="0">
                <a:solidFill>
                  <a:schemeClr val="bg2"/>
                </a:solidFill>
              </a:rPr>
              <a:t> </a:t>
            </a:r>
            <a:r>
              <a:rPr lang="en-US" altLang="zh-CN" sz="2500" b="1" dirty="0">
                <a:solidFill>
                  <a:schemeClr val="bg2"/>
                </a:solidFill>
              </a:rPr>
              <a:t>7-</a:t>
            </a:r>
            <a:r>
              <a:rPr lang="zh-CN" altLang="zh-CN" sz="2500" b="1" dirty="0">
                <a:solidFill>
                  <a:schemeClr val="bg2"/>
                </a:solidFill>
              </a:rPr>
              <a:t>节拍发生器</a:t>
            </a:r>
          </a:p>
          <a:p>
            <a:pPr lvl="0">
              <a:buNone/>
            </a:pPr>
            <a:endParaRPr lang="en-US" altLang="zh-CN" sz="1050" b="1" dirty="0" smtClean="0">
              <a:solidFill>
                <a:schemeClr val="bg2"/>
              </a:solidFill>
            </a:endParaRPr>
          </a:p>
          <a:p>
            <a:pPr lvl="0">
              <a:buNone/>
            </a:pPr>
            <a:r>
              <a:rPr lang="zh-CN" altLang="zh-CN" sz="2500" b="1" dirty="0" smtClean="0">
                <a:solidFill>
                  <a:schemeClr val="bg2"/>
                </a:solidFill>
              </a:rPr>
              <a:t>利用</a:t>
            </a:r>
            <a:r>
              <a:rPr lang="en-US" altLang="zh-CN" sz="2500" b="1" dirty="0">
                <a:solidFill>
                  <a:schemeClr val="bg2"/>
                </a:solidFill>
              </a:rPr>
              <a:t>T1193</a:t>
            </a:r>
            <a:r>
              <a:rPr lang="zh-CN" altLang="zh-CN" sz="2500" b="1" dirty="0">
                <a:solidFill>
                  <a:schemeClr val="bg2"/>
                </a:solidFill>
              </a:rPr>
              <a:t>（模</a:t>
            </a:r>
            <a:r>
              <a:rPr lang="en-US" altLang="zh-CN" sz="2500" b="1" dirty="0">
                <a:solidFill>
                  <a:schemeClr val="bg2"/>
                </a:solidFill>
              </a:rPr>
              <a:t>16</a:t>
            </a:r>
            <a:r>
              <a:rPr lang="zh-CN" altLang="zh-CN" sz="2500" b="1" dirty="0">
                <a:solidFill>
                  <a:schemeClr val="bg2"/>
                </a:solidFill>
              </a:rPr>
              <a:t>可逆计数器芯片）和</a:t>
            </a:r>
            <a:r>
              <a:rPr lang="en-US" altLang="zh-CN" sz="2500" b="1" dirty="0">
                <a:solidFill>
                  <a:schemeClr val="bg2"/>
                </a:solidFill>
              </a:rPr>
              <a:t> T1085</a:t>
            </a:r>
            <a:r>
              <a:rPr lang="zh-CN" altLang="zh-CN" sz="2500" b="1" dirty="0">
                <a:solidFill>
                  <a:schemeClr val="bg2"/>
                </a:solidFill>
              </a:rPr>
              <a:t>（</a:t>
            </a:r>
            <a:r>
              <a:rPr lang="en-US" altLang="zh-CN" sz="2500" b="1" dirty="0">
                <a:solidFill>
                  <a:schemeClr val="bg2"/>
                </a:solidFill>
              </a:rPr>
              <a:t>4-bit </a:t>
            </a:r>
            <a:r>
              <a:rPr lang="zh-CN" altLang="zh-CN" sz="2500" b="1" dirty="0">
                <a:solidFill>
                  <a:schemeClr val="bg2"/>
                </a:solidFill>
              </a:rPr>
              <a:t>数码比较器）设计模</a:t>
            </a:r>
            <a:r>
              <a:rPr lang="en-US" altLang="zh-CN" sz="2500" b="1" dirty="0">
                <a:solidFill>
                  <a:schemeClr val="bg2"/>
                </a:solidFill>
              </a:rPr>
              <a:t>10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  <a:r>
              <a:rPr lang="en-US" altLang="zh-CN" sz="2500" b="1" dirty="0">
                <a:solidFill>
                  <a:schemeClr val="bg2"/>
                </a:solidFill>
              </a:rPr>
              <a:t>.</a:t>
            </a:r>
            <a:endParaRPr lang="zh-CN" altLang="zh-CN" sz="2500" b="1" dirty="0">
              <a:solidFill>
                <a:schemeClr val="bg2"/>
              </a:solidFill>
            </a:endParaRP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663113"/>
              </p:ext>
            </p:extLst>
          </p:nvPr>
        </p:nvGraphicFramePr>
        <p:xfrm>
          <a:off x="-108520" y="5157192"/>
          <a:ext cx="555243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1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8520" y="5157192"/>
                        <a:ext cx="555243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402663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2952750" indent="-2952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143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333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3524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714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1719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6291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50863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543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74160——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模</a:t>
            </a:r>
            <a:r>
              <a:rPr kumimoji="0" lang="en-US" sz="2800" dirty="0" smtClean="0">
                <a:latin typeface="Arial" panose="020B0604020202020204" pitchFamily="34" charset="0"/>
              </a:rPr>
              <a:t>10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可预置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同步清零计数器</a:t>
            </a:r>
            <a:endParaRPr lang="en-US" altLang="zh-CN" sz="32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8499" name="Text Box 3"/>
          <p:cNvSpPr txBox="1">
            <a:spLocks noChangeArrowheads="1"/>
          </p:cNvSpPr>
          <p:nvPr/>
        </p:nvSpPr>
        <p:spPr bwMode="auto">
          <a:xfrm>
            <a:off x="609600" y="1196752"/>
            <a:ext cx="77724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模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60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计数器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——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置数归零法</a:t>
            </a:r>
            <a:endParaRPr lang="en-US" altLang="zh-CN" sz="28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0" y="1806352"/>
            <a:ext cx="8801100" cy="4267200"/>
            <a:chOff x="0" y="1296"/>
            <a:chExt cx="5544" cy="2688"/>
          </a:xfrm>
        </p:grpSpPr>
        <p:sp>
          <p:nvSpPr>
            <p:cNvPr id="618501" name="Text Box 5"/>
            <p:cNvSpPr txBox="1">
              <a:spLocks noChangeArrowheads="1"/>
            </p:cNvSpPr>
            <p:nvPr/>
          </p:nvSpPr>
          <p:spPr bwMode="auto">
            <a:xfrm>
              <a:off x="480" y="1924"/>
              <a:ext cx="1671" cy="140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 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         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PRO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endPara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             LDN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    A  B  C  D</a:t>
              </a:r>
            </a:p>
          </p:txBody>
        </p:sp>
        <p:sp>
          <p:nvSpPr>
            <p:cNvPr id="618503" name="Line 7"/>
            <p:cNvSpPr>
              <a:spLocks noChangeShapeType="1"/>
            </p:cNvSpPr>
            <p:nvPr/>
          </p:nvSpPr>
          <p:spPr bwMode="auto">
            <a:xfrm flipV="1">
              <a:off x="822" y="1536"/>
              <a:ext cx="0" cy="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04" name="Line 8"/>
            <p:cNvSpPr>
              <a:spLocks noChangeShapeType="1"/>
            </p:cNvSpPr>
            <p:nvPr/>
          </p:nvSpPr>
          <p:spPr bwMode="auto">
            <a:xfrm flipV="1">
              <a:off x="1125" y="1536"/>
              <a:ext cx="0" cy="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05" name="Line 9"/>
            <p:cNvSpPr>
              <a:spLocks noChangeShapeType="1"/>
            </p:cNvSpPr>
            <p:nvPr/>
          </p:nvSpPr>
          <p:spPr bwMode="auto">
            <a:xfrm flipV="1">
              <a:off x="1429" y="1536"/>
              <a:ext cx="0" cy="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06" name="Line 10"/>
            <p:cNvSpPr>
              <a:spLocks noChangeShapeType="1"/>
            </p:cNvSpPr>
            <p:nvPr/>
          </p:nvSpPr>
          <p:spPr bwMode="auto">
            <a:xfrm flipV="1">
              <a:off x="1733" y="1536"/>
              <a:ext cx="0" cy="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6396" name="Group 16"/>
            <p:cNvGrpSpPr>
              <a:grpSpLocks/>
            </p:cNvGrpSpPr>
            <p:nvPr/>
          </p:nvGrpSpPr>
          <p:grpSpPr bwMode="auto">
            <a:xfrm>
              <a:off x="1248" y="3312"/>
              <a:ext cx="712" cy="337"/>
              <a:chOff x="4268" y="240"/>
              <a:chExt cx="741" cy="350"/>
            </a:xfrm>
          </p:grpSpPr>
          <p:sp>
            <p:nvSpPr>
              <p:cNvPr id="618513" name="Line 17"/>
              <p:cNvSpPr>
                <a:spLocks noChangeShapeType="1"/>
              </p:cNvSpPr>
              <p:nvPr/>
            </p:nvSpPr>
            <p:spPr bwMode="auto">
              <a:xfrm>
                <a:off x="4268" y="240"/>
                <a:ext cx="0" cy="3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8514" name="Line 18"/>
              <p:cNvSpPr>
                <a:spLocks noChangeShapeType="1"/>
              </p:cNvSpPr>
              <p:nvPr/>
            </p:nvSpPr>
            <p:spPr bwMode="auto">
              <a:xfrm>
                <a:off x="4515" y="240"/>
                <a:ext cx="0" cy="3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8515" name="Line 19"/>
              <p:cNvSpPr>
                <a:spLocks noChangeShapeType="1"/>
              </p:cNvSpPr>
              <p:nvPr/>
            </p:nvSpPr>
            <p:spPr bwMode="auto">
              <a:xfrm>
                <a:off x="4762" y="240"/>
                <a:ext cx="0" cy="3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8516" name="Line 20"/>
              <p:cNvSpPr>
                <a:spLocks noChangeShapeType="1"/>
              </p:cNvSpPr>
              <p:nvPr/>
            </p:nvSpPr>
            <p:spPr bwMode="auto">
              <a:xfrm>
                <a:off x="5009" y="240"/>
                <a:ext cx="0" cy="3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18521" name="Line 25"/>
            <p:cNvSpPr>
              <a:spLocks noChangeShapeType="1"/>
            </p:cNvSpPr>
            <p:nvPr/>
          </p:nvSpPr>
          <p:spPr bwMode="auto">
            <a:xfrm flipH="1" flipV="1">
              <a:off x="2112" y="2496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22" name="Oval 26"/>
            <p:cNvSpPr>
              <a:spLocks noChangeArrowheads="1"/>
            </p:cNvSpPr>
            <p:nvPr/>
          </p:nvSpPr>
          <p:spPr bwMode="auto">
            <a:xfrm>
              <a:off x="2148" y="2785"/>
              <a:ext cx="76" cy="83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23" name="Text Box 27"/>
            <p:cNvSpPr txBox="1">
              <a:spLocks noChangeArrowheads="1"/>
            </p:cNvSpPr>
            <p:nvPr/>
          </p:nvSpPr>
          <p:spPr bwMode="auto">
            <a:xfrm>
              <a:off x="3168" y="1912"/>
              <a:ext cx="1671" cy="140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 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BNT 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PRO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endPara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BNP             LDN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    A  B  C  D</a:t>
              </a:r>
            </a:p>
          </p:txBody>
        </p:sp>
        <p:sp>
          <p:nvSpPr>
            <p:cNvPr id="618525" name="Line 29"/>
            <p:cNvSpPr>
              <a:spLocks noChangeShapeType="1"/>
            </p:cNvSpPr>
            <p:nvPr/>
          </p:nvSpPr>
          <p:spPr bwMode="auto">
            <a:xfrm flipV="1">
              <a:off x="3510" y="1524"/>
              <a:ext cx="0" cy="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26" name="Line 30"/>
            <p:cNvSpPr>
              <a:spLocks noChangeShapeType="1"/>
            </p:cNvSpPr>
            <p:nvPr/>
          </p:nvSpPr>
          <p:spPr bwMode="auto">
            <a:xfrm flipV="1">
              <a:off x="3813" y="1524"/>
              <a:ext cx="0" cy="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27" name="Line 31"/>
            <p:cNvSpPr>
              <a:spLocks noChangeShapeType="1"/>
            </p:cNvSpPr>
            <p:nvPr/>
          </p:nvSpPr>
          <p:spPr bwMode="auto">
            <a:xfrm flipV="1">
              <a:off x="4117" y="1524"/>
              <a:ext cx="0" cy="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28" name="Line 32"/>
            <p:cNvSpPr>
              <a:spLocks noChangeShapeType="1"/>
            </p:cNvSpPr>
            <p:nvPr/>
          </p:nvSpPr>
          <p:spPr bwMode="auto">
            <a:xfrm flipV="1">
              <a:off x="4421" y="1524"/>
              <a:ext cx="0" cy="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30" name="Line 34"/>
            <p:cNvSpPr>
              <a:spLocks noChangeShapeType="1"/>
            </p:cNvSpPr>
            <p:nvPr/>
          </p:nvSpPr>
          <p:spPr bwMode="auto">
            <a:xfrm flipV="1">
              <a:off x="3510" y="1824"/>
              <a:ext cx="162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31" name="Oval 35"/>
            <p:cNvSpPr>
              <a:spLocks noChangeArrowheads="1"/>
            </p:cNvSpPr>
            <p:nvPr/>
          </p:nvSpPr>
          <p:spPr bwMode="auto">
            <a:xfrm>
              <a:off x="3491" y="1804"/>
              <a:ext cx="38" cy="43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32" name="Oval 36"/>
            <p:cNvSpPr>
              <a:spLocks noChangeArrowheads="1"/>
            </p:cNvSpPr>
            <p:nvPr/>
          </p:nvSpPr>
          <p:spPr bwMode="auto">
            <a:xfrm>
              <a:off x="4102" y="1620"/>
              <a:ext cx="38" cy="43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6407" name="Group 38"/>
            <p:cNvGrpSpPr>
              <a:grpSpLocks/>
            </p:cNvGrpSpPr>
            <p:nvPr/>
          </p:nvGrpSpPr>
          <p:grpSpPr bwMode="auto">
            <a:xfrm>
              <a:off x="3944" y="3300"/>
              <a:ext cx="712" cy="337"/>
              <a:chOff x="4268" y="240"/>
              <a:chExt cx="741" cy="350"/>
            </a:xfrm>
          </p:grpSpPr>
          <p:sp>
            <p:nvSpPr>
              <p:cNvPr id="618535" name="Line 39"/>
              <p:cNvSpPr>
                <a:spLocks noChangeShapeType="1"/>
              </p:cNvSpPr>
              <p:nvPr/>
            </p:nvSpPr>
            <p:spPr bwMode="auto">
              <a:xfrm>
                <a:off x="4268" y="240"/>
                <a:ext cx="0" cy="3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8536" name="Line 40"/>
              <p:cNvSpPr>
                <a:spLocks noChangeShapeType="1"/>
              </p:cNvSpPr>
              <p:nvPr/>
            </p:nvSpPr>
            <p:spPr bwMode="auto">
              <a:xfrm>
                <a:off x="4515" y="240"/>
                <a:ext cx="0" cy="3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8537" name="Line 41"/>
              <p:cNvSpPr>
                <a:spLocks noChangeShapeType="1"/>
              </p:cNvSpPr>
              <p:nvPr/>
            </p:nvSpPr>
            <p:spPr bwMode="auto">
              <a:xfrm>
                <a:off x="4762" y="240"/>
                <a:ext cx="0" cy="3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8538" name="Line 42"/>
              <p:cNvSpPr>
                <a:spLocks noChangeShapeType="1"/>
              </p:cNvSpPr>
              <p:nvPr/>
            </p:nvSpPr>
            <p:spPr bwMode="auto">
              <a:xfrm>
                <a:off x="5009" y="240"/>
                <a:ext cx="0" cy="3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18539" name="Rectangle 43"/>
            <p:cNvSpPr>
              <a:spLocks noChangeArrowheads="1"/>
            </p:cNvSpPr>
            <p:nvPr/>
          </p:nvSpPr>
          <p:spPr bwMode="auto">
            <a:xfrm>
              <a:off x="5136" y="1584"/>
              <a:ext cx="152" cy="345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40" name="Oval 44"/>
            <p:cNvSpPr>
              <a:spLocks noChangeArrowheads="1"/>
            </p:cNvSpPr>
            <p:nvPr/>
          </p:nvSpPr>
          <p:spPr bwMode="auto">
            <a:xfrm>
              <a:off x="5288" y="1735"/>
              <a:ext cx="38" cy="43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8541" name="Line 45"/>
            <p:cNvSpPr>
              <a:spLocks noChangeShapeType="1"/>
            </p:cNvSpPr>
            <p:nvPr/>
          </p:nvSpPr>
          <p:spPr bwMode="auto">
            <a:xfrm>
              <a:off x="5326" y="1756"/>
              <a:ext cx="1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42" name="Line 46"/>
            <p:cNvSpPr>
              <a:spLocks noChangeShapeType="1"/>
            </p:cNvSpPr>
            <p:nvPr/>
          </p:nvSpPr>
          <p:spPr bwMode="auto">
            <a:xfrm>
              <a:off x="5516" y="1756"/>
              <a:ext cx="4" cy="10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44" name="Oval 48"/>
            <p:cNvSpPr>
              <a:spLocks noChangeArrowheads="1"/>
            </p:cNvSpPr>
            <p:nvPr/>
          </p:nvSpPr>
          <p:spPr bwMode="auto">
            <a:xfrm>
              <a:off x="4836" y="2773"/>
              <a:ext cx="76" cy="83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45" name="Line 49"/>
            <p:cNvSpPr>
              <a:spLocks noChangeShapeType="1"/>
            </p:cNvSpPr>
            <p:nvPr/>
          </p:nvSpPr>
          <p:spPr bwMode="auto">
            <a:xfrm>
              <a:off x="480" y="2976"/>
              <a:ext cx="96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46" name="Line 50"/>
            <p:cNvSpPr>
              <a:spLocks noChangeShapeType="1"/>
            </p:cNvSpPr>
            <p:nvPr/>
          </p:nvSpPr>
          <p:spPr bwMode="auto">
            <a:xfrm flipH="1">
              <a:off x="480" y="3120"/>
              <a:ext cx="96" cy="9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47" name="Line 51"/>
            <p:cNvSpPr>
              <a:spLocks noChangeShapeType="1"/>
            </p:cNvSpPr>
            <p:nvPr/>
          </p:nvSpPr>
          <p:spPr bwMode="auto">
            <a:xfrm>
              <a:off x="192" y="312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48" name="Text Box 52"/>
            <p:cNvSpPr txBox="1">
              <a:spLocks noChangeArrowheads="1"/>
            </p:cNvSpPr>
            <p:nvPr/>
          </p:nvSpPr>
          <p:spPr bwMode="auto">
            <a:xfrm>
              <a:off x="0" y="278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CP</a:t>
              </a:r>
            </a:p>
          </p:txBody>
        </p:sp>
        <p:sp>
          <p:nvSpPr>
            <p:cNvPr id="618549" name="Line 53"/>
            <p:cNvSpPr>
              <a:spLocks noChangeShapeType="1"/>
            </p:cNvSpPr>
            <p:nvPr/>
          </p:nvSpPr>
          <p:spPr bwMode="auto">
            <a:xfrm>
              <a:off x="3168" y="2976"/>
              <a:ext cx="96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50" name="Line 54"/>
            <p:cNvSpPr>
              <a:spLocks noChangeShapeType="1"/>
            </p:cNvSpPr>
            <p:nvPr/>
          </p:nvSpPr>
          <p:spPr bwMode="auto">
            <a:xfrm flipH="1">
              <a:off x="3168" y="3120"/>
              <a:ext cx="96" cy="9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51" name="Line 55"/>
            <p:cNvSpPr>
              <a:spLocks noChangeShapeType="1"/>
            </p:cNvSpPr>
            <p:nvPr/>
          </p:nvSpPr>
          <p:spPr bwMode="auto">
            <a:xfrm>
              <a:off x="2880" y="312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52" name="Line 56"/>
            <p:cNvSpPr>
              <a:spLocks noChangeShapeType="1"/>
            </p:cNvSpPr>
            <p:nvPr/>
          </p:nvSpPr>
          <p:spPr bwMode="auto">
            <a:xfrm>
              <a:off x="2736" y="249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53" name="Line 57"/>
            <p:cNvSpPr>
              <a:spLocks noChangeShapeType="1"/>
            </p:cNvSpPr>
            <p:nvPr/>
          </p:nvSpPr>
          <p:spPr bwMode="auto">
            <a:xfrm>
              <a:off x="2736" y="278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54" name="Oval 58"/>
            <p:cNvSpPr>
              <a:spLocks noChangeArrowheads="1"/>
            </p:cNvSpPr>
            <p:nvPr/>
          </p:nvSpPr>
          <p:spPr bwMode="auto">
            <a:xfrm>
              <a:off x="2724" y="2477"/>
              <a:ext cx="38" cy="43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55" name="Line 59"/>
            <p:cNvSpPr>
              <a:spLocks noChangeShapeType="1"/>
            </p:cNvSpPr>
            <p:nvPr/>
          </p:nvSpPr>
          <p:spPr bwMode="auto">
            <a:xfrm>
              <a:off x="4128" y="1644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56" name="Line 60"/>
            <p:cNvSpPr>
              <a:spLocks noChangeShapeType="1"/>
            </p:cNvSpPr>
            <p:nvPr/>
          </p:nvSpPr>
          <p:spPr bwMode="auto">
            <a:xfrm flipH="1">
              <a:off x="4896" y="283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57" name="Line 61"/>
            <p:cNvSpPr>
              <a:spLocks noChangeShapeType="1"/>
            </p:cNvSpPr>
            <p:nvPr/>
          </p:nvSpPr>
          <p:spPr bwMode="auto">
            <a:xfrm>
              <a:off x="2880" y="3120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58" name="Line 62"/>
            <p:cNvSpPr>
              <a:spLocks noChangeShapeType="1"/>
            </p:cNvSpPr>
            <p:nvPr/>
          </p:nvSpPr>
          <p:spPr bwMode="auto">
            <a:xfrm flipH="1">
              <a:off x="288" y="3984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59" name="Line 63"/>
            <p:cNvSpPr>
              <a:spLocks noChangeShapeType="1"/>
            </p:cNvSpPr>
            <p:nvPr/>
          </p:nvSpPr>
          <p:spPr bwMode="auto">
            <a:xfrm flipV="1">
              <a:off x="288" y="3120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60" name="Oval 64"/>
            <p:cNvSpPr>
              <a:spLocks noChangeArrowheads="1"/>
            </p:cNvSpPr>
            <p:nvPr/>
          </p:nvSpPr>
          <p:spPr bwMode="auto">
            <a:xfrm>
              <a:off x="276" y="3108"/>
              <a:ext cx="38" cy="43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61" name="Line 65"/>
            <p:cNvSpPr>
              <a:spLocks noChangeShapeType="1"/>
            </p:cNvSpPr>
            <p:nvPr/>
          </p:nvSpPr>
          <p:spPr bwMode="auto">
            <a:xfrm flipV="1">
              <a:off x="2736" y="1728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62" name="Line 66"/>
            <p:cNvSpPr>
              <a:spLocks noChangeShapeType="1"/>
            </p:cNvSpPr>
            <p:nvPr/>
          </p:nvSpPr>
          <p:spPr bwMode="auto">
            <a:xfrm>
              <a:off x="2736" y="1728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63" name="Line 67"/>
            <p:cNvSpPr>
              <a:spLocks noChangeShapeType="1"/>
            </p:cNvSpPr>
            <p:nvPr/>
          </p:nvSpPr>
          <p:spPr bwMode="auto">
            <a:xfrm>
              <a:off x="2208" y="283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64" name="Line 68"/>
            <p:cNvSpPr>
              <a:spLocks noChangeShapeType="1"/>
            </p:cNvSpPr>
            <p:nvPr/>
          </p:nvSpPr>
          <p:spPr bwMode="auto">
            <a:xfrm>
              <a:off x="2400" y="283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65" name="Line 69"/>
            <p:cNvSpPr>
              <a:spLocks noChangeShapeType="1"/>
            </p:cNvSpPr>
            <p:nvPr/>
          </p:nvSpPr>
          <p:spPr bwMode="auto">
            <a:xfrm>
              <a:off x="2400" y="3792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66" name="Line 70"/>
            <p:cNvSpPr>
              <a:spLocks noChangeShapeType="1"/>
            </p:cNvSpPr>
            <p:nvPr/>
          </p:nvSpPr>
          <p:spPr bwMode="auto">
            <a:xfrm flipV="1">
              <a:off x="5520" y="2784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67" name="Oval 71"/>
            <p:cNvSpPr>
              <a:spLocks noChangeArrowheads="1"/>
            </p:cNvSpPr>
            <p:nvPr/>
          </p:nvSpPr>
          <p:spPr bwMode="auto">
            <a:xfrm>
              <a:off x="5506" y="2813"/>
              <a:ext cx="38" cy="43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68" name="Text Box 72"/>
            <p:cNvSpPr txBox="1">
              <a:spLocks noChangeArrowheads="1"/>
            </p:cNvSpPr>
            <p:nvPr/>
          </p:nvSpPr>
          <p:spPr bwMode="auto">
            <a:xfrm>
              <a:off x="1152" y="3600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0   0   0   0</a:t>
              </a:r>
            </a:p>
          </p:txBody>
        </p:sp>
        <p:sp>
          <p:nvSpPr>
            <p:cNvPr id="618569" name="Text Box 73"/>
            <p:cNvSpPr txBox="1">
              <a:spLocks noChangeArrowheads="1"/>
            </p:cNvSpPr>
            <p:nvPr/>
          </p:nvSpPr>
          <p:spPr bwMode="auto">
            <a:xfrm>
              <a:off x="3833" y="3572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0   0   0   0</a:t>
              </a:r>
            </a:p>
          </p:txBody>
        </p:sp>
        <p:sp>
          <p:nvSpPr>
            <p:cNvPr id="618570" name="Text Box 74"/>
            <p:cNvSpPr txBox="1">
              <a:spLocks noChangeArrowheads="1"/>
            </p:cNvSpPr>
            <p:nvPr/>
          </p:nvSpPr>
          <p:spPr bwMode="auto">
            <a:xfrm>
              <a:off x="192" y="1344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Low</a:t>
              </a:r>
            </a:p>
          </p:txBody>
        </p:sp>
        <p:sp>
          <p:nvSpPr>
            <p:cNvPr id="618571" name="Text Box 75"/>
            <p:cNvSpPr txBox="1">
              <a:spLocks noChangeArrowheads="1"/>
            </p:cNvSpPr>
            <p:nvPr/>
          </p:nvSpPr>
          <p:spPr bwMode="auto">
            <a:xfrm>
              <a:off x="3600" y="1296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High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5"/>
          <p:cNvSpPr txBox="1">
            <a:spLocks noChangeArrowheads="1"/>
          </p:cNvSpPr>
          <p:nvPr/>
        </p:nvSpPr>
        <p:spPr bwMode="auto">
          <a:xfrm>
            <a:off x="735013" y="1196975"/>
            <a:ext cx="7921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bg2"/>
                </a:solidFill>
                <a:latin typeface="Arial" panose="020B0604020202020204" pitchFamily="34" charset="0"/>
              </a:rPr>
              <a:t>11. </a:t>
            </a:r>
            <a:r>
              <a:rPr lang="zh-CN" altLang="en-US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MSI</a:t>
            </a:r>
            <a:r>
              <a:rPr lang="zh-CN" altLang="en-US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块设计时序电路</a:t>
            </a:r>
            <a:endParaRPr lang="en-US" altLang="zh-CN" sz="36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563687" y="2276872"/>
            <a:ext cx="626427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计数器芯片（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 74161, 74163, 74160, </a:t>
            </a:r>
            <a:r>
              <a:rPr lang="en-US" altLang="zh-CN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7490 </a:t>
            </a:r>
            <a:r>
              <a:rPr lang="zh-CN" altLang="en-US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寄存器芯片（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74194</a:t>
            </a:r>
            <a:r>
              <a:rPr lang="zh-CN" altLang="en-US" sz="3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5125" name="Picture 5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161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35896" y="4293096"/>
            <a:ext cx="5793561" cy="18774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363" indent="-360363"/>
            <a:r>
              <a:rPr lang="en-US" altLang="zh-CN" sz="2000" b="1" dirty="0">
                <a:solidFill>
                  <a:schemeClr val="bg2"/>
                </a:solidFill>
              </a:rPr>
              <a:t>74161</a:t>
            </a:r>
            <a:r>
              <a:rPr lang="zh-CN" altLang="zh-CN" sz="2000" b="1" dirty="0">
                <a:solidFill>
                  <a:schemeClr val="bg2"/>
                </a:solidFill>
              </a:rPr>
              <a:t>：模</a:t>
            </a:r>
            <a:r>
              <a:rPr lang="en-US" altLang="zh-CN" sz="2000" b="1" dirty="0">
                <a:solidFill>
                  <a:schemeClr val="bg2"/>
                </a:solidFill>
              </a:rPr>
              <a:t>16 ,</a:t>
            </a:r>
            <a:r>
              <a:rPr lang="zh-CN" altLang="zh-CN" sz="2000" b="1" dirty="0">
                <a:solidFill>
                  <a:schemeClr val="bg2"/>
                </a:solidFill>
              </a:rPr>
              <a:t>可预置</a:t>
            </a:r>
            <a:r>
              <a:rPr lang="en-US" altLang="zh-CN" sz="2000" b="1" dirty="0">
                <a:solidFill>
                  <a:schemeClr val="bg2"/>
                </a:solidFill>
              </a:rPr>
              <a:t>, </a:t>
            </a:r>
            <a:r>
              <a:rPr lang="zh-CN" altLang="zh-CN" sz="2000" b="1" dirty="0">
                <a:solidFill>
                  <a:schemeClr val="bg2"/>
                </a:solidFill>
              </a:rPr>
              <a:t>异步清零计数器</a:t>
            </a:r>
            <a:endParaRPr lang="zh-CN" altLang="zh-CN" sz="2000" dirty="0">
              <a:solidFill>
                <a:schemeClr val="bg2"/>
              </a:solidFill>
            </a:endParaRPr>
          </a:p>
          <a:p>
            <a:pPr marL="360363" indent="-360363"/>
            <a:r>
              <a:rPr lang="en-US" altLang="zh-CN" sz="2000" b="1" dirty="0">
                <a:solidFill>
                  <a:schemeClr val="bg2"/>
                </a:solidFill>
              </a:rPr>
              <a:t>74163</a:t>
            </a:r>
            <a:r>
              <a:rPr lang="zh-CN" altLang="zh-CN" sz="2000" b="1" dirty="0">
                <a:solidFill>
                  <a:schemeClr val="bg2"/>
                </a:solidFill>
              </a:rPr>
              <a:t>：模</a:t>
            </a:r>
            <a:r>
              <a:rPr lang="en-US" altLang="zh-CN" sz="2000" b="1" dirty="0">
                <a:solidFill>
                  <a:schemeClr val="bg2"/>
                </a:solidFill>
              </a:rPr>
              <a:t>16 ,</a:t>
            </a:r>
            <a:r>
              <a:rPr lang="zh-CN" altLang="zh-CN" sz="2000" b="1" dirty="0">
                <a:solidFill>
                  <a:schemeClr val="bg2"/>
                </a:solidFill>
              </a:rPr>
              <a:t>可预置</a:t>
            </a:r>
            <a:r>
              <a:rPr lang="en-US" altLang="zh-CN" sz="2000" b="1" dirty="0">
                <a:solidFill>
                  <a:schemeClr val="bg2"/>
                </a:solidFill>
              </a:rPr>
              <a:t>, </a:t>
            </a:r>
            <a:r>
              <a:rPr lang="zh-CN" altLang="zh-CN" sz="2000" b="1" dirty="0">
                <a:solidFill>
                  <a:schemeClr val="bg2"/>
                </a:solidFill>
              </a:rPr>
              <a:t>同步清零计数器</a:t>
            </a:r>
            <a:endParaRPr lang="zh-CN" altLang="zh-CN" sz="2000" dirty="0">
              <a:solidFill>
                <a:schemeClr val="bg2"/>
              </a:solidFill>
            </a:endParaRPr>
          </a:p>
          <a:p>
            <a:pPr marL="360363" indent="-360363"/>
            <a:r>
              <a:rPr lang="en-US" altLang="zh-CN" sz="2000" b="1" dirty="0">
                <a:solidFill>
                  <a:schemeClr val="bg2"/>
                </a:solidFill>
              </a:rPr>
              <a:t>74160</a:t>
            </a:r>
            <a:r>
              <a:rPr lang="zh-CN" altLang="zh-CN" sz="2000" b="1" dirty="0">
                <a:solidFill>
                  <a:schemeClr val="bg2"/>
                </a:solidFill>
              </a:rPr>
              <a:t>：模</a:t>
            </a:r>
            <a:r>
              <a:rPr lang="en-US" altLang="zh-CN" sz="2000" b="1" dirty="0">
                <a:solidFill>
                  <a:schemeClr val="bg2"/>
                </a:solidFill>
              </a:rPr>
              <a:t>10,</a:t>
            </a:r>
            <a:r>
              <a:rPr lang="zh-CN" altLang="zh-CN" sz="2000" b="1" dirty="0">
                <a:solidFill>
                  <a:schemeClr val="bg2"/>
                </a:solidFill>
              </a:rPr>
              <a:t>可预置</a:t>
            </a:r>
            <a:r>
              <a:rPr lang="en-US" altLang="zh-CN" sz="2000" b="1" dirty="0">
                <a:solidFill>
                  <a:schemeClr val="bg2"/>
                </a:solidFill>
              </a:rPr>
              <a:t>,  </a:t>
            </a:r>
            <a:r>
              <a:rPr lang="zh-CN" altLang="zh-CN" sz="2000" b="1" dirty="0">
                <a:solidFill>
                  <a:schemeClr val="bg2"/>
                </a:solidFill>
              </a:rPr>
              <a:t>同步清零计数</a:t>
            </a:r>
            <a:endParaRPr lang="zh-CN" altLang="zh-CN" sz="2000" dirty="0">
              <a:solidFill>
                <a:schemeClr val="bg2"/>
              </a:solidFill>
            </a:endParaRPr>
          </a:p>
          <a:p>
            <a:pPr marL="360363" indent="-360363"/>
            <a:r>
              <a:rPr lang="en-US" altLang="zh-CN" sz="2000" b="1" dirty="0">
                <a:solidFill>
                  <a:schemeClr val="bg2"/>
                </a:solidFill>
              </a:rPr>
              <a:t>7490</a:t>
            </a:r>
            <a:r>
              <a:rPr lang="zh-CN" altLang="zh-CN" sz="2000" b="1" dirty="0" smtClean="0">
                <a:solidFill>
                  <a:schemeClr val="bg2"/>
                </a:solidFill>
              </a:rPr>
              <a:t>：</a:t>
            </a:r>
            <a:r>
              <a:rPr lang="en-US" altLang="zh-CN" sz="2000" b="1" dirty="0">
                <a:solidFill>
                  <a:schemeClr val="bg2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</a:rPr>
              <a:t> </a:t>
            </a:r>
            <a:r>
              <a:rPr lang="zh-CN" altLang="zh-CN" sz="2000" b="1" dirty="0" smtClean="0">
                <a:solidFill>
                  <a:schemeClr val="bg2"/>
                </a:solidFill>
              </a:rPr>
              <a:t>二</a:t>
            </a:r>
            <a:r>
              <a:rPr lang="en-US" altLang="zh-CN" sz="2000" b="1" dirty="0">
                <a:solidFill>
                  <a:schemeClr val="bg2"/>
                </a:solidFill>
              </a:rPr>
              <a:t>-</a:t>
            </a:r>
            <a:r>
              <a:rPr lang="zh-CN" altLang="zh-CN" sz="2000" b="1" dirty="0">
                <a:solidFill>
                  <a:schemeClr val="bg2"/>
                </a:solidFill>
              </a:rPr>
              <a:t>五</a:t>
            </a:r>
            <a:r>
              <a:rPr lang="en-US" altLang="zh-CN" sz="2000" b="1" dirty="0">
                <a:solidFill>
                  <a:schemeClr val="bg2"/>
                </a:solidFill>
              </a:rPr>
              <a:t>-</a:t>
            </a:r>
            <a:r>
              <a:rPr lang="zh-CN" altLang="zh-CN" sz="2000" b="1" dirty="0">
                <a:solidFill>
                  <a:schemeClr val="bg2"/>
                </a:solidFill>
              </a:rPr>
              <a:t>十进制计数器</a:t>
            </a:r>
            <a:endParaRPr lang="zh-CN" altLang="zh-CN" sz="2000" dirty="0">
              <a:solidFill>
                <a:schemeClr val="bg2"/>
              </a:solidFill>
            </a:endParaRPr>
          </a:p>
          <a:p>
            <a:pPr marL="360363" indent="-360363"/>
            <a:r>
              <a:rPr lang="en-US" altLang="zh-CN" sz="2000" b="1" dirty="0">
                <a:solidFill>
                  <a:schemeClr val="bg2"/>
                </a:solidFill>
              </a:rPr>
              <a:t>74194</a:t>
            </a:r>
            <a:r>
              <a:rPr lang="zh-CN" altLang="zh-CN" sz="2000" b="1" dirty="0">
                <a:solidFill>
                  <a:schemeClr val="bg2"/>
                </a:solidFill>
              </a:rPr>
              <a:t>：</a:t>
            </a:r>
            <a:r>
              <a:rPr lang="en-US" altLang="zh-CN" sz="2000" b="1" dirty="0">
                <a:solidFill>
                  <a:schemeClr val="bg2"/>
                </a:solidFill>
              </a:rPr>
              <a:t>4-bit </a:t>
            </a:r>
            <a:r>
              <a:rPr lang="zh-CN" altLang="zh-CN" sz="2000" b="1" dirty="0">
                <a:solidFill>
                  <a:schemeClr val="bg2"/>
                </a:solidFill>
              </a:rPr>
              <a:t>双向移位寄存器</a:t>
            </a:r>
            <a:r>
              <a:rPr lang="zh-CN" altLang="zh-CN" sz="2000" b="1" dirty="0" smtClean="0">
                <a:solidFill>
                  <a:schemeClr val="bg2"/>
                </a:solidFill>
              </a:rPr>
              <a:t>（</a:t>
            </a:r>
            <a:r>
              <a:rPr lang="en-US" altLang="zh-CN" sz="2000" b="1" dirty="0" smtClean="0">
                <a:solidFill>
                  <a:schemeClr val="bg2"/>
                </a:solidFill>
              </a:rPr>
              <a:t>SI /PI, PO</a:t>
            </a:r>
            <a:r>
              <a:rPr lang="zh-CN" altLang="zh-CN" sz="2000" b="1" dirty="0" smtClean="0">
                <a:solidFill>
                  <a:schemeClr val="bg2"/>
                </a:solidFill>
              </a:rPr>
              <a:t>）</a:t>
            </a:r>
            <a:endParaRPr lang="zh-CN" altLang="zh-C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03429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395536" y="399727"/>
            <a:ext cx="4392488" cy="6069354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74161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计数器（反馈归零法、置数归零法）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256</a:t>
            </a:r>
            <a:r>
              <a:rPr lang="zh-CN" altLang="zh-CN" sz="2500" b="1" dirty="0">
                <a:solidFill>
                  <a:schemeClr val="bg2"/>
                </a:solidFill>
              </a:rPr>
              <a:t>同步加法计数器</a:t>
            </a:r>
          </a:p>
          <a:p>
            <a:pPr lvl="0">
              <a:buNone/>
            </a:pPr>
            <a:endParaRPr lang="en-US" altLang="zh-CN" sz="25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74163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zh-CN" altLang="zh-CN" sz="2500" b="1" dirty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和</a:t>
            </a:r>
            <a:r>
              <a:rPr lang="en-US" altLang="zh-CN" sz="2500" b="1" dirty="0">
                <a:solidFill>
                  <a:schemeClr val="bg2"/>
                </a:solidFill>
              </a:rPr>
              <a:t>74138</a:t>
            </a:r>
            <a:r>
              <a:rPr lang="zh-CN" altLang="zh-CN" sz="2500" b="1" dirty="0">
                <a:solidFill>
                  <a:schemeClr val="bg2"/>
                </a:solidFill>
              </a:rPr>
              <a:t>设计</a:t>
            </a:r>
            <a:r>
              <a:rPr lang="en-US" altLang="zh-CN" sz="2500" b="1" dirty="0">
                <a:solidFill>
                  <a:schemeClr val="bg2"/>
                </a:solidFill>
              </a:rPr>
              <a:t>8-</a:t>
            </a:r>
            <a:r>
              <a:rPr lang="zh-CN" altLang="zh-CN" sz="2500" b="1" dirty="0">
                <a:solidFill>
                  <a:schemeClr val="bg2"/>
                </a:solidFill>
              </a:rPr>
              <a:t>节拍生成器</a:t>
            </a:r>
          </a:p>
          <a:p>
            <a:pPr marL="457200" lvl="0" indent="-457200">
              <a:buFont typeface="+mj-lt"/>
              <a:buAutoNum type="arabicPeriod"/>
            </a:pP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60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CN" sz="5400" b="1" dirty="0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32040" y="393799"/>
            <a:ext cx="4032448" cy="60785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7490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500" b="1" dirty="0">
                <a:solidFill>
                  <a:schemeClr val="bg2"/>
                </a:solidFill>
              </a:rPr>
              <a:t>8421-BCD </a:t>
            </a:r>
            <a:r>
              <a:rPr lang="zh-CN" altLang="zh-CN" sz="2500" b="1" dirty="0">
                <a:solidFill>
                  <a:schemeClr val="bg2"/>
                </a:solidFill>
              </a:rPr>
              <a:t>码模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-6 </a:t>
            </a:r>
            <a:r>
              <a:rPr lang="zh-CN" altLang="zh-CN" sz="2500" b="1" dirty="0">
                <a:solidFill>
                  <a:schemeClr val="bg2"/>
                </a:solidFill>
              </a:rPr>
              <a:t>二进制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-8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-45 </a:t>
            </a:r>
            <a:r>
              <a:rPr lang="zh-CN" altLang="zh-CN" sz="2500" b="1" dirty="0">
                <a:solidFill>
                  <a:schemeClr val="bg2"/>
                </a:solidFill>
              </a:rPr>
              <a:t>计数器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500" b="1" dirty="0" smtClean="0">
                <a:solidFill>
                  <a:schemeClr val="bg2"/>
                </a:solidFill>
              </a:rPr>
              <a:t>5421-BCD </a:t>
            </a:r>
            <a:r>
              <a:rPr lang="zh-CN" altLang="zh-CN" sz="2500" b="1" dirty="0">
                <a:solidFill>
                  <a:schemeClr val="bg2"/>
                </a:solidFill>
              </a:rPr>
              <a:t>码计数器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1000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en-US" altLang="zh-CN" sz="2500" b="1" dirty="0" smtClean="0">
                <a:solidFill>
                  <a:schemeClr val="bg2"/>
                </a:solidFill>
              </a:rPr>
              <a:t> </a:t>
            </a:r>
            <a:r>
              <a:rPr lang="en-US" altLang="zh-CN" sz="2500" b="1" dirty="0">
                <a:solidFill>
                  <a:schemeClr val="bg2"/>
                </a:solidFill>
              </a:rPr>
              <a:t>7-</a:t>
            </a:r>
            <a:r>
              <a:rPr lang="zh-CN" altLang="zh-CN" sz="2500" b="1" dirty="0">
                <a:solidFill>
                  <a:schemeClr val="bg2"/>
                </a:solidFill>
              </a:rPr>
              <a:t>节拍发生器</a:t>
            </a:r>
          </a:p>
          <a:p>
            <a:pPr lvl="0">
              <a:buNone/>
            </a:pPr>
            <a:endParaRPr lang="en-US" altLang="zh-CN" sz="1050" b="1" dirty="0" smtClean="0">
              <a:solidFill>
                <a:schemeClr val="bg2"/>
              </a:solidFill>
            </a:endParaRPr>
          </a:p>
          <a:p>
            <a:pPr lvl="0">
              <a:buNone/>
            </a:pPr>
            <a:r>
              <a:rPr lang="zh-CN" altLang="zh-CN" sz="2500" b="1" dirty="0" smtClean="0">
                <a:solidFill>
                  <a:schemeClr val="bg2"/>
                </a:solidFill>
              </a:rPr>
              <a:t>利用</a:t>
            </a:r>
            <a:r>
              <a:rPr lang="en-US" altLang="zh-CN" sz="2500" b="1" dirty="0">
                <a:solidFill>
                  <a:schemeClr val="bg2"/>
                </a:solidFill>
              </a:rPr>
              <a:t>T1193</a:t>
            </a:r>
            <a:r>
              <a:rPr lang="zh-CN" altLang="zh-CN" sz="2500" b="1" dirty="0">
                <a:solidFill>
                  <a:schemeClr val="bg2"/>
                </a:solidFill>
              </a:rPr>
              <a:t>（模</a:t>
            </a:r>
            <a:r>
              <a:rPr lang="en-US" altLang="zh-CN" sz="2500" b="1" dirty="0">
                <a:solidFill>
                  <a:schemeClr val="bg2"/>
                </a:solidFill>
              </a:rPr>
              <a:t>16</a:t>
            </a:r>
            <a:r>
              <a:rPr lang="zh-CN" altLang="zh-CN" sz="2500" b="1" dirty="0">
                <a:solidFill>
                  <a:schemeClr val="bg2"/>
                </a:solidFill>
              </a:rPr>
              <a:t>可逆计数器芯片）和</a:t>
            </a:r>
            <a:r>
              <a:rPr lang="en-US" altLang="zh-CN" sz="2500" b="1" dirty="0">
                <a:solidFill>
                  <a:schemeClr val="bg2"/>
                </a:solidFill>
              </a:rPr>
              <a:t> T1085</a:t>
            </a:r>
            <a:r>
              <a:rPr lang="zh-CN" altLang="zh-CN" sz="2500" b="1" dirty="0">
                <a:solidFill>
                  <a:schemeClr val="bg2"/>
                </a:solidFill>
              </a:rPr>
              <a:t>（</a:t>
            </a:r>
            <a:r>
              <a:rPr lang="en-US" altLang="zh-CN" sz="2500" b="1" dirty="0">
                <a:solidFill>
                  <a:schemeClr val="bg2"/>
                </a:solidFill>
              </a:rPr>
              <a:t>4-bit </a:t>
            </a:r>
            <a:r>
              <a:rPr lang="zh-CN" altLang="zh-CN" sz="2500" b="1" dirty="0">
                <a:solidFill>
                  <a:schemeClr val="bg2"/>
                </a:solidFill>
              </a:rPr>
              <a:t>数码比较器）设计模</a:t>
            </a:r>
            <a:r>
              <a:rPr lang="en-US" altLang="zh-CN" sz="2500" b="1" dirty="0">
                <a:solidFill>
                  <a:schemeClr val="bg2"/>
                </a:solidFill>
              </a:rPr>
              <a:t>10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  <a:r>
              <a:rPr lang="en-US" altLang="zh-CN" sz="2500" b="1" dirty="0">
                <a:solidFill>
                  <a:schemeClr val="bg2"/>
                </a:solidFill>
              </a:rPr>
              <a:t>.</a:t>
            </a:r>
            <a:endParaRPr lang="zh-CN" altLang="zh-CN" sz="2500" b="1" dirty="0">
              <a:solidFill>
                <a:schemeClr val="bg2"/>
              </a:solidFill>
            </a:endParaRP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018648"/>
              </p:ext>
            </p:extLst>
          </p:nvPr>
        </p:nvGraphicFramePr>
        <p:xfrm>
          <a:off x="4510402" y="620688"/>
          <a:ext cx="555243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4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402" y="620688"/>
                        <a:ext cx="555243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29661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89916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2952750" indent="-2952750"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(4)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7490 ——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五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十进制计数器</a:t>
            </a:r>
            <a:endParaRPr lang="en-US" altLang="zh-CN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17411" name="Group 37"/>
          <p:cNvGrpSpPr>
            <a:grpSpLocks/>
          </p:cNvGrpSpPr>
          <p:nvPr/>
        </p:nvGrpSpPr>
        <p:grpSpPr bwMode="auto">
          <a:xfrm>
            <a:off x="644525" y="3657600"/>
            <a:ext cx="5943600" cy="2943225"/>
            <a:chOff x="144" y="2304"/>
            <a:chExt cx="3744" cy="1854"/>
          </a:xfrm>
        </p:grpSpPr>
        <p:sp>
          <p:nvSpPr>
            <p:cNvPr id="17435" name="Text Box 25"/>
            <p:cNvSpPr txBox="1">
              <a:spLocks noChangeArrowheads="1"/>
            </p:cNvSpPr>
            <p:nvPr/>
          </p:nvSpPr>
          <p:spPr bwMode="auto">
            <a:xfrm>
              <a:off x="144" y="2304"/>
              <a:ext cx="3744" cy="182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200" b="1" dirty="0">
                  <a:solidFill>
                    <a:srgbClr val="000099"/>
                  </a:solidFill>
                </a:rPr>
                <a:t>CP     </a:t>
              </a:r>
              <a:r>
                <a:rPr lang="en-US" altLang="zh-CN" sz="2200" b="1" dirty="0">
                  <a:solidFill>
                    <a:srgbClr val="000099"/>
                  </a:solidFill>
                </a:rPr>
                <a:t>R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0 </a:t>
              </a:r>
              <a:r>
                <a:rPr lang="en-US" altLang="zh-CN" sz="2200" b="1" dirty="0">
                  <a:solidFill>
                    <a:srgbClr val="000099"/>
                  </a:solidFill>
                </a:rPr>
                <a:t>(1)  R</a:t>
              </a:r>
              <a:r>
                <a:rPr kumimoji="0" lang="en-US" altLang="zh-CN" sz="2200" b="1" baseline="-25000" dirty="0">
                  <a:solidFill>
                    <a:srgbClr val="000099"/>
                  </a:solidFill>
                </a:rPr>
                <a:t>0 </a:t>
              </a:r>
              <a:r>
                <a:rPr lang="en-US" altLang="zh-CN" sz="2200" b="1" dirty="0">
                  <a:solidFill>
                    <a:srgbClr val="000099"/>
                  </a:solidFill>
                </a:rPr>
                <a:t>(2)</a:t>
              </a:r>
              <a:r>
                <a:rPr lang="en-US" altLang="zh-CN" sz="2200" b="1" baseline="-30000" dirty="0">
                  <a:solidFill>
                    <a:srgbClr val="000099"/>
                  </a:solidFill>
                </a:rPr>
                <a:t> 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S</a:t>
              </a:r>
              <a:r>
                <a:rPr kumimoji="0" lang="en-US" altLang="zh-CN" sz="2400" b="1" baseline="-25000" dirty="0">
                  <a:solidFill>
                    <a:srgbClr val="000099"/>
                  </a:solidFill>
                </a:rPr>
                <a:t>9 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(1)  S</a:t>
              </a:r>
              <a:r>
                <a:rPr kumimoji="0" lang="en-US" altLang="zh-CN" sz="2400" b="1" baseline="-25000" dirty="0">
                  <a:solidFill>
                    <a:srgbClr val="000099"/>
                  </a:solidFill>
                </a:rPr>
                <a:t>9 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(2)   </a:t>
              </a:r>
              <a:r>
                <a:rPr lang="en-US" altLang="zh-CN" sz="2400" b="1" dirty="0"/>
                <a:t> 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Q</a:t>
              </a:r>
              <a:r>
                <a:rPr kumimoji="0" lang="en-US" altLang="zh-CN" sz="2400" b="1" baseline="-25000" dirty="0">
                  <a:solidFill>
                    <a:srgbClr val="000099"/>
                  </a:solidFill>
                </a:rPr>
                <a:t>3 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Q</a:t>
              </a:r>
              <a:r>
                <a:rPr kumimoji="0" lang="en-US" altLang="zh-CN" sz="2400" b="1" baseline="-25000" dirty="0">
                  <a:solidFill>
                    <a:srgbClr val="000099"/>
                  </a:solidFill>
                </a:rPr>
                <a:t>2 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Q</a:t>
              </a:r>
              <a:r>
                <a:rPr kumimoji="0" lang="en-US" altLang="zh-CN" sz="2400" b="1" baseline="-25000" dirty="0">
                  <a:solidFill>
                    <a:srgbClr val="000099"/>
                  </a:solidFill>
                </a:rPr>
                <a:t>1 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Q</a:t>
              </a:r>
              <a:r>
                <a:rPr kumimoji="0" lang="en-US" altLang="zh-CN" sz="2400" b="1" baseline="-25000" dirty="0">
                  <a:solidFill>
                    <a:srgbClr val="000099"/>
                  </a:solidFill>
                </a:rPr>
                <a:t>0</a:t>
              </a:r>
              <a:endParaRPr lang="en-US" altLang="zh-CN" sz="2400" b="1" dirty="0">
                <a:solidFill>
                  <a:srgbClr val="000099"/>
                </a:solidFill>
              </a:endParaRPr>
            </a:p>
            <a:p>
              <a:pPr eaLnBrk="1" hangingPunct="1">
                <a:lnSpc>
                  <a:spcPct val="5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 × 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1         1</a:t>
              </a:r>
              <a:r>
                <a:rPr lang="en-US" altLang="zh-CN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   </a:t>
              </a:r>
              <a:r>
                <a:rPr lang="en-US" altLang="zh-CN" sz="16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0    </a:t>
              </a:r>
              <a:r>
                <a:rPr lang="en-US" altLang="zh-CN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×    </a:t>
              </a:r>
              <a:r>
                <a:rPr lang="en-US" altLang="zh-CN" sz="1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2200" b="1" dirty="0" smtClean="0">
                  <a:solidFill>
                    <a:schemeClr val="bg2"/>
                  </a:solidFill>
                </a:rPr>
                <a:t>0  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0   0   0</a:t>
              </a:r>
            </a:p>
            <a:p>
              <a:pPr eaLnBrk="1" hangingPunct="1">
                <a:lnSpc>
                  <a:spcPct val="5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</a:rPr>
                <a:t>  ×        1         1         </a:t>
              </a:r>
              <a:r>
                <a:rPr lang="en-US" altLang="zh-CN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×    0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          0    0    0   0</a:t>
              </a:r>
            </a:p>
            <a:p>
              <a:pPr eaLnBrk="1" hangingPunct="1">
                <a:lnSpc>
                  <a:spcPct val="5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 ×   ×    × 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  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+mn-lt"/>
                </a:rPr>
                <a:t>1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    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+mn-lt"/>
                </a:rPr>
                <a:t>1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    </a:t>
              </a:r>
              <a:r>
                <a:rPr lang="en-US" altLang="zh-CN" sz="2200" b="1" dirty="0">
                  <a:solidFill>
                    <a:schemeClr val="bg2"/>
                  </a:solidFill>
                </a:rPr>
                <a:t>1    0    0   1</a:t>
              </a:r>
            </a:p>
            <a:p>
              <a:pPr eaLnBrk="1" hangingPunct="1">
                <a:lnSpc>
                  <a:spcPct val="5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      ×    0   </a:t>
              </a:r>
              <a:r>
                <a:rPr lang="en-US" altLang="zh-CN" sz="14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 ×   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0        </a:t>
              </a:r>
              <a:r>
                <a:rPr lang="zh-CN" altLang="en-US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计数   </a:t>
              </a:r>
              <a:endParaRPr lang="en-US" altLang="zh-CN" sz="22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5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       0    ×    0   </a:t>
              </a:r>
              <a:r>
                <a:rPr lang="en-US" altLang="zh-CN" sz="8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×   </a:t>
              </a:r>
              <a:r>
                <a:rPr lang="en-US" altLang="zh-CN" sz="14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 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  </a:t>
              </a:r>
              <a:r>
                <a:rPr lang="zh-CN" altLang="en-US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计数   </a:t>
              </a:r>
              <a:endParaRPr lang="en-US" altLang="zh-CN" sz="22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5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       0    ×   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×  </a:t>
              </a:r>
              <a:r>
                <a:rPr lang="en-US" altLang="zh-CN" sz="10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 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0    </a:t>
              </a:r>
              <a:r>
                <a:rPr lang="en-US" altLang="zh-CN" sz="18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 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en-US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计数  </a:t>
              </a:r>
              <a:endParaRPr lang="en-US" altLang="zh-CN" sz="22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5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      ×     0    0   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×     </a:t>
              </a:r>
              <a:r>
                <a:rPr lang="en-US" altLang="zh-CN" sz="18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2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en-US" sz="2200" b="1" dirty="0">
                  <a:solidFill>
                    <a:schemeClr val="bg2"/>
                  </a:solidFill>
                  <a:latin typeface="宋体" panose="02010600030101010101" pitchFamily="2" charset="-122"/>
                </a:rPr>
                <a:t>计数   </a:t>
              </a:r>
              <a:endParaRPr lang="en-US" altLang="zh-CN" sz="22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9546" name="Line 26"/>
            <p:cNvSpPr>
              <a:spLocks noChangeShapeType="1"/>
            </p:cNvSpPr>
            <p:nvPr/>
          </p:nvSpPr>
          <p:spPr bwMode="auto">
            <a:xfrm>
              <a:off x="624" y="2322"/>
              <a:ext cx="0" cy="180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9547" name="Line 27"/>
            <p:cNvSpPr>
              <a:spLocks noChangeShapeType="1"/>
            </p:cNvSpPr>
            <p:nvPr/>
          </p:nvSpPr>
          <p:spPr bwMode="auto">
            <a:xfrm>
              <a:off x="1121" y="2304"/>
              <a:ext cx="0" cy="185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9548" name="Line 28"/>
            <p:cNvSpPr>
              <a:spLocks noChangeShapeType="1"/>
            </p:cNvSpPr>
            <p:nvPr/>
          </p:nvSpPr>
          <p:spPr bwMode="auto">
            <a:xfrm flipV="1">
              <a:off x="144" y="2544"/>
              <a:ext cx="3744" cy="18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9549" name="Line 29"/>
            <p:cNvSpPr>
              <a:spLocks noChangeShapeType="1"/>
            </p:cNvSpPr>
            <p:nvPr/>
          </p:nvSpPr>
          <p:spPr bwMode="auto">
            <a:xfrm>
              <a:off x="1575" y="2304"/>
              <a:ext cx="0" cy="182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9550" name="Line 30"/>
            <p:cNvSpPr>
              <a:spLocks noChangeShapeType="1"/>
            </p:cNvSpPr>
            <p:nvPr/>
          </p:nvSpPr>
          <p:spPr bwMode="auto">
            <a:xfrm>
              <a:off x="2640" y="2304"/>
              <a:ext cx="0" cy="182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9551" name="Line 31"/>
            <p:cNvSpPr>
              <a:spLocks noChangeShapeType="1"/>
            </p:cNvSpPr>
            <p:nvPr/>
          </p:nvSpPr>
          <p:spPr bwMode="auto">
            <a:xfrm>
              <a:off x="2112" y="2304"/>
              <a:ext cx="0" cy="182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9553" name="Line 33"/>
            <p:cNvSpPr>
              <a:spLocks noChangeShapeType="1"/>
            </p:cNvSpPr>
            <p:nvPr/>
          </p:nvSpPr>
          <p:spPr bwMode="auto">
            <a:xfrm flipV="1">
              <a:off x="396" y="3216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9554" name="Line 34"/>
            <p:cNvSpPr>
              <a:spLocks noChangeShapeType="1"/>
            </p:cNvSpPr>
            <p:nvPr/>
          </p:nvSpPr>
          <p:spPr bwMode="auto">
            <a:xfrm flipV="1">
              <a:off x="384" y="3456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9555" name="Line 35"/>
            <p:cNvSpPr>
              <a:spLocks noChangeShapeType="1"/>
            </p:cNvSpPr>
            <p:nvPr/>
          </p:nvSpPr>
          <p:spPr bwMode="auto">
            <a:xfrm flipV="1">
              <a:off x="384" y="3696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9556" name="Line 36"/>
            <p:cNvSpPr>
              <a:spLocks noChangeShapeType="1"/>
            </p:cNvSpPr>
            <p:nvPr/>
          </p:nvSpPr>
          <p:spPr bwMode="auto">
            <a:xfrm flipV="1">
              <a:off x="384" y="3936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 type="triangle" w="med" len="med"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9561" name="Rectangle 41"/>
          <p:cNvSpPr>
            <a:spLocks noChangeArrowheads="1"/>
          </p:cNvSpPr>
          <p:nvPr/>
        </p:nvSpPr>
        <p:spPr bwMode="auto">
          <a:xfrm>
            <a:off x="1828800" y="1181100"/>
            <a:ext cx="4648200" cy="1828800"/>
          </a:xfrm>
          <a:prstGeom prst="rect">
            <a:avLst/>
          </a:prstGeom>
          <a:solidFill>
            <a:srgbClr val="000000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62" name="Rectangle 42"/>
          <p:cNvSpPr>
            <a:spLocks noChangeArrowheads="1"/>
          </p:cNvSpPr>
          <p:nvPr/>
        </p:nvSpPr>
        <p:spPr bwMode="auto">
          <a:xfrm>
            <a:off x="2195513" y="1628775"/>
            <a:ext cx="1368425" cy="609600"/>
          </a:xfrm>
          <a:prstGeom prst="rect">
            <a:avLst/>
          </a:prstGeom>
          <a:solidFill>
            <a:srgbClr val="0066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619563" name="Rectangle 43"/>
          <p:cNvSpPr>
            <a:spLocks noChangeArrowheads="1"/>
          </p:cNvSpPr>
          <p:nvPr/>
        </p:nvSpPr>
        <p:spPr bwMode="auto">
          <a:xfrm>
            <a:off x="4859338" y="1628775"/>
            <a:ext cx="1368425" cy="609600"/>
          </a:xfrm>
          <a:prstGeom prst="rect">
            <a:avLst/>
          </a:prstGeom>
          <a:solidFill>
            <a:srgbClr val="6600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619564" name="Oval 44"/>
          <p:cNvSpPr>
            <a:spLocks noChangeArrowheads="1"/>
          </p:cNvSpPr>
          <p:nvPr/>
        </p:nvSpPr>
        <p:spPr bwMode="auto">
          <a:xfrm>
            <a:off x="2057400" y="1828800"/>
            <a:ext cx="152400" cy="1524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65" name="Oval 45"/>
          <p:cNvSpPr>
            <a:spLocks noChangeArrowheads="1"/>
          </p:cNvSpPr>
          <p:nvPr/>
        </p:nvSpPr>
        <p:spPr bwMode="auto">
          <a:xfrm>
            <a:off x="4724400" y="1828800"/>
            <a:ext cx="152400" cy="1524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66" name="Line 46"/>
          <p:cNvSpPr>
            <a:spLocks noChangeShapeType="1"/>
          </p:cNvSpPr>
          <p:nvPr/>
        </p:nvSpPr>
        <p:spPr bwMode="auto">
          <a:xfrm flipV="1">
            <a:off x="2743200" y="914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67" name="Line 47"/>
          <p:cNvSpPr>
            <a:spLocks noChangeShapeType="1"/>
          </p:cNvSpPr>
          <p:nvPr/>
        </p:nvSpPr>
        <p:spPr bwMode="auto">
          <a:xfrm flipV="1">
            <a:off x="5029200" y="914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68" name="Line 48"/>
          <p:cNvSpPr>
            <a:spLocks noChangeShapeType="1"/>
          </p:cNvSpPr>
          <p:nvPr/>
        </p:nvSpPr>
        <p:spPr bwMode="auto">
          <a:xfrm flipV="1">
            <a:off x="5486400" y="914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69" name="Line 49"/>
          <p:cNvSpPr>
            <a:spLocks noChangeShapeType="1"/>
          </p:cNvSpPr>
          <p:nvPr/>
        </p:nvSpPr>
        <p:spPr bwMode="auto">
          <a:xfrm flipV="1">
            <a:off x="5943600" y="914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70" name="Line 50"/>
          <p:cNvSpPr>
            <a:spLocks noChangeShapeType="1"/>
          </p:cNvSpPr>
          <p:nvPr/>
        </p:nvSpPr>
        <p:spPr bwMode="auto">
          <a:xfrm>
            <a:off x="1219200" y="19050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71" name="Text Box 51"/>
          <p:cNvSpPr txBox="1">
            <a:spLocks noChangeArrowheads="1"/>
          </p:cNvSpPr>
          <p:nvPr/>
        </p:nvSpPr>
        <p:spPr bwMode="auto">
          <a:xfrm>
            <a:off x="533400" y="16002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619572" name="Line 52"/>
          <p:cNvSpPr>
            <a:spLocks noChangeShapeType="1"/>
          </p:cNvSpPr>
          <p:nvPr/>
        </p:nvSpPr>
        <p:spPr bwMode="auto">
          <a:xfrm flipH="1">
            <a:off x="4419600" y="1905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73" name="Line 53"/>
          <p:cNvSpPr>
            <a:spLocks noChangeShapeType="1"/>
          </p:cNvSpPr>
          <p:nvPr/>
        </p:nvSpPr>
        <p:spPr bwMode="auto">
          <a:xfrm>
            <a:off x="4419600" y="1905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74" name="Line 54"/>
          <p:cNvSpPr>
            <a:spLocks noChangeShapeType="1"/>
          </p:cNvSpPr>
          <p:nvPr/>
        </p:nvSpPr>
        <p:spPr bwMode="auto">
          <a:xfrm flipH="1">
            <a:off x="1219200" y="24384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75" name="Text Box 55"/>
          <p:cNvSpPr txBox="1">
            <a:spLocks noChangeArrowheads="1"/>
          </p:cNvSpPr>
          <p:nvPr/>
        </p:nvSpPr>
        <p:spPr bwMode="auto">
          <a:xfrm>
            <a:off x="533400" y="21336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619576" name="Text Box 56"/>
          <p:cNvSpPr txBox="1">
            <a:spLocks noChangeArrowheads="1"/>
          </p:cNvSpPr>
          <p:nvPr/>
        </p:nvSpPr>
        <p:spPr bwMode="auto">
          <a:xfrm>
            <a:off x="2057400" y="2514600"/>
            <a:ext cx="3886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S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(2)     R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R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</a:p>
        </p:txBody>
      </p:sp>
      <p:sp>
        <p:nvSpPr>
          <p:cNvPr id="619577" name="Line 57"/>
          <p:cNvSpPr>
            <a:spLocks noChangeShapeType="1"/>
          </p:cNvSpPr>
          <p:nvPr/>
        </p:nvSpPr>
        <p:spPr bwMode="auto">
          <a:xfrm>
            <a:off x="2362200" y="2971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78" name="Line 58"/>
          <p:cNvSpPr>
            <a:spLocks noChangeShapeType="1"/>
          </p:cNvSpPr>
          <p:nvPr/>
        </p:nvSpPr>
        <p:spPr bwMode="auto">
          <a:xfrm>
            <a:off x="3048000" y="2971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79" name="Line 59"/>
          <p:cNvSpPr>
            <a:spLocks noChangeShapeType="1"/>
          </p:cNvSpPr>
          <p:nvPr/>
        </p:nvSpPr>
        <p:spPr bwMode="auto">
          <a:xfrm>
            <a:off x="4191000" y="2971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80" name="Line 60"/>
          <p:cNvSpPr>
            <a:spLocks noChangeShapeType="1"/>
          </p:cNvSpPr>
          <p:nvPr/>
        </p:nvSpPr>
        <p:spPr bwMode="auto">
          <a:xfrm>
            <a:off x="4876800" y="2971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581" name="Text Box 61"/>
          <p:cNvSpPr txBox="1">
            <a:spLocks noChangeArrowheads="1"/>
          </p:cNvSpPr>
          <p:nvPr/>
        </p:nvSpPr>
        <p:spPr bwMode="auto">
          <a:xfrm>
            <a:off x="2743200" y="1143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" name="矩形标注 1"/>
          <p:cNvSpPr/>
          <p:nvPr/>
        </p:nvSpPr>
        <p:spPr bwMode="auto">
          <a:xfrm>
            <a:off x="7321774" y="4879268"/>
            <a:ext cx="1354682" cy="757064"/>
          </a:xfrm>
          <a:prstGeom prst="wedgeRectCallout">
            <a:avLst>
              <a:gd name="adj1" fmla="val -99150"/>
              <a:gd name="adj2" fmla="val -38558"/>
            </a:avLst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</a:rPr>
              <a:t>的优先</a:t>
            </a:r>
            <a:endParaRPr kumimoji="1" lang="en-US" altLang="zh-CN" sz="2400" b="1" i="0" u="none" strike="noStrike" cap="none" normalizeH="0" baseline="0" dirty="0" smtClean="0">
              <a:ln>
                <a:noFill/>
              </a:ln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</a:rPr>
              <a:t>级较高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91" name="Text Box 23"/>
          <p:cNvSpPr txBox="1">
            <a:spLocks noChangeArrowheads="1"/>
          </p:cNvSpPr>
          <p:nvPr/>
        </p:nvSpPr>
        <p:spPr bwMode="auto">
          <a:xfrm>
            <a:off x="251520" y="2990850"/>
            <a:ext cx="8875712" cy="267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Reset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0, a</a:t>
            </a:r>
            <a:r>
              <a:rPr kumimoji="0" lang="en-US" dirty="0" smtClean="0">
                <a:latin typeface="Arial" panose="020B0604020202020204" pitchFamily="34" charset="0"/>
              </a:rPr>
              <a:t>synchronous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）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: R</a:t>
            </a:r>
            <a:r>
              <a:rPr kumimoji="0"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(1) R</a:t>
            </a:r>
            <a:r>
              <a:rPr kumimoji="0"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(2)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＝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；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</a:t>
            </a:r>
            <a:r>
              <a:rPr kumimoji="0"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(1) S</a:t>
            </a:r>
            <a:r>
              <a:rPr kumimoji="0"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(2)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＝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Set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（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,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0" lang="en-US" dirty="0">
                <a:latin typeface="Arial" panose="020B0604020202020204" pitchFamily="34" charset="0"/>
              </a:rPr>
              <a:t>asynchronous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）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: S</a:t>
            </a:r>
            <a:r>
              <a:rPr kumimoji="0"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(1) S</a:t>
            </a:r>
            <a:r>
              <a:rPr kumimoji="0"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(2)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＝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计数：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R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(1) R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(2)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＝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 ; S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(1) S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9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(2)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＝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 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Q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: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计数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   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计数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1612" name="Rectangle 44"/>
          <p:cNvSpPr>
            <a:spLocks noChangeArrowheads="1"/>
          </p:cNvSpPr>
          <p:nvPr/>
        </p:nvSpPr>
        <p:spPr bwMode="auto">
          <a:xfrm>
            <a:off x="2411413" y="465138"/>
            <a:ext cx="4648200" cy="1828800"/>
          </a:xfrm>
          <a:prstGeom prst="rect">
            <a:avLst/>
          </a:prstGeom>
          <a:solidFill>
            <a:srgbClr val="000000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13" name="Rectangle 45"/>
          <p:cNvSpPr>
            <a:spLocks noChangeArrowheads="1"/>
          </p:cNvSpPr>
          <p:nvPr/>
        </p:nvSpPr>
        <p:spPr bwMode="auto">
          <a:xfrm>
            <a:off x="2792413" y="884238"/>
            <a:ext cx="1295400" cy="609600"/>
          </a:xfrm>
          <a:prstGeom prst="rect">
            <a:avLst/>
          </a:prstGeom>
          <a:solidFill>
            <a:srgbClr val="0066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621614" name="Rectangle 46"/>
          <p:cNvSpPr>
            <a:spLocks noChangeArrowheads="1"/>
          </p:cNvSpPr>
          <p:nvPr/>
        </p:nvSpPr>
        <p:spPr bwMode="auto">
          <a:xfrm>
            <a:off x="5459413" y="884238"/>
            <a:ext cx="1295400" cy="609600"/>
          </a:xfrm>
          <a:prstGeom prst="rect">
            <a:avLst/>
          </a:prstGeom>
          <a:solidFill>
            <a:srgbClr val="6600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621615" name="Oval 47"/>
          <p:cNvSpPr>
            <a:spLocks noChangeArrowheads="1"/>
          </p:cNvSpPr>
          <p:nvPr/>
        </p:nvSpPr>
        <p:spPr bwMode="auto">
          <a:xfrm>
            <a:off x="2640013" y="1112838"/>
            <a:ext cx="152400" cy="1524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16" name="Oval 48"/>
          <p:cNvSpPr>
            <a:spLocks noChangeArrowheads="1"/>
          </p:cNvSpPr>
          <p:nvPr/>
        </p:nvSpPr>
        <p:spPr bwMode="auto">
          <a:xfrm>
            <a:off x="5307013" y="1112838"/>
            <a:ext cx="152400" cy="1524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17" name="Line 49"/>
          <p:cNvSpPr>
            <a:spLocks noChangeShapeType="1"/>
          </p:cNvSpPr>
          <p:nvPr/>
        </p:nvSpPr>
        <p:spPr bwMode="auto">
          <a:xfrm flipV="1">
            <a:off x="3325813" y="19843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18" name="Line 50"/>
          <p:cNvSpPr>
            <a:spLocks noChangeShapeType="1"/>
          </p:cNvSpPr>
          <p:nvPr/>
        </p:nvSpPr>
        <p:spPr bwMode="auto">
          <a:xfrm flipV="1">
            <a:off x="5611813" y="19843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19" name="Line 51"/>
          <p:cNvSpPr>
            <a:spLocks noChangeShapeType="1"/>
          </p:cNvSpPr>
          <p:nvPr/>
        </p:nvSpPr>
        <p:spPr bwMode="auto">
          <a:xfrm flipV="1">
            <a:off x="6069013" y="19843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20" name="Line 52"/>
          <p:cNvSpPr>
            <a:spLocks noChangeShapeType="1"/>
          </p:cNvSpPr>
          <p:nvPr/>
        </p:nvSpPr>
        <p:spPr bwMode="auto">
          <a:xfrm flipV="1">
            <a:off x="6526213" y="19843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21" name="Line 53"/>
          <p:cNvSpPr>
            <a:spLocks noChangeShapeType="1"/>
          </p:cNvSpPr>
          <p:nvPr/>
        </p:nvSpPr>
        <p:spPr bwMode="auto">
          <a:xfrm>
            <a:off x="1801813" y="1189038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22" name="Text Box 54"/>
          <p:cNvSpPr txBox="1">
            <a:spLocks noChangeArrowheads="1"/>
          </p:cNvSpPr>
          <p:nvPr/>
        </p:nvSpPr>
        <p:spPr bwMode="auto">
          <a:xfrm>
            <a:off x="1116013" y="884238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621623" name="Line 55"/>
          <p:cNvSpPr>
            <a:spLocks noChangeShapeType="1"/>
          </p:cNvSpPr>
          <p:nvPr/>
        </p:nvSpPr>
        <p:spPr bwMode="auto">
          <a:xfrm flipH="1">
            <a:off x="5002213" y="1189038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24" name="Line 56"/>
          <p:cNvSpPr>
            <a:spLocks noChangeShapeType="1"/>
          </p:cNvSpPr>
          <p:nvPr/>
        </p:nvSpPr>
        <p:spPr bwMode="auto">
          <a:xfrm>
            <a:off x="5002213" y="118903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25" name="Line 57"/>
          <p:cNvSpPr>
            <a:spLocks noChangeShapeType="1"/>
          </p:cNvSpPr>
          <p:nvPr/>
        </p:nvSpPr>
        <p:spPr bwMode="auto">
          <a:xfrm flipH="1">
            <a:off x="1801813" y="1722438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26" name="Text Box 58"/>
          <p:cNvSpPr txBox="1">
            <a:spLocks noChangeArrowheads="1"/>
          </p:cNvSpPr>
          <p:nvPr/>
        </p:nvSpPr>
        <p:spPr bwMode="auto">
          <a:xfrm>
            <a:off x="1116013" y="1417638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621627" name="Text Box 59"/>
          <p:cNvSpPr txBox="1">
            <a:spLocks noChangeArrowheads="1"/>
          </p:cNvSpPr>
          <p:nvPr/>
        </p:nvSpPr>
        <p:spPr bwMode="auto">
          <a:xfrm>
            <a:off x="2640013" y="1798638"/>
            <a:ext cx="3886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S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(2)     R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R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</a:p>
        </p:txBody>
      </p:sp>
      <p:sp>
        <p:nvSpPr>
          <p:cNvPr id="621628" name="Line 60"/>
          <p:cNvSpPr>
            <a:spLocks noChangeShapeType="1"/>
          </p:cNvSpPr>
          <p:nvPr/>
        </p:nvSpPr>
        <p:spPr bwMode="auto">
          <a:xfrm>
            <a:off x="2944813" y="225583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29" name="Line 61"/>
          <p:cNvSpPr>
            <a:spLocks noChangeShapeType="1"/>
          </p:cNvSpPr>
          <p:nvPr/>
        </p:nvSpPr>
        <p:spPr bwMode="auto">
          <a:xfrm>
            <a:off x="3630613" y="225583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30" name="Line 62"/>
          <p:cNvSpPr>
            <a:spLocks noChangeShapeType="1"/>
          </p:cNvSpPr>
          <p:nvPr/>
        </p:nvSpPr>
        <p:spPr bwMode="auto">
          <a:xfrm>
            <a:off x="4773613" y="225583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31" name="Line 63"/>
          <p:cNvSpPr>
            <a:spLocks noChangeShapeType="1"/>
          </p:cNvSpPr>
          <p:nvPr/>
        </p:nvSpPr>
        <p:spPr bwMode="auto">
          <a:xfrm>
            <a:off x="5459413" y="225583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32" name="Text Box 64"/>
          <p:cNvSpPr txBox="1">
            <a:spLocks noChangeArrowheads="1"/>
          </p:cNvSpPr>
          <p:nvPr/>
        </p:nvSpPr>
        <p:spPr bwMode="auto">
          <a:xfrm>
            <a:off x="3325813" y="427038"/>
            <a:ext cx="3886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18458" name="Group 65"/>
          <p:cNvGrpSpPr>
            <a:grpSpLocks/>
          </p:cNvGrpSpPr>
          <p:nvPr/>
        </p:nvGrpSpPr>
        <p:grpSpPr bwMode="auto">
          <a:xfrm>
            <a:off x="4860032" y="5157192"/>
            <a:ext cx="3429000" cy="1295400"/>
            <a:chOff x="3216" y="3408"/>
            <a:chExt cx="2160" cy="816"/>
          </a:xfrm>
        </p:grpSpPr>
        <p:sp>
          <p:nvSpPr>
            <p:cNvPr id="621634" name="Oval 66"/>
            <p:cNvSpPr>
              <a:spLocks noChangeArrowheads="1"/>
            </p:cNvSpPr>
            <p:nvPr/>
          </p:nvSpPr>
          <p:spPr bwMode="auto">
            <a:xfrm>
              <a:off x="3216" y="3408"/>
              <a:ext cx="480" cy="288"/>
            </a:xfrm>
            <a:prstGeom prst="ellipse">
              <a:avLst/>
            </a:prstGeom>
            <a:solidFill>
              <a:srgbClr val="6600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000</a:t>
              </a:r>
            </a:p>
          </p:txBody>
        </p:sp>
        <p:sp>
          <p:nvSpPr>
            <p:cNvPr id="621635" name="Oval 67"/>
            <p:cNvSpPr>
              <a:spLocks noChangeArrowheads="1"/>
            </p:cNvSpPr>
            <p:nvPr/>
          </p:nvSpPr>
          <p:spPr bwMode="auto">
            <a:xfrm>
              <a:off x="4032" y="3408"/>
              <a:ext cx="480" cy="288"/>
            </a:xfrm>
            <a:prstGeom prst="ellipse">
              <a:avLst/>
            </a:prstGeom>
            <a:solidFill>
              <a:srgbClr val="6600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001</a:t>
              </a:r>
            </a:p>
          </p:txBody>
        </p:sp>
        <p:sp>
          <p:nvSpPr>
            <p:cNvPr id="621636" name="Oval 68"/>
            <p:cNvSpPr>
              <a:spLocks noChangeArrowheads="1"/>
            </p:cNvSpPr>
            <p:nvPr/>
          </p:nvSpPr>
          <p:spPr bwMode="auto">
            <a:xfrm>
              <a:off x="4896" y="3408"/>
              <a:ext cx="480" cy="288"/>
            </a:xfrm>
            <a:prstGeom prst="ellipse">
              <a:avLst/>
            </a:prstGeom>
            <a:solidFill>
              <a:srgbClr val="6600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010</a:t>
              </a:r>
            </a:p>
          </p:txBody>
        </p:sp>
        <p:sp>
          <p:nvSpPr>
            <p:cNvPr id="621637" name="Oval 69"/>
            <p:cNvSpPr>
              <a:spLocks noChangeArrowheads="1"/>
            </p:cNvSpPr>
            <p:nvPr/>
          </p:nvSpPr>
          <p:spPr bwMode="auto">
            <a:xfrm>
              <a:off x="3552" y="3936"/>
              <a:ext cx="480" cy="288"/>
            </a:xfrm>
            <a:prstGeom prst="ellipse">
              <a:avLst/>
            </a:prstGeom>
            <a:solidFill>
              <a:srgbClr val="6600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100</a:t>
              </a:r>
            </a:p>
          </p:txBody>
        </p:sp>
        <p:sp>
          <p:nvSpPr>
            <p:cNvPr id="621638" name="Oval 70"/>
            <p:cNvSpPr>
              <a:spLocks noChangeArrowheads="1"/>
            </p:cNvSpPr>
            <p:nvPr/>
          </p:nvSpPr>
          <p:spPr bwMode="auto">
            <a:xfrm>
              <a:off x="4416" y="3936"/>
              <a:ext cx="480" cy="288"/>
            </a:xfrm>
            <a:prstGeom prst="ellipse">
              <a:avLst/>
            </a:prstGeom>
            <a:solidFill>
              <a:srgbClr val="6600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011</a:t>
              </a:r>
            </a:p>
          </p:txBody>
        </p:sp>
        <p:sp>
          <p:nvSpPr>
            <p:cNvPr id="621639" name="Line 71"/>
            <p:cNvSpPr>
              <a:spLocks noChangeShapeType="1"/>
            </p:cNvSpPr>
            <p:nvPr/>
          </p:nvSpPr>
          <p:spPr bwMode="auto">
            <a:xfrm>
              <a:off x="3696" y="355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1640" name="Line 72"/>
            <p:cNvSpPr>
              <a:spLocks noChangeShapeType="1"/>
            </p:cNvSpPr>
            <p:nvPr/>
          </p:nvSpPr>
          <p:spPr bwMode="auto">
            <a:xfrm>
              <a:off x="4560" y="355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1641" name="Line 73"/>
            <p:cNvSpPr>
              <a:spLocks noChangeShapeType="1"/>
            </p:cNvSpPr>
            <p:nvPr/>
          </p:nvSpPr>
          <p:spPr bwMode="auto">
            <a:xfrm>
              <a:off x="4032" y="40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1642" name="Line 74"/>
            <p:cNvSpPr>
              <a:spLocks noChangeShapeType="1"/>
            </p:cNvSpPr>
            <p:nvPr/>
          </p:nvSpPr>
          <p:spPr bwMode="auto">
            <a:xfrm flipH="1">
              <a:off x="4800" y="369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1643" name="Line 75"/>
            <p:cNvSpPr>
              <a:spLocks noChangeShapeType="1"/>
            </p:cNvSpPr>
            <p:nvPr/>
          </p:nvSpPr>
          <p:spPr bwMode="auto">
            <a:xfrm flipH="1" flipV="1">
              <a:off x="3456" y="3696"/>
              <a:ext cx="19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459" name="Group 76"/>
          <p:cNvGrpSpPr>
            <a:grpSpLocks/>
          </p:cNvGrpSpPr>
          <p:nvPr/>
        </p:nvGrpSpPr>
        <p:grpSpPr bwMode="auto">
          <a:xfrm>
            <a:off x="6704013" y="4149725"/>
            <a:ext cx="1828800" cy="838200"/>
            <a:chOff x="3600" y="3024"/>
            <a:chExt cx="1152" cy="528"/>
          </a:xfrm>
        </p:grpSpPr>
        <p:sp>
          <p:nvSpPr>
            <p:cNvPr id="621645" name="Oval 77"/>
            <p:cNvSpPr>
              <a:spLocks noChangeArrowheads="1"/>
            </p:cNvSpPr>
            <p:nvPr/>
          </p:nvSpPr>
          <p:spPr bwMode="auto">
            <a:xfrm>
              <a:off x="3600" y="3120"/>
              <a:ext cx="384" cy="288"/>
            </a:xfrm>
            <a:prstGeom prst="ellipse">
              <a:avLst/>
            </a:prstGeom>
            <a:solidFill>
              <a:srgbClr val="006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621646" name="Oval 78"/>
            <p:cNvSpPr>
              <a:spLocks noChangeArrowheads="1"/>
            </p:cNvSpPr>
            <p:nvPr/>
          </p:nvSpPr>
          <p:spPr bwMode="auto">
            <a:xfrm>
              <a:off x="4368" y="3120"/>
              <a:ext cx="384" cy="288"/>
            </a:xfrm>
            <a:prstGeom prst="ellipse">
              <a:avLst/>
            </a:prstGeom>
            <a:solidFill>
              <a:srgbClr val="006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621647" name="Freeform 79"/>
            <p:cNvSpPr>
              <a:spLocks/>
            </p:cNvSpPr>
            <p:nvPr/>
          </p:nvSpPr>
          <p:spPr bwMode="auto">
            <a:xfrm>
              <a:off x="3792" y="3024"/>
              <a:ext cx="672" cy="96"/>
            </a:xfrm>
            <a:custGeom>
              <a:avLst/>
              <a:gdLst>
                <a:gd name="T0" fmla="*/ 0 w 672"/>
                <a:gd name="T1" fmla="*/ 96 h 96"/>
                <a:gd name="T2" fmla="*/ 336 w 672"/>
                <a:gd name="T3" fmla="*/ 0 h 96"/>
                <a:gd name="T4" fmla="*/ 672 w 67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96">
                  <a:moveTo>
                    <a:pt x="0" y="96"/>
                  </a:moveTo>
                  <a:cubicBezTo>
                    <a:pt x="112" y="48"/>
                    <a:pt x="224" y="0"/>
                    <a:pt x="336" y="0"/>
                  </a:cubicBezTo>
                  <a:cubicBezTo>
                    <a:pt x="448" y="0"/>
                    <a:pt x="560" y="48"/>
                    <a:pt x="672" y="9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1648" name="Freeform 80"/>
            <p:cNvSpPr>
              <a:spLocks/>
            </p:cNvSpPr>
            <p:nvPr/>
          </p:nvSpPr>
          <p:spPr bwMode="auto">
            <a:xfrm>
              <a:off x="3792" y="3408"/>
              <a:ext cx="768" cy="144"/>
            </a:xfrm>
            <a:custGeom>
              <a:avLst/>
              <a:gdLst>
                <a:gd name="T0" fmla="*/ 768 w 768"/>
                <a:gd name="T1" fmla="*/ 0 h 144"/>
                <a:gd name="T2" fmla="*/ 384 w 768"/>
                <a:gd name="T3" fmla="*/ 144 h 144"/>
                <a:gd name="T4" fmla="*/ 0 w 76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128" y="72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1649" name="Line 81"/>
          <p:cNvSpPr>
            <a:spLocks noChangeShapeType="1"/>
          </p:cNvSpPr>
          <p:nvPr/>
        </p:nvSpPr>
        <p:spPr bwMode="auto">
          <a:xfrm>
            <a:off x="971600" y="4730750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1650" name="Line 82"/>
          <p:cNvSpPr>
            <a:spLocks noChangeShapeType="1"/>
          </p:cNvSpPr>
          <p:nvPr/>
        </p:nvSpPr>
        <p:spPr bwMode="auto">
          <a:xfrm>
            <a:off x="971600" y="5229225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395536" y="399727"/>
            <a:ext cx="4392488" cy="6069354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74161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计数器（反馈归零法、置数归零法）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256</a:t>
            </a:r>
            <a:r>
              <a:rPr lang="zh-CN" altLang="zh-CN" sz="2500" b="1" dirty="0">
                <a:solidFill>
                  <a:schemeClr val="bg2"/>
                </a:solidFill>
              </a:rPr>
              <a:t>同步加法计数器</a:t>
            </a:r>
          </a:p>
          <a:p>
            <a:pPr lvl="0">
              <a:buNone/>
            </a:pPr>
            <a:endParaRPr lang="en-US" altLang="zh-CN" sz="25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74163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zh-CN" altLang="zh-CN" sz="2500" b="1" dirty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和</a:t>
            </a:r>
            <a:r>
              <a:rPr lang="en-US" altLang="zh-CN" sz="2500" b="1" dirty="0">
                <a:solidFill>
                  <a:schemeClr val="bg2"/>
                </a:solidFill>
              </a:rPr>
              <a:t>74138</a:t>
            </a:r>
            <a:r>
              <a:rPr lang="zh-CN" altLang="zh-CN" sz="2500" b="1" dirty="0">
                <a:solidFill>
                  <a:schemeClr val="bg2"/>
                </a:solidFill>
              </a:rPr>
              <a:t>设计</a:t>
            </a:r>
            <a:r>
              <a:rPr lang="en-US" altLang="zh-CN" sz="2500" b="1" dirty="0">
                <a:solidFill>
                  <a:schemeClr val="bg2"/>
                </a:solidFill>
              </a:rPr>
              <a:t>8-</a:t>
            </a:r>
            <a:r>
              <a:rPr lang="zh-CN" altLang="zh-CN" sz="2500" b="1" dirty="0">
                <a:solidFill>
                  <a:schemeClr val="bg2"/>
                </a:solidFill>
              </a:rPr>
              <a:t>节拍生成器</a:t>
            </a:r>
          </a:p>
          <a:p>
            <a:pPr marL="457200" lvl="0" indent="-457200">
              <a:buFont typeface="+mj-lt"/>
              <a:buAutoNum type="arabicPeriod"/>
            </a:pP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60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CN" sz="5400" b="1" dirty="0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32040" y="393799"/>
            <a:ext cx="4032448" cy="60785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7490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500" b="1" dirty="0">
                <a:solidFill>
                  <a:schemeClr val="bg2"/>
                </a:solidFill>
              </a:rPr>
              <a:t>8421-BCD </a:t>
            </a:r>
            <a:r>
              <a:rPr lang="zh-CN" altLang="zh-CN" sz="2500" b="1" dirty="0">
                <a:solidFill>
                  <a:schemeClr val="bg2"/>
                </a:solidFill>
              </a:rPr>
              <a:t>码模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-6 </a:t>
            </a:r>
            <a:r>
              <a:rPr lang="zh-CN" altLang="zh-CN" sz="2500" b="1" dirty="0">
                <a:solidFill>
                  <a:schemeClr val="bg2"/>
                </a:solidFill>
              </a:rPr>
              <a:t>二进制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-8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-45 </a:t>
            </a:r>
            <a:r>
              <a:rPr lang="zh-CN" altLang="zh-CN" sz="2500" b="1" dirty="0">
                <a:solidFill>
                  <a:schemeClr val="bg2"/>
                </a:solidFill>
              </a:rPr>
              <a:t>计数器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500" b="1" dirty="0" smtClean="0">
                <a:solidFill>
                  <a:schemeClr val="bg2"/>
                </a:solidFill>
              </a:rPr>
              <a:t>5421-BCD </a:t>
            </a:r>
            <a:r>
              <a:rPr lang="zh-CN" altLang="zh-CN" sz="2500" b="1" dirty="0">
                <a:solidFill>
                  <a:schemeClr val="bg2"/>
                </a:solidFill>
              </a:rPr>
              <a:t>码计数器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1000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en-US" altLang="zh-CN" sz="2500" b="1" dirty="0" smtClean="0">
                <a:solidFill>
                  <a:schemeClr val="bg2"/>
                </a:solidFill>
              </a:rPr>
              <a:t> </a:t>
            </a:r>
            <a:r>
              <a:rPr lang="en-US" altLang="zh-CN" sz="2500" b="1" dirty="0">
                <a:solidFill>
                  <a:schemeClr val="bg2"/>
                </a:solidFill>
              </a:rPr>
              <a:t>7-</a:t>
            </a:r>
            <a:r>
              <a:rPr lang="zh-CN" altLang="zh-CN" sz="2500" b="1" dirty="0">
                <a:solidFill>
                  <a:schemeClr val="bg2"/>
                </a:solidFill>
              </a:rPr>
              <a:t>节拍发生器</a:t>
            </a:r>
          </a:p>
          <a:p>
            <a:pPr lvl="0">
              <a:buNone/>
            </a:pPr>
            <a:endParaRPr lang="en-US" altLang="zh-CN" sz="1050" b="1" dirty="0" smtClean="0">
              <a:solidFill>
                <a:schemeClr val="bg2"/>
              </a:solidFill>
            </a:endParaRPr>
          </a:p>
          <a:p>
            <a:pPr lvl="0">
              <a:buNone/>
            </a:pPr>
            <a:r>
              <a:rPr lang="zh-CN" altLang="zh-CN" sz="2500" b="1" dirty="0" smtClean="0">
                <a:solidFill>
                  <a:schemeClr val="bg2"/>
                </a:solidFill>
              </a:rPr>
              <a:t>利用</a:t>
            </a:r>
            <a:r>
              <a:rPr lang="en-US" altLang="zh-CN" sz="2500" b="1" dirty="0">
                <a:solidFill>
                  <a:schemeClr val="bg2"/>
                </a:solidFill>
              </a:rPr>
              <a:t>T1193</a:t>
            </a:r>
            <a:r>
              <a:rPr lang="zh-CN" altLang="zh-CN" sz="2500" b="1" dirty="0">
                <a:solidFill>
                  <a:schemeClr val="bg2"/>
                </a:solidFill>
              </a:rPr>
              <a:t>（模</a:t>
            </a:r>
            <a:r>
              <a:rPr lang="en-US" altLang="zh-CN" sz="2500" b="1" dirty="0">
                <a:solidFill>
                  <a:schemeClr val="bg2"/>
                </a:solidFill>
              </a:rPr>
              <a:t>16</a:t>
            </a:r>
            <a:r>
              <a:rPr lang="zh-CN" altLang="zh-CN" sz="2500" b="1" dirty="0">
                <a:solidFill>
                  <a:schemeClr val="bg2"/>
                </a:solidFill>
              </a:rPr>
              <a:t>可逆计数器芯片）和</a:t>
            </a:r>
            <a:r>
              <a:rPr lang="en-US" altLang="zh-CN" sz="2500" b="1" dirty="0">
                <a:solidFill>
                  <a:schemeClr val="bg2"/>
                </a:solidFill>
              </a:rPr>
              <a:t> T1085</a:t>
            </a:r>
            <a:r>
              <a:rPr lang="zh-CN" altLang="zh-CN" sz="2500" b="1" dirty="0">
                <a:solidFill>
                  <a:schemeClr val="bg2"/>
                </a:solidFill>
              </a:rPr>
              <a:t>（</a:t>
            </a:r>
            <a:r>
              <a:rPr lang="en-US" altLang="zh-CN" sz="2500" b="1" dirty="0">
                <a:solidFill>
                  <a:schemeClr val="bg2"/>
                </a:solidFill>
              </a:rPr>
              <a:t>4-bit </a:t>
            </a:r>
            <a:r>
              <a:rPr lang="zh-CN" altLang="zh-CN" sz="2500" b="1" dirty="0">
                <a:solidFill>
                  <a:schemeClr val="bg2"/>
                </a:solidFill>
              </a:rPr>
              <a:t>数码比较器）设计模</a:t>
            </a:r>
            <a:r>
              <a:rPr lang="en-US" altLang="zh-CN" sz="2500" b="1" dirty="0">
                <a:solidFill>
                  <a:schemeClr val="bg2"/>
                </a:solidFill>
              </a:rPr>
              <a:t>10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  <a:r>
              <a:rPr lang="en-US" altLang="zh-CN" sz="2500" b="1" dirty="0">
                <a:solidFill>
                  <a:schemeClr val="bg2"/>
                </a:solidFill>
              </a:rPr>
              <a:t>.</a:t>
            </a:r>
            <a:endParaRPr lang="zh-CN" altLang="zh-CN" sz="2500" b="1" dirty="0">
              <a:solidFill>
                <a:schemeClr val="bg2"/>
              </a:solidFill>
            </a:endParaRP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469629"/>
              </p:ext>
            </p:extLst>
          </p:nvPr>
        </p:nvGraphicFramePr>
        <p:xfrm>
          <a:off x="4510402" y="1052736"/>
          <a:ext cx="555243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7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402" y="1052736"/>
                        <a:ext cx="555243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1416492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615" name="Text Box 23"/>
          <p:cNvSpPr txBox="1">
            <a:spLocks noChangeArrowheads="1"/>
          </p:cNvSpPr>
          <p:nvPr/>
        </p:nvSpPr>
        <p:spPr bwMode="auto">
          <a:xfrm>
            <a:off x="323850" y="620713"/>
            <a:ext cx="8640763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应用： ① 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8421-BCD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码模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计数器</a:t>
            </a:r>
            <a:endParaRPr lang="en-US" altLang="zh-CN" sz="32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990600" y="1524000"/>
            <a:ext cx="6096000" cy="3429000"/>
            <a:chOff x="624" y="960"/>
            <a:chExt cx="3840" cy="2160"/>
          </a:xfrm>
        </p:grpSpPr>
        <p:sp>
          <p:nvSpPr>
            <p:cNvPr id="622594" name="Rectangle 2"/>
            <p:cNvSpPr>
              <a:spLocks noChangeArrowheads="1"/>
            </p:cNvSpPr>
            <p:nvPr/>
          </p:nvSpPr>
          <p:spPr bwMode="auto">
            <a:xfrm>
              <a:off x="1440" y="1656"/>
              <a:ext cx="2928" cy="1152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595" name="Rectangle 3"/>
            <p:cNvSpPr>
              <a:spLocks noChangeArrowheads="1"/>
            </p:cNvSpPr>
            <p:nvPr/>
          </p:nvSpPr>
          <p:spPr bwMode="auto">
            <a:xfrm>
              <a:off x="1680" y="1920"/>
              <a:ext cx="816" cy="384"/>
            </a:xfrm>
            <a:prstGeom prst="rect">
              <a:avLst/>
            </a:prstGeom>
            <a:solidFill>
              <a:srgbClr val="0033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＝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622596" name="Rectangle 4"/>
            <p:cNvSpPr>
              <a:spLocks noChangeArrowheads="1"/>
            </p:cNvSpPr>
            <p:nvPr/>
          </p:nvSpPr>
          <p:spPr bwMode="auto">
            <a:xfrm>
              <a:off x="3360" y="1920"/>
              <a:ext cx="816" cy="384"/>
            </a:xfrm>
            <a:prstGeom prst="rect">
              <a:avLst/>
            </a:prstGeom>
            <a:solidFill>
              <a:srgbClr val="6600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＝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622597" name="Oval 5"/>
            <p:cNvSpPr>
              <a:spLocks noChangeArrowheads="1"/>
            </p:cNvSpPr>
            <p:nvPr/>
          </p:nvSpPr>
          <p:spPr bwMode="auto">
            <a:xfrm>
              <a:off x="1584" y="2064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598" name="Oval 6"/>
            <p:cNvSpPr>
              <a:spLocks noChangeArrowheads="1"/>
            </p:cNvSpPr>
            <p:nvPr/>
          </p:nvSpPr>
          <p:spPr bwMode="auto">
            <a:xfrm>
              <a:off x="3264" y="2064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599" name="Line 7"/>
            <p:cNvSpPr>
              <a:spLocks noChangeShapeType="1"/>
            </p:cNvSpPr>
            <p:nvPr/>
          </p:nvSpPr>
          <p:spPr bwMode="auto">
            <a:xfrm flipV="1">
              <a:off x="2016" y="1248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00" name="Line 8"/>
            <p:cNvSpPr>
              <a:spLocks noChangeShapeType="1"/>
            </p:cNvSpPr>
            <p:nvPr/>
          </p:nvSpPr>
          <p:spPr bwMode="auto">
            <a:xfrm flipV="1">
              <a:off x="3456" y="14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01" name="Line 9"/>
            <p:cNvSpPr>
              <a:spLocks noChangeShapeType="1"/>
            </p:cNvSpPr>
            <p:nvPr/>
          </p:nvSpPr>
          <p:spPr bwMode="auto">
            <a:xfrm flipV="1">
              <a:off x="3744" y="14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02" name="Line 10"/>
            <p:cNvSpPr>
              <a:spLocks noChangeShapeType="1"/>
            </p:cNvSpPr>
            <p:nvPr/>
          </p:nvSpPr>
          <p:spPr bwMode="auto">
            <a:xfrm flipV="1">
              <a:off x="4032" y="14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03" name="Line 11"/>
            <p:cNvSpPr>
              <a:spLocks noChangeShapeType="1"/>
            </p:cNvSpPr>
            <p:nvPr/>
          </p:nvSpPr>
          <p:spPr bwMode="auto">
            <a:xfrm>
              <a:off x="1056" y="211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04" name="Text Box 12"/>
            <p:cNvSpPr txBox="1">
              <a:spLocks noChangeArrowheads="1"/>
            </p:cNvSpPr>
            <p:nvPr/>
          </p:nvSpPr>
          <p:spPr bwMode="auto">
            <a:xfrm>
              <a:off x="624" y="192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CP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</a:p>
          </p:txBody>
        </p:sp>
        <p:sp>
          <p:nvSpPr>
            <p:cNvPr id="622605" name="Line 13"/>
            <p:cNvSpPr>
              <a:spLocks noChangeShapeType="1"/>
            </p:cNvSpPr>
            <p:nvPr/>
          </p:nvSpPr>
          <p:spPr bwMode="auto">
            <a:xfrm flipH="1">
              <a:off x="3072" y="211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06" name="Line 14"/>
            <p:cNvSpPr>
              <a:spLocks noChangeShapeType="1"/>
            </p:cNvSpPr>
            <p:nvPr/>
          </p:nvSpPr>
          <p:spPr bwMode="auto">
            <a:xfrm>
              <a:off x="3072" y="211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07" name="Line 15"/>
            <p:cNvSpPr>
              <a:spLocks noChangeShapeType="1"/>
            </p:cNvSpPr>
            <p:nvPr/>
          </p:nvSpPr>
          <p:spPr bwMode="auto">
            <a:xfrm flipH="1">
              <a:off x="1248" y="2448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08" name="Text Box 16"/>
            <p:cNvSpPr txBox="1">
              <a:spLocks noChangeArrowheads="1"/>
            </p:cNvSpPr>
            <p:nvPr/>
          </p:nvSpPr>
          <p:spPr bwMode="auto">
            <a:xfrm>
              <a:off x="624" y="225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CP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  <p:sp>
          <p:nvSpPr>
            <p:cNvPr id="622609" name="Text Box 17"/>
            <p:cNvSpPr txBox="1">
              <a:spLocks noChangeArrowheads="1"/>
            </p:cNvSpPr>
            <p:nvPr/>
          </p:nvSpPr>
          <p:spPr bwMode="auto">
            <a:xfrm>
              <a:off x="1584" y="2496"/>
              <a:ext cx="244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9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(1) 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9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(2)     R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(1) R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(2)</a:t>
              </a:r>
            </a:p>
          </p:txBody>
        </p:sp>
        <p:sp>
          <p:nvSpPr>
            <p:cNvPr id="622610" name="Line 18"/>
            <p:cNvSpPr>
              <a:spLocks noChangeShapeType="1"/>
            </p:cNvSpPr>
            <p:nvPr/>
          </p:nvSpPr>
          <p:spPr bwMode="auto">
            <a:xfrm>
              <a:off x="1776" y="278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11" name="Line 19"/>
            <p:cNvSpPr>
              <a:spLocks noChangeShapeType="1"/>
            </p:cNvSpPr>
            <p:nvPr/>
          </p:nvSpPr>
          <p:spPr bwMode="auto">
            <a:xfrm>
              <a:off x="2208" y="278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12" name="Line 20"/>
            <p:cNvSpPr>
              <a:spLocks noChangeShapeType="1"/>
            </p:cNvSpPr>
            <p:nvPr/>
          </p:nvSpPr>
          <p:spPr bwMode="auto">
            <a:xfrm>
              <a:off x="2928" y="278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13" name="Line 21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14" name="Text Box 22"/>
            <p:cNvSpPr txBox="1">
              <a:spLocks noChangeArrowheads="1"/>
            </p:cNvSpPr>
            <p:nvPr/>
          </p:nvSpPr>
          <p:spPr bwMode="auto">
            <a:xfrm>
              <a:off x="2016" y="1632"/>
              <a:ext cx="244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              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622616" name="Line 24"/>
            <p:cNvSpPr>
              <a:spLocks noChangeShapeType="1"/>
            </p:cNvSpPr>
            <p:nvPr/>
          </p:nvSpPr>
          <p:spPr bwMode="auto">
            <a:xfrm flipH="1">
              <a:off x="1248" y="1488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17" name="Line 25"/>
            <p:cNvSpPr>
              <a:spLocks noChangeShapeType="1"/>
            </p:cNvSpPr>
            <p:nvPr/>
          </p:nvSpPr>
          <p:spPr bwMode="auto">
            <a:xfrm>
              <a:off x="1248" y="1488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18" name="Oval 26"/>
            <p:cNvSpPr>
              <a:spLocks noChangeArrowheads="1"/>
            </p:cNvSpPr>
            <p:nvPr/>
          </p:nvSpPr>
          <p:spPr bwMode="auto">
            <a:xfrm>
              <a:off x="1992" y="1476"/>
              <a:ext cx="48" cy="48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22619" name="Text Box 27"/>
            <p:cNvSpPr txBox="1">
              <a:spLocks noChangeArrowheads="1"/>
            </p:cNvSpPr>
            <p:nvPr/>
          </p:nvSpPr>
          <p:spPr bwMode="auto">
            <a:xfrm>
              <a:off x="3936" y="110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</a:t>
              </a:r>
            </a:p>
          </p:txBody>
        </p:sp>
        <p:sp>
          <p:nvSpPr>
            <p:cNvPr id="622620" name="Text Box 28"/>
            <p:cNvSpPr txBox="1">
              <a:spLocks noChangeArrowheads="1"/>
            </p:cNvSpPr>
            <p:nvPr/>
          </p:nvSpPr>
          <p:spPr bwMode="auto">
            <a:xfrm>
              <a:off x="3648" y="110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</a:p>
          </p:txBody>
        </p:sp>
        <p:sp>
          <p:nvSpPr>
            <p:cNvPr id="622621" name="Text Box 29"/>
            <p:cNvSpPr txBox="1">
              <a:spLocks noChangeArrowheads="1"/>
            </p:cNvSpPr>
            <p:nvPr/>
          </p:nvSpPr>
          <p:spPr bwMode="auto">
            <a:xfrm>
              <a:off x="3360" y="110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622622" name="Text Box 30"/>
            <p:cNvSpPr txBox="1">
              <a:spLocks noChangeArrowheads="1"/>
            </p:cNvSpPr>
            <p:nvPr/>
          </p:nvSpPr>
          <p:spPr bwMode="auto">
            <a:xfrm>
              <a:off x="1920" y="9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622625" name="Line 33"/>
            <p:cNvSpPr>
              <a:spLocks noChangeShapeType="1"/>
            </p:cNvSpPr>
            <p:nvPr/>
          </p:nvSpPr>
          <p:spPr bwMode="auto">
            <a:xfrm flipH="1">
              <a:off x="1536" y="3024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26" name="Line 34"/>
            <p:cNvSpPr>
              <a:spLocks noChangeShapeType="1"/>
            </p:cNvSpPr>
            <p:nvPr/>
          </p:nvSpPr>
          <p:spPr bwMode="auto">
            <a:xfrm>
              <a:off x="1536" y="297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27" name="Oval 35"/>
            <p:cNvSpPr>
              <a:spLocks noChangeArrowheads="1"/>
            </p:cNvSpPr>
            <p:nvPr/>
          </p:nvSpPr>
          <p:spPr bwMode="auto">
            <a:xfrm>
              <a:off x="1752" y="3000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28" name="Oval 36"/>
            <p:cNvSpPr>
              <a:spLocks noChangeArrowheads="1"/>
            </p:cNvSpPr>
            <p:nvPr/>
          </p:nvSpPr>
          <p:spPr bwMode="auto">
            <a:xfrm>
              <a:off x="2184" y="3000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2629" name="Oval 37"/>
            <p:cNvSpPr>
              <a:spLocks noChangeArrowheads="1"/>
            </p:cNvSpPr>
            <p:nvPr/>
          </p:nvSpPr>
          <p:spPr bwMode="auto">
            <a:xfrm>
              <a:off x="2904" y="2988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395536" y="399727"/>
            <a:ext cx="4392488" cy="6069354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74161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计数器（反馈归零法、置数归零法）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256</a:t>
            </a:r>
            <a:r>
              <a:rPr lang="zh-CN" altLang="zh-CN" sz="2500" b="1" dirty="0">
                <a:solidFill>
                  <a:schemeClr val="bg2"/>
                </a:solidFill>
              </a:rPr>
              <a:t>同步加法计数器</a:t>
            </a:r>
          </a:p>
          <a:p>
            <a:pPr lvl="0">
              <a:buNone/>
            </a:pPr>
            <a:endParaRPr lang="en-US" altLang="zh-CN" sz="25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74163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zh-CN" altLang="zh-CN" sz="2500" b="1" dirty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和</a:t>
            </a:r>
            <a:r>
              <a:rPr lang="en-US" altLang="zh-CN" sz="2500" b="1" dirty="0">
                <a:solidFill>
                  <a:schemeClr val="bg2"/>
                </a:solidFill>
              </a:rPr>
              <a:t>74138</a:t>
            </a:r>
            <a:r>
              <a:rPr lang="zh-CN" altLang="zh-CN" sz="2500" b="1" dirty="0">
                <a:solidFill>
                  <a:schemeClr val="bg2"/>
                </a:solidFill>
              </a:rPr>
              <a:t>设计</a:t>
            </a:r>
            <a:r>
              <a:rPr lang="en-US" altLang="zh-CN" sz="2500" b="1" dirty="0">
                <a:solidFill>
                  <a:schemeClr val="bg2"/>
                </a:solidFill>
              </a:rPr>
              <a:t>8-</a:t>
            </a:r>
            <a:r>
              <a:rPr lang="zh-CN" altLang="zh-CN" sz="2500" b="1" dirty="0">
                <a:solidFill>
                  <a:schemeClr val="bg2"/>
                </a:solidFill>
              </a:rPr>
              <a:t>节拍生成器</a:t>
            </a:r>
          </a:p>
          <a:p>
            <a:pPr marL="457200" lvl="0" indent="-457200">
              <a:buFont typeface="+mj-lt"/>
              <a:buAutoNum type="arabicPeriod"/>
            </a:pP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60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CN" sz="5400" b="1" dirty="0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32040" y="393799"/>
            <a:ext cx="4032448" cy="60785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7490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500" b="1" dirty="0">
                <a:solidFill>
                  <a:schemeClr val="bg2"/>
                </a:solidFill>
              </a:rPr>
              <a:t>8421-BCD </a:t>
            </a:r>
            <a:r>
              <a:rPr lang="zh-CN" altLang="zh-CN" sz="2500" b="1" dirty="0">
                <a:solidFill>
                  <a:schemeClr val="bg2"/>
                </a:solidFill>
              </a:rPr>
              <a:t>码模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-6 </a:t>
            </a:r>
            <a:r>
              <a:rPr lang="zh-CN" altLang="zh-CN" sz="2500" b="1" dirty="0">
                <a:solidFill>
                  <a:schemeClr val="bg2"/>
                </a:solidFill>
              </a:rPr>
              <a:t>二进制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-8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-45 </a:t>
            </a:r>
            <a:r>
              <a:rPr lang="zh-CN" altLang="zh-CN" sz="2500" b="1" dirty="0">
                <a:solidFill>
                  <a:schemeClr val="bg2"/>
                </a:solidFill>
              </a:rPr>
              <a:t>计数器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500" b="1" dirty="0" smtClean="0">
                <a:solidFill>
                  <a:schemeClr val="bg2"/>
                </a:solidFill>
              </a:rPr>
              <a:t>5421-BCD </a:t>
            </a:r>
            <a:r>
              <a:rPr lang="zh-CN" altLang="zh-CN" sz="2500" b="1" dirty="0">
                <a:solidFill>
                  <a:schemeClr val="bg2"/>
                </a:solidFill>
              </a:rPr>
              <a:t>码计数器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1000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en-US" altLang="zh-CN" sz="2500" b="1" dirty="0" smtClean="0">
                <a:solidFill>
                  <a:schemeClr val="bg2"/>
                </a:solidFill>
              </a:rPr>
              <a:t> </a:t>
            </a:r>
            <a:r>
              <a:rPr lang="en-US" altLang="zh-CN" sz="2500" b="1" dirty="0">
                <a:solidFill>
                  <a:schemeClr val="bg2"/>
                </a:solidFill>
              </a:rPr>
              <a:t>7-</a:t>
            </a:r>
            <a:r>
              <a:rPr lang="zh-CN" altLang="zh-CN" sz="2500" b="1" dirty="0">
                <a:solidFill>
                  <a:schemeClr val="bg2"/>
                </a:solidFill>
              </a:rPr>
              <a:t>节拍发生器</a:t>
            </a:r>
          </a:p>
          <a:p>
            <a:pPr lvl="0">
              <a:buNone/>
            </a:pPr>
            <a:endParaRPr lang="en-US" altLang="zh-CN" sz="1050" b="1" dirty="0" smtClean="0">
              <a:solidFill>
                <a:schemeClr val="bg2"/>
              </a:solidFill>
            </a:endParaRPr>
          </a:p>
          <a:p>
            <a:pPr lvl="0">
              <a:buNone/>
            </a:pPr>
            <a:r>
              <a:rPr lang="zh-CN" altLang="zh-CN" sz="2500" b="1" dirty="0" smtClean="0">
                <a:solidFill>
                  <a:schemeClr val="bg2"/>
                </a:solidFill>
              </a:rPr>
              <a:t>利用</a:t>
            </a:r>
            <a:r>
              <a:rPr lang="en-US" altLang="zh-CN" sz="2500" b="1" dirty="0">
                <a:solidFill>
                  <a:schemeClr val="bg2"/>
                </a:solidFill>
              </a:rPr>
              <a:t>T1193</a:t>
            </a:r>
            <a:r>
              <a:rPr lang="zh-CN" altLang="zh-CN" sz="2500" b="1" dirty="0">
                <a:solidFill>
                  <a:schemeClr val="bg2"/>
                </a:solidFill>
              </a:rPr>
              <a:t>（模</a:t>
            </a:r>
            <a:r>
              <a:rPr lang="en-US" altLang="zh-CN" sz="2500" b="1" dirty="0">
                <a:solidFill>
                  <a:schemeClr val="bg2"/>
                </a:solidFill>
              </a:rPr>
              <a:t>16</a:t>
            </a:r>
            <a:r>
              <a:rPr lang="zh-CN" altLang="zh-CN" sz="2500" b="1" dirty="0">
                <a:solidFill>
                  <a:schemeClr val="bg2"/>
                </a:solidFill>
              </a:rPr>
              <a:t>可逆计数器芯片）和</a:t>
            </a:r>
            <a:r>
              <a:rPr lang="en-US" altLang="zh-CN" sz="2500" b="1" dirty="0">
                <a:solidFill>
                  <a:schemeClr val="bg2"/>
                </a:solidFill>
              </a:rPr>
              <a:t> T1085</a:t>
            </a:r>
            <a:r>
              <a:rPr lang="zh-CN" altLang="zh-CN" sz="2500" b="1" dirty="0">
                <a:solidFill>
                  <a:schemeClr val="bg2"/>
                </a:solidFill>
              </a:rPr>
              <a:t>（</a:t>
            </a:r>
            <a:r>
              <a:rPr lang="en-US" altLang="zh-CN" sz="2500" b="1" dirty="0">
                <a:solidFill>
                  <a:schemeClr val="bg2"/>
                </a:solidFill>
              </a:rPr>
              <a:t>4-bit </a:t>
            </a:r>
            <a:r>
              <a:rPr lang="zh-CN" altLang="zh-CN" sz="2500" b="1" dirty="0">
                <a:solidFill>
                  <a:schemeClr val="bg2"/>
                </a:solidFill>
              </a:rPr>
              <a:t>数码比较器）设计模</a:t>
            </a:r>
            <a:r>
              <a:rPr lang="en-US" altLang="zh-CN" sz="2500" b="1" dirty="0">
                <a:solidFill>
                  <a:schemeClr val="bg2"/>
                </a:solidFill>
              </a:rPr>
              <a:t>10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  <a:r>
              <a:rPr lang="en-US" altLang="zh-CN" sz="2500" b="1" dirty="0">
                <a:solidFill>
                  <a:schemeClr val="bg2"/>
                </a:solidFill>
              </a:rPr>
              <a:t>.</a:t>
            </a:r>
            <a:endParaRPr lang="zh-CN" altLang="zh-CN" sz="2500" b="1" dirty="0">
              <a:solidFill>
                <a:schemeClr val="bg2"/>
              </a:solidFill>
            </a:endParaRP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087559"/>
              </p:ext>
            </p:extLst>
          </p:nvPr>
        </p:nvGraphicFramePr>
        <p:xfrm>
          <a:off x="4510402" y="1916832"/>
          <a:ext cx="555243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1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402" y="1916832"/>
                        <a:ext cx="555243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873613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Text Box 2"/>
          <p:cNvSpPr txBox="1">
            <a:spLocks noChangeArrowheads="1"/>
          </p:cNvSpPr>
          <p:nvPr/>
        </p:nvSpPr>
        <p:spPr bwMode="auto">
          <a:xfrm>
            <a:off x="304800" y="319088"/>
            <a:ext cx="4987925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②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模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-6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二进制计数器</a:t>
            </a:r>
            <a:endParaRPr lang="en-US" altLang="zh-CN" sz="32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609600" y="1066800"/>
            <a:ext cx="7391400" cy="5057775"/>
            <a:chOff x="384" y="672"/>
            <a:chExt cx="4656" cy="3186"/>
          </a:xfrm>
        </p:grpSpPr>
        <p:sp>
          <p:nvSpPr>
            <p:cNvPr id="623619" name="Rectangle 3"/>
            <p:cNvSpPr>
              <a:spLocks noChangeArrowheads="1"/>
            </p:cNvSpPr>
            <p:nvPr/>
          </p:nvSpPr>
          <p:spPr bwMode="auto">
            <a:xfrm>
              <a:off x="1344" y="1080"/>
              <a:ext cx="2928" cy="1152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20" name="Rectangle 4"/>
            <p:cNvSpPr>
              <a:spLocks noChangeArrowheads="1"/>
            </p:cNvSpPr>
            <p:nvPr/>
          </p:nvSpPr>
          <p:spPr bwMode="auto">
            <a:xfrm>
              <a:off x="1584" y="1344"/>
              <a:ext cx="816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＝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623621" name="Rectangle 5"/>
            <p:cNvSpPr>
              <a:spLocks noChangeArrowheads="1"/>
            </p:cNvSpPr>
            <p:nvPr/>
          </p:nvSpPr>
          <p:spPr bwMode="auto">
            <a:xfrm>
              <a:off x="3264" y="1344"/>
              <a:ext cx="816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＝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623622" name="Oval 6"/>
            <p:cNvSpPr>
              <a:spLocks noChangeArrowheads="1"/>
            </p:cNvSpPr>
            <p:nvPr/>
          </p:nvSpPr>
          <p:spPr bwMode="auto">
            <a:xfrm>
              <a:off x="1488" y="1488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23" name="Oval 7"/>
            <p:cNvSpPr>
              <a:spLocks noChangeArrowheads="1"/>
            </p:cNvSpPr>
            <p:nvPr/>
          </p:nvSpPr>
          <p:spPr bwMode="auto">
            <a:xfrm>
              <a:off x="3168" y="1488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24" name="Line 8"/>
            <p:cNvSpPr>
              <a:spLocks noChangeShapeType="1"/>
            </p:cNvSpPr>
            <p:nvPr/>
          </p:nvSpPr>
          <p:spPr bwMode="auto">
            <a:xfrm flipV="1">
              <a:off x="1920" y="672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25" name="Line 9"/>
            <p:cNvSpPr>
              <a:spLocks noChangeShapeType="1"/>
            </p:cNvSpPr>
            <p:nvPr/>
          </p:nvSpPr>
          <p:spPr bwMode="auto">
            <a:xfrm flipV="1">
              <a:off x="3360" y="720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26" name="Line 10"/>
            <p:cNvSpPr>
              <a:spLocks noChangeShapeType="1"/>
            </p:cNvSpPr>
            <p:nvPr/>
          </p:nvSpPr>
          <p:spPr bwMode="auto">
            <a:xfrm flipV="1">
              <a:off x="3648" y="720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27" name="Line 11"/>
            <p:cNvSpPr>
              <a:spLocks noChangeShapeType="1"/>
            </p:cNvSpPr>
            <p:nvPr/>
          </p:nvSpPr>
          <p:spPr bwMode="auto">
            <a:xfrm flipV="1">
              <a:off x="3936" y="720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28" name="Line 12"/>
            <p:cNvSpPr>
              <a:spLocks noChangeShapeType="1"/>
            </p:cNvSpPr>
            <p:nvPr/>
          </p:nvSpPr>
          <p:spPr bwMode="auto">
            <a:xfrm>
              <a:off x="960" y="153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29" name="Text Box 13"/>
            <p:cNvSpPr txBox="1">
              <a:spLocks noChangeArrowheads="1"/>
            </p:cNvSpPr>
            <p:nvPr/>
          </p:nvSpPr>
          <p:spPr bwMode="auto">
            <a:xfrm>
              <a:off x="528" y="134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CP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</a:p>
          </p:txBody>
        </p:sp>
        <p:sp>
          <p:nvSpPr>
            <p:cNvPr id="623630" name="Line 14"/>
            <p:cNvSpPr>
              <a:spLocks noChangeShapeType="1"/>
            </p:cNvSpPr>
            <p:nvPr/>
          </p:nvSpPr>
          <p:spPr bwMode="auto">
            <a:xfrm flipH="1">
              <a:off x="2976" y="153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31" name="Line 15"/>
            <p:cNvSpPr>
              <a:spLocks noChangeShapeType="1"/>
            </p:cNvSpPr>
            <p:nvPr/>
          </p:nvSpPr>
          <p:spPr bwMode="auto">
            <a:xfrm>
              <a:off x="2976" y="153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32" name="Line 16"/>
            <p:cNvSpPr>
              <a:spLocks noChangeShapeType="1"/>
            </p:cNvSpPr>
            <p:nvPr/>
          </p:nvSpPr>
          <p:spPr bwMode="auto">
            <a:xfrm flipH="1">
              <a:off x="1152" y="1872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33" name="Text Box 17"/>
            <p:cNvSpPr txBox="1">
              <a:spLocks noChangeArrowheads="1"/>
            </p:cNvSpPr>
            <p:nvPr/>
          </p:nvSpPr>
          <p:spPr bwMode="auto">
            <a:xfrm>
              <a:off x="528" y="168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CP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  <p:sp>
          <p:nvSpPr>
            <p:cNvPr id="623634" name="Text Box 18"/>
            <p:cNvSpPr txBox="1">
              <a:spLocks noChangeArrowheads="1"/>
            </p:cNvSpPr>
            <p:nvPr/>
          </p:nvSpPr>
          <p:spPr bwMode="auto">
            <a:xfrm>
              <a:off x="1488" y="1920"/>
              <a:ext cx="244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9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(1) 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9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(2)     R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(1) R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(2)</a:t>
              </a:r>
            </a:p>
          </p:txBody>
        </p:sp>
        <p:sp>
          <p:nvSpPr>
            <p:cNvPr id="623635" name="Line 19"/>
            <p:cNvSpPr>
              <a:spLocks noChangeShapeType="1"/>
            </p:cNvSpPr>
            <p:nvPr/>
          </p:nvSpPr>
          <p:spPr bwMode="auto">
            <a:xfrm>
              <a:off x="1680" y="22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36" name="Line 20"/>
            <p:cNvSpPr>
              <a:spLocks noChangeShapeType="1"/>
            </p:cNvSpPr>
            <p:nvPr/>
          </p:nvSpPr>
          <p:spPr bwMode="auto">
            <a:xfrm>
              <a:off x="2112" y="22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37" name="Line 21"/>
            <p:cNvSpPr>
              <a:spLocks noChangeShapeType="1"/>
            </p:cNvSpPr>
            <p:nvPr/>
          </p:nvSpPr>
          <p:spPr bwMode="auto">
            <a:xfrm>
              <a:off x="2832" y="22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38" name="Line 22"/>
            <p:cNvSpPr>
              <a:spLocks noChangeShapeType="1"/>
            </p:cNvSpPr>
            <p:nvPr/>
          </p:nvSpPr>
          <p:spPr bwMode="auto">
            <a:xfrm>
              <a:off x="3264" y="22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39" name="Text Box 23"/>
            <p:cNvSpPr txBox="1">
              <a:spLocks noChangeArrowheads="1"/>
            </p:cNvSpPr>
            <p:nvPr/>
          </p:nvSpPr>
          <p:spPr bwMode="auto">
            <a:xfrm>
              <a:off x="1920" y="1056"/>
              <a:ext cx="244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              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623640" name="Line 24"/>
            <p:cNvSpPr>
              <a:spLocks noChangeShapeType="1"/>
            </p:cNvSpPr>
            <p:nvPr/>
          </p:nvSpPr>
          <p:spPr bwMode="auto">
            <a:xfrm flipH="1">
              <a:off x="1152" y="912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41" name="Line 25"/>
            <p:cNvSpPr>
              <a:spLocks noChangeShapeType="1"/>
            </p:cNvSpPr>
            <p:nvPr/>
          </p:nvSpPr>
          <p:spPr bwMode="auto">
            <a:xfrm>
              <a:off x="1152" y="91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42" name="Oval 26"/>
            <p:cNvSpPr>
              <a:spLocks noChangeArrowheads="1"/>
            </p:cNvSpPr>
            <p:nvPr/>
          </p:nvSpPr>
          <p:spPr bwMode="auto">
            <a:xfrm>
              <a:off x="1896" y="900"/>
              <a:ext cx="48" cy="48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23647" name="Line 31"/>
            <p:cNvSpPr>
              <a:spLocks noChangeShapeType="1"/>
            </p:cNvSpPr>
            <p:nvPr/>
          </p:nvSpPr>
          <p:spPr bwMode="auto">
            <a:xfrm flipH="1">
              <a:off x="1680" y="244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48" name="Line 32"/>
            <p:cNvSpPr>
              <a:spLocks noChangeShapeType="1"/>
            </p:cNvSpPr>
            <p:nvPr/>
          </p:nvSpPr>
          <p:spPr bwMode="auto">
            <a:xfrm>
              <a:off x="1680" y="2448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49" name="Line 33"/>
            <p:cNvSpPr>
              <a:spLocks noChangeShapeType="1"/>
            </p:cNvSpPr>
            <p:nvPr/>
          </p:nvSpPr>
          <p:spPr bwMode="auto">
            <a:xfrm>
              <a:off x="1608" y="259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50" name="Rectangle 34"/>
            <p:cNvSpPr>
              <a:spLocks noChangeArrowheads="1"/>
            </p:cNvSpPr>
            <p:nvPr/>
          </p:nvSpPr>
          <p:spPr bwMode="auto">
            <a:xfrm>
              <a:off x="4560" y="768"/>
              <a:ext cx="192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51" name="Line 35"/>
            <p:cNvSpPr>
              <a:spLocks noChangeShapeType="1"/>
            </p:cNvSpPr>
            <p:nvPr/>
          </p:nvSpPr>
          <p:spPr bwMode="auto">
            <a:xfrm>
              <a:off x="3648" y="86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52" name="Line 36"/>
            <p:cNvSpPr>
              <a:spLocks noChangeShapeType="1"/>
            </p:cNvSpPr>
            <p:nvPr/>
          </p:nvSpPr>
          <p:spPr bwMode="auto">
            <a:xfrm>
              <a:off x="3360" y="1008"/>
              <a:ext cx="1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53" name="Oval 37"/>
            <p:cNvSpPr>
              <a:spLocks noChangeArrowheads="1"/>
            </p:cNvSpPr>
            <p:nvPr/>
          </p:nvSpPr>
          <p:spPr bwMode="auto">
            <a:xfrm>
              <a:off x="3624" y="852"/>
              <a:ext cx="48" cy="48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23654" name="Oval 38"/>
            <p:cNvSpPr>
              <a:spLocks noChangeArrowheads="1"/>
            </p:cNvSpPr>
            <p:nvPr/>
          </p:nvSpPr>
          <p:spPr bwMode="auto">
            <a:xfrm>
              <a:off x="3336" y="984"/>
              <a:ext cx="48" cy="48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23655" name="Line 39"/>
            <p:cNvSpPr>
              <a:spLocks noChangeShapeType="1"/>
            </p:cNvSpPr>
            <p:nvPr/>
          </p:nvSpPr>
          <p:spPr bwMode="auto">
            <a:xfrm>
              <a:off x="2832" y="2436"/>
              <a:ext cx="2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56" name="Line 40"/>
            <p:cNvSpPr>
              <a:spLocks noChangeShapeType="1"/>
            </p:cNvSpPr>
            <p:nvPr/>
          </p:nvSpPr>
          <p:spPr bwMode="auto">
            <a:xfrm flipV="1">
              <a:off x="5040" y="960"/>
              <a:ext cx="0" cy="1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57" name="Line 41"/>
            <p:cNvSpPr>
              <a:spLocks noChangeShapeType="1"/>
            </p:cNvSpPr>
            <p:nvPr/>
          </p:nvSpPr>
          <p:spPr bwMode="auto">
            <a:xfrm flipH="1">
              <a:off x="4752" y="96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59" name="Text Box 43"/>
            <p:cNvSpPr txBox="1">
              <a:spLocks noChangeArrowheads="1"/>
            </p:cNvSpPr>
            <p:nvPr/>
          </p:nvSpPr>
          <p:spPr bwMode="auto">
            <a:xfrm>
              <a:off x="720" y="2928"/>
              <a:ext cx="480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000</a:t>
              </a:r>
            </a:p>
          </p:txBody>
        </p:sp>
        <p:sp>
          <p:nvSpPr>
            <p:cNvPr id="623660" name="Text Box 44"/>
            <p:cNvSpPr txBox="1">
              <a:spLocks noChangeArrowheads="1"/>
            </p:cNvSpPr>
            <p:nvPr/>
          </p:nvSpPr>
          <p:spPr bwMode="auto">
            <a:xfrm>
              <a:off x="1584" y="2928"/>
              <a:ext cx="480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001</a:t>
              </a:r>
            </a:p>
          </p:txBody>
        </p:sp>
        <p:sp>
          <p:nvSpPr>
            <p:cNvPr id="623661" name="Text Box 45"/>
            <p:cNvSpPr txBox="1">
              <a:spLocks noChangeArrowheads="1"/>
            </p:cNvSpPr>
            <p:nvPr/>
          </p:nvSpPr>
          <p:spPr bwMode="auto">
            <a:xfrm>
              <a:off x="2448" y="2928"/>
              <a:ext cx="480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010</a:t>
              </a:r>
            </a:p>
          </p:txBody>
        </p:sp>
        <p:sp>
          <p:nvSpPr>
            <p:cNvPr id="623662" name="Text Box 46"/>
            <p:cNvSpPr txBox="1">
              <a:spLocks noChangeArrowheads="1"/>
            </p:cNvSpPr>
            <p:nvPr/>
          </p:nvSpPr>
          <p:spPr bwMode="auto">
            <a:xfrm>
              <a:off x="1584" y="3552"/>
              <a:ext cx="480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100</a:t>
              </a:r>
            </a:p>
          </p:txBody>
        </p:sp>
        <p:sp>
          <p:nvSpPr>
            <p:cNvPr id="623663" name="Text Box 47"/>
            <p:cNvSpPr txBox="1">
              <a:spLocks noChangeArrowheads="1"/>
            </p:cNvSpPr>
            <p:nvPr/>
          </p:nvSpPr>
          <p:spPr bwMode="auto">
            <a:xfrm>
              <a:off x="768" y="3552"/>
              <a:ext cx="480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101</a:t>
              </a:r>
            </a:p>
          </p:txBody>
        </p:sp>
        <p:sp>
          <p:nvSpPr>
            <p:cNvPr id="623664" name="Line 48"/>
            <p:cNvSpPr>
              <a:spLocks noChangeShapeType="1"/>
            </p:cNvSpPr>
            <p:nvPr/>
          </p:nvSpPr>
          <p:spPr bwMode="auto">
            <a:xfrm>
              <a:off x="1200" y="307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65" name="Line 49"/>
            <p:cNvSpPr>
              <a:spLocks noChangeShapeType="1"/>
            </p:cNvSpPr>
            <p:nvPr/>
          </p:nvSpPr>
          <p:spPr bwMode="auto">
            <a:xfrm>
              <a:off x="2064" y="307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67" name="Line 51"/>
            <p:cNvSpPr>
              <a:spLocks noChangeShapeType="1"/>
            </p:cNvSpPr>
            <p:nvPr/>
          </p:nvSpPr>
          <p:spPr bwMode="auto">
            <a:xfrm flipH="1">
              <a:off x="1248" y="369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72" name="Text Box 56"/>
            <p:cNvSpPr txBox="1">
              <a:spLocks noChangeArrowheads="1"/>
            </p:cNvSpPr>
            <p:nvPr/>
          </p:nvSpPr>
          <p:spPr bwMode="auto">
            <a:xfrm>
              <a:off x="2400" y="3546"/>
              <a:ext cx="480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011</a:t>
              </a:r>
            </a:p>
          </p:txBody>
        </p:sp>
        <p:sp>
          <p:nvSpPr>
            <p:cNvPr id="623673" name="Line 57"/>
            <p:cNvSpPr>
              <a:spLocks noChangeShapeType="1"/>
            </p:cNvSpPr>
            <p:nvPr/>
          </p:nvSpPr>
          <p:spPr bwMode="auto">
            <a:xfrm flipH="1">
              <a:off x="2064" y="369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74" name="Line 58"/>
            <p:cNvSpPr>
              <a:spLocks noChangeShapeType="1"/>
            </p:cNvSpPr>
            <p:nvPr/>
          </p:nvSpPr>
          <p:spPr bwMode="auto">
            <a:xfrm>
              <a:off x="2640" y="321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75" name="Line 59"/>
            <p:cNvSpPr>
              <a:spLocks noChangeShapeType="1"/>
            </p:cNvSpPr>
            <p:nvPr/>
          </p:nvSpPr>
          <p:spPr bwMode="auto">
            <a:xfrm flipV="1">
              <a:off x="960" y="326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3676" name="Text Box 60"/>
            <p:cNvSpPr txBox="1">
              <a:spLocks noChangeArrowheads="1"/>
            </p:cNvSpPr>
            <p:nvPr/>
          </p:nvSpPr>
          <p:spPr bwMode="auto">
            <a:xfrm>
              <a:off x="384" y="259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Line 3"/>
          <p:cNvSpPr>
            <a:spLocks noChangeShapeType="1"/>
          </p:cNvSpPr>
          <p:nvPr/>
        </p:nvSpPr>
        <p:spPr bwMode="auto">
          <a:xfrm>
            <a:off x="2057400" y="1219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12" name="Line 4"/>
          <p:cNvSpPr>
            <a:spLocks noChangeShapeType="1"/>
          </p:cNvSpPr>
          <p:nvPr/>
        </p:nvSpPr>
        <p:spPr bwMode="auto">
          <a:xfrm>
            <a:off x="24384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13" name="Line 5"/>
          <p:cNvSpPr>
            <a:spLocks noChangeShapeType="1"/>
          </p:cNvSpPr>
          <p:nvPr/>
        </p:nvSpPr>
        <p:spPr bwMode="auto">
          <a:xfrm>
            <a:off x="20574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14" name="Line 6"/>
          <p:cNvSpPr>
            <a:spLocks noChangeShapeType="1"/>
          </p:cNvSpPr>
          <p:nvPr/>
        </p:nvSpPr>
        <p:spPr bwMode="auto">
          <a:xfrm>
            <a:off x="24384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15" name="Line 7"/>
          <p:cNvSpPr>
            <a:spLocks noChangeShapeType="1"/>
          </p:cNvSpPr>
          <p:nvPr/>
        </p:nvSpPr>
        <p:spPr bwMode="auto">
          <a:xfrm>
            <a:off x="2819400" y="1219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16" name="Line 8"/>
          <p:cNvSpPr>
            <a:spLocks noChangeShapeType="1"/>
          </p:cNvSpPr>
          <p:nvPr/>
        </p:nvSpPr>
        <p:spPr bwMode="auto">
          <a:xfrm>
            <a:off x="32004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17" name="Line 9"/>
          <p:cNvSpPr>
            <a:spLocks noChangeShapeType="1"/>
          </p:cNvSpPr>
          <p:nvPr/>
        </p:nvSpPr>
        <p:spPr bwMode="auto">
          <a:xfrm>
            <a:off x="28194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18" name="Line 10"/>
          <p:cNvSpPr>
            <a:spLocks noChangeShapeType="1"/>
          </p:cNvSpPr>
          <p:nvPr/>
        </p:nvSpPr>
        <p:spPr bwMode="auto">
          <a:xfrm>
            <a:off x="32004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19" name="Line 11"/>
          <p:cNvSpPr>
            <a:spLocks noChangeShapeType="1"/>
          </p:cNvSpPr>
          <p:nvPr/>
        </p:nvSpPr>
        <p:spPr bwMode="auto">
          <a:xfrm>
            <a:off x="3581400" y="1219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20" name="Line 12"/>
          <p:cNvSpPr>
            <a:spLocks noChangeShapeType="1"/>
          </p:cNvSpPr>
          <p:nvPr/>
        </p:nvSpPr>
        <p:spPr bwMode="auto">
          <a:xfrm>
            <a:off x="39624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21" name="Line 13"/>
          <p:cNvSpPr>
            <a:spLocks noChangeShapeType="1"/>
          </p:cNvSpPr>
          <p:nvPr/>
        </p:nvSpPr>
        <p:spPr bwMode="auto">
          <a:xfrm>
            <a:off x="35814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22" name="Line 14"/>
          <p:cNvSpPr>
            <a:spLocks noChangeShapeType="1"/>
          </p:cNvSpPr>
          <p:nvPr/>
        </p:nvSpPr>
        <p:spPr bwMode="auto">
          <a:xfrm>
            <a:off x="39624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23" name="Line 15"/>
          <p:cNvSpPr>
            <a:spLocks noChangeShapeType="1"/>
          </p:cNvSpPr>
          <p:nvPr/>
        </p:nvSpPr>
        <p:spPr bwMode="auto">
          <a:xfrm>
            <a:off x="4343400" y="1219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24" name="Line 16"/>
          <p:cNvSpPr>
            <a:spLocks noChangeShapeType="1"/>
          </p:cNvSpPr>
          <p:nvPr/>
        </p:nvSpPr>
        <p:spPr bwMode="auto">
          <a:xfrm>
            <a:off x="47244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25" name="Line 17"/>
          <p:cNvSpPr>
            <a:spLocks noChangeShapeType="1"/>
          </p:cNvSpPr>
          <p:nvPr/>
        </p:nvSpPr>
        <p:spPr bwMode="auto">
          <a:xfrm>
            <a:off x="43434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26" name="Line 18"/>
          <p:cNvSpPr>
            <a:spLocks noChangeShapeType="1"/>
          </p:cNvSpPr>
          <p:nvPr/>
        </p:nvSpPr>
        <p:spPr bwMode="auto">
          <a:xfrm>
            <a:off x="47244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27" name="Line 19"/>
          <p:cNvSpPr>
            <a:spLocks noChangeShapeType="1"/>
          </p:cNvSpPr>
          <p:nvPr/>
        </p:nvSpPr>
        <p:spPr bwMode="auto">
          <a:xfrm>
            <a:off x="16764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28" name="Line 20"/>
          <p:cNvSpPr>
            <a:spLocks noChangeShapeType="1"/>
          </p:cNvSpPr>
          <p:nvPr/>
        </p:nvSpPr>
        <p:spPr bwMode="auto">
          <a:xfrm>
            <a:off x="5105400" y="1219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29" name="Line 21"/>
          <p:cNvSpPr>
            <a:spLocks noChangeShapeType="1"/>
          </p:cNvSpPr>
          <p:nvPr/>
        </p:nvSpPr>
        <p:spPr bwMode="auto">
          <a:xfrm>
            <a:off x="54864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30" name="Line 22"/>
          <p:cNvSpPr>
            <a:spLocks noChangeShapeType="1"/>
          </p:cNvSpPr>
          <p:nvPr/>
        </p:nvSpPr>
        <p:spPr bwMode="auto">
          <a:xfrm>
            <a:off x="51054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31" name="Line 23"/>
          <p:cNvSpPr>
            <a:spLocks noChangeShapeType="1"/>
          </p:cNvSpPr>
          <p:nvPr/>
        </p:nvSpPr>
        <p:spPr bwMode="auto">
          <a:xfrm>
            <a:off x="54864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32" name="Line 24"/>
          <p:cNvSpPr>
            <a:spLocks noChangeShapeType="1"/>
          </p:cNvSpPr>
          <p:nvPr/>
        </p:nvSpPr>
        <p:spPr bwMode="auto">
          <a:xfrm>
            <a:off x="5867400" y="1219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33" name="Line 25"/>
          <p:cNvSpPr>
            <a:spLocks noChangeShapeType="1"/>
          </p:cNvSpPr>
          <p:nvPr/>
        </p:nvSpPr>
        <p:spPr bwMode="auto">
          <a:xfrm>
            <a:off x="62484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34" name="Line 26"/>
          <p:cNvSpPr>
            <a:spLocks noChangeShapeType="1"/>
          </p:cNvSpPr>
          <p:nvPr/>
        </p:nvSpPr>
        <p:spPr bwMode="auto">
          <a:xfrm>
            <a:off x="58674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35" name="Line 27"/>
          <p:cNvSpPr>
            <a:spLocks noChangeShapeType="1"/>
          </p:cNvSpPr>
          <p:nvPr/>
        </p:nvSpPr>
        <p:spPr bwMode="auto">
          <a:xfrm>
            <a:off x="62484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44" name="Line 36"/>
          <p:cNvSpPr>
            <a:spLocks noChangeShapeType="1"/>
          </p:cNvSpPr>
          <p:nvPr/>
        </p:nvSpPr>
        <p:spPr bwMode="auto">
          <a:xfrm>
            <a:off x="47244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45" name="Line 37"/>
          <p:cNvSpPr>
            <a:spLocks noChangeShapeType="1"/>
          </p:cNvSpPr>
          <p:nvPr/>
        </p:nvSpPr>
        <p:spPr bwMode="auto">
          <a:xfrm>
            <a:off x="1676400" y="259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46" name="Line 38"/>
          <p:cNvSpPr>
            <a:spLocks noChangeShapeType="1"/>
          </p:cNvSpPr>
          <p:nvPr/>
        </p:nvSpPr>
        <p:spPr bwMode="auto">
          <a:xfrm flipV="1">
            <a:off x="24384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47" name="Line 39"/>
          <p:cNvSpPr>
            <a:spLocks noChangeShapeType="1"/>
          </p:cNvSpPr>
          <p:nvPr/>
        </p:nvSpPr>
        <p:spPr bwMode="auto">
          <a:xfrm>
            <a:off x="2438400" y="220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48" name="Line 40"/>
          <p:cNvSpPr>
            <a:spLocks noChangeShapeType="1"/>
          </p:cNvSpPr>
          <p:nvPr/>
        </p:nvSpPr>
        <p:spPr bwMode="auto">
          <a:xfrm>
            <a:off x="32004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49" name="Line 41"/>
          <p:cNvSpPr>
            <a:spLocks noChangeShapeType="1"/>
          </p:cNvSpPr>
          <p:nvPr/>
        </p:nvSpPr>
        <p:spPr bwMode="auto">
          <a:xfrm>
            <a:off x="3200400" y="259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50" name="Line 42"/>
          <p:cNvSpPr>
            <a:spLocks noChangeShapeType="1"/>
          </p:cNvSpPr>
          <p:nvPr/>
        </p:nvSpPr>
        <p:spPr bwMode="auto">
          <a:xfrm>
            <a:off x="3200400" y="259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51" name="Line 43"/>
          <p:cNvSpPr>
            <a:spLocks noChangeShapeType="1"/>
          </p:cNvSpPr>
          <p:nvPr/>
        </p:nvSpPr>
        <p:spPr bwMode="auto">
          <a:xfrm flipV="1">
            <a:off x="39624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52" name="Line 44"/>
          <p:cNvSpPr>
            <a:spLocks noChangeShapeType="1"/>
          </p:cNvSpPr>
          <p:nvPr/>
        </p:nvSpPr>
        <p:spPr bwMode="auto">
          <a:xfrm>
            <a:off x="3962400" y="220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53" name="Line 45"/>
          <p:cNvSpPr>
            <a:spLocks noChangeShapeType="1"/>
          </p:cNvSpPr>
          <p:nvPr/>
        </p:nvSpPr>
        <p:spPr bwMode="auto">
          <a:xfrm>
            <a:off x="47244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54" name="Line 46"/>
          <p:cNvSpPr>
            <a:spLocks noChangeShapeType="1"/>
          </p:cNvSpPr>
          <p:nvPr/>
        </p:nvSpPr>
        <p:spPr bwMode="auto">
          <a:xfrm>
            <a:off x="4724400" y="259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55" name="Line 47"/>
          <p:cNvSpPr>
            <a:spLocks noChangeShapeType="1"/>
          </p:cNvSpPr>
          <p:nvPr/>
        </p:nvSpPr>
        <p:spPr bwMode="auto">
          <a:xfrm>
            <a:off x="4724400" y="259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56" name="Line 48"/>
          <p:cNvSpPr>
            <a:spLocks noChangeShapeType="1"/>
          </p:cNvSpPr>
          <p:nvPr/>
        </p:nvSpPr>
        <p:spPr bwMode="auto">
          <a:xfrm flipV="1">
            <a:off x="54864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57" name="Line 49"/>
          <p:cNvSpPr>
            <a:spLocks noChangeShapeType="1"/>
          </p:cNvSpPr>
          <p:nvPr/>
        </p:nvSpPr>
        <p:spPr bwMode="auto">
          <a:xfrm>
            <a:off x="5486400" y="220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58" name="Line 50"/>
          <p:cNvSpPr>
            <a:spLocks noChangeShapeType="1"/>
          </p:cNvSpPr>
          <p:nvPr/>
        </p:nvSpPr>
        <p:spPr bwMode="auto">
          <a:xfrm>
            <a:off x="62484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59" name="Line 51"/>
          <p:cNvSpPr>
            <a:spLocks noChangeShapeType="1"/>
          </p:cNvSpPr>
          <p:nvPr/>
        </p:nvSpPr>
        <p:spPr bwMode="auto">
          <a:xfrm>
            <a:off x="6248400" y="2590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60" name="Line 52"/>
          <p:cNvSpPr>
            <a:spLocks noChangeShapeType="1"/>
          </p:cNvSpPr>
          <p:nvPr/>
        </p:nvSpPr>
        <p:spPr bwMode="auto">
          <a:xfrm>
            <a:off x="6248400" y="2590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65" name="Line 57"/>
          <p:cNvSpPr>
            <a:spLocks noChangeShapeType="1"/>
          </p:cNvSpPr>
          <p:nvPr/>
        </p:nvSpPr>
        <p:spPr bwMode="auto">
          <a:xfrm>
            <a:off x="1676400" y="3581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66" name="Line 58"/>
          <p:cNvSpPr>
            <a:spLocks noChangeShapeType="1"/>
          </p:cNvSpPr>
          <p:nvPr/>
        </p:nvSpPr>
        <p:spPr bwMode="auto">
          <a:xfrm flipV="1">
            <a:off x="32004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67" name="Line 59"/>
          <p:cNvSpPr>
            <a:spLocks noChangeShapeType="1"/>
          </p:cNvSpPr>
          <p:nvPr/>
        </p:nvSpPr>
        <p:spPr bwMode="auto">
          <a:xfrm>
            <a:off x="3200400" y="3124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68" name="Line 60"/>
          <p:cNvSpPr>
            <a:spLocks noChangeShapeType="1"/>
          </p:cNvSpPr>
          <p:nvPr/>
        </p:nvSpPr>
        <p:spPr bwMode="auto">
          <a:xfrm>
            <a:off x="47244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69" name="Line 61"/>
          <p:cNvSpPr>
            <a:spLocks noChangeShapeType="1"/>
          </p:cNvSpPr>
          <p:nvPr/>
        </p:nvSpPr>
        <p:spPr bwMode="auto">
          <a:xfrm>
            <a:off x="4724400" y="3581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70" name="Line 62"/>
          <p:cNvSpPr>
            <a:spLocks noChangeShapeType="1"/>
          </p:cNvSpPr>
          <p:nvPr/>
        </p:nvSpPr>
        <p:spPr bwMode="auto">
          <a:xfrm>
            <a:off x="4724400" y="3581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71" name="Line 63"/>
          <p:cNvSpPr>
            <a:spLocks noChangeShapeType="1"/>
          </p:cNvSpPr>
          <p:nvPr/>
        </p:nvSpPr>
        <p:spPr bwMode="auto">
          <a:xfrm flipV="1">
            <a:off x="62484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72" name="Line 64"/>
          <p:cNvSpPr>
            <a:spLocks noChangeShapeType="1"/>
          </p:cNvSpPr>
          <p:nvPr/>
        </p:nvSpPr>
        <p:spPr bwMode="auto">
          <a:xfrm>
            <a:off x="6248400" y="3124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75" name="Line 67"/>
          <p:cNvSpPr>
            <a:spLocks noChangeShapeType="1"/>
          </p:cNvSpPr>
          <p:nvPr/>
        </p:nvSpPr>
        <p:spPr bwMode="auto">
          <a:xfrm>
            <a:off x="1676400" y="46482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76" name="Line 68"/>
          <p:cNvSpPr>
            <a:spLocks noChangeShapeType="1"/>
          </p:cNvSpPr>
          <p:nvPr/>
        </p:nvSpPr>
        <p:spPr bwMode="auto">
          <a:xfrm flipV="1">
            <a:off x="4724400" y="4191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77" name="Line 69"/>
          <p:cNvSpPr>
            <a:spLocks noChangeShapeType="1"/>
          </p:cNvSpPr>
          <p:nvPr/>
        </p:nvSpPr>
        <p:spPr bwMode="auto">
          <a:xfrm>
            <a:off x="4724400" y="41910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80" name="Line 72"/>
          <p:cNvSpPr>
            <a:spLocks noChangeShapeType="1"/>
          </p:cNvSpPr>
          <p:nvPr/>
        </p:nvSpPr>
        <p:spPr bwMode="auto">
          <a:xfrm>
            <a:off x="2438400" y="16002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81" name="Line 73"/>
          <p:cNvSpPr>
            <a:spLocks noChangeShapeType="1"/>
          </p:cNvSpPr>
          <p:nvPr/>
        </p:nvSpPr>
        <p:spPr bwMode="auto">
          <a:xfrm>
            <a:off x="3200400" y="1524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82" name="Line 74"/>
          <p:cNvSpPr>
            <a:spLocks noChangeShapeType="1"/>
          </p:cNvSpPr>
          <p:nvPr/>
        </p:nvSpPr>
        <p:spPr bwMode="auto">
          <a:xfrm>
            <a:off x="3962400" y="1524000"/>
            <a:ext cx="0" cy="3733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83" name="Line 75"/>
          <p:cNvSpPr>
            <a:spLocks noChangeShapeType="1"/>
          </p:cNvSpPr>
          <p:nvPr/>
        </p:nvSpPr>
        <p:spPr bwMode="auto">
          <a:xfrm>
            <a:off x="4724400" y="1524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84" name="Line 76"/>
          <p:cNvSpPr>
            <a:spLocks noChangeShapeType="1"/>
          </p:cNvSpPr>
          <p:nvPr/>
        </p:nvSpPr>
        <p:spPr bwMode="auto">
          <a:xfrm>
            <a:off x="5486400" y="1524000"/>
            <a:ext cx="0" cy="3733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85" name="Line 77"/>
          <p:cNvSpPr>
            <a:spLocks noChangeShapeType="1"/>
          </p:cNvSpPr>
          <p:nvPr/>
        </p:nvSpPr>
        <p:spPr bwMode="auto">
          <a:xfrm>
            <a:off x="6248400" y="1524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88" name="Line 80"/>
          <p:cNvSpPr>
            <a:spLocks noChangeShapeType="1"/>
          </p:cNvSpPr>
          <p:nvPr/>
        </p:nvSpPr>
        <p:spPr bwMode="auto">
          <a:xfrm>
            <a:off x="3200400" y="2514600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89" name="Line 81"/>
          <p:cNvSpPr>
            <a:spLocks noChangeShapeType="1"/>
          </p:cNvSpPr>
          <p:nvPr/>
        </p:nvSpPr>
        <p:spPr bwMode="auto">
          <a:xfrm>
            <a:off x="4724400" y="2438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90" name="Line 82"/>
          <p:cNvSpPr>
            <a:spLocks noChangeShapeType="1"/>
          </p:cNvSpPr>
          <p:nvPr/>
        </p:nvSpPr>
        <p:spPr bwMode="auto">
          <a:xfrm>
            <a:off x="6248400" y="2438400"/>
            <a:ext cx="0" cy="2971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92" name="Line 84"/>
          <p:cNvSpPr>
            <a:spLocks noChangeShapeType="1"/>
          </p:cNvSpPr>
          <p:nvPr/>
        </p:nvSpPr>
        <p:spPr bwMode="auto">
          <a:xfrm>
            <a:off x="4724400" y="350520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894" name="Text Box 86"/>
          <p:cNvSpPr txBox="1">
            <a:spLocks noChangeArrowheads="1"/>
          </p:cNvSpPr>
          <p:nvPr/>
        </p:nvSpPr>
        <p:spPr bwMode="auto">
          <a:xfrm>
            <a:off x="457200" y="11430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631895" name="Text Box 87"/>
          <p:cNvSpPr txBox="1">
            <a:spLocks noChangeArrowheads="1"/>
          </p:cNvSpPr>
          <p:nvPr/>
        </p:nvSpPr>
        <p:spPr bwMode="auto">
          <a:xfrm>
            <a:off x="152400" y="2209800"/>
            <a:ext cx="1539875" cy="822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（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  <p:sp>
        <p:nvSpPr>
          <p:cNvPr id="631896" name="Text Box 88"/>
          <p:cNvSpPr txBox="1">
            <a:spLocks noChangeArrowheads="1"/>
          </p:cNvSpPr>
          <p:nvPr/>
        </p:nvSpPr>
        <p:spPr bwMode="auto">
          <a:xfrm>
            <a:off x="304800" y="3216275"/>
            <a:ext cx="1295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 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31897" name="Text Box 89"/>
          <p:cNvSpPr txBox="1">
            <a:spLocks noChangeArrowheads="1"/>
          </p:cNvSpPr>
          <p:nvPr/>
        </p:nvSpPr>
        <p:spPr bwMode="auto">
          <a:xfrm>
            <a:off x="533400" y="43434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631898" name="Text Box 90"/>
          <p:cNvSpPr txBox="1">
            <a:spLocks noChangeArrowheads="1"/>
          </p:cNvSpPr>
          <p:nvPr/>
        </p:nvSpPr>
        <p:spPr bwMode="auto">
          <a:xfrm>
            <a:off x="2057400" y="762000"/>
            <a:ext cx="5562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1        2        3        4        5        6</a:t>
            </a:r>
          </a:p>
        </p:txBody>
      </p:sp>
      <p:sp>
        <p:nvSpPr>
          <p:cNvPr id="631899" name="Line 91"/>
          <p:cNvSpPr>
            <a:spLocks noChangeShapeType="1"/>
          </p:cNvSpPr>
          <p:nvPr/>
        </p:nvSpPr>
        <p:spPr bwMode="auto">
          <a:xfrm>
            <a:off x="7162800" y="31242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900" name="Line 92"/>
          <p:cNvSpPr>
            <a:spLocks noChangeShapeType="1"/>
          </p:cNvSpPr>
          <p:nvPr/>
        </p:nvSpPr>
        <p:spPr bwMode="auto">
          <a:xfrm>
            <a:off x="7467600" y="3124200"/>
            <a:ext cx="0" cy="3810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901" name="Line 93"/>
          <p:cNvSpPr>
            <a:spLocks noChangeShapeType="1"/>
          </p:cNvSpPr>
          <p:nvPr/>
        </p:nvSpPr>
        <p:spPr bwMode="auto">
          <a:xfrm>
            <a:off x="7467600" y="3505200"/>
            <a:ext cx="2286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902" name="Line 94"/>
          <p:cNvSpPr>
            <a:spLocks noChangeShapeType="1"/>
          </p:cNvSpPr>
          <p:nvPr/>
        </p:nvSpPr>
        <p:spPr bwMode="auto">
          <a:xfrm>
            <a:off x="7162800" y="417195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903" name="Line 95"/>
          <p:cNvSpPr>
            <a:spLocks noChangeShapeType="1"/>
          </p:cNvSpPr>
          <p:nvPr/>
        </p:nvSpPr>
        <p:spPr bwMode="auto">
          <a:xfrm flipV="1">
            <a:off x="7467600" y="3733800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904" name="Line 96"/>
          <p:cNvSpPr>
            <a:spLocks noChangeShapeType="1"/>
          </p:cNvSpPr>
          <p:nvPr/>
        </p:nvSpPr>
        <p:spPr bwMode="auto">
          <a:xfrm>
            <a:off x="7467600" y="3733800"/>
            <a:ext cx="2286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905" name="Rectangle 97"/>
          <p:cNvSpPr>
            <a:spLocks noChangeArrowheads="1"/>
          </p:cNvSpPr>
          <p:nvPr/>
        </p:nvSpPr>
        <p:spPr bwMode="auto">
          <a:xfrm>
            <a:off x="7696200" y="3352800"/>
            <a:ext cx="304800" cy="533400"/>
          </a:xfrm>
          <a:prstGeom prst="rect">
            <a:avLst/>
          </a:prstGeom>
          <a:solidFill>
            <a:schemeClr val="tx1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906" name="Line 98"/>
          <p:cNvSpPr>
            <a:spLocks noChangeShapeType="1"/>
          </p:cNvSpPr>
          <p:nvPr/>
        </p:nvSpPr>
        <p:spPr bwMode="auto">
          <a:xfrm>
            <a:off x="8001000" y="3619500"/>
            <a:ext cx="27305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907" name="Line 99"/>
          <p:cNvSpPr>
            <a:spLocks noChangeShapeType="1"/>
          </p:cNvSpPr>
          <p:nvPr/>
        </p:nvSpPr>
        <p:spPr bwMode="auto">
          <a:xfrm>
            <a:off x="8248650" y="3619500"/>
            <a:ext cx="0" cy="12192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908" name="Line 100"/>
          <p:cNvSpPr>
            <a:spLocks noChangeShapeType="1"/>
          </p:cNvSpPr>
          <p:nvPr/>
        </p:nvSpPr>
        <p:spPr bwMode="auto">
          <a:xfrm flipH="1">
            <a:off x="7715250" y="4838700"/>
            <a:ext cx="5334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1909" name="Text Box 101"/>
          <p:cNvSpPr txBox="1">
            <a:spLocks noChangeArrowheads="1"/>
          </p:cNvSpPr>
          <p:nvPr/>
        </p:nvSpPr>
        <p:spPr bwMode="auto">
          <a:xfrm>
            <a:off x="7010400" y="4343400"/>
            <a:ext cx="838200" cy="1004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(1)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</a:p>
        </p:txBody>
      </p:sp>
      <p:sp>
        <p:nvSpPr>
          <p:cNvPr id="631913" name="Text Box 105"/>
          <p:cNvSpPr txBox="1">
            <a:spLocks noChangeArrowheads="1"/>
          </p:cNvSpPr>
          <p:nvPr/>
        </p:nvSpPr>
        <p:spPr bwMode="auto">
          <a:xfrm>
            <a:off x="2438400" y="4724400"/>
            <a:ext cx="4724400" cy="11695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001   010  011  100   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101  110</a:t>
            </a:r>
            <a:endParaRPr lang="en-US" altLang="zh-CN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altLang="zh-CN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31914" name="Text Box 106"/>
          <p:cNvSpPr txBox="1">
            <a:spLocks noChangeArrowheads="1"/>
          </p:cNvSpPr>
          <p:nvPr/>
        </p:nvSpPr>
        <p:spPr bwMode="auto">
          <a:xfrm>
            <a:off x="1676400" y="4724400"/>
            <a:ext cx="9144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395536" y="399727"/>
            <a:ext cx="4392488" cy="6069354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74161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计数器（反馈归零法、置数归零法）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256</a:t>
            </a:r>
            <a:r>
              <a:rPr lang="zh-CN" altLang="zh-CN" sz="2500" b="1" dirty="0">
                <a:solidFill>
                  <a:schemeClr val="bg2"/>
                </a:solidFill>
              </a:rPr>
              <a:t>同步加法计数器</a:t>
            </a:r>
          </a:p>
          <a:p>
            <a:pPr lvl="0">
              <a:buNone/>
            </a:pPr>
            <a:endParaRPr lang="en-US" altLang="zh-CN" sz="25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74163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zh-CN" altLang="zh-CN" sz="2500" b="1" dirty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和</a:t>
            </a:r>
            <a:r>
              <a:rPr lang="en-US" altLang="zh-CN" sz="2500" b="1" dirty="0">
                <a:solidFill>
                  <a:schemeClr val="bg2"/>
                </a:solidFill>
              </a:rPr>
              <a:t>74138</a:t>
            </a:r>
            <a:r>
              <a:rPr lang="zh-CN" altLang="zh-CN" sz="2500" b="1" dirty="0">
                <a:solidFill>
                  <a:schemeClr val="bg2"/>
                </a:solidFill>
              </a:rPr>
              <a:t>设计</a:t>
            </a:r>
            <a:r>
              <a:rPr lang="en-US" altLang="zh-CN" sz="2500" b="1" dirty="0">
                <a:solidFill>
                  <a:schemeClr val="bg2"/>
                </a:solidFill>
              </a:rPr>
              <a:t>8-</a:t>
            </a:r>
            <a:r>
              <a:rPr lang="zh-CN" altLang="zh-CN" sz="2500" b="1" dirty="0">
                <a:solidFill>
                  <a:schemeClr val="bg2"/>
                </a:solidFill>
              </a:rPr>
              <a:t>节拍生成器</a:t>
            </a:r>
          </a:p>
          <a:p>
            <a:pPr marL="457200" lvl="0" indent="-457200">
              <a:buFont typeface="+mj-lt"/>
              <a:buAutoNum type="arabicPeriod"/>
            </a:pP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60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CN" sz="5400" b="1" dirty="0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32040" y="393799"/>
            <a:ext cx="4032448" cy="60785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7490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500" b="1" dirty="0">
                <a:solidFill>
                  <a:schemeClr val="bg2"/>
                </a:solidFill>
              </a:rPr>
              <a:t>8421-BCD </a:t>
            </a:r>
            <a:r>
              <a:rPr lang="zh-CN" altLang="zh-CN" sz="2500" b="1" dirty="0">
                <a:solidFill>
                  <a:schemeClr val="bg2"/>
                </a:solidFill>
              </a:rPr>
              <a:t>码模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-6 </a:t>
            </a:r>
            <a:r>
              <a:rPr lang="zh-CN" altLang="zh-CN" sz="2500" b="1" dirty="0">
                <a:solidFill>
                  <a:schemeClr val="bg2"/>
                </a:solidFill>
              </a:rPr>
              <a:t>二进制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-8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-45 </a:t>
            </a:r>
            <a:r>
              <a:rPr lang="zh-CN" altLang="zh-CN" sz="2500" b="1" dirty="0">
                <a:solidFill>
                  <a:schemeClr val="bg2"/>
                </a:solidFill>
              </a:rPr>
              <a:t>计数器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500" b="1" dirty="0" smtClean="0">
                <a:solidFill>
                  <a:schemeClr val="bg2"/>
                </a:solidFill>
              </a:rPr>
              <a:t>5421-BCD </a:t>
            </a:r>
            <a:r>
              <a:rPr lang="zh-CN" altLang="zh-CN" sz="2500" b="1" dirty="0">
                <a:solidFill>
                  <a:schemeClr val="bg2"/>
                </a:solidFill>
              </a:rPr>
              <a:t>码计数器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1000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en-US" altLang="zh-CN" sz="2500" b="1" dirty="0" smtClean="0">
                <a:solidFill>
                  <a:schemeClr val="bg2"/>
                </a:solidFill>
              </a:rPr>
              <a:t> </a:t>
            </a:r>
            <a:r>
              <a:rPr lang="en-US" altLang="zh-CN" sz="2500" b="1" dirty="0">
                <a:solidFill>
                  <a:schemeClr val="bg2"/>
                </a:solidFill>
              </a:rPr>
              <a:t>7-</a:t>
            </a:r>
            <a:r>
              <a:rPr lang="zh-CN" altLang="zh-CN" sz="2500" b="1" dirty="0">
                <a:solidFill>
                  <a:schemeClr val="bg2"/>
                </a:solidFill>
              </a:rPr>
              <a:t>节拍发生器</a:t>
            </a:r>
          </a:p>
          <a:p>
            <a:pPr lvl="0">
              <a:buNone/>
            </a:pPr>
            <a:endParaRPr lang="en-US" altLang="zh-CN" sz="1050" b="1" dirty="0" smtClean="0">
              <a:solidFill>
                <a:schemeClr val="bg2"/>
              </a:solidFill>
            </a:endParaRPr>
          </a:p>
          <a:p>
            <a:pPr lvl="0">
              <a:buNone/>
            </a:pPr>
            <a:r>
              <a:rPr lang="zh-CN" altLang="zh-CN" sz="2500" b="1" dirty="0" smtClean="0">
                <a:solidFill>
                  <a:schemeClr val="bg2"/>
                </a:solidFill>
              </a:rPr>
              <a:t>利用</a:t>
            </a:r>
            <a:r>
              <a:rPr lang="en-US" altLang="zh-CN" sz="2500" b="1" dirty="0">
                <a:solidFill>
                  <a:schemeClr val="bg2"/>
                </a:solidFill>
              </a:rPr>
              <a:t>T1193</a:t>
            </a:r>
            <a:r>
              <a:rPr lang="zh-CN" altLang="zh-CN" sz="2500" b="1" dirty="0">
                <a:solidFill>
                  <a:schemeClr val="bg2"/>
                </a:solidFill>
              </a:rPr>
              <a:t>（模</a:t>
            </a:r>
            <a:r>
              <a:rPr lang="en-US" altLang="zh-CN" sz="2500" b="1" dirty="0">
                <a:solidFill>
                  <a:schemeClr val="bg2"/>
                </a:solidFill>
              </a:rPr>
              <a:t>16</a:t>
            </a:r>
            <a:r>
              <a:rPr lang="zh-CN" altLang="zh-CN" sz="2500" b="1" dirty="0">
                <a:solidFill>
                  <a:schemeClr val="bg2"/>
                </a:solidFill>
              </a:rPr>
              <a:t>可逆计数器芯片）和</a:t>
            </a:r>
            <a:r>
              <a:rPr lang="en-US" altLang="zh-CN" sz="2500" b="1" dirty="0">
                <a:solidFill>
                  <a:schemeClr val="bg2"/>
                </a:solidFill>
              </a:rPr>
              <a:t> T1085</a:t>
            </a:r>
            <a:r>
              <a:rPr lang="zh-CN" altLang="zh-CN" sz="2500" b="1" dirty="0">
                <a:solidFill>
                  <a:schemeClr val="bg2"/>
                </a:solidFill>
              </a:rPr>
              <a:t>（</a:t>
            </a:r>
            <a:r>
              <a:rPr lang="en-US" altLang="zh-CN" sz="2500" b="1" dirty="0">
                <a:solidFill>
                  <a:schemeClr val="bg2"/>
                </a:solidFill>
              </a:rPr>
              <a:t>4-bit </a:t>
            </a:r>
            <a:r>
              <a:rPr lang="zh-CN" altLang="zh-CN" sz="2500" b="1" dirty="0">
                <a:solidFill>
                  <a:schemeClr val="bg2"/>
                </a:solidFill>
              </a:rPr>
              <a:t>数码比较器）设计模</a:t>
            </a:r>
            <a:r>
              <a:rPr lang="en-US" altLang="zh-CN" sz="2500" b="1" dirty="0">
                <a:solidFill>
                  <a:schemeClr val="bg2"/>
                </a:solidFill>
              </a:rPr>
              <a:t>10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  <a:r>
              <a:rPr lang="en-US" altLang="zh-CN" sz="2500" b="1" dirty="0">
                <a:solidFill>
                  <a:schemeClr val="bg2"/>
                </a:solidFill>
              </a:rPr>
              <a:t>.</a:t>
            </a:r>
            <a:endParaRPr lang="zh-CN" altLang="zh-CN" sz="2500" b="1" dirty="0">
              <a:solidFill>
                <a:schemeClr val="bg2"/>
              </a:solidFill>
            </a:endParaRP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085989"/>
              </p:ext>
            </p:extLst>
          </p:nvPr>
        </p:nvGraphicFramePr>
        <p:xfrm>
          <a:off x="4510402" y="2348880"/>
          <a:ext cx="555243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5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402" y="2348880"/>
                        <a:ext cx="555243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74568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Text Box 2"/>
          <p:cNvSpPr txBox="1">
            <a:spLocks noChangeArrowheads="1"/>
          </p:cNvSpPr>
          <p:nvPr/>
        </p:nvSpPr>
        <p:spPr bwMode="auto">
          <a:xfrm>
            <a:off x="304800" y="319088"/>
            <a:ext cx="43434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③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模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-8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计数器</a:t>
            </a:r>
            <a:endParaRPr lang="en-US" altLang="zh-CN" sz="36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auto">
          <a:xfrm>
            <a:off x="2133600" y="1714500"/>
            <a:ext cx="4648200" cy="1828800"/>
          </a:xfrm>
          <a:prstGeom prst="rect">
            <a:avLst/>
          </a:prstGeom>
          <a:solidFill>
            <a:srgbClr val="000000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45" name="Rectangle 5"/>
          <p:cNvSpPr>
            <a:spLocks noChangeArrowheads="1"/>
          </p:cNvSpPr>
          <p:nvPr/>
        </p:nvSpPr>
        <p:spPr bwMode="auto">
          <a:xfrm>
            <a:off x="2514600" y="2133600"/>
            <a:ext cx="12954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624646" name="Rectangle 6"/>
          <p:cNvSpPr>
            <a:spLocks noChangeArrowheads="1"/>
          </p:cNvSpPr>
          <p:nvPr/>
        </p:nvSpPr>
        <p:spPr bwMode="auto">
          <a:xfrm>
            <a:off x="5181600" y="2133600"/>
            <a:ext cx="12954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624647" name="Oval 7"/>
          <p:cNvSpPr>
            <a:spLocks noChangeArrowheads="1"/>
          </p:cNvSpPr>
          <p:nvPr/>
        </p:nvSpPr>
        <p:spPr bwMode="auto">
          <a:xfrm>
            <a:off x="2362200" y="2362200"/>
            <a:ext cx="152400" cy="1524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48" name="Oval 8"/>
          <p:cNvSpPr>
            <a:spLocks noChangeArrowheads="1"/>
          </p:cNvSpPr>
          <p:nvPr/>
        </p:nvSpPr>
        <p:spPr bwMode="auto">
          <a:xfrm>
            <a:off x="5029200" y="2362200"/>
            <a:ext cx="152400" cy="1524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49" name="Line 9"/>
          <p:cNvSpPr>
            <a:spLocks noChangeShapeType="1"/>
          </p:cNvSpPr>
          <p:nvPr/>
        </p:nvSpPr>
        <p:spPr bwMode="auto">
          <a:xfrm flipV="1">
            <a:off x="3048000" y="10668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50" name="Line 10"/>
          <p:cNvSpPr>
            <a:spLocks noChangeShapeType="1"/>
          </p:cNvSpPr>
          <p:nvPr/>
        </p:nvSpPr>
        <p:spPr bwMode="auto">
          <a:xfrm flipV="1">
            <a:off x="5334000" y="1143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51" name="Line 11"/>
          <p:cNvSpPr>
            <a:spLocks noChangeShapeType="1"/>
          </p:cNvSpPr>
          <p:nvPr/>
        </p:nvSpPr>
        <p:spPr bwMode="auto">
          <a:xfrm flipV="1">
            <a:off x="5791200" y="1143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52" name="Line 12"/>
          <p:cNvSpPr>
            <a:spLocks noChangeShapeType="1"/>
          </p:cNvSpPr>
          <p:nvPr/>
        </p:nvSpPr>
        <p:spPr bwMode="auto">
          <a:xfrm flipV="1">
            <a:off x="6248400" y="1143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53" name="Line 13"/>
          <p:cNvSpPr>
            <a:spLocks noChangeShapeType="1"/>
          </p:cNvSpPr>
          <p:nvPr/>
        </p:nvSpPr>
        <p:spPr bwMode="auto">
          <a:xfrm>
            <a:off x="1524000" y="2438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54" name="Text Box 14"/>
          <p:cNvSpPr txBox="1">
            <a:spLocks noChangeArrowheads="1"/>
          </p:cNvSpPr>
          <p:nvPr/>
        </p:nvSpPr>
        <p:spPr bwMode="auto">
          <a:xfrm>
            <a:off x="838200" y="21336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624655" name="Line 15"/>
          <p:cNvSpPr>
            <a:spLocks noChangeShapeType="1"/>
          </p:cNvSpPr>
          <p:nvPr/>
        </p:nvSpPr>
        <p:spPr bwMode="auto">
          <a:xfrm flipH="1">
            <a:off x="4724400" y="2438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56" name="Line 16"/>
          <p:cNvSpPr>
            <a:spLocks noChangeShapeType="1"/>
          </p:cNvSpPr>
          <p:nvPr/>
        </p:nvSpPr>
        <p:spPr bwMode="auto">
          <a:xfrm>
            <a:off x="4724400" y="2438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57" name="Line 17"/>
          <p:cNvSpPr>
            <a:spLocks noChangeShapeType="1"/>
          </p:cNvSpPr>
          <p:nvPr/>
        </p:nvSpPr>
        <p:spPr bwMode="auto">
          <a:xfrm flipH="1">
            <a:off x="1828800" y="297180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58" name="Text Box 18"/>
          <p:cNvSpPr txBox="1">
            <a:spLocks noChangeArrowheads="1"/>
          </p:cNvSpPr>
          <p:nvPr/>
        </p:nvSpPr>
        <p:spPr bwMode="auto">
          <a:xfrm>
            <a:off x="838200" y="26670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624659" name="Text Box 19"/>
          <p:cNvSpPr txBox="1">
            <a:spLocks noChangeArrowheads="1"/>
          </p:cNvSpPr>
          <p:nvPr/>
        </p:nvSpPr>
        <p:spPr bwMode="auto">
          <a:xfrm>
            <a:off x="2362200" y="3048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S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(2)     R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R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</a:p>
        </p:txBody>
      </p:sp>
      <p:sp>
        <p:nvSpPr>
          <p:cNvPr id="624660" name="Line 20"/>
          <p:cNvSpPr>
            <a:spLocks noChangeShapeType="1"/>
          </p:cNvSpPr>
          <p:nvPr/>
        </p:nvSpPr>
        <p:spPr bwMode="auto">
          <a:xfrm>
            <a:off x="2667000" y="3505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61" name="Line 21"/>
          <p:cNvSpPr>
            <a:spLocks noChangeShapeType="1"/>
          </p:cNvSpPr>
          <p:nvPr/>
        </p:nvSpPr>
        <p:spPr bwMode="auto">
          <a:xfrm>
            <a:off x="3352800" y="3505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62" name="Line 22"/>
          <p:cNvSpPr>
            <a:spLocks noChangeShapeType="1"/>
          </p:cNvSpPr>
          <p:nvPr/>
        </p:nvSpPr>
        <p:spPr bwMode="auto">
          <a:xfrm>
            <a:off x="4495800" y="3505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63" name="Line 23"/>
          <p:cNvSpPr>
            <a:spLocks noChangeShapeType="1"/>
          </p:cNvSpPr>
          <p:nvPr/>
        </p:nvSpPr>
        <p:spPr bwMode="auto">
          <a:xfrm>
            <a:off x="5181600" y="3505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64" name="Text Box 24"/>
          <p:cNvSpPr txBox="1">
            <a:spLocks noChangeArrowheads="1"/>
          </p:cNvSpPr>
          <p:nvPr/>
        </p:nvSpPr>
        <p:spPr bwMode="auto">
          <a:xfrm>
            <a:off x="3048000" y="1676400"/>
            <a:ext cx="3886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24665" name="Line 25"/>
          <p:cNvSpPr>
            <a:spLocks noChangeShapeType="1"/>
          </p:cNvSpPr>
          <p:nvPr/>
        </p:nvSpPr>
        <p:spPr bwMode="auto">
          <a:xfrm flipH="1">
            <a:off x="1828800" y="14478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66" name="Line 26"/>
          <p:cNvSpPr>
            <a:spLocks noChangeShapeType="1"/>
          </p:cNvSpPr>
          <p:nvPr/>
        </p:nvSpPr>
        <p:spPr bwMode="auto">
          <a:xfrm>
            <a:off x="1828800" y="14478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67" name="Oval 27"/>
          <p:cNvSpPr>
            <a:spLocks noChangeArrowheads="1"/>
          </p:cNvSpPr>
          <p:nvPr/>
        </p:nvSpPr>
        <p:spPr bwMode="auto">
          <a:xfrm>
            <a:off x="3009900" y="142875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4668" name="Line 28"/>
          <p:cNvSpPr>
            <a:spLocks noChangeShapeType="1"/>
          </p:cNvSpPr>
          <p:nvPr/>
        </p:nvSpPr>
        <p:spPr bwMode="auto">
          <a:xfrm flipH="1">
            <a:off x="2667000" y="3886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69" name="Line 29"/>
          <p:cNvSpPr>
            <a:spLocks noChangeShapeType="1"/>
          </p:cNvSpPr>
          <p:nvPr/>
        </p:nvSpPr>
        <p:spPr bwMode="auto">
          <a:xfrm>
            <a:off x="2667000" y="3886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70" name="Line 30"/>
          <p:cNvSpPr>
            <a:spLocks noChangeShapeType="1"/>
          </p:cNvSpPr>
          <p:nvPr/>
        </p:nvSpPr>
        <p:spPr bwMode="auto">
          <a:xfrm>
            <a:off x="2552700" y="4114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75" name="Oval 35"/>
          <p:cNvSpPr>
            <a:spLocks noChangeArrowheads="1"/>
          </p:cNvSpPr>
          <p:nvPr/>
        </p:nvSpPr>
        <p:spPr bwMode="auto">
          <a:xfrm>
            <a:off x="6229350" y="148590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4676" name="Line 36"/>
          <p:cNvSpPr>
            <a:spLocks noChangeShapeType="1"/>
          </p:cNvSpPr>
          <p:nvPr/>
        </p:nvSpPr>
        <p:spPr bwMode="auto">
          <a:xfrm>
            <a:off x="4495800" y="386715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77" name="Line 37"/>
          <p:cNvSpPr>
            <a:spLocks noChangeShapeType="1"/>
          </p:cNvSpPr>
          <p:nvPr/>
        </p:nvSpPr>
        <p:spPr bwMode="auto">
          <a:xfrm flipV="1">
            <a:off x="8001000" y="1524000"/>
            <a:ext cx="0" cy="2362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78" name="Line 38"/>
          <p:cNvSpPr>
            <a:spLocks noChangeShapeType="1"/>
          </p:cNvSpPr>
          <p:nvPr/>
        </p:nvSpPr>
        <p:spPr bwMode="auto">
          <a:xfrm flipH="1">
            <a:off x="6248400" y="15240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80" name="Text Box 40"/>
          <p:cNvSpPr txBox="1">
            <a:spLocks noChangeArrowheads="1"/>
          </p:cNvSpPr>
          <p:nvPr/>
        </p:nvSpPr>
        <p:spPr bwMode="auto">
          <a:xfrm>
            <a:off x="1143000" y="4648200"/>
            <a:ext cx="7620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000</a:t>
            </a:r>
          </a:p>
        </p:txBody>
      </p:sp>
      <p:sp>
        <p:nvSpPr>
          <p:cNvPr id="624681" name="Text Box 41"/>
          <p:cNvSpPr txBox="1">
            <a:spLocks noChangeArrowheads="1"/>
          </p:cNvSpPr>
          <p:nvPr/>
        </p:nvSpPr>
        <p:spPr bwMode="auto">
          <a:xfrm>
            <a:off x="2514600" y="4648200"/>
            <a:ext cx="7620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001</a:t>
            </a:r>
          </a:p>
        </p:txBody>
      </p:sp>
      <p:sp>
        <p:nvSpPr>
          <p:cNvPr id="624682" name="Text Box 42"/>
          <p:cNvSpPr txBox="1">
            <a:spLocks noChangeArrowheads="1"/>
          </p:cNvSpPr>
          <p:nvPr/>
        </p:nvSpPr>
        <p:spPr bwMode="auto">
          <a:xfrm>
            <a:off x="3886200" y="4648200"/>
            <a:ext cx="7620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010</a:t>
            </a:r>
          </a:p>
        </p:txBody>
      </p:sp>
      <p:sp>
        <p:nvSpPr>
          <p:cNvPr id="624683" name="Text Box 43"/>
          <p:cNvSpPr txBox="1">
            <a:spLocks noChangeArrowheads="1"/>
          </p:cNvSpPr>
          <p:nvPr/>
        </p:nvSpPr>
        <p:spPr bwMode="auto">
          <a:xfrm>
            <a:off x="2514600" y="5638800"/>
            <a:ext cx="7620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110</a:t>
            </a:r>
          </a:p>
        </p:txBody>
      </p:sp>
      <p:sp>
        <p:nvSpPr>
          <p:cNvPr id="624684" name="Text Box 44"/>
          <p:cNvSpPr txBox="1">
            <a:spLocks noChangeArrowheads="1"/>
          </p:cNvSpPr>
          <p:nvPr/>
        </p:nvSpPr>
        <p:spPr bwMode="auto">
          <a:xfrm>
            <a:off x="1143000" y="5638800"/>
            <a:ext cx="7620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111</a:t>
            </a:r>
          </a:p>
        </p:txBody>
      </p:sp>
      <p:sp>
        <p:nvSpPr>
          <p:cNvPr id="624685" name="Line 45"/>
          <p:cNvSpPr>
            <a:spLocks noChangeShapeType="1"/>
          </p:cNvSpPr>
          <p:nvPr/>
        </p:nvSpPr>
        <p:spPr bwMode="auto">
          <a:xfrm>
            <a:off x="1905000" y="4876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86" name="Line 46"/>
          <p:cNvSpPr>
            <a:spLocks noChangeShapeType="1"/>
          </p:cNvSpPr>
          <p:nvPr/>
        </p:nvSpPr>
        <p:spPr bwMode="auto">
          <a:xfrm>
            <a:off x="3276600" y="4876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88" name="Line 48"/>
          <p:cNvSpPr>
            <a:spLocks noChangeShapeType="1"/>
          </p:cNvSpPr>
          <p:nvPr/>
        </p:nvSpPr>
        <p:spPr bwMode="auto">
          <a:xfrm flipH="1">
            <a:off x="1905000" y="5867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92" name="Text Box 52"/>
          <p:cNvSpPr txBox="1">
            <a:spLocks noChangeArrowheads="1"/>
          </p:cNvSpPr>
          <p:nvPr/>
        </p:nvSpPr>
        <p:spPr bwMode="auto">
          <a:xfrm>
            <a:off x="5257800" y="4648200"/>
            <a:ext cx="7620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011</a:t>
            </a:r>
          </a:p>
        </p:txBody>
      </p:sp>
      <p:sp>
        <p:nvSpPr>
          <p:cNvPr id="624693" name="Line 53"/>
          <p:cNvSpPr>
            <a:spLocks noChangeShapeType="1"/>
          </p:cNvSpPr>
          <p:nvPr/>
        </p:nvSpPr>
        <p:spPr bwMode="auto">
          <a:xfrm>
            <a:off x="4648200" y="4876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94" name="Text Box 54"/>
          <p:cNvSpPr txBox="1">
            <a:spLocks noChangeArrowheads="1"/>
          </p:cNvSpPr>
          <p:nvPr/>
        </p:nvSpPr>
        <p:spPr bwMode="auto">
          <a:xfrm>
            <a:off x="5257800" y="5638800"/>
            <a:ext cx="7620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</a:p>
        </p:txBody>
      </p:sp>
      <p:sp>
        <p:nvSpPr>
          <p:cNvPr id="624695" name="Text Box 55"/>
          <p:cNvSpPr txBox="1">
            <a:spLocks noChangeArrowheads="1"/>
          </p:cNvSpPr>
          <p:nvPr/>
        </p:nvSpPr>
        <p:spPr bwMode="auto">
          <a:xfrm>
            <a:off x="3886200" y="5638800"/>
            <a:ext cx="7620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101</a:t>
            </a:r>
          </a:p>
        </p:txBody>
      </p:sp>
      <p:sp>
        <p:nvSpPr>
          <p:cNvPr id="624696" name="Line 56"/>
          <p:cNvSpPr>
            <a:spLocks noChangeShapeType="1"/>
          </p:cNvSpPr>
          <p:nvPr/>
        </p:nvSpPr>
        <p:spPr bwMode="auto">
          <a:xfrm flipH="1">
            <a:off x="4648200" y="5867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98" name="Line 58"/>
          <p:cNvSpPr>
            <a:spLocks noChangeShapeType="1"/>
          </p:cNvSpPr>
          <p:nvPr/>
        </p:nvSpPr>
        <p:spPr bwMode="auto">
          <a:xfrm flipH="1">
            <a:off x="3276600" y="5867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99" name="Line 59"/>
          <p:cNvSpPr>
            <a:spLocks noChangeShapeType="1"/>
          </p:cNvSpPr>
          <p:nvPr/>
        </p:nvSpPr>
        <p:spPr bwMode="auto">
          <a:xfrm>
            <a:off x="5638800" y="5105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700" name="Line 60"/>
          <p:cNvSpPr>
            <a:spLocks noChangeShapeType="1"/>
          </p:cNvSpPr>
          <p:nvPr/>
        </p:nvSpPr>
        <p:spPr bwMode="auto">
          <a:xfrm flipV="1">
            <a:off x="1524000" y="5105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701" name="Text Box 61"/>
          <p:cNvSpPr txBox="1">
            <a:spLocks noChangeArrowheads="1"/>
          </p:cNvSpPr>
          <p:nvPr/>
        </p:nvSpPr>
        <p:spPr bwMode="auto">
          <a:xfrm>
            <a:off x="457200" y="4114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395536" y="399727"/>
            <a:ext cx="4392488" cy="6069354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74161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计数器（反馈归零法、置数归零法）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256</a:t>
            </a:r>
            <a:r>
              <a:rPr lang="zh-CN" altLang="zh-CN" sz="2500" b="1" dirty="0">
                <a:solidFill>
                  <a:schemeClr val="bg2"/>
                </a:solidFill>
              </a:rPr>
              <a:t>同步加法计数器</a:t>
            </a:r>
          </a:p>
          <a:p>
            <a:pPr lvl="0">
              <a:buNone/>
            </a:pPr>
            <a:endParaRPr lang="en-US" altLang="zh-CN" sz="25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74163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zh-CN" altLang="zh-CN" sz="2500" b="1" dirty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和</a:t>
            </a:r>
            <a:r>
              <a:rPr lang="en-US" altLang="zh-CN" sz="2500" b="1" dirty="0">
                <a:solidFill>
                  <a:schemeClr val="bg2"/>
                </a:solidFill>
              </a:rPr>
              <a:t>74138</a:t>
            </a:r>
            <a:r>
              <a:rPr lang="zh-CN" altLang="zh-CN" sz="2500" b="1" dirty="0">
                <a:solidFill>
                  <a:schemeClr val="bg2"/>
                </a:solidFill>
              </a:rPr>
              <a:t>设计</a:t>
            </a:r>
            <a:r>
              <a:rPr lang="en-US" altLang="zh-CN" sz="2500" b="1" dirty="0">
                <a:solidFill>
                  <a:schemeClr val="bg2"/>
                </a:solidFill>
              </a:rPr>
              <a:t>8-</a:t>
            </a:r>
            <a:r>
              <a:rPr lang="zh-CN" altLang="zh-CN" sz="2500" b="1" dirty="0">
                <a:solidFill>
                  <a:schemeClr val="bg2"/>
                </a:solidFill>
              </a:rPr>
              <a:t>节拍生成器</a:t>
            </a:r>
          </a:p>
          <a:p>
            <a:pPr marL="457200" lvl="0" indent="-457200">
              <a:buFont typeface="+mj-lt"/>
              <a:buAutoNum type="arabicPeriod"/>
            </a:pP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60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CN" sz="5400" b="1" dirty="0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32040" y="393799"/>
            <a:ext cx="4032448" cy="60785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7490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500" b="1" dirty="0">
                <a:solidFill>
                  <a:schemeClr val="bg2"/>
                </a:solidFill>
              </a:rPr>
              <a:t>8421-BCD </a:t>
            </a:r>
            <a:r>
              <a:rPr lang="zh-CN" altLang="zh-CN" sz="2500" b="1" dirty="0">
                <a:solidFill>
                  <a:schemeClr val="bg2"/>
                </a:solidFill>
              </a:rPr>
              <a:t>码模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-6 </a:t>
            </a:r>
            <a:r>
              <a:rPr lang="zh-CN" altLang="zh-CN" sz="2500" b="1" dirty="0">
                <a:solidFill>
                  <a:schemeClr val="bg2"/>
                </a:solidFill>
              </a:rPr>
              <a:t>二进制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-8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-45 </a:t>
            </a:r>
            <a:r>
              <a:rPr lang="zh-CN" altLang="zh-CN" sz="2500" b="1" dirty="0">
                <a:solidFill>
                  <a:schemeClr val="bg2"/>
                </a:solidFill>
              </a:rPr>
              <a:t>计数器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500" b="1" dirty="0" smtClean="0">
                <a:solidFill>
                  <a:schemeClr val="bg2"/>
                </a:solidFill>
              </a:rPr>
              <a:t>5421-BCD </a:t>
            </a:r>
            <a:r>
              <a:rPr lang="zh-CN" altLang="zh-CN" sz="2500" b="1" dirty="0">
                <a:solidFill>
                  <a:schemeClr val="bg2"/>
                </a:solidFill>
              </a:rPr>
              <a:t>码计数器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1000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en-US" altLang="zh-CN" sz="2500" b="1" dirty="0" smtClean="0">
                <a:solidFill>
                  <a:schemeClr val="bg2"/>
                </a:solidFill>
              </a:rPr>
              <a:t> </a:t>
            </a:r>
            <a:r>
              <a:rPr lang="en-US" altLang="zh-CN" sz="2500" b="1" dirty="0">
                <a:solidFill>
                  <a:schemeClr val="bg2"/>
                </a:solidFill>
              </a:rPr>
              <a:t>7-</a:t>
            </a:r>
            <a:r>
              <a:rPr lang="zh-CN" altLang="zh-CN" sz="2500" b="1" dirty="0">
                <a:solidFill>
                  <a:schemeClr val="bg2"/>
                </a:solidFill>
              </a:rPr>
              <a:t>节拍发生器</a:t>
            </a:r>
          </a:p>
          <a:p>
            <a:pPr lvl="0">
              <a:buNone/>
            </a:pPr>
            <a:endParaRPr lang="en-US" altLang="zh-CN" sz="1050" b="1" dirty="0" smtClean="0">
              <a:solidFill>
                <a:schemeClr val="bg2"/>
              </a:solidFill>
            </a:endParaRPr>
          </a:p>
          <a:p>
            <a:pPr lvl="0">
              <a:buNone/>
            </a:pPr>
            <a:r>
              <a:rPr lang="zh-CN" altLang="zh-CN" sz="2500" b="1" dirty="0" smtClean="0">
                <a:solidFill>
                  <a:schemeClr val="bg2"/>
                </a:solidFill>
              </a:rPr>
              <a:t>利用</a:t>
            </a:r>
            <a:r>
              <a:rPr lang="en-US" altLang="zh-CN" sz="2500" b="1" dirty="0">
                <a:solidFill>
                  <a:schemeClr val="bg2"/>
                </a:solidFill>
              </a:rPr>
              <a:t>T1193</a:t>
            </a:r>
            <a:r>
              <a:rPr lang="zh-CN" altLang="zh-CN" sz="2500" b="1" dirty="0">
                <a:solidFill>
                  <a:schemeClr val="bg2"/>
                </a:solidFill>
              </a:rPr>
              <a:t>（模</a:t>
            </a:r>
            <a:r>
              <a:rPr lang="en-US" altLang="zh-CN" sz="2500" b="1" dirty="0">
                <a:solidFill>
                  <a:schemeClr val="bg2"/>
                </a:solidFill>
              </a:rPr>
              <a:t>16</a:t>
            </a:r>
            <a:r>
              <a:rPr lang="zh-CN" altLang="zh-CN" sz="2500" b="1" dirty="0">
                <a:solidFill>
                  <a:schemeClr val="bg2"/>
                </a:solidFill>
              </a:rPr>
              <a:t>可逆计数器芯片）和</a:t>
            </a:r>
            <a:r>
              <a:rPr lang="en-US" altLang="zh-CN" sz="2500" b="1" dirty="0">
                <a:solidFill>
                  <a:schemeClr val="bg2"/>
                </a:solidFill>
              </a:rPr>
              <a:t> T1085</a:t>
            </a:r>
            <a:r>
              <a:rPr lang="zh-CN" altLang="zh-CN" sz="2500" b="1" dirty="0">
                <a:solidFill>
                  <a:schemeClr val="bg2"/>
                </a:solidFill>
              </a:rPr>
              <a:t>（</a:t>
            </a:r>
            <a:r>
              <a:rPr lang="en-US" altLang="zh-CN" sz="2500" b="1" dirty="0">
                <a:solidFill>
                  <a:schemeClr val="bg2"/>
                </a:solidFill>
              </a:rPr>
              <a:t>4-bit </a:t>
            </a:r>
            <a:r>
              <a:rPr lang="zh-CN" altLang="zh-CN" sz="2500" b="1" dirty="0">
                <a:solidFill>
                  <a:schemeClr val="bg2"/>
                </a:solidFill>
              </a:rPr>
              <a:t>数码比较器）设计模</a:t>
            </a:r>
            <a:r>
              <a:rPr lang="en-US" altLang="zh-CN" sz="2500" b="1" dirty="0">
                <a:solidFill>
                  <a:schemeClr val="bg2"/>
                </a:solidFill>
              </a:rPr>
              <a:t>10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  <a:r>
              <a:rPr lang="en-US" altLang="zh-CN" sz="2500" b="1" dirty="0">
                <a:solidFill>
                  <a:schemeClr val="bg2"/>
                </a:solidFill>
              </a:rPr>
              <a:t>.</a:t>
            </a:r>
            <a:endParaRPr lang="zh-CN" altLang="zh-CN" sz="2500" b="1" dirty="0">
              <a:solidFill>
                <a:schemeClr val="bg2"/>
              </a:solidFill>
            </a:endParaRP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215345"/>
              </p:ext>
            </p:extLst>
          </p:nvPr>
        </p:nvGraphicFramePr>
        <p:xfrm>
          <a:off x="-108520" y="620688"/>
          <a:ext cx="555243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6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8520" y="620688"/>
                        <a:ext cx="555243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160052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1447800" y="1219200"/>
            <a:ext cx="6477000" cy="381000"/>
            <a:chOff x="864" y="768"/>
            <a:chExt cx="4080" cy="240"/>
          </a:xfrm>
        </p:grpSpPr>
        <p:sp>
          <p:nvSpPr>
            <p:cNvPr id="632835" name="Line 3"/>
            <p:cNvSpPr>
              <a:spLocks noChangeShapeType="1"/>
            </p:cNvSpPr>
            <p:nvPr/>
          </p:nvSpPr>
          <p:spPr bwMode="auto">
            <a:xfrm>
              <a:off x="1104" y="76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36" name="Line 4"/>
            <p:cNvSpPr>
              <a:spLocks noChangeShapeType="1"/>
            </p:cNvSpPr>
            <p:nvPr/>
          </p:nvSpPr>
          <p:spPr bwMode="auto">
            <a:xfrm>
              <a:off x="134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37" name="Line 5"/>
            <p:cNvSpPr>
              <a:spLocks noChangeShapeType="1"/>
            </p:cNvSpPr>
            <p:nvPr/>
          </p:nvSpPr>
          <p:spPr bwMode="auto">
            <a:xfrm>
              <a:off x="110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38" name="Line 6"/>
            <p:cNvSpPr>
              <a:spLocks noChangeShapeType="1"/>
            </p:cNvSpPr>
            <p:nvPr/>
          </p:nvSpPr>
          <p:spPr bwMode="auto">
            <a:xfrm>
              <a:off x="1344" y="100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39" name="Line 7"/>
            <p:cNvSpPr>
              <a:spLocks noChangeShapeType="1"/>
            </p:cNvSpPr>
            <p:nvPr/>
          </p:nvSpPr>
          <p:spPr bwMode="auto">
            <a:xfrm>
              <a:off x="1584" y="76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40" name="Line 8"/>
            <p:cNvSpPr>
              <a:spLocks noChangeShapeType="1"/>
            </p:cNvSpPr>
            <p:nvPr/>
          </p:nvSpPr>
          <p:spPr bwMode="auto">
            <a:xfrm>
              <a:off x="182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41" name="Line 9"/>
            <p:cNvSpPr>
              <a:spLocks noChangeShapeType="1"/>
            </p:cNvSpPr>
            <p:nvPr/>
          </p:nvSpPr>
          <p:spPr bwMode="auto">
            <a:xfrm>
              <a:off x="158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42" name="Line 10"/>
            <p:cNvSpPr>
              <a:spLocks noChangeShapeType="1"/>
            </p:cNvSpPr>
            <p:nvPr/>
          </p:nvSpPr>
          <p:spPr bwMode="auto">
            <a:xfrm>
              <a:off x="1824" y="100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43" name="Line 11"/>
            <p:cNvSpPr>
              <a:spLocks noChangeShapeType="1"/>
            </p:cNvSpPr>
            <p:nvPr/>
          </p:nvSpPr>
          <p:spPr bwMode="auto">
            <a:xfrm>
              <a:off x="2064" y="76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44" name="Line 12"/>
            <p:cNvSpPr>
              <a:spLocks noChangeShapeType="1"/>
            </p:cNvSpPr>
            <p:nvPr/>
          </p:nvSpPr>
          <p:spPr bwMode="auto">
            <a:xfrm>
              <a:off x="230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45" name="Line 13"/>
            <p:cNvSpPr>
              <a:spLocks noChangeShapeType="1"/>
            </p:cNvSpPr>
            <p:nvPr/>
          </p:nvSpPr>
          <p:spPr bwMode="auto">
            <a:xfrm>
              <a:off x="206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46" name="Line 14"/>
            <p:cNvSpPr>
              <a:spLocks noChangeShapeType="1"/>
            </p:cNvSpPr>
            <p:nvPr/>
          </p:nvSpPr>
          <p:spPr bwMode="auto">
            <a:xfrm>
              <a:off x="2304" y="100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47" name="Line 15"/>
            <p:cNvSpPr>
              <a:spLocks noChangeShapeType="1"/>
            </p:cNvSpPr>
            <p:nvPr/>
          </p:nvSpPr>
          <p:spPr bwMode="auto">
            <a:xfrm>
              <a:off x="2544" y="76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48" name="Line 16"/>
            <p:cNvSpPr>
              <a:spLocks noChangeShapeType="1"/>
            </p:cNvSpPr>
            <p:nvPr/>
          </p:nvSpPr>
          <p:spPr bwMode="auto">
            <a:xfrm>
              <a:off x="278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49" name="Line 17"/>
            <p:cNvSpPr>
              <a:spLocks noChangeShapeType="1"/>
            </p:cNvSpPr>
            <p:nvPr/>
          </p:nvSpPr>
          <p:spPr bwMode="auto">
            <a:xfrm>
              <a:off x="254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50" name="Line 18"/>
            <p:cNvSpPr>
              <a:spLocks noChangeShapeType="1"/>
            </p:cNvSpPr>
            <p:nvPr/>
          </p:nvSpPr>
          <p:spPr bwMode="auto">
            <a:xfrm>
              <a:off x="2784" y="100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51" name="Line 19"/>
            <p:cNvSpPr>
              <a:spLocks noChangeShapeType="1"/>
            </p:cNvSpPr>
            <p:nvPr/>
          </p:nvSpPr>
          <p:spPr bwMode="auto">
            <a:xfrm>
              <a:off x="864" y="100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52" name="Line 20"/>
            <p:cNvSpPr>
              <a:spLocks noChangeShapeType="1"/>
            </p:cNvSpPr>
            <p:nvPr/>
          </p:nvSpPr>
          <p:spPr bwMode="auto">
            <a:xfrm>
              <a:off x="3024" y="76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53" name="Line 21"/>
            <p:cNvSpPr>
              <a:spLocks noChangeShapeType="1"/>
            </p:cNvSpPr>
            <p:nvPr/>
          </p:nvSpPr>
          <p:spPr bwMode="auto">
            <a:xfrm>
              <a:off x="326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54" name="Line 22"/>
            <p:cNvSpPr>
              <a:spLocks noChangeShapeType="1"/>
            </p:cNvSpPr>
            <p:nvPr/>
          </p:nvSpPr>
          <p:spPr bwMode="auto">
            <a:xfrm>
              <a:off x="302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55" name="Line 23"/>
            <p:cNvSpPr>
              <a:spLocks noChangeShapeType="1"/>
            </p:cNvSpPr>
            <p:nvPr/>
          </p:nvSpPr>
          <p:spPr bwMode="auto">
            <a:xfrm>
              <a:off x="3264" y="100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56" name="Line 24"/>
            <p:cNvSpPr>
              <a:spLocks noChangeShapeType="1"/>
            </p:cNvSpPr>
            <p:nvPr/>
          </p:nvSpPr>
          <p:spPr bwMode="auto">
            <a:xfrm>
              <a:off x="3504" y="76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57" name="Line 25"/>
            <p:cNvSpPr>
              <a:spLocks noChangeShapeType="1"/>
            </p:cNvSpPr>
            <p:nvPr/>
          </p:nvSpPr>
          <p:spPr bwMode="auto">
            <a:xfrm>
              <a:off x="374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58" name="Line 26"/>
            <p:cNvSpPr>
              <a:spLocks noChangeShapeType="1"/>
            </p:cNvSpPr>
            <p:nvPr/>
          </p:nvSpPr>
          <p:spPr bwMode="auto">
            <a:xfrm>
              <a:off x="350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59" name="Line 27"/>
            <p:cNvSpPr>
              <a:spLocks noChangeShapeType="1"/>
            </p:cNvSpPr>
            <p:nvPr/>
          </p:nvSpPr>
          <p:spPr bwMode="auto">
            <a:xfrm>
              <a:off x="3744" y="100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60" name="Line 28"/>
            <p:cNvSpPr>
              <a:spLocks noChangeShapeType="1"/>
            </p:cNvSpPr>
            <p:nvPr/>
          </p:nvSpPr>
          <p:spPr bwMode="auto">
            <a:xfrm>
              <a:off x="3984" y="76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61" name="Line 29"/>
            <p:cNvSpPr>
              <a:spLocks noChangeShapeType="1"/>
            </p:cNvSpPr>
            <p:nvPr/>
          </p:nvSpPr>
          <p:spPr bwMode="auto">
            <a:xfrm>
              <a:off x="422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62" name="Line 30"/>
            <p:cNvSpPr>
              <a:spLocks noChangeShapeType="1"/>
            </p:cNvSpPr>
            <p:nvPr/>
          </p:nvSpPr>
          <p:spPr bwMode="auto">
            <a:xfrm>
              <a:off x="398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63" name="Line 31"/>
            <p:cNvSpPr>
              <a:spLocks noChangeShapeType="1"/>
            </p:cNvSpPr>
            <p:nvPr/>
          </p:nvSpPr>
          <p:spPr bwMode="auto">
            <a:xfrm>
              <a:off x="4224" y="100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64" name="Line 32"/>
            <p:cNvSpPr>
              <a:spLocks noChangeShapeType="1"/>
            </p:cNvSpPr>
            <p:nvPr/>
          </p:nvSpPr>
          <p:spPr bwMode="auto">
            <a:xfrm>
              <a:off x="4464" y="76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65" name="Line 33"/>
            <p:cNvSpPr>
              <a:spLocks noChangeShapeType="1"/>
            </p:cNvSpPr>
            <p:nvPr/>
          </p:nvSpPr>
          <p:spPr bwMode="auto">
            <a:xfrm>
              <a:off x="470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66" name="Line 34"/>
            <p:cNvSpPr>
              <a:spLocks noChangeShapeType="1"/>
            </p:cNvSpPr>
            <p:nvPr/>
          </p:nvSpPr>
          <p:spPr bwMode="auto">
            <a:xfrm>
              <a:off x="4464" y="7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67" name="Line 35"/>
            <p:cNvSpPr>
              <a:spLocks noChangeShapeType="1"/>
            </p:cNvSpPr>
            <p:nvPr/>
          </p:nvSpPr>
          <p:spPr bwMode="auto">
            <a:xfrm>
              <a:off x="4704" y="100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2868" name="Line 36"/>
            <p:cNvSpPr>
              <a:spLocks noChangeShapeType="1"/>
            </p:cNvSpPr>
            <p:nvPr/>
          </p:nvSpPr>
          <p:spPr bwMode="auto">
            <a:xfrm>
              <a:off x="2784" y="100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32869" name="Line 37"/>
          <p:cNvSpPr>
            <a:spLocks noChangeShapeType="1"/>
          </p:cNvSpPr>
          <p:nvPr/>
        </p:nvSpPr>
        <p:spPr bwMode="auto">
          <a:xfrm>
            <a:off x="1447800" y="259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70" name="Line 38"/>
          <p:cNvSpPr>
            <a:spLocks noChangeShapeType="1"/>
          </p:cNvSpPr>
          <p:nvPr/>
        </p:nvSpPr>
        <p:spPr bwMode="auto">
          <a:xfrm flipV="1">
            <a:off x="22098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71" name="Line 39"/>
          <p:cNvSpPr>
            <a:spLocks noChangeShapeType="1"/>
          </p:cNvSpPr>
          <p:nvPr/>
        </p:nvSpPr>
        <p:spPr bwMode="auto">
          <a:xfrm>
            <a:off x="2209800" y="220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72" name="Line 40"/>
          <p:cNvSpPr>
            <a:spLocks noChangeShapeType="1"/>
          </p:cNvSpPr>
          <p:nvPr/>
        </p:nvSpPr>
        <p:spPr bwMode="auto">
          <a:xfrm>
            <a:off x="29718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73" name="Line 41"/>
          <p:cNvSpPr>
            <a:spLocks noChangeShapeType="1"/>
          </p:cNvSpPr>
          <p:nvPr/>
        </p:nvSpPr>
        <p:spPr bwMode="auto">
          <a:xfrm>
            <a:off x="2971800" y="259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74" name="Line 42"/>
          <p:cNvSpPr>
            <a:spLocks noChangeShapeType="1"/>
          </p:cNvSpPr>
          <p:nvPr/>
        </p:nvSpPr>
        <p:spPr bwMode="auto">
          <a:xfrm>
            <a:off x="2971800" y="259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75" name="Line 43"/>
          <p:cNvSpPr>
            <a:spLocks noChangeShapeType="1"/>
          </p:cNvSpPr>
          <p:nvPr/>
        </p:nvSpPr>
        <p:spPr bwMode="auto">
          <a:xfrm flipV="1">
            <a:off x="37338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76" name="Line 44"/>
          <p:cNvSpPr>
            <a:spLocks noChangeShapeType="1"/>
          </p:cNvSpPr>
          <p:nvPr/>
        </p:nvSpPr>
        <p:spPr bwMode="auto">
          <a:xfrm>
            <a:off x="3733800" y="220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77" name="Line 45"/>
          <p:cNvSpPr>
            <a:spLocks noChangeShapeType="1"/>
          </p:cNvSpPr>
          <p:nvPr/>
        </p:nvSpPr>
        <p:spPr bwMode="auto">
          <a:xfrm>
            <a:off x="44958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78" name="Line 46"/>
          <p:cNvSpPr>
            <a:spLocks noChangeShapeType="1"/>
          </p:cNvSpPr>
          <p:nvPr/>
        </p:nvSpPr>
        <p:spPr bwMode="auto">
          <a:xfrm>
            <a:off x="4495800" y="259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79" name="Line 47"/>
          <p:cNvSpPr>
            <a:spLocks noChangeShapeType="1"/>
          </p:cNvSpPr>
          <p:nvPr/>
        </p:nvSpPr>
        <p:spPr bwMode="auto">
          <a:xfrm>
            <a:off x="4495800" y="259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80" name="Line 48"/>
          <p:cNvSpPr>
            <a:spLocks noChangeShapeType="1"/>
          </p:cNvSpPr>
          <p:nvPr/>
        </p:nvSpPr>
        <p:spPr bwMode="auto">
          <a:xfrm flipV="1">
            <a:off x="52578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81" name="Line 49"/>
          <p:cNvSpPr>
            <a:spLocks noChangeShapeType="1"/>
          </p:cNvSpPr>
          <p:nvPr/>
        </p:nvSpPr>
        <p:spPr bwMode="auto">
          <a:xfrm>
            <a:off x="5257800" y="220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82" name="Line 50"/>
          <p:cNvSpPr>
            <a:spLocks noChangeShapeType="1"/>
          </p:cNvSpPr>
          <p:nvPr/>
        </p:nvSpPr>
        <p:spPr bwMode="auto">
          <a:xfrm>
            <a:off x="60198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83" name="Line 51"/>
          <p:cNvSpPr>
            <a:spLocks noChangeShapeType="1"/>
          </p:cNvSpPr>
          <p:nvPr/>
        </p:nvSpPr>
        <p:spPr bwMode="auto">
          <a:xfrm>
            <a:off x="6019800" y="259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84" name="Line 52"/>
          <p:cNvSpPr>
            <a:spLocks noChangeShapeType="1"/>
          </p:cNvSpPr>
          <p:nvPr/>
        </p:nvSpPr>
        <p:spPr bwMode="auto">
          <a:xfrm>
            <a:off x="6019800" y="259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85" name="Line 53"/>
          <p:cNvSpPr>
            <a:spLocks noChangeShapeType="1"/>
          </p:cNvSpPr>
          <p:nvPr/>
        </p:nvSpPr>
        <p:spPr bwMode="auto">
          <a:xfrm flipV="1">
            <a:off x="67818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86" name="Line 54"/>
          <p:cNvSpPr>
            <a:spLocks noChangeShapeType="1"/>
          </p:cNvSpPr>
          <p:nvPr/>
        </p:nvSpPr>
        <p:spPr bwMode="auto">
          <a:xfrm>
            <a:off x="6781800" y="220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87" name="Line 55"/>
          <p:cNvSpPr>
            <a:spLocks noChangeShapeType="1"/>
          </p:cNvSpPr>
          <p:nvPr/>
        </p:nvSpPr>
        <p:spPr bwMode="auto">
          <a:xfrm>
            <a:off x="75438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88" name="Line 56"/>
          <p:cNvSpPr>
            <a:spLocks noChangeShapeType="1"/>
          </p:cNvSpPr>
          <p:nvPr/>
        </p:nvSpPr>
        <p:spPr bwMode="auto">
          <a:xfrm>
            <a:off x="7543800" y="259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89" name="Line 57"/>
          <p:cNvSpPr>
            <a:spLocks noChangeShapeType="1"/>
          </p:cNvSpPr>
          <p:nvPr/>
        </p:nvSpPr>
        <p:spPr bwMode="auto">
          <a:xfrm>
            <a:off x="1447800" y="3581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90" name="Line 58"/>
          <p:cNvSpPr>
            <a:spLocks noChangeShapeType="1"/>
          </p:cNvSpPr>
          <p:nvPr/>
        </p:nvSpPr>
        <p:spPr bwMode="auto">
          <a:xfrm flipV="1">
            <a:off x="2971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91" name="Line 59"/>
          <p:cNvSpPr>
            <a:spLocks noChangeShapeType="1"/>
          </p:cNvSpPr>
          <p:nvPr/>
        </p:nvSpPr>
        <p:spPr bwMode="auto">
          <a:xfrm>
            <a:off x="2971800" y="3124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92" name="Line 60"/>
          <p:cNvSpPr>
            <a:spLocks noChangeShapeType="1"/>
          </p:cNvSpPr>
          <p:nvPr/>
        </p:nvSpPr>
        <p:spPr bwMode="auto">
          <a:xfrm>
            <a:off x="4495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93" name="Line 61"/>
          <p:cNvSpPr>
            <a:spLocks noChangeShapeType="1"/>
          </p:cNvSpPr>
          <p:nvPr/>
        </p:nvSpPr>
        <p:spPr bwMode="auto">
          <a:xfrm>
            <a:off x="4495800" y="3581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94" name="Line 62"/>
          <p:cNvSpPr>
            <a:spLocks noChangeShapeType="1"/>
          </p:cNvSpPr>
          <p:nvPr/>
        </p:nvSpPr>
        <p:spPr bwMode="auto">
          <a:xfrm>
            <a:off x="4495800" y="3581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95" name="Line 63"/>
          <p:cNvSpPr>
            <a:spLocks noChangeShapeType="1"/>
          </p:cNvSpPr>
          <p:nvPr/>
        </p:nvSpPr>
        <p:spPr bwMode="auto">
          <a:xfrm flipV="1">
            <a:off x="6019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96" name="Line 64"/>
          <p:cNvSpPr>
            <a:spLocks noChangeShapeType="1"/>
          </p:cNvSpPr>
          <p:nvPr/>
        </p:nvSpPr>
        <p:spPr bwMode="auto">
          <a:xfrm>
            <a:off x="6019800" y="3124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97" name="Line 65"/>
          <p:cNvSpPr>
            <a:spLocks noChangeShapeType="1"/>
          </p:cNvSpPr>
          <p:nvPr/>
        </p:nvSpPr>
        <p:spPr bwMode="auto">
          <a:xfrm>
            <a:off x="1447800" y="44958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98" name="Line 66"/>
          <p:cNvSpPr>
            <a:spLocks noChangeShapeType="1"/>
          </p:cNvSpPr>
          <p:nvPr/>
        </p:nvSpPr>
        <p:spPr bwMode="auto">
          <a:xfrm flipV="1">
            <a:off x="4495800" y="4038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99" name="Line 67"/>
          <p:cNvSpPr>
            <a:spLocks noChangeShapeType="1"/>
          </p:cNvSpPr>
          <p:nvPr/>
        </p:nvSpPr>
        <p:spPr bwMode="auto">
          <a:xfrm>
            <a:off x="4495800" y="40386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00" name="Line 68"/>
          <p:cNvSpPr>
            <a:spLocks noChangeShapeType="1"/>
          </p:cNvSpPr>
          <p:nvPr/>
        </p:nvSpPr>
        <p:spPr bwMode="auto">
          <a:xfrm>
            <a:off x="2209800" y="1600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01" name="Line 69"/>
          <p:cNvSpPr>
            <a:spLocks noChangeShapeType="1"/>
          </p:cNvSpPr>
          <p:nvPr/>
        </p:nvSpPr>
        <p:spPr bwMode="auto">
          <a:xfrm>
            <a:off x="2971800" y="1524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02" name="Line 70"/>
          <p:cNvSpPr>
            <a:spLocks noChangeShapeType="1"/>
          </p:cNvSpPr>
          <p:nvPr/>
        </p:nvSpPr>
        <p:spPr bwMode="auto">
          <a:xfrm>
            <a:off x="3733800" y="1524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03" name="Line 71"/>
          <p:cNvSpPr>
            <a:spLocks noChangeShapeType="1"/>
          </p:cNvSpPr>
          <p:nvPr/>
        </p:nvSpPr>
        <p:spPr bwMode="auto">
          <a:xfrm>
            <a:off x="4495800" y="1524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04" name="Line 72"/>
          <p:cNvSpPr>
            <a:spLocks noChangeShapeType="1"/>
          </p:cNvSpPr>
          <p:nvPr/>
        </p:nvSpPr>
        <p:spPr bwMode="auto">
          <a:xfrm>
            <a:off x="5257800" y="1524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05" name="Line 73"/>
          <p:cNvSpPr>
            <a:spLocks noChangeShapeType="1"/>
          </p:cNvSpPr>
          <p:nvPr/>
        </p:nvSpPr>
        <p:spPr bwMode="auto">
          <a:xfrm>
            <a:off x="6019800" y="1524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06" name="Line 74"/>
          <p:cNvSpPr>
            <a:spLocks noChangeShapeType="1"/>
          </p:cNvSpPr>
          <p:nvPr/>
        </p:nvSpPr>
        <p:spPr bwMode="auto">
          <a:xfrm>
            <a:off x="6781800" y="1600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07" name="Line 75"/>
          <p:cNvSpPr>
            <a:spLocks noChangeShapeType="1"/>
          </p:cNvSpPr>
          <p:nvPr/>
        </p:nvSpPr>
        <p:spPr bwMode="auto">
          <a:xfrm>
            <a:off x="7543800" y="1524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08" name="Line 76"/>
          <p:cNvSpPr>
            <a:spLocks noChangeShapeType="1"/>
          </p:cNvSpPr>
          <p:nvPr/>
        </p:nvSpPr>
        <p:spPr bwMode="auto">
          <a:xfrm>
            <a:off x="2971800" y="2514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09" name="Line 77"/>
          <p:cNvSpPr>
            <a:spLocks noChangeShapeType="1"/>
          </p:cNvSpPr>
          <p:nvPr/>
        </p:nvSpPr>
        <p:spPr bwMode="auto">
          <a:xfrm>
            <a:off x="4495800" y="2438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10" name="Line 78"/>
          <p:cNvSpPr>
            <a:spLocks noChangeShapeType="1"/>
          </p:cNvSpPr>
          <p:nvPr/>
        </p:nvSpPr>
        <p:spPr bwMode="auto">
          <a:xfrm>
            <a:off x="6019800" y="2438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11" name="Line 79"/>
          <p:cNvSpPr>
            <a:spLocks noChangeShapeType="1"/>
          </p:cNvSpPr>
          <p:nvPr/>
        </p:nvSpPr>
        <p:spPr bwMode="auto">
          <a:xfrm>
            <a:off x="7543800" y="2514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12" name="Line 80"/>
          <p:cNvSpPr>
            <a:spLocks noChangeShapeType="1"/>
          </p:cNvSpPr>
          <p:nvPr/>
        </p:nvSpPr>
        <p:spPr bwMode="auto">
          <a:xfrm>
            <a:off x="4495800" y="3505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14" name="Text Box 82"/>
          <p:cNvSpPr txBox="1">
            <a:spLocks noChangeArrowheads="1"/>
          </p:cNvSpPr>
          <p:nvPr/>
        </p:nvSpPr>
        <p:spPr bwMode="auto">
          <a:xfrm>
            <a:off x="457200" y="11430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632915" name="Text Box 83"/>
          <p:cNvSpPr txBox="1">
            <a:spLocks noChangeArrowheads="1"/>
          </p:cNvSpPr>
          <p:nvPr/>
        </p:nvSpPr>
        <p:spPr bwMode="auto">
          <a:xfrm>
            <a:off x="152400" y="2209800"/>
            <a:ext cx="1611313" cy="822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（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  <p:sp>
        <p:nvSpPr>
          <p:cNvPr id="632916" name="Text Box 84"/>
          <p:cNvSpPr txBox="1">
            <a:spLocks noChangeArrowheads="1"/>
          </p:cNvSpPr>
          <p:nvPr/>
        </p:nvSpPr>
        <p:spPr bwMode="auto">
          <a:xfrm>
            <a:off x="304800" y="3216275"/>
            <a:ext cx="1295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 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32917" name="Text Box 85"/>
          <p:cNvSpPr txBox="1">
            <a:spLocks noChangeArrowheads="1"/>
          </p:cNvSpPr>
          <p:nvPr/>
        </p:nvSpPr>
        <p:spPr bwMode="auto">
          <a:xfrm>
            <a:off x="533400" y="41910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632918" name="Text Box 86"/>
          <p:cNvSpPr txBox="1">
            <a:spLocks noChangeArrowheads="1"/>
          </p:cNvSpPr>
          <p:nvPr/>
        </p:nvSpPr>
        <p:spPr bwMode="auto">
          <a:xfrm>
            <a:off x="1828800" y="762000"/>
            <a:ext cx="5791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1        2        3        4        5        6        7        8</a:t>
            </a:r>
          </a:p>
        </p:txBody>
      </p:sp>
      <p:sp>
        <p:nvSpPr>
          <p:cNvPr id="632933" name="Line 101"/>
          <p:cNvSpPr>
            <a:spLocks noChangeShapeType="1"/>
          </p:cNvSpPr>
          <p:nvPr/>
        </p:nvSpPr>
        <p:spPr bwMode="auto">
          <a:xfrm>
            <a:off x="7543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34" name="Line 102"/>
          <p:cNvSpPr>
            <a:spLocks noChangeShapeType="1"/>
          </p:cNvSpPr>
          <p:nvPr/>
        </p:nvSpPr>
        <p:spPr bwMode="auto">
          <a:xfrm>
            <a:off x="7543800" y="3581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35" name="Line 103"/>
          <p:cNvSpPr>
            <a:spLocks noChangeShapeType="1"/>
          </p:cNvSpPr>
          <p:nvPr/>
        </p:nvSpPr>
        <p:spPr bwMode="auto">
          <a:xfrm>
            <a:off x="7543800" y="40386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36" name="Line 104"/>
          <p:cNvSpPr>
            <a:spLocks noChangeShapeType="1"/>
          </p:cNvSpPr>
          <p:nvPr/>
        </p:nvSpPr>
        <p:spPr bwMode="auto">
          <a:xfrm>
            <a:off x="7543800" y="45720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37" name="Line 105"/>
          <p:cNvSpPr>
            <a:spLocks noChangeShapeType="1"/>
          </p:cNvSpPr>
          <p:nvPr/>
        </p:nvSpPr>
        <p:spPr bwMode="auto">
          <a:xfrm>
            <a:off x="1447800" y="5334000"/>
            <a:ext cx="6096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38" name="Line 106"/>
          <p:cNvSpPr>
            <a:spLocks noChangeShapeType="1"/>
          </p:cNvSpPr>
          <p:nvPr/>
        </p:nvSpPr>
        <p:spPr bwMode="auto">
          <a:xfrm flipV="1">
            <a:off x="7543800" y="4953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39" name="Line 107"/>
          <p:cNvSpPr>
            <a:spLocks noChangeShapeType="1"/>
          </p:cNvSpPr>
          <p:nvPr/>
        </p:nvSpPr>
        <p:spPr bwMode="auto">
          <a:xfrm>
            <a:off x="7543800" y="4953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940" name="Text Box 108"/>
          <p:cNvSpPr txBox="1">
            <a:spLocks noChangeArrowheads="1"/>
          </p:cNvSpPr>
          <p:nvPr/>
        </p:nvSpPr>
        <p:spPr bwMode="auto">
          <a:xfrm>
            <a:off x="533400" y="50292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632942" name="Text Box 110"/>
          <p:cNvSpPr txBox="1">
            <a:spLocks noChangeArrowheads="1"/>
          </p:cNvSpPr>
          <p:nvPr/>
        </p:nvSpPr>
        <p:spPr bwMode="auto">
          <a:xfrm>
            <a:off x="8244408" y="4686300"/>
            <a:ext cx="762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395536" y="399727"/>
            <a:ext cx="4392488" cy="6069354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74161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计数器（反馈归零法、置数归零法）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256</a:t>
            </a:r>
            <a:r>
              <a:rPr lang="zh-CN" altLang="zh-CN" sz="2500" b="1" dirty="0">
                <a:solidFill>
                  <a:schemeClr val="bg2"/>
                </a:solidFill>
              </a:rPr>
              <a:t>同步加法计数器</a:t>
            </a:r>
          </a:p>
          <a:p>
            <a:pPr lvl="0">
              <a:buNone/>
            </a:pPr>
            <a:endParaRPr lang="en-US" altLang="zh-CN" sz="25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74163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zh-CN" altLang="zh-CN" sz="2500" b="1" dirty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和</a:t>
            </a:r>
            <a:r>
              <a:rPr lang="en-US" altLang="zh-CN" sz="2500" b="1" dirty="0">
                <a:solidFill>
                  <a:schemeClr val="bg2"/>
                </a:solidFill>
              </a:rPr>
              <a:t>74138</a:t>
            </a:r>
            <a:r>
              <a:rPr lang="zh-CN" altLang="zh-CN" sz="2500" b="1" dirty="0">
                <a:solidFill>
                  <a:schemeClr val="bg2"/>
                </a:solidFill>
              </a:rPr>
              <a:t>设计</a:t>
            </a:r>
            <a:r>
              <a:rPr lang="en-US" altLang="zh-CN" sz="2500" b="1" dirty="0">
                <a:solidFill>
                  <a:schemeClr val="bg2"/>
                </a:solidFill>
              </a:rPr>
              <a:t>8-</a:t>
            </a:r>
            <a:r>
              <a:rPr lang="zh-CN" altLang="zh-CN" sz="2500" b="1" dirty="0">
                <a:solidFill>
                  <a:schemeClr val="bg2"/>
                </a:solidFill>
              </a:rPr>
              <a:t>节拍生成器</a:t>
            </a:r>
          </a:p>
          <a:p>
            <a:pPr marL="457200" lvl="0" indent="-457200">
              <a:buFont typeface="+mj-lt"/>
              <a:buAutoNum type="arabicPeriod"/>
            </a:pP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60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CN" sz="5400" b="1" dirty="0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32040" y="393799"/>
            <a:ext cx="4032448" cy="60785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7490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500" b="1" dirty="0">
                <a:solidFill>
                  <a:schemeClr val="bg2"/>
                </a:solidFill>
              </a:rPr>
              <a:t>8421-BCD </a:t>
            </a:r>
            <a:r>
              <a:rPr lang="zh-CN" altLang="zh-CN" sz="2500" b="1" dirty="0">
                <a:solidFill>
                  <a:schemeClr val="bg2"/>
                </a:solidFill>
              </a:rPr>
              <a:t>码模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-6 </a:t>
            </a:r>
            <a:r>
              <a:rPr lang="zh-CN" altLang="zh-CN" sz="2500" b="1" dirty="0">
                <a:solidFill>
                  <a:schemeClr val="bg2"/>
                </a:solidFill>
              </a:rPr>
              <a:t>二进制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-8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-45 </a:t>
            </a:r>
            <a:r>
              <a:rPr lang="zh-CN" altLang="zh-CN" sz="2500" b="1" dirty="0">
                <a:solidFill>
                  <a:schemeClr val="bg2"/>
                </a:solidFill>
              </a:rPr>
              <a:t>计数器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500" b="1" dirty="0" smtClean="0">
                <a:solidFill>
                  <a:schemeClr val="bg2"/>
                </a:solidFill>
              </a:rPr>
              <a:t>5421-BCD </a:t>
            </a:r>
            <a:r>
              <a:rPr lang="zh-CN" altLang="zh-CN" sz="2500" b="1" dirty="0">
                <a:solidFill>
                  <a:schemeClr val="bg2"/>
                </a:solidFill>
              </a:rPr>
              <a:t>码计数器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1000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en-US" altLang="zh-CN" sz="2500" b="1" dirty="0" smtClean="0">
                <a:solidFill>
                  <a:schemeClr val="bg2"/>
                </a:solidFill>
              </a:rPr>
              <a:t> </a:t>
            </a:r>
            <a:r>
              <a:rPr lang="en-US" altLang="zh-CN" sz="2500" b="1" dirty="0">
                <a:solidFill>
                  <a:schemeClr val="bg2"/>
                </a:solidFill>
              </a:rPr>
              <a:t>7-</a:t>
            </a:r>
            <a:r>
              <a:rPr lang="zh-CN" altLang="zh-CN" sz="2500" b="1" dirty="0">
                <a:solidFill>
                  <a:schemeClr val="bg2"/>
                </a:solidFill>
              </a:rPr>
              <a:t>节拍发生器</a:t>
            </a:r>
          </a:p>
          <a:p>
            <a:pPr lvl="0">
              <a:buNone/>
            </a:pPr>
            <a:endParaRPr lang="en-US" altLang="zh-CN" sz="1050" b="1" dirty="0" smtClean="0">
              <a:solidFill>
                <a:schemeClr val="bg2"/>
              </a:solidFill>
            </a:endParaRPr>
          </a:p>
          <a:p>
            <a:pPr lvl="0">
              <a:buNone/>
            </a:pPr>
            <a:r>
              <a:rPr lang="zh-CN" altLang="zh-CN" sz="2500" b="1" dirty="0" smtClean="0">
                <a:solidFill>
                  <a:schemeClr val="bg2"/>
                </a:solidFill>
              </a:rPr>
              <a:t>利用</a:t>
            </a:r>
            <a:r>
              <a:rPr lang="en-US" altLang="zh-CN" sz="2500" b="1" dirty="0">
                <a:solidFill>
                  <a:schemeClr val="bg2"/>
                </a:solidFill>
              </a:rPr>
              <a:t>T1193</a:t>
            </a:r>
            <a:r>
              <a:rPr lang="zh-CN" altLang="zh-CN" sz="2500" b="1" dirty="0">
                <a:solidFill>
                  <a:schemeClr val="bg2"/>
                </a:solidFill>
              </a:rPr>
              <a:t>（模</a:t>
            </a:r>
            <a:r>
              <a:rPr lang="en-US" altLang="zh-CN" sz="2500" b="1" dirty="0">
                <a:solidFill>
                  <a:schemeClr val="bg2"/>
                </a:solidFill>
              </a:rPr>
              <a:t>16</a:t>
            </a:r>
            <a:r>
              <a:rPr lang="zh-CN" altLang="zh-CN" sz="2500" b="1" dirty="0">
                <a:solidFill>
                  <a:schemeClr val="bg2"/>
                </a:solidFill>
              </a:rPr>
              <a:t>可逆计数器芯片）和</a:t>
            </a:r>
            <a:r>
              <a:rPr lang="en-US" altLang="zh-CN" sz="2500" b="1" dirty="0">
                <a:solidFill>
                  <a:schemeClr val="bg2"/>
                </a:solidFill>
              </a:rPr>
              <a:t> T1085</a:t>
            </a:r>
            <a:r>
              <a:rPr lang="zh-CN" altLang="zh-CN" sz="2500" b="1" dirty="0">
                <a:solidFill>
                  <a:schemeClr val="bg2"/>
                </a:solidFill>
              </a:rPr>
              <a:t>（</a:t>
            </a:r>
            <a:r>
              <a:rPr lang="en-US" altLang="zh-CN" sz="2500" b="1" dirty="0">
                <a:solidFill>
                  <a:schemeClr val="bg2"/>
                </a:solidFill>
              </a:rPr>
              <a:t>4-bit </a:t>
            </a:r>
            <a:r>
              <a:rPr lang="zh-CN" altLang="zh-CN" sz="2500" b="1" dirty="0">
                <a:solidFill>
                  <a:schemeClr val="bg2"/>
                </a:solidFill>
              </a:rPr>
              <a:t>数码比较器）设计模</a:t>
            </a:r>
            <a:r>
              <a:rPr lang="en-US" altLang="zh-CN" sz="2500" b="1" dirty="0">
                <a:solidFill>
                  <a:schemeClr val="bg2"/>
                </a:solidFill>
              </a:rPr>
              <a:t>10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  <a:r>
              <a:rPr lang="en-US" altLang="zh-CN" sz="2500" b="1" dirty="0">
                <a:solidFill>
                  <a:schemeClr val="bg2"/>
                </a:solidFill>
              </a:rPr>
              <a:t>.</a:t>
            </a:r>
            <a:endParaRPr lang="zh-CN" altLang="zh-CN" sz="2500" b="1" dirty="0">
              <a:solidFill>
                <a:schemeClr val="bg2"/>
              </a:solidFill>
            </a:endParaRP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134700"/>
              </p:ext>
            </p:extLst>
          </p:nvPr>
        </p:nvGraphicFramePr>
        <p:xfrm>
          <a:off x="4510402" y="2852936"/>
          <a:ext cx="555243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9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402" y="2852936"/>
                        <a:ext cx="555243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373992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5986463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④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模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-45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计数器</a:t>
            </a:r>
            <a:endParaRPr lang="en-US" altLang="zh-CN" sz="3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46148" name="Text Box 4"/>
          <p:cNvSpPr txBox="1">
            <a:spLocks noChangeArrowheads="1"/>
          </p:cNvSpPr>
          <p:nvPr/>
        </p:nvSpPr>
        <p:spPr bwMode="auto">
          <a:xfrm>
            <a:off x="611188" y="1700213"/>
            <a:ext cx="7848600" cy="2954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182563" indent="-1825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分析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：</a:t>
            </a:r>
          </a:p>
          <a:p>
            <a:pPr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个芯片</a:t>
            </a:r>
            <a:endParaRPr lang="en-US" altLang="zh-CN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低位芯片输出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=1001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，高位芯片计数器加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；</a:t>
            </a:r>
          </a:p>
          <a:p>
            <a:pPr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高位芯片输出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Q</a:t>
            </a:r>
            <a:r>
              <a:rPr kumimoji="0"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Q</a:t>
            </a:r>
            <a:r>
              <a:rPr kumimoji="0"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Q</a:t>
            </a:r>
            <a:r>
              <a:rPr kumimoji="0"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=100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， 低芯片输出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=0101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， 所有芯片清除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292" name="Line 100"/>
          <p:cNvSpPr>
            <a:spLocks noChangeShapeType="1"/>
          </p:cNvSpPr>
          <p:nvPr/>
        </p:nvSpPr>
        <p:spPr bwMode="auto">
          <a:xfrm flipV="1">
            <a:off x="6640513" y="3213100"/>
            <a:ext cx="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26" name="Line 134"/>
          <p:cNvSpPr>
            <a:spLocks noChangeShapeType="1"/>
          </p:cNvSpPr>
          <p:nvPr/>
        </p:nvSpPr>
        <p:spPr bwMode="auto">
          <a:xfrm flipH="1">
            <a:off x="4202113" y="34036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89" name="Rectangle 97"/>
          <p:cNvSpPr>
            <a:spLocks noChangeArrowheads="1"/>
          </p:cNvSpPr>
          <p:nvPr/>
        </p:nvSpPr>
        <p:spPr bwMode="auto">
          <a:xfrm>
            <a:off x="5211763" y="3746500"/>
            <a:ext cx="2400300" cy="1524000"/>
          </a:xfrm>
          <a:prstGeom prst="rect">
            <a:avLst/>
          </a:prstGeom>
          <a:solidFill>
            <a:srgbClr val="00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75" name="Rectangle 83"/>
          <p:cNvSpPr>
            <a:spLocks noChangeArrowheads="1"/>
          </p:cNvSpPr>
          <p:nvPr/>
        </p:nvSpPr>
        <p:spPr bwMode="auto">
          <a:xfrm>
            <a:off x="1497013" y="3822700"/>
            <a:ext cx="2362200" cy="1524000"/>
          </a:xfrm>
          <a:prstGeom prst="rect">
            <a:avLst/>
          </a:prstGeom>
          <a:solidFill>
            <a:srgbClr val="00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42" name="Text Box 50"/>
          <p:cNvSpPr txBox="1">
            <a:spLocks noChangeArrowheads="1"/>
          </p:cNvSpPr>
          <p:nvPr/>
        </p:nvSpPr>
        <p:spPr bwMode="auto">
          <a:xfrm>
            <a:off x="441326" y="2078038"/>
            <a:ext cx="32004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方案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</a:p>
        </p:txBody>
      </p:sp>
      <p:sp>
        <p:nvSpPr>
          <p:cNvPr id="648269" name="Line 77"/>
          <p:cNvSpPr>
            <a:spLocks noChangeShapeType="1"/>
          </p:cNvSpPr>
          <p:nvPr/>
        </p:nvSpPr>
        <p:spPr bwMode="auto">
          <a:xfrm>
            <a:off x="4202113" y="3175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70" name="Line 78"/>
          <p:cNvSpPr>
            <a:spLocks noChangeShapeType="1"/>
          </p:cNvSpPr>
          <p:nvPr/>
        </p:nvSpPr>
        <p:spPr bwMode="auto">
          <a:xfrm>
            <a:off x="4656138" y="2908300"/>
            <a:ext cx="3508375" cy="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71" name="Text Box 79"/>
          <p:cNvSpPr txBox="1">
            <a:spLocks noChangeArrowheads="1"/>
          </p:cNvSpPr>
          <p:nvPr/>
        </p:nvSpPr>
        <p:spPr bwMode="auto">
          <a:xfrm>
            <a:off x="1992313" y="3822700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648272" name="Text Box 80"/>
          <p:cNvSpPr txBox="1">
            <a:spLocks noChangeArrowheads="1"/>
          </p:cNvSpPr>
          <p:nvPr/>
        </p:nvSpPr>
        <p:spPr bwMode="auto">
          <a:xfrm>
            <a:off x="1458913" y="4203700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648273" name="Text Box 81"/>
          <p:cNvSpPr txBox="1">
            <a:spLocks noChangeArrowheads="1"/>
          </p:cNvSpPr>
          <p:nvPr/>
        </p:nvSpPr>
        <p:spPr bwMode="auto">
          <a:xfrm>
            <a:off x="1458913" y="4584700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648274" name="Text Box 82"/>
          <p:cNvSpPr txBox="1">
            <a:spLocks noChangeArrowheads="1"/>
          </p:cNvSpPr>
          <p:nvPr/>
        </p:nvSpPr>
        <p:spPr bwMode="auto">
          <a:xfrm>
            <a:off x="1458913" y="4889500"/>
            <a:ext cx="28194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</a:p>
        </p:txBody>
      </p:sp>
      <p:sp>
        <p:nvSpPr>
          <p:cNvPr id="648276" name="Line 84"/>
          <p:cNvSpPr>
            <a:spLocks noChangeShapeType="1"/>
          </p:cNvSpPr>
          <p:nvPr/>
        </p:nvSpPr>
        <p:spPr bwMode="auto">
          <a:xfrm flipV="1">
            <a:off x="2144713" y="2755900"/>
            <a:ext cx="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77" name="Line 85"/>
          <p:cNvSpPr>
            <a:spLocks noChangeShapeType="1"/>
          </p:cNvSpPr>
          <p:nvPr/>
        </p:nvSpPr>
        <p:spPr bwMode="auto">
          <a:xfrm flipV="1">
            <a:off x="2525713" y="3060700"/>
            <a:ext cx="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78" name="Line 86"/>
          <p:cNvSpPr>
            <a:spLocks noChangeShapeType="1"/>
          </p:cNvSpPr>
          <p:nvPr/>
        </p:nvSpPr>
        <p:spPr bwMode="auto">
          <a:xfrm flipV="1">
            <a:off x="2906713" y="2984500"/>
            <a:ext cx="0" cy="8382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79" name="Line 87"/>
          <p:cNvSpPr>
            <a:spLocks noChangeShapeType="1"/>
          </p:cNvSpPr>
          <p:nvPr/>
        </p:nvSpPr>
        <p:spPr bwMode="auto">
          <a:xfrm flipV="1">
            <a:off x="3287713" y="3136900"/>
            <a:ext cx="0" cy="6858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80" name="Line 88"/>
          <p:cNvSpPr>
            <a:spLocks noChangeShapeType="1"/>
          </p:cNvSpPr>
          <p:nvPr/>
        </p:nvSpPr>
        <p:spPr bwMode="auto">
          <a:xfrm flipH="1">
            <a:off x="1268413" y="3670300"/>
            <a:ext cx="8763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81" name="Line 89"/>
          <p:cNvSpPr>
            <a:spLocks noChangeShapeType="1"/>
          </p:cNvSpPr>
          <p:nvPr/>
        </p:nvSpPr>
        <p:spPr bwMode="auto">
          <a:xfrm>
            <a:off x="1268413" y="36703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82" name="Line 90"/>
          <p:cNvSpPr>
            <a:spLocks noChangeShapeType="1"/>
          </p:cNvSpPr>
          <p:nvPr/>
        </p:nvSpPr>
        <p:spPr bwMode="auto">
          <a:xfrm>
            <a:off x="1268413" y="47371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83" name="Line 91"/>
          <p:cNvSpPr>
            <a:spLocks noChangeShapeType="1"/>
          </p:cNvSpPr>
          <p:nvPr/>
        </p:nvSpPr>
        <p:spPr bwMode="auto">
          <a:xfrm flipH="1">
            <a:off x="1039813" y="43561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84" name="Text Box 92"/>
          <p:cNvSpPr txBox="1">
            <a:spLocks noChangeArrowheads="1"/>
          </p:cNvSpPr>
          <p:nvPr/>
        </p:nvSpPr>
        <p:spPr bwMode="auto">
          <a:xfrm>
            <a:off x="468313" y="4127500"/>
            <a:ext cx="762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</a:p>
        </p:txBody>
      </p:sp>
      <p:sp>
        <p:nvSpPr>
          <p:cNvPr id="648285" name="Text Box 93"/>
          <p:cNvSpPr txBox="1">
            <a:spLocks noChangeArrowheads="1"/>
          </p:cNvSpPr>
          <p:nvPr/>
        </p:nvSpPr>
        <p:spPr bwMode="auto">
          <a:xfrm>
            <a:off x="5726113" y="3746500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648286" name="Text Box 94"/>
          <p:cNvSpPr txBox="1">
            <a:spLocks noChangeArrowheads="1"/>
          </p:cNvSpPr>
          <p:nvPr/>
        </p:nvSpPr>
        <p:spPr bwMode="auto">
          <a:xfrm>
            <a:off x="5192713" y="4127500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648287" name="Text Box 95"/>
          <p:cNvSpPr txBox="1">
            <a:spLocks noChangeArrowheads="1"/>
          </p:cNvSpPr>
          <p:nvPr/>
        </p:nvSpPr>
        <p:spPr bwMode="auto">
          <a:xfrm>
            <a:off x="5192713" y="4508500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648288" name="Text Box 96"/>
          <p:cNvSpPr txBox="1">
            <a:spLocks noChangeArrowheads="1"/>
          </p:cNvSpPr>
          <p:nvPr/>
        </p:nvSpPr>
        <p:spPr bwMode="auto">
          <a:xfrm>
            <a:off x="5230813" y="4813300"/>
            <a:ext cx="28194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</a:p>
        </p:txBody>
      </p:sp>
      <p:sp>
        <p:nvSpPr>
          <p:cNvPr id="648290" name="Line 98"/>
          <p:cNvSpPr>
            <a:spLocks noChangeShapeType="1"/>
          </p:cNvSpPr>
          <p:nvPr/>
        </p:nvSpPr>
        <p:spPr bwMode="auto">
          <a:xfrm flipV="1">
            <a:off x="5878513" y="3213100"/>
            <a:ext cx="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91" name="Line 99"/>
          <p:cNvSpPr>
            <a:spLocks noChangeShapeType="1"/>
          </p:cNvSpPr>
          <p:nvPr/>
        </p:nvSpPr>
        <p:spPr bwMode="auto">
          <a:xfrm flipV="1">
            <a:off x="6259513" y="3213100"/>
            <a:ext cx="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93" name="Line 101"/>
          <p:cNvSpPr>
            <a:spLocks noChangeShapeType="1"/>
          </p:cNvSpPr>
          <p:nvPr/>
        </p:nvSpPr>
        <p:spPr bwMode="auto">
          <a:xfrm flipV="1">
            <a:off x="7021513" y="33655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94" name="Line 102"/>
          <p:cNvSpPr>
            <a:spLocks noChangeShapeType="1"/>
          </p:cNvSpPr>
          <p:nvPr/>
        </p:nvSpPr>
        <p:spPr bwMode="auto">
          <a:xfrm flipH="1">
            <a:off x="4964113" y="35941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95" name="Line 103"/>
          <p:cNvSpPr>
            <a:spLocks noChangeShapeType="1"/>
          </p:cNvSpPr>
          <p:nvPr/>
        </p:nvSpPr>
        <p:spPr bwMode="auto">
          <a:xfrm>
            <a:off x="4964113" y="35941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96" name="Line 104"/>
          <p:cNvSpPr>
            <a:spLocks noChangeShapeType="1"/>
          </p:cNvSpPr>
          <p:nvPr/>
        </p:nvSpPr>
        <p:spPr bwMode="auto">
          <a:xfrm>
            <a:off x="4964113" y="46609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97" name="Line 105"/>
          <p:cNvSpPr>
            <a:spLocks noChangeShapeType="1"/>
          </p:cNvSpPr>
          <p:nvPr/>
        </p:nvSpPr>
        <p:spPr bwMode="auto">
          <a:xfrm flipH="1">
            <a:off x="4011613" y="4279900"/>
            <a:ext cx="11811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98" name="Line 106"/>
          <p:cNvSpPr>
            <a:spLocks noChangeShapeType="1"/>
          </p:cNvSpPr>
          <p:nvPr/>
        </p:nvSpPr>
        <p:spPr bwMode="auto">
          <a:xfrm flipV="1">
            <a:off x="4011613" y="36703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299" name="Line 107"/>
          <p:cNvSpPr>
            <a:spLocks noChangeShapeType="1"/>
          </p:cNvSpPr>
          <p:nvPr/>
        </p:nvSpPr>
        <p:spPr bwMode="auto">
          <a:xfrm flipH="1">
            <a:off x="3325813" y="36703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00" name="Oval 108"/>
          <p:cNvSpPr>
            <a:spLocks noChangeArrowheads="1"/>
          </p:cNvSpPr>
          <p:nvPr/>
        </p:nvSpPr>
        <p:spPr bwMode="auto">
          <a:xfrm>
            <a:off x="2106613" y="365125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01" name="Oval 109"/>
          <p:cNvSpPr>
            <a:spLocks noChangeArrowheads="1"/>
          </p:cNvSpPr>
          <p:nvPr/>
        </p:nvSpPr>
        <p:spPr bwMode="auto">
          <a:xfrm>
            <a:off x="3249613" y="363220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02" name="Oval 110"/>
          <p:cNvSpPr>
            <a:spLocks noChangeArrowheads="1"/>
          </p:cNvSpPr>
          <p:nvPr/>
        </p:nvSpPr>
        <p:spPr bwMode="auto">
          <a:xfrm>
            <a:off x="5840413" y="355600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03" name="Oval 111"/>
          <p:cNvSpPr>
            <a:spLocks noChangeArrowheads="1"/>
          </p:cNvSpPr>
          <p:nvPr/>
        </p:nvSpPr>
        <p:spPr bwMode="auto">
          <a:xfrm>
            <a:off x="6602413" y="336550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04" name="Line 112"/>
          <p:cNvSpPr>
            <a:spLocks noChangeShapeType="1"/>
          </p:cNvSpPr>
          <p:nvPr/>
        </p:nvSpPr>
        <p:spPr bwMode="auto">
          <a:xfrm>
            <a:off x="1725613" y="53467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05" name="Line 113"/>
          <p:cNvSpPr>
            <a:spLocks noChangeShapeType="1"/>
          </p:cNvSpPr>
          <p:nvPr/>
        </p:nvSpPr>
        <p:spPr bwMode="auto">
          <a:xfrm>
            <a:off x="2220913" y="536575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06" name="Line 114"/>
          <p:cNvSpPr>
            <a:spLocks noChangeShapeType="1"/>
          </p:cNvSpPr>
          <p:nvPr/>
        </p:nvSpPr>
        <p:spPr bwMode="auto">
          <a:xfrm>
            <a:off x="2830513" y="5346700"/>
            <a:ext cx="0" cy="690563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07" name="Line 115"/>
          <p:cNvSpPr>
            <a:spLocks noChangeShapeType="1"/>
          </p:cNvSpPr>
          <p:nvPr/>
        </p:nvSpPr>
        <p:spPr bwMode="auto">
          <a:xfrm>
            <a:off x="5459413" y="52705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08" name="Line 116"/>
          <p:cNvSpPr>
            <a:spLocks noChangeShapeType="1"/>
          </p:cNvSpPr>
          <p:nvPr/>
        </p:nvSpPr>
        <p:spPr bwMode="auto">
          <a:xfrm>
            <a:off x="5992813" y="52705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09" name="Line 117"/>
          <p:cNvSpPr>
            <a:spLocks noChangeShapeType="1"/>
          </p:cNvSpPr>
          <p:nvPr/>
        </p:nvSpPr>
        <p:spPr bwMode="auto">
          <a:xfrm>
            <a:off x="6564313" y="5265738"/>
            <a:ext cx="0" cy="8096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10" name="Line 118"/>
          <p:cNvSpPr>
            <a:spLocks noChangeShapeType="1"/>
          </p:cNvSpPr>
          <p:nvPr/>
        </p:nvSpPr>
        <p:spPr bwMode="auto">
          <a:xfrm>
            <a:off x="2906713" y="3003550"/>
            <a:ext cx="169545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11" name="Line 119"/>
          <p:cNvSpPr>
            <a:spLocks noChangeShapeType="1"/>
          </p:cNvSpPr>
          <p:nvPr/>
        </p:nvSpPr>
        <p:spPr bwMode="auto">
          <a:xfrm>
            <a:off x="2144713" y="2755900"/>
            <a:ext cx="24225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12" name="Line 120"/>
          <p:cNvSpPr>
            <a:spLocks noChangeShapeType="1"/>
          </p:cNvSpPr>
          <p:nvPr/>
        </p:nvSpPr>
        <p:spPr bwMode="auto">
          <a:xfrm>
            <a:off x="8164513" y="2908300"/>
            <a:ext cx="0" cy="3127375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13" name="Line 121"/>
          <p:cNvSpPr>
            <a:spLocks noChangeShapeType="1"/>
          </p:cNvSpPr>
          <p:nvPr/>
        </p:nvSpPr>
        <p:spPr bwMode="auto">
          <a:xfrm flipH="1">
            <a:off x="2830513" y="6032500"/>
            <a:ext cx="5334000" cy="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14" name="Oval 122"/>
          <p:cNvSpPr>
            <a:spLocks noChangeArrowheads="1"/>
          </p:cNvSpPr>
          <p:nvPr/>
        </p:nvSpPr>
        <p:spPr bwMode="auto">
          <a:xfrm>
            <a:off x="6526213" y="599440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15" name="Line 123"/>
          <p:cNvSpPr>
            <a:spLocks noChangeShapeType="1"/>
          </p:cNvSpPr>
          <p:nvPr/>
        </p:nvSpPr>
        <p:spPr bwMode="auto">
          <a:xfrm>
            <a:off x="1725613" y="57277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16" name="Line 124"/>
          <p:cNvSpPr>
            <a:spLocks noChangeShapeType="1"/>
          </p:cNvSpPr>
          <p:nvPr/>
        </p:nvSpPr>
        <p:spPr bwMode="auto">
          <a:xfrm>
            <a:off x="1611313" y="59563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17" name="Line 125"/>
          <p:cNvSpPr>
            <a:spLocks noChangeShapeType="1"/>
          </p:cNvSpPr>
          <p:nvPr/>
        </p:nvSpPr>
        <p:spPr bwMode="auto">
          <a:xfrm flipH="1">
            <a:off x="1687513" y="57277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18" name="Oval 126"/>
          <p:cNvSpPr>
            <a:spLocks noChangeArrowheads="1"/>
          </p:cNvSpPr>
          <p:nvPr/>
        </p:nvSpPr>
        <p:spPr bwMode="auto">
          <a:xfrm>
            <a:off x="1687513" y="568960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19" name="Line 127"/>
          <p:cNvSpPr>
            <a:spLocks noChangeShapeType="1"/>
          </p:cNvSpPr>
          <p:nvPr/>
        </p:nvSpPr>
        <p:spPr bwMode="auto">
          <a:xfrm>
            <a:off x="5497513" y="567055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20" name="Line 128"/>
          <p:cNvSpPr>
            <a:spLocks noChangeShapeType="1"/>
          </p:cNvSpPr>
          <p:nvPr/>
        </p:nvSpPr>
        <p:spPr bwMode="auto">
          <a:xfrm>
            <a:off x="5383213" y="589915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21" name="Line 129"/>
          <p:cNvSpPr>
            <a:spLocks noChangeShapeType="1"/>
          </p:cNvSpPr>
          <p:nvPr/>
        </p:nvSpPr>
        <p:spPr bwMode="auto">
          <a:xfrm flipH="1">
            <a:off x="5459413" y="567055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22" name="Oval 130"/>
          <p:cNvSpPr>
            <a:spLocks noChangeArrowheads="1"/>
          </p:cNvSpPr>
          <p:nvPr/>
        </p:nvSpPr>
        <p:spPr bwMode="auto">
          <a:xfrm>
            <a:off x="5459413" y="563245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23" name="Text Box 131"/>
          <p:cNvSpPr txBox="1">
            <a:spLocks noChangeArrowheads="1"/>
          </p:cNvSpPr>
          <p:nvPr/>
        </p:nvSpPr>
        <p:spPr bwMode="auto">
          <a:xfrm>
            <a:off x="2220913" y="4318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个位</a:t>
            </a:r>
          </a:p>
        </p:txBody>
      </p:sp>
      <p:sp>
        <p:nvSpPr>
          <p:cNvPr id="648324" name="Text Box 132"/>
          <p:cNvSpPr txBox="1">
            <a:spLocks noChangeArrowheads="1"/>
          </p:cNvSpPr>
          <p:nvPr/>
        </p:nvSpPr>
        <p:spPr bwMode="auto">
          <a:xfrm>
            <a:off x="6183313" y="42418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十位</a:t>
            </a:r>
          </a:p>
        </p:txBody>
      </p:sp>
      <p:sp>
        <p:nvSpPr>
          <p:cNvPr id="648325" name="Rectangle 133"/>
          <p:cNvSpPr>
            <a:spLocks noChangeArrowheads="1"/>
          </p:cNvSpPr>
          <p:nvPr/>
        </p:nvSpPr>
        <p:spPr bwMode="auto">
          <a:xfrm>
            <a:off x="4583113" y="2565400"/>
            <a:ext cx="304800" cy="685800"/>
          </a:xfrm>
          <a:prstGeom prst="rect">
            <a:avLst/>
          </a:prstGeom>
          <a:solidFill>
            <a:srgbClr val="000099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27" name="Line 135"/>
          <p:cNvSpPr>
            <a:spLocks noChangeShapeType="1"/>
          </p:cNvSpPr>
          <p:nvPr/>
        </p:nvSpPr>
        <p:spPr bwMode="auto">
          <a:xfrm flipV="1">
            <a:off x="4202113" y="3175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28" name="Line 136"/>
          <p:cNvSpPr>
            <a:spLocks noChangeShapeType="1"/>
          </p:cNvSpPr>
          <p:nvPr/>
        </p:nvSpPr>
        <p:spPr bwMode="auto">
          <a:xfrm>
            <a:off x="3402013" y="5308600"/>
            <a:ext cx="0" cy="8096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29" name="Oval 137"/>
          <p:cNvSpPr>
            <a:spLocks noChangeArrowheads="1"/>
          </p:cNvSpPr>
          <p:nvPr/>
        </p:nvSpPr>
        <p:spPr bwMode="auto">
          <a:xfrm>
            <a:off x="3363913" y="6037263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30" name="Line 138"/>
          <p:cNvSpPr>
            <a:spLocks noChangeShapeType="1"/>
          </p:cNvSpPr>
          <p:nvPr/>
        </p:nvSpPr>
        <p:spPr bwMode="auto">
          <a:xfrm>
            <a:off x="7154863" y="5270500"/>
            <a:ext cx="0" cy="8096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8331" name="Oval 139"/>
          <p:cNvSpPr>
            <a:spLocks noChangeArrowheads="1"/>
          </p:cNvSpPr>
          <p:nvPr/>
        </p:nvSpPr>
        <p:spPr bwMode="auto">
          <a:xfrm>
            <a:off x="7116763" y="5999163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441326" y="279400"/>
            <a:ext cx="7848600" cy="1600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182563" indent="-1825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低位芯片输出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=1001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，高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位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芯片计数器加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；</a:t>
            </a:r>
          </a:p>
          <a:p>
            <a:pPr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高位芯片输出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Q</a:t>
            </a:r>
            <a:r>
              <a:rPr kumimoji="0"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Q</a:t>
            </a:r>
            <a:r>
              <a:rPr kumimoji="0"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Q</a:t>
            </a:r>
            <a:r>
              <a:rPr kumimoji="0"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=100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， 低芯片输出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=0101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， 所有芯片清除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1568450" y="3063875"/>
            <a:ext cx="2362200" cy="1524000"/>
          </a:xfrm>
          <a:prstGeom prst="rect">
            <a:avLst/>
          </a:prstGeom>
          <a:solidFill>
            <a:srgbClr val="00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36" name="Rectangle 20"/>
          <p:cNvSpPr>
            <a:spLocks noChangeArrowheads="1"/>
          </p:cNvSpPr>
          <p:nvPr/>
        </p:nvSpPr>
        <p:spPr bwMode="auto">
          <a:xfrm>
            <a:off x="5283200" y="2987675"/>
            <a:ext cx="2400300" cy="1524000"/>
          </a:xfrm>
          <a:prstGeom prst="rect">
            <a:avLst/>
          </a:prstGeom>
          <a:solidFill>
            <a:srgbClr val="00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18" name="Text Box 2"/>
          <p:cNvSpPr txBox="1">
            <a:spLocks noChangeArrowheads="1"/>
          </p:cNvSpPr>
          <p:nvPr/>
        </p:nvSpPr>
        <p:spPr bwMode="auto">
          <a:xfrm>
            <a:off x="2063750" y="3063875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649219" name="Text Box 3"/>
          <p:cNvSpPr txBox="1">
            <a:spLocks noChangeArrowheads="1"/>
          </p:cNvSpPr>
          <p:nvPr/>
        </p:nvSpPr>
        <p:spPr bwMode="auto">
          <a:xfrm>
            <a:off x="1530350" y="344487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649220" name="Text Box 4"/>
          <p:cNvSpPr txBox="1">
            <a:spLocks noChangeArrowheads="1"/>
          </p:cNvSpPr>
          <p:nvPr/>
        </p:nvSpPr>
        <p:spPr bwMode="auto">
          <a:xfrm>
            <a:off x="1530350" y="382587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649221" name="Text Box 5"/>
          <p:cNvSpPr txBox="1">
            <a:spLocks noChangeArrowheads="1"/>
          </p:cNvSpPr>
          <p:nvPr/>
        </p:nvSpPr>
        <p:spPr bwMode="auto">
          <a:xfrm>
            <a:off x="1530350" y="4130675"/>
            <a:ext cx="28194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</a:p>
        </p:txBody>
      </p:sp>
      <p:sp>
        <p:nvSpPr>
          <p:cNvPr id="649223" name="Line 7"/>
          <p:cNvSpPr>
            <a:spLocks noChangeShapeType="1"/>
          </p:cNvSpPr>
          <p:nvPr/>
        </p:nvSpPr>
        <p:spPr bwMode="auto">
          <a:xfrm flipV="1">
            <a:off x="2216150" y="1997075"/>
            <a:ext cx="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24" name="Line 8"/>
          <p:cNvSpPr>
            <a:spLocks noChangeShapeType="1"/>
          </p:cNvSpPr>
          <p:nvPr/>
        </p:nvSpPr>
        <p:spPr bwMode="auto">
          <a:xfrm flipV="1">
            <a:off x="2597150" y="2301875"/>
            <a:ext cx="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25" name="Line 9"/>
          <p:cNvSpPr>
            <a:spLocks noChangeShapeType="1"/>
          </p:cNvSpPr>
          <p:nvPr/>
        </p:nvSpPr>
        <p:spPr bwMode="auto">
          <a:xfrm flipV="1">
            <a:off x="2978150" y="2225675"/>
            <a:ext cx="0" cy="8382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26" name="Line 10"/>
          <p:cNvSpPr>
            <a:spLocks noChangeShapeType="1"/>
          </p:cNvSpPr>
          <p:nvPr/>
        </p:nvSpPr>
        <p:spPr bwMode="auto">
          <a:xfrm flipV="1">
            <a:off x="3359150" y="2378075"/>
            <a:ext cx="0" cy="6858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27" name="Line 11"/>
          <p:cNvSpPr>
            <a:spLocks noChangeShapeType="1"/>
          </p:cNvSpPr>
          <p:nvPr/>
        </p:nvSpPr>
        <p:spPr bwMode="auto">
          <a:xfrm flipH="1">
            <a:off x="1339850" y="2911475"/>
            <a:ext cx="8763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28" name="Line 12"/>
          <p:cNvSpPr>
            <a:spLocks noChangeShapeType="1"/>
          </p:cNvSpPr>
          <p:nvPr/>
        </p:nvSpPr>
        <p:spPr bwMode="auto">
          <a:xfrm>
            <a:off x="1339850" y="2911475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29" name="Line 13"/>
          <p:cNvSpPr>
            <a:spLocks noChangeShapeType="1"/>
          </p:cNvSpPr>
          <p:nvPr/>
        </p:nvSpPr>
        <p:spPr bwMode="auto">
          <a:xfrm>
            <a:off x="1339850" y="3978275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30" name="Line 14"/>
          <p:cNvSpPr>
            <a:spLocks noChangeShapeType="1"/>
          </p:cNvSpPr>
          <p:nvPr/>
        </p:nvSpPr>
        <p:spPr bwMode="auto">
          <a:xfrm flipH="1">
            <a:off x="1111250" y="35972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31" name="Text Box 15"/>
          <p:cNvSpPr txBox="1">
            <a:spLocks noChangeArrowheads="1"/>
          </p:cNvSpPr>
          <p:nvPr/>
        </p:nvSpPr>
        <p:spPr bwMode="auto">
          <a:xfrm>
            <a:off x="539750" y="3368675"/>
            <a:ext cx="762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</a:p>
        </p:txBody>
      </p:sp>
      <p:sp>
        <p:nvSpPr>
          <p:cNvPr id="649232" name="Text Box 16"/>
          <p:cNvSpPr txBox="1">
            <a:spLocks noChangeArrowheads="1"/>
          </p:cNvSpPr>
          <p:nvPr/>
        </p:nvSpPr>
        <p:spPr bwMode="auto">
          <a:xfrm>
            <a:off x="5797550" y="2987675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649233" name="Text Box 17"/>
          <p:cNvSpPr txBox="1">
            <a:spLocks noChangeArrowheads="1"/>
          </p:cNvSpPr>
          <p:nvPr/>
        </p:nvSpPr>
        <p:spPr bwMode="auto">
          <a:xfrm>
            <a:off x="5264150" y="336867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649234" name="Text Box 18"/>
          <p:cNvSpPr txBox="1">
            <a:spLocks noChangeArrowheads="1"/>
          </p:cNvSpPr>
          <p:nvPr/>
        </p:nvSpPr>
        <p:spPr bwMode="auto">
          <a:xfrm>
            <a:off x="5264150" y="374967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649235" name="Text Box 19"/>
          <p:cNvSpPr txBox="1">
            <a:spLocks noChangeArrowheads="1"/>
          </p:cNvSpPr>
          <p:nvPr/>
        </p:nvSpPr>
        <p:spPr bwMode="auto">
          <a:xfrm>
            <a:off x="5302250" y="4054475"/>
            <a:ext cx="28194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</a:p>
        </p:txBody>
      </p:sp>
      <p:sp>
        <p:nvSpPr>
          <p:cNvPr id="649237" name="Line 21"/>
          <p:cNvSpPr>
            <a:spLocks noChangeShapeType="1"/>
          </p:cNvSpPr>
          <p:nvPr/>
        </p:nvSpPr>
        <p:spPr bwMode="auto">
          <a:xfrm flipV="1">
            <a:off x="5949950" y="2454275"/>
            <a:ext cx="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38" name="Line 22"/>
          <p:cNvSpPr>
            <a:spLocks noChangeShapeType="1"/>
          </p:cNvSpPr>
          <p:nvPr/>
        </p:nvSpPr>
        <p:spPr bwMode="auto">
          <a:xfrm flipV="1">
            <a:off x="6330950" y="2454275"/>
            <a:ext cx="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39" name="Line 23"/>
          <p:cNvSpPr>
            <a:spLocks noChangeShapeType="1"/>
          </p:cNvSpPr>
          <p:nvPr/>
        </p:nvSpPr>
        <p:spPr bwMode="auto">
          <a:xfrm flipV="1">
            <a:off x="6711950" y="2454275"/>
            <a:ext cx="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40" name="Line 24"/>
          <p:cNvSpPr>
            <a:spLocks noChangeShapeType="1"/>
          </p:cNvSpPr>
          <p:nvPr/>
        </p:nvSpPr>
        <p:spPr bwMode="auto">
          <a:xfrm flipV="1">
            <a:off x="7092950" y="260667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41" name="Line 25"/>
          <p:cNvSpPr>
            <a:spLocks noChangeShapeType="1"/>
          </p:cNvSpPr>
          <p:nvPr/>
        </p:nvSpPr>
        <p:spPr bwMode="auto">
          <a:xfrm flipH="1">
            <a:off x="5035550" y="2835275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42" name="Line 26"/>
          <p:cNvSpPr>
            <a:spLocks noChangeShapeType="1"/>
          </p:cNvSpPr>
          <p:nvPr/>
        </p:nvSpPr>
        <p:spPr bwMode="auto">
          <a:xfrm>
            <a:off x="5035550" y="2835275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43" name="Line 27"/>
          <p:cNvSpPr>
            <a:spLocks noChangeShapeType="1"/>
          </p:cNvSpPr>
          <p:nvPr/>
        </p:nvSpPr>
        <p:spPr bwMode="auto">
          <a:xfrm>
            <a:off x="5035550" y="3902075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44" name="Line 28"/>
          <p:cNvSpPr>
            <a:spLocks noChangeShapeType="1"/>
          </p:cNvSpPr>
          <p:nvPr/>
        </p:nvSpPr>
        <p:spPr bwMode="auto">
          <a:xfrm flipH="1">
            <a:off x="4083050" y="3521075"/>
            <a:ext cx="11811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46" name="Line 30"/>
          <p:cNvSpPr>
            <a:spLocks noChangeShapeType="1"/>
          </p:cNvSpPr>
          <p:nvPr/>
        </p:nvSpPr>
        <p:spPr bwMode="auto">
          <a:xfrm flipV="1">
            <a:off x="4083050" y="291147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47" name="Line 31"/>
          <p:cNvSpPr>
            <a:spLocks noChangeShapeType="1"/>
          </p:cNvSpPr>
          <p:nvPr/>
        </p:nvSpPr>
        <p:spPr bwMode="auto">
          <a:xfrm flipH="1">
            <a:off x="3397250" y="291147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48" name="Line 32"/>
          <p:cNvSpPr>
            <a:spLocks noChangeShapeType="1"/>
          </p:cNvSpPr>
          <p:nvPr/>
        </p:nvSpPr>
        <p:spPr bwMode="auto">
          <a:xfrm flipV="1">
            <a:off x="7854950" y="2835275"/>
            <a:ext cx="0" cy="266700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49" name="Line 33"/>
          <p:cNvSpPr>
            <a:spLocks noChangeShapeType="1"/>
          </p:cNvSpPr>
          <p:nvPr/>
        </p:nvSpPr>
        <p:spPr bwMode="auto">
          <a:xfrm flipH="1">
            <a:off x="6692900" y="2835275"/>
            <a:ext cx="1162050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50" name="Oval 34"/>
          <p:cNvSpPr>
            <a:spLocks noChangeArrowheads="1"/>
          </p:cNvSpPr>
          <p:nvPr/>
        </p:nvSpPr>
        <p:spPr bwMode="auto">
          <a:xfrm>
            <a:off x="2178050" y="2892425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51" name="Oval 35"/>
          <p:cNvSpPr>
            <a:spLocks noChangeArrowheads="1"/>
          </p:cNvSpPr>
          <p:nvPr/>
        </p:nvSpPr>
        <p:spPr bwMode="auto">
          <a:xfrm>
            <a:off x="3321050" y="2873375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52" name="Oval 36"/>
          <p:cNvSpPr>
            <a:spLocks noChangeArrowheads="1"/>
          </p:cNvSpPr>
          <p:nvPr/>
        </p:nvSpPr>
        <p:spPr bwMode="auto">
          <a:xfrm>
            <a:off x="5911850" y="2797175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53" name="Oval 37"/>
          <p:cNvSpPr>
            <a:spLocks noChangeArrowheads="1"/>
          </p:cNvSpPr>
          <p:nvPr/>
        </p:nvSpPr>
        <p:spPr bwMode="auto">
          <a:xfrm>
            <a:off x="6673850" y="2797175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54" name="Line 38"/>
          <p:cNvSpPr>
            <a:spLocks noChangeShapeType="1"/>
          </p:cNvSpPr>
          <p:nvPr/>
        </p:nvSpPr>
        <p:spPr bwMode="auto">
          <a:xfrm>
            <a:off x="1797050" y="458787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55" name="Line 39"/>
          <p:cNvSpPr>
            <a:spLocks noChangeShapeType="1"/>
          </p:cNvSpPr>
          <p:nvPr/>
        </p:nvSpPr>
        <p:spPr bwMode="auto">
          <a:xfrm>
            <a:off x="2292350" y="460692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56" name="Line 40"/>
          <p:cNvSpPr>
            <a:spLocks noChangeShapeType="1"/>
          </p:cNvSpPr>
          <p:nvPr/>
        </p:nvSpPr>
        <p:spPr bwMode="auto">
          <a:xfrm>
            <a:off x="2901950" y="4587875"/>
            <a:ext cx="0" cy="690563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57" name="Line 41"/>
          <p:cNvSpPr>
            <a:spLocks noChangeShapeType="1"/>
          </p:cNvSpPr>
          <p:nvPr/>
        </p:nvSpPr>
        <p:spPr bwMode="auto">
          <a:xfrm>
            <a:off x="3435350" y="4587875"/>
            <a:ext cx="0" cy="91440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58" name="Line 42"/>
          <p:cNvSpPr>
            <a:spLocks noChangeShapeType="1"/>
          </p:cNvSpPr>
          <p:nvPr/>
        </p:nvSpPr>
        <p:spPr bwMode="auto">
          <a:xfrm>
            <a:off x="5530850" y="451167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59" name="Line 43"/>
          <p:cNvSpPr>
            <a:spLocks noChangeShapeType="1"/>
          </p:cNvSpPr>
          <p:nvPr/>
        </p:nvSpPr>
        <p:spPr bwMode="auto">
          <a:xfrm>
            <a:off x="6064250" y="451167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60" name="Line 44"/>
          <p:cNvSpPr>
            <a:spLocks noChangeShapeType="1"/>
          </p:cNvSpPr>
          <p:nvPr/>
        </p:nvSpPr>
        <p:spPr bwMode="auto">
          <a:xfrm>
            <a:off x="6635750" y="4511675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61" name="Line 45"/>
          <p:cNvSpPr>
            <a:spLocks noChangeShapeType="1"/>
          </p:cNvSpPr>
          <p:nvPr/>
        </p:nvSpPr>
        <p:spPr bwMode="auto">
          <a:xfrm>
            <a:off x="7169150" y="4511675"/>
            <a:ext cx="0" cy="749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66" name="Text Box 50"/>
          <p:cNvSpPr txBox="1">
            <a:spLocks noChangeArrowheads="1"/>
          </p:cNvSpPr>
          <p:nvPr/>
        </p:nvSpPr>
        <p:spPr bwMode="auto">
          <a:xfrm>
            <a:off x="609600" y="533400"/>
            <a:ext cx="32004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方案 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</a:p>
        </p:txBody>
      </p:sp>
      <p:sp>
        <p:nvSpPr>
          <p:cNvPr id="649267" name="Rectangle 51"/>
          <p:cNvSpPr>
            <a:spLocks noChangeArrowheads="1"/>
          </p:cNvSpPr>
          <p:nvPr/>
        </p:nvSpPr>
        <p:spPr bwMode="auto">
          <a:xfrm>
            <a:off x="4349750" y="1844675"/>
            <a:ext cx="304800" cy="6096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68" name="Line 52"/>
          <p:cNvSpPr>
            <a:spLocks noChangeShapeType="1"/>
          </p:cNvSpPr>
          <p:nvPr/>
        </p:nvSpPr>
        <p:spPr bwMode="auto">
          <a:xfrm>
            <a:off x="2978150" y="2244725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69" name="Line 53"/>
          <p:cNvSpPr>
            <a:spLocks noChangeShapeType="1"/>
          </p:cNvSpPr>
          <p:nvPr/>
        </p:nvSpPr>
        <p:spPr bwMode="auto">
          <a:xfrm>
            <a:off x="2216150" y="1997075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70" name="Line 54"/>
          <p:cNvSpPr>
            <a:spLocks noChangeShapeType="1"/>
          </p:cNvSpPr>
          <p:nvPr/>
        </p:nvSpPr>
        <p:spPr bwMode="auto">
          <a:xfrm>
            <a:off x="4654550" y="2149475"/>
            <a:ext cx="3581400" cy="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71" name="Line 55"/>
          <p:cNvSpPr>
            <a:spLocks noChangeShapeType="1"/>
          </p:cNvSpPr>
          <p:nvPr/>
        </p:nvSpPr>
        <p:spPr bwMode="auto">
          <a:xfrm>
            <a:off x="8235950" y="2149475"/>
            <a:ext cx="0" cy="3127375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72" name="Line 56"/>
          <p:cNvSpPr>
            <a:spLocks noChangeShapeType="1"/>
          </p:cNvSpPr>
          <p:nvPr/>
        </p:nvSpPr>
        <p:spPr bwMode="auto">
          <a:xfrm flipH="1">
            <a:off x="2901950" y="5273675"/>
            <a:ext cx="5334000" cy="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73" name="Oval 57"/>
          <p:cNvSpPr>
            <a:spLocks noChangeArrowheads="1"/>
          </p:cNvSpPr>
          <p:nvPr/>
        </p:nvSpPr>
        <p:spPr bwMode="auto">
          <a:xfrm>
            <a:off x="7131050" y="5235575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74" name="Line 58"/>
          <p:cNvSpPr>
            <a:spLocks noChangeShapeType="1"/>
          </p:cNvSpPr>
          <p:nvPr/>
        </p:nvSpPr>
        <p:spPr bwMode="auto">
          <a:xfrm flipH="1">
            <a:off x="3435350" y="5502275"/>
            <a:ext cx="4419600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75" name="Oval 59"/>
          <p:cNvSpPr>
            <a:spLocks noChangeArrowheads="1"/>
          </p:cNvSpPr>
          <p:nvPr/>
        </p:nvSpPr>
        <p:spPr bwMode="auto">
          <a:xfrm>
            <a:off x="6597650" y="5464175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76" name="Line 60"/>
          <p:cNvSpPr>
            <a:spLocks noChangeShapeType="1"/>
          </p:cNvSpPr>
          <p:nvPr/>
        </p:nvSpPr>
        <p:spPr bwMode="auto">
          <a:xfrm>
            <a:off x="1797050" y="496887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77" name="Line 61"/>
          <p:cNvSpPr>
            <a:spLocks noChangeShapeType="1"/>
          </p:cNvSpPr>
          <p:nvPr/>
        </p:nvSpPr>
        <p:spPr bwMode="auto">
          <a:xfrm>
            <a:off x="1682750" y="5197475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78" name="Line 62"/>
          <p:cNvSpPr>
            <a:spLocks noChangeShapeType="1"/>
          </p:cNvSpPr>
          <p:nvPr/>
        </p:nvSpPr>
        <p:spPr bwMode="auto">
          <a:xfrm flipH="1">
            <a:off x="1758950" y="496887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79" name="Oval 63"/>
          <p:cNvSpPr>
            <a:spLocks noChangeArrowheads="1"/>
          </p:cNvSpPr>
          <p:nvPr/>
        </p:nvSpPr>
        <p:spPr bwMode="auto">
          <a:xfrm>
            <a:off x="1758950" y="4930775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80" name="Line 64"/>
          <p:cNvSpPr>
            <a:spLocks noChangeShapeType="1"/>
          </p:cNvSpPr>
          <p:nvPr/>
        </p:nvSpPr>
        <p:spPr bwMode="auto">
          <a:xfrm>
            <a:off x="5568950" y="491172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81" name="Line 65"/>
          <p:cNvSpPr>
            <a:spLocks noChangeShapeType="1"/>
          </p:cNvSpPr>
          <p:nvPr/>
        </p:nvSpPr>
        <p:spPr bwMode="auto">
          <a:xfrm>
            <a:off x="5454650" y="5140325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82" name="Line 66"/>
          <p:cNvSpPr>
            <a:spLocks noChangeShapeType="1"/>
          </p:cNvSpPr>
          <p:nvPr/>
        </p:nvSpPr>
        <p:spPr bwMode="auto">
          <a:xfrm flipH="1">
            <a:off x="5530850" y="491172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83" name="Oval 67"/>
          <p:cNvSpPr>
            <a:spLocks noChangeArrowheads="1"/>
          </p:cNvSpPr>
          <p:nvPr/>
        </p:nvSpPr>
        <p:spPr bwMode="auto">
          <a:xfrm>
            <a:off x="5530850" y="4873625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9284" name="Text Box 68"/>
          <p:cNvSpPr txBox="1">
            <a:spLocks noChangeArrowheads="1"/>
          </p:cNvSpPr>
          <p:nvPr/>
        </p:nvSpPr>
        <p:spPr bwMode="auto">
          <a:xfrm>
            <a:off x="2292350" y="3559175"/>
            <a:ext cx="1371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个位</a:t>
            </a:r>
          </a:p>
        </p:txBody>
      </p:sp>
      <p:sp>
        <p:nvSpPr>
          <p:cNvPr id="649285" name="Text Box 69"/>
          <p:cNvSpPr txBox="1">
            <a:spLocks noChangeArrowheads="1"/>
          </p:cNvSpPr>
          <p:nvPr/>
        </p:nvSpPr>
        <p:spPr bwMode="auto">
          <a:xfrm>
            <a:off x="6254750" y="3482975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十位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395536" y="399727"/>
            <a:ext cx="4392488" cy="6069354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74161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计数器（反馈归零法、置数归零法）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256</a:t>
            </a:r>
            <a:r>
              <a:rPr lang="zh-CN" altLang="zh-CN" sz="2500" b="1" dirty="0">
                <a:solidFill>
                  <a:schemeClr val="bg2"/>
                </a:solidFill>
              </a:rPr>
              <a:t>同步加法计数器</a:t>
            </a:r>
          </a:p>
          <a:p>
            <a:pPr lvl="0">
              <a:buNone/>
            </a:pPr>
            <a:endParaRPr lang="en-US" altLang="zh-CN" sz="25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74163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zh-CN" altLang="zh-CN" sz="2500" b="1" dirty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和</a:t>
            </a:r>
            <a:r>
              <a:rPr lang="en-US" altLang="zh-CN" sz="2500" b="1" dirty="0">
                <a:solidFill>
                  <a:schemeClr val="bg2"/>
                </a:solidFill>
              </a:rPr>
              <a:t>74138</a:t>
            </a:r>
            <a:r>
              <a:rPr lang="zh-CN" altLang="zh-CN" sz="2500" b="1" dirty="0">
                <a:solidFill>
                  <a:schemeClr val="bg2"/>
                </a:solidFill>
              </a:rPr>
              <a:t>设计</a:t>
            </a:r>
            <a:r>
              <a:rPr lang="en-US" altLang="zh-CN" sz="2500" b="1" dirty="0">
                <a:solidFill>
                  <a:schemeClr val="bg2"/>
                </a:solidFill>
              </a:rPr>
              <a:t>8-</a:t>
            </a:r>
            <a:r>
              <a:rPr lang="zh-CN" altLang="zh-CN" sz="2500" b="1" dirty="0">
                <a:solidFill>
                  <a:schemeClr val="bg2"/>
                </a:solidFill>
              </a:rPr>
              <a:t>节拍生成器</a:t>
            </a:r>
          </a:p>
          <a:p>
            <a:pPr marL="457200" lvl="0" indent="-457200">
              <a:buFont typeface="+mj-lt"/>
              <a:buAutoNum type="arabicPeriod"/>
            </a:pP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60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CN" sz="5400" b="1" dirty="0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32040" y="393799"/>
            <a:ext cx="4032448" cy="60785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7490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500" b="1" dirty="0">
                <a:solidFill>
                  <a:schemeClr val="bg2"/>
                </a:solidFill>
              </a:rPr>
              <a:t>8421-BCD </a:t>
            </a:r>
            <a:r>
              <a:rPr lang="zh-CN" altLang="zh-CN" sz="2500" b="1" dirty="0">
                <a:solidFill>
                  <a:schemeClr val="bg2"/>
                </a:solidFill>
              </a:rPr>
              <a:t>码模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-6 </a:t>
            </a:r>
            <a:r>
              <a:rPr lang="zh-CN" altLang="zh-CN" sz="2500" b="1" dirty="0">
                <a:solidFill>
                  <a:schemeClr val="bg2"/>
                </a:solidFill>
              </a:rPr>
              <a:t>二进制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-8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-45 </a:t>
            </a:r>
            <a:r>
              <a:rPr lang="zh-CN" altLang="zh-CN" sz="2500" b="1" dirty="0">
                <a:solidFill>
                  <a:schemeClr val="bg2"/>
                </a:solidFill>
              </a:rPr>
              <a:t>计数器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500" b="1" dirty="0" smtClean="0">
                <a:solidFill>
                  <a:schemeClr val="bg2"/>
                </a:solidFill>
              </a:rPr>
              <a:t>5421-BCD </a:t>
            </a:r>
            <a:r>
              <a:rPr lang="zh-CN" altLang="zh-CN" sz="2500" b="1" dirty="0">
                <a:solidFill>
                  <a:schemeClr val="bg2"/>
                </a:solidFill>
              </a:rPr>
              <a:t>码计数器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1000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en-US" altLang="zh-CN" sz="2500" b="1" dirty="0" smtClean="0">
                <a:solidFill>
                  <a:schemeClr val="bg2"/>
                </a:solidFill>
              </a:rPr>
              <a:t> </a:t>
            </a:r>
            <a:r>
              <a:rPr lang="en-US" altLang="zh-CN" sz="2500" b="1" dirty="0">
                <a:solidFill>
                  <a:schemeClr val="bg2"/>
                </a:solidFill>
              </a:rPr>
              <a:t>7-</a:t>
            </a:r>
            <a:r>
              <a:rPr lang="zh-CN" altLang="zh-CN" sz="2500" b="1" dirty="0">
                <a:solidFill>
                  <a:schemeClr val="bg2"/>
                </a:solidFill>
              </a:rPr>
              <a:t>节拍发生器</a:t>
            </a:r>
          </a:p>
          <a:p>
            <a:pPr lvl="0">
              <a:buNone/>
            </a:pPr>
            <a:endParaRPr lang="en-US" altLang="zh-CN" sz="1050" b="1" dirty="0" smtClean="0">
              <a:solidFill>
                <a:schemeClr val="bg2"/>
              </a:solidFill>
            </a:endParaRPr>
          </a:p>
          <a:p>
            <a:pPr lvl="0">
              <a:buNone/>
            </a:pPr>
            <a:r>
              <a:rPr lang="zh-CN" altLang="zh-CN" sz="2500" b="1" dirty="0" smtClean="0">
                <a:solidFill>
                  <a:schemeClr val="bg2"/>
                </a:solidFill>
              </a:rPr>
              <a:t>利用</a:t>
            </a:r>
            <a:r>
              <a:rPr lang="en-US" altLang="zh-CN" sz="2500" b="1" dirty="0">
                <a:solidFill>
                  <a:schemeClr val="bg2"/>
                </a:solidFill>
              </a:rPr>
              <a:t>T1193</a:t>
            </a:r>
            <a:r>
              <a:rPr lang="zh-CN" altLang="zh-CN" sz="2500" b="1" dirty="0">
                <a:solidFill>
                  <a:schemeClr val="bg2"/>
                </a:solidFill>
              </a:rPr>
              <a:t>（模</a:t>
            </a:r>
            <a:r>
              <a:rPr lang="en-US" altLang="zh-CN" sz="2500" b="1" dirty="0">
                <a:solidFill>
                  <a:schemeClr val="bg2"/>
                </a:solidFill>
              </a:rPr>
              <a:t>16</a:t>
            </a:r>
            <a:r>
              <a:rPr lang="zh-CN" altLang="zh-CN" sz="2500" b="1" dirty="0">
                <a:solidFill>
                  <a:schemeClr val="bg2"/>
                </a:solidFill>
              </a:rPr>
              <a:t>可逆计数器芯片）和</a:t>
            </a:r>
            <a:r>
              <a:rPr lang="en-US" altLang="zh-CN" sz="2500" b="1" dirty="0">
                <a:solidFill>
                  <a:schemeClr val="bg2"/>
                </a:solidFill>
              </a:rPr>
              <a:t> T1085</a:t>
            </a:r>
            <a:r>
              <a:rPr lang="zh-CN" altLang="zh-CN" sz="2500" b="1" dirty="0">
                <a:solidFill>
                  <a:schemeClr val="bg2"/>
                </a:solidFill>
              </a:rPr>
              <a:t>（</a:t>
            </a:r>
            <a:r>
              <a:rPr lang="en-US" altLang="zh-CN" sz="2500" b="1" dirty="0">
                <a:solidFill>
                  <a:schemeClr val="bg2"/>
                </a:solidFill>
              </a:rPr>
              <a:t>4-bit </a:t>
            </a:r>
            <a:r>
              <a:rPr lang="zh-CN" altLang="zh-CN" sz="2500" b="1" dirty="0">
                <a:solidFill>
                  <a:schemeClr val="bg2"/>
                </a:solidFill>
              </a:rPr>
              <a:t>数码比较器）设计模</a:t>
            </a:r>
            <a:r>
              <a:rPr lang="en-US" altLang="zh-CN" sz="2500" b="1" dirty="0">
                <a:solidFill>
                  <a:schemeClr val="bg2"/>
                </a:solidFill>
              </a:rPr>
              <a:t>10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  <a:r>
              <a:rPr lang="en-US" altLang="zh-CN" sz="2500" b="1" dirty="0">
                <a:solidFill>
                  <a:schemeClr val="bg2"/>
                </a:solidFill>
              </a:rPr>
              <a:t>.</a:t>
            </a:r>
            <a:endParaRPr lang="zh-CN" altLang="zh-CN" sz="2500" b="1" dirty="0">
              <a:solidFill>
                <a:schemeClr val="bg2"/>
              </a:solidFill>
            </a:endParaRP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052183"/>
              </p:ext>
            </p:extLst>
          </p:nvPr>
        </p:nvGraphicFramePr>
        <p:xfrm>
          <a:off x="4510402" y="3284984"/>
          <a:ext cx="555243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2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402" y="3284984"/>
                        <a:ext cx="555243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6549118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Text Box 2"/>
          <p:cNvSpPr txBox="1">
            <a:spLocks noChangeArrowheads="1"/>
          </p:cNvSpPr>
          <p:nvPr/>
        </p:nvSpPr>
        <p:spPr bwMode="auto">
          <a:xfrm>
            <a:off x="228600" y="-26988"/>
            <a:ext cx="40386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⑤ 5421-BCD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码计数器</a:t>
            </a:r>
            <a:endParaRPr lang="en-US" altLang="zh-CN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68"/>
          <p:cNvGrpSpPr>
            <a:grpSpLocks/>
          </p:cNvGrpSpPr>
          <p:nvPr/>
        </p:nvGrpSpPr>
        <p:grpSpPr bwMode="auto">
          <a:xfrm>
            <a:off x="2438400" y="152400"/>
            <a:ext cx="6096000" cy="3048000"/>
            <a:chOff x="1536" y="96"/>
            <a:chExt cx="3840" cy="1920"/>
          </a:xfrm>
        </p:grpSpPr>
        <p:sp>
          <p:nvSpPr>
            <p:cNvPr id="647195" name="Line 27"/>
            <p:cNvSpPr>
              <a:spLocks noChangeShapeType="1"/>
            </p:cNvSpPr>
            <p:nvPr/>
          </p:nvSpPr>
          <p:spPr bwMode="auto">
            <a:xfrm flipH="1">
              <a:off x="2688" y="187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99" name="Line 31"/>
            <p:cNvSpPr>
              <a:spLocks noChangeShapeType="1"/>
            </p:cNvSpPr>
            <p:nvPr/>
          </p:nvSpPr>
          <p:spPr bwMode="auto">
            <a:xfrm>
              <a:off x="3024" y="1872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71" name="Rectangle 3"/>
            <p:cNvSpPr>
              <a:spLocks noChangeArrowheads="1"/>
            </p:cNvSpPr>
            <p:nvPr/>
          </p:nvSpPr>
          <p:spPr bwMode="auto">
            <a:xfrm>
              <a:off x="2352" y="504"/>
              <a:ext cx="2928" cy="1152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72" name="Rectangle 4"/>
            <p:cNvSpPr>
              <a:spLocks noChangeArrowheads="1"/>
            </p:cNvSpPr>
            <p:nvPr/>
          </p:nvSpPr>
          <p:spPr bwMode="auto">
            <a:xfrm>
              <a:off x="2592" y="768"/>
              <a:ext cx="816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＝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647173" name="Rectangle 5"/>
            <p:cNvSpPr>
              <a:spLocks noChangeArrowheads="1"/>
            </p:cNvSpPr>
            <p:nvPr/>
          </p:nvSpPr>
          <p:spPr bwMode="auto">
            <a:xfrm>
              <a:off x="4272" y="768"/>
              <a:ext cx="816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＝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647174" name="Oval 6"/>
            <p:cNvSpPr>
              <a:spLocks noChangeArrowheads="1"/>
            </p:cNvSpPr>
            <p:nvPr/>
          </p:nvSpPr>
          <p:spPr bwMode="auto">
            <a:xfrm>
              <a:off x="2496" y="912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75" name="Oval 7"/>
            <p:cNvSpPr>
              <a:spLocks noChangeArrowheads="1"/>
            </p:cNvSpPr>
            <p:nvPr/>
          </p:nvSpPr>
          <p:spPr bwMode="auto">
            <a:xfrm>
              <a:off x="4176" y="912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76" name="Line 8"/>
            <p:cNvSpPr>
              <a:spLocks noChangeShapeType="1"/>
            </p:cNvSpPr>
            <p:nvPr/>
          </p:nvSpPr>
          <p:spPr bwMode="auto">
            <a:xfrm flipV="1">
              <a:off x="2928" y="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77" name="Line 9"/>
            <p:cNvSpPr>
              <a:spLocks noChangeShapeType="1"/>
            </p:cNvSpPr>
            <p:nvPr/>
          </p:nvSpPr>
          <p:spPr bwMode="auto">
            <a:xfrm flipV="1">
              <a:off x="4368" y="144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78" name="Line 10"/>
            <p:cNvSpPr>
              <a:spLocks noChangeShapeType="1"/>
            </p:cNvSpPr>
            <p:nvPr/>
          </p:nvSpPr>
          <p:spPr bwMode="auto">
            <a:xfrm flipV="1">
              <a:off x="4656" y="144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79" name="Line 11"/>
            <p:cNvSpPr>
              <a:spLocks noChangeShapeType="1"/>
            </p:cNvSpPr>
            <p:nvPr/>
          </p:nvSpPr>
          <p:spPr bwMode="auto">
            <a:xfrm flipV="1">
              <a:off x="4944" y="144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80" name="Line 12"/>
            <p:cNvSpPr>
              <a:spLocks noChangeShapeType="1"/>
            </p:cNvSpPr>
            <p:nvPr/>
          </p:nvSpPr>
          <p:spPr bwMode="auto">
            <a:xfrm>
              <a:off x="2160" y="96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81" name="Text Box 13"/>
            <p:cNvSpPr txBox="1">
              <a:spLocks noChangeArrowheads="1"/>
            </p:cNvSpPr>
            <p:nvPr/>
          </p:nvSpPr>
          <p:spPr bwMode="auto">
            <a:xfrm>
              <a:off x="1536" y="76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CP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</a:p>
          </p:txBody>
        </p:sp>
        <p:sp>
          <p:nvSpPr>
            <p:cNvPr id="647182" name="Line 14"/>
            <p:cNvSpPr>
              <a:spLocks noChangeShapeType="1"/>
            </p:cNvSpPr>
            <p:nvPr/>
          </p:nvSpPr>
          <p:spPr bwMode="auto">
            <a:xfrm flipH="1">
              <a:off x="3984" y="9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83" name="Line 15"/>
            <p:cNvSpPr>
              <a:spLocks noChangeShapeType="1"/>
            </p:cNvSpPr>
            <p:nvPr/>
          </p:nvSpPr>
          <p:spPr bwMode="auto">
            <a:xfrm>
              <a:off x="3984" y="96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84" name="Line 16"/>
            <p:cNvSpPr>
              <a:spLocks noChangeShapeType="1"/>
            </p:cNvSpPr>
            <p:nvPr/>
          </p:nvSpPr>
          <p:spPr bwMode="auto">
            <a:xfrm flipH="1">
              <a:off x="2016" y="1296"/>
              <a:ext cx="19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85" name="Text Box 17"/>
            <p:cNvSpPr txBox="1">
              <a:spLocks noChangeArrowheads="1"/>
            </p:cNvSpPr>
            <p:nvPr/>
          </p:nvSpPr>
          <p:spPr bwMode="auto">
            <a:xfrm>
              <a:off x="1584" y="110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CP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647186" name="Text Box 18"/>
            <p:cNvSpPr txBox="1">
              <a:spLocks noChangeArrowheads="1"/>
            </p:cNvSpPr>
            <p:nvPr/>
          </p:nvSpPr>
          <p:spPr bwMode="auto">
            <a:xfrm>
              <a:off x="2496" y="1344"/>
              <a:ext cx="244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9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(1) S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9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(2)     R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(1) R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</a:t>
              </a: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(2)</a:t>
              </a:r>
            </a:p>
          </p:txBody>
        </p:sp>
        <p:sp>
          <p:nvSpPr>
            <p:cNvPr id="647187" name="Line 19"/>
            <p:cNvSpPr>
              <a:spLocks noChangeShapeType="1"/>
            </p:cNvSpPr>
            <p:nvPr/>
          </p:nvSpPr>
          <p:spPr bwMode="auto">
            <a:xfrm>
              <a:off x="2688" y="163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88" name="Line 20"/>
            <p:cNvSpPr>
              <a:spLocks noChangeShapeType="1"/>
            </p:cNvSpPr>
            <p:nvPr/>
          </p:nvSpPr>
          <p:spPr bwMode="auto">
            <a:xfrm>
              <a:off x="3120" y="163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89" name="Line 21"/>
            <p:cNvSpPr>
              <a:spLocks noChangeShapeType="1"/>
            </p:cNvSpPr>
            <p:nvPr/>
          </p:nvSpPr>
          <p:spPr bwMode="auto">
            <a:xfrm>
              <a:off x="3840" y="163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90" name="Line 22"/>
            <p:cNvSpPr>
              <a:spLocks noChangeShapeType="1"/>
            </p:cNvSpPr>
            <p:nvPr/>
          </p:nvSpPr>
          <p:spPr bwMode="auto">
            <a:xfrm>
              <a:off x="4272" y="163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91" name="Text Box 23"/>
            <p:cNvSpPr txBox="1">
              <a:spLocks noChangeArrowheads="1"/>
            </p:cNvSpPr>
            <p:nvPr/>
          </p:nvSpPr>
          <p:spPr bwMode="auto">
            <a:xfrm>
              <a:off x="2928" y="480"/>
              <a:ext cx="244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              Q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 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Q</a:t>
              </a:r>
              <a:r>
                <a:rPr kumimoji="0" lang="en-US" altLang="zh-CN" b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 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647192" name="Line 24"/>
            <p:cNvSpPr>
              <a:spLocks noChangeShapeType="1"/>
            </p:cNvSpPr>
            <p:nvPr/>
          </p:nvSpPr>
          <p:spPr bwMode="auto">
            <a:xfrm flipH="1">
              <a:off x="2160" y="336"/>
              <a:ext cx="27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93" name="Line 25"/>
            <p:cNvSpPr>
              <a:spLocks noChangeShapeType="1"/>
            </p:cNvSpPr>
            <p:nvPr/>
          </p:nvSpPr>
          <p:spPr bwMode="auto">
            <a:xfrm>
              <a:off x="2160" y="336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94" name="Oval 26"/>
            <p:cNvSpPr>
              <a:spLocks noChangeArrowheads="1"/>
            </p:cNvSpPr>
            <p:nvPr/>
          </p:nvSpPr>
          <p:spPr bwMode="auto">
            <a:xfrm>
              <a:off x="3096" y="1848"/>
              <a:ext cx="48" cy="48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47196" name="Line 28"/>
            <p:cNvSpPr>
              <a:spLocks noChangeShapeType="1"/>
            </p:cNvSpPr>
            <p:nvPr/>
          </p:nvSpPr>
          <p:spPr bwMode="auto">
            <a:xfrm>
              <a:off x="2688" y="187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97" name="Line 29"/>
            <p:cNvSpPr>
              <a:spLocks noChangeShapeType="1"/>
            </p:cNvSpPr>
            <p:nvPr/>
          </p:nvSpPr>
          <p:spPr bwMode="auto">
            <a:xfrm>
              <a:off x="2592" y="20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198" name="Oval 30"/>
            <p:cNvSpPr>
              <a:spLocks noChangeArrowheads="1"/>
            </p:cNvSpPr>
            <p:nvPr/>
          </p:nvSpPr>
          <p:spPr bwMode="auto">
            <a:xfrm>
              <a:off x="4932" y="360"/>
              <a:ext cx="48" cy="48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47202" name="Oval 34"/>
            <p:cNvSpPr>
              <a:spLocks noChangeArrowheads="1"/>
            </p:cNvSpPr>
            <p:nvPr/>
          </p:nvSpPr>
          <p:spPr bwMode="auto">
            <a:xfrm>
              <a:off x="3816" y="1860"/>
              <a:ext cx="48" cy="48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47203" name="Oval 35"/>
            <p:cNvSpPr>
              <a:spLocks noChangeArrowheads="1"/>
            </p:cNvSpPr>
            <p:nvPr/>
          </p:nvSpPr>
          <p:spPr bwMode="auto">
            <a:xfrm>
              <a:off x="2640" y="1860"/>
              <a:ext cx="48" cy="48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" name="Group 169"/>
          <p:cNvGrpSpPr>
            <a:grpSpLocks/>
          </p:cNvGrpSpPr>
          <p:nvPr/>
        </p:nvGrpSpPr>
        <p:grpSpPr bwMode="auto">
          <a:xfrm>
            <a:off x="-38100" y="3352800"/>
            <a:ext cx="9334500" cy="3200400"/>
            <a:chOff x="-24" y="2112"/>
            <a:chExt cx="5880" cy="2016"/>
          </a:xfrm>
        </p:grpSpPr>
        <p:sp>
          <p:nvSpPr>
            <p:cNvPr id="647207" name="Line 39"/>
            <p:cNvSpPr>
              <a:spLocks noChangeShapeType="1"/>
            </p:cNvSpPr>
            <p:nvPr/>
          </p:nvSpPr>
          <p:spPr bwMode="auto">
            <a:xfrm>
              <a:off x="768" y="216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08" name="Line 40"/>
            <p:cNvSpPr>
              <a:spLocks noChangeShapeType="1"/>
            </p:cNvSpPr>
            <p:nvPr/>
          </p:nvSpPr>
          <p:spPr bwMode="auto">
            <a:xfrm>
              <a:off x="100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09" name="Line 41"/>
            <p:cNvSpPr>
              <a:spLocks noChangeShapeType="1"/>
            </p:cNvSpPr>
            <p:nvPr/>
          </p:nvSpPr>
          <p:spPr bwMode="auto">
            <a:xfrm>
              <a:off x="76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10" name="Line 42"/>
            <p:cNvSpPr>
              <a:spLocks noChangeShapeType="1"/>
            </p:cNvSpPr>
            <p:nvPr/>
          </p:nvSpPr>
          <p:spPr bwMode="auto">
            <a:xfrm>
              <a:off x="100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11" name="Line 43"/>
            <p:cNvSpPr>
              <a:spLocks noChangeShapeType="1"/>
            </p:cNvSpPr>
            <p:nvPr/>
          </p:nvSpPr>
          <p:spPr bwMode="auto">
            <a:xfrm>
              <a:off x="1248" y="216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12" name="Line 44"/>
            <p:cNvSpPr>
              <a:spLocks noChangeShapeType="1"/>
            </p:cNvSpPr>
            <p:nvPr/>
          </p:nvSpPr>
          <p:spPr bwMode="auto">
            <a:xfrm>
              <a:off x="148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13" name="Line 45"/>
            <p:cNvSpPr>
              <a:spLocks noChangeShapeType="1"/>
            </p:cNvSpPr>
            <p:nvPr/>
          </p:nvSpPr>
          <p:spPr bwMode="auto">
            <a:xfrm>
              <a:off x="124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14" name="Line 46"/>
            <p:cNvSpPr>
              <a:spLocks noChangeShapeType="1"/>
            </p:cNvSpPr>
            <p:nvPr/>
          </p:nvSpPr>
          <p:spPr bwMode="auto">
            <a:xfrm>
              <a:off x="148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15" name="Line 47"/>
            <p:cNvSpPr>
              <a:spLocks noChangeShapeType="1"/>
            </p:cNvSpPr>
            <p:nvPr/>
          </p:nvSpPr>
          <p:spPr bwMode="auto">
            <a:xfrm>
              <a:off x="1728" y="216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16" name="Line 48"/>
            <p:cNvSpPr>
              <a:spLocks noChangeShapeType="1"/>
            </p:cNvSpPr>
            <p:nvPr/>
          </p:nvSpPr>
          <p:spPr bwMode="auto">
            <a:xfrm>
              <a:off x="196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17" name="Line 49"/>
            <p:cNvSpPr>
              <a:spLocks noChangeShapeType="1"/>
            </p:cNvSpPr>
            <p:nvPr/>
          </p:nvSpPr>
          <p:spPr bwMode="auto">
            <a:xfrm>
              <a:off x="172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18" name="Line 50"/>
            <p:cNvSpPr>
              <a:spLocks noChangeShapeType="1"/>
            </p:cNvSpPr>
            <p:nvPr/>
          </p:nvSpPr>
          <p:spPr bwMode="auto">
            <a:xfrm>
              <a:off x="196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19" name="Line 51"/>
            <p:cNvSpPr>
              <a:spLocks noChangeShapeType="1"/>
            </p:cNvSpPr>
            <p:nvPr/>
          </p:nvSpPr>
          <p:spPr bwMode="auto">
            <a:xfrm>
              <a:off x="2208" y="216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20" name="Line 52"/>
            <p:cNvSpPr>
              <a:spLocks noChangeShapeType="1"/>
            </p:cNvSpPr>
            <p:nvPr/>
          </p:nvSpPr>
          <p:spPr bwMode="auto">
            <a:xfrm>
              <a:off x="244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21" name="Line 53"/>
            <p:cNvSpPr>
              <a:spLocks noChangeShapeType="1"/>
            </p:cNvSpPr>
            <p:nvPr/>
          </p:nvSpPr>
          <p:spPr bwMode="auto">
            <a:xfrm>
              <a:off x="220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22" name="Line 54"/>
            <p:cNvSpPr>
              <a:spLocks noChangeShapeType="1"/>
            </p:cNvSpPr>
            <p:nvPr/>
          </p:nvSpPr>
          <p:spPr bwMode="auto">
            <a:xfrm>
              <a:off x="244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23" name="Line 55"/>
            <p:cNvSpPr>
              <a:spLocks noChangeShapeType="1"/>
            </p:cNvSpPr>
            <p:nvPr/>
          </p:nvSpPr>
          <p:spPr bwMode="auto">
            <a:xfrm>
              <a:off x="52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24" name="Line 56"/>
            <p:cNvSpPr>
              <a:spLocks noChangeShapeType="1"/>
            </p:cNvSpPr>
            <p:nvPr/>
          </p:nvSpPr>
          <p:spPr bwMode="auto">
            <a:xfrm>
              <a:off x="2688" y="216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25" name="Line 57"/>
            <p:cNvSpPr>
              <a:spLocks noChangeShapeType="1"/>
            </p:cNvSpPr>
            <p:nvPr/>
          </p:nvSpPr>
          <p:spPr bwMode="auto">
            <a:xfrm>
              <a:off x="292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26" name="Line 58"/>
            <p:cNvSpPr>
              <a:spLocks noChangeShapeType="1"/>
            </p:cNvSpPr>
            <p:nvPr/>
          </p:nvSpPr>
          <p:spPr bwMode="auto">
            <a:xfrm>
              <a:off x="268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27" name="Line 59"/>
            <p:cNvSpPr>
              <a:spLocks noChangeShapeType="1"/>
            </p:cNvSpPr>
            <p:nvPr/>
          </p:nvSpPr>
          <p:spPr bwMode="auto">
            <a:xfrm>
              <a:off x="292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28" name="Line 60"/>
            <p:cNvSpPr>
              <a:spLocks noChangeShapeType="1"/>
            </p:cNvSpPr>
            <p:nvPr/>
          </p:nvSpPr>
          <p:spPr bwMode="auto">
            <a:xfrm>
              <a:off x="3168" y="216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29" name="Line 61"/>
            <p:cNvSpPr>
              <a:spLocks noChangeShapeType="1"/>
            </p:cNvSpPr>
            <p:nvPr/>
          </p:nvSpPr>
          <p:spPr bwMode="auto">
            <a:xfrm>
              <a:off x="340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30" name="Line 62"/>
            <p:cNvSpPr>
              <a:spLocks noChangeShapeType="1"/>
            </p:cNvSpPr>
            <p:nvPr/>
          </p:nvSpPr>
          <p:spPr bwMode="auto">
            <a:xfrm>
              <a:off x="316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31" name="Line 63"/>
            <p:cNvSpPr>
              <a:spLocks noChangeShapeType="1"/>
            </p:cNvSpPr>
            <p:nvPr/>
          </p:nvSpPr>
          <p:spPr bwMode="auto">
            <a:xfrm>
              <a:off x="340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32" name="Line 64"/>
            <p:cNvSpPr>
              <a:spLocks noChangeShapeType="1"/>
            </p:cNvSpPr>
            <p:nvPr/>
          </p:nvSpPr>
          <p:spPr bwMode="auto">
            <a:xfrm>
              <a:off x="3648" y="216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33" name="Line 65"/>
            <p:cNvSpPr>
              <a:spLocks noChangeShapeType="1"/>
            </p:cNvSpPr>
            <p:nvPr/>
          </p:nvSpPr>
          <p:spPr bwMode="auto">
            <a:xfrm>
              <a:off x="388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34" name="Line 66"/>
            <p:cNvSpPr>
              <a:spLocks noChangeShapeType="1"/>
            </p:cNvSpPr>
            <p:nvPr/>
          </p:nvSpPr>
          <p:spPr bwMode="auto">
            <a:xfrm>
              <a:off x="364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35" name="Line 67"/>
            <p:cNvSpPr>
              <a:spLocks noChangeShapeType="1"/>
            </p:cNvSpPr>
            <p:nvPr/>
          </p:nvSpPr>
          <p:spPr bwMode="auto">
            <a:xfrm>
              <a:off x="388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36" name="Line 68"/>
            <p:cNvSpPr>
              <a:spLocks noChangeShapeType="1"/>
            </p:cNvSpPr>
            <p:nvPr/>
          </p:nvSpPr>
          <p:spPr bwMode="auto">
            <a:xfrm>
              <a:off x="4128" y="216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37" name="Line 69"/>
            <p:cNvSpPr>
              <a:spLocks noChangeShapeType="1"/>
            </p:cNvSpPr>
            <p:nvPr/>
          </p:nvSpPr>
          <p:spPr bwMode="auto">
            <a:xfrm>
              <a:off x="436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38" name="Line 70"/>
            <p:cNvSpPr>
              <a:spLocks noChangeShapeType="1"/>
            </p:cNvSpPr>
            <p:nvPr/>
          </p:nvSpPr>
          <p:spPr bwMode="auto">
            <a:xfrm>
              <a:off x="412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39" name="Line 71"/>
            <p:cNvSpPr>
              <a:spLocks noChangeShapeType="1"/>
            </p:cNvSpPr>
            <p:nvPr/>
          </p:nvSpPr>
          <p:spPr bwMode="auto">
            <a:xfrm>
              <a:off x="436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40" name="Line 72"/>
            <p:cNvSpPr>
              <a:spLocks noChangeShapeType="1"/>
            </p:cNvSpPr>
            <p:nvPr/>
          </p:nvSpPr>
          <p:spPr bwMode="auto">
            <a:xfrm>
              <a:off x="244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41" name="Line 73"/>
            <p:cNvSpPr>
              <a:spLocks noChangeShapeType="1"/>
            </p:cNvSpPr>
            <p:nvPr/>
          </p:nvSpPr>
          <p:spPr bwMode="auto">
            <a:xfrm>
              <a:off x="528" y="2736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42" name="Line 74"/>
            <p:cNvSpPr>
              <a:spLocks noChangeShapeType="1"/>
            </p:cNvSpPr>
            <p:nvPr/>
          </p:nvSpPr>
          <p:spPr bwMode="auto">
            <a:xfrm flipV="1">
              <a:off x="1008" y="2544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43" name="Line 75"/>
            <p:cNvSpPr>
              <a:spLocks noChangeShapeType="1"/>
            </p:cNvSpPr>
            <p:nvPr/>
          </p:nvSpPr>
          <p:spPr bwMode="auto">
            <a:xfrm>
              <a:off x="1008" y="2544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44" name="Line 76"/>
            <p:cNvSpPr>
              <a:spLocks noChangeShapeType="1"/>
            </p:cNvSpPr>
            <p:nvPr/>
          </p:nvSpPr>
          <p:spPr bwMode="auto">
            <a:xfrm>
              <a:off x="1488" y="2544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45" name="Line 77"/>
            <p:cNvSpPr>
              <a:spLocks noChangeShapeType="1"/>
            </p:cNvSpPr>
            <p:nvPr/>
          </p:nvSpPr>
          <p:spPr bwMode="auto">
            <a:xfrm>
              <a:off x="1488" y="2736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46" name="Line 78"/>
            <p:cNvSpPr>
              <a:spLocks noChangeShapeType="1"/>
            </p:cNvSpPr>
            <p:nvPr/>
          </p:nvSpPr>
          <p:spPr bwMode="auto">
            <a:xfrm>
              <a:off x="1488" y="2736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47" name="Line 79"/>
            <p:cNvSpPr>
              <a:spLocks noChangeShapeType="1"/>
            </p:cNvSpPr>
            <p:nvPr/>
          </p:nvSpPr>
          <p:spPr bwMode="auto">
            <a:xfrm flipV="1">
              <a:off x="1968" y="2544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48" name="Line 80"/>
            <p:cNvSpPr>
              <a:spLocks noChangeShapeType="1"/>
            </p:cNvSpPr>
            <p:nvPr/>
          </p:nvSpPr>
          <p:spPr bwMode="auto">
            <a:xfrm>
              <a:off x="1968" y="2544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49" name="Line 81"/>
            <p:cNvSpPr>
              <a:spLocks noChangeShapeType="1"/>
            </p:cNvSpPr>
            <p:nvPr/>
          </p:nvSpPr>
          <p:spPr bwMode="auto">
            <a:xfrm>
              <a:off x="2448" y="2544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50" name="Line 82"/>
            <p:cNvSpPr>
              <a:spLocks noChangeShapeType="1"/>
            </p:cNvSpPr>
            <p:nvPr/>
          </p:nvSpPr>
          <p:spPr bwMode="auto">
            <a:xfrm>
              <a:off x="2448" y="2736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51" name="Line 83"/>
            <p:cNvSpPr>
              <a:spLocks noChangeShapeType="1"/>
            </p:cNvSpPr>
            <p:nvPr/>
          </p:nvSpPr>
          <p:spPr bwMode="auto">
            <a:xfrm>
              <a:off x="2448" y="2736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55" name="Line 87"/>
            <p:cNvSpPr>
              <a:spLocks noChangeShapeType="1"/>
            </p:cNvSpPr>
            <p:nvPr/>
          </p:nvSpPr>
          <p:spPr bwMode="auto">
            <a:xfrm>
              <a:off x="2928" y="2736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56" name="Line 88"/>
            <p:cNvSpPr>
              <a:spLocks noChangeShapeType="1"/>
            </p:cNvSpPr>
            <p:nvPr/>
          </p:nvSpPr>
          <p:spPr bwMode="auto">
            <a:xfrm>
              <a:off x="2928" y="2736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57" name="Line 89"/>
            <p:cNvSpPr>
              <a:spLocks noChangeShapeType="1"/>
            </p:cNvSpPr>
            <p:nvPr/>
          </p:nvSpPr>
          <p:spPr bwMode="auto">
            <a:xfrm flipV="1">
              <a:off x="3408" y="2544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58" name="Line 90"/>
            <p:cNvSpPr>
              <a:spLocks noChangeShapeType="1"/>
            </p:cNvSpPr>
            <p:nvPr/>
          </p:nvSpPr>
          <p:spPr bwMode="auto">
            <a:xfrm>
              <a:off x="3408" y="2544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59" name="Line 91"/>
            <p:cNvSpPr>
              <a:spLocks noChangeShapeType="1"/>
            </p:cNvSpPr>
            <p:nvPr/>
          </p:nvSpPr>
          <p:spPr bwMode="auto">
            <a:xfrm>
              <a:off x="3888" y="2544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60" name="Line 92"/>
            <p:cNvSpPr>
              <a:spLocks noChangeShapeType="1"/>
            </p:cNvSpPr>
            <p:nvPr/>
          </p:nvSpPr>
          <p:spPr bwMode="auto">
            <a:xfrm>
              <a:off x="3888" y="2736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72" name="Line 104"/>
            <p:cNvSpPr>
              <a:spLocks noChangeShapeType="1"/>
            </p:cNvSpPr>
            <p:nvPr/>
          </p:nvSpPr>
          <p:spPr bwMode="auto">
            <a:xfrm>
              <a:off x="1008" y="2400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73" name="Line 105"/>
            <p:cNvSpPr>
              <a:spLocks noChangeShapeType="1"/>
            </p:cNvSpPr>
            <p:nvPr/>
          </p:nvSpPr>
          <p:spPr bwMode="auto">
            <a:xfrm>
              <a:off x="1488" y="2352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74" name="Line 106"/>
            <p:cNvSpPr>
              <a:spLocks noChangeShapeType="1"/>
            </p:cNvSpPr>
            <p:nvPr/>
          </p:nvSpPr>
          <p:spPr bwMode="auto">
            <a:xfrm>
              <a:off x="1968" y="2352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75" name="Line 107"/>
            <p:cNvSpPr>
              <a:spLocks noChangeShapeType="1"/>
            </p:cNvSpPr>
            <p:nvPr/>
          </p:nvSpPr>
          <p:spPr bwMode="auto">
            <a:xfrm>
              <a:off x="2448" y="2352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76" name="Line 108"/>
            <p:cNvSpPr>
              <a:spLocks noChangeShapeType="1"/>
            </p:cNvSpPr>
            <p:nvPr/>
          </p:nvSpPr>
          <p:spPr bwMode="auto">
            <a:xfrm>
              <a:off x="2928" y="2352"/>
              <a:ext cx="0" cy="168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77" name="Line 109"/>
            <p:cNvSpPr>
              <a:spLocks noChangeShapeType="1"/>
            </p:cNvSpPr>
            <p:nvPr/>
          </p:nvSpPr>
          <p:spPr bwMode="auto">
            <a:xfrm>
              <a:off x="3408" y="2352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78" name="Line 110"/>
            <p:cNvSpPr>
              <a:spLocks noChangeShapeType="1"/>
            </p:cNvSpPr>
            <p:nvPr/>
          </p:nvSpPr>
          <p:spPr bwMode="auto">
            <a:xfrm>
              <a:off x="3888" y="240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79" name="Line 111"/>
            <p:cNvSpPr>
              <a:spLocks noChangeShapeType="1"/>
            </p:cNvSpPr>
            <p:nvPr/>
          </p:nvSpPr>
          <p:spPr bwMode="auto">
            <a:xfrm>
              <a:off x="4368" y="2352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80" name="Line 112"/>
            <p:cNvSpPr>
              <a:spLocks noChangeShapeType="1"/>
            </p:cNvSpPr>
            <p:nvPr/>
          </p:nvSpPr>
          <p:spPr bwMode="auto">
            <a:xfrm>
              <a:off x="1488" y="2976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81" name="Line 113"/>
            <p:cNvSpPr>
              <a:spLocks noChangeShapeType="1"/>
            </p:cNvSpPr>
            <p:nvPr/>
          </p:nvSpPr>
          <p:spPr bwMode="auto">
            <a:xfrm>
              <a:off x="2448" y="2928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82" name="Line 114"/>
            <p:cNvSpPr>
              <a:spLocks noChangeShapeType="1"/>
            </p:cNvSpPr>
            <p:nvPr/>
          </p:nvSpPr>
          <p:spPr bwMode="auto">
            <a:xfrm>
              <a:off x="3408" y="2928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83" name="Line 115"/>
            <p:cNvSpPr>
              <a:spLocks noChangeShapeType="1"/>
            </p:cNvSpPr>
            <p:nvPr/>
          </p:nvSpPr>
          <p:spPr bwMode="auto">
            <a:xfrm>
              <a:off x="4368" y="2976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85" name="Text Box 117"/>
            <p:cNvSpPr txBox="1">
              <a:spLocks noChangeArrowheads="1"/>
            </p:cNvSpPr>
            <p:nvPr/>
          </p:nvSpPr>
          <p:spPr bwMode="auto">
            <a:xfrm>
              <a:off x="48" y="211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CP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647286" name="Text Box 118"/>
            <p:cNvSpPr txBox="1">
              <a:spLocks noChangeArrowheads="1"/>
            </p:cNvSpPr>
            <p:nvPr/>
          </p:nvSpPr>
          <p:spPr bwMode="auto">
            <a:xfrm>
              <a:off x="-24" y="249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Q</a:t>
              </a:r>
              <a:r>
                <a:rPr kumimoji="0" lang="en-US" altLang="zh-CN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47287" name="Text Box 119"/>
            <p:cNvSpPr txBox="1">
              <a:spLocks noChangeArrowheads="1"/>
            </p:cNvSpPr>
            <p:nvPr/>
          </p:nvSpPr>
          <p:spPr bwMode="auto">
            <a:xfrm>
              <a:off x="144" y="292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647288" name="Text Box 120"/>
            <p:cNvSpPr txBox="1">
              <a:spLocks noChangeArrowheads="1"/>
            </p:cNvSpPr>
            <p:nvPr/>
          </p:nvSpPr>
          <p:spPr bwMode="auto">
            <a:xfrm>
              <a:off x="768" y="2112"/>
              <a:ext cx="4704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1        2        3        4        5        6        7        8        9       10</a:t>
              </a:r>
            </a:p>
          </p:txBody>
        </p:sp>
        <p:sp>
          <p:nvSpPr>
            <p:cNvPr id="647261" name="Line 93"/>
            <p:cNvSpPr>
              <a:spLocks noChangeShapeType="1"/>
            </p:cNvSpPr>
            <p:nvPr/>
          </p:nvSpPr>
          <p:spPr bwMode="auto">
            <a:xfrm>
              <a:off x="528" y="3072"/>
              <a:ext cx="96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62" name="Line 94"/>
            <p:cNvSpPr>
              <a:spLocks noChangeShapeType="1"/>
            </p:cNvSpPr>
            <p:nvPr/>
          </p:nvSpPr>
          <p:spPr bwMode="auto">
            <a:xfrm flipV="1">
              <a:off x="1488" y="2880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63" name="Line 95"/>
            <p:cNvSpPr>
              <a:spLocks noChangeShapeType="1"/>
            </p:cNvSpPr>
            <p:nvPr/>
          </p:nvSpPr>
          <p:spPr bwMode="auto">
            <a:xfrm>
              <a:off x="1488" y="2880"/>
              <a:ext cx="96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64" name="Line 96"/>
            <p:cNvSpPr>
              <a:spLocks noChangeShapeType="1"/>
            </p:cNvSpPr>
            <p:nvPr/>
          </p:nvSpPr>
          <p:spPr bwMode="auto">
            <a:xfrm>
              <a:off x="2448" y="2880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65" name="Line 97"/>
            <p:cNvSpPr>
              <a:spLocks noChangeShapeType="1"/>
            </p:cNvSpPr>
            <p:nvPr/>
          </p:nvSpPr>
          <p:spPr bwMode="auto">
            <a:xfrm>
              <a:off x="2448" y="3072"/>
              <a:ext cx="96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66" name="Line 98"/>
            <p:cNvSpPr>
              <a:spLocks noChangeShapeType="1"/>
            </p:cNvSpPr>
            <p:nvPr/>
          </p:nvSpPr>
          <p:spPr bwMode="auto">
            <a:xfrm>
              <a:off x="2448" y="3072"/>
              <a:ext cx="14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67" name="Line 99"/>
            <p:cNvSpPr>
              <a:spLocks noChangeShapeType="1"/>
            </p:cNvSpPr>
            <p:nvPr/>
          </p:nvSpPr>
          <p:spPr bwMode="auto">
            <a:xfrm flipV="1">
              <a:off x="3888" y="2880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68" name="Line 100"/>
            <p:cNvSpPr>
              <a:spLocks noChangeShapeType="1"/>
            </p:cNvSpPr>
            <p:nvPr/>
          </p:nvSpPr>
          <p:spPr bwMode="auto">
            <a:xfrm>
              <a:off x="3888" y="2880"/>
              <a:ext cx="96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89" name="Line 121"/>
            <p:cNvSpPr>
              <a:spLocks noChangeShapeType="1"/>
            </p:cNvSpPr>
            <p:nvPr/>
          </p:nvSpPr>
          <p:spPr bwMode="auto">
            <a:xfrm>
              <a:off x="4848" y="2880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90" name="Line 122"/>
            <p:cNvSpPr>
              <a:spLocks noChangeShapeType="1"/>
            </p:cNvSpPr>
            <p:nvPr/>
          </p:nvSpPr>
          <p:spPr bwMode="auto">
            <a:xfrm>
              <a:off x="4848" y="3072"/>
              <a:ext cx="76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69" name="Line 101"/>
            <p:cNvSpPr>
              <a:spLocks noChangeShapeType="1"/>
            </p:cNvSpPr>
            <p:nvPr/>
          </p:nvSpPr>
          <p:spPr bwMode="auto">
            <a:xfrm>
              <a:off x="528" y="3381"/>
              <a:ext cx="19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70" name="Line 102"/>
            <p:cNvSpPr>
              <a:spLocks noChangeShapeType="1"/>
            </p:cNvSpPr>
            <p:nvPr/>
          </p:nvSpPr>
          <p:spPr bwMode="auto">
            <a:xfrm flipV="1">
              <a:off x="2448" y="3216"/>
              <a:ext cx="0" cy="16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71" name="Line 103"/>
            <p:cNvSpPr>
              <a:spLocks noChangeShapeType="1"/>
            </p:cNvSpPr>
            <p:nvPr/>
          </p:nvSpPr>
          <p:spPr bwMode="auto">
            <a:xfrm>
              <a:off x="2448" y="3216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91" name="Line 123"/>
            <p:cNvSpPr>
              <a:spLocks noChangeShapeType="1"/>
            </p:cNvSpPr>
            <p:nvPr/>
          </p:nvSpPr>
          <p:spPr bwMode="auto">
            <a:xfrm>
              <a:off x="2928" y="3216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92" name="Line 124"/>
            <p:cNvSpPr>
              <a:spLocks noChangeShapeType="1"/>
            </p:cNvSpPr>
            <p:nvPr/>
          </p:nvSpPr>
          <p:spPr bwMode="auto">
            <a:xfrm>
              <a:off x="2928" y="3408"/>
              <a:ext cx="19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93" name="Line 125"/>
            <p:cNvSpPr>
              <a:spLocks noChangeShapeType="1"/>
            </p:cNvSpPr>
            <p:nvPr/>
          </p:nvSpPr>
          <p:spPr bwMode="auto">
            <a:xfrm>
              <a:off x="528" y="3744"/>
              <a:ext cx="240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94" name="Line 126"/>
            <p:cNvSpPr>
              <a:spLocks noChangeShapeType="1"/>
            </p:cNvSpPr>
            <p:nvPr/>
          </p:nvSpPr>
          <p:spPr bwMode="auto">
            <a:xfrm flipV="1">
              <a:off x="2928" y="3552"/>
              <a:ext cx="0" cy="19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95" name="Line 127"/>
            <p:cNvSpPr>
              <a:spLocks noChangeShapeType="1"/>
            </p:cNvSpPr>
            <p:nvPr/>
          </p:nvSpPr>
          <p:spPr bwMode="auto">
            <a:xfrm>
              <a:off x="2928" y="3552"/>
              <a:ext cx="240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296" name="Text Box 128"/>
            <p:cNvSpPr txBox="1">
              <a:spLocks noChangeArrowheads="1"/>
            </p:cNvSpPr>
            <p:nvPr/>
          </p:nvSpPr>
          <p:spPr bwMode="auto">
            <a:xfrm>
              <a:off x="144" y="326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r>
                <a:rPr kumimoji="0" lang="en-US" altLang="zh-CN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</p:txBody>
        </p:sp>
        <p:sp>
          <p:nvSpPr>
            <p:cNvPr id="647297" name="Text Box 129"/>
            <p:cNvSpPr txBox="1">
              <a:spLocks noChangeArrowheads="1"/>
            </p:cNvSpPr>
            <p:nvPr/>
          </p:nvSpPr>
          <p:spPr bwMode="auto">
            <a:xfrm>
              <a:off x="984" y="384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001</a:t>
              </a:r>
            </a:p>
          </p:txBody>
        </p:sp>
        <p:sp>
          <p:nvSpPr>
            <p:cNvPr id="647302" name="Line 134"/>
            <p:cNvSpPr>
              <a:spLocks noChangeShapeType="1"/>
            </p:cNvSpPr>
            <p:nvPr/>
          </p:nvSpPr>
          <p:spPr bwMode="auto">
            <a:xfrm>
              <a:off x="436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03" name="Line 135"/>
            <p:cNvSpPr>
              <a:spLocks noChangeShapeType="1"/>
            </p:cNvSpPr>
            <p:nvPr/>
          </p:nvSpPr>
          <p:spPr bwMode="auto">
            <a:xfrm>
              <a:off x="436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04" name="Line 136"/>
            <p:cNvSpPr>
              <a:spLocks noChangeShapeType="1"/>
            </p:cNvSpPr>
            <p:nvPr/>
          </p:nvSpPr>
          <p:spPr bwMode="auto">
            <a:xfrm>
              <a:off x="4608" y="216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05" name="Line 137"/>
            <p:cNvSpPr>
              <a:spLocks noChangeShapeType="1"/>
            </p:cNvSpPr>
            <p:nvPr/>
          </p:nvSpPr>
          <p:spPr bwMode="auto">
            <a:xfrm>
              <a:off x="484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06" name="Line 138"/>
            <p:cNvSpPr>
              <a:spLocks noChangeShapeType="1"/>
            </p:cNvSpPr>
            <p:nvPr/>
          </p:nvSpPr>
          <p:spPr bwMode="auto">
            <a:xfrm>
              <a:off x="460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07" name="Line 139"/>
            <p:cNvSpPr>
              <a:spLocks noChangeShapeType="1"/>
            </p:cNvSpPr>
            <p:nvPr/>
          </p:nvSpPr>
          <p:spPr bwMode="auto">
            <a:xfrm>
              <a:off x="484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08" name="Line 140"/>
            <p:cNvSpPr>
              <a:spLocks noChangeShapeType="1"/>
            </p:cNvSpPr>
            <p:nvPr/>
          </p:nvSpPr>
          <p:spPr bwMode="auto">
            <a:xfrm>
              <a:off x="5088" y="216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09" name="Line 141"/>
            <p:cNvSpPr>
              <a:spLocks noChangeShapeType="1"/>
            </p:cNvSpPr>
            <p:nvPr/>
          </p:nvSpPr>
          <p:spPr bwMode="auto">
            <a:xfrm>
              <a:off x="532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10" name="Line 142"/>
            <p:cNvSpPr>
              <a:spLocks noChangeShapeType="1"/>
            </p:cNvSpPr>
            <p:nvPr/>
          </p:nvSpPr>
          <p:spPr bwMode="auto">
            <a:xfrm>
              <a:off x="508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11" name="Line 143"/>
            <p:cNvSpPr>
              <a:spLocks noChangeShapeType="1"/>
            </p:cNvSpPr>
            <p:nvPr/>
          </p:nvSpPr>
          <p:spPr bwMode="auto">
            <a:xfrm>
              <a:off x="5328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12" name="Line 144"/>
            <p:cNvSpPr>
              <a:spLocks noChangeShapeType="1"/>
            </p:cNvSpPr>
            <p:nvPr/>
          </p:nvSpPr>
          <p:spPr bwMode="auto">
            <a:xfrm flipV="1">
              <a:off x="4368" y="2544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13" name="Line 145"/>
            <p:cNvSpPr>
              <a:spLocks noChangeShapeType="1"/>
            </p:cNvSpPr>
            <p:nvPr/>
          </p:nvSpPr>
          <p:spPr bwMode="auto">
            <a:xfrm>
              <a:off x="4368" y="2544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14" name="Line 146"/>
            <p:cNvSpPr>
              <a:spLocks noChangeShapeType="1"/>
            </p:cNvSpPr>
            <p:nvPr/>
          </p:nvSpPr>
          <p:spPr bwMode="auto">
            <a:xfrm>
              <a:off x="4848" y="2544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15" name="Line 147"/>
            <p:cNvSpPr>
              <a:spLocks noChangeShapeType="1"/>
            </p:cNvSpPr>
            <p:nvPr/>
          </p:nvSpPr>
          <p:spPr bwMode="auto">
            <a:xfrm>
              <a:off x="4848" y="2736"/>
              <a:ext cx="7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18" name="Line 150"/>
            <p:cNvSpPr>
              <a:spLocks noChangeShapeType="1"/>
            </p:cNvSpPr>
            <p:nvPr/>
          </p:nvSpPr>
          <p:spPr bwMode="auto">
            <a:xfrm flipV="1">
              <a:off x="4848" y="3216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19" name="Line 151"/>
            <p:cNvSpPr>
              <a:spLocks noChangeShapeType="1"/>
            </p:cNvSpPr>
            <p:nvPr/>
          </p:nvSpPr>
          <p:spPr bwMode="auto">
            <a:xfrm>
              <a:off x="4848" y="3216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20" name="Line 152"/>
            <p:cNvSpPr>
              <a:spLocks noChangeShapeType="1"/>
            </p:cNvSpPr>
            <p:nvPr/>
          </p:nvSpPr>
          <p:spPr bwMode="auto">
            <a:xfrm>
              <a:off x="5328" y="3216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21" name="Line 153"/>
            <p:cNvSpPr>
              <a:spLocks noChangeShapeType="1"/>
            </p:cNvSpPr>
            <p:nvPr/>
          </p:nvSpPr>
          <p:spPr bwMode="auto">
            <a:xfrm>
              <a:off x="5328" y="3408"/>
              <a:ext cx="2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22" name="Line 154"/>
            <p:cNvSpPr>
              <a:spLocks noChangeShapeType="1"/>
            </p:cNvSpPr>
            <p:nvPr/>
          </p:nvSpPr>
          <p:spPr bwMode="auto">
            <a:xfrm>
              <a:off x="5328" y="3552"/>
              <a:ext cx="0" cy="19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23" name="Line 155"/>
            <p:cNvSpPr>
              <a:spLocks noChangeShapeType="1"/>
            </p:cNvSpPr>
            <p:nvPr/>
          </p:nvSpPr>
          <p:spPr bwMode="auto">
            <a:xfrm>
              <a:off x="5328" y="3744"/>
              <a:ext cx="288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24" name="Text Box 156"/>
            <p:cNvSpPr txBox="1">
              <a:spLocks noChangeArrowheads="1"/>
            </p:cNvSpPr>
            <p:nvPr/>
          </p:nvSpPr>
          <p:spPr bwMode="auto">
            <a:xfrm>
              <a:off x="0" y="355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Q</a:t>
              </a:r>
              <a:r>
                <a:rPr kumimoji="0" lang="en-US" altLang="zh-CN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endPara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47325" name="Line 157"/>
            <p:cNvSpPr>
              <a:spLocks noChangeShapeType="1"/>
            </p:cNvSpPr>
            <p:nvPr/>
          </p:nvSpPr>
          <p:spPr bwMode="auto">
            <a:xfrm>
              <a:off x="4848" y="2400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26" name="Line 158"/>
            <p:cNvSpPr>
              <a:spLocks noChangeShapeType="1"/>
            </p:cNvSpPr>
            <p:nvPr/>
          </p:nvSpPr>
          <p:spPr bwMode="auto">
            <a:xfrm>
              <a:off x="5328" y="2400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Dot"/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7327" name="Text Box 159"/>
            <p:cNvSpPr txBox="1">
              <a:spLocks noChangeArrowheads="1"/>
            </p:cNvSpPr>
            <p:nvPr/>
          </p:nvSpPr>
          <p:spPr bwMode="auto">
            <a:xfrm>
              <a:off x="1440" y="384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010</a:t>
              </a:r>
            </a:p>
          </p:txBody>
        </p:sp>
        <p:sp>
          <p:nvSpPr>
            <p:cNvPr id="647328" name="Text Box 160"/>
            <p:cNvSpPr txBox="1">
              <a:spLocks noChangeArrowheads="1"/>
            </p:cNvSpPr>
            <p:nvPr/>
          </p:nvSpPr>
          <p:spPr bwMode="auto">
            <a:xfrm>
              <a:off x="1944" y="384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011</a:t>
              </a:r>
            </a:p>
          </p:txBody>
        </p:sp>
        <p:sp>
          <p:nvSpPr>
            <p:cNvPr id="647329" name="Text Box 161"/>
            <p:cNvSpPr txBox="1">
              <a:spLocks noChangeArrowheads="1"/>
            </p:cNvSpPr>
            <p:nvPr/>
          </p:nvSpPr>
          <p:spPr bwMode="auto">
            <a:xfrm>
              <a:off x="2400" y="384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100</a:t>
              </a:r>
            </a:p>
          </p:txBody>
        </p:sp>
        <p:sp>
          <p:nvSpPr>
            <p:cNvPr id="647330" name="Text Box 162"/>
            <p:cNvSpPr txBox="1">
              <a:spLocks noChangeArrowheads="1"/>
            </p:cNvSpPr>
            <p:nvPr/>
          </p:nvSpPr>
          <p:spPr bwMode="auto">
            <a:xfrm>
              <a:off x="2904" y="384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000</a:t>
              </a:r>
            </a:p>
          </p:txBody>
        </p:sp>
        <p:sp>
          <p:nvSpPr>
            <p:cNvPr id="647331" name="Text Box 163"/>
            <p:cNvSpPr txBox="1">
              <a:spLocks noChangeArrowheads="1"/>
            </p:cNvSpPr>
            <p:nvPr/>
          </p:nvSpPr>
          <p:spPr bwMode="auto">
            <a:xfrm>
              <a:off x="3360" y="384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001</a:t>
              </a:r>
            </a:p>
          </p:txBody>
        </p:sp>
        <p:sp>
          <p:nvSpPr>
            <p:cNvPr id="647332" name="Text Box 164"/>
            <p:cNvSpPr txBox="1">
              <a:spLocks noChangeArrowheads="1"/>
            </p:cNvSpPr>
            <p:nvPr/>
          </p:nvSpPr>
          <p:spPr bwMode="auto">
            <a:xfrm>
              <a:off x="3864" y="384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010</a:t>
              </a:r>
            </a:p>
          </p:txBody>
        </p:sp>
        <p:sp>
          <p:nvSpPr>
            <p:cNvPr id="647333" name="Text Box 165"/>
            <p:cNvSpPr txBox="1">
              <a:spLocks noChangeArrowheads="1"/>
            </p:cNvSpPr>
            <p:nvPr/>
          </p:nvSpPr>
          <p:spPr bwMode="auto">
            <a:xfrm>
              <a:off x="4320" y="384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011</a:t>
              </a:r>
            </a:p>
          </p:txBody>
        </p:sp>
        <p:sp>
          <p:nvSpPr>
            <p:cNvPr id="647334" name="Text Box 166"/>
            <p:cNvSpPr txBox="1">
              <a:spLocks noChangeArrowheads="1"/>
            </p:cNvSpPr>
            <p:nvPr/>
          </p:nvSpPr>
          <p:spPr bwMode="auto">
            <a:xfrm>
              <a:off x="4824" y="384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100</a:t>
              </a:r>
            </a:p>
          </p:txBody>
        </p:sp>
        <p:sp>
          <p:nvSpPr>
            <p:cNvPr id="647335" name="Text Box 167"/>
            <p:cNvSpPr txBox="1">
              <a:spLocks noChangeArrowheads="1"/>
            </p:cNvSpPr>
            <p:nvPr/>
          </p:nvSpPr>
          <p:spPr bwMode="auto">
            <a:xfrm>
              <a:off x="5280" y="384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lang="en-US" altLang="zh-CN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000</a:t>
              </a: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34102"/>
              </p:ext>
            </p:extLst>
          </p:nvPr>
        </p:nvGraphicFramePr>
        <p:xfrm>
          <a:off x="395536" y="541784"/>
          <a:ext cx="1747519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7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endParaRPr lang="zh-CN" sz="1800" b="1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zh-CN" sz="1800" b="1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zh-CN" sz="1800" b="1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effectLst/>
                        </a:rPr>
                        <a:t>0001</a:t>
                      </a:r>
                      <a:endParaRPr lang="zh-CN" sz="1800" b="1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  <a:endParaRPr lang="zh-CN" sz="1800" b="1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effectLst/>
                        </a:rPr>
                        <a:t>0010</a:t>
                      </a:r>
                      <a:endParaRPr lang="zh-CN" sz="1800" b="1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  <a:endParaRPr lang="zh-CN" sz="1800" b="1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effectLst/>
                        </a:rPr>
                        <a:t>0011</a:t>
                      </a:r>
                      <a:endParaRPr lang="zh-CN" sz="1800" b="1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endParaRPr lang="zh-CN" sz="1800" b="1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effectLst/>
                        </a:rPr>
                        <a:t>00</a:t>
                      </a:r>
                      <a:endParaRPr lang="zh-CN" sz="1800" b="1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effectLst/>
                        </a:rPr>
                        <a:t>5</a:t>
                      </a:r>
                      <a:endParaRPr lang="zh-CN" sz="1800" b="1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effectLst/>
                        </a:rPr>
                        <a:t>00</a:t>
                      </a:r>
                      <a:endParaRPr lang="zh-CN" sz="1800" b="1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effectLst/>
                        </a:rPr>
                        <a:t>6</a:t>
                      </a:r>
                      <a:endParaRPr lang="zh-CN" sz="1800" b="1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effectLst/>
                        </a:rPr>
                        <a:t>1001</a:t>
                      </a:r>
                      <a:endParaRPr lang="zh-CN" sz="1800" b="1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effectLst/>
                        </a:rPr>
                        <a:t>7</a:t>
                      </a:r>
                      <a:endParaRPr lang="zh-CN" sz="1800" b="1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effectLst/>
                        </a:rPr>
                        <a:t>1010</a:t>
                      </a:r>
                      <a:endParaRPr lang="zh-CN" sz="1800" b="1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effectLst/>
                        </a:rPr>
                        <a:t>8</a:t>
                      </a:r>
                      <a:endParaRPr lang="zh-CN" sz="1800" b="1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effectLst/>
                        </a:rPr>
                        <a:t>1011</a:t>
                      </a:r>
                      <a:endParaRPr lang="zh-CN" sz="1800" b="1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effectLst/>
                        </a:rPr>
                        <a:t>9</a:t>
                      </a:r>
                      <a:endParaRPr lang="zh-CN" sz="1800" b="1" kern="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effectLst/>
                        </a:rPr>
                        <a:t>1100</a:t>
                      </a:r>
                      <a:endParaRPr lang="zh-CN" sz="1800" b="1" kern="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628478" y="38398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５</a:t>
            </a:r>
            <a:endParaRPr lang="zh-CN" altLang="en-US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830790" y="34597"/>
            <a:ext cx="1654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１</a:t>
            </a:r>
            <a:r>
              <a:rPr lang="zh-CN" alt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　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２　４</a:t>
            </a:r>
            <a:endParaRPr lang="zh-CN" altLang="en-US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395536" y="399727"/>
            <a:ext cx="4392488" cy="6069354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74161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计数器（反馈归零法、置数归零法）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256</a:t>
            </a:r>
            <a:r>
              <a:rPr lang="zh-CN" altLang="zh-CN" sz="2500" b="1" dirty="0">
                <a:solidFill>
                  <a:schemeClr val="bg2"/>
                </a:solidFill>
              </a:rPr>
              <a:t>同步加法计数器</a:t>
            </a:r>
          </a:p>
          <a:p>
            <a:pPr lvl="0">
              <a:buNone/>
            </a:pPr>
            <a:endParaRPr lang="en-US" altLang="zh-CN" sz="25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74163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zh-CN" altLang="zh-CN" sz="2500" b="1" dirty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和</a:t>
            </a:r>
            <a:r>
              <a:rPr lang="en-US" altLang="zh-CN" sz="2500" b="1" dirty="0">
                <a:solidFill>
                  <a:schemeClr val="bg2"/>
                </a:solidFill>
              </a:rPr>
              <a:t>74138</a:t>
            </a:r>
            <a:r>
              <a:rPr lang="zh-CN" altLang="zh-CN" sz="2500" b="1" dirty="0">
                <a:solidFill>
                  <a:schemeClr val="bg2"/>
                </a:solidFill>
              </a:rPr>
              <a:t>设计</a:t>
            </a:r>
            <a:r>
              <a:rPr lang="en-US" altLang="zh-CN" sz="2500" b="1" dirty="0">
                <a:solidFill>
                  <a:schemeClr val="bg2"/>
                </a:solidFill>
              </a:rPr>
              <a:t>8-</a:t>
            </a:r>
            <a:r>
              <a:rPr lang="zh-CN" altLang="zh-CN" sz="2500" b="1" dirty="0">
                <a:solidFill>
                  <a:schemeClr val="bg2"/>
                </a:solidFill>
              </a:rPr>
              <a:t>节拍生成器</a:t>
            </a:r>
          </a:p>
          <a:p>
            <a:pPr marL="457200" lvl="0" indent="-457200">
              <a:buFont typeface="+mj-lt"/>
              <a:buAutoNum type="arabicPeriod"/>
            </a:pP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60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CN" sz="5400" b="1" dirty="0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32040" y="393799"/>
            <a:ext cx="4032448" cy="60785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7490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500" b="1" dirty="0">
                <a:solidFill>
                  <a:schemeClr val="bg2"/>
                </a:solidFill>
              </a:rPr>
              <a:t>8421-BCD </a:t>
            </a:r>
            <a:r>
              <a:rPr lang="zh-CN" altLang="zh-CN" sz="2500" b="1" dirty="0">
                <a:solidFill>
                  <a:schemeClr val="bg2"/>
                </a:solidFill>
              </a:rPr>
              <a:t>码模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-6 </a:t>
            </a:r>
            <a:r>
              <a:rPr lang="zh-CN" altLang="zh-CN" sz="2500" b="1" dirty="0">
                <a:solidFill>
                  <a:schemeClr val="bg2"/>
                </a:solidFill>
              </a:rPr>
              <a:t>二进制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-8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-45 </a:t>
            </a:r>
            <a:r>
              <a:rPr lang="zh-CN" altLang="zh-CN" sz="2500" b="1" dirty="0">
                <a:solidFill>
                  <a:schemeClr val="bg2"/>
                </a:solidFill>
              </a:rPr>
              <a:t>计数器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500" b="1" dirty="0" smtClean="0">
                <a:solidFill>
                  <a:schemeClr val="bg2"/>
                </a:solidFill>
              </a:rPr>
              <a:t>5421-BCD </a:t>
            </a:r>
            <a:r>
              <a:rPr lang="zh-CN" altLang="zh-CN" sz="2500" b="1" dirty="0">
                <a:solidFill>
                  <a:schemeClr val="bg2"/>
                </a:solidFill>
              </a:rPr>
              <a:t>码计数器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1000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en-US" altLang="zh-CN" sz="2500" b="1" dirty="0" smtClean="0">
                <a:solidFill>
                  <a:schemeClr val="bg2"/>
                </a:solidFill>
              </a:rPr>
              <a:t> </a:t>
            </a:r>
            <a:r>
              <a:rPr lang="en-US" altLang="zh-CN" sz="2500" b="1" dirty="0">
                <a:solidFill>
                  <a:schemeClr val="bg2"/>
                </a:solidFill>
              </a:rPr>
              <a:t>7-</a:t>
            </a:r>
            <a:r>
              <a:rPr lang="zh-CN" altLang="zh-CN" sz="2500" b="1" dirty="0">
                <a:solidFill>
                  <a:schemeClr val="bg2"/>
                </a:solidFill>
              </a:rPr>
              <a:t>节拍发生器</a:t>
            </a:r>
          </a:p>
          <a:p>
            <a:pPr lvl="0">
              <a:buNone/>
            </a:pPr>
            <a:endParaRPr lang="en-US" altLang="zh-CN" sz="1050" b="1" dirty="0" smtClean="0">
              <a:solidFill>
                <a:schemeClr val="bg2"/>
              </a:solidFill>
            </a:endParaRPr>
          </a:p>
          <a:p>
            <a:pPr lvl="0">
              <a:buNone/>
            </a:pPr>
            <a:r>
              <a:rPr lang="zh-CN" altLang="zh-CN" sz="2500" b="1" dirty="0" smtClean="0">
                <a:solidFill>
                  <a:schemeClr val="bg2"/>
                </a:solidFill>
              </a:rPr>
              <a:t>利用</a:t>
            </a:r>
            <a:r>
              <a:rPr lang="en-US" altLang="zh-CN" sz="2500" b="1" dirty="0">
                <a:solidFill>
                  <a:schemeClr val="bg2"/>
                </a:solidFill>
              </a:rPr>
              <a:t>T1193</a:t>
            </a:r>
            <a:r>
              <a:rPr lang="zh-CN" altLang="zh-CN" sz="2500" b="1" dirty="0">
                <a:solidFill>
                  <a:schemeClr val="bg2"/>
                </a:solidFill>
              </a:rPr>
              <a:t>（模</a:t>
            </a:r>
            <a:r>
              <a:rPr lang="en-US" altLang="zh-CN" sz="2500" b="1" dirty="0">
                <a:solidFill>
                  <a:schemeClr val="bg2"/>
                </a:solidFill>
              </a:rPr>
              <a:t>16</a:t>
            </a:r>
            <a:r>
              <a:rPr lang="zh-CN" altLang="zh-CN" sz="2500" b="1" dirty="0">
                <a:solidFill>
                  <a:schemeClr val="bg2"/>
                </a:solidFill>
              </a:rPr>
              <a:t>可逆计数器芯片）和</a:t>
            </a:r>
            <a:r>
              <a:rPr lang="en-US" altLang="zh-CN" sz="2500" b="1" dirty="0">
                <a:solidFill>
                  <a:schemeClr val="bg2"/>
                </a:solidFill>
              </a:rPr>
              <a:t> T1085</a:t>
            </a:r>
            <a:r>
              <a:rPr lang="zh-CN" altLang="zh-CN" sz="2500" b="1" dirty="0">
                <a:solidFill>
                  <a:schemeClr val="bg2"/>
                </a:solidFill>
              </a:rPr>
              <a:t>（</a:t>
            </a:r>
            <a:r>
              <a:rPr lang="en-US" altLang="zh-CN" sz="2500" b="1" dirty="0">
                <a:solidFill>
                  <a:schemeClr val="bg2"/>
                </a:solidFill>
              </a:rPr>
              <a:t>4-bit </a:t>
            </a:r>
            <a:r>
              <a:rPr lang="zh-CN" altLang="zh-CN" sz="2500" b="1" dirty="0">
                <a:solidFill>
                  <a:schemeClr val="bg2"/>
                </a:solidFill>
              </a:rPr>
              <a:t>数码比较器）设计模</a:t>
            </a:r>
            <a:r>
              <a:rPr lang="en-US" altLang="zh-CN" sz="2500" b="1" dirty="0">
                <a:solidFill>
                  <a:schemeClr val="bg2"/>
                </a:solidFill>
              </a:rPr>
              <a:t>10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  <a:r>
              <a:rPr lang="en-US" altLang="zh-CN" sz="2500" b="1" dirty="0">
                <a:solidFill>
                  <a:schemeClr val="bg2"/>
                </a:solidFill>
              </a:rPr>
              <a:t>.</a:t>
            </a:r>
            <a:endParaRPr lang="zh-CN" altLang="zh-CN" sz="2500" b="1" dirty="0">
              <a:solidFill>
                <a:schemeClr val="bg2"/>
              </a:solidFill>
            </a:endParaRP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545159"/>
              </p:ext>
            </p:extLst>
          </p:nvPr>
        </p:nvGraphicFramePr>
        <p:xfrm>
          <a:off x="4510402" y="3717032"/>
          <a:ext cx="555243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5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402" y="3717032"/>
                        <a:ext cx="555243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5508569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98" name="Rectangle 34"/>
          <p:cNvSpPr>
            <a:spLocks noChangeArrowheads="1"/>
          </p:cNvSpPr>
          <p:nvPr/>
        </p:nvSpPr>
        <p:spPr bwMode="auto">
          <a:xfrm>
            <a:off x="6610350" y="2359025"/>
            <a:ext cx="2400300" cy="1524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71" name="Rectangle 7"/>
          <p:cNvSpPr>
            <a:spLocks noChangeArrowheads="1"/>
          </p:cNvSpPr>
          <p:nvPr/>
        </p:nvSpPr>
        <p:spPr bwMode="auto">
          <a:xfrm>
            <a:off x="685800" y="2435225"/>
            <a:ext cx="2362200" cy="1524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85" name="Rectangle 21"/>
          <p:cNvSpPr>
            <a:spLocks noChangeArrowheads="1"/>
          </p:cNvSpPr>
          <p:nvPr/>
        </p:nvSpPr>
        <p:spPr bwMode="auto">
          <a:xfrm>
            <a:off x="3638550" y="2359025"/>
            <a:ext cx="2400300" cy="1524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66" name="Text Box 2"/>
          <p:cNvSpPr txBox="1">
            <a:spLocks noChangeArrowheads="1"/>
          </p:cNvSpPr>
          <p:nvPr/>
        </p:nvSpPr>
        <p:spPr bwMode="auto">
          <a:xfrm>
            <a:off x="304800" y="1001713"/>
            <a:ext cx="5203825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⑥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模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1000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计数器</a:t>
            </a:r>
            <a:endParaRPr lang="en-US" altLang="zh-CN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5667" name="Text Box 3"/>
          <p:cNvSpPr txBox="1">
            <a:spLocks noChangeArrowheads="1"/>
          </p:cNvSpPr>
          <p:nvPr/>
        </p:nvSpPr>
        <p:spPr bwMode="auto">
          <a:xfrm>
            <a:off x="1181100" y="2435225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625668" name="Text Box 4"/>
          <p:cNvSpPr txBox="1">
            <a:spLocks noChangeArrowheads="1"/>
          </p:cNvSpPr>
          <p:nvPr/>
        </p:nvSpPr>
        <p:spPr bwMode="auto">
          <a:xfrm>
            <a:off x="647700" y="281622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625669" name="Text Box 5"/>
          <p:cNvSpPr txBox="1">
            <a:spLocks noChangeArrowheads="1"/>
          </p:cNvSpPr>
          <p:nvPr/>
        </p:nvSpPr>
        <p:spPr bwMode="auto">
          <a:xfrm>
            <a:off x="647700" y="319722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625670" name="Text Box 6"/>
          <p:cNvSpPr txBox="1">
            <a:spLocks noChangeArrowheads="1"/>
          </p:cNvSpPr>
          <p:nvPr/>
        </p:nvSpPr>
        <p:spPr bwMode="auto">
          <a:xfrm>
            <a:off x="647700" y="3502025"/>
            <a:ext cx="28194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</a:p>
        </p:txBody>
      </p:sp>
      <p:sp>
        <p:nvSpPr>
          <p:cNvPr id="625672" name="Line 8"/>
          <p:cNvSpPr>
            <a:spLocks noChangeShapeType="1"/>
          </p:cNvSpPr>
          <p:nvPr/>
        </p:nvSpPr>
        <p:spPr bwMode="auto">
          <a:xfrm flipV="1">
            <a:off x="1333500" y="20542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73" name="Line 9"/>
          <p:cNvSpPr>
            <a:spLocks noChangeShapeType="1"/>
          </p:cNvSpPr>
          <p:nvPr/>
        </p:nvSpPr>
        <p:spPr bwMode="auto">
          <a:xfrm flipV="1">
            <a:off x="1714500" y="20542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74" name="Line 10"/>
          <p:cNvSpPr>
            <a:spLocks noChangeShapeType="1"/>
          </p:cNvSpPr>
          <p:nvPr/>
        </p:nvSpPr>
        <p:spPr bwMode="auto">
          <a:xfrm flipV="1">
            <a:off x="2095500" y="20542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75" name="Line 11"/>
          <p:cNvSpPr>
            <a:spLocks noChangeShapeType="1"/>
          </p:cNvSpPr>
          <p:nvPr/>
        </p:nvSpPr>
        <p:spPr bwMode="auto">
          <a:xfrm flipV="1">
            <a:off x="2476500" y="20542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76" name="Line 12"/>
          <p:cNvSpPr>
            <a:spLocks noChangeShapeType="1"/>
          </p:cNvSpPr>
          <p:nvPr/>
        </p:nvSpPr>
        <p:spPr bwMode="auto">
          <a:xfrm flipH="1">
            <a:off x="457200" y="2282825"/>
            <a:ext cx="8763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77" name="Line 13"/>
          <p:cNvSpPr>
            <a:spLocks noChangeShapeType="1"/>
          </p:cNvSpPr>
          <p:nvPr/>
        </p:nvSpPr>
        <p:spPr bwMode="auto">
          <a:xfrm>
            <a:off x="457200" y="2282825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78" name="Line 14"/>
          <p:cNvSpPr>
            <a:spLocks noChangeShapeType="1"/>
          </p:cNvSpPr>
          <p:nvPr/>
        </p:nvSpPr>
        <p:spPr bwMode="auto">
          <a:xfrm>
            <a:off x="457200" y="33496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79" name="Line 15"/>
          <p:cNvSpPr>
            <a:spLocks noChangeShapeType="1"/>
          </p:cNvSpPr>
          <p:nvPr/>
        </p:nvSpPr>
        <p:spPr bwMode="auto">
          <a:xfrm flipH="1">
            <a:off x="228600" y="29686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80" name="Text Box 16"/>
          <p:cNvSpPr txBox="1">
            <a:spLocks noChangeArrowheads="1"/>
          </p:cNvSpPr>
          <p:nvPr/>
        </p:nvSpPr>
        <p:spPr bwMode="auto">
          <a:xfrm>
            <a:off x="-76200" y="2587625"/>
            <a:ext cx="762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</a:p>
        </p:txBody>
      </p:sp>
      <p:sp>
        <p:nvSpPr>
          <p:cNvPr id="625681" name="Text Box 17"/>
          <p:cNvSpPr txBox="1">
            <a:spLocks noChangeArrowheads="1"/>
          </p:cNvSpPr>
          <p:nvPr/>
        </p:nvSpPr>
        <p:spPr bwMode="auto">
          <a:xfrm>
            <a:off x="4152900" y="2359025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625682" name="Text Box 18"/>
          <p:cNvSpPr txBox="1">
            <a:spLocks noChangeArrowheads="1"/>
          </p:cNvSpPr>
          <p:nvPr/>
        </p:nvSpPr>
        <p:spPr bwMode="auto">
          <a:xfrm>
            <a:off x="3619500" y="274002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625683" name="Text Box 19"/>
          <p:cNvSpPr txBox="1">
            <a:spLocks noChangeArrowheads="1"/>
          </p:cNvSpPr>
          <p:nvPr/>
        </p:nvSpPr>
        <p:spPr bwMode="auto">
          <a:xfrm>
            <a:off x="3619500" y="312102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625684" name="Text Box 20"/>
          <p:cNvSpPr txBox="1">
            <a:spLocks noChangeArrowheads="1"/>
          </p:cNvSpPr>
          <p:nvPr/>
        </p:nvSpPr>
        <p:spPr bwMode="auto">
          <a:xfrm>
            <a:off x="3657600" y="3425825"/>
            <a:ext cx="28194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</a:p>
        </p:txBody>
      </p:sp>
      <p:sp>
        <p:nvSpPr>
          <p:cNvPr id="625686" name="Line 22"/>
          <p:cNvSpPr>
            <a:spLocks noChangeShapeType="1"/>
          </p:cNvSpPr>
          <p:nvPr/>
        </p:nvSpPr>
        <p:spPr bwMode="auto">
          <a:xfrm flipV="1">
            <a:off x="4305300" y="1978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87" name="Line 23"/>
          <p:cNvSpPr>
            <a:spLocks noChangeShapeType="1"/>
          </p:cNvSpPr>
          <p:nvPr/>
        </p:nvSpPr>
        <p:spPr bwMode="auto">
          <a:xfrm flipV="1">
            <a:off x="4686300" y="1978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88" name="Line 24"/>
          <p:cNvSpPr>
            <a:spLocks noChangeShapeType="1"/>
          </p:cNvSpPr>
          <p:nvPr/>
        </p:nvSpPr>
        <p:spPr bwMode="auto">
          <a:xfrm flipV="1">
            <a:off x="5067300" y="1978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89" name="Line 25"/>
          <p:cNvSpPr>
            <a:spLocks noChangeShapeType="1"/>
          </p:cNvSpPr>
          <p:nvPr/>
        </p:nvSpPr>
        <p:spPr bwMode="auto">
          <a:xfrm flipV="1">
            <a:off x="5448300" y="1978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90" name="Line 26"/>
          <p:cNvSpPr>
            <a:spLocks noChangeShapeType="1"/>
          </p:cNvSpPr>
          <p:nvPr/>
        </p:nvSpPr>
        <p:spPr bwMode="auto">
          <a:xfrm flipH="1">
            <a:off x="3390900" y="22066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91" name="Line 27"/>
          <p:cNvSpPr>
            <a:spLocks noChangeShapeType="1"/>
          </p:cNvSpPr>
          <p:nvPr/>
        </p:nvSpPr>
        <p:spPr bwMode="auto">
          <a:xfrm>
            <a:off x="3390900" y="2206625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92" name="Line 28"/>
          <p:cNvSpPr>
            <a:spLocks noChangeShapeType="1"/>
          </p:cNvSpPr>
          <p:nvPr/>
        </p:nvSpPr>
        <p:spPr bwMode="auto">
          <a:xfrm>
            <a:off x="3390900" y="32734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93" name="Line 29"/>
          <p:cNvSpPr>
            <a:spLocks noChangeShapeType="1"/>
          </p:cNvSpPr>
          <p:nvPr/>
        </p:nvSpPr>
        <p:spPr bwMode="auto">
          <a:xfrm flipH="1">
            <a:off x="3200400" y="2892425"/>
            <a:ext cx="42068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694" name="Text Box 30"/>
          <p:cNvSpPr txBox="1">
            <a:spLocks noChangeArrowheads="1"/>
          </p:cNvSpPr>
          <p:nvPr/>
        </p:nvSpPr>
        <p:spPr bwMode="auto">
          <a:xfrm>
            <a:off x="7124700" y="2359025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625695" name="Text Box 31"/>
          <p:cNvSpPr txBox="1">
            <a:spLocks noChangeArrowheads="1"/>
          </p:cNvSpPr>
          <p:nvPr/>
        </p:nvSpPr>
        <p:spPr bwMode="auto">
          <a:xfrm>
            <a:off x="6591300" y="274002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625696" name="Text Box 32"/>
          <p:cNvSpPr txBox="1">
            <a:spLocks noChangeArrowheads="1"/>
          </p:cNvSpPr>
          <p:nvPr/>
        </p:nvSpPr>
        <p:spPr bwMode="auto">
          <a:xfrm>
            <a:off x="6591300" y="312102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625697" name="Text Box 33"/>
          <p:cNvSpPr txBox="1">
            <a:spLocks noChangeArrowheads="1"/>
          </p:cNvSpPr>
          <p:nvPr/>
        </p:nvSpPr>
        <p:spPr bwMode="auto">
          <a:xfrm>
            <a:off x="6591300" y="3425825"/>
            <a:ext cx="28194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S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R</a:t>
            </a:r>
            <a:r>
              <a:rPr kumimoji="0" lang="en-US" altLang="zh-CN" sz="18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</a:p>
        </p:txBody>
      </p:sp>
      <p:sp>
        <p:nvSpPr>
          <p:cNvPr id="625699" name="Line 35"/>
          <p:cNvSpPr>
            <a:spLocks noChangeShapeType="1"/>
          </p:cNvSpPr>
          <p:nvPr/>
        </p:nvSpPr>
        <p:spPr bwMode="auto">
          <a:xfrm flipV="1">
            <a:off x="7277100" y="1978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00" name="Line 36"/>
          <p:cNvSpPr>
            <a:spLocks noChangeShapeType="1"/>
          </p:cNvSpPr>
          <p:nvPr/>
        </p:nvSpPr>
        <p:spPr bwMode="auto">
          <a:xfrm flipV="1">
            <a:off x="7658100" y="1978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01" name="Line 37"/>
          <p:cNvSpPr>
            <a:spLocks noChangeShapeType="1"/>
          </p:cNvSpPr>
          <p:nvPr/>
        </p:nvSpPr>
        <p:spPr bwMode="auto">
          <a:xfrm flipV="1">
            <a:off x="8039100" y="1978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02" name="Line 38"/>
          <p:cNvSpPr>
            <a:spLocks noChangeShapeType="1"/>
          </p:cNvSpPr>
          <p:nvPr/>
        </p:nvSpPr>
        <p:spPr bwMode="auto">
          <a:xfrm flipV="1">
            <a:off x="8420100" y="1978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03" name="Line 39"/>
          <p:cNvSpPr>
            <a:spLocks noChangeShapeType="1"/>
          </p:cNvSpPr>
          <p:nvPr/>
        </p:nvSpPr>
        <p:spPr bwMode="auto">
          <a:xfrm flipH="1">
            <a:off x="6381750" y="2206625"/>
            <a:ext cx="89535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04" name="Line 40"/>
          <p:cNvSpPr>
            <a:spLocks noChangeShapeType="1"/>
          </p:cNvSpPr>
          <p:nvPr/>
        </p:nvSpPr>
        <p:spPr bwMode="auto">
          <a:xfrm>
            <a:off x="6381750" y="2206625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05" name="Line 41"/>
          <p:cNvSpPr>
            <a:spLocks noChangeShapeType="1"/>
          </p:cNvSpPr>
          <p:nvPr/>
        </p:nvSpPr>
        <p:spPr bwMode="auto">
          <a:xfrm>
            <a:off x="6381750" y="32734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06" name="Line 42"/>
          <p:cNvSpPr>
            <a:spLocks noChangeShapeType="1"/>
          </p:cNvSpPr>
          <p:nvPr/>
        </p:nvSpPr>
        <p:spPr bwMode="auto">
          <a:xfrm flipH="1">
            <a:off x="6191250" y="2892425"/>
            <a:ext cx="42068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07" name="Line 43"/>
          <p:cNvSpPr>
            <a:spLocks noChangeShapeType="1"/>
          </p:cNvSpPr>
          <p:nvPr/>
        </p:nvSpPr>
        <p:spPr bwMode="auto">
          <a:xfrm flipV="1">
            <a:off x="3200400" y="2282825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08" name="Line 44"/>
          <p:cNvSpPr>
            <a:spLocks noChangeShapeType="1"/>
          </p:cNvSpPr>
          <p:nvPr/>
        </p:nvSpPr>
        <p:spPr bwMode="auto">
          <a:xfrm flipH="1">
            <a:off x="2514600" y="22828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09" name="Line 45"/>
          <p:cNvSpPr>
            <a:spLocks noChangeShapeType="1"/>
          </p:cNvSpPr>
          <p:nvPr/>
        </p:nvSpPr>
        <p:spPr bwMode="auto">
          <a:xfrm flipV="1">
            <a:off x="6172200" y="2206625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10" name="Line 46"/>
          <p:cNvSpPr>
            <a:spLocks noChangeShapeType="1"/>
          </p:cNvSpPr>
          <p:nvPr/>
        </p:nvSpPr>
        <p:spPr bwMode="auto">
          <a:xfrm flipH="1">
            <a:off x="5410200" y="22066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11" name="Oval 47"/>
          <p:cNvSpPr>
            <a:spLocks noChangeArrowheads="1"/>
          </p:cNvSpPr>
          <p:nvPr/>
        </p:nvSpPr>
        <p:spPr bwMode="auto">
          <a:xfrm>
            <a:off x="1295400" y="2263775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12" name="Oval 48"/>
          <p:cNvSpPr>
            <a:spLocks noChangeArrowheads="1"/>
          </p:cNvSpPr>
          <p:nvPr/>
        </p:nvSpPr>
        <p:spPr bwMode="auto">
          <a:xfrm>
            <a:off x="2438400" y="2244725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13" name="Oval 49"/>
          <p:cNvSpPr>
            <a:spLocks noChangeArrowheads="1"/>
          </p:cNvSpPr>
          <p:nvPr/>
        </p:nvSpPr>
        <p:spPr bwMode="auto">
          <a:xfrm>
            <a:off x="4267200" y="2168525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14" name="Oval 50"/>
          <p:cNvSpPr>
            <a:spLocks noChangeArrowheads="1"/>
          </p:cNvSpPr>
          <p:nvPr/>
        </p:nvSpPr>
        <p:spPr bwMode="auto">
          <a:xfrm>
            <a:off x="5410200" y="2168525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15" name="Oval 51"/>
          <p:cNvSpPr>
            <a:spLocks noChangeArrowheads="1"/>
          </p:cNvSpPr>
          <p:nvPr/>
        </p:nvSpPr>
        <p:spPr bwMode="auto">
          <a:xfrm>
            <a:off x="7239000" y="2168525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16" name="Line 52"/>
          <p:cNvSpPr>
            <a:spLocks noChangeShapeType="1"/>
          </p:cNvSpPr>
          <p:nvPr/>
        </p:nvSpPr>
        <p:spPr bwMode="auto">
          <a:xfrm>
            <a:off x="914400" y="39592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17" name="Line 53"/>
          <p:cNvSpPr>
            <a:spLocks noChangeShapeType="1"/>
          </p:cNvSpPr>
          <p:nvPr/>
        </p:nvSpPr>
        <p:spPr bwMode="auto">
          <a:xfrm>
            <a:off x="1447800" y="39592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18" name="Line 54"/>
          <p:cNvSpPr>
            <a:spLocks noChangeShapeType="1"/>
          </p:cNvSpPr>
          <p:nvPr/>
        </p:nvSpPr>
        <p:spPr bwMode="auto">
          <a:xfrm>
            <a:off x="2057400" y="39592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19" name="Line 55"/>
          <p:cNvSpPr>
            <a:spLocks noChangeShapeType="1"/>
          </p:cNvSpPr>
          <p:nvPr/>
        </p:nvSpPr>
        <p:spPr bwMode="auto">
          <a:xfrm>
            <a:off x="2590800" y="39592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20" name="Line 56"/>
          <p:cNvSpPr>
            <a:spLocks noChangeShapeType="1"/>
          </p:cNvSpPr>
          <p:nvPr/>
        </p:nvSpPr>
        <p:spPr bwMode="auto">
          <a:xfrm>
            <a:off x="3886200" y="3883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21" name="Line 57"/>
          <p:cNvSpPr>
            <a:spLocks noChangeShapeType="1"/>
          </p:cNvSpPr>
          <p:nvPr/>
        </p:nvSpPr>
        <p:spPr bwMode="auto">
          <a:xfrm>
            <a:off x="4419600" y="3883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22" name="Line 58"/>
          <p:cNvSpPr>
            <a:spLocks noChangeShapeType="1"/>
          </p:cNvSpPr>
          <p:nvPr/>
        </p:nvSpPr>
        <p:spPr bwMode="auto">
          <a:xfrm>
            <a:off x="5029200" y="3883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23" name="Line 59"/>
          <p:cNvSpPr>
            <a:spLocks noChangeShapeType="1"/>
          </p:cNvSpPr>
          <p:nvPr/>
        </p:nvSpPr>
        <p:spPr bwMode="auto">
          <a:xfrm>
            <a:off x="5562600" y="3883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24" name="Line 60"/>
          <p:cNvSpPr>
            <a:spLocks noChangeShapeType="1"/>
          </p:cNvSpPr>
          <p:nvPr/>
        </p:nvSpPr>
        <p:spPr bwMode="auto">
          <a:xfrm>
            <a:off x="6858000" y="3883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25" name="Line 61"/>
          <p:cNvSpPr>
            <a:spLocks noChangeShapeType="1"/>
          </p:cNvSpPr>
          <p:nvPr/>
        </p:nvSpPr>
        <p:spPr bwMode="auto">
          <a:xfrm>
            <a:off x="7391400" y="3883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26" name="Line 62"/>
          <p:cNvSpPr>
            <a:spLocks noChangeShapeType="1"/>
          </p:cNvSpPr>
          <p:nvPr/>
        </p:nvSpPr>
        <p:spPr bwMode="auto">
          <a:xfrm>
            <a:off x="8001000" y="3883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27" name="Line 63"/>
          <p:cNvSpPr>
            <a:spLocks noChangeShapeType="1"/>
          </p:cNvSpPr>
          <p:nvPr/>
        </p:nvSpPr>
        <p:spPr bwMode="auto">
          <a:xfrm>
            <a:off x="8534400" y="38830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728" name="Text Box 64"/>
          <p:cNvSpPr txBox="1">
            <a:spLocks noChangeArrowheads="1"/>
          </p:cNvSpPr>
          <p:nvPr/>
        </p:nvSpPr>
        <p:spPr bwMode="auto">
          <a:xfrm>
            <a:off x="1143000" y="1673225"/>
            <a:ext cx="1752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1    2   4   8</a:t>
            </a:r>
          </a:p>
        </p:txBody>
      </p:sp>
      <p:sp>
        <p:nvSpPr>
          <p:cNvPr id="625729" name="Text Box 65"/>
          <p:cNvSpPr txBox="1">
            <a:spLocks noChangeArrowheads="1"/>
          </p:cNvSpPr>
          <p:nvPr/>
        </p:nvSpPr>
        <p:spPr bwMode="auto">
          <a:xfrm>
            <a:off x="4038600" y="1597025"/>
            <a:ext cx="2286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10  20 40 80</a:t>
            </a:r>
          </a:p>
        </p:txBody>
      </p:sp>
      <p:sp>
        <p:nvSpPr>
          <p:cNvPr id="625730" name="Text Box 66"/>
          <p:cNvSpPr txBox="1">
            <a:spLocks noChangeArrowheads="1"/>
          </p:cNvSpPr>
          <p:nvPr/>
        </p:nvSpPr>
        <p:spPr bwMode="auto">
          <a:xfrm>
            <a:off x="6781800" y="1597025"/>
            <a:ext cx="2590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100 200 400 800</a:t>
            </a:r>
          </a:p>
        </p:txBody>
      </p:sp>
      <p:sp>
        <p:nvSpPr>
          <p:cNvPr id="625731" name="Text Box 67"/>
          <p:cNvSpPr txBox="1">
            <a:spLocks noChangeArrowheads="1"/>
          </p:cNvSpPr>
          <p:nvPr/>
        </p:nvSpPr>
        <p:spPr bwMode="auto">
          <a:xfrm>
            <a:off x="762000" y="4340225"/>
            <a:ext cx="2438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0     0      0     0</a:t>
            </a:r>
          </a:p>
        </p:txBody>
      </p:sp>
      <p:sp>
        <p:nvSpPr>
          <p:cNvPr id="625732" name="Text Box 68"/>
          <p:cNvSpPr txBox="1">
            <a:spLocks noChangeArrowheads="1"/>
          </p:cNvSpPr>
          <p:nvPr/>
        </p:nvSpPr>
        <p:spPr bwMode="auto">
          <a:xfrm>
            <a:off x="3733800" y="4340225"/>
            <a:ext cx="2438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0     0      0     0</a:t>
            </a:r>
          </a:p>
        </p:txBody>
      </p:sp>
      <p:sp>
        <p:nvSpPr>
          <p:cNvPr id="625733" name="Text Box 69"/>
          <p:cNvSpPr txBox="1">
            <a:spLocks noChangeArrowheads="1"/>
          </p:cNvSpPr>
          <p:nvPr/>
        </p:nvSpPr>
        <p:spPr bwMode="auto">
          <a:xfrm>
            <a:off x="6705600" y="4327525"/>
            <a:ext cx="2438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0     0      0     0</a:t>
            </a:r>
          </a:p>
        </p:txBody>
      </p:sp>
      <p:pic>
        <p:nvPicPr>
          <p:cNvPr id="28742" name="Picture 70" descr="ELEGLINE"/>
          <p:cNvPicPr>
            <a:picLocks noChangeAspect="1" noChangeArrowheads="1"/>
          </p:cNvPicPr>
          <p:nvPr/>
        </p:nvPicPr>
        <p:blipFill>
          <a:blip r:embed="rId2">
            <a:lum bright="46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43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用计数器芯片设计时序电路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395536" y="399727"/>
            <a:ext cx="4392488" cy="6069354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74161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计数器（反馈归零法、置数归零法）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256</a:t>
            </a:r>
            <a:r>
              <a:rPr lang="zh-CN" altLang="zh-CN" sz="2500" b="1" dirty="0">
                <a:solidFill>
                  <a:schemeClr val="bg2"/>
                </a:solidFill>
              </a:rPr>
              <a:t>同步加法计数器</a:t>
            </a:r>
          </a:p>
          <a:p>
            <a:pPr lvl="0">
              <a:buNone/>
            </a:pPr>
            <a:endParaRPr lang="en-US" altLang="zh-CN" sz="25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74163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zh-CN" altLang="zh-CN" sz="2500" b="1" dirty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和</a:t>
            </a:r>
            <a:r>
              <a:rPr lang="en-US" altLang="zh-CN" sz="2500" b="1" dirty="0">
                <a:solidFill>
                  <a:schemeClr val="bg2"/>
                </a:solidFill>
              </a:rPr>
              <a:t>74138</a:t>
            </a:r>
            <a:r>
              <a:rPr lang="zh-CN" altLang="zh-CN" sz="2500" b="1" dirty="0">
                <a:solidFill>
                  <a:schemeClr val="bg2"/>
                </a:solidFill>
              </a:rPr>
              <a:t>设计</a:t>
            </a:r>
            <a:r>
              <a:rPr lang="en-US" altLang="zh-CN" sz="2500" b="1" dirty="0">
                <a:solidFill>
                  <a:schemeClr val="bg2"/>
                </a:solidFill>
              </a:rPr>
              <a:t>8-</a:t>
            </a:r>
            <a:r>
              <a:rPr lang="zh-CN" altLang="zh-CN" sz="2500" b="1" dirty="0">
                <a:solidFill>
                  <a:schemeClr val="bg2"/>
                </a:solidFill>
              </a:rPr>
              <a:t>节拍生成器</a:t>
            </a:r>
          </a:p>
          <a:p>
            <a:pPr marL="457200" lvl="0" indent="-457200">
              <a:buFont typeface="+mj-lt"/>
              <a:buAutoNum type="arabicPeriod"/>
            </a:pP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60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CN" sz="5400" b="1" dirty="0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32040" y="393799"/>
            <a:ext cx="4032448" cy="60785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7490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500" b="1" dirty="0">
                <a:solidFill>
                  <a:schemeClr val="bg2"/>
                </a:solidFill>
              </a:rPr>
              <a:t>8421-BCD </a:t>
            </a:r>
            <a:r>
              <a:rPr lang="zh-CN" altLang="zh-CN" sz="2500" b="1" dirty="0">
                <a:solidFill>
                  <a:schemeClr val="bg2"/>
                </a:solidFill>
              </a:rPr>
              <a:t>码模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-6 </a:t>
            </a:r>
            <a:r>
              <a:rPr lang="zh-CN" altLang="zh-CN" sz="2500" b="1" dirty="0">
                <a:solidFill>
                  <a:schemeClr val="bg2"/>
                </a:solidFill>
              </a:rPr>
              <a:t>二进制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-8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-45 </a:t>
            </a:r>
            <a:r>
              <a:rPr lang="zh-CN" altLang="zh-CN" sz="2500" b="1" dirty="0">
                <a:solidFill>
                  <a:schemeClr val="bg2"/>
                </a:solidFill>
              </a:rPr>
              <a:t>计数器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500" b="1" dirty="0" smtClean="0">
                <a:solidFill>
                  <a:schemeClr val="bg2"/>
                </a:solidFill>
              </a:rPr>
              <a:t>5421-BCD </a:t>
            </a:r>
            <a:r>
              <a:rPr lang="zh-CN" altLang="zh-CN" sz="2500" b="1" dirty="0">
                <a:solidFill>
                  <a:schemeClr val="bg2"/>
                </a:solidFill>
              </a:rPr>
              <a:t>码计数器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1000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en-US" altLang="zh-CN" sz="2500" b="1" dirty="0" smtClean="0">
                <a:solidFill>
                  <a:schemeClr val="bg2"/>
                </a:solidFill>
              </a:rPr>
              <a:t> </a:t>
            </a:r>
            <a:r>
              <a:rPr lang="en-US" altLang="zh-CN" sz="2500" b="1" dirty="0">
                <a:solidFill>
                  <a:schemeClr val="bg2"/>
                </a:solidFill>
              </a:rPr>
              <a:t>7-</a:t>
            </a:r>
            <a:r>
              <a:rPr lang="zh-CN" altLang="zh-CN" sz="2500" b="1" dirty="0">
                <a:solidFill>
                  <a:schemeClr val="bg2"/>
                </a:solidFill>
              </a:rPr>
              <a:t>节拍发生器</a:t>
            </a:r>
          </a:p>
          <a:p>
            <a:pPr lvl="0">
              <a:buNone/>
            </a:pPr>
            <a:endParaRPr lang="en-US" altLang="zh-CN" sz="1050" b="1" dirty="0" smtClean="0">
              <a:solidFill>
                <a:schemeClr val="bg2"/>
              </a:solidFill>
            </a:endParaRPr>
          </a:p>
          <a:p>
            <a:pPr lvl="0">
              <a:buNone/>
            </a:pPr>
            <a:r>
              <a:rPr lang="zh-CN" altLang="zh-CN" sz="2500" b="1" dirty="0" smtClean="0">
                <a:solidFill>
                  <a:schemeClr val="bg2"/>
                </a:solidFill>
              </a:rPr>
              <a:t>利用</a:t>
            </a:r>
            <a:r>
              <a:rPr lang="en-US" altLang="zh-CN" sz="2500" b="1" dirty="0">
                <a:solidFill>
                  <a:schemeClr val="bg2"/>
                </a:solidFill>
              </a:rPr>
              <a:t>T1193</a:t>
            </a:r>
            <a:r>
              <a:rPr lang="zh-CN" altLang="zh-CN" sz="2500" b="1" dirty="0">
                <a:solidFill>
                  <a:schemeClr val="bg2"/>
                </a:solidFill>
              </a:rPr>
              <a:t>（模</a:t>
            </a:r>
            <a:r>
              <a:rPr lang="en-US" altLang="zh-CN" sz="2500" b="1" dirty="0">
                <a:solidFill>
                  <a:schemeClr val="bg2"/>
                </a:solidFill>
              </a:rPr>
              <a:t>16</a:t>
            </a:r>
            <a:r>
              <a:rPr lang="zh-CN" altLang="zh-CN" sz="2500" b="1" dirty="0">
                <a:solidFill>
                  <a:schemeClr val="bg2"/>
                </a:solidFill>
              </a:rPr>
              <a:t>可逆计数器芯片）和</a:t>
            </a:r>
            <a:r>
              <a:rPr lang="en-US" altLang="zh-CN" sz="2500" b="1" dirty="0">
                <a:solidFill>
                  <a:schemeClr val="bg2"/>
                </a:solidFill>
              </a:rPr>
              <a:t> T1085</a:t>
            </a:r>
            <a:r>
              <a:rPr lang="zh-CN" altLang="zh-CN" sz="2500" b="1" dirty="0">
                <a:solidFill>
                  <a:schemeClr val="bg2"/>
                </a:solidFill>
              </a:rPr>
              <a:t>（</a:t>
            </a:r>
            <a:r>
              <a:rPr lang="en-US" altLang="zh-CN" sz="2500" b="1" dirty="0">
                <a:solidFill>
                  <a:schemeClr val="bg2"/>
                </a:solidFill>
              </a:rPr>
              <a:t>4-bit </a:t>
            </a:r>
            <a:r>
              <a:rPr lang="zh-CN" altLang="zh-CN" sz="2500" b="1" dirty="0">
                <a:solidFill>
                  <a:schemeClr val="bg2"/>
                </a:solidFill>
              </a:rPr>
              <a:t>数码比较器）设计模</a:t>
            </a:r>
            <a:r>
              <a:rPr lang="en-US" altLang="zh-CN" sz="2500" b="1" dirty="0">
                <a:solidFill>
                  <a:schemeClr val="bg2"/>
                </a:solidFill>
              </a:rPr>
              <a:t>10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  <a:r>
              <a:rPr lang="en-US" altLang="zh-CN" sz="2500" b="1" dirty="0">
                <a:solidFill>
                  <a:schemeClr val="bg2"/>
                </a:solidFill>
              </a:rPr>
              <a:t>.</a:t>
            </a:r>
            <a:endParaRPr lang="zh-CN" altLang="zh-CN" sz="2500" b="1" dirty="0">
              <a:solidFill>
                <a:schemeClr val="bg2"/>
              </a:solidFill>
            </a:endParaRP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80593"/>
              </p:ext>
            </p:extLst>
          </p:nvPr>
        </p:nvGraphicFramePr>
        <p:xfrm>
          <a:off x="4510402" y="4149080"/>
          <a:ext cx="555243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8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402" y="4149080"/>
                        <a:ext cx="555243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6050478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469137"/>
              </p:ext>
            </p:extLst>
          </p:nvPr>
        </p:nvGraphicFramePr>
        <p:xfrm>
          <a:off x="5292080" y="692150"/>
          <a:ext cx="3421708" cy="3727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" r:id="rId4" imgW="2228571" imgH="2429214" progId="Paint.Picture">
                  <p:embed/>
                </p:oleObj>
              </mc:Choice>
              <mc:Fallback>
                <p:oleObj r:id="rId4" imgW="2228571" imgH="2429214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692150"/>
                        <a:ext cx="3421708" cy="3727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7" name="Group 16"/>
          <p:cNvGrpSpPr>
            <a:grpSpLocks/>
          </p:cNvGrpSpPr>
          <p:nvPr/>
        </p:nvGrpSpPr>
        <p:grpSpPr bwMode="auto">
          <a:xfrm>
            <a:off x="228600" y="4149080"/>
            <a:ext cx="8915400" cy="2212975"/>
            <a:chOff x="240" y="2880"/>
            <a:chExt cx="5556" cy="1394"/>
          </a:xfrm>
        </p:grpSpPr>
        <p:sp>
          <p:nvSpPr>
            <p:cNvPr id="576519" name="Text Box 7"/>
            <p:cNvSpPr txBox="1">
              <a:spLocks noChangeArrowheads="1"/>
            </p:cNvSpPr>
            <p:nvPr/>
          </p:nvSpPr>
          <p:spPr bwMode="auto">
            <a:xfrm>
              <a:off x="240" y="2880"/>
              <a:ext cx="5520" cy="137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219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8669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2514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31623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36195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40767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45339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9911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kumimoji="0" lang="en-US" altLang="zh-CN" sz="2200" b="1" dirty="0" smtClean="0">
                  <a:solidFill>
                    <a:srgbClr val="000099"/>
                  </a:solidFill>
                </a:rPr>
                <a:t>CLK  CLRN </a:t>
              </a:r>
              <a:r>
                <a:rPr kumimoji="0" lang="en-US" altLang="zh-CN" sz="1100" b="1" baseline="-25000" dirty="0" smtClean="0">
                  <a:solidFill>
                    <a:srgbClr val="000099"/>
                  </a:solidFill>
                </a:rPr>
                <a:t>   </a:t>
              </a:r>
              <a:r>
                <a:rPr kumimoji="0" lang="en-US" altLang="zh-CN" sz="2200" b="1" dirty="0" smtClean="0">
                  <a:solidFill>
                    <a:srgbClr val="000099"/>
                  </a:solidFill>
                </a:rPr>
                <a:t>LDN</a:t>
              </a:r>
              <a:r>
                <a:rPr lang="en-US" altLang="zh-CN" sz="2200" b="1" baseline="-30000" dirty="0" smtClean="0">
                  <a:solidFill>
                    <a:srgbClr val="000099"/>
                  </a:solidFill>
                </a:rPr>
                <a:t> </a:t>
              </a:r>
              <a:r>
                <a:rPr kumimoji="0" lang="en-US" altLang="zh-CN" sz="2200" b="1" dirty="0" smtClean="0">
                  <a:solidFill>
                    <a:srgbClr val="000099"/>
                  </a:solidFill>
                </a:rPr>
                <a:t>ENT ENP                               </a:t>
              </a:r>
              <a:r>
                <a:rPr kumimoji="0" lang="zh-CN" altLang="en-US" sz="2200" b="1" dirty="0" smtClean="0">
                  <a:solidFill>
                    <a:srgbClr val="000099"/>
                  </a:solidFill>
                </a:rPr>
                <a:t>功能</a:t>
              </a:r>
              <a:endParaRPr lang="en-US" altLang="zh-CN" sz="2200" b="1" dirty="0" smtClean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5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×    </a:t>
              </a:r>
              <a:r>
                <a:rPr lang="en-US" altLang="zh-CN" sz="2200" b="1" dirty="0" smtClean="0">
                  <a:solidFill>
                    <a:schemeClr val="bg2"/>
                  </a:solidFill>
                </a:rPr>
                <a:t> 0        </a:t>
              </a:r>
              <a:r>
                <a:rPr lang="en-US" altLang="zh-CN" sz="22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×   ×  ×   </a:t>
              </a:r>
              <a:r>
                <a:rPr lang="en-US" altLang="zh-CN" sz="22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Clear</a:t>
              </a:r>
            </a:p>
            <a:p>
              <a:pPr eaLnBrk="1" hangingPunct="1">
                <a:lnSpc>
                  <a:spcPct val="5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 smtClean="0">
                  <a:solidFill>
                    <a:schemeClr val="bg2"/>
                  </a:solidFill>
                </a:rPr>
                <a:t>               1         0       </a:t>
              </a:r>
              <a:r>
                <a:rPr lang="en-US" altLang="zh-CN" sz="22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×  ×</a:t>
              </a:r>
              <a:r>
                <a:rPr lang="en-US" altLang="zh-CN" sz="2200" b="1" dirty="0" smtClean="0">
                  <a:solidFill>
                    <a:schemeClr val="bg2"/>
                  </a:solidFill>
                </a:rPr>
                <a:t>      </a:t>
              </a:r>
              <a:r>
                <a:rPr lang="en-US" altLang="zh-CN" sz="22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Load</a:t>
              </a:r>
            </a:p>
            <a:p>
              <a:pPr eaLnBrk="1" hangingPunct="1">
                <a:lnSpc>
                  <a:spcPct val="5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×    1     1    0   1   </a:t>
              </a:r>
              <a:r>
                <a:rPr lang="en-US" altLang="zh-CN" sz="2200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Hold</a:t>
              </a:r>
              <a:endParaRPr lang="en-US" altLang="zh-CN" sz="2200" dirty="0" smtClean="0">
                <a:solidFill>
                  <a:schemeClr val="bg2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5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×    1     1    1   0   </a:t>
              </a:r>
              <a:r>
                <a:rPr lang="en-US" altLang="zh-CN" sz="22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Hold</a:t>
              </a:r>
              <a:endParaRPr lang="en-US" altLang="zh-CN" sz="2200" b="1" dirty="0" smtClean="0">
                <a:solidFill>
                  <a:schemeClr val="bg2"/>
                </a:solidFill>
                <a:latin typeface="宋体" panose="02010600030101010101" pitchFamily="2" charset="-122"/>
              </a:endParaRPr>
            </a:p>
            <a:p>
              <a:pPr eaLnBrk="1" hangingPunct="1">
                <a:lnSpc>
                  <a:spcPct val="55000"/>
                </a:lnSpc>
                <a:spcBef>
                  <a:spcPct val="50000"/>
                </a:spcBef>
                <a:defRPr/>
              </a:pPr>
              <a:r>
                <a:rPr lang="en-US" altLang="zh-CN" sz="2200" b="1" dirty="0" smtClean="0">
                  <a:solidFill>
                    <a:schemeClr val="bg2"/>
                  </a:solidFill>
                  <a:latin typeface="宋体" panose="02010600030101010101" pitchFamily="2" charset="-122"/>
                </a:rPr>
                <a:t>       </a:t>
              </a:r>
              <a:r>
                <a:rPr lang="en-US" altLang="zh-CN" sz="22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1     1    1   1   </a:t>
              </a:r>
              <a:r>
                <a:rPr lang="zh-CN" altLang="en-US" sz="18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模</a:t>
              </a:r>
              <a:r>
                <a:rPr lang="en-US" altLang="zh-CN" sz="18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16</a:t>
              </a:r>
              <a:r>
                <a:rPr lang="en-US" altLang="zh-CN" sz="18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lang="zh-CN" altLang="en-US" sz="18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计数</a:t>
              </a:r>
              <a:r>
                <a:rPr lang="en-US" altLang="zh-CN" sz="18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zh-CN" sz="1800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RCO=1</a:t>
              </a:r>
              <a:r>
                <a:rPr lang="en-US" altLang="zh-CN" sz="18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 if Q</a:t>
              </a:r>
              <a:r>
                <a:rPr kumimoji="0" lang="en-US" altLang="zh-CN" sz="1800" baseline="-250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zh-CN" sz="18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1800" baseline="-250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C</a:t>
              </a:r>
              <a:r>
                <a:rPr lang="en-US" altLang="zh-CN" sz="18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1800" baseline="-250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CN" sz="18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sz="1800" baseline="-250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zh-CN" sz="18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lang="en-US" altLang="zh-CN" sz="1800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=1111</a:t>
              </a:r>
              <a:r>
                <a:rPr lang="en-US" altLang="zh-CN" sz="18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576520" name="Line 8"/>
            <p:cNvSpPr>
              <a:spLocks noChangeShapeType="1"/>
            </p:cNvSpPr>
            <p:nvPr/>
          </p:nvSpPr>
          <p:spPr bwMode="auto">
            <a:xfrm>
              <a:off x="720" y="2898"/>
              <a:ext cx="0" cy="1376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6521" name="Line 9"/>
            <p:cNvSpPr>
              <a:spLocks noChangeShapeType="1"/>
            </p:cNvSpPr>
            <p:nvPr/>
          </p:nvSpPr>
          <p:spPr bwMode="auto">
            <a:xfrm>
              <a:off x="1296" y="2898"/>
              <a:ext cx="0" cy="1353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6522" name="Line 10"/>
            <p:cNvSpPr>
              <a:spLocks noChangeShapeType="1"/>
            </p:cNvSpPr>
            <p:nvPr/>
          </p:nvSpPr>
          <p:spPr bwMode="auto">
            <a:xfrm>
              <a:off x="240" y="3138"/>
              <a:ext cx="5556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6523" name="Line 11"/>
            <p:cNvSpPr>
              <a:spLocks noChangeShapeType="1"/>
            </p:cNvSpPr>
            <p:nvPr/>
          </p:nvSpPr>
          <p:spPr bwMode="auto">
            <a:xfrm>
              <a:off x="1728" y="2898"/>
              <a:ext cx="0" cy="1353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6524" name="Line 12"/>
            <p:cNvSpPr>
              <a:spLocks noChangeShapeType="1"/>
            </p:cNvSpPr>
            <p:nvPr/>
          </p:nvSpPr>
          <p:spPr bwMode="auto">
            <a:xfrm>
              <a:off x="2544" y="2880"/>
              <a:ext cx="0" cy="139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6525" name="Line 13"/>
            <p:cNvSpPr>
              <a:spLocks noChangeShapeType="1"/>
            </p:cNvSpPr>
            <p:nvPr/>
          </p:nvSpPr>
          <p:spPr bwMode="auto">
            <a:xfrm>
              <a:off x="2112" y="2880"/>
              <a:ext cx="0" cy="1372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6526" name="Line 14"/>
            <p:cNvSpPr>
              <a:spLocks noChangeShapeType="1"/>
            </p:cNvSpPr>
            <p:nvPr/>
          </p:nvSpPr>
          <p:spPr bwMode="auto">
            <a:xfrm flipV="1">
              <a:off x="480" y="3312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6527" name="Line 15"/>
            <p:cNvSpPr>
              <a:spLocks noChangeShapeType="1"/>
            </p:cNvSpPr>
            <p:nvPr/>
          </p:nvSpPr>
          <p:spPr bwMode="auto">
            <a:xfrm flipV="1">
              <a:off x="480" y="398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6148" name="Picture 21" descr="ELEGL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用计数器芯片设计时序电路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69888" y="981075"/>
            <a:ext cx="4778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1. 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计数器芯片</a:t>
            </a:r>
            <a:r>
              <a:rPr lang="en-US" altLang="zh-CN" b="1" dirty="0">
                <a:solidFill>
                  <a:schemeClr val="bg2"/>
                </a:solidFill>
              </a:rPr>
              <a:t>——</a:t>
            </a:r>
            <a:r>
              <a:rPr lang="en-US" altLang="zh-CN" sz="2800" b="1" dirty="0">
                <a:solidFill>
                  <a:schemeClr val="bg2"/>
                </a:solidFill>
              </a:rPr>
              <a:t>74161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、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74163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、</a:t>
            </a:r>
            <a:r>
              <a:rPr lang="en-US" altLang="zh-CN" sz="2800" b="1" dirty="0">
                <a:solidFill>
                  <a:schemeClr val="bg2"/>
                </a:solidFill>
              </a:rPr>
              <a:t>74160</a:t>
            </a:r>
            <a:r>
              <a:rPr lang="zh-CN" altLang="en-US" sz="2800" b="1" dirty="0">
                <a:solidFill>
                  <a:schemeClr val="bg2"/>
                </a:solidFill>
              </a:rPr>
              <a:t>、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7490</a:t>
            </a:r>
            <a:endParaRPr lang="en-US" altLang="zh-CN" sz="2800" b="1" dirty="0">
              <a:solidFill>
                <a:schemeClr val="bg2"/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38125" y="2063750"/>
            <a:ext cx="49101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bg2"/>
                </a:solidFill>
              </a:rPr>
              <a:t>（</a:t>
            </a:r>
            <a:r>
              <a:rPr lang="en-US" altLang="zh-CN" b="1">
                <a:solidFill>
                  <a:schemeClr val="bg2"/>
                </a:solidFill>
              </a:rPr>
              <a:t>1</a:t>
            </a:r>
            <a:r>
              <a:rPr lang="zh-CN" altLang="en-US" b="1">
                <a:solidFill>
                  <a:schemeClr val="bg2"/>
                </a:solidFill>
              </a:rPr>
              <a:t>） </a:t>
            </a:r>
            <a:r>
              <a:rPr lang="en-US" altLang="zh-CN" b="1">
                <a:solidFill>
                  <a:schemeClr val="bg2"/>
                </a:solidFill>
              </a:rPr>
              <a:t>74161——</a:t>
            </a:r>
            <a:r>
              <a:rPr lang="zh-CN" altLang="en-US" b="1">
                <a:solidFill>
                  <a:schemeClr val="bg2"/>
                </a:solidFill>
              </a:rPr>
              <a:t>模</a:t>
            </a:r>
            <a:r>
              <a:rPr kumimoji="0" lang="en-US" altLang="zh-CN">
                <a:solidFill>
                  <a:schemeClr val="bg2"/>
                </a:solidFill>
                <a:latin typeface="Arial" panose="020B0604020202020204" pitchFamily="34" charset="0"/>
              </a:rPr>
              <a:t>16 </a:t>
            </a:r>
            <a:r>
              <a:rPr lang="en-US" altLang="zh-CN" b="1">
                <a:solidFill>
                  <a:schemeClr val="bg2"/>
                </a:solidFill>
              </a:rPr>
              <a:t>,</a:t>
            </a:r>
            <a:r>
              <a:rPr lang="zh-CN" altLang="en-US" b="1">
                <a:solidFill>
                  <a:schemeClr val="bg2"/>
                </a:solidFill>
              </a:rPr>
              <a:t>可预置</a:t>
            </a:r>
            <a:r>
              <a:rPr lang="en-US" altLang="zh-CN" b="1">
                <a:solidFill>
                  <a:schemeClr val="bg2"/>
                </a:solidFill>
              </a:rPr>
              <a:t>, </a:t>
            </a:r>
            <a:r>
              <a:rPr lang="zh-CN" altLang="en-US" b="1">
                <a:solidFill>
                  <a:schemeClr val="bg2"/>
                </a:solidFill>
              </a:rPr>
              <a:t>异步清零计数器</a:t>
            </a:r>
            <a:endParaRPr lang="en-US" altLang="en-US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72390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⑦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设计如图所示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7-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节拍发生器</a:t>
            </a:r>
            <a:endParaRPr lang="en-US" altLang="zh-CN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26691" name="Line 3"/>
          <p:cNvSpPr>
            <a:spLocks noChangeShapeType="1"/>
          </p:cNvSpPr>
          <p:nvPr/>
        </p:nvSpPr>
        <p:spPr bwMode="auto">
          <a:xfrm>
            <a:off x="5181600" y="1524000"/>
            <a:ext cx="0" cy="43719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693" name="Line 5"/>
          <p:cNvSpPr>
            <a:spLocks noChangeShapeType="1"/>
          </p:cNvSpPr>
          <p:nvPr/>
        </p:nvSpPr>
        <p:spPr bwMode="auto">
          <a:xfrm>
            <a:off x="2514600" y="1219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694" name="Line 6"/>
          <p:cNvSpPr>
            <a:spLocks noChangeShapeType="1"/>
          </p:cNvSpPr>
          <p:nvPr/>
        </p:nvSpPr>
        <p:spPr bwMode="auto">
          <a:xfrm>
            <a:off x="2895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695" name="Line 7"/>
          <p:cNvSpPr>
            <a:spLocks noChangeShapeType="1"/>
          </p:cNvSpPr>
          <p:nvPr/>
        </p:nvSpPr>
        <p:spPr bwMode="auto">
          <a:xfrm>
            <a:off x="2514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696" name="Line 8"/>
          <p:cNvSpPr>
            <a:spLocks noChangeShapeType="1"/>
          </p:cNvSpPr>
          <p:nvPr/>
        </p:nvSpPr>
        <p:spPr bwMode="auto">
          <a:xfrm>
            <a:off x="28956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697" name="Line 9"/>
          <p:cNvSpPr>
            <a:spLocks noChangeShapeType="1"/>
          </p:cNvSpPr>
          <p:nvPr/>
        </p:nvSpPr>
        <p:spPr bwMode="auto">
          <a:xfrm>
            <a:off x="3276600" y="1219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698" name="Line 10"/>
          <p:cNvSpPr>
            <a:spLocks noChangeShapeType="1"/>
          </p:cNvSpPr>
          <p:nvPr/>
        </p:nvSpPr>
        <p:spPr bwMode="auto">
          <a:xfrm>
            <a:off x="3657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699" name="Line 11"/>
          <p:cNvSpPr>
            <a:spLocks noChangeShapeType="1"/>
          </p:cNvSpPr>
          <p:nvPr/>
        </p:nvSpPr>
        <p:spPr bwMode="auto">
          <a:xfrm>
            <a:off x="3276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00" name="Line 12"/>
          <p:cNvSpPr>
            <a:spLocks noChangeShapeType="1"/>
          </p:cNvSpPr>
          <p:nvPr/>
        </p:nvSpPr>
        <p:spPr bwMode="auto">
          <a:xfrm>
            <a:off x="36576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01" name="Line 13"/>
          <p:cNvSpPr>
            <a:spLocks noChangeShapeType="1"/>
          </p:cNvSpPr>
          <p:nvPr/>
        </p:nvSpPr>
        <p:spPr bwMode="auto">
          <a:xfrm>
            <a:off x="4038600" y="1219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02" name="Line 14"/>
          <p:cNvSpPr>
            <a:spLocks noChangeShapeType="1"/>
          </p:cNvSpPr>
          <p:nvPr/>
        </p:nvSpPr>
        <p:spPr bwMode="auto">
          <a:xfrm>
            <a:off x="4419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03" name="Line 15"/>
          <p:cNvSpPr>
            <a:spLocks noChangeShapeType="1"/>
          </p:cNvSpPr>
          <p:nvPr/>
        </p:nvSpPr>
        <p:spPr bwMode="auto">
          <a:xfrm>
            <a:off x="4038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04" name="Line 16"/>
          <p:cNvSpPr>
            <a:spLocks noChangeShapeType="1"/>
          </p:cNvSpPr>
          <p:nvPr/>
        </p:nvSpPr>
        <p:spPr bwMode="auto">
          <a:xfrm>
            <a:off x="44196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05" name="Line 17"/>
          <p:cNvSpPr>
            <a:spLocks noChangeShapeType="1"/>
          </p:cNvSpPr>
          <p:nvPr/>
        </p:nvSpPr>
        <p:spPr bwMode="auto">
          <a:xfrm>
            <a:off x="4800600" y="1219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06" name="Line 18"/>
          <p:cNvSpPr>
            <a:spLocks noChangeShapeType="1"/>
          </p:cNvSpPr>
          <p:nvPr/>
        </p:nvSpPr>
        <p:spPr bwMode="auto">
          <a:xfrm>
            <a:off x="5181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07" name="Line 19"/>
          <p:cNvSpPr>
            <a:spLocks noChangeShapeType="1"/>
          </p:cNvSpPr>
          <p:nvPr/>
        </p:nvSpPr>
        <p:spPr bwMode="auto">
          <a:xfrm>
            <a:off x="4800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08" name="Line 20"/>
          <p:cNvSpPr>
            <a:spLocks noChangeShapeType="1"/>
          </p:cNvSpPr>
          <p:nvPr/>
        </p:nvSpPr>
        <p:spPr bwMode="auto">
          <a:xfrm>
            <a:off x="51816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09" name="Line 21"/>
          <p:cNvSpPr>
            <a:spLocks noChangeShapeType="1"/>
          </p:cNvSpPr>
          <p:nvPr/>
        </p:nvSpPr>
        <p:spPr bwMode="auto">
          <a:xfrm>
            <a:off x="21336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10" name="Line 22"/>
          <p:cNvSpPr>
            <a:spLocks noChangeShapeType="1"/>
          </p:cNvSpPr>
          <p:nvPr/>
        </p:nvSpPr>
        <p:spPr bwMode="auto">
          <a:xfrm>
            <a:off x="5562600" y="1219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11" name="Line 23"/>
          <p:cNvSpPr>
            <a:spLocks noChangeShapeType="1"/>
          </p:cNvSpPr>
          <p:nvPr/>
        </p:nvSpPr>
        <p:spPr bwMode="auto">
          <a:xfrm>
            <a:off x="5943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12" name="Line 24"/>
          <p:cNvSpPr>
            <a:spLocks noChangeShapeType="1"/>
          </p:cNvSpPr>
          <p:nvPr/>
        </p:nvSpPr>
        <p:spPr bwMode="auto">
          <a:xfrm>
            <a:off x="5562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13" name="Line 25"/>
          <p:cNvSpPr>
            <a:spLocks noChangeShapeType="1"/>
          </p:cNvSpPr>
          <p:nvPr/>
        </p:nvSpPr>
        <p:spPr bwMode="auto">
          <a:xfrm>
            <a:off x="59436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14" name="Line 26"/>
          <p:cNvSpPr>
            <a:spLocks noChangeShapeType="1"/>
          </p:cNvSpPr>
          <p:nvPr/>
        </p:nvSpPr>
        <p:spPr bwMode="auto">
          <a:xfrm>
            <a:off x="51816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29" name="Line 41"/>
          <p:cNvSpPr>
            <a:spLocks noChangeShapeType="1"/>
          </p:cNvSpPr>
          <p:nvPr/>
        </p:nvSpPr>
        <p:spPr bwMode="auto">
          <a:xfrm>
            <a:off x="2895600" y="1600200"/>
            <a:ext cx="0" cy="43719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30" name="Line 42"/>
          <p:cNvSpPr>
            <a:spLocks noChangeShapeType="1"/>
          </p:cNvSpPr>
          <p:nvPr/>
        </p:nvSpPr>
        <p:spPr bwMode="auto">
          <a:xfrm>
            <a:off x="3657600" y="1643063"/>
            <a:ext cx="0" cy="43719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31" name="Line 43"/>
          <p:cNvSpPr>
            <a:spLocks noChangeShapeType="1"/>
          </p:cNvSpPr>
          <p:nvPr/>
        </p:nvSpPr>
        <p:spPr bwMode="auto">
          <a:xfrm>
            <a:off x="4419600" y="1643063"/>
            <a:ext cx="0" cy="43719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32" name="Line 44"/>
          <p:cNvSpPr>
            <a:spLocks noChangeShapeType="1"/>
          </p:cNvSpPr>
          <p:nvPr/>
        </p:nvSpPr>
        <p:spPr bwMode="auto">
          <a:xfrm>
            <a:off x="5943600" y="1643063"/>
            <a:ext cx="0" cy="43719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33" name="Text Box 45"/>
          <p:cNvSpPr txBox="1">
            <a:spLocks noChangeArrowheads="1"/>
          </p:cNvSpPr>
          <p:nvPr/>
        </p:nvSpPr>
        <p:spPr bwMode="auto">
          <a:xfrm>
            <a:off x="914400" y="11430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26734" name="Text Box 46"/>
          <p:cNvSpPr txBox="1">
            <a:spLocks noChangeArrowheads="1"/>
          </p:cNvSpPr>
          <p:nvPr/>
        </p:nvSpPr>
        <p:spPr bwMode="auto">
          <a:xfrm>
            <a:off x="1047750" y="16764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626743" name="Line 55"/>
          <p:cNvSpPr>
            <a:spLocks noChangeShapeType="1"/>
          </p:cNvSpPr>
          <p:nvPr/>
        </p:nvSpPr>
        <p:spPr bwMode="auto">
          <a:xfrm>
            <a:off x="2209800" y="1828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44" name="Line 56"/>
          <p:cNvSpPr>
            <a:spLocks noChangeShapeType="1"/>
          </p:cNvSpPr>
          <p:nvPr/>
        </p:nvSpPr>
        <p:spPr bwMode="auto">
          <a:xfrm>
            <a:off x="28956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45" name="Line 57"/>
          <p:cNvSpPr>
            <a:spLocks noChangeShapeType="1"/>
          </p:cNvSpPr>
          <p:nvPr/>
        </p:nvSpPr>
        <p:spPr bwMode="auto">
          <a:xfrm>
            <a:off x="2895600" y="220980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47" name="Line 59"/>
          <p:cNvSpPr>
            <a:spLocks noChangeShapeType="1"/>
          </p:cNvSpPr>
          <p:nvPr/>
        </p:nvSpPr>
        <p:spPr bwMode="auto">
          <a:xfrm>
            <a:off x="5181600" y="220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49" name="Line 61"/>
          <p:cNvSpPr>
            <a:spLocks noChangeShapeType="1"/>
          </p:cNvSpPr>
          <p:nvPr/>
        </p:nvSpPr>
        <p:spPr bwMode="auto">
          <a:xfrm>
            <a:off x="5943600" y="2209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51" name="Line 63"/>
          <p:cNvSpPr>
            <a:spLocks noChangeShapeType="1"/>
          </p:cNvSpPr>
          <p:nvPr/>
        </p:nvSpPr>
        <p:spPr bwMode="auto">
          <a:xfrm>
            <a:off x="2209800" y="2819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52" name="Line 64"/>
          <p:cNvSpPr>
            <a:spLocks noChangeShapeType="1"/>
          </p:cNvSpPr>
          <p:nvPr/>
        </p:nvSpPr>
        <p:spPr bwMode="auto">
          <a:xfrm flipV="1">
            <a:off x="2895600" y="2438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53" name="Line 65"/>
          <p:cNvSpPr>
            <a:spLocks noChangeShapeType="1"/>
          </p:cNvSpPr>
          <p:nvPr/>
        </p:nvSpPr>
        <p:spPr bwMode="auto">
          <a:xfrm>
            <a:off x="2895600" y="2438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54" name="Line 66"/>
          <p:cNvSpPr>
            <a:spLocks noChangeShapeType="1"/>
          </p:cNvSpPr>
          <p:nvPr/>
        </p:nvSpPr>
        <p:spPr bwMode="auto">
          <a:xfrm>
            <a:off x="3657600" y="2438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55" name="Line 67"/>
          <p:cNvSpPr>
            <a:spLocks noChangeShapeType="1"/>
          </p:cNvSpPr>
          <p:nvPr/>
        </p:nvSpPr>
        <p:spPr bwMode="auto">
          <a:xfrm>
            <a:off x="3657600" y="281940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57" name="Line 69"/>
          <p:cNvSpPr>
            <a:spLocks noChangeShapeType="1"/>
          </p:cNvSpPr>
          <p:nvPr/>
        </p:nvSpPr>
        <p:spPr bwMode="auto">
          <a:xfrm>
            <a:off x="5943600" y="2819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58" name="Text Box 70"/>
          <p:cNvSpPr txBox="1">
            <a:spLocks noChangeArrowheads="1"/>
          </p:cNvSpPr>
          <p:nvPr/>
        </p:nvSpPr>
        <p:spPr bwMode="auto">
          <a:xfrm>
            <a:off x="1066800" y="25908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626760" name="Line 72"/>
          <p:cNvSpPr>
            <a:spLocks noChangeShapeType="1"/>
          </p:cNvSpPr>
          <p:nvPr/>
        </p:nvSpPr>
        <p:spPr bwMode="auto">
          <a:xfrm>
            <a:off x="2209800" y="35052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61" name="Line 73"/>
          <p:cNvSpPr>
            <a:spLocks noChangeShapeType="1"/>
          </p:cNvSpPr>
          <p:nvPr/>
        </p:nvSpPr>
        <p:spPr bwMode="auto">
          <a:xfrm flipV="1">
            <a:off x="3657600" y="3124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62" name="Line 74"/>
          <p:cNvSpPr>
            <a:spLocks noChangeShapeType="1"/>
          </p:cNvSpPr>
          <p:nvPr/>
        </p:nvSpPr>
        <p:spPr bwMode="auto">
          <a:xfrm>
            <a:off x="3657600" y="3124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63" name="Line 75"/>
          <p:cNvSpPr>
            <a:spLocks noChangeShapeType="1"/>
          </p:cNvSpPr>
          <p:nvPr/>
        </p:nvSpPr>
        <p:spPr bwMode="auto">
          <a:xfrm>
            <a:off x="4419600" y="3124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64" name="Line 76"/>
          <p:cNvSpPr>
            <a:spLocks noChangeShapeType="1"/>
          </p:cNvSpPr>
          <p:nvPr/>
        </p:nvSpPr>
        <p:spPr bwMode="auto">
          <a:xfrm>
            <a:off x="4419600" y="35052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65" name="Text Box 77"/>
          <p:cNvSpPr txBox="1">
            <a:spLocks noChangeArrowheads="1"/>
          </p:cNvSpPr>
          <p:nvPr/>
        </p:nvSpPr>
        <p:spPr bwMode="auto">
          <a:xfrm>
            <a:off x="1066800" y="32766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626767" name="Line 79"/>
          <p:cNvSpPr>
            <a:spLocks noChangeShapeType="1"/>
          </p:cNvSpPr>
          <p:nvPr/>
        </p:nvSpPr>
        <p:spPr bwMode="auto">
          <a:xfrm>
            <a:off x="2209800" y="411480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68" name="Line 80"/>
          <p:cNvSpPr>
            <a:spLocks noChangeShapeType="1"/>
          </p:cNvSpPr>
          <p:nvPr/>
        </p:nvSpPr>
        <p:spPr bwMode="auto">
          <a:xfrm flipV="1">
            <a:off x="4419600" y="3733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69" name="Line 81"/>
          <p:cNvSpPr>
            <a:spLocks noChangeShapeType="1"/>
          </p:cNvSpPr>
          <p:nvPr/>
        </p:nvSpPr>
        <p:spPr bwMode="auto">
          <a:xfrm>
            <a:off x="4419600" y="3733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70" name="Line 82"/>
          <p:cNvSpPr>
            <a:spLocks noChangeShapeType="1"/>
          </p:cNvSpPr>
          <p:nvPr/>
        </p:nvSpPr>
        <p:spPr bwMode="auto">
          <a:xfrm>
            <a:off x="5181600" y="3733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71" name="Line 83"/>
          <p:cNvSpPr>
            <a:spLocks noChangeShapeType="1"/>
          </p:cNvSpPr>
          <p:nvPr/>
        </p:nvSpPr>
        <p:spPr bwMode="auto">
          <a:xfrm>
            <a:off x="5181600" y="41148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72" name="Text Box 84"/>
          <p:cNvSpPr txBox="1">
            <a:spLocks noChangeArrowheads="1"/>
          </p:cNvSpPr>
          <p:nvPr/>
        </p:nvSpPr>
        <p:spPr bwMode="auto">
          <a:xfrm>
            <a:off x="1066800" y="38862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626774" name="Line 86"/>
          <p:cNvSpPr>
            <a:spLocks noChangeShapeType="1"/>
          </p:cNvSpPr>
          <p:nvPr/>
        </p:nvSpPr>
        <p:spPr bwMode="auto">
          <a:xfrm>
            <a:off x="2133600" y="48006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75" name="Line 87"/>
          <p:cNvSpPr>
            <a:spLocks noChangeShapeType="1"/>
          </p:cNvSpPr>
          <p:nvPr/>
        </p:nvSpPr>
        <p:spPr bwMode="auto">
          <a:xfrm flipV="1">
            <a:off x="5181600" y="4419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76" name="Line 88"/>
          <p:cNvSpPr>
            <a:spLocks noChangeShapeType="1"/>
          </p:cNvSpPr>
          <p:nvPr/>
        </p:nvSpPr>
        <p:spPr bwMode="auto">
          <a:xfrm>
            <a:off x="5181600" y="4419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77" name="Line 89"/>
          <p:cNvSpPr>
            <a:spLocks noChangeShapeType="1"/>
          </p:cNvSpPr>
          <p:nvPr/>
        </p:nvSpPr>
        <p:spPr bwMode="auto">
          <a:xfrm>
            <a:off x="5943600" y="4419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78" name="Line 90"/>
          <p:cNvSpPr>
            <a:spLocks noChangeShapeType="1"/>
          </p:cNvSpPr>
          <p:nvPr/>
        </p:nvSpPr>
        <p:spPr bwMode="auto">
          <a:xfrm>
            <a:off x="5943600" y="48006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80" name="Line 92"/>
          <p:cNvSpPr>
            <a:spLocks noChangeShapeType="1"/>
          </p:cNvSpPr>
          <p:nvPr/>
        </p:nvSpPr>
        <p:spPr bwMode="auto">
          <a:xfrm>
            <a:off x="2209800" y="5486400"/>
            <a:ext cx="3733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81" name="Line 93"/>
          <p:cNvSpPr>
            <a:spLocks noChangeShapeType="1"/>
          </p:cNvSpPr>
          <p:nvPr/>
        </p:nvSpPr>
        <p:spPr bwMode="auto">
          <a:xfrm flipV="1">
            <a:off x="5943600" y="5105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82" name="Line 94"/>
          <p:cNvSpPr>
            <a:spLocks noChangeShapeType="1"/>
          </p:cNvSpPr>
          <p:nvPr/>
        </p:nvSpPr>
        <p:spPr bwMode="auto">
          <a:xfrm>
            <a:off x="5943600" y="5105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83" name="Line 95"/>
          <p:cNvSpPr>
            <a:spLocks noChangeShapeType="1"/>
          </p:cNvSpPr>
          <p:nvPr/>
        </p:nvSpPr>
        <p:spPr bwMode="auto">
          <a:xfrm>
            <a:off x="6705600" y="5105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84" name="Line 96"/>
          <p:cNvSpPr>
            <a:spLocks noChangeShapeType="1"/>
          </p:cNvSpPr>
          <p:nvPr/>
        </p:nvSpPr>
        <p:spPr bwMode="auto">
          <a:xfrm>
            <a:off x="6705600" y="5486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86" name="Line 98"/>
          <p:cNvSpPr>
            <a:spLocks noChangeShapeType="1"/>
          </p:cNvSpPr>
          <p:nvPr/>
        </p:nvSpPr>
        <p:spPr bwMode="auto">
          <a:xfrm>
            <a:off x="2209800" y="6172200"/>
            <a:ext cx="449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87" name="Line 99"/>
          <p:cNvSpPr>
            <a:spLocks noChangeShapeType="1"/>
          </p:cNvSpPr>
          <p:nvPr/>
        </p:nvSpPr>
        <p:spPr bwMode="auto">
          <a:xfrm flipV="1">
            <a:off x="6705600" y="579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88" name="Line 100"/>
          <p:cNvSpPr>
            <a:spLocks noChangeShapeType="1"/>
          </p:cNvSpPr>
          <p:nvPr/>
        </p:nvSpPr>
        <p:spPr bwMode="auto">
          <a:xfrm>
            <a:off x="6705600" y="5791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89" name="Line 101"/>
          <p:cNvSpPr>
            <a:spLocks noChangeShapeType="1"/>
          </p:cNvSpPr>
          <p:nvPr/>
        </p:nvSpPr>
        <p:spPr bwMode="auto">
          <a:xfrm>
            <a:off x="7467600" y="579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90" name="Line 102"/>
          <p:cNvSpPr>
            <a:spLocks noChangeShapeType="1"/>
          </p:cNvSpPr>
          <p:nvPr/>
        </p:nvSpPr>
        <p:spPr bwMode="auto">
          <a:xfrm>
            <a:off x="7467600" y="6172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93" name="Line 105"/>
          <p:cNvSpPr>
            <a:spLocks noChangeShapeType="1"/>
          </p:cNvSpPr>
          <p:nvPr/>
        </p:nvSpPr>
        <p:spPr bwMode="auto">
          <a:xfrm>
            <a:off x="6324600" y="1219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94" name="Line 106"/>
          <p:cNvSpPr>
            <a:spLocks noChangeShapeType="1"/>
          </p:cNvSpPr>
          <p:nvPr/>
        </p:nvSpPr>
        <p:spPr bwMode="auto">
          <a:xfrm>
            <a:off x="6705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95" name="Line 107"/>
          <p:cNvSpPr>
            <a:spLocks noChangeShapeType="1"/>
          </p:cNvSpPr>
          <p:nvPr/>
        </p:nvSpPr>
        <p:spPr bwMode="auto">
          <a:xfrm>
            <a:off x="6324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96" name="Line 108"/>
          <p:cNvSpPr>
            <a:spLocks noChangeShapeType="1"/>
          </p:cNvSpPr>
          <p:nvPr/>
        </p:nvSpPr>
        <p:spPr bwMode="auto">
          <a:xfrm>
            <a:off x="67056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97" name="Line 109"/>
          <p:cNvSpPr>
            <a:spLocks noChangeShapeType="1"/>
          </p:cNvSpPr>
          <p:nvPr/>
        </p:nvSpPr>
        <p:spPr bwMode="auto">
          <a:xfrm>
            <a:off x="7086600" y="1219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98" name="Line 110"/>
          <p:cNvSpPr>
            <a:spLocks noChangeShapeType="1"/>
          </p:cNvSpPr>
          <p:nvPr/>
        </p:nvSpPr>
        <p:spPr bwMode="auto">
          <a:xfrm>
            <a:off x="7467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799" name="Line 111"/>
          <p:cNvSpPr>
            <a:spLocks noChangeShapeType="1"/>
          </p:cNvSpPr>
          <p:nvPr/>
        </p:nvSpPr>
        <p:spPr bwMode="auto">
          <a:xfrm>
            <a:off x="70866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00" name="Line 112"/>
          <p:cNvSpPr>
            <a:spLocks noChangeShapeType="1"/>
          </p:cNvSpPr>
          <p:nvPr/>
        </p:nvSpPr>
        <p:spPr bwMode="auto">
          <a:xfrm>
            <a:off x="74676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01" name="Line 113"/>
          <p:cNvSpPr>
            <a:spLocks noChangeShapeType="1"/>
          </p:cNvSpPr>
          <p:nvPr/>
        </p:nvSpPr>
        <p:spPr bwMode="auto">
          <a:xfrm>
            <a:off x="6705600" y="1600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03" name="Line 115"/>
          <p:cNvSpPr>
            <a:spLocks noChangeShapeType="1"/>
          </p:cNvSpPr>
          <p:nvPr/>
        </p:nvSpPr>
        <p:spPr bwMode="auto">
          <a:xfrm>
            <a:off x="6705600" y="1643063"/>
            <a:ext cx="0" cy="43719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04" name="Line 116"/>
          <p:cNvSpPr>
            <a:spLocks noChangeShapeType="1"/>
          </p:cNvSpPr>
          <p:nvPr/>
        </p:nvSpPr>
        <p:spPr bwMode="auto">
          <a:xfrm>
            <a:off x="7467600" y="1643063"/>
            <a:ext cx="0" cy="43719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05" name="Line 117"/>
          <p:cNvSpPr>
            <a:spLocks noChangeShapeType="1"/>
          </p:cNvSpPr>
          <p:nvPr/>
        </p:nvSpPr>
        <p:spPr bwMode="auto">
          <a:xfrm flipV="1">
            <a:off x="7467600" y="1905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06" name="Line 118"/>
          <p:cNvSpPr>
            <a:spLocks noChangeShapeType="1"/>
          </p:cNvSpPr>
          <p:nvPr/>
        </p:nvSpPr>
        <p:spPr bwMode="auto">
          <a:xfrm>
            <a:off x="7467600" y="1905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09" name="Line 121"/>
          <p:cNvSpPr>
            <a:spLocks noChangeShapeType="1"/>
          </p:cNvSpPr>
          <p:nvPr/>
        </p:nvSpPr>
        <p:spPr bwMode="auto">
          <a:xfrm>
            <a:off x="6705600" y="2819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6810" name="Text Box 122"/>
          <p:cNvSpPr txBox="1">
            <a:spLocks noChangeArrowheads="1"/>
          </p:cNvSpPr>
          <p:nvPr/>
        </p:nvSpPr>
        <p:spPr bwMode="auto">
          <a:xfrm>
            <a:off x="1066800" y="44958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626811" name="Text Box 123"/>
          <p:cNvSpPr txBox="1">
            <a:spLocks noChangeArrowheads="1"/>
          </p:cNvSpPr>
          <p:nvPr/>
        </p:nvSpPr>
        <p:spPr bwMode="auto">
          <a:xfrm>
            <a:off x="1066800" y="51816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626812" name="Text Box 124"/>
          <p:cNvSpPr txBox="1">
            <a:spLocks noChangeArrowheads="1"/>
          </p:cNvSpPr>
          <p:nvPr/>
        </p:nvSpPr>
        <p:spPr bwMode="auto">
          <a:xfrm>
            <a:off x="1066800" y="57912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626813" name="Text Box 125"/>
          <p:cNvSpPr txBox="1">
            <a:spLocks noChangeArrowheads="1"/>
          </p:cNvSpPr>
          <p:nvPr/>
        </p:nvSpPr>
        <p:spPr bwMode="auto">
          <a:xfrm>
            <a:off x="2438400" y="1143000"/>
            <a:ext cx="5334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1         2       3        4        5        6        7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40386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模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-7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二进制计数器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8740" name="Rectangle 4"/>
          <p:cNvSpPr>
            <a:spLocks noChangeArrowheads="1"/>
          </p:cNvSpPr>
          <p:nvPr/>
        </p:nvSpPr>
        <p:spPr bwMode="auto">
          <a:xfrm>
            <a:off x="2133600" y="1333500"/>
            <a:ext cx="4648200" cy="18288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FF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41" name="Rectangle 5"/>
          <p:cNvSpPr>
            <a:spLocks noChangeArrowheads="1"/>
          </p:cNvSpPr>
          <p:nvPr/>
        </p:nvSpPr>
        <p:spPr bwMode="auto">
          <a:xfrm>
            <a:off x="2514600" y="1752600"/>
            <a:ext cx="12954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628742" name="Rectangle 6"/>
          <p:cNvSpPr>
            <a:spLocks noChangeArrowheads="1"/>
          </p:cNvSpPr>
          <p:nvPr/>
        </p:nvSpPr>
        <p:spPr bwMode="auto">
          <a:xfrm>
            <a:off x="5181600" y="1752600"/>
            <a:ext cx="12954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628743" name="Oval 7"/>
          <p:cNvSpPr>
            <a:spLocks noChangeArrowheads="1"/>
          </p:cNvSpPr>
          <p:nvPr/>
        </p:nvSpPr>
        <p:spPr bwMode="auto">
          <a:xfrm>
            <a:off x="2362200" y="1981200"/>
            <a:ext cx="152400" cy="1524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44" name="Oval 8"/>
          <p:cNvSpPr>
            <a:spLocks noChangeArrowheads="1"/>
          </p:cNvSpPr>
          <p:nvPr/>
        </p:nvSpPr>
        <p:spPr bwMode="auto">
          <a:xfrm>
            <a:off x="5029200" y="1981200"/>
            <a:ext cx="152400" cy="1524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45" name="Line 9"/>
          <p:cNvSpPr>
            <a:spLocks noChangeShapeType="1"/>
          </p:cNvSpPr>
          <p:nvPr/>
        </p:nvSpPr>
        <p:spPr bwMode="auto">
          <a:xfrm flipV="1">
            <a:off x="3048000" y="685800"/>
            <a:ext cx="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46" name="Line 10"/>
          <p:cNvSpPr>
            <a:spLocks noChangeShapeType="1"/>
          </p:cNvSpPr>
          <p:nvPr/>
        </p:nvSpPr>
        <p:spPr bwMode="auto">
          <a:xfrm flipV="1">
            <a:off x="5334000" y="609600"/>
            <a:ext cx="0" cy="11430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47" name="Line 11"/>
          <p:cNvSpPr>
            <a:spLocks noChangeShapeType="1"/>
          </p:cNvSpPr>
          <p:nvPr/>
        </p:nvSpPr>
        <p:spPr bwMode="auto">
          <a:xfrm flipV="1">
            <a:off x="5791200" y="533400"/>
            <a:ext cx="0" cy="12192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48" name="Line 12"/>
          <p:cNvSpPr>
            <a:spLocks noChangeShapeType="1"/>
          </p:cNvSpPr>
          <p:nvPr/>
        </p:nvSpPr>
        <p:spPr bwMode="auto">
          <a:xfrm flipV="1">
            <a:off x="6248400" y="762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49" name="Line 13"/>
          <p:cNvSpPr>
            <a:spLocks noChangeShapeType="1"/>
          </p:cNvSpPr>
          <p:nvPr/>
        </p:nvSpPr>
        <p:spPr bwMode="auto">
          <a:xfrm>
            <a:off x="1524000" y="2057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50" name="Text Box 14"/>
          <p:cNvSpPr txBox="1">
            <a:spLocks noChangeArrowheads="1"/>
          </p:cNvSpPr>
          <p:nvPr/>
        </p:nvSpPr>
        <p:spPr bwMode="auto">
          <a:xfrm>
            <a:off x="838200" y="17526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628751" name="Line 15"/>
          <p:cNvSpPr>
            <a:spLocks noChangeShapeType="1"/>
          </p:cNvSpPr>
          <p:nvPr/>
        </p:nvSpPr>
        <p:spPr bwMode="auto">
          <a:xfrm flipH="1">
            <a:off x="4724400" y="2057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52" name="Line 16"/>
          <p:cNvSpPr>
            <a:spLocks noChangeShapeType="1"/>
          </p:cNvSpPr>
          <p:nvPr/>
        </p:nvSpPr>
        <p:spPr bwMode="auto">
          <a:xfrm>
            <a:off x="4724400" y="2057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53" name="Line 17"/>
          <p:cNvSpPr>
            <a:spLocks noChangeShapeType="1"/>
          </p:cNvSpPr>
          <p:nvPr/>
        </p:nvSpPr>
        <p:spPr bwMode="auto">
          <a:xfrm flipH="1">
            <a:off x="1828800" y="259080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54" name="Text Box 18"/>
          <p:cNvSpPr txBox="1">
            <a:spLocks noChangeArrowheads="1"/>
          </p:cNvSpPr>
          <p:nvPr/>
        </p:nvSpPr>
        <p:spPr bwMode="auto">
          <a:xfrm>
            <a:off x="838200" y="22860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628755" name="Text Box 19"/>
          <p:cNvSpPr txBox="1">
            <a:spLocks noChangeArrowheads="1"/>
          </p:cNvSpPr>
          <p:nvPr/>
        </p:nvSpPr>
        <p:spPr bwMode="auto">
          <a:xfrm>
            <a:off x="2362200" y="2667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S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(2)     R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R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</a:p>
        </p:txBody>
      </p:sp>
      <p:sp>
        <p:nvSpPr>
          <p:cNvPr id="628756" name="Line 20"/>
          <p:cNvSpPr>
            <a:spLocks noChangeShapeType="1"/>
          </p:cNvSpPr>
          <p:nvPr/>
        </p:nvSpPr>
        <p:spPr bwMode="auto">
          <a:xfrm>
            <a:off x="2667000" y="3124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57" name="Line 21"/>
          <p:cNvSpPr>
            <a:spLocks noChangeShapeType="1"/>
          </p:cNvSpPr>
          <p:nvPr/>
        </p:nvSpPr>
        <p:spPr bwMode="auto">
          <a:xfrm>
            <a:off x="3352800" y="3124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58" name="Line 22"/>
          <p:cNvSpPr>
            <a:spLocks noChangeShapeType="1"/>
          </p:cNvSpPr>
          <p:nvPr/>
        </p:nvSpPr>
        <p:spPr bwMode="auto">
          <a:xfrm>
            <a:off x="4495800" y="3124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59" name="Line 23"/>
          <p:cNvSpPr>
            <a:spLocks noChangeShapeType="1"/>
          </p:cNvSpPr>
          <p:nvPr/>
        </p:nvSpPr>
        <p:spPr bwMode="auto">
          <a:xfrm>
            <a:off x="5181600" y="3124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60" name="Text Box 24"/>
          <p:cNvSpPr txBox="1">
            <a:spLocks noChangeArrowheads="1"/>
          </p:cNvSpPr>
          <p:nvPr/>
        </p:nvSpPr>
        <p:spPr bwMode="auto">
          <a:xfrm>
            <a:off x="3048000" y="1295400"/>
            <a:ext cx="3886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28761" name="Line 25"/>
          <p:cNvSpPr>
            <a:spLocks noChangeShapeType="1"/>
          </p:cNvSpPr>
          <p:nvPr/>
        </p:nvSpPr>
        <p:spPr bwMode="auto">
          <a:xfrm flipH="1">
            <a:off x="1828800" y="10668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62" name="Line 26"/>
          <p:cNvSpPr>
            <a:spLocks noChangeShapeType="1"/>
          </p:cNvSpPr>
          <p:nvPr/>
        </p:nvSpPr>
        <p:spPr bwMode="auto">
          <a:xfrm>
            <a:off x="1828800" y="10668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63" name="Oval 27"/>
          <p:cNvSpPr>
            <a:spLocks noChangeArrowheads="1"/>
          </p:cNvSpPr>
          <p:nvPr/>
        </p:nvSpPr>
        <p:spPr bwMode="auto">
          <a:xfrm>
            <a:off x="3009900" y="104775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8764" name="Line 28"/>
          <p:cNvSpPr>
            <a:spLocks noChangeShapeType="1"/>
          </p:cNvSpPr>
          <p:nvPr/>
        </p:nvSpPr>
        <p:spPr bwMode="auto">
          <a:xfrm flipH="1">
            <a:off x="2667000" y="3505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65" name="Line 29"/>
          <p:cNvSpPr>
            <a:spLocks noChangeShapeType="1"/>
          </p:cNvSpPr>
          <p:nvPr/>
        </p:nvSpPr>
        <p:spPr bwMode="auto">
          <a:xfrm>
            <a:off x="2667000" y="3505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66" name="Line 30"/>
          <p:cNvSpPr>
            <a:spLocks noChangeShapeType="1"/>
          </p:cNvSpPr>
          <p:nvPr/>
        </p:nvSpPr>
        <p:spPr bwMode="auto">
          <a:xfrm>
            <a:off x="2552700" y="3733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67" name="Rectangle 31"/>
          <p:cNvSpPr>
            <a:spLocks noChangeArrowheads="1"/>
          </p:cNvSpPr>
          <p:nvPr/>
        </p:nvSpPr>
        <p:spPr bwMode="auto">
          <a:xfrm>
            <a:off x="7239000" y="838200"/>
            <a:ext cx="304800" cy="533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68" name="Line 32"/>
          <p:cNvSpPr>
            <a:spLocks noChangeShapeType="1"/>
          </p:cNvSpPr>
          <p:nvPr/>
        </p:nvSpPr>
        <p:spPr bwMode="auto">
          <a:xfrm>
            <a:off x="5791200" y="9906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69" name="Line 33"/>
          <p:cNvSpPr>
            <a:spLocks noChangeShapeType="1"/>
          </p:cNvSpPr>
          <p:nvPr/>
        </p:nvSpPr>
        <p:spPr bwMode="auto">
          <a:xfrm>
            <a:off x="5334000" y="12192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70" name="Oval 34"/>
          <p:cNvSpPr>
            <a:spLocks noChangeArrowheads="1"/>
          </p:cNvSpPr>
          <p:nvPr/>
        </p:nvSpPr>
        <p:spPr bwMode="auto">
          <a:xfrm>
            <a:off x="5753100" y="97155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8771" name="Oval 35"/>
          <p:cNvSpPr>
            <a:spLocks noChangeArrowheads="1"/>
          </p:cNvSpPr>
          <p:nvPr/>
        </p:nvSpPr>
        <p:spPr bwMode="auto">
          <a:xfrm>
            <a:off x="5295900" y="118110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8772" name="Line 36"/>
          <p:cNvSpPr>
            <a:spLocks noChangeShapeType="1"/>
          </p:cNvSpPr>
          <p:nvPr/>
        </p:nvSpPr>
        <p:spPr bwMode="auto">
          <a:xfrm>
            <a:off x="4495800" y="348615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73" name="Line 37"/>
          <p:cNvSpPr>
            <a:spLocks noChangeShapeType="1"/>
          </p:cNvSpPr>
          <p:nvPr/>
        </p:nvSpPr>
        <p:spPr bwMode="auto">
          <a:xfrm flipV="1">
            <a:off x="8001000" y="1143000"/>
            <a:ext cx="0" cy="2362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74" name="Line 38"/>
          <p:cNvSpPr>
            <a:spLocks noChangeShapeType="1"/>
          </p:cNvSpPr>
          <p:nvPr/>
        </p:nvSpPr>
        <p:spPr bwMode="auto">
          <a:xfrm flipH="1">
            <a:off x="7543800" y="1143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75" name="Line 39"/>
          <p:cNvSpPr>
            <a:spLocks noChangeShapeType="1"/>
          </p:cNvSpPr>
          <p:nvPr/>
        </p:nvSpPr>
        <p:spPr bwMode="auto">
          <a:xfrm>
            <a:off x="3048000" y="1104900"/>
            <a:ext cx="419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76" name="Line 40"/>
          <p:cNvSpPr>
            <a:spLocks noChangeShapeType="1"/>
          </p:cNvSpPr>
          <p:nvPr/>
        </p:nvSpPr>
        <p:spPr bwMode="auto">
          <a:xfrm>
            <a:off x="2241550" y="4343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77" name="Line 41"/>
          <p:cNvSpPr>
            <a:spLocks noChangeShapeType="1"/>
          </p:cNvSpPr>
          <p:nvPr/>
        </p:nvSpPr>
        <p:spPr bwMode="auto">
          <a:xfrm>
            <a:off x="262255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78" name="Line 42"/>
          <p:cNvSpPr>
            <a:spLocks noChangeShapeType="1"/>
          </p:cNvSpPr>
          <p:nvPr/>
        </p:nvSpPr>
        <p:spPr bwMode="auto">
          <a:xfrm>
            <a:off x="224155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79" name="Line 43"/>
          <p:cNvSpPr>
            <a:spLocks noChangeShapeType="1"/>
          </p:cNvSpPr>
          <p:nvPr/>
        </p:nvSpPr>
        <p:spPr bwMode="auto">
          <a:xfrm>
            <a:off x="2622550" y="4724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80" name="Line 44"/>
          <p:cNvSpPr>
            <a:spLocks noChangeShapeType="1"/>
          </p:cNvSpPr>
          <p:nvPr/>
        </p:nvSpPr>
        <p:spPr bwMode="auto">
          <a:xfrm>
            <a:off x="3003550" y="4343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81" name="Line 45"/>
          <p:cNvSpPr>
            <a:spLocks noChangeShapeType="1"/>
          </p:cNvSpPr>
          <p:nvPr/>
        </p:nvSpPr>
        <p:spPr bwMode="auto">
          <a:xfrm>
            <a:off x="338455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82" name="Line 46"/>
          <p:cNvSpPr>
            <a:spLocks noChangeShapeType="1"/>
          </p:cNvSpPr>
          <p:nvPr/>
        </p:nvSpPr>
        <p:spPr bwMode="auto">
          <a:xfrm>
            <a:off x="300355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83" name="Line 47"/>
          <p:cNvSpPr>
            <a:spLocks noChangeShapeType="1"/>
          </p:cNvSpPr>
          <p:nvPr/>
        </p:nvSpPr>
        <p:spPr bwMode="auto">
          <a:xfrm>
            <a:off x="3384550" y="4724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84" name="Line 48"/>
          <p:cNvSpPr>
            <a:spLocks noChangeShapeType="1"/>
          </p:cNvSpPr>
          <p:nvPr/>
        </p:nvSpPr>
        <p:spPr bwMode="auto">
          <a:xfrm>
            <a:off x="3765550" y="4343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85" name="Line 49"/>
          <p:cNvSpPr>
            <a:spLocks noChangeShapeType="1"/>
          </p:cNvSpPr>
          <p:nvPr/>
        </p:nvSpPr>
        <p:spPr bwMode="auto">
          <a:xfrm>
            <a:off x="414655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86" name="Line 50"/>
          <p:cNvSpPr>
            <a:spLocks noChangeShapeType="1"/>
          </p:cNvSpPr>
          <p:nvPr/>
        </p:nvSpPr>
        <p:spPr bwMode="auto">
          <a:xfrm>
            <a:off x="376555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87" name="Line 51"/>
          <p:cNvSpPr>
            <a:spLocks noChangeShapeType="1"/>
          </p:cNvSpPr>
          <p:nvPr/>
        </p:nvSpPr>
        <p:spPr bwMode="auto">
          <a:xfrm>
            <a:off x="4146550" y="4724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88" name="Line 52"/>
          <p:cNvSpPr>
            <a:spLocks noChangeShapeType="1"/>
          </p:cNvSpPr>
          <p:nvPr/>
        </p:nvSpPr>
        <p:spPr bwMode="auto">
          <a:xfrm>
            <a:off x="4527550" y="4343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89" name="Line 53"/>
          <p:cNvSpPr>
            <a:spLocks noChangeShapeType="1"/>
          </p:cNvSpPr>
          <p:nvPr/>
        </p:nvSpPr>
        <p:spPr bwMode="auto">
          <a:xfrm>
            <a:off x="490855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90" name="Line 54"/>
          <p:cNvSpPr>
            <a:spLocks noChangeShapeType="1"/>
          </p:cNvSpPr>
          <p:nvPr/>
        </p:nvSpPr>
        <p:spPr bwMode="auto">
          <a:xfrm>
            <a:off x="452755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91" name="Line 55"/>
          <p:cNvSpPr>
            <a:spLocks noChangeShapeType="1"/>
          </p:cNvSpPr>
          <p:nvPr/>
        </p:nvSpPr>
        <p:spPr bwMode="auto">
          <a:xfrm>
            <a:off x="4908550" y="4724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92" name="Line 56"/>
          <p:cNvSpPr>
            <a:spLocks noChangeShapeType="1"/>
          </p:cNvSpPr>
          <p:nvPr/>
        </p:nvSpPr>
        <p:spPr bwMode="auto">
          <a:xfrm>
            <a:off x="1860550" y="4724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93" name="Line 57"/>
          <p:cNvSpPr>
            <a:spLocks noChangeShapeType="1"/>
          </p:cNvSpPr>
          <p:nvPr/>
        </p:nvSpPr>
        <p:spPr bwMode="auto">
          <a:xfrm>
            <a:off x="5289550" y="4343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94" name="Line 58"/>
          <p:cNvSpPr>
            <a:spLocks noChangeShapeType="1"/>
          </p:cNvSpPr>
          <p:nvPr/>
        </p:nvSpPr>
        <p:spPr bwMode="auto">
          <a:xfrm>
            <a:off x="567055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95" name="Line 59"/>
          <p:cNvSpPr>
            <a:spLocks noChangeShapeType="1"/>
          </p:cNvSpPr>
          <p:nvPr/>
        </p:nvSpPr>
        <p:spPr bwMode="auto">
          <a:xfrm>
            <a:off x="528955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96" name="Line 60"/>
          <p:cNvSpPr>
            <a:spLocks noChangeShapeType="1"/>
          </p:cNvSpPr>
          <p:nvPr/>
        </p:nvSpPr>
        <p:spPr bwMode="auto">
          <a:xfrm>
            <a:off x="5670550" y="4724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97" name="Line 61"/>
          <p:cNvSpPr>
            <a:spLocks noChangeShapeType="1"/>
          </p:cNvSpPr>
          <p:nvPr/>
        </p:nvSpPr>
        <p:spPr bwMode="auto">
          <a:xfrm>
            <a:off x="6051550" y="4343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98" name="Line 62"/>
          <p:cNvSpPr>
            <a:spLocks noChangeShapeType="1"/>
          </p:cNvSpPr>
          <p:nvPr/>
        </p:nvSpPr>
        <p:spPr bwMode="auto">
          <a:xfrm>
            <a:off x="643255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799" name="Line 63"/>
          <p:cNvSpPr>
            <a:spLocks noChangeShapeType="1"/>
          </p:cNvSpPr>
          <p:nvPr/>
        </p:nvSpPr>
        <p:spPr bwMode="auto">
          <a:xfrm>
            <a:off x="605155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00" name="Line 64"/>
          <p:cNvSpPr>
            <a:spLocks noChangeShapeType="1"/>
          </p:cNvSpPr>
          <p:nvPr/>
        </p:nvSpPr>
        <p:spPr bwMode="auto">
          <a:xfrm>
            <a:off x="6432550" y="4724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01" name="Line 65"/>
          <p:cNvSpPr>
            <a:spLocks noChangeShapeType="1"/>
          </p:cNvSpPr>
          <p:nvPr/>
        </p:nvSpPr>
        <p:spPr bwMode="auto">
          <a:xfrm>
            <a:off x="4908550" y="4724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785" name="Group 131"/>
          <p:cNvGrpSpPr>
            <a:grpSpLocks/>
          </p:cNvGrpSpPr>
          <p:nvPr/>
        </p:nvGrpSpPr>
        <p:grpSpPr bwMode="auto">
          <a:xfrm>
            <a:off x="1860550" y="5562600"/>
            <a:ext cx="5607050" cy="381000"/>
            <a:chOff x="1172" y="3792"/>
            <a:chExt cx="3532" cy="288"/>
          </a:xfrm>
        </p:grpSpPr>
        <p:sp>
          <p:nvSpPr>
            <p:cNvPr id="628818" name="Line 82"/>
            <p:cNvSpPr>
              <a:spLocks noChangeShapeType="1"/>
            </p:cNvSpPr>
            <p:nvPr/>
          </p:nvSpPr>
          <p:spPr bwMode="auto">
            <a:xfrm>
              <a:off x="1172" y="408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19" name="Line 83"/>
            <p:cNvSpPr>
              <a:spLocks noChangeShapeType="1"/>
            </p:cNvSpPr>
            <p:nvPr/>
          </p:nvSpPr>
          <p:spPr bwMode="auto">
            <a:xfrm flipV="1">
              <a:off x="2132" y="379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20" name="Line 84"/>
            <p:cNvSpPr>
              <a:spLocks noChangeShapeType="1"/>
            </p:cNvSpPr>
            <p:nvPr/>
          </p:nvSpPr>
          <p:spPr bwMode="auto">
            <a:xfrm>
              <a:off x="2132" y="3792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21" name="Line 85"/>
            <p:cNvSpPr>
              <a:spLocks noChangeShapeType="1"/>
            </p:cNvSpPr>
            <p:nvPr/>
          </p:nvSpPr>
          <p:spPr bwMode="auto">
            <a:xfrm>
              <a:off x="3092" y="379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22" name="Line 86"/>
            <p:cNvSpPr>
              <a:spLocks noChangeShapeType="1"/>
            </p:cNvSpPr>
            <p:nvPr/>
          </p:nvSpPr>
          <p:spPr bwMode="auto">
            <a:xfrm>
              <a:off x="3092" y="408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23" name="Line 87"/>
            <p:cNvSpPr>
              <a:spLocks noChangeShapeType="1"/>
            </p:cNvSpPr>
            <p:nvPr/>
          </p:nvSpPr>
          <p:spPr bwMode="auto">
            <a:xfrm>
              <a:off x="3092" y="408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24" name="Line 88"/>
            <p:cNvSpPr>
              <a:spLocks noChangeShapeType="1"/>
            </p:cNvSpPr>
            <p:nvPr/>
          </p:nvSpPr>
          <p:spPr bwMode="auto">
            <a:xfrm flipV="1">
              <a:off x="4052" y="379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25" name="Line 89"/>
            <p:cNvSpPr>
              <a:spLocks noChangeShapeType="1"/>
            </p:cNvSpPr>
            <p:nvPr/>
          </p:nvSpPr>
          <p:spPr bwMode="auto">
            <a:xfrm>
              <a:off x="4052" y="3792"/>
              <a:ext cx="6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0786" name="Group 132"/>
          <p:cNvGrpSpPr>
            <a:grpSpLocks/>
          </p:cNvGrpSpPr>
          <p:nvPr/>
        </p:nvGrpSpPr>
        <p:grpSpPr bwMode="auto">
          <a:xfrm>
            <a:off x="1860550" y="6096000"/>
            <a:ext cx="5607050" cy="457200"/>
            <a:chOff x="1172" y="4224"/>
            <a:chExt cx="3532" cy="288"/>
          </a:xfrm>
        </p:grpSpPr>
        <p:sp>
          <p:nvSpPr>
            <p:cNvPr id="628826" name="Line 90"/>
            <p:cNvSpPr>
              <a:spLocks noChangeShapeType="1"/>
            </p:cNvSpPr>
            <p:nvPr/>
          </p:nvSpPr>
          <p:spPr bwMode="auto">
            <a:xfrm>
              <a:off x="1172" y="4512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27" name="Line 91"/>
            <p:cNvSpPr>
              <a:spLocks noChangeShapeType="1"/>
            </p:cNvSpPr>
            <p:nvPr/>
          </p:nvSpPr>
          <p:spPr bwMode="auto">
            <a:xfrm flipV="1">
              <a:off x="3092" y="422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28" name="Line 92"/>
            <p:cNvSpPr>
              <a:spLocks noChangeShapeType="1"/>
            </p:cNvSpPr>
            <p:nvPr/>
          </p:nvSpPr>
          <p:spPr bwMode="auto">
            <a:xfrm>
              <a:off x="3092" y="4224"/>
              <a:ext cx="1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8829" name="Line 93"/>
          <p:cNvSpPr>
            <a:spLocks noChangeShapeType="1"/>
          </p:cNvSpPr>
          <p:nvPr/>
        </p:nvSpPr>
        <p:spPr bwMode="auto">
          <a:xfrm>
            <a:off x="2622550" y="4724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30" name="Line 94"/>
          <p:cNvSpPr>
            <a:spLocks noChangeShapeType="1"/>
          </p:cNvSpPr>
          <p:nvPr/>
        </p:nvSpPr>
        <p:spPr bwMode="auto">
          <a:xfrm>
            <a:off x="3384550" y="4648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31" name="Line 95"/>
          <p:cNvSpPr>
            <a:spLocks noChangeShapeType="1"/>
          </p:cNvSpPr>
          <p:nvPr/>
        </p:nvSpPr>
        <p:spPr bwMode="auto">
          <a:xfrm>
            <a:off x="4146550" y="4648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32" name="Line 96"/>
          <p:cNvSpPr>
            <a:spLocks noChangeShapeType="1"/>
          </p:cNvSpPr>
          <p:nvPr/>
        </p:nvSpPr>
        <p:spPr bwMode="auto">
          <a:xfrm>
            <a:off x="4908550" y="4648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33" name="Line 97"/>
          <p:cNvSpPr>
            <a:spLocks noChangeShapeType="1"/>
          </p:cNvSpPr>
          <p:nvPr/>
        </p:nvSpPr>
        <p:spPr bwMode="auto">
          <a:xfrm>
            <a:off x="5670550" y="4648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34" name="Line 98"/>
          <p:cNvSpPr>
            <a:spLocks noChangeShapeType="1"/>
          </p:cNvSpPr>
          <p:nvPr/>
        </p:nvSpPr>
        <p:spPr bwMode="auto">
          <a:xfrm>
            <a:off x="6432550" y="4648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35" name="Line 99"/>
          <p:cNvSpPr>
            <a:spLocks noChangeShapeType="1"/>
          </p:cNvSpPr>
          <p:nvPr/>
        </p:nvSpPr>
        <p:spPr bwMode="auto">
          <a:xfrm>
            <a:off x="3384550" y="56388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36" name="Line 100"/>
          <p:cNvSpPr>
            <a:spLocks noChangeShapeType="1"/>
          </p:cNvSpPr>
          <p:nvPr/>
        </p:nvSpPr>
        <p:spPr bwMode="auto">
          <a:xfrm>
            <a:off x="4908550" y="5562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37" name="Line 101"/>
          <p:cNvSpPr>
            <a:spLocks noChangeShapeType="1"/>
          </p:cNvSpPr>
          <p:nvPr/>
        </p:nvSpPr>
        <p:spPr bwMode="auto">
          <a:xfrm>
            <a:off x="6432550" y="5562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38" name="Line 102"/>
          <p:cNvSpPr>
            <a:spLocks noChangeShapeType="1"/>
          </p:cNvSpPr>
          <p:nvPr/>
        </p:nvSpPr>
        <p:spPr bwMode="auto">
          <a:xfrm>
            <a:off x="4908550" y="662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39" name="Text Box 103"/>
          <p:cNvSpPr txBox="1">
            <a:spLocks noChangeArrowheads="1"/>
          </p:cNvSpPr>
          <p:nvPr/>
        </p:nvSpPr>
        <p:spPr bwMode="auto">
          <a:xfrm>
            <a:off x="641350" y="42672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628840" name="Text Box 104"/>
          <p:cNvSpPr txBox="1">
            <a:spLocks noChangeArrowheads="1"/>
          </p:cNvSpPr>
          <p:nvPr/>
        </p:nvSpPr>
        <p:spPr bwMode="auto">
          <a:xfrm>
            <a:off x="488950" y="5715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  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8841" name="Text Box 105"/>
          <p:cNvSpPr txBox="1">
            <a:spLocks noChangeArrowheads="1"/>
          </p:cNvSpPr>
          <p:nvPr/>
        </p:nvSpPr>
        <p:spPr bwMode="auto">
          <a:xfrm>
            <a:off x="717550" y="62484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628842" name="Text Box 106"/>
          <p:cNvSpPr txBox="1">
            <a:spLocks noChangeArrowheads="1"/>
          </p:cNvSpPr>
          <p:nvPr/>
        </p:nvSpPr>
        <p:spPr bwMode="auto">
          <a:xfrm>
            <a:off x="2241550" y="3886200"/>
            <a:ext cx="5562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1        2        3        4        5        6        7</a:t>
            </a:r>
          </a:p>
        </p:txBody>
      </p:sp>
      <p:sp>
        <p:nvSpPr>
          <p:cNvPr id="628843" name="Line 107"/>
          <p:cNvSpPr>
            <a:spLocks noChangeShapeType="1"/>
          </p:cNvSpPr>
          <p:nvPr/>
        </p:nvSpPr>
        <p:spPr bwMode="auto">
          <a:xfrm>
            <a:off x="7575550" y="55626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44" name="Line 108"/>
          <p:cNvSpPr>
            <a:spLocks noChangeShapeType="1"/>
          </p:cNvSpPr>
          <p:nvPr/>
        </p:nvSpPr>
        <p:spPr bwMode="auto">
          <a:xfrm>
            <a:off x="7880350" y="5562600"/>
            <a:ext cx="0" cy="3810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45" name="Line 109"/>
          <p:cNvSpPr>
            <a:spLocks noChangeShapeType="1"/>
          </p:cNvSpPr>
          <p:nvPr/>
        </p:nvSpPr>
        <p:spPr bwMode="auto">
          <a:xfrm>
            <a:off x="7880350" y="5943600"/>
            <a:ext cx="2286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46" name="Line 110"/>
          <p:cNvSpPr>
            <a:spLocks noChangeShapeType="1"/>
          </p:cNvSpPr>
          <p:nvPr/>
        </p:nvSpPr>
        <p:spPr bwMode="auto">
          <a:xfrm>
            <a:off x="7620000" y="61722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48" name="Line 112"/>
          <p:cNvSpPr>
            <a:spLocks noChangeShapeType="1"/>
          </p:cNvSpPr>
          <p:nvPr/>
        </p:nvSpPr>
        <p:spPr bwMode="auto">
          <a:xfrm>
            <a:off x="7880350" y="6172200"/>
            <a:ext cx="2286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49" name="Rectangle 113"/>
          <p:cNvSpPr>
            <a:spLocks noChangeArrowheads="1"/>
          </p:cNvSpPr>
          <p:nvPr/>
        </p:nvSpPr>
        <p:spPr bwMode="auto">
          <a:xfrm>
            <a:off x="8108950" y="5562600"/>
            <a:ext cx="273050" cy="762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50" name="Line 114"/>
          <p:cNvSpPr>
            <a:spLocks noChangeShapeType="1"/>
          </p:cNvSpPr>
          <p:nvPr/>
        </p:nvSpPr>
        <p:spPr bwMode="auto">
          <a:xfrm>
            <a:off x="8413750" y="6057900"/>
            <a:ext cx="27305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51" name="Line 115"/>
          <p:cNvSpPr>
            <a:spLocks noChangeShapeType="1"/>
          </p:cNvSpPr>
          <p:nvPr/>
        </p:nvSpPr>
        <p:spPr bwMode="auto">
          <a:xfrm>
            <a:off x="8661400" y="6057900"/>
            <a:ext cx="25400" cy="6477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52" name="Line 116"/>
          <p:cNvSpPr>
            <a:spLocks noChangeShapeType="1"/>
          </p:cNvSpPr>
          <p:nvPr/>
        </p:nvSpPr>
        <p:spPr bwMode="auto">
          <a:xfrm flipH="1">
            <a:off x="8153400" y="6724650"/>
            <a:ext cx="5334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53" name="Text Box 117"/>
          <p:cNvSpPr txBox="1">
            <a:spLocks noChangeArrowheads="1"/>
          </p:cNvSpPr>
          <p:nvPr/>
        </p:nvSpPr>
        <p:spPr bwMode="auto">
          <a:xfrm>
            <a:off x="6705600" y="6400800"/>
            <a:ext cx="17526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(1) R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</a:p>
        </p:txBody>
      </p:sp>
      <p:sp>
        <p:nvSpPr>
          <p:cNvPr id="628854" name="Text Box 118"/>
          <p:cNvSpPr txBox="1">
            <a:spLocks noChangeArrowheads="1"/>
          </p:cNvSpPr>
          <p:nvPr/>
        </p:nvSpPr>
        <p:spPr bwMode="auto">
          <a:xfrm>
            <a:off x="6019800" y="6324600"/>
            <a:ext cx="9144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000</a:t>
            </a:r>
          </a:p>
        </p:txBody>
      </p:sp>
      <p:sp>
        <p:nvSpPr>
          <p:cNvPr id="628856" name="Line 120"/>
          <p:cNvSpPr>
            <a:spLocks noChangeShapeType="1"/>
          </p:cNvSpPr>
          <p:nvPr/>
        </p:nvSpPr>
        <p:spPr bwMode="auto">
          <a:xfrm>
            <a:off x="6819900" y="4343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57" name="Line 121"/>
          <p:cNvSpPr>
            <a:spLocks noChangeShapeType="1"/>
          </p:cNvSpPr>
          <p:nvPr/>
        </p:nvSpPr>
        <p:spPr bwMode="auto">
          <a:xfrm>
            <a:off x="720090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58" name="Line 122"/>
          <p:cNvSpPr>
            <a:spLocks noChangeShapeType="1"/>
          </p:cNvSpPr>
          <p:nvPr/>
        </p:nvSpPr>
        <p:spPr bwMode="auto">
          <a:xfrm>
            <a:off x="6819900" y="4343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59" name="Line 123"/>
          <p:cNvSpPr>
            <a:spLocks noChangeShapeType="1"/>
          </p:cNvSpPr>
          <p:nvPr/>
        </p:nvSpPr>
        <p:spPr bwMode="auto">
          <a:xfrm>
            <a:off x="7200900" y="4724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816" name="Group 130"/>
          <p:cNvGrpSpPr>
            <a:grpSpLocks/>
          </p:cNvGrpSpPr>
          <p:nvPr/>
        </p:nvGrpSpPr>
        <p:grpSpPr bwMode="auto">
          <a:xfrm>
            <a:off x="1860550" y="4953000"/>
            <a:ext cx="5683250" cy="381000"/>
            <a:chOff x="1172" y="3360"/>
            <a:chExt cx="3580" cy="240"/>
          </a:xfrm>
        </p:grpSpPr>
        <p:sp>
          <p:nvSpPr>
            <p:cNvPr id="628802" name="Line 66"/>
            <p:cNvSpPr>
              <a:spLocks noChangeShapeType="1"/>
            </p:cNvSpPr>
            <p:nvPr/>
          </p:nvSpPr>
          <p:spPr bwMode="auto">
            <a:xfrm>
              <a:off x="1172" y="360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03" name="Line 67"/>
            <p:cNvSpPr>
              <a:spLocks noChangeShapeType="1"/>
            </p:cNvSpPr>
            <p:nvPr/>
          </p:nvSpPr>
          <p:spPr bwMode="auto">
            <a:xfrm flipV="1">
              <a:off x="1652" y="33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04" name="Line 68"/>
            <p:cNvSpPr>
              <a:spLocks noChangeShapeType="1"/>
            </p:cNvSpPr>
            <p:nvPr/>
          </p:nvSpPr>
          <p:spPr bwMode="auto">
            <a:xfrm>
              <a:off x="1652" y="336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05" name="Line 69"/>
            <p:cNvSpPr>
              <a:spLocks noChangeShapeType="1"/>
            </p:cNvSpPr>
            <p:nvPr/>
          </p:nvSpPr>
          <p:spPr bwMode="auto">
            <a:xfrm>
              <a:off x="2132" y="33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06" name="Line 70"/>
            <p:cNvSpPr>
              <a:spLocks noChangeShapeType="1"/>
            </p:cNvSpPr>
            <p:nvPr/>
          </p:nvSpPr>
          <p:spPr bwMode="auto">
            <a:xfrm>
              <a:off x="2132" y="360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07" name="Line 71"/>
            <p:cNvSpPr>
              <a:spLocks noChangeShapeType="1"/>
            </p:cNvSpPr>
            <p:nvPr/>
          </p:nvSpPr>
          <p:spPr bwMode="auto">
            <a:xfrm>
              <a:off x="2132" y="360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08" name="Line 72"/>
            <p:cNvSpPr>
              <a:spLocks noChangeShapeType="1"/>
            </p:cNvSpPr>
            <p:nvPr/>
          </p:nvSpPr>
          <p:spPr bwMode="auto">
            <a:xfrm flipV="1">
              <a:off x="2612" y="33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09" name="Line 73"/>
            <p:cNvSpPr>
              <a:spLocks noChangeShapeType="1"/>
            </p:cNvSpPr>
            <p:nvPr/>
          </p:nvSpPr>
          <p:spPr bwMode="auto">
            <a:xfrm>
              <a:off x="2612" y="336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10" name="Line 74"/>
            <p:cNvSpPr>
              <a:spLocks noChangeShapeType="1"/>
            </p:cNvSpPr>
            <p:nvPr/>
          </p:nvSpPr>
          <p:spPr bwMode="auto">
            <a:xfrm>
              <a:off x="3092" y="33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11" name="Line 75"/>
            <p:cNvSpPr>
              <a:spLocks noChangeShapeType="1"/>
            </p:cNvSpPr>
            <p:nvPr/>
          </p:nvSpPr>
          <p:spPr bwMode="auto">
            <a:xfrm>
              <a:off x="3092" y="360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12" name="Line 76"/>
            <p:cNvSpPr>
              <a:spLocks noChangeShapeType="1"/>
            </p:cNvSpPr>
            <p:nvPr/>
          </p:nvSpPr>
          <p:spPr bwMode="auto">
            <a:xfrm>
              <a:off x="3092" y="360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13" name="Line 77"/>
            <p:cNvSpPr>
              <a:spLocks noChangeShapeType="1"/>
            </p:cNvSpPr>
            <p:nvPr/>
          </p:nvSpPr>
          <p:spPr bwMode="auto">
            <a:xfrm flipV="1">
              <a:off x="3572" y="33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14" name="Line 78"/>
            <p:cNvSpPr>
              <a:spLocks noChangeShapeType="1"/>
            </p:cNvSpPr>
            <p:nvPr/>
          </p:nvSpPr>
          <p:spPr bwMode="auto">
            <a:xfrm>
              <a:off x="3572" y="336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15" name="Line 79"/>
            <p:cNvSpPr>
              <a:spLocks noChangeShapeType="1"/>
            </p:cNvSpPr>
            <p:nvPr/>
          </p:nvSpPr>
          <p:spPr bwMode="auto">
            <a:xfrm>
              <a:off x="4052" y="33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61" name="Line 125"/>
            <p:cNvSpPr>
              <a:spLocks noChangeShapeType="1"/>
            </p:cNvSpPr>
            <p:nvPr/>
          </p:nvSpPr>
          <p:spPr bwMode="auto">
            <a:xfrm>
              <a:off x="4056" y="360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62" name="Line 126"/>
            <p:cNvSpPr>
              <a:spLocks noChangeShapeType="1"/>
            </p:cNvSpPr>
            <p:nvPr/>
          </p:nvSpPr>
          <p:spPr bwMode="auto">
            <a:xfrm>
              <a:off x="4056" y="360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63" name="Line 127"/>
            <p:cNvSpPr>
              <a:spLocks noChangeShapeType="1"/>
            </p:cNvSpPr>
            <p:nvPr/>
          </p:nvSpPr>
          <p:spPr bwMode="auto">
            <a:xfrm flipV="1">
              <a:off x="4536" y="33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8864" name="Line 128"/>
            <p:cNvSpPr>
              <a:spLocks noChangeShapeType="1"/>
            </p:cNvSpPr>
            <p:nvPr/>
          </p:nvSpPr>
          <p:spPr bwMode="auto">
            <a:xfrm>
              <a:off x="4536" y="3360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8869" name="Text Box 133"/>
          <p:cNvSpPr txBox="1">
            <a:spLocks noChangeArrowheads="1"/>
          </p:cNvSpPr>
          <p:nvPr/>
        </p:nvSpPr>
        <p:spPr bwMode="auto">
          <a:xfrm>
            <a:off x="723900" y="51054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28870" name="Line 134"/>
          <p:cNvSpPr>
            <a:spLocks noChangeShapeType="1"/>
          </p:cNvSpPr>
          <p:nvPr/>
        </p:nvSpPr>
        <p:spPr bwMode="auto">
          <a:xfrm>
            <a:off x="7696200" y="4953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71" name="Line 135"/>
          <p:cNvSpPr>
            <a:spLocks noChangeShapeType="1"/>
          </p:cNvSpPr>
          <p:nvPr/>
        </p:nvSpPr>
        <p:spPr bwMode="auto">
          <a:xfrm>
            <a:off x="8001000" y="4953000"/>
            <a:ext cx="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72" name="Line 136"/>
          <p:cNvSpPr>
            <a:spLocks noChangeShapeType="1"/>
          </p:cNvSpPr>
          <p:nvPr/>
        </p:nvSpPr>
        <p:spPr bwMode="auto">
          <a:xfrm>
            <a:off x="8001000" y="5715000"/>
            <a:ext cx="76200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73" name="Oval 137"/>
          <p:cNvSpPr>
            <a:spLocks noChangeArrowheads="1"/>
          </p:cNvSpPr>
          <p:nvPr/>
        </p:nvSpPr>
        <p:spPr bwMode="auto">
          <a:xfrm>
            <a:off x="2628900" y="34480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8874" name="Oval 138"/>
          <p:cNvSpPr>
            <a:spLocks noChangeArrowheads="1"/>
          </p:cNvSpPr>
          <p:nvPr/>
        </p:nvSpPr>
        <p:spPr bwMode="auto">
          <a:xfrm>
            <a:off x="5124450" y="34480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100"/>
          <p:cNvGrpSpPr>
            <a:grpSpLocks/>
          </p:cNvGrpSpPr>
          <p:nvPr/>
        </p:nvGrpSpPr>
        <p:grpSpPr bwMode="auto">
          <a:xfrm>
            <a:off x="1981200" y="152400"/>
            <a:ext cx="4953000" cy="3505200"/>
            <a:chOff x="768" y="0"/>
            <a:chExt cx="3120" cy="2208"/>
          </a:xfrm>
        </p:grpSpPr>
        <p:sp>
          <p:nvSpPr>
            <p:cNvPr id="627715" name="Text Box 3"/>
            <p:cNvSpPr txBox="1">
              <a:spLocks noChangeArrowheads="1"/>
            </p:cNvSpPr>
            <p:nvPr/>
          </p:nvSpPr>
          <p:spPr bwMode="auto">
            <a:xfrm>
              <a:off x="768" y="0"/>
              <a:ext cx="3120" cy="21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>
              <a:lvl1pPr marL="476250" indent="-4762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12395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77165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241935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306705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352425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98145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443865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89585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Q</a:t>
              </a:r>
              <a:r>
                <a:rPr kumimoji="0" lang="en-US" altLang="zh-CN" b="1" baseline="-2500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 </a:t>
              </a:r>
              <a:r>
                <a:rPr lang="en-US" altLang="zh-CN" b="1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kumimoji="0" lang="en-US" altLang="zh-CN" b="1" baseline="-2500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</a:t>
              </a:r>
              <a:r>
                <a:rPr lang="en-US" altLang="zh-CN" b="1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  <a:r>
                <a:rPr kumimoji="0" lang="en-US" altLang="zh-CN" b="1" baseline="-2500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   </a:t>
              </a:r>
              <a:r>
                <a:rPr lang="en-US" altLang="zh-CN" b="1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kumimoji="0" lang="en-US" altLang="zh-CN" b="1" baseline="-2500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</a:t>
              </a:r>
              <a:r>
                <a:rPr kumimoji="0" lang="en-US" altLang="zh-CN" b="1" smtClean="0">
                  <a:solidFill>
                    <a:srgbClr val="000099"/>
                  </a:solidFill>
                </a:rPr>
                <a:t> </a:t>
              </a:r>
              <a:r>
                <a:rPr lang="en-US" altLang="zh-CN" b="1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kumimoji="0" lang="en-US" altLang="zh-CN" b="1" baseline="-2500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  </a:t>
              </a:r>
              <a:r>
                <a:rPr lang="en-US" altLang="zh-CN" b="1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kumimoji="0" lang="en-US" altLang="zh-CN" b="1" baseline="-2500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   </a:t>
              </a:r>
              <a:r>
                <a:rPr lang="en-US" altLang="zh-CN" b="1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kumimoji="0" lang="en-US" altLang="zh-CN" b="1" baseline="-2500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   </a:t>
              </a:r>
              <a:r>
                <a:rPr lang="en-US" altLang="zh-CN" b="1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kumimoji="0" lang="en-US" altLang="zh-CN" b="1" baseline="-2500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   </a:t>
              </a:r>
              <a:r>
                <a:rPr lang="en-US" altLang="zh-CN" b="1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kumimoji="0" lang="en-US" altLang="zh-CN" b="1" baseline="-2500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  </a:t>
              </a:r>
              <a:r>
                <a:rPr lang="en-US" altLang="zh-CN" b="1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kumimoji="0" lang="en-US" altLang="zh-CN" b="1" baseline="-2500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zh-CN" b="1" smtClean="0">
                  <a:solidFill>
                    <a:schemeClr val="bg2"/>
                  </a:solidFill>
                </a:rPr>
                <a:t>   0   0   0      </a:t>
              </a:r>
              <a:r>
                <a:rPr lang="en-US" altLang="zh-CN" b="1" smtClean="0">
                  <a:solidFill>
                    <a:schemeClr val="hlink"/>
                  </a:solidFill>
                </a:rPr>
                <a:t>1</a:t>
              </a:r>
              <a:r>
                <a:rPr lang="en-US" altLang="zh-CN" b="1" smtClean="0">
                  <a:solidFill>
                    <a:schemeClr val="bg2"/>
                  </a:solidFill>
                </a:rPr>
                <a:t>    0    0    0    0    0   0  </a:t>
              </a:r>
              <a:r>
                <a:rPr lang="en-US" altLang="zh-CN" b="1" smtClean="0">
                  <a:solidFill>
                    <a:schemeClr val="hlink"/>
                  </a:solidFill>
                </a:rPr>
                <a:t>  </a:t>
              </a:r>
              <a:r>
                <a:rPr lang="en-US" altLang="zh-CN" b="1" smtClean="0">
                  <a:solidFill>
                    <a:schemeClr val="folHlink"/>
                  </a:solidFill>
                </a:rPr>
                <a:t> </a:t>
              </a:r>
              <a:r>
                <a:rPr lang="en-US" altLang="zh-CN" b="1" smtClean="0">
                  <a:solidFill>
                    <a:schemeClr val="bg2"/>
                  </a:solidFill>
                </a:rPr>
                <a:t>  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 </a:t>
              </a:r>
              <a:endParaRPr lang="en-US" altLang="zh-CN" b="1" smtClean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zh-CN" b="1" smtClean="0">
                  <a:solidFill>
                    <a:schemeClr val="bg2"/>
                  </a:solidFill>
                </a:rPr>
                <a:t>   0   0   1      0    </a:t>
              </a:r>
              <a:r>
                <a:rPr lang="en-US" altLang="zh-CN" b="1" smtClean="0">
                  <a:solidFill>
                    <a:schemeClr val="hlink"/>
                  </a:solidFill>
                </a:rPr>
                <a:t>1</a:t>
              </a:r>
              <a:r>
                <a:rPr lang="en-US" altLang="zh-CN" b="1" smtClean="0">
                  <a:solidFill>
                    <a:schemeClr val="bg2"/>
                  </a:solidFill>
                </a:rPr>
                <a:t>    0    0    0    0   0</a:t>
              </a:r>
              <a:r>
                <a:rPr lang="en-US" altLang="zh-CN" b="1" smtClean="0">
                  <a:solidFill>
                    <a:schemeClr val="hlink"/>
                  </a:solidFill>
                </a:rPr>
                <a:t>    </a:t>
              </a:r>
              <a:r>
                <a:rPr lang="en-US" altLang="zh-CN" b="1" smtClean="0">
                  <a:solidFill>
                    <a:schemeClr val="bg2"/>
                  </a:solidFill>
                </a:rPr>
                <a:t>       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</a:t>
              </a:r>
              <a:endParaRPr lang="en-US" altLang="zh-CN" b="1" smtClean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zh-CN" b="1" smtClean="0">
                  <a:solidFill>
                    <a:schemeClr val="bg2"/>
                  </a:solidFill>
                </a:rPr>
                <a:t>   0   1   0      0    0    </a:t>
              </a:r>
              <a:r>
                <a:rPr lang="en-US" altLang="zh-CN" b="1" smtClean="0">
                  <a:solidFill>
                    <a:schemeClr val="hlink"/>
                  </a:solidFill>
                </a:rPr>
                <a:t>1</a:t>
              </a:r>
              <a:r>
                <a:rPr lang="en-US" altLang="zh-CN" b="1" smtClean="0">
                  <a:solidFill>
                    <a:schemeClr val="bg2"/>
                  </a:solidFill>
                </a:rPr>
                <a:t>    0    0    0   0            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</a:t>
              </a:r>
              <a:endParaRPr lang="en-US" altLang="zh-CN" b="1" smtClean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zh-CN" b="1" smtClean="0">
                  <a:solidFill>
                    <a:schemeClr val="bg2"/>
                  </a:solidFill>
                </a:rPr>
                <a:t>   0   1   1      0    0    0    </a:t>
              </a:r>
              <a:r>
                <a:rPr lang="en-US" altLang="zh-CN" b="1" smtClean="0">
                  <a:solidFill>
                    <a:schemeClr val="hlink"/>
                  </a:solidFill>
                </a:rPr>
                <a:t>1</a:t>
              </a:r>
              <a:r>
                <a:rPr lang="en-US" altLang="zh-CN" b="1" smtClean="0">
                  <a:solidFill>
                    <a:schemeClr val="bg2"/>
                  </a:solidFill>
                </a:rPr>
                <a:t>    0    0   0</a:t>
              </a:r>
              <a:r>
                <a:rPr lang="en-US" altLang="zh-CN" b="1" smtClean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</a:t>
              </a:r>
              <a:r>
                <a:rPr lang="en-US" altLang="zh-CN" b="1" smtClean="0">
                  <a:solidFill>
                    <a:schemeClr val="bg2"/>
                  </a:solidFill>
                </a:rPr>
                <a:t>  </a:t>
              </a:r>
            </a:p>
            <a:p>
              <a:pPr algn="just"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zh-CN" b="1" smtClean="0">
                  <a:solidFill>
                    <a:schemeClr val="bg2"/>
                  </a:solidFill>
                </a:rPr>
                <a:t>   1   0   0      0    0    0    0    </a:t>
              </a:r>
              <a:r>
                <a:rPr lang="en-US" altLang="zh-CN" b="1" smtClean="0">
                  <a:solidFill>
                    <a:schemeClr val="hlink"/>
                  </a:solidFill>
                </a:rPr>
                <a:t>1    </a:t>
              </a:r>
              <a:r>
                <a:rPr lang="en-US" altLang="zh-CN" b="1" smtClean="0">
                  <a:solidFill>
                    <a:schemeClr val="bg2"/>
                  </a:solidFill>
                </a:rPr>
                <a:t>0   0     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</a:t>
              </a:r>
              <a:endParaRPr lang="en-US" altLang="zh-CN" b="1" smtClean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zh-CN" b="1" smtClean="0">
                  <a:solidFill>
                    <a:schemeClr val="bg2"/>
                  </a:solidFill>
                </a:rPr>
                <a:t>   1   0   1      0    0    0    0    0    </a:t>
              </a:r>
              <a:r>
                <a:rPr lang="en-US" altLang="zh-CN" b="1" smtClean="0">
                  <a:solidFill>
                    <a:schemeClr val="hlink"/>
                  </a:solidFill>
                </a:rPr>
                <a:t>1</a:t>
              </a:r>
              <a:r>
                <a:rPr lang="en-US" altLang="zh-CN" b="1" smtClean="0">
                  <a:solidFill>
                    <a:schemeClr val="bg2"/>
                  </a:solidFill>
                </a:rPr>
                <a:t>   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 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 </a:t>
              </a:r>
              <a:endParaRPr lang="en-US" altLang="zh-CN" b="1" smtClean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zh-CN" b="1" smtClean="0">
                  <a:solidFill>
                    <a:schemeClr val="bg2"/>
                  </a:solidFill>
                </a:rPr>
                <a:t>   1   1   0      0    0   </a:t>
              </a:r>
              <a:r>
                <a:rPr lang="en-US" altLang="zh-CN" b="1" smtClean="0">
                  <a:solidFill>
                    <a:schemeClr val="hlink"/>
                  </a:solidFill>
                </a:rPr>
                <a:t> </a:t>
              </a:r>
              <a:r>
                <a:rPr lang="en-US" altLang="zh-CN" b="1" smtClean="0">
                  <a:solidFill>
                    <a:schemeClr val="bg2"/>
                  </a:solidFill>
                </a:rPr>
                <a:t>0    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0    0</a:t>
              </a:r>
              <a:r>
                <a:rPr lang="en-US" altLang="zh-CN" b="1" smtClean="0">
                  <a:solidFill>
                    <a:schemeClr val="bg2"/>
                  </a:solidFill>
                </a:rPr>
                <a:t>    0   </a:t>
              </a:r>
              <a:r>
                <a:rPr lang="en-US" altLang="zh-CN" b="1" smtClean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</a:t>
              </a:r>
              <a:r>
                <a:rPr lang="en-US" altLang="zh-CN" b="1" smtClean="0">
                  <a:solidFill>
                    <a:schemeClr val="bg2"/>
                  </a:solidFill>
                </a:rPr>
                <a:t>   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zh-CN" b="1" smtClean="0">
                  <a:solidFill>
                    <a:schemeClr val="bg2"/>
                  </a:solidFill>
                </a:rPr>
                <a:t>   0   0   0     </a:t>
              </a:r>
              <a:r>
                <a:rPr lang="en-US" altLang="zh-CN" b="1" smtClean="0">
                  <a:solidFill>
                    <a:schemeClr val="hlink"/>
                  </a:solidFill>
                </a:rPr>
                <a:t> 1</a:t>
              </a:r>
              <a:r>
                <a:rPr lang="en-US" altLang="zh-CN" b="1" smtClean="0">
                  <a:solidFill>
                    <a:schemeClr val="bg2"/>
                  </a:solidFill>
                </a:rPr>
                <a:t>    0   0     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0</a:t>
              </a:r>
              <a:r>
                <a:rPr lang="en-US" altLang="zh-CN" b="1" smtClean="0">
                  <a:solidFill>
                    <a:schemeClr val="bg2"/>
                  </a:solidFill>
                </a:rPr>
                <a:t>    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b="1" smtClean="0">
                  <a:solidFill>
                    <a:schemeClr val="bg2"/>
                  </a:solidFill>
                </a:rPr>
                <a:t>    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0   0</a:t>
              </a:r>
              <a:r>
                <a:rPr lang="en-US" altLang="zh-CN" b="1" smtClean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en-US" altLang="zh-CN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</a:t>
              </a:r>
            </a:p>
          </p:txBody>
        </p:sp>
        <p:sp>
          <p:nvSpPr>
            <p:cNvPr id="627716" name="Line 4"/>
            <p:cNvSpPr>
              <a:spLocks noChangeShapeType="1"/>
            </p:cNvSpPr>
            <p:nvPr/>
          </p:nvSpPr>
          <p:spPr bwMode="auto">
            <a:xfrm>
              <a:off x="1722" y="0"/>
              <a:ext cx="6" cy="220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7717" name="Line 5"/>
            <p:cNvSpPr>
              <a:spLocks noChangeShapeType="1"/>
            </p:cNvSpPr>
            <p:nvPr/>
          </p:nvSpPr>
          <p:spPr bwMode="auto">
            <a:xfrm>
              <a:off x="768" y="247"/>
              <a:ext cx="312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7723" name="Rectangle 11"/>
          <p:cNvSpPr>
            <a:spLocks noChangeArrowheads="1"/>
          </p:cNvSpPr>
          <p:nvPr/>
        </p:nvSpPr>
        <p:spPr bwMode="auto">
          <a:xfrm>
            <a:off x="3651250" y="4289425"/>
            <a:ext cx="728663" cy="312738"/>
          </a:xfrm>
          <a:prstGeom prst="rect">
            <a:avLst/>
          </a:prstGeom>
          <a:noFill/>
          <a:ln w="381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25" name="Line 13"/>
          <p:cNvSpPr>
            <a:spLocks noChangeShapeType="1"/>
          </p:cNvSpPr>
          <p:nvPr/>
        </p:nvSpPr>
        <p:spPr bwMode="auto">
          <a:xfrm flipV="1">
            <a:off x="3981450" y="3954463"/>
            <a:ext cx="0" cy="31273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26" name="Line 14"/>
          <p:cNvSpPr>
            <a:spLocks noChangeShapeType="1"/>
          </p:cNvSpPr>
          <p:nvPr/>
        </p:nvSpPr>
        <p:spPr bwMode="auto">
          <a:xfrm>
            <a:off x="3957638" y="4621213"/>
            <a:ext cx="0" cy="129063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32" name="Rectangle 20"/>
          <p:cNvSpPr>
            <a:spLocks noChangeArrowheads="1"/>
          </p:cNvSpPr>
          <p:nvPr/>
        </p:nvSpPr>
        <p:spPr bwMode="auto">
          <a:xfrm>
            <a:off x="6400800" y="4289425"/>
            <a:ext cx="728663" cy="312738"/>
          </a:xfrm>
          <a:prstGeom prst="rect">
            <a:avLst/>
          </a:prstGeom>
          <a:noFill/>
          <a:ln w="381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34" name="Line 22"/>
          <p:cNvSpPr>
            <a:spLocks noChangeShapeType="1"/>
          </p:cNvSpPr>
          <p:nvPr/>
        </p:nvSpPr>
        <p:spPr bwMode="auto">
          <a:xfrm flipV="1">
            <a:off x="6732588" y="3954463"/>
            <a:ext cx="0" cy="31273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35" name="Line 23"/>
          <p:cNvSpPr>
            <a:spLocks noChangeShapeType="1"/>
          </p:cNvSpPr>
          <p:nvPr/>
        </p:nvSpPr>
        <p:spPr bwMode="auto">
          <a:xfrm>
            <a:off x="6597650" y="4621213"/>
            <a:ext cx="0" cy="79216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36" name="Line 24"/>
          <p:cNvSpPr>
            <a:spLocks noChangeShapeType="1"/>
          </p:cNvSpPr>
          <p:nvPr/>
        </p:nvSpPr>
        <p:spPr bwMode="auto">
          <a:xfrm>
            <a:off x="6791325" y="4621213"/>
            <a:ext cx="0" cy="100647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37" name="Line 25"/>
          <p:cNvSpPr>
            <a:spLocks noChangeShapeType="1"/>
          </p:cNvSpPr>
          <p:nvPr/>
        </p:nvSpPr>
        <p:spPr bwMode="auto">
          <a:xfrm>
            <a:off x="6986588" y="4621213"/>
            <a:ext cx="0" cy="154305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39" name="Rectangle 27"/>
          <p:cNvSpPr>
            <a:spLocks noChangeArrowheads="1"/>
          </p:cNvSpPr>
          <p:nvPr/>
        </p:nvSpPr>
        <p:spPr bwMode="auto">
          <a:xfrm>
            <a:off x="2803525" y="4289425"/>
            <a:ext cx="730250" cy="312738"/>
          </a:xfrm>
          <a:prstGeom prst="rect">
            <a:avLst/>
          </a:prstGeom>
          <a:noFill/>
          <a:ln w="38100" cap="sq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41" name="Line 29"/>
          <p:cNvSpPr>
            <a:spLocks noChangeShapeType="1"/>
          </p:cNvSpPr>
          <p:nvPr/>
        </p:nvSpPr>
        <p:spPr bwMode="auto">
          <a:xfrm flipV="1">
            <a:off x="3135313" y="3954463"/>
            <a:ext cx="0" cy="31273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42" name="Line 30"/>
          <p:cNvSpPr>
            <a:spLocks noChangeShapeType="1"/>
          </p:cNvSpPr>
          <p:nvPr/>
        </p:nvSpPr>
        <p:spPr bwMode="auto">
          <a:xfrm>
            <a:off x="2935288" y="4621213"/>
            <a:ext cx="0" cy="75565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43" name="Line 31"/>
          <p:cNvSpPr>
            <a:spLocks noChangeShapeType="1"/>
          </p:cNvSpPr>
          <p:nvPr/>
        </p:nvSpPr>
        <p:spPr bwMode="auto">
          <a:xfrm>
            <a:off x="3260725" y="4621213"/>
            <a:ext cx="0" cy="185896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44" name="Line 32"/>
          <p:cNvSpPr>
            <a:spLocks noChangeShapeType="1"/>
          </p:cNvSpPr>
          <p:nvPr/>
        </p:nvSpPr>
        <p:spPr bwMode="auto">
          <a:xfrm>
            <a:off x="3114675" y="4621213"/>
            <a:ext cx="0" cy="129063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760" name="Group 33"/>
          <p:cNvGrpSpPr>
            <a:grpSpLocks/>
          </p:cNvGrpSpPr>
          <p:nvPr/>
        </p:nvGrpSpPr>
        <p:grpSpPr bwMode="auto">
          <a:xfrm>
            <a:off x="1870075" y="5229225"/>
            <a:ext cx="1022350" cy="333375"/>
            <a:chOff x="1008" y="3744"/>
            <a:chExt cx="960" cy="336"/>
          </a:xfrm>
        </p:grpSpPr>
        <p:sp>
          <p:nvSpPr>
            <p:cNvPr id="627746" name="Rectangle 34"/>
            <p:cNvSpPr>
              <a:spLocks noChangeArrowheads="1"/>
            </p:cNvSpPr>
            <p:nvPr/>
          </p:nvSpPr>
          <p:spPr bwMode="auto">
            <a:xfrm>
              <a:off x="1296" y="3744"/>
              <a:ext cx="288" cy="336"/>
            </a:xfrm>
            <a:prstGeom prst="rect">
              <a:avLst/>
            </a:prstGeom>
            <a:noFill/>
            <a:ln w="38100" cap="sq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627747" name="Line 35"/>
            <p:cNvSpPr>
              <a:spLocks noChangeShapeType="1"/>
            </p:cNvSpPr>
            <p:nvPr/>
          </p:nvSpPr>
          <p:spPr bwMode="auto">
            <a:xfrm>
              <a:off x="1680" y="3912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7748" name="Line 36"/>
            <p:cNvSpPr>
              <a:spLocks noChangeShapeType="1"/>
            </p:cNvSpPr>
            <p:nvPr/>
          </p:nvSpPr>
          <p:spPr bwMode="auto">
            <a:xfrm>
              <a:off x="1008" y="3912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7749" name="Oval 37"/>
            <p:cNvSpPr>
              <a:spLocks noChangeArrowheads="1"/>
            </p:cNvSpPr>
            <p:nvPr/>
          </p:nvSpPr>
          <p:spPr bwMode="auto">
            <a:xfrm>
              <a:off x="1588" y="3869"/>
              <a:ext cx="95" cy="96"/>
            </a:xfrm>
            <a:prstGeom prst="ellipse">
              <a:avLst/>
            </a:prstGeom>
            <a:noFill/>
            <a:ln w="381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1761" name="Group 38"/>
          <p:cNvGrpSpPr>
            <a:grpSpLocks/>
          </p:cNvGrpSpPr>
          <p:nvPr/>
        </p:nvGrpSpPr>
        <p:grpSpPr bwMode="auto">
          <a:xfrm>
            <a:off x="1870075" y="5762625"/>
            <a:ext cx="1022350" cy="334963"/>
            <a:chOff x="1008" y="3744"/>
            <a:chExt cx="960" cy="336"/>
          </a:xfrm>
        </p:grpSpPr>
        <p:sp>
          <p:nvSpPr>
            <p:cNvPr id="627751" name="Rectangle 39"/>
            <p:cNvSpPr>
              <a:spLocks noChangeArrowheads="1"/>
            </p:cNvSpPr>
            <p:nvPr/>
          </p:nvSpPr>
          <p:spPr bwMode="auto">
            <a:xfrm>
              <a:off x="1296" y="3744"/>
              <a:ext cx="288" cy="336"/>
            </a:xfrm>
            <a:prstGeom prst="rect">
              <a:avLst/>
            </a:prstGeom>
            <a:noFill/>
            <a:ln w="38100" cap="sq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627752" name="Line 40"/>
            <p:cNvSpPr>
              <a:spLocks noChangeShapeType="1"/>
            </p:cNvSpPr>
            <p:nvPr/>
          </p:nvSpPr>
          <p:spPr bwMode="auto">
            <a:xfrm>
              <a:off x="1680" y="3913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7753" name="Line 41"/>
            <p:cNvSpPr>
              <a:spLocks noChangeShapeType="1"/>
            </p:cNvSpPr>
            <p:nvPr/>
          </p:nvSpPr>
          <p:spPr bwMode="auto">
            <a:xfrm>
              <a:off x="1008" y="3913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7754" name="Oval 42"/>
            <p:cNvSpPr>
              <a:spLocks noChangeArrowheads="1"/>
            </p:cNvSpPr>
            <p:nvPr/>
          </p:nvSpPr>
          <p:spPr bwMode="auto">
            <a:xfrm>
              <a:off x="1588" y="3868"/>
              <a:ext cx="95" cy="96"/>
            </a:xfrm>
            <a:prstGeom prst="ellipse">
              <a:avLst/>
            </a:prstGeom>
            <a:noFill/>
            <a:ln w="381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1762" name="Group 43"/>
          <p:cNvGrpSpPr>
            <a:grpSpLocks/>
          </p:cNvGrpSpPr>
          <p:nvPr/>
        </p:nvGrpSpPr>
        <p:grpSpPr bwMode="auto">
          <a:xfrm>
            <a:off x="1870075" y="6296025"/>
            <a:ext cx="1022350" cy="333375"/>
            <a:chOff x="1008" y="3744"/>
            <a:chExt cx="960" cy="336"/>
          </a:xfrm>
        </p:grpSpPr>
        <p:sp>
          <p:nvSpPr>
            <p:cNvPr id="627756" name="Rectangle 44"/>
            <p:cNvSpPr>
              <a:spLocks noChangeArrowheads="1"/>
            </p:cNvSpPr>
            <p:nvPr/>
          </p:nvSpPr>
          <p:spPr bwMode="auto">
            <a:xfrm>
              <a:off x="1296" y="3744"/>
              <a:ext cx="288" cy="336"/>
            </a:xfrm>
            <a:prstGeom prst="rect">
              <a:avLst/>
            </a:prstGeom>
            <a:noFill/>
            <a:ln w="38100" cap="sq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627757" name="Line 45"/>
            <p:cNvSpPr>
              <a:spLocks noChangeShapeType="1"/>
            </p:cNvSpPr>
            <p:nvPr/>
          </p:nvSpPr>
          <p:spPr bwMode="auto">
            <a:xfrm>
              <a:off x="1680" y="3912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7758" name="Line 46"/>
            <p:cNvSpPr>
              <a:spLocks noChangeShapeType="1"/>
            </p:cNvSpPr>
            <p:nvPr/>
          </p:nvSpPr>
          <p:spPr bwMode="auto">
            <a:xfrm>
              <a:off x="1008" y="3912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7759" name="Oval 47"/>
            <p:cNvSpPr>
              <a:spLocks noChangeArrowheads="1"/>
            </p:cNvSpPr>
            <p:nvPr/>
          </p:nvSpPr>
          <p:spPr bwMode="auto">
            <a:xfrm>
              <a:off x="1588" y="3869"/>
              <a:ext cx="95" cy="96"/>
            </a:xfrm>
            <a:prstGeom prst="ellipse">
              <a:avLst/>
            </a:prstGeom>
            <a:noFill/>
            <a:ln w="381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7760" name="Text Box 48"/>
          <p:cNvSpPr txBox="1">
            <a:spLocks noChangeArrowheads="1"/>
          </p:cNvSpPr>
          <p:nvPr/>
        </p:nvSpPr>
        <p:spPr bwMode="auto">
          <a:xfrm>
            <a:off x="1066800" y="5462588"/>
            <a:ext cx="584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627761" name="Text Box 49"/>
          <p:cNvSpPr txBox="1">
            <a:spLocks noChangeArrowheads="1"/>
          </p:cNvSpPr>
          <p:nvPr/>
        </p:nvSpPr>
        <p:spPr bwMode="auto">
          <a:xfrm>
            <a:off x="1066800" y="4916488"/>
            <a:ext cx="584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27762" name="Text Box 50"/>
          <p:cNvSpPr txBox="1">
            <a:spLocks noChangeArrowheads="1"/>
          </p:cNvSpPr>
          <p:nvPr/>
        </p:nvSpPr>
        <p:spPr bwMode="auto">
          <a:xfrm>
            <a:off x="1066800" y="5995988"/>
            <a:ext cx="584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627763" name="Line 51"/>
          <p:cNvSpPr>
            <a:spLocks noChangeShapeType="1"/>
          </p:cNvSpPr>
          <p:nvPr/>
        </p:nvSpPr>
        <p:spPr bwMode="auto">
          <a:xfrm>
            <a:off x="1577975" y="5129213"/>
            <a:ext cx="59880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64" name="Line 52"/>
          <p:cNvSpPr>
            <a:spLocks noChangeShapeType="1"/>
          </p:cNvSpPr>
          <p:nvPr/>
        </p:nvSpPr>
        <p:spPr bwMode="auto">
          <a:xfrm>
            <a:off x="2673350" y="5397500"/>
            <a:ext cx="50355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65" name="Line 53"/>
          <p:cNvSpPr>
            <a:spLocks noChangeShapeType="1"/>
          </p:cNvSpPr>
          <p:nvPr/>
        </p:nvSpPr>
        <p:spPr bwMode="auto">
          <a:xfrm>
            <a:off x="1577975" y="5662613"/>
            <a:ext cx="59880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66" name="Line 54"/>
          <p:cNvSpPr>
            <a:spLocks noChangeShapeType="1"/>
          </p:cNvSpPr>
          <p:nvPr/>
        </p:nvSpPr>
        <p:spPr bwMode="auto">
          <a:xfrm>
            <a:off x="2673350" y="5929313"/>
            <a:ext cx="4999038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67" name="Line 55"/>
          <p:cNvSpPr>
            <a:spLocks noChangeShapeType="1"/>
          </p:cNvSpPr>
          <p:nvPr/>
        </p:nvSpPr>
        <p:spPr bwMode="auto">
          <a:xfrm>
            <a:off x="1577975" y="6196013"/>
            <a:ext cx="59880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68" name="Line 56"/>
          <p:cNvSpPr>
            <a:spLocks noChangeShapeType="1"/>
          </p:cNvSpPr>
          <p:nvPr/>
        </p:nvSpPr>
        <p:spPr bwMode="auto">
          <a:xfrm>
            <a:off x="2746375" y="6464300"/>
            <a:ext cx="4999038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69" name="Line 57"/>
          <p:cNvSpPr>
            <a:spLocks noChangeShapeType="1"/>
          </p:cNvSpPr>
          <p:nvPr/>
        </p:nvSpPr>
        <p:spPr bwMode="auto">
          <a:xfrm>
            <a:off x="1870075" y="5129213"/>
            <a:ext cx="0" cy="26828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70" name="Oval 58"/>
          <p:cNvSpPr>
            <a:spLocks noChangeArrowheads="1"/>
          </p:cNvSpPr>
          <p:nvPr/>
        </p:nvSpPr>
        <p:spPr bwMode="auto">
          <a:xfrm>
            <a:off x="1833563" y="5095875"/>
            <a:ext cx="73025" cy="66675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71" name="Line 59"/>
          <p:cNvSpPr>
            <a:spLocks noChangeShapeType="1"/>
          </p:cNvSpPr>
          <p:nvPr/>
        </p:nvSpPr>
        <p:spPr bwMode="auto">
          <a:xfrm>
            <a:off x="1870075" y="5662613"/>
            <a:ext cx="0" cy="2667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72" name="Oval 60"/>
          <p:cNvSpPr>
            <a:spLocks noChangeArrowheads="1"/>
          </p:cNvSpPr>
          <p:nvPr/>
        </p:nvSpPr>
        <p:spPr bwMode="auto">
          <a:xfrm>
            <a:off x="1833563" y="5629275"/>
            <a:ext cx="73025" cy="66675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73" name="Line 61"/>
          <p:cNvSpPr>
            <a:spLocks noChangeShapeType="1"/>
          </p:cNvSpPr>
          <p:nvPr/>
        </p:nvSpPr>
        <p:spPr bwMode="auto">
          <a:xfrm>
            <a:off x="1870075" y="6196013"/>
            <a:ext cx="0" cy="26828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74" name="Oval 62"/>
          <p:cNvSpPr>
            <a:spLocks noChangeArrowheads="1"/>
          </p:cNvSpPr>
          <p:nvPr/>
        </p:nvSpPr>
        <p:spPr bwMode="auto">
          <a:xfrm>
            <a:off x="1833563" y="6162675"/>
            <a:ext cx="73025" cy="66675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75" name="Oval 63"/>
          <p:cNvSpPr>
            <a:spLocks noChangeArrowheads="1"/>
          </p:cNvSpPr>
          <p:nvPr/>
        </p:nvSpPr>
        <p:spPr bwMode="auto">
          <a:xfrm>
            <a:off x="2895600" y="5346700"/>
            <a:ext cx="73025" cy="66675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76" name="Line 64"/>
          <p:cNvSpPr>
            <a:spLocks noChangeShapeType="1"/>
          </p:cNvSpPr>
          <p:nvPr/>
        </p:nvSpPr>
        <p:spPr bwMode="auto">
          <a:xfrm flipH="1">
            <a:off x="3810000" y="4630738"/>
            <a:ext cx="4763" cy="55086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77" name="Oval 65"/>
          <p:cNvSpPr>
            <a:spLocks noChangeArrowheads="1"/>
          </p:cNvSpPr>
          <p:nvPr/>
        </p:nvSpPr>
        <p:spPr bwMode="auto">
          <a:xfrm>
            <a:off x="3771900" y="5086350"/>
            <a:ext cx="73025" cy="66675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78" name="Oval 66"/>
          <p:cNvSpPr>
            <a:spLocks noChangeArrowheads="1"/>
          </p:cNvSpPr>
          <p:nvPr/>
        </p:nvSpPr>
        <p:spPr bwMode="auto">
          <a:xfrm>
            <a:off x="6554788" y="5343525"/>
            <a:ext cx="73025" cy="66675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79" name="Oval 67"/>
          <p:cNvSpPr>
            <a:spLocks noChangeArrowheads="1"/>
          </p:cNvSpPr>
          <p:nvPr/>
        </p:nvSpPr>
        <p:spPr bwMode="auto">
          <a:xfrm>
            <a:off x="3205163" y="6429375"/>
            <a:ext cx="73025" cy="66675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80" name="Oval 68"/>
          <p:cNvSpPr>
            <a:spLocks noChangeArrowheads="1"/>
          </p:cNvSpPr>
          <p:nvPr/>
        </p:nvSpPr>
        <p:spPr bwMode="auto">
          <a:xfrm>
            <a:off x="6937375" y="6146800"/>
            <a:ext cx="73025" cy="66675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81" name="Oval 69"/>
          <p:cNvSpPr>
            <a:spLocks noChangeArrowheads="1"/>
          </p:cNvSpPr>
          <p:nvPr/>
        </p:nvSpPr>
        <p:spPr bwMode="auto">
          <a:xfrm>
            <a:off x="3059113" y="5897563"/>
            <a:ext cx="73025" cy="66675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82" name="Oval 70"/>
          <p:cNvSpPr>
            <a:spLocks noChangeArrowheads="1"/>
          </p:cNvSpPr>
          <p:nvPr/>
        </p:nvSpPr>
        <p:spPr bwMode="auto">
          <a:xfrm>
            <a:off x="3898900" y="5878513"/>
            <a:ext cx="73025" cy="66675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83" name="Oval 71"/>
          <p:cNvSpPr>
            <a:spLocks noChangeArrowheads="1"/>
          </p:cNvSpPr>
          <p:nvPr/>
        </p:nvSpPr>
        <p:spPr bwMode="auto">
          <a:xfrm>
            <a:off x="6754813" y="5629275"/>
            <a:ext cx="73025" cy="66675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784" name="Text Box 72"/>
          <p:cNvSpPr txBox="1">
            <a:spLocks noChangeArrowheads="1"/>
          </p:cNvSpPr>
          <p:nvPr/>
        </p:nvSpPr>
        <p:spPr bwMode="auto">
          <a:xfrm>
            <a:off x="2695575" y="3657600"/>
            <a:ext cx="6572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27785" name="Text Box 73"/>
          <p:cNvSpPr txBox="1">
            <a:spLocks noChangeArrowheads="1"/>
          </p:cNvSpPr>
          <p:nvPr/>
        </p:nvSpPr>
        <p:spPr bwMode="auto">
          <a:xfrm>
            <a:off x="3533775" y="3657600"/>
            <a:ext cx="6572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27786" name="Text Box 74"/>
          <p:cNvSpPr txBox="1">
            <a:spLocks noChangeArrowheads="1"/>
          </p:cNvSpPr>
          <p:nvPr/>
        </p:nvSpPr>
        <p:spPr bwMode="auto">
          <a:xfrm>
            <a:off x="6143625" y="3657600"/>
            <a:ext cx="6572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27800" name="Line 88"/>
          <p:cNvSpPr>
            <a:spLocks noChangeShapeType="1"/>
          </p:cNvSpPr>
          <p:nvPr/>
        </p:nvSpPr>
        <p:spPr bwMode="auto">
          <a:xfrm>
            <a:off x="4132263" y="4602163"/>
            <a:ext cx="0" cy="185896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801" name="Oval 89"/>
          <p:cNvSpPr>
            <a:spLocks noChangeArrowheads="1"/>
          </p:cNvSpPr>
          <p:nvPr/>
        </p:nvSpPr>
        <p:spPr bwMode="auto">
          <a:xfrm>
            <a:off x="4076700" y="6410325"/>
            <a:ext cx="73025" cy="66675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7802" name="Text Box 90"/>
          <p:cNvSpPr txBox="1">
            <a:spLocks noChangeArrowheads="1"/>
          </p:cNvSpPr>
          <p:nvPr/>
        </p:nvSpPr>
        <p:spPr bwMode="auto">
          <a:xfrm>
            <a:off x="4876800" y="4032250"/>
            <a:ext cx="13716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……..</a:t>
            </a:r>
          </a:p>
        </p:txBody>
      </p:sp>
      <p:sp>
        <p:nvSpPr>
          <p:cNvPr id="31793" name="Text Box 102"/>
          <p:cNvSpPr txBox="1">
            <a:spLocks noChangeArrowheads="1"/>
          </p:cNvSpPr>
          <p:nvPr/>
        </p:nvSpPr>
        <p:spPr bwMode="auto">
          <a:xfrm>
            <a:off x="539750" y="4797425"/>
            <a:ext cx="576263" cy="1955800"/>
          </a:xfrm>
          <a:prstGeom prst="rect">
            <a:avLst/>
          </a:prstGeom>
          <a:solidFill>
            <a:schemeClr val="tx1"/>
          </a:solidFill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</a:rPr>
              <a:t>计数器输出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395536" y="399727"/>
            <a:ext cx="4392488" cy="6069354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74161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计数器（反馈归零法、置数归零法）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256</a:t>
            </a:r>
            <a:r>
              <a:rPr lang="zh-CN" altLang="zh-CN" sz="2500" b="1" dirty="0">
                <a:solidFill>
                  <a:schemeClr val="bg2"/>
                </a:solidFill>
              </a:rPr>
              <a:t>同步加法计数器</a:t>
            </a:r>
          </a:p>
          <a:p>
            <a:pPr lvl="0">
              <a:buNone/>
            </a:pPr>
            <a:endParaRPr lang="en-US" altLang="zh-CN" sz="25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74163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zh-CN" altLang="zh-CN" sz="2500" b="1" dirty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和</a:t>
            </a:r>
            <a:r>
              <a:rPr lang="en-US" altLang="zh-CN" sz="2500" b="1" dirty="0">
                <a:solidFill>
                  <a:schemeClr val="bg2"/>
                </a:solidFill>
              </a:rPr>
              <a:t>74138</a:t>
            </a:r>
            <a:r>
              <a:rPr lang="zh-CN" altLang="zh-CN" sz="2500" b="1" dirty="0">
                <a:solidFill>
                  <a:schemeClr val="bg2"/>
                </a:solidFill>
              </a:rPr>
              <a:t>设计</a:t>
            </a:r>
            <a:r>
              <a:rPr lang="en-US" altLang="zh-CN" sz="2500" b="1" dirty="0">
                <a:solidFill>
                  <a:schemeClr val="bg2"/>
                </a:solidFill>
              </a:rPr>
              <a:t>8-</a:t>
            </a:r>
            <a:r>
              <a:rPr lang="zh-CN" altLang="zh-CN" sz="2500" b="1" dirty="0">
                <a:solidFill>
                  <a:schemeClr val="bg2"/>
                </a:solidFill>
              </a:rPr>
              <a:t>节拍生成器</a:t>
            </a:r>
          </a:p>
          <a:p>
            <a:pPr marL="457200" lvl="0" indent="-457200">
              <a:buFont typeface="+mj-lt"/>
              <a:buAutoNum type="arabicPeriod"/>
            </a:pP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60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CN" sz="5400" b="1" dirty="0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32040" y="393799"/>
            <a:ext cx="4032448" cy="6035498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7490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500" b="1" dirty="0">
                <a:solidFill>
                  <a:schemeClr val="bg2"/>
                </a:solidFill>
              </a:rPr>
              <a:t>8421-BCD </a:t>
            </a:r>
            <a:r>
              <a:rPr lang="zh-CN" altLang="zh-CN" sz="2500" b="1" dirty="0">
                <a:solidFill>
                  <a:schemeClr val="bg2"/>
                </a:solidFill>
              </a:rPr>
              <a:t>码模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-6 </a:t>
            </a:r>
            <a:r>
              <a:rPr lang="zh-CN" altLang="zh-CN" sz="2500" b="1" dirty="0">
                <a:solidFill>
                  <a:schemeClr val="bg2"/>
                </a:solidFill>
              </a:rPr>
              <a:t>二进制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-8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-45 </a:t>
            </a:r>
            <a:r>
              <a:rPr lang="zh-CN" altLang="zh-CN" sz="2500" b="1" dirty="0">
                <a:solidFill>
                  <a:schemeClr val="bg2"/>
                </a:solidFill>
              </a:rPr>
              <a:t>计数器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500" b="1" dirty="0" smtClean="0">
                <a:solidFill>
                  <a:schemeClr val="bg2"/>
                </a:solidFill>
              </a:rPr>
              <a:t>5421-BCD </a:t>
            </a:r>
            <a:r>
              <a:rPr lang="zh-CN" altLang="zh-CN" sz="2500" b="1" dirty="0">
                <a:solidFill>
                  <a:schemeClr val="bg2"/>
                </a:solidFill>
              </a:rPr>
              <a:t>码计数器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1000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en-US" altLang="zh-CN" sz="2500" b="1" dirty="0" smtClean="0">
                <a:solidFill>
                  <a:schemeClr val="bg2"/>
                </a:solidFill>
              </a:rPr>
              <a:t> </a:t>
            </a:r>
            <a:r>
              <a:rPr lang="en-US" altLang="zh-CN" sz="2500" b="1" dirty="0">
                <a:solidFill>
                  <a:schemeClr val="bg2"/>
                </a:solidFill>
              </a:rPr>
              <a:t>7-</a:t>
            </a:r>
            <a:r>
              <a:rPr lang="zh-CN" altLang="zh-CN" sz="2500" b="1" dirty="0">
                <a:solidFill>
                  <a:schemeClr val="bg2"/>
                </a:solidFill>
              </a:rPr>
              <a:t>节拍发生器</a:t>
            </a:r>
          </a:p>
          <a:p>
            <a:pPr lvl="0">
              <a:buNone/>
            </a:pPr>
            <a:endParaRPr lang="en-US" altLang="zh-CN" sz="1050" b="1" dirty="0" smtClean="0">
              <a:solidFill>
                <a:schemeClr val="bg2"/>
              </a:solidFill>
            </a:endParaRPr>
          </a:p>
          <a:p>
            <a:pPr lvl="0">
              <a:buNone/>
            </a:pPr>
            <a:r>
              <a:rPr lang="zh-CN" altLang="zh-CN" sz="2500" b="1" dirty="0" smtClean="0">
                <a:solidFill>
                  <a:schemeClr val="bg2"/>
                </a:solidFill>
              </a:rPr>
              <a:t>利用</a:t>
            </a:r>
            <a:r>
              <a:rPr lang="en-US" altLang="zh-CN" sz="2500" b="1" dirty="0">
                <a:solidFill>
                  <a:schemeClr val="bg2"/>
                </a:solidFill>
              </a:rPr>
              <a:t>T1193</a:t>
            </a:r>
            <a:r>
              <a:rPr lang="zh-CN" altLang="zh-CN" sz="2500" b="1" dirty="0">
                <a:solidFill>
                  <a:schemeClr val="bg2"/>
                </a:solidFill>
              </a:rPr>
              <a:t>（模</a:t>
            </a:r>
            <a:r>
              <a:rPr lang="en-US" altLang="zh-CN" sz="2500" b="1" dirty="0">
                <a:solidFill>
                  <a:schemeClr val="bg2"/>
                </a:solidFill>
              </a:rPr>
              <a:t>16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可逆计数器）</a:t>
            </a:r>
            <a:r>
              <a:rPr lang="zh-CN" altLang="zh-CN" sz="2500" b="1" dirty="0">
                <a:solidFill>
                  <a:schemeClr val="bg2"/>
                </a:solidFill>
              </a:rPr>
              <a:t>和</a:t>
            </a:r>
            <a:r>
              <a:rPr lang="en-US" altLang="zh-CN" sz="2500" b="1" dirty="0">
                <a:solidFill>
                  <a:schemeClr val="bg2"/>
                </a:solidFill>
              </a:rPr>
              <a:t> T1085</a:t>
            </a:r>
            <a:r>
              <a:rPr lang="zh-CN" altLang="zh-CN" sz="2500" b="1" dirty="0">
                <a:solidFill>
                  <a:schemeClr val="bg2"/>
                </a:solidFill>
              </a:rPr>
              <a:t>（</a:t>
            </a:r>
            <a:r>
              <a:rPr lang="en-US" altLang="zh-CN" sz="2500" b="1" dirty="0">
                <a:solidFill>
                  <a:schemeClr val="bg2"/>
                </a:solidFill>
              </a:rPr>
              <a:t>4-bit </a:t>
            </a:r>
            <a:r>
              <a:rPr lang="zh-CN" altLang="zh-CN" sz="2500" b="1" dirty="0">
                <a:solidFill>
                  <a:schemeClr val="bg2"/>
                </a:solidFill>
              </a:rPr>
              <a:t>数码比较器）设计模</a:t>
            </a:r>
            <a:r>
              <a:rPr lang="en-US" altLang="zh-CN" sz="2500" b="1" dirty="0">
                <a:solidFill>
                  <a:schemeClr val="bg2"/>
                </a:solidFill>
              </a:rPr>
              <a:t>10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  <a:r>
              <a:rPr lang="en-US" altLang="zh-CN" sz="2500" b="1" dirty="0" smtClean="0">
                <a:solidFill>
                  <a:schemeClr val="bg2"/>
                </a:solidFill>
              </a:rPr>
              <a:t>.</a:t>
            </a:r>
          </a:p>
          <a:p>
            <a:pPr lvl="0">
              <a:buNone/>
            </a:pPr>
            <a:endParaRPr lang="zh-CN" altLang="zh-CN" sz="2800" b="1" dirty="0">
              <a:solidFill>
                <a:schemeClr val="bg2"/>
              </a:solidFill>
            </a:endParaRP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712292"/>
              </p:ext>
            </p:extLst>
          </p:nvPr>
        </p:nvGraphicFramePr>
        <p:xfrm>
          <a:off x="4499992" y="4797152"/>
          <a:ext cx="555243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1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4797152"/>
                        <a:ext cx="555243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65311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619250" y="188913"/>
            <a:ext cx="7777163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folHlink"/>
                </a:solidFill>
                <a:latin typeface="Arial" panose="020B0604020202020204" pitchFamily="34" charset="0"/>
              </a:rPr>
              <a:t>设计模</a:t>
            </a:r>
            <a:r>
              <a:rPr lang="en-US" altLang="zh-CN" b="1" dirty="0">
                <a:solidFill>
                  <a:schemeClr val="folHlink"/>
                </a:solidFill>
                <a:latin typeface="Arial" panose="020B0604020202020204" pitchFamily="34" charset="0"/>
              </a:rPr>
              <a:t>10 </a:t>
            </a:r>
            <a:r>
              <a:rPr lang="zh-CN" altLang="en-US" b="1" dirty="0">
                <a:solidFill>
                  <a:schemeClr val="folHlink"/>
                </a:solidFill>
                <a:latin typeface="Arial" panose="020B0604020202020204" pitchFamily="34" charset="0"/>
              </a:rPr>
              <a:t>计数器</a:t>
            </a:r>
            <a:r>
              <a:rPr lang="en-US" altLang="zh-CN" b="1" dirty="0">
                <a:solidFill>
                  <a:schemeClr val="folHlink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Arial" panose="020B0604020202020204" pitchFamily="34" charset="0"/>
              </a:rPr>
              <a:t>给定</a:t>
            </a:r>
            <a:r>
              <a:rPr lang="en-US" altLang="zh-CN" sz="2800" b="1" dirty="0">
                <a:latin typeface="Arial" panose="020B0604020202020204" pitchFamily="34" charset="0"/>
              </a:rPr>
              <a:t>: </a:t>
            </a:r>
            <a:r>
              <a:rPr lang="zh-CN" altLang="en-US" sz="2800" b="1" dirty="0">
                <a:latin typeface="Arial" panose="020B0604020202020204" pitchFamily="34" charset="0"/>
              </a:rPr>
              <a:t>模</a:t>
            </a:r>
            <a:r>
              <a:rPr lang="en-US" altLang="zh-CN" sz="2800" b="1" dirty="0">
                <a:latin typeface="Arial" panose="020B0604020202020204" pitchFamily="34" charset="0"/>
              </a:rPr>
              <a:t>16</a:t>
            </a:r>
            <a:r>
              <a:rPr lang="zh-CN" altLang="en-US" sz="2800" b="1" dirty="0">
                <a:latin typeface="Arial" panose="020B0604020202020204" pitchFamily="34" charset="0"/>
              </a:rPr>
              <a:t>可逆计数器芯片</a:t>
            </a:r>
            <a:r>
              <a:rPr lang="en-US" altLang="zh-CN" sz="2800" b="1" dirty="0">
                <a:latin typeface="Arial" panose="020B0604020202020204" pitchFamily="34" charset="0"/>
              </a:rPr>
              <a:t> T1193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          4-bit </a:t>
            </a:r>
            <a:r>
              <a:rPr lang="zh-CN" altLang="en-US" sz="2800" b="1" dirty="0">
                <a:latin typeface="Arial" panose="020B0604020202020204" pitchFamily="34" charset="0"/>
              </a:rPr>
              <a:t>数码比较器芯片</a:t>
            </a:r>
            <a:r>
              <a:rPr lang="en-US" altLang="zh-CN" sz="2800" b="1" dirty="0">
                <a:latin typeface="Arial" panose="020B0604020202020204" pitchFamily="34" charset="0"/>
              </a:rPr>
              <a:t> T1085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179388" y="2667000"/>
            <a:ext cx="3657600" cy="2516188"/>
            <a:chOff x="288" y="1639"/>
            <a:chExt cx="2304" cy="1585"/>
          </a:xfrm>
        </p:grpSpPr>
        <p:sp>
          <p:nvSpPr>
            <p:cNvPr id="785412" name="Text Box 4"/>
            <p:cNvSpPr txBox="1">
              <a:spLocks noChangeArrowheads="1"/>
            </p:cNvSpPr>
            <p:nvPr/>
          </p:nvSpPr>
          <p:spPr bwMode="auto">
            <a:xfrm>
              <a:off x="313" y="1639"/>
              <a:ext cx="432" cy="2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Vcc</a:t>
              </a:r>
              <a:endParaRPr kumimoji="0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PMingLiU" panose="02020500000000000000" pitchFamily="18" charset="-120"/>
                <a:ea typeface="隶书" pitchFamily="49" charset="-122"/>
              </a:endParaRPr>
            </a:p>
            <a:p>
              <a:pPr>
                <a:defRPr/>
              </a:pPr>
              <a:endParaRPr kumimoji="0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PMingLiU" panose="02020500000000000000" pitchFamily="18" charset="-120"/>
                <a:ea typeface="隶书" pitchFamily="49" charset="-122"/>
              </a:endParaRPr>
            </a:p>
            <a:p>
              <a:pPr>
                <a:defRPr/>
              </a:pPr>
              <a:endParaRPr kumimoji="0" lang="en-US" altLang="zh-CN" sz="900">
                <a:effectLst>
                  <a:outerShdw blurRad="38100" dist="38100" dir="2700000" algn="tl">
                    <a:srgbClr val="000000"/>
                  </a:outerShdw>
                </a:effectLst>
                <a:latin typeface="PMingLiU" panose="02020500000000000000" pitchFamily="18" charset="-120"/>
                <a:ea typeface="隶书" pitchFamily="49" charset="-122"/>
              </a:endParaRPr>
            </a:p>
          </p:txBody>
        </p:sp>
        <p:sp>
          <p:nvSpPr>
            <p:cNvPr id="785413" name="Rectangle 5"/>
            <p:cNvSpPr>
              <a:spLocks noChangeArrowheads="1"/>
            </p:cNvSpPr>
            <p:nvPr/>
          </p:nvSpPr>
          <p:spPr bwMode="auto">
            <a:xfrm>
              <a:off x="355" y="2118"/>
              <a:ext cx="2017" cy="853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5414" name="Rectangle 6"/>
            <p:cNvSpPr>
              <a:spLocks noChangeArrowheads="1"/>
            </p:cNvSpPr>
            <p:nvPr/>
          </p:nvSpPr>
          <p:spPr bwMode="auto">
            <a:xfrm>
              <a:off x="931" y="1894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797" name="Text Box 7"/>
            <p:cNvSpPr txBox="1">
              <a:spLocks noChangeArrowheads="1"/>
            </p:cNvSpPr>
            <p:nvPr/>
          </p:nvSpPr>
          <p:spPr bwMode="auto">
            <a:xfrm>
              <a:off x="774" y="1879"/>
              <a:ext cx="43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>
                  <a:solidFill>
                    <a:schemeClr val="bg1">
                      <a:lumMod val="75000"/>
                    </a:schemeClr>
                  </a:solidFill>
                  <a:latin typeface="PMingLiU"/>
                  <a:ea typeface="隶书" panose="02010509060101010101" pitchFamily="49" charset="-122"/>
                </a:rPr>
                <a:t>14</a:t>
              </a:r>
            </a:p>
          </p:txBody>
        </p:sp>
        <p:sp>
          <p:nvSpPr>
            <p:cNvPr id="785416" name="Rectangle 8"/>
            <p:cNvSpPr>
              <a:spLocks noChangeArrowheads="1"/>
            </p:cNvSpPr>
            <p:nvPr/>
          </p:nvSpPr>
          <p:spPr bwMode="auto">
            <a:xfrm>
              <a:off x="2173" y="1890"/>
              <a:ext cx="126" cy="2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799" name="Text Box 9"/>
            <p:cNvSpPr txBox="1">
              <a:spLocks noChangeArrowheads="1"/>
            </p:cNvSpPr>
            <p:nvPr/>
          </p:nvSpPr>
          <p:spPr bwMode="auto">
            <a:xfrm>
              <a:off x="2151" y="1882"/>
              <a:ext cx="32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>
                  <a:solidFill>
                    <a:srgbClr val="000099"/>
                  </a:solidFill>
                  <a:latin typeface="PMingLiU"/>
                  <a:ea typeface="隶书" panose="02010509060101010101" pitchFamily="49" charset="-122"/>
                </a:rPr>
                <a:t>9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1800" b="1" dirty="0">
                <a:solidFill>
                  <a:srgbClr val="000099"/>
                </a:solidFill>
              </a:endParaRPr>
            </a:p>
          </p:txBody>
        </p:sp>
        <p:sp>
          <p:nvSpPr>
            <p:cNvPr id="785418" name="Rectangle 10"/>
            <p:cNvSpPr>
              <a:spLocks noChangeArrowheads="1"/>
            </p:cNvSpPr>
            <p:nvPr/>
          </p:nvSpPr>
          <p:spPr bwMode="auto">
            <a:xfrm>
              <a:off x="687" y="1881"/>
              <a:ext cx="126" cy="22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01" name="Text Box 11"/>
            <p:cNvSpPr txBox="1">
              <a:spLocks noChangeArrowheads="1"/>
            </p:cNvSpPr>
            <p:nvPr/>
          </p:nvSpPr>
          <p:spPr bwMode="auto">
            <a:xfrm>
              <a:off x="510" y="1905"/>
              <a:ext cx="47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dirty="0">
                  <a:solidFill>
                    <a:srgbClr val="000099"/>
                  </a:solidFill>
                </a:rPr>
                <a:t>15</a:t>
              </a:r>
            </a:p>
          </p:txBody>
        </p:sp>
        <p:sp>
          <p:nvSpPr>
            <p:cNvPr id="785420" name="Rectangle 12"/>
            <p:cNvSpPr>
              <a:spLocks noChangeArrowheads="1"/>
            </p:cNvSpPr>
            <p:nvPr/>
          </p:nvSpPr>
          <p:spPr bwMode="auto">
            <a:xfrm>
              <a:off x="1175" y="1894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03" name="Text Box 13"/>
            <p:cNvSpPr txBox="1">
              <a:spLocks noChangeArrowheads="1"/>
            </p:cNvSpPr>
            <p:nvPr/>
          </p:nvSpPr>
          <p:spPr bwMode="auto">
            <a:xfrm>
              <a:off x="1018" y="1886"/>
              <a:ext cx="4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>
                  <a:solidFill>
                    <a:srgbClr val="000099"/>
                  </a:solidFill>
                  <a:latin typeface="PMingLiU"/>
                  <a:ea typeface="隶书" panose="02010509060101010101" pitchFamily="49" charset="-122"/>
                </a:rPr>
                <a:t>13</a:t>
              </a:r>
            </a:p>
          </p:txBody>
        </p:sp>
        <p:sp>
          <p:nvSpPr>
            <p:cNvPr id="785422" name="Rectangle 14"/>
            <p:cNvSpPr>
              <a:spLocks noChangeArrowheads="1"/>
            </p:cNvSpPr>
            <p:nvPr/>
          </p:nvSpPr>
          <p:spPr bwMode="auto">
            <a:xfrm>
              <a:off x="1907" y="1894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05" name="Text Box 15"/>
            <p:cNvSpPr txBox="1">
              <a:spLocks noChangeArrowheads="1"/>
            </p:cNvSpPr>
            <p:nvPr/>
          </p:nvSpPr>
          <p:spPr bwMode="auto">
            <a:xfrm>
              <a:off x="1749" y="1890"/>
              <a:ext cx="4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>
                  <a:solidFill>
                    <a:srgbClr val="000099"/>
                  </a:solidFill>
                  <a:latin typeface="PMingLiU"/>
                  <a:ea typeface="隶书" panose="02010509060101010101" pitchFamily="49" charset="-122"/>
                </a:rPr>
                <a:t>10</a:t>
              </a:r>
            </a:p>
          </p:txBody>
        </p:sp>
        <p:sp>
          <p:nvSpPr>
            <p:cNvPr id="785424" name="Rectangle 16"/>
            <p:cNvSpPr>
              <a:spLocks noChangeArrowheads="1"/>
            </p:cNvSpPr>
            <p:nvPr/>
          </p:nvSpPr>
          <p:spPr bwMode="auto">
            <a:xfrm>
              <a:off x="1419" y="1894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07" name="Text Box 17"/>
            <p:cNvSpPr txBox="1">
              <a:spLocks noChangeArrowheads="1"/>
            </p:cNvSpPr>
            <p:nvPr/>
          </p:nvSpPr>
          <p:spPr bwMode="auto">
            <a:xfrm>
              <a:off x="1360" y="1896"/>
              <a:ext cx="29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 dirty="0">
                  <a:solidFill>
                    <a:srgbClr val="000099"/>
                  </a:solidFill>
                  <a:latin typeface="PMingLiU"/>
                  <a:ea typeface="隶书" panose="02010509060101010101" pitchFamily="49" charset="-122"/>
                </a:rPr>
                <a:t>12</a:t>
              </a:r>
            </a:p>
          </p:txBody>
        </p:sp>
        <p:sp>
          <p:nvSpPr>
            <p:cNvPr id="785426" name="Rectangle 18"/>
            <p:cNvSpPr>
              <a:spLocks noChangeArrowheads="1"/>
            </p:cNvSpPr>
            <p:nvPr/>
          </p:nvSpPr>
          <p:spPr bwMode="auto">
            <a:xfrm>
              <a:off x="1663" y="1894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09" name="Text Box 19"/>
            <p:cNvSpPr txBox="1">
              <a:spLocks noChangeArrowheads="1"/>
            </p:cNvSpPr>
            <p:nvPr/>
          </p:nvSpPr>
          <p:spPr bwMode="auto">
            <a:xfrm>
              <a:off x="1503" y="1886"/>
              <a:ext cx="4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>
                  <a:solidFill>
                    <a:srgbClr val="000099"/>
                  </a:solidFill>
                  <a:latin typeface="PMingLiU"/>
                  <a:ea typeface="隶书" panose="02010509060101010101" pitchFamily="49" charset="-122"/>
                </a:rPr>
                <a:t>11</a:t>
              </a:r>
            </a:p>
          </p:txBody>
        </p:sp>
        <p:sp>
          <p:nvSpPr>
            <p:cNvPr id="32810" name="Text Box 20"/>
            <p:cNvSpPr txBox="1">
              <a:spLocks noChangeArrowheads="1"/>
            </p:cNvSpPr>
            <p:nvPr/>
          </p:nvSpPr>
          <p:spPr bwMode="auto">
            <a:xfrm>
              <a:off x="1010" y="2372"/>
              <a:ext cx="776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chemeClr val="bg2"/>
                  </a:solidFill>
                </a:rPr>
                <a:t>T1193</a:t>
              </a:r>
            </a:p>
          </p:txBody>
        </p:sp>
        <p:sp>
          <p:nvSpPr>
            <p:cNvPr id="785429" name="Rectangle 21"/>
            <p:cNvSpPr>
              <a:spLocks noChangeArrowheads="1"/>
            </p:cNvSpPr>
            <p:nvPr/>
          </p:nvSpPr>
          <p:spPr bwMode="auto">
            <a:xfrm>
              <a:off x="444" y="2971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12" name="Text Box 22"/>
            <p:cNvSpPr txBox="1">
              <a:spLocks noChangeArrowheads="1"/>
            </p:cNvSpPr>
            <p:nvPr/>
          </p:nvSpPr>
          <p:spPr bwMode="auto">
            <a:xfrm>
              <a:off x="355" y="2912"/>
              <a:ext cx="32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785431" name="Rectangle 23"/>
            <p:cNvSpPr>
              <a:spLocks noChangeArrowheads="1"/>
            </p:cNvSpPr>
            <p:nvPr/>
          </p:nvSpPr>
          <p:spPr bwMode="auto">
            <a:xfrm>
              <a:off x="688" y="2971"/>
              <a:ext cx="125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14" name="Text Box 24"/>
            <p:cNvSpPr txBox="1">
              <a:spLocks noChangeArrowheads="1"/>
            </p:cNvSpPr>
            <p:nvPr/>
          </p:nvSpPr>
          <p:spPr bwMode="auto">
            <a:xfrm>
              <a:off x="599" y="2912"/>
              <a:ext cx="3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785433" name="Rectangle 25"/>
            <p:cNvSpPr>
              <a:spLocks noChangeArrowheads="1"/>
            </p:cNvSpPr>
            <p:nvPr/>
          </p:nvSpPr>
          <p:spPr bwMode="auto">
            <a:xfrm>
              <a:off x="932" y="2971"/>
              <a:ext cx="125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16" name="Text Box 26"/>
            <p:cNvSpPr txBox="1">
              <a:spLocks noChangeArrowheads="1"/>
            </p:cNvSpPr>
            <p:nvPr/>
          </p:nvSpPr>
          <p:spPr bwMode="auto">
            <a:xfrm>
              <a:off x="843" y="2912"/>
              <a:ext cx="3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785435" name="Rectangle 27"/>
            <p:cNvSpPr>
              <a:spLocks noChangeArrowheads="1"/>
            </p:cNvSpPr>
            <p:nvPr/>
          </p:nvSpPr>
          <p:spPr bwMode="auto">
            <a:xfrm>
              <a:off x="1176" y="2976"/>
              <a:ext cx="125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18" name="Text Box 28"/>
            <p:cNvSpPr txBox="1">
              <a:spLocks noChangeArrowheads="1"/>
            </p:cNvSpPr>
            <p:nvPr/>
          </p:nvSpPr>
          <p:spPr bwMode="auto">
            <a:xfrm>
              <a:off x="1087" y="2917"/>
              <a:ext cx="3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785437" name="Rectangle 29"/>
            <p:cNvSpPr>
              <a:spLocks noChangeArrowheads="1"/>
            </p:cNvSpPr>
            <p:nvPr/>
          </p:nvSpPr>
          <p:spPr bwMode="auto">
            <a:xfrm>
              <a:off x="1420" y="2971"/>
              <a:ext cx="125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20" name="Text Box 30"/>
            <p:cNvSpPr txBox="1">
              <a:spLocks noChangeArrowheads="1"/>
            </p:cNvSpPr>
            <p:nvPr/>
          </p:nvSpPr>
          <p:spPr bwMode="auto">
            <a:xfrm>
              <a:off x="1331" y="2912"/>
              <a:ext cx="3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785439" name="Rectangle 31"/>
            <p:cNvSpPr>
              <a:spLocks noChangeArrowheads="1"/>
            </p:cNvSpPr>
            <p:nvPr/>
          </p:nvSpPr>
          <p:spPr bwMode="auto">
            <a:xfrm>
              <a:off x="1664" y="2971"/>
              <a:ext cx="125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22" name="Text Box 32"/>
            <p:cNvSpPr txBox="1">
              <a:spLocks noChangeArrowheads="1"/>
            </p:cNvSpPr>
            <p:nvPr/>
          </p:nvSpPr>
          <p:spPr bwMode="auto">
            <a:xfrm>
              <a:off x="1575" y="2912"/>
              <a:ext cx="3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785441" name="Rectangle 33"/>
            <p:cNvSpPr>
              <a:spLocks noChangeArrowheads="1"/>
            </p:cNvSpPr>
            <p:nvPr/>
          </p:nvSpPr>
          <p:spPr bwMode="auto">
            <a:xfrm>
              <a:off x="2162" y="2971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24" name="Text Box 34"/>
            <p:cNvSpPr txBox="1">
              <a:spLocks noChangeArrowheads="1"/>
            </p:cNvSpPr>
            <p:nvPr/>
          </p:nvSpPr>
          <p:spPr bwMode="auto">
            <a:xfrm>
              <a:off x="2073" y="2912"/>
              <a:ext cx="32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8</a:t>
              </a:r>
            </a:p>
          </p:txBody>
        </p:sp>
        <p:sp>
          <p:nvSpPr>
            <p:cNvPr id="785443" name="Rectangle 35"/>
            <p:cNvSpPr>
              <a:spLocks noChangeArrowheads="1"/>
            </p:cNvSpPr>
            <p:nvPr/>
          </p:nvSpPr>
          <p:spPr bwMode="auto">
            <a:xfrm>
              <a:off x="1907" y="2976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26" name="Text Box 36"/>
            <p:cNvSpPr txBox="1">
              <a:spLocks noChangeArrowheads="1"/>
            </p:cNvSpPr>
            <p:nvPr/>
          </p:nvSpPr>
          <p:spPr bwMode="auto">
            <a:xfrm>
              <a:off x="1818" y="2917"/>
              <a:ext cx="32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7</a:t>
              </a:r>
            </a:p>
          </p:txBody>
        </p:sp>
        <p:sp>
          <p:nvSpPr>
            <p:cNvPr id="785445" name="Rectangle 37"/>
            <p:cNvSpPr>
              <a:spLocks noChangeArrowheads="1"/>
            </p:cNvSpPr>
            <p:nvPr/>
          </p:nvSpPr>
          <p:spPr bwMode="auto">
            <a:xfrm>
              <a:off x="443" y="1888"/>
              <a:ext cx="126" cy="22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28" name="Text Box 38"/>
            <p:cNvSpPr txBox="1">
              <a:spLocks noChangeArrowheads="1"/>
            </p:cNvSpPr>
            <p:nvPr/>
          </p:nvSpPr>
          <p:spPr bwMode="auto">
            <a:xfrm>
              <a:off x="288" y="1880"/>
              <a:ext cx="432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>
                  <a:solidFill>
                    <a:srgbClr val="000099"/>
                  </a:solidFill>
                  <a:latin typeface="PMingLiU"/>
                  <a:ea typeface="隶书" panose="02010509060101010101" pitchFamily="49" charset="-122"/>
                </a:rPr>
                <a:t>16</a:t>
              </a:r>
            </a:p>
          </p:txBody>
        </p:sp>
        <p:sp>
          <p:nvSpPr>
            <p:cNvPr id="32829" name="Text Box 39"/>
            <p:cNvSpPr txBox="1">
              <a:spLocks noChangeArrowheads="1"/>
            </p:cNvSpPr>
            <p:nvPr/>
          </p:nvSpPr>
          <p:spPr bwMode="auto">
            <a:xfrm>
              <a:off x="613" y="2077"/>
              <a:ext cx="197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003300"/>
                  </a:solidFill>
                </a:rPr>
                <a:t>A</a:t>
              </a:r>
              <a:r>
                <a:rPr kumimoji="0" lang="en-US" altLang="zh-CN" sz="2000" b="1" baseline="-25000">
                  <a:solidFill>
                    <a:srgbClr val="003300"/>
                  </a:solidFill>
                </a:rPr>
                <a:t> 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               </a:t>
              </a:r>
              <a:r>
                <a:rPr kumimoji="0" lang="en-US" altLang="zh-CN" sz="2000" b="1">
                  <a:solidFill>
                    <a:srgbClr val="CC3300"/>
                  </a:solidFill>
                </a:rPr>
                <a:t>O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B </a:t>
              </a:r>
              <a:r>
                <a:rPr kumimoji="0" lang="en-US" altLang="zh-CN" sz="2000" b="1">
                  <a:solidFill>
                    <a:srgbClr val="CC3300"/>
                  </a:solidFill>
                </a:rPr>
                <a:t> O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C</a:t>
              </a:r>
              <a:endParaRPr kumimoji="0" lang="en-US" altLang="zh-CN" sz="2000" b="1" baseline="-25000">
                <a:solidFill>
                  <a:srgbClr val="000099"/>
                </a:solidFill>
              </a:endParaRPr>
            </a:p>
          </p:txBody>
        </p:sp>
        <p:sp>
          <p:nvSpPr>
            <p:cNvPr id="32830" name="Text Box 40"/>
            <p:cNvSpPr txBox="1">
              <a:spLocks noChangeArrowheads="1"/>
            </p:cNvSpPr>
            <p:nvPr/>
          </p:nvSpPr>
          <p:spPr bwMode="auto">
            <a:xfrm>
              <a:off x="577" y="2656"/>
              <a:ext cx="1991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CC3300"/>
                  </a:solidFill>
                </a:rPr>
                <a:t>Q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B</a:t>
              </a:r>
              <a:r>
                <a:rPr kumimoji="0" lang="en-US" altLang="zh-CN" sz="2400" b="1"/>
                <a:t> </a:t>
              </a:r>
              <a:r>
                <a:rPr kumimoji="0" lang="en-US" altLang="zh-CN" sz="2000" b="1">
                  <a:solidFill>
                    <a:srgbClr val="CC3300"/>
                  </a:solidFill>
                </a:rPr>
                <a:t>Q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A</a:t>
              </a:r>
              <a:r>
                <a:rPr kumimoji="0" lang="en-US" altLang="zh-CN" sz="2400" b="1">
                  <a:solidFill>
                    <a:srgbClr val="003300"/>
                  </a:solidFill>
                </a:rPr>
                <a:t> </a:t>
              </a:r>
              <a:r>
                <a:rPr kumimoji="0" lang="en-US" altLang="zh-CN" sz="2000" b="1">
                  <a:solidFill>
                    <a:schemeClr val="bg1"/>
                  </a:solidFill>
                </a:rPr>
                <a:t>CP</a:t>
              </a:r>
              <a:r>
                <a:rPr kumimoji="0" lang="en-US" altLang="zh-CN" sz="2000" b="1" baseline="-25000">
                  <a:solidFill>
                    <a:schemeClr val="bg1"/>
                  </a:solidFill>
                </a:rPr>
                <a:t>-</a:t>
              </a:r>
              <a:r>
                <a:rPr kumimoji="0" lang="en-US" altLang="zh-CN" sz="2000" b="1">
                  <a:solidFill>
                    <a:schemeClr val="bg1"/>
                  </a:solidFill>
                </a:rPr>
                <a:t>CP</a:t>
              </a:r>
              <a:r>
                <a:rPr kumimoji="0" lang="en-US" altLang="zh-CN" sz="2000" b="1" baseline="-25000">
                  <a:solidFill>
                    <a:schemeClr val="bg1"/>
                  </a:solidFill>
                </a:rPr>
                <a:t>+</a:t>
              </a:r>
              <a:r>
                <a:rPr kumimoji="0" lang="en-US" altLang="zh-CN" sz="2400" b="1">
                  <a:solidFill>
                    <a:srgbClr val="003300"/>
                  </a:solidFill>
                </a:rPr>
                <a:t> </a:t>
              </a:r>
              <a:r>
                <a:rPr kumimoji="0" lang="en-US" altLang="zh-CN" sz="2000" b="1">
                  <a:solidFill>
                    <a:srgbClr val="CC3300"/>
                  </a:solidFill>
                </a:rPr>
                <a:t>Q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C</a:t>
              </a:r>
              <a:r>
                <a:rPr kumimoji="0" lang="en-US" altLang="zh-CN" sz="2000" b="1">
                  <a:solidFill>
                    <a:srgbClr val="CC3300"/>
                  </a:solidFill>
                </a:rPr>
                <a:t>Q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D</a:t>
              </a:r>
              <a:r>
                <a:rPr kumimoji="0" lang="en-US" altLang="zh-CN" sz="2000" b="1" baseline="-25000"/>
                <a:t> </a:t>
              </a:r>
            </a:p>
          </p:txBody>
        </p:sp>
        <p:sp>
          <p:nvSpPr>
            <p:cNvPr id="32831" name="Text Box 41"/>
            <p:cNvSpPr txBox="1">
              <a:spLocks noChangeArrowheads="1"/>
            </p:cNvSpPr>
            <p:nvPr/>
          </p:nvSpPr>
          <p:spPr bwMode="auto">
            <a:xfrm>
              <a:off x="1647" y="2133"/>
              <a:ext cx="405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chemeClr val="bg1"/>
                  </a:solidFill>
                </a:rPr>
                <a:t>L</a:t>
              </a:r>
              <a:r>
                <a:rPr kumimoji="0" lang="en-US" altLang="zh-CN" sz="2000" b="1" baseline="-250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2832" name="Text Box 42"/>
            <p:cNvSpPr txBox="1">
              <a:spLocks noChangeArrowheads="1"/>
            </p:cNvSpPr>
            <p:nvPr/>
          </p:nvSpPr>
          <p:spPr bwMode="auto">
            <a:xfrm>
              <a:off x="868" y="2078"/>
              <a:ext cx="388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bg2"/>
                  </a:solidFill>
                </a:rPr>
                <a:t>C</a:t>
              </a:r>
              <a:r>
                <a:rPr lang="en-US" altLang="zh-CN" sz="2000" b="1" baseline="-30000" dirty="0">
                  <a:solidFill>
                    <a:schemeClr val="bg2"/>
                  </a:solidFill>
                </a:rPr>
                <a:t>r</a:t>
              </a:r>
            </a:p>
          </p:txBody>
        </p:sp>
        <p:sp>
          <p:nvSpPr>
            <p:cNvPr id="32833" name="Text Box 43"/>
            <p:cNvSpPr txBox="1">
              <a:spLocks noChangeArrowheads="1"/>
            </p:cNvSpPr>
            <p:nvPr/>
          </p:nvSpPr>
          <p:spPr bwMode="auto">
            <a:xfrm>
              <a:off x="384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003300"/>
                  </a:solidFill>
                </a:rPr>
                <a:t>B</a:t>
              </a:r>
            </a:p>
          </p:txBody>
        </p:sp>
        <p:sp>
          <p:nvSpPr>
            <p:cNvPr id="32834" name="Text Box 44"/>
            <p:cNvSpPr txBox="1">
              <a:spLocks noChangeArrowheads="1"/>
            </p:cNvSpPr>
            <p:nvPr/>
          </p:nvSpPr>
          <p:spPr bwMode="auto">
            <a:xfrm>
              <a:off x="1896" y="2112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00"/>
                  </a:solidFill>
                </a:rPr>
                <a:t>C  D</a:t>
              </a:r>
            </a:p>
          </p:txBody>
        </p:sp>
      </p:grpSp>
      <p:sp>
        <p:nvSpPr>
          <p:cNvPr id="785453" name="Text Box 45"/>
          <p:cNvSpPr txBox="1">
            <a:spLocks noChangeArrowheads="1"/>
          </p:cNvSpPr>
          <p:nvPr/>
        </p:nvSpPr>
        <p:spPr bwMode="auto">
          <a:xfrm>
            <a:off x="5080000" y="1844675"/>
            <a:ext cx="276383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模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16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可逆计数器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785454" name="Rectangle 46"/>
          <p:cNvSpPr>
            <a:spLocks noChangeArrowheads="1"/>
          </p:cNvSpPr>
          <p:nvPr/>
        </p:nvSpPr>
        <p:spPr bwMode="auto">
          <a:xfrm>
            <a:off x="6835775" y="5426075"/>
            <a:ext cx="2133600" cy="838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计数器</a:t>
            </a:r>
            <a:endParaRPr lang="en-US" altLang="zh-CN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借位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, 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进位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85455" name="Rectangle 47"/>
          <p:cNvSpPr>
            <a:spLocks noChangeArrowheads="1"/>
          </p:cNvSpPr>
          <p:nvPr/>
        </p:nvSpPr>
        <p:spPr bwMode="auto">
          <a:xfrm>
            <a:off x="4760913" y="5426075"/>
            <a:ext cx="2074862" cy="838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400" b="1" baseline="-30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~Q</a:t>
            </a:r>
            <a:r>
              <a:rPr lang="en-US" altLang="zh-CN" sz="2400" b="1" baseline="-30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endParaRPr lang="en-US" altLang="zh-CN" sz="2400" b="1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altLang="zh-CN" sz="2400" b="1" baseline="-30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altLang="zh-CN" sz="2400" b="1" baseline="-30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85456" name="Rectangle 48"/>
          <p:cNvSpPr>
            <a:spLocks noChangeArrowheads="1"/>
          </p:cNvSpPr>
          <p:nvPr/>
        </p:nvSpPr>
        <p:spPr bwMode="auto">
          <a:xfrm>
            <a:off x="3635375" y="5426075"/>
            <a:ext cx="1125538" cy="838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输出</a:t>
            </a:r>
            <a:endParaRPr lang="en-US" altLang="zh-CN" sz="24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85457" name="Rectangle 49"/>
          <p:cNvSpPr>
            <a:spLocks noChangeArrowheads="1"/>
          </p:cNvSpPr>
          <p:nvPr/>
        </p:nvSpPr>
        <p:spPr bwMode="auto">
          <a:xfrm>
            <a:off x="6835775" y="2987675"/>
            <a:ext cx="2362200" cy="2438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清零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/>
            </a:r>
            <a:b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</a:b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装入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/>
            </a:r>
            <a:b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</a:b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初始数据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/>
            </a:r>
            <a:b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</a:b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加</a:t>
            </a:r>
            <a:endParaRPr lang="en-US" altLang="zh-CN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减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85458" name="Rectangle 50"/>
          <p:cNvSpPr>
            <a:spLocks noChangeArrowheads="1"/>
          </p:cNvSpPr>
          <p:nvPr/>
        </p:nvSpPr>
        <p:spPr bwMode="auto">
          <a:xfrm>
            <a:off x="4760913" y="2987675"/>
            <a:ext cx="2074862" cy="2438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 sz="2400" b="1" baseline="-30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b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zh-CN" sz="2400" b="1" baseline="-30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DCBA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lang="en-US" altLang="zh-CN" sz="2400" b="1" baseline="-30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lang="en-US" altLang="zh-CN" sz="2400" b="1" baseline="-30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</a:p>
        </p:txBody>
      </p:sp>
      <p:sp>
        <p:nvSpPr>
          <p:cNvPr id="785459" name="Rectangle 51"/>
          <p:cNvSpPr>
            <a:spLocks noChangeArrowheads="1"/>
          </p:cNvSpPr>
          <p:nvPr/>
        </p:nvSpPr>
        <p:spPr bwMode="auto">
          <a:xfrm>
            <a:off x="3635375" y="2987675"/>
            <a:ext cx="1125538" cy="2438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输入</a:t>
            </a:r>
            <a:endParaRPr lang="en-US" altLang="zh-CN" sz="24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85460" name="Rectangle 52"/>
          <p:cNvSpPr>
            <a:spLocks noChangeArrowheads="1"/>
          </p:cNvSpPr>
          <p:nvPr/>
        </p:nvSpPr>
        <p:spPr bwMode="auto">
          <a:xfrm>
            <a:off x="6835775" y="2378075"/>
            <a:ext cx="21336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功能</a:t>
            </a:r>
            <a:endParaRPr lang="en-US" altLang="zh-CN" sz="24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85461" name="Rectangle 53"/>
          <p:cNvSpPr>
            <a:spLocks noChangeArrowheads="1"/>
          </p:cNvSpPr>
          <p:nvPr/>
        </p:nvSpPr>
        <p:spPr bwMode="auto">
          <a:xfrm>
            <a:off x="3635375" y="2378075"/>
            <a:ext cx="32004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85462" name="Line 54"/>
          <p:cNvSpPr>
            <a:spLocks noChangeShapeType="1"/>
          </p:cNvSpPr>
          <p:nvPr/>
        </p:nvSpPr>
        <p:spPr bwMode="auto">
          <a:xfrm>
            <a:off x="3635375" y="2378075"/>
            <a:ext cx="5334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5463" name="Line 55"/>
          <p:cNvSpPr>
            <a:spLocks noChangeShapeType="1"/>
          </p:cNvSpPr>
          <p:nvPr/>
        </p:nvSpPr>
        <p:spPr bwMode="auto">
          <a:xfrm>
            <a:off x="3635375" y="2987675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5464" name="Line 56"/>
          <p:cNvSpPr>
            <a:spLocks noChangeShapeType="1"/>
          </p:cNvSpPr>
          <p:nvPr/>
        </p:nvSpPr>
        <p:spPr bwMode="auto">
          <a:xfrm>
            <a:off x="3635375" y="5426075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5465" name="Line 57"/>
          <p:cNvSpPr>
            <a:spLocks noChangeShapeType="1"/>
          </p:cNvSpPr>
          <p:nvPr/>
        </p:nvSpPr>
        <p:spPr bwMode="auto">
          <a:xfrm>
            <a:off x="3635375" y="6264275"/>
            <a:ext cx="5334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5466" name="Line 58"/>
          <p:cNvSpPr>
            <a:spLocks noChangeShapeType="1"/>
          </p:cNvSpPr>
          <p:nvPr/>
        </p:nvSpPr>
        <p:spPr bwMode="auto">
          <a:xfrm>
            <a:off x="3635375" y="2378075"/>
            <a:ext cx="0" cy="609600"/>
          </a:xfrm>
          <a:prstGeom prst="line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5467" name="Line 59"/>
          <p:cNvSpPr>
            <a:spLocks noChangeShapeType="1"/>
          </p:cNvSpPr>
          <p:nvPr/>
        </p:nvSpPr>
        <p:spPr bwMode="auto">
          <a:xfrm>
            <a:off x="6835775" y="2378075"/>
            <a:ext cx="0" cy="388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5468" name="Line 60"/>
          <p:cNvSpPr>
            <a:spLocks noChangeShapeType="1"/>
          </p:cNvSpPr>
          <p:nvPr/>
        </p:nvSpPr>
        <p:spPr bwMode="auto">
          <a:xfrm>
            <a:off x="8969375" y="2378075"/>
            <a:ext cx="0" cy="3886200"/>
          </a:xfrm>
          <a:prstGeom prst="line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5469" name="Line 61"/>
          <p:cNvSpPr>
            <a:spLocks noChangeShapeType="1"/>
          </p:cNvSpPr>
          <p:nvPr/>
        </p:nvSpPr>
        <p:spPr bwMode="auto">
          <a:xfrm>
            <a:off x="4760913" y="2987675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5470" name="Line 62"/>
          <p:cNvSpPr>
            <a:spLocks noChangeShapeType="1"/>
          </p:cNvSpPr>
          <p:nvPr/>
        </p:nvSpPr>
        <p:spPr bwMode="auto">
          <a:xfrm>
            <a:off x="3635375" y="2987675"/>
            <a:ext cx="0" cy="2438400"/>
          </a:xfrm>
          <a:prstGeom prst="line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5471" name="Line 63"/>
          <p:cNvSpPr>
            <a:spLocks noChangeShapeType="1"/>
          </p:cNvSpPr>
          <p:nvPr/>
        </p:nvSpPr>
        <p:spPr bwMode="auto">
          <a:xfrm>
            <a:off x="3635375" y="5426075"/>
            <a:ext cx="0" cy="838200"/>
          </a:xfrm>
          <a:prstGeom prst="line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93" name="Text Box 68"/>
          <p:cNvSpPr txBox="1">
            <a:spLocks noChangeArrowheads="1"/>
          </p:cNvSpPr>
          <p:nvPr/>
        </p:nvSpPr>
        <p:spPr bwMode="auto">
          <a:xfrm>
            <a:off x="382588" y="274638"/>
            <a:ext cx="660400" cy="461962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例：</a:t>
            </a:r>
            <a:r>
              <a:rPr lang="en-US" altLang="zh-CN" sz="2400" i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altLang="zh-CN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8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8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8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8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8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8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8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8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8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8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8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8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8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8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8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8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85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8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53" grpId="0"/>
      <p:bldP spid="785454" grpId="0"/>
      <p:bldP spid="785455" grpId="0"/>
      <p:bldP spid="785456" grpId="0"/>
      <p:bldP spid="785457" grpId="0"/>
      <p:bldP spid="785458" grpId="0"/>
      <p:bldP spid="785459" grpId="0"/>
      <p:bldP spid="785460" grpId="0"/>
      <p:bldP spid="785461" grpId="0"/>
      <p:bldP spid="785462" grpId="0" animBg="1"/>
      <p:bldP spid="785463" grpId="0" animBg="1"/>
      <p:bldP spid="785464" grpId="0" animBg="1"/>
      <p:bldP spid="785465" grpId="0" animBg="1"/>
      <p:bldP spid="785466" grpId="0"/>
      <p:bldP spid="785467" grpId="0" animBg="1"/>
      <p:bldP spid="785468" grpId="0"/>
      <p:bldP spid="785469" grpId="0" animBg="1"/>
      <p:bldP spid="785470" grpId="0"/>
      <p:bldP spid="78547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ChangeArrowheads="1"/>
          </p:cNvSpPr>
          <p:nvPr/>
        </p:nvSpPr>
        <p:spPr bwMode="auto">
          <a:xfrm>
            <a:off x="260350" y="2611438"/>
            <a:ext cx="3268663" cy="1354137"/>
          </a:xfrm>
          <a:prstGeom prst="rect">
            <a:avLst/>
          </a:prstGeom>
          <a:solidFill>
            <a:srgbClr val="FFFF99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79450" y="2546350"/>
            <a:ext cx="32067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FF0000"/>
                </a:solidFill>
              </a:rPr>
              <a:t>A</a:t>
            </a:r>
            <a:r>
              <a:rPr kumimoji="0" lang="en-US" altLang="zh-CN" sz="2000" b="1" baseline="-25000">
                <a:solidFill>
                  <a:srgbClr val="FF0000"/>
                </a:solidFill>
              </a:rPr>
              <a:t>3</a:t>
            </a:r>
            <a:r>
              <a:rPr kumimoji="0" lang="en-US" altLang="zh-CN" sz="2000" b="1" baseline="-25000">
                <a:solidFill>
                  <a:srgbClr val="003300"/>
                </a:solidFill>
              </a:rPr>
              <a:t> </a:t>
            </a:r>
            <a:r>
              <a:rPr kumimoji="0" lang="en-US" altLang="zh-CN" sz="2000" b="1" baseline="-25000">
                <a:solidFill>
                  <a:srgbClr val="CC3300"/>
                </a:solidFill>
              </a:rPr>
              <a:t>             </a:t>
            </a:r>
            <a:r>
              <a:rPr kumimoji="0" lang="en-US" altLang="zh-CN" sz="2000" b="1">
                <a:solidFill>
                  <a:srgbClr val="CC3300"/>
                </a:solidFill>
              </a:rPr>
              <a:t>A</a:t>
            </a:r>
            <a:r>
              <a:rPr kumimoji="0" lang="en-US" altLang="zh-CN" sz="2000" b="1" baseline="-25000">
                <a:solidFill>
                  <a:srgbClr val="CC3300"/>
                </a:solidFill>
              </a:rPr>
              <a:t>2 </a:t>
            </a:r>
            <a:r>
              <a:rPr kumimoji="0" lang="en-US" altLang="zh-CN" sz="2000" b="1">
                <a:solidFill>
                  <a:srgbClr val="CC3300"/>
                </a:solidFill>
              </a:rPr>
              <a:t> A</a:t>
            </a:r>
            <a:r>
              <a:rPr kumimoji="0" lang="en-US" altLang="zh-CN" sz="2000" b="1" baseline="-25000">
                <a:solidFill>
                  <a:srgbClr val="CC3300"/>
                </a:solidFill>
              </a:rPr>
              <a:t>1</a:t>
            </a:r>
          </a:p>
        </p:txBody>
      </p:sp>
      <p:sp>
        <p:nvSpPr>
          <p:cNvPr id="786436" name="Text Box 4"/>
          <p:cNvSpPr txBox="1">
            <a:spLocks noChangeArrowheads="1"/>
          </p:cNvSpPr>
          <p:nvPr/>
        </p:nvSpPr>
        <p:spPr bwMode="auto">
          <a:xfrm>
            <a:off x="193675" y="1851025"/>
            <a:ext cx="700088" cy="4556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Vcc</a:t>
            </a:r>
            <a:endParaRPr kumimoji="0"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PMingLiU" panose="02020500000000000000" pitchFamily="18" charset="-120"/>
              <a:ea typeface="隶书" pitchFamily="49" charset="-122"/>
            </a:endParaRPr>
          </a:p>
          <a:p>
            <a:pPr>
              <a:defRPr/>
            </a:pPr>
            <a:endParaRPr kumimoji="0"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PMingLiU" panose="02020500000000000000" pitchFamily="18" charset="-120"/>
              <a:ea typeface="隶书" pitchFamily="49" charset="-122"/>
            </a:endParaRPr>
          </a:p>
          <a:p>
            <a:pPr>
              <a:defRPr/>
            </a:pPr>
            <a:endParaRPr kumimoji="0" lang="en-US" altLang="zh-CN" sz="900">
              <a:effectLst>
                <a:outerShdw blurRad="38100" dist="38100" dir="2700000" algn="tl">
                  <a:srgbClr val="000000"/>
                </a:outerShdw>
              </a:effectLst>
              <a:latin typeface="PMingLiU" panose="02020500000000000000" pitchFamily="18" charset="-120"/>
              <a:ea typeface="隶书" pitchFamily="49" charset="-122"/>
            </a:endParaRPr>
          </a:p>
        </p:txBody>
      </p:sp>
      <p:sp>
        <p:nvSpPr>
          <p:cNvPr id="786437" name="Rectangle 5"/>
          <p:cNvSpPr>
            <a:spLocks noChangeArrowheads="1"/>
          </p:cNvSpPr>
          <p:nvPr/>
        </p:nvSpPr>
        <p:spPr bwMode="auto">
          <a:xfrm>
            <a:off x="1193800" y="2255838"/>
            <a:ext cx="204788" cy="357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928688" y="2232025"/>
            <a:ext cx="70008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dirty="0">
                <a:solidFill>
                  <a:srgbClr val="000099"/>
                </a:solidFill>
              </a:rPr>
              <a:t>14</a:t>
            </a:r>
          </a:p>
        </p:txBody>
      </p:sp>
      <p:sp>
        <p:nvSpPr>
          <p:cNvPr id="786439" name="Rectangle 7"/>
          <p:cNvSpPr>
            <a:spLocks noChangeArrowheads="1"/>
          </p:cNvSpPr>
          <p:nvPr/>
        </p:nvSpPr>
        <p:spPr bwMode="auto">
          <a:xfrm>
            <a:off x="3206750" y="2249488"/>
            <a:ext cx="204788" cy="355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171825" y="2236788"/>
            <a:ext cx="52228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>
                <a:solidFill>
                  <a:srgbClr val="000099"/>
                </a:solidFill>
              </a:rPr>
              <a:t>9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800" b="1" dirty="0">
              <a:solidFill>
                <a:srgbClr val="000099"/>
              </a:solidFill>
            </a:endParaRPr>
          </a:p>
        </p:txBody>
      </p:sp>
      <p:sp>
        <p:nvSpPr>
          <p:cNvPr id="786441" name="Rectangle 9"/>
          <p:cNvSpPr>
            <a:spLocks noChangeArrowheads="1"/>
          </p:cNvSpPr>
          <p:nvPr/>
        </p:nvSpPr>
        <p:spPr bwMode="auto">
          <a:xfrm>
            <a:off x="798513" y="2235200"/>
            <a:ext cx="204787" cy="357188"/>
          </a:xfrm>
          <a:prstGeom prst="rect">
            <a:avLst/>
          </a:prstGeom>
          <a:solidFill>
            <a:schemeClr val="tx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540544" y="2239740"/>
            <a:ext cx="687386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dirty="0">
                <a:solidFill>
                  <a:srgbClr val="000099"/>
                </a:solidFill>
              </a:rPr>
              <a:t>15</a:t>
            </a:r>
          </a:p>
        </p:txBody>
      </p:sp>
      <p:sp>
        <p:nvSpPr>
          <p:cNvPr id="786443" name="Rectangle 11"/>
          <p:cNvSpPr>
            <a:spLocks noChangeArrowheads="1"/>
          </p:cNvSpPr>
          <p:nvPr/>
        </p:nvSpPr>
        <p:spPr bwMode="auto">
          <a:xfrm>
            <a:off x="1589088" y="2255838"/>
            <a:ext cx="204787" cy="357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392237" y="2220913"/>
            <a:ext cx="613171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dirty="0">
                <a:solidFill>
                  <a:srgbClr val="000099"/>
                </a:solidFill>
              </a:rPr>
              <a:t>13</a:t>
            </a:r>
          </a:p>
        </p:txBody>
      </p:sp>
      <p:sp>
        <p:nvSpPr>
          <p:cNvPr id="786445" name="Rectangle 13"/>
          <p:cNvSpPr>
            <a:spLocks noChangeArrowheads="1"/>
          </p:cNvSpPr>
          <p:nvPr/>
        </p:nvSpPr>
        <p:spPr bwMode="auto">
          <a:xfrm>
            <a:off x="2776538" y="2255838"/>
            <a:ext cx="203200" cy="357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2544763" y="2243138"/>
            <a:ext cx="7000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>
                <a:solidFill>
                  <a:srgbClr val="000099"/>
                </a:solidFill>
              </a:rPr>
              <a:t>10</a:t>
            </a:r>
          </a:p>
        </p:txBody>
      </p:sp>
      <p:sp>
        <p:nvSpPr>
          <p:cNvPr id="786447" name="Rectangle 15"/>
          <p:cNvSpPr>
            <a:spLocks noChangeArrowheads="1"/>
          </p:cNvSpPr>
          <p:nvPr/>
        </p:nvSpPr>
        <p:spPr bwMode="auto">
          <a:xfrm>
            <a:off x="1985963" y="2255838"/>
            <a:ext cx="203200" cy="357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1905000" y="2232025"/>
            <a:ext cx="4572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dirty="0">
                <a:solidFill>
                  <a:srgbClr val="000099"/>
                </a:solidFill>
              </a:rPr>
              <a:t>12</a:t>
            </a:r>
          </a:p>
        </p:txBody>
      </p:sp>
      <p:sp>
        <p:nvSpPr>
          <p:cNvPr id="786449" name="Rectangle 17"/>
          <p:cNvSpPr>
            <a:spLocks noChangeArrowheads="1"/>
          </p:cNvSpPr>
          <p:nvPr/>
        </p:nvSpPr>
        <p:spPr bwMode="auto">
          <a:xfrm>
            <a:off x="2381250" y="2255838"/>
            <a:ext cx="203200" cy="357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2149475" y="2243138"/>
            <a:ext cx="7000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dirty="0">
                <a:solidFill>
                  <a:srgbClr val="000099"/>
                </a:solidFill>
              </a:rPr>
              <a:t>11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1322388" y="3014663"/>
            <a:ext cx="12573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chemeClr val="bg2"/>
                </a:solidFill>
              </a:rPr>
              <a:t>T1085</a:t>
            </a:r>
          </a:p>
        </p:txBody>
      </p:sp>
      <p:sp>
        <p:nvSpPr>
          <p:cNvPr id="786452" name="Rectangle 20"/>
          <p:cNvSpPr>
            <a:spLocks noChangeArrowheads="1"/>
          </p:cNvSpPr>
          <p:nvPr/>
        </p:nvSpPr>
        <p:spPr bwMode="auto">
          <a:xfrm>
            <a:off x="404813" y="3965575"/>
            <a:ext cx="204787" cy="357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60350" y="3871913"/>
            <a:ext cx="52228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786454" name="Rectangle 22"/>
          <p:cNvSpPr>
            <a:spLocks noChangeArrowheads="1"/>
          </p:cNvSpPr>
          <p:nvPr/>
        </p:nvSpPr>
        <p:spPr bwMode="auto">
          <a:xfrm>
            <a:off x="800100" y="3965575"/>
            <a:ext cx="203200" cy="357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655638" y="3871913"/>
            <a:ext cx="5207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2</a:t>
            </a:r>
          </a:p>
        </p:txBody>
      </p:sp>
      <p:sp>
        <p:nvSpPr>
          <p:cNvPr id="786456" name="Rectangle 24"/>
          <p:cNvSpPr>
            <a:spLocks noChangeArrowheads="1"/>
          </p:cNvSpPr>
          <p:nvPr/>
        </p:nvSpPr>
        <p:spPr bwMode="auto">
          <a:xfrm>
            <a:off x="1195388" y="3965575"/>
            <a:ext cx="203200" cy="357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1052513" y="3871913"/>
            <a:ext cx="51911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786458" name="Rectangle 26"/>
          <p:cNvSpPr>
            <a:spLocks noChangeArrowheads="1"/>
          </p:cNvSpPr>
          <p:nvPr/>
        </p:nvSpPr>
        <p:spPr bwMode="auto">
          <a:xfrm>
            <a:off x="1592263" y="3973513"/>
            <a:ext cx="201612" cy="357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1447800" y="3879850"/>
            <a:ext cx="51911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4</a:t>
            </a:r>
          </a:p>
        </p:txBody>
      </p:sp>
      <p:sp>
        <p:nvSpPr>
          <p:cNvPr id="786460" name="Rectangle 28"/>
          <p:cNvSpPr>
            <a:spLocks noChangeArrowheads="1"/>
          </p:cNvSpPr>
          <p:nvPr/>
        </p:nvSpPr>
        <p:spPr bwMode="auto">
          <a:xfrm>
            <a:off x="1987550" y="3965575"/>
            <a:ext cx="201613" cy="357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1843088" y="3871913"/>
            <a:ext cx="51911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5</a:t>
            </a:r>
          </a:p>
        </p:txBody>
      </p:sp>
      <p:sp>
        <p:nvSpPr>
          <p:cNvPr id="786462" name="Rectangle 30"/>
          <p:cNvSpPr>
            <a:spLocks noChangeArrowheads="1"/>
          </p:cNvSpPr>
          <p:nvPr/>
        </p:nvSpPr>
        <p:spPr bwMode="auto">
          <a:xfrm>
            <a:off x="2382838" y="3965575"/>
            <a:ext cx="201612" cy="357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2238375" y="3871913"/>
            <a:ext cx="5207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6</a:t>
            </a:r>
          </a:p>
        </p:txBody>
      </p:sp>
      <p:sp>
        <p:nvSpPr>
          <p:cNvPr id="786464" name="Rectangle 32"/>
          <p:cNvSpPr>
            <a:spLocks noChangeArrowheads="1"/>
          </p:cNvSpPr>
          <p:nvPr/>
        </p:nvSpPr>
        <p:spPr bwMode="auto">
          <a:xfrm>
            <a:off x="3189288" y="3965575"/>
            <a:ext cx="204787" cy="357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3044825" y="3871913"/>
            <a:ext cx="52228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8</a:t>
            </a:r>
          </a:p>
        </p:txBody>
      </p:sp>
      <p:sp>
        <p:nvSpPr>
          <p:cNvPr id="786466" name="Rectangle 34"/>
          <p:cNvSpPr>
            <a:spLocks noChangeArrowheads="1"/>
          </p:cNvSpPr>
          <p:nvPr/>
        </p:nvSpPr>
        <p:spPr bwMode="auto">
          <a:xfrm>
            <a:off x="2776538" y="3973513"/>
            <a:ext cx="203200" cy="357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2632075" y="3879850"/>
            <a:ext cx="52228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7</a:t>
            </a:r>
          </a:p>
        </p:txBody>
      </p:sp>
      <p:sp>
        <p:nvSpPr>
          <p:cNvPr id="786468" name="Rectangle 36"/>
          <p:cNvSpPr>
            <a:spLocks noChangeArrowheads="1"/>
          </p:cNvSpPr>
          <p:nvPr/>
        </p:nvSpPr>
        <p:spPr bwMode="auto">
          <a:xfrm>
            <a:off x="403225" y="2246313"/>
            <a:ext cx="204788" cy="354012"/>
          </a:xfrm>
          <a:prstGeom prst="rect">
            <a:avLst/>
          </a:prstGeom>
          <a:solidFill>
            <a:schemeClr val="tx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152400" y="2233613"/>
            <a:ext cx="70008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dirty="0">
                <a:solidFill>
                  <a:srgbClr val="000099"/>
                </a:solidFill>
              </a:rPr>
              <a:t>16</a:t>
            </a:r>
          </a:p>
        </p:txBody>
      </p: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2354263" y="2635250"/>
            <a:ext cx="6572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chemeClr val="bg1"/>
                </a:solidFill>
              </a:rPr>
              <a:t>B</a:t>
            </a:r>
            <a:r>
              <a:rPr kumimoji="0" lang="en-US" altLang="zh-CN" sz="2000" b="1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1085850" y="2601913"/>
            <a:ext cx="6286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B</a:t>
            </a:r>
            <a:r>
              <a:rPr lang="en-US" altLang="zh-CN" sz="2000" b="1" baseline="-30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322263" y="3576256"/>
            <a:ext cx="5445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 dirty="0">
                <a:solidFill>
                  <a:schemeClr val="bg1"/>
                </a:solidFill>
              </a:rPr>
              <a:t>B</a:t>
            </a:r>
            <a:r>
              <a:rPr kumimoji="0" lang="en-US" altLang="zh-CN" sz="2000" b="1" baseline="-25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2759075" y="2601913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CC3300"/>
                </a:solidFill>
              </a:rPr>
              <a:t>A</a:t>
            </a:r>
            <a:r>
              <a:rPr kumimoji="0" lang="en-US" altLang="zh-CN" sz="2000" b="1" baseline="-25000">
                <a:solidFill>
                  <a:srgbClr val="CC3300"/>
                </a:solidFill>
              </a:rPr>
              <a:t>0</a:t>
            </a:r>
            <a:r>
              <a:rPr kumimoji="0" lang="en-US" altLang="zh-CN" sz="2000" b="1">
                <a:solidFill>
                  <a:srgbClr val="CC3300"/>
                </a:solidFill>
              </a:rPr>
              <a:t> </a:t>
            </a:r>
            <a:r>
              <a:rPr kumimoji="0" lang="en-US" altLang="zh-CN" sz="2000" b="1">
                <a:solidFill>
                  <a:schemeClr val="bg1"/>
                </a:solidFill>
              </a:rPr>
              <a:t>B</a:t>
            </a:r>
            <a:r>
              <a:rPr kumimoji="0" lang="en-US" altLang="zh-CN" sz="2000" b="1" baseline="-25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86475" name="Text Box 43"/>
          <p:cNvSpPr txBox="1">
            <a:spLocks noChangeArrowheads="1"/>
          </p:cNvSpPr>
          <p:nvPr/>
        </p:nvSpPr>
        <p:spPr bwMode="auto">
          <a:xfrm>
            <a:off x="4832350" y="1027113"/>
            <a:ext cx="276383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数据比较器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786477" name="Rectangle 45"/>
          <p:cNvSpPr>
            <a:spLocks noChangeArrowheads="1"/>
          </p:cNvSpPr>
          <p:nvPr/>
        </p:nvSpPr>
        <p:spPr bwMode="auto">
          <a:xfrm>
            <a:off x="4705350" y="3794125"/>
            <a:ext cx="1631950" cy="1473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="1" baseline="-30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A&lt;B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="1" baseline="-30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A=B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="1" baseline="-30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A&gt;B</a:t>
            </a:r>
            <a:r>
              <a:rPr lang="en-US" altLang="zh-CN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86478" name="Rectangle 46"/>
          <p:cNvSpPr>
            <a:spLocks noChangeArrowheads="1"/>
          </p:cNvSpPr>
          <p:nvPr/>
        </p:nvSpPr>
        <p:spPr bwMode="auto">
          <a:xfrm>
            <a:off x="3584575" y="4094331"/>
            <a:ext cx="1125538" cy="838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输出</a:t>
            </a:r>
            <a:endParaRPr lang="en-US" altLang="zh-CN" sz="2400" b="1" dirty="0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86480" name="Rectangle 48"/>
          <p:cNvSpPr>
            <a:spLocks noChangeArrowheads="1"/>
          </p:cNvSpPr>
          <p:nvPr/>
        </p:nvSpPr>
        <p:spPr bwMode="auto">
          <a:xfrm>
            <a:off x="4706938" y="2155825"/>
            <a:ext cx="1630362" cy="1617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2400" b="1" baseline="-30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~A</a:t>
            </a:r>
            <a:r>
              <a:rPr lang="en-US" altLang="zh-CN" sz="2400" b="1" baseline="-30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br>
              <a:rPr lang="en-US" altLang="zh-CN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CN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B</a:t>
            </a:r>
            <a:r>
              <a:rPr lang="en-US" altLang="zh-CN" sz="2400" b="1" baseline="-30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~B</a:t>
            </a:r>
            <a:r>
              <a:rPr lang="en-US" altLang="zh-CN" sz="2400" b="1" baseline="-30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86481" name="Rectangle 49"/>
          <p:cNvSpPr>
            <a:spLocks noChangeArrowheads="1"/>
          </p:cNvSpPr>
          <p:nvPr/>
        </p:nvSpPr>
        <p:spPr bwMode="auto">
          <a:xfrm>
            <a:off x="3606007" y="1897231"/>
            <a:ext cx="1125538" cy="2438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输入</a:t>
            </a:r>
            <a:endParaRPr lang="en-US" altLang="zh-CN" sz="2400" b="1" dirty="0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86482" name="Rectangle 50"/>
          <p:cNvSpPr>
            <a:spLocks noChangeArrowheads="1"/>
          </p:cNvSpPr>
          <p:nvPr/>
        </p:nvSpPr>
        <p:spPr bwMode="auto">
          <a:xfrm>
            <a:off x="6781800" y="1546225"/>
            <a:ext cx="21336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功能</a:t>
            </a:r>
            <a:endParaRPr lang="en-US" altLang="zh-CN" sz="2400" b="1" dirty="0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86483" name="Rectangle 51"/>
          <p:cNvSpPr>
            <a:spLocks noChangeArrowheads="1"/>
          </p:cNvSpPr>
          <p:nvPr/>
        </p:nvSpPr>
        <p:spPr bwMode="auto">
          <a:xfrm>
            <a:off x="3581400" y="1546225"/>
            <a:ext cx="32004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en-US" sz="2400" b="1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86484" name="Line 52"/>
          <p:cNvSpPr>
            <a:spLocks noChangeShapeType="1"/>
          </p:cNvSpPr>
          <p:nvPr/>
        </p:nvSpPr>
        <p:spPr bwMode="auto">
          <a:xfrm>
            <a:off x="3581400" y="1546225"/>
            <a:ext cx="5334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6485" name="Line 53"/>
          <p:cNvSpPr>
            <a:spLocks noChangeShapeType="1"/>
          </p:cNvSpPr>
          <p:nvPr/>
        </p:nvSpPr>
        <p:spPr bwMode="auto">
          <a:xfrm>
            <a:off x="3581400" y="2155825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6486" name="Line 54"/>
          <p:cNvSpPr>
            <a:spLocks noChangeShapeType="1"/>
          </p:cNvSpPr>
          <p:nvPr/>
        </p:nvSpPr>
        <p:spPr bwMode="auto">
          <a:xfrm>
            <a:off x="3665538" y="3773488"/>
            <a:ext cx="267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6487" name="Line 55"/>
          <p:cNvSpPr>
            <a:spLocks noChangeShapeType="1"/>
          </p:cNvSpPr>
          <p:nvPr/>
        </p:nvSpPr>
        <p:spPr bwMode="auto">
          <a:xfrm>
            <a:off x="3581400" y="5508625"/>
            <a:ext cx="5334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6488" name="Line 56"/>
          <p:cNvSpPr>
            <a:spLocks noChangeShapeType="1"/>
          </p:cNvSpPr>
          <p:nvPr/>
        </p:nvSpPr>
        <p:spPr bwMode="auto">
          <a:xfrm>
            <a:off x="6337300" y="1557338"/>
            <a:ext cx="0" cy="388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6489" name="Line 57"/>
          <p:cNvSpPr>
            <a:spLocks noChangeShapeType="1"/>
          </p:cNvSpPr>
          <p:nvPr/>
        </p:nvSpPr>
        <p:spPr bwMode="auto">
          <a:xfrm>
            <a:off x="4706938" y="2155825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6490" name="Text Box 58"/>
          <p:cNvSpPr txBox="1">
            <a:spLocks noChangeArrowheads="1"/>
          </p:cNvSpPr>
          <p:nvPr/>
        </p:nvSpPr>
        <p:spPr bwMode="auto">
          <a:xfrm>
            <a:off x="1676400" y="4289425"/>
            <a:ext cx="2438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A&gt;B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A=B</a:t>
            </a:r>
            <a:r>
              <a:rPr kumimoji="0" lang="en-US" altLang="zh-CN" sz="2000" b="1" baseline="-25000">
                <a:solidFill>
                  <a:srgbClr val="CC3300"/>
                </a:solidFill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="1" baseline="-30000">
                <a:effectLst>
                  <a:outerShdw blurRad="38100" dist="38100" dir="2700000" algn="tl">
                    <a:srgbClr val="000000"/>
                  </a:outerShdw>
                </a:effectLst>
              </a:rPr>
              <a:t>A&lt;B</a:t>
            </a:r>
            <a:r>
              <a:rPr kumimoji="0" lang="en-US" altLang="zh-CN" sz="2000" b="1" baseline="-25000"/>
              <a:t> 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3851" name="Picture 61" descr="ELEGLINE"/>
          <p:cNvPicPr>
            <a:picLocks noChangeAspect="1" noChangeArrowheads="1"/>
          </p:cNvPicPr>
          <p:nvPr/>
        </p:nvPicPr>
        <p:blipFill>
          <a:blip r:embed="rId2">
            <a:lum bright="46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52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用计数器芯片设计时序电路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65" name="Rectangle 45"/>
          <p:cNvSpPr>
            <a:spLocks noChangeArrowheads="1"/>
          </p:cNvSpPr>
          <p:nvPr/>
        </p:nvSpPr>
        <p:spPr bwMode="auto">
          <a:xfrm>
            <a:off x="6337300" y="3133725"/>
            <a:ext cx="2662238" cy="1189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如果</a:t>
            </a:r>
            <a:r>
              <a:rPr lang="en-US" altLang="zh-CN" sz="20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A&lt;B,  Q</a:t>
            </a:r>
            <a:r>
              <a:rPr lang="en-US" altLang="zh-CN" sz="2000" b="1" baseline="-30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A&lt;B</a:t>
            </a:r>
            <a:r>
              <a:rPr lang="zh-CN" altLang="en-US" sz="20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为高；</a:t>
            </a:r>
            <a:endParaRPr lang="en-US" altLang="zh-CN" sz="2000" b="1" baseline="-30000" dirty="0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如果</a:t>
            </a:r>
            <a:r>
              <a:rPr lang="en-US" altLang="zh-CN" sz="20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A=B,  </a:t>
            </a:r>
            <a:r>
              <a:rPr lang="en-US" altLang="zh-CN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="1" baseline="-30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A=B</a:t>
            </a:r>
            <a:r>
              <a:rPr lang="zh-CN" alt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</a:t>
            </a:r>
            <a:r>
              <a:rPr lang="zh-CN" altLang="en-US" sz="20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高；</a:t>
            </a:r>
            <a:endParaRPr lang="en-US" altLang="zh-CN" sz="2000" b="1" baseline="-30000" dirty="0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如果</a:t>
            </a:r>
            <a:r>
              <a:rPr lang="en-US" altLang="zh-CN" sz="20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A&gt;B,  Q</a:t>
            </a:r>
            <a:r>
              <a:rPr lang="en-US" altLang="zh-CN" sz="2000" b="1" baseline="-30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A&gt;B</a:t>
            </a:r>
            <a:r>
              <a:rPr lang="zh-CN" alt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</a:t>
            </a:r>
            <a:r>
              <a:rPr lang="zh-CN" altLang="en-US" sz="20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高</a:t>
            </a:r>
            <a:r>
              <a:rPr lang="en-US" altLang="zh-CN" sz="20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Text Box 2"/>
          <p:cNvSpPr txBox="1">
            <a:spLocks noChangeArrowheads="1"/>
          </p:cNvSpPr>
          <p:nvPr/>
        </p:nvSpPr>
        <p:spPr bwMode="auto">
          <a:xfrm>
            <a:off x="755650" y="1025525"/>
            <a:ext cx="7780338" cy="31516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190500" indent="-190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6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分析：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将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“10”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（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n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）作为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T1085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的输入（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r>
              <a:rPr lang="en-US" altLang="zh-CN" sz="28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~A</a:t>
            </a:r>
            <a:r>
              <a:rPr lang="en-US" altLang="zh-CN" sz="28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）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,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其它输入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（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zh-CN" sz="28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~B</a:t>
            </a:r>
            <a:r>
              <a:rPr lang="en-US" altLang="zh-CN" sz="28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）连接到计数器的当前输出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endParaRPr lang="en-US" altLang="zh-CN" sz="32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如果计数器的输出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D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= n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则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T1085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的输出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: Q</a:t>
            </a:r>
            <a:r>
              <a:rPr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A=B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=1,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且对计数器进行清零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34821" name="Picture 6" descr="ELEGLINE"/>
          <p:cNvPicPr>
            <a:picLocks noChangeAspect="1" noChangeArrowheads="1"/>
          </p:cNvPicPr>
          <p:nvPr/>
        </p:nvPicPr>
        <p:blipFill>
          <a:blip r:embed="rId2">
            <a:lum bright="46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0802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用计数器芯片设计时序电路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1371600" y="1219200"/>
            <a:ext cx="3657600" cy="2516188"/>
            <a:chOff x="288" y="1639"/>
            <a:chExt cx="2304" cy="1585"/>
          </a:xfrm>
        </p:grpSpPr>
        <p:sp>
          <p:nvSpPr>
            <p:cNvPr id="788483" name="Text Box 3"/>
            <p:cNvSpPr txBox="1">
              <a:spLocks noChangeArrowheads="1"/>
            </p:cNvSpPr>
            <p:nvPr/>
          </p:nvSpPr>
          <p:spPr bwMode="auto">
            <a:xfrm>
              <a:off x="313" y="1639"/>
              <a:ext cx="432" cy="2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Vcc</a:t>
              </a:r>
              <a:endParaRPr kumimoji="0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PMingLiU" panose="02020500000000000000" pitchFamily="18" charset="-120"/>
                <a:ea typeface="隶书" pitchFamily="49" charset="-122"/>
              </a:endParaRPr>
            </a:p>
            <a:p>
              <a:pPr>
                <a:defRPr/>
              </a:pPr>
              <a:endParaRPr kumimoji="0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PMingLiU" panose="02020500000000000000" pitchFamily="18" charset="-120"/>
                <a:ea typeface="隶书" pitchFamily="49" charset="-122"/>
              </a:endParaRPr>
            </a:p>
            <a:p>
              <a:pPr>
                <a:defRPr/>
              </a:pPr>
              <a:endParaRPr kumimoji="0" lang="en-US" altLang="zh-CN" sz="900">
                <a:effectLst>
                  <a:outerShdw blurRad="38100" dist="38100" dir="2700000" algn="tl">
                    <a:srgbClr val="000000"/>
                  </a:outerShdw>
                </a:effectLst>
                <a:latin typeface="PMingLiU" panose="02020500000000000000" pitchFamily="18" charset="-120"/>
                <a:ea typeface="隶书" pitchFamily="49" charset="-122"/>
              </a:endParaRPr>
            </a:p>
          </p:txBody>
        </p:sp>
        <p:sp>
          <p:nvSpPr>
            <p:cNvPr id="788484" name="Rectangle 4"/>
            <p:cNvSpPr>
              <a:spLocks noChangeArrowheads="1"/>
            </p:cNvSpPr>
            <p:nvPr/>
          </p:nvSpPr>
          <p:spPr bwMode="auto">
            <a:xfrm>
              <a:off x="355" y="2118"/>
              <a:ext cx="2017" cy="853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8485" name="Rectangle 5"/>
            <p:cNvSpPr>
              <a:spLocks noChangeArrowheads="1"/>
            </p:cNvSpPr>
            <p:nvPr/>
          </p:nvSpPr>
          <p:spPr bwMode="auto">
            <a:xfrm>
              <a:off x="931" y="1894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22" name="Text Box 6"/>
            <p:cNvSpPr txBox="1">
              <a:spLocks noChangeArrowheads="1"/>
            </p:cNvSpPr>
            <p:nvPr/>
          </p:nvSpPr>
          <p:spPr bwMode="auto">
            <a:xfrm>
              <a:off x="788" y="1879"/>
              <a:ext cx="43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 dirty="0">
                  <a:solidFill>
                    <a:srgbClr val="000099"/>
                  </a:solidFill>
                </a:rPr>
                <a:t>14</a:t>
              </a:r>
            </a:p>
          </p:txBody>
        </p:sp>
        <p:sp>
          <p:nvSpPr>
            <p:cNvPr id="788487" name="Rectangle 7"/>
            <p:cNvSpPr>
              <a:spLocks noChangeArrowheads="1"/>
            </p:cNvSpPr>
            <p:nvPr/>
          </p:nvSpPr>
          <p:spPr bwMode="auto">
            <a:xfrm>
              <a:off x="2173" y="1890"/>
              <a:ext cx="126" cy="2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24" name="Text Box 8"/>
            <p:cNvSpPr txBox="1">
              <a:spLocks noChangeArrowheads="1"/>
            </p:cNvSpPr>
            <p:nvPr/>
          </p:nvSpPr>
          <p:spPr bwMode="auto">
            <a:xfrm>
              <a:off x="2077" y="1882"/>
              <a:ext cx="32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kumimoji="0" lang="en-US" altLang="zh-CN" sz="1800" b="1" dirty="0">
                  <a:solidFill>
                    <a:srgbClr val="000099"/>
                  </a:solidFill>
                  <a:latin typeface="PMingLiU"/>
                  <a:ea typeface="隶书" panose="02010509060101010101" pitchFamily="49" charset="-122"/>
                </a:rPr>
                <a:t>9</a:t>
              </a:r>
              <a:endParaRPr kumimoji="0" lang="en-US" altLang="zh-CN" sz="1600" b="1" dirty="0">
                <a:solidFill>
                  <a:srgbClr val="000099"/>
                </a:solidFill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1800" b="1" dirty="0">
                <a:solidFill>
                  <a:srgbClr val="000099"/>
                </a:solidFill>
              </a:endParaRPr>
            </a:p>
          </p:txBody>
        </p:sp>
        <p:sp>
          <p:nvSpPr>
            <p:cNvPr id="788489" name="Rectangle 9"/>
            <p:cNvSpPr>
              <a:spLocks noChangeArrowheads="1"/>
            </p:cNvSpPr>
            <p:nvPr/>
          </p:nvSpPr>
          <p:spPr bwMode="auto">
            <a:xfrm>
              <a:off x="687" y="1881"/>
              <a:ext cx="126" cy="22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26" name="Text Box 10"/>
            <p:cNvSpPr txBox="1">
              <a:spLocks noChangeArrowheads="1"/>
            </p:cNvSpPr>
            <p:nvPr/>
          </p:nvSpPr>
          <p:spPr bwMode="auto">
            <a:xfrm>
              <a:off x="510" y="1892"/>
              <a:ext cx="47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 dirty="0">
                  <a:solidFill>
                    <a:srgbClr val="000099"/>
                  </a:solidFill>
                </a:rPr>
                <a:t>15</a:t>
              </a:r>
            </a:p>
          </p:txBody>
        </p:sp>
        <p:sp>
          <p:nvSpPr>
            <p:cNvPr id="788491" name="Rectangle 11"/>
            <p:cNvSpPr>
              <a:spLocks noChangeArrowheads="1"/>
            </p:cNvSpPr>
            <p:nvPr/>
          </p:nvSpPr>
          <p:spPr bwMode="auto">
            <a:xfrm>
              <a:off x="1175" y="1894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28" name="Text Box 12"/>
            <p:cNvSpPr txBox="1">
              <a:spLocks noChangeArrowheads="1"/>
            </p:cNvSpPr>
            <p:nvPr/>
          </p:nvSpPr>
          <p:spPr bwMode="auto">
            <a:xfrm>
              <a:off x="1032" y="1886"/>
              <a:ext cx="4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99"/>
                  </a:solidFill>
                </a:rPr>
                <a:t>13</a:t>
              </a:r>
            </a:p>
          </p:txBody>
        </p:sp>
        <p:sp>
          <p:nvSpPr>
            <p:cNvPr id="788493" name="Rectangle 13"/>
            <p:cNvSpPr>
              <a:spLocks noChangeArrowheads="1"/>
            </p:cNvSpPr>
            <p:nvPr/>
          </p:nvSpPr>
          <p:spPr bwMode="auto">
            <a:xfrm>
              <a:off x="1907" y="1894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30" name="Text Box 14"/>
            <p:cNvSpPr txBox="1">
              <a:spLocks noChangeArrowheads="1"/>
            </p:cNvSpPr>
            <p:nvPr/>
          </p:nvSpPr>
          <p:spPr bwMode="auto">
            <a:xfrm>
              <a:off x="1764" y="1886"/>
              <a:ext cx="4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99"/>
                  </a:solidFill>
                </a:rPr>
                <a:t>10</a:t>
              </a:r>
            </a:p>
          </p:txBody>
        </p:sp>
        <p:sp>
          <p:nvSpPr>
            <p:cNvPr id="788495" name="Rectangle 15"/>
            <p:cNvSpPr>
              <a:spLocks noChangeArrowheads="1"/>
            </p:cNvSpPr>
            <p:nvPr/>
          </p:nvSpPr>
          <p:spPr bwMode="auto">
            <a:xfrm>
              <a:off x="1419" y="1894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32" name="Text Box 16"/>
            <p:cNvSpPr txBox="1">
              <a:spLocks noChangeArrowheads="1"/>
            </p:cNvSpPr>
            <p:nvPr/>
          </p:nvSpPr>
          <p:spPr bwMode="auto">
            <a:xfrm>
              <a:off x="1363" y="1908"/>
              <a:ext cx="26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 dirty="0">
                  <a:solidFill>
                    <a:srgbClr val="000099"/>
                  </a:solidFill>
                </a:rPr>
                <a:t>12</a:t>
              </a:r>
            </a:p>
          </p:txBody>
        </p:sp>
        <p:sp>
          <p:nvSpPr>
            <p:cNvPr id="788497" name="Rectangle 17"/>
            <p:cNvSpPr>
              <a:spLocks noChangeArrowheads="1"/>
            </p:cNvSpPr>
            <p:nvPr/>
          </p:nvSpPr>
          <p:spPr bwMode="auto">
            <a:xfrm>
              <a:off x="1663" y="1894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34" name="Text Box 18"/>
            <p:cNvSpPr txBox="1">
              <a:spLocks noChangeArrowheads="1"/>
            </p:cNvSpPr>
            <p:nvPr/>
          </p:nvSpPr>
          <p:spPr bwMode="auto">
            <a:xfrm>
              <a:off x="1520" y="1886"/>
              <a:ext cx="4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99"/>
                  </a:solidFill>
                </a:rPr>
                <a:t>11</a:t>
              </a:r>
            </a:p>
          </p:txBody>
        </p:sp>
        <p:sp>
          <p:nvSpPr>
            <p:cNvPr id="35935" name="Text Box 19"/>
            <p:cNvSpPr txBox="1">
              <a:spLocks noChangeArrowheads="1"/>
            </p:cNvSpPr>
            <p:nvPr/>
          </p:nvSpPr>
          <p:spPr bwMode="auto">
            <a:xfrm>
              <a:off x="1010" y="2372"/>
              <a:ext cx="776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chemeClr val="bg2"/>
                  </a:solidFill>
                </a:rPr>
                <a:t>T1193</a:t>
              </a:r>
            </a:p>
          </p:txBody>
        </p:sp>
        <p:sp>
          <p:nvSpPr>
            <p:cNvPr id="788500" name="Rectangle 20"/>
            <p:cNvSpPr>
              <a:spLocks noChangeArrowheads="1"/>
            </p:cNvSpPr>
            <p:nvPr/>
          </p:nvSpPr>
          <p:spPr bwMode="auto">
            <a:xfrm>
              <a:off x="444" y="2971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37" name="Text Box 21"/>
            <p:cNvSpPr txBox="1">
              <a:spLocks noChangeArrowheads="1"/>
            </p:cNvSpPr>
            <p:nvPr/>
          </p:nvSpPr>
          <p:spPr bwMode="auto">
            <a:xfrm>
              <a:off x="355" y="2912"/>
              <a:ext cx="32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788502" name="Rectangle 22"/>
            <p:cNvSpPr>
              <a:spLocks noChangeArrowheads="1"/>
            </p:cNvSpPr>
            <p:nvPr/>
          </p:nvSpPr>
          <p:spPr bwMode="auto">
            <a:xfrm>
              <a:off x="688" y="2971"/>
              <a:ext cx="125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39" name="Text Box 23"/>
            <p:cNvSpPr txBox="1">
              <a:spLocks noChangeArrowheads="1"/>
            </p:cNvSpPr>
            <p:nvPr/>
          </p:nvSpPr>
          <p:spPr bwMode="auto">
            <a:xfrm>
              <a:off x="599" y="2912"/>
              <a:ext cx="3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788504" name="Rectangle 24"/>
            <p:cNvSpPr>
              <a:spLocks noChangeArrowheads="1"/>
            </p:cNvSpPr>
            <p:nvPr/>
          </p:nvSpPr>
          <p:spPr bwMode="auto">
            <a:xfrm>
              <a:off x="932" y="2971"/>
              <a:ext cx="125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41" name="Text Box 25"/>
            <p:cNvSpPr txBox="1">
              <a:spLocks noChangeArrowheads="1"/>
            </p:cNvSpPr>
            <p:nvPr/>
          </p:nvSpPr>
          <p:spPr bwMode="auto">
            <a:xfrm>
              <a:off x="843" y="2912"/>
              <a:ext cx="3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788506" name="Rectangle 26"/>
            <p:cNvSpPr>
              <a:spLocks noChangeArrowheads="1"/>
            </p:cNvSpPr>
            <p:nvPr/>
          </p:nvSpPr>
          <p:spPr bwMode="auto">
            <a:xfrm>
              <a:off x="1176" y="2976"/>
              <a:ext cx="125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43" name="Text Box 27"/>
            <p:cNvSpPr txBox="1">
              <a:spLocks noChangeArrowheads="1"/>
            </p:cNvSpPr>
            <p:nvPr/>
          </p:nvSpPr>
          <p:spPr bwMode="auto">
            <a:xfrm>
              <a:off x="1087" y="2917"/>
              <a:ext cx="3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788508" name="Rectangle 28"/>
            <p:cNvSpPr>
              <a:spLocks noChangeArrowheads="1"/>
            </p:cNvSpPr>
            <p:nvPr/>
          </p:nvSpPr>
          <p:spPr bwMode="auto">
            <a:xfrm>
              <a:off x="1420" y="2971"/>
              <a:ext cx="125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45" name="Text Box 29"/>
            <p:cNvSpPr txBox="1">
              <a:spLocks noChangeArrowheads="1"/>
            </p:cNvSpPr>
            <p:nvPr/>
          </p:nvSpPr>
          <p:spPr bwMode="auto">
            <a:xfrm>
              <a:off x="1331" y="2912"/>
              <a:ext cx="3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788510" name="Rectangle 30"/>
            <p:cNvSpPr>
              <a:spLocks noChangeArrowheads="1"/>
            </p:cNvSpPr>
            <p:nvPr/>
          </p:nvSpPr>
          <p:spPr bwMode="auto">
            <a:xfrm>
              <a:off x="1664" y="2971"/>
              <a:ext cx="125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47" name="Text Box 31"/>
            <p:cNvSpPr txBox="1">
              <a:spLocks noChangeArrowheads="1"/>
            </p:cNvSpPr>
            <p:nvPr/>
          </p:nvSpPr>
          <p:spPr bwMode="auto">
            <a:xfrm>
              <a:off x="1575" y="2912"/>
              <a:ext cx="3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788512" name="Rectangle 32"/>
            <p:cNvSpPr>
              <a:spLocks noChangeArrowheads="1"/>
            </p:cNvSpPr>
            <p:nvPr/>
          </p:nvSpPr>
          <p:spPr bwMode="auto">
            <a:xfrm>
              <a:off x="2162" y="2971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49" name="Text Box 33"/>
            <p:cNvSpPr txBox="1">
              <a:spLocks noChangeArrowheads="1"/>
            </p:cNvSpPr>
            <p:nvPr/>
          </p:nvSpPr>
          <p:spPr bwMode="auto">
            <a:xfrm>
              <a:off x="2073" y="2912"/>
              <a:ext cx="32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8</a:t>
              </a:r>
            </a:p>
          </p:txBody>
        </p:sp>
        <p:sp>
          <p:nvSpPr>
            <p:cNvPr id="788514" name="Rectangle 34"/>
            <p:cNvSpPr>
              <a:spLocks noChangeArrowheads="1"/>
            </p:cNvSpPr>
            <p:nvPr/>
          </p:nvSpPr>
          <p:spPr bwMode="auto">
            <a:xfrm>
              <a:off x="1907" y="2976"/>
              <a:ext cx="126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51" name="Text Box 35"/>
            <p:cNvSpPr txBox="1">
              <a:spLocks noChangeArrowheads="1"/>
            </p:cNvSpPr>
            <p:nvPr/>
          </p:nvSpPr>
          <p:spPr bwMode="auto">
            <a:xfrm>
              <a:off x="1818" y="2917"/>
              <a:ext cx="32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7</a:t>
              </a:r>
            </a:p>
          </p:txBody>
        </p:sp>
        <p:sp>
          <p:nvSpPr>
            <p:cNvPr id="788516" name="Rectangle 36"/>
            <p:cNvSpPr>
              <a:spLocks noChangeArrowheads="1"/>
            </p:cNvSpPr>
            <p:nvPr/>
          </p:nvSpPr>
          <p:spPr bwMode="auto">
            <a:xfrm>
              <a:off x="443" y="1888"/>
              <a:ext cx="126" cy="22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53" name="Text Box 37"/>
            <p:cNvSpPr txBox="1">
              <a:spLocks noChangeArrowheads="1"/>
            </p:cNvSpPr>
            <p:nvPr/>
          </p:nvSpPr>
          <p:spPr bwMode="auto">
            <a:xfrm>
              <a:off x="288" y="1880"/>
              <a:ext cx="432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99"/>
                  </a:solidFill>
                </a:rPr>
                <a:t>16</a:t>
              </a:r>
            </a:p>
          </p:txBody>
        </p:sp>
        <p:sp>
          <p:nvSpPr>
            <p:cNvPr id="35954" name="Text Box 38"/>
            <p:cNvSpPr txBox="1">
              <a:spLocks noChangeArrowheads="1"/>
            </p:cNvSpPr>
            <p:nvPr/>
          </p:nvSpPr>
          <p:spPr bwMode="auto">
            <a:xfrm>
              <a:off x="613" y="2077"/>
              <a:ext cx="197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003300"/>
                  </a:solidFill>
                </a:rPr>
                <a:t>A</a:t>
              </a:r>
              <a:r>
                <a:rPr kumimoji="0" lang="en-US" altLang="zh-CN" sz="2000" b="1" baseline="-25000">
                  <a:solidFill>
                    <a:srgbClr val="003300"/>
                  </a:solidFill>
                </a:rPr>
                <a:t> 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               </a:t>
              </a:r>
              <a:r>
                <a:rPr kumimoji="0" lang="en-US" altLang="zh-CN" sz="2000" b="1">
                  <a:solidFill>
                    <a:srgbClr val="CC3300"/>
                  </a:solidFill>
                </a:rPr>
                <a:t>O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B </a:t>
              </a:r>
              <a:r>
                <a:rPr kumimoji="0" lang="en-US" altLang="zh-CN" sz="2000" b="1">
                  <a:solidFill>
                    <a:srgbClr val="CC3300"/>
                  </a:solidFill>
                </a:rPr>
                <a:t> O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C</a:t>
              </a:r>
              <a:endParaRPr kumimoji="0" lang="en-US" altLang="zh-CN" sz="2000" b="1" baseline="-25000">
                <a:solidFill>
                  <a:srgbClr val="000099"/>
                </a:solidFill>
              </a:endParaRPr>
            </a:p>
          </p:txBody>
        </p:sp>
        <p:sp>
          <p:nvSpPr>
            <p:cNvPr id="35955" name="Text Box 39"/>
            <p:cNvSpPr txBox="1">
              <a:spLocks noChangeArrowheads="1"/>
            </p:cNvSpPr>
            <p:nvPr/>
          </p:nvSpPr>
          <p:spPr bwMode="auto">
            <a:xfrm>
              <a:off x="577" y="2656"/>
              <a:ext cx="1991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CC3300"/>
                  </a:solidFill>
                </a:rPr>
                <a:t>Q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B</a:t>
              </a:r>
              <a:r>
                <a:rPr kumimoji="0" lang="en-US" altLang="zh-CN" sz="2400" b="1"/>
                <a:t> </a:t>
              </a:r>
              <a:r>
                <a:rPr kumimoji="0" lang="en-US" altLang="zh-CN" sz="2000" b="1">
                  <a:solidFill>
                    <a:srgbClr val="CC3300"/>
                  </a:solidFill>
                </a:rPr>
                <a:t>Q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A</a:t>
              </a:r>
              <a:r>
                <a:rPr kumimoji="0" lang="en-US" altLang="zh-CN" sz="2400" b="1">
                  <a:solidFill>
                    <a:srgbClr val="003300"/>
                  </a:solidFill>
                </a:rPr>
                <a:t> </a:t>
              </a:r>
              <a:r>
                <a:rPr kumimoji="0" lang="en-US" altLang="zh-CN" sz="2000" b="1">
                  <a:solidFill>
                    <a:schemeClr val="bg1"/>
                  </a:solidFill>
                </a:rPr>
                <a:t>CP</a:t>
              </a:r>
              <a:r>
                <a:rPr kumimoji="0" lang="en-US" altLang="zh-CN" sz="2000" b="1" baseline="-25000">
                  <a:solidFill>
                    <a:schemeClr val="bg1"/>
                  </a:solidFill>
                </a:rPr>
                <a:t>-</a:t>
              </a:r>
              <a:r>
                <a:rPr kumimoji="0" lang="en-US" altLang="zh-CN" sz="2000" b="1">
                  <a:solidFill>
                    <a:schemeClr val="bg1"/>
                  </a:solidFill>
                </a:rPr>
                <a:t>CP</a:t>
              </a:r>
              <a:r>
                <a:rPr kumimoji="0" lang="en-US" altLang="zh-CN" sz="2000" b="1" baseline="-25000">
                  <a:solidFill>
                    <a:schemeClr val="bg1"/>
                  </a:solidFill>
                </a:rPr>
                <a:t>+</a:t>
              </a:r>
              <a:r>
                <a:rPr kumimoji="0" lang="en-US" altLang="zh-CN" sz="2400" b="1">
                  <a:solidFill>
                    <a:srgbClr val="003300"/>
                  </a:solidFill>
                </a:rPr>
                <a:t> </a:t>
              </a:r>
              <a:r>
                <a:rPr kumimoji="0" lang="en-US" altLang="zh-CN" sz="2000" b="1">
                  <a:solidFill>
                    <a:srgbClr val="CC3300"/>
                  </a:solidFill>
                </a:rPr>
                <a:t>Q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C</a:t>
              </a:r>
              <a:r>
                <a:rPr kumimoji="0" lang="en-US" altLang="zh-CN" sz="2000" b="1">
                  <a:solidFill>
                    <a:srgbClr val="CC3300"/>
                  </a:solidFill>
                </a:rPr>
                <a:t>Q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D</a:t>
              </a:r>
              <a:r>
                <a:rPr kumimoji="0" lang="en-US" altLang="zh-CN" sz="2000" b="1" baseline="-25000"/>
                <a:t> </a:t>
              </a:r>
            </a:p>
          </p:txBody>
        </p:sp>
        <p:sp>
          <p:nvSpPr>
            <p:cNvPr id="35956" name="Text Box 40"/>
            <p:cNvSpPr txBox="1">
              <a:spLocks noChangeArrowheads="1"/>
            </p:cNvSpPr>
            <p:nvPr/>
          </p:nvSpPr>
          <p:spPr bwMode="auto">
            <a:xfrm>
              <a:off x="1647" y="2133"/>
              <a:ext cx="405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chemeClr val="bg1"/>
                  </a:solidFill>
                </a:rPr>
                <a:t>L</a:t>
              </a:r>
              <a:r>
                <a:rPr kumimoji="0" lang="en-US" altLang="zh-CN" sz="2000" b="1" baseline="-250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5957" name="Text Box 41"/>
            <p:cNvSpPr txBox="1">
              <a:spLocks noChangeArrowheads="1"/>
            </p:cNvSpPr>
            <p:nvPr/>
          </p:nvSpPr>
          <p:spPr bwMode="auto">
            <a:xfrm>
              <a:off x="864" y="2112"/>
              <a:ext cx="388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</a:rPr>
                <a:t>C</a:t>
              </a:r>
              <a:r>
                <a:rPr lang="en-US" altLang="zh-CN" sz="2000" b="1" baseline="-30000">
                  <a:solidFill>
                    <a:schemeClr val="bg2"/>
                  </a:solidFill>
                </a:rPr>
                <a:t>r</a:t>
              </a:r>
            </a:p>
          </p:txBody>
        </p:sp>
        <p:sp>
          <p:nvSpPr>
            <p:cNvPr id="35958" name="Text Box 42"/>
            <p:cNvSpPr txBox="1">
              <a:spLocks noChangeArrowheads="1"/>
            </p:cNvSpPr>
            <p:nvPr/>
          </p:nvSpPr>
          <p:spPr bwMode="auto">
            <a:xfrm>
              <a:off x="384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003300"/>
                  </a:solidFill>
                </a:rPr>
                <a:t>B</a:t>
              </a:r>
            </a:p>
          </p:txBody>
        </p:sp>
        <p:sp>
          <p:nvSpPr>
            <p:cNvPr id="35959" name="Text Box 43"/>
            <p:cNvSpPr txBox="1">
              <a:spLocks noChangeArrowheads="1"/>
            </p:cNvSpPr>
            <p:nvPr/>
          </p:nvSpPr>
          <p:spPr bwMode="auto">
            <a:xfrm>
              <a:off x="1896" y="2112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00"/>
                  </a:solidFill>
                </a:rPr>
                <a:t>C  D</a:t>
              </a:r>
            </a:p>
          </p:txBody>
        </p:sp>
      </p:grpSp>
      <p:grpSp>
        <p:nvGrpSpPr>
          <p:cNvPr id="35843" name="Group 44"/>
          <p:cNvGrpSpPr>
            <a:grpSpLocks/>
          </p:cNvGrpSpPr>
          <p:nvPr/>
        </p:nvGrpSpPr>
        <p:grpSpPr bwMode="auto">
          <a:xfrm>
            <a:off x="5181600" y="1219200"/>
            <a:ext cx="3733800" cy="2516188"/>
            <a:chOff x="1567" y="2112"/>
            <a:chExt cx="2352" cy="1585"/>
          </a:xfrm>
        </p:grpSpPr>
        <p:sp>
          <p:nvSpPr>
            <p:cNvPr id="788525" name="Rectangle 45"/>
            <p:cNvSpPr>
              <a:spLocks noChangeArrowheads="1"/>
            </p:cNvSpPr>
            <p:nvPr/>
          </p:nvSpPr>
          <p:spPr bwMode="auto">
            <a:xfrm>
              <a:off x="1635" y="2591"/>
              <a:ext cx="2059" cy="8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5879" name="Text Box 46"/>
            <p:cNvSpPr txBox="1">
              <a:spLocks noChangeArrowheads="1"/>
            </p:cNvSpPr>
            <p:nvPr/>
          </p:nvSpPr>
          <p:spPr bwMode="auto">
            <a:xfrm>
              <a:off x="1899" y="2550"/>
              <a:ext cx="202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>
                  <a:solidFill>
                    <a:srgbClr val="C00000"/>
                  </a:solidFill>
                </a:rPr>
                <a:t>A</a:t>
              </a:r>
              <a:r>
                <a:rPr kumimoji="0" lang="en-US" altLang="zh-CN" sz="2000" b="1" baseline="-25000" dirty="0">
                  <a:solidFill>
                    <a:srgbClr val="C00000"/>
                  </a:solidFill>
                </a:rPr>
                <a:t>3  </a:t>
              </a:r>
              <a:r>
                <a:rPr kumimoji="0" lang="en-US" altLang="zh-CN" sz="2000" b="1" baseline="-25000" dirty="0">
                  <a:solidFill>
                    <a:srgbClr val="CC3300"/>
                  </a:solidFill>
                </a:rPr>
                <a:t>            </a:t>
              </a:r>
              <a:r>
                <a:rPr kumimoji="0" lang="en-US" altLang="zh-CN" sz="2000" b="1" dirty="0">
                  <a:solidFill>
                    <a:srgbClr val="CC3300"/>
                  </a:solidFill>
                </a:rPr>
                <a:t>A</a:t>
              </a:r>
              <a:r>
                <a:rPr kumimoji="0" lang="en-US" altLang="zh-CN" sz="2000" b="1" baseline="-25000" dirty="0">
                  <a:solidFill>
                    <a:srgbClr val="CC3300"/>
                  </a:solidFill>
                </a:rPr>
                <a:t>2 </a:t>
              </a:r>
              <a:r>
                <a:rPr kumimoji="0" lang="en-US" altLang="zh-CN" sz="2000" b="1" dirty="0">
                  <a:solidFill>
                    <a:srgbClr val="CC3300"/>
                  </a:solidFill>
                </a:rPr>
                <a:t> A</a:t>
              </a:r>
              <a:r>
                <a:rPr kumimoji="0" lang="en-US" altLang="zh-CN" sz="2000" b="1" baseline="-25000" dirty="0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788527" name="Text Box 47"/>
            <p:cNvSpPr txBox="1">
              <a:spLocks noChangeArrowheads="1"/>
            </p:cNvSpPr>
            <p:nvPr/>
          </p:nvSpPr>
          <p:spPr bwMode="auto">
            <a:xfrm>
              <a:off x="1593" y="2112"/>
              <a:ext cx="441" cy="2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Vcc</a:t>
              </a:r>
              <a:endParaRPr kumimoji="0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PMingLiU" panose="02020500000000000000" pitchFamily="18" charset="-120"/>
                <a:ea typeface="隶书" pitchFamily="49" charset="-122"/>
              </a:endParaRPr>
            </a:p>
            <a:p>
              <a:pPr>
                <a:defRPr/>
              </a:pPr>
              <a:endParaRPr kumimoji="0"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PMingLiU" panose="02020500000000000000" pitchFamily="18" charset="-120"/>
                <a:ea typeface="隶书" pitchFamily="49" charset="-122"/>
              </a:endParaRPr>
            </a:p>
            <a:p>
              <a:pPr>
                <a:defRPr/>
              </a:pPr>
              <a:endParaRPr kumimoji="0" lang="en-US" altLang="zh-CN" sz="900">
                <a:effectLst>
                  <a:outerShdw blurRad="38100" dist="38100" dir="2700000" algn="tl">
                    <a:srgbClr val="000000"/>
                  </a:outerShdw>
                </a:effectLst>
                <a:latin typeface="PMingLiU" panose="02020500000000000000" pitchFamily="18" charset="-120"/>
                <a:ea typeface="隶书" pitchFamily="49" charset="-122"/>
              </a:endParaRPr>
            </a:p>
          </p:txBody>
        </p:sp>
        <p:sp>
          <p:nvSpPr>
            <p:cNvPr id="788528" name="Rectangle 48"/>
            <p:cNvSpPr>
              <a:spLocks noChangeArrowheads="1"/>
            </p:cNvSpPr>
            <p:nvPr/>
          </p:nvSpPr>
          <p:spPr bwMode="auto">
            <a:xfrm>
              <a:off x="2223" y="2367"/>
              <a:ext cx="129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82" name="Text Box 49"/>
            <p:cNvSpPr txBox="1">
              <a:spLocks noChangeArrowheads="1"/>
            </p:cNvSpPr>
            <p:nvPr/>
          </p:nvSpPr>
          <p:spPr bwMode="auto">
            <a:xfrm>
              <a:off x="2077" y="2352"/>
              <a:ext cx="44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 dirty="0">
                  <a:solidFill>
                    <a:srgbClr val="000099"/>
                  </a:solidFill>
                </a:rPr>
                <a:t>14</a:t>
              </a:r>
            </a:p>
          </p:txBody>
        </p:sp>
        <p:sp>
          <p:nvSpPr>
            <p:cNvPr id="788530" name="Rectangle 50"/>
            <p:cNvSpPr>
              <a:spLocks noChangeArrowheads="1"/>
            </p:cNvSpPr>
            <p:nvPr/>
          </p:nvSpPr>
          <p:spPr bwMode="auto">
            <a:xfrm>
              <a:off x="3491" y="2363"/>
              <a:ext cx="129" cy="2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84" name="Text Box 51"/>
            <p:cNvSpPr txBox="1">
              <a:spLocks noChangeArrowheads="1"/>
            </p:cNvSpPr>
            <p:nvPr/>
          </p:nvSpPr>
          <p:spPr bwMode="auto">
            <a:xfrm>
              <a:off x="3394" y="2355"/>
              <a:ext cx="32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kumimoji="0" lang="en-US" altLang="zh-CN" sz="1600" b="1" dirty="0">
                  <a:solidFill>
                    <a:srgbClr val="000099"/>
                  </a:solidFill>
                </a:rPr>
                <a:t>9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1800" b="1" dirty="0">
                <a:solidFill>
                  <a:srgbClr val="000099"/>
                </a:solidFill>
              </a:endParaRPr>
            </a:p>
          </p:txBody>
        </p:sp>
        <p:sp>
          <p:nvSpPr>
            <p:cNvPr id="788532" name="Rectangle 52"/>
            <p:cNvSpPr>
              <a:spLocks noChangeArrowheads="1"/>
            </p:cNvSpPr>
            <p:nvPr/>
          </p:nvSpPr>
          <p:spPr bwMode="auto">
            <a:xfrm>
              <a:off x="1974" y="2354"/>
              <a:ext cx="129" cy="22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86" name="Text Box 53"/>
            <p:cNvSpPr txBox="1">
              <a:spLocks noChangeArrowheads="1"/>
            </p:cNvSpPr>
            <p:nvPr/>
          </p:nvSpPr>
          <p:spPr bwMode="auto">
            <a:xfrm>
              <a:off x="1794" y="2365"/>
              <a:ext cx="48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 dirty="0">
                  <a:solidFill>
                    <a:srgbClr val="000099"/>
                  </a:solidFill>
                </a:rPr>
                <a:t>15</a:t>
              </a:r>
            </a:p>
          </p:txBody>
        </p:sp>
        <p:sp>
          <p:nvSpPr>
            <p:cNvPr id="788534" name="Rectangle 54"/>
            <p:cNvSpPr>
              <a:spLocks noChangeArrowheads="1"/>
            </p:cNvSpPr>
            <p:nvPr/>
          </p:nvSpPr>
          <p:spPr bwMode="auto">
            <a:xfrm>
              <a:off x="2472" y="2367"/>
              <a:ext cx="129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88" name="Text Box 55"/>
            <p:cNvSpPr txBox="1">
              <a:spLocks noChangeArrowheads="1"/>
            </p:cNvSpPr>
            <p:nvPr/>
          </p:nvSpPr>
          <p:spPr bwMode="auto">
            <a:xfrm>
              <a:off x="2327" y="2359"/>
              <a:ext cx="44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 dirty="0">
                  <a:solidFill>
                    <a:srgbClr val="000099"/>
                  </a:solidFill>
                </a:rPr>
                <a:t>13</a:t>
              </a:r>
            </a:p>
          </p:txBody>
        </p:sp>
        <p:sp>
          <p:nvSpPr>
            <p:cNvPr id="788536" name="Rectangle 56"/>
            <p:cNvSpPr>
              <a:spLocks noChangeArrowheads="1"/>
            </p:cNvSpPr>
            <p:nvPr/>
          </p:nvSpPr>
          <p:spPr bwMode="auto">
            <a:xfrm>
              <a:off x="3220" y="2367"/>
              <a:ext cx="128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90" name="Text Box 57"/>
            <p:cNvSpPr txBox="1">
              <a:spLocks noChangeArrowheads="1"/>
            </p:cNvSpPr>
            <p:nvPr/>
          </p:nvSpPr>
          <p:spPr bwMode="auto">
            <a:xfrm>
              <a:off x="3074" y="2359"/>
              <a:ext cx="44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 dirty="0">
                  <a:solidFill>
                    <a:srgbClr val="000099"/>
                  </a:solidFill>
                </a:rPr>
                <a:t>10</a:t>
              </a:r>
            </a:p>
          </p:txBody>
        </p:sp>
        <p:sp>
          <p:nvSpPr>
            <p:cNvPr id="788538" name="Rectangle 58"/>
            <p:cNvSpPr>
              <a:spLocks noChangeArrowheads="1"/>
            </p:cNvSpPr>
            <p:nvPr/>
          </p:nvSpPr>
          <p:spPr bwMode="auto">
            <a:xfrm>
              <a:off x="2722" y="2367"/>
              <a:ext cx="128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92" name="Text Box 59"/>
            <p:cNvSpPr txBox="1">
              <a:spLocks noChangeArrowheads="1"/>
            </p:cNvSpPr>
            <p:nvPr/>
          </p:nvSpPr>
          <p:spPr bwMode="auto">
            <a:xfrm>
              <a:off x="2665" y="2369"/>
              <a:ext cx="25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 dirty="0">
                  <a:solidFill>
                    <a:srgbClr val="000099"/>
                  </a:solidFill>
                </a:rPr>
                <a:t>12</a:t>
              </a:r>
            </a:p>
          </p:txBody>
        </p:sp>
        <p:sp>
          <p:nvSpPr>
            <p:cNvPr id="788540" name="Rectangle 60"/>
            <p:cNvSpPr>
              <a:spLocks noChangeArrowheads="1"/>
            </p:cNvSpPr>
            <p:nvPr/>
          </p:nvSpPr>
          <p:spPr bwMode="auto">
            <a:xfrm>
              <a:off x="2971" y="2367"/>
              <a:ext cx="128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94" name="Text Box 61"/>
            <p:cNvSpPr txBox="1">
              <a:spLocks noChangeArrowheads="1"/>
            </p:cNvSpPr>
            <p:nvPr/>
          </p:nvSpPr>
          <p:spPr bwMode="auto">
            <a:xfrm>
              <a:off x="2825" y="2359"/>
              <a:ext cx="44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 dirty="0">
                  <a:solidFill>
                    <a:srgbClr val="000099"/>
                  </a:solidFill>
                </a:rPr>
                <a:t>11</a:t>
              </a:r>
            </a:p>
          </p:txBody>
        </p:sp>
        <p:sp>
          <p:nvSpPr>
            <p:cNvPr id="35895" name="Text Box 62"/>
            <p:cNvSpPr txBox="1">
              <a:spLocks noChangeArrowheads="1"/>
            </p:cNvSpPr>
            <p:nvPr/>
          </p:nvSpPr>
          <p:spPr bwMode="auto">
            <a:xfrm>
              <a:off x="2304" y="2845"/>
              <a:ext cx="792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chemeClr val="bg2"/>
                  </a:solidFill>
                </a:rPr>
                <a:t>T1085</a:t>
              </a:r>
            </a:p>
          </p:txBody>
        </p:sp>
        <p:sp>
          <p:nvSpPr>
            <p:cNvPr id="788543" name="Rectangle 63"/>
            <p:cNvSpPr>
              <a:spLocks noChangeArrowheads="1"/>
            </p:cNvSpPr>
            <p:nvPr/>
          </p:nvSpPr>
          <p:spPr bwMode="auto">
            <a:xfrm>
              <a:off x="1726" y="3444"/>
              <a:ext cx="129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97" name="Text Box 64"/>
            <p:cNvSpPr txBox="1">
              <a:spLocks noChangeArrowheads="1"/>
            </p:cNvSpPr>
            <p:nvPr/>
          </p:nvSpPr>
          <p:spPr bwMode="auto">
            <a:xfrm>
              <a:off x="1635" y="3385"/>
              <a:ext cx="32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788545" name="Rectangle 65"/>
            <p:cNvSpPr>
              <a:spLocks noChangeArrowheads="1"/>
            </p:cNvSpPr>
            <p:nvPr/>
          </p:nvSpPr>
          <p:spPr bwMode="auto">
            <a:xfrm>
              <a:off x="1975" y="3444"/>
              <a:ext cx="128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99" name="Text Box 66"/>
            <p:cNvSpPr txBox="1">
              <a:spLocks noChangeArrowheads="1"/>
            </p:cNvSpPr>
            <p:nvPr/>
          </p:nvSpPr>
          <p:spPr bwMode="auto">
            <a:xfrm>
              <a:off x="1884" y="3385"/>
              <a:ext cx="32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788547" name="Rectangle 67"/>
            <p:cNvSpPr>
              <a:spLocks noChangeArrowheads="1"/>
            </p:cNvSpPr>
            <p:nvPr/>
          </p:nvSpPr>
          <p:spPr bwMode="auto">
            <a:xfrm>
              <a:off x="2224" y="3444"/>
              <a:ext cx="128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01" name="Text Box 68"/>
            <p:cNvSpPr txBox="1">
              <a:spLocks noChangeArrowheads="1"/>
            </p:cNvSpPr>
            <p:nvPr/>
          </p:nvSpPr>
          <p:spPr bwMode="auto">
            <a:xfrm>
              <a:off x="2134" y="3385"/>
              <a:ext cx="32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788549" name="Rectangle 69"/>
            <p:cNvSpPr>
              <a:spLocks noChangeArrowheads="1"/>
            </p:cNvSpPr>
            <p:nvPr/>
          </p:nvSpPr>
          <p:spPr bwMode="auto">
            <a:xfrm>
              <a:off x="2474" y="3449"/>
              <a:ext cx="127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03" name="Text Box 70"/>
            <p:cNvSpPr txBox="1">
              <a:spLocks noChangeArrowheads="1"/>
            </p:cNvSpPr>
            <p:nvPr/>
          </p:nvSpPr>
          <p:spPr bwMode="auto">
            <a:xfrm>
              <a:off x="2383" y="3390"/>
              <a:ext cx="32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788551" name="Rectangle 71"/>
            <p:cNvSpPr>
              <a:spLocks noChangeArrowheads="1"/>
            </p:cNvSpPr>
            <p:nvPr/>
          </p:nvSpPr>
          <p:spPr bwMode="auto">
            <a:xfrm>
              <a:off x="2723" y="3444"/>
              <a:ext cx="127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05" name="Text Box 72"/>
            <p:cNvSpPr txBox="1">
              <a:spLocks noChangeArrowheads="1"/>
            </p:cNvSpPr>
            <p:nvPr/>
          </p:nvSpPr>
          <p:spPr bwMode="auto">
            <a:xfrm>
              <a:off x="2632" y="3385"/>
              <a:ext cx="32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788553" name="Rectangle 73"/>
            <p:cNvSpPr>
              <a:spLocks noChangeArrowheads="1"/>
            </p:cNvSpPr>
            <p:nvPr/>
          </p:nvSpPr>
          <p:spPr bwMode="auto">
            <a:xfrm>
              <a:off x="2972" y="3444"/>
              <a:ext cx="127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07" name="Text Box 74"/>
            <p:cNvSpPr txBox="1">
              <a:spLocks noChangeArrowheads="1"/>
            </p:cNvSpPr>
            <p:nvPr/>
          </p:nvSpPr>
          <p:spPr bwMode="auto">
            <a:xfrm>
              <a:off x="2881" y="3385"/>
              <a:ext cx="32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788555" name="Rectangle 75"/>
            <p:cNvSpPr>
              <a:spLocks noChangeArrowheads="1"/>
            </p:cNvSpPr>
            <p:nvPr/>
          </p:nvSpPr>
          <p:spPr bwMode="auto">
            <a:xfrm>
              <a:off x="3480" y="3444"/>
              <a:ext cx="129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09" name="Text Box 76"/>
            <p:cNvSpPr txBox="1">
              <a:spLocks noChangeArrowheads="1"/>
            </p:cNvSpPr>
            <p:nvPr/>
          </p:nvSpPr>
          <p:spPr bwMode="auto">
            <a:xfrm>
              <a:off x="3389" y="3385"/>
              <a:ext cx="32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8</a:t>
              </a:r>
            </a:p>
          </p:txBody>
        </p:sp>
        <p:sp>
          <p:nvSpPr>
            <p:cNvPr id="788557" name="Rectangle 77"/>
            <p:cNvSpPr>
              <a:spLocks noChangeArrowheads="1"/>
            </p:cNvSpPr>
            <p:nvPr/>
          </p:nvSpPr>
          <p:spPr bwMode="auto">
            <a:xfrm>
              <a:off x="3220" y="3449"/>
              <a:ext cx="128" cy="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11" name="Text Box 78"/>
            <p:cNvSpPr txBox="1">
              <a:spLocks noChangeArrowheads="1"/>
            </p:cNvSpPr>
            <p:nvPr/>
          </p:nvSpPr>
          <p:spPr bwMode="auto">
            <a:xfrm>
              <a:off x="3129" y="3390"/>
              <a:ext cx="32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000099"/>
                  </a:solidFill>
                </a:rPr>
                <a:t>7</a:t>
              </a:r>
            </a:p>
          </p:txBody>
        </p:sp>
        <p:sp>
          <p:nvSpPr>
            <p:cNvPr id="788559" name="Rectangle 79"/>
            <p:cNvSpPr>
              <a:spLocks noChangeArrowheads="1"/>
            </p:cNvSpPr>
            <p:nvPr/>
          </p:nvSpPr>
          <p:spPr bwMode="auto">
            <a:xfrm>
              <a:off x="1725" y="2361"/>
              <a:ext cx="129" cy="22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13" name="Text Box 80"/>
            <p:cNvSpPr txBox="1">
              <a:spLocks noChangeArrowheads="1"/>
            </p:cNvSpPr>
            <p:nvPr/>
          </p:nvSpPr>
          <p:spPr bwMode="auto">
            <a:xfrm>
              <a:off x="1567" y="2353"/>
              <a:ext cx="441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 dirty="0">
                  <a:solidFill>
                    <a:srgbClr val="000099"/>
                  </a:solidFill>
                </a:rPr>
                <a:t>16</a:t>
              </a:r>
            </a:p>
          </p:txBody>
        </p:sp>
        <p:sp>
          <p:nvSpPr>
            <p:cNvPr id="35914" name="Text Box 81"/>
            <p:cNvSpPr txBox="1">
              <a:spLocks noChangeArrowheads="1"/>
            </p:cNvSpPr>
            <p:nvPr/>
          </p:nvSpPr>
          <p:spPr bwMode="auto">
            <a:xfrm>
              <a:off x="1862" y="3129"/>
              <a:ext cx="1145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CC3300"/>
                  </a:solidFill>
                </a:rPr>
                <a:t>A&lt;B</a:t>
              </a:r>
              <a:r>
                <a:rPr kumimoji="0" lang="en-US" altLang="zh-CN" sz="2000" b="1"/>
                <a:t> </a:t>
              </a:r>
              <a:r>
                <a:rPr kumimoji="0" lang="en-US" altLang="zh-CN" sz="2000" b="1">
                  <a:solidFill>
                    <a:srgbClr val="CC3300"/>
                  </a:solidFill>
                </a:rPr>
                <a:t>A=B</a:t>
              </a:r>
              <a:r>
                <a:rPr kumimoji="0" lang="en-US" altLang="zh-CN" sz="2000" b="1">
                  <a:solidFill>
                    <a:srgbClr val="003300"/>
                  </a:solidFill>
                </a:rPr>
                <a:t> </a:t>
              </a:r>
              <a:r>
                <a:rPr kumimoji="0" lang="en-US" altLang="zh-CN" sz="2000" b="1">
                  <a:solidFill>
                    <a:srgbClr val="CC3300"/>
                  </a:solidFill>
                </a:rPr>
                <a:t>A&gt;B</a:t>
              </a:r>
              <a:r>
                <a:rPr kumimoji="0" lang="en-US" altLang="zh-CN" sz="2000" b="1"/>
                <a:t> </a:t>
              </a:r>
              <a:r>
                <a:rPr kumimoji="0" lang="en-US" altLang="zh-CN" sz="2000" b="1" baseline="-25000">
                  <a:solidFill>
                    <a:schemeClr val="bg1"/>
                  </a:solidFill>
                </a:rPr>
                <a:t>-</a:t>
              </a:r>
              <a:endParaRPr kumimoji="0" lang="en-US" altLang="zh-CN" sz="2000" b="1" baseline="-25000"/>
            </a:p>
          </p:txBody>
        </p:sp>
        <p:sp>
          <p:nvSpPr>
            <p:cNvPr id="35915" name="Text Box 82"/>
            <p:cNvSpPr txBox="1">
              <a:spLocks noChangeArrowheads="1"/>
            </p:cNvSpPr>
            <p:nvPr/>
          </p:nvSpPr>
          <p:spPr bwMode="auto">
            <a:xfrm>
              <a:off x="2954" y="2606"/>
              <a:ext cx="41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chemeClr val="bg1"/>
                  </a:solidFill>
                </a:rPr>
                <a:t>B</a:t>
              </a:r>
              <a:r>
                <a:rPr kumimoji="0" lang="en-US" altLang="zh-CN" sz="2000" b="1" baseline="-25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916" name="Text Box 83"/>
            <p:cNvSpPr txBox="1">
              <a:spLocks noChangeArrowheads="1"/>
            </p:cNvSpPr>
            <p:nvPr/>
          </p:nvSpPr>
          <p:spPr bwMode="auto">
            <a:xfrm>
              <a:off x="2155" y="2585"/>
              <a:ext cx="396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B</a:t>
              </a:r>
              <a:r>
                <a:rPr lang="en-US" altLang="zh-CN" sz="2000" b="1" baseline="-30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5917" name="Text Box 84"/>
            <p:cNvSpPr txBox="1">
              <a:spLocks noChangeArrowheads="1"/>
            </p:cNvSpPr>
            <p:nvPr/>
          </p:nvSpPr>
          <p:spPr bwMode="auto">
            <a:xfrm>
              <a:off x="1665" y="3161"/>
              <a:ext cx="3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chemeClr val="bg1"/>
                  </a:solidFill>
                </a:rPr>
                <a:t>B</a:t>
              </a:r>
              <a:r>
                <a:rPr kumimoji="0" lang="en-US" altLang="zh-CN" sz="2000" b="1" baseline="-25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5918" name="Text Box 85"/>
            <p:cNvSpPr txBox="1">
              <a:spLocks noChangeArrowheads="1"/>
            </p:cNvSpPr>
            <p:nvPr/>
          </p:nvSpPr>
          <p:spPr bwMode="auto">
            <a:xfrm>
              <a:off x="3209" y="2585"/>
              <a:ext cx="4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CC3300"/>
                  </a:solidFill>
                </a:rPr>
                <a:t>A</a:t>
              </a:r>
              <a:r>
                <a:rPr kumimoji="0" lang="en-US" altLang="zh-CN" sz="2000" b="1" baseline="-25000">
                  <a:solidFill>
                    <a:srgbClr val="CC3300"/>
                  </a:solidFill>
                </a:rPr>
                <a:t>0</a:t>
              </a:r>
              <a:r>
                <a:rPr kumimoji="0" lang="en-US" altLang="zh-CN" sz="2000" b="1">
                  <a:solidFill>
                    <a:srgbClr val="CC3300"/>
                  </a:solidFill>
                </a:rPr>
                <a:t> </a:t>
              </a:r>
              <a:r>
                <a:rPr kumimoji="0" lang="en-US" altLang="zh-CN" sz="2000" b="1">
                  <a:solidFill>
                    <a:schemeClr val="bg1"/>
                  </a:solidFill>
                </a:rPr>
                <a:t>B</a:t>
              </a:r>
              <a:r>
                <a:rPr kumimoji="0" lang="en-US" altLang="zh-CN" sz="2000" b="1" baseline="-2500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788566" name="Line 86"/>
          <p:cNvSpPr>
            <a:spLocks noChangeShapeType="1"/>
          </p:cNvSpPr>
          <p:nvPr/>
        </p:nvSpPr>
        <p:spPr bwMode="auto">
          <a:xfrm>
            <a:off x="3276600" y="37338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67" name="Line 87"/>
          <p:cNvSpPr>
            <a:spLocks noChangeShapeType="1"/>
          </p:cNvSpPr>
          <p:nvPr/>
        </p:nvSpPr>
        <p:spPr bwMode="auto">
          <a:xfrm>
            <a:off x="4038600" y="3657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68" name="Line 88"/>
          <p:cNvSpPr>
            <a:spLocks noChangeShapeType="1"/>
          </p:cNvSpPr>
          <p:nvPr/>
        </p:nvSpPr>
        <p:spPr bwMode="auto">
          <a:xfrm flipV="1">
            <a:off x="5562600" y="3733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69" name="Line 89"/>
          <p:cNvSpPr>
            <a:spLocks noChangeShapeType="1"/>
          </p:cNvSpPr>
          <p:nvPr/>
        </p:nvSpPr>
        <p:spPr bwMode="auto">
          <a:xfrm>
            <a:off x="4038600" y="4267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70" name="Line 90"/>
          <p:cNvSpPr>
            <a:spLocks noChangeShapeType="1"/>
          </p:cNvSpPr>
          <p:nvPr/>
        </p:nvSpPr>
        <p:spPr bwMode="auto">
          <a:xfrm>
            <a:off x="3657600" y="3733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71" name="Line 91"/>
          <p:cNvSpPr>
            <a:spLocks noChangeShapeType="1"/>
          </p:cNvSpPr>
          <p:nvPr/>
        </p:nvSpPr>
        <p:spPr bwMode="auto">
          <a:xfrm>
            <a:off x="3657600" y="40386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72" name="Line 92"/>
          <p:cNvSpPr>
            <a:spLocks noChangeShapeType="1"/>
          </p:cNvSpPr>
          <p:nvPr/>
        </p:nvSpPr>
        <p:spPr bwMode="auto">
          <a:xfrm flipV="1">
            <a:off x="5029200" y="1066800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73" name="Line 93"/>
          <p:cNvSpPr>
            <a:spLocks noChangeShapeType="1"/>
          </p:cNvSpPr>
          <p:nvPr/>
        </p:nvSpPr>
        <p:spPr bwMode="auto">
          <a:xfrm>
            <a:off x="5029200" y="10668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74" name="Line 94"/>
          <p:cNvSpPr>
            <a:spLocks noChangeShapeType="1"/>
          </p:cNvSpPr>
          <p:nvPr/>
        </p:nvSpPr>
        <p:spPr bwMode="auto">
          <a:xfrm>
            <a:off x="6324600" y="1066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75" name="Line 95"/>
          <p:cNvSpPr>
            <a:spLocks noChangeShapeType="1"/>
          </p:cNvSpPr>
          <p:nvPr/>
        </p:nvSpPr>
        <p:spPr bwMode="auto">
          <a:xfrm>
            <a:off x="2057400" y="3657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76" name="Line 96"/>
          <p:cNvSpPr>
            <a:spLocks noChangeShapeType="1"/>
          </p:cNvSpPr>
          <p:nvPr/>
        </p:nvSpPr>
        <p:spPr bwMode="auto">
          <a:xfrm>
            <a:off x="2057400" y="4495800"/>
            <a:ext cx="6858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77" name="Line 97"/>
          <p:cNvSpPr>
            <a:spLocks noChangeShapeType="1"/>
          </p:cNvSpPr>
          <p:nvPr/>
        </p:nvSpPr>
        <p:spPr bwMode="auto">
          <a:xfrm flipV="1">
            <a:off x="8915400" y="1219200"/>
            <a:ext cx="0" cy="3276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78" name="Line 98"/>
          <p:cNvSpPr>
            <a:spLocks noChangeShapeType="1"/>
          </p:cNvSpPr>
          <p:nvPr/>
        </p:nvSpPr>
        <p:spPr bwMode="auto">
          <a:xfrm flipH="1">
            <a:off x="7467600" y="12192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79" name="Line 99"/>
          <p:cNvSpPr>
            <a:spLocks noChangeShapeType="1"/>
          </p:cNvSpPr>
          <p:nvPr/>
        </p:nvSpPr>
        <p:spPr bwMode="auto">
          <a:xfrm>
            <a:off x="7467600" y="1219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80" name="Line 100"/>
          <p:cNvSpPr>
            <a:spLocks noChangeShapeType="1"/>
          </p:cNvSpPr>
          <p:nvPr/>
        </p:nvSpPr>
        <p:spPr bwMode="auto">
          <a:xfrm>
            <a:off x="2514600" y="3657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81" name="Line 101"/>
          <p:cNvSpPr>
            <a:spLocks noChangeShapeType="1"/>
          </p:cNvSpPr>
          <p:nvPr/>
        </p:nvSpPr>
        <p:spPr bwMode="auto">
          <a:xfrm>
            <a:off x="2514600" y="4724400"/>
            <a:ext cx="6172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82" name="Line 102"/>
          <p:cNvSpPr>
            <a:spLocks noChangeShapeType="1"/>
          </p:cNvSpPr>
          <p:nvPr/>
        </p:nvSpPr>
        <p:spPr bwMode="auto">
          <a:xfrm flipV="1">
            <a:off x="8686800" y="1676400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83" name="Line 103"/>
          <p:cNvSpPr>
            <a:spLocks noChangeShapeType="1"/>
          </p:cNvSpPr>
          <p:nvPr/>
        </p:nvSpPr>
        <p:spPr bwMode="auto">
          <a:xfrm flipH="1">
            <a:off x="8305800" y="167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84" name="Text Box 104"/>
          <p:cNvSpPr txBox="1">
            <a:spLocks noChangeArrowheads="1"/>
          </p:cNvSpPr>
          <p:nvPr/>
        </p:nvSpPr>
        <p:spPr bwMode="auto">
          <a:xfrm>
            <a:off x="5638800" y="1143000"/>
            <a:ext cx="609600" cy="427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“1”</a:t>
            </a:r>
          </a:p>
        </p:txBody>
      </p:sp>
      <p:sp>
        <p:nvSpPr>
          <p:cNvPr id="788585" name="Text Box 105"/>
          <p:cNvSpPr txBox="1">
            <a:spLocks noChangeArrowheads="1"/>
          </p:cNvSpPr>
          <p:nvPr/>
        </p:nvSpPr>
        <p:spPr bwMode="auto">
          <a:xfrm>
            <a:off x="7596188" y="1124744"/>
            <a:ext cx="609600" cy="427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“1”</a:t>
            </a:r>
          </a:p>
        </p:txBody>
      </p:sp>
      <p:sp>
        <p:nvSpPr>
          <p:cNvPr id="788586" name="Text Box 106"/>
          <p:cNvSpPr txBox="1">
            <a:spLocks noChangeArrowheads="1"/>
          </p:cNvSpPr>
          <p:nvPr/>
        </p:nvSpPr>
        <p:spPr bwMode="auto">
          <a:xfrm>
            <a:off x="6324600" y="1143000"/>
            <a:ext cx="1447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“0”“0”</a:t>
            </a:r>
          </a:p>
        </p:txBody>
      </p:sp>
      <p:sp>
        <p:nvSpPr>
          <p:cNvPr id="788587" name="Line 107"/>
          <p:cNvSpPr>
            <a:spLocks noChangeShapeType="1"/>
          </p:cNvSpPr>
          <p:nvPr/>
        </p:nvSpPr>
        <p:spPr bwMode="auto">
          <a:xfrm>
            <a:off x="7543800" y="3733800"/>
            <a:ext cx="0" cy="17526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88" name="Line 108"/>
          <p:cNvSpPr>
            <a:spLocks noChangeShapeType="1"/>
          </p:cNvSpPr>
          <p:nvPr/>
        </p:nvSpPr>
        <p:spPr bwMode="auto">
          <a:xfrm flipH="1">
            <a:off x="685800" y="5486400"/>
            <a:ext cx="6858000" cy="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89" name="Line 109"/>
          <p:cNvSpPr>
            <a:spLocks noChangeShapeType="1"/>
          </p:cNvSpPr>
          <p:nvPr/>
        </p:nvSpPr>
        <p:spPr bwMode="auto">
          <a:xfrm flipV="1">
            <a:off x="685800" y="990600"/>
            <a:ext cx="0" cy="44958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90" name="Line 110"/>
          <p:cNvSpPr>
            <a:spLocks noChangeShapeType="1"/>
          </p:cNvSpPr>
          <p:nvPr/>
        </p:nvSpPr>
        <p:spPr bwMode="auto">
          <a:xfrm>
            <a:off x="685800" y="990600"/>
            <a:ext cx="1752600" cy="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91" name="Line 111"/>
          <p:cNvSpPr>
            <a:spLocks noChangeShapeType="1"/>
          </p:cNvSpPr>
          <p:nvPr/>
        </p:nvSpPr>
        <p:spPr bwMode="auto">
          <a:xfrm>
            <a:off x="2438400" y="990600"/>
            <a:ext cx="0" cy="6858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92" name="Text Box 112"/>
          <p:cNvSpPr txBox="1">
            <a:spLocks noChangeArrowheads="1"/>
          </p:cNvSpPr>
          <p:nvPr/>
        </p:nvSpPr>
        <p:spPr bwMode="auto">
          <a:xfrm>
            <a:off x="3048000" y="4953000"/>
            <a:ext cx="685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</a:p>
        </p:txBody>
      </p:sp>
      <p:sp>
        <p:nvSpPr>
          <p:cNvPr id="788593" name="Line 113"/>
          <p:cNvSpPr>
            <a:spLocks noChangeShapeType="1"/>
          </p:cNvSpPr>
          <p:nvPr/>
        </p:nvSpPr>
        <p:spPr bwMode="auto">
          <a:xfrm>
            <a:off x="6324600" y="3657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94" name="Text Box 114"/>
          <p:cNvSpPr txBox="1">
            <a:spLocks noChangeArrowheads="1"/>
          </p:cNvSpPr>
          <p:nvPr/>
        </p:nvSpPr>
        <p:spPr bwMode="auto">
          <a:xfrm>
            <a:off x="6172200" y="4114800"/>
            <a:ext cx="77628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“1”</a:t>
            </a:r>
          </a:p>
        </p:txBody>
      </p:sp>
      <p:sp>
        <p:nvSpPr>
          <p:cNvPr id="788595" name="Text Box 115"/>
          <p:cNvSpPr txBox="1">
            <a:spLocks noChangeArrowheads="1"/>
          </p:cNvSpPr>
          <p:nvPr/>
        </p:nvSpPr>
        <p:spPr bwMode="auto">
          <a:xfrm>
            <a:off x="6705600" y="3657600"/>
            <a:ext cx="2438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="1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A&gt;B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="1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A=B</a:t>
            </a:r>
            <a:r>
              <a:rPr kumimoji="0" lang="en-US" altLang="zh-CN" sz="2000" b="1" baseline="-25000" dirty="0" smtClean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="1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A&lt;B</a:t>
            </a:r>
            <a:r>
              <a:rPr kumimoji="0" lang="en-US" altLang="zh-CN" sz="2000" b="1" baseline="-25000" dirty="0"/>
              <a:t> 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5876" name="Picture 118" descr="ELEGLINE"/>
          <p:cNvPicPr>
            <a:picLocks noChangeAspect="1" noChangeArrowheads="1"/>
          </p:cNvPicPr>
          <p:nvPr/>
        </p:nvPicPr>
        <p:blipFill>
          <a:blip r:embed="rId3">
            <a:lum bright="46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3500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77" name="Text Box 4"/>
          <p:cNvSpPr txBox="1">
            <a:spLocks noChangeArrowheads="1"/>
          </p:cNvSpPr>
          <p:nvPr/>
        </p:nvSpPr>
        <p:spPr bwMode="auto">
          <a:xfrm>
            <a:off x="0" y="115888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用计数器芯片设计时序电路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Text Box 2">
            <a:hlinkClick r:id="" action="ppaction://hlinkshowjump?jump=nextslide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684213" y="404813"/>
            <a:ext cx="3743325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应用：</a:t>
            </a:r>
            <a:endParaRPr lang="en-US" altLang="zh-CN" sz="28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260475" y="3706813"/>
            <a:ext cx="1592263" cy="461962"/>
          </a:xfrm>
          <a:prstGeom prst="rect">
            <a:avLst/>
          </a:prstGeom>
          <a:solidFill>
            <a:srgbClr val="99FFCC"/>
          </a:solidFill>
          <a:ln w="28575" cap="sq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光电转换</a:t>
            </a:r>
            <a:endParaRPr lang="en-US" altLang="zh-CN" sz="24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490913" y="3706813"/>
            <a:ext cx="1368425" cy="461962"/>
          </a:xfrm>
          <a:prstGeom prst="rect">
            <a:avLst/>
          </a:prstGeom>
          <a:solidFill>
            <a:srgbClr val="99FFCC"/>
          </a:solidFill>
          <a:ln w="28575" cap="sq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整形放大</a:t>
            </a:r>
            <a:endParaRPr lang="en-US" altLang="zh-CN" sz="24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580063" y="3706813"/>
            <a:ext cx="1143000" cy="461962"/>
          </a:xfrm>
          <a:prstGeom prst="rect">
            <a:avLst/>
          </a:prstGeom>
          <a:solidFill>
            <a:srgbClr val="99FFCC"/>
          </a:solidFill>
          <a:ln w="28575" cap="sq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计数器</a:t>
            </a:r>
            <a:endParaRPr lang="en-US" altLang="zh-CN" sz="24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30825" y="2708275"/>
            <a:ext cx="1512888" cy="461963"/>
          </a:xfrm>
          <a:prstGeom prst="rect">
            <a:avLst/>
          </a:prstGeom>
          <a:solidFill>
            <a:srgbClr val="99FFCC"/>
          </a:solidFill>
          <a:ln w="28575" cap="sq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比较器</a:t>
            </a:r>
            <a:endParaRPr lang="en-US" altLang="zh-CN" sz="24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332413" y="1700213"/>
            <a:ext cx="1439862" cy="461962"/>
          </a:xfrm>
          <a:prstGeom prst="rect">
            <a:avLst/>
          </a:prstGeom>
          <a:solidFill>
            <a:srgbClr val="99FFCC"/>
          </a:solidFill>
          <a:ln w="28575" cap="sq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拨动开关</a:t>
            </a:r>
            <a:endParaRPr lang="en-US" altLang="zh-CN" sz="24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803848" name="AutoShape 8"/>
          <p:cNvSpPr>
            <a:spLocks noChangeArrowheads="1"/>
          </p:cNvSpPr>
          <p:nvPr/>
        </p:nvSpPr>
        <p:spPr bwMode="auto">
          <a:xfrm>
            <a:off x="2987675" y="3849688"/>
            <a:ext cx="431800" cy="217487"/>
          </a:xfrm>
          <a:prstGeom prst="rightArrow">
            <a:avLst>
              <a:gd name="adj1" fmla="val 50000"/>
              <a:gd name="adj2" fmla="val 49635"/>
            </a:avLst>
          </a:prstGeom>
          <a:solidFill>
            <a:schemeClr val="folHlink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3849" name="AutoShape 9"/>
          <p:cNvSpPr>
            <a:spLocks noChangeArrowheads="1"/>
          </p:cNvSpPr>
          <p:nvPr/>
        </p:nvSpPr>
        <p:spPr bwMode="auto">
          <a:xfrm>
            <a:off x="5075238" y="3849688"/>
            <a:ext cx="431800" cy="217487"/>
          </a:xfrm>
          <a:prstGeom prst="rightArrow">
            <a:avLst>
              <a:gd name="adj1" fmla="val 50000"/>
              <a:gd name="adj2" fmla="val 49635"/>
            </a:avLst>
          </a:prstGeom>
          <a:solidFill>
            <a:schemeClr val="folHlink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3850" name="AutoShape 10"/>
          <p:cNvSpPr>
            <a:spLocks noChangeArrowheads="1"/>
          </p:cNvSpPr>
          <p:nvPr/>
        </p:nvSpPr>
        <p:spPr bwMode="auto">
          <a:xfrm>
            <a:off x="6011863" y="3213100"/>
            <a:ext cx="215900" cy="358775"/>
          </a:xfrm>
          <a:prstGeom prst="upArrow">
            <a:avLst>
              <a:gd name="adj1" fmla="val 50000"/>
              <a:gd name="adj2" fmla="val 41544"/>
            </a:avLst>
          </a:prstGeom>
          <a:solidFill>
            <a:schemeClr val="folHlink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3851" name="AutoShape 11"/>
          <p:cNvSpPr>
            <a:spLocks noChangeArrowheads="1"/>
          </p:cNvSpPr>
          <p:nvPr/>
        </p:nvSpPr>
        <p:spPr bwMode="auto">
          <a:xfrm rot="5400000">
            <a:off x="5858669" y="2339181"/>
            <a:ext cx="431800" cy="217488"/>
          </a:xfrm>
          <a:prstGeom prst="rightArrow">
            <a:avLst>
              <a:gd name="adj1" fmla="val 50000"/>
              <a:gd name="adj2" fmla="val 49635"/>
            </a:avLst>
          </a:prstGeom>
          <a:solidFill>
            <a:schemeClr val="folHlink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2484438" y="2205038"/>
            <a:ext cx="3240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bg2"/>
                </a:solidFill>
                <a:latin typeface="Arial" panose="020B0604020202020204" pitchFamily="34" charset="0"/>
              </a:rPr>
              <a:t>产品分装控制</a:t>
            </a:r>
            <a:endParaRPr lang="en-US" altLang="zh-CN" sz="18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6877" name="Text Box 14"/>
          <p:cNvSpPr txBox="1">
            <a:spLocks noChangeArrowheads="1"/>
          </p:cNvSpPr>
          <p:nvPr/>
        </p:nvSpPr>
        <p:spPr bwMode="auto">
          <a:xfrm>
            <a:off x="1908175" y="5270500"/>
            <a:ext cx="568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产品分装控制电路</a:t>
            </a:r>
            <a:endParaRPr lang="en-US" altLang="zh-CN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803857" name="AutoShape 17"/>
          <p:cNvSpPr>
            <a:spLocks noChangeArrowheads="1"/>
          </p:cNvSpPr>
          <p:nvPr/>
        </p:nvSpPr>
        <p:spPr bwMode="auto">
          <a:xfrm>
            <a:off x="539750" y="1557338"/>
            <a:ext cx="8280400" cy="35290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6881" name="Group 18"/>
          <p:cNvGrpSpPr>
            <a:grpSpLocks/>
          </p:cNvGrpSpPr>
          <p:nvPr/>
        </p:nvGrpSpPr>
        <p:grpSpPr bwMode="auto">
          <a:xfrm>
            <a:off x="0" y="2709860"/>
            <a:ext cx="3743325" cy="431800"/>
            <a:chOff x="930" y="3113"/>
            <a:chExt cx="2358" cy="272"/>
          </a:xfrm>
        </p:grpSpPr>
        <p:sp>
          <p:nvSpPr>
            <p:cNvPr id="803859" name="AutoShape 19"/>
            <p:cNvSpPr>
              <a:spLocks noChangeArrowheads="1"/>
            </p:cNvSpPr>
            <p:nvPr/>
          </p:nvSpPr>
          <p:spPr bwMode="auto">
            <a:xfrm>
              <a:off x="930" y="3249"/>
              <a:ext cx="2358" cy="136"/>
            </a:xfrm>
            <a:prstGeom prst="parallelogram">
              <a:avLst>
                <a:gd name="adj" fmla="val 433456"/>
              </a:avLst>
            </a:prstGeom>
            <a:solidFill>
              <a:schemeClr val="bg2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03860" name="AutoShape 20"/>
            <p:cNvSpPr>
              <a:spLocks noChangeArrowheads="1"/>
            </p:cNvSpPr>
            <p:nvPr/>
          </p:nvSpPr>
          <p:spPr bwMode="auto">
            <a:xfrm>
              <a:off x="1519" y="3113"/>
              <a:ext cx="136" cy="226"/>
            </a:xfrm>
            <a:prstGeom prst="can">
              <a:avLst>
                <a:gd name="adj" fmla="val 41544"/>
              </a:avLst>
            </a:prstGeom>
            <a:solidFill>
              <a:schemeClr val="tx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03861" name="AutoShape 21"/>
            <p:cNvSpPr>
              <a:spLocks noChangeArrowheads="1"/>
            </p:cNvSpPr>
            <p:nvPr/>
          </p:nvSpPr>
          <p:spPr bwMode="auto">
            <a:xfrm>
              <a:off x="1746" y="3113"/>
              <a:ext cx="136" cy="226"/>
            </a:xfrm>
            <a:prstGeom prst="can">
              <a:avLst>
                <a:gd name="adj" fmla="val 41544"/>
              </a:avLst>
            </a:prstGeom>
            <a:solidFill>
              <a:schemeClr val="tx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03862" name="AutoShape 22"/>
            <p:cNvSpPr>
              <a:spLocks noChangeArrowheads="1"/>
            </p:cNvSpPr>
            <p:nvPr/>
          </p:nvSpPr>
          <p:spPr bwMode="auto">
            <a:xfrm>
              <a:off x="1959" y="3113"/>
              <a:ext cx="136" cy="226"/>
            </a:xfrm>
            <a:prstGeom prst="can">
              <a:avLst>
                <a:gd name="adj" fmla="val 41544"/>
              </a:avLst>
            </a:prstGeom>
            <a:solidFill>
              <a:schemeClr val="tx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03863" name="AutoShape 23"/>
            <p:cNvSpPr>
              <a:spLocks noChangeArrowheads="1"/>
            </p:cNvSpPr>
            <p:nvPr/>
          </p:nvSpPr>
          <p:spPr bwMode="auto">
            <a:xfrm>
              <a:off x="2186" y="3113"/>
              <a:ext cx="136" cy="226"/>
            </a:xfrm>
            <a:prstGeom prst="can">
              <a:avLst>
                <a:gd name="adj" fmla="val 41544"/>
              </a:avLst>
            </a:prstGeom>
            <a:solidFill>
              <a:schemeClr val="tx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03864" name="AutoShape 24"/>
            <p:cNvSpPr>
              <a:spLocks noChangeArrowheads="1"/>
            </p:cNvSpPr>
            <p:nvPr/>
          </p:nvSpPr>
          <p:spPr bwMode="auto">
            <a:xfrm>
              <a:off x="2397" y="3113"/>
              <a:ext cx="136" cy="226"/>
            </a:xfrm>
            <a:prstGeom prst="can">
              <a:avLst>
                <a:gd name="adj" fmla="val 41544"/>
              </a:avLst>
            </a:prstGeom>
            <a:solidFill>
              <a:schemeClr val="tx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03865" name="AutoShape 25"/>
            <p:cNvSpPr>
              <a:spLocks noChangeArrowheads="1"/>
            </p:cNvSpPr>
            <p:nvPr/>
          </p:nvSpPr>
          <p:spPr bwMode="auto">
            <a:xfrm>
              <a:off x="2624" y="3113"/>
              <a:ext cx="136" cy="226"/>
            </a:xfrm>
            <a:prstGeom prst="can">
              <a:avLst>
                <a:gd name="adj" fmla="val 41544"/>
              </a:avLst>
            </a:prstGeom>
            <a:solidFill>
              <a:schemeClr val="tx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03867" name="Text Box 27"/>
          <p:cNvSpPr txBox="1">
            <a:spLocks noChangeArrowheads="1"/>
          </p:cNvSpPr>
          <p:nvPr/>
        </p:nvSpPr>
        <p:spPr bwMode="auto">
          <a:xfrm>
            <a:off x="6188075" y="2214563"/>
            <a:ext cx="1754188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初始数据</a:t>
            </a:r>
            <a:endParaRPr lang="en-US" altLang="zh-CN" sz="20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03868" name="AutoShape 28"/>
          <p:cNvSpPr>
            <a:spLocks noChangeArrowheads="1"/>
          </p:cNvSpPr>
          <p:nvPr/>
        </p:nvSpPr>
        <p:spPr bwMode="auto">
          <a:xfrm>
            <a:off x="1547813" y="3284538"/>
            <a:ext cx="215900" cy="288925"/>
          </a:xfrm>
          <a:prstGeom prst="downArrow">
            <a:avLst>
              <a:gd name="adj1" fmla="val 50000"/>
              <a:gd name="adj2" fmla="val 33456"/>
            </a:avLst>
          </a:prstGeom>
          <a:solidFill>
            <a:schemeClr val="fol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2">
            <a:hlinkClick r:id="" action="ppaction://hlinkshowjump?jump=nextslide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684213" y="188640"/>
            <a:ext cx="3743325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补充：</a:t>
            </a:r>
            <a:endParaRPr lang="en-US" altLang="zh-CN" sz="28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/>
          <a:srcRect r="17392"/>
          <a:stretch/>
        </p:blipFill>
        <p:spPr>
          <a:xfrm>
            <a:off x="35496" y="764704"/>
            <a:ext cx="8891060" cy="5112568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3275856" y="5995483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7485</a:t>
            </a:r>
            <a:r>
              <a:rPr lang="zh-CN" altLang="en-US" b="1" dirty="0">
                <a:solidFill>
                  <a:schemeClr val="bg1"/>
                </a:solidFill>
              </a:rPr>
              <a:t>的真值表</a:t>
            </a:r>
          </a:p>
        </p:txBody>
      </p:sp>
      <p:sp>
        <p:nvSpPr>
          <p:cNvPr id="28" name="矩形 27"/>
          <p:cNvSpPr/>
          <p:nvPr/>
        </p:nvSpPr>
        <p:spPr bwMode="auto">
          <a:xfrm>
            <a:off x="132987" y="4365104"/>
            <a:ext cx="8903272" cy="7351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43000" y="5157192"/>
            <a:ext cx="8893496" cy="5040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29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395536" y="399727"/>
            <a:ext cx="4392488" cy="6069354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74161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计数器（反馈归零法、置数归零法）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256</a:t>
            </a:r>
            <a:r>
              <a:rPr lang="zh-CN" altLang="zh-CN" sz="2500" b="1" dirty="0">
                <a:solidFill>
                  <a:schemeClr val="bg2"/>
                </a:solidFill>
              </a:rPr>
              <a:t>同步加法计数器</a:t>
            </a:r>
          </a:p>
          <a:p>
            <a:pPr lvl="0">
              <a:buNone/>
            </a:pPr>
            <a:endParaRPr lang="en-US" altLang="zh-CN" sz="25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74163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zh-CN" altLang="zh-CN" sz="2500" b="1" dirty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和</a:t>
            </a:r>
            <a:r>
              <a:rPr lang="en-US" altLang="zh-CN" sz="2500" b="1" dirty="0">
                <a:solidFill>
                  <a:schemeClr val="bg2"/>
                </a:solidFill>
              </a:rPr>
              <a:t>74138</a:t>
            </a:r>
            <a:r>
              <a:rPr lang="zh-CN" altLang="zh-CN" sz="2500" b="1" dirty="0">
                <a:solidFill>
                  <a:schemeClr val="bg2"/>
                </a:solidFill>
              </a:rPr>
              <a:t>设计</a:t>
            </a:r>
            <a:r>
              <a:rPr lang="en-US" altLang="zh-CN" sz="2500" b="1" dirty="0">
                <a:solidFill>
                  <a:schemeClr val="bg2"/>
                </a:solidFill>
              </a:rPr>
              <a:t>8-</a:t>
            </a:r>
            <a:r>
              <a:rPr lang="zh-CN" altLang="zh-CN" sz="2500" b="1" dirty="0">
                <a:solidFill>
                  <a:schemeClr val="bg2"/>
                </a:solidFill>
              </a:rPr>
              <a:t>节拍生成器</a:t>
            </a:r>
          </a:p>
          <a:p>
            <a:pPr marL="457200" lvl="0" indent="-457200">
              <a:buFont typeface="+mj-lt"/>
              <a:buAutoNum type="arabicPeriod"/>
            </a:pP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60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CN" sz="5400" b="1" dirty="0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32040" y="393799"/>
            <a:ext cx="4032448" cy="60785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7490</a:t>
            </a:r>
            <a:r>
              <a:rPr lang="zh-CN" altLang="zh-CN" sz="25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2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500" b="1" dirty="0">
                <a:solidFill>
                  <a:schemeClr val="bg2"/>
                </a:solidFill>
              </a:rPr>
              <a:t>8421-BCD </a:t>
            </a:r>
            <a:r>
              <a:rPr lang="zh-CN" altLang="zh-CN" sz="2500" b="1" dirty="0">
                <a:solidFill>
                  <a:schemeClr val="bg2"/>
                </a:solidFill>
              </a:rPr>
              <a:t>码模</a:t>
            </a:r>
            <a:r>
              <a:rPr lang="en-US" altLang="zh-CN" sz="2500" b="1" dirty="0">
                <a:solidFill>
                  <a:schemeClr val="bg2"/>
                </a:solidFill>
              </a:rPr>
              <a:t>10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-6 </a:t>
            </a:r>
            <a:r>
              <a:rPr lang="zh-CN" altLang="zh-CN" sz="2500" b="1" dirty="0">
                <a:solidFill>
                  <a:schemeClr val="bg2"/>
                </a:solidFill>
              </a:rPr>
              <a:t>二进制</a:t>
            </a:r>
            <a:r>
              <a:rPr lang="zh-CN" altLang="zh-CN" sz="2500" b="1" dirty="0" smtClean="0">
                <a:solidFill>
                  <a:schemeClr val="bg2"/>
                </a:solidFill>
              </a:rPr>
              <a:t>计数器</a:t>
            </a:r>
            <a:endParaRPr lang="en-US" altLang="zh-CN" sz="2500" b="1" dirty="0" smtClean="0">
              <a:solidFill>
                <a:schemeClr val="bg2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-8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-45 </a:t>
            </a:r>
            <a:r>
              <a:rPr lang="zh-CN" altLang="zh-CN" sz="2500" b="1" dirty="0">
                <a:solidFill>
                  <a:schemeClr val="bg2"/>
                </a:solidFill>
              </a:rPr>
              <a:t>计数器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2500" b="1" dirty="0" smtClean="0">
                <a:solidFill>
                  <a:schemeClr val="bg2"/>
                </a:solidFill>
              </a:rPr>
              <a:t>5421-BCD </a:t>
            </a:r>
            <a:r>
              <a:rPr lang="zh-CN" altLang="zh-CN" sz="2500" b="1" dirty="0">
                <a:solidFill>
                  <a:schemeClr val="bg2"/>
                </a:solidFill>
              </a:rPr>
              <a:t>码计数器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模</a:t>
            </a:r>
            <a:r>
              <a:rPr lang="en-US" altLang="zh-CN" sz="2500" b="1" dirty="0">
                <a:solidFill>
                  <a:schemeClr val="bg2"/>
                </a:solidFill>
              </a:rPr>
              <a:t>1000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500" b="1" dirty="0" smtClean="0">
                <a:solidFill>
                  <a:schemeClr val="bg2"/>
                </a:solidFill>
              </a:rPr>
              <a:t>设计</a:t>
            </a:r>
            <a:r>
              <a:rPr lang="en-US" altLang="zh-CN" sz="2500" b="1" dirty="0" smtClean="0">
                <a:solidFill>
                  <a:schemeClr val="bg2"/>
                </a:solidFill>
              </a:rPr>
              <a:t> </a:t>
            </a:r>
            <a:r>
              <a:rPr lang="en-US" altLang="zh-CN" sz="2500" b="1" dirty="0">
                <a:solidFill>
                  <a:schemeClr val="bg2"/>
                </a:solidFill>
              </a:rPr>
              <a:t>7-</a:t>
            </a:r>
            <a:r>
              <a:rPr lang="zh-CN" altLang="zh-CN" sz="2500" b="1" dirty="0">
                <a:solidFill>
                  <a:schemeClr val="bg2"/>
                </a:solidFill>
              </a:rPr>
              <a:t>节拍发生器</a:t>
            </a:r>
          </a:p>
          <a:p>
            <a:pPr lvl="0">
              <a:buNone/>
            </a:pPr>
            <a:endParaRPr lang="en-US" altLang="zh-CN" sz="1050" b="1" dirty="0" smtClean="0">
              <a:solidFill>
                <a:schemeClr val="bg2"/>
              </a:solidFill>
            </a:endParaRPr>
          </a:p>
          <a:p>
            <a:pPr lvl="0">
              <a:buNone/>
            </a:pPr>
            <a:r>
              <a:rPr lang="zh-CN" altLang="zh-CN" sz="2500" b="1" dirty="0" smtClean="0">
                <a:solidFill>
                  <a:schemeClr val="bg2"/>
                </a:solidFill>
              </a:rPr>
              <a:t>利用</a:t>
            </a:r>
            <a:r>
              <a:rPr lang="en-US" altLang="zh-CN" sz="2500" b="1" dirty="0">
                <a:solidFill>
                  <a:schemeClr val="bg2"/>
                </a:solidFill>
              </a:rPr>
              <a:t>T1193</a:t>
            </a:r>
            <a:r>
              <a:rPr lang="zh-CN" altLang="zh-CN" sz="2500" b="1" dirty="0">
                <a:solidFill>
                  <a:schemeClr val="bg2"/>
                </a:solidFill>
              </a:rPr>
              <a:t>（模</a:t>
            </a:r>
            <a:r>
              <a:rPr lang="en-US" altLang="zh-CN" sz="2500" b="1" dirty="0">
                <a:solidFill>
                  <a:schemeClr val="bg2"/>
                </a:solidFill>
              </a:rPr>
              <a:t>16</a:t>
            </a:r>
            <a:r>
              <a:rPr lang="zh-CN" altLang="zh-CN" sz="2500" b="1" dirty="0">
                <a:solidFill>
                  <a:schemeClr val="bg2"/>
                </a:solidFill>
              </a:rPr>
              <a:t>可逆计数器芯片）和</a:t>
            </a:r>
            <a:r>
              <a:rPr lang="en-US" altLang="zh-CN" sz="2500" b="1" dirty="0">
                <a:solidFill>
                  <a:schemeClr val="bg2"/>
                </a:solidFill>
              </a:rPr>
              <a:t> T1085</a:t>
            </a:r>
            <a:r>
              <a:rPr lang="zh-CN" altLang="zh-CN" sz="2500" b="1" dirty="0">
                <a:solidFill>
                  <a:schemeClr val="bg2"/>
                </a:solidFill>
              </a:rPr>
              <a:t>（</a:t>
            </a:r>
            <a:r>
              <a:rPr lang="en-US" altLang="zh-CN" sz="2500" b="1" dirty="0">
                <a:solidFill>
                  <a:schemeClr val="bg2"/>
                </a:solidFill>
              </a:rPr>
              <a:t>4-bit </a:t>
            </a:r>
            <a:r>
              <a:rPr lang="zh-CN" altLang="zh-CN" sz="2500" b="1" dirty="0">
                <a:solidFill>
                  <a:schemeClr val="bg2"/>
                </a:solidFill>
              </a:rPr>
              <a:t>数码比较器）设计模</a:t>
            </a:r>
            <a:r>
              <a:rPr lang="en-US" altLang="zh-CN" sz="2500" b="1" dirty="0">
                <a:solidFill>
                  <a:schemeClr val="bg2"/>
                </a:solidFill>
              </a:rPr>
              <a:t>10 </a:t>
            </a:r>
            <a:r>
              <a:rPr lang="zh-CN" altLang="zh-CN" sz="2500" b="1" dirty="0">
                <a:solidFill>
                  <a:schemeClr val="bg2"/>
                </a:solidFill>
              </a:rPr>
              <a:t>计数器</a:t>
            </a:r>
            <a:r>
              <a:rPr lang="en-US" altLang="zh-CN" sz="2500" b="1" dirty="0">
                <a:solidFill>
                  <a:schemeClr val="bg2"/>
                </a:solidFill>
              </a:rPr>
              <a:t>.</a:t>
            </a:r>
            <a:endParaRPr lang="zh-CN" altLang="zh-CN" sz="2500" b="1" dirty="0">
              <a:solidFill>
                <a:schemeClr val="bg2"/>
              </a:solidFill>
            </a:endParaRP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614496"/>
              </p:ext>
            </p:extLst>
          </p:nvPr>
        </p:nvGraphicFramePr>
        <p:xfrm>
          <a:off x="-26102" y="1052736"/>
          <a:ext cx="555243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0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6102" y="1052736"/>
                        <a:ext cx="555243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3373019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691680" y="2780928"/>
            <a:ext cx="8640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7485</a:t>
            </a:r>
            <a:r>
              <a:rPr lang="zh-CN" altLang="en-US" b="1" dirty="0">
                <a:solidFill>
                  <a:schemeClr val="bg1"/>
                </a:solidFill>
              </a:rPr>
              <a:t>的典型应用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-89248"/>
            <a:ext cx="6480720" cy="6758608"/>
          </a:xfrm>
          <a:prstGeom prst="rect">
            <a:avLst/>
          </a:prstGeom>
        </p:spPr>
      </p:pic>
      <p:sp>
        <p:nvSpPr>
          <p:cNvPr id="27" name="Text Box 2">
            <a:hlinkClick r:id="" action="ppaction://hlinkshowjump?jump=nextslide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684213" y="188640"/>
            <a:ext cx="3743325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补充：</a:t>
            </a:r>
            <a:endParaRPr lang="en-US" altLang="zh-CN" sz="28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9248C7F-D2CB-472B-A819-EEC01F5C9A1E}"/>
              </a:ext>
            </a:extLst>
          </p:cNvPr>
          <p:cNvSpPr/>
          <p:nvPr/>
        </p:nvSpPr>
        <p:spPr bwMode="auto">
          <a:xfrm>
            <a:off x="2843808" y="1196752"/>
            <a:ext cx="1296144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01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5"/>
          <p:cNvSpPr txBox="1">
            <a:spLocks noChangeArrowheads="1"/>
          </p:cNvSpPr>
          <p:nvPr/>
        </p:nvSpPr>
        <p:spPr bwMode="auto">
          <a:xfrm>
            <a:off x="735013" y="1196975"/>
            <a:ext cx="7921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bg2"/>
                </a:solidFill>
                <a:latin typeface="Arial" panose="020B0604020202020204" pitchFamily="34" charset="0"/>
              </a:rPr>
              <a:t>11. </a:t>
            </a:r>
            <a:r>
              <a:rPr lang="zh-CN" altLang="en-US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MSI</a:t>
            </a:r>
            <a:r>
              <a:rPr lang="zh-CN" altLang="en-US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块设计时序电路</a:t>
            </a:r>
            <a:endParaRPr lang="en-US" altLang="zh-CN" sz="36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763713" y="2852738"/>
            <a:ext cx="6264275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计数器芯片（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 74161, </a:t>
            </a:r>
            <a:r>
              <a:rPr lang="en-US" altLang="zh-CN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74163</a:t>
            </a:r>
            <a:r>
              <a:rPr lang="zh-CN" altLang="en-US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lang="en-US" altLang="zh-CN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74160, 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7490 </a:t>
            </a:r>
            <a:r>
              <a:rPr lang="zh-CN" altLang="en-US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寄存器芯片（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74194</a:t>
            </a:r>
            <a:r>
              <a:rPr lang="zh-CN" altLang="en-US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endParaRPr lang="en-US" altLang="zh-CN" sz="3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656271"/>
              </p:ext>
            </p:extLst>
          </p:nvPr>
        </p:nvGraphicFramePr>
        <p:xfrm>
          <a:off x="899592" y="4365104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365104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5" name="Picture 5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161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23850" y="1035050"/>
            <a:ext cx="8229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0" indent="-1809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</a:rPr>
              <a:t>74194 —— </a:t>
            </a:r>
            <a:r>
              <a:rPr lang="en-US" altLang="zh-CN" sz="2800" b="1" dirty="0">
                <a:latin typeface="Arial" panose="020B0604020202020204" pitchFamily="34" charset="0"/>
                <a:cs typeface="Times New Roman" panose="02020603050405020304" pitchFamily="18" charset="0"/>
              </a:rPr>
              <a:t>4-bit </a:t>
            </a:r>
            <a:r>
              <a:rPr lang="zh-CN" altLang="en-US" sz="2800" b="1" dirty="0">
                <a:latin typeface="Arial" panose="020B0604020202020204" pitchFamily="34" charset="0"/>
                <a:cs typeface="Times New Roman" panose="02020603050405020304" pitchFamily="18" charset="0"/>
              </a:rPr>
              <a:t>双向移位寄存器</a:t>
            </a:r>
            <a:r>
              <a:rPr lang="zh-CN" altLang="en-US" sz="2800" b="1" dirty="0">
                <a:latin typeface="Arial" panose="020B0604020202020204" pitchFamily="34" charset="0"/>
              </a:rPr>
              <a:t>（串行输入</a:t>
            </a:r>
            <a:r>
              <a:rPr lang="en-US" altLang="zh-CN" sz="2800" b="1" dirty="0">
                <a:latin typeface="Arial" panose="020B0604020202020204" pitchFamily="34" charset="0"/>
              </a:rPr>
              <a:t> /</a:t>
            </a:r>
            <a:r>
              <a:rPr lang="zh-CN" altLang="en-US" sz="2800" b="1" dirty="0">
                <a:latin typeface="Arial" panose="020B0604020202020204" pitchFamily="34" charset="0"/>
              </a:rPr>
              <a:t>并行输入</a:t>
            </a:r>
            <a:r>
              <a:rPr lang="en-US" altLang="zh-CN" sz="2800" b="1" dirty="0">
                <a:latin typeface="Arial" panose="020B0604020202020204" pitchFamily="34" charset="0"/>
              </a:rPr>
              <a:t>, </a:t>
            </a:r>
            <a:r>
              <a:rPr lang="zh-CN" altLang="en-US" sz="2800" b="1" dirty="0">
                <a:latin typeface="Arial" panose="020B0604020202020204" pitchFamily="34" charset="0"/>
              </a:rPr>
              <a:t>并行输出</a:t>
            </a:r>
            <a:r>
              <a:rPr lang="en-US" altLang="zh-CN" sz="2800" b="1" dirty="0">
                <a:latin typeface="Arial" panose="020B0604020202020204" pitchFamily="34" charset="0"/>
              </a:rPr>
              <a:t> )</a:t>
            </a:r>
          </a:p>
        </p:txBody>
      </p:sp>
      <p:sp>
        <p:nvSpPr>
          <p:cNvPr id="789508" name="Text Box 4"/>
          <p:cNvSpPr txBox="1">
            <a:spLocks noChangeArrowheads="1"/>
          </p:cNvSpPr>
          <p:nvPr/>
        </p:nvSpPr>
        <p:spPr bwMode="auto">
          <a:xfrm>
            <a:off x="2133600" y="2649538"/>
            <a:ext cx="685800" cy="45561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+5V</a:t>
            </a:r>
            <a:endParaRPr kumimoji="0"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PMingLiU" panose="02020500000000000000" pitchFamily="18" charset="-120"/>
              <a:ea typeface="隶书" pitchFamily="49" charset="-122"/>
            </a:endParaRPr>
          </a:p>
          <a:p>
            <a:pPr>
              <a:defRPr/>
            </a:pPr>
            <a:endParaRPr kumimoji="0"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PMingLiU" panose="02020500000000000000" pitchFamily="18" charset="-120"/>
              <a:ea typeface="隶书" pitchFamily="49" charset="-122"/>
            </a:endParaRPr>
          </a:p>
          <a:p>
            <a:pPr>
              <a:defRPr/>
            </a:pPr>
            <a:endParaRPr kumimoji="0" lang="en-US" altLang="zh-CN" sz="900">
              <a:effectLst>
                <a:outerShdw blurRad="38100" dist="38100" dir="2700000" algn="tl">
                  <a:srgbClr val="000000"/>
                </a:outerShdw>
              </a:effectLst>
              <a:latin typeface="PMingLiU" panose="02020500000000000000" pitchFamily="18" charset="-120"/>
              <a:ea typeface="隶书" pitchFamily="49" charset="-122"/>
            </a:endParaRPr>
          </a:p>
        </p:txBody>
      </p:sp>
      <p:sp>
        <p:nvSpPr>
          <p:cNvPr id="789509" name="Rectangle 5"/>
          <p:cNvSpPr>
            <a:spLocks noChangeArrowheads="1"/>
          </p:cNvSpPr>
          <p:nvPr/>
        </p:nvSpPr>
        <p:spPr bwMode="auto">
          <a:xfrm>
            <a:off x="2209800" y="3400425"/>
            <a:ext cx="3276600" cy="1354138"/>
          </a:xfrm>
          <a:prstGeom prst="rect">
            <a:avLst/>
          </a:prstGeom>
          <a:solidFill>
            <a:srgbClr val="000000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10" name="Rectangle 6"/>
          <p:cNvSpPr>
            <a:spLocks noChangeArrowheads="1"/>
          </p:cNvSpPr>
          <p:nvPr/>
        </p:nvSpPr>
        <p:spPr bwMode="auto">
          <a:xfrm>
            <a:off x="3114675" y="3054350"/>
            <a:ext cx="200025" cy="357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94" name="Text Box 7"/>
          <p:cNvSpPr txBox="1">
            <a:spLocks noChangeArrowheads="1"/>
          </p:cNvSpPr>
          <p:nvPr/>
        </p:nvSpPr>
        <p:spPr bwMode="auto">
          <a:xfrm>
            <a:off x="2859088" y="3030538"/>
            <a:ext cx="685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>
                <a:solidFill>
                  <a:schemeClr val="bg1">
                    <a:lumMod val="75000"/>
                  </a:schemeClr>
                </a:solidFill>
                <a:ea typeface="隶书" panose="02010509060101010101" pitchFamily="49" charset="-122"/>
              </a:rPr>
              <a:t>14</a:t>
            </a:r>
          </a:p>
        </p:txBody>
      </p:sp>
      <p:sp>
        <p:nvSpPr>
          <p:cNvPr id="789512" name="Rectangle 8"/>
          <p:cNvSpPr>
            <a:spLocks noChangeArrowheads="1"/>
          </p:cNvSpPr>
          <p:nvPr/>
        </p:nvSpPr>
        <p:spPr bwMode="auto">
          <a:xfrm>
            <a:off x="5086350" y="3048000"/>
            <a:ext cx="200025" cy="355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96" name="Text Box 9"/>
          <p:cNvSpPr txBox="1">
            <a:spLocks noChangeArrowheads="1"/>
          </p:cNvSpPr>
          <p:nvPr/>
        </p:nvSpPr>
        <p:spPr bwMode="auto">
          <a:xfrm>
            <a:off x="5051425" y="3035300"/>
            <a:ext cx="5111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  <a:ea typeface="隶书" panose="02010509060101010101" pitchFamily="49" charset="-122"/>
              </a:rPr>
              <a:t>9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800" b="1">
              <a:solidFill>
                <a:srgbClr val="000099"/>
              </a:solidFill>
            </a:endParaRPr>
          </a:p>
        </p:txBody>
      </p:sp>
      <p:sp>
        <p:nvSpPr>
          <p:cNvPr id="789514" name="Rectangle 10"/>
          <p:cNvSpPr>
            <a:spLocks noChangeArrowheads="1"/>
          </p:cNvSpPr>
          <p:nvPr/>
        </p:nvSpPr>
        <p:spPr bwMode="auto">
          <a:xfrm>
            <a:off x="2727325" y="3033713"/>
            <a:ext cx="200025" cy="357187"/>
          </a:xfrm>
          <a:prstGeom prst="rect">
            <a:avLst/>
          </a:prstGeom>
          <a:solidFill>
            <a:schemeClr val="tx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98" name="Text Box 11"/>
          <p:cNvSpPr txBox="1">
            <a:spLocks noChangeArrowheads="1"/>
          </p:cNvSpPr>
          <p:nvPr/>
        </p:nvSpPr>
        <p:spPr bwMode="auto">
          <a:xfrm>
            <a:off x="2446338" y="3055938"/>
            <a:ext cx="75565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rgbClr val="000099"/>
                </a:solidFill>
              </a:rPr>
              <a:t>15</a:t>
            </a:r>
          </a:p>
        </p:txBody>
      </p:sp>
      <p:sp>
        <p:nvSpPr>
          <p:cNvPr id="789516" name="Rectangle 12"/>
          <p:cNvSpPr>
            <a:spLocks noChangeArrowheads="1"/>
          </p:cNvSpPr>
          <p:nvPr/>
        </p:nvSpPr>
        <p:spPr bwMode="auto">
          <a:xfrm>
            <a:off x="3502025" y="3054350"/>
            <a:ext cx="200025" cy="357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00" name="Text Box 13"/>
          <p:cNvSpPr txBox="1">
            <a:spLocks noChangeArrowheads="1"/>
          </p:cNvSpPr>
          <p:nvPr/>
        </p:nvSpPr>
        <p:spPr bwMode="auto">
          <a:xfrm>
            <a:off x="3238500" y="3036888"/>
            <a:ext cx="6858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  <a:ea typeface="隶书" panose="02010509060101010101" pitchFamily="49" charset="-122"/>
              </a:rPr>
              <a:t>13</a:t>
            </a:r>
          </a:p>
        </p:txBody>
      </p:sp>
      <p:sp>
        <p:nvSpPr>
          <p:cNvPr id="789518" name="Rectangle 14"/>
          <p:cNvSpPr>
            <a:spLocks noChangeArrowheads="1"/>
          </p:cNvSpPr>
          <p:nvPr/>
        </p:nvSpPr>
        <p:spPr bwMode="auto">
          <a:xfrm>
            <a:off x="4664075" y="3054350"/>
            <a:ext cx="200025" cy="357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02" name="Text Box 15"/>
          <p:cNvSpPr txBox="1">
            <a:spLocks noChangeArrowheads="1"/>
          </p:cNvSpPr>
          <p:nvPr/>
        </p:nvSpPr>
        <p:spPr bwMode="auto">
          <a:xfrm>
            <a:off x="4437063" y="3041650"/>
            <a:ext cx="6858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  <a:ea typeface="隶书" panose="02010509060101010101" pitchFamily="49" charset="-122"/>
              </a:rPr>
              <a:t>10</a:t>
            </a:r>
          </a:p>
        </p:txBody>
      </p:sp>
      <p:sp>
        <p:nvSpPr>
          <p:cNvPr id="789520" name="Rectangle 16"/>
          <p:cNvSpPr>
            <a:spLocks noChangeArrowheads="1"/>
          </p:cNvSpPr>
          <p:nvPr/>
        </p:nvSpPr>
        <p:spPr bwMode="auto">
          <a:xfrm>
            <a:off x="3889375" y="3054350"/>
            <a:ext cx="200025" cy="357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04" name="Text Box 17"/>
          <p:cNvSpPr txBox="1">
            <a:spLocks noChangeArrowheads="1"/>
          </p:cNvSpPr>
          <p:nvPr/>
        </p:nvSpPr>
        <p:spPr bwMode="auto">
          <a:xfrm>
            <a:off x="3790950" y="3059113"/>
            <a:ext cx="42068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rgbClr val="000099"/>
                </a:solidFill>
                <a:ea typeface="隶书" panose="02010509060101010101" pitchFamily="49" charset="-122"/>
              </a:rPr>
              <a:t>12</a:t>
            </a:r>
          </a:p>
        </p:txBody>
      </p:sp>
      <p:sp>
        <p:nvSpPr>
          <p:cNvPr id="789522" name="Rectangle 18"/>
          <p:cNvSpPr>
            <a:spLocks noChangeArrowheads="1"/>
          </p:cNvSpPr>
          <p:nvPr/>
        </p:nvSpPr>
        <p:spPr bwMode="auto">
          <a:xfrm>
            <a:off x="4276725" y="3054350"/>
            <a:ext cx="200025" cy="357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06" name="Text Box 19"/>
          <p:cNvSpPr txBox="1">
            <a:spLocks noChangeArrowheads="1"/>
          </p:cNvSpPr>
          <p:nvPr/>
        </p:nvSpPr>
        <p:spPr bwMode="auto">
          <a:xfrm>
            <a:off x="4030663" y="3041650"/>
            <a:ext cx="6858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  <a:ea typeface="隶书" panose="02010509060101010101" pitchFamily="49" charset="-122"/>
              </a:rPr>
              <a:t>11</a:t>
            </a:r>
          </a:p>
        </p:txBody>
      </p:sp>
      <p:sp>
        <p:nvSpPr>
          <p:cNvPr id="37907" name="Text Box 20"/>
          <p:cNvSpPr txBox="1">
            <a:spLocks noChangeArrowheads="1"/>
          </p:cNvSpPr>
          <p:nvPr/>
        </p:nvSpPr>
        <p:spPr bwMode="auto">
          <a:xfrm>
            <a:off x="3240088" y="3813175"/>
            <a:ext cx="12319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chemeClr val="bg2"/>
                </a:solidFill>
              </a:rPr>
              <a:t>74LS194</a:t>
            </a:r>
          </a:p>
        </p:txBody>
      </p:sp>
      <p:sp>
        <p:nvSpPr>
          <p:cNvPr id="789525" name="Rectangle 21"/>
          <p:cNvSpPr>
            <a:spLocks noChangeArrowheads="1"/>
          </p:cNvSpPr>
          <p:nvPr/>
        </p:nvSpPr>
        <p:spPr bwMode="auto">
          <a:xfrm>
            <a:off x="2341563" y="4764088"/>
            <a:ext cx="200025" cy="357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09" name="Text Box 22"/>
          <p:cNvSpPr txBox="1">
            <a:spLocks noChangeArrowheads="1"/>
          </p:cNvSpPr>
          <p:nvPr/>
        </p:nvSpPr>
        <p:spPr bwMode="auto">
          <a:xfrm>
            <a:off x="2200275" y="4670425"/>
            <a:ext cx="5111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789527" name="Rectangle 23"/>
          <p:cNvSpPr>
            <a:spLocks noChangeArrowheads="1"/>
          </p:cNvSpPr>
          <p:nvPr/>
        </p:nvSpPr>
        <p:spPr bwMode="auto">
          <a:xfrm>
            <a:off x="2728913" y="4764088"/>
            <a:ext cx="198437" cy="357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11" name="Text Box 24"/>
          <p:cNvSpPr txBox="1">
            <a:spLocks noChangeArrowheads="1"/>
          </p:cNvSpPr>
          <p:nvPr/>
        </p:nvSpPr>
        <p:spPr bwMode="auto">
          <a:xfrm>
            <a:off x="2587625" y="4670425"/>
            <a:ext cx="50958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2</a:t>
            </a:r>
          </a:p>
        </p:txBody>
      </p:sp>
      <p:sp>
        <p:nvSpPr>
          <p:cNvPr id="789529" name="Rectangle 25"/>
          <p:cNvSpPr>
            <a:spLocks noChangeArrowheads="1"/>
          </p:cNvSpPr>
          <p:nvPr/>
        </p:nvSpPr>
        <p:spPr bwMode="auto">
          <a:xfrm>
            <a:off x="3116263" y="4764088"/>
            <a:ext cx="198437" cy="357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13" name="Text Box 26"/>
          <p:cNvSpPr txBox="1">
            <a:spLocks noChangeArrowheads="1"/>
          </p:cNvSpPr>
          <p:nvPr/>
        </p:nvSpPr>
        <p:spPr bwMode="auto">
          <a:xfrm>
            <a:off x="2974975" y="4670425"/>
            <a:ext cx="50958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789531" name="Rectangle 27"/>
          <p:cNvSpPr>
            <a:spLocks noChangeArrowheads="1"/>
          </p:cNvSpPr>
          <p:nvPr/>
        </p:nvSpPr>
        <p:spPr bwMode="auto">
          <a:xfrm>
            <a:off x="3503613" y="4772025"/>
            <a:ext cx="198437" cy="357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15" name="Text Box 28"/>
          <p:cNvSpPr txBox="1">
            <a:spLocks noChangeArrowheads="1"/>
          </p:cNvSpPr>
          <p:nvPr/>
        </p:nvSpPr>
        <p:spPr bwMode="auto">
          <a:xfrm>
            <a:off x="3362325" y="4678363"/>
            <a:ext cx="50958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4</a:t>
            </a:r>
          </a:p>
        </p:txBody>
      </p:sp>
      <p:sp>
        <p:nvSpPr>
          <p:cNvPr id="789533" name="Rectangle 29"/>
          <p:cNvSpPr>
            <a:spLocks noChangeArrowheads="1"/>
          </p:cNvSpPr>
          <p:nvPr/>
        </p:nvSpPr>
        <p:spPr bwMode="auto">
          <a:xfrm>
            <a:off x="3890963" y="4764088"/>
            <a:ext cx="198437" cy="357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17" name="Text Box 30"/>
          <p:cNvSpPr txBox="1">
            <a:spLocks noChangeArrowheads="1"/>
          </p:cNvSpPr>
          <p:nvPr/>
        </p:nvSpPr>
        <p:spPr bwMode="auto">
          <a:xfrm>
            <a:off x="3749675" y="4670425"/>
            <a:ext cx="50958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5</a:t>
            </a:r>
          </a:p>
        </p:txBody>
      </p:sp>
      <p:sp>
        <p:nvSpPr>
          <p:cNvPr id="789535" name="Rectangle 31"/>
          <p:cNvSpPr>
            <a:spLocks noChangeArrowheads="1"/>
          </p:cNvSpPr>
          <p:nvPr/>
        </p:nvSpPr>
        <p:spPr bwMode="auto">
          <a:xfrm>
            <a:off x="4278313" y="4764088"/>
            <a:ext cx="198437" cy="357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19" name="Text Box 32"/>
          <p:cNvSpPr txBox="1">
            <a:spLocks noChangeArrowheads="1"/>
          </p:cNvSpPr>
          <p:nvPr/>
        </p:nvSpPr>
        <p:spPr bwMode="auto">
          <a:xfrm>
            <a:off x="4137025" y="4670425"/>
            <a:ext cx="50958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6</a:t>
            </a:r>
          </a:p>
        </p:txBody>
      </p:sp>
      <p:sp>
        <p:nvSpPr>
          <p:cNvPr id="789537" name="Rectangle 33"/>
          <p:cNvSpPr>
            <a:spLocks noChangeArrowheads="1"/>
          </p:cNvSpPr>
          <p:nvPr/>
        </p:nvSpPr>
        <p:spPr bwMode="auto">
          <a:xfrm>
            <a:off x="5068888" y="4764088"/>
            <a:ext cx="200025" cy="357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21" name="Text Box 34"/>
          <p:cNvSpPr txBox="1">
            <a:spLocks noChangeArrowheads="1"/>
          </p:cNvSpPr>
          <p:nvPr/>
        </p:nvSpPr>
        <p:spPr bwMode="auto">
          <a:xfrm>
            <a:off x="4927600" y="4670425"/>
            <a:ext cx="5111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8</a:t>
            </a:r>
          </a:p>
        </p:txBody>
      </p:sp>
      <p:sp>
        <p:nvSpPr>
          <p:cNvPr id="789539" name="Line 35"/>
          <p:cNvSpPr>
            <a:spLocks noChangeShapeType="1"/>
          </p:cNvSpPr>
          <p:nvPr/>
        </p:nvSpPr>
        <p:spPr bwMode="auto">
          <a:xfrm>
            <a:off x="5192713" y="5119688"/>
            <a:ext cx="0" cy="1968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40" name="Line 36"/>
          <p:cNvSpPr>
            <a:spLocks noChangeShapeType="1"/>
          </p:cNvSpPr>
          <p:nvPr/>
        </p:nvSpPr>
        <p:spPr bwMode="auto">
          <a:xfrm>
            <a:off x="5086350" y="5316538"/>
            <a:ext cx="246063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41" name="Rectangle 37"/>
          <p:cNvSpPr>
            <a:spLocks noChangeArrowheads="1"/>
          </p:cNvSpPr>
          <p:nvPr/>
        </p:nvSpPr>
        <p:spPr bwMode="auto">
          <a:xfrm>
            <a:off x="4664075" y="4772025"/>
            <a:ext cx="200025" cy="357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25" name="Text Box 38"/>
          <p:cNvSpPr txBox="1">
            <a:spLocks noChangeArrowheads="1"/>
          </p:cNvSpPr>
          <p:nvPr/>
        </p:nvSpPr>
        <p:spPr bwMode="auto">
          <a:xfrm>
            <a:off x="4522788" y="4678363"/>
            <a:ext cx="51117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</a:rPr>
              <a:t>7</a:t>
            </a:r>
          </a:p>
        </p:txBody>
      </p:sp>
      <p:sp>
        <p:nvSpPr>
          <p:cNvPr id="789543" name="Rectangle 39"/>
          <p:cNvSpPr>
            <a:spLocks noChangeArrowheads="1"/>
          </p:cNvSpPr>
          <p:nvPr/>
        </p:nvSpPr>
        <p:spPr bwMode="auto">
          <a:xfrm>
            <a:off x="2339975" y="3044825"/>
            <a:ext cx="200025" cy="354013"/>
          </a:xfrm>
          <a:prstGeom prst="rect">
            <a:avLst/>
          </a:prstGeom>
          <a:solidFill>
            <a:schemeClr val="tx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27" name="Text Box 40"/>
          <p:cNvSpPr txBox="1">
            <a:spLocks noChangeArrowheads="1"/>
          </p:cNvSpPr>
          <p:nvPr/>
        </p:nvSpPr>
        <p:spPr bwMode="auto">
          <a:xfrm>
            <a:off x="2085975" y="3030538"/>
            <a:ext cx="685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99"/>
                </a:solidFill>
                <a:ea typeface="隶书" panose="02010509060101010101" pitchFamily="49" charset="-122"/>
              </a:rPr>
              <a:t>16</a:t>
            </a:r>
          </a:p>
        </p:txBody>
      </p:sp>
      <p:sp>
        <p:nvSpPr>
          <p:cNvPr id="789545" name="Text Box 41"/>
          <p:cNvSpPr txBox="1">
            <a:spLocks noChangeArrowheads="1"/>
          </p:cNvSpPr>
          <p:nvPr/>
        </p:nvSpPr>
        <p:spPr bwMode="auto">
          <a:xfrm>
            <a:off x="2609850" y="3344863"/>
            <a:ext cx="3114675" cy="587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just">
              <a:defRPr/>
            </a:pPr>
            <a:r>
              <a:rPr kumimoji="0" lang="en-US" altLang="zh-CN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 </a:t>
            </a:r>
            <a:r>
              <a:rPr kumimoji="0" lang="en-US" altLang="zh-CN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  </a:t>
            </a:r>
            <a:r>
              <a:rPr kumimoji="0" lang="en-US" altLang="zh-CN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 </a:t>
            </a:r>
            <a:r>
              <a:rPr kumimoji="0" lang="en-US" altLang="zh-CN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Q</a:t>
            </a:r>
            <a:r>
              <a:rPr kumimoji="0" lang="en-US" altLang="zh-CN" sz="2000" b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 dirty="0"/>
              <a:t>          </a:t>
            </a:r>
            <a:r>
              <a:rPr kumimoji="0" lang="en-US" altLang="zh-CN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sz="2000" b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 </a:t>
            </a:r>
            <a:r>
              <a:rPr kumimoji="0" lang="en-US" altLang="zh-CN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sz="2000" b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37929" name="Text Box 42"/>
          <p:cNvSpPr txBox="1">
            <a:spLocks noChangeArrowheads="1"/>
          </p:cNvSpPr>
          <p:nvPr/>
        </p:nvSpPr>
        <p:spPr bwMode="auto">
          <a:xfrm>
            <a:off x="2627313" y="4264025"/>
            <a:ext cx="2586037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chemeClr val="folHlink"/>
                </a:solidFill>
              </a:rPr>
              <a:t>D</a:t>
            </a:r>
            <a:r>
              <a:rPr kumimoji="0" lang="en-US" altLang="zh-CN" sz="2000" b="1" baseline="-25000">
                <a:solidFill>
                  <a:schemeClr val="folHlink"/>
                </a:solidFill>
              </a:rPr>
              <a:t>R</a:t>
            </a:r>
            <a:r>
              <a:rPr kumimoji="0" lang="en-US" altLang="zh-CN" sz="2400" b="1"/>
              <a:t>  A  B  C  D  </a:t>
            </a:r>
            <a:r>
              <a:rPr kumimoji="0" lang="en-US" altLang="zh-CN" sz="2000" b="1">
                <a:solidFill>
                  <a:schemeClr val="folHlink"/>
                </a:solidFill>
              </a:rPr>
              <a:t>D</a:t>
            </a:r>
            <a:r>
              <a:rPr kumimoji="0" lang="en-US" altLang="zh-CN" sz="2000" b="1" baseline="-25000">
                <a:solidFill>
                  <a:schemeClr val="folHlink"/>
                </a:solidFill>
              </a:rPr>
              <a:t>L</a:t>
            </a:r>
          </a:p>
        </p:txBody>
      </p:sp>
      <p:sp>
        <p:nvSpPr>
          <p:cNvPr id="789547" name="AutoShape 43"/>
          <p:cNvSpPr>
            <a:spLocks/>
          </p:cNvSpPr>
          <p:nvPr/>
        </p:nvSpPr>
        <p:spPr bwMode="auto">
          <a:xfrm rot="16200000" flipV="1">
            <a:off x="3733006" y="3734594"/>
            <a:ext cx="200025" cy="1150938"/>
          </a:xfrm>
          <a:prstGeom prst="rightBrace">
            <a:avLst>
              <a:gd name="adj1" fmla="val 47950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31" name="Text Box 45"/>
          <p:cNvSpPr txBox="1">
            <a:spLocks noChangeArrowheads="1"/>
          </p:cNvSpPr>
          <p:nvPr/>
        </p:nvSpPr>
        <p:spPr bwMode="auto">
          <a:xfrm>
            <a:off x="2266950" y="4119563"/>
            <a:ext cx="6159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1">
                <a:solidFill>
                  <a:schemeClr val="folHlink"/>
                </a:solidFill>
              </a:rPr>
              <a:t>清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1">
                <a:solidFill>
                  <a:schemeClr val="folHlink"/>
                </a:solidFill>
              </a:rPr>
              <a:t>除</a:t>
            </a:r>
          </a:p>
        </p:txBody>
      </p:sp>
      <p:sp>
        <p:nvSpPr>
          <p:cNvPr id="789550" name="AutoShape 46"/>
          <p:cNvSpPr>
            <a:spLocks noChangeArrowheads="1"/>
          </p:cNvSpPr>
          <p:nvPr/>
        </p:nvSpPr>
        <p:spPr bwMode="auto">
          <a:xfrm flipV="1">
            <a:off x="4302125" y="3409950"/>
            <a:ext cx="133350" cy="141288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33" name="Text Box 47"/>
          <p:cNvSpPr txBox="1">
            <a:spLocks noChangeArrowheads="1"/>
          </p:cNvSpPr>
          <p:nvPr/>
        </p:nvSpPr>
        <p:spPr bwMode="auto">
          <a:xfrm>
            <a:off x="2665413" y="2276475"/>
            <a:ext cx="1868487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chemeClr val="folHlink"/>
                </a:solidFill>
              </a:rPr>
              <a:t>F3  F2  F1  F0</a:t>
            </a:r>
          </a:p>
        </p:txBody>
      </p:sp>
      <p:sp>
        <p:nvSpPr>
          <p:cNvPr id="789552" name="Line 48"/>
          <p:cNvSpPr>
            <a:spLocks noChangeShapeType="1"/>
          </p:cNvSpPr>
          <p:nvPr/>
        </p:nvSpPr>
        <p:spPr bwMode="auto">
          <a:xfrm>
            <a:off x="2816225" y="2641600"/>
            <a:ext cx="0" cy="3937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53" name="Line 49"/>
          <p:cNvSpPr>
            <a:spLocks noChangeShapeType="1"/>
          </p:cNvSpPr>
          <p:nvPr/>
        </p:nvSpPr>
        <p:spPr bwMode="auto">
          <a:xfrm>
            <a:off x="3201988" y="2660650"/>
            <a:ext cx="0" cy="3937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54" name="Line 50"/>
          <p:cNvSpPr>
            <a:spLocks noChangeShapeType="1"/>
          </p:cNvSpPr>
          <p:nvPr/>
        </p:nvSpPr>
        <p:spPr bwMode="auto">
          <a:xfrm>
            <a:off x="3608388" y="2641600"/>
            <a:ext cx="0" cy="3937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55" name="Line 51"/>
          <p:cNvSpPr>
            <a:spLocks noChangeShapeType="1"/>
          </p:cNvSpPr>
          <p:nvPr/>
        </p:nvSpPr>
        <p:spPr bwMode="auto">
          <a:xfrm>
            <a:off x="4013200" y="2641600"/>
            <a:ext cx="0" cy="3937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56" name="Rectangle 52"/>
          <p:cNvSpPr>
            <a:spLocks noChangeArrowheads="1"/>
          </p:cNvSpPr>
          <p:nvPr/>
        </p:nvSpPr>
        <p:spPr bwMode="auto">
          <a:xfrm>
            <a:off x="2128838" y="5416550"/>
            <a:ext cx="4424362" cy="422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just">
              <a:defRPr/>
            </a:pPr>
            <a:r>
              <a:rPr kumimoji="0" lang="en-US" altLang="zh-CN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          </a:t>
            </a:r>
            <a:r>
              <a:rPr kumimoji="0" lang="en-US" altLang="zh-CN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D3  D2  D1 D0</a:t>
            </a:r>
          </a:p>
        </p:txBody>
      </p:sp>
      <p:sp>
        <p:nvSpPr>
          <p:cNvPr id="789557" name="Line 53"/>
          <p:cNvSpPr>
            <a:spLocks noChangeShapeType="1"/>
          </p:cNvSpPr>
          <p:nvPr/>
        </p:nvSpPr>
        <p:spPr bwMode="auto">
          <a:xfrm>
            <a:off x="2446338" y="5119688"/>
            <a:ext cx="0" cy="30003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58" name="Line 54"/>
          <p:cNvSpPr>
            <a:spLocks noChangeShapeType="1"/>
          </p:cNvSpPr>
          <p:nvPr/>
        </p:nvSpPr>
        <p:spPr bwMode="auto">
          <a:xfrm>
            <a:off x="2816225" y="5133975"/>
            <a:ext cx="0" cy="2984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59" name="Line 55"/>
          <p:cNvSpPr>
            <a:spLocks noChangeShapeType="1"/>
          </p:cNvSpPr>
          <p:nvPr/>
        </p:nvSpPr>
        <p:spPr bwMode="auto">
          <a:xfrm>
            <a:off x="3608388" y="5130800"/>
            <a:ext cx="0" cy="2984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60" name="Line 56"/>
          <p:cNvSpPr>
            <a:spLocks noChangeShapeType="1"/>
          </p:cNvSpPr>
          <p:nvPr/>
        </p:nvSpPr>
        <p:spPr bwMode="auto">
          <a:xfrm flipH="1">
            <a:off x="4000500" y="5076825"/>
            <a:ext cx="0" cy="381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61" name="Line 57"/>
          <p:cNvSpPr>
            <a:spLocks noChangeShapeType="1"/>
          </p:cNvSpPr>
          <p:nvPr/>
        </p:nvSpPr>
        <p:spPr bwMode="auto">
          <a:xfrm>
            <a:off x="4381500" y="5119688"/>
            <a:ext cx="0" cy="30003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62" name="Line 58"/>
          <p:cNvSpPr>
            <a:spLocks noChangeShapeType="1"/>
          </p:cNvSpPr>
          <p:nvPr/>
        </p:nvSpPr>
        <p:spPr bwMode="auto">
          <a:xfrm>
            <a:off x="4768850" y="5138738"/>
            <a:ext cx="0" cy="2984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63" name="Line 59"/>
          <p:cNvSpPr>
            <a:spLocks noChangeShapeType="1"/>
          </p:cNvSpPr>
          <p:nvPr/>
        </p:nvSpPr>
        <p:spPr bwMode="auto">
          <a:xfrm>
            <a:off x="3201988" y="5154613"/>
            <a:ext cx="0" cy="2984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71" name="Line 67"/>
          <p:cNvSpPr>
            <a:spLocks noChangeShapeType="1"/>
          </p:cNvSpPr>
          <p:nvPr/>
        </p:nvSpPr>
        <p:spPr bwMode="auto">
          <a:xfrm>
            <a:off x="4398963" y="2520950"/>
            <a:ext cx="185737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72" name="Line 68"/>
          <p:cNvSpPr>
            <a:spLocks noChangeShapeType="1"/>
          </p:cNvSpPr>
          <p:nvPr/>
        </p:nvSpPr>
        <p:spPr bwMode="auto">
          <a:xfrm>
            <a:off x="4398963" y="2520950"/>
            <a:ext cx="0" cy="55086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73" name="Line 69"/>
          <p:cNvSpPr>
            <a:spLocks noChangeShapeType="1"/>
          </p:cNvSpPr>
          <p:nvPr/>
        </p:nvSpPr>
        <p:spPr bwMode="auto">
          <a:xfrm>
            <a:off x="2300288" y="5464175"/>
            <a:ext cx="19367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9574" name="Text Box 70"/>
          <p:cNvSpPr txBox="1">
            <a:spLocks noChangeArrowheads="1"/>
          </p:cNvSpPr>
          <p:nvPr/>
        </p:nvSpPr>
        <p:spPr bwMode="auto">
          <a:xfrm>
            <a:off x="6227763" y="2427288"/>
            <a:ext cx="739775" cy="481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just">
              <a:defRPr/>
            </a:pPr>
            <a:r>
              <a:rPr kumimoji="0"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</a:p>
        </p:txBody>
      </p:sp>
      <p:grpSp>
        <p:nvGrpSpPr>
          <p:cNvPr id="37950" name="Group 71"/>
          <p:cNvGrpSpPr>
            <a:grpSpLocks/>
          </p:cNvGrpSpPr>
          <p:nvPr/>
        </p:nvGrpSpPr>
        <p:grpSpPr bwMode="auto">
          <a:xfrm>
            <a:off x="5935663" y="2722563"/>
            <a:ext cx="339725" cy="179387"/>
            <a:chOff x="3814" y="3675"/>
            <a:chExt cx="214" cy="104"/>
          </a:xfrm>
        </p:grpSpPr>
        <p:sp>
          <p:nvSpPr>
            <p:cNvPr id="789576" name="Line 72"/>
            <p:cNvSpPr>
              <a:spLocks noChangeShapeType="1"/>
            </p:cNvSpPr>
            <p:nvPr/>
          </p:nvSpPr>
          <p:spPr bwMode="auto">
            <a:xfrm>
              <a:off x="3814" y="3779"/>
              <a:ext cx="65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9577" name="Line 73"/>
            <p:cNvSpPr>
              <a:spLocks noChangeShapeType="1"/>
            </p:cNvSpPr>
            <p:nvPr/>
          </p:nvSpPr>
          <p:spPr bwMode="auto">
            <a:xfrm>
              <a:off x="3963" y="3779"/>
              <a:ext cx="65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9578" name="Line 74"/>
            <p:cNvSpPr>
              <a:spLocks noChangeShapeType="1"/>
            </p:cNvSpPr>
            <p:nvPr/>
          </p:nvSpPr>
          <p:spPr bwMode="auto">
            <a:xfrm>
              <a:off x="3879" y="3676"/>
              <a:ext cx="0" cy="10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9579" name="Line 75"/>
            <p:cNvSpPr>
              <a:spLocks noChangeShapeType="1"/>
            </p:cNvSpPr>
            <p:nvPr/>
          </p:nvSpPr>
          <p:spPr bwMode="auto">
            <a:xfrm>
              <a:off x="3890" y="3675"/>
              <a:ext cx="65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9580" name="Line 76"/>
            <p:cNvSpPr>
              <a:spLocks noChangeShapeType="1"/>
            </p:cNvSpPr>
            <p:nvPr/>
          </p:nvSpPr>
          <p:spPr bwMode="auto">
            <a:xfrm>
              <a:off x="3963" y="3676"/>
              <a:ext cx="0" cy="10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7951" name="Picture 77" descr="ELEGLINE"/>
          <p:cNvPicPr>
            <a:picLocks noChangeAspect="1" noChangeArrowheads="1"/>
          </p:cNvPicPr>
          <p:nvPr/>
        </p:nvPicPr>
        <p:blipFill>
          <a:blip r:embed="rId2">
            <a:lum bright="46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52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用寄存器芯片设计时序电路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53" name="Text Box 25"/>
          <p:cNvSpPr txBox="1">
            <a:spLocks noChangeArrowheads="1"/>
          </p:cNvSpPr>
          <p:nvPr/>
        </p:nvSpPr>
        <p:spPr bwMode="auto">
          <a:xfrm>
            <a:off x="2484438" y="5013325"/>
            <a:ext cx="3425825" cy="1570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</a:t>
            </a:r>
            <a:r>
              <a:rPr lang="en-US" altLang="zh-CN" b="1" baseline="-30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M</a:t>
            </a:r>
            <a:r>
              <a:rPr lang="en-US" altLang="zh-CN" b="1" baseline="-30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      </a:t>
            </a:r>
            <a:r>
              <a:rPr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工作模式</a:t>
            </a:r>
            <a:endParaRPr lang="en-US" altLang="zh-CN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0  0         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保持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0  1         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右移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1  0         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左移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1  1         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并入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38915" name="Group 2"/>
          <p:cNvGrpSpPr>
            <a:grpSpLocks/>
          </p:cNvGrpSpPr>
          <p:nvPr/>
        </p:nvGrpSpPr>
        <p:grpSpPr bwMode="auto">
          <a:xfrm>
            <a:off x="827088" y="260350"/>
            <a:ext cx="7162800" cy="4419600"/>
            <a:chOff x="672" y="1056"/>
            <a:chExt cx="4320" cy="2784"/>
          </a:xfrm>
        </p:grpSpPr>
        <p:grpSp>
          <p:nvGrpSpPr>
            <p:cNvPr id="38918" name="Group 3"/>
            <p:cNvGrpSpPr>
              <a:grpSpLocks/>
            </p:cNvGrpSpPr>
            <p:nvPr/>
          </p:nvGrpSpPr>
          <p:grpSpPr bwMode="auto">
            <a:xfrm>
              <a:off x="672" y="1056"/>
              <a:ext cx="4320" cy="2784"/>
              <a:chOff x="672" y="1056"/>
              <a:chExt cx="4320" cy="2784"/>
            </a:xfrm>
          </p:grpSpPr>
          <p:sp>
            <p:nvSpPr>
              <p:cNvPr id="790532" name="Text Box 4"/>
              <p:cNvSpPr txBox="1">
                <a:spLocks noChangeArrowheads="1"/>
              </p:cNvSpPr>
              <p:nvPr/>
            </p:nvSpPr>
            <p:spPr bwMode="auto">
              <a:xfrm>
                <a:off x="1842" y="1056"/>
                <a:ext cx="2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b="1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cs typeface="Times New Roman" panose="02020603050405020304" pitchFamily="18" charset="0"/>
                  </a:rPr>
                  <a:t>74194 </a:t>
                </a:r>
                <a:endParaRPr lang="en-US" altLang="zh-CN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921" name="Group 5"/>
              <p:cNvGrpSpPr>
                <a:grpSpLocks/>
              </p:cNvGrpSpPr>
              <p:nvPr/>
            </p:nvGrpSpPr>
            <p:grpSpPr bwMode="auto">
              <a:xfrm>
                <a:off x="672" y="1392"/>
                <a:ext cx="4320" cy="2448"/>
                <a:chOff x="768" y="1440"/>
                <a:chExt cx="4320" cy="2448"/>
              </a:xfrm>
            </p:grpSpPr>
            <p:sp>
              <p:nvSpPr>
                <p:cNvPr id="790534" name="Rectangle 6"/>
                <p:cNvSpPr>
                  <a:spLocks noChangeArrowheads="1"/>
                </p:cNvSpPr>
                <p:nvPr/>
              </p:nvSpPr>
              <p:spPr bwMode="auto">
                <a:xfrm>
                  <a:off x="3360" y="3360"/>
                  <a:ext cx="1728" cy="5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  <a:defRPr/>
                  </a:pPr>
                  <a:r>
                    <a:rPr lang="zh-CN" altLang="en-US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输出</a:t>
                  </a:r>
                  <a:endParaRPr lang="en-US" altLang="zh-CN" sz="2400" b="1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90535" name="Rectangle 7"/>
                <p:cNvSpPr>
                  <a:spLocks noChangeArrowheads="1"/>
                </p:cNvSpPr>
                <p:nvPr/>
              </p:nvSpPr>
              <p:spPr bwMode="auto">
                <a:xfrm>
                  <a:off x="1680" y="3360"/>
                  <a:ext cx="1676" cy="5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  <a:defRPr/>
                  </a:pP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Q</a:t>
                  </a:r>
                  <a:r>
                    <a:rPr lang="en-US" altLang="zh-CN" sz="2400" b="1" baseline="-3000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A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Q</a:t>
                  </a:r>
                  <a:r>
                    <a:rPr lang="en-US" altLang="zh-CN" sz="2400" b="1" baseline="-3000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B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Q</a:t>
                  </a:r>
                  <a:r>
                    <a:rPr lang="en-US" altLang="zh-CN" sz="2400" b="1" baseline="-3000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C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Q</a:t>
                  </a:r>
                  <a:r>
                    <a:rPr lang="en-US" altLang="zh-CN" sz="2400" b="1" baseline="-3000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D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790536" name="Rectangle 8"/>
                <p:cNvSpPr>
                  <a:spLocks noChangeArrowheads="1"/>
                </p:cNvSpPr>
                <p:nvPr/>
              </p:nvSpPr>
              <p:spPr bwMode="auto">
                <a:xfrm>
                  <a:off x="768" y="3360"/>
                  <a:ext cx="912" cy="5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  <a:defRPr/>
                  </a:pP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宋体" panose="02010600030101010101" pitchFamily="2" charset="-122"/>
                    </a:rPr>
                    <a:t>Output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790537" name="Rectangle 9"/>
                <p:cNvSpPr>
                  <a:spLocks noChangeArrowheads="1"/>
                </p:cNvSpPr>
                <p:nvPr/>
              </p:nvSpPr>
              <p:spPr bwMode="auto">
                <a:xfrm>
                  <a:off x="3360" y="1824"/>
                  <a:ext cx="1728" cy="15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  <a:defRPr/>
                  </a:pPr>
                  <a:r>
                    <a:rPr lang="zh-CN" altLang="en-US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清零</a:t>
                  </a:r>
                  <a: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/>
                  </a:r>
                  <a:b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</a:br>
                  <a: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 </a:t>
                  </a:r>
                  <a:r>
                    <a:rPr lang="zh-CN" altLang="en-US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并行输入</a:t>
                  </a:r>
                  <a: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/>
                  </a:r>
                  <a:b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</a:br>
                  <a: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 </a:t>
                  </a:r>
                  <a:r>
                    <a:rPr lang="zh-CN" altLang="en-US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右移输入</a:t>
                  </a:r>
                  <a: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/>
                  </a:r>
                  <a:b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</a:br>
                  <a: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 </a:t>
                  </a:r>
                  <a:r>
                    <a:rPr lang="zh-CN" altLang="en-US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左移输入</a:t>
                  </a:r>
                  <a: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 </a:t>
                  </a:r>
                  <a:b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</a:br>
                  <a:r>
                    <a:rPr lang="zh-CN" altLang="en-US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模式控制</a:t>
                  </a:r>
                  <a:endParaRPr lang="en-US" altLang="zh-CN" sz="2400" b="1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endParaRPr>
                </a:p>
                <a:p>
                  <a:pPr algn="ctr" eaLnBrk="1" hangingPunct="1">
                    <a:buFont typeface="Wingdings" panose="05000000000000000000" pitchFamily="2" charset="2"/>
                    <a:buNone/>
                    <a:defRPr/>
                  </a:pPr>
                  <a: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 </a:t>
                  </a:r>
                  <a:r>
                    <a:rPr lang="zh-CN" altLang="en-US" sz="2400" b="1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时钟</a:t>
                  </a:r>
                  <a:r>
                    <a:rPr lang="en-US" altLang="zh-CN" sz="2400" b="1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790538" name="Rectangle 10"/>
                <p:cNvSpPr>
                  <a:spLocks noChangeArrowheads="1"/>
                </p:cNvSpPr>
                <p:nvPr/>
              </p:nvSpPr>
              <p:spPr bwMode="auto">
                <a:xfrm>
                  <a:off x="1680" y="1824"/>
                  <a:ext cx="1676" cy="15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  <a:defRPr/>
                  </a:pP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C</a:t>
                  </a:r>
                  <a:r>
                    <a:rPr lang="en-US" altLang="zh-CN" sz="2400" b="1" baseline="-3000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r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 </a:t>
                  </a:r>
                  <a:b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</a:b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D</a:t>
                  </a:r>
                  <a:r>
                    <a:rPr lang="en-US" altLang="zh-CN" sz="2400" b="1" baseline="-3000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0</a:t>
                  </a:r>
                  <a:r>
                    <a:rPr lang="zh-CN" altLang="en-US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，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D</a:t>
                  </a:r>
                  <a:r>
                    <a:rPr lang="en-US" altLang="zh-CN" sz="2400" b="1" baseline="-3000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1</a:t>
                  </a:r>
                  <a:r>
                    <a:rPr lang="zh-CN" altLang="en-US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，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D</a:t>
                  </a:r>
                  <a:r>
                    <a:rPr lang="en-US" altLang="zh-CN" sz="2400" b="1" baseline="-3000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</a:t>
                  </a:r>
                  <a:r>
                    <a:rPr lang="zh-CN" altLang="en-US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，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D</a:t>
                  </a:r>
                  <a:r>
                    <a:rPr lang="en-US" altLang="zh-CN" sz="2400" b="1" baseline="-3000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3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 </a:t>
                  </a:r>
                  <a:b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</a:b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D</a:t>
                  </a:r>
                  <a:r>
                    <a:rPr lang="en-US" altLang="zh-CN" sz="2400" b="1" baseline="-3000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R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 </a:t>
                  </a:r>
                  <a:b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</a:b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D</a:t>
                  </a:r>
                  <a:r>
                    <a:rPr lang="en-US" altLang="zh-CN" sz="2400" b="1" baseline="-3000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L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 </a:t>
                  </a:r>
                  <a:b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</a:b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M</a:t>
                  </a:r>
                  <a:r>
                    <a:rPr lang="en-US" altLang="zh-CN" sz="2400" b="1" baseline="-3000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A</a:t>
                  </a:r>
                  <a:r>
                    <a:rPr lang="zh-CN" altLang="en-US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，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M</a:t>
                  </a:r>
                  <a:r>
                    <a:rPr lang="en-US" altLang="zh-CN" sz="2400" b="1" baseline="-3000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B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 </a:t>
                  </a:r>
                  <a:b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</a:b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CP </a:t>
                  </a:r>
                </a:p>
              </p:txBody>
            </p:sp>
            <p:sp>
              <p:nvSpPr>
                <p:cNvPr id="790539" name="Rectangle 11"/>
                <p:cNvSpPr>
                  <a:spLocks noChangeArrowheads="1"/>
                </p:cNvSpPr>
                <p:nvPr/>
              </p:nvSpPr>
              <p:spPr bwMode="auto">
                <a:xfrm>
                  <a:off x="768" y="1824"/>
                  <a:ext cx="912" cy="15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  <a:defRPr/>
                  </a:pP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宋体" panose="02010600030101010101" pitchFamily="2" charset="-122"/>
                    </a:rPr>
                    <a:t>Input</a:t>
                  </a:r>
                  <a:r>
                    <a:rPr lang="en-US" altLang="zh-CN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790540" name="Rectangle 12"/>
                <p:cNvSpPr>
                  <a:spLocks noChangeArrowheads="1"/>
                </p:cNvSpPr>
                <p:nvPr/>
              </p:nvSpPr>
              <p:spPr bwMode="auto">
                <a:xfrm>
                  <a:off x="3360" y="1440"/>
                  <a:ext cx="172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  <a:defRPr/>
                  </a:pPr>
                  <a:r>
                    <a:rPr lang="zh-CN" altLang="en-US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宋体" panose="02010600030101010101" pitchFamily="2" charset="-122"/>
                    </a:rPr>
                    <a:t>功   能</a:t>
                  </a:r>
                  <a:r>
                    <a:rPr lang="zh-CN" altLang="en-US" sz="2400" b="1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790541" name="Rectangle 13"/>
                <p:cNvSpPr>
                  <a:spLocks noChangeArrowheads="1"/>
                </p:cNvSpPr>
                <p:nvPr/>
              </p:nvSpPr>
              <p:spPr bwMode="auto">
                <a:xfrm>
                  <a:off x="768" y="1440"/>
                  <a:ext cx="259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Wingdings" panose="05000000000000000000" pitchFamily="2" charset="2"/>
                    <a:buNone/>
                    <a:defRPr/>
                  </a:pPr>
                  <a:endParaRPr lang="en-US" sz="2400" b="1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90542" name="Line 14"/>
                <p:cNvSpPr>
                  <a:spLocks noChangeShapeType="1"/>
                </p:cNvSpPr>
                <p:nvPr/>
              </p:nvSpPr>
              <p:spPr bwMode="auto">
                <a:xfrm>
                  <a:off x="768" y="1440"/>
                  <a:ext cx="432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0543" name="Line 15"/>
                <p:cNvSpPr>
                  <a:spLocks noChangeShapeType="1"/>
                </p:cNvSpPr>
                <p:nvPr/>
              </p:nvSpPr>
              <p:spPr bwMode="auto">
                <a:xfrm>
                  <a:off x="768" y="1824"/>
                  <a:ext cx="43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0544" name="Line 16"/>
                <p:cNvSpPr>
                  <a:spLocks noChangeShapeType="1"/>
                </p:cNvSpPr>
                <p:nvPr/>
              </p:nvSpPr>
              <p:spPr bwMode="auto">
                <a:xfrm>
                  <a:off x="768" y="3360"/>
                  <a:ext cx="43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0545" name="Line 17"/>
                <p:cNvSpPr>
                  <a:spLocks noChangeShapeType="1"/>
                </p:cNvSpPr>
                <p:nvPr/>
              </p:nvSpPr>
              <p:spPr bwMode="auto">
                <a:xfrm>
                  <a:off x="768" y="3888"/>
                  <a:ext cx="432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0546" name="Line 18"/>
                <p:cNvSpPr>
                  <a:spLocks noChangeShapeType="1"/>
                </p:cNvSpPr>
                <p:nvPr/>
              </p:nvSpPr>
              <p:spPr bwMode="auto">
                <a:xfrm>
                  <a:off x="768" y="1440"/>
                  <a:ext cx="0" cy="384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0547" name="Line 19"/>
                <p:cNvSpPr>
                  <a:spLocks noChangeShapeType="1"/>
                </p:cNvSpPr>
                <p:nvPr/>
              </p:nvSpPr>
              <p:spPr bwMode="auto">
                <a:xfrm>
                  <a:off x="3360" y="1440"/>
                  <a:ext cx="0" cy="24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0548" name="Line 20"/>
                <p:cNvSpPr>
                  <a:spLocks noChangeShapeType="1"/>
                </p:cNvSpPr>
                <p:nvPr/>
              </p:nvSpPr>
              <p:spPr bwMode="auto">
                <a:xfrm>
                  <a:off x="5088" y="1440"/>
                  <a:ext cx="0" cy="2448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0549" name="Line 21"/>
                <p:cNvSpPr>
                  <a:spLocks noChangeShapeType="1"/>
                </p:cNvSpPr>
                <p:nvPr/>
              </p:nvSpPr>
              <p:spPr bwMode="auto">
                <a:xfrm>
                  <a:off x="1680" y="1824"/>
                  <a:ext cx="0" cy="20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0550" name="Line 22"/>
                <p:cNvSpPr>
                  <a:spLocks noChangeShapeType="1"/>
                </p:cNvSpPr>
                <p:nvPr/>
              </p:nvSpPr>
              <p:spPr bwMode="auto">
                <a:xfrm>
                  <a:off x="768" y="1824"/>
                  <a:ext cx="0" cy="1536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0551" name="Line 23"/>
                <p:cNvSpPr>
                  <a:spLocks noChangeShapeType="1"/>
                </p:cNvSpPr>
                <p:nvPr/>
              </p:nvSpPr>
              <p:spPr bwMode="auto">
                <a:xfrm>
                  <a:off x="768" y="3360"/>
                  <a:ext cx="0" cy="528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790552" name="Line 24"/>
            <p:cNvSpPr>
              <a:spLocks noChangeShapeType="1"/>
            </p:cNvSpPr>
            <p:nvPr/>
          </p:nvSpPr>
          <p:spPr bwMode="auto">
            <a:xfrm>
              <a:off x="2208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259632" y="1124744"/>
            <a:ext cx="6984776" cy="3428631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74194</a:t>
            </a:r>
            <a:r>
              <a:rPr lang="zh-CN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 smtClean="0">
                <a:solidFill>
                  <a:schemeClr val="bg2"/>
                </a:solidFill>
              </a:rPr>
              <a:t>4-bit </a:t>
            </a:r>
            <a:r>
              <a:rPr lang="zh-CN" altLang="zh-CN" sz="2800" b="1" dirty="0">
                <a:solidFill>
                  <a:schemeClr val="bg2"/>
                </a:solidFill>
              </a:rPr>
              <a:t>右移扭环形计数器</a:t>
            </a:r>
          </a:p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 smtClean="0">
                <a:solidFill>
                  <a:schemeClr val="bg2"/>
                </a:solidFill>
              </a:rPr>
              <a:t>8-bit </a:t>
            </a:r>
            <a:r>
              <a:rPr lang="zh-CN" altLang="zh-CN" sz="2800" b="1" dirty="0">
                <a:solidFill>
                  <a:schemeClr val="bg2"/>
                </a:solidFill>
              </a:rPr>
              <a:t>双向移位寄存器</a:t>
            </a:r>
          </a:p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 smtClean="0">
                <a:solidFill>
                  <a:schemeClr val="bg2"/>
                </a:solidFill>
              </a:rPr>
              <a:t>7-bit </a:t>
            </a:r>
            <a:r>
              <a:rPr lang="zh-CN" altLang="zh-CN" sz="2800" b="1" dirty="0">
                <a:solidFill>
                  <a:schemeClr val="bg2"/>
                </a:solidFill>
              </a:rPr>
              <a:t>串</a:t>
            </a:r>
            <a:r>
              <a:rPr lang="en-US" altLang="zh-CN" sz="2800" b="1" dirty="0">
                <a:solidFill>
                  <a:schemeClr val="bg2"/>
                </a:solidFill>
              </a:rPr>
              <a:t>/</a:t>
            </a:r>
            <a:r>
              <a:rPr lang="zh-CN" altLang="zh-CN" sz="2800" b="1" dirty="0">
                <a:solidFill>
                  <a:schemeClr val="bg2"/>
                </a:solidFill>
              </a:rPr>
              <a:t>并</a:t>
            </a:r>
            <a:r>
              <a:rPr lang="zh-CN" altLang="zh-CN" sz="2800" b="1" dirty="0" smtClean="0">
                <a:solidFill>
                  <a:schemeClr val="bg2"/>
                </a:solidFill>
              </a:rPr>
              <a:t>信号转换器</a:t>
            </a:r>
            <a:endParaRPr lang="zh-CN" altLang="zh-CN" sz="2800" b="1" dirty="0">
              <a:solidFill>
                <a:schemeClr val="bg2"/>
              </a:solidFill>
            </a:endParaRP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329910"/>
              </p:ext>
            </p:extLst>
          </p:nvPr>
        </p:nvGraphicFramePr>
        <p:xfrm>
          <a:off x="539552" y="2204864"/>
          <a:ext cx="555243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1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204864"/>
                        <a:ext cx="555243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57622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7561263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应用： ①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4-bit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右移扭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环形计数器</a:t>
            </a:r>
            <a:endParaRPr lang="en-US" altLang="zh-CN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2705100" y="2209800"/>
            <a:ext cx="2362200" cy="15240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FF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2915816" y="1752600"/>
            <a:ext cx="22098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sz="2000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sz="2000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sz="2000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sz="2000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667000" y="2590800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4419600" y="2971800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60" name="Line 9"/>
          <p:cNvSpPr>
            <a:spLocks noChangeShapeType="1"/>
          </p:cNvSpPr>
          <p:nvPr/>
        </p:nvSpPr>
        <p:spPr bwMode="auto">
          <a:xfrm flipV="1">
            <a:off x="33528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Line 10"/>
          <p:cNvSpPr>
            <a:spLocks noChangeShapeType="1"/>
          </p:cNvSpPr>
          <p:nvPr/>
        </p:nvSpPr>
        <p:spPr bwMode="auto">
          <a:xfrm flipV="1">
            <a:off x="37338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Line 11"/>
          <p:cNvSpPr>
            <a:spLocks noChangeShapeType="1"/>
          </p:cNvSpPr>
          <p:nvPr/>
        </p:nvSpPr>
        <p:spPr bwMode="auto">
          <a:xfrm flipV="1">
            <a:off x="41148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 flipV="1">
            <a:off x="4495800" y="1828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Line 13"/>
          <p:cNvSpPr>
            <a:spLocks noChangeShapeType="1"/>
          </p:cNvSpPr>
          <p:nvPr/>
        </p:nvSpPr>
        <p:spPr bwMode="auto">
          <a:xfrm>
            <a:off x="2476500" y="3124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Line 14"/>
          <p:cNvSpPr>
            <a:spLocks noChangeShapeType="1"/>
          </p:cNvSpPr>
          <p:nvPr/>
        </p:nvSpPr>
        <p:spPr bwMode="auto">
          <a:xfrm flipH="1">
            <a:off x="2209800" y="2743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1295400" y="2971800"/>
            <a:ext cx="762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</a:p>
        </p:txBody>
      </p:sp>
      <p:sp>
        <p:nvSpPr>
          <p:cNvPr id="67" name="Line 16"/>
          <p:cNvSpPr>
            <a:spLocks noChangeShapeType="1"/>
          </p:cNvSpPr>
          <p:nvPr/>
        </p:nvSpPr>
        <p:spPr bwMode="auto">
          <a:xfrm>
            <a:off x="3352800" y="3733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Line 17"/>
          <p:cNvSpPr>
            <a:spLocks noChangeShapeType="1"/>
          </p:cNvSpPr>
          <p:nvPr/>
        </p:nvSpPr>
        <p:spPr bwMode="auto">
          <a:xfrm>
            <a:off x="3733800" y="3733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Line 18"/>
          <p:cNvSpPr>
            <a:spLocks noChangeShapeType="1"/>
          </p:cNvSpPr>
          <p:nvPr/>
        </p:nvSpPr>
        <p:spPr bwMode="auto">
          <a:xfrm>
            <a:off x="4114800" y="3733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>
            <a:off x="4495800" y="3733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3169940" y="4005064"/>
            <a:ext cx="15621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1   0   0   0</a:t>
            </a:r>
          </a:p>
        </p:txBody>
      </p:sp>
      <p:sp>
        <p:nvSpPr>
          <p:cNvPr id="72" name="Text Box 21"/>
          <p:cNvSpPr txBox="1">
            <a:spLocks noChangeArrowheads="1"/>
          </p:cNvSpPr>
          <p:nvPr/>
        </p:nvSpPr>
        <p:spPr bwMode="auto">
          <a:xfrm>
            <a:off x="4419600" y="2667000"/>
            <a:ext cx="762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73" name="Text Box 22"/>
          <p:cNvSpPr txBox="1">
            <a:spLocks noChangeArrowheads="1"/>
          </p:cNvSpPr>
          <p:nvPr/>
        </p:nvSpPr>
        <p:spPr bwMode="auto">
          <a:xfrm>
            <a:off x="3131840" y="4309864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 </a:t>
            </a: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 </a:t>
            </a: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  </a:t>
            </a: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74" name="Text Box 23"/>
          <p:cNvSpPr txBox="1">
            <a:spLocks noChangeArrowheads="1"/>
          </p:cNvSpPr>
          <p:nvPr/>
        </p:nvSpPr>
        <p:spPr bwMode="auto">
          <a:xfrm>
            <a:off x="2743200" y="295592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endParaRPr kumimoji="0" lang="en-US" altLang="zh-CN" sz="2000" b="1" baseline="-25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5" name="Line 24"/>
          <p:cNvSpPr>
            <a:spLocks noChangeShapeType="1"/>
          </p:cNvSpPr>
          <p:nvPr/>
        </p:nvSpPr>
        <p:spPr bwMode="auto">
          <a:xfrm>
            <a:off x="2697164" y="3025777"/>
            <a:ext cx="122236" cy="984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Line 25"/>
          <p:cNvSpPr>
            <a:spLocks noChangeShapeType="1"/>
          </p:cNvSpPr>
          <p:nvPr/>
        </p:nvSpPr>
        <p:spPr bwMode="auto">
          <a:xfrm flipH="1">
            <a:off x="2713036" y="3124200"/>
            <a:ext cx="106364" cy="984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Line 26"/>
          <p:cNvSpPr>
            <a:spLocks noChangeShapeType="1"/>
          </p:cNvSpPr>
          <p:nvPr/>
        </p:nvSpPr>
        <p:spPr bwMode="auto">
          <a:xfrm>
            <a:off x="5055096" y="2819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Line 27"/>
          <p:cNvSpPr>
            <a:spLocks noChangeShapeType="1"/>
          </p:cNvSpPr>
          <p:nvPr/>
        </p:nvSpPr>
        <p:spPr bwMode="auto">
          <a:xfrm>
            <a:off x="5055096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Text Box 28"/>
          <p:cNvSpPr txBox="1">
            <a:spLocks noChangeArrowheads="1"/>
          </p:cNvSpPr>
          <p:nvPr/>
        </p:nvSpPr>
        <p:spPr bwMode="auto">
          <a:xfrm>
            <a:off x="5486400" y="2667000"/>
            <a:ext cx="381000" cy="8239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2724150" y="1219200"/>
            <a:ext cx="304800" cy="4572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Oval 30"/>
          <p:cNvSpPr>
            <a:spLocks noChangeArrowheads="1"/>
          </p:cNvSpPr>
          <p:nvPr/>
        </p:nvSpPr>
        <p:spPr bwMode="auto">
          <a:xfrm>
            <a:off x="2647950" y="1409700"/>
            <a:ext cx="76200" cy="76200"/>
          </a:xfrm>
          <a:prstGeom prst="ellips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2" name="Line 31"/>
          <p:cNvSpPr>
            <a:spLocks noChangeShapeType="1"/>
          </p:cNvSpPr>
          <p:nvPr/>
        </p:nvSpPr>
        <p:spPr bwMode="auto">
          <a:xfrm flipV="1">
            <a:off x="4495800" y="1447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Line 32"/>
          <p:cNvSpPr>
            <a:spLocks noChangeShapeType="1"/>
          </p:cNvSpPr>
          <p:nvPr/>
        </p:nvSpPr>
        <p:spPr bwMode="auto">
          <a:xfrm flipH="1">
            <a:off x="3048000" y="14478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Line 33"/>
          <p:cNvSpPr>
            <a:spLocks noChangeShapeType="1"/>
          </p:cNvSpPr>
          <p:nvPr/>
        </p:nvSpPr>
        <p:spPr bwMode="auto">
          <a:xfrm flipH="1">
            <a:off x="2209800" y="1447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Line 34"/>
          <p:cNvSpPr>
            <a:spLocks noChangeShapeType="1"/>
          </p:cNvSpPr>
          <p:nvPr/>
        </p:nvSpPr>
        <p:spPr bwMode="auto">
          <a:xfrm>
            <a:off x="2209800" y="14478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Line 35"/>
          <p:cNvSpPr>
            <a:spLocks noChangeShapeType="1"/>
          </p:cNvSpPr>
          <p:nvPr/>
        </p:nvSpPr>
        <p:spPr bwMode="auto">
          <a:xfrm flipH="1">
            <a:off x="1828800" y="3124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7" name="Group 36"/>
          <p:cNvGrpSpPr>
            <a:grpSpLocks/>
          </p:cNvGrpSpPr>
          <p:nvPr/>
        </p:nvGrpSpPr>
        <p:grpSpPr bwMode="auto">
          <a:xfrm>
            <a:off x="1295400" y="4876800"/>
            <a:ext cx="6324600" cy="1574800"/>
            <a:chOff x="576" y="752"/>
            <a:chExt cx="3984" cy="992"/>
          </a:xfrm>
        </p:grpSpPr>
        <p:sp>
          <p:nvSpPr>
            <p:cNvPr id="88" name="Oval 37"/>
            <p:cNvSpPr>
              <a:spLocks noChangeArrowheads="1"/>
            </p:cNvSpPr>
            <p:nvPr/>
          </p:nvSpPr>
          <p:spPr bwMode="auto">
            <a:xfrm>
              <a:off x="576" y="768"/>
              <a:ext cx="690" cy="353"/>
            </a:xfrm>
            <a:prstGeom prst="ellipse">
              <a:avLst/>
            </a:prstGeom>
            <a:noFill/>
            <a:ln w="38100" algn="ctr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1000</a:t>
              </a:r>
            </a:p>
          </p:txBody>
        </p:sp>
        <p:sp>
          <p:nvSpPr>
            <p:cNvPr id="89" name="Oval 38"/>
            <p:cNvSpPr>
              <a:spLocks noChangeArrowheads="1"/>
            </p:cNvSpPr>
            <p:nvPr/>
          </p:nvSpPr>
          <p:spPr bwMode="auto">
            <a:xfrm>
              <a:off x="1662" y="769"/>
              <a:ext cx="705" cy="354"/>
            </a:xfrm>
            <a:prstGeom prst="ellipse">
              <a:avLst/>
            </a:prstGeom>
            <a:noFill/>
            <a:ln w="38100" algn="ctr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1100</a:t>
              </a:r>
            </a:p>
          </p:txBody>
        </p:sp>
        <p:sp>
          <p:nvSpPr>
            <p:cNvPr id="90" name="Oval 39"/>
            <p:cNvSpPr>
              <a:spLocks noChangeArrowheads="1"/>
            </p:cNvSpPr>
            <p:nvPr/>
          </p:nvSpPr>
          <p:spPr bwMode="auto">
            <a:xfrm>
              <a:off x="1710" y="1348"/>
              <a:ext cx="690" cy="354"/>
            </a:xfrm>
            <a:prstGeom prst="ellipse">
              <a:avLst/>
            </a:prstGeom>
            <a:noFill/>
            <a:ln w="38100" algn="ctr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0001</a:t>
              </a:r>
            </a:p>
          </p:txBody>
        </p:sp>
        <p:sp>
          <p:nvSpPr>
            <p:cNvPr id="91" name="Oval 40"/>
            <p:cNvSpPr>
              <a:spLocks noChangeArrowheads="1"/>
            </p:cNvSpPr>
            <p:nvPr/>
          </p:nvSpPr>
          <p:spPr bwMode="auto">
            <a:xfrm>
              <a:off x="626" y="1390"/>
              <a:ext cx="737" cy="354"/>
            </a:xfrm>
            <a:prstGeom prst="ellipse">
              <a:avLst/>
            </a:prstGeom>
            <a:noFill/>
            <a:ln w="38100" algn="ctr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0000</a:t>
              </a:r>
            </a:p>
          </p:txBody>
        </p:sp>
        <p:sp>
          <p:nvSpPr>
            <p:cNvPr id="92" name="Line 41"/>
            <p:cNvSpPr>
              <a:spLocks noChangeShapeType="1"/>
            </p:cNvSpPr>
            <p:nvPr/>
          </p:nvSpPr>
          <p:spPr bwMode="auto">
            <a:xfrm>
              <a:off x="1266" y="917"/>
              <a:ext cx="3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3" name="Line 42"/>
            <p:cNvSpPr>
              <a:spLocks noChangeShapeType="1"/>
            </p:cNvSpPr>
            <p:nvPr/>
          </p:nvSpPr>
          <p:spPr bwMode="auto">
            <a:xfrm flipH="1">
              <a:off x="1365" y="1538"/>
              <a:ext cx="3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" name="Line 43"/>
            <p:cNvSpPr>
              <a:spLocks noChangeShapeType="1"/>
            </p:cNvSpPr>
            <p:nvPr/>
          </p:nvSpPr>
          <p:spPr bwMode="auto">
            <a:xfrm flipV="1">
              <a:off x="921" y="1124"/>
              <a:ext cx="0" cy="2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5" name="Oval 44"/>
            <p:cNvSpPr>
              <a:spLocks noChangeArrowheads="1"/>
            </p:cNvSpPr>
            <p:nvPr/>
          </p:nvSpPr>
          <p:spPr bwMode="auto">
            <a:xfrm>
              <a:off x="2736" y="752"/>
              <a:ext cx="690" cy="353"/>
            </a:xfrm>
            <a:prstGeom prst="ellipse">
              <a:avLst/>
            </a:prstGeom>
            <a:noFill/>
            <a:ln w="38100" algn="ctr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1110</a:t>
              </a:r>
            </a:p>
          </p:txBody>
        </p:sp>
        <p:sp>
          <p:nvSpPr>
            <p:cNvPr id="96" name="Oval 45"/>
            <p:cNvSpPr>
              <a:spLocks noChangeArrowheads="1"/>
            </p:cNvSpPr>
            <p:nvPr/>
          </p:nvSpPr>
          <p:spPr bwMode="auto">
            <a:xfrm>
              <a:off x="3822" y="753"/>
              <a:ext cx="705" cy="354"/>
            </a:xfrm>
            <a:prstGeom prst="ellipse">
              <a:avLst/>
            </a:prstGeom>
            <a:noFill/>
            <a:ln w="38100" algn="ctr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1111</a:t>
              </a:r>
            </a:p>
          </p:txBody>
        </p:sp>
        <p:sp>
          <p:nvSpPr>
            <p:cNvPr id="97" name="Oval 46"/>
            <p:cNvSpPr>
              <a:spLocks noChangeArrowheads="1"/>
            </p:cNvSpPr>
            <p:nvPr/>
          </p:nvSpPr>
          <p:spPr bwMode="auto">
            <a:xfrm>
              <a:off x="3870" y="1332"/>
              <a:ext cx="690" cy="354"/>
            </a:xfrm>
            <a:prstGeom prst="ellipse">
              <a:avLst/>
            </a:prstGeom>
            <a:noFill/>
            <a:ln w="38100" algn="ctr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0111</a:t>
              </a:r>
            </a:p>
          </p:txBody>
        </p:sp>
        <p:sp>
          <p:nvSpPr>
            <p:cNvPr id="98" name="Oval 47"/>
            <p:cNvSpPr>
              <a:spLocks noChangeArrowheads="1"/>
            </p:cNvSpPr>
            <p:nvPr/>
          </p:nvSpPr>
          <p:spPr bwMode="auto">
            <a:xfrm>
              <a:off x="2786" y="1374"/>
              <a:ext cx="737" cy="354"/>
            </a:xfrm>
            <a:prstGeom prst="ellipse">
              <a:avLst/>
            </a:prstGeom>
            <a:noFill/>
            <a:ln w="38100" algn="ctr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0011</a:t>
              </a:r>
            </a:p>
          </p:txBody>
        </p:sp>
        <p:sp>
          <p:nvSpPr>
            <p:cNvPr id="99" name="Line 48"/>
            <p:cNvSpPr>
              <a:spLocks noChangeShapeType="1"/>
            </p:cNvSpPr>
            <p:nvPr/>
          </p:nvSpPr>
          <p:spPr bwMode="auto">
            <a:xfrm>
              <a:off x="3426" y="901"/>
              <a:ext cx="3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" name="Line 49"/>
            <p:cNvSpPr>
              <a:spLocks noChangeShapeType="1"/>
            </p:cNvSpPr>
            <p:nvPr/>
          </p:nvSpPr>
          <p:spPr bwMode="auto">
            <a:xfrm>
              <a:off x="4166" y="1067"/>
              <a:ext cx="0" cy="2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1" name="Line 50"/>
            <p:cNvSpPr>
              <a:spLocks noChangeShapeType="1"/>
            </p:cNvSpPr>
            <p:nvPr/>
          </p:nvSpPr>
          <p:spPr bwMode="auto">
            <a:xfrm flipH="1">
              <a:off x="3525" y="1522"/>
              <a:ext cx="3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" name="Line 51"/>
            <p:cNvSpPr>
              <a:spLocks noChangeShapeType="1"/>
            </p:cNvSpPr>
            <p:nvPr/>
          </p:nvSpPr>
          <p:spPr bwMode="auto">
            <a:xfrm>
              <a:off x="2352" y="91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Line 52"/>
            <p:cNvSpPr>
              <a:spLocks noChangeShapeType="1"/>
            </p:cNvSpPr>
            <p:nvPr/>
          </p:nvSpPr>
          <p:spPr bwMode="auto">
            <a:xfrm flipH="1">
              <a:off x="2448" y="153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4" name="Text Box 53"/>
          <p:cNvSpPr txBox="1">
            <a:spLocks noChangeArrowheads="1"/>
          </p:cNvSpPr>
          <p:nvPr/>
        </p:nvSpPr>
        <p:spPr bwMode="auto">
          <a:xfrm>
            <a:off x="3238500" y="3352800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A  B   C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05" name="Text Box 54"/>
          <p:cNvSpPr txBox="1">
            <a:spLocks noChangeArrowheads="1"/>
          </p:cNvSpPr>
          <p:nvPr/>
        </p:nvSpPr>
        <p:spPr bwMode="auto">
          <a:xfrm>
            <a:off x="2971800" y="2209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 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  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106" name="Text Box 55"/>
          <p:cNvSpPr txBox="1">
            <a:spLocks noChangeArrowheads="1"/>
          </p:cNvSpPr>
          <p:nvPr/>
        </p:nvSpPr>
        <p:spPr bwMode="auto">
          <a:xfrm>
            <a:off x="990600" y="4343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7" name="Text Box 56"/>
          <p:cNvSpPr txBox="1">
            <a:spLocks noChangeArrowheads="1"/>
          </p:cNvSpPr>
          <p:nvPr/>
        </p:nvSpPr>
        <p:spPr bwMode="auto">
          <a:xfrm>
            <a:off x="5478463" y="2665413"/>
            <a:ext cx="381000" cy="8239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08" name="Text Box 58"/>
          <p:cNvSpPr txBox="1">
            <a:spLocks noChangeArrowheads="1"/>
          </p:cNvSpPr>
          <p:nvPr/>
        </p:nvSpPr>
        <p:spPr bwMode="auto">
          <a:xfrm>
            <a:off x="6156325" y="1179513"/>
            <a:ext cx="2808288" cy="1323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</a:t>
            </a:r>
            <a:r>
              <a:rPr lang="en-US" altLang="zh-CN" sz="2000" b="1" baseline="-30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zh-CN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M</a:t>
            </a:r>
            <a:r>
              <a:rPr lang="en-US" altLang="zh-CN" sz="2000" b="1" baseline="-30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     </a:t>
            </a:r>
            <a:r>
              <a:rPr lang="en-US" altLang="zh-CN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工作模式</a:t>
            </a:r>
            <a:endParaRPr lang="en-US" altLang="zh-CN" sz="2000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0  0  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保持</a:t>
            </a:r>
            <a:endParaRPr lang="en-US" altLang="zh-CN" sz="2000" b="1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0  1  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右移</a:t>
            </a:r>
            <a:endParaRPr lang="en-US" altLang="zh-CN" sz="2000" b="1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1  0  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左移</a:t>
            </a:r>
            <a:endParaRPr lang="en-US" altLang="zh-CN" sz="2000" b="1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1  1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并行输入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0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228600" y="685800"/>
          <a:ext cx="8458200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6" name="位图图像" r:id="rId3" imgW="6171429" imgH="3352381" progId="Paint.Picture">
                  <p:embed/>
                </p:oleObj>
              </mc:Choice>
              <mc:Fallback>
                <p:oleObj name="位图图像" r:id="rId3" imgW="6171429" imgH="3352381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685800"/>
                        <a:ext cx="8458200" cy="52895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259632" y="1124744"/>
            <a:ext cx="6984776" cy="3428631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74194</a:t>
            </a:r>
            <a:r>
              <a:rPr lang="zh-CN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 smtClean="0">
                <a:solidFill>
                  <a:schemeClr val="bg2"/>
                </a:solidFill>
              </a:rPr>
              <a:t>4-bit </a:t>
            </a:r>
            <a:r>
              <a:rPr lang="zh-CN" altLang="zh-CN" sz="2800" b="1" dirty="0">
                <a:solidFill>
                  <a:schemeClr val="bg2"/>
                </a:solidFill>
              </a:rPr>
              <a:t>右移扭环形计数器</a:t>
            </a:r>
          </a:p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 smtClean="0">
                <a:solidFill>
                  <a:schemeClr val="bg2"/>
                </a:solidFill>
              </a:rPr>
              <a:t>8-bit </a:t>
            </a:r>
            <a:r>
              <a:rPr lang="zh-CN" altLang="zh-CN" sz="2800" b="1" dirty="0">
                <a:solidFill>
                  <a:schemeClr val="bg2"/>
                </a:solidFill>
              </a:rPr>
              <a:t>双向移位寄存器</a:t>
            </a:r>
          </a:p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 smtClean="0">
                <a:solidFill>
                  <a:schemeClr val="bg2"/>
                </a:solidFill>
              </a:rPr>
              <a:t>7-bit </a:t>
            </a:r>
            <a:r>
              <a:rPr lang="zh-CN" altLang="zh-CN" sz="2800" b="1" dirty="0">
                <a:solidFill>
                  <a:schemeClr val="bg2"/>
                </a:solidFill>
              </a:rPr>
              <a:t>串</a:t>
            </a:r>
            <a:r>
              <a:rPr lang="en-US" altLang="zh-CN" sz="2800" b="1" dirty="0">
                <a:solidFill>
                  <a:schemeClr val="bg2"/>
                </a:solidFill>
              </a:rPr>
              <a:t>/</a:t>
            </a:r>
            <a:r>
              <a:rPr lang="zh-CN" altLang="zh-CN" sz="2800" b="1" dirty="0">
                <a:solidFill>
                  <a:schemeClr val="bg2"/>
                </a:solidFill>
              </a:rPr>
              <a:t>并</a:t>
            </a:r>
            <a:r>
              <a:rPr lang="zh-CN" altLang="zh-CN" sz="2800" b="1" dirty="0" smtClean="0">
                <a:solidFill>
                  <a:schemeClr val="bg2"/>
                </a:solidFill>
              </a:rPr>
              <a:t>信号转换器</a:t>
            </a:r>
            <a:endParaRPr lang="zh-CN" altLang="zh-CN" sz="2800" b="1" dirty="0">
              <a:solidFill>
                <a:schemeClr val="bg2"/>
              </a:solidFill>
            </a:endParaRP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563603"/>
              </p:ext>
            </p:extLst>
          </p:nvPr>
        </p:nvGraphicFramePr>
        <p:xfrm>
          <a:off x="539552" y="3212976"/>
          <a:ext cx="555243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2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212976"/>
                        <a:ext cx="555243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1867262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4" name="Text Box 4"/>
          <p:cNvSpPr txBox="1">
            <a:spLocks noChangeArrowheads="1"/>
          </p:cNvSpPr>
          <p:nvPr/>
        </p:nvSpPr>
        <p:spPr bwMode="auto">
          <a:xfrm>
            <a:off x="609600" y="116632"/>
            <a:ext cx="76962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应用： ②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8-bit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双向移位寄存器</a:t>
            </a:r>
            <a:endParaRPr lang="en-US" altLang="zh-CN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6" name="Line 27"/>
          <p:cNvSpPr>
            <a:spLocks noChangeShapeType="1"/>
          </p:cNvSpPr>
          <p:nvPr/>
        </p:nvSpPr>
        <p:spPr bwMode="auto">
          <a:xfrm flipV="1">
            <a:off x="3429000" y="120089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5676900" y="1962895"/>
            <a:ext cx="2362200" cy="1524000"/>
          </a:xfrm>
          <a:prstGeom prst="rect">
            <a:avLst/>
          </a:prstGeom>
          <a:solidFill>
            <a:srgbClr val="000000"/>
          </a:solidFill>
          <a:ln w="38100">
            <a:solidFill>
              <a:srgbClr val="66FF66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1638300" y="1962895"/>
            <a:ext cx="2362200" cy="1524000"/>
          </a:xfrm>
          <a:prstGeom prst="rect">
            <a:avLst/>
          </a:prstGeom>
          <a:solidFill>
            <a:srgbClr val="000000"/>
          </a:solidFill>
          <a:ln w="38100">
            <a:solidFill>
              <a:srgbClr val="66FF66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2133600" y="819895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</a:t>
            </a: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  </a:t>
            </a: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  </a:t>
            </a: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1600200" y="234389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</a:p>
        </p:txBody>
      </p: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3352800" y="272489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82" name="Line 8"/>
          <p:cNvSpPr>
            <a:spLocks noChangeShapeType="1"/>
          </p:cNvSpPr>
          <p:nvPr/>
        </p:nvSpPr>
        <p:spPr bwMode="auto">
          <a:xfrm flipV="1">
            <a:off x="2286000" y="1200895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Line 9"/>
          <p:cNvSpPr>
            <a:spLocks noChangeShapeType="1"/>
          </p:cNvSpPr>
          <p:nvPr/>
        </p:nvSpPr>
        <p:spPr bwMode="auto">
          <a:xfrm flipV="1">
            <a:off x="2667000" y="1200895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Line 10"/>
          <p:cNvSpPr>
            <a:spLocks noChangeShapeType="1"/>
          </p:cNvSpPr>
          <p:nvPr/>
        </p:nvSpPr>
        <p:spPr bwMode="auto">
          <a:xfrm flipV="1">
            <a:off x="3048000" y="1200895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Line 11"/>
          <p:cNvSpPr>
            <a:spLocks noChangeShapeType="1"/>
          </p:cNvSpPr>
          <p:nvPr/>
        </p:nvSpPr>
        <p:spPr bwMode="auto">
          <a:xfrm flipV="1">
            <a:off x="3429000" y="158189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Line 12"/>
          <p:cNvSpPr>
            <a:spLocks noChangeShapeType="1"/>
          </p:cNvSpPr>
          <p:nvPr/>
        </p:nvSpPr>
        <p:spPr bwMode="auto">
          <a:xfrm>
            <a:off x="1409700" y="2877295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Line 13"/>
          <p:cNvSpPr>
            <a:spLocks noChangeShapeType="1"/>
          </p:cNvSpPr>
          <p:nvPr/>
        </p:nvSpPr>
        <p:spPr bwMode="auto">
          <a:xfrm flipH="1">
            <a:off x="1143000" y="2496295"/>
            <a:ext cx="5040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Text Box 14"/>
          <p:cNvSpPr txBox="1">
            <a:spLocks noChangeArrowheads="1"/>
          </p:cNvSpPr>
          <p:nvPr/>
        </p:nvSpPr>
        <p:spPr bwMode="auto">
          <a:xfrm>
            <a:off x="152400" y="2648695"/>
            <a:ext cx="762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</a:p>
        </p:txBody>
      </p:sp>
      <p:sp>
        <p:nvSpPr>
          <p:cNvPr id="89" name="Oval 15"/>
          <p:cNvSpPr>
            <a:spLocks noChangeArrowheads="1"/>
          </p:cNvSpPr>
          <p:nvPr/>
        </p:nvSpPr>
        <p:spPr bwMode="auto">
          <a:xfrm>
            <a:off x="3390900" y="1448545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Line 16"/>
          <p:cNvSpPr>
            <a:spLocks noChangeShapeType="1"/>
          </p:cNvSpPr>
          <p:nvPr/>
        </p:nvSpPr>
        <p:spPr bwMode="auto">
          <a:xfrm>
            <a:off x="2286000" y="348689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Line 17"/>
          <p:cNvSpPr>
            <a:spLocks noChangeShapeType="1"/>
          </p:cNvSpPr>
          <p:nvPr/>
        </p:nvSpPr>
        <p:spPr bwMode="auto">
          <a:xfrm>
            <a:off x="2667000" y="348689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Line 18"/>
          <p:cNvSpPr>
            <a:spLocks noChangeShapeType="1"/>
          </p:cNvSpPr>
          <p:nvPr/>
        </p:nvSpPr>
        <p:spPr bwMode="auto">
          <a:xfrm>
            <a:off x="3048000" y="348689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Line 19"/>
          <p:cNvSpPr>
            <a:spLocks noChangeShapeType="1"/>
          </p:cNvSpPr>
          <p:nvPr/>
        </p:nvSpPr>
        <p:spPr bwMode="auto">
          <a:xfrm>
            <a:off x="3429000" y="348689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Text Box 20"/>
          <p:cNvSpPr txBox="1">
            <a:spLocks noChangeArrowheads="1"/>
          </p:cNvSpPr>
          <p:nvPr/>
        </p:nvSpPr>
        <p:spPr bwMode="auto">
          <a:xfrm>
            <a:off x="3352800" y="242009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95" name="Text Box 21"/>
          <p:cNvSpPr txBox="1">
            <a:spLocks noChangeArrowheads="1"/>
          </p:cNvSpPr>
          <p:nvPr/>
        </p:nvSpPr>
        <p:spPr bwMode="auto">
          <a:xfrm>
            <a:off x="2133600" y="3090020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A   B   C    D</a:t>
            </a:r>
            <a:endParaRPr kumimoji="0" lang="en-US" altLang="zh-CN" sz="2000" b="1" baseline="-25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6" name="Text Box 22"/>
          <p:cNvSpPr txBox="1">
            <a:spLocks noChangeArrowheads="1"/>
          </p:cNvSpPr>
          <p:nvPr/>
        </p:nvSpPr>
        <p:spPr bwMode="auto">
          <a:xfrm>
            <a:off x="1676400" y="2709020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endParaRPr kumimoji="0" lang="en-US" altLang="zh-CN" sz="2000" b="1" baseline="-25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7" name="Line 23"/>
          <p:cNvSpPr>
            <a:spLocks noChangeShapeType="1"/>
          </p:cNvSpPr>
          <p:nvPr/>
        </p:nvSpPr>
        <p:spPr bwMode="auto">
          <a:xfrm>
            <a:off x="1647000" y="2731245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Line 24"/>
          <p:cNvSpPr>
            <a:spLocks noChangeShapeType="1"/>
          </p:cNvSpPr>
          <p:nvPr/>
        </p:nvSpPr>
        <p:spPr bwMode="auto">
          <a:xfrm flipH="1">
            <a:off x="1638299" y="2870708"/>
            <a:ext cx="152401" cy="12624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Line 25"/>
          <p:cNvSpPr>
            <a:spLocks noChangeShapeType="1"/>
          </p:cNvSpPr>
          <p:nvPr/>
        </p:nvSpPr>
        <p:spPr bwMode="auto">
          <a:xfrm>
            <a:off x="3962400" y="2572495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Line 26"/>
          <p:cNvSpPr>
            <a:spLocks noChangeShapeType="1"/>
          </p:cNvSpPr>
          <p:nvPr/>
        </p:nvSpPr>
        <p:spPr bwMode="auto">
          <a:xfrm>
            <a:off x="3962400" y="295349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Line 28"/>
          <p:cNvSpPr>
            <a:spLocks noChangeShapeType="1"/>
          </p:cNvSpPr>
          <p:nvPr/>
        </p:nvSpPr>
        <p:spPr bwMode="auto">
          <a:xfrm>
            <a:off x="1143000" y="1734295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Line 29"/>
          <p:cNvSpPr>
            <a:spLocks noChangeShapeType="1"/>
          </p:cNvSpPr>
          <p:nvPr/>
        </p:nvSpPr>
        <p:spPr bwMode="auto">
          <a:xfrm flipH="1">
            <a:off x="762000" y="287729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Text Box 30"/>
          <p:cNvSpPr txBox="1">
            <a:spLocks noChangeArrowheads="1"/>
          </p:cNvSpPr>
          <p:nvPr/>
        </p:nvSpPr>
        <p:spPr bwMode="auto">
          <a:xfrm>
            <a:off x="6172200" y="819895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 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 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 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638800" y="234389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sp>
        <p:nvSpPr>
          <p:cNvPr id="105" name="Text Box 32"/>
          <p:cNvSpPr txBox="1">
            <a:spLocks noChangeArrowheads="1"/>
          </p:cNvSpPr>
          <p:nvPr/>
        </p:nvSpPr>
        <p:spPr bwMode="auto">
          <a:xfrm>
            <a:off x="7391400" y="272489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106" name="Line 33"/>
          <p:cNvSpPr>
            <a:spLocks noChangeShapeType="1"/>
          </p:cNvSpPr>
          <p:nvPr/>
        </p:nvSpPr>
        <p:spPr bwMode="auto">
          <a:xfrm flipV="1">
            <a:off x="6324600" y="1200895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Line 34"/>
          <p:cNvSpPr>
            <a:spLocks noChangeShapeType="1"/>
          </p:cNvSpPr>
          <p:nvPr/>
        </p:nvSpPr>
        <p:spPr bwMode="auto">
          <a:xfrm flipV="1">
            <a:off x="6705600" y="1250504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Line 38"/>
          <p:cNvSpPr>
            <a:spLocks noChangeShapeType="1"/>
          </p:cNvSpPr>
          <p:nvPr/>
        </p:nvSpPr>
        <p:spPr bwMode="auto">
          <a:xfrm flipH="1">
            <a:off x="5181600" y="2496295"/>
            <a:ext cx="4953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Line 35"/>
          <p:cNvSpPr>
            <a:spLocks noChangeShapeType="1"/>
          </p:cNvSpPr>
          <p:nvPr/>
        </p:nvSpPr>
        <p:spPr bwMode="auto">
          <a:xfrm flipV="1">
            <a:off x="7086600" y="1200895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Line 36"/>
          <p:cNvSpPr>
            <a:spLocks noChangeShapeType="1"/>
          </p:cNvSpPr>
          <p:nvPr/>
        </p:nvSpPr>
        <p:spPr bwMode="auto">
          <a:xfrm flipV="1">
            <a:off x="7467600" y="158189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Line 37"/>
          <p:cNvSpPr>
            <a:spLocks noChangeShapeType="1"/>
          </p:cNvSpPr>
          <p:nvPr/>
        </p:nvSpPr>
        <p:spPr bwMode="auto">
          <a:xfrm>
            <a:off x="5410200" y="2877295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Oval 39"/>
          <p:cNvSpPr>
            <a:spLocks noChangeArrowheads="1"/>
          </p:cNvSpPr>
          <p:nvPr/>
        </p:nvSpPr>
        <p:spPr bwMode="auto">
          <a:xfrm>
            <a:off x="6286500" y="1696195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Line 40"/>
          <p:cNvSpPr>
            <a:spLocks noChangeShapeType="1"/>
          </p:cNvSpPr>
          <p:nvPr/>
        </p:nvSpPr>
        <p:spPr bwMode="auto">
          <a:xfrm>
            <a:off x="6324600" y="348689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Line 41"/>
          <p:cNvSpPr>
            <a:spLocks noChangeShapeType="1"/>
          </p:cNvSpPr>
          <p:nvPr/>
        </p:nvSpPr>
        <p:spPr bwMode="auto">
          <a:xfrm>
            <a:off x="6705600" y="348689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Line 42"/>
          <p:cNvSpPr>
            <a:spLocks noChangeShapeType="1"/>
          </p:cNvSpPr>
          <p:nvPr/>
        </p:nvSpPr>
        <p:spPr bwMode="auto">
          <a:xfrm>
            <a:off x="7086600" y="348689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Line 43"/>
          <p:cNvSpPr>
            <a:spLocks noChangeShapeType="1"/>
          </p:cNvSpPr>
          <p:nvPr/>
        </p:nvSpPr>
        <p:spPr bwMode="auto">
          <a:xfrm>
            <a:off x="7467600" y="348689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Text Box 44"/>
          <p:cNvSpPr txBox="1">
            <a:spLocks noChangeArrowheads="1"/>
          </p:cNvSpPr>
          <p:nvPr/>
        </p:nvSpPr>
        <p:spPr bwMode="auto">
          <a:xfrm>
            <a:off x="7391400" y="242009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118" name="Text Box 45"/>
          <p:cNvSpPr txBox="1">
            <a:spLocks noChangeArrowheads="1"/>
          </p:cNvSpPr>
          <p:nvPr/>
        </p:nvSpPr>
        <p:spPr bwMode="auto">
          <a:xfrm>
            <a:off x="5715000" y="2709020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endParaRPr kumimoji="0" lang="en-US" altLang="zh-CN" sz="2000" b="1" baseline="-25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9" name="Line 46"/>
          <p:cNvSpPr>
            <a:spLocks noChangeShapeType="1"/>
          </p:cNvSpPr>
          <p:nvPr/>
        </p:nvSpPr>
        <p:spPr bwMode="auto">
          <a:xfrm>
            <a:off x="5664200" y="274077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Line 47"/>
          <p:cNvSpPr>
            <a:spLocks noChangeShapeType="1"/>
          </p:cNvSpPr>
          <p:nvPr/>
        </p:nvSpPr>
        <p:spPr bwMode="auto">
          <a:xfrm flipH="1">
            <a:off x="5676899" y="2877295"/>
            <a:ext cx="114301" cy="11965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Line 48"/>
          <p:cNvSpPr>
            <a:spLocks noChangeShapeType="1"/>
          </p:cNvSpPr>
          <p:nvPr/>
        </p:nvSpPr>
        <p:spPr bwMode="auto">
          <a:xfrm>
            <a:off x="8001000" y="257249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Line 49"/>
          <p:cNvSpPr>
            <a:spLocks noChangeShapeType="1"/>
          </p:cNvSpPr>
          <p:nvPr/>
        </p:nvSpPr>
        <p:spPr bwMode="auto">
          <a:xfrm>
            <a:off x="8001000" y="295349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Line 50"/>
          <p:cNvSpPr>
            <a:spLocks noChangeShapeType="1"/>
          </p:cNvSpPr>
          <p:nvPr/>
        </p:nvSpPr>
        <p:spPr bwMode="auto">
          <a:xfrm flipV="1">
            <a:off x="7467600" y="120089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Line 51"/>
          <p:cNvSpPr>
            <a:spLocks noChangeShapeType="1"/>
          </p:cNvSpPr>
          <p:nvPr/>
        </p:nvSpPr>
        <p:spPr bwMode="auto">
          <a:xfrm>
            <a:off x="5181600" y="1505695"/>
            <a:ext cx="0" cy="9906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" name="Text Box 52"/>
          <p:cNvSpPr txBox="1">
            <a:spLocks noChangeArrowheads="1"/>
          </p:cNvSpPr>
          <p:nvPr/>
        </p:nvSpPr>
        <p:spPr bwMode="auto">
          <a:xfrm>
            <a:off x="2123728" y="3884712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D</a:t>
            </a:r>
            <a:r>
              <a:rPr kumimoji="0" lang="en-US" altLang="zh-CN" sz="2000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D</a:t>
            </a:r>
            <a:r>
              <a:rPr kumimoji="0" lang="en-US" altLang="zh-CN" sz="2000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D</a:t>
            </a:r>
            <a:r>
              <a:rPr kumimoji="0" lang="en-US" altLang="zh-CN" sz="2000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26" name="Text Box 53"/>
          <p:cNvSpPr txBox="1">
            <a:spLocks noChangeArrowheads="1"/>
          </p:cNvSpPr>
          <p:nvPr/>
        </p:nvSpPr>
        <p:spPr bwMode="auto">
          <a:xfrm>
            <a:off x="6172200" y="3105895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A   B   C    D</a:t>
            </a:r>
            <a:endParaRPr kumimoji="0" lang="en-US" altLang="zh-CN" sz="2000" b="1" baseline="-25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7" name="Text Box 54"/>
          <p:cNvSpPr txBox="1">
            <a:spLocks noChangeArrowheads="1"/>
          </p:cNvSpPr>
          <p:nvPr/>
        </p:nvSpPr>
        <p:spPr bwMode="auto">
          <a:xfrm>
            <a:off x="6156176" y="3847877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D</a:t>
            </a:r>
            <a:r>
              <a:rPr kumimoji="0" lang="en-US" altLang="zh-CN" sz="2000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D</a:t>
            </a:r>
            <a:r>
              <a:rPr kumimoji="0" lang="en-US" altLang="zh-CN" sz="2000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D</a:t>
            </a:r>
            <a:r>
              <a:rPr kumimoji="0" lang="en-US" altLang="zh-CN" sz="2000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28" name="Line 55"/>
          <p:cNvSpPr>
            <a:spLocks noChangeShapeType="1"/>
          </p:cNvSpPr>
          <p:nvPr/>
        </p:nvSpPr>
        <p:spPr bwMode="auto">
          <a:xfrm>
            <a:off x="5410200" y="2877295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Line 56"/>
          <p:cNvSpPr>
            <a:spLocks noChangeShapeType="1"/>
          </p:cNvSpPr>
          <p:nvPr/>
        </p:nvSpPr>
        <p:spPr bwMode="auto">
          <a:xfrm flipH="1">
            <a:off x="1066800" y="4553695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Line 57"/>
          <p:cNvSpPr>
            <a:spLocks noChangeShapeType="1"/>
          </p:cNvSpPr>
          <p:nvPr/>
        </p:nvSpPr>
        <p:spPr bwMode="auto">
          <a:xfrm flipV="1">
            <a:off x="1066800" y="2877295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Oval 58"/>
          <p:cNvSpPr>
            <a:spLocks noChangeArrowheads="1"/>
          </p:cNvSpPr>
          <p:nvPr/>
        </p:nvSpPr>
        <p:spPr bwMode="auto">
          <a:xfrm>
            <a:off x="1028700" y="2858245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Text Box 59"/>
          <p:cNvSpPr txBox="1">
            <a:spLocks noChangeArrowheads="1"/>
          </p:cNvSpPr>
          <p:nvPr/>
        </p:nvSpPr>
        <p:spPr bwMode="auto">
          <a:xfrm>
            <a:off x="2057400" y="1962895"/>
            <a:ext cx="21336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 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  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133" name="Text Box 60"/>
          <p:cNvSpPr txBox="1">
            <a:spLocks noChangeArrowheads="1"/>
          </p:cNvSpPr>
          <p:nvPr/>
        </p:nvSpPr>
        <p:spPr bwMode="auto">
          <a:xfrm>
            <a:off x="6096000" y="1962895"/>
            <a:ext cx="21336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 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  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134" name="Line 61"/>
          <p:cNvSpPr>
            <a:spLocks noChangeShapeType="1"/>
          </p:cNvSpPr>
          <p:nvPr/>
        </p:nvSpPr>
        <p:spPr bwMode="auto">
          <a:xfrm>
            <a:off x="4800600" y="2572495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" name="Line 62"/>
          <p:cNvSpPr>
            <a:spLocks noChangeShapeType="1"/>
          </p:cNvSpPr>
          <p:nvPr/>
        </p:nvSpPr>
        <p:spPr bwMode="auto">
          <a:xfrm>
            <a:off x="4800600" y="4858495"/>
            <a:ext cx="403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" name="Line 63"/>
          <p:cNvSpPr>
            <a:spLocks noChangeShapeType="1"/>
          </p:cNvSpPr>
          <p:nvPr/>
        </p:nvSpPr>
        <p:spPr bwMode="auto">
          <a:xfrm flipV="1">
            <a:off x="8839200" y="2572495"/>
            <a:ext cx="0" cy="2286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" name="Line 64"/>
          <p:cNvSpPr>
            <a:spLocks noChangeShapeType="1"/>
          </p:cNvSpPr>
          <p:nvPr/>
        </p:nvSpPr>
        <p:spPr bwMode="auto">
          <a:xfrm flipH="1">
            <a:off x="8305800" y="257249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Line 65"/>
          <p:cNvSpPr>
            <a:spLocks noChangeShapeType="1"/>
          </p:cNvSpPr>
          <p:nvPr/>
        </p:nvSpPr>
        <p:spPr bwMode="auto">
          <a:xfrm>
            <a:off x="4191000" y="295349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Line 66"/>
          <p:cNvSpPr>
            <a:spLocks noChangeShapeType="1"/>
          </p:cNvSpPr>
          <p:nvPr/>
        </p:nvSpPr>
        <p:spPr bwMode="auto">
          <a:xfrm>
            <a:off x="4495800" y="2953495"/>
            <a:ext cx="0" cy="2286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Line 67"/>
          <p:cNvSpPr>
            <a:spLocks noChangeShapeType="1"/>
          </p:cNvSpPr>
          <p:nvPr/>
        </p:nvSpPr>
        <p:spPr bwMode="auto">
          <a:xfrm>
            <a:off x="4495800" y="4706095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1" name="Line 68"/>
          <p:cNvSpPr>
            <a:spLocks noChangeShapeType="1"/>
          </p:cNvSpPr>
          <p:nvPr/>
        </p:nvSpPr>
        <p:spPr bwMode="auto">
          <a:xfrm flipV="1">
            <a:off x="8382000" y="2953495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Oval 69"/>
          <p:cNvSpPr>
            <a:spLocks noChangeArrowheads="1"/>
          </p:cNvSpPr>
          <p:nvPr/>
        </p:nvSpPr>
        <p:spPr bwMode="auto">
          <a:xfrm>
            <a:off x="4457700" y="4687045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Oval 70"/>
          <p:cNvSpPr>
            <a:spLocks noChangeArrowheads="1"/>
          </p:cNvSpPr>
          <p:nvPr/>
        </p:nvSpPr>
        <p:spPr bwMode="auto">
          <a:xfrm>
            <a:off x="4762500" y="4820395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Text Box 71"/>
          <p:cNvSpPr txBox="1">
            <a:spLocks noChangeArrowheads="1"/>
          </p:cNvSpPr>
          <p:nvPr/>
        </p:nvSpPr>
        <p:spPr bwMode="auto">
          <a:xfrm>
            <a:off x="4648200" y="529982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145" name="Text Box 72"/>
          <p:cNvSpPr txBox="1">
            <a:spLocks noChangeArrowheads="1"/>
          </p:cNvSpPr>
          <p:nvPr/>
        </p:nvSpPr>
        <p:spPr bwMode="auto">
          <a:xfrm>
            <a:off x="4191000" y="529982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146" name="Line 73"/>
          <p:cNvSpPr>
            <a:spLocks noChangeShapeType="1"/>
          </p:cNvSpPr>
          <p:nvPr/>
        </p:nvSpPr>
        <p:spPr bwMode="auto">
          <a:xfrm flipH="1">
            <a:off x="1143000" y="1734294"/>
            <a:ext cx="5143500" cy="16817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" name="Line 74"/>
          <p:cNvSpPr>
            <a:spLocks noChangeShapeType="1"/>
          </p:cNvSpPr>
          <p:nvPr/>
        </p:nvSpPr>
        <p:spPr bwMode="auto">
          <a:xfrm flipH="1">
            <a:off x="3467100" y="1484411"/>
            <a:ext cx="1714500" cy="11113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" name="Text Box 58"/>
          <p:cNvSpPr txBox="1">
            <a:spLocks noChangeArrowheads="1"/>
          </p:cNvSpPr>
          <p:nvPr/>
        </p:nvSpPr>
        <p:spPr bwMode="auto">
          <a:xfrm>
            <a:off x="1043608" y="5157192"/>
            <a:ext cx="2808288" cy="1323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</a:t>
            </a:r>
            <a:r>
              <a:rPr lang="en-US" altLang="zh-CN" sz="2000" b="1" baseline="-30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B</a:t>
            </a:r>
            <a:r>
              <a:rPr lang="en-US" altLang="zh-CN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M</a:t>
            </a:r>
            <a:r>
              <a:rPr lang="en-US" altLang="zh-CN" sz="2000" b="1" baseline="-30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     </a:t>
            </a:r>
            <a:r>
              <a:rPr lang="en-US" altLang="zh-CN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工作模式</a:t>
            </a:r>
            <a:endParaRPr lang="en-US" altLang="zh-CN" sz="2000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0  0  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保持</a:t>
            </a:r>
            <a:endParaRPr lang="en-US" altLang="zh-CN" sz="2000" b="1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0  1  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右移</a:t>
            </a:r>
            <a:endParaRPr lang="en-US" altLang="zh-CN" sz="2000" b="1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1  0  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左移</a:t>
            </a:r>
            <a:endParaRPr lang="en-US" altLang="zh-CN" sz="2000" b="1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1  1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并行输入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 animBg="1"/>
      <p:bldP spid="101" grpId="0" animBg="1"/>
      <p:bldP spid="108" grpId="0" animBg="1"/>
      <p:bldP spid="112" grpId="0" animBg="1"/>
      <p:bldP spid="124" grpId="0" animBg="1"/>
      <p:bldP spid="146" grpId="0" animBg="1"/>
      <p:bldP spid="14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762000" y="533400"/>
          <a:ext cx="8077200" cy="554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4" name="位图图像" r:id="rId3" imgW="6323810" imgH="4342857" progId="Paint.Picture">
                  <p:embed/>
                </p:oleObj>
              </mc:Choice>
              <mc:Fallback>
                <p:oleObj name="位图图像" r:id="rId3" imgW="6323810" imgH="4342857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"/>
                        <a:ext cx="8077200" cy="55467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0"/>
          <p:cNvSpPr txBox="1">
            <a:spLocks noChangeArrowheads="1"/>
          </p:cNvSpPr>
          <p:nvPr/>
        </p:nvSpPr>
        <p:spPr bwMode="auto">
          <a:xfrm>
            <a:off x="152400" y="914400"/>
            <a:ext cx="3340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①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反馈归零法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838200" y="1219200"/>
            <a:ext cx="6324600" cy="3810000"/>
            <a:chOff x="528" y="768"/>
            <a:chExt cx="3984" cy="2400"/>
          </a:xfrm>
        </p:grpSpPr>
        <p:sp>
          <p:nvSpPr>
            <p:cNvPr id="7200" name="Text Box 23"/>
            <p:cNvSpPr txBox="1">
              <a:spLocks noChangeArrowheads="1"/>
            </p:cNvSpPr>
            <p:nvPr/>
          </p:nvSpPr>
          <p:spPr bwMode="auto">
            <a:xfrm>
              <a:off x="528" y="182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CP</a:t>
              </a:r>
            </a:p>
          </p:txBody>
        </p:sp>
        <p:grpSp>
          <p:nvGrpSpPr>
            <p:cNvPr id="7201" name="Group 64"/>
            <p:cNvGrpSpPr>
              <a:grpSpLocks/>
            </p:cNvGrpSpPr>
            <p:nvPr/>
          </p:nvGrpSpPr>
          <p:grpSpPr bwMode="auto">
            <a:xfrm>
              <a:off x="672" y="768"/>
              <a:ext cx="3840" cy="2400"/>
              <a:chOff x="672" y="768"/>
              <a:chExt cx="3840" cy="2400"/>
            </a:xfrm>
          </p:grpSpPr>
          <p:sp>
            <p:nvSpPr>
              <p:cNvPr id="7202" name="Text Box 2"/>
              <p:cNvSpPr txBox="1">
                <a:spLocks noChangeArrowheads="1"/>
              </p:cNvSpPr>
              <p:nvPr/>
            </p:nvSpPr>
            <p:spPr bwMode="auto">
              <a:xfrm>
                <a:off x="1200" y="1440"/>
                <a:ext cx="2112" cy="1211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      Q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A    </a:t>
                </a:r>
                <a:r>
                  <a:rPr lang="en-US" altLang="zh-CN" sz="2400" b="1">
                    <a:solidFill>
                      <a:schemeClr val="bg2"/>
                    </a:solidFill>
                  </a:rPr>
                  <a:t>Q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B    </a:t>
                </a:r>
                <a:r>
                  <a:rPr lang="en-US" altLang="zh-CN" sz="2400" b="1">
                    <a:solidFill>
                      <a:schemeClr val="bg2"/>
                    </a:solidFill>
                  </a:rPr>
                  <a:t>Q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C    </a:t>
                </a:r>
                <a:r>
                  <a:rPr lang="en-US" altLang="zh-CN" sz="2400" b="1">
                    <a:solidFill>
                      <a:schemeClr val="bg2"/>
                    </a:solidFill>
                  </a:rPr>
                  <a:t>Q</a:t>
                </a: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D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                             CLRN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 baseline="-25000">
                    <a:solidFill>
                      <a:schemeClr val="bg2"/>
                    </a:solidFill>
                  </a:rPr>
                  <a:t>                                           </a:t>
                </a:r>
                <a:r>
                  <a:rPr lang="en-US" altLang="zh-CN" sz="2400" b="1">
                    <a:solidFill>
                      <a:schemeClr val="bg2"/>
                    </a:solidFill>
                  </a:rPr>
                  <a:t>  LDN 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ENT ENP    A  B   C  D</a:t>
                </a:r>
              </a:p>
            </p:txBody>
          </p:sp>
          <p:sp>
            <p:nvSpPr>
              <p:cNvPr id="7203" name="Oval 3"/>
              <p:cNvSpPr>
                <a:spLocks noChangeArrowheads="1"/>
              </p:cNvSpPr>
              <p:nvPr/>
            </p:nvSpPr>
            <p:spPr bwMode="auto">
              <a:xfrm>
                <a:off x="3312" y="1824"/>
                <a:ext cx="96" cy="93"/>
              </a:xfrm>
              <a:prstGeom prst="ellips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7204" name="Line 4"/>
              <p:cNvSpPr>
                <a:spLocks noChangeShapeType="1"/>
              </p:cNvSpPr>
              <p:nvPr/>
            </p:nvSpPr>
            <p:spPr bwMode="auto">
              <a:xfrm flipV="1">
                <a:off x="1632" y="1008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05" name="Line 5"/>
              <p:cNvSpPr>
                <a:spLocks noChangeShapeType="1"/>
              </p:cNvSpPr>
              <p:nvPr/>
            </p:nvSpPr>
            <p:spPr bwMode="auto">
              <a:xfrm flipV="1">
                <a:off x="2016" y="768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06" name="Line 6"/>
              <p:cNvSpPr>
                <a:spLocks noChangeShapeType="1"/>
              </p:cNvSpPr>
              <p:nvPr/>
            </p:nvSpPr>
            <p:spPr bwMode="auto">
              <a:xfrm flipV="1">
                <a:off x="2400" y="1008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07" name="Line 7"/>
              <p:cNvSpPr>
                <a:spLocks noChangeShapeType="1"/>
              </p:cNvSpPr>
              <p:nvPr/>
            </p:nvSpPr>
            <p:spPr bwMode="auto">
              <a:xfrm flipV="1">
                <a:off x="2784" y="1008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08" name="Oval 8"/>
              <p:cNvSpPr>
                <a:spLocks noChangeArrowheads="1"/>
              </p:cNvSpPr>
              <p:nvPr/>
            </p:nvSpPr>
            <p:spPr bwMode="auto">
              <a:xfrm>
                <a:off x="1992" y="936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7209" name="Oval 9"/>
              <p:cNvSpPr>
                <a:spLocks noChangeArrowheads="1"/>
              </p:cNvSpPr>
              <p:nvPr/>
            </p:nvSpPr>
            <p:spPr bwMode="auto">
              <a:xfrm>
                <a:off x="2760" y="1224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7210" name="Line 11"/>
              <p:cNvSpPr>
                <a:spLocks noChangeShapeType="1"/>
              </p:cNvSpPr>
              <p:nvPr/>
            </p:nvSpPr>
            <p:spPr bwMode="auto">
              <a:xfrm flipH="1">
                <a:off x="3408" y="1872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7211" name="Group 12"/>
              <p:cNvGrpSpPr>
                <a:grpSpLocks/>
              </p:cNvGrpSpPr>
              <p:nvPr/>
            </p:nvGrpSpPr>
            <p:grpSpPr bwMode="auto">
              <a:xfrm>
                <a:off x="2316" y="2688"/>
                <a:ext cx="900" cy="376"/>
                <a:chOff x="4268" y="240"/>
                <a:chExt cx="741" cy="350"/>
              </a:xfrm>
            </p:grpSpPr>
            <p:sp>
              <p:nvSpPr>
                <p:cNvPr id="7229" name="Line 13"/>
                <p:cNvSpPr>
                  <a:spLocks noChangeShapeType="1"/>
                </p:cNvSpPr>
                <p:nvPr/>
              </p:nvSpPr>
              <p:spPr bwMode="auto">
                <a:xfrm>
                  <a:off x="4268" y="240"/>
                  <a:ext cx="0" cy="35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30" name="Line 14"/>
                <p:cNvSpPr>
                  <a:spLocks noChangeShapeType="1"/>
                </p:cNvSpPr>
                <p:nvPr/>
              </p:nvSpPr>
              <p:spPr bwMode="auto">
                <a:xfrm>
                  <a:off x="4515" y="240"/>
                  <a:ext cx="0" cy="35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31" name="Line 15"/>
                <p:cNvSpPr>
                  <a:spLocks noChangeShapeType="1"/>
                </p:cNvSpPr>
                <p:nvPr/>
              </p:nvSpPr>
              <p:spPr bwMode="auto">
                <a:xfrm>
                  <a:off x="4762" y="240"/>
                  <a:ext cx="0" cy="35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32" name="Line 16"/>
                <p:cNvSpPr>
                  <a:spLocks noChangeShapeType="1"/>
                </p:cNvSpPr>
                <p:nvPr/>
              </p:nvSpPr>
              <p:spPr bwMode="auto">
                <a:xfrm>
                  <a:off x="5009" y="240"/>
                  <a:ext cx="0" cy="35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212" name="Line 20"/>
              <p:cNvSpPr>
                <a:spLocks noChangeShapeType="1"/>
              </p:cNvSpPr>
              <p:nvPr/>
            </p:nvSpPr>
            <p:spPr bwMode="auto">
              <a:xfrm>
                <a:off x="1200" y="1776"/>
                <a:ext cx="96" cy="144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13" name="Line 21"/>
              <p:cNvSpPr>
                <a:spLocks noChangeShapeType="1"/>
              </p:cNvSpPr>
              <p:nvPr/>
            </p:nvSpPr>
            <p:spPr bwMode="auto">
              <a:xfrm flipH="1">
                <a:off x="1200" y="1920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14" name="Line 22"/>
              <p:cNvSpPr>
                <a:spLocks noChangeShapeType="1"/>
              </p:cNvSpPr>
              <p:nvPr/>
            </p:nvSpPr>
            <p:spPr bwMode="auto">
              <a:xfrm>
                <a:off x="912" y="192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15" name="Rectangle 24"/>
              <p:cNvSpPr>
                <a:spLocks noChangeArrowheads="1"/>
              </p:cNvSpPr>
              <p:nvPr/>
            </p:nvSpPr>
            <p:spPr bwMode="auto">
              <a:xfrm>
                <a:off x="3648" y="888"/>
                <a:ext cx="192" cy="43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7216" name="Oval 25"/>
              <p:cNvSpPr>
                <a:spLocks noChangeArrowheads="1"/>
              </p:cNvSpPr>
              <p:nvPr/>
            </p:nvSpPr>
            <p:spPr bwMode="auto">
              <a:xfrm>
                <a:off x="3840" y="1080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7217" name="Line 26"/>
              <p:cNvSpPr>
                <a:spLocks noChangeShapeType="1"/>
              </p:cNvSpPr>
              <p:nvPr/>
            </p:nvSpPr>
            <p:spPr bwMode="auto">
              <a:xfrm>
                <a:off x="2784" y="1248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18" name="Line 27"/>
              <p:cNvSpPr>
                <a:spLocks noChangeShapeType="1"/>
              </p:cNvSpPr>
              <p:nvPr/>
            </p:nvSpPr>
            <p:spPr bwMode="auto">
              <a:xfrm>
                <a:off x="2016" y="960"/>
                <a:ext cx="163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19" name="Line 28"/>
              <p:cNvSpPr>
                <a:spLocks noChangeShapeType="1"/>
              </p:cNvSpPr>
              <p:nvPr/>
            </p:nvSpPr>
            <p:spPr bwMode="auto">
              <a:xfrm flipV="1">
                <a:off x="4272" y="1104"/>
                <a:ext cx="0" cy="76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0" name="Line 29"/>
              <p:cNvSpPr>
                <a:spLocks noChangeShapeType="1"/>
              </p:cNvSpPr>
              <p:nvPr/>
            </p:nvSpPr>
            <p:spPr bwMode="auto">
              <a:xfrm flipH="1">
                <a:off x="3888" y="110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1" name="Line 31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2" name="Line 32"/>
              <p:cNvSpPr>
                <a:spLocks noChangeShapeType="1"/>
              </p:cNvSpPr>
              <p:nvPr/>
            </p:nvSpPr>
            <p:spPr bwMode="auto">
              <a:xfrm>
                <a:off x="1824" y="268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3" name="Line 33"/>
              <p:cNvSpPr>
                <a:spLocks noChangeShapeType="1"/>
              </p:cNvSpPr>
              <p:nvPr/>
            </p:nvSpPr>
            <p:spPr bwMode="auto">
              <a:xfrm flipH="1">
                <a:off x="1104" y="3024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4" name="Oval 34"/>
              <p:cNvSpPr>
                <a:spLocks noChangeArrowheads="1"/>
              </p:cNvSpPr>
              <p:nvPr/>
            </p:nvSpPr>
            <p:spPr bwMode="auto">
              <a:xfrm>
                <a:off x="1368" y="2988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7225" name="Text Box 35"/>
              <p:cNvSpPr txBox="1">
                <a:spLocks noChangeArrowheads="1"/>
              </p:cNvSpPr>
              <p:nvPr/>
            </p:nvSpPr>
            <p:spPr bwMode="auto">
              <a:xfrm>
                <a:off x="672" y="2880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“1”</a:t>
                </a:r>
              </a:p>
            </p:txBody>
          </p:sp>
          <p:sp>
            <p:nvSpPr>
              <p:cNvPr id="7226" name="Oval 36"/>
              <p:cNvSpPr>
                <a:spLocks noChangeArrowheads="1"/>
              </p:cNvSpPr>
              <p:nvPr/>
            </p:nvSpPr>
            <p:spPr bwMode="auto">
              <a:xfrm>
                <a:off x="3312" y="2211"/>
                <a:ext cx="96" cy="93"/>
              </a:xfrm>
              <a:prstGeom prst="ellips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7227" name="Line 37"/>
              <p:cNvSpPr>
                <a:spLocks noChangeShapeType="1"/>
              </p:cNvSpPr>
              <p:nvPr/>
            </p:nvSpPr>
            <p:spPr bwMode="auto">
              <a:xfrm>
                <a:off x="3408" y="225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8" name="Text Box 38"/>
              <p:cNvSpPr txBox="1">
                <a:spLocks noChangeArrowheads="1"/>
              </p:cNvSpPr>
              <p:nvPr/>
            </p:nvSpPr>
            <p:spPr bwMode="auto">
              <a:xfrm>
                <a:off x="3936" y="206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chemeClr val="bg2"/>
                    </a:solidFill>
                  </a:rPr>
                  <a:t>“1”</a:t>
                </a:r>
              </a:p>
            </p:txBody>
          </p:sp>
        </p:grpSp>
      </p:grpSp>
      <p:sp>
        <p:nvSpPr>
          <p:cNvPr id="654375" name="AutoShape 39"/>
          <p:cNvSpPr>
            <a:spLocks noChangeArrowheads="1"/>
          </p:cNvSpPr>
          <p:nvPr/>
        </p:nvSpPr>
        <p:spPr bwMode="auto">
          <a:xfrm>
            <a:off x="5435600" y="260350"/>
            <a:ext cx="3600450" cy="990600"/>
          </a:xfrm>
          <a:prstGeom prst="wedgeRoundRectCallout">
            <a:avLst>
              <a:gd name="adj1" fmla="val -54495"/>
              <a:gd name="adj2" fmla="val 52722"/>
              <a:gd name="adj3" fmla="val 16667"/>
            </a:avLst>
          </a:prstGeom>
          <a:solidFill>
            <a:schemeClr val="tx1"/>
          </a:solidFill>
          <a:ln w="9525">
            <a:solidFill>
              <a:srgbClr val="6600CC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</a:rPr>
              <a:t>If Q</a:t>
            </a:r>
            <a:r>
              <a:rPr kumimoji="0" lang="en-US" altLang="zh-CN" baseline="-25000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</a:rPr>
              <a:t>Q</a:t>
            </a:r>
            <a:r>
              <a:rPr kumimoji="0" lang="en-US" altLang="zh-CN" baseline="-25000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</a:rPr>
              <a:t>Q</a:t>
            </a:r>
            <a:r>
              <a:rPr kumimoji="0" lang="en-US" altLang="zh-CN" baseline="-25000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</a:rPr>
              <a:t>Q</a:t>
            </a:r>
            <a:r>
              <a:rPr kumimoji="0" lang="en-US" altLang="zh-CN" baseline="-25000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</a:rPr>
              <a:t>1010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</a:rPr>
              <a:t>Then CLRN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76200" y="5105400"/>
            <a:ext cx="8915400" cy="1308100"/>
            <a:chOff x="48" y="3216"/>
            <a:chExt cx="5616" cy="824"/>
          </a:xfrm>
        </p:grpSpPr>
        <p:sp>
          <p:nvSpPr>
            <p:cNvPr id="7177" name="Oval 40"/>
            <p:cNvSpPr>
              <a:spLocks noChangeArrowheads="1"/>
            </p:cNvSpPr>
            <p:nvPr/>
          </p:nvSpPr>
          <p:spPr bwMode="auto">
            <a:xfrm>
              <a:off x="1240" y="3360"/>
              <a:ext cx="624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2"/>
                  </a:solidFill>
                </a:rPr>
                <a:t>0000</a:t>
              </a:r>
            </a:p>
          </p:txBody>
        </p:sp>
        <p:sp>
          <p:nvSpPr>
            <p:cNvPr id="7178" name="Oval 41"/>
            <p:cNvSpPr>
              <a:spLocks noChangeArrowheads="1"/>
            </p:cNvSpPr>
            <p:nvPr/>
          </p:nvSpPr>
          <p:spPr bwMode="auto">
            <a:xfrm>
              <a:off x="2152" y="3360"/>
              <a:ext cx="624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2"/>
                  </a:solidFill>
                </a:rPr>
                <a:t>0001</a:t>
              </a:r>
            </a:p>
          </p:txBody>
        </p:sp>
        <p:sp>
          <p:nvSpPr>
            <p:cNvPr id="7179" name="Oval 42"/>
            <p:cNvSpPr>
              <a:spLocks noChangeArrowheads="1"/>
            </p:cNvSpPr>
            <p:nvPr/>
          </p:nvSpPr>
          <p:spPr bwMode="auto">
            <a:xfrm>
              <a:off x="3064" y="3360"/>
              <a:ext cx="624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2"/>
                  </a:solidFill>
                </a:rPr>
                <a:t>0010</a:t>
              </a:r>
            </a:p>
          </p:txBody>
        </p:sp>
        <p:sp>
          <p:nvSpPr>
            <p:cNvPr id="7180" name="Oval 43"/>
            <p:cNvSpPr>
              <a:spLocks noChangeArrowheads="1"/>
            </p:cNvSpPr>
            <p:nvPr/>
          </p:nvSpPr>
          <p:spPr bwMode="auto">
            <a:xfrm>
              <a:off x="3976" y="3360"/>
              <a:ext cx="624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2"/>
                  </a:solidFill>
                </a:rPr>
                <a:t>0011</a:t>
              </a:r>
            </a:p>
          </p:txBody>
        </p:sp>
        <p:sp>
          <p:nvSpPr>
            <p:cNvPr id="7181" name="Oval 44"/>
            <p:cNvSpPr>
              <a:spLocks noChangeArrowheads="1"/>
            </p:cNvSpPr>
            <p:nvPr/>
          </p:nvSpPr>
          <p:spPr bwMode="auto">
            <a:xfrm>
              <a:off x="4936" y="3360"/>
              <a:ext cx="624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2"/>
                  </a:solidFill>
                </a:rPr>
                <a:t>0100</a:t>
              </a:r>
            </a:p>
          </p:txBody>
        </p:sp>
        <p:sp>
          <p:nvSpPr>
            <p:cNvPr id="7182" name="Oval 45"/>
            <p:cNvSpPr>
              <a:spLocks noChangeArrowheads="1"/>
            </p:cNvSpPr>
            <p:nvPr/>
          </p:nvSpPr>
          <p:spPr bwMode="auto">
            <a:xfrm>
              <a:off x="488" y="3648"/>
              <a:ext cx="624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1010</a:t>
              </a:r>
            </a:p>
          </p:txBody>
        </p:sp>
        <p:sp>
          <p:nvSpPr>
            <p:cNvPr id="7183" name="Oval 46"/>
            <p:cNvSpPr>
              <a:spLocks noChangeArrowheads="1"/>
            </p:cNvSpPr>
            <p:nvPr/>
          </p:nvSpPr>
          <p:spPr bwMode="auto">
            <a:xfrm>
              <a:off x="2152" y="3792"/>
              <a:ext cx="624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2"/>
                  </a:solidFill>
                </a:rPr>
                <a:t>1000</a:t>
              </a:r>
            </a:p>
          </p:txBody>
        </p:sp>
        <p:sp>
          <p:nvSpPr>
            <p:cNvPr id="7184" name="Oval 47"/>
            <p:cNvSpPr>
              <a:spLocks noChangeArrowheads="1"/>
            </p:cNvSpPr>
            <p:nvPr/>
          </p:nvSpPr>
          <p:spPr bwMode="auto">
            <a:xfrm>
              <a:off x="3064" y="3792"/>
              <a:ext cx="624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2"/>
                  </a:solidFill>
                </a:rPr>
                <a:t>0111</a:t>
              </a:r>
            </a:p>
          </p:txBody>
        </p:sp>
        <p:sp>
          <p:nvSpPr>
            <p:cNvPr id="7185" name="Oval 48"/>
            <p:cNvSpPr>
              <a:spLocks noChangeArrowheads="1"/>
            </p:cNvSpPr>
            <p:nvPr/>
          </p:nvSpPr>
          <p:spPr bwMode="auto">
            <a:xfrm>
              <a:off x="3976" y="3792"/>
              <a:ext cx="624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2"/>
                  </a:solidFill>
                </a:rPr>
                <a:t>0110</a:t>
              </a:r>
            </a:p>
          </p:txBody>
        </p:sp>
        <p:sp>
          <p:nvSpPr>
            <p:cNvPr id="7186" name="Oval 49"/>
            <p:cNvSpPr>
              <a:spLocks noChangeArrowheads="1"/>
            </p:cNvSpPr>
            <p:nvPr/>
          </p:nvSpPr>
          <p:spPr bwMode="auto">
            <a:xfrm>
              <a:off x="4936" y="3792"/>
              <a:ext cx="624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2"/>
                  </a:solidFill>
                </a:rPr>
                <a:t>0101</a:t>
              </a:r>
            </a:p>
          </p:txBody>
        </p:sp>
        <p:sp>
          <p:nvSpPr>
            <p:cNvPr id="654386" name="Line 50"/>
            <p:cNvSpPr>
              <a:spLocks noChangeShapeType="1"/>
            </p:cNvSpPr>
            <p:nvPr/>
          </p:nvSpPr>
          <p:spPr bwMode="auto">
            <a:xfrm>
              <a:off x="1876" y="3456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87" name="Line 51"/>
            <p:cNvSpPr>
              <a:spLocks noChangeShapeType="1"/>
            </p:cNvSpPr>
            <p:nvPr/>
          </p:nvSpPr>
          <p:spPr bwMode="auto">
            <a:xfrm>
              <a:off x="1864" y="3936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88" name="Line 52"/>
            <p:cNvSpPr>
              <a:spLocks noChangeShapeType="1"/>
            </p:cNvSpPr>
            <p:nvPr/>
          </p:nvSpPr>
          <p:spPr bwMode="auto">
            <a:xfrm>
              <a:off x="2836" y="3456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89" name="Line 53"/>
            <p:cNvSpPr>
              <a:spLocks noChangeShapeType="1"/>
            </p:cNvSpPr>
            <p:nvPr/>
          </p:nvSpPr>
          <p:spPr bwMode="auto">
            <a:xfrm>
              <a:off x="2824" y="3936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90" name="Line 54"/>
            <p:cNvSpPr>
              <a:spLocks noChangeShapeType="1"/>
            </p:cNvSpPr>
            <p:nvPr/>
          </p:nvSpPr>
          <p:spPr bwMode="auto">
            <a:xfrm>
              <a:off x="3700" y="348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91" name="Line 55"/>
            <p:cNvSpPr>
              <a:spLocks noChangeShapeType="1"/>
            </p:cNvSpPr>
            <p:nvPr/>
          </p:nvSpPr>
          <p:spPr bwMode="auto">
            <a:xfrm>
              <a:off x="3688" y="3960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92" name="Line 56"/>
            <p:cNvSpPr>
              <a:spLocks noChangeShapeType="1"/>
            </p:cNvSpPr>
            <p:nvPr/>
          </p:nvSpPr>
          <p:spPr bwMode="auto">
            <a:xfrm>
              <a:off x="4648" y="3492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93" name="Line 57"/>
            <p:cNvSpPr>
              <a:spLocks noChangeShapeType="1"/>
            </p:cNvSpPr>
            <p:nvPr/>
          </p:nvSpPr>
          <p:spPr bwMode="auto">
            <a:xfrm>
              <a:off x="4636" y="3972"/>
              <a:ext cx="24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 type="triangle" w="med" len="med"/>
              <a:tailEnd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94" name="Freeform 58"/>
            <p:cNvSpPr>
              <a:spLocks/>
            </p:cNvSpPr>
            <p:nvPr/>
          </p:nvSpPr>
          <p:spPr bwMode="auto">
            <a:xfrm>
              <a:off x="5512" y="3456"/>
              <a:ext cx="152" cy="384"/>
            </a:xfrm>
            <a:custGeom>
              <a:avLst/>
              <a:gdLst>
                <a:gd name="T0" fmla="*/ 48 w 152"/>
                <a:gd name="T1" fmla="*/ 0 h 384"/>
                <a:gd name="T2" fmla="*/ 144 w 152"/>
                <a:gd name="T3" fmla="*/ 240 h 384"/>
                <a:gd name="T4" fmla="*/ 0 w 152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84">
                  <a:moveTo>
                    <a:pt x="48" y="0"/>
                  </a:moveTo>
                  <a:cubicBezTo>
                    <a:pt x="100" y="88"/>
                    <a:pt x="152" y="176"/>
                    <a:pt x="144" y="240"/>
                  </a:cubicBezTo>
                  <a:cubicBezTo>
                    <a:pt x="136" y="304"/>
                    <a:pt x="68" y="344"/>
                    <a:pt x="0" y="384"/>
                  </a:cubicBezTo>
                </a:path>
              </a:pathLst>
            </a:custGeom>
            <a:noFill/>
            <a:ln w="38100" cap="flat" cmpd="sng">
              <a:solidFill>
                <a:schemeClr val="bg2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96" name="Oval 59"/>
            <p:cNvSpPr>
              <a:spLocks noChangeArrowheads="1"/>
            </p:cNvSpPr>
            <p:nvPr/>
          </p:nvSpPr>
          <p:spPr bwMode="auto">
            <a:xfrm>
              <a:off x="1248" y="3792"/>
              <a:ext cx="624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2"/>
                  </a:solidFill>
                </a:rPr>
                <a:t>1001</a:t>
              </a:r>
            </a:p>
          </p:txBody>
        </p:sp>
        <p:sp>
          <p:nvSpPr>
            <p:cNvPr id="654396" name="Freeform 60"/>
            <p:cNvSpPr>
              <a:spLocks/>
            </p:cNvSpPr>
            <p:nvPr/>
          </p:nvSpPr>
          <p:spPr bwMode="auto">
            <a:xfrm>
              <a:off x="912" y="3888"/>
              <a:ext cx="336" cy="152"/>
            </a:xfrm>
            <a:custGeom>
              <a:avLst/>
              <a:gdLst>
                <a:gd name="T0" fmla="*/ 336 w 336"/>
                <a:gd name="T1" fmla="*/ 48 h 152"/>
                <a:gd name="T2" fmla="*/ 192 w 336"/>
                <a:gd name="T3" fmla="*/ 144 h 152"/>
                <a:gd name="T4" fmla="*/ 0 w 336"/>
                <a:gd name="T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152">
                  <a:moveTo>
                    <a:pt x="336" y="48"/>
                  </a:moveTo>
                  <a:cubicBezTo>
                    <a:pt x="292" y="100"/>
                    <a:pt x="248" y="152"/>
                    <a:pt x="192" y="144"/>
                  </a:cubicBezTo>
                  <a:cubicBezTo>
                    <a:pt x="136" y="136"/>
                    <a:pt x="68" y="6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bg2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97" name="Line 61"/>
            <p:cNvSpPr>
              <a:spLocks noChangeShapeType="1"/>
            </p:cNvSpPr>
            <p:nvPr/>
          </p:nvSpPr>
          <p:spPr bwMode="auto">
            <a:xfrm flipV="1">
              <a:off x="720" y="3504"/>
              <a:ext cx="48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99" name="Text Box 62"/>
            <p:cNvSpPr txBox="1">
              <a:spLocks noChangeArrowheads="1"/>
            </p:cNvSpPr>
            <p:nvPr/>
          </p:nvSpPr>
          <p:spPr bwMode="auto">
            <a:xfrm>
              <a:off x="48" y="3216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Q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D</a:t>
              </a:r>
              <a:r>
                <a:rPr lang="en-US" altLang="zh-CN" sz="2400" b="1">
                  <a:solidFill>
                    <a:schemeClr val="bg2"/>
                  </a:solidFill>
                </a:rPr>
                <a:t>Q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C</a:t>
              </a:r>
              <a:r>
                <a:rPr lang="en-US" altLang="zh-CN" sz="2400" b="1">
                  <a:solidFill>
                    <a:schemeClr val="bg2"/>
                  </a:solidFill>
                </a:rPr>
                <a:t>Q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B</a:t>
              </a:r>
              <a:r>
                <a:rPr lang="en-US" altLang="zh-CN" sz="2400" b="1">
                  <a:solidFill>
                    <a:schemeClr val="bg2"/>
                  </a:solidFill>
                </a:rPr>
                <a:t>Q</a:t>
              </a:r>
              <a:r>
                <a:rPr kumimoji="0" lang="en-US" altLang="zh-CN" sz="2400" b="1" baseline="-25000">
                  <a:solidFill>
                    <a:schemeClr val="bg2"/>
                  </a:solidFill>
                </a:rPr>
                <a:t>A</a:t>
              </a:r>
            </a:p>
          </p:txBody>
        </p:sp>
      </p:grpSp>
      <p:sp>
        <p:nvSpPr>
          <p:cNvPr id="7174" name="Text Box 63"/>
          <p:cNvSpPr txBox="1">
            <a:spLocks noChangeArrowheads="1"/>
          </p:cNvSpPr>
          <p:nvPr/>
        </p:nvSpPr>
        <p:spPr bwMode="auto">
          <a:xfrm>
            <a:off x="179388" y="188913"/>
            <a:ext cx="556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</a:rPr>
              <a:t>模</a:t>
            </a:r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10 </a:t>
            </a: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</a:rPr>
              <a:t>计数器</a:t>
            </a:r>
            <a:endParaRPr lang="en-US" altLang="zh-CN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7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259632" y="1124744"/>
            <a:ext cx="6984776" cy="3428631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74194</a:t>
            </a:r>
            <a:r>
              <a:rPr lang="zh-CN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 smtClean="0">
                <a:solidFill>
                  <a:schemeClr val="bg2"/>
                </a:solidFill>
              </a:rPr>
              <a:t>4-bit </a:t>
            </a:r>
            <a:r>
              <a:rPr lang="zh-CN" altLang="zh-CN" sz="2800" b="1" dirty="0">
                <a:solidFill>
                  <a:schemeClr val="bg2"/>
                </a:solidFill>
              </a:rPr>
              <a:t>右移扭环形计数器</a:t>
            </a:r>
          </a:p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 smtClean="0">
                <a:solidFill>
                  <a:schemeClr val="bg2"/>
                </a:solidFill>
              </a:rPr>
              <a:t>8-bit </a:t>
            </a:r>
            <a:r>
              <a:rPr lang="zh-CN" altLang="zh-CN" sz="2800" b="1" dirty="0">
                <a:solidFill>
                  <a:schemeClr val="bg2"/>
                </a:solidFill>
              </a:rPr>
              <a:t>双向移位寄存器</a:t>
            </a:r>
          </a:p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 smtClean="0">
                <a:solidFill>
                  <a:schemeClr val="bg2"/>
                </a:solidFill>
              </a:rPr>
              <a:t>7-bit </a:t>
            </a:r>
            <a:r>
              <a:rPr lang="zh-CN" altLang="zh-CN" sz="2800" b="1" dirty="0">
                <a:solidFill>
                  <a:schemeClr val="bg2"/>
                </a:solidFill>
              </a:rPr>
              <a:t>串</a:t>
            </a:r>
            <a:r>
              <a:rPr lang="en-US" altLang="zh-CN" sz="2800" b="1" dirty="0">
                <a:solidFill>
                  <a:schemeClr val="bg2"/>
                </a:solidFill>
              </a:rPr>
              <a:t>/</a:t>
            </a:r>
            <a:r>
              <a:rPr lang="zh-CN" altLang="zh-CN" sz="2800" b="1" dirty="0">
                <a:solidFill>
                  <a:schemeClr val="bg2"/>
                </a:solidFill>
              </a:rPr>
              <a:t>并</a:t>
            </a:r>
            <a:r>
              <a:rPr lang="zh-CN" altLang="zh-CN" sz="2800" b="1" dirty="0" smtClean="0">
                <a:solidFill>
                  <a:schemeClr val="bg2"/>
                </a:solidFill>
              </a:rPr>
              <a:t>信号转换器</a:t>
            </a:r>
            <a:endParaRPr lang="zh-CN" altLang="zh-CN" sz="2800" b="1" dirty="0">
              <a:solidFill>
                <a:schemeClr val="bg2"/>
              </a:solidFill>
            </a:endParaRP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918273"/>
              </p:ext>
            </p:extLst>
          </p:nvPr>
        </p:nvGraphicFramePr>
        <p:xfrm>
          <a:off x="539552" y="4149080"/>
          <a:ext cx="555243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5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149080"/>
                        <a:ext cx="555243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816340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2" name="Text Box 4"/>
          <p:cNvSpPr txBox="1">
            <a:spLocks noChangeArrowheads="1"/>
          </p:cNvSpPr>
          <p:nvPr/>
        </p:nvSpPr>
        <p:spPr bwMode="auto">
          <a:xfrm>
            <a:off x="0" y="-27954"/>
            <a:ext cx="7696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应用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：③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7-bit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串</a:t>
            </a:r>
            <a:r>
              <a:rPr kumimoji="0" lang="en-US" dirty="0">
                <a:latin typeface="Arial" panose="020B0604020202020204" pitchFamily="34" charset="0"/>
              </a:rPr>
              <a:t>/</a:t>
            </a:r>
            <a:r>
              <a:rPr kumimoji="0" lang="zh-CN" altLang="en-US" dirty="0">
                <a:latin typeface="Arial" panose="020B0604020202020204" pitchFamily="34" charset="0"/>
              </a:rPr>
              <a:t>并信号转换器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0" y="5305044"/>
            <a:ext cx="9144000" cy="15409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defRPr/>
            </a:pPr>
            <a:endParaRPr kumimoji="0" lang="en-US" altLang="zh-CN" b="1" baseline="-25000" dirty="0">
              <a:solidFill>
                <a:schemeClr val="bg2"/>
              </a:solidFill>
            </a:endParaRPr>
          </a:p>
        </p:txBody>
      </p:sp>
      <p:sp>
        <p:nvSpPr>
          <p:cNvPr id="107" name="Rectangle 2"/>
          <p:cNvSpPr>
            <a:spLocks noChangeArrowheads="1"/>
          </p:cNvSpPr>
          <p:nvPr/>
        </p:nvSpPr>
        <p:spPr bwMode="auto">
          <a:xfrm>
            <a:off x="5676900" y="2225080"/>
            <a:ext cx="2362200" cy="1524000"/>
          </a:xfrm>
          <a:prstGeom prst="rect">
            <a:avLst/>
          </a:prstGeom>
          <a:solidFill>
            <a:srgbClr val="000000"/>
          </a:solidFill>
          <a:ln w="38100">
            <a:solidFill>
              <a:srgbClr val="66FF66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1638300" y="2225080"/>
            <a:ext cx="2362200" cy="1524000"/>
          </a:xfrm>
          <a:prstGeom prst="rect">
            <a:avLst/>
          </a:prstGeom>
          <a:solidFill>
            <a:srgbClr val="000000"/>
          </a:solidFill>
          <a:ln w="38100">
            <a:solidFill>
              <a:srgbClr val="66FF66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ext Box 5"/>
          <p:cNvSpPr txBox="1">
            <a:spLocks noChangeArrowheads="1"/>
          </p:cNvSpPr>
          <p:nvPr/>
        </p:nvSpPr>
        <p:spPr bwMode="auto">
          <a:xfrm>
            <a:off x="2133600" y="108208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  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  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10" name="Text Box 6"/>
          <p:cNvSpPr txBox="1">
            <a:spLocks noChangeArrowheads="1"/>
          </p:cNvSpPr>
          <p:nvPr/>
        </p:nvSpPr>
        <p:spPr bwMode="auto">
          <a:xfrm>
            <a:off x="1600200" y="2606080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</a:p>
        </p:txBody>
      </p:sp>
      <p:sp>
        <p:nvSpPr>
          <p:cNvPr id="111" name="Text Box 7"/>
          <p:cNvSpPr txBox="1">
            <a:spLocks noChangeArrowheads="1"/>
          </p:cNvSpPr>
          <p:nvPr/>
        </p:nvSpPr>
        <p:spPr bwMode="auto">
          <a:xfrm>
            <a:off x="3352800" y="2987080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112" name="Line 8"/>
          <p:cNvSpPr>
            <a:spLocks noChangeShapeType="1"/>
          </p:cNvSpPr>
          <p:nvPr/>
        </p:nvSpPr>
        <p:spPr bwMode="auto">
          <a:xfrm flipV="1">
            <a:off x="2286000" y="146308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Line 9"/>
          <p:cNvSpPr>
            <a:spLocks noChangeShapeType="1"/>
          </p:cNvSpPr>
          <p:nvPr/>
        </p:nvSpPr>
        <p:spPr bwMode="auto">
          <a:xfrm flipV="1">
            <a:off x="2667000" y="146308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Line 10"/>
          <p:cNvSpPr>
            <a:spLocks noChangeShapeType="1"/>
          </p:cNvSpPr>
          <p:nvPr/>
        </p:nvSpPr>
        <p:spPr bwMode="auto">
          <a:xfrm flipV="1">
            <a:off x="3048000" y="146308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Line 11"/>
          <p:cNvSpPr>
            <a:spLocks noChangeShapeType="1"/>
          </p:cNvSpPr>
          <p:nvPr/>
        </p:nvSpPr>
        <p:spPr bwMode="auto">
          <a:xfrm flipV="1">
            <a:off x="3429000" y="184408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Line 12"/>
          <p:cNvSpPr>
            <a:spLocks noChangeShapeType="1"/>
          </p:cNvSpPr>
          <p:nvPr/>
        </p:nvSpPr>
        <p:spPr bwMode="auto">
          <a:xfrm>
            <a:off x="1409700" y="313948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Line 13"/>
          <p:cNvSpPr>
            <a:spLocks noChangeShapeType="1"/>
          </p:cNvSpPr>
          <p:nvPr/>
        </p:nvSpPr>
        <p:spPr bwMode="auto">
          <a:xfrm flipH="1">
            <a:off x="755576" y="2758480"/>
            <a:ext cx="864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Text Box 14"/>
          <p:cNvSpPr txBox="1">
            <a:spLocks noChangeArrowheads="1"/>
          </p:cNvSpPr>
          <p:nvPr/>
        </p:nvSpPr>
        <p:spPr bwMode="auto">
          <a:xfrm>
            <a:off x="152400" y="2910880"/>
            <a:ext cx="762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</a:p>
        </p:txBody>
      </p:sp>
      <p:sp>
        <p:nvSpPr>
          <p:cNvPr id="119" name="Line 15"/>
          <p:cNvSpPr>
            <a:spLocks noChangeShapeType="1"/>
          </p:cNvSpPr>
          <p:nvPr/>
        </p:nvSpPr>
        <p:spPr bwMode="auto">
          <a:xfrm>
            <a:off x="2286000" y="374908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Line 16"/>
          <p:cNvSpPr>
            <a:spLocks noChangeShapeType="1"/>
          </p:cNvSpPr>
          <p:nvPr/>
        </p:nvSpPr>
        <p:spPr bwMode="auto">
          <a:xfrm>
            <a:off x="2667000" y="374908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Line 17"/>
          <p:cNvSpPr>
            <a:spLocks noChangeShapeType="1"/>
          </p:cNvSpPr>
          <p:nvPr/>
        </p:nvSpPr>
        <p:spPr bwMode="auto">
          <a:xfrm>
            <a:off x="3048000" y="374908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Line 18"/>
          <p:cNvSpPr>
            <a:spLocks noChangeShapeType="1"/>
          </p:cNvSpPr>
          <p:nvPr/>
        </p:nvSpPr>
        <p:spPr bwMode="auto">
          <a:xfrm>
            <a:off x="3429000" y="374908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Text Box 19"/>
          <p:cNvSpPr txBox="1">
            <a:spLocks noChangeArrowheads="1"/>
          </p:cNvSpPr>
          <p:nvPr/>
        </p:nvSpPr>
        <p:spPr bwMode="auto">
          <a:xfrm>
            <a:off x="3352800" y="2682280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sz="2000" b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124" name="Text Box 20"/>
          <p:cNvSpPr txBox="1">
            <a:spLocks noChangeArrowheads="1"/>
          </p:cNvSpPr>
          <p:nvPr/>
        </p:nvSpPr>
        <p:spPr bwMode="auto">
          <a:xfrm>
            <a:off x="2133600" y="3352205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A   B   C    D</a:t>
            </a:r>
            <a:endParaRPr kumimoji="0" lang="en-US" altLang="zh-CN" sz="2000" b="1" baseline="-25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5" name="Text Box 21"/>
          <p:cNvSpPr txBox="1">
            <a:spLocks noChangeArrowheads="1"/>
          </p:cNvSpPr>
          <p:nvPr/>
        </p:nvSpPr>
        <p:spPr bwMode="auto">
          <a:xfrm>
            <a:off x="1762629" y="2974380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endParaRPr kumimoji="0" lang="en-US" altLang="zh-CN" sz="2000" b="1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6" name="Line 22"/>
          <p:cNvSpPr>
            <a:spLocks noChangeShapeType="1"/>
          </p:cNvSpPr>
          <p:nvPr/>
        </p:nvSpPr>
        <p:spPr bwMode="auto">
          <a:xfrm>
            <a:off x="1639888" y="3001937"/>
            <a:ext cx="188908" cy="13119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" name="Line 23"/>
          <p:cNvSpPr>
            <a:spLocks noChangeShapeType="1"/>
          </p:cNvSpPr>
          <p:nvPr/>
        </p:nvSpPr>
        <p:spPr bwMode="auto">
          <a:xfrm flipH="1">
            <a:off x="1638296" y="3120430"/>
            <a:ext cx="190500" cy="13334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Line 24"/>
          <p:cNvSpPr>
            <a:spLocks noChangeShapeType="1"/>
          </p:cNvSpPr>
          <p:nvPr/>
        </p:nvSpPr>
        <p:spPr bwMode="auto">
          <a:xfrm flipV="1">
            <a:off x="4016518" y="2845685"/>
            <a:ext cx="504000" cy="31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Line 25"/>
          <p:cNvSpPr>
            <a:spLocks noChangeShapeType="1"/>
          </p:cNvSpPr>
          <p:nvPr/>
        </p:nvSpPr>
        <p:spPr bwMode="auto">
          <a:xfrm>
            <a:off x="4000500" y="321568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Line 26"/>
          <p:cNvSpPr>
            <a:spLocks noChangeShapeType="1"/>
          </p:cNvSpPr>
          <p:nvPr/>
        </p:nvSpPr>
        <p:spPr bwMode="auto">
          <a:xfrm flipV="1">
            <a:off x="3429000" y="146308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Line 27"/>
          <p:cNvSpPr>
            <a:spLocks noChangeShapeType="1"/>
          </p:cNvSpPr>
          <p:nvPr/>
        </p:nvSpPr>
        <p:spPr bwMode="auto">
          <a:xfrm flipH="1">
            <a:off x="762000" y="313948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Text Box 28"/>
          <p:cNvSpPr txBox="1">
            <a:spLocks noChangeArrowheads="1"/>
          </p:cNvSpPr>
          <p:nvPr/>
        </p:nvSpPr>
        <p:spPr bwMode="auto">
          <a:xfrm>
            <a:off x="6172200" y="108208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 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 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 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0" lang="en-US" altLang="zh-CN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33" name="Text Box 29"/>
          <p:cNvSpPr txBox="1">
            <a:spLocks noChangeArrowheads="1"/>
          </p:cNvSpPr>
          <p:nvPr/>
        </p:nvSpPr>
        <p:spPr bwMode="auto">
          <a:xfrm>
            <a:off x="7543800" y="335220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</a:p>
        </p:txBody>
      </p:sp>
      <p:sp>
        <p:nvSpPr>
          <p:cNvPr id="134" name="Text Box 30"/>
          <p:cNvSpPr txBox="1">
            <a:spLocks noChangeArrowheads="1"/>
          </p:cNvSpPr>
          <p:nvPr/>
        </p:nvSpPr>
        <p:spPr bwMode="auto">
          <a:xfrm>
            <a:off x="7391400" y="2987080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135" name="Line 31"/>
          <p:cNvSpPr>
            <a:spLocks noChangeShapeType="1"/>
          </p:cNvSpPr>
          <p:nvPr/>
        </p:nvSpPr>
        <p:spPr bwMode="auto">
          <a:xfrm flipV="1">
            <a:off x="6324600" y="146308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" name="Line 32"/>
          <p:cNvSpPr>
            <a:spLocks noChangeShapeType="1"/>
          </p:cNvSpPr>
          <p:nvPr/>
        </p:nvSpPr>
        <p:spPr bwMode="auto">
          <a:xfrm flipV="1">
            <a:off x="6705600" y="146308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" name="Line 33"/>
          <p:cNvSpPr>
            <a:spLocks noChangeShapeType="1"/>
          </p:cNvSpPr>
          <p:nvPr/>
        </p:nvSpPr>
        <p:spPr bwMode="auto">
          <a:xfrm flipV="1">
            <a:off x="7086600" y="146308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Line 34"/>
          <p:cNvSpPr>
            <a:spLocks noChangeShapeType="1"/>
          </p:cNvSpPr>
          <p:nvPr/>
        </p:nvSpPr>
        <p:spPr bwMode="auto">
          <a:xfrm flipV="1">
            <a:off x="7467600" y="184408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Line 35"/>
          <p:cNvSpPr>
            <a:spLocks noChangeShapeType="1"/>
          </p:cNvSpPr>
          <p:nvPr/>
        </p:nvSpPr>
        <p:spPr bwMode="auto">
          <a:xfrm>
            <a:off x="5383819" y="3135734"/>
            <a:ext cx="288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Line 37"/>
          <p:cNvSpPr>
            <a:spLocks noChangeShapeType="1"/>
          </p:cNvSpPr>
          <p:nvPr/>
        </p:nvSpPr>
        <p:spPr bwMode="auto">
          <a:xfrm>
            <a:off x="6228184" y="374908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1" name="Line 38"/>
          <p:cNvSpPr>
            <a:spLocks noChangeShapeType="1"/>
          </p:cNvSpPr>
          <p:nvPr/>
        </p:nvSpPr>
        <p:spPr bwMode="auto">
          <a:xfrm>
            <a:off x="6553200" y="374908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Line 39"/>
          <p:cNvSpPr>
            <a:spLocks noChangeShapeType="1"/>
          </p:cNvSpPr>
          <p:nvPr/>
        </p:nvSpPr>
        <p:spPr bwMode="auto">
          <a:xfrm>
            <a:off x="6934200" y="374908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Line 40"/>
          <p:cNvSpPr>
            <a:spLocks noChangeShapeType="1"/>
          </p:cNvSpPr>
          <p:nvPr/>
        </p:nvSpPr>
        <p:spPr bwMode="auto">
          <a:xfrm>
            <a:off x="7315200" y="374908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Text Box 41"/>
          <p:cNvSpPr txBox="1">
            <a:spLocks noChangeArrowheads="1"/>
          </p:cNvSpPr>
          <p:nvPr/>
        </p:nvSpPr>
        <p:spPr bwMode="auto">
          <a:xfrm>
            <a:off x="7391400" y="2682280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145" name="Text Box 42"/>
          <p:cNvSpPr txBox="1">
            <a:spLocks noChangeArrowheads="1"/>
          </p:cNvSpPr>
          <p:nvPr/>
        </p:nvSpPr>
        <p:spPr bwMode="auto">
          <a:xfrm>
            <a:off x="5841829" y="2920925"/>
            <a:ext cx="9144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endParaRPr kumimoji="0" lang="en-US" altLang="zh-CN" sz="2000" b="1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" name="Line 43"/>
          <p:cNvSpPr>
            <a:spLocks noChangeShapeType="1"/>
          </p:cNvSpPr>
          <p:nvPr/>
        </p:nvSpPr>
        <p:spPr bwMode="auto">
          <a:xfrm>
            <a:off x="5671819" y="3001937"/>
            <a:ext cx="195582" cy="13379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" name="Line 44"/>
          <p:cNvSpPr>
            <a:spLocks noChangeShapeType="1"/>
          </p:cNvSpPr>
          <p:nvPr/>
        </p:nvSpPr>
        <p:spPr bwMode="auto">
          <a:xfrm flipH="1">
            <a:off x="5678488" y="3120430"/>
            <a:ext cx="188912" cy="10372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" name="Line 45"/>
          <p:cNvSpPr>
            <a:spLocks noChangeShapeType="1"/>
          </p:cNvSpPr>
          <p:nvPr/>
        </p:nvSpPr>
        <p:spPr bwMode="auto">
          <a:xfrm>
            <a:off x="8020050" y="2821620"/>
            <a:ext cx="457200" cy="434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Line 46"/>
          <p:cNvSpPr>
            <a:spLocks noChangeShapeType="1"/>
          </p:cNvSpPr>
          <p:nvPr/>
        </p:nvSpPr>
        <p:spPr bwMode="auto">
          <a:xfrm>
            <a:off x="8039100" y="321568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" name="Line 47"/>
          <p:cNvSpPr>
            <a:spLocks noChangeShapeType="1"/>
          </p:cNvSpPr>
          <p:nvPr/>
        </p:nvSpPr>
        <p:spPr bwMode="auto">
          <a:xfrm flipV="1">
            <a:off x="7467600" y="146308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" name="Text Box 48"/>
          <p:cNvSpPr txBox="1">
            <a:spLocks noChangeArrowheads="1"/>
          </p:cNvSpPr>
          <p:nvPr/>
        </p:nvSpPr>
        <p:spPr bwMode="auto">
          <a:xfrm>
            <a:off x="2133600" y="420628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1   1   1   1</a:t>
            </a:r>
            <a:endParaRPr kumimoji="0" lang="en-US" altLang="zh-CN" b="1" baseline="-25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2" name="Text Box 49"/>
          <p:cNvSpPr txBox="1">
            <a:spLocks noChangeArrowheads="1"/>
          </p:cNvSpPr>
          <p:nvPr/>
        </p:nvSpPr>
        <p:spPr bwMode="auto">
          <a:xfrm>
            <a:off x="6051376" y="3368080"/>
            <a:ext cx="1905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  B   C    D</a:t>
            </a:r>
            <a:endParaRPr kumimoji="0" lang="en-US" altLang="zh-CN" sz="2000" b="1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" name="Line 51"/>
          <p:cNvSpPr>
            <a:spLocks noChangeShapeType="1"/>
          </p:cNvSpPr>
          <p:nvPr/>
        </p:nvSpPr>
        <p:spPr bwMode="auto">
          <a:xfrm>
            <a:off x="5410200" y="313948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" name="Line 52"/>
          <p:cNvSpPr>
            <a:spLocks noChangeShapeType="1"/>
          </p:cNvSpPr>
          <p:nvPr/>
        </p:nvSpPr>
        <p:spPr bwMode="auto">
          <a:xfrm flipH="1">
            <a:off x="1066800" y="481588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" name="Line 53"/>
          <p:cNvSpPr>
            <a:spLocks noChangeShapeType="1"/>
          </p:cNvSpPr>
          <p:nvPr/>
        </p:nvSpPr>
        <p:spPr bwMode="auto">
          <a:xfrm flipV="1">
            <a:off x="1066800" y="313948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" name="Oval 54"/>
          <p:cNvSpPr>
            <a:spLocks noChangeArrowheads="1"/>
          </p:cNvSpPr>
          <p:nvPr/>
        </p:nvSpPr>
        <p:spPr bwMode="auto">
          <a:xfrm>
            <a:off x="1028700" y="312043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" name="Text Box 55"/>
          <p:cNvSpPr txBox="1">
            <a:spLocks noChangeArrowheads="1"/>
          </p:cNvSpPr>
          <p:nvPr/>
        </p:nvSpPr>
        <p:spPr bwMode="auto">
          <a:xfrm>
            <a:off x="2057400" y="2225080"/>
            <a:ext cx="21336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 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  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158" name="Text Box 56"/>
          <p:cNvSpPr txBox="1">
            <a:spLocks noChangeArrowheads="1"/>
          </p:cNvSpPr>
          <p:nvPr/>
        </p:nvSpPr>
        <p:spPr bwMode="auto">
          <a:xfrm>
            <a:off x="6096000" y="2225080"/>
            <a:ext cx="21336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A 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  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C </a:t>
            </a:r>
            <a:r>
              <a:rPr kumimoji="0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Q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159" name="Text Box 58"/>
          <p:cNvSpPr txBox="1">
            <a:spLocks noChangeArrowheads="1"/>
          </p:cNvSpPr>
          <p:nvPr/>
        </p:nvSpPr>
        <p:spPr bwMode="auto">
          <a:xfrm>
            <a:off x="8343407" y="3000592"/>
            <a:ext cx="838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“1”</a:t>
            </a:r>
          </a:p>
        </p:txBody>
      </p:sp>
      <p:sp>
        <p:nvSpPr>
          <p:cNvPr id="160" name="Rectangle 59"/>
          <p:cNvSpPr>
            <a:spLocks noChangeArrowheads="1"/>
          </p:cNvSpPr>
          <p:nvPr/>
        </p:nvSpPr>
        <p:spPr bwMode="auto">
          <a:xfrm>
            <a:off x="1600200" y="1580555"/>
            <a:ext cx="228600" cy="381000"/>
          </a:xfrm>
          <a:prstGeom prst="rect">
            <a:avLst/>
          </a:prstGeom>
          <a:solidFill>
            <a:srgbClr val="000000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" name="Oval 60"/>
          <p:cNvSpPr>
            <a:spLocks noChangeArrowheads="1"/>
          </p:cNvSpPr>
          <p:nvPr/>
        </p:nvSpPr>
        <p:spPr bwMode="auto">
          <a:xfrm>
            <a:off x="1524000" y="1732955"/>
            <a:ext cx="76200" cy="762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" name="Line 61"/>
          <p:cNvSpPr>
            <a:spLocks noChangeShapeType="1"/>
          </p:cNvSpPr>
          <p:nvPr/>
        </p:nvSpPr>
        <p:spPr bwMode="auto">
          <a:xfrm flipH="1">
            <a:off x="1847850" y="17603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Oval 62"/>
          <p:cNvSpPr>
            <a:spLocks noChangeArrowheads="1"/>
          </p:cNvSpPr>
          <p:nvPr/>
        </p:nvSpPr>
        <p:spPr bwMode="auto">
          <a:xfrm>
            <a:off x="2247899" y="1732955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" name="Line 63"/>
          <p:cNvSpPr>
            <a:spLocks noChangeShapeType="1"/>
          </p:cNvSpPr>
          <p:nvPr/>
        </p:nvSpPr>
        <p:spPr bwMode="auto">
          <a:xfrm flipH="1">
            <a:off x="1219200" y="177105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5" name="Line 64"/>
          <p:cNvSpPr>
            <a:spLocks noChangeShapeType="1"/>
          </p:cNvSpPr>
          <p:nvPr/>
        </p:nvSpPr>
        <p:spPr bwMode="auto">
          <a:xfrm flipV="1">
            <a:off x="1219200" y="990005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" name="Line 65"/>
          <p:cNvSpPr>
            <a:spLocks noChangeShapeType="1"/>
          </p:cNvSpPr>
          <p:nvPr/>
        </p:nvSpPr>
        <p:spPr bwMode="auto">
          <a:xfrm>
            <a:off x="1219200" y="990005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" name="Line 66"/>
          <p:cNvSpPr>
            <a:spLocks noChangeShapeType="1"/>
          </p:cNvSpPr>
          <p:nvPr/>
        </p:nvSpPr>
        <p:spPr bwMode="auto">
          <a:xfrm>
            <a:off x="8458200" y="990005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8" name="Line 67"/>
          <p:cNvSpPr>
            <a:spLocks noChangeShapeType="1"/>
          </p:cNvSpPr>
          <p:nvPr/>
        </p:nvSpPr>
        <p:spPr bwMode="auto">
          <a:xfrm flipV="1">
            <a:off x="4495800" y="990005"/>
            <a:ext cx="0" cy="187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9" name="Oval 68"/>
          <p:cNvSpPr>
            <a:spLocks noChangeArrowheads="1"/>
          </p:cNvSpPr>
          <p:nvPr/>
        </p:nvSpPr>
        <p:spPr bwMode="auto">
          <a:xfrm>
            <a:off x="4457700" y="951905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0" name="Text Box 69"/>
          <p:cNvSpPr txBox="1">
            <a:spLocks noChangeArrowheads="1"/>
          </p:cNvSpPr>
          <p:nvPr/>
        </p:nvSpPr>
        <p:spPr bwMode="auto">
          <a:xfrm>
            <a:off x="4309864" y="2971205"/>
            <a:ext cx="838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“1”</a:t>
            </a:r>
          </a:p>
        </p:txBody>
      </p:sp>
      <p:sp>
        <p:nvSpPr>
          <p:cNvPr id="171" name="Text Box 70"/>
          <p:cNvSpPr txBox="1">
            <a:spLocks noChangeArrowheads="1"/>
          </p:cNvSpPr>
          <p:nvPr/>
        </p:nvSpPr>
        <p:spPr bwMode="auto">
          <a:xfrm>
            <a:off x="6080720" y="4190405"/>
            <a:ext cx="1371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1   1   0</a:t>
            </a:r>
            <a:endParaRPr kumimoji="0" lang="en-US" altLang="zh-CN" b="1" baseline="-25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" name="Line 71"/>
          <p:cNvSpPr>
            <a:spLocks noChangeShapeType="1"/>
          </p:cNvSpPr>
          <p:nvPr/>
        </p:nvSpPr>
        <p:spPr bwMode="auto">
          <a:xfrm>
            <a:off x="7772400" y="373320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3" name="Line 72"/>
          <p:cNvSpPr>
            <a:spLocks noChangeShapeType="1"/>
          </p:cNvSpPr>
          <p:nvPr/>
        </p:nvSpPr>
        <p:spPr bwMode="auto">
          <a:xfrm flipH="1">
            <a:off x="7315200" y="411420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" name="Line 73"/>
          <p:cNvSpPr>
            <a:spLocks noChangeShapeType="1"/>
          </p:cNvSpPr>
          <p:nvPr/>
        </p:nvSpPr>
        <p:spPr bwMode="auto">
          <a:xfrm>
            <a:off x="7772400" y="4076105"/>
            <a:ext cx="0" cy="35681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arrow" w="med" len="med"/>
            <a:tailEnd type="non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5" name="Oval 75"/>
          <p:cNvSpPr>
            <a:spLocks noChangeArrowheads="1"/>
          </p:cNvSpPr>
          <p:nvPr/>
        </p:nvSpPr>
        <p:spPr bwMode="auto">
          <a:xfrm>
            <a:off x="1524000" y="3466505"/>
            <a:ext cx="115888" cy="115888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6" name="Text Box 76"/>
          <p:cNvSpPr txBox="1">
            <a:spLocks noChangeArrowheads="1"/>
          </p:cNvSpPr>
          <p:nvPr/>
        </p:nvSpPr>
        <p:spPr bwMode="auto">
          <a:xfrm>
            <a:off x="1600200" y="3336330"/>
            <a:ext cx="6096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CR</a:t>
            </a:r>
          </a:p>
        </p:txBody>
      </p:sp>
      <p:sp>
        <p:nvSpPr>
          <p:cNvPr id="177" name="Oval 77"/>
          <p:cNvSpPr>
            <a:spLocks noChangeArrowheads="1"/>
          </p:cNvSpPr>
          <p:nvPr/>
        </p:nvSpPr>
        <p:spPr bwMode="auto">
          <a:xfrm>
            <a:off x="5562600" y="3482380"/>
            <a:ext cx="115888" cy="115888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" name="Text Box 78"/>
          <p:cNvSpPr txBox="1">
            <a:spLocks noChangeArrowheads="1"/>
          </p:cNvSpPr>
          <p:nvPr/>
        </p:nvSpPr>
        <p:spPr bwMode="auto">
          <a:xfrm>
            <a:off x="5607861" y="3352205"/>
            <a:ext cx="6096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CR </a:t>
            </a:r>
          </a:p>
        </p:txBody>
      </p:sp>
      <p:sp>
        <p:nvSpPr>
          <p:cNvPr id="179" name="Line 79"/>
          <p:cNvSpPr>
            <a:spLocks noChangeShapeType="1"/>
          </p:cNvSpPr>
          <p:nvPr/>
        </p:nvSpPr>
        <p:spPr bwMode="auto">
          <a:xfrm flipH="1">
            <a:off x="4876800" y="3523655"/>
            <a:ext cx="685800" cy="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Line 80"/>
          <p:cNvSpPr>
            <a:spLocks noChangeShapeType="1"/>
          </p:cNvSpPr>
          <p:nvPr/>
        </p:nvSpPr>
        <p:spPr bwMode="auto">
          <a:xfrm>
            <a:off x="4876800" y="3504605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Line 81"/>
          <p:cNvSpPr>
            <a:spLocks noChangeShapeType="1"/>
          </p:cNvSpPr>
          <p:nvPr/>
        </p:nvSpPr>
        <p:spPr bwMode="auto">
          <a:xfrm flipH="1">
            <a:off x="609600" y="5028605"/>
            <a:ext cx="4267200" cy="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" name="Line 82"/>
          <p:cNvSpPr>
            <a:spLocks noChangeShapeType="1"/>
          </p:cNvSpPr>
          <p:nvPr/>
        </p:nvSpPr>
        <p:spPr bwMode="auto">
          <a:xfrm flipV="1">
            <a:off x="1219200" y="3504605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" name="Line 83"/>
          <p:cNvSpPr>
            <a:spLocks noChangeShapeType="1"/>
          </p:cNvSpPr>
          <p:nvPr/>
        </p:nvSpPr>
        <p:spPr bwMode="auto">
          <a:xfrm>
            <a:off x="1219200" y="3504605"/>
            <a:ext cx="304800" cy="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" name="Text Box 84"/>
          <p:cNvSpPr txBox="1">
            <a:spLocks noChangeArrowheads="1"/>
          </p:cNvSpPr>
          <p:nvPr/>
        </p:nvSpPr>
        <p:spPr bwMode="auto">
          <a:xfrm>
            <a:off x="76200" y="4800005"/>
            <a:ext cx="762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</a:t>
            </a:r>
          </a:p>
        </p:txBody>
      </p:sp>
      <p:sp>
        <p:nvSpPr>
          <p:cNvPr id="185" name="Oval 85"/>
          <p:cNvSpPr>
            <a:spLocks noChangeArrowheads="1"/>
          </p:cNvSpPr>
          <p:nvPr/>
        </p:nvSpPr>
        <p:spPr bwMode="auto">
          <a:xfrm>
            <a:off x="1181100" y="4990505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" name="Oval 86"/>
          <p:cNvSpPr>
            <a:spLocks noChangeArrowheads="1"/>
          </p:cNvSpPr>
          <p:nvPr/>
        </p:nvSpPr>
        <p:spPr bwMode="auto">
          <a:xfrm>
            <a:off x="7734300" y="4076105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" name="Line 87"/>
          <p:cNvSpPr>
            <a:spLocks noChangeShapeType="1"/>
          </p:cNvSpPr>
          <p:nvPr/>
        </p:nvSpPr>
        <p:spPr bwMode="auto">
          <a:xfrm flipH="1">
            <a:off x="5486400" y="199648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8" name="Line 88"/>
          <p:cNvSpPr>
            <a:spLocks noChangeShapeType="1"/>
          </p:cNvSpPr>
          <p:nvPr/>
        </p:nvSpPr>
        <p:spPr bwMode="auto">
          <a:xfrm flipV="1">
            <a:off x="5486400" y="54868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" name="Line 89"/>
          <p:cNvSpPr>
            <a:spLocks noChangeShapeType="1"/>
          </p:cNvSpPr>
          <p:nvPr/>
        </p:nvSpPr>
        <p:spPr bwMode="auto">
          <a:xfrm flipH="1">
            <a:off x="762000" y="548680"/>
            <a:ext cx="4724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0" name="Line 90"/>
          <p:cNvSpPr>
            <a:spLocks noChangeShapeType="1"/>
          </p:cNvSpPr>
          <p:nvPr/>
        </p:nvSpPr>
        <p:spPr bwMode="auto">
          <a:xfrm>
            <a:off x="762000" y="54868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1" name="Text Box 94"/>
          <p:cNvSpPr txBox="1">
            <a:spLocks noChangeArrowheads="1"/>
          </p:cNvSpPr>
          <p:nvPr/>
        </p:nvSpPr>
        <p:spPr bwMode="auto">
          <a:xfrm>
            <a:off x="7311975" y="-27384"/>
            <a:ext cx="1868537" cy="8556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endParaRPr lang="en-US" altLang="zh-CN" sz="16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</a:rPr>
              <a:t>M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</a:rPr>
              <a:t> M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</a:rPr>
              <a:t>A      </a:t>
            </a:r>
            <a:endParaRPr lang="en-US" altLang="zh-CN" sz="16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</a:rPr>
              <a:t>1     0         Left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</a:rPr>
              <a:t>1     1           PI</a:t>
            </a:r>
          </a:p>
        </p:txBody>
      </p:sp>
      <p:sp>
        <p:nvSpPr>
          <p:cNvPr id="192" name="Text Box 50"/>
          <p:cNvSpPr txBox="1">
            <a:spLocks noChangeArrowheads="1"/>
          </p:cNvSpPr>
          <p:nvPr/>
        </p:nvSpPr>
        <p:spPr bwMode="auto">
          <a:xfrm>
            <a:off x="114268" y="5253666"/>
            <a:ext cx="2666256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bg2"/>
                </a:solidFill>
              </a:rPr>
              <a:t>F</a:t>
            </a:r>
            <a:r>
              <a:rPr lang="en-US" altLang="zh-CN" sz="2000" b="1" baseline="-25000" dirty="0">
                <a:solidFill>
                  <a:schemeClr val="bg2"/>
                </a:solidFill>
              </a:rPr>
              <a:t>7</a:t>
            </a:r>
            <a:r>
              <a:rPr lang="en-US" altLang="zh-CN" sz="2000" b="1" dirty="0">
                <a:solidFill>
                  <a:schemeClr val="bg2"/>
                </a:solidFill>
              </a:rPr>
              <a:t>F</a:t>
            </a:r>
            <a:r>
              <a:rPr lang="en-US" altLang="zh-CN" sz="2000" b="1" baseline="-25000" dirty="0">
                <a:solidFill>
                  <a:schemeClr val="bg2"/>
                </a:solidFill>
              </a:rPr>
              <a:t>6</a:t>
            </a:r>
            <a:r>
              <a:rPr lang="en-US" altLang="zh-CN" sz="2000" b="1" dirty="0">
                <a:solidFill>
                  <a:schemeClr val="bg2"/>
                </a:solidFill>
              </a:rPr>
              <a:t> F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5</a:t>
            </a:r>
            <a:r>
              <a:rPr lang="en-US" altLang="zh-CN" sz="2000" b="1" dirty="0">
                <a:solidFill>
                  <a:schemeClr val="bg2"/>
                </a:solidFill>
              </a:rPr>
              <a:t>F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4 </a:t>
            </a:r>
            <a:r>
              <a:rPr lang="en-US" altLang="zh-CN" sz="2000" b="1" dirty="0">
                <a:solidFill>
                  <a:schemeClr val="bg2"/>
                </a:solidFill>
              </a:rPr>
              <a:t>F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3</a:t>
            </a:r>
            <a:r>
              <a:rPr lang="en-US" altLang="zh-CN" sz="2000" b="1" dirty="0">
                <a:solidFill>
                  <a:schemeClr val="bg2"/>
                </a:solidFill>
              </a:rPr>
              <a:t> F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2</a:t>
            </a:r>
            <a:r>
              <a:rPr lang="en-US" altLang="zh-CN" sz="2000" b="1" dirty="0">
                <a:solidFill>
                  <a:schemeClr val="bg2"/>
                </a:solidFill>
              </a:rPr>
              <a:t> F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1</a:t>
            </a:r>
            <a:r>
              <a:rPr lang="en-US" altLang="zh-CN" sz="2000" b="1" dirty="0">
                <a:solidFill>
                  <a:schemeClr val="bg2"/>
                </a:solidFill>
              </a:rPr>
              <a:t> F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93" name="Text Box 50"/>
          <p:cNvSpPr txBox="1">
            <a:spLocks noChangeArrowheads="1"/>
          </p:cNvSpPr>
          <p:nvPr/>
        </p:nvSpPr>
        <p:spPr bwMode="auto">
          <a:xfrm>
            <a:off x="118488" y="5605116"/>
            <a:ext cx="2627416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en-US" altLang="zh-CN" sz="2000" b="1" dirty="0">
                <a:solidFill>
                  <a:schemeClr val="bg2"/>
                </a:solidFill>
              </a:rPr>
              <a:t>  1  1  1  1   1   0    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6</a:t>
            </a:r>
            <a:r>
              <a:rPr lang="en-US" altLang="zh-CN" sz="2000" b="1" dirty="0">
                <a:solidFill>
                  <a:schemeClr val="bg2"/>
                </a:solidFill>
              </a:rPr>
              <a:t> </a:t>
            </a:r>
            <a:endParaRPr kumimoji="0" lang="en-US" altLang="zh-CN" sz="2000" b="1" baseline="-25000" dirty="0">
              <a:solidFill>
                <a:schemeClr val="bg2"/>
              </a:solidFill>
            </a:endParaRPr>
          </a:p>
        </p:txBody>
      </p:sp>
      <p:sp>
        <p:nvSpPr>
          <p:cNvPr id="194" name="Text Box 50"/>
          <p:cNvSpPr txBox="1">
            <a:spLocks noChangeArrowheads="1"/>
          </p:cNvSpPr>
          <p:nvPr/>
        </p:nvSpPr>
        <p:spPr bwMode="auto">
          <a:xfrm>
            <a:off x="118488" y="5909210"/>
            <a:ext cx="2779816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en-US" altLang="zh-CN" sz="2000" b="1" dirty="0">
                <a:solidFill>
                  <a:schemeClr val="bg2"/>
                </a:solidFill>
              </a:rPr>
              <a:t>  1  1  1  1   0   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6</a:t>
            </a:r>
            <a:r>
              <a:rPr lang="en-US" altLang="zh-CN" sz="2000" b="1" dirty="0">
                <a:solidFill>
                  <a:schemeClr val="bg2"/>
                </a:solidFill>
              </a:rPr>
              <a:t>  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5</a:t>
            </a:r>
            <a:r>
              <a:rPr lang="en-US" altLang="zh-CN" sz="2000" b="1" dirty="0">
                <a:solidFill>
                  <a:schemeClr val="bg2"/>
                </a:solidFill>
              </a:rPr>
              <a:t>  </a:t>
            </a:r>
            <a:endParaRPr kumimoji="0" lang="en-US" altLang="zh-CN" sz="2000" b="1" baseline="-25000" dirty="0">
              <a:solidFill>
                <a:schemeClr val="bg2"/>
              </a:solidFill>
            </a:endParaRPr>
          </a:p>
        </p:txBody>
      </p:sp>
      <p:sp>
        <p:nvSpPr>
          <p:cNvPr id="195" name="Text Box 50"/>
          <p:cNvSpPr txBox="1">
            <a:spLocks noChangeArrowheads="1"/>
          </p:cNvSpPr>
          <p:nvPr/>
        </p:nvSpPr>
        <p:spPr bwMode="auto">
          <a:xfrm>
            <a:off x="118488" y="6191019"/>
            <a:ext cx="2779816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1 </a:t>
            </a:r>
            <a:r>
              <a:rPr lang="en-US" altLang="zh-CN" sz="2000" b="1" dirty="0">
                <a:solidFill>
                  <a:schemeClr val="bg2"/>
                </a:solidFill>
              </a:rPr>
              <a:t> 1  1  1  0   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6</a:t>
            </a:r>
            <a:r>
              <a:rPr lang="en-US" altLang="zh-CN" sz="2000" b="1" dirty="0">
                <a:solidFill>
                  <a:schemeClr val="bg2"/>
                </a:solidFill>
              </a:rPr>
              <a:t> 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5   </a:t>
            </a:r>
            <a:r>
              <a:rPr lang="en-US" altLang="zh-CN" sz="2000" b="1" dirty="0">
                <a:solidFill>
                  <a:schemeClr val="bg2"/>
                </a:solidFill>
              </a:rPr>
              <a:t>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4</a:t>
            </a:r>
            <a:r>
              <a:rPr lang="en-US" altLang="zh-CN" sz="2000" b="1" dirty="0">
                <a:solidFill>
                  <a:schemeClr val="bg2"/>
                </a:solidFill>
              </a:rPr>
              <a:t> </a:t>
            </a:r>
            <a:endParaRPr kumimoji="0" lang="en-US" altLang="zh-CN" sz="2000" b="1" baseline="-25000" dirty="0">
              <a:solidFill>
                <a:schemeClr val="bg2"/>
              </a:solidFill>
            </a:endParaRPr>
          </a:p>
        </p:txBody>
      </p:sp>
      <p:sp>
        <p:nvSpPr>
          <p:cNvPr id="196" name="Text Box 50"/>
          <p:cNvSpPr txBox="1">
            <a:spLocks noChangeArrowheads="1"/>
          </p:cNvSpPr>
          <p:nvPr/>
        </p:nvSpPr>
        <p:spPr bwMode="auto">
          <a:xfrm>
            <a:off x="117812" y="6416080"/>
            <a:ext cx="2779816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en-US" altLang="zh-CN" sz="2000" b="1" dirty="0">
                <a:solidFill>
                  <a:schemeClr val="bg2"/>
                </a:solidFill>
              </a:rPr>
              <a:t>  1  1  0 </a:t>
            </a:r>
            <a:r>
              <a:rPr lang="en-US" altLang="zh-CN" sz="1400" b="1" dirty="0">
                <a:solidFill>
                  <a:schemeClr val="bg2"/>
                </a:solidFill>
              </a:rPr>
              <a:t> </a:t>
            </a:r>
            <a:r>
              <a:rPr lang="en-US" altLang="zh-CN" sz="2000" b="1" dirty="0">
                <a:solidFill>
                  <a:schemeClr val="bg2"/>
                </a:solidFill>
              </a:rPr>
              <a:t>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6</a:t>
            </a:r>
            <a:r>
              <a:rPr lang="en-US" altLang="zh-CN" sz="2000" b="1" dirty="0">
                <a:solidFill>
                  <a:schemeClr val="bg2"/>
                </a:solidFill>
              </a:rPr>
              <a:t> 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5  </a:t>
            </a:r>
            <a:r>
              <a:rPr lang="en-US" altLang="zh-CN" sz="2000" b="1" dirty="0">
                <a:solidFill>
                  <a:schemeClr val="bg2"/>
                </a:solidFill>
              </a:rPr>
              <a:t>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4</a:t>
            </a:r>
            <a:r>
              <a:rPr lang="en-US" altLang="zh-CN" sz="2000" b="1" dirty="0">
                <a:solidFill>
                  <a:schemeClr val="bg2"/>
                </a:solidFill>
              </a:rPr>
              <a:t>  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3</a:t>
            </a:r>
            <a:r>
              <a:rPr lang="en-US" altLang="zh-CN" sz="2000" b="1" dirty="0">
                <a:solidFill>
                  <a:schemeClr val="bg2"/>
                </a:solidFill>
              </a:rPr>
              <a:t> </a:t>
            </a:r>
            <a:endParaRPr kumimoji="0" lang="en-US" altLang="zh-CN" sz="2000" b="1" baseline="-25000" dirty="0">
              <a:solidFill>
                <a:schemeClr val="bg2"/>
              </a:solidFill>
            </a:endParaRPr>
          </a:p>
        </p:txBody>
      </p:sp>
      <p:sp>
        <p:nvSpPr>
          <p:cNvPr id="197" name="Text Box 50"/>
          <p:cNvSpPr txBox="1">
            <a:spLocks noChangeArrowheads="1"/>
          </p:cNvSpPr>
          <p:nvPr/>
        </p:nvSpPr>
        <p:spPr bwMode="auto">
          <a:xfrm>
            <a:off x="3131840" y="5482154"/>
            <a:ext cx="2779816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en-US" altLang="zh-CN" sz="2000" b="1" dirty="0">
                <a:solidFill>
                  <a:schemeClr val="bg2"/>
                </a:solidFill>
              </a:rPr>
              <a:t>  1  0  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6</a:t>
            </a:r>
            <a:r>
              <a:rPr lang="en-US" altLang="zh-CN" sz="2000" b="1" dirty="0">
                <a:solidFill>
                  <a:schemeClr val="bg2"/>
                </a:solidFill>
              </a:rPr>
              <a:t> 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5 </a:t>
            </a:r>
            <a:r>
              <a:rPr lang="en-US" altLang="zh-CN" sz="2000" b="1" dirty="0">
                <a:solidFill>
                  <a:schemeClr val="bg2"/>
                </a:solidFill>
              </a:rPr>
              <a:t>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4</a:t>
            </a:r>
            <a:r>
              <a:rPr lang="en-US" altLang="zh-CN" sz="2000" b="1" dirty="0">
                <a:solidFill>
                  <a:schemeClr val="bg2"/>
                </a:solidFill>
              </a:rPr>
              <a:t> 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3</a:t>
            </a:r>
            <a:r>
              <a:rPr lang="en-US" altLang="zh-CN" sz="2000" b="1" dirty="0">
                <a:solidFill>
                  <a:schemeClr val="bg2"/>
                </a:solidFill>
              </a:rPr>
              <a:t> 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2</a:t>
            </a:r>
            <a:r>
              <a:rPr lang="en-US" altLang="zh-CN" sz="2000" b="1" dirty="0">
                <a:solidFill>
                  <a:schemeClr val="bg2"/>
                </a:solidFill>
              </a:rPr>
              <a:t> </a:t>
            </a:r>
            <a:endParaRPr kumimoji="0" lang="en-US" altLang="zh-CN" sz="2000" b="1" baseline="-25000" dirty="0">
              <a:solidFill>
                <a:schemeClr val="bg2"/>
              </a:solidFill>
            </a:endParaRPr>
          </a:p>
        </p:txBody>
      </p:sp>
      <p:sp>
        <p:nvSpPr>
          <p:cNvPr id="198" name="Text Box 50"/>
          <p:cNvSpPr txBox="1">
            <a:spLocks noChangeArrowheads="1"/>
          </p:cNvSpPr>
          <p:nvPr/>
        </p:nvSpPr>
        <p:spPr bwMode="auto">
          <a:xfrm>
            <a:off x="3131840" y="5796685"/>
            <a:ext cx="2779816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1 </a:t>
            </a:r>
            <a:r>
              <a:rPr lang="en-US" altLang="zh-CN" sz="2000" b="1" dirty="0">
                <a:solidFill>
                  <a:schemeClr val="bg2"/>
                </a:solidFill>
              </a:rPr>
              <a:t> 0  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6</a:t>
            </a:r>
            <a:r>
              <a:rPr lang="en-US" altLang="zh-CN" sz="2000" b="1" dirty="0">
                <a:solidFill>
                  <a:schemeClr val="bg2"/>
                </a:solidFill>
              </a:rPr>
              <a:t> 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5 </a:t>
            </a:r>
            <a:r>
              <a:rPr lang="en-US" altLang="zh-CN" sz="2000" b="1" dirty="0">
                <a:solidFill>
                  <a:schemeClr val="bg2"/>
                </a:solidFill>
              </a:rPr>
              <a:t>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4</a:t>
            </a:r>
            <a:r>
              <a:rPr lang="en-US" altLang="zh-CN" sz="2000" b="1" dirty="0">
                <a:solidFill>
                  <a:schemeClr val="bg2"/>
                </a:solidFill>
              </a:rPr>
              <a:t> 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3</a:t>
            </a:r>
            <a:r>
              <a:rPr lang="en-US" altLang="zh-CN" sz="2000" b="1" dirty="0">
                <a:solidFill>
                  <a:schemeClr val="bg2"/>
                </a:solidFill>
              </a:rPr>
              <a:t> 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2</a:t>
            </a:r>
            <a:r>
              <a:rPr lang="en-US" altLang="zh-CN" sz="2000" b="1" dirty="0">
                <a:solidFill>
                  <a:schemeClr val="bg2"/>
                </a:solidFill>
              </a:rPr>
              <a:t> 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1</a:t>
            </a:r>
            <a:r>
              <a:rPr lang="en-US" altLang="zh-CN" sz="2000" b="1" dirty="0">
                <a:solidFill>
                  <a:schemeClr val="bg2"/>
                </a:solidFill>
              </a:rPr>
              <a:t> </a:t>
            </a:r>
            <a:endParaRPr kumimoji="0" lang="en-US" altLang="zh-CN" sz="2000" b="1" baseline="-25000" dirty="0">
              <a:solidFill>
                <a:schemeClr val="bg2"/>
              </a:solidFill>
            </a:endParaRPr>
          </a:p>
        </p:txBody>
      </p:sp>
      <p:sp>
        <p:nvSpPr>
          <p:cNvPr id="199" name="Text Box 50"/>
          <p:cNvSpPr txBox="1">
            <a:spLocks noChangeArrowheads="1"/>
          </p:cNvSpPr>
          <p:nvPr/>
        </p:nvSpPr>
        <p:spPr bwMode="auto">
          <a:xfrm>
            <a:off x="3131840" y="6085164"/>
            <a:ext cx="2779816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0  </a:t>
            </a:r>
            <a:r>
              <a:rPr lang="en-US" altLang="zh-CN" sz="2000" b="1" dirty="0">
                <a:solidFill>
                  <a:schemeClr val="bg2"/>
                </a:solidFill>
              </a:rPr>
              <a:t>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6</a:t>
            </a:r>
            <a:r>
              <a:rPr lang="en-US" altLang="zh-CN" sz="2000" b="1" dirty="0">
                <a:solidFill>
                  <a:schemeClr val="bg2"/>
                </a:solidFill>
              </a:rPr>
              <a:t> 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5 </a:t>
            </a:r>
            <a:r>
              <a:rPr lang="en-US" altLang="zh-CN" sz="2000" b="1" dirty="0">
                <a:solidFill>
                  <a:schemeClr val="bg2"/>
                </a:solidFill>
              </a:rPr>
              <a:t>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4</a:t>
            </a:r>
            <a:r>
              <a:rPr lang="en-US" altLang="zh-CN" sz="2000" b="1" dirty="0">
                <a:solidFill>
                  <a:schemeClr val="bg2"/>
                </a:solidFill>
              </a:rPr>
              <a:t> 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3</a:t>
            </a:r>
            <a:r>
              <a:rPr lang="en-US" altLang="zh-CN" sz="2000" b="1" dirty="0">
                <a:solidFill>
                  <a:schemeClr val="bg2"/>
                </a:solidFill>
              </a:rPr>
              <a:t> 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2</a:t>
            </a:r>
            <a:r>
              <a:rPr lang="en-US" altLang="zh-CN" sz="2000" b="1" dirty="0">
                <a:solidFill>
                  <a:schemeClr val="bg2"/>
                </a:solidFill>
              </a:rPr>
              <a:t> 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1</a:t>
            </a:r>
            <a:r>
              <a:rPr lang="en-US" altLang="zh-CN" sz="2000" b="1" dirty="0">
                <a:solidFill>
                  <a:schemeClr val="bg2"/>
                </a:solidFill>
              </a:rPr>
              <a:t>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0</a:t>
            </a:r>
            <a:r>
              <a:rPr lang="en-US" altLang="zh-CN" sz="2000" b="1" dirty="0">
                <a:solidFill>
                  <a:schemeClr val="bg2"/>
                </a:solidFill>
              </a:rPr>
              <a:t> </a:t>
            </a:r>
            <a:endParaRPr kumimoji="0" lang="en-US" altLang="zh-CN" sz="2000" b="1" baseline="-25000" dirty="0">
              <a:solidFill>
                <a:schemeClr val="bg2"/>
              </a:solidFill>
            </a:endParaRPr>
          </a:p>
        </p:txBody>
      </p:sp>
      <p:sp>
        <p:nvSpPr>
          <p:cNvPr id="200" name="Text Box 50"/>
          <p:cNvSpPr txBox="1">
            <a:spLocks noChangeArrowheads="1"/>
          </p:cNvSpPr>
          <p:nvPr/>
        </p:nvSpPr>
        <p:spPr bwMode="auto">
          <a:xfrm>
            <a:off x="3131840" y="6413266"/>
            <a:ext cx="316835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1 </a:t>
            </a:r>
            <a:r>
              <a:rPr lang="en-US" altLang="zh-CN" sz="2000" b="1" dirty="0">
                <a:solidFill>
                  <a:schemeClr val="bg2"/>
                </a:solidFill>
              </a:rPr>
              <a:t>  1   1   1   1   1   0  D</a:t>
            </a:r>
            <a:r>
              <a:rPr kumimoji="0" lang="en-US" altLang="zh-CN" sz="2000" b="1" baseline="-25000" dirty="0">
                <a:solidFill>
                  <a:schemeClr val="bg2"/>
                </a:solidFill>
              </a:rPr>
              <a:t>6</a:t>
            </a:r>
            <a:r>
              <a:rPr lang="en-US" altLang="zh-CN" sz="2000" b="1" dirty="0">
                <a:solidFill>
                  <a:schemeClr val="bg2"/>
                </a:solidFill>
              </a:rPr>
              <a:t>’ </a:t>
            </a:r>
            <a:endParaRPr kumimoji="0" lang="en-US" altLang="zh-CN" sz="2000" b="1" baseline="-25000" dirty="0">
              <a:solidFill>
                <a:schemeClr val="bg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6277994" y="6215652"/>
            <a:ext cx="2628284" cy="461665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2"/>
                </a:solidFill>
              </a:rPr>
              <a:t>M</a:t>
            </a:r>
            <a:r>
              <a:rPr lang="en-US" altLang="zh-CN" b="1" baseline="-25000" dirty="0">
                <a:solidFill>
                  <a:schemeClr val="bg2"/>
                </a:solidFill>
              </a:rPr>
              <a:t>B</a:t>
            </a:r>
            <a:r>
              <a:rPr lang="en-US" altLang="zh-CN" b="1" dirty="0">
                <a:solidFill>
                  <a:schemeClr val="bg2"/>
                </a:solidFill>
              </a:rPr>
              <a:t>M</a:t>
            </a:r>
            <a:r>
              <a:rPr lang="en-US" altLang="zh-CN" b="1" baseline="-25000" dirty="0">
                <a:solidFill>
                  <a:schemeClr val="bg2"/>
                </a:solidFill>
              </a:rPr>
              <a:t>A</a:t>
            </a:r>
            <a:r>
              <a:rPr lang="en-US" altLang="zh-CN" b="1" dirty="0">
                <a:solidFill>
                  <a:schemeClr val="bg2"/>
                </a:solidFill>
              </a:rPr>
              <a:t>=11  if F</a:t>
            </a:r>
            <a:r>
              <a:rPr lang="en-US" altLang="zh-CN" b="1" baseline="-25000" dirty="0">
                <a:solidFill>
                  <a:schemeClr val="bg2"/>
                </a:solidFill>
              </a:rPr>
              <a:t>7</a:t>
            </a:r>
            <a:r>
              <a:rPr lang="en-US" altLang="zh-CN" b="1" dirty="0">
                <a:solidFill>
                  <a:schemeClr val="bg2"/>
                </a:solidFill>
              </a:rPr>
              <a:t>=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en-US" altLang="zh-CN" b="1" dirty="0">
                <a:solidFill>
                  <a:schemeClr val="bg2"/>
                </a:solidFill>
              </a:rPr>
              <a:t> </a:t>
            </a:r>
            <a:endParaRPr kumimoji="0" lang="en-US" altLang="zh-CN" b="1" baseline="-25000" dirty="0">
              <a:solidFill>
                <a:schemeClr val="bg2"/>
              </a:solidFill>
            </a:endParaRPr>
          </a:p>
        </p:txBody>
      </p:sp>
      <p:sp>
        <p:nvSpPr>
          <p:cNvPr id="202" name="右弧形箭头 201"/>
          <p:cNvSpPr/>
          <p:nvPr/>
        </p:nvSpPr>
        <p:spPr bwMode="auto">
          <a:xfrm>
            <a:off x="5727530" y="6284817"/>
            <a:ext cx="228600" cy="384543"/>
          </a:xfrm>
          <a:prstGeom prst="curvedLeftArrow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3" name="Text Box 50"/>
          <p:cNvSpPr txBox="1">
            <a:spLocks noChangeArrowheads="1"/>
          </p:cNvSpPr>
          <p:nvPr/>
        </p:nvSpPr>
        <p:spPr bwMode="auto">
          <a:xfrm>
            <a:off x="5586346" y="5268528"/>
            <a:ext cx="3451258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初始：</a:t>
            </a:r>
            <a:r>
              <a:rPr lang="zh-CN" altLang="en-US" sz="2000" b="1" dirty="0">
                <a:solidFill>
                  <a:schemeClr val="bg2"/>
                </a:solidFill>
              </a:rPr>
              <a:t>令</a:t>
            </a:r>
            <a:r>
              <a:rPr lang="en-US" altLang="zh-CN" sz="2000" b="1" dirty="0">
                <a:solidFill>
                  <a:schemeClr val="bg2"/>
                </a:solidFill>
              </a:rPr>
              <a:t>CR=0</a:t>
            </a:r>
            <a:r>
              <a:rPr lang="zh-CN" altLang="en-US" sz="2000" b="1" dirty="0">
                <a:solidFill>
                  <a:schemeClr val="bg2"/>
                </a:solidFill>
              </a:rPr>
              <a:t>，</a:t>
            </a:r>
            <a:r>
              <a:rPr lang="en-US" altLang="zh-CN" sz="2000" b="1" dirty="0">
                <a:solidFill>
                  <a:schemeClr val="bg2"/>
                </a:solidFill>
              </a:rPr>
              <a:t> M</a:t>
            </a:r>
            <a:r>
              <a:rPr lang="en-US" altLang="zh-CN" sz="2000" b="1" baseline="-25000" dirty="0">
                <a:solidFill>
                  <a:schemeClr val="bg2"/>
                </a:solidFill>
              </a:rPr>
              <a:t>B</a:t>
            </a:r>
            <a:r>
              <a:rPr lang="en-US" altLang="zh-CN" sz="2000" b="1" dirty="0">
                <a:solidFill>
                  <a:schemeClr val="bg2"/>
                </a:solidFill>
              </a:rPr>
              <a:t>M</a:t>
            </a:r>
            <a:r>
              <a:rPr lang="en-US" altLang="zh-CN" sz="2000" b="1" baseline="-25000" dirty="0">
                <a:solidFill>
                  <a:schemeClr val="bg2"/>
                </a:solidFill>
              </a:rPr>
              <a:t>A</a:t>
            </a:r>
            <a:r>
              <a:rPr lang="en-US" altLang="zh-CN" sz="2000" b="1" dirty="0">
                <a:solidFill>
                  <a:schemeClr val="bg2"/>
                </a:solidFill>
              </a:rPr>
              <a:t>=11 </a:t>
            </a:r>
            <a:r>
              <a:rPr lang="zh-CN" altLang="en-US" sz="2000" b="1" dirty="0">
                <a:solidFill>
                  <a:schemeClr val="bg2"/>
                </a:solidFill>
              </a:rPr>
              <a:t>，</a:t>
            </a:r>
            <a:endParaRPr kumimoji="0" lang="en-US" altLang="zh-CN" sz="2000" b="1" baseline="-25000" dirty="0">
              <a:solidFill>
                <a:schemeClr val="bg2"/>
              </a:solidFill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6408212" y="5598470"/>
            <a:ext cx="1308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2"/>
                </a:solidFill>
              </a:rPr>
              <a:t>M</a:t>
            </a:r>
            <a:r>
              <a:rPr lang="en-US" altLang="zh-CN" sz="2000" b="1" baseline="-25000" dirty="0">
                <a:solidFill>
                  <a:schemeClr val="bg2"/>
                </a:solidFill>
              </a:rPr>
              <a:t>B</a:t>
            </a:r>
            <a:r>
              <a:rPr lang="en-US" altLang="zh-CN" sz="2000" b="1" dirty="0">
                <a:solidFill>
                  <a:schemeClr val="bg2"/>
                </a:solidFill>
              </a:rPr>
              <a:t>M</a:t>
            </a:r>
            <a:r>
              <a:rPr lang="en-US" altLang="zh-CN" sz="2000" b="1" baseline="-25000" dirty="0">
                <a:solidFill>
                  <a:schemeClr val="bg2"/>
                </a:solidFill>
              </a:rPr>
              <a:t>A</a:t>
            </a:r>
            <a:r>
              <a:rPr lang="en-US" altLang="zh-CN" sz="2000" b="1" dirty="0">
                <a:solidFill>
                  <a:schemeClr val="bg2"/>
                </a:solidFill>
              </a:rPr>
              <a:t>=10</a:t>
            </a:r>
            <a:endParaRPr lang="zh-CN" altLang="en-US" sz="2000" dirty="0"/>
          </a:p>
        </p:txBody>
      </p:sp>
      <p:sp>
        <p:nvSpPr>
          <p:cNvPr id="205" name="Oval 36"/>
          <p:cNvSpPr>
            <a:spLocks noChangeArrowheads="1"/>
          </p:cNvSpPr>
          <p:nvPr/>
        </p:nvSpPr>
        <p:spPr bwMode="auto">
          <a:xfrm>
            <a:off x="6286500" y="1958380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 animBg="1"/>
      <p:bldP spid="202" grpId="0" animBg="1"/>
      <p:bldP spid="20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0772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分析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CR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，清零，∵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7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0 ∴ M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M</a:t>
            </a:r>
            <a:r>
              <a:rPr kumimoji="0" lang="en-US" altLang="zh-CN" sz="2800" b="1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A 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11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， 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并行输入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CP 1</a:t>
            </a:r>
            <a:r>
              <a:rPr lang="zh-CN" altLang="en-US" sz="2800" b="1" dirty="0">
                <a:solidFill>
                  <a:schemeClr val="bg2"/>
                </a:solidFill>
              </a:rPr>
              <a:t>， </a:t>
            </a:r>
            <a:r>
              <a:rPr lang="en-US" altLang="zh-CN" sz="2800" b="1" dirty="0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 dirty="0">
                <a:solidFill>
                  <a:schemeClr val="bg2"/>
                </a:solidFill>
              </a:rPr>
              <a:t>7  </a:t>
            </a:r>
            <a:r>
              <a:rPr lang="en-US" altLang="zh-CN" sz="2800" b="1" dirty="0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 dirty="0">
                <a:solidFill>
                  <a:schemeClr val="bg2"/>
                </a:solidFill>
              </a:rPr>
              <a:t>6  </a:t>
            </a:r>
            <a:r>
              <a:rPr lang="en-US" altLang="zh-CN" sz="2800" b="1" dirty="0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 dirty="0">
                <a:solidFill>
                  <a:schemeClr val="bg2"/>
                </a:solidFill>
              </a:rPr>
              <a:t>5  </a:t>
            </a:r>
            <a:r>
              <a:rPr lang="en-US" altLang="zh-CN" sz="2800" b="1" dirty="0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 dirty="0">
                <a:solidFill>
                  <a:schemeClr val="bg2"/>
                </a:solidFill>
              </a:rPr>
              <a:t>4 </a:t>
            </a:r>
            <a:r>
              <a:rPr lang="en-US" altLang="zh-CN" sz="2800" b="1" dirty="0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 dirty="0">
                <a:solidFill>
                  <a:schemeClr val="bg2"/>
                </a:solidFill>
              </a:rPr>
              <a:t>3  </a:t>
            </a:r>
            <a:r>
              <a:rPr lang="en-US" altLang="zh-CN" sz="2800" b="1" dirty="0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 dirty="0">
                <a:solidFill>
                  <a:schemeClr val="bg2"/>
                </a:solidFill>
              </a:rPr>
              <a:t>2  </a:t>
            </a:r>
            <a:r>
              <a:rPr lang="en-US" altLang="zh-CN" sz="2800" b="1" dirty="0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 dirty="0">
                <a:solidFill>
                  <a:schemeClr val="bg2"/>
                </a:solidFill>
              </a:rPr>
              <a:t>1  </a:t>
            </a:r>
            <a:r>
              <a:rPr lang="en-US" altLang="zh-CN" sz="2800" b="1" dirty="0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 dirty="0">
                <a:solidFill>
                  <a:schemeClr val="bg2"/>
                </a:solidFill>
              </a:rPr>
              <a:t>0 </a:t>
            </a:r>
            <a:r>
              <a:rPr lang="zh-CN" altLang="en-US" sz="2800" b="1" dirty="0">
                <a:solidFill>
                  <a:schemeClr val="bg2"/>
                </a:solidFill>
              </a:rPr>
              <a:t>＝</a:t>
            </a:r>
            <a:r>
              <a:rPr lang="en-US" altLang="zh-CN" sz="2800" b="1" dirty="0">
                <a:solidFill>
                  <a:schemeClr val="hlink"/>
                </a:solidFill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</a:rPr>
              <a:t>111110 D</a:t>
            </a:r>
            <a:r>
              <a:rPr kumimoji="0" lang="en-US" altLang="zh-CN" sz="2800" b="1" baseline="-25000" dirty="0">
                <a:solidFill>
                  <a:schemeClr val="bg2"/>
                </a:solidFill>
              </a:rPr>
              <a:t>6</a:t>
            </a:r>
            <a:r>
              <a:rPr lang="en-US" altLang="zh-CN" sz="28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96675" name="Line 3"/>
          <p:cNvSpPr>
            <a:spLocks noChangeShapeType="1"/>
          </p:cNvSpPr>
          <p:nvPr/>
        </p:nvSpPr>
        <p:spPr bwMode="auto">
          <a:xfrm>
            <a:off x="5651500" y="2420938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492500" y="2833688"/>
            <a:ext cx="5327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∵F</a:t>
            </a:r>
            <a:r>
              <a:rPr kumimoji="0" lang="en-US" altLang="zh-CN" sz="2800" b="1" baseline="-25000">
                <a:solidFill>
                  <a:schemeClr val="bg2"/>
                </a:solidFill>
                <a:latin typeface="Arial" panose="020B0604020202020204" pitchFamily="34" charset="0"/>
              </a:rPr>
              <a:t>7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1 ∴ M</a:t>
            </a:r>
            <a:r>
              <a:rPr kumimoji="0" lang="en-US" altLang="zh-CN" sz="2800" b="1" baseline="-25000">
                <a:solidFill>
                  <a:schemeClr val="bg2"/>
                </a:solidFill>
                <a:latin typeface="Arial" panose="020B0604020202020204" pitchFamily="34" charset="0"/>
              </a:rPr>
              <a:t>B 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M</a:t>
            </a:r>
            <a:r>
              <a:rPr kumimoji="0" lang="en-US" altLang="zh-CN" sz="2800" b="1" baseline="-25000">
                <a:solidFill>
                  <a:schemeClr val="bg2"/>
                </a:solidFill>
                <a:latin typeface="Arial" panose="020B0604020202020204" pitchFamily="34" charset="0"/>
              </a:rPr>
              <a:t>A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10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，左移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457200" y="3810000"/>
            <a:ext cx="8610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CP 2</a:t>
            </a:r>
            <a:r>
              <a:rPr lang="zh-CN" altLang="en-US" sz="2800" b="1">
                <a:solidFill>
                  <a:schemeClr val="bg2"/>
                </a:solidFill>
              </a:rPr>
              <a:t>， 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7  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6  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5  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4 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3  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2  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1  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0 </a:t>
            </a:r>
            <a:r>
              <a:rPr lang="zh-CN" altLang="en-US" sz="2800" b="1">
                <a:solidFill>
                  <a:schemeClr val="bg2"/>
                </a:solidFill>
              </a:rPr>
              <a:t>＝</a:t>
            </a:r>
            <a:r>
              <a:rPr lang="en-US" altLang="zh-CN" sz="2800" b="1">
                <a:solidFill>
                  <a:schemeClr val="bg2"/>
                </a:solidFill>
              </a:rPr>
              <a:t>111110 D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6</a:t>
            </a:r>
            <a:r>
              <a:rPr lang="en-US" altLang="zh-CN" sz="2800" b="1">
                <a:solidFill>
                  <a:schemeClr val="bg2"/>
                </a:solidFill>
              </a:rPr>
              <a:t>D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 baseline="-25000">
                <a:solidFill>
                  <a:schemeClr val="bg2"/>
                </a:solidFill>
              </a:rPr>
              <a:t>……….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468313" y="4652963"/>
            <a:ext cx="861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CP 7</a:t>
            </a:r>
            <a:r>
              <a:rPr lang="zh-CN" altLang="en-US" sz="2800" b="1">
                <a:solidFill>
                  <a:schemeClr val="bg2"/>
                </a:solidFill>
              </a:rPr>
              <a:t>， 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7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6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5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4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3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2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1</a:t>
            </a:r>
            <a:r>
              <a:rPr lang="en-US" altLang="zh-CN" sz="2800" b="1">
                <a:solidFill>
                  <a:schemeClr val="bg2"/>
                </a:solidFill>
              </a:rPr>
              <a:t>F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0 </a:t>
            </a:r>
            <a:r>
              <a:rPr lang="zh-CN" altLang="en-US" sz="2800" b="1">
                <a:solidFill>
                  <a:schemeClr val="bg2"/>
                </a:solidFill>
              </a:rPr>
              <a:t>＝</a:t>
            </a:r>
            <a:r>
              <a:rPr lang="en-US" altLang="zh-CN" sz="2800" b="1">
                <a:solidFill>
                  <a:schemeClr val="hlink"/>
                </a:solidFill>
              </a:rPr>
              <a:t>0</a:t>
            </a:r>
            <a:r>
              <a:rPr lang="en-US" altLang="zh-CN" sz="2800" b="1">
                <a:solidFill>
                  <a:schemeClr val="bg2"/>
                </a:solidFill>
              </a:rPr>
              <a:t> D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6</a:t>
            </a:r>
            <a:r>
              <a:rPr lang="en-US" altLang="zh-CN" sz="2800" b="1">
                <a:solidFill>
                  <a:schemeClr val="bg2"/>
                </a:solidFill>
              </a:rPr>
              <a:t>D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5 </a:t>
            </a:r>
            <a:r>
              <a:rPr lang="en-US" altLang="zh-CN" sz="2800" b="1">
                <a:solidFill>
                  <a:schemeClr val="bg2"/>
                </a:solidFill>
              </a:rPr>
              <a:t>D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4 </a:t>
            </a:r>
            <a:r>
              <a:rPr lang="en-US" altLang="zh-CN" sz="2800" b="1">
                <a:solidFill>
                  <a:schemeClr val="bg2"/>
                </a:solidFill>
              </a:rPr>
              <a:t>D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3</a:t>
            </a:r>
            <a:r>
              <a:rPr lang="en-US" altLang="zh-CN" sz="2800" b="1">
                <a:solidFill>
                  <a:schemeClr val="bg2"/>
                </a:solidFill>
              </a:rPr>
              <a:t> D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2</a:t>
            </a:r>
            <a:r>
              <a:rPr lang="en-US" altLang="zh-CN" sz="2800" b="1">
                <a:solidFill>
                  <a:schemeClr val="bg2"/>
                </a:solidFill>
              </a:rPr>
              <a:t> D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1</a:t>
            </a:r>
            <a:r>
              <a:rPr lang="en-US" altLang="zh-CN" sz="2800" b="1">
                <a:solidFill>
                  <a:schemeClr val="bg2"/>
                </a:solidFill>
              </a:rPr>
              <a:t> D</a:t>
            </a:r>
            <a:r>
              <a:rPr kumimoji="0" lang="en-US" altLang="zh-CN" sz="2800" b="1" baseline="-250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796679" name="Line 7"/>
          <p:cNvSpPr>
            <a:spLocks noChangeShapeType="1"/>
          </p:cNvSpPr>
          <p:nvPr/>
        </p:nvSpPr>
        <p:spPr bwMode="auto">
          <a:xfrm>
            <a:off x="4859338" y="5076825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4038600" y="5510213"/>
            <a:ext cx="4349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∵F</a:t>
            </a:r>
            <a:r>
              <a:rPr kumimoji="0" lang="en-US" altLang="zh-CN" sz="2800" b="1" baseline="-25000">
                <a:solidFill>
                  <a:schemeClr val="bg2"/>
                </a:solidFill>
                <a:latin typeface="Arial" panose="020B0604020202020204" pitchFamily="34" charset="0"/>
              </a:rPr>
              <a:t>7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0 ∴ M</a:t>
            </a:r>
            <a:r>
              <a:rPr kumimoji="0" lang="en-US" altLang="zh-CN" sz="2800" b="1" baseline="-25000">
                <a:solidFill>
                  <a:schemeClr val="bg2"/>
                </a:solidFill>
                <a:latin typeface="Arial" panose="020B0604020202020204" pitchFamily="34" charset="0"/>
              </a:rPr>
              <a:t>B 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M</a:t>
            </a:r>
            <a:r>
              <a:rPr kumimoji="0" lang="en-US" altLang="zh-CN" sz="2800" b="1" baseline="-25000">
                <a:solidFill>
                  <a:schemeClr val="bg2"/>
                </a:solidFill>
                <a:latin typeface="Arial" panose="020B0604020202020204" pitchFamily="34" charset="0"/>
              </a:rPr>
              <a:t>A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</a:rPr>
              <a:t>11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</a:rPr>
              <a:t>，并行输入</a:t>
            </a:r>
            <a:endParaRPr lang="en-US" altLang="zh-CN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457200" y="533400"/>
          <a:ext cx="8001000" cy="562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6" name="位图图像" r:id="rId3" imgW="6400000" imgH="4495238" progId="Paint.Picture">
                  <p:embed/>
                </p:oleObj>
              </mc:Choice>
              <mc:Fallback>
                <p:oleObj name="位图图像" r:id="rId3" imgW="6400000" imgH="4495238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3400"/>
                        <a:ext cx="8001000" cy="562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2"/>
          <p:cNvSpPr>
            <a:spLocks noChangeArrowheads="1"/>
          </p:cNvSpPr>
          <p:nvPr/>
        </p:nvSpPr>
        <p:spPr bwMode="auto">
          <a:xfrm>
            <a:off x="1763713" y="819150"/>
            <a:ext cx="56880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0" lang="zh-CN" altLang="en-US" sz="3200" b="1">
                <a:solidFill>
                  <a:srgbClr val="0000FF"/>
                </a:solidFill>
              </a:rPr>
              <a:t>串</a:t>
            </a:r>
            <a:r>
              <a:rPr kumimoji="0" lang="en-US" altLang="zh-CN" sz="3200" b="1">
                <a:solidFill>
                  <a:srgbClr val="0000FF"/>
                </a:solidFill>
              </a:rPr>
              <a:t>/</a:t>
            </a:r>
            <a:r>
              <a:rPr kumimoji="0" lang="zh-CN" altLang="en-US" sz="3200" b="1">
                <a:solidFill>
                  <a:srgbClr val="0000FF"/>
                </a:solidFill>
              </a:rPr>
              <a:t>并</a:t>
            </a:r>
            <a:r>
              <a:rPr kumimoji="0" lang="en-US" altLang="zh-CN" sz="3200" b="1">
                <a:solidFill>
                  <a:srgbClr val="0000FF"/>
                </a:solidFill>
              </a:rPr>
              <a:t> </a:t>
            </a:r>
            <a:r>
              <a:rPr kumimoji="0" lang="zh-CN" altLang="en-US" sz="3200" b="1">
                <a:solidFill>
                  <a:srgbClr val="0000FF"/>
                </a:solidFill>
              </a:rPr>
              <a:t>信号转换器</a:t>
            </a:r>
            <a:endParaRPr kumimoji="0" lang="en-US" altLang="zh-CN" sz="3200" b="1">
              <a:solidFill>
                <a:srgbClr val="0000FF"/>
              </a:solidFill>
            </a:endParaRPr>
          </a:p>
        </p:txBody>
      </p:sp>
      <p:pic>
        <p:nvPicPr>
          <p:cNvPr id="4710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3534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5"/>
          <p:cNvSpPr txBox="1">
            <a:spLocks noChangeArrowheads="1"/>
          </p:cNvSpPr>
          <p:nvPr/>
        </p:nvSpPr>
        <p:spPr bwMode="auto">
          <a:xfrm>
            <a:off x="735013" y="1196975"/>
            <a:ext cx="7921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bg2"/>
                </a:solidFill>
                <a:latin typeface="Arial" panose="020B0604020202020204" pitchFamily="34" charset="0"/>
              </a:rPr>
              <a:t>11. </a:t>
            </a:r>
            <a:r>
              <a:rPr lang="zh-CN" altLang="en-US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MSI</a:t>
            </a:r>
            <a:r>
              <a:rPr lang="zh-CN" altLang="en-US" sz="3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块设计时序电路</a:t>
            </a:r>
            <a:endParaRPr lang="en-US" altLang="zh-CN" sz="36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1763713" y="2852738"/>
            <a:ext cx="6264275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计数器芯片（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 74160, 74161, </a:t>
            </a:r>
            <a:r>
              <a:rPr lang="en-US" altLang="zh-CN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74163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, 7490 </a:t>
            </a:r>
            <a:r>
              <a:rPr lang="zh-CN" altLang="en-US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寄存器芯片（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</a:rPr>
              <a:t>74194</a:t>
            </a:r>
            <a:r>
              <a:rPr lang="zh-CN" altLang="en-US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endParaRPr lang="en-US" altLang="zh-CN" sz="3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132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161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7291388" y="2636838"/>
            <a:ext cx="311150" cy="576262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标注 2"/>
          <p:cNvSpPr/>
          <p:nvPr/>
        </p:nvSpPr>
        <p:spPr bwMode="auto">
          <a:xfrm>
            <a:off x="5580112" y="3454896"/>
            <a:ext cx="1224136" cy="432048"/>
          </a:xfrm>
          <a:prstGeom prst="wedgeRectCallout">
            <a:avLst>
              <a:gd name="adj1" fmla="val 84622"/>
              <a:gd name="adj2" fmla="val -296463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7416000" y="1340768"/>
            <a:ext cx="0" cy="2808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57" name="Line 97"/>
          <p:cNvSpPr>
            <a:spLocks noChangeShapeType="1"/>
          </p:cNvSpPr>
          <p:nvPr/>
        </p:nvSpPr>
        <p:spPr bwMode="auto">
          <a:xfrm>
            <a:off x="2590800" y="2244725"/>
            <a:ext cx="319563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9" name="Text Box 77"/>
          <p:cNvSpPr txBox="1">
            <a:spLocks noChangeArrowheads="1"/>
          </p:cNvSpPr>
          <p:nvPr/>
        </p:nvSpPr>
        <p:spPr bwMode="auto">
          <a:xfrm>
            <a:off x="1905000" y="3006725"/>
            <a:ext cx="3352800" cy="1922463"/>
          </a:xfrm>
          <a:prstGeom prst="rect">
            <a:avLst/>
          </a:prstGeom>
          <a:solidFill>
            <a:schemeClr val="tx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</a:rPr>
              <a:t>      Q</a:t>
            </a:r>
            <a:r>
              <a:rPr kumimoji="0" lang="en-US" altLang="zh-CN" sz="2400" b="1" baseline="-25000">
                <a:solidFill>
                  <a:schemeClr val="bg2"/>
                </a:solidFill>
              </a:rPr>
              <a:t>A    </a:t>
            </a:r>
            <a:r>
              <a:rPr lang="en-US" altLang="zh-CN" sz="2400" b="1">
                <a:solidFill>
                  <a:schemeClr val="bg2"/>
                </a:solidFill>
              </a:rPr>
              <a:t>Q</a:t>
            </a:r>
            <a:r>
              <a:rPr kumimoji="0" lang="en-US" altLang="zh-CN" sz="2400" b="1" baseline="-25000">
                <a:solidFill>
                  <a:schemeClr val="bg2"/>
                </a:solidFill>
              </a:rPr>
              <a:t>B    </a:t>
            </a:r>
            <a:r>
              <a:rPr lang="en-US" altLang="zh-CN" sz="2400" b="1">
                <a:solidFill>
                  <a:schemeClr val="bg2"/>
                </a:solidFill>
              </a:rPr>
              <a:t>Q</a:t>
            </a:r>
            <a:r>
              <a:rPr kumimoji="0" lang="en-US" altLang="zh-CN" sz="2400" b="1" baseline="-25000">
                <a:solidFill>
                  <a:schemeClr val="bg2"/>
                </a:solidFill>
              </a:rPr>
              <a:t>C    </a:t>
            </a:r>
            <a:r>
              <a:rPr lang="en-US" altLang="zh-CN" sz="2400" b="1">
                <a:solidFill>
                  <a:schemeClr val="bg2"/>
                </a:solidFill>
              </a:rPr>
              <a:t>Q</a:t>
            </a:r>
            <a:r>
              <a:rPr kumimoji="0" lang="en-US" altLang="zh-CN" sz="2400" b="1" baseline="-25000">
                <a:solidFill>
                  <a:schemeClr val="bg2"/>
                </a:solidFill>
              </a:rPr>
              <a:t>D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</a:rPr>
              <a:t>                             CLRN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 baseline="-25000">
                <a:solidFill>
                  <a:schemeClr val="bg2"/>
                </a:solidFill>
              </a:rPr>
              <a:t>                                           </a:t>
            </a:r>
            <a:r>
              <a:rPr lang="en-US" altLang="zh-CN" sz="2400" b="1">
                <a:solidFill>
                  <a:schemeClr val="bg2"/>
                </a:solidFill>
              </a:rPr>
              <a:t>  LDN 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</a:rPr>
              <a:t>ENT ENP    A  B   C  D</a:t>
            </a:r>
          </a:p>
        </p:txBody>
      </p:sp>
      <p:sp>
        <p:nvSpPr>
          <p:cNvPr id="655438" name="Oval 78"/>
          <p:cNvSpPr>
            <a:spLocks noChangeArrowheads="1"/>
          </p:cNvSpPr>
          <p:nvPr/>
        </p:nvSpPr>
        <p:spPr bwMode="auto">
          <a:xfrm>
            <a:off x="5257800" y="3616325"/>
            <a:ext cx="152400" cy="147638"/>
          </a:xfrm>
          <a:prstGeom prst="ellips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39" name="Line 79"/>
          <p:cNvSpPr>
            <a:spLocks noChangeShapeType="1"/>
          </p:cNvSpPr>
          <p:nvPr/>
        </p:nvSpPr>
        <p:spPr bwMode="auto">
          <a:xfrm flipV="1">
            <a:off x="2590800" y="1939925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40" name="Line 80"/>
          <p:cNvSpPr>
            <a:spLocks noChangeShapeType="1"/>
          </p:cNvSpPr>
          <p:nvPr/>
        </p:nvSpPr>
        <p:spPr bwMode="auto">
          <a:xfrm flipV="1">
            <a:off x="3200400" y="1939925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41" name="Line 81"/>
          <p:cNvSpPr>
            <a:spLocks noChangeShapeType="1"/>
          </p:cNvSpPr>
          <p:nvPr/>
        </p:nvSpPr>
        <p:spPr bwMode="auto">
          <a:xfrm flipV="1">
            <a:off x="3810000" y="2320925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42" name="Line 82"/>
          <p:cNvSpPr>
            <a:spLocks noChangeShapeType="1"/>
          </p:cNvSpPr>
          <p:nvPr/>
        </p:nvSpPr>
        <p:spPr bwMode="auto">
          <a:xfrm flipV="1">
            <a:off x="4419600" y="2320925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43" name="Oval 83"/>
          <p:cNvSpPr>
            <a:spLocks noChangeArrowheads="1"/>
          </p:cNvSpPr>
          <p:nvPr/>
        </p:nvSpPr>
        <p:spPr bwMode="auto">
          <a:xfrm>
            <a:off x="2552700" y="2206625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44" name="Oval 84"/>
          <p:cNvSpPr>
            <a:spLocks noChangeArrowheads="1"/>
          </p:cNvSpPr>
          <p:nvPr/>
        </p:nvSpPr>
        <p:spPr bwMode="auto">
          <a:xfrm>
            <a:off x="4381500" y="2663825"/>
            <a:ext cx="76200" cy="762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45" name="Line 85"/>
          <p:cNvSpPr>
            <a:spLocks noChangeShapeType="1"/>
          </p:cNvSpPr>
          <p:nvPr/>
        </p:nvSpPr>
        <p:spPr bwMode="auto">
          <a:xfrm flipH="1">
            <a:off x="5410200" y="3692525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228" name="Group 86"/>
          <p:cNvGrpSpPr>
            <a:grpSpLocks/>
          </p:cNvGrpSpPr>
          <p:nvPr/>
        </p:nvGrpSpPr>
        <p:grpSpPr bwMode="auto">
          <a:xfrm>
            <a:off x="3676650" y="4987925"/>
            <a:ext cx="1428750" cy="596900"/>
            <a:chOff x="4268" y="240"/>
            <a:chExt cx="741" cy="350"/>
          </a:xfrm>
        </p:grpSpPr>
        <p:sp>
          <p:nvSpPr>
            <p:cNvPr id="655447" name="Line 87"/>
            <p:cNvSpPr>
              <a:spLocks noChangeShapeType="1"/>
            </p:cNvSpPr>
            <p:nvPr/>
          </p:nvSpPr>
          <p:spPr bwMode="auto">
            <a:xfrm>
              <a:off x="4268" y="240"/>
              <a:ext cx="0" cy="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5448" name="Line 88"/>
            <p:cNvSpPr>
              <a:spLocks noChangeShapeType="1"/>
            </p:cNvSpPr>
            <p:nvPr/>
          </p:nvSpPr>
          <p:spPr bwMode="auto">
            <a:xfrm>
              <a:off x="4515" y="240"/>
              <a:ext cx="0" cy="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5449" name="Line 89"/>
            <p:cNvSpPr>
              <a:spLocks noChangeShapeType="1"/>
            </p:cNvSpPr>
            <p:nvPr/>
          </p:nvSpPr>
          <p:spPr bwMode="auto">
            <a:xfrm>
              <a:off x="4762" y="240"/>
              <a:ext cx="0" cy="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5450" name="Line 90"/>
            <p:cNvSpPr>
              <a:spLocks noChangeShapeType="1"/>
            </p:cNvSpPr>
            <p:nvPr/>
          </p:nvSpPr>
          <p:spPr bwMode="auto">
            <a:xfrm>
              <a:off x="5009" y="240"/>
              <a:ext cx="0" cy="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55451" name="Line 91"/>
          <p:cNvSpPr>
            <a:spLocks noChangeShapeType="1"/>
          </p:cNvSpPr>
          <p:nvPr/>
        </p:nvSpPr>
        <p:spPr bwMode="auto">
          <a:xfrm>
            <a:off x="1905000" y="3540125"/>
            <a:ext cx="152400" cy="228600"/>
          </a:xfrm>
          <a:prstGeom prst="line">
            <a:avLst/>
          </a:prstGeom>
          <a:noFill/>
          <a:ln w="38100">
            <a:solidFill>
              <a:srgbClr val="003300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52" name="Line 92"/>
          <p:cNvSpPr>
            <a:spLocks noChangeShapeType="1"/>
          </p:cNvSpPr>
          <p:nvPr/>
        </p:nvSpPr>
        <p:spPr bwMode="auto">
          <a:xfrm flipH="1">
            <a:off x="1905000" y="3768725"/>
            <a:ext cx="152400" cy="152400"/>
          </a:xfrm>
          <a:prstGeom prst="line">
            <a:avLst/>
          </a:prstGeom>
          <a:noFill/>
          <a:ln w="38100">
            <a:solidFill>
              <a:srgbClr val="003300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53" name="Line 93"/>
          <p:cNvSpPr>
            <a:spLocks noChangeShapeType="1"/>
          </p:cNvSpPr>
          <p:nvPr/>
        </p:nvSpPr>
        <p:spPr bwMode="auto">
          <a:xfrm>
            <a:off x="1447800" y="376872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54" name="Rectangle 94"/>
          <p:cNvSpPr>
            <a:spLocks noChangeArrowheads="1"/>
          </p:cNvSpPr>
          <p:nvPr/>
        </p:nvSpPr>
        <p:spPr bwMode="auto">
          <a:xfrm>
            <a:off x="5791200" y="2130425"/>
            <a:ext cx="304800" cy="685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55" name="Oval 95"/>
          <p:cNvSpPr>
            <a:spLocks noChangeArrowheads="1"/>
          </p:cNvSpPr>
          <p:nvPr/>
        </p:nvSpPr>
        <p:spPr bwMode="auto">
          <a:xfrm>
            <a:off x="6096000" y="2435225"/>
            <a:ext cx="76200" cy="76200"/>
          </a:xfrm>
          <a:prstGeom prst="ellips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56" name="Line 96"/>
          <p:cNvSpPr>
            <a:spLocks noChangeShapeType="1"/>
          </p:cNvSpPr>
          <p:nvPr/>
        </p:nvSpPr>
        <p:spPr bwMode="auto">
          <a:xfrm>
            <a:off x="4419600" y="2701925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58" name="Line 98"/>
          <p:cNvSpPr>
            <a:spLocks noChangeShapeType="1"/>
          </p:cNvSpPr>
          <p:nvPr/>
        </p:nvSpPr>
        <p:spPr bwMode="auto">
          <a:xfrm flipV="1">
            <a:off x="6781800" y="2473325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59" name="Line 99"/>
          <p:cNvSpPr>
            <a:spLocks noChangeShapeType="1"/>
          </p:cNvSpPr>
          <p:nvPr/>
        </p:nvSpPr>
        <p:spPr bwMode="auto">
          <a:xfrm flipH="1">
            <a:off x="6172200" y="2473325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60" name="Line 100"/>
          <p:cNvSpPr>
            <a:spLocks noChangeShapeType="1"/>
          </p:cNvSpPr>
          <p:nvPr/>
        </p:nvSpPr>
        <p:spPr bwMode="auto">
          <a:xfrm>
            <a:off x="2209800" y="49879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61" name="Line 101"/>
          <p:cNvSpPr>
            <a:spLocks noChangeShapeType="1"/>
          </p:cNvSpPr>
          <p:nvPr/>
        </p:nvSpPr>
        <p:spPr bwMode="auto">
          <a:xfrm>
            <a:off x="2895600" y="49879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62" name="Line 102"/>
          <p:cNvSpPr>
            <a:spLocks noChangeShapeType="1"/>
          </p:cNvSpPr>
          <p:nvPr/>
        </p:nvSpPr>
        <p:spPr bwMode="auto">
          <a:xfrm flipH="1">
            <a:off x="1752600" y="55213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63" name="Oval 103"/>
          <p:cNvSpPr>
            <a:spLocks noChangeArrowheads="1"/>
          </p:cNvSpPr>
          <p:nvPr/>
        </p:nvSpPr>
        <p:spPr bwMode="auto">
          <a:xfrm>
            <a:off x="2171700" y="5464175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64" name="Text Box 104"/>
          <p:cNvSpPr txBox="1">
            <a:spLocks noChangeArrowheads="1"/>
          </p:cNvSpPr>
          <p:nvPr/>
        </p:nvSpPr>
        <p:spPr bwMode="auto">
          <a:xfrm>
            <a:off x="1066800" y="5292725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“1”</a:t>
            </a:r>
          </a:p>
        </p:txBody>
      </p:sp>
      <p:sp>
        <p:nvSpPr>
          <p:cNvPr id="655465" name="Oval 105"/>
          <p:cNvSpPr>
            <a:spLocks noChangeArrowheads="1"/>
          </p:cNvSpPr>
          <p:nvPr/>
        </p:nvSpPr>
        <p:spPr bwMode="auto">
          <a:xfrm>
            <a:off x="5257800" y="4230688"/>
            <a:ext cx="152400" cy="147637"/>
          </a:xfrm>
          <a:prstGeom prst="ellips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66" name="Line 106"/>
          <p:cNvSpPr>
            <a:spLocks noChangeShapeType="1"/>
          </p:cNvSpPr>
          <p:nvPr/>
        </p:nvSpPr>
        <p:spPr bwMode="auto">
          <a:xfrm>
            <a:off x="5410200" y="43021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67" name="Text Box 107"/>
          <p:cNvSpPr txBox="1">
            <a:spLocks noChangeArrowheads="1"/>
          </p:cNvSpPr>
          <p:nvPr/>
        </p:nvSpPr>
        <p:spPr bwMode="auto">
          <a:xfrm>
            <a:off x="6248400" y="3997325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“1”</a:t>
            </a:r>
          </a:p>
        </p:txBody>
      </p:sp>
      <p:sp>
        <p:nvSpPr>
          <p:cNvPr id="655395" name="Text Box 35"/>
          <p:cNvSpPr txBox="1">
            <a:spLocks noChangeArrowheads="1"/>
          </p:cNvSpPr>
          <p:nvPr/>
        </p:nvSpPr>
        <p:spPr bwMode="auto">
          <a:xfrm>
            <a:off x="393700" y="1055688"/>
            <a:ext cx="4392613" cy="585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②  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置数归零法</a:t>
            </a:r>
            <a:endParaRPr lang="en-US" altLang="zh-CN" sz="32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5396" name="Text Box 36"/>
          <p:cNvSpPr txBox="1">
            <a:spLocks noChangeArrowheads="1"/>
          </p:cNvSpPr>
          <p:nvPr/>
        </p:nvSpPr>
        <p:spPr bwMode="auto">
          <a:xfrm>
            <a:off x="3505200" y="5749925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55397" name="Text Box 37"/>
          <p:cNvSpPr txBox="1">
            <a:spLocks noChangeArrowheads="1"/>
          </p:cNvSpPr>
          <p:nvPr/>
        </p:nvSpPr>
        <p:spPr bwMode="auto">
          <a:xfrm>
            <a:off x="4000500" y="5749925"/>
            <a:ext cx="6477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55398" name="Text Box 38"/>
          <p:cNvSpPr txBox="1">
            <a:spLocks noChangeArrowheads="1"/>
          </p:cNvSpPr>
          <p:nvPr/>
        </p:nvSpPr>
        <p:spPr bwMode="auto">
          <a:xfrm>
            <a:off x="4494213" y="5749925"/>
            <a:ext cx="992187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0    0</a:t>
            </a:r>
          </a:p>
        </p:txBody>
      </p:sp>
      <p:sp>
        <p:nvSpPr>
          <p:cNvPr id="655433" name="Line 73"/>
          <p:cNvSpPr>
            <a:spLocks noChangeShapeType="1"/>
          </p:cNvSpPr>
          <p:nvPr/>
        </p:nvSpPr>
        <p:spPr bwMode="auto">
          <a:xfrm>
            <a:off x="5410200" y="3692525"/>
            <a:ext cx="1371600" cy="0"/>
          </a:xfrm>
          <a:prstGeom prst="line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68" name="Rectangle 108"/>
          <p:cNvSpPr>
            <a:spLocks noChangeArrowheads="1"/>
          </p:cNvSpPr>
          <p:nvPr/>
        </p:nvSpPr>
        <p:spPr bwMode="auto">
          <a:xfrm>
            <a:off x="6248400" y="3997325"/>
            <a:ext cx="609600" cy="53340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35" name="Line 75"/>
          <p:cNvSpPr>
            <a:spLocks noChangeShapeType="1"/>
          </p:cNvSpPr>
          <p:nvPr/>
        </p:nvSpPr>
        <p:spPr bwMode="auto">
          <a:xfrm>
            <a:off x="5410200" y="4302125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34" name="Line 74"/>
          <p:cNvSpPr>
            <a:spLocks noChangeShapeType="1"/>
          </p:cNvSpPr>
          <p:nvPr/>
        </p:nvSpPr>
        <p:spPr bwMode="auto">
          <a:xfrm>
            <a:off x="6781800" y="3645024"/>
            <a:ext cx="0" cy="648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69" name="Text Box 109"/>
          <p:cNvSpPr txBox="1">
            <a:spLocks noChangeArrowheads="1"/>
          </p:cNvSpPr>
          <p:nvPr/>
        </p:nvSpPr>
        <p:spPr bwMode="auto">
          <a:xfrm>
            <a:off x="838200" y="3616325"/>
            <a:ext cx="609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</a:p>
        </p:txBody>
      </p:sp>
      <p:sp>
        <p:nvSpPr>
          <p:cNvPr id="655470" name="AutoShape 110"/>
          <p:cNvSpPr>
            <a:spLocks noChangeArrowheads="1"/>
          </p:cNvSpPr>
          <p:nvPr/>
        </p:nvSpPr>
        <p:spPr bwMode="auto">
          <a:xfrm>
            <a:off x="5638800" y="908050"/>
            <a:ext cx="3505200" cy="990600"/>
          </a:xfrm>
          <a:prstGeom prst="wedgeRoundRectCallout">
            <a:avLst>
              <a:gd name="adj1" fmla="val -46741"/>
              <a:gd name="adj2" fmla="val 93750"/>
              <a:gd name="adj3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If Q</a:t>
            </a:r>
            <a:r>
              <a:rPr kumimoji="0" lang="en-US" altLang="zh-CN" b="1" baseline="-25000">
                <a:solidFill>
                  <a:schemeClr val="bg2"/>
                </a:solidFill>
              </a:rPr>
              <a:t>D</a:t>
            </a:r>
            <a:r>
              <a:rPr lang="en-US" altLang="zh-CN" b="1">
                <a:solidFill>
                  <a:schemeClr val="bg2"/>
                </a:solidFill>
              </a:rPr>
              <a:t>Q</a:t>
            </a:r>
            <a:r>
              <a:rPr kumimoji="0" lang="en-US" altLang="zh-CN" b="1" baseline="-25000">
                <a:solidFill>
                  <a:schemeClr val="bg2"/>
                </a:solidFill>
              </a:rPr>
              <a:t>C</a:t>
            </a:r>
            <a:r>
              <a:rPr lang="en-US" altLang="zh-CN" b="1">
                <a:solidFill>
                  <a:schemeClr val="bg2"/>
                </a:solidFill>
              </a:rPr>
              <a:t>Q</a:t>
            </a:r>
            <a:r>
              <a:rPr kumimoji="0" lang="en-US" altLang="zh-CN" b="1" baseline="-25000">
                <a:solidFill>
                  <a:schemeClr val="bg2"/>
                </a:solidFill>
              </a:rPr>
              <a:t>B</a:t>
            </a:r>
            <a:r>
              <a:rPr lang="en-US" altLang="zh-CN" b="1">
                <a:solidFill>
                  <a:schemeClr val="bg2"/>
                </a:solidFill>
              </a:rPr>
              <a:t>Q</a:t>
            </a:r>
            <a:r>
              <a:rPr kumimoji="0" lang="en-US" altLang="zh-CN" b="1" baseline="-25000">
                <a:solidFill>
                  <a:schemeClr val="bg2"/>
                </a:solidFill>
              </a:rPr>
              <a:t>A</a:t>
            </a:r>
            <a:r>
              <a:rPr lang="zh-CN" altLang="en-US" b="1">
                <a:solidFill>
                  <a:schemeClr val="bg2"/>
                </a:solidFill>
              </a:rPr>
              <a:t>＝</a:t>
            </a:r>
            <a:r>
              <a:rPr lang="en-US" altLang="zh-CN" b="1">
                <a:solidFill>
                  <a:schemeClr val="bg2"/>
                </a:solidFill>
              </a:rPr>
              <a:t>1001</a:t>
            </a:r>
            <a:r>
              <a:rPr lang="zh-CN" altLang="en-US" b="1">
                <a:solidFill>
                  <a:schemeClr val="bg2"/>
                </a:solidFill>
              </a:rPr>
              <a:t>，</a:t>
            </a:r>
            <a:r>
              <a:rPr lang="en-US" altLang="zh-CN" b="1">
                <a:solidFill>
                  <a:schemeClr val="bg2"/>
                </a:solidFill>
              </a:rPr>
              <a:t>Then LDN</a:t>
            </a:r>
            <a:r>
              <a:rPr lang="zh-CN" altLang="en-US" b="1">
                <a:solidFill>
                  <a:schemeClr val="bg2"/>
                </a:solidFill>
              </a:rPr>
              <a:t>＝</a:t>
            </a:r>
            <a:r>
              <a:rPr lang="en-US" altLang="zh-CN" b="1">
                <a:solidFill>
                  <a:schemeClr val="bg2"/>
                </a:solidFill>
              </a:rPr>
              <a:t>0</a:t>
            </a:r>
            <a:endParaRPr lang="en-US" altLang="zh-CN">
              <a:solidFill>
                <a:schemeClr val="bg2"/>
              </a:solidFill>
            </a:endParaRPr>
          </a:p>
        </p:txBody>
      </p:sp>
      <p:pic>
        <p:nvPicPr>
          <p:cNvPr id="9255" name="Picture 111" descr="ELEGLINE"/>
          <p:cNvPicPr>
            <a:picLocks noChangeAspect="1" noChangeArrowheads="1"/>
          </p:cNvPicPr>
          <p:nvPr/>
        </p:nvPicPr>
        <p:blipFill>
          <a:blip r:embed="rId3">
            <a:lum bright="46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56" name="Text Box 4"/>
          <p:cNvSpPr txBox="1">
            <a:spLocks noChangeArrowheads="1"/>
          </p:cNvSpPr>
          <p:nvPr/>
        </p:nvSpPr>
        <p:spPr bwMode="auto">
          <a:xfrm>
            <a:off x="0" y="246063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Arial" panose="020B0604020202020204" pitchFamily="34" charset="0"/>
              </a:rPr>
              <a:t>用计数器芯片设计时序电路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5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5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5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5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5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65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6" grpId="0" autoUpdateAnimBg="0"/>
      <p:bldP spid="655397" grpId="0" autoUpdateAnimBg="0"/>
      <p:bldP spid="655398" grpId="0" autoUpdateAnimBg="0"/>
      <p:bldP spid="655468" grpId="0" animBg="1"/>
      <p:bldP spid="655434" grpId="0" animBg="1"/>
      <p:bldP spid="65547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850" y="-242888"/>
            <a:ext cx="9753600" cy="731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 bwMode="auto">
          <a:xfrm>
            <a:off x="7620000" y="980728"/>
            <a:ext cx="0" cy="223224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标注 9"/>
          <p:cNvSpPr/>
          <p:nvPr/>
        </p:nvSpPr>
        <p:spPr bwMode="auto">
          <a:xfrm>
            <a:off x="5796136" y="3237130"/>
            <a:ext cx="1224136" cy="432048"/>
          </a:xfrm>
          <a:prstGeom prst="wedgeRectCallout">
            <a:avLst>
              <a:gd name="adj1" fmla="val 84622"/>
              <a:gd name="adj2" fmla="val -296463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1001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90EE9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27312</TotalTime>
  <Words>3930</Words>
  <Application>Microsoft Office PowerPoint</Application>
  <PresentationFormat>全屏显示(4:3)</PresentationFormat>
  <Paragraphs>999</Paragraphs>
  <Slides>65</Slides>
  <Notes>16</Notes>
  <HiddenSlides>3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65</vt:i4>
      </vt:variant>
    </vt:vector>
  </HeadingPairs>
  <TitlesOfParts>
    <vt:vector size="83" baseType="lpstr">
      <vt:lpstr>PMingLiU</vt:lpstr>
      <vt:lpstr>仿宋</vt:lpstr>
      <vt:lpstr>黑体</vt:lpstr>
      <vt:lpstr>华文楷体</vt:lpstr>
      <vt:lpstr>楷体_GB2312</vt:lpstr>
      <vt:lpstr>隶书</vt:lpstr>
      <vt:lpstr>宋体</vt:lpstr>
      <vt:lpstr>微软雅黑</vt:lpstr>
      <vt:lpstr>Arial</vt:lpstr>
      <vt:lpstr>Calibri</vt:lpstr>
      <vt:lpstr>Microsoft Yi Baiti</vt:lpstr>
      <vt:lpstr>Times New Roman</vt:lpstr>
      <vt:lpstr>Wingdings</vt:lpstr>
      <vt:lpstr>Soaring</vt:lpstr>
      <vt:lpstr>Clip</vt:lpstr>
      <vt:lpstr>Bitmap Image</vt:lpstr>
      <vt:lpstr>位图图像</vt:lpstr>
      <vt:lpstr>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liqiong</cp:lastModifiedBy>
  <cp:revision>2344</cp:revision>
  <dcterms:created xsi:type="dcterms:W3CDTF">2002-03-18T12:39:57Z</dcterms:created>
  <dcterms:modified xsi:type="dcterms:W3CDTF">2020-10-03T15:43:35Z</dcterms:modified>
</cp:coreProperties>
</file>