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8"/>
  </p:notesMasterIdLst>
  <p:handoutMasterIdLst>
    <p:handoutMasterId r:id="rId89"/>
  </p:handoutMasterIdLst>
  <p:sldIdLst>
    <p:sldId id="1005" r:id="rId2"/>
    <p:sldId id="256" r:id="rId3"/>
    <p:sldId id="531" r:id="rId4"/>
    <p:sldId id="532" r:id="rId5"/>
    <p:sldId id="574" r:id="rId6"/>
    <p:sldId id="1017" r:id="rId7"/>
    <p:sldId id="1046" r:id="rId8"/>
    <p:sldId id="1078" r:id="rId9"/>
    <p:sldId id="1079" r:id="rId10"/>
    <p:sldId id="1080" r:id="rId11"/>
    <p:sldId id="1081" r:id="rId12"/>
    <p:sldId id="1010" r:id="rId13"/>
    <p:sldId id="1047" r:id="rId14"/>
    <p:sldId id="1042" r:id="rId15"/>
    <p:sldId id="1041" r:id="rId16"/>
    <p:sldId id="1052" r:id="rId17"/>
    <p:sldId id="1012" r:id="rId18"/>
    <p:sldId id="1069" r:id="rId19"/>
    <p:sldId id="546" r:id="rId20"/>
    <p:sldId id="986" r:id="rId21"/>
    <p:sldId id="550" r:id="rId22"/>
    <p:sldId id="551" r:id="rId23"/>
    <p:sldId id="1053" r:id="rId24"/>
    <p:sldId id="902" r:id="rId25"/>
    <p:sldId id="1051" r:id="rId26"/>
    <p:sldId id="1054" r:id="rId27"/>
    <p:sldId id="1011" r:id="rId28"/>
    <p:sldId id="1055" r:id="rId29"/>
    <p:sldId id="1032" r:id="rId30"/>
    <p:sldId id="1033" r:id="rId31"/>
    <p:sldId id="1014" r:id="rId32"/>
    <p:sldId id="1056" r:id="rId33"/>
    <p:sldId id="988" r:id="rId34"/>
    <p:sldId id="1098" r:id="rId35"/>
    <p:sldId id="983" r:id="rId36"/>
    <p:sldId id="997" r:id="rId37"/>
    <p:sldId id="1015" r:id="rId38"/>
    <p:sldId id="1071" r:id="rId39"/>
    <p:sldId id="1072" r:id="rId40"/>
    <p:sldId id="1073" r:id="rId41"/>
    <p:sldId id="1074" r:id="rId42"/>
    <p:sldId id="1075" r:id="rId43"/>
    <p:sldId id="1076" r:id="rId44"/>
    <p:sldId id="1082" r:id="rId45"/>
    <p:sldId id="1043" r:id="rId46"/>
    <p:sldId id="903" r:id="rId47"/>
    <p:sldId id="1058" r:id="rId48"/>
    <p:sldId id="899" r:id="rId49"/>
    <p:sldId id="887" r:id="rId50"/>
    <p:sldId id="1059" r:id="rId51"/>
    <p:sldId id="888" r:id="rId52"/>
    <p:sldId id="987" r:id="rId53"/>
    <p:sldId id="1060" r:id="rId54"/>
    <p:sldId id="1083" r:id="rId55"/>
    <p:sldId id="1062" r:id="rId56"/>
    <p:sldId id="935" r:id="rId57"/>
    <p:sldId id="1063" r:id="rId58"/>
    <p:sldId id="1064" r:id="rId59"/>
    <p:sldId id="915" r:id="rId60"/>
    <p:sldId id="916" r:id="rId61"/>
    <p:sldId id="934" r:id="rId62"/>
    <p:sldId id="985" r:id="rId63"/>
    <p:sldId id="1029" r:id="rId64"/>
    <p:sldId id="1084" r:id="rId65"/>
    <p:sldId id="1085" r:id="rId66"/>
    <p:sldId id="1086" r:id="rId67"/>
    <p:sldId id="1065" r:id="rId68"/>
    <p:sldId id="919" r:id="rId69"/>
    <p:sldId id="938" r:id="rId70"/>
    <p:sldId id="990" r:id="rId71"/>
    <p:sldId id="939" r:id="rId72"/>
    <p:sldId id="1066" r:id="rId73"/>
    <p:sldId id="992" r:id="rId74"/>
    <p:sldId id="993" r:id="rId75"/>
    <p:sldId id="1067" r:id="rId76"/>
    <p:sldId id="1019" r:id="rId77"/>
    <p:sldId id="1018" r:id="rId78"/>
    <p:sldId id="1021" r:id="rId79"/>
    <p:sldId id="1023" r:id="rId80"/>
    <p:sldId id="1022" r:id="rId81"/>
    <p:sldId id="1024" r:id="rId82"/>
    <p:sldId id="1068" r:id="rId83"/>
    <p:sldId id="1026" r:id="rId84"/>
    <p:sldId id="1027" r:id="rId85"/>
    <p:sldId id="1028" r:id="rId86"/>
    <p:sldId id="1097" r:id="rId8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99FF"/>
    <a:srgbClr val="006600"/>
    <a:srgbClr val="00FF00"/>
    <a:srgbClr val="FFFFCC"/>
    <a:srgbClr val="CC0099"/>
    <a:srgbClr val="CCCC00"/>
    <a:srgbClr val="B2B2B2"/>
    <a:srgbClr val="FFFF9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2623" autoAdjust="0"/>
  </p:normalViewPr>
  <p:slideViewPr>
    <p:cSldViewPr>
      <p:cViewPr>
        <p:scale>
          <a:sx n="100" d="100"/>
          <a:sy n="100" d="100"/>
        </p:scale>
        <p:origin x="2724" y="1572"/>
      </p:cViewPr>
      <p:guideLst>
        <p:guide orient="horz" pos="2256"/>
        <p:guide pos="2832"/>
      </p:guideLst>
    </p:cSldViewPr>
  </p:slideViewPr>
  <p:outlineViewPr>
    <p:cViewPr>
      <p:scale>
        <a:sx n="33" d="100"/>
        <a:sy n="33" d="100"/>
      </p:scale>
      <p:origin x="0" y="-5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4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7.wmf"/><Relationship Id="rId7" Type="http://schemas.openxmlformats.org/officeDocument/2006/relationships/image" Target="../media/image63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9" Type="http://schemas.openxmlformats.org/officeDocument/2006/relationships/image" Target="../media/image71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34311A7-DBA9-479D-8548-F9264CD4D8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92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5582F-722A-4C1A-B953-8F199E33B77C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46AC-3DDD-40B0-975E-6BD331591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8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03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36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09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664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72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31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64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6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746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18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2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065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321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594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190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12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48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25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57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07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43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F46AC-3DDD-40B0-975E-6BD3315912C4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5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66443" y="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FBB4B-DFAF-404E-9EFD-2D42D25BDF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68322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DE22F-18C6-4307-BC1D-903E790E8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02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ECE38-F5F7-4C53-9695-102B1DA995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50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17812" y="116632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93D9B87-3294-4BBF-9AEF-8A97CA5CE2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38" r:id="rId2"/>
    <p:sldLayoutId id="214748374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7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3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29.wmf"/><Relationship Id="rId3" Type="http://schemas.openxmlformats.org/officeDocument/2006/relationships/image" Target="../media/image31.png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11" Type="http://schemas.openxmlformats.org/officeDocument/2006/relationships/image" Target="../media/image3.png"/><Relationship Id="rId5" Type="http://schemas.openxmlformats.org/officeDocument/2006/relationships/oleObject" Target="../embeddings/oleObject18.bin"/><Relationship Id="rId15" Type="http://schemas.openxmlformats.org/officeDocument/2006/relationships/image" Target="../media/image30.wmf"/><Relationship Id="rId10" Type="http://schemas.openxmlformats.org/officeDocument/2006/relationships/image" Target="../media/image28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emf"/><Relationship Id="rId9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3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3.pn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4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audio" Target="../media/audio2.wav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4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52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53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54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5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58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66.png"/><Relationship Id="rId7" Type="http://schemas.openxmlformats.org/officeDocument/2006/relationships/image" Target="../media/image56.wmf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7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6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64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63.wmf"/><Relationship Id="rId3" Type="http://schemas.openxmlformats.org/officeDocument/2006/relationships/image" Target="../media/image3.png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1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70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69.wmf"/><Relationship Id="rId18" Type="http://schemas.openxmlformats.org/officeDocument/2006/relationships/oleObject" Target="../embeddings/oleObject79.bin"/><Relationship Id="rId3" Type="http://schemas.openxmlformats.org/officeDocument/2006/relationships/image" Target="../media/image3.png"/><Relationship Id="rId21" Type="http://schemas.openxmlformats.org/officeDocument/2006/relationships/image" Target="../media/image71.wmf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63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70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77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81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75.png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83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80.wmf"/><Relationship Id="rId3" Type="http://schemas.openxmlformats.org/officeDocument/2006/relationships/image" Target="../media/image3.png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8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7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64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90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91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94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91.wm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5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4211960" y="2060848"/>
            <a:ext cx="34563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多级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门电路等</a:t>
            </a:r>
            <a:endParaRPr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WordArt 6"/>
          <p:cNvSpPr>
            <a:spLocks noChangeArrowheads="1" noChangeShapeType="1" noTextEdit="1"/>
          </p:cNvSpPr>
          <p:nvPr/>
        </p:nvSpPr>
        <p:spPr bwMode="auto">
          <a:xfrm>
            <a:off x="2360935" y="2119586"/>
            <a:ext cx="14192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Times New Roman"/>
                <a:cs typeface="Times New Roman"/>
              </a:rPr>
              <a:t>Unit 5</a:t>
            </a:r>
            <a:endParaRPr lang="zh-CN" altLang="en-US" sz="3600" kern="1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2097" y="3645024"/>
            <a:ext cx="7344816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bg2"/>
                </a:solidFill>
                <a:latin typeface="隶书" panose="02010509060101010101" charset="-122"/>
                <a:ea typeface="隶书" panose="02010509060101010101" charset="-122"/>
              </a:rPr>
              <a:t>李琼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计算学部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15" y="5087337"/>
            <a:ext cx="1467148" cy="1275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5" t="33334" r="34546" b="33889"/>
          <a:stretch/>
        </p:blipFill>
        <p:spPr bwMode="auto">
          <a:xfrm>
            <a:off x="2987824" y="2179449"/>
            <a:ext cx="2880320" cy="2499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6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632"/>
            <a:ext cx="7920880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699792" y="27105"/>
          <a:ext cx="407445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8" name="Equation" r:id="rId4" imgW="2463480" imgH="304560" progId="Equation.DSMT4">
                  <p:embed/>
                </p:oleObj>
              </mc:Choice>
              <mc:Fallback>
                <p:oleObj name="Equation" r:id="rId4" imgW="2463480" imgH="30456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9792" y="27105"/>
                        <a:ext cx="4074453" cy="504056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5796136" y="1556792"/>
          <a:ext cx="3240360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9" name="Equation" r:id="rId6" imgW="2463480" imgH="634680" progId="Equation.DSMT4">
                  <p:embed/>
                </p:oleObj>
              </mc:Choice>
              <mc:Fallback>
                <p:oleObj name="Equation" r:id="rId6" imgW="2463480" imgH="6346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96136" y="1556792"/>
                        <a:ext cx="3240360" cy="100811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2843808" y="6237312"/>
          <a:ext cx="3673808" cy="377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0" name="Equation" r:id="rId8" imgW="1523880" imgH="241200" progId="Equation.DSMT4">
                  <p:embed/>
                </p:oleObj>
              </mc:Choice>
              <mc:Fallback>
                <p:oleObj name="Equation" r:id="rId8" imgW="1523880" imgH="2412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3808" y="6237312"/>
                        <a:ext cx="3673808" cy="377969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98595" y="2132856"/>
          <a:ext cx="308133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1" name="Equation" r:id="rId10" imgW="1358640" imgH="241200" progId="Equation.DSMT4">
                  <p:embed/>
                </p:oleObj>
              </mc:Choice>
              <mc:Fallback>
                <p:oleObj name="Equation" r:id="rId10" imgW="1358640" imgH="2412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8595" y="2132856"/>
                        <a:ext cx="3081338" cy="43204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74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5"/>
          <p:cNvSpPr txBox="1">
            <a:spLocks noChangeArrowheads="1"/>
          </p:cNvSpPr>
          <p:nvPr/>
        </p:nvSpPr>
        <p:spPr bwMode="auto">
          <a:xfrm>
            <a:off x="684213" y="90805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 dirty="0" smtClean="0"/>
              <a:t>5. </a:t>
            </a:r>
            <a:r>
              <a:rPr lang="zh-CN" altLang="en-US" sz="4000" b="1" dirty="0" smtClean="0"/>
              <a:t>多级门电路等</a:t>
            </a:r>
            <a:endParaRPr lang="en-US" altLang="zh-CN" sz="4000" b="1" dirty="0"/>
          </a:p>
        </p:txBody>
      </p:sp>
      <p:graphicFrame>
        <p:nvGraphicFramePr>
          <p:cNvPr id="1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037857"/>
              </p:ext>
            </p:extLst>
          </p:nvPr>
        </p:nvGraphicFramePr>
        <p:xfrm>
          <a:off x="681204" y="2677796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5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204" y="2677796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2" name="Picture 69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005210" y="1854201"/>
            <a:ext cx="6769100" cy="441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两级门电路的设计</a:t>
            </a:r>
            <a:endParaRPr lang="en-US" altLang="zh-CN" sz="3200" b="1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功能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完善的逻辑运算组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单一逻辑门（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与非门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）设计最简二级电路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使用单一逻辑门（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或非门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）设计最简二级电路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使用单一逻辑门（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与或非门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）设计最简二级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电路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正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逻辑和副逻辑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5576" y="4529294"/>
            <a:ext cx="74818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87624" y="4125280"/>
            <a:ext cx="7660486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395536" y="836712"/>
            <a:ext cx="8208912" cy="154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0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功能完善的（</a:t>
            </a:r>
            <a:r>
              <a:rPr kumimoji="0"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functional complete</a:t>
            </a:r>
            <a:r>
              <a:rPr kumimoji="0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）逻辑运算组</a:t>
            </a:r>
            <a:r>
              <a:rPr kumimoji="0" lang="zh-CN" altLang="en-US" sz="2800" b="1" dirty="0" smtClean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800" b="1" dirty="0" smtClean="0"/>
              <a:t>如果任何布尔函数都可以用一组逻辑运算来描述，则这组逻辑运算是功能完善的。</a:t>
            </a:r>
            <a:endParaRPr lang="zh-CN" altLang="en-US" sz="2800" b="1" dirty="0"/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1835150" y="188913"/>
            <a:ext cx="5832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3200" b="1" dirty="0" smtClean="0">
                <a:latin typeface="Times New Roman" pitchFamily="18" charset="0"/>
                <a:ea typeface="楷体_GB2312" pitchFamily="49" charset="-122"/>
              </a:rPr>
              <a:t>功能</a:t>
            </a:r>
            <a:r>
              <a:rPr kumimoji="0" lang="zh-CN" altLang="en-US" sz="3200" b="1" dirty="0">
                <a:latin typeface="Times New Roman" pitchFamily="18" charset="0"/>
                <a:ea typeface="楷体_GB2312" pitchFamily="49" charset="-122"/>
              </a:rPr>
              <a:t>完善</a:t>
            </a:r>
            <a:r>
              <a:rPr kumimoji="0" lang="zh-CN" altLang="en-US" sz="3200" b="1" dirty="0" smtClean="0">
                <a:latin typeface="Times New Roman" pitchFamily="18" charset="0"/>
                <a:ea typeface="楷体_GB2312" pitchFamily="49" charset="-122"/>
              </a:rPr>
              <a:t>的逻辑运算</a:t>
            </a:r>
            <a:r>
              <a:rPr kumimoji="0" lang="zh-CN" altLang="en-US" sz="3200" b="1" dirty="0">
                <a:latin typeface="Times New Roman" pitchFamily="18" charset="0"/>
                <a:ea typeface="楷体_GB2312" pitchFamily="49" charset="-122"/>
              </a:rPr>
              <a:t>组</a:t>
            </a:r>
            <a:endParaRPr lang="en-US" altLang="zh-CN" sz="3200" b="1" dirty="0"/>
          </a:p>
        </p:txBody>
      </p:sp>
      <p:pic>
        <p:nvPicPr>
          <p:cNvPr id="18441" name="Picture 11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24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5536" y="2223178"/>
            <a:ext cx="8258595" cy="106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kumimoji="0" lang="zh-CN" altLang="en-US" sz="2800" b="1" dirty="0">
                <a:latin typeface="Times New Roman" pitchFamily="18" charset="0"/>
                <a:ea typeface="楷体_GB2312" pitchFamily="49" charset="-122"/>
              </a:rPr>
              <a:t>任何布尔函数可以</a:t>
            </a:r>
            <a:r>
              <a:rPr kumimoji="0" lang="zh-CN" altLang="en-US" sz="2800" b="1" dirty="0" smtClean="0">
                <a:latin typeface="Times New Roman" pitchFamily="18" charset="0"/>
                <a:ea typeface="楷体_GB2312" pitchFamily="49" charset="-122"/>
              </a:rPr>
              <a:t>用</a:t>
            </a:r>
            <a:r>
              <a:rPr kumimoji="0" lang="zh-CN" altLang="en-US" sz="2800" b="1" dirty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0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与或</a:t>
            </a:r>
            <a:r>
              <a:rPr kumimoji="0"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kumimoji="0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或与</a:t>
            </a:r>
            <a:r>
              <a:rPr kumimoji="0" lang="zh-CN" altLang="en-US" sz="2800" b="1" dirty="0" smtClean="0">
                <a:latin typeface="Times New Roman" pitchFamily="18" charset="0"/>
                <a:ea typeface="楷体_GB2312" pitchFamily="49" charset="-122"/>
              </a:rPr>
              <a:t>”两级</a:t>
            </a:r>
            <a:r>
              <a:rPr kumimoji="0" lang="zh-CN" altLang="en-US" sz="2800" b="1" dirty="0">
                <a:latin typeface="Times New Roman" pitchFamily="18" charset="0"/>
                <a:ea typeface="楷体_GB2312" pitchFamily="49" charset="-122"/>
              </a:rPr>
              <a:t>电路实现</a:t>
            </a:r>
            <a:r>
              <a:rPr kumimoji="0" lang="en-US" altLang="zh-CN" sz="2800" b="1" dirty="0"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493900"/>
              </p:ext>
            </p:extLst>
          </p:nvPr>
        </p:nvGraphicFramePr>
        <p:xfrm>
          <a:off x="1259632" y="3124492"/>
          <a:ext cx="61722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42" name="公式" r:id="rId4" imgW="2692400" imgH="266700" progId="Equation.3">
                  <p:embed/>
                </p:oleObj>
              </mc:Choice>
              <mc:Fallback>
                <p:oleObj name="公式" r:id="rId4" imgW="26924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124492"/>
                        <a:ext cx="61722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3908"/>
              </p:ext>
            </p:extLst>
          </p:nvPr>
        </p:nvGraphicFramePr>
        <p:xfrm>
          <a:off x="1259632" y="3866026"/>
          <a:ext cx="5943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43" r:id="rId6" imgW="2717800" imgH="266700" progId="Equation.3">
                  <p:embed/>
                </p:oleObj>
              </mc:Choice>
              <mc:Fallback>
                <p:oleObj r:id="rId6" imgW="27178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866026"/>
                        <a:ext cx="5943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525828" y="3011468"/>
            <a:ext cx="1495549" cy="230832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OR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NOT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功能完善的逻辑运算组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95536" y="4933333"/>
            <a:ext cx="7481887" cy="83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kumimoji="0" lang="zh-CN" altLang="en-US" sz="2800" b="1" dirty="0">
                <a:latin typeface="Times New Roman" pitchFamily="18" charset="0"/>
                <a:ea typeface="楷体_GB2312" pitchFamily="49" charset="-122"/>
              </a:rPr>
              <a:t>因此，如果一组逻辑运算能够实现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AND</a:t>
            </a:r>
            <a:r>
              <a:rPr kumimoji="0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OR</a:t>
            </a:r>
            <a:r>
              <a:rPr kumimoji="0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NOT</a:t>
            </a:r>
            <a:r>
              <a:rPr kumimoji="0" lang="zh-CN" altLang="en-US" sz="2800" b="1" dirty="0">
                <a:latin typeface="Times New Roman" pitchFamily="18" charset="0"/>
                <a:ea typeface="楷体_GB2312" pitchFamily="49" charset="-122"/>
              </a:rPr>
              <a:t>，则这组逻辑运算也是功能完善的。</a:t>
            </a:r>
          </a:p>
        </p:txBody>
      </p:sp>
      <p:sp>
        <p:nvSpPr>
          <p:cNvPr id="3" name="矩形 2"/>
          <p:cNvSpPr/>
          <p:nvPr/>
        </p:nvSpPr>
        <p:spPr>
          <a:xfrm>
            <a:off x="1595184" y="5555906"/>
            <a:ext cx="4633000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kumimoji="0" lang="zh-CN" altLang="en-US" sz="2800" b="1" dirty="0">
                <a:latin typeface="Times New Roman" pitchFamily="18" charset="0"/>
                <a:ea typeface="楷体_GB2312" pitchFamily="49" charset="-122"/>
              </a:rPr>
              <a:t>如：</a:t>
            </a:r>
            <a:r>
              <a:rPr kumimoji="0" lang="zh-CN" altLang="en-US" sz="28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与非、或非、与</a:t>
            </a:r>
            <a:r>
              <a:rPr kumimoji="0" lang="en-US" altLang="zh-CN" sz="28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0" lang="zh-CN" altLang="en-US" sz="28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或</a:t>
            </a:r>
            <a:r>
              <a:rPr kumimoji="0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非。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1494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9" grpId="0"/>
      <p:bldP spid="2" grpId="0" animBg="1"/>
      <p:bldP spid="14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1835150" y="188913"/>
            <a:ext cx="5832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3200" b="1" dirty="0">
                <a:latin typeface="Times New Roman" pitchFamily="18" charset="0"/>
                <a:ea typeface="楷体_GB2312" pitchFamily="49" charset="-122"/>
              </a:rPr>
              <a:t>功能完善的逻辑运算组</a:t>
            </a:r>
            <a:endParaRPr lang="en-US" altLang="zh-CN" sz="3200" b="1" dirty="0"/>
          </a:p>
        </p:txBody>
      </p:sp>
      <p:pic>
        <p:nvPicPr>
          <p:cNvPr id="18441" name="Picture 11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85627" y="3501008"/>
            <a:ext cx="7481887" cy="83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kumimoji="0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与非门的功能完善性</a:t>
            </a:r>
            <a:r>
              <a:rPr kumimoji="0"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kumimoji="0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通用性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139952" y="2132856"/>
            <a:ext cx="6480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311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1835150" y="188913"/>
            <a:ext cx="5832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/>
              <a:t>与非门的功能完善</a:t>
            </a:r>
            <a:endParaRPr lang="en-US" altLang="zh-CN" sz="3200" b="1" dirty="0"/>
          </a:p>
        </p:txBody>
      </p:sp>
      <p:pic>
        <p:nvPicPr>
          <p:cNvPr id="18441" name="Picture 11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组合 34"/>
          <p:cNvGrpSpPr/>
          <p:nvPr/>
        </p:nvGrpSpPr>
        <p:grpSpPr>
          <a:xfrm>
            <a:off x="251520" y="1628800"/>
            <a:ext cx="8725941" cy="2952328"/>
            <a:chOff x="251520" y="1628800"/>
            <a:chExt cx="8725941" cy="295232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520" y="1628800"/>
              <a:ext cx="8725941" cy="2952328"/>
            </a:xfrm>
            <a:prstGeom prst="rect">
              <a:avLst/>
            </a:prstGeom>
          </p:spPr>
        </p:pic>
        <p:cxnSp>
          <p:nvCxnSpPr>
            <p:cNvPr id="4" name="直接连接符 3"/>
            <p:cNvCxnSpPr/>
            <p:nvPr/>
          </p:nvCxnSpPr>
          <p:spPr bwMode="auto">
            <a:xfrm>
              <a:off x="578941" y="1844825"/>
              <a:ext cx="785217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肘形连接符 8"/>
            <p:cNvCxnSpPr/>
            <p:nvPr/>
          </p:nvCxnSpPr>
          <p:spPr bwMode="auto">
            <a:xfrm>
              <a:off x="755576" y="1844825"/>
              <a:ext cx="608582" cy="288032"/>
            </a:xfrm>
            <a:prstGeom prst="bentConnector3">
              <a:avLst>
                <a:gd name="adj1" fmla="val 255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椭圆 12"/>
            <p:cNvSpPr/>
            <p:nvPr/>
          </p:nvSpPr>
          <p:spPr bwMode="auto">
            <a:xfrm>
              <a:off x="683568" y="1772816"/>
              <a:ext cx="144016" cy="14401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>
              <a:off x="2357820" y="2038555"/>
              <a:ext cx="432048" cy="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4355976" y="1849144"/>
              <a:ext cx="432048" cy="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4355976" y="2201016"/>
              <a:ext cx="432048" cy="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8100392" y="2236291"/>
              <a:ext cx="432048" cy="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5796136" y="2052000"/>
              <a:ext cx="1296144" cy="1687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肘形连接符 23"/>
            <p:cNvCxnSpPr/>
            <p:nvPr/>
          </p:nvCxnSpPr>
          <p:spPr bwMode="auto">
            <a:xfrm>
              <a:off x="6483698" y="2060848"/>
              <a:ext cx="608582" cy="288032"/>
            </a:xfrm>
            <a:prstGeom prst="bentConnector3">
              <a:avLst>
                <a:gd name="adj1" fmla="val 255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椭圆 24"/>
            <p:cNvSpPr/>
            <p:nvPr/>
          </p:nvSpPr>
          <p:spPr bwMode="auto">
            <a:xfrm>
              <a:off x="6411690" y="1988839"/>
              <a:ext cx="144016" cy="14401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1770559" y="3140968"/>
              <a:ext cx="785217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肘形连接符 28"/>
            <p:cNvCxnSpPr/>
            <p:nvPr/>
          </p:nvCxnSpPr>
          <p:spPr bwMode="auto">
            <a:xfrm>
              <a:off x="1947194" y="3140968"/>
              <a:ext cx="608582" cy="288032"/>
            </a:xfrm>
            <a:prstGeom prst="bentConnector3">
              <a:avLst>
                <a:gd name="adj1" fmla="val 255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椭圆 29"/>
            <p:cNvSpPr/>
            <p:nvPr/>
          </p:nvSpPr>
          <p:spPr bwMode="auto">
            <a:xfrm>
              <a:off x="1875186" y="3068959"/>
              <a:ext cx="144016" cy="14401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1763688" y="4005064"/>
              <a:ext cx="785217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肘形连接符 31"/>
            <p:cNvCxnSpPr/>
            <p:nvPr/>
          </p:nvCxnSpPr>
          <p:spPr bwMode="auto">
            <a:xfrm>
              <a:off x="1940323" y="4005064"/>
              <a:ext cx="608582" cy="288032"/>
            </a:xfrm>
            <a:prstGeom prst="bentConnector3">
              <a:avLst>
                <a:gd name="adj1" fmla="val 255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椭圆 32"/>
            <p:cNvSpPr/>
            <p:nvPr/>
          </p:nvSpPr>
          <p:spPr bwMode="auto">
            <a:xfrm>
              <a:off x="1868315" y="3933055"/>
              <a:ext cx="144016" cy="14401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 flipV="1">
              <a:off x="3563888" y="3284984"/>
              <a:ext cx="1116062" cy="181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5713681" y="3536023"/>
              <a:ext cx="432048" cy="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肘形连接符 26"/>
            <p:cNvCxnSpPr/>
            <p:nvPr/>
          </p:nvCxnSpPr>
          <p:spPr bwMode="auto">
            <a:xfrm flipV="1">
              <a:off x="3563888" y="3636856"/>
              <a:ext cx="1187499" cy="512224"/>
            </a:xfrm>
            <a:prstGeom prst="bentConnector3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矩形 2"/>
          <p:cNvSpPr/>
          <p:nvPr/>
        </p:nvSpPr>
        <p:spPr bwMode="auto">
          <a:xfrm>
            <a:off x="2843808" y="1804713"/>
            <a:ext cx="504056" cy="72008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512779" y="1850053"/>
            <a:ext cx="456932" cy="72008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872031" y="1628800"/>
            <a:ext cx="788201" cy="36004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145729" y="3143887"/>
            <a:ext cx="1893102" cy="72008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524051" y="2852935"/>
            <a:ext cx="550763" cy="38703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495087" y="3714747"/>
            <a:ext cx="550763" cy="38703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251520" y="2852935"/>
            <a:ext cx="8725941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3495087" y="1628800"/>
            <a:ext cx="0" cy="122413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8240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6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5"/>
          <p:cNvSpPr txBox="1">
            <a:spLocks noChangeArrowheads="1"/>
          </p:cNvSpPr>
          <p:nvPr/>
        </p:nvSpPr>
        <p:spPr bwMode="auto">
          <a:xfrm>
            <a:off x="684213" y="908050"/>
            <a:ext cx="7848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 dirty="0"/>
              <a:t>5. </a:t>
            </a:r>
            <a:r>
              <a:rPr lang="zh-CN" altLang="en-US" sz="4000" b="1" dirty="0"/>
              <a:t>多级</a:t>
            </a:r>
            <a:r>
              <a:rPr lang="zh-CN" altLang="en-US" sz="4000" b="1" dirty="0"/>
              <a:t>门电路</a:t>
            </a:r>
            <a:r>
              <a:rPr lang="zh-CN" altLang="en-US" sz="4000" b="1" dirty="0" smtClean="0"/>
              <a:t>等</a:t>
            </a:r>
            <a:endParaRPr lang="en-US" altLang="zh-CN" sz="4000" b="1" dirty="0"/>
          </a:p>
        </p:txBody>
      </p:sp>
      <p:graphicFrame>
        <p:nvGraphicFramePr>
          <p:cNvPr id="1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778920"/>
              </p:ext>
            </p:extLst>
          </p:nvPr>
        </p:nvGraphicFramePr>
        <p:xfrm>
          <a:off x="684213" y="3141016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6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141016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2" name="Picture 69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005210" y="1854201"/>
            <a:ext cx="6769100" cy="441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两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级门电路的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设计</a:t>
            </a:r>
            <a:endParaRPr lang="en-US" altLang="zh-CN" sz="3200" b="1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功能完善的逻辑运算组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单一逻辑门（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与非门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）设计最简二级电路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使用单一逻辑门（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或非门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）设计最简二级电路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使用单一逻辑门（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与或非门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）设计最简二级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电路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正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逻辑和副逻辑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5576" y="4529294"/>
            <a:ext cx="74818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87624" y="4125280"/>
            <a:ext cx="7660486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4869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130"/>
          <p:cNvSpPr>
            <a:spLocks noChangeShapeType="1"/>
          </p:cNvSpPr>
          <p:nvPr/>
        </p:nvSpPr>
        <p:spPr bwMode="auto">
          <a:xfrm>
            <a:off x="5791200" y="762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11560" y="243225"/>
            <a:ext cx="80968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 smtClean="0"/>
              <a:t>1. </a:t>
            </a:r>
            <a:r>
              <a:rPr lang="zh-CN" altLang="en-US" sz="2800" b="1" dirty="0" smtClean="0"/>
              <a:t>使用</a:t>
            </a:r>
            <a:r>
              <a:rPr lang="zh-CN" altLang="en-US" sz="2800" b="1" dirty="0"/>
              <a:t>单一逻辑门（</a:t>
            </a:r>
            <a:r>
              <a:rPr lang="zh-CN" altLang="en-US" sz="2800" b="1" dirty="0">
                <a:solidFill>
                  <a:schemeClr val="bg1"/>
                </a:solidFill>
              </a:rPr>
              <a:t>与非门）</a:t>
            </a:r>
            <a:r>
              <a:rPr lang="zh-CN" altLang="en-US" sz="2800" b="1" dirty="0"/>
              <a:t>设计最简二级</a:t>
            </a:r>
            <a:r>
              <a:rPr lang="zh-CN" altLang="en-US" sz="2800" b="1" dirty="0" smtClean="0"/>
              <a:t>电路</a:t>
            </a:r>
          </a:p>
        </p:txBody>
      </p:sp>
      <p:pic>
        <p:nvPicPr>
          <p:cNvPr id="19" name="Picture 143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34"/>
          <p:cNvGrpSpPr>
            <a:grpSpLocks/>
          </p:cNvGrpSpPr>
          <p:nvPr/>
        </p:nvGrpSpPr>
        <p:grpSpPr bwMode="auto">
          <a:xfrm>
            <a:off x="1336222" y="2388343"/>
            <a:ext cx="2209800" cy="457200"/>
            <a:chOff x="816" y="2093"/>
            <a:chExt cx="1392" cy="288"/>
          </a:xfrm>
        </p:grpSpPr>
        <p:grpSp>
          <p:nvGrpSpPr>
            <p:cNvPr id="23" name="Group 5"/>
            <p:cNvGrpSpPr>
              <a:grpSpLocks/>
            </p:cNvGrpSpPr>
            <p:nvPr/>
          </p:nvGrpSpPr>
          <p:grpSpPr bwMode="auto">
            <a:xfrm>
              <a:off x="816" y="2093"/>
              <a:ext cx="1392" cy="288"/>
              <a:chOff x="48" y="1632"/>
              <a:chExt cx="1392" cy="288"/>
            </a:xfrm>
          </p:grpSpPr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48" y="1632"/>
                <a:ext cx="13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F=AB+AB</a:t>
                </a:r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10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>
              <a:off x="1104" y="2136"/>
              <a:ext cx="1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" name="Group 37"/>
          <p:cNvGrpSpPr>
            <a:grpSpLocks/>
          </p:cNvGrpSpPr>
          <p:nvPr/>
        </p:nvGrpSpPr>
        <p:grpSpPr bwMode="auto">
          <a:xfrm>
            <a:off x="1564822" y="3219527"/>
            <a:ext cx="1828800" cy="533400"/>
            <a:chOff x="1248" y="2496"/>
            <a:chExt cx="1152" cy="336"/>
          </a:xfrm>
        </p:grpSpPr>
        <p:grpSp>
          <p:nvGrpSpPr>
            <p:cNvPr id="28" name="Group 8"/>
            <p:cNvGrpSpPr>
              <a:grpSpLocks/>
            </p:cNvGrpSpPr>
            <p:nvPr/>
          </p:nvGrpSpPr>
          <p:grpSpPr bwMode="auto">
            <a:xfrm>
              <a:off x="1248" y="2496"/>
              <a:ext cx="1152" cy="336"/>
              <a:chOff x="240" y="2208"/>
              <a:chExt cx="1152" cy="336"/>
            </a:xfrm>
          </p:grpSpPr>
          <p:sp>
            <p:nvSpPr>
              <p:cNvPr id="30" name="Text Box 9"/>
              <p:cNvSpPr txBox="1">
                <a:spLocks noChangeArrowheads="1"/>
              </p:cNvSpPr>
              <p:nvPr/>
            </p:nvSpPr>
            <p:spPr bwMode="auto">
              <a:xfrm>
                <a:off x="240" y="2256"/>
                <a:ext cx="11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=AB+AB</a:t>
                </a:r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>
                <a:off x="956" y="2304"/>
                <a:ext cx="10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Line 11"/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76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Line 12"/>
              <p:cNvSpPr>
                <a:spLocks noChangeShapeType="1"/>
              </p:cNvSpPr>
              <p:nvPr/>
            </p:nvSpPr>
            <p:spPr bwMode="auto">
              <a:xfrm>
                <a:off x="384" y="2208"/>
                <a:ext cx="76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1440" y="2592"/>
              <a:ext cx="9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4" name="Group 39"/>
          <p:cNvGrpSpPr>
            <a:grpSpLocks/>
          </p:cNvGrpSpPr>
          <p:nvPr/>
        </p:nvGrpSpPr>
        <p:grpSpPr bwMode="auto">
          <a:xfrm>
            <a:off x="1564822" y="4121893"/>
            <a:ext cx="1676400" cy="603251"/>
            <a:chOff x="1248" y="2892"/>
            <a:chExt cx="1056" cy="380"/>
          </a:xfrm>
        </p:grpSpPr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1248" y="2984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itchFamily="18" charset="0"/>
                </a:rPr>
                <a:t>=AB 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•</a:t>
              </a:r>
              <a:r>
                <a:rPr lang="en-US" altLang="zh-CN" b="1" dirty="0">
                  <a:latin typeface="Times New Roman" pitchFamily="18" charset="0"/>
                </a:rPr>
                <a:t> AB</a:t>
              </a:r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2004" y="2983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1392" y="2892"/>
              <a:ext cx="76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>
              <a:off x="1392" y="2952"/>
              <a:ext cx="28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>
              <a:off x="1872" y="294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424" y="3012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1" name="Group 147"/>
          <p:cNvGrpSpPr>
            <a:grpSpLocks/>
          </p:cNvGrpSpPr>
          <p:nvPr/>
        </p:nvGrpSpPr>
        <p:grpSpPr bwMode="auto">
          <a:xfrm>
            <a:off x="4218116" y="2276555"/>
            <a:ext cx="3819525" cy="1676400"/>
            <a:chOff x="2562" y="2319"/>
            <a:chExt cx="2406" cy="1056"/>
          </a:xfrm>
        </p:grpSpPr>
        <p:sp>
          <p:nvSpPr>
            <p:cNvPr id="42" name="Rectangle 138"/>
            <p:cNvSpPr>
              <a:spLocks noChangeArrowheads="1"/>
            </p:cNvSpPr>
            <p:nvPr/>
          </p:nvSpPr>
          <p:spPr bwMode="auto">
            <a:xfrm>
              <a:off x="2562" y="2324"/>
              <a:ext cx="2358" cy="1043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3" name="Group 103"/>
            <p:cNvGrpSpPr>
              <a:grpSpLocks/>
            </p:cNvGrpSpPr>
            <p:nvPr/>
          </p:nvGrpSpPr>
          <p:grpSpPr bwMode="auto">
            <a:xfrm>
              <a:off x="2603" y="2319"/>
              <a:ext cx="2365" cy="1056"/>
              <a:chOff x="624" y="3216"/>
              <a:chExt cx="2365" cy="1056"/>
            </a:xfrm>
          </p:grpSpPr>
          <p:sp>
            <p:nvSpPr>
              <p:cNvPr id="44" name="Text Box 69"/>
              <p:cNvSpPr txBox="1">
                <a:spLocks noChangeArrowheads="1"/>
              </p:cNvSpPr>
              <p:nvPr/>
            </p:nvSpPr>
            <p:spPr bwMode="auto">
              <a:xfrm>
                <a:off x="624" y="3216"/>
                <a:ext cx="25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FFFF00"/>
                    </a:solidFill>
                  </a:rPr>
                  <a:t>A</a:t>
                </a:r>
              </a:p>
            </p:txBody>
          </p:sp>
          <p:sp>
            <p:nvSpPr>
              <p:cNvPr id="45" name="Line 70"/>
              <p:cNvSpPr>
                <a:spLocks noChangeShapeType="1"/>
              </p:cNvSpPr>
              <p:nvPr/>
            </p:nvSpPr>
            <p:spPr bwMode="auto">
              <a:xfrm>
                <a:off x="1715" y="3948"/>
                <a:ext cx="505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Line 71"/>
              <p:cNvSpPr>
                <a:spLocks noChangeShapeType="1"/>
              </p:cNvSpPr>
              <p:nvPr/>
            </p:nvSpPr>
            <p:spPr bwMode="auto">
              <a:xfrm>
                <a:off x="1715" y="3421"/>
                <a:ext cx="252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Line 73"/>
              <p:cNvSpPr>
                <a:spLocks noChangeShapeType="1"/>
              </p:cNvSpPr>
              <p:nvPr/>
            </p:nvSpPr>
            <p:spPr bwMode="auto">
              <a:xfrm>
                <a:off x="1967" y="3873"/>
                <a:ext cx="253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Line 76"/>
              <p:cNvSpPr>
                <a:spLocks noChangeShapeType="1"/>
              </p:cNvSpPr>
              <p:nvPr/>
            </p:nvSpPr>
            <p:spPr bwMode="auto">
              <a:xfrm>
                <a:off x="1967" y="3421"/>
                <a:ext cx="0" cy="452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77"/>
              <p:cNvSpPr>
                <a:spLocks noChangeShapeType="1"/>
              </p:cNvSpPr>
              <p:nvPr/>
            </p:nvSpPr>
            <p:spPr bwMode="auto">
              <a:xfrm>
                <a:off x="2472" y="3948"/>
                <a:ext cx="411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Line 78"/>
              <p:cNvSpPr>
                <a:spLocks noChangeShapeType="1"/>
              </p:cNvSpPr>
              <p:nvPr/>
            </p:nvSpPr>
            <p:spPr bwMode="auto">
              <a:xfrm>
                <a:off x="893" y="3383"/>
                <a:ext cx="569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Line 79"/>
              <p:cNvSpPr>
                <a:spLocks noChangeShapeType="1"/>
              </p:cNvSpPr>
              <p:nvPr/>
            </p:nvSpPr>
            <p:spPr bwMode="auto">
              <a:xfrm>
                <a:off x="893" y="3496"/>
                <a:ext cx="569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" name="Line 80"/>
              <p:cNvSpPr>
                <a:spLocks noChangeShapeType="1"/>
              </p:cNvSpPr>
              <p:nvPr/>
            </p:nvSpPr>
            <p:spPr bwMode="auto">
              <a:xfrm>
                <a:off x="893" y="3948"/>
                <a:ext cx="569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" name="Line 81"/>
              <p:cNvSpPr>
                <a:spLocks noChangeShapeType="1"/>
              </p:cNvSpPr>
              <p:nvPr/>
            </p:nvSpPr>
            <p:spPr bwMode="auto">
              <a:xfrm>
                <a:off x="893" y="4023"/>
                <a:ext cx="569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" name="Text Box 90"/>
              <p:cNvSpPr txBox="1">
                <a:spLocks noChangeArrowheads="1"/>
              </p:cNvSpPr>
              <p:nvPr/>
            </p:nvSpPr>
            <p:spPr bwMode="auto">
              <a:xfrm>
                <a:off x="624" y="3456"/>
                <a:ext cx="3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FFFF00"/>
                    </a:solidFill>
                  </a:rPr>
                  <a:t>B </a:t>
                </a:r>
              </a:p>
            </p:txBody>
          </p:sp>
          <p:sp>
            <p:nvSpPr>
              <p:cNvPr id="55" name="Text Box 93"/>
              <p:cNvSpPr txBox="1">
                <a:spLocks noChangeArrowheads="1"/>
              </p:cNvSpPr>
              <p:nvPr/>
            </p:nvSpPr>
            <p:spPr bwMode="auto">
              <a:xfrm>
                <a:off x="2736" y="3696"/>
                <a:ext cx="25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FFFF00"/>
                    </a:solidFill>
                  </a:rPr>
                  <a:t>F</a:t>
                </a:r>
              </a:p>
            </p:txBody>
          </p:sp>
          <p:graphicFrame>
            <p:nvGraphicFramePr>
              <p:cNvPr id="56" name="Object 94"/>
              <p:cNvGraphicFramePr>
                <a:graphicFrameLocks noChangeAspect="1"/>
              </p:cNvGraphicFramePr>
              <p:nvPr/>
            </p:nvGraphicFramePr>
            <p:xfrm>
              <a:off x="1430" y="3270"/>
              <a:ext cx="348" cy="3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909" name="图片" r:id="rId4" imgW="904951" imgH="689458" progId="Word.Picture.8">
                      <p:embed/>
                    </p:oleObj>
                  </mc:Choice>
                  <mc:Fallback>
                    <p:oleObj name="图片" r:id="rId4" imgW="904951" imgH="689458" progId="Word.Picture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0" y="3270"/>
                            <a:ext cx="348" cy="3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" name="Object 95"/>
              <p:cNvGraphicFramePr>
                <a:graphicFrameLocks noChangeAspect="1"/>
              </p:cNvGraphicFramePr>
              <p:nvPr/>
            </p:nvGraphicFramePr>
            <p:xfrm>
              <a:off x="1430" y="3760"/>
              <a:ext cx="348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910" name="图片" r:id="rId6" imgW="904951" imgH="689458" progId="Word.Picture.8">
                      <p:embed/>
                    </p:oleObj>
                  </mc:Choice>
                  <mc:Fallback>
                    <p:oleObj name="图片" r:id="rId6" imgW="904951" imgH="689458" progId="Word.Picture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0" y="3760"/>
                            <a:ext cx="348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Object 97"/>
              <p:cNvGraphicFramePr>
                <a:graphicFrameLocks noChangeAspect="1"/>
              </p:cNvGraphicFramePr>
              <p:nvPr/>
            </p:nvGraphicFramePr>
            <p:xfrm>
              <a:off x="2188" y="3760"/>
              <a:ext cx="348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911" name="图片" r:id="rId7" imgW="904951" imgH="689458" progId="Word.Picture.8">
                      <p:embed/>
                    </p:oleObj>
                  </mc:Choice>
                  <mc:Fallback>
                    <p:oleObj name="图片" r:id="rId7" imgW="904951" imgH="689458" progId="Word.Picture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8" y="3760"/>
                            <a:ext cx="348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" name="Line 98"/>
              <p:cNvSpPr>
                <a:spLocks noChangeShapeType="1"/>
              </p:cNvSpPr>
              <p:nvPr/>
            </p:nvSpPr>
            <p:spPr bwMode="auto">
              <a:xfrm>
                <a:off x="701" y="3492"/>
                <a:ext cx="67" cy="0"/>
              </a:xfrm>
              <a:prstGeom prst="line">
                <a:avLst/>
              </a:prstGeom>
              <a:noFill/>
              <a:ln w="381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" name="Text Box 100"/>
              <p:cNvSpPr txBox="1">
                <a:spLocks noChangeArrowheads="1"/>
              </p:cNvSpPr>
              <p:nvPr/>
            </p:nvSpPr>
            <p:spPr bwMode="auto">
              <a:xfrm>
                <a:off x="672" y="3792"/>
                <a:ext cx="25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FFFF00"/>
                    </a:solidFill>
                  </a:rPr>
                  <a:t>A</a:t>
                </a:r>
              </a:p>
            </p:txBody>
          </p:sp>
          <p:sp>
            <p:nvSpPr>
              <p:cNvPr id="61" name="Text Box 101"/>
              <p:cNvSpPr txBox="1">
                <a:spLocks noChangeArrowheads="1"/>
              </p:cNvSpPr>
              <p:nvPr/>
            </p:nvSpPr>
            <p:spPr bwMode="auto">
              <a:xfrm>
                <a:off x="672" y="3984"/>
                <a:ext cx="3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FFFF00"/>
                    </a:solidFill>
                  </a:rPr>
                  <a:t>B </a:t>
                </a:r>
              </a:p>
            </p:txBody>
          </p:sp>
          <p:sp>
            <p:nvSpPr>
              <p:cNvPr id="62" name="Line 102"/>
              <p:cNvSpPr>
                <a:spLocks noChangeShapeType="1"/>
              </p:cNvSpPr>
              <p:nvPr/>
            </p:nvSpPr>
            <p:spPr bwMode="auto">
              <a:xfrm>
                <a:off x="773" y="3828"/>
                <a:ext cx="67" cy="0"/>
              </a:xfrm>
              <a:prstGeom prst="line">
                <a:avLst/>
              </a:prstGeom>
              <a:noFill/>
              <a:ln w="381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41"/>
              <p:cNvSpPr txBox="1">
                <a:spLocks noChangeArrowheads="1"/>
              </p:cNvSpPr>
              <p:nvPr/>
            </p:nvSpPr>
            <p:spPr bwMode="auto">
              <a:xfrm>
                <a:off x="746465" y="1445490"/>
                <a:ext cx="3313113" cy="717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zh-CN" sz="2800" dirty="0">
                    <a:solidFill>
                      <a:schemeClr val="hlink"/>
                    </a:solidFill>
                  </a:rPr>
                  <a:t> </a:t>
                </a:r>
                <a:r>
                  <a:rPr lang="zh-CN" altLang="en-US" sz="2800" dirty="0" smtClean="0">
                    <a:solidFill>
                      <a:schemeClr val="hlink"/>
                    </a:solidFill>
                  </a:rPr>
                  <a:t>方法</a:t>
                </a:r>
                <a:r>
                  <a:rPr lang="en-US" altLang="zh-CN" sz="2800" dirty="0" smtClean="0">
                    <a:solidFill>
                      <a:schemeClr val="hlink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hlink"/>
                    </a:solidFill>
                  </a:rPr>
                  <a:t>1</a:t>
                </a:r>
                <a:r>
                  <a:rPr lang="zh-CN" altLang="en-US" sz="2800" dirty="0">
                    <a:solidFill>
                      <a:schemeClr val="hlink"/>
                    </a:solidFill>
                  </a:rPr>
                  <a:t>：</a:t>
                </a:r>
                <a:r>
                  <a:rPr lang="zh-CN" altLang="en-US" sz="28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6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zh-CN" sz="36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36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</m:e>
                    </m:acc>
                  </m:oMath>
                </a14:m>
                <a:endParaRPr lang="en-US" altLang="zh-CN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Text 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465" y="1445490"/>
                <a:ext cx="3313113" cy="717761"/>
              </a:xfrm>
              <a:prstGeom prst="rect">
                <a:avLst/>
              </a:prstGeom>
              <a:blipFill>
                <a:blip r:embed="rId8"/>
                <a:stretch>
                  <a:fillRect l="-3309" b="-194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755575" y="887390"/>
            <a:ext cx="4608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已知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最简与或式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552294" y="1420331"/>
            <a:ext cx="151209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chemeClr val="hlink"/>
                </a:solidFill>
              </a:rPr>
              <a:t> </a:t>
            </a:r>
            <a:r>
              <a:rPr lang="zh-CN" altLang="en-US" sz="2800" dirty="0" smtClean="0">
                <a:solidFill>
                  <a:schemeClr val="hlink"/>
                </a:solidFill>
              </a:rPr>
              <a:t>方法</a:t>
            </a:r>
            <a:r>
              <a:rPr lang="en-US" altLang="zh-CN" sz="2800" dirty="0" smtClean="0">
                <a:solidFill>
                  <a:schemeClr val="hlink"/>
                </a:solidFill>
              </a:rPr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2:</a:t>
            </a:r>
            <a:endParaRPr lang="en-US" altLang="zh-CN" sz="2800" b="1" dirty="0">
              <a:solidFill>
                <a:schemeClr val="hlink"/>
              </a:solidFill>
            </a:endParaRPr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211169" y="1916832"/>
            <a:ext cx="5368943" cy="2308324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 smtClean="0"/>
              <a:t>(1)</a:t>
            </a:r>
            <a:r>
              <a:rPr lang="zh-CN" altLang="en-US" b="1" dirty="0" smtClean="0"/>
              <a:t>根据</a:t>
            </a:r>
            <a:r>
              <a:rPr lang="en-US" altLang="zh-CN" b="1" dirty="0" smtClean="0"/>
              <a:t>F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chemeClr val="bg1"/>
                </a:solidFill>
              </a:rPr>
              <a:t>最</a:t>
            </a:r>
            <a:r>
              <a:rPr lang="zh-CN" altLang="en-US" b="1" dirty="0" smtClean="0">
                <a:solidFill>
                  <a:schemeClr val="bg1"/>
                </a:solidFill>
              </a:rPr>
              <a:t>简与或</a:t>
            </a:r>
            <a:r>
              <a:rPr lang="zh-CN" altLang="en-US" b="1" dirty="0" smtClean="0"/>
              <a:t>式画</a:t>
            </a:r>
            <a:r>
              <a:rPr lang="zh-CN" altLang="en-US" b="1" dirty="0"/>
              <a:t>出二级</a:t>
            </a:r>
            <a:r>
              <a:rPr lang="zh-CN" altLang="en-US" b="1" dirty="0">
                <a:solidFill>
                  <a:schemeClr val="bg1"/>
                </a:solidFill>
              </a:rPr>
              <a:t>与或电</a:t>
            </a:r>
            <a:r>
              <a:rPr lang="zh-CN" altLang="en-US" b="1" dirty="0"/>
              <a:t>路（</a:t>
            </a:r>
            <a:r>
              <a:rPr lang="en-US" altLang="zh-CN" b="1" i="1" dirty="0">
                <a:solidFill>
                  <a:schemeClr val="bg1"/>
                </a:solidFill>
              </a:rPr>
              <a:t>AND-OR</a:t>
            </a:r>
            <a:r>
              <a:rPr lang="en-US" altLang="zh-CN" b="1" dirty="0"/>
              <a:t> </a:t>
            </a:r>
            <a:r>
              <a:rPr lang="zh-CN" altLang="en-US" b="1" dirty="0"/>
              <a:t>）</a:t>
            </a:r>
            <a:r>
              <a:rPr lang="en-US" altLang="zh-CN" b="1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 smtClean="0"/>
              <a:t>(2) </a:t>
            </a:r>
            <a:r>
              <a:rPr lang="zh-CN" altLang="en-US" b="1" dirty="0" smtClean="0"/>
              <a:t>用</a:t>
            </a:r>
            <a:r>
              <a:rPr lang="zh-CN" altLang="en-US" b="1" dirty="0">
                <a:solidFill>
                  <a:schemeClr val="bg1"/>
                </a:solidFill>
              </a:rPr>
              <a:t>与非门</a:t>
            </a:r>
            <a:r>
              <a:rPr lang="zh-CN" altLang="en-US" b="1" dirty="0"/>
              <a:t>替换</a:t>
            </a:r>
            <a:r>
              <a:rPr lang="zh-CN" altLang="en-US" b="1" dirty="0">
                <a:solidFill>
                  <a:schemeClr val="bg1"/>
                </a:solidFill>
              </a:rPr>
              <a:t>所有逻辑门</a:t>
            </a:r>
            <a:r>
              <a:rPr lang="en-US" altLang="zh-CN" b="1" i="1" dirty="0">
                <a:solidFill>
                  <a:schemeClr val="bg1"/>
                </a:solidFill>
              </a:rPr>
              <a:t>.</a:t>
            </a:r>
            <a:r>
              <a:rPr lang="en-US" altLang="zh-CN" b="1" dirty="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 smtClean="0"/>
              <a:t>(3) </a:t>
            </a:r>
            <a:r>
              <a:rPr lang="zh-CN" altLang="en-US" b="1" dirty="0"/>
              <a:t>将连接输出门的所有</a:t>
            </a:r>
            <a:r>
              <a:rPr lang="zh-CN" altLang="en-US" b="1" dirty="0">
                <a:solidFill>
                  <a:schemeClr val="bg1"/>
                </a:solidFill>
              </a:rPr>
              <a:t>单个变量取</a:t>
            </a:r>
            <a:r>
              <a:rPr lang="zh-CN" altLang="en-US" b="1" dirty="0" smtClean="0">
                <a:solidFill>
                  <a:schemeClr val="bg1"/>
                </a:solidFill>
              </a:rPr>
              <a:t>反</a:t>
            </a:r>
            <a:r>
              <a:rPr lang="en-US" altLang="zh-CN" b="1" dirty="0" smtClean="0">
                <a:solidFill>
                  <a:schemeClr val="bg1"/>
                </a:solidFill>
              </a:rPr>
              <a:t>.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2048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4" y="4437112"/>
            <a:ext cx="3743325" cy="16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4437112"/>
            <a:ext cx="3672408" cy="182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2" name="Text Box 2"/>
          <p:cNvSpPr txBox="1">
            <a:spLocks noChangeArrowheads="1"/>
          </p:cNvSpPr>
          <p:nvPr/>
        </p:nvSpPr>
        <p:spPr bwMode="auto">
          <a:xfrm>
            <a:off x="517764" y="887390"/>
            <a:ext cx="4608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已知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最简与或式</a:t>
            </a:r>
            <a:endParaRPr lang="en-US" altLang="zh-CN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004288"/>
              </p:ext>
            </p:extLst>
          </p:nvPr>
        </p:nvGraphicFramePr>
        <p:xfrm>
          <a:off x="409691" y="5999227"/>
          <a:ext cx="3924498" cy="520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6" name="Equation" r:id="rId5" imgW="1968480" imgH="228600" progId="Equation.DSMT4">
                  <p:embed/>
                </p:oleObj>
              </mc:Choice>
              <mc:Fallback>
                <p:oleObj name="Equation" r:id="rId5" imgW="1968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691" y="5999227"/>
                        <a:ext cx="3924498" cy="52074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322658"/>
              </p:ext>
            </p:extLst>
          </p:nvPr>
        </p:nvGraphicFramePr>
        <p:xfrm>
          <a:off x="5402262" y="1318336"/>
          <a:ext cx="36734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7" name="Equation" r:id="rId7" imgW="1803240" imgH="279360" progId="Equation.DSMT4">
                  <p:embed/>
                </p:oleObj>
              </mc:Choice>
              <mc:Fallback>
                <p:oleObj name="Equation" r:id="rId7" imgW="1803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262" y="1318336"/>
                        <a:ext cx="3673475" cy="569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145189"/>
              </p:ext>
            </p:extLst>
          </p:nvPr>
        </p:nvGraphicFramePr>
        <p:xfrm>
          <a:off x="5856097" y="1879492"/>
          <a:ext cx="2780377" cy="663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8" name="Equation" r:id="rId9" imgW="1257120" imgH="279360" progId="Equation.DSMT4">
                  <p:embed/>
                </p:oleObj>
              </mc:Choice>
              <mc:Fallback>
                <p:oleObj name="Equation" r:id="rId9" imgW="1257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097" y="1879492"/>
                        <a:ext cx="2780377" cy="663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30"/>
          <p:cNvSpPr>
            <a:spLocks noChangeShapeType="1"/>
          </p:cNvSpPr>
          <p:nvPr/>
        </p:nvSpPr>
        <p:spPr bwMode="auto">
          <a:xfrm>
            <a:off x="5791200" y="762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11560" y="243225"/>
            <a:ext cx="80968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 smtClean="0"/>
              <a:t>1. </a:t>
            </a:r>
            <a:r>
              <a:rPr lang="zh-CN" altLang="en-US" sz="2800" b="1" dirty="0" smtClean="0"/>
              <a:t>使用</a:t>
            </a:r>
            <a:r>
              <a:rPr lang="zh-CN" altLang="en-US" sz="2800" b="1" dirty="0"/>
              <a:t>单一逻辑门（</a:t>
            </a:r>
            <a:r>
              <a:rPr lang="zh-CN" altLang="en-US" sz="2800" b="1" dirty="0">
                <a:solidFill>
                  <a:schemeClr val="bg1"/>
                </a:solidFill>
              </a:rPr>
              <a:t>与非门）</a:t>
            </a:r>
            <a:r>
              <a:rPr lang="zh-CN" altLang="en-US" sz="2800" b="1" dirty="0"/>
              <a:t>设计最简二级</a:t>
            </a:r>
            <a:r>
              <a:rPr lang="zh-CN" altLang="en-US" sz="2800" b="1" dirty="0" smtClean="0"/>
              <a:t>电路</a:t>
            </a:r>
          </a:p>
        </p:txBody>
      </p:sp>
      <p:pic>
        <p:nvPicPr>
          <p:cNvPr id="19" name="Picture 143" descr="ELEGLI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572321"/>
              </p:ext>
            </p:extLst>
          </p:nvPr>
        </p:nvGraphicFramePr>
        <p:xfrm>
          <a:off x="5907070" y="2527296"/>
          <a:ext cx="2779730" cy="543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9" name="Equation" r:id="rId12" imgW="1244520" imgH="228600" progId="Equation.DSMT4">
                  <p:embed/>
                </p:oleObj>
              </mc:Choice>
              <mc:Fallback>
                <p:oleObj name="Equation" r:id="rId12" imgW="1244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70" y="2527296"/>
                        <a:ext cx="2779730" cy="543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906089"/>
              </p:ext>
            </p:extLst>
          </p:nvPr>
        </p:nvGraphicFramePr>
        <p:xfrm>
          <a:off x="6012160" y="3194249"/>
          <a:ext cx="642489" cy="379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0" name="Equation" r:id="rId14" imgW="279360" imgH="164880" progId="Equation.DSMT4">
                  <p:embed/>
                </p:oleObj>
              </mc:Choice>
              <mc:Fallback>
                <p:oleObj name="Equation" r:id="rId14" imgW="2793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3194249"/>
                        <a:ext cx="642489" cy="37927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箭头 1"/>
          <p:cNvSpPr/>
          <p:nvPr/>
        </p:nvSpPr>
        <p:spPr bwMode="auto">
          <a:xfrm>
            <a:off x="4334189" y="5066325"/>
            <a:ext cx="792088" cy="352105"/>
          </a:xfrm>
          <a:prstGeom prst="rightArrow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6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6" name="Text Box 6"/>
          <p:cNvSpPr txBox="1">
            <a:spLocks noChangeArrowheads="1"/>
          </p:cNvSpPr>
          <p:nvPr/>
        </p:nvSpPr>
        <p:spPr bwMode="auto">
          <a:xfrm>
            <a:off x="0" y="1936976"/>
            <a:ext cx="4393183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 b="1" dirty="0" smtClean="0"/>
              <a:t> 1. 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设计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要求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→ </a:t>
            </a:r>
            <a:r>
              <a:rPr lang="zh-CN" altLang="en-US" sz="3200" b="1" dirty="0" smtClean="0">
                <a:ea typeface="楷体_GB2312" pitchFamily="49" charset="-122"/>
              </a:rPr>
              <a:t>真值表</a:t>
            </a:r>
            <a:endParaRPr lang="en-US" altLang="zh-CN" sz="3200" b="1" dirty="0" smtClean="0">
              <a:ea typeface="楷体_GB2312" pitchFamily="49" charset="-122"/>
            </a:endParaRPr>
          </a:p>
        </p:txBody>
      </p:sp>
      <p:sp>
        <p:nvSpPr>
          <p:cNvPr id="12291" name="Text Box 9"/>
          <p:cNvSpPr txBox="1">
            <a:spLocks noChangeArrowheads="1"/>
          </p:cNvSpPr>
          <p:nvPr/>
        </p:nvSpPr>
        <p:spPr bwMode="auto">
          <a:xfrm>
            <a:off x="971550" y="908050"/>
            <a:ext cx="8423275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设计组合电路，输入为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个二进制数</a:t>
            </a:r>
            <a:r>
              <a:rPr lang="en-US" altLang="zh-CN" sz="2800" b="1" dirty="0"/>
              <a:t> X=X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X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Y=Y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Y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，当</a:t>
            </a:r>
            <a:r>
              <a:rPr lang="en-US" altLang="zh-CN" sz="2800" b="1" i="1" dirty="0">
                <a:solidFill>
                  <a:srgbClr val="C00000"/>
                </a:solidFill>
              </a:rPr>
              <a:t>X&gt;Y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输出</a:t>
            </a:r>
            <a:r>
              <a:rPr lang="en-US" altLang="zh-CN" sz="2800" b="1" i="1" dirty="0">
                <a:solidFill>
                  <a:srgbClr val="C00000"/>
                </a:solidFill>
              </a:rPr>
              <a:t>F =</a:t>
            </a:r>
            <a:r>
              <a:rPr lang="en-US" altLang="zh-CN" sz="2800" b="1" dirty="0">
                <a:solidFill>
                  <a:srgbClr val="C00000"/>
                </a:solidFill>
              </a:rPr>
              <a:t> 1</a:t>
            </a:r>
            <a:r>
              <a:rPr lang="zh-CN" altLang="en-US" sz="2800" b="1" dirty="0"/>
              <a:t>；否则，</a:t>
            </a:r>
            <a:r>
              <a:rPr lang="en-US" altLang="zh-CN" sz="2800" b="1" i="1" dirty="0">
                <a:solidFill>
                  <a:schemeClr val="bg1"/>
                </a:solidFill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</a:rPr>
              <a:t>F =</a:t>
            </a:r>
            <a:r>
              <a:rPr lang="en-US" altLang="zh-CN" sz="2800" b="1" dirty="0">
                <a:solidFill>
                  <a:srgbClr val="C00000"/>
                </a:solidFill>
              </a:rPr>
              <a:t> 0</a:t>
            </a:r>
            <a:r>
              <a:rPr lang="en-US" altLang="zh-CN" sz="2800" b="1" dirty="0"/>
              <a:t>.</a:t>
            </a:r>
          </a:p>
        </p:txBody>
      </p:sp>
      <p:sp>
        <p:nvSpPr>
          <p:cNvPr id="12294" name="Text Box 15"/>
          <p:cNvSpPr txBox="1">
            <a:spLocks noChangeArrowheads="1"/>
          </p:cNvSpPr>
          <p:nvPr/>
        </p:nvSpPr>
        <p:spPr bwMode="auto">
          <a:xfrm>
            <a:off x="250825" y="908050"/>
            <a:ext cx="649288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例：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pic>
        <p:nvPicPr>
          <p:cNvPr id="12296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560" y="243225"/>
            <a:ext cx="80968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 smtClean="0"/>
              <a:t>1. </a:t>
            </a:r>
            <a:r>
              <a:rPr lang="zh-CN" altLang="en-US" sz="2800" b="1" dirty="0" smtClean="0"/>
              <a:t>使用</a:t>
            </a:r>
            <a:r>
              <a:rPr lang="zh-CN" altLang="en-US" sz="2800" b="1" dirty="0"/>
              <a:t>单一逻辑门（</a:t>
            </a:r>
            <a:r>
              <a:rPr lang="zh-CN" altLang="en-US" sz="2800" b="1" dirty="0">
                <a:solidFill>
                  <a:schemeClr val="bg1"/>
                </a:solidFill>
              </a:rPr>
              <a:t>与非门）</a:t>
            </a:r>
            <a:r>
              <a:rPr lang="zh-CN" altLang="en-US" sz="2800" b="1" dirty="0"/>
              <a:t>设计最简二级</a:t>
            </a:r>
            <a:r>
              <a:rPr lang="zh-CN" altLang="en-US" sz="2800" b="1" dirty="0" smtClean="0"/>
              <a:t>电路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55124" y="2724370"/>
            <a:ext cx="2436308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 dirty="0" smtClean="0"/>
              <a:t>输入</a:t>
            </a:r>
            <a:r>
              <a:rPr kumimoji="0" lang="zh-CN" altLang="en-US" b="1" dirty="0"/>
              <a:t>： </a:t>
            </a:r>
            <a:endParaRPr kumimoji="0" lang="en-US" altLang="zh-CN" b="1" dirty="0" smtClean="0"/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1" dirty="0"/>
              <a:t> </a:t>
            </a:r>
            <a:r>
              <a:rPr kumimoji="0" lang="en-US" altLang="zh-CN" b="1" dirty="0" smtClean="0"/>
              <a:t>  </a:t>
            </a:r>
            <a:r>
              <a:rPr kumimoji="0" lang="zh-CN" altLang="en-US" b="1" dirty="0" smtClean="0"/>
              <a:t> </a:t>
            </a:r>
            <a:r>
              <a:rPr kumimoji="0" lang="en-US" altLang="zh-CN" b="1" dirty="0"/>
              <a:t>X</a:t>
            </a:r>
            <a:r>
              <a:rPr kumimoji="0" lang="en-US" altLang="zh-CN" b="1" baseline="-25000" dirty="0"/>
              <a:t>1</a:t>
            </a:r>
            <a:r>
              <a:rPr kumimoji="0" lang="en-US" altLang="zh-CN" b="1" dirty="0"/>
              <a:t>, X</a:t>
            </a:r>
            <a:r>
              <a:rPr kumimoji="0" lang="en-US" altLang="zh-CN" b="1" baseline="-25000" dirty="0"/>
              <a:t>2</a:t>
            </a:r>
            <a:r>
              <a:rPr kumimoji="0" lang="en-US" altLang="zh-CN" b="1" dirty="0"/>
              <a:t>, Y</a:t>
            </a:r>
            <a:r>
              <a:rPr kumimoji="0" lang="en-US" altLang="zh-CN" b="1" baseline="-25000" dirty="0"/>
              <a:t>1</a:t>
            </a:r>
            <a:r>
              <a:rPr kumimoji="0" lang="en-US" altLang="zh-CN" b="1" dirty="0"/>
              <a:t>, Y</a:t>
            </a:r>
            <a:r>
              <a:rPr kumimoji="0" lang="en-US" altLang="zh-CN" b="1" baseline="-25000" dirty="0"/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b="1" dirty="0" smtClean="0"/>
              <a:t>输出</a:t>
            </a:r>
            <a:r>
              <a:rPr kumimoji="0" lang="zh-CN" altLang="en-US" b="1" dirty="0"/>
              <a:t>： </a:t>
            </a:r>
            <a:endParaRPr kumimoji="0" lang="en-US" altLang="zh-CN" b="1" dirty="0" smtClean="0"/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1" dirty="0"/>
              <a:t> </a:t>
            </a:r>
            <a:r>
              <a:rPr kumimoji="0" lang="en-US" altLang="zh-CN" b="1" dirty="0" smtClean="0"/>
              <a:t>   </a:t>
            </a:r>
            <a:r>
              <a:rPr kumimoji="0" lang="en-US" altLang="zh-CN" b="1" dirty="0"/>
              <a:t>F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1" dirty="0" smtClean="0"/>
              <a:t>if </a:t>
            </a:r>
            <a:r>
              <a:rPr kumimoji="0" lang="zh-CN" altLang="en-US" b="1" dirty="0" smtClean="0"/>
              <a:t> </a:t>
            </a:r>
            <a:r>
              <a:rPr kumimoji="0" lang="en-US" altLang="zh-CN" b="1" dirty="0"/>
              <a:t>X&gt;Y</a:t>
            </a:r>
            <a:r>
              <a:rPr kumimoji="0" lang="zh-CN" altLang="en-US" b="1" dirty="0"/>
              <a:t>， </a:t>
            </a:r>
            <a:r>
              <a:rPr kumimoji="0" lang="en-US" altLang="zh-CN" b="1" dirty="0"/>
              <a:t>F=1</a:t>
            </a:r>
            <a:r>
              <a:rPr kumimoji="0" lang="zh-CN" altLang="en-US" b="1" dirty="0" smtClean="0"/>
              <a:t>；</a:t>
            </a:r>
            <a:endParaRPr kumimoji="0" lang="en-US" altLang="zh-CN" b="1" dirty="0" smtClean="0"/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1" dirty="0" smtClean="0"/>
              <a:t>else       </a:t>
            </a:r>
            <a:r>
              <a:rPr kumimoji="0" lang="zh-CN" altLang="en-US" b="1" dirty="0" smtClean="0"/>
              <a:t> </a:t>
            </a:r>
            <a:r>
              <a:rPr kumimoji="0" lang="en-US" altLang="zh-CN" b="1" dirty="0"/>
              <a:t>F=0</a:t>
            </a:r>
            <a:r>
              <a:rPr kumimoji="0" lang="zh-CN" altLang="en-US" b="1" dirty="0"/>
              <a:t>。</a:t>
            </a:r>
            <a:endParaRPr kumimoji="0" lang="en-US" altLang="zh-CN" b="1" dirty="0"/>
          </a:p>
        </p:txBody>
      </p:sp>
      <p:graphicFrame>
        <p:nvGraphicFramePr>
          <p:cNvPr id="9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36479"/>
              </p:ext>
            </p:extLst>
          </p:nvPr>
        </p:nvGraphicFramePr>
        <p:xfrm>
          <a:off x="2881809" y="2583307"/>
          <a:ext cx="6048375" cy="4023252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X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F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X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F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0   0   0   0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0   0   0   1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0   0   1   0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0   0   1   1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0   1   0   0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0   1   0   1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0   1   1   0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0   1   1   1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1   0   0   0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1   0   0   1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1   0   1   0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1   0   1   1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1   1   0   0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1   1   0   1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1   1   1   0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1   1   1   1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0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 bwMode="auto">
          <a:xfrm>
            <a:off x="2915097" y="4798568"/>
            <a:ext cx="6012000" cy="0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6" grpId="0" animBg="1" autoUpdateAnimBg="0"/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5"/>
          <p:cNvSpPr txBox="1">
            <a:spLocks noChangeArrowheads="1"/>
          </p:cNvSpPr>
          <p:nvPr/>
        </p:nvSpPr>
        <p:spPr bwMode="auto">
          <a:xfrm>
            <a:off x="684213" y="90805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 dirty="0"/>
              <a:t>5. </a:t>
            </a:r>
            <a:r>
              <a:rPr lang="zh-CN" altLang="en-US" sz="4000" b="1" dirty="0"/>
              <a:t>多级</a:t>
            </a:r>
            <a:r>
              <a:rPr lang="zh-CN" altLang="en-US" sz="4000" b="1" dirty="0" smtClean="0"/>
              <a:t>门电路等</a:t>
            </a:r>
            <a:endParaRPr lang="en-US" altLang="zh-CN" sz="4000" b="1" dirty="0"/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395288" y="256540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7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565400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69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331913" y="2349500"/>
            <a:ext cx="67691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多级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门电路简介</a:t>
            </a:r>
            <a:endParaRPr lang="en-US" altLang="zh-CN" sz="3200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两级门电路的设计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多输出电路的设计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举例 （组合电路分析、</a:t>
            </a:r>
            <a:endParaRPr lang="en-US" altLang="zh-CN" sz="3200" b="1" dirty="0" smtClean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spcBef>
                <a:spcPct val="50000"/>
              </a:spcBef>
              <a:buClr>
                <a:srgbClr val="FF6600"/>
              </a:buClr>
              <a:buSzPct val="65000"/>
            </a:pP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组合电路设计）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367493"/>
              </p:ext>
            </p:extLst>
          </p:nvPr>
        </p:nvGraphicFramePr>
        <p:xfrm>
          <a:off x="4094509" y="1668686"/>
          <a:ext cx="2711450" cy="2284412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638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1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1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1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0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1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1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1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0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78245" name="Rectangle 5"/>
          <p:cNvSpPr>
            <a:spLocks noChangeArrowheads="1"/>
          </p:cNvSpPr>
          <p:nvPr/>
        </p:nvSpPr>
        <p:spPr bwMode="auto">
          <a:xfrm>
            <a:off x="3330922" y="2260824"/>
            <a:ext cx="736600" cy="565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01 </a:t>
            </a:r>
          </a:p>
        </p:txBody>
      </p:sp>
      <p:sp>
        <p:nvSpPr>
          <p:cNvPr id="778250" name="Rectangle 10"/>
          <p:cNvSpPr>
            <a:spLocks noChangeArrowheads="1"/>
          </p:cNvSpPr>
          <p:nvPr/>
        </p:nvSpPr>
        <p:spPr bwMode="auto">
          <a:xfrm>
            <a:off x="3330922" y="1697261"/>
            <a:ext cx="736600" cy="563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00 </a:t>
            </a:r>
          </a:p>
        </p:txBody>
      </p:sp>
      <p:sp>
        <p:nvSpPr>
          <p:cNvPr id="778251" name="Rectangle 11"/>
          <p:cNvSpPr>
            <a:spLocks noChangeArrowheads="1"/>
          </p:cNvSpPr>
          <p:nvPr/>
        </p:nvSpPr>
        <p:spPr bwMode="auto">
          <a:xfrm>
            <a:off x="6282084" y="1130524"/>
            <a:ext cx="738188" cy="5667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10</a:t>
            </a:r>
          </a:p>
        </p:txBody>
      </p:sp>
      <p:sp>
        <p:nvSpPr>
          <p:cNvPr id="778252" name="Rectangle 12"/>
          <p:cNvSpPr>
            <a:spLocks noChangeArrowheads="1"/>
          </p:cNvSpPr>
          <p:nvPr/>
        </p:nvSpPr>
        <p:spPr bwMode="auto">
          <a:xfrm>
            <a:off x="5545484" y="1130524"/>
            <a:ext cx="736600" cy="5667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11</a:t>
            </a:r>
          </a:p>
        </p:txBody>
      </p:sp>
      <p:sp>
        <p:nvSpPr>
          <p:cNvPr id="778253" name="Rectangle 13"/>
          <p:cNvSpPr>
            <a:spLocks noChangeArrowheads="1"/>
          </p:cNvSpPr>
          <p:nvPr/>
        </p:nvSpPr>
        <p:spPr bwMode="auto">
          <a:xfrm>
            <a:off x="4805709" y="1130524"/>
            <a:ext cx="739775" cy="5667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01</a:t>
            </a:r>
          </a:p>
        </p:txBody>
      </p:sp>
      <p:sp>
        <p:nvSpPr>
          <p:cNvPr id="778254" name="Rectangle 14"/>
          <p:cNvSpPr>
            <a:spLocks noChangeArrowheads="1"/>
          </p:cNvSpPr>
          <p:nvPr/>
        </p:nvSpPr>
        <p:spPr bwMode="auto">
          <a:xfrm>
            <a:off x="4067522" y="1130524"/>
            <a:ext cx="738187" cy="5667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00</a:t>
            </a:r>
          </a:p>
        </p:txBody>
      </p:sp>
      <p:sp>
        <p:nvSpPr>
          <p:cNvPr id="778255" name="Rectangle 15"/>
          <p:cNvSpPr>
            <a:spLocks noChangeArrowheads="1"/>
          </p:cNvSpPr>
          <p:nvPr/>
        </p:nvSpPr>
        <p:spPr bwMode="auto">
          <a:xfrm>
            <a:off x="3203922" y="1130524"/>
            <a:ext cx="863600" cy="5667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endParaRPr kumimoji="0" lang="zh-CN" altLang="zh-CN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72" name="Line 26"/>
          <p:cNvSpPr>
            <a:spLocks noChangeShapeType="1"/>
          </p:cNvSpPr>
          <p:nvPr/>
        </p:nvSpPr>
        <p:spPr bwMode="auto">
          <a:xfrm>
            <a:off x="3330922" y="1130524"/>
            <a:ext cx="763587" cy="53816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67" name="Text Box 27"/>
          <p:cNvSpPr txBox="1">
            <a:spLocks noChangeArrowheads="1"/>
          </p:cNvSpPr>
          <p:nvPr/>
        </p:nvSpPr>
        <p:spPr bwMode="auto">
          <a:xfrm>
            <a:off x="3432522" y="1052736"/>
            <a:ext cx="814387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kumimoji="0" lang="en-US" altLang="zh-CN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78268" name="Text Box 28"/>
          <p:cNvSpPr txBox="1">
            <a:spLocks noChangeArrowheads="1"/>
          </p:cNvSpPr>
          <p:nvPr/>
        </p:nvSpPr>
        <p:spPr bwMode="auto">
          <a:xfrm>
            <a:off x="3203922" y="1357536"/>
            <a:ext cx="7302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kumimoji="0" lang="en-US" altLang="zh-CN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78273" name="Rectangle 33"/>
          <p:cNvSpPr>
            <a:spLocks noChangeArrowheads="1"/>
          </p:cNvSpPr>
          <p:nvPr/>
        </p:nvSpPr>
        <p:spPr bwMode="auto">
          <a:xfrm>
            <a:off x="3330922" y="3403824"/>
            <a:ext cx="700087" cy="5778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10</a:t>
            </a:r>
          </a:p>
        </p:txBody>
      </p:sp>
      <p:sp>
        <p:nvSpPr>
          <p:cNvPr id="778289" name="Rectangle 49"/>
          <p:cNvSpPr>
            <a:spLocks noChangeArrowheads="1"/>
          </p:cNvSpPr>
          <p:nvPr/>
        </p:nvSpPr>
        <p:spPr bwMode="auto">
          <a:xfrm>
            <a:off x="3346797" y="2851374"/>
            <a:ext cx="736600" cy="565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11 </a:t>
            </a:r>
          </a:p>
        </p:txBody>
      </p:sp>
      <p:sp>
        <p:nvSpPr>
          <p:cNvPr id="27685" name="Oval 50"/>
          <p:cNvSpPr>
            <a:spLocks noChangeArrowheads="1"/>
          </p:cNvSpPr>
          <p:nvPr/>
        </p:nvSpPr>
        <p:spPr bwMode="auto">
          <a:xfrm rot="-5400000">
            <a:off x="4228411" y="2583402"/>
            <a:ext cx="1031402" cy="156734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4378" name="Group 52"/>
          <p:cNvGrpSpPr>
            <a:grpSpLocks/>
          </p:cNvGrpSpPr>
          <p:nvPr/>
        </p:nvGrpSpPr>
        <p:grpSpPr bwMode="auto">
          <a:xfrm>
            <a:off x="2267744" y="4998199"/>
            <a:ext cx="5614988" cy="579438"/>
            <a:chOff x="975" y="1253"/>
            <a:chExt cx="3537" cy="365"/>
          </a:xfrm>
        </p:grpSpPr>
        <p:sp>
          <p:nvSpPr>
            <p:cNvPr id="778293" name="Text Box 53"/>
            <p:cNvSpPr txBox="1">
              <a:spLocks noChangeArrowheads="1"/>
            </p:cNvSpPr>
            <p:nvPr/>
          </p:nvSpPr>
          <p:spPr bwMode="auto">
            <a:xfrm>
              <a:off x="975" y="1253"/>
              <a:ext cx="3537" cy="365"/>
            </a:xfrm>
            <a:prstGeom prst="rect">
              <a:avLst/>
            </a:prstGeom>
            <a:noFill/>
            <a:ln w="25400" algn="ctr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F =  </a:t>
              </a:r>
              <a:r>
                <a:rPr kumimoji="0"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kumimoji="0" lang="en-US" altLang="zh-CN" sz="32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+</a:t>
              </a:r>
              <a:r>
                <a:rPr kumimoji="0" lang="en-US" altLang="zh-CN" sz="32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baseline="-25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32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kumimoji="0" lang="en-US" altLang="zh-CN" sz="3200" b="1" baseline="-25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32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kumimoji="0" lang="en-US" altLang="zh-CN" sz="3200" b="1" baseline="-25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32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r>
                <a:rPr kumimoji="0" lang="en-US" altLang="zh-CN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32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kumimoji="0" lang="en-US" altLang="zh-CN" sz="32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14386" name="Line 54"/>
            <p:cNvSpPr>
              <a:spLocks noChangeShapeType="1"/>
            </p:cNvSpPr>
            <p:nvPr/>
          </p:nvSpPr>
          <p:spPr bwMode="auto">
            <a:xfrm>
              <a:off x="4050" y="1296"/>
              <a:ext cx="144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7" name="Line 55"/>
            <p:cNvSpPr>
              <a:spLocks noChangeShapeType="1"/>
            </p:cNvSpPr>
            <p:nvPr/>
          </p:nvSpPr>
          <p:spPr bwMode="auto">
            <a:xfrm>
              <a:off x="3024" y="1296"/>
              <a:ext cx="144" cy="0"/>
            </a:xfrm>
            <a:prstGeom prst="line">
              <a:avLst/>
            </a:prstGeom>
            <a:noFill/>
            <a:ln w="38100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8" name="Line 56"/>
            <p:cNvSpPr>
              <a:spLocks noChangeShapeType="1"/>
            </p:cNvSpPr>
            <p:nvPr/>
          </p:nvSpPr>
          <p:spPr bwMode="auto">
            <a:xfrm>
              <a:off x="2784" y="1296"/>
              <a:ext cx="144" cy="0"/>
            </a:xfrm>
            <a:prstGeom prst="line">
              <a:avLst/>
            </a:prstGeom>
            <a:noFill/>
            <a:ln w="38100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9" name="Line 57"/>
            <p:cNvSpPr>
              <a:spLocks noChangeShapeType="1"/>
            </p:cNvSpPr>
            <p:nvPr/>
          </p:nvSpPr>
          <p:spPr bwMode="auto">
            <a:xfrm>
              <a:off x="2016" y="129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688" name="AutoShape 58"/>
          <p:cNvSpPr>
            <a:spLocks/>
          </p:cNvSpPr>
          <p:nvPr/>
        </p:nvSpPr>
        <p:spPr bwMode="auto">
          <a:xfrm>
            <a:off x="4318347" y="2802161"/>
            <a:ext cx="271462" cy="477838"/>
          </a:xfrm>
          <a:prstGeom prst="rightBracket">
            <a:avLst>
              <a:gd name="adj" fmla="val 16641"/>
            </a:avLst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9" name="AutoShape 59"/>
          <p:cNvSpPr>
            <a:spLocks/>
          </p:cNvSpPr>
          <p:nvPr/>
        </p:nvSpPr>
        <p:spPr bwMode="auto">
          <a:xfrm>
            <a:off x="6317009" y="2802161"/>
            <a:ext cx="288925" cy="431800"/>
          </a:xfrm>
          <a:prstGeom prst="leftBracket">
            <a:avLst>
              <a:gd name="adj" fmla="val 12454"/>
            </a:avLst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383" name="Picture 6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val 50"/>
          <p:cNvSpPr>
            <a:spLocks noChangeArrowheads="1"/>
          </p:cNvSpPr>
          <p:nvPr/>
        </p:nvSpPr>
        <p:spPr bwMode="auto">
          <a:xfrm rot="-5400000">
            <a:off x="3844305" y="2655889"/>
            <a:ext cx="1195388" cy="480813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611560" y="243225"/>
            <a:ext cx="80968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 smtClean="0"/>
              <a:t>1. </a:t>
            </a:r>
            <a:r>
              <a:rPr lang="zh-CN" altLang="en-US" sz="2800" b="1" dirty="0" smtClean="0"/>
              <a:t>使用</a:t>
            </a:r>
            <a:r>
              <a:rPr lang="zh-CN" altLang="en-US" sz="2800" b="1" dirty="0"/>
              <a:t>单一逻辑门（</a:t>
            </a:r>
            <a:r>
              <a:rPr lang="zh-CN" altLang="en-US" sz="2800" b="1" dirty="0">
                <a:solidFill>
                  <a:schemeClr val="bg1"/>
                </a:solidFill>
              </a:rPr>
              <a:t>与非门）</a:t>
            </a:r>
            <a:r>
              <a:rPr lang="zh-CN" altLang="en-US" sz="2800" b="1" dirty="0"/>
              <a:t>设计最简二级</a:t>
            </a:r>
            <a:r>
              <a:rPr lang="zh-CN" altLang="en-US" sz="2800" b="1" dirty="0" smtClean="0"/>
              <a:t>电路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1" y="997968"/>
            <a:ext cx="262778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 b="1" dirty="0" smtClean="0"/>
              <a:t> 2. 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→</a:t>
            </a:r>
            <a:r>
              <a:rPr lang="zh-CN" altLang="en-US" sz="3200" b="1" dirty="0">
                <a:ea typeface="楷体_GB2312" pitchFamily="49" charset="-122"/>
              </a:rPr>
              <a:t> </a:t>
            </a:r>
            <a:r>
              <a:rPr lang="zh-CN" altLang="en-US" sz="3200" b="1" dirty="0" smtClean="0">
                <a:ea typeface="楷体_GB2312" pitchFamily="49" charset="-122"/>
              </a:rPr>
              <a:t>卡</a:t>
            </a:r>
            <a:r>
              <a:rPr lang="zh-CN" altLang="en-US" sz="3200" b="1" dirty="0">
                <a:ea typeface="楷体_GB2312" pitchFamily="49" charset="-122"/>
              </a:rPr>
              <a:t>诺</a:t>
            </a:r>
            <a:r>
              <a:rPr lang="zh-CN" altLang="en-US" sz="3200" b="1" dirty="0" smtClean="0">
                <a:ea typeface="楷体_GB2312" pitchFamily="49" charset="-122"/>
              </a:rPr>
              <a:t>图</a:t>
            </a:r>
            <a:endParaRPr lang="en-US" altLang="zh-CN" sz="3200" b="1" dirty="0">
              <a:ea typeface="楷体_GB2312" pitchFamily="49" charset="-122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-36512" y="4078813"/>
            <a:ext cx="3672408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 b="1" dirty="0" smtClean="0"/>
              <a:t>3. </a:t>
            </a:r>
            <a:r>
              <a:rPr lang="zh-CN" altLang="en-US" sz="3600" b="1" dirty="0" smtClean="0">
                <a:solidFill>
                  <a:schemeClr val="bg1"/>
                </a:solidFill>
                <a:ea typeface="楷体_GB2312" pitchFamily="49" charset="-122"/>
              </a:rPr>
              <a:t>→</a:t>
            </a:r>
            <a:r>
              <a:rPr lang="zh-CN" altLang="en-US" sz="3200" b="1" dirty="0">
                <a:ea typeface="楷体_GB2312" pitchFamily="49" charset="-122"/>
              </a:rPr>
              <a:t>化简的表达式 </a:t>
            </a:r>
            <a:endParaRPr lang="en-US" altLang="zh-CN" sz="3200" b="1" dirty="0">
              <a:ea typeface="楷体_GB2312" pitchFamily="49" charset="-122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367493"/>
              </p:ext>
            </p:extLst>
          </p:nvPr>
        </p:nvGraphicFramePr>
        <p:xfrm>
          <a:off x="4094510" y="1668686"/>
          <a:ext cx="2711450" cy="2284412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638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1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1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1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0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1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1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1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0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3330923" y="2260824"/>
            <a:ext cx="736600" cy="565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01 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3330923" y="1697261"/>
            <a:ext cx="736600" cy="563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00 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6282085" y="1130524"/>
            <a:ext cx="738188" cy="5667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10</a:t>
            </a: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5545485" y="1130524"/>
            <a:ext cx="736600" cy="5667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11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4805710" y="1130524"/>
            <a:ext cx="739775" cy="5667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01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4067523" y="1130524"/>
            <a:ext cx="738187" cy="5667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00</a:t>
            </a: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3203923" y="1130524"/>
            <a:ext cx="863600" cy="5667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endParaRPr kumimoji="0" lang="zh-CN" altLang="zh-CN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>
            <a:off x="3330923" y="1130524"/>
            <a:ext cx="763587" cy="53816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3432523" y="1052736"/>
            <a:ext cx="814387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kumimoji="0" lang="en-US" altLang="zh-CN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3203923" y="1357536"/>
            <a:ext cx="7302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kumimoji="0" lang="en-US" altLang="zh-CN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3330923" y="3403824"/>
            <a:ext cx="700087" cy="5778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10</a:t>
            </a:r>
          </a:p>
        </p:txBody>
      </p:sp>
      <p:sp>
        <p:nvSpPr>
          <p:cNvPr id="42" name="Rectangle 49"/>
          <p:cNvSpPr>
            <a:spLocks noChangeArrowheads="1"/>
          </p:cNvSpPr>
          <p:nvPr/>
        </p:nvSpPr>
        <p:spPr bwMode="auto">
          <a:xfrm>
            <a:off x="3346798" y="2851374"/>
            <a:ext cx="736600" cy="565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11 </a:t>
            </a:r>
          </a:p>
        </p:txBody>
      </p:sp>
      <p:sp>
        <p:nvSpPr>
          <p:cNvPr id="43" name="Oval 50"/>
          <p:cNvSpPr>
            <a:spLocks noChangeArrowheads="1"/>
          </p:cNvSpPr>
          <p:nvPr/>
        </p:nvSpPr>
        <p:spPr bwMode="auto">
          <a:xfrm rot="-5400000">
            <a:off x="4228412" y="2583402"/>
            <a:ext cx="1031402" cy="156734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4" name="AutoShape 58"/>
          <p:cNvSpPr>
            <a:spLocks/>
          </p:cNvSpPr>
          <p:nvPr/>
        </p:nvSpPr>
        <p:spPr bwMode="auto">
          <a:xfrm>
            <a:off x="4318348" y="2802161"/>
            <a:ext cx="271462" cy="477838"/>
          </a:xfrm>
          <a:prstGeom prst="rightBracket">
            <a:avLst>
              <a:gd name="adj" fmla="val 16641"/>
            </a:avLst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AutoShape 59"/>
          <p:cNvSpPr>
            <a:spLocks/>
          </p:cNvSpPr>
          <p:nvPr/>
        </p:nvSpPr>
        <p:spPr bwMode="auto">
          <a:xfrm>
            <a:off x="6317010" y="2802161"/>
            <a:ext cx="288925" cy="431800"/>
          </a:xfrm>
          <a:prstGeom prst="leftBracket">
            <a:avLst>
              <a:gd name="adj" fmla="val 12454"/>
            </a:avLst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50"/>
          <p:cNvSpPr>
            <a:spLocks noChangeArrowheads="1"/>
          </p:cNvSpPr>
          <p:nvPr/>
        </p:nvSpPr>
        <p:spPr bwMode="auto">
          <a:xfrm rot="-5400000">
            <a:off x="3844306" y="2655889"/>
            <a:ext cx="1195388" cy="480813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5" grpId="0" animBg="1"/>
      <p:bldP spid="27688" grpId="0" animBg="1"/>
      <p:bldP spid="27689" grpId="0" animBg="1"/>
      <p:bldP spid="26" grpId="0" animBg="1"/>
      <p:bldP spid="28" grpId="0" animBg="1" autoUpdateAnimBg="0"/>
      <p:bldP spid="29" grpId="0" animBg="1" autoUpdateAnimBg="0"/>
      <p:bldP spid="43" grpId="0" animBg="1"/>
      <p:bldP spid="44" grpId="0" animBg="1"/>
      <p:bldP spid="45" grpId="0" animBg="1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827088" y="1125538"/>
            <a:ext cx="4321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 b="1" dirty="0" smtClean="0"/>
              <a:t> </a:t>
            </a:r>
            <a:r>
              <a:rPr kumimoji="0" lang="zh-CN" altLang="en-US" sz="3200" b="1" dirty="0" smtClean="0"/>
              <a:t>与或式：</a:t>
            </a:r>
            <a:endParaRPr kumimoji="0" lang="en-US" altLang="zh-CN" sz="3200" b="1" dirty="0"/>
          </a:p>
        </p:txBody>
      </p:sp>
      <p:grpSp>
        <p:nvGrpSpPr>
          <p:cNvPr id="15363" name="Group 46"/>
          <p:cNvGrpSpPr>
            <a:grpSpLocks/>
          </p:cNvGrpSpPr>
          <p:nvPr/>
        </p:nvGrpSpPr>
        <p:grpSpPr bwMode="auto">
          <a:xfrm>
            <a:off x="1547813" y="1844824"/>
            <a:ext cx="5614987" cy="579437"/>
            <a:chOff x="975" y="1253"/>
            <a:chExt cx="3537" cy="365"/>
          </a:xfrm>
        </p:grpSpPr>
        <p:sp>
          <p:nvSpPr>
            <p:cNvPr id="15403" name="Text Box 8"/>
            <p:cNvSpPr txBox="1">
              <a:spLocks noChangeArrowheads="1"/>
            </p:cNvSpPr>
            <p:nvPr/>
          </p:nvSpPr>
          <p:spPr bwMode="auto">
            <a:xfrm>
              <a:off x="975" y="1253"/>
              <a:ext cx="35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3200" b="1" dirty="0">
                  <a:latin typeface="宋体" pitchFamily="2" charset="-122"/>
                </a:rPr>
                <a:t> </a:t>
              </a:r>
              <a:r>
                <a:rPr kumimoji="0" lang="en-US" altLang="zh-CN" sz="3200" b="1" dirty="0"/>
                <a:t> F =  X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 +X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 +X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X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 </a:t>
              </a:r>
            </a:p>
          </p:txBody>
        </p:sp>
        <p:sp>
          <p:nvSpPr>
            <p:cNvPr id="15404" name="Line 42"/>
            <p:cNvSpPr>
              <a:spLocks noChangeShapeType="1"/>
            </p:cNvSpPr>
            <p:nvPr/>
          </p:nvSpPr>
          <p:spPr bwMode="auto">
            <a:xfrm>
              <a:off x="4032" y="129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5" name="Line 43"/>
            <p:cNvSpPr>
              <a:spLocks noChangeShapeType="1"/>
            </p:cNvSpPr>
            <p:nvPr/>
          </p:nvSpPr>
          <p:spPr bwMode="auto">
            <a:xfrm>
              <a:off x="3024" y="129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6" name="Line 44"/>
            <p:cNvSpPr>
              <a:spLocks noChangeShapeType="1"/>
            </p:cNvSpPr>
            <p:nvPr/>
          </p:nvSpPr>
          <p:spPr bwMode="auto">
            <a:xfrm>
              <a:off x="2784" y="129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7" name="Line 45"/>
            <p:cNvSpPr>
              <a:spLocks noChangeShapeType="1"/>
            </p:cNvSpPr>
            <p:nvPr/>
          </p:nvSpPr>
          <p:spPr bwMode="auto">
            <a:xfrm>
              <a:off x="2016" y="129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364" name="Group 54"/>
          <p:cNvGrpSpPr>
            <a:grpSpLocks/>
          </p:cNvGrpSpPr>
          <p:nvPr/>
        </p:nvGrpSpPr>
        <p:grpSpPr bwMode="auto">
          <a:xfrm>
            <a:off x="1619250" y="2708275"/>
            <a:ext cx="6408738" cy="3313113"/>
            <a:chOff x="1020" y="1706"/>
            <a:chExt cx="4037" cy="2087"/>
          </a:xfrm>
        </p:grpSpPr>
        <p:sp>
          <p:nvSpPr>
            <p:cNvPr id="15369" name="Rectangle 53"/>
            <p:cNvSpPr>
              <a:spLocks noChangeArrowheads="1"/>
            </p:cNvSpPr>
            <p:nvPr/>
          </p:nvSpPr>
          <p:spPr bwMode="auto">
            <a:xfrm>
              <a:off x="1020" y="1706"/>
              <a:ext cx="4037" cy="208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370" name="Group 50"/>
            <p:cNvGrpSpPr>
              <a:grpSpLocks/>
            </p:cNvGrpSpPr>
            <p:nvPr/>
          </p:nvGrpSpPr>
          <p:grpSpPr bwMode="auto">
            <a:xfrm>
              <a:off x="1111" y="1797"/>
              <a:ext cx="3584" cy="1769"/>
              <a:chOff x="1111" y="1797"/>
              <a:chExt cx="3584" cy="1769"/>
            </a:xfrm>
          </p:grpSpPr>
          <p:grpSp>
            <p:nvGrpSpPr>
              <p:cNvPr id="15371" name="Group 11"/>
              <p:cNvGrpSpPr>
                <a:grpSpLocks/>
              </p:cNvGrpSpPr>
              <p:nvPr/>
            </p:nvGrpSpPr>
            <p:grpSpPr bwMode="auto">
              <a:xfrm>
                <a:off x="1111" y="1797"/>
                <a:ext cx="3584" cy="1769"/>
                <a:chOff x="1111" y="1797"/>
                <a:chExt cx="3584" cy="1769"/>
              </a:xfrm>
            </p:grpSpPr>
            <p:graphicFrame>
              <p:nvGraphicFramePr>
                <p:cNvPr id="15374" name="Object 12"/>
                <p:cNvGraphicFramePr>
                  <a:graphicFrameLocks noChangeAspect="1"/>
                </p:cNvGraphicFramePr>
                <p:nvPr/>
              </p:nvGraphicFramePr>
              <p:xfrm>
                <a:off x="2109" y="1888"/>
                <a:ext cx="544" cy="4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7952" name="图片" r:id="rId3" imgW="910742" imgH="689458" progId="Word.Picture.8">
                        <p:embed/>
                      </p:oleObj>
                    </mc:Choice>
                    <mc:Fallback>
                      <p:oleObj name="图片" r:id="rId3" imgW="910742" imgH="689458" progId="Word.Picture.8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09" y="1888"/>
                              <a:ext cx="544" cy="499"/>
                            </a:xfrm>
                            <a:prstGeom prst="rect">
                              <a:avLst/>
                            </a:prstGeom>
                            <a:solidFill>
                              <a:srgbClr val="000099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75" name="Object 13"/>
                <p:cNvGraphicFramePr>
                  <a:graphicFrameLocks noChangeAspect="1"/>
                </p:cNvGraphicFramePr>
                <p:nvPr/>
              </p:nvGraphicFramePr>
              <p:xfrm>
                <a:off x="2109" y="2478"/>
                <a:ext cx="544" cy="4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7953" name="图片" r:id="rId5" imgW="910742" imgH="689458" progId="Word.Picture.8">
                        <p:embed/>
                      </p:oleObj>
                    </mc:Choice>
                    <mc:Fallback>
                      <p:oleObj name="图片" r:id="rId5" imgW="910742" imgH="689458" progId="Word.Picture.8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09" y="2478"/>
                              <a:ext cx="544" cy="499"/>
                            </a:xfrm>
                            <a:prstGeom prst="rect">
                              <a:avLst/>
                            </a:prstGeom>
                            <a:solidFill>
                              <a:srgbClr val="000099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76" name="Object 14"/>
                <p:cNvGraphicFramePr>
                  <a:graphicFrameLocks noChangeAspect="1"/>
                </p:cNvGraphicFramePr>
                <p:nvPr/>
              </p:nvGraphicFramePr>
              <p:xfrm>
                <a:off x="2109" y="3067"/>
                <a:ext cx="544" cy="4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7954" name="图片" r:id="rId6" imgW="910742" imgH="689458" progId="Word.Picture.8">
                        <p:embed/>
                      </p:oleObj>
                    </mc:Choice>
                    <mc:Fallback>
                      <p:oleObj name="图片" r:id="rId6" imgW="910742" imgH="689458" progId="Word.Picture.8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09" y="3067"/>
                              <a:ext cx="544" cy="499"/>
                            </a:xfrm>
                            <a:prstGeom prst="rect">
                              <a:avLst/>
                            </a:prstGeom>
                            <a:solidFill>
                              <a:srgbClr val="000099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77" name="Object 15"/>
                <p:cNvGraphicFramePr>
                  <a:graphicFrameLocks noChangeAspect="1"/>
                </p:cNvGraphicFramePr>
                <p:nvPr/>
              </p:nvGraphicFramePr>
              <p:xfrm>
                <a:off x="3152" y="2478"/>
                <a:ext cx="786" cy="55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7955" name="图片" r:id="rId7" imgW="1248156" imgH="886054" progId="Word.Picture.8">
                        <p:embed/>
                      </p:oleObj>
                    </mc:Choice>
                    <mc:Fallback>
                      <p:oleObj name="图片" r:id="rId7" imgW="1248156" imgH="886054" progId="Word.Picture.8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52" y="2478"/>
                              <a:ext cx="786" cy="558"/>
                            </a:xfrm>
                            <a:prstGeom prst="rect">
                              <a:avLst/>
                            </a:prstGeom>
                            <a:solidFill>
                              <a:srgbClr val="000099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378" name="Line 16"/>
                <p:cNvSpPr>
                  <a:spLocks noChangeShapeType="1"/>
                </p:cNvSpPr>
                <p:nvPr/>
              </p:nvSpPr>
              <p:spPr bwMode="auto">
                <a:xfrm>
                  <a:off x="2562" y="2750"/>
                  <a:ext cx="817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79" name="Line 17"/>
                <p:cNvSpPr>
                  <a:spLocks noChangeShapeType="1"/>
                </p:cNvSpPr>
                <p:nvPr/>
              </p:nvSpPr>
              <p:spPr bwMode="auto">
                <a:xfrm>
                  <a:off x="2562" y="2115"/>
                  <a:ext cx="409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0" name="Line 18"/>
                <p:cNvSpPr>
                  <a:spLocks noChangeShapeType="1"/>
                </p:cNvSpPr>
                <p:nvPr/>
              </p:nvSpPr>
              <p:spPr bwMode="auto">
                <a:xfrm>
                  <a:off x="2562" y="3339"/>
                  <a:ext cx="409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1" name="Line 19"/>
                <p:cNvSpPr>
                  <a:spLocks noChangeShapeType="1"/>
                </p:cNvSpPr>
                <p:nvPr/>
              </p:nvSpPr>
              <p:spPr bwMode="auto">
                <a:xfrm>
                  <a:off x="2971" y="2659"/>
                  <a:ext cx="363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2" name="Line 20"/>
                <p:cNvSpPr>
                  <a:spLocks noChangeShapeType="1"/>
                </p:cNvSpPr>
                <p:nvPr/>
              </p:nvSpPr>
              <p:spPr bwMode="auto">
                <a:xfrm>
                  <a:off x="2971" y="2840"/>
                  <a:ext cx="363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3" name="Line 21"/>
                <p:cNvSpPr>
                  <a:spLocks noChangeShapeType="1"/>
                </p:cNvSpPr>
                <p:nvPr/>
              </p:nvSpPr>
              <p:spPr bwMode="auto">
                <a:xfrm>
                  <a:off x="2971" y="2840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4" name="Line 22"/>
                <p:cNvSpPr>
                  <a:spLocks noChangeShapeType="1"/>
                </p:cNvSpPr>
                <p:nvPr/>
              </p:nvSpPr>
              <p:spPr bwMode="auto">
                <a:xfrm>
                  <a:off x="2971" y="2115"/>
                  <a:ext cx="0" cy="544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5" name="Line 23"/>
                <p:cNvSpPr>
                  <a:spLocks noChangeShapeType="1"/>
                </p:cNvSpPr>
                <p:nvPr/>
              </p:nvSpPr>
              <p:spPr bwMode="auto">
                <a:xfrm>
                  <a:off x="3787" y="2750"/>
                  <a:ext cx="499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6" name="Line 24"/>
                <p:cNvSpPr>
                  <a:spLocks noChangeShapeType="1"/>
                </p:cNvSpPr>
                <p:nvPr/>
              </p:nvSpPr>
              <p:spPr bwMode="auto">
                <a:xfrm>
                  <a:off x="1429" y="2069"/>
                  <a:ext cx="816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7" name="Line 25"/>
                <p:cNvSpPr>
                  <a:spLocks noChangeShapeType="1"/>
                </p:cNvSpPr>
                <p:nvPr/>
              </p:nvSpPr>
              <p:spPr bwMode="auto">
                <a:xfrm>
                  <a:off x="1429" y="2205"/>
                  <a:ext cx="816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8" name="Line 26"/>
                <p:cNvSpPr>
                  <a:spLocks noChangeShapeType="1"/>
                </p:cNvSpPr>
                <p:nvPr/>
              </p:nvSpPr>
              <p:spPr bwMode="auto">
                <a:xfrm>
                  <a:off x="1429" y="2750"/>
                  <a:ext cx="816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9" name="Line 27"/>
                <p:cNvSpPr>
                  <a:spLocks noChangeShapeType="1"/>
                </p:cNvSpPr>
                <p:nvPr/>
              </p:nvSpPr>
              <p:spPr bwMode="auto">
                <a:xfrm>
                  <a:off x="1474" y="2838"/>
                  <a:ext cx="771" cy="2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90" name="Line 28"/>
                <p:cNvSpPr>
                  <a:spLocks noChangeShapeType="1"/>
                </p:cNvSpPr>
                <p:nvPr/>
              </p:nvSpPr>
              <p:spPr bwMode="auto">
                <a:xfrm>
                  <a:off x="2109" y="2659"/>
                  <a:ext cx="135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91" name="Line 29"/>
                <p:cNvSpPr>
                  <a:spLocks noChangeShapeType="1"/>
                </p:cNvSpPr>
                <p:nvPr/>
              </p:nvSpPr>
              <p:spPr bwMode="auto">
                <a:xfrm>
                  <a:off x="2109" y="2069"/>
                  <a:ext cx="0" cy="59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92" name="Line 30"/>
                <p:cNvSpPr>
                  <a:spLocks noChangeShapeType="1"/>
                </p:cNvSpPr>
                <p:nvPr/>
              </p:nvSpPr>
              <p:spPr bwMode="auto">
                <a:xfrm>
                  <a:off x="1927" y="3339"/>
                  <a:ext cx="318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93" name="Line 31"/>
                <p:cNvSpPr>
                  <a:spLocks noChangeShapeType="1"/>
                </p:cNvSpPr>
                <p:nvPr/>
              </p:nvSpPr>
              <p:spPr bwMode="auto">
                <a:xfrm>
                  <a:off x="2018" y="3249"/>
                  <a:ext cx="227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94" name="Line 32"/>
                <p:cNvSpPr>
                  <a:spLocks noChangeShapeType="1"/>
                </p:cNvSpPr>
                <p:nvPr/>
              </p:nvSpPr>
              <p:spPr bwMode="auto">
                <a:xfrm>
                  <a:off x="2018" y="2205"/>
                  <a:ext cx="0" cy="1044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95" name="Line 33"/>
                <p:cNvSpPr>
                  <a:spLocks noChangeShapeType="1"/>
                </p:cNvSpPr>
                <p:nvPr/>
              </p:nvSpPr>
              <p:spPr bwMode="auto">
                <a:xfrm>
                  <a:off x="1927" y="2750"/>
                  <a:ext cx="0" cy="589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96" name="Line 34"/>
                <p:cNvSpPr>
                  <a:spLocks noChangeShapeType="1"/>
                </p:cNvSpPr>
                <p:nvPr/>
              </p:nvSpPr>
              <p:spPr bwMode="auto">
                <a:xfrm>
                  <a:off x="1837" y="2840"/>
                  <a:ext cx="0" cy="59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97" name="Line 35"/>
                <p:cNvSpPr>
                  <a:spLocks noChangeShapeType="1"/>
                </p:cNvSpPr>
                <p:nvPr/>
              </p:nvSpPr>
              <p:spPr bwMode="auto">
                <a:xfrm>
                  <a:off x="1837" y="3430"/>
                  <a:ext cx="408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9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111" y="1797"/>
                  <a:ext cx="363" cy="288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chemeClr val="folHlink"/>
                      </a:solidFill>
                    </a:rPr>
                    <a:t>X</a:t>
                  </a:r>
                  <a:r>
                    <a:rPr kumimoji="0" lang="en-US" altLang="zh-CN" b="1" baseline="-25000">
                      <a:solidFill>
                        <a:schemeClr val="folHlink"/>
                      </a:solidFill>
                    </a:rPr>
                    <a:t>1</a:t>
                  </a:r>
                  <a:endParaRPr kumimoji="0" lang="en-US" altLang="zh-CN" b="1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1539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111" y="2024"/>
                  <a:ext cx="544" cy="288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chemeClr val="folHlink"/>
                      </a:solidFill>
                    </a:rPr>
                    <a:t>Y</a:t>
                  </a:r>
                  <a:r>
                    <a:rPr kumimoji="0" lang="en-US" altLang="zh-CN" b="1" baseline="-25000">
                      <a:solidFill>
                        <a:schemeClr val="folHlink"/>
                      </a:solidFill>
                    </a:rPr>
                    <a:t>1</a:t>
                  </a:r>
                  <a:r>
                    <a:rPr kumimoji="0" lang="en-US" altLang="zh-CN" b="1">
                      <a:solidFill>
                        <a:schemeClr val="folHlink"/>
                      </a:solidFill>
                    </a:rPr>
                    <a:t> </a:t>
                  </a:r>
                </a:p>
              </p:txBody>
            </p:sp>
            <p:sp>
              <p:nvSpPr>
                <p:cNvPr id="1540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111" y="2478"/>
                  <a:ext cx="363" cy="288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chemeClr val="folHlink"/>
                      </a:solidFill>
                    </a:rPr>
                    <a:t>X</a:t>
                  </a:r>
                  <a:r>
                    <a:rPr kumimoji="0" lang="en-US" altLang="zh-CN" b="1" baseline="-25000">
                      <a:solidFill>
                        <a:schemeClr val="folHlink"/>
                      </a:solidFill>
                    </a:rPr>
                    <a:t>2</a:t>
                  </a:r>
                  <a:endParaRPr kumimoji="0" lang="en-US" altLang="zh-CN" b="1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1540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111" y="2750"/>
                  <a:ext cx="408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b="1" dirty="0">
                      <a:solidFill>
                        <a:schemeClr val="folHlink"/>
                      </a:solidFill>
                    </a:rPr>
                    <a:t>Y</a:t>
                  </a:r>
                  <a:r>
                    <a:rPr kumimoji="0" lang="en-US" altLang="zh-CN" b="1" baseline="-25000" dirty="0">
                      <a:solidFill>
                        <a:schemeClr val="folHlink"/>
                      </a:solidFill>
                    </a:rPr>
                    <a:t>2</a:t>
                  </a:r>
                  <a:r>
                    <a:rPr kumimoji="0" lang="en-US" altLang="zh-CN" b="1" dirty="0">
                      <a:solidFill>
                        <a:schemeClr val="folHlink"/>
                      </a:solidFill>
                    </a:rPr>
                    <a:t> </a:t>
                  </a:r>
                </a:p>
              </p:txBody>
            </p:sp>
            <p:sp>
              <p:nvSpPr>
                <p:cNvPr id="1540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332" y="2523"/>
                  <a:ext cx="363" cy="288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chemeClr val="folHlink"/>
                      </a:solidFill>
                    </a:rPr>
                    <a:t>F</a:t>
                  </a:r>
                </a:p>
              </p:txBody>
            </p:sp>
          </p:grpSp>
          <p:sp>
            <p:nvSpPr>
              <p:cNvPr id="15372" name="Line 48"/>
              <p:cNvSpPr>
                <a:spLocks noChangeShapeType="1"/>
              </p:cNvSpPr>
              <p:nvPr/>
            </p:nvSpPr>
            <p:spPr bwMode="auto">
              <a:xfrm>
                <a:off x="1196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73" name="Line 4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pic>
        <p:nvPicPr>
          <p:cNvPr id="15367" name="Picture 56" descr="ELEGLI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611560" y="243225"/>
            <a:ext cx="80968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 smtClean="0"/>
              <a:t>1. </a:t>
            </a:r>
            <a:r>
              <a:rPr lang="zh-CN" altLang="en-US" sz="2800" b="1" dirty="0" smtClean="0"/>
              <a:t>使用</a:t>
            </a:r>
            <a:r>
              <a:rPr lang="zh-CN" altLang="en-US" sz="2800" b="1" dirty="0"/>
              <a:t>单一逻辑门（</a:t>
            </a:r>
            <a:r>
              <a:rPr lang="zh-CN" altLang="en-US" sz="2800" b="1" dirty="0">
                <a:solidFill>
                  <a:schemeClr val="bg1"/>
                </a:solidFill>
              </a:rPr>
              <a:t>与非门）</a:t>
            </a:r>
            <a:r>
              <a:rPr lang="zh-CN" altLang="en-US" sz="2800" b="1" dirty="0"/>
              <a:t>设计最简二级</a:t>
            </a:r>
            <a:r>
              <a:rPr lang="zh-CN" altLang="en-US" sz="2800" b="1" dirty="0" smtClean="0"/>
              <a:t>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56"/>
          <p:cNvGrpSpPr>
            <a:grpSpLocks/>
          </p:cNvGrpSpPr>
          <p:nvPr/>
        </p:nvGrpSpPr>
        <p:grpSpPr bwMode="auto">
          <a:xfrm>
            <a:off x="485775" y="1704815"/>
            <a:ext cx="8388350" cy="584775"/>
            <a:chOff x="1097335" y="1590274"/>
            <a:chExt cx="8388350" cy="584301"/>
          </a:xfrm>
        </p:grpSpPr>
        <p:sp>
          <p:nvSpPr>
            <p:cNvPr id="16436" name="Text Box 7"/>
            <p:cNvSpPr txBox="1">
              <a:spLocks noChangeArrowheads="1"/>
            </p:cNvSpPr>
            <p:nvPr/>
          </p:nvSpPr>
          <p:spPr bwMode="auto">
            <a:xfrm>
              <a:off x="1097335" y="1590274"/>
              <a:ext cx="8388350" cy="58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600" b="1" dirty="0"/>
                <a:t> </a:t>
              </a:r>
              <a:r>
                <a:rPr kumimoji="0" lang="zh-CN" altLang="en-US" sz="3200" b="1" dirty="0" smtClean="0"/>
                <a:t>       </a:t>
              </a:r>
              <a:r>
                <a:rPr kumimoji="0" lang="en-US" altLang="zh-CN" sz="3200" b="1" dirty="0"/>
                <a:t>F =  X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 +X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+X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X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 </a:t>
              </a:r>
            </a:p>
          </p:txBody>
        </p:sp>
        <p:sp>
          <p:nvSpPr>
            <p:cNvPr id="16437" name="Line 44"/>
            <p:cNvSpPr>
              <a:spLocks noChangeShapeType="1"/>
            </p:cNvSpPr>
            <p:nvPr/>
          </p:nvSpPr>
          <p:spPr bwMode="auto">
            <a:xfrm>
              <a:off x="6013450" y="1628775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8" name="Line 45"/>
            <p:cNvSpPr>
              <a:spLocks noChangeShapeType="1"/>
            </p:cNvSpPr>
            <p:nvPr/>
          </p:nvSpPr>
          <p:spPr bwMode="auto">
            <a:xfrm>
              <a:off x="4565650" y="1628775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9" name="Line 46"/>
            <p:cNvSpPr>
              <a:spLocks noChangeShapeType="1"/>
            </p:cNvSpPr>
            <p:nvPr/>
          </p:nvSpPr>
          <p:spPr bwMode="auto">
            <a:xfrm>
              <a:off x="4108450" y="1628775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0" name="Line 47"/>
            <p:cNvSpPr>
              <a:spLocks noChangeShapeType="1"/>
            </p:cNvSpPr>
            <p:nvPr/>
          </p:nvSpPr>
          <p:spPr bwMode="auto">
            <a:xfrm>
              <a:off x="2965450" y="1628775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387" name="Group 64"/>
          <p:cNvGrpSpPr>
            <a:grpSpLocks/>
          </p:cNvGrpSpPr>
          <p:nvPr/>
        </p:nvGrpSpPr>
        <p:grpSpPr bwMode="auto">
          <a:xfrm>
            <a:off x="2131681" y="4112706"/>
            <a:ext cx="5616624" cy="2556654"/>
            <a:chOff x="1020" y="2205"/>
            <a:chExt cx="3812" cy="1860"/>
          </a:xfrm>
        </p:grpSpPr>
        <p:sp>
          <p:nvSpPr>
            <p:cNvPr id="16402" name="Rectangle 63"/>
            <p:cNvSpPr>
              <a:spLocks noChangeArrowheads="1"/>
            </p:cNvSpPr>
            <p:nvPr/>
          </p:nvSpPr>
          <p:spPr bwMode="auto">
            <a:xfrm>
              <a:off x="1020" y="2205"/>
              <a:ext cx="3810" cy="186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403" name="Group 57"/>
            <p:cNvGrpSpPr>
              <a:grpSpLocks/>
            </p:cNvGrpSpPr>
            <p:nvPr/>
          </p:nvGrpSpPr>
          <p:grpSpPr bwMode="auto">
            <a:xfrm>
              <a:off x="1248" y="2256"/>
              <a:ext cx="3584" cy="1793"/>
              <a:chOff x="1248" y="2256"/>
              <a:chExt cx="3584" cy="1793"/>
            </a:xfrm>
          </p:grpSpPr>
          <p:grpSp>
            <p:nvGrpSpPr>
              <p:cNvPr id="16404" name="Group 11"/>
              <p:cNvGrpSpPr>
                <a:grpSpLocks/>
              </p:cNvGrpSpPr>
              <p:nvPr/>
            </p:nvGrpSpPr>
            <p:grpSpPr bwMode="auto">
              <a:xfrm>
                <a:off x="1248" y="2256"/>
                <a:ext cx="3584" cy="1793"/>
                <a:chOff x="1202" y="2024"/>
                <a:chExt cx="3584" cy="1793"/>
              </a:xfrm>
            </p:grpSpPr>
            <p:sp>
              <p:nvSpPr>
                <p:cNvPr id="1640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02" y="2024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rgbClr val="FFFF00"/>
                      </a:solidFill>
                    </a:rPr>
                    <a:t>X</a:t>
                  </a:r>
                  <a:r>
                    <a:rPr kumimoji="0" lang="en-US" altLang="zh-CN" b="1" baseline="-25000">
                      <a:solidFill>
                        <a:srgbClr val="FFFF00"/>
                      </a:solidFill>
                    </a:rPr>
                    <a:t>1</a:t>
                  </a:r>
                  <a:endParaRPr kumimoji="0" lang="en-US" altLang="zh-CN" b="1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6408" name="Line 13"/>
                <p:cNvSpPr>
                  <a:spLocks noChangeShapeType="1"/>
                </p:cNvSpPr>
                <p:nvPr/>
              </p:nvSpPr>
              <p:spPr bwMode="auto">
                <a:xfrm>
                  <a:off x="2699" y="3022"/>
                  <a:ext cx="726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09" name="Line 14"/>
                <p:cNvSpPr>
                  <a:spLocks noChangeShapeType="1"/>
                </p:cNvSpPr>
                <p:nvPr/>
              </p:nvSpPr>
              <p:spPr bwMode="auto">
                <a:xfrm>
                  <a:off x="2699" y="2387"/>
                  <a:ext cx="363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10" name="Line 15"/>
                <p:cNvSpPr>
                  <a:spLocks noChangeShapeType="1"/>
                </p:cNvSpPr>
                <p:nvPr/>
              </p:nvSpPr>
              <p:spPr bwMode="auto">
                <a:xfrm>
                  <a:off x="2699" y="3611"/>
                  <a:ext cx="363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11" name="Line 16"/>
                <p:cNvSpPr>
                  <a:spLocks noChangeShapeType="1"/>
                </p:cNvSpPr>
                <p:nvPr/>
              </p:nvSpPr>
              <p:spPr bwMode="auto">
                <a:xfrm>
                  <a:off x="3062" y="2931"/>
                  <a:ext cx="363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12" name="Line 17"/>
                <p:cNvSpPr>
                  <a:spLocks noChangeShapeType="1"/>
                </p:cNvSpPr>
                <p:nvPr/>
              </p:nvSpPr>
              <p:spPr bwMode="auto">
                <a:xfrm>
                  <a:off x="3062" y="3112"/>
                  <a:ext cx="363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13" name="Line 18"/>
                <p:cNvSpPr>
                  <a:spLocks noChangeShapeType="1"/>
                </p:cNvSpPr>
                <p:nvPr/>
              </p:nvSpPr>
              <p:spPr bwMode="auto">
                <a:xfrm>
                  <a:off x="3062" y="3112"/>
                  <a:ext cx="0" cy="499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14" name="Line 19"/>
                <p:cNvSpPr>
                  <a:spLocks noChangeShapeType="1"/>
                </p:cNvSpPr>
                <p:nvPr/>
              </p:nvSpPr>
              <p:spPr bwMode="auto">
                <a:xfrm>
                  <a:off x="3062" y="2387"/>
                  <a:ext cx="0" cy="544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15" name="Line 20"/>
                <p:cNvSpPr>
                  <a:spLocks noChangeShapeType="1"/>
                </p:cNvSpPr>
                <p:nvPr/>
              </p:nvSpPr>
              <p:spPr bwMode="auto">
                <a:xfrm>
                  <a:off x="3787" y="3022"/>
                  <a:ext cx="590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16" name="Line 21"/>
                <p:cNvSpPr>
                  <a:spLocks noChangeShapeType="1"/>
                </p:cNvSpPr>
                <p:nvPr/>
              </p:nvSpPr>
              <p:spPr bwMode="auto">
                <a:xfrm>
                  <a:off x="1520" y="2341"/>
                  <a:ext cx="816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17" name="Line 22"/>
                <p:cNvSpPr>
                  <a:spLocks noChangeShapeType="1"/>
                </p:cNvSpPr>
                <p:nvPr/>
              </p:nvSpPr>
              <p:spPr bwMode="auto">
                <a:xfrm>
                  <a:off x="1520" y="2477"/>
                  <a:ext cx="816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18" name="Line 23"/>
                <p:cNvSpPr>
                  <a:spLocks noChangeShapeType="1"/>
                </p:cNvSpPr>
                <p:nvPr/>
              </p:nvSpPr>
              <p:spPr bwMode="auto">
                <a:xfrm>
                  <a:off x="1520" y="3022"/>
                  <a:ext cx="816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19" name="Line 24"/>
                <p:cNvSpPr>
                  <a:spLocks noChangeShapeType="1"/>
                </p:cNvSpPr>
                <p:nvPr/>
              </p:nvSpPr>
              <p:spPr bwMode="auto">
                <a:xfrm>
                  <a:off x="1520" y="3112"/>
                  <a:ext cx="816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20" name="Line 25"/>
                <p:cNvSpPr>
                  <a:spLocks noChangeShapeType="1"/>
                </p:cNvSpPr>
                <p:nvPr/>
              </p:nvSpPr>
              <p:spPr bwMode="auto">
                <a:xfrm>
                  <a:off x="2200" y="2931"/>
                  <a:ext cx="135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21" name="Line 26"/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59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22" name="Line 27"/>
                <p:cNvSpPr>
                  <a:spLocks noChangeShapeType="1"/>
                </p:cNvSpPr>
                <p:nvPr/>
              </p:nvSpPr>
              <p:spPr bwMode="auto">
                <a:xfrm>
                  <a:off x="2018" y="3611"/>
                  <a:ext cx="318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23" name="Line 28"/>
                <p:cNvSpPr>
                  <a:spLocks noChangeShapeType="1"/>
                </p:cNvSpPr>
                <p:nvPr/>
              </p:nvSpPr>
              <p:spPr bwMode="auto">
                <a:xfrm>
                  <a:off x="2109" y="3521"/>
                  <a:ext cx="227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24" name="Line 29"/>
                <p:cNvSpPr>
                  <a:spLocks noChangeShapeType="1"/>
                </p:cNvSpPr>
                <p:nvPr/>
              </p:nvSpPr>
              <p:spPr bwMode="auto">
                <a:xfrm>
                  <a:off x="2109" y="2477"/>
                  <a:ext cx="0" cy="1044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25" name="Line 30"/>
                <p:cNvSpPr>
                  <a:spLocks noChangeShapeType="1"/>
                </p:cNvSpPr>
                <p:nvPr/>
              </p:nvSpPr>
              <p:spPr bwMode="auto">
                <a:xfrm>
                  <a:off x="2018" y="3022"/>
                  <a:ext cx="0" cy="589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26" name="Line 31"/>
                <p:cNvSpPr>
                  <a:spLocks noChangeShapeType="1"/>
                </p:cNvSpPr>
                <p:nvPr/>
              </p:nvSpPr>
              <p:spPr bwMode="auto">
                <a:xfrm>
                  <a:off x="1928" y="3112"/>
                  <a:ext cx="0" cy="59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27" name="Line 32"/>
                <p:cNvSpPr>
                  <a:spLocks noChangeShapeType="1"/>
                </p:cNvSpPr>
                <p:nvPr/>
              </p:nvSpPr>
              <p:spPr bwMode="auto">
                <a:xfrm>
                  <a:off x="1928" y="3702"/>
                  <a:ext cx="408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2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213" y="2340"/>
                  <a:ext cx="5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b="1" dirty="0">
                      <a:solidFill>
                        <a:srgbClr val="FFFF00"/>
                      </a:solidFill>
                    </a:rPr>
                    <a:t>Y</a:t>
                  </a:r>
                  <a:r>
                    <a:rPr kumimoji="0" lang="en-US" altLang="zh-CN" b="1" baseline="-25000" dirty="0">
                      <a:solidFill>
                        <a:srgbClr val="FFFF00"/>
                      </a:solidFill>
                    </a:rPr>
                    <a:t>1</a:t>
                  </a:r>
                  <a:r>
                    <a:rPr kumimoji="0" lang="en-US" altLang="zh-CN" b="1" dirty="0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  <p:sp>
              <p:nvSpPr>
                <p:cNvPr id="1642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202" y="2750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rgbClr val="FFFF00"/>
                      </a:solidFill>
                    </a:rPr>
                    <a:t>X</a:t>
                  </a:r>
                  <a:r>
                    <a:rPr kumimoji="0" lang="en-US" altLang="zh-CN" b="1" baseline="-25000">
                      <a:solidFill>
                        <a:srgbClr val="FFFF00"/>
                      </a:solidFill>
                    </a:rPr>
                    <a:t>2</a:t>
                  </a:r>
                  <a:endParaRPr kumimoji="0" lang="en-US" altLang="zh-CN" b="1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643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202" y="3022"/>
                  <a:ext cx="5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rgbClr val="FFFF00"/>
                      </a:solidFill>
                    </a:rPr>
                    <a:t>Y</a:t>
                  </a:r>
                  <a:r>
                    <a:rPr kumimoji="0" lang="en-US" altLang="zh-CN" b="1" baseline="-25000">
                      <a:solidFill>
                        <a:srgbClr val="FFFF00"/>
                      </a:solidFill>
                    </a:rPr>
                    <a:t>2</a:t>
                  </a:r>
                  <a:r>
                    <a:rPr kumimoji="0" lang="en-US" altLang="zh-CN" b="1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  <p:sp>
              <p:nvSpPr>
                <p:cNvPr id="1643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423" y="2795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b="1">
                      <a:solidFill>
                        <a:srgbClr val="FFFF00"/>
                      </a:solidFill>
                    </a:rPr>
                    <a:t>F</a:t>
                  </a:r>
                </a:p>
              </p:txBody>
            </p:sp>
            <p:graphicFrame>
              <p:nvGraphicFramePr>
                <p:cNvPr id="16432" name="Object 1024"/>
                <p:cNvGraphicFramePr>
                  <a:graphicFrameLocks noChangeAspect="1"/>
                </p:cNvGraphicFramePr>
                <p:nvPr/>
              </p:nvGraphicFramePr>
              <p:xfrm>
                <a:off x="2291" y="2205"/>
                <a:ext cx="499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6937" name="图片" r:id="rId3" imgW="904951" imgH="689458" progId="Word.Picture.8">
                        <p:embed/>
                      </p:oleObj>
                    </mc:Choice>
                    <mc:Fallback>
                      <p:oleObj name="图片" r:id="rId3" imgW="904951" imgH="689458" progId="Word.Picture.8">
                        <p:embed/>
                        <p:pic>
                          <p:nvPicPr>
                            <p:cNvPr id="0" name="Object 10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91" y="2205"/>
                              <a:ext cx="499" cy="4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33" name="Object 1025"/>
                <p:cNvGraphicFramePr>
                  <a:graphicFrameLocks noChangeAspect="1"/>
                </p:cNvGraphicFramePr>
                <p:nvPr/>
              </p:nvGraphicFramePr>
              <p:xfrm>
                <a:off x="2291" y="2795"/>
                <a:ext cx="499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6938" name="图片" r:id="rId5" imgW="904951" imgH="689458" progId="Word.Picture.8">
                        <p:embed/>
                      </p:oleObj>
                    </mc:Choice>
                    <mc:Fallback>
                      <p:oleObj name="图片" r:id="rId5" imgW="904951" imgH="689458" progId="Word.Picture.8">
                        <p:embed/>
                        <p:pic>
                          <p:nvPicPr>
                            <p:cNvPr id="0" name="Object 10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91" y="2795"/>
                              <a:ext cx="499" cy="4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34" name="Object 1026"/>
                <p:cNvGraphicFramePr>
                  <a:graphicFrameLocks noChangeAspect="1"/>
                </p:cNvGraphicFramePr>
                <p:nvPr/>
              </p:nvGraphicFramePr>
              <p:xfrm>
                <a:off x="2291" y="3385"/>
                <a:ext cx="499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6939" name="图片" r:id="rId6" imgW="904951" imgH="689458" progId="Word.Picture.8">
                        <p:embed/>
                      </p:oleObj>
                    </mc:Choice>
                    <mc:Fallback>
                      <p:oleObj name="图片" r:id="rId6" imgW="904951" imgH="689458" progId="Word.Picture.8">
                        <p:embed/>
                        <p:pic>
                          <p:nvPicPr>
                            <p:cNvPr id="0" name="Object 10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91" y="3385"/>
                              <a:ext cx="499" cy="4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35" name="Object 1027"/>
                <p:cNvGraphicFramePr>
                  <a:graphicFrameLocks noChangeAspect="1"/>
                </p:cNvGraphicFramePr>
                <p:nvPr/>
              </p:nvGraphicFramePr>
              <p:xfrm>
                <a:off x="3379" y="2795"/>
                <a:ext cx="499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6940" name="图片" r:id="rId7" imgW="904951" imgH="689458" progId="Word.Picture.8">
                        <p:embed/>
                      </p:oleObj>
                    </mc:Choice>
                    <mc:Fallback>
                      <p:oleObj name="图片" r:id="rId7" imgW="904951" imgH="689458" progId="Word.Picture.8">
                        <p:embed/>
                        <p:pic>
                          <p:nvPicPr>
                            <p:cNvPr id="0" name="Object 10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79" y="2795"/>
                              <a:ext cx="499" cy="4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6405" name="Line 55"/>
              <p:cNvSpPr>
                <a:spLocks noChangeShapeType="1"/>
              </p:cNvSpPr>
              <p:nvPr/>
            </p:nvSpPr>
            <p:spPr bwMode="auto">
              <a:xfrm>
                <a:off x="1324" y="2619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6" name="Line 56"/>
              <p:cNvSpPr>
                <a:spLocks noChangeShapeType="1"/>
              </p:cNvSpPr>
              <p:nvPr/>
            </p:nvSpPr>
            <p:spPr bwMode="auto">
              <a:xfrm>
                <a:off x="1324" y="331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1589112" y="2361656"/>
            <a:ext cx="5791200" cy="563288"/>
            <a:chOff x="1488" y="1680"/>
            <a:chExt cx="3648" cy="468"/>
          </a:xfrm>
        </p:grpSpPr>
        <p:sp>
          <p:nvSpPr>
            <p:cNvPr id="16393" name="Line 42"/>
            <p:cNvSpPr>
              <a:spLocks noChangeShapeType="1"/>
            </p:cNvSpPr>
            <p:nvPr/>
          </p:nvSpPr>
          <p:spPr bwMode="auto">
            <a:xfrm>
              <a:off x="2688" y="1776"/>
              <a:ext cx="86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4" name="Line 43"/>
            <p:cNvSpPr>
              <a:spLocks noChangeShapeType="1"/>
            </p:cNvSpPr>
            <p:nvPr/>
          </p:nvSpPr>
          <p:spPr bwMode="auto">
            <a:xfrm>
              <a:off x="1968" y="1776"/>
              <a:ext cx="62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5" name="Text Box 48"/>
            <p:cNvSpPr txBox="1">
              <a:spLocks noChangeArrowheads="1"/>
            </p:cNvSpPr>
            <p:nvPr/>
          </p:nvSpPr>
          <p:spPr bwMode="auto">
            <a:xfrm>
              <a:off x="1488" y="1783"/>
              <a:ext cx="36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3200" b="1" dirty="0"/>
                <a:t> =  (X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) (X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 ) (X</a:t>
              </a:r>
              <a:r>
                <a:rPr kumimoji="0" lang="en-US" altLang="zh-CN" sz="3200" b="1" baseline="-25000" dirty="0"/>
                <a:t>1</a:t>
              </a:r>
              <a:r>
                <a:rPr kumimoji="0" lang="en-US" altLang="zh-CN" sz="3200" b="1" dirty="0"/>
                <a:t>X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Y</a:t>
              </a:r>
              <a:r>
                <a:rPr kumimoji="0" lang="en-US" altLang="zh-CN" sz="3200" b="1" baseline="-25000" dirty="0"/>
                <a:t>2</a:t>
              </a:r>
              <a:r>
                <a:rPr kumimoji="0" lang="en-US" altLang="zh-CN" sz="3200" b="1" dirty="0"/>
                <a:t>) 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16396" name="Line 50"/>
            <p:cNvSpPr>
              <a:spLocks noChangeShapeType="1"/>
            </p:cNvSpPr>
            <p:nvPr/>
          </p:nvSpPr>
          <p:spPr bwMode="auto">
            <a:xfrm flipV="1">
              <a:off x="1848" y="1680"/>
              <a:ext cx="283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7" name="Line 51"/>
            <p:cNvSpPr>
              <a:spLocks noChangeShapeType="1"/>
            </p:cNvSpPr>
            <p:nvPr/>
          </p:nvSpPr>
          <p:spPr bwMode="auto">
            <a:xfrm>
              <a:off x="4436" y="184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8" name="Line 52"/>
            <p:cNvSpPr>
              <a:spLocks noChangeShapeType="1"/>
            </p:cNvSpPr>
            <p:nvPr/>
          </p:nvSpPr>
          <p:spPr bwMode="auto">
            <a:xfrm>
              <a:off x="3360" y="182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9" name="Line 53"/>
            <p:cNvSpPr>
              <a:spLocks noChangeShapeType="1"/>
            </p:cNvSpPr>
            <p:nvPr/>
          </p:nvSpPr>
          <p:spPr bwMode="auto">
            <a:xfrm>
              <a:off x="3072" y="182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0" name="Line 54"/>
            <p:cNvSpPr>
              <a:spLocks noChangeShapeType="1"/>
            </p:cNvSpPr>
            <p:nvPr/>
          </p:nvSpPr>
          <p:spPr bwMode="auto">
            <a:xfrm>
              <a:off x="2304" y="182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1" name="Line 58"/>
            <p:cNvSpPr>
              <a:spLocks noChangeShapeType="1"/>
            </p:cNvSpPr>
            <p:nvPr/>
          </p:nvSpPr>
          <p:spPr bwMode="auto">
            <a:xfrm>
              <a:off x="3792" y="1776"/>
              <a:ext cx="86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16389" name="Picture 66" descr="ELEGL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611560" y="243225"/>
            <a:ext cx="80968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 smtClean="0"/>
              <a:t>1. </a:t>
            </a:r>
            <a:r>
              <a:rPr lang="zh-CN" altLang="en-US" sz="2800" b="1" dirty="0" smtClean="0"/>
              <a:t>使用</a:t>
            </a:r>
            <a:r>
              <a:rPr lang="zh-CN" altLang="en-US" sz="2800" b="1" dirty="0"/>
              <a:t>单一逻辑门（</a:t>
            </a:r>
            <a:r>
              <a:rPr lang="zh-CN" altLang="en-US" sz="2800" b="1" dirty="0">
                <a:solidFill>
                  <a:schemeClr val="bg1"/>
                </a:solidFill>
              </a:rPr>
              <a:t>与非门）</a:t>
            </a:r>
            <a:r>
              <a:rPr lang="zh-CN" altLang="en-US" sz="2800" b="1" dirty="0"/>
              <a:t>设计最简二级</a:t>
            </a:r>
            <a:r>
              <a:rPr lang="zh-CN" altLang="en-US" sz="2800" b="1" dirty="0" smtClean="0"/>
              <a:t>电路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-36512" y="836712"/>
            <a:ext cx="5747663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 b="1" dirty="0" smtClean="0"/>
              <a:t>4. </a:t>
            </a:r>
            <a:r>
              <a:rPr lang="zh-CN" altLang="en-US" sz="3600" b="1" dirty="0" smtClean="0">
                <a:solidFill>
                  <a:schemeClr val="bg1"/>
                </a:solidFill>
                <a:ea typeface="楷体_GB2312" pitchFamily="49" charset="-122"/>
              </a:rPr>
              <a:t>→</a:t>
            </a:r>
            <a:r>
              <a:rPr lang="zh-CN" altLang="en-US" sz="3200" b="1" dirty="0" smtClean="0">
                <a:ea typeface="楷体_GB2312" pitchFamily="49" charset="-122"/>
              </a:rPr>
              <a:t>符合设计要求的表达式 </a:t>
            </a:r>
            <a:endParaRPr lang="en-US" altLang="zh-CN" sz="3200" b="1" dirty="0">
              <a:ea typeface="楷体_GB2312" pitchFamily="49" charset="-122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-36512" y="3164646"/>
            <a:ext cx="5747663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 b="1" dirty="0" smtClean="0"/>
              <a:t>5. </a:t>
            </a:r>
            <a:r>
              <a:rPr lang="zh-CN" altLang="en-US" sz="3600" b="1" dirty="0" smtClean="0">
                <a:solidFill>
                  <a:schemeClr val="bg1"/>
                </a:solidFill>
                <a:ea typeface="楷体_GB2312" pitchFamily="49" charset="-122"/>
              </a:rPr>
              <a:t>→</a:t>
            </a:r>
            <a:r>
              <a:rPr lang="zh-CN" altLang="en-US" sz="3200" b="1" dirty="0" smtClean="0">
                <a:ea typeface="楷体_GB2312" pitchFamily="49" charset="-122"/>
              </a:rPr>
              <a:t>逻辑图</a:t>
            </a:r>
            <a:endParaRPr lang="en-US" altLang="zh-CN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 autoUpdateAnimBg="0"/>
      <p:bldP spid="5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5"/>
          <p:cNvSpPr txBox="1">
            <a:spLocks noChangeArrowheads="1"/>
          </p:cNvSpPr>
          <p:nvPr/>
        </p:nvSpPr>
        <p:spPr bwMode="auto">
          <a:xfrm>
            <a:off x="684213" y="90805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 dirty="0"/>
              <a:t>5. </a:t>
            </a:r>
            <a:r>
              <a:rPr lang="zh-CN" altLang="en-US" sz="4000" b="1" dirty="0"/>
              <a:t>多级</a:t>
            </a:r>
            <a:r>
              <a:rPr lang="zh-CN" altLang="en-US" sz="4000" b="1" dirty="0" smtClean="0"/>
              <a:t>门电路等</a:t>
            </a:r>
            <a:endParaRPr lang="en-US" altLang="zh-CN" sz="4000" b="1" dirty="0"/>
          </a:p>
        </p:txBody>
      </p:sp>
      <p:graphicFrame>
        <p:nvGraphicFramePr>
          <p:cNvPr id="1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983070"/>
              </p:ext>
            </p:extLst>
          </p:nvPr>
        </p:nvGraphicFramePr>
        <p:xfrm>
          <a:off x="684101" y="412528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9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101" y="4125280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2" name="Picture 69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005210" y="1854201"/>
            <a:ext cx="6769100" cy="441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两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级门电路的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设计</a:t>
            </a:r>
            <a:endParaRPr lang="en-US" altLang="zh-CN" sz="3200" b="1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功能完善的逻辑运算组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单一逻辑门（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与非门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）设计最简二级电路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使用单一逻辑门（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或非门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）设计最简二级电路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使用单一逻辑门（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与或非门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）设计最简二级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电路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正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逻辑和副逻辑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5576" y="4529294"/>
            <a:ext cx="74818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87624" y="4125280"/>
            <a:ext cx="7660486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842527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079500" y="1014094"/>
            <a:ext cx="4608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已知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最</a:t>
            </a:r>
            <a:r>
              <a:rPr lang="zh-CN" altLang="en-US" sz="2800" b="1" dirty="0" smtClean="0"/>
              <a:t>简或与式</a:t>
            </a:r>
            <a:endParaRPr lang="en-US" altLang="zh-CN" sz="2800" b="1" dirty="0"/>
          </a:p>
        </p:txBody>
      </p:sp>
      <p:sp>
        <p:nvSpPr>
          <p:cNvPr id="19506" name="Line 7"/>
          <p:cNvSpPr>
            <a:spLocks noChangeShapeType="1"/>
          </p:cNvSpPr>
          <p:nvPr/>
        </p:nvSpPr>
        <p:spPr bwMode="auto">
          <a:xfrm>
            <a:off x="2577480" y="-971617"/>
            <a:ext cx="15875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4" name="Text Box 141"/>
          <p:cNvSpPr txBox="1">
            <a:spLocks noChangeArrowheads="1"/>
          </p:cNvSpPr>
          <p:nvPr/>
        </p:nvSpPr>
        <p:spPr bwMode="auto">
          <a:xfrm>
            <a:off x="986631" y="1657552"/>
            <a:ext cx="33131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chemeClr val="hlink"/>
                </a:solidFill>
              </a:rPr>
              <a:t> </a:t>
            </a:r>
            <a:r>
              <a:rPr lang="zh-CN" altLang="en-US" sz="2800" dirty="0" smtClean="0">
                <a:solidFill>
                  <a:schemeClr val="hlink"/>
                </a:solidFill>
              </a:rPr>
              <a:t>方法</a:t>
            </a:r>
            <a:r>
              <a:rPr lang="en-US" altLang="zh-CN" sz="2800" dirty="0" smtClean="0">
                <a:solidFill>
                  <a:schemeClr val="hlink"/>
                </a:solidFill>
              </a:rPr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1</a:t>
            </a:r>
            <a:r>
              <a:rPr lang="zh-CN" altLang="en-US" sz="2800" dirty="0" smtClean="0">
                <a:solidFill>
                  <a:schemeClr val="hlink"/>
                </a:solidFill>
              </a:rPr>
              <a:t>：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19466" name="Picture 143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0" y="188913"/>
            <a:ext cx="89644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 dirty="0"/>
              <a:t>2. </a:t>
            </a:r>
            <a:r>
              <a:rPr lang="zh-CN" altLang="en-US" sz="2800" b="1" dirty="0"/>
              <a:t>使用单一逻辑门（</a:t>
            </a:r>
            <a:r>
              <a:rPr lang="zh-CN" altLang="en-US" sz="2800" b="1" dirty="0">
                <a:solidFill>
                  <a:schemeClr val="bg1"/>
                </a:solidFill>
              </a:rPr>
              <a:t>或非门）</a:t>
            </a:r>
            <a:r>
              <a:rPr lang="zh-CN" altLang="en-US" sz="2800" b="1" dirty="0"/>
              <a:t>设计最简二级电路</a:t>
            </a:r>
            <a:endParaRPr lang="en-US" altLang="zh-CN" sz="2800" b="1" dirty="0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794117"/>
              </p:ext>
            </p:extLst>
          </p:nvPr>
        </p:nvGraphicFramePr>
        <p:xfrm>
          <a:off x="1115616" y="2564904"/>
          <a:ext cx="28686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93" name="Equation" r:id="rId4" imgW="1206360" imgH="241200" progId="Equation.DSMT4">
                  <p:embed/>
                </p:oleObj>
              </mc:Choice>
              <mc:Fallback>
                <p:oleObj name="Equation" r:id="rId4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564904"/>
                        <a:ext cx="2868612" cy="576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359138"/>
              </p:ext>
            </p:extLst>
          </p:nvPr>
        </p:nvGraphicFramePr>
        <p:xfrm>
          <a:off x="1418853" y="3308151"/>
          <a:ext cx="25050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94" name="Equation" r:id="rId6" imgW="1054080" imgH="291960" progId="Equation.DSMT4">
                  <p:embed/>
                </p:oleObj>
              </mc:Choice>
              <mc:Fallback>
                <p:oleObj name="Equation" r:id="rId6" imgW="1054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853" y="3308151"/>
                        <a:ext cx="2505075" cy="696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44446"/>
              </p:ext>
            </p:extLst>
          </p:nvPr>
        </p:nvGraphicFramePr>
        <p:xfrm>
          <a:off x="1501090" y="4190727"/>
          <a:ext cx="22336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95" name="Equation" r:id="rId8" imgW="939600" imgH="253800" progId="Equation.DSMT4">
                  <p:embed/>
                </p:oleObj>
              </mc:Choice>
              <mc:Fallback>
                <p:oleObj name="Equation" r:id="rId8" imgW="939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090" y="4190727"/>
                        <a:ext cx="2233612" cy="606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646319"/>
              </p:ext>
            </p:extLst>
          </p:nvPr>
        </p:nvGraphicFramePr>
        <p:xfrm>
          <a:off x="2577480" y="1559371"/>
          <a:ext cx="527050" cy="73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96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480" y="1559371"/>
                        <a:ext cx="527050" cy="731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675543" y="1722720"/>
            <a:ext cx="2302916" cy="3879369"/>
            <a:chOff x="5675543" y="1722720"/>
            <a:chExt cx="2302916" cy="3879369"/>
          </a:xfrm>
        </p:grpSpPr>
        <p:sp>
          <p:nvSpPr>
            <p:cNvPr id="85" name="Rectangle 50"/>
            <p:cNvSpPr>
              <a:spLocks noChangeArrowheads="1"/>
            </p:cNvSpPr>
            <p:nvPr/>
          </p:nvSpPr>
          <p:spPr bwMode="auto">
            <a:xfrm rot="16200000">
              <a:off x="6583238" y="2405854"/>
              <a:ext cx="430563" cy="641608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</p:txBody>
        </p:sp>
        <p:sp>
          <p:nvSpPr>
            <p:cNvPr id="86" name="Line 51"/>
            <p:cNvSpPr>
              <a:spLocks noChangeShapeType="1"/>
            </p:cNvSpPr>
            <p:nvPr/>
          </p:nvSpPr>
          <p:spPr bwMode="auto">
            <a:xfrm rot="16200000">
              <a:off x="6468761" y="3159656"/>
              <a:ext cx="3960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Line 52"/>
            <p:cNvSpPr>
              <a:spLocks noChangeShapeType="1"/>
            </p:cNvSpPr>
            <p:nvPr/>
          </p:nvSpPr>
          <p:spPr bwMode="auto">
            <a:xfrm rot="16200000">
              <a:off x="6743735" y="3159656"/>
              <a:ext cx="3960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Oval 53"/>
            <p:cNvSpPr>
              <a:spLocks noChangeArrowheads="1"/>
            </p:cNvSpPr>
            <p:nvPr/>
          </p:nvSpPr>
          <p:spPr bwMode="auto">
            <a:xfrm rot="16200000">
              <a:off x="6720821" y="2341093"/>
              <a:ext cx="154843" cy="156028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" name="Group 54"/>
            <p:cNvGrpSpPr>
              <a:grpSpLocks/>
            </p:cNvGrpSpPr>
            <p:nvPr/>
          </p:nvGrpSpPr>
          <p:grpSpPr bwMode="auto">
            <a:xfrm rot="16200000">
              <a:off x="5658213" y="4118608"/>
              <a:ext cx="1019990" cy="916583"/>
              <a:chOff x="4115" y="2976"/>
              <a:chExt cx="687" cy="480"/>
            </a:xfrm>
          </p:grpSpPr>
          <p:sp>
            <p:nvSpPr>
              <p:cNvPr id="80" name="Rectangle 55"/>
              <p:cNvSpPr>
                <a:spLocks noChangeArrowheads="1"/>
              </p:cNvSpPr>
              <p:nvPr/>
            </p:nvSpPr>
            <p:spPr bwMode="auto">
              <a:xfrm>
                <a:off x="4406" y="2976"/>
                <a:ext cx="291" cy="480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81" name="Line 56"/>
              <p:cNvSpPr>
                <a:spLocks noChangeShapeType="1"/>
              </p:cNvSpPr>
              <p:nvPr/>
            </p:nvSpPr>
            <p:spPr bwMode="auto">
              <a:xfrm>
                <a:off x="4119" y="3059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" name="Line 57"/>
              <p:cNvSpPr>
                <a:spLocks noChangeShapeType="1"/>
              </p:cNvSpPr>
              <p:nvPr/>
            </p:nvSpPr>
            <p:spPr bwMode="auto">
              <a:xfrm>
                <a:off x="4115" y="333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" name="Oval 58"/>
              <p:cNvSpPr>
                <a:spLocks noChangeArrowheads="1"/>
              </p:cNvSpPr>
              <p:nvPr/>
            </p:nvSpPr>
            <p:spPr bwMode="auto">
              <a:xfrm>
                <a:off x="4708" y="3172"/>
                <a:ext cx="94" cy="82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" name="Group 60"/>
            <p:cNvGrpSpPr>
              <a:grpSpLocks/>
            </p:cNvGrpSpPr>
            <p:nvPr/>
          </p:nvGrpSpPr>
          <p:grpSpPr bwMode="auto">
            <a:xfrm rot="16200000">
              <a:off x="6943548" y="4108219"/>
              <a:ext cx="1008112" cy="916583"/>
              <a:chOff x="4128" y="2976"/>
              <a:chExt cx="679" cy="480"/>
            </a:xfrm>
          </p:grpSpPr>
          <p:sp>
            <p:nvSpPr>
              <p:cNvPr id="75" name="Rectangle 61"/>
              <p:cNvSpPr>
                <a:spLocks noChangeArrowheads="1"/>
              </p:cNvSpPr>
              <p:nvPr/>
            </p:nvSpPr>
            <p:spPr bwMode="auto">
              <a:xfrm>
                <a:off x="4415" y="2976"/>
                <a:ext cx="291" cy="480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76" name="Line 62"/>
              <p:cNvSpPr>
                <a:spLocks noChangeShapeType="1"/>
              </p:cNvSpPr>
              <p:nvPr/>
            </p:nvSpPr>
            <p:spPr bwMode="auto">
              <a:xfrm>
                <a:off x="4128" y="3118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" name="Line 63"/>
              <p:cNvSpPr>
                <a:spLocks noChangeShapeType="1"/>
              </p:cNvSpPr>
              <p:nvPr/>
            </p:nvSpPr>
            <p:spPr bwMode="auto">
              <a:xfrm>
                <a:off x="4128" y="3345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" name="Oval 64"/>
              <p:cNvSpPr>
                <a:spLocks noChangeArrowheads="1"/>
              </p:cNvSpPr>
              <p:nvPr/>
            </p:nvSpPr>
            <p:spPr bwMode="auto">
              <a:xfrm>
                <a:off x="4708" y="3170"/>
                <a:ext cx="99" cy="8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" name="Group 66"/>
            <p:cNvGrpSpPr>
              <a:grpSpLocks/>
            </p:cNvGrpSpPr>
            <p:nvPr/>
          </p:nvGrpSpPr>
          <p:grpSpPr bwMode="auto">
            <a:xfrm>
              <a:off x="7023685" y="5167072"/>
              <a:ext cx="458292" cy="420170"/>
              <a:chOff x="930" y="2805"/>
              <a:chExt cx="240" cy="283"/>
            </a:xfrm>
          </p:grpSpPr>
          <p:sp>
            <p:nvSpPr>
              <p:cNvPr id="73" name="Text Box 67"/>
              <p:cNvSpPr txBox="1">
                <a:spLocks noChangeArrowheads="1"/>
              </p:cNvSpPr>
              <p:nvPr/>
            </p:nvSpPr>
            <p:spPr bwMode="auto">
              <a:xfrm>
                <a:off x="930" y="2805"/>
                <a:ext cx="240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74" name="Line 68"/>
              <p:cNvSpPr>
                <a:spLocks noChangeShapeType="1"/>
              </p:cNvSpPr>
              <p:nvPr/>
            </p:nvSpPr>
            <p:spPr bwMode="auto">
              <a:xfrm>
                <a:off x="990" y="284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8" name="Group 69"/>
            <p:cNvGrpSpPr>
              <a:grpSpLocks/>
            </p:cNvGrpSpPr>
            <p:nvPr/>
          </p:nvGrpSpPr>
          <p:grpSpPr bwMode="auto">
            <a:xfrm>
              <a:off x="7520167" y="5181919"/>
              <a:ext cx="458292" cy="420170"/>
              <a:chOff x="998" y="2805"/>
              <a:chExt cx="240" cy="283"/>
            </a:xfrm>
          </p:grpSpPr>
          <p:sp>
            <p:nvSpPr>
              <p:cNvPr id="71" name="Text Box 70"/>
              <p:cNvSpPr txBox="1">
                <a:spLocks noChangeArrowheads="1"/>
              </p:cNvSpPr>
              <p:nvPr/>
            </p:nvSpPr>
            <p:spPr bwMode="auto">
              <a:xfrm>
                <a:off x="998" y="2805"/>
                <a:ext cx="240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72" name="Line 71"/>
              <p:cNvSpPr>
                <a:spLocks noChangeShapeType="1"/>
              </p:cNvSpPr>
              <p:nvPr/>
            </p:nvSpPr>
            <p:spPr bwMode="auto">
              <a:xfrm>
                <a:off x="1043" y="282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1" name="Text Box 76"/>
            <p:cNvSpPr txBox="1">
              <a:spLocks noChangeArrowheads="1"/>
            </p:cNvSpPr>
            <p:nvPr/>
          </p:nvSpPr>
          <p:spPr bwMode="auto">
            <a:xfrm>
              <a:off x="6194940" y="5150740"/>
              <a:ext cx="458292" cy="42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2" name="Text Box 77"/>
            <p:cNvSpPr txBox="1">
              <a:spLocks noChangeArrowheads="1"/>
            </p:cNvSpPr>
            <p:nvPr/>
          </p:nvSpPr>
          <p:spPr bwMode="auto">
            <a:xfrm>
              <a:off x="5675543" y="5135893"/>
              <a:ext cx="458292" cy="42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3" name="Line 78"/>
            <p:cNvSpPr>
              <a:spLocks noChangeShapeType="1"/>
            </p:cNvSpPr>
            <p:nvPr/>
          </p:nvSpPr>
          <p:spPr bwMode="auto">
            <a:xfrm flipV="1">
              <a:off x="6156176" y="3349800"/>
              <a:ext cx="0" cy="71265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79"/>
            <p:cNvSpPr>
              <a:spLocks noChangeShapeType="1"/>
            </p:cNvSpPr>
            <p:nvPr/>
          </p:nvSpPr>
          <p:spPr bwMode="auto">
            <a:xfrm>
              <a:off x="6142061" y="3355298"/>
              <a:ext cx="51058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80"/>
            <p:cNvSpPr>
              <a:spLocks noChangeShapeType="1"/>
            </p:cNvSpPr>
            <p:nvPr/>
          </p:nvSpPr>
          <p:spPr bwMode="auto">
            <a:xfrm>
              <a:off x="6928448" y="3362108"/>
              <a:ext cx="504124" cy="445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81"/>
            <p:cNvSpPr>
              <a:spLocks noChangeShapeType="1"/>
            </p:cNvSpPr>
            <p:nvPr/>
          </p:nvSpPr>
          <p:spPr bwMode="auto">
            <a:xfrm>
              <a:off x="7452320" y="3349798"/>
              <a:ext cx="0" cy="71265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82"/>
            <p:cNvSpPr>
              <a:spLocks noChangeShapeType="1"/>
            </p:cNvSpPr>
            <p:nvPr/>
          </p:nvSpPr>
          <p:spPr bwMode="auto">
            <a:xfrm flipV="1">
              <a:off x="6804248" y="1914091"/>
              <a:ext cx="0" cy="42759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Text Box 83"/>
            <p:cNvSpPr txBox="1">
              <a:spLocks noChangeArrowheads="1"/>
            </p:cNvSpPr>
            <p:nvPr/>
          </p:nvSpPr>
          <p:spPr bwMode="auto">
            <a:xfrm>
              <a:off x="6798242" y="1722720"/>
              <a:ext cx="549950" cy="484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1913750" y="1534558"/>
            <a:ext cx="6906721" cy="1754326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1. </a:t>
            </a:r>
            <a:r>
              <a:rPr lang="zh-CN" altLang="en-US" b="1" dirty="0" smtClean="0"/>
              <a:t>根据最简</a:t>
            </a:r>
            <a:r>
              <a:rPr lang="zh-CN" altLang="en-US" b="1" dirty="0" smtClean="0">
                <a:solidFill>
                  <a:schemeClr val="bg1"/>
                </a:solidFill>
              </a:rPr>
              <a:t>或与</a:t>
            </a:r>
            <a:r>
              <a:rPr lang="zh-CN" altLang="en-US" b="1" dirty="0" smtClean="0"/>
              <a:t>式画</a:t>
            </a:r>
            <a:r>
              <a:rPr lang="zh-CN" altLang="en-US" b="1" dirty="0"/>
              <a:t>出二级</a:t>
            </a:r>
            <a:r>
              <a:rPr lang="zh-CN" altLang="en-US" b="1" dirty="0">
                <a:solidFill>
                  <a:schemeClr val="bg1"/>
                </a:solidFill>
              </a:rPr>
              <a:t>或与</a:t>
            </a:r>
            <a:r>
              <a:rPr lang="zh-CN" altLang="en-US" b="1" dirty="0" smtClean="0"/>
              <a:t>电路</a:t>
            </a:r>
            <a:r>
              <a:rPr lang="en-US" altLang="zh-CN" b="1" dirty="0" smtClean="0"/>
              <a:t>.</a:t>
            </a:r>
            <a:endParaRPr lang="en-US" altLang="zh-CN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b="1" dirty="0" smtClean="0"/>
              <a:t>2. </a:t>
            </a:r>
            <a:r>
              <a:rPr lang="zh-CN" altLang="en-US" b="1" dirty="0"/>
              <a:t>用或非门</a:t>
            </a:r>
            <a:r>
              <a:rPr lang="zh-CN" altLang="en-US" b="1" dirty="0">
                <a:solidFill>
                  <a:schemeClr val="bg1"/>
                </a:solidFill>
              </a:rPr>
              <a:t>替换</a:t>
            </a:r>
            <a:r>
              <a:rPr lang="zh-CN" altLang="en-US" b="1" dirty="0"/>
              <a:t>所有逻辑门</a:t>
            </a:r>
            <a:r>
              <a:rPr lang="en-US" altLang="zh-CN" b="1" i="1" dirty="0">
                <a:solidFill>
                  <a:schemeClr val="bg1"/>
                </a:solidFill>
              </a:rPr>
              <a:t>.</a:t>
            </a:r>
            <a:r>
              <a:rPr lang="en-US" altLang="zh-CN" b="1" dirty="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 smtClean="0"/>
              <a:t>3. </a:t>
            </a:r>
            <a:r>
              <a:rPr lang="zh-CN" altLang="en-US" b="1" dirty="0"/>
              <a:t>将连接输出门的所有</a:t>
            </a:r>
            <a:r>
              <a:rPr lang="zh-CN" altLang="en-US" b="1" dirty="0" smtClean="0">
                <a:solidFill>
                  <a:schemeClr val="bg1"/>
                </a:solidFill>
              </a:rPr>
              <a:t>单个变量</a:t>
            </a:r>
            <a:r>
              <a:rPr lang="zh-CN" altLang="en-US" b="1" dirty="0">
                <a:solidFill>
                  <a:schemeClr val="bg1"/>
                </a:solidFill>
              </a:rPr>
              <a:t>取反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16397" y="836712"/>
            <a:ext cx="4608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已知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最</a:t>
            </a:r>
            <a:r>
              <a:rPr lang="zh-CN" altLang="en-US" sz="2800" b="1" dirty="0" smtClean="0"/>
              <a:t>简或与式</a:t>
            </a:r>
            <a:endParaRPr lang="en-US" altLang="zh-CN" sz="2800" b="1" dirty="0"/>
          </a:p>
        </p:txBody>
      </p:sp>
      <p:sp>
        <p:nvSpPr>
          <p:cNvPr id="19506" name="Line 7"/>
          <p:cNvSpPr>
            <a:spLocks noChangeShapeType="1"/>
          </p:cNvSpPr>
          <p:nvPr/>
        </p:nvSpPr>
        <p:spPr bwMode="auto">
          <a:xfrm>
            <a:off x="2577480" y="-971617"/>
            <a:ext cx="15875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4" name="Text Box 141"/>
          <p:cNvSpPr txBox="1">
            <a:spLocks noChangeArrowheads="1"/>
          </p:cNvSpPr>
          <p:nvPr/>
        </p:nvSpPr>
        <p:spPr bwMode="auto">
          <a:xfrm>
            <a:off x="323528" y="1480170"/>
            <a:ext cx="17495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chemeClr val="hlink"/>
                </a:solidFill>
              </a:rPr>
              <a:t> </a:t>
            </a:r>
            <a:r>
              <a:rPr lang="zh-CN" altLang="en-US" sz="2800" dirty="0" smtClean="0">
                <a:solidFill>
                  <a:schemeClr val="hlink"/>
                </a:solidFill>
              </a:rPr>
              <a:t>方法</a:t>
            </a:r>
            <a:r>
              <a:rPr lang="en-US" altLang="zh-CN" sz="2800" dirty="0" smtClean="0">
                <a:solidFill>
                  <a:schemeClr val="hlink"/>
                </a:solidFill>
              </a:rPr>
              <a:t> 2</a:t>
            </a:r>
            <a:r>
              <a:rPr lang="zh-CN" altLang="en-US" sz="2800" dirty="0" smtClean="0">
                <a:solidFill>
                  <a:schemeClr val="hlink"/>
                </a:solidFill>
              </a:rPr>
              <a:t>：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19466" name="Picture 143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0" y="188913"/>
            <a:ext cx="89644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 dirty="0"/>
              <a:t>2. </a:t>
            </a:r>
            <a:r>
              <a:rPr lang="zh-CN" altLang="en-US" sz="2800" b="1" dirty="0"/>
              <a:t>使用单一逻辑门（</a:t>
            </a:r>
            <a:r>
              <a:rPr lang="zh-CN" altLang="en-US" sz="2800" b="1" dirty="0">
                <a:solidFill>
                  <a:schemeClr val="bg1"/>
                </a:solidFill>
              </a:rPr>
              <a:t>或非门）</a:t>
            </a:r>
            <a:r>
              <a:rPr lang="zh-CN" altLang="en-US" sz="2800" b="1" dirty="0"/>
              <a:t>设计最简二级电路</a:t>
            </a:r>
            <a:endParaRPr lang="en-US" altLang="zh-CN" sz="2800" b="1" dirty="0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258817"/>
              </p:ext>
            </p:extLst>
          </p:nvPr>
        </p:nvGraphicFramePr>
        <p:xfrm>
          <a:off x="4859338" y="3499698"/>
          <a:ext cx="2808312" cy="459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9" name="Equation" r:id="rId4" imgW="1307880" imgH="241200" progId="Equation.DSMT4">
                  <p:embed/>
                </p:oleObj>
              </mc:Choice>
              <mc:Fallback>
                <p:oleObj name="Equation" r:id="rId4" imgW="1307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499698"/>
                        <a:ext cx="2808312" cy="459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953356"/>
              </p:ext>
            </p:extLst>
          </p:nvPr>
        </p:nvGraphicFramePr>
        <p:xfrm>
          <a:off x="4859338" y="4092575"/>
          <a:ext cx="28225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0" name="Equation" r:id="rId6" imgW="1371600" imgH="266400" progId="Equation.DSMT4">
                  <p:embed/>
                </p:oleObj>
              </mc:Choice>
              <mc:Fallback>
                <p:oleObj name="Equation" r:id="rId6" imgW="13716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092575"/>
                        <a:ext cx="2822575" cy="54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67544" y="3436841"/>
            <a:ext cx="1914525" cy="2744145"/>
            <a:chOff x="539552" y="3717032"/>
            <a:chExt cx="1914525" cy="2744145"/>
          </a:xfrm>
        </p:grpSpPr>
        <p:sp>
          <p:nvSpPr>
            <p:cNvPr id="85" name="Rectangle 50"/>
            <p:cNvSpPr>
              <a:spLocks noChangeArrowheads="1"/>
            </p:cNvSpPr>
            <p:nvPr/>
          </p:nvSpPr>
          <p:spPr bwMode="auto">
            <a:xfrm rot="16200000">
              <a:off x="1297084" y="3924869"/>
              <a:ext cx="370570" cy="1499617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" name="Rectangle 55"/>
            <p:cNvSpPr>
              <a:spLocks noChangeArrowheads="1"/>
            </p:cNvSpPr>
            <p:nvPr/>
          </p:nvSpPr>
          <p:spPr bwMode="auto">
            <a:xfrm rot="16200000">
              <a:off x="745909" y="4982289"/>
              <a:ext cx="408027" cy="762000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</p:txBody>
        </p:sp>
        <p:sp>
          <p:nvSpPr>
            <p:cNvPr id="81" name="Line 56"/>
            <p:cNvSpPr>
              <a:spLocks noChangeShapeType="1"/>
            </p:cNvSpPr>
            <p:nvPr/>
          </p:nvSpPr>
          <p:spPr bwMode="auto">
            <a:xfrm rot="16200000">
              <a:off x="570212" y="5791648"/>
              <a:ext cx="40382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57"/>
            <p:cNvSpPr>
              <a:spLocks noChangeShapeType="1"/>
            </p:cNvSpPr>
            <p:nvPr/>
          </p:nvSpPr>
          <p:spPr bwMode="auto">
            <a:xfrm rot="16200000">
              <a:off x="986137" y="5791648"/>
              <a:ext cx="403821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Rectangle 61"/>
            <p:cNvSpPr>
              <a:spLocks noChangeArrowheads="1"/>
            </p:cNvSpPr>
            <p:nvPr/>
          </p:nvSpPr>
          <p:spPr bwMode="auto">
            <a:xfrm rot="16200000">
              <a:off x="1754739" y="4971772"/>
              <a:ext cx="408027" cy="762000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</p:txBody>
        </p:sp>
        <p:sp>
          <p:nvSpPr>
            <p:cNvPr id="76" name="Line 62"/>
            <p:cNvSpPr>
              <a:spLocks noChangeShapeType="1"/>
            </p:cNvSpPr>
            <p:nvPr/>
          </p:nvSpPr>
          <p:spPr bwMode="auto">
            <a:xfrm rot="16200000">
              <a:off x="1601267" y="5790945"/>
              <a:ext cx="40382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63"/>
            <p:cNvSpPr>
              <a:spLocks noChangeShapeType="1"/>
            </p:cNvSpPr>
            <p:nvPr/>
          </p:nvSpPr>
          <p:spPr bwMode="auto">
            <a:xfrm rot="16200000">
              <a:off x="1961630" y="5790945"/>
              <a:ext cx="40382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Text Box 67"/>
            <p:cNvSpPr txBox="1">
              <a:spLocks noChangeArrowheads="1"/>
            </p:cNvSpPr>
            <p:nvPr/>
          </p:nvSpPr>
          <p:spPr bwMode="auto">
            <a:xfrm>
              <a:off x="1660327" y="6050346"/>
              <a:ext cx="381000" cy="396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4" name="Line 68"/>
            <p:cNvSpPr>
              <a:spLocks noChangeShapeType="1"/>
            </p:cNvSpPr>
            <p:nvPr/>
          </p:nvSpPr>
          <p:spPr bwMode="auto">
            <a:xfrm>
              <a:off x="1755577" y="6100824"/>
              <a:ext cx="1524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Text Box 70"/>
            <p:cNvSpPr txBox="1">
              <a:spLocks noChangeArrowheads="1"/>
            </p:cNvSpPr>
            <p:nvPr/>
          </p:nvSpPr>
          <p:spPr bwMode="auto">
            <a:xfrm>
              <a:off x="2073077" y="6064367"/>
              <a:ext cx="381000" cy="396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>
              <a:off x="2144515" y="6093812"/>
              <a:ext cx="1524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Text Box 76"/>
            <p:cNvSpPr txBox="1">
              <a:spLocks noChangeArrowheads="1"/>
            </p:cNvSpPr>
            <p:nvPr/>
          </p:nvSpPr>
          <p:spPr bwMode="auto">
            <a:xfrm>
              <a:off x="971352" y="6034922"/>
              <a:ext cx="381000" cy="396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2" name="Text Box 77"/>
            <p:cNvSpPr txBox="1">
              <a:spLocks noChangeArrowheads="1"/>
            </p:cNvSpPr>
            <p:nvPr/>
          </p:nvSpPr>
          <p:spPr bwMode="auto">
            <a:xfrm>
              <a:off x="539552" y="6020901"/>
              <a:ext cx="381000" cy="396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" name="Line 81"/>
            <p:cNvSpPr>
              <a:spLocks noChangeShapeType="1"/>
            </p:cNvSpPr>
            <p:nvPr/>
          </p:nvSpPr>
          <p:spPr bwMode="auto">
            <a:xfrm>
              <a:off x="1979712" y="4869160"/>
              <a:ext cx="0" cy="28744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82"/>
            <p:cNvSpPr>
              <a:spLocks noChangeShapeType="1"/>
            </p:cNvSpPr>
            <p:nvPr/>
          </p:nvSpPr>
          <p:spPr bwMode="auto">
            <a:xfrm flipV="1">
              <a:off x="1520753" y="4105300"/>
              <a:ext cx="0" cy="40382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Text Box 83"/>
            <p:cNvSpPr txBox="1">
              <a:spLocks noChangeArrowheads="1"/>
            </p:cNvSpPr>
            <p:nvPr/>
          </p:nvSpPr>
          <p:spPr bwMode="auto">
            <a:xfrm>
              <a:off x="1349151" y="3717032"/>
              <a:ext cx="457200" cy="457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15" name="Line 52"/>
            <p:cNvSpPr>
              <a:spLocks noChangeShapeType="1"/>
            </p:cNvSpPr>
            <p:nvPr/>
          </p:nvSpPr>
          <p:spPr bwMode="auto">
            <a:xfrm rot="16114293">
              <a:off x="874301" y="5436718"/>
              <a:ext cx="1158973" cy="9516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" name="Text Box 77"/>
            <p:cNvSpPr txBox="1">
              <a:spLocks noChangeArrowheads="1"/>
            </p:cNvSpPr>
            <p:nvPr/>
          </p:nvSpPr>
          <p:spPr bwMode="auto">
            <a:xfrm>
              <a:off x="1279327" y="6031622"/>
              <a:ext cx="381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7" name="Line 81"/>
            <p:cNvSpPr>
              <a:spLocks noChangeShapeType="1"/>
            </p:cNvSpPr>
            <p:nvPr/>
          </p:nvSpPr>
          <p:spPr bwMode="auto">
            <a:xfrm>
              <a:off x="971600" y="4869160"/>
              <a:ext cx="0" cy="28744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13459" y="3429000"/>
            <a:ext cx="1914525" cy="2744145"/>
            <a:chOff x="2585467" y="3709191"/>
            <a:chExt cx="1914525" cy="2744145"/>
          </a:xfrm>
        </p:grpSpPr>
        <p:sp>
          <p:nvSpPr>
            <p:cNvPr id="137" name="Line 82"/>
            <p:cNvSpPr>
              <a:spLocks noChangeShapeType="1"/>
            </p:cNvSpPr>
            <p:nvPr/>
          </p:nvSpPr>
          <p:spPr bwMode="auto">
            <a:xfrm flipV="1">
              <a:off x="3550460" y="4097459"/>
              <a:ext cx="0" cy="40382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8" name="Oval 58"/>
            <p:cNvSpPr>
              <a:spLocks noChangeArrowheads="1"/>
            </p:cNvSpPr>
            <p:nvPr/>
          </p:nvSpPr>
          <p:spPr bwMode="auto">
            <a:xfrm rot="16200000">
              <a:off x="3492392" y="4335961"/>
              <a:ext cx="134607" cy="152400"/>
            </a:xfrm>
            <a:prstGeom prst="ellipse">
              <a:avLst/>
            </a:prstGeom>
            <a:solidFill>
              <a:schemeClr val="tx1"/>
            </a:solidFill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Rectangle 50"/>
            <p:cNvSpPr>
              <a:spLocks noChangeArrowheads="1"/>
            </p:cNvSpPr>
            <p:nvPr/>
          </p:nvSpPr>
          <p:spPr bwMode="auto">
            <a:xfrm rot="16200000">
              <a:off x="3342998" y="3917028"/>
              <a:ext cx="370570" cy="1499617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</p:txBody>
        </p:sp>
        <p:grpSp>
          <p:nvGrpSpPr>
            <p:cNvPr id="120" name="Group 54"/>
            <p:cNvGrpSpPr>
              <a:grpSpLocks/>
            </p:cNvGrpSpPr>
            <p:nvPr/>
          </p:nvGrpSpPr>
          <p:grpSpPr bwMode="auto">
            <a:xfrm rot="16200000">
              <a:off x="2578696" y="5187576"/>
              <a:ext cx="834282" cy="762000"/>
              <a:chOff x="4102" y="2976"/>
              <a:chExt cx="595" cy="480"/>
            </a:xfrm>
          </p:grpSpPr>
          <p:sp>
            <p:nvSpPr>
              <p:cNvPr id="121" name="Rectangle 55"/>
              <p:cNvSpPr>
                <a:spLocks noChangeArrowheads="1"/>
              </p:cNvSpPr>
              <p:nvPr/>
            </p:nvSpPr>
            <p:spPr bwMode="auto">
              <a:xfrm>
                <a:off x="4406" y="2976"/>
                <a:ext cx="291" cy="480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22" name="Line 56"/>
              <p:cNvSpPr>
                <a:spLocks noChangeShapeType="1"/>
              </p:cNvSpPr>
              <p:nvPr/>
            </p:nvSpPr>
            <p:spPr bwMode="auto">
              <a:xfrm>
                <a:off x="4102" y="310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" name="Line 57"/>
              <p:cNvSpPr>
                <a:spLocks noChangeShapeType="1"/>
              </p:cNvSpPr>
              <p:nvPr/>
            </p:nvSpPr>
            <p:spPr bwMode="auto">
              <a:xfrm>
                <a:off x="4102" y="336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4" name="Group 60"/>
            <p:cNvGrpSpPr>
              <a:grpSpLocks/>
            </p:cNvGrpSpPr>
            <p:nvPr/>
          </p:nvGrpSpPr>
          <p:grpSpPr bwMode="auto">
            <a:xfrm rot="16200000">
              <a:off x="3582619" y="5181966"/>
              <a:ext cx="844097" cy="762000"/>
              <a:chOff x="4104" y="2976"/>
              <a:chExt cx="602" cy="480"/>
            </a:xfrm>
          </p:grpSpPr>
          <p:sp>
            <p:nvSpPr>
              <p:cNvPr id="125" name="Rectangle 61"/>
              <p:cNvSpPr>
                <a:spLocks noChangeArrowheads="1"/>
              </p:cNvSpPr>
              <p:nvPr/>
            </p:nvSpPr>
            <p:spPr bwMode="auto">
              <a:xfrm>
                <a:off x="4415" y="2976"/>
                <a:ext cx="291" cy="480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126" name="Line 62"/>
              <p:cNvSpPr>
                <a:spLocks noChangeShapeType="1"/>
              </p:cNvSpPr>
              <p:nvPr/>
            </p:nvSpPr>
            <p:spPr bwMode="auto">
              <a:xfrm>
                <a:off x="4104" y="3118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" name="Line 63"/>
              <p:cNvSpPr>
                <a:spLocks noChangeShapeType="1"/>
              </p:cNvSpPr>
              <p:nvPr/>
            </p:nvSpPr>
            <p:spPr bwMode="auto">
              <a:xfrm>
                <a:off x="4104" y="3345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8" name="Group 66"/>
            <p:cNvGrpSpPr>
              <a:grpSpLocks/>
            </p:cNvGrpSpPr>
            <p:nvPr/>
          </p:nvGrpSpPr>
          <p:grpSpPr bwMode="auto">
            <a:xfrm>
              <a:off x="3706242" y="6042505"/>
              <a:ext cx="381000" cy="396810"/>
              <a:chOff x="930" y="2805"/>
              <a:chExt cx="240" cy="283"/>
            </a:xfrm>
          </p:grpSpPr>
          <p:sp>
            <p:nvSpPr>
              <p:cNvPr id="129" name="Text Box 67"/>
              <p:cNvSpPr txBox="1">
                <a:spLocks noChangeArrowheads="1"/>
              </p:cNvSpPr>
              <p:nvPr/>
            </p:nvSpPr>
            <p:spPr bwMode="auto">
              <a:xfrm>
                <a:off x="930" y="2805"/>
                <a:ext cx="240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30" name="Line 68"/>
              <p:cNvSpPr>
                <a:spLocks noChangeShapeType="1"/>
              </p:cNvSpPr>
              <p:nvPr/>
            </p:nvSpPr>
            <p:spPr bwMode="auto">
              <a:xfrm>
                <a:off x="990" y="284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1" name="Group 69"/>
            <p:cNvGrpSpPr>
              <a:grpSpLocks/>
            </p:cNvGrpSpPr>
            <p:nvPr/>
          </p:nvGrpSpPr>
          <p:grpSpPr bwMode="auto">
            <a:xfrm>
              <a:off x="4118992" y="6056526"/>
              <a:ext cx="381000" cy="396810"/>
              <a:chOff x="998" y="2805"/>
              <a:chExt cx="240" cy="283"/>
            </a:xfrm>
          </p:grpSpPr>
          <p:sp>
            <p:nvSpPr>
              <p:cNvPr id="132" name="Text Box 70"/>
              <p:cNvSpPr txBox="1">
                <a:spLocks noChangeArrowheads="1"/>
              </p:cNvSpPr>
              <p:nvPr/>
            </p:nvSpPr>
            <p:spPr bwMode="auto">
              <a:xfrm>
                <a:off x="998" y="2805"/>
                <a:ext cx="240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33" name="Line 71"/>
              <p:cNvSpPr>
                <a:spLocks noChangeShapeType="1"/>
              </p:cNvSpPr>
              <p:nvPr/>
            </p:nvSpPr>
            <p:spPr bwMode="auto">
              <a:xfrm>
                <a:off x="1043" y="282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4" name="Text Box 76"/>
            <p:cNvSpPr txBox="1">
              <a:spLocks noChangeArrowheads="1"/>
            </p:cNvSpPr>
            <p:nvPr/>
          </p:nvSpPr>
          <p:spPr bwMode="auto">
            <a:xfrm>
              <a:off x="3017267" y="6027081"/>
              <a:ext cx="381000" cy="396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5" name="Text Box 77"/>
            <p:cNvSpPr txBox="1">
              <a:spLocks noChangeArrowheads="1"/>
            </p:cNvSpPr>
            <p:nvPr/>
          </p:nvSpPr>
          <p:spPr bwMode="auto">
            <a:xfrm>
              <a:off x="2585467" y="6013060"/>
              <a:ext cx="381000" cy="396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6" name="Line 81"/>
            <p:cNvSpPr>
              <a:spLocks noChangeShapeType="1"/>
            </p:cNvSpPr>
            <p:nvPr/>
          </p:nvSpPr>
          <p:spPr bwMode="auto">
            <a:xfrm>
              <a:off x="4000128" y="4861319"/>
              <a:ext cx="0" cy="28744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" name="Text Box 83"/>
            <p:cNvSpPr txBox="1">
              <a:spLocks noChangeArrowheads="1"/>
            </p:cNvSpPr>
            <p:nvPr/>
          </p:nvSpPr>
          <p:spPr bwMode="auto">
            <a:xfrm>
              <a:off x="3395066" y="3709191"/>
              <a:ext cx="457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9" name="Line 52"/>
            <p:cNvSpPr>
              <a:spLocks noChangeShapeType="1"/>
            </p:cNvSpPr>
            <p:nvPr/>
          </p:nvSpPr>
          <p:spPr bwMode="auto">
            <a:xfrm rot="16114293">
              <a:off x="2920216" y="5428877"/>
              <a:ext cx="1158973" cy="9516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" name="Text Box 77"/>
            <p:cNvSpPr txBox="1">
              <a:spLocks noChangeArrowheads="1"/>
            </p:cNvSpPr>
            <p:nvPr/>
          </p:nvSpPr>
          <p:spPr bwMode="auto">
            <a:xfrm>
              <a:off x="3325242" y="6023781"/>
              <a:ext cx="381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41" name="Line 81"/>
            <p:cNvSpPr>
              <a:spLocks noChangeShapeType="1"/>
            </p:cNvSpPr>
            <p:nvPr/>
          </p:nvSpPr>
          <p:spPr bwMode="auto">
            <a:xfrm>
              <a:off x="2992016" y="4861319"/>
              <a:ext cx="0" cy="28744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2" name="Oval 58"/>
            <p:cNvSpPr>
              <a:spLocks noChangeArrowheads="1"/>
            </p:cNvSpPr>
            <p:nvPr/>
          </p:nvSpPr>
          <p:spPr bwMode="auto">
            <a:xfrm rot="16200000">
              <a:off x="2924713" y="5013688"/>
              <a:ext cx="134607" cy="152400"/>
            </a:xfrm>
            <a:prstGeom prst="ellipse">
              <a:avLst/>
            </a:prstGeom>
            <a:solidFill>
              <a:schemeClr val="tx1"/>
            </a:solidFill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Oval 58"/>
            <p:cNvSpPr>
              <a:spLocks noChangeArrowheads="1"/>
            </p:cNvSpPr>
            <p:nvPr/>
          </p:nvSpPr>
          <p:spPr bwMode="auto">
            <a:xfrm rot="16200000">
              <a:off x="3932825" y="5004280"/>
              <a:ext cx="134607" cy="152400"/>
            </a:xfrm>
            <a:prstGeom prst="ellipse">
              <a:avLst/>
            </a:prstGeom>
            <a:solidFill>
              <a:schemeClr val="tx1"/>
            </a:solidFill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Line 71"/>
            <p:cNvSpPr>
              <a:spLocks noChangeShapeType="1"/>
            </p:cNvSpPr>
            <p:nvPr/>
          </p:nvSpPr>
          <p:spPr bwMode="auto">
            <a:xfrm>
              <a:off x="3419872" y="6093296"/>
              <a:ext cx="1524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47" name="对象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116825"/>
              </p:ext>
            </p:extLst>
          </p:nvPr>
        </p:nvGraphicFramePr>
        <p:xfrm>
          <a:off x="5180719" y="4707989"/>
          <a:ext cx="21669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1" name="Equation" r:id="rId8" imgW="1054080" imgH="266400" progId="Equation.DSMT4">
                  <p:embed/>
                </p:oleObj>
              </mc:Choice>
              <mc:Fallback>
                <p:oleObj name="Equation" r:id="rId8" imgW="10540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719" y="4707989"/>
                        <a:ext cx="2166938" cy="54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对象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888579"/>
              </p:ext>
            </p:extLst>
          </p:nvPr>
        </p:nvGraphicFramePr>
        <p:xfrm>
          <a:off x="5163938" y="5317559"/>
          <a:ext cx="2506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2" name="Equation" r:id="rId10" imgW="1218960" imgH="507960" progId="Equation.DSMT4">
                  <p:embed/>
                </p:oleObj>
              </mc:Choice>
              <mc:Fallback>
                <p:oleObj name="Equation" r:id="rId10" imgW="12189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3938" y="5317559"/>
                        <a:ext cx="2506663" cy="1047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2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5"/>
          <p:cNvSpPr txBox="1">
            <a:spLocks noChangeArrowheads="1"/>
          </p:cNvSpPr>
          <p:nvPr/>
        </p:nvSpPr>
        <p:spPr bwMode="auto">
          <a:xfrm>
            <a:off x="684213" y="90805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 dirty="0"/>
              <a:t>5. </a:t>
            </a:r>
            <a:r>
              <a:rPr lang="zh-CN" altLang="en-US" sz="4000" b="1" dirty="0"/>
              <a:t>多级</a:t>
            </a:r>
            <a:r>
              <a:rPr lang="zh-CN" altLang="en-US" sz="4000" b="1" dirty="0" smtClean="0"/>
              <a:t>门电路等</a:t>
            </a:r>
            <a:endParaRPr lang="en-US" altLang="zh-CN" sz="4000" b="1" dirty="0"/>
          </a:p>
        </p:txBody>
      </p:sp>
      <p:graphicFrame>
        <p:nvGraphicFramePr>
          <p:cNvPr id="1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696739"/>
              </p:ext>
            </p:extLst>
          </p:nvPr>
        </p:nvGraphicFramePr>
        <p:xfrm>
          <a:off x="700609" y="4995425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52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609" y="4995425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2" name="Picture 69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005210" y="1854201"/>
            <a:ext cx="6769100" cy="441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两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级门电路的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设计</a:t>
            </a:r>
            <a:endParaRPr lang="en-US" altLang="zh-CN" sz="3200" b="1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功能完善的逻辑运算组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单一逻辑门（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与非门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）设计最简二级电路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使用单一逻辑门（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或非门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）设计最简二级电路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使用单一逻辑门（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与或非门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）设计最简二级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电路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正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逻辑和副逻辑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5576" y="4529294"/>
            <a:ext cx="74818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87624" y="4125280"/>
            <a:ext cx="7660486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559028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12"/>
          <p:cNvSpPr txBox="1">
            <a:spLocks noChangeArrowheads="1"/>
          </p:cNvSpPr>
          <p:nvPr/>
        </p:nvSpPr>
        <p:spPr bwMode="auto">
          <a:xfrm>
            <a:off x="323528" y="1598737"/>
            <a:ext cx="3313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方法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(F' )'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94619" y="2390899"/>
            <a:ext cx="2209800" cy="457200"/>
            <a:chOff x="864" y="1584"/>
            <a:chExt cx="1392" cy="288"/>
          </a:xfrm>
        </p:grpSpPr>
        <p:grpSp>
          <p:nvGrpSpPr>
            <p:cNvPr id="23659" name="Group 16"/>
            <p:cNvGrpSpPr>
              <a:grpSpLocks/>
            </p:cNvGrpSpPr>
            <p:nvPr/>
          </p:nvGrpSpPr>
          <p:grpSpPr bwMode="auto">
            <a:xfrm>
              <a:off x="864" y="1584"/>
              <a:ext cx="1392" cy="288"/>
              <a:chOff x="816" y="2093"/>
              <a:chExt cx="1392" cy="288"/>
            </a:xfrm>
          </p:grpSpPr>
          <p:grpSp>
            <p:nvGrpSpPr>
              <p:cNvPr id="23661" name="Group 17"/>
              <p:cNvGrpSpPr>
                <a:grpSpLocks/>
              </p:cNvGrpSpPr>
              <p:nvPr/>
            </p:nvGrpSpPr>
            <p:grpSpPr bwMode="auto">
              <a:xfrm>
                <a:off x="816" y="2093"/>
                <a:ext cx="1392" cy="288"/>
                <a:chOff x="48" y="1632"/>
                <a:chExt cx="1392" cy="288"/>
              </a:xfrm>
            </p:grpSpPr>
            <p:sp>
              <p:nvSpPr>
                <p:cNvPr id="8048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8" y="1632"/>
                  <a:ext cx="1392" cy="28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F=AC+BC+AB</a:t>
                  </a:r>
                </a:p>
              </p:txBody>
            </p:sp>
            <p:sp>
              <p:nvSpPr>
                <p:cNvPr id="23664" name="Line 19"/>
                <p:cNvSpPr>
                  <a:spLocks noChangeShapeType="1"/>
                </p:cNvSpPr>
                <p:nvPr/>
              </p:nvSpPr>
              <p:spPr bwMode="auto">
                <a:xfrm>
                  <a:off x="864" y="1680"/>
                  <a:ext cx="100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3662" name="Line 20"/>
              <p:cNvSpPr>
                <a:spLocks noChangeShapeType="1"/>
              </p:cNvSpPr>
              <p:nvPr/>
            </p:nvSpPr>
            <p:spPr bwMode="auto">
              <a:xfrm>
                <a:off x="1104" y="2136"/>
                <a:ext cx="10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660" name="Line 21"/>
            <p:cNvSpPr>
              <a:spLocks noChangeShapeType="1"/>
            </p:cNvSpPr>
            <p:nvPr/>
          </p:nvSpPr>
          <p:spPr bwMode="auto">
            <a:xfrm>
              <a:off x="2064" y="163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066056" y="3111624"/>
            <a:ext cx="2209800" cy="533400"/>
            <a:chOff x="1056" y="2112"/>
            <a:chExt cx="1392" cy="336"/>
          </a:xfrm>
        </p:grpSpPr>
        <p:grpSp>
          <p:nvGrpSpPr>
            <p:cNvPr id="23650" name="Group 23"/>
            <p:cNvGrpSpPr>
              <a:grpSpLocks/>
            </p:cNvGrpSpPr>
            <p:nvPr/>
          </p:nvGrpSpPr>
          <p:grpSpPr bwMode="auto">
            <a:xfrm>
              <a:off x="1056" y="2160"/>
              <a:ext cx="1392" cy="288"/>
              <a:chOff x="864" y="1584"/>
              <a:chExt cx="1392" cy="288"/>
            </a:xfrm>
          </p:grpSpPr>
          <p:grpSp>
            <p:nvGrpSpPr>
              <p:cNvPr id="23653" name="Group 24"/>
              <p:cNvGrpSpPr>
                <a:grpSpLocks/>
              </p:cNvGrpSpPr>
              <p:nvPr/>
            </p:nvGrpSpPr>
            <p:grpSpPr bwMode="auto">
              <a:xfrm>
                <a:off x="864" y="1584"/>
                <a:ext cx="1392" cy="288"/>
                <a:chOff x="816" y="2093"/>
                <a:chExt cx="1392" cy="288"/>
              </a:xfrm>
            </p:grpSpPr>
            <p:grpSp>
              <p:nvGrpSpPr>
                <p:cNvPr id="23655" name="Group 25"/>
                <p:cNvGrpSpPr>
                  <a:grpSpLocks/>
                </p:cNvGrpSpPr>
                <p:nvPr/>
              </p:nvGrpSpPr>
              <p:grpSpPr bwMode="auto">
                <a:xfrm>
                  <a:off x="816" y="2093"/>
                  <a:ext cx="1392" cy="288"/>
                  <a:chOff x="48" y="1632"/>
                  <a:chExt cx="1392" cy="288"/>
                </a:xfrm>
              </p:grpSpPr>
              <p:sp>
                <p:nvSpPr>
                  <p:cNvPr id="80489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" y="1632"/>
                    <a:ext cx="1392" cy="288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b="1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F=AC+BC+AB</a:t>
                    </a:r>
                  </a:p>
                </p:txBody>
              </p:sp>
              <p:sp>
                <p:nvSpPr>
                  <p:cNvPr id="23658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680"/>
                    <a:ext cx="100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656" name="Line 28"/>
                <p:cNvSpPr>
                  <a:spLocks noChangeShapeType="1"/>
                </p:cNvSpPr>
                <p:nvPr/>
              </p:nvSpPr>
              <p:spPr bwMode="auto">
                <a:xfrm>
                  <a:off x="1104" y="2136"/>
                  <a:ext cx="100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3654" name="Line 29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651" name="Line 30"/>
            <p:cNvSpPr>
              <a:spLocks noChangeShapeType="1"/>
            </p:cNvSpPr>
            <p:nvPr/>
          </p:nvSpPr>
          <p:spPr bwMode="auto">
            <a:xfrm>
              <a:off x="1248" y="2112"/>
              <a:ext cx="110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2" name="Line 31"/>
            <p:cNvSpPr>
              <a:spLocks noChangeShapeType="1"/>
            </p:cNvSpPr>
            <p:nvPr/>
          </p:nvSpPr>
          <p:spPr bwMode="auto">
            <a:xfrm>
              <a:off x="1248" y="2160"/>
              <a:ext cx="110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72"/>
          <p:cNvGrpSpPr>
            <a:grpSpLocks/>
          </p:cNvGrpSpPr>
          <p:nvPr/>
        </p:nvGrpSpPr>
        <p:grpSpPr bwMode="auto">
          <a:xfrm>
            <a:off x="5382890" y="1903537"/>
            <a:ext cx="2209800" cy="457200"/>
            <a:chOff x="3600" y="1584"/>
            <a:chExt cx="1392" cy="288"/>
          </a:xfrm>
        </p:grpSpPr>
        <p:grpSp>
          <p:nvGrpSpPr>
            <p:cNvPr id="23602" name="Group 73"/>
            <p:cNvGrpSpPr>
              <a:grpSpLocks/>
            </p:cNvGrpSpPr>
            <p:nvPr/>
          </p:nvGrpSpPr>
          <p:grpSpPr bwMode="auto">
            <a:xfrm>
              <a:off x="3600" y="1584"/>
              <a:ext cx="1392" cy="288"/>
              <a:chOff x="864" y="1584"/>
              <a:chExt cx="1392" cy="288"/>
            </a:xfrm>
          </p:grpSpPr>
          <p:grpSp>
            <p:nvGrpSpPr>
              <p:cNvPr id="23605" name="Group 74"/>
              <p:cNvGrpSpPr>
                <a:grpSpLocks/>
              </p:cNvGrpSpPr>
              <p:nvPr/>
            </p:nvGrpSpPr>
            <p:grpSpPr bwMode="auto">
              <a:xfrm>
                <a:off x="864" y="1584"/>
                <a:ext cx="1392" cy="288"/>
                <a:chOff x="816" y="2093"/>
                <a:chExt cx="1392" cy="288"/>
              </a:xfrm>
            </p:grpSpPr>
            <p:grpSp>
              <p:nvGrpSpPr>
                <p:cNvPr id="23607" name="Group 75"/>
                <p:cNvGrpSpPr>
                  <a:grpSpLocks/>
                </p:cNvGrpSpPr>
                <p:nvPr/>
              </p:nvGrpSpPr>
              <p:grpSpPr bwMode="auto">
                <a:xfrm>
                  <a:off x="816" y="2093"/>
                  <a:ext cx="1392" cy="288"/>
                  <a:chOff x="48" y="1632"/>
                  <a:chExt cx="1392" cy="288"/>
                </a:xfrm>
              </p:grpSpPr>
              <p:sp>
                <p:nvSpPr>
                  <p:cNvPr id="804940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" y="1632"/>
                    <a:ext cx="1392" cy="288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b="1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F=AC+BC+AB</a:t>
                    </a:r>
                  </a:p>
                </p:txBody>
              </p:sp>
              <p:sp>
                <p:nvSpPr>
                  <p:cNvPr id="23610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680"/>
                    <a:ext cx="100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608" name="Line 78"/>
                <p:cNvSpPr>
                  <a:spLocks noChangeShapeType="1"/>
                </p:cNvSpPr>
                <p:nvPr/>
              </p:nvSpPr>
              <p:spPr bwMode="auto">
                <a:xfrm>
                  <a:off x="1104" y="2136"/>
                  <a:ext cx="100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3606" name="Line 79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603" name="Line 80"/>
            <p:cNvSpPr>
              <a:spLocks noChangeShapeType="1"/>
            </p:cNvSpPr>
            <p:nvPr/>
          </p:nvSpPr>
          <p:spPr bwMode="auto">
            <a:xfrm>
              <a:off x="3648" y="158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4" name="Line 81"/>
            <p:cNvSpPr>
              <a:spLocks noChangeShapeType="1"/>
            </p:cNvSpPr>
            <p:nvPr/>
          </p:nvSpPr>
          <p:spPr bwMode="auto">
            <a:xfrm>
              <a:off x="3888" y="1584"/>
              <a:ext cx="100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82"/>
          <p:cNvGrpSpPr>
            <a:grpSpLocks/>
          </p:cNvGrpSpPr>
          <p:nvPr/>
        </p:nvGrpSpPr>
        <p:grpSpPr bwMode="auto">
          <a:xfrm>
            <a:off x="5611490" y="2436937"/>
            <a:ext cx="2057400" cy="457200"/>
            <a:chOff x="3744" y="2016"/>
            <a:chExt cx="1296" cy="288"/>
          </a:xfrm>
        </p:grpSpPr>
        <p:sp>
          <p:nvSpPr>
            <p:cNvPr id="804947" name="Text Box 83"/>
            <p:cNvSpPr txBox="1">
              <a:spLocks noChangeArrowheads="1"/>
            </p:cNvSpPr>
            <p:nvPr/>
          </p:nvSpPr>
          <p:spPr bwMode="auto">
            <a:xfrm>
              <a:off x="3744" y="2016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=ABC+ABC</a:t>
              </a:r>
            </a:p>
          </p:txBody>
        </p:sp>
        <p:sp>
          <p:nvSpPr>
            <p:cNvPr id="23599" name="Line 84"/>
            <p:cNvSpPr>
              <a:spLocks noChangeShapeType="1"/>
            </p:cNvSpPr>
            <p:nvPr/>
          </p:nvSpPr>
          <p:spPr bwMode="auto">
            <a:xfrm>
              <a:off x="3924" y="205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0" name="Line 85"/>
            <p:cNvSpPr>
              <a:spLocks noChangeShapeType="1"/>
            </p:cNvSpPr>
            <p:nvPr/>
          </p:nvSpPr>
          <p:spPr bwMode="auto">
            <a:xfrm>
              <a:off x="4044" y="205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1" name="Line 86"/>
            <p:cNvSpPr>
              <a:spLocks noChangeShapeType="1"/>
            </p:cNvSpPr>
            <p:nvPr/>
          </p:nvSpPr>
          <p:spPr bwMode="auto">
            <a:xfrm>
              <a:off x="4188" y="205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Group 87"/>
          <p:cNvGrpSpPr>
            <a:grpSpLocks/>
          </p:cNvGrpSpPr>
          <p:nvPr/>
        </p:nvGrpSpPr>
        <p:grpSpPr bwMode="auto">
          <a:xfrm>
            <a:off x="5446390" y="3038599"/>
            <a:ext cx="2438400" cy="476250"/>
            <a:chOff x="3648" y="2292"/>
            <a:chExt cx="1536" cy="300"/>
          </a:xfrm>
        </p:grpSpPr>
        <p:sp>
          <p:nvSpPr>
            <p:cNvPr id="804952" name="Text Box 88"/>
            <p:cNvSpPr txBox="1">
              <a:spLocks noChangeArrowheads="1"/>
            </p:cNvSpPr>
            <p:nvPr/>
          </p:nvSpPr>
          <p:spPr bwMode="auto">
            <a:xfrm>
              <a:off x="3648" y="230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 </a:t>
              </a:r>
            </a:p>
          </p:txBody>
        </p:sp>
        <p:grpSp>
          <p:nvGrpSpPr>
            <p:cNvPr id="23592" name="Group 89"/>
            <p:cNvGrpSpPr>
              <a:grpSpLocks/>
            </p:cNvGrpSpPr>
            <p:nvPr/>
          </p:nvGrpSpPr>
          <p:grpSpPr bwMode="auto">
            <a:xfrm>
              <a:off x="3888" y="2304"/>
              <a:ext cx="1296" cy="288"/>
              <a:chOff x="3744" y="2016"/>
              <a:chExt cx="1296" cy="288"/>
            </a:xfrm>
          </p:grpSpPr>
          <p:sp>
            <p:nvSpPr>
              <p:cNvPr id="804954" name="Text Box 90"/>
              <p:cNvSpPr txBox="1">
                <a:spLocks noChangeArrowheads="1"/>
              </p:cNvSpPr>
              <p:nvPr/>
            </p:nvSpPr>
            <p:spPr bwMode="auto">
              <a:xfrm>
                <a:off x="3744" y="2016"/>
                <a:ext cx="12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=ABC+ABC</a:t>
                </a:r>
              </a:p>
            </p:txBody>
          </p:sp>
          <p:sp>
            <p:nvSpPr>
              <p:cNvPr id="23595" name="Line 91"/>
              <p:cNvSpPr>
                <a:spLocks noChangeShapeType="1"/>
              </p:cNvSpPr>
              <p:nvPr/>
            </p:nvSpPr>
            <p:spPr bwMode="auto">
              <a:xfrm>
                <a:off x="3924" y="205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96" name="Line 92"/>
              <p:cNvSpPr>
                <a:spLocks noChangeShapeType="1"/>
              </p:cNvSpPr>
              <p:nvPr/>
            </p:nvSpPr>
            <p:spPr bwMode="auto">
              <a:xfrm>
                <a:off x="4044" y="205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97" name="Line 93"/>
              <p:cNvSpPr>
                <a:spLocks noChangeShapeType="1"/>
              </p:cNvSpPr>
              <p:nvPr/>
            </p:nvSpPr>
            <p:spPr bwMode="auto">
              <a:xfrm>
                <a:off x="4188" y="205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593" name="Line 94"/>
            <p:cNvSpPr>
              <a:spLocks noChangeShapeType="1"/>
            </p:cNvSpPr>
            <p:nvPr/>
          </p:nvSpPr>
          <p:spPr bwMode="auto">
            <a:xfrm>
              <a:off x="4032" y="2292"/>
              <a:ext cx="91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" name="Group 95"/>
          <p:cNvGrpSpPr>
            <a:grpSpLocks/>
          </p:cNvGrpSpPr>
          <p:nvPr/>
        </p:nvGrpSpPr>
        <p:grpSpPr bwMode="auto">
          <a:xfrm>
            <a:off x="5573390" y="3830338"/>
            <a:ext cx="2019300" cy="2378075"/>
            <a:chOff x="3696" y="2688"/>
            <a:chExt cx="1272" cy="1498"/>
          </a:xfrm>
        </p:grpSpPr>
        <p:grpSp>
          <p:nvGrpSpPr>
            <p:cNvPr id="23566" name="Group 96"/>
            <p:cNvGrpSpPr>
              <a:grpSpLocks/>
            </p:cNvGrpSpPr>
            <p:nvPr/>
          </p:nvGrpSpPr>
          <p:grpSpPr bwMode="auto">
            <a:xfrm>
              <a:off x="3744" y="3064"/>
              <a:ext cx="1200" cy="522"/>
              <a:chOff x="1536" y="1190"/>
              <a:chExt cx="1056" cy="634"/>
            </a:xfrm>
          </p:grpSpPr>
          <p:sp>
            <p:nvSpPr>
              <p:cNvPr id="23587" name="Rectangle 97"/>
              <p:cNvSpPr>
                <a:spLocks noChangeArrowheads="1"/>
              </p:cNvSpPr>
              <p:nvPr/>
            </p:nvSpPr>
            <p:spPr bwMode="auto">
              <a:xfrm>
                <a:off x="1536" y="1296"/>
                <a:ext cx="105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3200" b="1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23588" name="Rectangle 98"/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528" cy="240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9" name="Rectangle 99"/>
              <p:cNvSpPr>
                <a:spLocks noChangeArrowheads="1"/>
              </p:cNvSpPr>
              <p:nvPr/>
            </p:nvSpPr>
            <p:spPr bwMode="auto">
              <a:xfrm>
                <a:off x="2064" y="1584"/>
                <a:ext cx="528" cy="240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0" name="Oval 100"/>
              <p:cNvSpPr>
                <a:spLocks noChangeArrowheads="1"/>
              </p:cNvSpPr>
              <p:nvPr/>
            </p:nvSpPr>
            <p:spPr bwMode="auto">
              <a:xfrm>
                <a:off x="2028" y="1190"/>
                <a:ext cx="69" cy="100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67" name="Line 101"/>
            <p:cNvSpPr>
              <a:spLocks noChangeShapeType="1"/>
            </p:cNvSpPr>
            <p:nvPr/>
          </p:nvSpPr>
          <p:spPr bwMode="auto">
            <a:xfrm>
              <a:off x="3792" y="358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8" name="Line 102"/>
            <p:cNvSpPr>
              <a:spLocks noChangeShapeType="1"/>
            </p:cNvSpPr>
            <p:nvPr/>
          </p:nvSpPr>
          <p:spPr bwMode="auto">
            <a:xfrm>
              <a:off x="4008" y="359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9" name="Line 103"/>
            <p:cNvSpPr>
              <a:spLocks noChangeShapeType="1"/>
            </p:cNvSpPr>
            <p:nvPr/>
          </p:nvSpPr>
          <p:spPr bwMode="auto">
            <a:xfrm>
              <a:off x="4200" y="3596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0" name="Line 104"/>
            <p:cNvSpPr>
              <a:spLocks noChangeShapeType="1"/>
            </p:cNvSpPr>
            <p:nvPr/>
          </p:nvSpPr>
          <p:spPr bwMode="auto">
            <a:xfrm>
              <a:off x="4485" y="358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1" name="Line 105"/>
            <p:cNvSpPr>
              <a:spLocks noChangeShapeType="1"/>
            </p:cNvSpPr>
            <p:nvPr/>
          </p:nvSpPr>
          <p:spPr bwMode="auto">
            <a:xfrm>
              <a:off x="4656" y="3596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2" name="Line 106"/>
            <p:cNvSpPr>
              <a:spLocks noChangeShapeType="1"/>
            </p:cNvSpPr>
            <p:nvPr/>
          </p:nvSpPr>
          <p:spPr bwMode="auto">
            <a:xfrm>
              <a:off x="4833" y="3596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3573" name="Group 107"/>
            <p:cNvGrpSpPr>
              <a:grpSpLocks/>
            </p:cNvGrpSpPr>
            <p:nvPr/>
          </p:nvGrpSpPr>
          <p:grpSpPr bwMode="auto">
            <a:xfrm>
              <a:off x="3696" y="3926"/>
              <a:ext cx="240" cy="250"/>
              <a:chOff x="192" y="2784"/>
              <a:chExt cx="240" cy="250"/>
            </a:xfrm>
          </p:grpSpPr>
          <p:sp>
            <p:nvSpPr>
              <p:cNvPr id="804972" name="Text Box 108"/>
              <p:cNvSpPr txBox="1">
                <a:spLocks noChangeArrowheads="1"/>
              </p:cNvSpPr>
              <p:nvPr/>
            </p:nvSpPr>
            <p:spPr bwMode="auto">
              <a:xfrm>
                <a:off x="192" y="2784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3586" name="Line 109"/>
              <p:cNvSpPr>
                <a:spLocks noChangeShapeType="1"/>
              </p:cNvSpPr>
              <p:nvPr/>
            </p:nvSpPr>
            <p:spPr bwMode="auto">
              <a:xfrm>
                <a:off x="252" y="282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574" name="Group 110"/>
            <p:cNvGrpSpPr>
              <a:grpSpLocks/>
            </p:cNvGrpSpPr>
            <p:nvPr/>
          </p:nvGrpSpPr>
          <p:grpSpPr bwMode="auto">
            <a:xfrm>
              <a:off x="3888" y="3936"/>
              <a:ext cx="240" cy="250"/>
              <a:chOff x="192" y="2784"/>
              <a:chExt cx="240" cy="250"/>
            </a:xfrm>
          </p:grpSpPr>
          <p:sp>
            <p:nvSpPr>
              <p:cNvPr id="804975" name="Text Box 111"/>
              <p:cNvSpPr txBox="1">
                <a:spLocks noChangeArrowheads="1"/>
              </p:cNvSpPr>
              <p:nvPr/>
            </p:nvSpPr>
            <p:spPr bwMode="auto">
              <a:xfrm>
                <a:off x="192" y="2784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3584" name="Line 112"/>
              <p:cNvSpPr>
                <a:spLocks noChangeShapeType="1"/>
              </p:cNvSpPr>
              <p:nvPr/>
            </p:nvSpPr>
            <p:spPr bwMode="auto">
              <a:xfrm>
                <a:off x="252" y="282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575" name="Group 113"/>
            <p:cNvGrpSpPr>
              <a:grpSpLocks/>
            </p:cNvGrpSpPr>
            <p:nvPr/>
          </p:nvGrpSpPr>
          <p:grpSpPr bwMode="auto">
            <a:xfrm>
              <a:off x="4128" y="3936"/>
              <a:ext cx="240" cy="250"/>
              <a:chOff x="192" y="2784"/>
              <a:chExt cx="240" cy="250"/>
            </a:xfrm>
          </p:grpSpPr>
          <p:sp>
            <p:nvSpPr>
              <p:cNvPr id="804978" name="Text Box 114"/>
              <p:cNvSpPr txBox="1">
                <a:spLocks noChangeArrowheads="1"/>
              </p:cNvSpPr>
              <p:nvPr/>
            </p:nvSpPr>
            <p:spPr bwMode="auto">
              <a:xfrm>
                <a:off x="192" y="2784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3582" name="Line 115"/>
              <p:cNvSpPr>
                <a:spLocks noChangeShapeType="1"/>
              </p:cNvSpPr>
              <p:nvPr/>
            </p:nvSpPr>
            <p:spPr bwMode="auto">
              <a:xfrm>
                <a:off x="252" y="282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04980" name="Text Box 116"/>
            <p:cNvSpPr txBox="1">
              <a:spLocks noChangeArrowheads="1"/>
            </p:cNvSpPr>
            <p:nvPr/>
          </p:nvSpPr>
          <p:spPr bwMode="auto">
            <a:xfrm>
              <a:off x="4728" y="389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04981" name="Text Box 117"/>
            <p:cNvSpPr txBox="1">
              <a:spLocks noChangeArrowheads="1"/>
            </p:cNvSpPr>
            <p:nvPr/>
          </p:nvSpPr>
          <p:spPr bwMode="auto">
            <a:xfrm>
              <a:off x="4560" y="389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04982" name="Text Box 118"/>
            <p:cNvSpPr txBox="1">
              <a:spLocks noChangeArrowheads="1"/>
            </p:cNvSpPr>
            <p:nvPr/>
          </p:nvSpPr>
          <p:spPr bwMode="auto">
            <a:xfrm>
              <a:off x="4381" y="389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3579" name="Line 119"/>
            <p:cNvSpPr>
              <a:spLocks noChangeShapeType="1"/>
            </p:cNvSpPr>
            <p:nvPr/>
          </p:nvSpPr>
          <p:spPr bwMode="auto">
            <a:xfrm flipV="1">
              <a:off x="4344" y="2784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4984" name="Text Box 120"/>
            <p:cNvSpPr txBox="1">
              <a:spLocks noChangeArrowheads="1"/>
            </p:cNvSpPr>
            <p:nvPr/>
          </p:nvSpPr>
          <p:spPr bwMode="auto">
            <a:xfrm>
              <a:off x="4368" y="268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23564" name="Rectangle 146"/>
          <p:cNvSpPr>
            <a:spLocks noChangeArrowheads="1"/>
          </p:cNvSpPr>
          <p:nvPr/>
        </p:nvSpPr>
        <p:spPr bwMode="auto">
          <a:xfrm>
            <a:off x="359328" y="168821"/>
            <a:ext cx="8158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/>
              <a:t>3. </a:t>
            </a:r>
            <a:r>
              <a:rPr lang="zh-CN" altLang="en-US" sz="2800" b="1" dirty="0"/>
              <a:t>使用单一逻辑门（</a:t>
            </a:r>
            <a:r>
              <a:rPr lang="zh-CN" altLang="en-US" sz="2800" b="1" dirty="0">
                <a:solidFill>
                  <a:schemeClr val="bg1"/>
                </a:solidFill>
              </a:rPr>
              <a:t>与或非门）</a:t>
            </a:r>
            <a:r>
              <a:rPr lang="zh-CN" altLang="en-US" sz="2800" b="1" dirty="0"/>
              <a:t>设计最简二级电路</a:t>
            </a:r>
            <a:endParaRPr lang="en-US" altLang="zh-CN" sz="2800" b="1" dirty="0"/>
          </a:p>
        </p:txBody>
      </p:sp>
      <p:sp>
        <p:nvSpPr>
          <p:cNvPr id="23565" name="Text Box 2"/>
          <p:cNvSpPr txBox="1">
            <a:spLocks noChangeArrowheads="1"/>
          </p:cNvSpPr>
          <p:nvPr/>
        </p:nvSpPr>
        <p:spPr bwMode="auto">
          <a:xfrm>
            <a:off x="539428" y="878012"/>
            <a:ext cx="4608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已知</a:t>
            </a:r>
            <a:r>
              <a:rPr lang="en-US" altLang="zh-CN" sz="2800" b="1"/>
              <a:t>: </a:t>
            </a:r>
            <a:r>
              <a:rPr lang="zh-CN" altLang="en-US" sz="2800" b="1"/>
              <a:t>最简与或式</a:t>
            </a:r>
            <a:endParaRPr lang="en-US" altLang="zh-CN" sz="2800" b="1"/>
          </a:p>
        </p:txBody>
      </p:sp>
      <p:grpSp>
        <p:nvGrpSpPr>
          <p:cNvPr id="4" name="组合 3"/>
          <p:cNvGrpSpPr/>
          <p:nvPr/>
        </p:nvGrpSpPr>
        <p:grpSpPr>
          <a:xfrm>
            <a:off x="417190" y="4070601"/>
            <a:ext cx="3962400" cy="1878014"/>
            <a:chOff x="417190" y="4070601"/>
            <a:chExt cx="3962400" cy="1878014"/>
          </a:xfrm>
        </p:grpSpPr>
        <p:sp>
          <p:nvSpPr>
            <p:cNvPr id="23612" name="Line 39"/>
            <p:cNvSpPr>
              <a:spLocks noChangeShapeType="1"/>
            </p:cNvSpPr>
            <p:nvPr/>
          </p:nvSpPr>
          <p:spPr bwMode="auto">
            <a:xfrm>
              <a:off x="903784" y="4299201"/>
              <a:ext cx="4572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3" name="Line 40"/>
            <p:cNvSpPr>
              <a:spLocks noChangeShapeType="1"/>
            </p:cNvSpPr>
            <p:nvPr/>
          </p:nvSpPr>
          <p:spPr bwMode="auto">
            <a:xfrm>
              <a:off x="903784" y="4508751"/>
              <a:ext cx="4572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4" name="Line 41"/>
            <p:cNvSpPr>
              <a:spLocks noChangeShapeType="1"/>
            </p:cNvSpPr>
            <p:nvPr/>
          </p:nvSpPr>
          <p:spPr bwMode="auto">
            <a:xfrm>
              <a:off x="903784" y="4756402"/>
              <a:ext cx="4572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5" name="Line 42"/>
            <p:cNvSpPr>
              <a:spLocks noChangeShapeType="1"/>
            </p:cNvSpPr>
            <p:nvPr/>
          </p:nvSpPr>
          <p:spPr bwMode="auto">
            <a:xfrm>
              <a:off x="903784" y="4985002"/>
              <a:ext cx="4572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6" name="Line 43"/>
            <p:cNvSpPr>
              <a:spLocks noChangeShapeType="1"/>
            </p:cNvSpPr>
            <p:nvPr/>
          </p:nvSpPr>
          <p:spPr bwMode="auto">
            <a:xfrm>
              <a:off x="903784" y="5289802"/>
              <a:ext cx="4572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7" name="Line 44"/>
            <p:cNvSpPr>
              <a:spLocks noChangeShapeType="1"/>
            </p:cNvSpPr>
            <p:nvPr/>
          </p:nvSpPr>
          <p:spPr bwMode="auto">
            <a:xfrm>
              <a:off x="903784" y="5594602"/>
              <a:ext cx="4572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4909" name="Text Box 45"/>
            <p:cNvSpPr txBox="1">
              <a:spLocks noChangeArrowheads="1"/>
            </p:cNvSpPr>
            <p:nvPr/>
          </p:nvSpPr>
          <p:spPr bwMode="auto">
            <a:xfrm>
              <a:off x="417190" y="4588126"/>
              <a:ext cx="381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23619" name="Group 46"/>
            <p:cNvGrpSpPr>
              <a:grpSpLocks/>
            </p:cNvGrpSpPr>
            <p:nvPr/>
          </p:nvGrpSpPr>
          <p:grpSpPr bwMode="auto">
            <a:xfrm>
              <a:off x="417190" y="4070601"/>
              <a:ext cx="381000" cy="396875"/>
              <a:chOff x="192" y="2784"/>
              <a:chExt cx="240" cy="250"/>
            </a:xfrm>
          </p:grpSpPr>
          <p:sp>
            <p:nvSpPr>
              <p:cNvPr id="804911" name="Text Box 47"/>
              <p:cNvSpPr txBox="1">
                <a:spLocks noChangeArrowheads="1"/>
              </p:cNvSpPr>
              <p:nvPr/>
            </p:nvSpPr>
            <p:spPr bwMode="auto">
              <a:xfrm>
                <a:off x="192" y="2784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3644" name="Line 48"/>
              <p:cNvSpPr>
                <a:spLocks noChangeShapeType="1"/>
              </p:cNvSpPr>
              <p:nvPr/>
            </p:nvSpPr>
            <p:spPr bwMode="auto">
              <a:xfrm>
                <a:off x="252" y="282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620" name="Group 49"/>
            <p:cNvGrpSpPr>
              <a:grpSpLocks/>
            </p:cNvGrpSpPr>
            <p:nvPr/>
          </p:nvGrpSpPr>
          <p:grpSpPr bwMode="auto">
            <a:xfrm>
              <a:off x="417190" y="5551740"/>
              <a:ext cx="381000" cy="396875"/>
              <a:chOff x="192" y="3535"/>
              <a:chExt cx="240" cy="250"/>
            </a:xfrm>
          </p:grpSpPr>
          <p:sp>
            <p:nvSpPr>
              <p:cNvPr id="804914" name="Text Box 50"/>
              <p:cNvSpPr txBox="1">
                <a:spLocks noChangeArrowheads="1"/>
              </p:cNvSpPr>
              <p:nvPr/>
            </p:nvSpPr>
            <p:spPr bwMode="auto">
              <a:xfrm>
                <a:off x="192" y="3535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3642" name="Line 51"/>
              <p:cNvSpPr>
                <a:spLocks noChangeShapeType="1"/>
              </p:cNvSpPr>
              <p:nvPr/>
            </p:nvSpPr>
            <p:spPr bwMode="auto">
              <a:xfrm>
                <a:off x="252" y="357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621" name="Group 52"/>
            <p:cNvGrpSpPr>
              <a:grpSpLocks/>
            </p:cNvGrpSpPr>
            <p:nvPr/>
          </p:nvGrpSpPr>
          <p:grpSpPr bwMode="auto">
            <a:xfrm>
              <a:off x="417190" y="4908802"/>
              <a:ext cx="381000" cy="396875"/>
              <a:chOff x="192" y="2784"/>
              <a:chExt cx="240" cy="250"/>
            </a:xfrm>
          </p:grpSpPr>
          <p:sp>
            <p:nvSpPr>
              <p:cNvPr id="804917" name="Text Box 53"/>
              <p:cNvSpPr txBox="1">
                <a:spLocks noChangeArrowheads="1"/>
              </p:cNvSpPr>
              <p:nvPr/>
            </p:nvSpPr>
            <p:spPr bwMode="auto">
              <a:xfrm>
                <a:off x="192" y="2784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3640" name="Line 54"/>
              <p:cNvSpPr>
                <a:spLocks noChangeShapeType="1"/>
              </p:cNvSpPr>
              <p:nvPr/>
            </p:nvSpPr>
            <p:spPr bwMode="auto">
              <a:xfrm>
                <a:off x="252" y="282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04919" name="Text Box 55"/>
            <p:cNvSpPr txBox="1">
              <a:spLocks noChangeArrowheads="1"/>
            </p:cNvSpPr>
            <p:nvPr/>
          </p:nvSpPr>
          <p:spPr bwMode="auto">
            <a:xfrm>
              <a:off x="417190" y="4292851"/>
              <a:ext cx="381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04921" name="Text Box 57"/>
            <p:cNvSpPr txBox="1">
              <a:spLocks noChangeArrowheads="1"/>
            </p:cNvSpPr>
            <p:nvPr/>
          </p:nvSpPr>
          <p:spPr bwMode="auto">
            <a:xfrm>
              <a:off x="417190" y="5156452"/>
              <a:ext cx="381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3624" name="Line 59"/>
            <p:cNvSpPr>
              <a:spLocks noChangeShapeType="1"/>
            </p:cNvSpPr>
            <p:nvPr/>
          </p:nvSpPr>
          <p:spPr bwMode="auto">
            <a:xfrm>
              <a:off x="2207890" y="4959602"/>
              <a:ext cx="4572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7" name="Line 66"/>
            <p:cNvSpPr>
              <a:spLocks noChangeShapeType="1"/>
            </p:cNvSpPr>
            <p:nvPr/>
          </p:nvSpPr>
          <p:spPr bwMode="auto">
            <a:xfrm rot="106853" flipV="1">
              <a:off x="2627205" y="4590166"/>
              <a:ext cx="380570" cy="138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8" name="Line 67"/>
            <p:cNvSpPr>
              <a:spLocks noChangeShapeType="1"/>
            </p:cNvSpPr>
            <p:nvPr/>
          </p:nvSpPr>
          <p:spPr bwMode="auto">
            <a:xfrm>
              <a:off x="2640989" y="4584255"/>
              <a:ext cx="5051" cy="7896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9" name="Line 68"/>
            <p:cNvSpPr>
              <a:spLocks noChangeShapeType="1"/>
            </p:cNvSpPr>
            <p:nvPr/>
          </p:nvSpPr>
          <p:spPr bwMode="auto">
            <a:xfrm rot="106853" flipV="1">
              <a:off x="2627272" y="5347830"/>
              <a:ext cx="380436" cy="1816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0" name="Oval 69"/>
            <p:cNvSpPr>
              <a:spLocks noChangeArrowheads="1"/>
            </p:cNvSpPr>
            <p:nvPr/>
          </p:nvSpPr>
          <p:spPr bwMode="auto">
            <a:xfrm>
              <a:off x="2569840" y="492785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1" name="Line 70"/>
            <p:cNvSpPr>
              <a:spLocks noChangeShapeType="1"/>
            </p:cNvSpPr>
            <p:nvPr/>
          </p:nvSpPr>
          <p:spPr bwMode="auto">
            <a:xfrm>
              <a:off x="3898613" y="4965952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4935" name="Text Box 71"/>
            <p:cNvSpPr txBox="1">
              <a:spLocks noChangeArrowheads="1"/>
            </p:cNvSpPr>
            <p:nvPr/>
          </p:nvSpPr>
          <p:spPr bwMode="auto">
            <a:xfrm>
              <a:off x="3998590" y="4375401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331590" y="4217154"/>
              <a:ext cx="893709" cy="1447802"/>
              <a:chOff x="1331590" y="4217154"/>
              <a:chExt cx="893709" cy="1447802"/>
            </a:xfrm>
          </p:grpSpPr>
          <p:sp>
            <p:nvSpPr>
              <p:cNvPr id="23645" name="Rectangle 34"/>
              <p:cNvSpPr>
                <a:spLocks noChangeArrowheads="1"/>
              </p:cNvSpPr>
              <p:nvPr/>
            </p:nvSpPr>
            <p:spPr bwMode="auto">
              <a:xfrm rot="5400000">
                <a:off x="1181589" y="4752936"/>
                <a:ext cx="1447801" cy="37623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3200" b="1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23648" name="Oval 37"/>
              <p:cNvSpPr>
                <a:spLocks noChangeArrowheads="1"/>
              </p:cNvSpPr>
              <p:nvPr/>
            </p:nvSpPr>
            <p:spPr bwMode="auto">
              <a:xfrm rot="5458649">
                <a:off x="2097395" y="4890411"/>
                <a:ext cx="130396" cy="125413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34"/>
              <p:cNvSpPr>
                <a:spLocks noChangeArrowheads="1"/>
              </p:cNvSpPr>
              <p:nvPr/>
            </p:nvSpPr>
            <p:spPr bwMode="auto">
              <a:xfrm rot="5400000">
                <a:off x="809789" y="4752937"/>
                <a:ext cx="1447801" cy="37623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sz="3200" b="1" dirty="0">
                  <a:latin typeface="Times New Roman" pitchFamily="18" charset="0"/>
                </a:endParaRPr>
              </a:p>
            </p:txBody>
          </p:sp>
          <p:sp>
            <p:nvSpPr>
              <p:cNvPr id="111" name="Line 39"/>
              <p:cNvSpPr>
                <a:spLocks noChangeShapeType="1"/>
              </p:cNvSpPr>
              <p:nvPr/>
            </p:nvSpPr>
            <p:spPr bwMode="auto">
              <a:xfrm>
                <a:off x="1331590" y="4687169"/>
                <a:ext cx="39600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" name="Line 39"/>
              <p:cNvSpPr>
                <a:spLocks noChangeShapeType="1"/>
              </p:cNvSpPr>
              <p:nvPr/>
            </p:nvSpPr>
            <p:spPr bwMode="auto">
              <a:xfrm>
                <a:off x="1335689" y="5160496"/>
                <a:ext cx="39600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5" name="Rectangle 34"/>
            <p:cNvSpPr>
              <a:spLocks noChangeArrowheads="1"/>
            </p:cNvSpPr>
            <p:nvPr/>
          </p:nvSpPr>
          <p:spPr bwMode="auto">
            <a:xfrm rot="5400000">
              <a:off x="2853799" y="4771483"/>
              <a:ext cx="1447801" cy="376238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16" name="Oval 37"/>
            <p:cNvSpPr>
              <a:spLocks noChangeArrowheads="1"/>
            </p:cNvSpPr>
            <p:nvPr/>
          </p:nvSpPr>
          <p:spPr bwMode="auto">
            <a:xfrm rot="5458649">
              <a:off x="3769605" y="4908958"/>
              <a:ext cx="130396" cy="125413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Rectangle 34"/>
            <p:cNvSpPr>
              <a:spLocks noChangeArrowheads="1"/>
            </p:cNvSpPr>
            <p:nvPr/>
          </p:nvSpPr>
          <p:spPr bwMode="auto">
            <a:xfrm rot="5400000">
              <a:off x="2481999" y="4771484"/>
              <a:ext cx="1447801" cy="376238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3200" b="1" dirty="0">
                <a:latin typeface="Times New Roman" pitchFamily="18" charset="0"/>
              </a:endParaRPr>
            </a:p>
          </p:txBody>
        </p:sp>
        <p:sp>
          <p:nvSpPr>
            <p:cNvPr id="119" name="Line 39"/>
            <p:cNvSpPr>
              <a:spLocks noChangeShapeType="1"/>
            </p:cNvSpPr>
            <p:nvPr/>
          </p:nvSpPr>
          <p:spPr bwMode="auto">
            <a:xfrm>
              <a:off x="3017780" y="4953117"/>
              <a:ext cx="396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65476" y="235067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en-US" altLang="zh-CN" sz="2800" dirty="0">
                <a:solidFill>
                  <a:schemeClr val="bg1"/>
                </a:solidFill>
              </a:rPr>
              <a:t>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4822262" y="1731093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5"/>
          <p:cNvSpPr txBox="1">
            <a:spLocks noChangeArrowheads="1"/>
          </p:cNvSpPr>
          <p:nvPr/>
        </p:nvSpPr>
        <p:spPr bwMode="auto">
          <a:xfrm>
            <a:off x="684213" y="90805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 dirty="0"/>
              <a:t>5. </a:t>
            </a:r>
            <a:r>
              <a:rPr lang="zh-CN" altLang="en-US" sz="4000" b="1" dirty="0"/>
              <a:t>多级</a:t>
            </a:r>
            <a:r>
              <a:rPr lang="zh-CN" altLang="en-US" sz="4000" b="1" dirty="0" smtClean="0"/>
              <a:t>门电路等</a:t>
            </a:r>
            <a:endParaRPr lang="en-US" altLang="zh-CN" sz="4000" b="1" dirty="0"/>
          </a:p>
        </p:txBody>
      </p:sp>
      <p:graphicFrame>
        <p:nvGraphicFramePr>
          <p:cNvPr id="1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569947"/>
              </p:ext>
            </p:extLst>
          </p:nvPr>
        </p:nvGraphicFramePr>
        <p:xfrm>
          <a:off x="674009" y="5959645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75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009" y="5959645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2" name="Picture 69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005210" y="1854201"/>
            <a:ext cx="6769100" cy="441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两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级门电路的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设计</a:t>
            </a:r>
            <a:endParaRPr lang="en-US" altLang="zh-CN" sz="3200" b="1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功能完善的逻辑运算组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单一逻辑门（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与非门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）设计最简二级电路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使用单一逻辑门（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或非门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）设计最简二级电路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使用单一逻辑门（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与或非门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）设计最简二级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电路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正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逻辑和副逻辑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5576" y="4529294"/>
            <a:ext cx="74818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87624" y="4125280"/>
            <a:ext cx="7660486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21228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027"/>
          <p:cNvSpPr txBox="1">
            <a:spLocks noChangeArrowheads="1"/>
          </p:cNvSpPr>
          <p:nvPr/>
        </p:nvSpPr>
        <p:spPr bwMode="auto">
          <a:xfrm>
            <a:off x="2484438" y="622300"/>
            <a:ext cx="46085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正逻辑与负逻辑</a:t>
            </a:r>
          </a:p>
        </p:txBody>
      </p:sp>
      <p:sp>
        <p:nvSpPr>
          <p:cNvPr id="351236" name="Text Box 1028"/>
          <p:cNvSpPr txBox="1">
            <a:spLocks noChangeArrowheads="1"/>
          </p:cNvSpPr>
          <p:nvPr/>
        </p:nvSpPr>
        <p:spPr bwMode="auto">
          <a:xfrm>
            <a:off x="1125054" y="1700808"/>
            <a:ext cx="710979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428750" indent="-1428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168400" indent="-116840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客观：只要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电路一定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，其输入与输出的电位关系就唯一被确定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下来</a:t>
            </a:r>
            <a:endParaRPr lang="en-US" altLang="zh-CN" sz="3200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  <a:p>
            <a:pPr marL="1168400" indent="-116840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主观：输入与输出的高低电位被赋予什么逻辑值是人为规定的</a:t>
            </a:r>
          </a:p>
        </p:txBody>
      </p:sp>
      <p:pic>
        <p:nvPicPr>
          <p:cNvPr id="24582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684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4"/>
          <p:cNvSpPr txBox="1">
            <a:spLocks noChangeArrowheads="1"/>
          </p:cNvSpPr>
          <p:nvPr/>
        </p:nvSpPr>
        <p:spPr bwMode="auto">
          <a:xfrm>
            <a:off x="835449" y="1954608"/>
            <a:ext cx="67675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27175" indent="-1527175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</a:rPr>
              <a:t>前提</a:t>
            </a:r>
            <a:r>
              <a:rPr lang="en-US" altLang="zh-CN" sz="2800" b="1" dirty="0">
                <a:solidFill>
                  <a:schemeClr val="bg1"/>
                </a:solidFill>
              </a:rPr>
              <a:t>:  </a:t>
            </a:r>
            <a:r>
              <a:rPr lang="zh-CN" altLang="en-US" sz="2800" dirty="0"/>
              <a:t>忽略输入端原、反变量的差别</a:t>
            </a:r>
            <a:r>
              <a:rPr lang="en-US" altLang="zh-CN" sz="2800" dirty="0"/>
              <a:t>.</a:t>
            </a:r>
          </a:p>
        </p:txBody>
      </p:sp>
      <p:pic>
        <p:nvPicPr>
          <p:cNvPr id="6147" name="Picture 1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78" name="Text Box 18"/>
          <p:cNvSpPr txBox="1">
            <a:spLocks noChangeArrowheads="1"/>
          </p:cNvSpPr>
          <p:nvPr/>
        </p:nvSpPr>
        <p:spPr bwMode="auto">
          <a:xfrm>
            <a:off x="827088" y="980728"/>
            <a:ext cx="72009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门的</a:t>
            </a:r>
            <a:r>
              <a:rPr lang="zh-CN" altLang="en-US" sz="2800" b="1" dirty="0">
                <a:solidFill>
                  <a:schemeClr val="bg1"/>
                </a:solidFill>
              </a:rPr>
              <a:t>级数</a:t>
            </a:r>
            <a:r>
              <a:rPr lang="en-US" altLang="zh-CN" sz="2800" dirty="0"/>
              <a:t>——</a:t>
            </a:r>
            <a:r>
              <a:rPr lang="zh-CN" altLang="en-US" sz="2800" dirty="0"/>
              <a:t>在电路输入、输出之间，最大的串行级联的逻辑门的最大数目</a:t>
            </a:r>
            <a:endParaRPr lang="en-US" altLang="zh-CN" sz="2800" dirty="0"/>
          </a:p>
        </p:txBody>
      </p:sp>
      <p:sp>
        <p:nvSpPr>
          <p:cNvPr id="296979" name="Text Box 19"/>
          <p:cNvSpPr txBox="1">
            <a:spLocks noChangeArrowheads="1"/>
          </p:cNvSpPr>
          <p:nvPr/>
        </p:nvSpPr>
        <p:spPr bwMode="auto">
          <a:xfrm>
            <a:off x="823557" y="2826887"/>
            <a:ext cx="6844787" cy="293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dirty="0"/>
              <a:t>1. </a:t>
            </a:r>
            <a:r>
              <a:rPr lang="en-US" altLang="zh-CN" sz="2800" i="1" dirty="0">
                <a:solidFill>
                  <a:schemeClr val="bg1"/>
                </a:solidFill>
              </a:rPr>
              <a:t>AND-OR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zh-CN" altLang="en-US" sz="2800" b="1" dirty="0"/>
              <a:t>积之和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  <a:r>
              <a:rPr lang="en-US" altLang="zh-CN" sz="2800" i="1" dirty="0">
                <a:solidFill>
                  <a:schemeClr val="bg1"/>
                </a:solidFill>
              </a:rPr>
              <a:t> </a:t>
            </a:r>
            <a:r>
              <a:rPr lang="zh-CN" altLang="en-US" sz="2800" dirty="0"/>
              <a:t>电路</a:t>
            </a:r>
            <a:r>
              <a:rPr lang="en-US" altLang="zh-CN" sz="2800" i="1" dirty="0"/>
              <a:t> </a:t>
            </a:r>
            <a:r>
              <a:rPr lang="en-US" altLang="zh-CN" sz="2800" dirty="0"/>
              <a:t>:</a:t>
            </a:r>
            <a:r>
              <a:rPr lang="en-US" altLang="zh-CN" dirty="0"/>
              <a:t> </a:t>
            </a:r>
            <a:r>
              <a:rPr lang="zh-CN" altLang="en-US" sz="2800" dirty="0"/>
              <a:t>两级电路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/>
              <a:t>2. </a:t>
            </a:r>
            <a:r>
              <a:rPr lang="en-US" altLang="zh-CN" sz="2800" i="1" dirty="0">
                <a:solidFill>
                  <a:schemeClr val="bg1"/>
                </a:solidFill>
              </a:rPr>
              <a:t>OR-AND</a:t>
            </a:r>
            <a:r>
              <a:rPr lang="en-US" altLang="zh-CN" sz="2800" i="1" dirty="0"/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zh-CN" altLang="en-US" sz="2800" b="1" dirty="0"/>
              <a:t>和之积</a:t>
            </a:r>
            <a:r>
              <a:rPr lang="zh-CN" altLang="en-US" sz="2800" dirty="0">
                <a:solidFill>
                  <a:schemeClr val="bg1"/>
                </a:solidFill>
              </a:rPr>
              <a:t>） </a:t>
            </a:r>
            <a:r>
              <a:rPr lang="en-US" altLang="zh-CN" sz="2800" i="1" dirty="0">
                <a:solidFill>
                  <a:schemeClr val="bg1"/>
                </a:solidFill>
              </a:rPr>
              <a:t> </a:t>
            </a:r>
            <a:r>
              <a:rPr lang="zh-CN" altLang="en-US" sz="2800" dirty="0"/>
              <a:t>电路</a:t>
            </a:r>
            <a:r>
              <a:rPr lang="en-US" altLang="zh-CN" sz="2800" i="1" dirty="0"/>
              <a:t> </a:t>
            </a:r>
            <a:r>
              <a:rPr lang="en-US" altLang="zh-CN" sz="2800" dirty="0"/>
              <a:t>: </a:t>
            </a:r>
            <a:r>
              <a:rPr lang="zh-CN" altLang="en-US" sz="2800" dirty="0"/>
              <a:t>两级电路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/>
              <a:t>3. </a:t>
            </a:r>
            <a:r>
              <a:rPr lang="en-US" altLang="zh-CN" sz="2800" i="1" dirty="0">
                <a:solidFill>
                  <a:schemeClr val="bg1"/>
                </a:solidFill>
              </a:rPr>
              <a:t>OR-AND-OR</a:t>
            </a:r>
            <a:r>
              <a:rPr lang="en-US" altLang="zh-CN" sz="2800" i="1" dirty="0"/>
              <a:t> </a:t>
            </a:r>
            <a:r>
              <a:rPr lang="en-US" altLang="zh-CN" sz="2800" i="1" dirty="0">
                <a:solidFill>
                  <a:schemeClr val="bg1"/>
                </a:solidFill>
              </a:rPr>
              <a:t> </a:t>
            </a:r>
            <a:r>
              <a:rPr lang="zh-CN" altLang="en-US" sz="2800" dirty="0"/>
              <a:t>电路</a:t>
            </a:r>
            <a:r>
              <a:rPr lang="en-US" altLang="zh-CN" sz="2800" i="1" dirty="0"/>
              <a:t> </a:t>
            </a:r>
            <a:r>
              <a:rPr lang="en-US" altLang="zh-CN" sz="2800" dirty="0"/>
              <a:t>: </a:t>
            </a:r>
            <a:r>
              <a:rPr lang="zh-CN" altLang="en-US" sz="2800" dirty="0"/>
              <a:t>三级电路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zh-CN" sz="1100" b="1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/>
              <a:t>      </a:t>
            </a:r>
            <a:endParaRPr lang="en-US" altLang="zh-CN" sz="2800" dirty="0"/>
          </a:p>
        </p:txBody>
      </p:sp>
      <p:sp>
        <p:nvSpPr>
          <p:cNvPr id="6152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/>
              <a:t>级数</a:t>
            </a:r>
            <a:endParaRPr lang="en-US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296978" grpId="0"/>
      <p:bldP spid="2969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0"/>
          <p:cNvSpPr txBox="1">
            <a:spLocks noChangeArrowheads="1"/>
          </p:cNvSpPr>
          <p:nvPr/>
        </p:nvSpPr>
        <p:spPr bwMode="auto">
          <a:xfrm>
            <a:off x="476200" y="260648"/>
            <a:ext cx="403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例：</a:t>
            </a:r>
            <a:r>
              <a:rPr lang="zh-CN" altLang="en-US" sz="3200" b="1"/>
              <a:t>某电路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76600" y="336848"/>
            <a:ext cx="1524000" cy="2833688"/>
            <a:chOff x="2016" y="384"/>
            <a:chExt cx="960" cy="1785"/>
          </a:xfrm>
        </p:grpSpPr>
        <p:sp>
          <p:nvSpPr>
            <p:cNvPr id="25622" name="Text Box 12"/>
            <p:cNvSpPr txBox="1">
              <a:spLocks noChangeArrowheads="1"/>
            </p:cNvSpPr>
            <p:nvPr/>
          </p:nvSpPr>
          <p:spPr bwMode="auto">
            <a:xfrm>
              <a:off x="2016" y="742"/>
              <a:ext cx="960" cy="142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ts val="3000"/>
                </a:spcBef>
              </a:pPr>
              <a:r>
                <a:rPr lang="en-US" altLang="zh-CN" sz="2800" b="1"/>
                <a:t>A B   </a:t>
              </a:r>
              <a:r>
                <a:rPr lang="en-US" altLang="zh-CN" sz="2800" b="1">
                  <a:solidFill>
                    <a:srgbClr val="FF33CC"/>
                  </a:solidFill>
                </a:rPr>
                <a:t> </a:t>
              </a:r>
              <a:r>
                <a:rPr lang="en-US" altLang="zh-CN" sz="2800" b="1"/>
                <a:t>F</a:t>
              </a:r>
              <a:endParaRPr lang="en-US" altLang="zh-CN" sz="2800" b="1" baseline="-30000"/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L L     L  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L H     L  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H L     L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H H    H   </a:t>
              </a:r>
            </a:p>
          </p:txBody>
        </p:sp>
        <p:sp>
          <p:nvSpPr>
            <p:cNvPr id="25623" name="Text Box 13"/>
            <p:cNvSpPr txBox="1">
              <a:spLocks noChangeArrowheads="1"/>
            </p:cNvSpPr>
            <p:nvPr/>
          </p:nvSpPr>
          <p:spPr bwMode="auto">
            <a:xfrm>
              <a:off x="2086" y="384"/>
              <a:ext cx="8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真值表</a:t>
              </a:r>
            </a:p>
          </p:txBody>
        </p:sp>
        <p:sp>
          <p:nvSpPr>
            <p:cNvPr id="25624" name="Line 14"/>
            <p:cNvSpPr>
              <a:spLocks noChangeShapeType="1"/>
            </p:cNvSpPr>
            <p:nvPr/>
          </p:nvSpPr>
          <p:spPr bwMode="auto">
            <a:xfrm>
              <a:off x="2592" y="754"/>
              <a:ext cx="0" cy="138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Line 15"/>
            <p:cNvSpPr>
              <a:spLocks noChangeShapeType="1"/>
            </p:cNvSpPr>
            <p:nvPr/>
          </p:nvSpPr>
          <p:spPr bwMode="auto">
            <a:xfrm>
              <a:off x="2016" y="953"/>
              <a:ext cx="949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933400" y="2089448"/>
            <a:ext cx="1524000" cy="2833688"/>
            <a:chOff x="2016" y="384"/>
            <a:chExt cx="960" cy="1785"/>
          </a:xfrm>
        </p:grpSpPr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2016" y="742"/>
              <a:ext cx="960" cy="142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A B   </a:t>
              </a:r>
              <a:r>
                <a:rPr lang="en-US" altLang="zh-CN" sz="2800" b="1">
                  <a:solidFill>
                    <a:srgbClr val="FF33CC"/>
                  </a:solidFill>
                </a:rPr>
                <a:t> </a:t>
              </a:r>
              <a:r>
                <a:rPr lang="en-US" altLang="zh-CN" sz="2800" b="1"/>
                <a:t>F</a:t>
              </a:r>
              <a:endParaRPr lang="en-US" altLang="zh-CN" sz="2800" b="1" baseline="-30000"/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0  0     0  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0  1     0  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1  0     0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1  1     1   </a:t>
              </a:r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2086" y="384"/>
              <a:ext cx="8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真值表</a:t>
              </a:r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>
              <a:off x="2592" y="754"/>
              <a:ext cx="0" cy="138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2016" y="953"/>
              <a:ext cx="949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496000" y="2089448"/>
            <a:ext cx="1524000" cy="2833688"/>
            <a:chOff x="2016" y="384"/>
            <a:chExt cx="960" cy="1785"/>
          </a:xfrm>
        </p:grpSpPr>
        <p:sp>
          <p:nvSpPr>
            <p:cNvPr id="25614" name="Text Box 23"/>
            <p:cNvSpPr txBox="1">
              <a:spLocks noChangeArrowheads="1"/>
            </p:cNvSpPr>
            <p:nvPr/>
          </p:nvSpPr>
          <p:spPr bwMode="auto">
            <a:xfrm>
              <a:off x="2016" y="742"/>
              <a:ext cx="960" cy="142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A B   </a:t>
              </a:r>
              <a:r>
                <a:rPr lang="en-US" altLang="zh-CN" sz="2800" b="1">
                  <a:solidFill>
                    <a:srgbClr val="FF33CC"/>
                  </a:solidFill>
                </a:rPr>
                <a:t> </a:t>
              </a:r>
              <a:r>
                <a:rPr lang="en-US" altLang="zh-CN" sz="2800" b="1"/>
                <a:t>F</a:t>
              </a:r>
              <a:endParaRPr lang="en-US" altLang="zh-CN" sz="2800" b="1" baseline="-30000"/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1  1     1  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1  0     1  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0  1     1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0  0     0      </a:t>
              </a:r>
            </a:p>
          </p:txBody>
        </p:sp>
        <p:sp>
          <p:nvSpPr>
            <p:cNvPr id="25615" name="Text Box 24"/>
            <p:cNvSpPr txBox="1">
              <a:spLocks noChangeArrowheads="1"/>
            </p:cNvSpPr>
            <p:nvPr/>
          </p:nvSpPr>
          <p:spPr bwMode="auto">
            <a:xfrm>
              <a:off x="2086" y="384"/>
              <a:ext cx="8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真值表</a:t>
              </a:r>
            </a:p>
          </p:txBody>
        </p:sp>
        <p:sp>
          <p:nvSpPr>
            <p:cNvPr id="25616" name="Line 25"/>
            <p:cNvSpPr>
              <a:spLocks noChangeShapeType="1"/>
            </p:cNvSpPr>
            <p:nvPr/>
          </p:nvSpPr>
          <p:spPr bwMode="auto">
            <a:xfrm>
              <a:off x="2592" y="754"/>
              <a:ext cx="0" cy="138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Line 26"/>
            <p:cNvSpPr>
              <a:spLocks noChangeShapeType="1"/>
            </p:cNvSpPr>
            <p:nvPr/>
          </p:nvSpPr>
          <p:spPr bwMode="auto">
            <a:xfrm>
              <a:off x="2016" y="953"/>
              <a:ext cx="949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1835" name="Line 27"/>
          <p:cNvSpPr>
            <a:spLocks noChangeShapeType="1"/>
          </p:cNvSpPr>
          <p:nvPr/>
        </p:nvSpPr>
        <p:spPr bwMode="auto">
          <a:xfrm flipH="1">
            <a:off x="2533600" y="3156248"/>
            <a:ext cx="1752600" cy="11430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1836" name="Line 28"/>
          <p:cNvSpPr>
            <a:spLocks noChangeShapeType="1"/>
          </p:cNvSpPr>
          <p:nvPr/>
        </p:nvSpPr>
        <p:spPr bwMode="auto">
          <a:xfrm>
            <a:off x="4743400" y="3179614"/>
            <a:ext cx="1752600" cy="1119634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1837" name="Text Box 29"/>
          <p:cNvSpPr txBox="1">
            <a:spLocks noChangeArrowheads="1"/>
          </p:cNvSpPr>
          <p:nvPr/>
        </p:nvSpPr>
        <p:spPr bwMode="auto">
          <a:xfrm>
            <a:off x="2762200" y="4070648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正逻辑</a:t>
            </a:r>
          </a:p>
        </p:txBody>
      </p:sp>
      <p:sp>
        <p:nvSpPr>
          <p:cNvPr id="631838" name="Text Box 30"/>
          <p:cNvSpPr txBox="1">
            <a:spLocks noChangeArrowheads="1"/>
          </p:cNvSpPr>
          <p:nvPr/>
        </p:nvSpPr>
        <p:spPr bwMode="auto">
          <a:xfrm>
            <a:off x="5048200" y="4070648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负逻辑</a:t>
            </a:r>
          </a:p>
        </p:txBody>
      </p:sp>
      <p:sp>
        <p:nvSpPr>
          <p:cNvPr id="631839" name="Text Box 31"/>
          <p:cNvSpPr txBox="1">
            <a:spLocks noChangeArrowheads="1"/>
          </p:cNvSpPr>
          <p:nvPr/>
        </p:nvSpPr>
        <p:spPr bwMode="auto">
          <a:xfrm>
            <a:off x="1238200" y="5137448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与门</a:t>
            </a:r>
          </a:p>
        </p:txBody>
      </p:sp>
      <p:sp>
        <p:nvSpPr>
          <p:cNvPr id="631840" name="Text Box 32"/>
          <p:cNvSpPr txBox="1">
            <a:spLocks noChangeArrowheads="1"/>
          </p:cNvSpPr>
          <p:nvPr/>
        </p:nvSpPr>
        <p:spPr bwMode="auto">
          <a:xfrm>
            <a:off x="6877000" y="5137448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或门</a:t>
            </a: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2607568" y="4949433"/>
            <a:ext cx="3888432" cy="15696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对同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一电路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，既可采用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正逻辑，也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可采用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负逻辑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，这不会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影响电路结构，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但会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影响电路逻辑功能。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3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63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35" grpId="0" animBg="1"/>
      <p:bldP spid="631836" grpId="0" animBg="1"/>
      <p:bldP spid="631837" grpId="0" autoUpdateAnimBg="0"/>
      <p:bldP spid="631838" grpId="0" autoUpdateAnimBg="0"/>
      <p:bldP spid="631839" grpId="0" autoUpdateAnimBg="0"/>
      <p:bldP spid="631840" grpId="0" autoUpdateAnimBg="0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5"/>
          <p:cNvSpPr txBox="1">
            <a:spLocks noChangeArrowheads="1"/>
          </p:cNvSpPr>
          <p:nvPr/>
        </p:nvSpPr>
        <p:spPr bwMode="auto">
          <a:xfrm>
            <a:off x="684213" y="90805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 dirty="0"/>
              <a:t>5. </a:t>
            </a:r>
            <a:r>
              <a:rPr lang="zh-CN" altLang="en-US" sz="4000" b="1" dirty="0"/>
              <a:t>多级</a:t>
            </a:r>
            <a:r>
              <a:rPr lang="zh-CN" altLang="en-US" sz="4000" b="1" dirty="0" smtClean="0"/>
              <a:t>门电路等</a:t>
            </a:r>
            <a:endParaRPr lang="en-US" altLang="zh-CN" sz="4000" b="1" dirty="0"/>
          </a:p>
        </p:txBody>
      </p:sp>
      <p:graphicFrame>
        <p:nvGraphicFramePr>
          <p:cNvPr id="7" name="Object 21"/>
          <p:cNvGraphicFramePr>
            <a:graphicFrameLocks noChangeAspect="1"/>
          </p:cNvGraphicFramePr>
          <p:nvPr/>
        </p:nvGraphicFramePr>
        <p:xfrm>
          <a:off x="395288" y="3970338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7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970338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4" name="Picture 69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331913" y="2349500"/>
            <a:ext cx="67691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多级门电路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两级门电路的设计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多输出电路的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设计</a:t>
            </a:r>
            <a:endParaRPr lang="en-US" altLang="zh-CN" sz="32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举例 （组合电路分析、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spcBef>
                <a:spcPct val="50000"/>
              </a:spcBef>
              <a:buClr>
                <a:srgbClr val="FF6600"/>
              </a:buClr>
              <a:buSzPct val="65000"/>
            </a:pP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组合电路设计）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331913" y="2349500"/>
            <a:ext cx="67691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多级门电路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两级门电路的设计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多输出电路的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设计</a:t>
            </a:r>
            <a:endParaRPr lang="en-US" altLang="zh-CN" sz="32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举例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（组合电路分析、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spcBef>
                <a:spcPct val="50000"/>
              </a:spcBef>
              <a:buClr>
                <a:srgbClr val="FF6600"/>
              </a:buClr>
              <a:buSzPct val="65000"/>
            </a:pP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组合电路设计）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22" name="Text Box 15"/>
          <p:cNvSpPr txBox="1">
            <a:spLocks noChangeArrowheads="1"/>
          </p:cNvSpPr>
          <p:nvPr/>
        </p:nvSpPr>
        <p:spPr bwMode="auto">
          <a:xfrm>
            <a:off x="684213" y="90805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 dirty="0"/>
              <a:t>5. </a:t>
            </a:r>
            <a:r>
              <a:rPr lang="zh-CN" altLang="en-US" sz="4000" b="1" dirty="0"/>
              <a:t>多级</a:t>
            </a:r>
            <a:r>
              <a:rPr lang="zh-CN" altLang="en-US" sz="4000" b="1" dirty="0" smtClean="0"/>
              <a:t>门电路等</a:t>
            </a:r>
            <a:endParaRPr lang="en-US" altLang="zh-CN" sz="4000" b="1" dirty="0"/>
          </a:p>
        </p:txBody>
      </p:sp>
      <p:graphicFrame>
        <p:nvGraphicFramePr>
          <p:cNvPr id="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40998"/>
              </p:ext>
            </p:extLst>
          </p:nvPr>
        </p:nvGraphicFramePr>
        <p:xfrm>
          <a:off x="4932040" y="3705374"/>
          <a:ext cx="432048" cy="227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8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705374"/>
                        <a:ext cx="432048" cy="227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4" name="Picture 69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861372" y="3501008"/>
            <a:ext cx="27334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代数法</a:t>
            </a:r>
            <a:endParaRPr lang="en-US" altLang="zh-CN" sz="2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卡诺图法</a:t>
            </a:r>
            <a:endParaRPr lang="en-US" altLang="zh-CN" sz="2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16345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 bwMode="auto">
          <a:xfrm>
            <a:off x="5530001" y="1556792"/>
            <a:ext cx="3404688" cy="27143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79512" y="1556792"/>
            <a:ext cx="5111922" cy="27143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39034" y="-108407"/>
            <a:ext cx="2895600" cy="0"/>
            <a:chOff x="1920" y="816"/>
            <a:chExt cx="1824" cy="0"/>
          </a:xfrm>
        </p:grpSpPr>
        <p:sp>
          <p:nvSpPr>
            <p:cNvPr id="31850" name="Line 5"/>
            <p:cNvSpPr>
              <a:spLocks noChangeShapeType="1"/>
            </p:cNvSpPr>
            <p:nvPr/>
          </p:nvSpPr>
          <p:spPr bwMode="auto">
            <a:xfrm>
              <a:off x="1920" y="81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51" name="Line 6"/>
            <p:cNvSpPr>
              <a:spLocks noChangeShapeType="1"/>
            </p:cNvSpPr>
            <p:nvPr/>
          </p:nvSpPr>
          <p:spPr bwMode="auto">
            <a:xfrm>
              <a:off x="3480" y="81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52" name="Line 7"/>
            <p:cNvSpPr>
              <a:spLocks noChangeShapeType="1"/>
            </p:cNvSpPr>
            <p:nvPr/>
          </p:nvSpPr>
          <p:spPr bwMode="auto">
            <a:xfrm>
              <a:off x="3648" y="81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69160" y="1799432"/>
            <a:ext cx="2514600" cy="2454275"/>
            <a:chOff x="240" y="1248"/>
            <a:chExt cx="1584" cy="1546"/>
          </a:xfrm>
        </p:grpSpPr>
        <p:sp>
          <p:nvSpPr>
            <p:cNvPr id="780297" name="Text Box 9"/>
            <p:cNvSpPr txBox="1">
              <a:spLocks noChangeArrowheads="1"/>
            </p:cNvSpPr>
            <p:nvPr/>
          </p:nvSpPr>
          <p:spPr bwMode="auto">
            <a:xfrm>
              <a:off x="384" y="2544"/>
              <a:ext cx="3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80298" name="Text Box 10"/>
            <p:cNvSpPr txBox="1">
              <a:spLocks noChangeArrowheads="1"/>
            </p:cNvSpPr>
            <p:nvPr/>
          </p:nvSpPr>
          <p:spPr bwMode="auto">
            <a:xfrm>
              <a:off x="240" y="2544"/>
              <a:ext cx="3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80299" name="Text Box 11"/>
            <p:cNvSpPr txBox="1">
              <a:spLocks noChangeArrowheads="1"/>
            </p:cNvSpPr>
            <p:nvPr/>
          </p:nvSpPr>
          <p:spPr bwMode="auto">
            <a:xfrm>
              <a:off x="529" y="2533"/>
              <a:ext cx="34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1824" name="Group 12"/>
            <p:cNvGrpSpPr>
              <a:grpSpLocks/>
            </p:cNvGrpSpPr>
            <p:nvPr/>
          </p:nvGrpSpPr>
          <p:grpSpPr bwMode="auto">
            <a:xfrm>
              <a:off x="1319" y="2076"/>
              <a:ext cx="313" cy="236"/>
              <a:chOff x="816" y="1095"/>
              <a:chExt cx="528" cy="393"/>
            </a:xfrm>
          </p:grpSpPr>
          <p:sp>
            <p:nvSpPr>
              <p:cNvPr id="31847" name="Rectangle 13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48" name="Oval 14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825" name="Line 15"/>
            <p:cNvSpPr>
              <a:spLocks noChangeShapeType="1"/>
            </p:cNvSpPr>
            <p:nvPr/>
          </p:nvSpPr>
          <p:spPr bwMode="auto">
            <a:xfrm flipV="1">
              <a:off x="1469" y="1905"/>
              <a:ext cx="0" cy="17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26" name="Line 16"/>
            <p:cNvSpPr>
              <a:spLocks noChangeShapeType="1"/>
            </p:cNvSpPr>
            <p:nvPr/>
          </p:nvSpPr>
          <p:spPr bwMode="auto">
            <a:xfrm>
              <a:off x="381" y="2322"/>
              <a:ext cx="3" cy="159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1827" name="Group 17"/>
            <p:cNvGrpSpPr>
              <a:grpSpLocks/>
            </p:cNvGrpSpPr>
            <p:nvPr/>
          </p:nvGrpSpPr>
          <p:grpSpPr bwMode="auto">
            <a:xfrm>
              <a:off x="336" y="2076"/>
              <a:ext cx="323" cy="236"/>
              <a:chOff x="816" y="1095"/>
              <a:chExt cx="528" cy="393"/>
            </a:xfrm>
          </p:grpSpPr>
          <p:sp>
            <p:nvSpPr>
              <p:cNvPr id="31845" name="Rectangle 18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46" name="Oval 19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828" name="Line 20"/>
            <p:cNvSpPr>
              <a:spLocks noChangeShapeType="1"/>
            </p:cNvSpPr>
            <p:nvPr/>
          </p:nvSpPr>
          <p:spPr bwMode="auto">
            <a:xfrm flipV="1">
              <a:off x="486" y="1905"/>
              <a:ext cx="0" cy="17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0309" name="Text Box 21"/>
            <p:cNvSpPr txBox="1">
              <a:spLocks noChangeArrowheads="1"/>
            </p:cNvSpPr>
            <p:nvPr/>
          </p:nvSpPr>
          <p:spPr bwMode="auto">
            <a:xfrm>
              <a:off x="649" y="1248"/>
              <a:ext cx="38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780310" name="Rectangle 22"/>
            <p:cNvSpPr>
              <a:spLocks noChangeArrowheads="1"/>
            </p:cNvSpPr>
            <p:nvPr/>
          </p:nvSpPr>
          <p:spPr bwMode="auto">
            <a:xfrm rot="-5400000">
              <a:off x="879" y="1439"/>
              <a:ext cx="189" cy="448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1831" name="Line 23"/>
            <p:cNvSpPr>
              <a:spLocks noChangeShapeType="1"/>
            </p:cNvSpPr>
            <p:nvPr/>
          </p:nvSpPr>
          <p:spPr bwMode="auto">
            <a:xfrm rot="16200000">
              <a:off x="880" y="1379"/>
              <a:ext cx="1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32" name="Oval 24"/>
            <p:cNvSpPr>
              <a:spLocks noChangeArrowheads="1"/>
            </p:cNvSpPr>
            <p:nvPr/>
          </p:nvSpPr>
          <p:spPr bwMode="auto">
            <a:xfrm rot="16200000">
              <a:off x="937" y="1494"/>
              <a:ext cx="73" cy="70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3" name="Line 25"/>
            <p:cNvSpPr>
              <a:spLocks noChangeShapeType="1"/>
            </p:cNvSpPr>
            <p:nvPr/>
          </p:nvSpPr>
          <p:spPr bwMode="auto">
            <a:xfrm>
              <a:off x="470" y="1899"/>
              <a:ext cx="35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34" name="Line 26"/>
            <p:cNvSpPr>
              <a:spLocks noChangeShapeType="1"/>
            </p:cNvSpPr>
            <p:nvPr/>
          </p:nvSpPr>
          <p:spPr bwMode="auto">
            <a:xfrm flipV="1">
              <a:off x="828" y="1770"/>
              <a:ext cx="0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35" name="Line 27"/>
            <p:cNvSpPr>
              <a:spLocks noChangeShapeType="1"/>
            </p:cNvSpPr>
            <p:nvPr/>
          </p:nvSpPr>
          <p:spPr bwMode="auto">
            <a:xfrm flipH="1">
              <a:off x="1130" y="1899"/>
              <a:ext cx="3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36" name="Line 28"/>
            <p:cNvSpPr>
              <a:spLocks noChangeShapeType="1"/>
            </p:cNvSpPr>
            <p:nvPr/>
          </p:nvSpPr>
          <p:spPr bwMode="auto">
            <a:xfrm flipV="1">
              <a:off x="1142" y="1770"/>
              <a:ext cx="0" cy="12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37" name="Line 29"/>
            <p:cNvSpPr>
              <a:spLocks noChangeShapeType="1"/>
            </p:cNvSpPr>
            <p:nvPr/>
          </p:nvSpPr>
          <p:spPr bwMode="auto">
            <a:xfrm flipH="1">
              <a:off x="1536" y="2311"/>
              <a:ext cx="8" cy="21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38" name="Line 30"/>
            <p:cNvSpPr>
              <a:spLocks noChangeShapeType="1"/>
            </p:cNvSpPr>
            <p:nvPr/>
          </p:nvSpPr>
          <p:spPr bwMode="auto">
            <a:xfrm>
              <a:off x="480" y="2304"/>
              <a:ext cx="0" cy="2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39" name="Line 31"/>
            <p:cNvSpPr>
              <a:spLocks noChangeShapeType="1"/>
            </p:cNvSpPr>
            <p:nvPr/>
          </p:nvSpPr>
          <p:spPr bwMode="auto">
            <a:xfrm>
              <a:off x="588" y="2304"/>
              <a:ext cx="0" cy="2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40" name="Line 32"/>
            <p:cNvSpPr>
              <a:spLocks noChangeShapeType="1"/>
            </p:cNvSpPr>
            <p:nvPr/>
          </p:nvSpPr>
          <p:spPr bwMode="auto">
            <a:xfrm flipH="1">
              <a:off x="1392" y="2304"/>
              <a:ext cx="8" cy="21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41" name="Line 33"/>
            <p:cNvSpPr>
              <a:spLocks noChangeShapeType="1"/>
            </p:cNvSpPr>
            <p:nvPr/>
          </p:nvSpPr>
          <p:spPr bwMode="auto">
            <a:xfrm>
              <a:off x="456" y="256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42" name="Line 34"/>
            <p:cNvSpPr>
              <a:spLocks noChangeShapeType="1"/>
            </p:cNvSpPr>
            <p:nvPr/>
          </p:nvSpPr>
          <p:spPr bwMode="auto">
            <a:xfrm>
              <a:off x="600" y="256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0323" name="Text Box 35"/>
            <p:cNvSpPr txBox="1">
              <a:spLocks noChangeArrowheads="1"/>
            </p:cNvSpPr>
            <p:nvPr/>
          </p:nvSpPr>
          <p:spPr bwMode="auto">
            <a:xfrm>
              <a:off x="1289" y="2534"/>
              <a:ext cx="3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80324" name="Text Box 36"/>
            <p:cNvSpPr txBox="1">
              <a:spLocks noChangeArrowheads="1"/>
            </p:cNvSpPr>
            <p:nvPr/>
          </p:nvSpPr>
          <p:spPr bwMode="auto">
            <a:xfrm>
              <a:off x="1481" y="2534"/>
              <a:ext cx="3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2" name="Oval 24"/>
            <p:cNvSpPr>
              <a:spLocks noChangeArrowheads="1"/>
            </p:cNvSpPr>
            <p:nvPr/>
          </p:nvSpPr>
          <p:spPr bwMode="auto">
            <a:xfrm rot="16200000">
              <a:off x="937" y="1494"/>
              <a:ext cx="73" cy="70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Oval 24"/>
            <p:cNvSpPr>
              <a:spLocks noChangeArrowheads="1"/>
            </p:cNvSpPr>
            <p:nvPr/>
          </p:nvSpPr>
          <p:spPr bwMode="auto">
            <a:xfrm rot="16200000">
              <a:off x="937" y="1494"/>
              <a:ext cx="73" cy="70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389314" y="1756569"/>
            <a:ext cx="1600200" cy="2514600"/>
            <a:chOff x="1776" y="1200"/>
            <a:chExt cx="1008" cy="1584"/>
          </a:xfrm>
        </p:grpSpPr>
        <p:sp>
          <p:nvSpPr>
            <p:cNvPr id="780326" name="Text Box 38"/>
            <p:cNvSpPr txBox="1">
              <a:spLocks noChangeArrowheads="1"/>
            </p:cNvSpPr>
            <p:nvPr/>
          </p:nvSpPr>
          <p:spPr bwMode="auto">
            <a:xfrm>
              <a:off x="2001" y="2534"/>
              <a:ext cx="3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80327" name="Text Box 39"/>
            <p:cNvSpPr txBox="1">
              <a:spLocks noChangeArrowheads="1"/>
            </p:cNvSpPr>
            <p:nvPr/>
          </p:nvSpPr>
          <p:spPr bwMode="auto">
            <a:xfrm>
              <a:off x="1776" y="2534"/>
              <a:ext cx="3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80328" name="Text Box 40"/>
            <p:cNvSpPr txBox="1">
              <a:spLocks noChangeArrowheads="1"/>
            </p:cNvSpPr>
            <p:nvPr/>
          </p:nvSpPr>
          <p:spPr bwMode="auto">
            <a:xfrm>
              <a:off x="2440" y="2523"/>
              <a:ext cx="34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806" name="Line 41"/>
            <p:cNvSpPr>
              <a:spLocks noChangeShapeType="1"/>
            </p:cNvSpPr>
            <p:nvPr/>
          </p:nvSpPr>
          <p:spPr bwMode="auto">
            <a:xfrm>
              <a:off x="1917" y="2312"/>
              <a:ext cx="3" cy="159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1807" name="Group 42"/>
            <p:cNvGrpSpPr>
              <a:grpSpLocks/>
            </p:cNvGrpSpPr>
            <p:nvPr/>
          </p:nvGrpSpPr>
          <p:grpSpPr bwMode="auto">
            <a:xfrm>
              <a:off x="1872" y="2066"/>
              <a:ext cx="323" cy="236"/>
              <a:chOff x="816" y="1095"/>
              <a:chExt cx="528" cy="393"/>
            </a:xfrm>
          </p:grpSpPr>
          <p:sp>
            <p:nvSpPr>
              <p:cNvPr id="31819" name="Rectangle 43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20" name="Oval 44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808" name="Line 45"/>
            <p:cNvSpPr>
              <a:spLocks noChangeShapeType="1"/>
            </p:cNvSpPr>
            <p:nvPr/>
          </p:nvSpPr>
          <p:spPr bwMode="auto">
            <a:xfrm flipV="1">
              <a:off x="2017" y="1891"/>
              <a:ext cx="0" cy="17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0334" name="Text Box 46"/>
            <p:cNvSpPr txBox="1">
              <a:spLocks noChangeArrowheads="1"/>
            </p:cNvSpPr>
            <p:nvPr/>
          </p:nvSpPr>
          <p:spPr bwMode="auto">
            <a:xfrm>
              <a:off x="2016" y="1200"/>
              <a:ext cx="38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780335" name="Rectangle 47"/>
            <p:cNvSpPr>
              <a:spLocks noChangeArrowheads="1"/>
            </p:cNvSpPr>
            <p:nvPr/>
          </p:nvSpPr>
          <p:spPr bwMode="auto">
            <a:xfrm rot="-5400000">
              <a:off x="2353" y="1490"/>
              <a:ext cx="218" cy="355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1811" name="Line 48"/>
            <p:cNvSpPr>
              <a:spLocks noChangeShapeType="1"/>
            </p:cNvSpPr>
            <p:nvPr/>
          </p:nvSpPr>
          <p:spPr bwMode="auto">
            <a:xfrm rot="16200000">
              <a:off x="2374" y="1383"/>
              <a:ext cx="1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2" name="Oval 49"/>
            <p:cNvSpPr>
              <a:spLocks noChangeArrowheads="1"/>
            </p:cNvSpPr>
            <p:nvPr/>
          </p:nvSpPr>
          <p:spPr bwMode="auto">
            <a:xfrm rot="16200000">
              <a:off x="2429" y="1479"/>
              <a:ext cx="77" cy="73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3" name="Line 50"/>
            <p:cNvSpPr>
              <a:spLocks noChangeShapeType="1"/>
            </p:cNvSpPr>
            <p:nvPr/>
          </p:nvSpPr>
          <p:spPr bwMode="auto">
            <a:xfrm>
              <a:off x="2006" y="1889"/>
              <a:ext cx="35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4" name="Line 51"/>
            <p:cNvSpPr>
              <a:spLocks noChangeShapeType="1"/>
            </p:cNvSpPr>
            <p:nvPr/>
          </p:nvSpPr>
          <p:spPr bwMode="auto">
            <a:xfrm flipV="1">
              <a:off x="2364" y="1766"/>
              <a:ext cx="0" cy="12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5" name="Line 52"/>
            <p:cNvSpPr>
              <a:spLocks noChangeShapeType="1"/>
            </p:cNvSpPr>
            <p:nvPr/>
          </p:nvSpPr>
          <p:spPr bwMode="auto">
            <a:xfrm>
              <a:off x="2112" y="2294"/>
              <a:ext cx="0" cy="2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6" name="Line 53"/>
            <p:cNvSpPr>
              <a:spLocks noChangeShapeType="1"/>
            </p:cNvSpPr>
            <p:nvPr/>
          </p:nvSpPr>
          <p:spPr bwMode="auto">
            <a:xfrm>
              <a:off x="2073" y="255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7" name="Line 54"/>
            <p:cNvSpPr>
              <a:spLocks noChangeShapeType="1"/>
            </p:cNvSpPr>
            <p:nvPr/>
          </p:nvSpPr>
          <p:spPr bwMode="auto">
            <a:xfrm>
              <a:off x="2496" y="255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8" name="Line 55"/>
            <p:cNvSpPr>
              <a:spLocks noChangeShapeType="1"/>
            </p:cNvSpPr>
            <p:nvPr/>
          </p:nvSpPr>
          <p:spPr bwMode="auto">
            <a:xfrm>
              <a:off x="2544" y="1776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178742" y="4460255"/>
            <a:ext cx="5113338" cy="2497137"/>
            <a:chOff x="144" y="2928"/>
            <a:chExt cx="2928" cy="1573"/>
          </a:xfrm>
        </p:grpSpPr>
        <p:sp>
          <p:nvSpPr>
            <p:cNvPr id="780345" name="Text Box 57"/>
            <p:cNvSpPr txBox="1">
              <a:spLocks noChangeArrowheads="1"/>
            </p:cNvSpPr>
            <p:nvPr/>
          </p:nvSpPr>
          <p:spPr bwMode="auto">
            <a:xfrm>
              <a:off x="144" y="2928"/>
              <a:ext cx="2928" cy="1573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F</a:t>
              </a:r>
              <a:r>
                <a:rPr kumimoji="0" lang="en-US" altLang="zh-CN" sz="28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＝</a:t>
              </a: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 </a:t>
              </a: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AB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               </a:t>
              </a: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 </a:t>
              </a: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AB</a:t>
              </a: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（</a:t>
              </a: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</a:t>
              </a: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</a:t>
              </a: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）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               ＝ </a:t>
              </a:r>
              <a:r>
                <a:rPr lang="en-US" altLang="zh-CN" sz="3000" b="1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</a:t>
              </a:r>
              <a:r>
                <a:rPr lang="zh-CN" altLang="en-US" sz="3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3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ABC </a:t>
              </a:r>
              <a:r>
                <a:rPr lang="zh-CN" altLang="en-US" sz="3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＋</a:t>
              </a:r>
              <a:r>
                <a:rPr lang="en-US" altLang="zh-CN" sz="3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AB</a:t>
              </a:r>
              <a:r>
                <a:rPr lang="en-US" altLang="zh-CN" sz="3000" b="1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               </a:t>
              </a: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＝  </a:t>
              </a: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 </a:t>
              </a: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＋ </a:t>
              </a:r>
              <a:r>
                <a:rPr lang="en-US" altLang="zh-CN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AB C</a:t>
              </a:r>
              <a:endPara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1795" name="Line 58"/>
            <p:cNvSpPr>
              <a:spLocks noChangeShapeType="1"/>
            </p:cNvSpPr>
            <p:nvPr/>
          </p:nvSpPr>
          <p:spPr bwMode="auto">
            <a:xfrm>
              <a:off x="1920" y="297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6" name="Line 59"/>
            <p:cNvSpPr>
              <a:spLocks noChangeShapeType="1"/>
            </p:cNvSpPr>
            <p:nvPr/>
          </p:nvSpPr>
          <p:spPr bwMode="auto">
            <a:xfrm>
              <a:off x="1902" y="3381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7" name="Line 60"/>
            <p:cNvSpPr>
              <a:spLocks noChangeShapeType="1"/>
            </p:cNvSpPr>
            <p:nvPr/>
          </p:nvSpPr>
          <p:spPr bwMode="auto">
            <a:xfrm>
              <a:off x="2666" y="3381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8" name="Line 61"/>
            <p:cNvSpPr>
              <a:spLocks noChangeShapeType="1"/>
            </p:cNvSpPr>
            <p:nvPr/>
          </p:nvSpPr>
          <p:spPr bwMode="auto">
            <a:xfrm>
              <a:off x="1920" y="37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9" name="Line 62"/>
            <p:cNvSpPr>
              <a:spLocks noChangeShapeType="1"/>
            </p:cNvSpPr>
            <p:nvPr/>
          </p:nvSpPr>
          <p:spPr bwMode="auto">
            <a:xfrm>
              <a:off x="2088" y="37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0" name="Line 63"/>
            <p:cNvSpPr>
              <a:spLocks noChangeShapeType="1"/>
            </p:cNvSpPr>
            <p:nvPr/>
          </p:nvSpPr>
          <p:spPr bwMode="auto">
            <a:xfrm>
              <a:off x="2640" y="37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1" name="Line 64"/>
            <p:cNvSpPr>
              <a:spLocks noChangeShapeType="1"/>
            </p:cNvSpPr>
            <p:nvPr/>
          </p:nvSpPr>
          <p:spPr bwMode="auto">
            <a:xfrm>
              <a:off x="1968" y="41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2" name="Line 65"/>
            <p:cNvSpPr>
              <a:spLocks noChangeShapeType="1"/>
            </p:cNvSpPr>
            <p:nvPr/>
          </p:nvSpPr>
          <p:spPr bwMode="auto">
            <a:xfrm>
              <a:off x="2149" y="41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5593853" y="1705770"/>
            <a:ext cx="3048000" cy="2530475"/>
            <a:chOff x="3600" y="1200"/>
            <a:chExt cx="1920" cy="1594"/>
          </a:xfrm>
        </p:grpSpPr>
        <p:sp>
          <p:nvSpPr>
            <p:cNvPr id="780391" name="Text Box 103"/>
            <p:cNvSpPr txBox="1">
              <a:spLocks noChangeArrowheads="1"/>
            </p:cNvSpPr>
            <p:nvPr/>
          </p:nvSpPr>
          <p:spPr bwMode="auto">
            <a:xfrm>
              <a:off x="3600" y="1200"/>
              <a:ext cx="38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780355" name="Text Box 67"/>
            <p:cNvSpPr txBox="1">
              <a:spLocks noChangeArrowheads="1"/>
            </p:cNvSpPr>
            <p:nvPr/>
          </p:nvSpPr>
          <p:spPr bwMode="auto">
            <a:xfrm>
              <a:off x="4080" y="2544"/>
              <a:ext cx="3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80356" name="Text Box 68"/>
            <p:cNvSpPr txBox="1">
              <a:spLocks noChangeArrowheads="1"/>
            </p:cNvSpPr>
            <p:nvPr/>
          </p:nvSpPr>
          <p:spPr bwMode="auto">
            <a:xfrm>
              <a:off x="3936" y="2544"/>
              <a:ext cx="3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80357" name="Text Box 69"/>
            <p:cNvSpPr txBox="1">
              <a:spLocks noChangeArrowheads="1"/>
            </p:cNvSpPr>
            <p:nvPr/>
          </p:nvSpPr>
          <p:spPr bwMode="auto">
            <a:xfrm>
              <a:off x="4241" y="2539"/>
              <a:ext cx="34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endParaRPr kumimoji="0"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1760" name="Group 70"/>
            <p:cNvGrpSpPr>
              <a:grpSpLocks/>
            </p:cNvGrpSpPr>
            <p:nvPr/>
          </p:nvGrpSpPr>
          <p:grpSpPr bwMode="auto">
            <a:xfrm>
              <a:off x="5015" y="2076"/>
              <a:ext cx="313" cy="236"/>
              <a:chOff x="816" y="1095"/>
              <a:chExt cx="528" cy="393"/>
            </a:xfrm>
          </p:grpSpPr>
          <p:sp>
            <p:nvSpPr>
              <p:cNvPr id="31792" name="Rectangle 71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3" name="Oval 72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61" name="Line 73"/>
            <p:cNvSpPr>
              <a:spLocks noChangeShapeType="1"/>
            </p:cNvSpPr>
            <p:nvPr/>
          </p:nvSpPr>
          <p:spPr bwMode="auto">
            <a:xfrm flipV="1">
              <a:off x="5165" y="1905"/>
              <a:ext cx="0" cy="17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2" name="Line 74"/>
            <p:cNvSpPr>
              <a:spLocks noChangeShapeType="1"/>
            </p:cNvSpPr>
            <p:nvPr/>
          </p:nvSpPr>
          <p:spPr bwMode="auto">
            <a:xfrm flipH="1">
              <a:off x="4069" y="2316"/>
              <a:ext cx="0" cy="18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1763" name="Group 75"/>
            <p:cNvGrpSpPr>
              <a:grpSpLocks/>
            </p:cNvGrpSpPr>
            <p:nvPr/>
          </p:nvGrpSpPr>
          <p:grpSpPr bwMode="auto">
            <a:xfrm>
              <a:off x="4032" y="2076"/>
              <a:ext cx="323" cy="236"/>
              <a:chOff x="816" y="1095"/>
              <a:chExt cx="528" cy="393"/>
            </a:xfrm>
          </p:grpSpPr>
          <p:sp>
            <p:nvSpPr>
              <p:cNvPr id="31790" name="Rectangle 76"/>
              <p:cNvSpPr>
                <a:spLocks noChangeArrowheads="1"/>
              </p:cNvSpPr>
              <p:nvPr/>
            </p:nvSpPr>
            <p:spPr bwMode="auto">
              <a:xfrm>
                <a:off x="816" y="1200"/>
                <a:ext cx="528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1" name="Oval 77"/>
              <p:cNvSpPr>
                <a:spLocks noChangeArrowheads="1"/>
              </p:cNvSpPr>
              <p:nvPr/>
            </p:nvSpPr>
            <p:spPr bwMode="auto">
              <a:xfrm>
                <a:off x="1008" y="1095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64" name="Line 78"/>
            <p:cNvSpPr>
              <a:spLocks noChangeShapeType="1"/>
            </p:cNvSpPr>
            <p:nvPr/>
          </p:nvSpPr>
          <p:spPr bwMode="auto">
            <a:xfrm flipV="1">
              <a:off x="4182" y="1905"/>
              <a:ext cx="0" cy="17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0367" name="Text Box 79"/>
            <p:cNvSpPr txBox="1">
              <a:spLocks noChangeArrowheads="1"/>
            </p:cNvSpPr>
            <p:nvPr/>
          </p:nvSpPr>
          <p:spPr bwMode="auto">
            <a:xfrm>
              <a:off x="4318" y="1200"/>
              <a:ext cx="38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780368" name="Rectangle 80"/>
            <p:cNvSpPr>
              <a:spLocks noChangeArrowheads="1"/>
            </p:cNvSpPr>
            <p:nvPr/>
          </p:nvSpPr>
          <p:spPr bwMode="auto">
            <a:xfrm rot="-5400000">
              <a:off x="4574" y="1439"/>
              <a:ext cx="189" cy="448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1767" name="Line 81"/>
            <p:cNvSpPr>
              <a:spLocks noChangeShapeType="1"/>
            </p:cNvSpPr>
            <p:nvPr/>
          </p:nvSpPr>
          <p:spPr bwMode="auto">
            <a:xfrm rot="16200000">
              <a:off x="4551" y="1390"/>
              <a:ext cx="1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8" name="Oval 82"/>
            <p:cNvSpPr>
              <a:spLocks noChangeArrowheads="1"/>
            </p:cNvSpPr>
            <p:nvPr/>
          </p:nvSpPr>
          <p:spPr bwMode="auto">
            <a:xfrm rot="16200000">
              <a:off x="4606" y="1479"/>
              <a:ext cx="77" cy="94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Line 83"/>
            <p:cNvSpPr>
              <a:spLocks noChangeShapeType="1"/>
            </p:cNvSpPr>
            <p:nvPr/>
          </p:nvSpPr>
          <p:spPr bwMode="auto">
            <a:xfrm>
              <a:off x="4166" y="1899"/>
              <a:ext cx="35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0" name="Line 84"/>
            <p:cNvSpPr>
              <a:spLocks noChangeShapeType="1"/>
            </p:cNvSpPr>
            <p:nvPr/>
          </p:nvSpPr>
          <p:spPr bwMode="auto">
            <a:xfrm flipV="1">
              <a:off x="4524" y="1770"/>
              <a:ext cx="0" cy="12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1" name="Line 85"/>
            <p:cNvSpPr>
              <a:spLocks noChangeShapeType="1"/>
            </p:cNvSpPr>
            <p:nvPr/>
          </p:nvSpPr>
          <p:spPr bwMode="auto">
            <a:xfrm flipH="1">
              <a:off x="4826" y="1899"/>
              <a:ext cx="3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2" name="Line 86"/>
            <p:cNvSpPr>
              <a:spLocks noChangeShapeType="1"/>
            </p:cNvSpPr>
            <p:nvPr/>
          </p:nvSpPr>
          <p:spPr bwMode="auto">
            <a:xfrm flipV="1">
              <a:off x="4838" y="1770"/>
              <a:ext cx="0" cy="12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3" name="Line 87"/>
            <p:cNvSpPr>
              <a:spLocks noChangeShapeType="1"/>
            </p:cNvSpPr>
            <p:nvPr/>
          </p:nvSpPr>
          <p:spPr bwMode="auto">
            <a:xfrm flipH="1">
              <a:off x="5270" y="2322"/>
              <a:ext cx="0" cy="19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4" name="Line 88"/>
            <p:cNvSpPr>
              <a:spLocks noChangeShapeType="1"/>
            </p:cNvSpPr>
            <p:nvPr/>
          </p:nvSpPr>
          <p:spPr bwMode="auto">
            <a:xfrm>
              <a:off x="4206" y="2304"/>
              <a:ext cx="0" cy="2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5" name="Line 89"/>
            <p:cNvSpPr>
              <a:spLocks noChangeShapeType="1"/>
            </p:cNvSpPr>
            <p:nvPr/>
          </p:nvSpPr>
          <p:spPr bwMode="auto">
            <a:xfrm>
              <a:off x="4318" y="2312"/>
              <a:ext cx="3" cy="19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6" name="Line 90"/>
            <p:cNvSpPr>
              <a:spLocks noChangeShapeType="1"/>
            </p:cNvSpPr>
            <p:nvPr/>
          </p:nvSpPr>
          <p:spPr bwMode="auto">
            <a:xfrm flipH="1">
              <a:off x="5088" y="2316"/>
              <a:ext cx="0" cy="20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7" name="Line 91"/>
            <p:cNvSpPr>
              <a:spLocks noChangeShapeType="1"/>
            </p:cNvSpPr>
            <p:nvPr/>
          </p:nvSpPr>
          <p:spPr bwMode="auto">
            <a:xfrm>
              <a:off x="4152" y="256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8" name="Line 92"/>
            <p:cNvSpPr>
              <a:spLocks noChangeShapeType="1"/>
            </p:cNvSpPr>
            <p:nvPr/>
          </p:nvSpPr>
          <p:spPr bwMode="auto">
            <a:xfrm>
              <a:off x="4307" y="257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0381" name="Text Box 93"/>
            <p:cNvSpPr txBox="1">
              <a:spLocks noChangeArrowheads="1"/>
            </p:cNvSpPr>
            <p:nvPr/>
          </p:nvSpPr>
          <p:spPr bwMode="auto">
            <a:xfrm>
              <a:off x="4985" y="2534"/>
              <a:ext cx="3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kumimoji="0"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80382" name="Text Box 94"/>
            <p:cNvSpPr txBox="1">
              <a:spLocks noChangeArrowheads="1"/>
            </p:cNvSpPr>
            <p:nvPr/>
          </p:nvSpPr>
          <p:spPr bwMode="auto">
            <a:xfrm>
              <a:off x="5177" y="2534"/>
              <a:ext cx="3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endPara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80383" name="Rectangle 95"/>
            <p:cNvSpPr>
              <a:spLocks noChangeArrowheads="1"/>
            </p:cNvSpPr>
            <p:nvPr/>
          </p:nvSpPr>
          <p:spPr bwMode="auto">
            <a:xfrm rot="-5400000">
              <a:off x="3857" y="1417"/>
              <a:ext cx="189" cy="448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1782" name="Line 96"/>
            <p:cNvSpPr>
              <a:spLocks noChangeShapeType="1"/>
            </p:cNvSpPr>
            <p:nvPr/>
          </p:nvSpPr>
          <p:spPr bwMode="auto">
            <a:xfrm rot="16200000">
              <a:off x="3869" y="1362"/>
              <a:ext cx="1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3" name="Oval 97"/>
            <p:cNvSpPr>
              <a:spLocks noChangeArrowheads="1"/>
            </p:cNvSpPr>
            <p:nvPr/>
          </p:nvSpPr>
          <p:spPr bwMode="auto">
            <a:xfrm rot="16200000">
              <a:off x="3924" y="1460"/>
              <a:ext cx="82" cy="87"/>
            </a:xfrm>
            <a:prstGeom prst="ellips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4" name="Line 98"/>
            <p:cNvSpPr>
              <a:spLocks noChangeShapeType="1"/>
            </p:cNvSpPr>
            <p:nvPr/>
          </p:nvSpPr>
          <p:spPr bwMode="auto">
            <a:xfrm flipH="1">
              <a:off x="3984" y="1896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5" name="Line 99"/>
            <p:cNvSpPr>
              <a:spLocks noChangeShapeType="1"/>
            </p:cNvSpPr>
            <p:nvPr/>
          </p:nvSpPr>
          <p:spPr bwMode="auto">
            <a:xfrm flipV="1">
              <a:off x="3984" y="1745"/>
              <a:ext cx="0" cy="15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6" name="Line 100"/>
            <p:cNvSpPr>
              <a:spLocks noChangeShapeType="1"/>
            </p:cNvSpPr>
            <p:nvPr/>
          </p:nvSpPr>
          <p:spPr bwMode="auto">
            <a:xfrm>
              <a:off x="3792" y="1728"/>
              <a:ext cx="2" cy="73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0389" name="Text Box 101"/>
            <p:cNvSpPr txBox="1">
              <a:spLocks noChangeArrowheads="1"/>
            </p:cNvSpPr>
            <p:nvPr/>
          </p:nvSpPr>
          <p:spPr bwMode="auto">
            <a:xfrm>
              <a:off x="3671" y="2534"/>
              <a:ext cx="3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endParaRPr kumimoji="0"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788" name="Line 102"/>
            <p:cNvSpPr>
              <a:spLocks noChangeShapeType="1"/>
            </p:cNvSpPr>
            <p:nvPr/>
          </p:nvSpPr>
          <p:spPr bwMode="auto">
            <a:xfrm>
              <a:off x="3747" y="254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多输出电路的设计</a:t>
            </a:r>
            <a:endParaRPr lang="en-US" altLang="zh-CN" sz="3200"/>
          </a:p>
        </p:txBody>
      </p:sp>
      <p:pic>
        <p:nvPicPr>
          <p:cNvPr id="31752" name="Picture 108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Text Box 109"/>
          <p:cNvSpPr txBox="1">
            <a:spLocks noChangeArrowheads="1"/>
          </p:cNvSpPr>
          <p:nvPr/>
        </p:nvSpPr>
        <p:spPr bwMode="auto">
          <a:xfrm>
            <a:off x="-1366" y="966206"/>
            <a:ext cx="54705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任务</a:t>
            </a:r>
            <a:r>
              <a:rPr lang="zh-CN" altLang="en-US" dirty="0" smtClean="0"/>
              <a:t>：设计</a:t>
            </a:r>
            <a:r>
              <a:rPr lang="zh-CN" altLang="en-US" dirty="0"/>
              <a:t>两级</a:t>
            </a:r>
            <a:r>
              <a:rPr lang="en-US" altLang="zh-CN" dirty="0"/>
              <a:t> </a:t>
            </a:r>
            <a:r>
              <a:rPr lang="en-US" altLang="zh-CN" dirty="0" smtClean="0"/>
              <a:t>NAND-NAND </a:t>
            </a:r>
            <a:r>
              <a:rPr lang="zh-CN" altLang="en-US" dirty="0"/>
              <a:t>电路</a:t>
            </a:r>
            <a:endParaRPr lang="en-US" altLang="zh-CN" dirty="0"/>
          </a:p>
        </p:txBody>
      </p:sp>
      <p:sp>
        <p:nvSpPr>
          <p:cNvPr id="780400" name="Rectangle 16"/>
          <p:cNvSpPr>
            <a:spLocks noChangeArrowheads="1"/>
          </p:cNvSpPr>
          <p:nvPr/>
        </p:nvSpPr>
        <p:spPr bwMode="auto">
          <a:xfrm>
            <a:off x="6008350" y="5409921"/>
            <a:ext cx="2447990" cy="72591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>
              <a:lnSpc>
                <a:spcPct val="130000"/>
              </a:lnSpc>
            </a:pPr>
            <a:r>
              <a:rPr kumimoji="0" lang="zh-CN" altLang="en-US" sz="3200" b="1" dirty="0" smtClean="0"/>
              <a:t>寻找</a:t>
            </a:r>
            <a:r>
              <a:rPr kumimoji="0" lang="zh-CN" altLang="en-US" sz="3200" b="1" dirty="0"/>
              <a:t>共享项</a:t>
            </a:r>
            <a:r>
              <a:rPr kumimoji="0" lang="en-US" altLang="zh-CN" sz="3200" b="1" dirty="0"/>
              <a:t>!</a:t>
            </a:r>
          </a:p>
        </p:txBody>
      </p:sp>
      <p:graphicFrame>
        <p:nvGraphicFramePr>
          <p:cNvPr id="108" name="对象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594936"/>
              </p:ext>
            </p:extLst>
          </p:nvPr>
        </p:nvGraphicFramePr>
        <p:xfrm>
          <a:off x="4868863" y="964084"/>
          <a:ext cx="18462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90" name="Equation" r:id="rId4" imgW="799920" imgH="253800" progId="Equation.DSMT4">
                  <p:embed/>
                </p:oleObj>
              </mc:Choice>
              <mc:Fallback>
                <p:oleObj name="Equation" r:id="rId4" imgW="799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63" y="964084"/>
                        <a:ext cx="1846262" cy="520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对象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60989"/>
              </p:ext>
            </p:extLst>
          </p:nvPr>
        </p:nvGraphicFramePr>
        <p:xfrm>
          <a:off x="6721475" y="857722"/>
          <a:ext cx="21971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91" name="Equation" r:id="rId6" imgW="952200" imgH="304560" progId="Equation.DSMT4">
                  <p:embed/>
                </p:oleObj>
              </mc:Choice>
              <mc:Fallback>
                <p:oleObj name="Equation" r:id="rId6" imgW="9522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1475" y="857722"/>
                        <a:ext cx="2197100" cy="623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957198" y="4752804"/>
            <a:ext cx="1266693" cy="590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zh-CN" altLang="en-US" sz="2800" b="1" dirty="0">
                <a:solidFill>
                  <a:schemeClr val="bg1"/>
                </a:solidFill>
              </a:rPr>
              <a:t>关键</a:t>
            </a:r>
            <a:r>
              <a:rPr kumimoji="0" lang="zh-CN" altLang="en-US" sz="2800" b="1" dirty="0"/>
              <a:t>：</a:t>
            </a:r>
            <a:endParaRPr kumimoji="0"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8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5" grpId="0" animBg="1"/>
      <p:bldP spid="78040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61372" y="3501008"/>
            <a:ext cx="27334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代数法</a:t>
            </a:r>
            <a:endParaRPr lang="en-US" altLang="zh-CN" sz="2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卡诺图法</a:t>
            </a:r>
            <a:endParaRPr lang="en-US" altLang="zh-CN" sz="2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331913" y="2349500"/>
            <a:ext cx="67691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多级门电路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两级门电路的设计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多输出电路的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设计</a:t>
            </a:r>
            <a:endParaRPr lang="en-US" altLang="zh-CN" sz="32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举例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（组合电路分析、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spcBef>
                <a:spcPct val="50000"/>
              </a:spcBef>
              <a:buClr>
                <a:srgbClr val="FF6600"/>
              </a:buClr>
              <a:buSzPct val="65000"/>
            </a:pP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组合电路设计）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22" name="Text Box 15"/>
          <p:cNvSpPr txBox="1">
            <a:spLocks noChangeArrowheads="1"/>
          </p:cNvSpPr>
          <p:nvPr/>
        </p:nvSpPr>
        <p:spPr bwMode="auto">
          <a:xfrm>
            <a:off x="684213" y="90805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 dirty="0"/>
              <a:t>5. </a:t>
            </a:r>
            <a:r>
              <a:rPr lang="zh-CN" altLang="en-US" sz="4000" b="1" dirty="0"/>
              <a:t>多级</a:t>
            </a:r>
            <a:r>
              <a:rPr lang="zh-CN" altLang="en-US" sz="4000" b="1" dirty="0" smtClean="0"/>
              <a:t>门电路等</a:t>
            </a:r>
            <a:endParaRPr lang="en-US" altLang="zh-CN" sz="4000" b="1" dirty="0"/>
          </a:p>
        </p:txBody>
      </p:sp>
      <p:graphicFrame>
        <p:nvGraphicFramePr>
          <p:cNvPr id="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090163"/>
              </p:ext>
            </p:extLst>
          </p:nvPr>
        </p:nvGraphicFramePr>
        <p:xfrm>
          <a:off x="4932040" y="4425454"/>
          <a:ext cx="432048" cy="227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3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425454"/>
                        <a:ext cx="432048" cy="227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4" name="Picture 69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14064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47800" y="1676400"/>
            <a:ext cx="2590800" cy="1295400"/>
            <a:chOff x="48" y="1824"/>
            <a:chExt cx="1632" cy="816"/>
          </a:xfrm>
        </p:grpSpPr>
        <p:sp>
          <p:nvSpPr>
            <p:cNvPr id="773123" name="Rectangle 3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73124" name="Rectangle 4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3125" name="Rectangle 5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3126" name="Rectangle 6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3127" name="Rectangle 7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73128" name="Rectangle 8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3129" name="Rectangle 9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3130" name="Rectangle 10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821" name="Line 11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2" name="Line 12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3" name="Line 13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4" name="Line 14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5" name="Line 15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6" name="Line 16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7" name="Line 17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8" name="Line 18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9" name="Line 19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30" name="Line 20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3141" name="Text Box 21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00   01  11    10</a:t>
              </a:r>
            </a:p>
          </p:txBody>
        </p:sp>
        <p:sp>
          <p:nvSpPr>
            <p:cNvPr id="773142" name="Text Box 22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3143" name="Text Box 23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73144" name="Text Box 24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BC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029200" y="1676400"/>
            <a:ext cx="2590800" cy="1295400"/>
            <a:chOff x="48" y="1824"/>
            <a:chExt cx="1632" cy="816"/>
          </a:xfrm>
        </p:grpSpPr>
        <p:sp>
          <p:nvSpPr>
            <p:cNvPr id="773146" name="Rectangle 26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73147" name="Rectangle 27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3148" name="Rectangle 28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73149" name="Rectangle 29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3150" name="Rectangle 30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73151" name="Rectangle 31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3152" name="Rectangle 32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73153" name="Rectangle 33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799" name="Line 34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0" name="Line 35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1" name="Line 36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2" name="Line 37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3" name="Line 38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4" name="Line 39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5" name="Line 40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6" name="Line 41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7" name="Line 42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8" name="Line 43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3164" name="Text Box 44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00   01  11    10</a:t>
              </a:r>
            </a:p>
          </p:txBody>
        </p:sp>
        <p:sp>
          <p:nvSpPr>
            <p:cNvPr id="773165" name="Text Box 45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3166" name="Text Box 46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73167" name="Text Box 47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BC</a:t>
              </a:r>
            </a:p>
          </p:txBody>
        </p:sp>
      </p:grpSp>
      <p:sp>
        <p:nvSpPr>
          <p:cNvPr id="773169" name="Oval 49"/>
          <p:cNvSpPr>
            <a:spLocks noChangeArrowheads="1"/>
          </p:cNvSpPr>
          <p:nvPr/>
        </p:nvSpPr>
        <p:spPr bwMode="auto">
          <a:xfrm>
            <a:off x="5600700" y="2590800"/>
            <a:ext cx="3810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</a:endParaRPr>
          </a:p>
        </p:txBody>
      </p:sp>
      <p:sp>
        <p:nvSpPr>
          <p:cNvPr id="773170" name="Oval 50"/>
          <p:cNvSpPr>
            <a:spLocks noChangeArrowheads="1"/>
          </p:cNvSpPr>
          <p:nvPr/>
        </p:nvSpPr>
        <p:spPr bwMode="auto">
          <a:xfrm>
            <a:off x="1981200" y="2590800"/>
            <a:ext cx="3810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</a:endParaRPr>
          </a:p>
        </p:txBody>
      </p:sp>
      <p:sp>
        <p:nvSpPr>
          <p:cNvPr id="773171" name="AutoShape 51"/>
          <p:cNvSpPr>
            <a:spLocks noChangeArrowheads="1"/>
          </p:cNvSpPr>
          <p:nvPr/>
        </p:nvSpPr>
        <p:spPr bwMode="auto">
          <a:xfrm>
            <a:off x="2571750" y="2266950"/>
            <a:ext cx="8382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72" name="Oval 52"/>
          <p:cNvSpPr>
            <a:spLocks noChangeArrowheads="1"/>
          </p:cNvSpPr>
          <p:nvPr/>
        </p:nvSpPr>
        <p:spPr bwMode="auto">
          <a:xfrm>
            <a:off x="6648450" y="2228850"/>
            <a:ext cx="381000" cy="7620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74" name="Text Box 54"/>
          <p:cNvSpPr txBox="1">
            <a:spLocks noChangeArrowheads="1"/>
          </p:cNvSpPr>
          <p:nvPr/>
        </p:nvSpPr>
        <p:spPr bwMode="auto">
          <a:xfrm>
            <a:off x="2720975" y="1066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773175" name="Text Box 55"/>
          <p:cNvSpPr txBox="1">
            <a:spLocks noChangeArrowheads="1"/>
          </p:cNvSpPr>
          <p:nvPr/>
        </p:nvSpPr>
        <p:spPr bwMode="auto">
          <a:xfrm>
            <a:off x="6257925" y="1038226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1403350" y="3500438"/>
            <a:ext cx="2971800" cy="519112"/>
            <a:chOff x="480" y="2592"/>
            <a:chExt cx="1872" cy="327"/>
          </a:xfrm>
        </p:grpSpPr>
        <p:sp>
          <p:nvSpPr>
            <p:cNvPr id="773173" name="Text Box 53"/>
            <p:cNvSpPr txBox="1">
              <a:spLocks noChangeArrowheads="1"/>
            </p:cNvSpPr>
            <p:nvPr/>
          </p:nvSpPr>
          <p:spPr bwMode="auto">
            <a:xfrm>
              <a:off x="480" y="2592"/>
              <a:ext cx="18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ABC</a:t>
              </a:r>
            </a:p>
          </p:txBody>
        </p:sp>
        <p:sp>
          <p:nvSpPr>
            <p:cNvPr id="32789" name="Line 56"/>
            <p:cNvSpPr>
              <a:spLocks noChangeShapeType="1"/>
            </p:cNvSpPr>
            <p:nvPr/>
          </p:nvSpPr>
          <p:spPr bwMode="auto">
            <a:xfrm>
              <a:off x="1608" y="264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0" name="Line 57"/>
            <p:cNvSpPr>
              <a:spLocks noChangeShapeType="1"/>
            </p:cNvSpPr>
            <p:nvPr/>
          </p:nvSpPr>
          <p:spPr bwMode="auto">
            <a:xfrm>
              <a:off x="1800" y="264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5076825" y="3429000"/>
            <a:ext cx="2971800" cy="519113"/>
            <a:chOff x="3120" y="2592"/>
            <a:chExt cx="1872" cy="327"/>
          </a:xfrm>
        </p:grpSpPr>
        <p:sp>
          <p:nvSpPr>
            <p:cNvPr id="773180" name="Text Box 60"/>
            <p:cNvSpPr txBox="1">
              <a:spLocks noChangeArrowheads="1"/>
            </p:cNvSpPr>
            <p:nvPr/>
          </p:nvSpPr>
          <p:spPr bwMode="auto">
            <a:xfrm>
              <a:off x="3120" y="2592"/>
              <a:ext cx="18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＝ 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BC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ABC</a:t>
              </a:r>
            </a:p>
          </p:txBody>
        </p:sp>
        <p:sp>
          <p:nvSpPr>
            <p:cNvPr id="32786" name="Line 61"/>
            <p:cNvSpPr>
              <a:spLocks noChangeShapeType="1"/>
            </p:cNvSpPr>
            <p:nvPr/>
          </p:nvSpPr>
          <p:spPr bwMode="auto">
            <a:xfrm>
              <a:off x="4368" y="264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7" name="Line 62"/>
            <p:cNvSpPr>
              <a:spLocks noChangeShapeType="1"/>
            </p:cNvSpPr>
            <p:nvPr/>
          </p:nvSpPr>
          <p:spPr bwMode="auto">
            <a:xfrm>
              <a:off x="4560" y="264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782" name="Rectangle 16"/>
          <p:cNvSpPr>
            <a:spLocks noChangeArrowheads="1"/>
          </p:cNvSpPr>
          <p:nvPr/>
        </p:nvSpPr>
        <p:spPr bwMode="auto">
          <a:xfrm>
            <a:off x="3194050" y="5097462"/>
            <a:ext cx="2168525" cy="701675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>
              <a:lnSpc>
                <a:spcPct val="130000"/>
              </a:lnSpc>
            </a:pPr>
            <a:r>
              <a:rPr kumimoji="0" lang="zh-CN" altLang="en-US" sz="2800" b="1" dirty="0" smtClean="0"/>
              <a:t>寻找</a:t>
            </a:r>
            <a:r>
              <a:rPr kumimoji="0" lang="zh-CN" altLang="en-US" sz="2800" b="1" dirty="0" smtClean="0">
                <a:solidFill>
                  <a:schemeClr val="bg1"/>
                </a:solidFill>
              </a:rPr>
              <a:t>共享项！</a:t>
            </a:r>
            <a:endParaRPr kumimoji="0"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32783" name="Picture 6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4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多输出电路的设计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7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7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7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69" grpId="0" animBg="1" autoUpdateAnimBg="0"/>
      <p:bldP spid="773170" grpId="0" animBg="1" autoUpdateAnimBg="0"/>
      <p:bldP spid="773171" grpId="0" animBg="1"/>
      <p:bldP spid="773172" grpId="0" animBg="1"/>
      <p:bldP spid="3278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41438"/>
            <a:ext cx="609123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14738"/>
            <a:ext cx="6243638" cy="2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684213" y="188913"/>
            <a:ext cx="762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zh-CN" altLang="en-US" sz="3200" b="1">
                <a:solidFill>
                  <a:srgbClr val="0000FF"/>
                </a:solidFill>
                <a:latin typeface="Times New Roman" pitchFamily="18" charset="0"/>
              </a:rPr>
              <a:t>多输出电路的化简</a:t>
            </a:r>
            <a:endParaRPr kumimoji="0" lang="en-US" altLang="zh-CN" sz="3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pic>
        <p:nvPicPr>
          <p:cNvPr id="33799" name="Picture 11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1331913" y="2349500"/>
            <a:ext cx="67691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多级门电路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两级门电路的设计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多输出电路的设计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举例 </a:t>
            </a:r>
            <a:r>
              <a:rPr lang="zh-CN" altLang="en-US" sz="32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（组合电路分析、</a:t>
            </a:r>
            <a:endParaRPr lang="en-US" altLang="zh-CN" sz="3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spcBef>
                <a:spcPct val="50000"/>
              </a:spcBef>
              <a:buClr>
                <a:srgbClr val="FF6600"/>
              </a:buClr>
              <a:buSzPct val="65000"/>
            </a:pPr>
            <a:r>
              <a:rPr lang="en-US" altLang="zh-CN" sz="32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     </a:t>
            </a:r>
            <a:r>
              <a:rPr lang="zh-CN" altLang="en-US" sz="32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组合电路设计）</a:t>
            </a:r>
            <a:endParaRPr lang="en-US" altLang="zh-CN" sz="3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endParaRPr lang="en-US" altLang="zh-CN" sz="3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820" name="Text Box 15"/>
          <p:cNvSpPr txBox="1">
            <a:spLocks noChangeArrowheads="1"/>
          </p:cNvSpPr>
          <p:nvPr/>
        </p:nvSpPr>
        <p:spPr bwMode="auto">
          <a:xfrm>
            <a:off x="684213" y="90805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 dirty="0"/>
              <a:t>5. </a:t>
            </a:r>
            <a:r>
              <a:rPr lang="zh-CN" altLang="en-US" sz="4000" b="1" dirty="0"/>
              <a:t>多级</a:t>
            </a:r>
            <a:r>
              <a:rPr lang="zh-CN" altLang="en-US" sz="4000" b="1" dirty="0" smtClean="0"/>
              <a:t>门电路等</a:t>
            </a:r>
            <a:endParaRPr lang="en-US" altLang="zh-CN" sz="4000" b="1" dirty="0"/>
          </a:p>
        </p:txBody>
      </p:sp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491661"/>
              </p:ext>
            </p:extLst>
          </p:nvPr>
        </p:nvGraphicFramePr>
        <p:xfrm>
          <a:off x="2699792" y="4725144"/>
          <a:ext cx="524697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8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725144"/>
                        <a:ext cx="524697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2" name="Picture 69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69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8072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578627" y="1558533"/>
            <a:ext cx="13131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6248400" y="2921620"/>
            <a:ext cx="1220788" cy="1322387"/>
            <a:chOff x="3936" y="1861"/>
            <a:chExt cx="769" cy="833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936" y="2693"/>
              <a:ext cx="768" cy="1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4704" y="1861"/>
              <a:ext cx="1" cy="827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1" name="Group 63"/>
          <p:cNvGrpSpPr>
            <a:grpSpLocks/>
          </p:cNvGrpSpPr>
          <p:nvPr/>
        </p:nvGrpSpPr>
        <p:grpSpPr bwMode="auto">
          <a:xfrm>
            <a:off x="4953000" y="3021632"/>
            <a:ext cx="1403350" cy="1487488"/>
            <a:chOff x="3120" y="1924"/>
            <a:chExt cx="884" cy="937"/>
          </a:xfrm>
        </p:grpSpPr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552" y="1924"/>
              <a:ext cx="1" cy="533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46"/>
            <p:cNvSpPr>
              <a:spLocks noChangeArrowheads="1"/>
            </p:cNvSpPr>
            <p:nvPr/>
          </p:nvSpPr>
          <p:spPr bwMode="auto">
            <a:xfrm>
              <a:off x="3120" y="249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0">
                  <a:latin typeface="+mn-ea"/>
                  <a:ea typeface="+mn-ea"/>
                </a:rPr>
                <a:t>真值表</a:t>
              </a:r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152400" y="2329484"/>
            <a:ext cx="4502150" cy="584201"/>
            <a:chOff x="96" y="1488"/>
            <a:chExt cx="2836" cy="368"/>
          </a:xfrm>
        </p:grpSpPr>
        <p:sp>
          <p:nvSpPr>
            <p:cNvPr id="15" name="Rectangle 50"/>
            <p:cNvSpPr>
              <a:spLocks noChangeArrowheads="1"/>
            </p:cNvSpPr>
            <p:nvPr/>
          </p:nvSpPr>
          <p:spPr bwMode="auto">
            <a:xfrm>
              <a:off x="96" y="1488"/>
              <a:ext cx="115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latin typeface="+mn-ea"/>
                  <a:ea typeface="+mn-ea"/>
                </a:rPr>
                <a:t>  </a:t>
              </a:r>
              <a:r>
                <a:rPr lang="zh-CN" altLang="en-US" sz="3200" b="0" dirty="0">
                  <a:latin typeface="+mn-ea"/>
                  <a:ea typeface="+mn-ea"/>
                </a:rPr>
                <a:t>逻辑图</a:t>
              </a:r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1200" y="1665"/>
              <a:ext cx="336" cy="1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51"/>
            <p:cNvSpPr>
              <a:spLocks noChangeArrowheads="1"/>
            </p:cNvSpPr>
            <p:nvPr/>
          </p:nvSpPr>
          <p:spPr bwMode="auto">
            <a:xfrm>
              <a:off x="1536" y="148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0">
                  <a:latin typeface="+mn-ea"/>
                  <a:ea typeface="+mn-ea"/>
                </a:rPr>
                <a:t>函数表达式</a:t>
              </a:r>
            </a:p>
          </p:txBody>
        </p:sp>
      </p:grpSp>
      <p:grpSp>
        <p:nvGrpSpPr>
          <p:cNvPr id="18" name="Group 61"/>
          <p:cNvGrpSpPr>
            <a:grpSpLocks/>
          </p:cNvGrpSpPr>
          <p:nvPr/>
        </p:nvGrpSpPr>
        <p:grpSpPr bwMode="auto">
          <a:xfrm>
            <a:off x="4724400" y="2329482"/>
            <a:ext cx="1606550" cy="579438"/>
            <a:chOff x="2976" y="1488"/>
            <a:chExt cx="1012" cy="365"/>
          </a:xfrm>
        </p:grpSpPr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2976" y="1681"/>
              <a:ext cx="384" cy="1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Rectangle 52"/>
            <p:cNvSpPr>
              <a:spLocks noChangeArrowheads="1"/>
            </p:cNvSpPr>
            <p:nvPr/>
          </p:nvSpPr>
          <p:spPr bwMode="auto">
            <a:xfrm>
              <a:off x="3360" y="148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0">
                  <a:latin typeface="+mn-ea"/>
                  <a:ea typeface="+mn-ea"/>
                </a:rPr>
                <a:t>化简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248400" y="2329482"/>
            <a:ext cx="2266950" cy="579438"/>
            <a:chOff x="3936" y="1488"/>
            <a:chExt cx="1428" cy="365"/>
          </a:xfrm>
        </p:grpSpPr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3936" y="1681"/>
              <a:ext cx="336" cy="1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4224" y="1488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0">
                  <a:latin typeface="+mn-ea"/>
                  <a:ea typeface="+mn-ea"/>
                </a:rPr>
                <a:t>功能描述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69945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:a16="http://schemas.microsoft.com/office/drawing/2014/main" id="{41F79AB5-686E-4D72-8566-2AD4B889925C}"/>
              </a:ext>
            </a:extLst>
          </p:cNvPr>
          <p:cNvGrpSpPr/>
          <p:nvPr/>
        </p:nvGrpSpPr>
        <p:grpSpPr>
          <a:xfrm>
            <a:off x="2624623" y="3645024"/>
            <a:ext cx="590550" cy="579438"/>
            <a:chOff x="2514600" y="3929682"/>
            <a:chExt cx="590550" cy="579438"/>
          </a:xfrm>
        </p:grpSpPr>
        <p:sp>
          <p:nvSpPr>
            <p:cNvPr id="41" name="Rectangle 52"/>
            <p:cNvSpPr>
              <a:spLocks noChangeArrowheads="1"/>
            </p:cNvSpPr>
            <p:nvPr/>
          </p:nvSpPr>
          <p:spPr bwMode="auto">
            <a:xfrm>
              <a:off x="2514600" y="3929682"/>
              <a:ext cx="590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AB</a:t>
              </a:r>
              <a:endParaRPr lang="zh-CN" altLang="en-US"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" name="Line 55"/>
            <p:cNvSpPr>
              <a:spLocks noChangeShapeType="1"/>
            </p:cNvSpPr>
            <p:nvPr/>
          </p:nvSpPr>
          <p:spPr bwMode="auto">
            <a:xfrm>
              <a:off x="2590800" y="404398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Line 56"/>
          <p:cNvSpPr>
            <a:spLocks noChangeShapeType="1"/>
          </p:cNvSpPr>
          <p:nvPr/>
        </p:nvSpPr>
        <p:spPr bwMode="auto">
          <a:xfrm flipV="1">
            <a:off x="3124200" y="2824782"/>
            <a:ext cx="609600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28945F3-0C02-4760-B964-646FDFD1A25F}"/>
              </a:ext>
            </a:extLst>
          </p:cNvPr>
          <p:cNvGrpSpPr/>
          <p:nvPr/>
        </p:nvGrpSpPr>
        <p:grpSpPr>
          <a:xfrm>
            <a:off x="5257800" y="881682"/>
            <a:ext cx="793750" cy="579438"/>
            <a:chOff x="5257800" y="881682"/>
            <a:chExt cx="793750" cy="579438"/>
          </a:xfrm>
        </p:grpSpPr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5257800" y="881682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AAB</a:t>
              </a:r>
              <a:endParaRPr lang="zh-CN" altLang="en-US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" name="Line 57"/>
            <p:cNvSpPr>
              <a:spLocks noChangeShapeType="1"/>
            </p:cNvSpPr>
            <p:nvPr/>
          </p:nvSpPr>
          <p:spPr bwMode="auto">
            <a:xfrm>
              <a:off x="5562600" y="99598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Line 58"/>
            <p:cNvSpPr>
              <a:spLocks noChangeShapeType="1"/>
            </p:cNvSpPr>
            <p:nvPr/>
          </p:nvSpPr>
          <p:spPr bwMode="auto">
            <a:xfrm>
              <a:off x="5410200" y="919782"/>
              <a:ext cx="60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CF4A2F5-94EC-4B2D-BF69-F94E8586E08A}"/>
              </a:ext>
            </a:extLst>
          </p:cNvPr>
          <p:cNvGrpSpPr/>
          <p:nvPr/>
        </p:nvGrpSpPr>
        <p:grpSpPr>
          <a:xfrm>
            <a:off x="5334000" y="3573016"/>
            <a:ext cx="793750" cy="579438"/>
            <a:chOff x="5334000" y="3777282"/>
            <a:chExt cx="793750" cy="579438"/>
          </a:xfrm>
        </p:grpSpPr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5334000" y="3777282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BAB</a:t>
              </a:r>
              <a:endParaRPr lang="zh-CN" altLang="en-US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" name="Line 59"/>
            <p:cNvSpPr>
              <a:spLocks noChangeShapeType="1"/>
            </p:cNvSpPr>
            <p:nvPr/>
          </p:nvSpPr>
          <p:spPr bwMode="auto">
            <a:xfrm>
              <a:off x="5715000" y="3891582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Line 60"/>
            <p:cNvSpPr>
              <a:spLocks noChangeShapeType="1"/>
            </p:cNvSpPr>
            <p:nvPr/>
          </p:nvSpPr>
          <p:spPr bwMode="auto">
            <a:xfrm>
              <a:off x="5410200" y="3815382"/>
              <a:ext cx="60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Line 61"/>
          <p:cNvSpPr>
            <a:spLocks noChangeShapeType="1"/>
          </p:cNvSpPr>
          <p:nvPr/>
        </p:nvSpPr>
        <p:spPr bwMode="auto">
          <a:xfrm flipH="1" flipV="1">
            <a:off x="5257800" y="2977182"/>
            <a:ext cx="304800" cy="533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67C3D39-DF68-4AC0-94A2-7E858DCBDE09}"/>
              </a:ext>
            </a:extLst>
          </p:cNvPr>
          <p:cNvGrpSpPr/>
          <p:nvPr/>
        </p:nvGrpSpPr>
        <p:grpSpPr>
          <a:xfrm>
            <a:off x="1524000" y="1453182"/>
            <a:ext cx="5187950" cy="2209800"/>
            <a:chOff x="1524000" y="1453182"/>
            <a:chExt cx="5187950" cy="22098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971800" y="2138982"/>
              <a:ext cx="533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505200" y="2519982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343400" y="1453182"/>
              <a:ext cx="533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876800" y="1834182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343400" y="2748582"/>
              <a:ext cx="533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876800" y="3129582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5410200" y="2062782"/>
              <a:ext cx="533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5943600" y="2443782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2057400" y="2443782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2057400" y="2824782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657600" y="2596182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886200" y="2596182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886200" y="3053382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3886200" y="2062782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886200" y="198658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886200" y="2062782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2590800" y="1757982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590800" y="1757982"/>
              <a:ext cx="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2590800" y="3358182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2590800" y="2824782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5181600" y="2291382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5181600" y="1910382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5029200" y="1910382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5181600" y="2672382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5181600" y="2672382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5029200" y="3205782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6096000" y="2519982"/>
              <a:ext cx="60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5486400" y="2205657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  <a:endParaRPr lang="zh-CN" altLang="en-US"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4343400" y="1596057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  <a:endParaRPr lang="zh-CN" altLang="en-US"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4343400" y="2891457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  <a:endParaRPr lang="zh-CN" altLang="en-US"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2971800" y="2281857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  <a:endParaRPr lang="zh-CN" altLang="en-US"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1524000" y="202468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zh-CN" altLang="en-US"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524000" y="255808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zh-CN" altLang="en-US"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6324600" y="1824657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zh-CN" altLang="en-US"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2514600" y="2748582"/>
              <a:ext cx="152400" cy="152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2514600" y="2367582"/>
              <a:ext cx="152400" cy="152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3810000" y="2519982"/>
              <a:ext cx="152400" cy="152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Line 62"/>
          <p:cNvSpPr>
            <a:spLocks noChangeShapeType="1"/>
          </p:cNvSpPr>
          <p:nvPr/>
        </p:nvSpPr>
        <p:spPr bwMode="auto">
          <a:xfrm flipH="1">
            <a:off x="5295900" y="1384119"/>
            <a:ext cx="533400" cy="381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52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700472"/>
              </p:ext>
            </p:extLst>
          </p:nvPr>
        </p:nvGraphicFramePr>
        <p:xfrm>
          <a:off x="779673" y="4221088"/>
          <a:ext cx="7702624" cy="1176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3" name="Equation" r:id="rId4" imgW="3327120" imgH="507960" progId="Equation.3">
                  <p:embed/>
                </p:oleObj>
              </mc:Choice>
              <mc:Fallback>
                <p:oleObj name="Equation" r:id="rId4" imgW="3327120" imgH="507960" progId="Equation.3">
                  <p:embed/>
                  <p:pic>
                    <p:nvPicPr>
                      <p:cNvPr id="52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673" y="4221088"/>
                        <a:ext cx="7702624" cy="1176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58"/>
          <p:cNvSpPr>
            <a:spLocks noChangeArrowheads="1"/>
          </p:cNvSpPr>
          <p:nvPr/>
        </p:nvSpPr>
        <p:spPr bwMode="auto">
          <a:xfrm>
            <a:off x="335068" y="324644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例1:试分析下列电路</a:t>
            </a:r>
          </a:p>
        </p:txBody>
      </p: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779673" y="5517232"/>
            <a:ext cx="7514803" cy="104028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可知该电路的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功能是对两个输入进行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异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或，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即比较两个输入，若不同输出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，反之输出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333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0" grpId="0" animBg="1"/>
      <p:bldP spid="51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68325"/>
            <a:ext cx="7299599" cy="596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15"/>
          <p:cNvSpPr txBox="1">
            <a:spLocks noChangeArrowheads="1"/>
          </p:cNvSpPr>
          <p:nvPr/>
        </p:nvSpPr>
        <p:spPr bwMode="auto">
          <a:xfrm>
            <a:off x="539552" y="476672"/>
            <a:ext cx="649288" cy="4619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例：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8"/>
          <p:cNvSpPr>
            <a:spLocks noChangeArrowheads="1"/>
          </p:cNvSpPr>
          <p:nvPr/>
        </p:nvSpPr>
        <p:spPr bwMode="auto">
          <a:xfrm>
            <a:off x="195387" y="116864"/>
            <a:ext cx="87302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:试分析下列电路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。设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A=A</a:t>
            </a:r>
            <a:r>
              <a:rPr lang="en-US" altLang="zh-CN" sz="32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,B=B</a:t>
            </a:r>
            <a:r>
              <a:rPr lang="en-US" altLang="zh-CN" sz="32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32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，均是</a:t>
            </a:r>
            <a:endParaRPr lang="en-US" altLang="zh-CN" sz="3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2-bit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二进制数。</a:t>
            </a:r>
            <a:endParaRPr lang="zh-CN" altLang="en-US" sz="32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96346" y="1043606"/>
            <a:ext cx="5721350" cy="2532062"/>
            <a:chOff x="2235026" y="548680"/>
            <a:chExt cx="5721350" cy="2532062"/>
          </a:xfrm>
        </p:grpSpPr>
        <p:grpSp>
          <p:nvGrpSpPr>
            <p:cNvPr id="55" name="Group 74"/>
            <p:cNvGrpSpPr>
              <a:grpSpLocks/>
            </p:cNvGrpSpPr>
            <p:nvPr/>
          </p:nvGrpSpPr>
          <p:grpSpPr bwMode="auto">
            <a:xfrm>
              <a:off x="2235026" y="548680"/>
              <a:ext cx="5721350" cy="2532062"/>
              <a:chOff x="768" y="1861"/>
              <a:chExt cx="3604" cy="1595"/>
            </a:xfrm>
          </p:grpSpPr>
          <p:sp>
            <p:nvSpPr>
              <p:cNvPr id="56" name="Rectangle 12"/>
              <p:cNvSpPr>
                <a:spLocks noChangeArrowheads="1"/>
              </p:cNvSpPr>
              <p:nvPr/>
            </p:nvSpPr>
            <p:spPr bwMode="auto">
              <a:xfrm>
                <a:off x="2129" y="2068"/>
                <a:ext cx="307" cy="5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13"/>
              <p:cNvSpPr>
                <a:spLocks noChangeArrowheads="1"/>
              </p:cNvSpPr>
              <p:nvPr/>
            </p:nvSpPr>
            <p:spPr bwMode="auto">
              <a:xfrm>
                <a:off x="2446" y="2301"/>
                <a:ext cx="94" cy="9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14"/>
              <p:cNvSpPr>
                <a:spLocks noChangeArrowheads="1"/>
              </p:cNvSpPr>
              <p:nvPr/>
            </p:nvSpPr>
            <p:spPr bwMode="auto">
              <a:xfrm>
                <a:off x="2150" y="2872"/>
                <a:ext cx="307" cy="5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15"/>
              <p:cNvSpPr>
                <a:spLocks noChangeArrowheads="1"/>
              </p:cNvSpPr>
              <p:nvPr/>
            </p:nvSpPr>
            <p:spPr bwMode="auto">
              <a:xfrm>
                <a:off x="2457" y="3122"/>
                <a:ext cx="88" cy="9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16"/>
              <p:cNvSpPr>
                <a:spLocks noChangeArrowheads="1"/>
              </p:cNvSpPr>
              <p:nvPr/>
            </p:nvSpPr>
            <p:spPr bwMode="auto">
              <a:xfrm>
                <a:off x="2832" y="2446"/>
                <a:ext cx="307" cy="5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Line 19"/>
              <p:cNvSpPr>
                <a:spLocks noChangeShapeType="1"/>
              </p:cNvSpPr>
              <p:nvPr/>
            </p:nvSpPr>
            <p:spPr bwMode="auto">
              <a:xfrm>
                <a:off x="1747" y="3171"/>
                <a:ext cx="40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Line 22"/>
              <p:cNvSpPr>
                <a:spLocks noChangeShapeType="1"/>
              </p:cNvSpPr>
              <p:nvPr/>
            </p:nvSpPr>
            <p:spPr bwMode="auto">
              <a:xfrm>
                <a:off x="1752" y="2373"/>
                <a:ext cx="386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Line 24"/>
              <p:cNvSpPr>
                <a:spLocks noChangeShapeType="1"/>
              </p:cNvSpPr>
              <p:nvPr/>
            </p:nvSpPr>
            <p:spPr bwMode="auto">
              <a:xfrm flipV="1">
                <a:off x="2688" y="2344"/>
                <a:ext cx="1" cy="2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Line 26"/>
              <p:cNvSpPr>
                <a:spLocks noChangeShapeType="1"/>
              </p:cNvSpPr>
              <p:nvPr/>
            </p:nvSpPr>
            <p:spPr bwMode="auto">
              <a:xfrm flipH="1">
                <a:off x="2688" y="2841"/>
                <a:ext cx="14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Line 27"/>
              <p:cNvSpPr>
                <a:spLocks noChangeShapeType="1"/>
              </p:cNvSpPr>
              <p:nvPr/>
            </p:nvSpPr>
            <p:spPr bwMode="auto">
              <a:xfrm>
                <a:off x="2688" y="2831"/>
                <a:ext cx="1" cy="3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2832" y="2541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endParaRPr lang="zh-CN" altLang="en-US"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7" name="Rectangle 33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  <a:endParaRPr lang="zh-CN" altLang="en-US"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Rectangle 34"/>
              <p:cNvSpPr>
                <a:spLocks noChangeArrowheads="1"/>
              </p:cNvSpPr>
              <p:nvPr/>
            </p:nvSpPr>
            <p:spPr bwMode="auto">
              <a:xfrm>
                <a:off x="3648" y="2446"/>
                <a:ext cx="307" cy="5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Line 36"/>
              <p:cNvSpPr>
                <a:spLocks noChangeShapeType="1"/>
              </p:cNvSpPr>
              <p:nvPr/>
            </p:nvSpPr>
            <p:spPr bwMode="auto">
              <a:xfrm>
                <a:off x="3237" y="2712"/>
                <a:ext cx="425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440" y="2068"/>
                <a:ext cx="307" cy="5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Line 4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26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44"/>
              <p:cNvSpPr>
                <a:spLocks noChangeArrowheads="1"/>
              </p:cNvSpPr>
              <p:nvPr/>
            </p:nvSpPr>
            <p:spPr bwMode="auto">
              <a:xfrm>
                <a:off x="1440" y="2872"/>
                <a:ext cx="307" cy="5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Line 46"/>
              <p:cNvSpPr>
                <a:spLocks noChangeShapeType="1"/>
              </p:cNvSpPr>
              <p:nvPr/>
            </p:nvSpPr>
            <p:spPr bwMode="auto">
              <a:xfrm>
                <a:off x="1152" y="3024"/>
                <a:ext cx="26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Line 47"/>
              <p:cNvSpPr>
                <a:spLocks noChangeShapeType="1"/>
              </p:cNvSpPr>
              <p:nvPr/>
            </p:nvSpPr>
            <p:spPr bwMode="auto">
              <a:xfrm>
                <a:off x="1152" y="2496"/>
                <a:ext cx="26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Line 48"/>
              <p:cNvSpPr>
                <a:spLocks noChangeShapeType="1"/>
              </p:cNvSpPr>
              <p:nvPr/>
            </p:nvSpPr>
            <p:spPr bwMode="auto">
              <a:xfrm>
                <a:off x="1152" y="3312"/>
                <a:ext cx="26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49"/>
              <p:cNvSpPr>
                <a:spLocks noChangeArrowheads="1"/>
              </p:cNvSpPr>
              <p:nvPr/>
            </p:nvSpPr>
            <p:spPr bwMode="auto">
              <a:xfrm>
                <a:off x="1392" y="2162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=1</a:t>
                </a:r>
              </a:p>
            </p:txBody>
          </p:sp>
          <p:sp>
            <p:nvSpPr>
              <p:cNvPr id="77" name="Rectangle 50"/>
              <p:cNvSpPr>
                <a:spLocks noChangeArrowheads="1"/>
              </p:cNvSpPr>
              <p:nvPr/>
            </p:nvSpPr>
            <p:spPr bwMode="auto">
              <a:xfrm>
                <a:off x="1392" y="2966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=1</a:t>
                </a:r>
              </a:p>
            </p:txBody>
          </p:sp>
          <p:sp>
            <p:nvSpPr>
              <p:cNvPr id="78" name="Rectangle 51"/>
              <p:cNvSpPr>
                <a:spLocks noChangeArrowheads="1"/>
              </p:cNvSpPr>
              <p:nvPr/>
            </p:nvSpPr>
            <p:spPr bwMode="auto">
              <a:xfrm>
                <a:off x="2208" y="2021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79" name="Rectangle 52"/>
              <p:cNvSpPr>
                <a:spLocks noChangeArrowheads="1"/>
              </p:cNvSpPr>
              <p:nvPr/>
            </p:nvSpPr>
            <p:spPr bwMode="auto">
              <a:xfrm>
                <a:off x="2208" y="282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80" name="Rectangle 53"/>
              <p:cNvSpPr>
                <a:spLocks noChangeArrowheads="1"/>
              </p:cNvSpPr>
              <p:nvPr/>
            </p:nvSpPr>
            <p:spPr bwMode="auto">
              <a:xfrm>
                <a:off x="3696" y="2399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81" name="Rectangle 54"/>
              <p:cNvSpPr>
                <a:spLocks noChangeArrowheads="1"/>
              </p:cNvSpPr>
              <p:nvPr/>
            </p:nvSpPr>
            <p:spPr bwMode="auto">
              <a:xfrm>
                <a:off x="768" y="1861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en-US" altLang="zh-CN" sz="3200" b="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zh-CN" altLang="en-US" sz="3200" b="0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2" name="Rectangle 55"/>
              <p:cNvSpPr>
                <a:spLocks noChangeArrowheads="1"/>
              </p:cNvSpPr>
              <p:nvPr/>
            </p:nvSpPr>
            <p:spPr bwMode="auto">
              <a:xfrm>
                <a:off x="768" y="2239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r>
                  <a:rPr lang="en-US" altLang="zh-CN" sz="3200" b="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zh-CN" altLang="en-US" sz="3200" b="0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3" name="Rectangle 56"/>
              <p:cNvSpPr>
                <a:spLocks noChangeArrowheads="1"/>
              </p:cNvSpPr>
              <p:nvPr/>
            </p:nvSpPr>
            <p:spPr bwMode="auto">
              <a:xfrm>
                <a:off x="768" y="2712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en-US" altLang="zh-CN" sz="3200" b="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endParaRPr lang="zh-CN" altLang="en-US" sz="3200" b="0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4" name="Rectangle 57"/>
              <p:cNvSpPr>
                <a:spLocks noChangeArrowheads="1"/>
              </p:cNvSpPr>
              <p:nvPr/>
            </p:nvSpPr>
            <p:spPr bwMode="auto">
              <a:xfrm>
                <a:off x="768" y="3043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r>
                  <a:rPr lang="en-US" altLang="zh-CN" sz="3200" b="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endParaRPr lang="zh-CN" altLang="en-US" sz="3200" b="0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5" name="Line 62"/>
              <p:cNvSpPr>
                <a:spLocks noChangeShapeType="1"/>
              </p:cNvSpPr>
              <p:nvPr/>
            </p:nvSpPr>
            <p:spPr bwMode="auto">
              <a:xfrm>
                <a:off x="2544" y="3172"/>
                <a:ext cx="14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Line 68"/>
              <p:cNvSpPr>
                <a:spLocks noChangeShapeType="1"/>
              </p:cNvSpPr>
              <p:nvPr/>
            </p:nvSpPr>
            <p:spPr bwMode="auto">
              <a:xfrm>
                <a:off x="2544" y="2352"/>
                <a:ext cx="14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Line 69"/>
              <p:cNvSpPr>
                <a:spLocks noChangeShapeType="1"/>
              </p:cNvSpPr>
              <p:nvPr/>
            </p:nvSpPr>
            <p:spPr bwMode="auto">
              <a:xfrm>
                <a:off x="2688" y="2592"/>
                <a:ext cx="14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70"/>
              <p:cNvSpPr>
                <a:spLocks noChangeArrowheads="1"/>
              </p:cNvSpPr>
              <p:nvPr/>
            </p:nvSpPr>
            <p:spPr bwMode="auto">
              <a:xfrm>
                <a:off x="3149" y="2667"/>
                <a:ext cx="94" cy="9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Line 73"/>
              <p:cNvSpPr>
                <a:spLocks noChangeShapeType="1"/>
              </p:cNvSpPr>
              <p:nvPr/>
            </p:nvSpPr>
            <p:spPr bwMode="auto">
              <a:xfrm>
                <a:off x="4067" y="2723"/>
                <a:ext cx="18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" name="Oval 70"/>
            <p:cNvSpPr>
              <a:spLocks noChangeArrowheads="1"/>
            </p:cNvSpPr>
            <p:nvPr/>
          </p:nvSpPr>
          <p:spPr bwMode="auto">
            <a:xfrm>
              <a:off x="7308676" y="1853555"/>
              <a:ext cx="149225" cy="1571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20739" y="3861466"/>
            <a:ext cx="7215437" cy="737175"/>
            <a:chOff x="381000" y="3317880"/>
            <a:chExt cx="7215437" cy="737175"/>
          </a:xfrm>
        </p:grpSpPr>
        <p:sp>
          <p:nvSpPr>
            <p:cNvPr id="92" name="AutoShape 4"/>
            <p:cNvSpPr>
              <a:spLocks noChangeArrowheads="1"/>
            </p:cNvSpPr>
            <p:nvPr/>
          </p:nvSpPr>
          <p:spPr bwMode="auto">
            <a:xfrm>
              <a:off x="1447800" y="3698880"/>
              <a:ext cx="228600" cy="228600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AutoShape 5"/>
            <p:cNvSpPr>
              <a:spLocks noChangeArrowheads="1"/>
            </p:cNvSpPr>
            <p:nvPr/>
          </p:nvSpPr>
          <p:spPr bwMode="auto">
            <a:xfrm>
              <a:off x="3124200" y="3698880"/>
              <a:ext cx="228600" cy="228600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Line 8"/>
            <p:cNvSpPr>
              <a:spLocks noChangeShapeType="1"/>
            </p:cNvSpPr>
            <p:nvPr/>
          </p:nvSpPr>
          <p:spPr bwMode="auto">
            <a:xfrm>
              <a:off x="1066800" y="3622680"/>
              <a:ext cx="990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Line 9"/>
            <p:cNvSpPr>
              <a:spLocks noChangeShapeType="1"/>
            </p:cNvSpPr>
            <p:nvPr/>
          </p:nvSpPr>
          <p:spPr bwMode="auto">
            <a:xfrm>
              <a:off x="2667000" y="3622680"/>
              <a:ext cx="1143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Line 12"/>
            <p:cNvSpPr>
              <a:spLocks noChangeShapeType="1"/>
            </p:cNvSpPr>
            <p:nvPr/>
          </p:nvSpPr>
          <p:spPr bwMode="auto">
            <a:xfrm>
              <a:off x="1066800" y="3470280"/>
              <a:ext cx="2895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Oval 14"/>
            <p:cNvSpPr>
              <a:spLocks noChangeArrowheads="1"/>
            </p:cNvSpPr>
            <p:nvPr/>
          </p:nvSpPr>
          <p:spPr bwMode="auto">
            <a:xfrm>
              <a:off x="2286000" y="3775080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auto">
            <a:xfrm>
              <a:off x="381000" y="3470280"/>
              <a:ext cx="7215437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2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F= A</a:t>
              </a:r>
              <a:r>
                <a:rPr lang="en-US" altLang="zh-CN" sz="3200" b="0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</a:t>
              </a:r>
              <a:r>
                <a:rPr lang="en-US" altLang="zh-CN" sz="32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3200" b="0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 </a:t>
              </a:r>
              <a:r>
                <a:rPr lang="en-US" altLang="zh-CN" sz="32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3200" b="0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 </a:t>
              </a:r>
              <a:r>
                <a:rPr lang="en-US" altLang="zh-CN" sz="32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3200" b="0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sz="32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= (A</a:t>
              </a:r>
              <a:r>
                <a:rPr lang="en-US" altLang="zh-CN" sz="3200" b="0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</a:t>
              </a:r>
              <a:r>
                <a:rPr lang="en-US" altLang="zh-CN" sz="32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3200" b="0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32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)(A</a:t>
              </a:r>
              <a:r>
                <a:rPr lang="en-US" altLang="zh-CN" sz="3200" b="0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 </a:t>
              </a:r>
              <a:r>
                <a:rPr lang="en-US" altLang="zh-CN" sz="32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3200" b="0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sz="32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</p:txBody>
        </p:sp>
        <p:sp>
          <p:nvSpPr>
            <p:cNvPr id="99" name="Line 20"/>
            <p:cNvSpPr>
              <a:spLocks noChangeShapeType="1"/>
            </p:cNvSpPr>
            <p:nvPr/>
          </p:nvSpPr>
          <p:spPr bwMode="auto">
            <a:xfrm>
              <a:off x="1066800" y="3317880"/>
              <a:ext cx="2895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Oval 21"/>
            <p:cNvSpPr>
              <a:spLocks noChangeArrowheads="1"/>
            </p:cNvSpPr>
            <p:nvPr/>
          </p:nvSpPr>
          <p:spPr bwMode="auto">
            <a:xfrm>
              <a:off x="4953000" y="3698880"/>
              <a:ext cx="228600" cy="228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Oval 22"/>
            <p:cNvSpPr>
              <a:spLocks noChangeArrowheads="1"/>
            </p:cNvSpPr>
            <p:nvPr/>
          </p:nvSpPr>
          <p:spPr bwMode="auto">
            <a:xfrm>
              <a:off x="5029200" y="3775080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Oval 23"/>
            <p:cNvSpPr>
              <a:spLocks noChangeArrowheads="1"/>
            </p:cNvSpPr>
            <p:nvPr/>
          </p:nvSpPr>
          <p:spPr bwMode="auto">
            <a:xfrm>
              <a:off x="6477000" y="3698880"/>
              <a:ext cx="228600" cy="228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Oval 24"/>
            <p:cNvSpPr>
              <a:spLocks noChangeArrowheads="1"/>
            </p:cNvSpPr>
            <p:nvPr/>
          </p:nvSpPr>
          <p:spPr bwMode="auto">
            <a:xfrm>
              <a:off x="6553200" y="3775080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4" name="Rectangle 25"/>
          <p:cNvSpPr>
            <a:spLocks noChangeArrowheads="1"/>
          </p:cNvSpPr>
          <p:nvPr/>
        </p:nvSpPr>
        <p:spPr bwMode="auto">
          <a:xfrm>
            <a:off x="298648" y="4648984"/>
            <a:ext cx="830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可见: 若 </a:t>
            </a: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800" b="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= B</a:t>
            </a:r>
            <a:r>
              <a:rPr lang="en-US" altLang="zh-CN" sz="2800" b="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 </a:t>
            </a: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且</a:t>
            </a: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A</a:t>
            </a:r>
            <a:r>
              <a:rPr lang="en-US" altLang="zh-CN" sz="2800" b="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0</a:t>
            </a: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= B</a:t>
            </a:r>
            <a:r>
              <a:rPr lang="en-US" altLang="zh-CN" sz="2800" b="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0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F=1</a:t>
            </a:r>
            <a:r>
              <a:rPr lang="zh-CN" alt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；</a:t>
            </a:r>
          </a:p>
        </p:txBody>
      </p:sp>
      <p:grpSp>
        <p:nvGrpSpPr>
          <p:cNvPr id="105" name="Group 34"/>
          <p:cNvGrpSpPr>
            <a:grpSpLocks/>
          </p:cNvGrpSpPr>
          <p:nvPr/>
        </p:nvGrpSpPr>
        <p:grpSpPr bwMode="auto">
          <a:xfrm>
            <a:off x="1363859" y="5052535"/>
            <a:ext cx="5094288" cy="860426"/>
            <a:chOff x="984" y="1600"/>
            <a:chExt cx="3209" cy="542"/>
          </a:xfrm>
        </p:grpSpPr>
        <p:sp>
          <p:nvSpPr>
            <p:cNvPr id="106" name="Rectangle 16"/>
            <p:cNvSpPr>
              <a:spLocks noChangeArrowheads="1"/>
            </p:cNvSpPr>
            <p:nvPr/>
          </p:nvSpPr>
          <p:spPr bwMode="auto">
            <a:xfrm>
              <a:off x="3236" y="1600"/>
              <a:ext cx="1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8" name="Rectangle 26"/>
            <p:cNvSpPr>
              <a:spLocks noChangeArrowheads="1"/>
            </p:cNvSpPr>
            <p:nvPr/>
          </p:nvSpPr>
          <p:spPr bwMode="auto">
            <a:xfrm>
              <a:off x="984" y="1631"/>
              <a:ext cx="3209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若 </a:t>
              </a:r>
              <a:r>
                <a:rPr lang="en-US" altLang="zh-CN" sz="2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A</a:t>
              </a:r>
              <a:r>
                <a:rPr lang="en-US" altLang="zh-CN" sz="2800" b="0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1</a:t>
              </a:r>
              <a:r>
                <a:rPr lang="en-US" altLang="zh-CN" sz="2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≠B</a:t>
              </a:r>
              <a:r>
                <a:rPr lang="en-US" altLang="zh-CN" sz="2800" b="0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1 </a:t>
              </a:r>
              <a:r>
                <a:rPr lang="en-US" altLang="zh-CN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zh-CN" altLang="en-US" sz="2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或</a:t>
              </a:r>
              <a:r>
                <a:rPr lang="en-US" altLang="zh-CN" sz="2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 A</a:t>
              </a:r>
              <a:r>
                <a:rPr lang="en-US" altLang="zh-CN" sz="2800" b="0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0</a:t>
              </a:r>
              <a:r>
                <a:rPr lang="en-US" altLang="zh-CN" sz="2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≠ B</a:t>
              </a:r>
              <a:r>
                <a:rPr lang="en-US" altLang="zh-CN" sz="2800" b="0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0</a:t>
              </a:r>
              <a:r>
                <a:rPr lang="zh-CN" altLang="en-US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， </a:t>
              </a:r>
              <a:r>
                <a:rPr lang="en-US" altLang="zh-CN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F=0</a:t>
              </a:r>
              <a:r>
                <a:rPr lang="zh-CN" altLang="en-US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。</a:t>
              </a:r>
            </a:p>
            <a:p>
              <a:endParaRPr lang="zh-CN" altLang="en-US" sz="2800" b="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114" name="Rectangle 30"/>
          <p:cNvSpPr>
            <a:spLocks noChangeArrowheads="1"/>
          </p:cNvSpPr>
          <p:nvPr/>
        </p:nvSpPr>
        <p:spPr bwMode="auto">
          <a:xfrm>
            <a:off x="539552" y="5661248"/>
            <a:ext cx="8049021" cy="95410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可知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该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电路的功能是</a:t>
            </a:r>
            <a:r>
              <a:rPr lang="zh-CN" altLang="en-US" sz="2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判断两个</a:t>
            </a:r>
            <a:r>
              <a:rPr lang="en-US" altLang="zh-CN" sz="2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2 bits</a:t>
            </a:r>
            <a:r>
              <a:rPr lang="zh-CN" altLang="en-US" sz="2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二进制数</a:t>
            </a:r>
            <a:r>
              <a:rPr lang="zh-CN" alt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是否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相等，若相等，输出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，否则输出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8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53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04"/>
          <p:cNvSpPr>
            <a:spLocks noChangeArrowheads="1"/>
          </p:cNvSpPr>
          <p:nvPr/>
        </p:nvSpPr>
        <p:spPr bwMode="auto">
          <a:xfrm>
            <a:off x="304800" y="190500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例3: 试分析下列电路</a:t>
            </a:r>
          </a:p>
        </p:txBody>
      </p:sp>
      <p:grpSp>
        <p:nvGrpSpPr>
          <p:cNvPr id="107" name="Group 127"/>
          <p:cNvGrpSpPr>
            <a:grpSpLocks/>
          </p:cNvGrpSpPr>
          <p:nvPr/>
        </p:nvGrpSpPr>
        <p:grpSpPr bwMode="auto">
          <a:xfrm>
            <a:off x="762000" y="1057275"/>
            <a:ext cx="5721350" cy="2981325"/>
            <a:chOff x="480" y="666"/>
            <a:chExt cx="3604" cy="1878"/>
          </a:xfrm>
        </p:grpSpPr>
        <p:sp>
          <p:nvSpPr>
            <p:cNvPr id="109" name="Rectangle 59"/>
            <p:cNvSpPr>
              <a:spLocks noChangeArrowheads="1"/>
            </p:cNvSpPr>
            <p:nvPr/>
          </p:nvSpPr>
          <p:spPr bwMode="auto">
            <a:xfrm>
              <a:off x="2496" y="1344"/>
              <a:ext cx="288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Rectangle 60"/>
            <p:cNvSpPr>
              <a:spLocks noChangeArrowheads="1"/>
            </p:cNvSpPr>
            <p:nvPr/>
          </p:nvSpPr>
          <p:spPr bwMode="auto">
            <a:xfrm>
              <a:off x="2496" y="672"/>
              <a:ext cx="288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Rectangle 61"/>
            <p:cNvSpPr>
              <a:spLocks noChangeArrowheads="1"/>
            </p:cNvSpPr>
            <p:nvPr/>
          </p:nvSpPr>
          <p:spPr bwMode="auto">
            <a:xfrm>
              <a:off x="2496" y="2016"/>
              <a:ext cx="288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ectangle 62"/>
            <p:cNvSpPr>
              <a:spLocks noChangeArrowheads="1"/>
            </p:cNvSpPr>
            <p:nvPr/>
          </p:nvSpPr>
          <p:spPr bwMode="auto">
            <a:xfrm>
              <a:off x="1296" y="1392"/>
              <a:ext cx="288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Oval 63"/>
            <p:cNvSpPr>
              <a:spLocks noChangeArrowheads="1"/>
            </p:cNvSpPr>
            <p:nvPr/>
          </p:nvSpPr>
          <p:spPr bwMode="auto">
            <a:xfrm>
              <a:off x="1584" y="1584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ectangle 64"/>
            <p:cNvSpPr>
              <a:spLocks noChangeArrowheads="1"/>
            </p:cNvSpPr>
            <p:nvPr/>
          </p:nvSpPr>
          <p:spPr bwMode="auto">
            <a:xfrm>
              <a:off x="3264" y="1344"/>
              <a:ext cx="288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Oval 65"/>
            <p:cNvSpPr>
              <a:spLocks noChangeArrowheads="1"/>
            </p:cNvSpPr>
            <p:nvPr/>
          </p:nvSpPr>
          <p:spPr bwMode="auto">
            <a:xfrm>
              <a:off x="3552" y="1536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Line 67"/>
            <p:cNvSpPr>
              <a:spLocks noChangeShapeType="1"/>
            </p:cNvSpPr>
            <p:nvPr/>
          </p:nvSpPr>
          <p:spPr bwMode="auto">
            <a:xfrm flipH="1">
              <a:off x="912" y="1824"/>
              <a:ext cx="3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Line 68"/>
            <p:cNvSpPr>
              <a:spLocks noChangeShapeType="1"/>
            </p:cNvSpPr>
            <p:nvPr/>
          </p:nvSpPr>
          <p:spPr bwMode="auto">
            <a:xfrm flipH="1">
              <a:off x="912" y="1632"/>
              <a:ext cx="3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Line 72"/>
            <p:cNvSpPr>
              <a:spLocks noChangeShapeType="1"/>
            </p:cNvSpPr>
            <p:nvPr/>
          </p:nvSpPr>
          <p:spPr bwMode="auto">
            <a:xfrm>
              <a:off x="2784" y="1632"/>
              <a:ext cx="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Line 73"/>
            <p:cNvSpPr>
              <a:spLocks noChangeShapeType="1"/>
            </p:cNvSpPr>
            <p:nvPr/>
          </p:nvSpPr>
          <p:spPr bwMode="auto">
            <a:xfrm>
              <a:off x="2784" y="1632"/>
              <a:ext cx="48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Line 74"/>
            <p:cNvSpPr>
              <a:spLocks noChangeShapeType="1"/>
            </p:cNvSpPr>
            <p:nvPr/>
          </p:nvSpPr>
          <p:spPr bwMode="auto">
            <a:xfrm>
              <a:off x="3264" y="1776"/>
              <a:ext cx="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Line 82"/>
            <p:cNvSpPr>
              <a:spLocks noChangeShapeType="1"/>
            </p:cNvSpPr>
            <p:nvPr/>
          </p:nvSpPr>
          <p:spPr bwMode="auto">
            <a:xfrm>
              <a:off x="2256" y="1008"/>
              <a:ext cx="1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Line 84"/>
            <p:cNvSpPr>
              <a:spLocks noChangeShapeType="1"/>
            </p:cNvSpPr>
            <p:nvPr/>
          </p:nvSpPr>
          <p:spPr bwMode="auto">
            <a:xfrm>
              <a:off x="1680" y="1632"/>
              <a:ext cx="8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Rectangle 89"/>
            <p:cNvSpPr>
              <a:spLocks noChangeArrowheads="1"/>
            </p:cNvSpPr>
            <p:nvPr/>
          </p:nvSpPr>
          <p:spPr bwMode="auto">
            <a:xfrm>
              <a:off x="3840" y="138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zh-CN" altLang="en-US"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" name="Rectangle 90"/>
            <p:cNvSpPr>
              <a:spLocks noChangeArrowheads="1"/>
            </p:cNvSpPr>
            <p:nvPr/>
          </p:nvSpPr>
          <p:spPr bwMode="auto">
            <a:xfrm>
              <a:off x="480" y="17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C</a:t>
              </a:r>
              <a:endParaRPr lang="zh-CN" altLang="en-US"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9" name="Rectangle 91"/>
            <p:cNvSpPr>
              <a:spLocks noChangeArrowheads="1"/>
            </p:cNvSpPr>
            <p:nvPr/>
          </p:nvSpPr>
          <p:spPr bwMode="auto">
            <a:xfrm>
              <a:off x="1680" y="215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C</a:t>
              </a:r>
              <a:endParaRPr lang="zh-CN" altLang="en-US"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" name="Rectangle 92"/>
            <p:cNvSpPr>
              <a:spLocks noChangeArrowheads="1"/>
            </p:cNvSpPr>
            <p:nvPr/>
          </p:nvSpPr>
          <p:spPr bwMode="auto">
            <a:xfrm>
              <a:off x="624" y="148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zh-CN" altLang="en-US"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" name="Rectangle 93"/>
            <p:cNvSpPr>
              <a:spLocks noChangeArrowheads="1"/>
            </p:cNvSpPr>
            <p:nvPr/>
          </p:nvSpPr>
          <p:spPr bwMode="auto">
            <a:xfrm>
              <a:off x="1680" y="12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zh-CN" altLang="en-US"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" name="Rectangle 94"/>
            <p:cNvSpPr>
              <a:spLocks noChangeArrowheads="1"/>
            </p:cNvSpPr>
            <p:nvPr/>
          </p:nvSpPr>
          <p:spPr bwMode="auto">
            <a:xfrm>
              <a:off x="624" y="12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zh-CN" altLang="en-US"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" name="Rectangle 95"/>
            <p:cNvSpPr>
              <a:spLocks noChangeArrowheads="1"/>
            </p:cNvSpPr>
            <p:nvPr/>
          </p:nvSpPr>
          <p:spPr bwMode="auto">
            <a:xfrm>
              <a:off x="1680" y="66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zh-CN" altLang="en-US"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" name="Rectangle 96"/>
            <p:cNvSpPr>
              <a:spLocks noChangeArrowheads="1"/>
            </p:cNvSpPr>
            <p:nvPr/>
          </p:nvSpPr>
          <p:spPr bwMode="auto">
            <a:xfrm>
              <a:off x="1296" y="143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  <a:endParaRPr lang="zh-CN" altLang="en-US"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5" name="Rectangle 97"/>
            <p:cNvSpPr>
              <a:spLocks noChangeArrowheads="1"/>
            </p:cNvSpPr>
            <p:nvPr/>
          </p:nvSpPr>
          <p:spPr bwMode="auto">
            <a:xfrm>
              <a:off x="2496" y="7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  <a:endParaRPr lang="zh-CN" altLang="en-US"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6" name="Rectangle 98"/>
            <p:cNvSpPr>
              <a:spLocks noChangeArrowheads="1"/>
            </p:cNvSpPr>
            <p:nvPr/>
          </p:nvSpPr>
          <p:spPr bwMode="auto">
            <a:xfrm>
              <a:off x="2496" y="138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  <a:endParaRPr lang="zh-CN" altLang="en-US"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7" name="Rectangle 99"/>
            <p:cNvSpPr>
              <a:spLocks noChangeArrowheads="1"/>
            </p:cNvSpPr>
            <p:nvPr/>
          </p:nvSpPr>
          <p:spPr bwMode="auto">
            <a:xfrm>
              <a:off x="2496" y="20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  <a:endParaRPr lang="zh-CN" altLang="en-US"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8" name="Oval 100"/>
            <p:cNvSpPr>
              <a:spLocks noChangeArrowheads="1"/>
            </p:cNvSpPr>
            <p:nvPr/>
          </p:nvSpPr>
          <p:spPr bwMode="auto">
            <a:xfrm>
              <a:off x="2208" y="158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Rectangle 101"/>
            <p:cNvSpPr>
              <a:spLocks noChangeArrowheads="1"/>
            </p:cNvSpPr>
            <p:nvPr/>
          </p:nvSpPr>
          <p:spPr bwMode="auto">
            <a:xfrm>
              <a:off x="3216" y="144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≥1</a:t>
              </a:r>
            </a:p>
          </p:txBody>
        </p:sp>
        <p:sp>
          <p:nvSpPr>
            <p:cNvPr id="140" name="Line 111"/>
            <p:cNvSpPr>
              <a:spLocks noChangeShapeType="1"/>
            </p:cNvSpPr>
            <p:nvPr/>
          </p:nvSpPr>
          <p:spPr bwMode="auto">
            <a:xfrm flipH="1">
              <a:off x="912" y="148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Line 112"/>
            <p:cNvSpPr>
              <a:spLocks noChangeShapeType="1"/>
            </p:cNvSpPr>
            <p:nvPr/>
          </p:nvSpPr>
          <p:spPr bwMode="auto">
            <a:xfrm>
              <a:off x="2256" y="10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Line 113"/>
            <p:cNvSpPr>
              <a:spLocks noChangeShapeType="1"/>
            </p:cNvSpPr>
            <p:nvPr/>
          </p:nvSpPr>
          <p:spPr bwMode="auto">
            <a:xfrm flipH="1">
              <a:off x="1920" y="81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Line 114"/>
            <p:cNvSpPr>
              <a:spLocks noChangeShapeType="1"/>
            </p:cNvSpPr>
            <p:nvPr/>
          </p:nvSpPr>
          <p:spPr bwMode="auto">
            <a:xfrm>
              <a:off x="2256" y="21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Line 115"/>
            <p:cNvSpPr>
              <a:spLocks noChangeShapeType="1"/>
            </p:cNvSpPr>
            <p:nvPr/>
          </p:nvSpPr>
          <p:spPr bwMode="auto">
            <a:xfrm flipH="1">
              <a:off x="1920" y="148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Line 116"/>
            <p:cNvSpPr>
              <a:spLocks noChangeShapeType="1"/>
            </p:cNvSpPr>
            <p:nvPr/>
          </p:nvSpPr>
          <p:spPr bwMode="auto">
            <a:xfrm flipH="1">
              <a:off x="20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Line 118"/>
            <p:cNvSpPr>
              <a:spLocks noChangeShapeType="1"/>
            </p:cNvSpPr>
            <p:nvPr/>
          </p:nvSpPr>
          <p:spPr bwMode="auto">
            <a:xfrm flipH="1">
              <a:off x="3024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Line 119"/>
            <p:cNvSpPr>
              <a:spLocks noChangeShapeType="1"/>
            </p:cNvSpPr>
            <p:nvPr/>
          </p:nvSpPr>
          <p:spPr bwMode="auto">
            <a:xfrm flipV="1">
              <a:off x="3024" y="91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Line 120"/>
            <p:cNvSpPr>
              <a:spLocks noChangeShapeType="1"/>
            </p:cNvSpPr>
            <p:nvPr/>
          </p:nvSpPr>
          <p:spPr bwMode="auto">
            <a:xfrm>
              <a:off x="2784" y="9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Line 121"/>
            <p:cNvSpPr>
              <a:spLocks noChangeShapeType="1"/>
            </p:cNvSpPr>
            <p:nvPr/>
          </p:nvSpPr>
          <p:spPr bwMode="auto">
            <a:xfrm flipH="1">
              <a:off x="3024" y="17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Line 122"/>
            <p:cNvSpPr>
              <a:spLocks noChangeShapeType="1"/>
            </p:cNvSpPr>
            <p:nvPr/>
          </p:nvSpPr>
          <p:spPr bwMode="auto">
            <a:xfrm>
              <a:off x="3024" y="177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Line 123"/>
            <p:cNvSpPr>
              <a:spLocks noChangeShapeType="1"/>
            </p:cNvSpPr>
            <p:nvPr/>
          </p:nvSpPr>
          <p:spPr bwMode="auto">
            <a:xfrm flipH="1">
              <a:off x="2784" y="23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Line 124"/>
            <p:cNvSpPr>
              <a:spLocks noChangeShapeType="1"/>
            </p:cNvSpPr>
            <p:nvPr/>
          </p:nvSpPr>
          <p:spPr bwMode="auto">
            <a:xfrm>
              <a:off x="3648" y="158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3" name="Object 125"/>
          <p:cNvGraphicFramePr>
            <a:graphicFrameLocks noChangeAspect="1"/>
          </p:cNvGraphicFramePr>
          <p:nvPr>
            <p:extLst/>
          </p:nvPr>
        </p:nvGraphicFramePr>
        <p:xfrm>
          <a:off x="611188" y="4797425"/>
          <a:ext cx="40227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8" name="公式" r:id="rId4" imgW="1828800" imgH="241200" progId="Equation.3">
                  <p:embed/>
                </p:oleObj>
              </mc:Choice>
              <mc:Fallback>
                <p:oleObj name="公式" r:id="rId4" imgW="1828800" imgH="241200" progId="Equation.3">
                  <p:embed/>
                  <p:pic>
                    <p:nvPicPr>
                      <p:cNvPr id="153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97425"/>
                        <a:ext cx="40227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Object 128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4787900" y="4797425"/>
          <a:ext cx="259238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9" name="公式" r:id="rId6" imgW="1168200" imgH="266400" progId="Equation.3">
                  <p:embed/>
                </p:oleObj>
              </mc:Choice>
              <mc:Fallback>
                <p:oleObj name="公式" r:id="rId6" imgW="1168200" imgH="266400" progId="Equation.3">
                  <p:embed/>
                  <p:pic>
                    <p:nvPicPr>
                      <p:cNvPr id="154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797425"/>
                        <a:ext cx="259238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Object 133"/>
          <p:cNvGraphicFramePr>
            <a:graphicFrameLocks noChangeAspect="1"/>
          </p:cNvGraphicFramePr>
          <p:nvPr>
            <p:extLst/>
          </p:nvPr>
        </p:nvGraphicFramePr>
        <p:xfrm>
          <a:off x="900113" y="5589588"/>
          <a:ext cx="50403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0" name="公式" r:id="rId8" imgW="2247840" imgH="241200" progId="Equation.3">
                  <p:embed/>
                </p:oleObj>
              </mc:Choice>
              <mc:Fallback>
                <p:oleObj name="公式" r:id="rId8" imgW="2247840" imgH="241200" progId="Equation.3">
                  <p:embed/>
                  <p:pic>
                    <p:nvPicPr>
                      <p:cNvPr id="155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89588"/>
                        <a:ext cx="5040312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21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04"/>
          <p:cNvSpPr>
            <a:spLocks noChangeArrowheads="1"/>
          </p:cNvSpPr>
          <p:nvPr/>
        </p:nvSpPr>
        <p:spPr bwMode="auto">
          <a:xfrm>
            <a:off x="304800" y="190500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例3: 试分析下列电路</a:t>
            </a:r>
          </a:p>
        </p:txBody>
      </p:sp>
      <p:sp>
        <p:nvSpPr>
          <p:cNvPr id="52" name="Rectangle 1028"/>
          <p:cNvSpPr>
            <a:spLocks noChangeArrowheads="1"/>
          </p:cNvSpPr>
          <p:nvPr/>
        </p:nvSpPr>
        <p:spPr bwMode="auto">
          <a:xfrm>
            <a:off x="499268" y="3587558"/>
            <a:ext cx="55568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If ABC</a:t>
            </a: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取值一致，</a:t>
            </a:r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F=1</a:t>
            </a: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；</a:t>
            </a:r>
            <a:endParaRPr lang="en-US" altLang="zh-CN" sz="32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r>
              <a:rPr lang="en-US" altLang="zh-CN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Else   </a:t>
            </a: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F=0</a:t>
            </a: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32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54" name="Group 1038"/>
          <p:cNvGrpSpPr>
            <a:grpSpLocks/>
          </p:cNvGrpSpPr>
          <p:nvPr/>
        </p:nvGrpSpPr>
        <p:grpSpPr bwMode="auto">
          <a:xfrm>
            <a:off x="5205413" y="0"/>
            <a:ext cx="3687762" cy="5264150"/>
            <a:chOff x="3279" y="0"/>
            <a:chExt cx="2323" cy="3316"/>
          </a:xfrm>
        </p:grpSpPr>
        <p:sp>
          <p:nvSpPr>
            <p:cNvPr id="55" name="Rectangle 1032"/>
            <p:cNvSpPr>
              <a:spLocks noChangeArrowheads="1"/>
            </p:cNvSpPr>
            <p:nvPr/>
          </p:nvSpPr>
          <p:spPr bwMode="auto">
            <a:xfrm>
              <a:off x="3279" y="0"/>
              <a:ext cx="2323" cy="3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  A  B  C  F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  0  0  0  1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  0  0  1  0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  0  1  0  0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  0  1  1  0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  1  0  0  0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  1  0  1  0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  1  1  0  0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  1  1  1  1</a:t>
              </a:r>
              <a:endParaRPr lang="zh-CN" altLang="en-US"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" name="Line 1033"/>
            <p:cNvSpPr>
              <a:spLocks noChangeShapeType="1"/>
            </p:cNvSpPr>
            <p:nvPr/>
          </p:nvSpPr>
          <p:spPr bwMode="auto">
            <a:xfrm>
              <a:off x="4100" y="336"/>
              <a:ext cx="125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Line 1034"/>
            <p:cNvSpPr>
              <a:spLocks noChangeShapeType="1"/>
            </p:cNvSpPr>
            <p:nvPr/>
          </p:nvSpPr>
          <p:spPr bwMode="auto">
            <a:xfrm>
              <a:off x="5018" y="96"/>
              <a:ext cx="1" cy="3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8" name="Object 1035"/>
          <p:cNvGraphicFramePr>
            <a:graphicFrameLocks noChangeAspect="1"/>
          </p:cNvGraphicFramePr>
          <p:nvPr>
            <p:extLst/>
          </p:nvPr>
        </p:nvGraphicFramePr>
        <p:xfrm>
          <a:off x="499269" y="942977"/>
          <a:ext cx="4057650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1" name="公式" r:id="rId3" imgW="1828800" imgH="1066680" progId="Equation.3">
                  <p:embed/>
                </p:oleObj>
              </mc:Choice>
              <mc:Fallback>
                <p:oleObj name="公式" r:id="rId3" imgW="1828800" imgH="1066680" progId="Equation.3">
                  <p:embed/>
                  <p:pic>
                    <p:nvPicPr>
                      <p:cNvPr id="58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9" y="942977"/>
                        <a:ext cx="4057650" cy="235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箭头: 右 1">
            <a:extLst>
              <a:ext uri="{FF2B5EF4-FFF2-40B4-BE49-F238E27FC236}">
                <a16:creationId xmlns:a16="http://schemas.microsoft.com/office/drawing/2014/main" id="{ECEBC1D8-66C4-4E14-B0BF-3D6A6416C8AA}"/>
              </a:ext>
            </a:extLst>
          </p:cNvPr>
          <p:cNvSpPr/>
          <p:nvPr/>
        </p:nvSpPr>
        <p:spPr bwMode="auto">
          <a:xfrm>
            <a:off x="4716016" y="1700808"/>
            <a:ext cx="1293467" cy="576064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Rectangle 1028">
            <a:extLst>
              <a:ext uri="{FF2B5EF4-FFF2-40B4-BE49-F238E27FC236}">
                <a16:creationId xmlns:a16="http://schemas.microsoft.com/office/drawing/2014/main" id="{AD6216B2-BEC5-4ED6-9BA7-8355DB28E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68" y="4958271"/>
            <a:ext cx="5440883" cy="138499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可知该电路的功能是判断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三个输入是否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一致，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若一致输出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，否则输出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05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" grpId="0" animBg="1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15"/>
          <p:cNvSpPr txBox="1">
            <a:spLocks noChangeArrowheads="1"/>
          </p:cNvSpPr>
          <p:nvPr/>
        </p:nvSpPr>
        <p:spPr bwMode="auto">
          <a:xfrm>
            <a:off x="684213" y="90805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 dirty="0"/>
              <a:t>5. </a:t>
            </a:r>
            <a:r>
              <a:rPr lang="zh-CN" altLang="en-US" sz="4000" b="1" dirty="0"/>
              <a:t>多级</a:t>
            </a:r>
            <a:r>
              <a:rPr lang="zh-CN" altLang="en-US" sz="4000" b="1" dirty="0" smtClean="0"/>
              <a:t>门电路等</a:t>
            </a:r>
            <a:endParaRPr lang="en-US" altLang="zh-CN" sz="4000" b="1" dirty="0"/>
          </a:p>
        </p:txBody>
      </p:sp>
      <p:pic>
        <p:nvPicPr>
          <p:cNvPr id="34822" name="Picture 69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1331913" y="2349500"/>
            <a:ext cx="67691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多级门电路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两级门电路的设计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多输出电路的设计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举例 </a:t>
            </a:r>
            <a:r>
              <a:rPr lang="zh-CN" altLang="en-US" sz="32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（组合电路分析、</a:t>
            </a:r>
            <a:endParaRPr lang="en-US" altLang="zh-CN" sz="3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spcBef>
                <a:spcPct val="50000"/>
              </a:spcBef>
              <a:buClr>
                <a:srgbClr val="FF6600"/>
              </a:buClr>
              <a:buSzPct val="65000"/>
            </a:pPr>
            <a:r>
              <a:rPr lang="en-US" altLang="zh-CN" sz="32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     </a:t>
            </a:r>
            <a:r>
              <a:rPr lang="zh-CN" altLang="en-US" sz="32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组合电路设计）</a:t>
            </a:r>
            <a:endParaRPr lang="en-US" altLang="zh-CN" sz="3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endParaRPr lang="en-US" altLang="zh-CN" sz="3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079353"/>
              </p:ext>
            </p:extLst>
          </p:nvPr>
        </p:nvGraphicFramePr>
        <p:xfrm>
          <a:off x="2699792" y="5517232"/>
          <a:ext cx="524697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9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517232"/>
                        <a:ext cx="524697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413352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69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8072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-7737" y="929388"/>
            <a:ext cx="13131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6330156" y="2254567"/>
            <a:ext cx="1220788" cy="1322387"/>
            <a:chOff x="3936" y="1861"/>
            <a:chExt cx="769" cy="833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936" y="2693"/>
              <a:ext cx="768" cy="1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4704" y="1861"/>
              <a:ext cx="1" cy="827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1" name="Group 63"/>
          <p:cNvGrpSpPr>
            <a:grpSpLocks/>
          </p:cNvGrpSpPr>
          <p:nvPr/>
        </p:nvGrpSpPr>
        <p:grpSpPr bwMode="auto">
          <a:xfrm>
            <a:off x="4953000" y="2373560"/>
            <a:ext cx="1403350" cy="1487488"/>
            <a:chOff x="3120" y="1924"/>
            <a:chExt cx="884" cy="937"/>
          </a:xfrm>
        </p:grpSpPr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552" y="1924"/>
              <a:ext cx="1" cy="533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46"/>
            <p:cNvSpPr>
              <a:spLocks noChangeArrowheads="1"/>
            </p:cNvSpPr>
            <p:nvPr/>
          </p:nvSpPr>
          <p:spPr bwMode="auto">
            <a:xfrm>
              <a:off x="3120" y="249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0">
                  <a:latin typeface="+mn-ea"/>
                  <a:ea typeface="+mn-ea"/>
                </a:rPr>
                <a:t>真值表</a:t>
              </a:r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152400" y="1644901"/>
            <a:ext cx="4137025" cy="620714"/>
            <a:chOff x="96" y="1465"/>
            <a:chExt cx="2606" cy="391"/>
          </a:xfrm>
        </p:grpSpPr>
        <p:sp>
          <p:nvSpPr>
            <p:cNvPr id="15" name="Rectangle 50"/>
            <p:cNvSpPr>
              <a:spLocks noChangeArrowheads="1"/>
            </p:cNvSpPr>
            <p:nvPr/>
          </p:nvSpPr>
          <p:spPr bwMode="auto">
            <a:xfrm>
              <a:off x="96" y="1488"/>
              <a:ext cx="115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latin typeface="+mn-ea"/>
                  <a:ea typeface="+mn-ea"/>
                </a:rPr>
                <a:t>  </a:t>
              </a:r>
              <a:r>
                <a:rPr lang="zh-CN" altLang="en-US" sz="3200" b="0" dirty="0">
                  <a:latin typeface="+mn-ea"/>
                  <a:ea typeface="+mn-ea"/>
                </a:rPr>
                <a:t>逻辑图</a:t>
              </a:r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1269" y="1665"/>
              <a:ext cx="522" cy="1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51"/>
            <p:cNvSpPr>
              <a:spLocks noChangeArrowheads="1"/>
            </p:cNvSpPr>
            <p:nvPr/>
          </p:nvSpPr>
          <p:spPr bwMode="auto">
            <a:xfrm>
              <a:off x="1810" y="1465"/>
              <a:ext cx="89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0" dirty="0" smtClean="0">
                  <a:latin typeface="+mn-ea"/>
                  <a:ea typeface="+mn-ea"/>
                </a:rPr>
                <a:t>表达式</a:t>
              </a:r>
              <a:endParaRPr lang="zh-CN" altLang="en-US" sz="3200" b="0" dirty="0">
                <a:latin typeface="+mn-ea"/>
                <a:ea typeface="+mn-ea"/>
              </a:endParaRPr>
            </a:p>
          </p:txBody>
        </p:sp>
      </p:grpSp>
      <p:grpSp>
        <p:nvGrpSpPr>
          <p:cNvPr id="18" name="Group 61"/>
          <p:cNvGrpSpPr>
            <a:grpSpLocks/>
          </p:cNvGrpSpPr>
          <p:nvPr/>
        </p:nvGrpSpPr>
        <p:grpSpPr bwMode="auto">
          <a:xfrm>
            <a:off x="4427542" y="1681410"/>
            <a:ext cx="1903414" cy="579438"/>
            <a:chOff x="2789" y="1488"/>
            <a:chExt cx="1199" cy="365"/>
          </a:xfrm>
        </p:grpSpPr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2789" y="1681"/>
              <a:ext cx="512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Rectangle 52"/>
            <p:cNvSpPr>
              <a:spLocks noChangeArrowheads="1"/>
            </p:cNvSpPr>
            <p:nvPr/>
          </p:nvSpPr>
          <p:spPr bwMode="auto">
            <a:xfrm>
              <a:off x="3360" y="148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0">
                  <a:latin typeface="+mn-ea"/>
                  <a:ea typeface="+mn-ea"/>
                </a:rPr>
                <a:t>化简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248400" y="1681410"/>
            <a:ext cx="2266950" cy="579438"/>
            <a:chOff x="3936" y="1488"/>
            <a:chExt cx="1428" cy="365"/>
          </a:xfrm>
        </p:grpSpPr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3936" y="1681"/>
              <a:ext cx="336" cy="1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4224" y="1488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0">
                  <a:latin typeface="+mn-ea"/>
                  <a:ea typeface="+mn-ea"/>
                </a:rPr>
                <a:t>功能描述</a:t>
              </a:r>
            </a:p>
          </p:txBody>
        </p:sp>
      </p:grpSp>
      <p:grpSp>
        <p:nvGrpSpPr>
          <p:cNvPr id="26" name="Group 64"/>
          <p:cNvGrpSpPr>
            <a:grpSpLocks/>
          </p:cNvGrpSpPr>
          <p:nvPr/>
        </p:nvGrpSpPr>
        <p:grpSpPr bwMode="auto">
          <a:xfrm>
            <a:off x="5240151" y="5351612"/>
            <a:ext cx="1220788" cy="633039"/>
            <a:chOff x="3936" y="1861"/>
            <a:chExt cx="769" cy="833"/>
          </a:xfrm>
        </p:grpSpPr>
        <p:sp>
          <p:nvSpPr>
            <p:cNvPr id="27" name="Line 8"/>
            <p:cNvSpPr>
              <a:spLocks noChangeShapeType="1"/>
            </p:cNvSpPr>
            <p:nvPr/>
          </p:nvSpPr>
          <p:spPr bwMode="auto">
            <a:xfrm>
              <a:off x="3936" y="2693"/>
              <a:ext cx="768" cy="1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 flipV="1">
              <a:off x="4704" y="1861"/>
              <a:ext cx="1" cy="827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9" name="Group 63"/>
          <p:cNvGrpSpPr>
            <a:grpSpLocks/>
          </p:cNvGrpSpPr>
          <p:nvPr/>
        </p:nvGrpSpPr>
        <p:grpSpPr bwMode="auto">
          <a:xfrm>
            <a:off x="4072559" y="4927624"/>
            <a:ext cx="1211263" cy="1309688"/>
            <a:chOff x="3170" y="1924"/>
            <a:chExt cx="763" cy="825"/>
          </a:xfrm>
        </p:grpSpPr>
        <p:sp>
          <p:nvSpPr>
            <p:cNvPr id="30" name="Line 7"/>
            <p:cNvSpPr>
              <a:spLocks noChangeShapeType="1"/>
            </p:cNvSpPr>
            <p:nvPr/>
          </p:nvSpPr>
          <p:spPr bwMode="auto">
            <a:xfrm>
              <a:off x="3552" y="1924"/>
              <a:ext cx="1" cy="533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" name="Rectangle 46"/>
            <p:cNvSpPr>
              <a:spLocks noChangeArrowheads="1"/>
            </p:cNvSpPr>
            <p:nvPr/>
          </p:nvSpPr>
          <p:spPr bwMode="auto">
            <a:xfrm>
              <a:off x="3170" y="2381"/>
              <a:ext cx="76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 dirty="0">
                  <a:latin typeface="+mn-ea"/>
                  <a:ea typeface="+mn-ea"/>
                </a:rPr>
                <a:t>K-map</a:t>
              </a:r>
              <a:endParaRPr lang="zh-CN" altLang="en-US" sz="3200" b="0" dirty="0">
                <a:latin typeface="+mn-ea"/>
                <a:ea typeface="+mn-ea"/>
              </a:endParaRPr>
            </a:p>
          </p:txBody>
        </p:sp>
      </p:grpSp>
      <p:grpSp>
        <p:nvGrpSpPr>
          <p:cNvPr id="32" name="Group 60"/>
          <p:cNvGrpSpPr>
            <a:grpSpLocks/>
          </p:cNvGrpSpPr>
          <p:nvPr/>
        </p:nvGrpSpPr>
        <p:grpSpPr bwMode="auto">
          <a:xfrm>
            <a:off x="323528" y="4014936"/>
            <a:ext cx="2925764" cy="1077914"/>
            <a:chOff x="570" y="1325"/>
            <a:chExt cx="1843" cy="679"/>
          </a:xfrm>
        </p:grpSpPr>
        <p:sp>
          <p:nvSpPr>
            <p:cNvPr id="33" name="Rectangle 50"/>
            <p:cNvSpPr>
              <a:spLocks noChangeArrowheads="1"/>
            </p:cNvSpPr>
            <p:nvPr/>
          </p:nvSpPr>
          <p:spPr bwMode="auto">
            <a:xfrm>
              <a:off x="570" y="1325"/>
              <a:ext cx="633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latin typeface="+mn-ea"/>
                  <a:ea typeface="+mn-ea"/>
                </a:rPr>
                <a:t>功能</a:t>
              </a:r>
              <a:endParaRPr lang="en-US" altLang="zh-CN" sz="3200" dirty="0">
                <a:latin typeface="+mn-ea"/>
                <a:ea typeface="+mn-ea"/>
              </a:endParaRPr>
            </a:p>
            <a:p>
              <a:r>
                <a:rPr lang="zh-CN" altLang="en-US" sz="3200" dirty="0">
                  <a:latin typeface="+mn-ea"/>
                  <a:ea typeface="+mn-ea"/>
                </a:rPr>
                <a:t>描述</a:t>
              </a:r>
              <a:endParaRPr lang="zh-CN" altLang="en-US" sz="3200" b="0" dirty="0">
                <a:latin typeface="+mn-ea"/>
                <a:ea typeface="+mn-ea"/>
              </a:endParaRPr>
            </a:p>
          </p:txBody>
        </p:sp>
        <p:sp>
          <p:nvSpPr>
            <p:cNvPr id="34" name="Line 4"/>
            <p:cNvSpPr>
              <a:spLocks noChangeShapeType="1"/>
            </p:cNvSpPr>
            <p:nvPr/>
          </p:nvSpPr>
          <p:spPr bwMode="auto">
            <a:xfrm>
              <a:off x="1200" y="1665"/>
              <a:ext cx="336" cy="1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5" name="Rectangle 51"/>
            <p:cNvSpPr>
              <a:spLocks noChangeArrowheads="1"/>
            </p:cNvSpPr>
            <p:nvPr/>
          </p:nvSpPr>
          <p:spPr bwMode="auto">
            <a:xfrm>
              <a:off x="1521" y="1488"/>
              <a:ext cx="89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0" dirty="0">
                  <a:latin typeface="+mn-ea"/>
                  <a:ea typeface="+mn-ea"/>
                </a:rPr>
                <a:t>真值表</a:t>
              </a:r>
            </a:p>
          </p:txBody>
        </p:sp>
      </p:grpSp>
      <p:grpSp>
        <p:nvGrpSpPr>
          <p:cNvPr id="36" name="Group 61"/>
          <p:cNvGrpSpPr>
            <a:grpSpLocks/>
          </p:cNvGrpSpPr>
          <p:nvPr/>
        </p:nvGrpSpPr>
        <p:grpSpPr bwMode="auto">
          <a:xfrm>
            <a:off x="3273104" y="4273700"/>
            <a:ext cx="2025650" cy="584201"/>
            <a:chOff x="2976" y="1488"/>
            <a:chExt cx="1276" cy="368"/>
          </a:xfrm>
        </p:grpSpPr>
        <p:sp>
          <p:nvSpPr>
            <p:cNvPr id="37" name="Line 5"/>
            <p:cNvSpPr>
              <a:spLocks noChangeShapeType="1"/>
            </p:cNvSpPr>
            <p:nvPr/>
          </p:nvSpPr>
          <p:spPr bwMode="auto">
            <a:xfrm>
              <a:off x="2976" y="1681"/>
              <a:ext cx="384" cy="1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8" name="Rectangle 52"/>
            <p:cNvSpPr>
              <a:spLocks noChangeArrowheads="1"/>
            </p:cNvSpPr>
            <p:nvPr/>
          </p:nvSpPr>
          <p:spPr bwMode="auto">
            <a:xfrm>
              <a:off x="3360" y="1488"/>
              <a:ext cx="89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latin typeface="+mn-ea"/>
                  <a:ea typeface="+mn-ea"/>
                </a:rPr>
                <a:t>表达式</a:t>
              </a:r>
              <a:endParaRPr lang="zh-CN" altLang="en-US" sz="3200" b="0" dirty="0">
                <a:latin typeface="+mn-ea"/>
                <a:ea typeface="+mn-ea"/>
              </a:endParaRPr>
            </a:p>
          </p:txBody>
        </p:sp>
      </p:grpSp>
      <p:grpSp>
        <p:nvGrpSpPr>
          <p:cNvPr id="39" name="Group 62"/>
          <p:cNvGrpSpPr>
            <a:grpSpLocks/>
          </p:cNvGrpSpPr>
          <p:nvPr/>
        </p:nvGrpSpPr>
        <p:grpSpPr bwMode="auto">
          <a:xfrm>
            <a:off x="5217322" y="4064148"/>
            <a:ext cx="1874839" cy="1077914"/>
            <a:chOff x="3936" y="1356"/>
            <a:chExt cx="1181" cy="679"/>
          </a:xfrm>
        </p:grpSpPr>
        <p:sp>
          <p:nvSpPr>
            <p:cNvPr id="40" name="Line 6"/>
            <p:cNvSpPr>
              <a:spLocks noChangeShapeType="1"/>
            </p:cNvSpPr>
            <p:nvPr/>
          </p:nvSpPr>
          <p:spPr bwMode="auto">
            <a:xfrm>
              <a:off x="3936" y="1681"/>
              <a:ext cx="336" cy="1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1" name="Rectangle 53"/>
            <p:cNvSpPr>
              <a:spLocks noChangeArrowheads="1"/>
            </p:cNvSpPr>
            <p:nvPr/>
          </p:nvSpPr>
          <p:spPr bwMode="auto">
            <a:xfrm>
              <a:off x="4225" y="1356"/>
              <a:ext cx="892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0" dirty="0">
                  <a:latin typeface="+mn-ea"/>
                  <a:ea typeface="+mn-ea"/>
                </a:rPr>
                <a:t>简化的</a:t>
              </a:r>
              <a:endParaRPr lang="en-US" altLang="zh-CN" sz="3200" b="0" dirty="0">
                <a:latin typeface="+mn-ea"/>
                <a:ea typeface="+mn-ea"/>
              </a:endParaRPr>
            </a:p>
            <a:p>
              <a:r>
                <a:rPr lang="zh-CN" altLang="en-US" sz="3200" b="0" dirty="0">
                  <a:latin typeface="+mn-ea"/>
                  <a:ea typeface="+mn-ea"/>
                </a:rPr>
                <a:t>表达式</a:t>
              </a:r>
            </a:p>
          </p:txBody>
        </p:sp>
      </p:grpSp>
      <p:grpSp>
        <p:nvGrpSpPr>
          <p:cNvPr id="42" name="Group 61"/>
          <p:cNvGrpSpPr>
            <a:grpSpLocks/>
          </p:cNvGrpSpPr>
          <p:nvPr/>
        </p:nvGrpSpPr>
        <p:grpSpPr bwMode="auto">
          <a:xfrm>
            <a:off x="6948264" y="4284959"/>
            <a:ext cx="2025650" cy="584201"/>
            <a:chOff x="2976" y="1488"/>
            <a:chExt cx="1276" cy="368"/>
          </a:xfrm>
        </p:grpSpPr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2976" y="1681"/>
              <a:ext cx="384" cy="1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" name="Rectangle 52"/>
            <p:cNvSpPr>
              <a:spLocks noChangeArrowheads="1"/>
            </p:cNvSpPr>
            <p:nvPr/>
          </p:nvSpPr>
          <p:spPr bwMode="auto">
            <a:xfrm>
              <a:off x="3360" y="1488"/>
              <a:ext cx="89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latin typeface="+mn-ea"/>
                  <a:ea typeface="+mn-ea"/>
                </a:rPr>
                <a:t>逻辑图</a:t>
              </a:r>
              <a:endParaRPr lang="zh-CN" altLang="en-US" sz="3200" b="0" dirty="0">
                <a:latin typeface="+mn-ea"/>
                <a:ea typeface="+mn-ea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0" y="3917386"/>
            <a:ext cx="9144000" cy="1567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矩形 44"/>
          <p:cNvSpPr/>
          <p:nvPr/>
        </p:nvSpPr>
        <p:spPr>
          <a:xfrm>
            <a:off x="1424027" y="3028262"/>
            <a:ext cx="800219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分析</a:t>
            </a:r>
          </a:p>
        </p:txBody>
      </p:sp>
      <p:sp>
        <p:nvSpPr>
          <p:cNvPr id="47" name="矩形 46"/>
          <p:cNvSpPr/>
          <p:nvPr/>
        </p:nvSpPr>
        <p:spPr>
          <a:xfrm>
            <a:off x="1424027" y="5846433"/>
            <a:ext cx="800219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231772924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1187624" y="404664"/>
            <a:ext cx="7272808" cy="57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三人</a:t>
            </a:r>
            <a:r>
              <a:rPr lang="zh-CN" altLang="en-US" sz="2800" b="1" dirty="0" smtClean="0"/>
              <a:t>表决器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举重比赛裁判</a:t>
            </a:r>
            <a:r>
              <a:rPr lang="zh-CN" altLang="en-US" sz="2800" b="1" dirty="0" smtClean="0"/>
              <a:t>电路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en-US" sz="2800" b="1" dirty="0"/>
              <a:t>： 操作</a:t>
            </a:r>
            <a:r>
              <a:rPr lang="zh-CN" altLang="en-US" sz="2800" b="1" dirty="0" smtClean="0"/>
              <a:t>码生成器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2-bit </a:t>
            </a:r>
            <a:r>
              <a:rPr lang="zh-CN" altLang="en-US" sz="2800" b="1" dirty="0"/>
              <a:t>比特串的平方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5</a:t>
            </a:r>
            <a:r>
              <a:rPr lang="zh-CN" altLang="en-US" sz="2800" b="1" dirty="0"/>
              <a:t>： 半加器 （</a:t>
            </a:r>
            <a:r>
              <a:rPr lang="en-US" altLang="zh-CN" sz="2800" b="1" dirty="0"/>
              <a:t>Half adder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6</a:t>
            </a:r>
            <a:r>
              <a:rPr lang="zh-CN" altLang="en-US" sz="2800" b="1" dirty="0"/>
              <a:t>： 全加器 （</a:t>
            </a:r>
            <a:r>
              <a:rPr lang="en-US" altLang="zh-CN" sz="2800" b="1" dirty="0"/>
              <a:t>Full </a:t>
            </a:r>
            <a:r>
              <a:rPr lang="en-US" altLang="zh-CN" sz="2800" b="1" dirty="0" smtClean="0"/>
              <a:t>Adder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7</a:t>
            </a:r>
            <a:r>
              <a:rPr lang="zh-CN" altLang="en-US" sz="2800" b="1" dirty="0"/>
              <a:t>： 用四个全加器构成</a:t>
            </a:r>
            <a:r>
              <a:rPr lang="zh-CN" altLang="en-US" sz="2800" b="1" dirty="0" smtClean="0"/>
              <a:t>并行加法器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8</a:t>
            </a:r>
            <a:r>
              <a:rPr lang="zh-CN" altLang="en-US" sz="2800" b="1" dirty="0"/>
              <a:t>： 二进制</a:t>
            </a:r>
            <a:r>
              <a:rPr lang="zh-CN" altLang="en-US" sz="2800" b="1" dirty="0" smtClean="0"/>
              <a:t>全减器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9</a:t>
            </a:r>
            <a:r>
              <a:rPr lang="zh-CN" altLang="en-US" sz="2800" b="1" dirty="0"/>
              <a:t>： 三态门</a:t>
            </a:r>
            <a:r>
              <a:rPr lang="en-US" altLang="zh-CN" sz="2800" b="1" dirty="0"/>
              <a:t>(</a:t>
            </a:r>
            <a:r>
              <a:rPr lang="en-US" altLang="zh-CN" sz="2800" dirty="0"/>
              <a:t>Three-State Buffers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10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MOD5</a:t>
            </a:r>
            <a:r>
              <a:rPr lang="zh-CN" altLang="en-US" sz="2800" b="1" dirty="0"/>
              <a:t>选择</a:t>
            </a:r>
            <a:r>
              <a:rPr lang="zh-CN" altLang="en-US" sz="2800" b="1" dirty="0" smtClean="0"/>
              <a:t>电路</a:t>
            </a:r>
            <a:endParaRPr lang="en-US" altLang="zh-CN" sz="2800" b="1" dirty="0"/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179655"/>
              </p:ext>
            </p:extLst>
          </p:nvPr>
        </p:nvGraphicFramePr>
        <p:xfrm>
          <a:off x="467544" y="548680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3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48680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12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396552" y="257175"/>
            <a:ext cx="871195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三人表决器的设计</a:t>
            </a:r>
            <a:endParaRPr lang="en-US" altLang="zh-CN" sz="2800" b="1" dirty="0"/>
          </a:p>
        </p:txBody>
      </p:sp>
      <p:pic>
        <p:nvPicPr>
          <p:cNvPr id="35843" name="Picture 31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11"/>
          <p:cNvGrpSpPr>
            <a:grpSpLocks/>
          </p:cNvGrpSpPr>
          <p:nvPr/>
        </p:nvGrpSpPr>
        <p:grpSpPr bwMode="auto">
          <a:xfrm>
            <a:off x="3059113" y="908050"/>
            <a:ext cx="5638800" cy="2133600"/>
            <a:chOff x="816" y="720"/>
            <a:chExt cx="3552" cy="1344"/>
          </a:xfrm>
        </p:grpSpPr>
        <p:cxnSp>
          <p:nvCxnSpPr>
            <p:cNvPr id="35905" name="AutoShape 312"/>
            <p:cNvCxnSpPr>
              <a:cxnSpLocks noChangeShapeType="1"/>
            </p:cNvCxnSpPr>
            <p:nvPr/>
          </p:nvCxnSpPr>
          <p:spPr bwMode="auto">
            <a:xfrm>
              <a:off x="1632" y="1488"/>
              <a:ext cx="480" cy="0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6" name="AutoShape 313"/>
            <p:cNvCxnSpPr>
              <a:cxnSpLocks noChangeShapeType="1"/>
            </p:cNvCxnSpPr>
            <p:nvPr/>
          </p:nvCxnSpPr>
          <p:spPr bwMode="auto">
            <a:xfrm>
              <a:off x="1632" y="1728"/>
              <a:ext cx="480" cy="0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7" name="AutoShape 314"/>
            <p:cNvCxnSpPr>
              <a:cxnSpLocks noChangeShapeType="1"/>
            </p:cNvCxnSpPr>
            <p:nvPr/>
          </p:nvCxnSpPr>
          <p:spPr bwMode="auto">
            <a:xfrm>
              <a:off x="1632" y="1968"/>
              <a:ext cx="480" cy="0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08" name="Rectangle 315"/>
            <p:cNvSpPr>
              <a:spLocks noChangeArrowheads="1"/>
            </p:cNvSpPr>
            <p:nvPr/>
          </p:nvSpPr>
          <p:spPr bwMode="auto">
            <a:xfrm>
              <a:off x="2064" y="1392"/>
              <a:ext cx="1248" cy="67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b="1"/>
                <a:t>表决器</a:t>
              </a:r>
              <a:endParaRPr kumimoji="0" lang="en-US" altLang="zh-CN" b="1"/>
            </a:p>
          </p:txBody>
        </p:sp>
        <p:sp>
          <p:nvSpPr>
            <p:cNvPr id="35909" name="Line 316"/>
            <p:cNvSpPr>
              <a:spLocks noChangeShapeType="1"/>
            </p:cNvSpPr>
            <p:nvPr/>
          </p:nvSpPr>
          <p:spPr bwMode="auto">
            <a:xfrm flipH="1" flipV="1">
              <a:off x="1152" y="1392"/>
              <a:ext cx="48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10" name="Line 317"/>
            <p:cNvSpPr>
              <a:spLocks noChangeShapeType="1"/>
            </p:cNvSpPr>
            <p:nvPr/>
          </p:nvSpPr>
          <p:spPr bwMode="auto">
            <a:xfrm flipH="1" flipV="1">
              <a:off x="1152" y="1632"/>
              <a:ext cx="48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11" name="Line 318"/>
            <p:cNvSpPr>
              <a:spLocks noChangeShapeType="1"/>
            </p:cNvSpPr>
            <p:nvPr/>
          </p:nvSpPr>
          <p:spPr bwMode="auto">
            <a:xfrm flipH="1" flipV="1">
              <a:off x="1152" y="1872"/>
              <a:ext cx="48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12" name="Line 319"/>
            <p:cNvSpPr>
              <a:spLocks noChangeShapeType="1"/>
            </p:cNvSpPr>
            <p:nvPr/>
          </p:nvSpPr>
          <p:spPr bwMode="auto">
            <a:xfrm>
              <a:off x="3312" y="1776"/>
              <a:ext cx="67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13" name="Line 320"/>
            <p:cNvSpPr>
              <a:spLocks noChangeShapeType="1"/>
            </p:cNvSpPr>
            <p:nvPr/>
          </p:nvSpPr>
          <p:spPr bwMode="auto">
            <a:xfrm flipV="1">
              <a:off x="3648" y="158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14" name="Oval 321"/>
            <p:cNvSpPr>
              <a:spLocks noChangeArrowheads="1"/>
            </p:cNvSpPr>
            <p:nvPr/>
          </p:nvSpPr>
          <p:spPr bwMode="auto">
            <a:xfrm>
              <a:off x="1090" y="1344"/>
              <a:ext cx="50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5" name="Oval 322"/>
            <p:cNvSpPr>
              <a:spLocks noChangeArrowheads="1"/>
            </p:cNvSpPr>
            <p:nvPr/>
          </p:nvSpPr>
          <p:spPr bwMode="auto">
            <a:xfrm>
              <a:off x="1200" y="1200"/>
              <a:ext cx="50" cy="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6" name="Oval 323"/>
            <p:cNvSpPr>
              <a:spLocks noChangeArrowheads="1"/>
            </p:cNvSpPr>
            <p:nvPr/>
          </p:nvSpPr>
          <p:spPr bwMode="auto">
            <a:xfrm>
              <a:off x="1080" y="1606"/>
              <a:ext cx="50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7" name="Oval 324"/>
            <p:cNvSpPr>
              <a:spLocks noChangeArrowheads="1"/>
            </p:cNvSpPr>
            <p:nvPr/>
          </p:nvSpPr>
          <p:spPr bwMode="auto">
            <a:xfrm>
              <a:off x="1080" y="1846"/>
              <a:ext cx="50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8" name="Oval 325"/>
            <p:cNvSpPr>
              <a:spLocks noChangeArrowheads="1"/>
            </p:cNvSpPr>
            <p:nvPr/>
          </p:nvSpPr>
          <p:spPr bwMode="auto">
            <a:xfrm>
              <a:off x="1198" y="1728"/>
              <a:ext cx="50" cy="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9" name="Oval 326"/>
            <p:cNvSpPr>
              <a:spLocks noChangeArrowheads="1"/>
            </p:cNvSpPr>
            <p:nvPr/>
          </p:nvSpPr>
          <p:spPr bwMode="auto">
            <a:xfrm>
              <a:off x="1200" y="1486"/>
              <a:ext cx="50" cy="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0" name="Line 327"/>
            <p:cNvSpPr>
              <a:spLocks noChangeShapeType="1"/>
            </p:cNvSpPr>
            <p:nvPr/>
          </p:nvSpPr>
          <p:spPr bwMode="auto">
            <a:xfrm>
              <a:off x="1248" y="175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21" name="Line 328"/>
            <p:cNvSpPr>
              <a:spLocks noChangeShapeType="1"/>
            </p:cNvSpPr>
            <p:nvPr/>
          </p:nvSpPr>
          <p:spPr bwMode="auto">
            <a:xfrm>
              <a:off x="1248" y="15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22" name="Line 329"/>
            <p:cNvSpPr>
              <a:spLocks noChangeShapeType="1"/>
            </p:cNvSpPr>
            <p:nvPr/>
          </p:nvSpPr>
          <p:spPr bwMode="auto">
            <a:xfrm>
              <a:off x="1260" y="12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23" name="Line 330"/>
            <p:cNvSpPr>
              <a:spLocks noChangeShapeType="1"/>
            </p:cNvSpPr>
            <p:nvPr/>
          </p:nvSpPr>
          <p:spPr bwMode="auto">
            <a:xfrm flipV="1">
              <a:off x="1344" y="936"/>
              <a:ext cx="0" cy="81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24" name="Line 331"/>
            <p:cNvSpPr>
              <a:spLocks noChangeShapeType="1"/>
            </p:cNvSpPr>
            <p:nvPr/>
          </p:nvSpPr>
          <p:spPr bwMode="auto">
            <a:xfrm flipH="1">
              <a:off x="864" y="1872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25" name="Line 332"/>
            <p:cNvSpPr>
              <a:spLocks noChangeShapeType="1"/>
            </p:cNvSpPr>
            <p:nvPr/>
          </p:nvSpPr>
          <p:spPr bwMode="auto">
            <a:xfrm flipH="1">
              <a:off x="864" y="1632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26" name="Line 333"/>
            <p:cNvSpPr>
              <a:spLocks noChangeShapeType="1"/>
            </p:cNvSpPr>
            <p:nvPr/>
          </p:nvSpPr>
          <p:spPr bwMode="auto">
            <a:xfrm flipH="1">
              <a:off x="864" y="1368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27" name="Line 334"/>
            <p:cNvSpPr>
              <a:spLocks noChangeShapeType="1"/>
            </p:cNvSpPr>
            <p:nvPr/>
          </p:nvSpPr>
          <p:spPr bwMode="auto">
            <a:xfrm flipV="1">
              <a:off x="864" y="1056"/>
              <a:ext cx="0" cy="81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28" name="Line 335"/>
            <p:cNvSpPr>
              <a:spLocks noChangeShapeType="1"/>
            </p:cNvSpPr>
            <p:nvPr/>
          </p:nvSpPr>
          <p:spPr bwMode="auto">
            <a:xfrm>
              <a:off x="816" y="1056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4368" name="Text Box 336"/>
            <p:cNvSpPr txBox="1">
              <a:spLocks noChangeArrowheads="1"/>
            </p:cNvSpPr>
            <p:nvPr/>
          </p:nvSpPr>
          <p:spPr bwMode="auto">
            <a:xfrm>
              <a:off x="1200" y="72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+5V</a:t>
              </a:r>
            </a:p>
          </p:txBody>
        </p:sp>
        <p:sp>
          <p:nvSpPr>
            <p:cNvPr id="684369" name="Oval 337"/>
            <p:cNvSpPr>
              <a:spLocks noChangeArrowheads="1"/>
            </p:cNvSpPr>
            <p:nvPr/>
          </p:nvSpPr>
          <p:spPr bwMode="auto">
            <a:xfrm>
              <a:off x="3504" y="1344"/>
              <a:ext cx="240" cy="24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×</a:t>
              </a:r>
              <a:endPara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5931" name="Line 338"/>
            <p:cNvSpPr>
              <a:spLocks noChangeShapeType="1"/>
            </p:cNvSpPr>
            <p:nvPr/>
          </p:nvSpPr>
          <p:spPr bwMode="auto">
            <a:xfrm flipV="1">
              <a:off x="3636" y="1200"/>
              <a:ext cx="0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32" name="Line 339"/>
            <p:cNvSpPr>
              <a:spLocks noChangeShapeType="1"/>
            </p:cNvSpPr>
            <p:nvPr/>
          </p:nvSpPr>
          <p:spPr bwMode="auto">
            <a:xfrm>
              <a:off x="3564" y="120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4372" name="Text Box 340"/>
            <p:cNvSpPr txBox="1">
              <a:spLocks noChangeArrowheads="1"/>
            </p:cNvSpPr>
            <p:nvPr/>
          </p:nvSpPr>
          <p:spPr bwMode="auto">
            <a:xfrm>
              <a:off x="4032" y="163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3" name="Group 341"/>
          <p:cNvGrpSpPr>
            <a:grpSpLocks/>
          </p:cNvGrpSpPr>
          <p:nvPr/>
        </p:nvGrpSpPr>
        <p:grpSpPr bwMode="auto">
          <a:xfrm>
            <a:off x="596900" y="1700560"/>
            <a:ext cx="1795463" cy="4064000"/>
            <a:chOff x="240" y="1458"/>
            <a:chExt cx="1131" cy="2559"/>
          </a:xfrm>
        </p:grpSpPr>
        <p:sp>
          <p:nvSpPr>
            <p:cNvPr id="684374" name="Text Box 342"/>
            <p:cNvSpPr txBox="1">
              <a:spLocks noChangeArrowheads="1"/>
            </p:cNvSpPr>
            <p:nvPr/>
          </p:nvSpPr>
          <p:spPr bwMode="auto">
            <a:xfrm>
              <a:off x="240" y="1458"/>
              <a:ext cx="1104" cy="255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 B C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r>
                <a:rPr lang="en-US" altLang="zh-CN" b="1" baseline="-300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endParaRPr lang="en-US" altLang="zh-CN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0  0  0     0    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0  0  1     0    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0  1  0     0    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0  1  1     1  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1  0  0     0    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1  0  1     1  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1  1  0     1  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1  1  1     1  </a:t>
              </a:r>
            </a:p>
          </p:txBody>
        </p:sp>
        <p:sp>
          <p:nvSpPr>
            <p:cNvPr id="35903" name="Line 343"/>
            <p:cNvSpPr>
              <a:spLocks noChangeShapeType="1"/>
            </p:cNvSpPr>
            <p:nvPr/>
          </p:nvSpPr>
          <p:spPr bwMode="auto">
            <a:xfrm>
              <a:off x="912" y="1473"/>
              <a:ext cx="0" cy="253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4" name="Line 344"/>
            <p:cNvSpPr>
              <a:spLocks noChangeShapeType="1"/>
            </p:cNvSpPr>
            <p:nvPr/>
          </p:nvSpPr>
          <p:spPr bwMode="auto">
            <a:xfrm>
              <a:off x="240" y="1728"/>
              <a:ext cx="1131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45"/>
          <p:cNvGrpSpPr>
            <a:grpSpLocks/>
          </p:cNvGrpSpPr>
          <p:nvPr/>
        </p:nvGrpSpPr>
        <p:grpSpPr bwMode="auto">
          <a:xfrm>
            <a:off x="2916238" y="3427413"/>
            <a:ext cx="2590800" cy="1295400"/>
            <a:chOff x="48" y="1824"/>
            <a:chExt cx="1632" cy="816"/>
          </a:xfrm>
        </p:grpSpPr>
        <p:sp>
          <p:nvSpPr>
            <p:cNvPr id="35880" name="Rectangle 346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81" name="Rectangle 347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82" name="Rectangle 348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83" name="Rectangle 349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5884" name="Rectangle 350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5885" name="Rectangle 351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86" name="Rectangle 352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5887" name="Rectangle 353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5888" name="Line 354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9" name="Line 355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0" name="Line 356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1" name="Line 357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2" name="Line 358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3" name="Line 359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4" name="Line 360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5" name="Line 361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6" name="Line 362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7" name="Line 363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8" name="Text Box 364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00   01  11    10</a:t>
              </a:r>
            </a:p>
          </p:txBody>
        </p:sp>
        <p:sp>
          <p:nvSpPr>
            <p:cNvPr id="35899" name="Text Box 365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900" name="Text Box 366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901" name="Text Box 367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BC</a:t>
              </a:r>
            </a:p>
          </p:txBody>
        </p:sp>
      </p:grpSp>
      <p:sp>
        <p:nvSpPr>
          <p:cNvPr id="684400" name="Oval 368"/>
          <p:cNvSpPr>
            <a:spLocks noChangeArrowheads="1"/>
          </p:cNvSpPr>
          <p:nvPr/>
        </p:nvSpPr>
        <p:spPr bwMode="auto">
          <a:xfrm>
            <a:off x="4555232" y="4005263"/>
            <a:ext cx="304800" cy="6858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4401" name="Oval 369"/>
          <p:cNvSpPr>
            <a:spLocks noChangeArrowheads="1"/>
          </p:cNvSpPr>
          <p:nvPr/>
        </p:nvSpPr>
        <p:spPr bwMode="auto">
          <a:xfrm>
            <a:off x="3949700" y="4383088"/>
            <a:ext cx="914400" cy="304800"/>
          </a:xfrm>
          <a:prstGeom prst="ellips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4402" name="Oval 370"/>
          <p:cNvSpPr>
            <a:spLocks noChangeArrowheads="1"/>
          </p:cNvSpPr>
          <p:nvPr/>
        </p:nvSpPr>
        <p:spPr bwMode="auto">
          <a:xfrm>
            <a:off x="4483100" y="4402138"/>
            <a:ext cx="914400" cy="304800"/>
          </a:xfrm>
          <a:prstGeom prst="ellips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4403" name="Text Box 371"/>
          <p:cNvSpPr txBox="1">
            <a:spLocks noChangeArrowheads="1"/>
          </p:cNvSpPr>
          <p:nvPr/>
        </p:nvSpPr>
        <p:spPr bwMode="auto">
          <a:xfrm>
            <a:off x="2987675" y="5227638"/>
            <a:ext cx="25908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F=</a:t>
            </a:r>
            <a:r>
              <a:rPr lang="en-US" altLang="zh-CN" sz="2800" b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AC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BC</a:t>
            </a:r>
          </a:p>
        </p:txBody>
      </p:sp>
      <p:grpSp>
        <p:nvGrpSpPr>
          <p:cNvPr id="5" name="Group 372"/>
          <p:cNvGrpSpPr>
            <a:grpSpLocks/>
          </p:cNvGrpSpPr>
          <p:nvPr/>
        </p:nvGrpSpPr>
        <p:grpSpPr bwMode="auto">
          <a:xfrm>
            <a:off x="6227763" y="3357564"/>
            <a:ext cx="2438400" cy="2544763"/>
            <a:chOff x="3792" y="2112"/>
            <a:chExt cx="1536" cy="1603"/>
          </a:xfrm>
        </p:grpSpPr>
        <p:sp>
          <p:nvSpPr>
            <p:cNvPr id="684405" name="Text Box 373"/>
            <p:cNvSpPr txBox="1">
              <a:spLocks noChangeArrowheads="1"/>
            </p:cNvSpPr>
            <p:nvPr/>
          </p:nvSpPr>
          <p:spPr bwMode="auto">
            <a:xfrm>
              <a:off x="4416" y="240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</p:txBody>
        </p:sp>
        <p:sp>
          <p:nvSpPr>
            <p:cNvPr id="35854" name="Line 374"/>
            <p:cNvSpPr>
              <a:spLocks noChangeShapeType="1"/>
            </p:cNvSpPr>
            <p:nvPr/>
          </p:nvSpPr>
          <p:spPr bwMode="auto">
            <a:xfrm flipV="1">
              <a:off x="4522" y="2815"/>
              <a:ext cx="0" cy="19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5" name="Line 375"/>
            <p:cNvSpPr>
              <a:spLocks noChangeShapeType="1"/>
            </p:cNvSpPr>
            <p:nvPr/>
          </p:nvSpPr>
          <p:spPr bwMode="auto">
            <a:xfrm flipV="1">
              <a:off x="5041" y="2815"/>
              <a:ext cx="0" cy="19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6" name="Line 376"/>
            <p:cNvSpPr>
              <a:spLocks noChangeShapeType="1"/>
            </p:cNvSpPr>
            <p:nvPr/>
          </p:nvSpPr>
          <p:spPr bwMode="auto">
            <a:xfrm>
              <a:off x="4128" y="3216"/>
              <a:ext cx="0" cy="23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7" name="Line 377"/>
            <p:cNvSpPr>
              <a:spLocks noChangeShapeType="1"/>
            </p:cNvSpPr>
            <p:nvPr/>
          </p:nvSpPr>
          <p:spPr bwMode="auto">
            <a:xfrm>
              <a:off x="4451" y="3216"/>
              <a:ext cx="0" cy="23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8" name="Rectangle 378"/>
            <p:cNvSpPr>
              <a:spLocks noChangeArrowheads="1"/>
            </p:cNvSpPr>
            <p:nvPr/>
          </p:nvSpPr>
          <p:spPr bwMode="auto">
            <a:xfrm>
              <a:off x="4378" y="3023"/>
              <a:ext cx="331" cy="192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Rectangle 379"/>
            <p:cNvSpPr>
              <a:spLocks noChangeArrowheads="1"/>
            </p:cNvSpPr>
            <p:nvPr/>
          </p:nvSpPr>
          <p:spPr bwMode="auto">
            <a:xfrm>
              <a:off x="4896" y="3023"/>
              <a:ext cx="327" cy="192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Rectangle 380"/>
            <p:cNvSpPr>
              <a:spLocks noChangeArrowheads="1"/>
            </p:cNvSpPr>
            <p:nvPr/>
          </p:nvSpPr>
          <p:spPr bwMode="auto">
            <a:xfrm>
              <a:off x="3854" y="3023"/>
              <a:ext cx="337" cy="192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Line 381"/>
            <p:cNvSpPr>
              <a:spLocks noChangeShapeType="1"/>
            </p:cNvSpPr>
            <p:nvPr/>
          </p:nvSpPr>
          <p:spPr bwMode="auto">
            <a:xfrm flipV="1">
              <a:off x="3999" y="2809"/>
              <a:ext cx="0" cy="19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4414" name="Text Box 382"/>
            <p:cNvSpPr txBox="1">
              <a:spLocks noChangeArrowheads="1"/>
            </p:cNvSpPr>
            <p:nvPr/>
          </p:nvSpPr>
          <p:spPr bwMode="auto">
            <a:xfrm>
              <a:off x="4301" y="2112"/>
              <a:ext cx="40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kumimoji="0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84415" name="Rectangle 383"/>
            <p:cNvSpPr>
              <a:spLocks noChangeArrowheads="1"/>
            </p:cNvSpPr>
            <p:nvPr/>
          </p:nvSpPr>
          <p:spPr bwMode="auto">
            <a:xfrm rot="-5400000">
              <a:off x="4412" y="2315"/>
              <a:ext cx="210" cy="467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5864" name="Line 384"/>
            <p:cNvSpPr>
              <a:spLocks noChangeShapeType="1"/>
            </p:cNvSpPr>
            <p:nvPr/>
          </p:nvSpPr>
          <p:spPr bwMode="auto">
            <a:xfrm rot="-5400000">
              <a:off x="4419" y="2313"/>
              <a:ext cx="21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5" name="Line 385"/>
            <p:cNvSpPr>
              <a:spLocks noChangeShapeType="1"/>
            </p:cNvSpPr>
            <p:nvPr/>
          </p:nvSpPr>
          <p:spPr bwMode="auto">
            <a:xfrm rot="16200000">
              <a:off x="4422" y="2758"/>
              <a:ext cx="20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6" name="Line 386"/>
            <p:cNvSpPr>
              <a:spLocks noChangeShapeType="1"/>
            </p:cNvSpPr>
            <p:nvPr/>
          </p:nvSpPr>
          <p:spPr bwMode="auto">
            <a:xfrm>
              <a:off x="3999" y="2809"/>
              <a:ext cx="37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7" name="Line 387"/>
            <p:cNvSpPr>
              <a:spLocks noChangeShapeType="1"/>
            </p:cNvSpPr>
            <p:nvPr/>
          </p:nvSpPr>
          <p:spPr bwMode="auto">
            <a:xfrm flipV="1">
              <a:off x="4373" y="2656"/>
              <a:ext cx="0" cy="15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8" name="Line 388"/>
            <p:cNvSpPr>
              <a:spLocks noChangeShapeType="1"/>
            </p:cNvSpPr>
            <p:nvPr/>
          </p:nvSpPr>
          <p:spPr bwMode="auto">
            <a:xfrm flipH="1">
              <a:off x="4688" y="2809"/>
              <a:ext cx="3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9" name="Line 389"/>
            <p:cNvSpPr>
              <a:spLocks noChangeShapeType="1"/>
            </p:cNvSpPr>
            <p:nvPr/>
          </p:nvSpPr>
          <p:spPr bwMode="auto">
            <a:xfrm flipV="1">
              <a:off x="4699" y="2665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0" name="Line 390"/>
            <p:cNvSpPr>
              <a:spLocks noChangeShapeType="1"/>
            </p:cNvSpPr>
            <p:nvPr/>
          </p:nvSpPr>
          <p:spPr bwMode="auto">
            <a:xfrm>
              <a:off x="3928" y="3228"/>
              <a:ext cx="0" cy="227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1" name="Line 391"/>
            <p:cNvSpPr>
              <a:spLocks noChangeShapeType="1"/>
            </p:cNvSpPr>
            <p:nvPr/>
          </p:nvSpPr>
          <p:spPr bwMode="auto">
            <a:xfrm>
              <a:off x="4628" y="3220"/>
              <a:ext cx="0" cy="23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2" name="Line 392"/>
            <p:cNvSpPr>
              <a:spLocks noChangeShapeType="1"/>
            </p:cNvSpPr>
            <p:nvPr/>
          </p:nvSpPr>
          <p:spPr bwMode="auto">
            <a:xfrm>
              <a:off x="4992" y="3216"/>
              <a:ext cx="0" cy="23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3" name="Line 393"/>
            <p:cNvSpPr>
              <a:spLocks noChangeShapeType="1"/>
            </p:cNvSpPr>
            <p:nvPr/>
          </p:nvSpPr>
          <p:spPr bwMode="auto">
            <a:xfrm>
              <a:off x="5136" y="3216"/>
              <a:ext cx="0" cy="23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4426" name="Text Box 394"/>
            <p:cNvSpPr txBox="1">
              <a:spLocks noChangeArrowheads="1"/>
            </p:cNvSpPr>
            <p:nvPr/>
          </p:nvSpPr>
          <p:spPr bwMode="auto">
            <a:xfrm>
              <a:off x="3792" y="3427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84427" name="Text Box 395"/>
            <p:cNvSpPr txBox="1">
              <a:spLocks noChangeArrowheads="1"/>
            </p:cNvSpPr>
            <p:nvPr/>
          </p:nvSpPr>
          <p:spPr bwMode="auto">
            <a:xfrm>
              <a:off x="4032" y="3427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84428" name="Text Box 396"/>
            <p:cNvSpPr txBox="1">
              <a:spLocks noChangeArrowheads="1"/>
            </p:cNvSpPr>
            <p:nvPr/>
          </p:nvSpPr>
          <p:spPr bwMode="auto">
            <a:xfrm>
              <a:off x="4320" y="3427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84429" name="Text Box 397"/>
            <p:cNvSpPr txBox="1">
              <a:spLocks noChangeArrowheads="1"/>
            </p:cNvSpPr>
            <p:nvPr/>
          </p:nvSpPr>
          <p:spPr bwMode="auto">
            <a:xfrm>
              <a:off x="4512" y="3427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84430" name="Text Box 398"/>
            <p:cNvSpPr txBox="1">
              <a:spLocks noChangeArrowheads="1"/>
            </p:cNvSpPr>
            <p:nvPr/>
          </p:nvSpPr>
          <p:spPr bwMode="auto">
            <a:xfrm>
              <a:off x="5040" y="3427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84431" name="Text Box 399"/>
            <p:cNvSpPr txBox="1">
              <a:spLocks noChangeArrowheads="1"/>
            </p:cNvSpPr>
            <p:nvPr/>
          </p:nvSpPr>
          <p:spPr bwMode="auto">
            <a:xfrm>
              <a:off x="4848" y="3427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71538" y="1268760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真值表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400" grpId="0" animBg="1"/>
      <p:bldP spid="684401" grpId="0" animBg="1"/>
      <p:bldP spid="684402" grpId="0" animBg="1"/>
      <p:bldP spid="684403" grpId="0" autoUpdateAnimBg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1187624" y="404664"/>
            <a:ext cx="7272808" cy="57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三人</a:t>
            </a:r>
            <a:r>
              <a:rPr lang="zh-CN" altLang="en-US" sz="2800" b="1" dirty="0" smtClean="0"/>
              <a:t>表决器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举重比赛裁判</a:t>
            </a:r>
            <a:r>
              <a:rPr lang="zh-CN" altLang="en-US" sz="2800" b="1" dirty="0" smtClean="0"/>
              <a:t>电路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en-US" sz="2800" b="1" dirty="0"/>
              <a:t>： 操作</a:t>
            </a:r>
            <a:r>
              <a:rPr lang="zh-CN" altLang="en-US" sz="2800" b="1" dirty="0" smtClean="0"/>
              <a:t>码生成器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2-bit </a:t>
            </a:r>
            <a:r>
              <a:rPr lang="zh-CN" altLang="en-US" sz="2800" b="1" dirty="0"/>
              <a:t>比特串的平方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5</a:t>
            </a:r>
            <a:r>
              <a:rPr lang="zh-CN" altLang="en-US" sz="2800" b="1" dirty="0"/>
              <a:t>： 半加器 （</a:t>
            </a:r>
            <a:r>
              <a:rPr lang="en-US" altLang="zh-CN" sz="2800" b="1" dirty="0"/>
              <a:t>Half adder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6</a:t>
            </a:r>
            <a:r>
              <a:rPr lang="zh-CN" altLang="en-US" sz="2800" b="1" dirty="0"/>
              <a:t>： 全加器 （</a:t>
            </a:r>
            <a:r>
              <a:rPr lang="en-US" altLang="zh-CN" sz="2800" b="1" dirty="0"/>
              <a:t>Full </a:t>
            </a:r>
            <a:r>
              <a:rPr lang="en-US" altLang="zh-CN" sz="2800" b="1" dirty="0" smtClean="0"/>
              <a:t>Adder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7</a:t>
            </a:r>
            <a:r>
              <a:rPr lang="zh-CN" altLang="en-US" sz="2800" b="1" dirty="0"/>
              <a:t>： 用四个全加器构成</a:t>
            </a:r>
            <a:r>
              <a:rPr lang="zh-CN" altLang="en-US" sz="2800" b="1" dirty="0" smtClean="0"/>
              <a:t>并行加法器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8</a:t>
            </a:r>
            <a:r>
              <a:rPr lang="zh-CN" altLang="en-US" sz="2800" b="1" dirty="0"/>
              <a:t>： 二进制</a:t>
            </a:r>
            <a:r>
              <a:rPr lang="zh-CN" altLang="en-US" sz="2800" b="1" dirty="0" smtClean="0"/>
              <a:t>全减器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9</a:t>
            </a:r>
            <a:r>
              <a:rPr lang="zh-CN" altLang="en-US" sz="2800" b="1" dirty="0"/>
              <a:t>： 三态门</a:t>
            </a:r>
            <a:r>
              <a:rPr lang="en-US" altLang="zh-CN" sz="2800" b="1" dirty="0"/>
              <a:t>(</a:t>
            </a:r>
            <a:r>
              <a:rPr lang="en-US" altLang="zh-CN" sz="2800" dirty="0"/>
              <a:t>Three-State Buffers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10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MOD5</a:t>
            </a:r>
            <a:r>
              <a:rPr lang="zh-CN" altLang="en-US" sz="2800" b="1" dirty="0"/>
              <a:t>选择</a:t>
            </a:r>
            <a:r>
              <a:rPr lang="zh-CN" altLang="en-US" sz="2800" b="1" dirty="0" smtClean="0"/>
              <a:t>电路</a:t>
            </a:r>
            <a:endParaRPr lang="en-US" altLang="zh-CN" sz="2800" b="1" dirty="0"/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805904"/>
              </p:ext>
            </p:extLst>
          </p:nvPr>
        </p:nvGraphicFramePr>
        <p:xfrm>
          <a:off x="467544" y="1161505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6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161505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622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举重比赛裁判电路的设计</a:t>
            </a:r>
            <a:endParaRPr lang="en-US" altLang="zh-CN" sz="2800" b="1" dirty="0"/>
          </a:p>
        </p:txBody>
      </p:sp>
      <p:pic>
        <p:nvPicPr>
          <p:cNvPr id="36867" name="Picture 16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0097" name="Text Box 161"/>
          <p:cNvSpPr txBox="1">
            <a:spLocks noChangeArrowheads="1"/>
          </p:cNvSpPr>
          <p:nvPr/>
        </p:nvSpPr>
        <p:spPr bwMode="auto">
          <a:xfrm>
            <a:off x="4741200" y="2251192"/>
            <a:ext cx="36004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15963" indent="320675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比赛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结果用红、绿两只灯显示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85725" lvl="1" indent="276225" eaLnBrk="1" hangingPunct="1">
              <a:spcBef>
                <a:spcPct val="50000"/>
              </a:spcBef>
              <a:buClr>
                <a:srgbClr val="006600"/>
              </a:buClr>
              <a:buSzPct val="40000"/>
              <a:buFont typeface="Wingdings" pitchFamily="2" charset="2"/>
              <a:buChar char="l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两灯都亮</a:t>
            </a:r>
            <a:r>
              <a:rPr lang="en-US" altLang="zh-CN" sz="2800" b="1" dirty="0"/>
              <a:t>:  </a:t>
            </a:r>
            <a:r>
              <a:rPr lang="zh-CN" altLang="en-US" sz="2800" b="1" dirty="0"/>
              <a:t>成功</a:t>
            </a:r>
            <a:endParaRPr lang="en-US" altLang="zh-CN" sz="2800" b="1" dirty="0"/>
          </a:p>
          <a:p>
            <a:pPr marL="85725" lvl="1" indent="276225" eaLnBrk="1" hangingPunct="1">
              <a:spcBef>
                <a:spcPct val="50000"/>
              </a:spcBef>
              <a:buClr>
                <a:srgbClr val="006600"/>
              </a:buClr>
              <a:buSzPct val="40000"/>
              <a:buFont typeface="Wingdings" pitchFamily="2" charset="2"/>
              <a:buChar char="l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只有红灯亮</a:t>
            </a:r>
            <a:r>
              <a:rPr lang="en-US" altLang="zh-CN" sz="2800" b="1" dirty="0"/>
              <a:t> : </a:t>
            </a:r>
            <a:r>
              <a:rPr lang="zh-CN" altLang="en-US" sz="2800" b="1" dirty="0"/>
              <a:t>讨论</a:t>
            </a:r>
            <a:endParaRPr lang="en-US" altLang="zh-CN" sz="2800" b="1" dirty="0"/>
          </a:p>
          <a:p>
            <a:pPr marL="85725" lvl="1" indent="276225" eaLnBrk="1" hangingPunct="1">
              <a:spcBef>
                <a:spcPct val="50000"/>
              </a:spcBef>
              <a:buClr>
                <a:srgbClr val="006600"/>
              </a:buClr>
              <a:buSzPct val="40000"/>
              <a:buFont typeface="Wingdings" pitchFamily="2" charset="2"/>
              <a:buChar char="l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其他</a:t>
            </a:r>
            <a:r>
              <a:rPr lang="en-US" altLang="zh-CN" sz="2800" b="1" dirty="0"/>
              <a:t>:  </a:t>
            </a:r>
            <a:r>
              <a:rPr lang="zh-CN" altLang="en-US" sz="2800" b="1" dirty="0"/>
              <a:t>失败</a:t>
            </a:r>
            <a:endParaRPr lang="en-US" altLang="zh-CN" sz="28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3022" y="1772816"/>
            <a:ext cx="438897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一个主裁判，两个副裁判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个裁判均按下自己的按钮，红绿两只灯都亮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两个裁判（其中有一个是主裁判）按下自己的按钮，红绿两只灯都亮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两个裁判（均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是副裁判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或仅一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个主裁判按下自己的按钮，红灯亮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其它情况，红绿灯都灭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99046" y="1066055"/>
            <a:ext cx="46050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bg1"/>
                </a:solidFill>
              </a:rPr>
              <a:t>红绿灯与按钮的关系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: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741199" y="1066055"/>
            <a:ext cx="39352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bg1"/>
                </a:solidFill>
              </a:rPr>
              <a:t>比赛结果与红绿灯的关系：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618824" y="836712"/>
            <a:ext cx="25184" cy="6021288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097" grpId="0"/>
      <p:bldP spid="5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3400" y="1754460"/>
            <a:ext cx="2133600" cy="4914900"/>
            <a:chOff x="384" y="855"/>
            <a:chExt cx="1344" cy="3096"/>
          </a:xfrm>
        </p:grpSpPr>
        <p:sp>
          <p:nvSpPr>
            <p:cNvPr id="667652" name="Text Box 4"/>
            <p:cNvSpPr txBox="1">
              <a:spLocks noChangeArrowheads="1"/>
            </p:cNvSpPr>
            <p:nvPr/>
          </p:nvSpPr>
          <p:spPr bwMode="auto">
            <a:xfrm>
              <a:off x="384" y="1089"/>
              <a:ext cx="1344" cy="285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 B C</a:t>
              </a:r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r>
                <a:rPr lang="en-US" altLang="zh-CN" b="1" baseline="-30000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r>
                <a:rPr lang="en-US" altLang="zh-CN" b="1" baseline="-30000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主副</a:t>
              </a: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副</a:t>
              </a:r>
              <a:r>
                <a:rPr lang="zh-CN" altLang="en-US" b="1" dirty="0" smtClean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红 </a:t>
              </a: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绿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0  0  0      0   0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0  0  1      0   0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0  1  0      0   0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0  1  1      1   0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1  0  0      1   0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1  0  1      1   1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1  1  0      1   1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1  1  1      1   1</a:t>
              </a:r>
            </a:p>
          </p:txBody>
        </p:sp>
        <p:sp>
          <p:nvSpPr>
            <p:cNvPr id="667653" name="Text Box 5"/>
            <p:cNvSpPr txBox="1">
              <a:spLocks noChangeArrowheads="1"/>
            </p:cNvSpPr>
            <p:nvPr/>
          </p:nvSpPr>
          <p:spPr bwMode="auto">
            <a:xfrm>
              <a:off x="658" y="855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180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真值表</a:t>
              </a:r>
              <a:endPara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9019" name="Line 6"/>
            <p:cNvSpPr>
              <a:spLocks noChangeShapeType="1"/>
            </p:cNvSpPr>
            <p:nvPr/>
          </p:nvSpPr>
          <p:spPr bwMode="auto">
            <a:xfrm>
              <a:off x="1056" y="1104"/>
              <a:ext cx="0" cy="284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" name="Line 7"/>
            <p:cNvSpPr>
              <a:spLocks noChangeShapeType="1"/>
            </p:cNvSpPr>
            <p:nvPr/>
          </p:nvSpPr>
          <p:spPr bwMode="auto">
            <a:xfrm>
              <a:off x="384" y="1632"/>
              <a:ext cx="133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275856" y="439464"/>
            <a:ext cx="2590800" cy="1303338"/>
            <a:chOff x="48" y="1824"/>
            <a:chExt cx="1632" cy="821"/>
          </a:xfrm>
        </p:grpSpPr>
        <p:sp>
          <p:nvSpPr>
            <p:cNvPr id="667658" name="Rectangle 10"/>
            <p:cNvSpPr>
              <a:spLocks noChangeArrowheads="1"/>
            </p:cNvSpPr>
            <p:nvPr/>
          </p:nvSpPr>
          <p:spPr bwMode="auto">
            <a:xfrm>
              <a:off x="1354" y="2409"/>
              <a:ext cx="326" cy="236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7659" name="Rectangle 11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7660" name="Rectangle 12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7661" name="Rectangle 13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7662" name="Rectangle 14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7663" name="Rectangle 15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7664" name="Rectangle 16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7665" name="Rectangle 17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9004" name="Line 18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5" name="Line 19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6" name="Line 20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7" name="Line 21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8" name="Line 22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9" name="Line 23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0" name="Line 24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1" name="Line 26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2" name="Line 27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7676" name="Text Box 28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00   01    11    10</a:t>
              </a:r>
            </a:p>
          </p:txBody>
        </p:sp>
        <p:sp>
          <p:nvSpPr>
            <p:cNvPr id="667677" name="Text Box 29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7678" name="Text Box 30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7679" name="Text Box 31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BC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276600" y="2362200"/>
            <a:ext cx="2590800" cy="1295400"/>
            <a:chOff x="48" y="1824"/>
            <a:chExt cx="1632" cy="816"/>
          </a:xfrm>
        </p:grpSpPr>
        <p:sp>
          <p:nvSpPr>
            <p:cNvPr id="667681" name="Rectangle 33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7682" name="Rectangle 34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7683" name="Rectangle 35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7684" name="Rectangle 36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7685" name="Rectangle 37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7686" name="Rectangle 38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7687" name="Rectangle 39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7688" name="Rectangle 40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8982" name="Line 41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3" name="Line 42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4" name="Line 43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5" name="Line 44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6" name="Line 45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7" name="Line 46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8" name="Line 47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9" name="Line 48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90" name="Line 49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91" name="Line 50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7699" name="Text Box 51"/>
            <p:cNvSpPr txBox="1">
              <a:spLocks noChangeArrowheads="1"/>
            </p:cNvSpPr>
            <p:nvPr/>
          </p:nvSpPr>
          <p:spPr bwMode="auto">
            <a:xfrm>
              <a:off x="405" y="1902"/>
              <a:ext cx="1275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00   01    11     10</a:t>
              </a:r>
            </a:p>
          </p:txBody>
        </p:sp>
        <p:sp>
          <p:nvSpPr>
            <p:cNvPr id="667700" name="Text Box 52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7701" name="Text Box 53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7702" name="Text Box 54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BC</a:t>
              </a:r>
            </a:p>
          </p:txBody>
        </p:sp>
      </p:grpSp>
      <p:sp>
        <p:nvSpPr>
          <p:cNvPr id="667703" name="Oval 55"/>
          <p:cNvSpPr>
            <a:spLocks noChangeArrowheads="1"/>
          </p:cNvSpPr>
          <p:nvPr/>
        </p:nvSpPr>
        <p:spPr bwMode="auto">
          <a:xfrm>
            <a:off x="4858594" y="983977"/>
            <a:ext cx="427037" cy="750887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7704" name="AutoShape 56"/>
          <p:cNvSpPr>
            <a:spLocks noChangeArrowheads="1"/>
          </p:cNvSpPr>
          <p:nvPr/>
        </p:nvSpPr>
        <p:spPr bwMode="auto">
          <a:xfrm>
            <a:off x="3850531" y="1391964"/>
            <a:ext cx="1905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</a:endParaRPr>
          </a:p>
        </p:txBody>
      </p:sp>
      <p:sp>
        <p:nvSpPr>
          <p:cNvPr id="667705" name="Oval 57"/>
          <p:cNvSpPr>
            <a:spLocks noChangeArrowheads="1"/>
          </p:cNvSpPr>
          <p:nvPr/>
        </p:nvSpPr>
        <p:spPr bwMode="auto">
          <a:xfrm>
            <a:off x="4356100" y="3276600"/>
            <a:ext cx="9906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7706" name="Oval 58"/>
          <p:cNvSpPr>
            <a:spLocks noChangeArrowheads="1"/>
          </p:cNvSpPr>
          <p:nvPr/>
        </p:nvSpPr>
        <p:spPr bwMode="auto">
          <a:xfrm>
            <a:off x="4859338" y="3276600"/>
            <a:ext cx="990600" cy="3810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7707" name="Text Box 59"/>
          <p:cNvSpPr txBox="1">
            <a:spLocks noChangeArrowheads="1"/>
          </p:cNvSpPr>
          <p:nvPr/>
        </p:nvSpPr>
        <p:spPr bwMode="auto">
          <a:xfrm>
            <a:off x="6476256" y="1049064"/>
            <a:ext cx="2057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28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=A+BC</a:t>
            </a:r>
          </a:p>
        </p:txBody>
      </p:sp>
      <p:sp>
        <p:nvSpPr>
          <p:cNvPr id="667708" name="Text Box 60"/>
          <p:cNvSpPr txBox="1">
            <a:spLocks noChangeArrowheads="1"/>
          </p:cNvSpPr>
          <p:nvPr/>
        </p:nvSpPr>
        <p:spPr bwMode="auto">
          <a:xfrm>
            <a:off x="6553200" y="2971800"/>
            <a:ext cx="2057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28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=AB+AC</a:t>
            </a:r>
          </a:p>
        </p:txBody>
      </p:sp>
      <p:grpSp>
        <p:nvGrpSpPr>
          <p:cNvPr id="5" name="Group 110"/>
          <p:cNvGrpSpPr>
            <a:grpSpLocks/>
          </p:cNvGrpSpPr>
          <p:nvPr/>
        </p:nvGrpSpPr>
        <p:grpSpPr bwMode="auto">
          <a:xfrm>
            <a:off x="3132138" y="3789363"/>
            <a:ext cx="5105400" cy="2514600"/>
            <a:chOff x="1968" y="2400"/>
            <a:chExt cx="3216" cy="1584"/>
          </a:xfrm>
        </p:grpSpPr>
        <p:sp>
          <p:nvSpPr>
            <p:cNvPr id="38928" name="Line 83"/>
            <p:cNvSpPr>
              <a:spLocks noChangeShapeType="1"/>
            </p:cNvSpPr>
            <p:nvPr/>
          </p:nvSpPr>
          <p:spPr bwMode="auto">
            <a:xfrm flipV="1">
              <a:off x="2784" y="2592"/>
              <a:ext cx="0" cy="65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9" name="Line 90"/>
            <p:cNvSpPr>
              <a:spLocks noChangeShapeType="1"/>
            </p:cNvSpPr>
            <p:nvPr/>
          </p:nvSpPr>
          <p:spPr bwMode="auto">
            <a:xfrm flipH="1">
              <a:off x="2304" y="2592"/>
              <a:ext cx="15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8930" name="Group 70"/>
            <p:cNvGrpSpPr>
              <a:grpSpLocks/>
            </p:cNvGrpSpPr>
            <p:nvPr/>
          </p:nvGrpSpPr>
          <p:grpSpPr bwMode="auto">
            <a:xfrm>
              <a:off x="2784" y="2688"/>
              <a:ext cx="576" cy="336"/>
              <a:chOff x="2832" y="2928"/>
              <a:chExt cx="576" cy="336"/>
            </a:xfrm>
          </p:grpSpPr>
          <p:sp>
            <p:nvSpPr>
              <p:cNvPr id="667710" name="Rectangle 62"/>
              <p:cNvSpPr>
                <a:spLocks noChangeArrowheads="1"/>
              </p:cNvSpPr>
              <p:nvPr/>
            </p:nvSpPr>
            <p:spPr bwMode="auto">
              <a:xfrm>
                <a:off x="3120" y="2928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38972" name="Line 63"/>
              <p:cNvSpPr>
                <a:spLocks noChangeShapeType="1"/>
              </p:cNvSpPr>
              <p:nvPr/>
            </p:nvSpPr>
            <p:spPr bwMode="auto">
              <a:xfrm>
                <a:off x="2832" y="302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73" name="Line 64"/>
              <p:cNvSpPr>
                <a:spLocks noChangeShapeType="1"/>
              </p:cNvSpPr>
              <p:nvPr/>
            </p:nvSpPr>
            <p:spPr bwMode="auto">
              <a:xfrm>
                <a:off x="2832" y="3168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31" name="Group 66"/>
            <p:cNvGrpSpPr>
              <a:grpSpLocks/>
            </p:cNvGrpSpPr>
            <p:nvPr/>
          </p:nvGrpSpPr>
          <p:grpSpPr bwMode="auto">
            <a:xfrm>
              <a:off x="3792" y="2496"/>
              <a:ext cx="576" cy="336"/>
              <a:chOff x="1204" y="2160"/>
              <a:chExt cx="576" cy="336"/>
            </a:xfrm>
          </p:grpSpPr>
          <p:sp>
            <p:nvSpPr>
              <p:cNvPr id="667715" name="Rectangle 67"/>
              <p:cNvSpPr>
                <a:spLocks noChangeArrowheads="1"/>
              </p:cNvSpPr>
              <p:nvPr/>
            </p:nvSpPr>
            <p:spPr bwMode="auto">
              <a:xfrm>
                <a:off x="1492" y="2160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38969" name="Line 68"/>
              <p:cNvSpPr>
                <a:spLocks noChangeShapeType="1"/>
              </p:cNvSpPr>
              <p:nvPr/>
            </p:nvSpPr>
            <p:spPr bwMode="auto">
              <a:xfrm>
                <a:off x="1204" y="225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70" name="Line 69"/>
              <p:cNvSpPr>
                <a:spLocks noChangeShapeType="1"/>
              </p:cNvSpPr>
              <p:nvPr/>
            </p:nvSpPr>
            <p:spPr bwMode="auto">
              <a:xfrm>
                <a:off x="1204" y="2400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32" name="Group 71"/>
            <p:cNvGrpSpPr>
              <a:grpSpLocks/>
            </p:cNvGrpSpPr>
            <p:nvPr/>
          </p:nvGrpSpPr>
          <p:grpSpPr bwMode="auto">
            <a:xfrm>
              <a:off x="2784" y="3168"/>
              <a:ext cx="576" cy="336"/>
              <a:chOff x="2832" y="2928"/>
              <a:chExt cx="576" cy="336"/>
            </a:xfrm>
          </p:grpSpPr>
          <p:sp>
            <p:nvSpPr>
              <p:cNvPr id="667720" name="Rectangle 72"/>
              <p:cNvSpPr>
                <a:spLocks noChangeArrowheads="1"/>
              </p:cNvSpPr>
              <p:nvPr/>
            </p:nvSpPr>
            <p:spPr bwMode="auto">
              <a:xfrm>
                <a:off x="3120" y="2928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38966" name="Line 73"/>
              <p:cNvSpPr>
                <a:spLocks noChangeShapeType="1"/>
              </p:cNvSpPr>
              <p:nvPr/>
            </p:nvSpPr>
            <p:spPr bwMode="auto">
              <a:xfrm>
                <a:off x="2832" y="302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67" name="Line 74"/>
              <p:cNvSpPr>
                <a:spLocks noChangeShapeType="1"/>
              </p:cNvSpPr>
              <p:nvPr/>
            </p:nvSpPr>
            <p:spPr bwMode="auto">
              <a:xfrm>
                <a:off x="2832" y="3168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33" name="Group 75"/>
            <p:cNvGrpSpPr>
              <a:grpSpLocks/>
            </p:cNvGrpSpPr>
            <p:nvPr/>
          </p:nvGrpSpPr>
          <p:grpSpPr bwMode="auto">
            <a:xfrm>
              <a:off x="2784" y="3648"/>
              <a:ext cx="576" cy="336"/>
              <a:chOff x="2832" y="2928"/>
              <a:chExt cx="576" cy="336"/>
            </a:xfrm>
          </p:grpSpPr>
          <p:sp>
            <p:nvSpPr>
              <p:cNvPr id="667724" name="Rectangle 76"/>
              <p:cNvSpPr>
                <a:spLocks noChangeArrowheads="1"/>
              </p:cNvSpPr>
              <p:nvPr/>
            </p:nvSpPr>
            <p:spPr bwMode="auto">
              <a:xfrm>
                <a:off x="3120" y="2928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38963" name="Line 77"/>
              <p:cNvSpPr>
                <a:spLocks noChangeShapeType="1"/>
              </p:cNvSpPr>
              <p:nvPr/>
            </p:nvSpPr>
            <p:spPr bwMode="auto">
              <a:xfrm>
                <a:off x="2832" y="302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64" name="Line 78"/>
              <p:cNvSpPr>
                <a:spLocks noChangeShapeType="1"/>
              </p:cNvSpPr>
              <p:nvPr/>
            </p:nvSpPr>
            <p:spPr bwMode="auto">
              <a:xfrm>
                <a:off x="2832" y="3168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934" name="Group 79"/>
            <p:cNvGrpSpPr>
              <a:grpSpLocks/>
            </p:cNvGrpSpPr>
            <p:nvPr/>
          </p:nvGrpSpPr>
          <p:grpSpPr bwMode="auto">
            <a:xfrm>
              <a:off x="3936" y="3408"/>
              <a:ext cx="576" cy="336"/>
              <a:chOff x="1204" y="2160"/>
              <a:chExt cx="576" cy="336"/>
            </a:xfrm>
          </p:grpSpPr>
          <p:sp>
            <p:nvSpPr>
              <p:cNvPr id="667728" name="Rectangle 80"/>
              <p:cNvSpPr>
                <a:spLocks noChangeArrowheads="1"/>
              </p:cNvSpPr>
              <p:nvPr/>
            </p:nvSpPr>
            <p:spPr bwMode="auto">
              <a:xfrm>
                <a:off x="1492" y="2160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38960" name="Line 81"/>
              <p:cNvSpPr>
                <a:spLocks noChangeShapeType="1"/>
              </p:cNvSpPr>
              <p:nvPr/>
            </p:nvSpPr>
            <p:spPr bwMode="auto">
              <a:xfrm>
                <a:off x="1204" y="225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61" name="Line 82"/>
              <p:cNvSpPr>
                <a:spLocks noChangeShapeType="1"/>
              </p:cNvSpPr>
              <p:nvPr/>
            </p:nvSpPr>
            <p:spPr bwMode="auto">
              <a:xfrm>
                <a:off x="1204" y="2400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35" name="Oval 84"/>
            <p:cNvSpPr>
              <a:spLocks noChangeArrowheads="1"/>
            </p:cNvSpPr>
            <p:nvPr/>
          </p:nvSpPr>
          <p:spPr bwMode="auto">
            <a:xfrm>
              <a:off x="2760" y="2568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Line 86"/>
            <p:cNvSpPr>
              <a:spLocks noChangeShapeType="1"/>
            </p:cNvSpPr>
            <p:nvPr/>
          </p:nvSpPr>
          <p:spPr bwMode="auto">
            <a:xfrm flipH="1">
              <a:off x="2304" y="2784"/>
              <a:ext cx="5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7735" name="Text Box 87"/>
            <p:cNvSpPr txBox="1">
              <a:spLocks noChangeArrowheads="1"/>
            </p:cNvSpPr>
            <p:nvPr/>
          </p:nvSpPr>
          <p:spPr bwMode="auto">
            <a:xfrm>
              <a:off x="1968" y="259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938" name="Line 88"/>
            <p:cNvSpPr>
              <a:spLocks noChangeShapeType="1"/>
            </p:cNvSpPr>
            <p:nvPr/>
          </p:nvSpPr>
          <p:spPr bwMode="auto">
            <a:xfrm flipH="1">
              <a:off x="2316" y="2928"/>
              <a:ext cx="5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7737" name="Text Box 89"/>
            <p:cNvSpPr txBox="1">
              <a:spLocks noChangeArrowheads="1"/>
            </p:cNvSpPr>
            <p:nvPr/>
          </p:nvSpPr>
          <p:spPr bwMode="auto">
            <a:xfrm>
              <a:off x="1968" y="278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67739" name="Text Box 91"/>
            <p:cNvSpPr txBox="1">
              <a:spLocks noChangeArrowheads="1"/>
            </p:cNvSpPr>
            <p:nvPr/>
          </p:nvSpPr>
          <p:spPr bwMode="auto">
            <a:xfrm>
              <a:off x="1968" y="240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8941" name="Line 92"/>
            <p:cNvSpPr>
              <a:spLocks noChangeShapeType="1"/>
            </p:cNvSpPr>
            <p:nvPr/>
          </p:nvSpPr>
          <p:spPr bwMode="auto">
            <a:xfrm flipH="1">
              <a:off x="2640" y="340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2" name="Line 93"/>
            <p:cNvSpPr>
              <a:spLocks noChangeShapeType="1"/>
            </p:cNvSpPr>
            <p:nvPr/>
          </p:nvSpPr>
          <p:spPr bwMode="auto">
            <a:xfrm flipV="1">
              <a:off x="2640" y="2784"/>
              <a:ext cx="0" cy="6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3" name="Oval 94"/>
            <p:cNvSpPr>
              <a:spLocks noChangeArrowheads="1"/>
            </p:cNvSpPr>
            <p:nvPr/>
          </p:nvSpPr>
          <p:spPr bwMode="auto">
            <a:xfrm>
              <a:off x="2616" y="276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4" name="Line 95"/>
            <p:cNvSpPr>
              <a:spLocks noChangeShapeType="1"/>
            </p:cNvSpPr>
            <p:nvPr/>
          </p:nvSpPr>
          <p:spPr bwMode="auto">
            <a:xfrm>
              <a:off x="2784" y="3264"/>
              <a:ext cx="0" cy="48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5" name="Oval 96"/>
            <p:cNvSpPr>
              <a:spLocks noChangeArrowheads="1"/>
            </p:cNvSpPr>
            <p:nvPr/>
          </p:nvSpPr>
          <p:spPr bwMode="auto">
            <a:xfrm>
              <a:off x="2760" y="3228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6" name="Line 97"/>
            <p:cNvSpPr>
              <a:spLocks noChangeShapeType="1"/>
            </p:cNvSpPr>
            <p:nvPr/>
          </p:nvSpPr>
          <p:spPr bwMode="auto">
            <a:xfrm flipH="1">
              <a:off x="2496" y="3888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7" name="Line 98"/>
            <p:cNvSpPr>
              <a:spLocks noChangeShapeType="1"/>
            </p:cNvSpPr>
            <p:nvPr/>
          </p:nvSpPr>
          <p:spPr bwMode="auto">
            <a:xfrm flipV="1">
              <a:off x="2496" y="2928"/>
              <a:ext cx="0" cy="96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8" name="Oval 99"/>
            <p:cNvSpPr>
              <a:spLocks noChangeArrowheads="1"/>
            </p:cNvSpPr>
            <p:nvPr/>
          </p:nvSpPr>
          <p:spPr bwMode="auto">
            <a:xfrm>
              <a:off x="2472" y="2904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Line 100"/>
            <p:cNvSpPr>
              <a:spLocks noChangeShapeType="1"/>
            </p:cNvSpPr>
            <p:nvPr/>
          </p:nvSpPr>
          <p:spPr bwMode="auto">
            <a:xfrm>
              <a:off x="3360" y="2880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0" name="Line 101"/>
            <p:cNvSpPr>
              <a:spLocks noChangeShapeType="1"/>
            </p:cNvSpPr>
            <p:nvPr/>
          </p:nvSpPr>
          <p:spPr bwMode="auto">
            <a:xfrm flipV="1">
              <a:off x="3792" y="2736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1" name="Line 102"/>
            <p:cNvSpPr>
              <a:spLocks noChangeShapeType="1"/>
            </p:cNvSpPr>
            <p:nvPr/>
          </p:nvSpPr>
          <p:spPr bwMode="auto">
            <a:xfrm>
              <a:off x="3360" y="3312"/>
              <a:ext cx="57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2" name="Line 103"/>
            <p:cNvSpPr>
              <a:spLocks noChangeShapeType="1"/>
            </p:cNvSpPr>
            <p:nvPr/>
          </p:nvSpPr>
          <p:spPr bwMode="auto">
            <a:xfrm>
              <a:off x="3360" y="3816"/>
              <a:ext cx="57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3" name="Line 104"/>
            <p:cNvSpPr>
              <a:spLocks noChangeShapeType="1"/>
            </p:cNvSpPr>
            <p:nvPr/>
          </p:nvSpPr>
          <p:spPr bwMode="auto">
            <a:xfrm flipV="1">
              <a:off x="3936" y="3648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4" name="Line 105"/>
            <p:cNvSpPr>
              <a:spLocks noChangeShapeType="1"/>
            </p:cNvSpPr>
            <p:nvPr/>
          </p:nvSpPr>
          <p:spPr bwMode="auto">
            <a:xfrm flipV="1">
              <a:off x="3936" y="331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5" name="Line 106"/>
            <p:cNvSpPr>
              <a:spLocks noChangeShapeType="1"/>
            </p:cNvSpPr>
            <p:nvPr/>
          </p:nvSpPr>
          <p:spPr bwMode="auto">
            <a:xfrm>
              <a:off x="4368" y="2640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6" name="Line 107"/>
            <p:cNvSpPr>
              <a:spLocks noChangeShapeType="1"/>
            </p:cNvSpPr>
            <p:nvPr/>
          </p:nvSpPr>
          <p:spPr bwMode="auto">
            <a:xfrm>
              <a:off x="4512" y="3600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7756" name="Text Box 108"/>
            <p:cNvSpPr txBox="1">
              <a:spLocks noChangeArrowheads="1"/>
            </p:cNvSpPr>
            <p:nvPr/>
          </p:nvSpPr>
          <p:spPr bwMode="auto">
            <a:xfrm>
              <a:off x="4752" y="2448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7757" name="Text Box 109"/>
            <p:cNvSpPr txBox="1">
              <a:spLocks noChangeArrowheads="1"/>
            </p:cNvSpPr>
            <p:nvPr/>
          </p:nvSpPr>
          <p:spPr bwMode="auto">
            <a:xfrm>
              <a:off x="4752" y="3408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</p:grp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 flipH="1">
            <a:off x="5866656" y="1358627"/>
            <a:ext cx="0" cy="3841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直接连接符 111"/>
          <p:cNvCxnSpPr>
            <a:cxnSpLocks noChangeShapeType="1"/>
          </p:cNvCxnSpPr>
          <p:nvPr/>
        </p:nvCxnSpPr>
        <p:spPr bwMode="auto">
          <a:xfrm flipH="1">
            <a:off x="5867400" y="3260725"/>
            <a:ext cx="0" cy="3841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Text Box 4"/>
          <p:cNvSpPr txBox="1">
            <a:spLocks noChangeArrowheads="1"/>
          </p:cNvSpPr>
          <p:nvPr/>
        </p:nvSpPr>
        <p:spPr bwMode="auto">
          <a:xfrm>
            <a:off x="260126" y="67012"/>
            <a:ext cx="2802956" cy="20313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三个</a:t>
            </a: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红绿都</a:t>
            </a:r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亮</a:t>
            </a:r>
          </a:p>
          <a:p>
            <a:pPr marL="0" indent="0" eaLnBrk="1" hangingPunct="1">
              <a:spcBef>
                <a:spcPct val="50000"/>
              </a:spcBef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一主一副</a:t>
            </a: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红绿都亮</a:t>
            </a:r>
            <a:endParaRPr lang="zh-CN" altLang="en-US" sz="1800" b="1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spcBef>
                <a:spcPct val="50000"/>
              </a:spcBef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两副</a:t>
            </a:r>
            <a:r>
              <a:rPr lang="en-US" altLang="zh-CN" sz="1800" b="1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仅红亮</a:t>
            </a:r>
            <a:endParaRPr lang="en-US" altLang="zh-CN" sz="1800" b="1" dirty="0" smtClean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spcBef>
                <a:spcPct val="50000"/>
              </a:spcBef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一主</a:t>
            </a: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仅红亮</a:t>
            </a:r>
            <a:endParaRPr lang="zh-CN" altLang="en-US" sz="1800" b="1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spcBef>
                <a:spcPct val="50000"/>
              </a:spcBef>
            </a:pP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其它</a:t>
            </a: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红绿都</a:t>
            </a:r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不亮</a:t>
            </a:r>
          </a:p>
        </p:txBody>
      </p:sp>
      <p:sp>
        <p:nvSpPr>
          <p:cNvPr id="108" name="Text Box 59"/>
          <p:cNvSpPr txBox="1">
            <a:spLocks noChangeArrowheads="1"/>
          </p:cNvSpPr>
          <p:nvPr/>
        </p:nvSpPr>
        <p:spPr bwMode="auto">
          <a:xfrm>
            <a:off x="4566494" y="188640"/>
            <a:ext cx="74891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2800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9" name="Text Box 59"/>
          <p:cNvSpPr txBox="1">
            <a:spLocks noChangeArrowheads="1"/>
          </p:cNvSpPr>
          <p:nvPr/>
        </p:nvSpPr>
        <p:spPr bwMode="auto">
          <a:xfrm>
            <a:off x="4510280" y="2126165"/>
            <a:ext cx="74891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2800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66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66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6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7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7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66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7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67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703" grpId="0" animBg="1"/>
      <p:bldP spid="667704" grpId="0" animBg="1" autoUpdateAnimBg="0"/>
      <p:bldP spid="667705" grpId="0" animBg="1"/>
      <p:bldP spid="667706" grpId="0" animBg="1"/>
      <p:bldP spid="667707" grpId="0" autoUpdateAnimBg="0"/>
      <p:bldP spid="667708" grpId="0" autoUpdateAnimBg="0"/>
      <p:bldP spid="107" grpId="0" animBg="1"/>
      <p:bldP spid="108" grpId="0" autoUpdateAnimBg="0"/>
      <p:bldP spid="10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20" y="3047289"/>
            <a:ext cx="4664075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5"/>
          <a:stretch/>
        </p:blipFill>
        <p:spPr bwMode="auto">
          <a:xfrm>
            <a:off x="539552" y="1833088"/>
            <a:ext cx="4333648" cy="77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3491880" y="5445224"/>
            <a:ext cx="52917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</a:rPr>
              <a:t>5</a:t>
            </a:r>
            <a:r>
              <a:rPr lang="zh-CN" altLang="en-US" sz="2800" dirty="0">
                <a:solidFill>
                  <a:schemeClr val="bg1"/>
                </a:solidFill>
              </a:rPr>
              <a:t>个门、</a:t>
            </a:r>
            <a:r>
              <a:rPr lang="en-US" altLang="zh-CN" sz="2800" dirty="0">
                <a:solidFill>
                  <a:schemeClr val="bg1"/>
                </a:solidFill>
              </a:rPr>
              <a:t>12</a:t>
            </a:r>
            <a:r>
              <a:rPr lang="zh-CN" altLang="en-US" sz="2800" dirty="0">
                <a:solidFill>
                  <a:schemeClr val="bg1"/>
                </a:solidFill>
              </a:rPr>
              <a:t>个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门</a:t>
            </a:r>
            <a:r>
              <a:rPr lang="zh-CN" altLang="en-US" sz="2800" dirty="0" smtClean="0">
                <a:solidFill>
                  <a:schemeClr val="bg1"/>
                </a:solidFill>
              </a:rPr>
              <a:t>输入、</a:t>
            </a:r>
            <a:r>
              <a:rPr lang="en-US" altLang="zh-CN" sz="2800" dirty="0" smtClean="0">
                <a:solidFill>
                  <a:schemeClr val="bg1"/>
                </a:solidFill>
              </a:rPr>
              <a:t>3</a:t>
            </a:r>
            <a:r>
              <a:rPr lang="zh-CN" altLang="en-US" sz="2800" dirty="0" smtClean="0">
                <a:solidFill>
                  <a:schemeClr val="bg1"/>
                </a:solidFill>
              </a:rPr>
              <a:t>级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8199" name="Picture 13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052513"/>
            <a:ext cx="2735262" cy="27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72725"/>
            <a:ext cx="4824535" cy="6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/>
              <a:t>级数</a:t>
            </a:r>
            <a:endParaRPr lang="en-US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1187624" y="404664"/>
            <a:ext cx="7272808" cy="57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三人</a:t>
            </a:r>
            <a:r>
              <a:rPr lang="zh-CN" altLang="en-US" sz="2800" b="1" dirty="0" smtClean="0"/>
              <a:t>表决器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举重比赛裁判</a:t>
            </a:r>
            <a:r>
              <a:rPr lang="zh-CN" altLang="en-US" sz="2800" b="1" dirty="0" smtClean="0"/>
              <a:t>电路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en-US" sz="2800" b="1" dirty="0"/>
              <a:t>： 操作</a:t>
            </a:r>
            <a:r>
              <a:rPr lang="zh-CN" altLang="en-US" sz="2800" b="1" dirty="0" smtClean="0"/>
              <a:t>码生成器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2-bit </a:t>
            </a:r>
            <a:r>
              <a:rPr lang="zh-CN" altLang="en-US" sz="2800" b="1" dirty="0"/>
              <a:t>比特串的平方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5</a:t>
            </a:r>
            <a:r>
              <a:rPr lang="zh-CN" altLang="en-US" sz="2800" b="1" dirty="0"/>
              <a:t>： 半加器 （</a:t>
            </a:r>
            <a:r>
              <a:rPr lang="en-US" altLang="zh-CN" sz="2800" b="1" dirty="0"/>
              <a:t>Half adder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6</a:t>
            </a:r>
            <a:r>
              <a:rPr lang="zh-CN" altLang="en-US" sz="2800" b="1" dirty="0"/>
              <a:t>： 全加器 （</a:t>
            </a:r>
            <a:r>
              <a:rPr lang="en-US" altLang="zh-CN" sz="2800" b="1" dirty="0"/>
              <a:t>Full </a:t>
            </a:r>
            <a:r>
              <a:rPr lang="en-US" altLang="zh-CN" sz="2800" b="1" dirty="0" smtClean="0"/>
              <a:t>Adder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7</a:t>
            </a:r>
            <a:r>
              <a:rPr lang="zh-CN" altLang="en-US" sz="2800" b="1" dirty="0"/>
              <a:t>： 用四个全加器构成</a:t>
            </a:r>
            <a:r>
              <a:rPr lang="zh-CN" altLang="en-US" sz="2800" b="1" dirty="0" smtClean="0"/>
              <a:t>并行加法器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8</a:t>
            </a:r>
            <a:r>
              <a:rPr lang="zh-CN" altLang="en-US" sz="2800" b="1" dirty="0"/>
              <a:t>： 二进制</a:t>
            </a:r>
            <a:r>
              <a:rPr lang="zh-CN" altLang="en-US" sz="2800" b="1" dirty="0" smtClean="0"/>
              <a:t>全减器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9</a:t>
            </a:r>
            <a:r>
              <a:rPr lang="zh-CN" altLang="en-US" sz="2800" b="1" dirty="0"/>
              <a:t>： 三态门</a:t>
            </a:r>
            <a:r>
              <a:rPr lang="en-US" altLang="zh-CN" sz="2800" b="1" dirty="0"/>
              <a:t>(</a:t>
            </a:r>
            <a:r>
              <a:rPr lang="en-US" altLang="zh-CN" sz="2800" dirty="0"/>
              <a:t>Three-State Buffers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10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MOD5</a:t>
            </a:r>
            <a:r>
              <a:rPr lang="zh-CN" altLang="en-US" sz="2800" b="1" dirty="0"/>
              <a:t>选择</a:t>
            </a:r>
            <a:r>
              <a:rPr lang="zh-CN" altLang="en-US" sz="2800" b="1" dirty="0" smtClean="0"/>
              <a:t>电路</a:t>
            </a:r>
            <a:endParaRPr lang="en-US" altLang="zh-CN" sz="2800" b="1" dirty="0"/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807105"/>
              </p:ext>
            </p:extLst>
          </p:nvPr>
        </p:nvGraphicFramePr>
        <p:xfrm>
          <a:off x="467544" y="1737569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0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737569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240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3"/>
          <p:cNvSpPr>
            <a:spLocks noChangeShapeType="1"/>
          </p:cNvSpPr>
          <p:nvPr/>
        </p:nvSpPr>
        <p:spPr bwMode="auto">
          <a:xfrm>
            <a:off x="457200" y="33147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8163" y="962025"/>
            <a:ext cx="2133600" cy="4914900"/>
            <a:chOff x="384" y="855"/>
            <a:chExt cx="1344" cy="3096"/>
          </a:xfrm>
        </p:grpSpPr>
        <p:sp>
          <p:nvSpPr>
            <p:cNvPr id="668678" name="Text Box 6"/>
            <p:cNvSpPr txBox="1">
              <a:spLocks noChangeArrowheads="1"/>
            </p:cNvSpPr>
            <p:nvPr/>
          </p:nvSpPr>
          <p:spPr bwMode="auto">
            <a:xfrm>
              <a:off x="384" y="1089"/>
              <a:ext cx="1344" cy="284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 B C</a:t>
              </a:r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b="1" dirty="0" smtClean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r>
                <a:rPr lang="en-US" altLang="zh-CN" b="1" baseline="-30000" dirty="0" smtClean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 dirty="0" smtClean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r>
                <a:rPr lang="en-US" altLang="zh-CN" b="1" baseline="-30000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×</a:t>
              </a: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＋－</a:t>
              </a: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0  0  0     0   0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0  0  1     1   1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0  1  0     1   0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1  1    × ×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1  0  0     0   1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0  1    × ×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1  0    × ×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1  1    × ×</a:t>
              </a:r>
            </a:p>
          </p:txBody>
        </p:sp>
        <p:sp>
          <p:nvSpPr>
            <p:cNvPr id="39969" name="Text Box 7"/>
            <p:cNvSpPr txBox="1">
              <a:spLocks noChangeArrowheads="1"/>
            </p:cNvSpPr>
            <p:nvPr/>
          </p:nvSpPr>
          <p:spPr bwMode="auto">
            <a:xfrm>
              <a:off x="793" y="855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真值表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39970" name="Line 8"/>
            <p:cNvSpPr>
              <a:spLocks noChangeShapeType="1"/>
            </p:cNvSpPr>
            <p:nvPr/>
          </p:nvSpPr>
          <p:spPr bwMode="auto">
            <a:xfrm>
              <a:off x="1056" y="1104"/>
              <a:ext cx="0" cy="284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Line 9"/>
            <p:cNvSpPr>
              <a:spLocks noChangeShapeType="1"/>
            </p:cNvSpPr>
            <p:nvPr/>
          </p:nvSpPr>
          <p:spPr bwMode="auto">
            <a:xfrm>
              <a:off x="384" y="1604"/>
              <a:ext cx="133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4356100" y="2383904"/>
            <a:ext cx="2362200" cy="1981200"/>
            <a:chOff x="2352" y="2976"/>
            <a:chExt cx="1488" cy="1248"/>
          </a:xfrm>
        </p:grpSpPr>
        <p:sp>
          <p:nvSpPr>
            <p:cNvPr id="39954" name="Rectangle 58"/>
            <p:cNvSpPr>
              <a:spLocks noChangeArrowheads="1"/>
            </p:cNvSpPr>
            <p:nvPr/>
          </p:nvSpPr>
          <p:spPr bwMode="auto">
            <a:xfrm>
              <a:off x="2352" y="3360"/>
              <a:ext cx="1344" cy="3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操作码生成器</a:t>
              </a:r>
              <a:endParaRPr lang="en-US" altLang="zh-CN" sz="2000" b="1"/>
            </a:p>
          </p:txBody>
        </p:sp>
        <p:sp>
          <p:nvSpPr>
            <p:cNvPr id="39955" name="Line 59"/>
            <p:cNvSpPr>
              <a:spLocks noChangeShapeType="1"/>
            </p:cNvSpPr>
            <p:nvPr/>
          </p:nvSpPr>
          <p:spPr bwMode="auto">
            <a:xfrm flipV="1">
              <a:off x="2688" y="3072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6" name="Line 60"/>
            <p:cNvSpPr>
              <a:spLocks noChangeShapeType="1"/>
            </p:cNvSpPr>
            <p:nvPr/>
          </p:nvSpPr>
          <p:spPr bwMode="auto">
            <a:xfrm flipV="1">
              <a:off x="3312" y="3072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8733" name="Text Box 61"/>
            <p:cNvSpPr txBox="1">
              <a:spLocks noChangeArrowheads="1"/>
            </p:cNvSpPr>
            <p:nvPr/>
          </p:nvSpPr>
          <p:spPr bwMode="auto">
            <a:xfrm>
              <a:off x="2688" y="297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8734" name="Text Box 62"/>
            <p:cNvSpPr txBox="1">
              <a:spLocks noChangeArrowheads="1"/>
            </p:cNvSpPr>
            <p:nvPr/>
          </p:nvSpPr>
          <p:spPr bwMode="auto">
            <a:xfrm>
              <a:off x="3312" y="297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r>
                <a:rPr lang="en-US" altLang="zh-CN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9959" name="Line 63"/>
            <p:cNvSpPr>
              <a:spLocks noChangeShapeType="1"/>
            </p:cNvSpPr>
            <p:nvPr/>
          </p:nvSpPr>
          <p:spPr bwMode="auto">
            <a:xfrm flipV="1">
              <a:off x="2544" y="3744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0" name="Line 64"/>
            <p:cNvSpPr>
              <a:spLocks noChangeShapeType="1"/>
            </p:cNvSpPr>
            <p:nvPr/>
          </p:nvSpPr>
          <p:spPr bwMode="auto">
            <a:xfrm flipV="1">
              <a:off x="3024" y="3744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1" name="Line 65"/>
            <p:cNvSpPr>
              <a:spLocks noChangeShapeType="1"/>
            </p:cNvSpPr>
            <p:nvPr/>
          </p:nvSpPr>
          <p:spPr bwMode="auto">
            <a:xfrm flipV="1">
              <a:off x="3504" y="3744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8738" name="Text Box 66"/>
            <p:cNvSpPr txBox="1">
              <a:spLocks noChangeArrowheads="1"/>
            </p:cNvSpPr>
            <p:nvPr/>
          </p:nvSpPr>
          <p:spPr bwMode="auto">
            <a:xfrm>
              <a:off x="2400" y="393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668739" name="Text Box 67"/>
            <p:cNvSpPr txBox="1">
              <a:spLocks noChangeArrowheads="1"/>
            </p:cNvSpPr>
            <p:nvPr/>
          </p:nvSpPr>
          <p:spPr bwMode="auto">
            <a:xfrm>
              <a:off x="2880" y="393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＋</a:t>
              </a:r>
            </a:p>
          </p:txBody>
        </p:sp>
        <p:sp>
          <p:nvSpPr>
            <p:cNvPr id="668740" name="Text Box 68"/>
            <p:cNvSpPr txBox="1">
              <a:spLocks noChangeArrowheads="1"/>
            </p:cNvSpPr>
            <p:nvPr/>
          </p:nvSpPr>
          <p:spPr bwMode="auto">
            <a:xfrm>
              <a:off x="3360" y="393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－</a:t>
              </a:r>
            </a:p>
          </p:txBody>
        </p:sp>
        <p:sp>
          <p:nvSpPr>
            <p:cNvPr id="668741" name="Text Box 69"/>
            <p:cNvSpPr txBox="1">
              <a:spLocks noChangeArrowheads="1"/>
            </p:cNvSpPr>
            <p:nvPr/>
          </p:nvSpPr>
          <p:spPr bwMode="auto">
            <a:xfrm>
              <a:off x="2544" y="37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8742" name="Text Box 70"/>
            <p:cNvSpPr txBox="1">
              <a:spLocks noChangeArrowheads="1"/>
            </p:cNvSpPr>
            <p:nvPr/>
          </p:nvSpPr>
          <p:spPr bwMode="auto">
            <a:xfrm>
              <a:off x="3024" y="37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8743" name="Text Box 71"/>
            <p:cNvSpPr txBox="1">
              <a:spLocks noChangeArrowheads="1"/>
            </p:cNvSpPr>
            <p:nvPr/>
          </p:nvSpPr>
          <p:spPr bwMode="auto">
            <a:xfrm>
              <a:off x="3504" y="37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668745" name="Text Box 73"/>
          <p:cNvSpPr txBox="1">
            <a:spLocks noChangeArrowheads="1"/>
          </p:cNvSpPr>
          <p:nvPr/>
        </p:nvSpPr>
        <p:spPr bwMode="auto">
          <a:xfrm>
            <a:off x="3059113" y="4352925"/>
            <a:ext cx="2298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约束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68754" name="Text Box 82"/>
          <p:cNvSpPr txBox="1">
            <a:spLocks noChangeArrowheads="1"/>
          </p:cNvSpPr>
          <p:nvPr/>
        </p:nvSpPr>
        <p:spPr bwMode="auto">
          <a:xfrm>
            <a:off x="2905125" y="847725"/>
            <a:ext cx="58435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要求：</a:t>
            </a:r>
            <a:r>
              <a:rPr lang="zh-CN" altLang="en-US" b="1" dirty="0" smtClean="0"/>
              <a:t>用</a:t>
            </a:r>
            <a:r>
              <a:rPr lang="zh-CN" altLang="en-US" b="1" dirty="0" smtClean="0">
                <a:solidFill>
                  <a:srgbClr val="C00000"/>
                </a:solidFill>
              </a:rPr>
              <a:t>或非门</a:t>
            </a:r>
            <a:r>
              <a:rPr lang="zh-CN" altLang="en-US" b="1" dirty="0"/>
              <a:t>设计一个操作码生成器，当按下</a:t>
            </a:r>
            <a:r>
              <a:rPr lang="en-US" altLang="zh-CN" b="1" dirty="0"/>
              <a:t>×</a:t>
            </a:r>
            <a:r>
              <a:rPr lang="zh-CN" altLang="en-US" b="1" dirty="0"/>
              <a:t>、＋、－各个操作键时，要求分别产生乘法、加法、减法的操作码</a:t>
            </a:r>
            <a:r>
              <a:rPr lang="en-US" altLang="zh-CN" b="1" dirty="0"/>
              <a:t>01</a:t>
            </a:r>
            <a:r>
              <a:rPr lang="zh-CN" altLang="en-US" b="1" dirty="0"/>
              <a:t>、</a:t>
            </a:r>
            <a:r>
              <a:rPr lang="en-US" altLang="zh-CN" b="1" dirty="0"/>
              <a:t>10</a:t>
            </a:r>
            <a:r>
              <a:rPr lang="zh-CN" altLang="en-US" b="1" dirty="0"/>
              <a:t>和</a:t>
            </a:r>
            <a:r>
              <a:rPr lang="en-US" altLang="zh-CN" b="1" dirty="0" smtClean="0"/>
              <a:t>11</a:t>
            </a:r>
            <a:r>
              <a:rPr lang="zh-CN" altLang="en-US" b="1" dirty="0" smtClean="0"/>
              <a:t>，不按任何操作键时，操作码为</a:t>
            </a:r>
            <a:r>
              <a:rPr lang="en-US" altLang="zh-CN" b="1" dirty="0" smtClean="0"/>
              <a:t>00</a:t>
            </a:r>
            <a:r>
              <a:rPr lang="zh-CN" altLang="en-US" b="1" dirty="0" smtClean="0"/>
              <a:t>。</a:t>
            </a:r>
            <a:endParaRPr lang="en-US" altLang="zh-CN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0825" y="2654300"/>
            <a:ext cx="2592388" cy="461963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50825" y="3128963"/>
            <a:ext cx="2592388" cy="461962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50825" y="3992563"/>
            <a:ext cx="2592388" cy="461962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948" name="Picture 8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9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en-US" sz="2800" b="1" dirty="0"/>
              <a:t>： 操作码生成器</a:t>
            </a:r>
            <a:endParaRPr lang="en-US" altLang="zh-CN" sz="2800" b="1" dirty="0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749889"/>
              </p:ext>
            </p:extLst>
          </p:nvPr>
        </p:nvGraphicFramePr>
        <p:xfrm>
          <a:off x="4456112" y="4510087"/>
          <a:ext cx="11953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0" name="Equation" r:id="rId4" imgW="495000" imgH="634680" progId="Equation.DSMT4">
                  <p:embed/>
                </p:oleObj>
              </mc:Choice>
              <mc:Fallback>
                <p:oleObj name="Equation" r:id="rId4" imgW="4950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2" y="4510087"/>
                        <a:ext cx="1195388" cy="1209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  <p:bldP spid="668745" grpId="0" autoUpdateAnimBg="0"/>
      <p:bldP spid="668754" grpId="0"/>
      <p:bldP spid="5" grpId="0" animBg="1"/>
      <p:bldP spid="33" grpId="0" animBg="1"/>
      <p:bldP spid="3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1258888" y="1336675"/>
            <a:ext cx="2590800" cy="1295400"/>
            <a:chOff x="48" y="1824"/>
            <a:chExt cx="1632" cy="816"/>
          </a:xfrm>
        </p:grpSpPr>
        <p:sp>
          <p:nvSpPr>
            <p:cNvPr id="41001" name="Rectangle 3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41002" name="Rectangle 4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41003" name="Rectangle 5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41004" name="Rectangle 6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05" name="Rectangle 7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06" name="Rectangle 8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41007" name="Rectangle 9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08" name="Rectangle 10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09" name="Line 11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0" name="Line 12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1" name="Line 13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2" name="Line 14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3" name="Line 15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4" name="Line 16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5" name="Line 17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6" name="Line 18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7" name="Line 19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8" name="Line 20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9" name="Text Box 21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00   01    11    10</a:t>
              </a:r>
            </a:p>
          </p:txBody>
        </p:sp>
        <p:sp>
          <p:nvSpPr>
            <p:cNvPr id="41020" name="Text Box 22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21" name="Text Box 23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1022" name="Text Box 24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BC</a:t>
              </a:r>
            </a:p>
          </p:txBody>
        </p:sp>
      </p:grpSp>
      <p:sp>
        <p:nvSpPr>
          <p:cNvPr id="40963" name="AutoShape 25"/>
          <p:cNvSpPr>
            <a:spLocks noChangeArrowheads="1"/>
          </p:cNvSpPr>
          <p:nvPr/>
        </p:nvSpPr>
        <p:spPr bwMode="auto">
          <a:xfrm>
            <a:off x="1795463" y="1928813"/>
            <a:ext cx="431800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</a:endParaRPr>
          </a:p>
        </p:txBody>
      </p:sp>
      <p:grpSp>
        <p:nvGrpSpPr>
          <p:cNvPr id="40964" name="Group 26"/>
          <p:cNvGrpSpPr>
            <a:grpSpLocks/>
          </p:cNvGrpSpPr>
          <p:nvPr/>
        </p:nvGrpSpPr>
        <p:grpSpPr bwMode="auto">
          <a:xfrm>
            <a:off x="4932363" y="1336675"/>
            <a:ext cx="2590800" cy="1295400"/>
            <a:chOff x="48" y="1824"/>
            <a:chExt cx="1632" cy="816"/>
          </a:xfrm>
        </p:grpSpPr>
        <p:sp>
          <p:nvSpPr>
            <p:cNvPr id="40979" name="Rectangle 27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40980" name="Rectangle 28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40981" name="Rectangle 29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40982" name="Rectangle 30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983" name="Rectangle 31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984" name="Rectangle 32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40985" name="Rectangle 33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987" name="Line 35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8" name="Line 36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9" name="Line 37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0" name="Line 38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1" name="Line 39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2" name="Line 40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3" name="Line 41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4" name="Line 42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5" name="Line 43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6" name="Line 44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7" name="Text Box 45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00   01     11   10</a:t>
              </a:r>
            </a:p>
          </p:txBody>
        </p:sp>
        <p:sp>
          <p:nvSpPr>
            <p:cNvPr id="40998" name="Text Box 46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999" name="Text Box 47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1000" name="Text Box 48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BC</a:t>
              </a:r>
            </a:p>
          </p:txBody>
        </p:sp>
      </p:grpSp>
      <p:sp>
        <p:nvSpPr>
          <p:cNvPr id="40965" name="AutoShape 54"/>
          <p:cNvSpPr>
            <a:spLocks/>
          </p:cNvSpPr>
          <p:nvPr/>
        </p:nvSpPr>
        <p:spPr bwMode="auto">
          <a:xfrm>
            <a:off x="7097713" y="1839913"/>
            <a:ext cx="355600" cy="431800"/>
          </a:xfrm>
          <a:prstGeom prst="leftBracket">
            <a:avLst>
              <a:gd name="adj" fmla="val 12452"/>
            </a:avLst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AutoShape 55"/>
          <p:cNvSpPr>
            <a:spLocks/>
          </p:cNvSpPr>
          <p:nvPr/>
        </p:nvSpPr>
        <p:spPr bwMode="auto">
          <a:xfrm>
            <a:off x="5519738" y="1844675"/>
            <a:ext cx="347662" cy="415925"/>
          </a:xfrm>
          <a:prstGeom prst="rightBracket">
            <a:avLst>
              <a:gd name="adj" fmla="val 16621"/>
            </a:avLst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337" name="Text Box 73"/>
          <p:cNvSpPr txBox="1">
            <a:spLocks noChangeArrowheads="1"/>
          </p:cNvSpPr>
          <p:nvPr/>
        </p:nvSpPr>
        <p:spPr bwMode="auto">
          <a:xfrm>
            <a:off x="1765300" y="3209925"/>
            <a:ext cx="23050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32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 B+C</a:t>
            </a:r>
            <a:endParaRPr lang="en-US" altLang="zh-CN" sz="3200" dirty="0"/>
          </a:p>
        </p:txBody>
      </p:sp>
      <p:sp>
        <p:nvSpPr>
          <p:cNvPr id="779338" name="Text Box 74"/>
          <p:cNvSpPr txBox="1">
            <a:spLocks noChangeArrowheads="1"/>
          </p:cNvSpPr>
          <p:nvPr/>
        </p:nvSpPr>
        <p:spPr bwMode="auto">
          <a:xfrm>
            <a:off x="5435600" y="3136900"/>
            <a:ext cx="23050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32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 A+C</a:t>
            </a:r>
            <a:endParaRPr lang="en-US" altLang="zh-CN" sz="3200" dirty="0"/>
          </a:p>
        </p:txBody>
      </p:sp>
      <p:sp>
        <p:nvSpPr>
          <p:cNvPr id="40973" name="AutoShape 77"/>
          <p:cNvSpPr>
            <a:spLocks noChangeArrowheads="1"/>
          </p:cNvSpPr>
          <p:nvPr/>
        </p:nvSpPr>
        <p:spPr bwMode="auto">
          <a:xfrm>
            <a:off x="2555875" y="4000500"/>
            <a:ext cx="360363" cy="649288"/>
          </a:xfrm>
          <a:prstGeom prst="downArrow">
            <a:avLst>
              <a:gd name="adj1" fmla="val 50000"/>
              <a:gd name="adj2" fmla="val 45044"/>
            </a:avLst>
          </a:prstGeom>
          <a:solidFill>
            <a:srgbClr val="FFFF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74" name="AutoShape 78"/>
          <p:cNvSpPr>
            <a:spLocks noChangeArrowheads="1"/>
          </p:cNvSpPr>
          <p:nvPr/>
        </p:nvSpPr>
        <p:spPr bwMode="auto">
          <a:xfrm>
            <a:off x="6126163" y="3984625"/>
            <a:ext cx="360362" cy="649288"/>
          </a:xfrm>
          <a:prstGeom prst="downArrow">
            <a:avLst>
              <a:gd name="adj1" fmla="val 50000"/>
              <a:gd name="adj2" fmla="val 45044"/>
            </a:avLst>
          </a:prstGeom>
          <a:solidFill>
            <a:srgbClr val="FFFF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0975" name="Picture 8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6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/>
              <a:t>： 操作码生成器</a:t>
            </a:r>
            <a:endParaRPr lang="en-US" altLang="zh-CN" sz="2800" b="1"/>
          </a:p>
        </p:txBody>
      </p:sp>
      <p:cxnSp>
        <p:nvCxnSpPr>
          <p:cNvPr id="64" name="直接连接符 63"/>
          <p:cNvCxnSpPr>
            <a:cxnSpLocks noChangeShapeType="1"/>
          </p:cNvCxnSpPr>
          <p:nvPr/>
        </p:nvCxnSpPr>
        <p:spPr bwMode="auto">
          <a:xfrm flipH="1">
            <a:off x="3851275" y="2252663"/>
            <a:ext cx="0" cy="3841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直接连接符 64"/>
          <p:cNvCxnSpPr>
            <a:cxnSpLocks noChangeShapeType="1"/>
          </p:cNvCxnSpPr>
          <p:nvPr/>
        </p:nvCxnSpPr>
        <p:spPr bwMode="auto">
          <a:xfrm flipH="1">
            <a:off x="7524750" y="2252663"/>
            <a:ext cx="0" cy="3841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881735"/>
              </p:ext>
            </p:extLst>
          </p:nvPr>
        </p:nvGraphicFramePr>
        <p:xfrm>
          <a:off x="1708150" y="4797152"/>
          <a:ext cx="21415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46" name="Equation" r:id="rId4" imgW="685800" imgH="279360" progId="Equation.DSMT4">
                  <p:embed/>
                </p:oleObj>
              </mc:Choice>
              <mc:Fallback>
                <p:oleObj name="Equation" r:id="rId4" imgW="685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4797152"/>
                        <a:ext cx="2141538" cy="935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601478"/>
              </p:ext>
            </p:extLst>
          </p:nvPr>
        </p:nvGraphicFramePr>
        <p:xfrm>
          <a:off x="5364088" y="4725144"/>
          <a:ext cx="21034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47" name="Equation" r:id="rId6" imgW="672840" imgH="279360" progId="Equation.DSMT4">
                  <p:embed/>
                </p:oleObj>
              </mc:Choice>
              <mc:Fallback>
                <p:oleObj name="Equation" r:id="rId6" imgW="672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725144"/>
                        <a:ext cx="2103438" cy="935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nimBg="1"/>
      <p:bldP spid="40965" grpId="0" animBg="1"/>
      <p:bldP spid="40966" grpId="0" animBg="1"/>
      <p:bldP spid="779337" grpId="0"/>
      <p:bldP spid="779338" grpId="0"/>
      <p:bldP spid="40973" grpId="0" animBg="1"/>
      <p:bldP spid="4097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1187624" y="404664"/>
            <a:ext cx="7272808" cy="57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三人</a:t>
            </a:r>
            <a:r>
              <a:rPr lang="zh-CN" altLang="en-US" sz="2800" b="1" dirty="0" smtClean="0"/>
              <a:t>表决器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举重比赛裁判</a:t>
            </a:r>
            <a:r>
              <a:rPr lang="zh-CN" altLang="en-US" sz="2800" b="1" dirty="0" smtClean="0"/>
              <a:t>电路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en-US" sz="2800" b="1" dirty="0"/>
              <a:t>： 操作</a:t>
            </a:r>
            <a:r>
              <a:rPr lang="zh-CN" altLang="en-US" sz="2800" b="1" dirty="0" smtClean="0"/>
              <a:t>码生成器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2-bit </a:t>
            </a:r>
            <a:r>
              <a:rPr lang="zh-CN" altLang="en-US" sz="2800" b="1" dirty="0"/>
              <a:t>比特串的平方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5</a:t>
            </a:r>
            <a:r>
              <a:rPr lang="zh-CN" altLang="en-US" sz="2800" b="1" dirty="0"/>
              <a:t>： 半加器 （</a:t>
            </a:r>
            <a:r>
              <a:rPr lang="en-US" altLang="zh-CN" sz="2800" b="1" dirty="0"/>
              <a:t>Half adder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6</a:t>
            </a:r>
            <a:r>
              <a:rPr lang="zh-CN" altLang="en-US" sz="2800" b="1" dirty="0"/>
              <a:t>： 全加器 （</a:t>
            </a:r>
            <a:r>
              <a:rPr lang="en-US" altLang="zh-CN" sz="2800" b="1" dirty="0"/>
              <a:t>Full </a:t>
            </a:r>
            <a:r>
              <a:rPr lang="en-US" altLang="zh-CN" sz="2800" b="1" dirty="0" smtClean="0"/>
              <a:t>Adder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7</a:t>
            </a:r>
            <a:r>
              <a:rPr lang="zh-CN" altLang="en-US" sz="2800" b="1" dirty="0"/>
              <a:t>： 用四个全加器构成</a:t>
            </a:r>
            <a:r>
              <a:rPr lang="zh-CN" altLang="en-US" sz="2800" b="1" dirty="0" smtClean="0"/>
              <a:t>并行加法器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8</a:t>
            </a:r>
            <a:r>
              <a:rPr lang="zh-CN" altLang="en-US" sz="2800" b="1" dirty="0"/>
              <a:t>： 二进制</a:t>
            </a:r>
            <a:r>
              <a:rPr lang="zh-CN" altLang="en-US" sz="2800" b="1" dirty="0" smtClean="0"/>
              <a:t>全减器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9</a:t>
            </a:r>
            <a:r>
              <a:rPr lang="zh-CN" altLang="en-US" sz="2800" b="1" dirty="0"/>
              <a:t>： 三态门</a:t>
            </a:r>
            <a:r>
              <a:rPr lang="en-US" altLang="zh-CN" sz="2800" b="1" dirty="0"/>
              <a:t>(</a:t>
            </a:r>
            <a:r>
              <a:rPr lang="en-US" altLang="zh-CN" sz="2800" dirty="0"/>
              <a:t>Three-State Buffers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10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MOD5</a:t>
            </a:r>
            <a:r>
              <a:rPr lang="zh-CN" altLang="en-US" sz="2800" b="1" dirty="0"/>
              <a:t>选择</a:t>
            </a:r>
            <a:r>
              <a:rPr lang="zh-CN" altLang="en-US" sz="2800" b="1" dirty="0" smtClean="0"/>
              <a:t>电路</a:t>
            </a:r>
            <a:endParaRPr lang="en-US" altLang="zh-CN" sz="2800" b="1" dirty="0"/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434725"/>
              </p:ext>
            </p:extLst>
          </p:nvPr>
        </p:nvGraphicFramePr>
        <p:xfrm>
          <a:off x="467544" y="2313633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4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313633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31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986" name="Rectangle 4"/>
              <p:cNvSpPr>
                <a:spLocks noChangeArrowheads="1"/>
              </p:cNvSpPr>
              <p:nvPr/>
            </p:nvSpPr>
            <p:spPr bwMode="auto">
              <a:xfrm>
                <a:off x="238845" y="908422"/>
                <a:ext cx="8725644" cy="574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1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需求：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𝑋</m:t>
                    </m:r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 </a:t>
                </a:r>
                <a:r>
                  <a:rPr lang="zh-CN" altLang="en-US" dirty="0">
                    <a:latin typeface="+mn-ea"/>
                    <a:ea typeface="+mn-ea"/>
                  </a:rPr>
                  <a:t>是</a:t>
                </a:r>
                <a:r>
                  <a:rPr lang="en-US" altLang="zh-CN" dirty="0">
                    <a:latin typeface="+mn-ea"/>
                    <a:ea typeface="+mn-ea"/>
                  </a:rPr>
                  <a:t> 2-bit </a:t>
                </a:r>
                <a:r>
                  <a:rPr lang="zh-CN" altLang="en-US" dirty="0">
                    <a:latin typeface="+mn-ea"/>
                    <a:ea typeface="+mn-ea"/>
                  </a:rPr>
                  <a:t>二进制数</a:t>
                </a:r>
                <a:r>
                  <a:rPr lang="en-US" altLang="zh-CN" dirty="0">
                    <a:latin typeface="+mn-ea"/>
                    <a:ea typeface="+mn-ea"/>
                  </a:rPr>
                  <a:t>, </a:t>
                </a:r>
                <a:r>
                  <a:rPr lang="zh-CN" altLang="en-US" dirty="0">
                    <a:latin typeface="+mn-ea"/>
                    <a:ea typeface="+mn-ea"/>
                  </a:rPr>
                  <a:t>设计电路实现</a:t>
                </a:r>
                <a:r>
                  <a:rPr lang="en-US" altLang="zh-CN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+mn-ea"/>
                          </a:rPr>
                          <m:t>𝑌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𝑋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  <a:ea typeface="+mn-ea"/>
                      </a:rPr>
                      <m:t>。</m:t>
                    </m:r>
                  </m:oMath>
                </a14:m>
                <a:endParaRPr lang="en-US" altLang="zh-CN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198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845" y="908422"/>
                <a:ext cx="8725644" cy="574675"/>
              </a:xfrm>
              <a:prstGeom prst="rect">
                <a:avLst/>
              </a:prstGeom>
              <a:blipFill>
                <a:blip r:embed="rId3"/>
                <a:stretch>
                  <a:fillRect l="-1047" t="-10638" b="-21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84466" name="Group 82"/>
          <p:cNvGraphicFramePr>
            <a:graphicFrameLocks noGrp="1"/>
          </p:cNvGraphicFramePr>
          <p:nvPr>
            <p:extLst/>
          </p:nvPr>
        </p:nvGraphicFramePr>
        <p:xfrm>
          <a:off x="251520" y="1620838"/>
          <a:ext cx="6096000" cy="4068763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7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6550174" y="1772816"/>
          <a:ext cx="178593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2" name="Equation" r:id="rId4" imgW="571320" imgH="228600" progId="Equation.DSMT4">
                  <p:embed/>
                </p:oleObj>
              </mc:Choice>
              <mc:Fallback>
                <p:oleObj name="Equation" r:id="rId4" imgW="571320" imgH="2286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0174" y="1772816"/>
                        <a:ext cx="1785938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6539732" y="2420888"/>
          <a:ext cx="18653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3" name="Equation" r:id="rId6" imgW="596880" imgH="253800" progId="Equation.DSMT4">
                  <p:embed/>
                </p:oleObj>
              </mc:Choice>
              <mc:Fallback>
                <p:oleObj name="Equation" r:id="rId6" imgW="596880" imgH="2538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9732" y="2420888"/>
                        <a:ext cx="1865312" cy="719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6542286" y="3212976"/>
          <a:ext cx="1270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4" name="Equation" r:id="rId8" imgW="406080" imgH="228600" progId="Equation.DSMT4">
                  <p:embed/>
                </p:oleObj>
              </mc:Choice>
              <mc:Fallback>
                <p:oleObj name="Equation" r:id="rId8" imgW="406080" imgH="2286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286" y="3212976"/>
                        <a:ext cx="1270000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6516217" y="3861048"/>
          <a:ext cx="2520280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5" name="Equation" r:id="rId10" imgW="952200" imgH="482400" progId="Equation.DSMT4">
                  <p:embed/>
                </p:oleObj>
              </mc:Choice>
              <mc:Fallback>
                <p:oleObj name="Equation" r:id="rId10" imgW="952200" imgH="4824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7" y="3861048"/>
                        <a:ext cx="2520280" cy="1366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/>
              <a:t>： </a:t>
            </a:r>
            <a:r>
              <a:rPr lang="en-US" altLang="zh-CN" sz="2800" b="1" dirty="0" smtClean="0"/>
              <a:t>2-bit </a:t>
            </a:r>
            <a:r>
              <a:rPr lang="zh-CN" altLang="en-US" sz="2800" b="1" dirty="0" smtClean="0"/>
              <a:t>比特串的平方</a:t>
            </a:r>
            <a:endParaRPr lang="en-US" altLang="zh-CN" sz="2800" b="1" dirty="0"/>
          </a:p>
        </p:txBody>
      </p:sp>
      <p:pic>
        <p:nvPicPr>
          <p:cNvPr id="11" name="Picture 86" descr="ELEGLIN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72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8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1187624" y="404664"/>
            <a:ext cx="7272808" cy="57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三人</a:t>
            </a:r>
            <a:r>
              <a:rPr lang="zh-CN" altLang="en-US" sz="2800" b="1" dirty="0" smtClean="0"/>
              <a:t>表决器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举重比赛裁判</a:t>
            </a:r>
            <a:r>
              <a:rPr lang="zh-CN" altLang="en-US" sz="2800" b="1" dirty="0" smtClean="0"/>
              <a:t>电路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en-US" sz="2800" b="1" dirty="0"/>
              <a:t>： 操作</a:t>
            </a:r>
            <a:r>
              <a:rPr lang="zh-CN" altLang="en-US" sz="2800" b="1" dirty="0" smtClean="0"/>
              <a:t>码生成器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2-bit </a:t>
            </a:r>
            <a:r>
              <a:rPr lang="zh-CN" altLang="en-US" sz="2800" b="1" dirty="0"/>
              <a:t>比特串的平方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5</a:t>
            </a:r>
            <a:r>
              <a:rPr lang="zh-CN" altLang="en-US" sz="2800" b="1" dirty="0"/>
              <a:t>： 半加器 （</a:t>
            </a:r>
            <a:r>
              <a:rPr lang="en-US" altLang="zh-CN" sz="2800" b="1" dirty="0"/>
              <a:t>Half adder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6</a:t>
            </a:r>
            <a:r>
              <a:rPr lang="zh-CN" altLang="en-US" sz="2800" b="1" dirty="0"/>
              <a:t>： 全加器 （</a:t>
            </a:r>
            <a:r>
              <a:rPr lang="en-US" altLang="zh-CN" sz="2800" b="1" dirty="0"/>
              <a:t>Full </a:t>
            </a:r>
            <a:r>
              <a:rPr lang="en-US" altLang="zh-CN" sz="2800" b="1" dirty="0" smtClean="0"/>
              <a:t>Adder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7</a:t>
            </a:r>
            <a:r>
              <a:rPr lang="zh-CN" altLang="en-US" sz="2800" b="1" dirty="0"/>
              <a:t>： 用四个全加器构成</a:t>
            </a:r>
            <a:r>
              <a:rPr lang="zh-CN" altLang="en-US" sz="2800" b="1" dirty="0" smtClean="0"/>
              <a:t>并行加法器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8</a:t>
            </a:r>
            <a:r>
              <a:rPr lang="zh-CN" altLang="en-US" sz="2800" b="1" dirty="0"/>
              <a:t>： 二进制</a:t>
            </a:r>
            <a:r>
              <a:rPr lang="zh-CN" altLang="en-US" sz="2800" b="1" dirty="0" smtClean="0"/>
              <a:t>全减器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9</a:t>
            </a:r>
            <a:r>
              <a:rPr lang="zh-CN" altLang="en-US" sz="2800" b="1" dirty="0"/>
              <a:t>： 三态门</a:t>
            </a:r>
            <a:r>
              <a:rPr lang="en-US" altLang="zh-CN" sz="2800" b="1" dirty="0"/>
              <a:t>(</a:t>
            </a:r>
            <a:r>
              <a:rPr lang="en-US" altLang="zh-CN" sz="2800" dirty="0"/>
              <a:t>Three-State Buffers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10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MOD5</a:t>
            </a:r>
            <a:r>
              <a:rPr lang="zh-CN" altLang="en-US" sz="2800" b="1" dirty="0"/>
              <a:t>选择</a:t>
            </a:r>
            <a:r>
              <a:rPr lang="zh-CN" altLang="en-US" sz="2800" b="1" dirty="0" smtClean="0"/>
              <a:t>电路</a:t>
            </a:r>
            <a:endParaRPr lang="en-US" altLang="zh-CN" sz="2800" b="1" dirty="0"/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07954"/>
              </p:ext>
            </p:extLst>
          </p:nvPr>
        </p:nvGraphicFramePr>
        <p:xfrm>
          <a:off x="467544" y="2889697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7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889697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022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 bwMode="auto">
          <a:xfrm>
            <a:off x="3563888" y="4046563"/>
            <a:ext cx="2558514" cy="1257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372200" y="1700808"/>
            <a:ext cx="2520280" cy="33123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7199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58293"/>
              </p:ext>
            </p:extLst>
          </p:nvPr>
        </p:nvGraphicFramePr>
        <p:xfrm>
          <a:off x="737577" y="2101905"/>
          <a:ext cx="2667000" cy="2573337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8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 S</a:t>
                      </a:r>
                      <a:r>
                        <a:rPr kumimoji="0" lang="en-US" altLang="zh-CN" sz="2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5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1    0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1    1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1    0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779912" y="2124522"/>
            <a:ext cx="3506788" cy="1160462"/>
            <a:chOff x="3120" y="1207"/>
            <a:chExt cx="2209" cy="731"/>
          </a:xfrm>
        </p:grpSpPr>
        <p:sp>
          <p:nvSpPr>
            <p:cNvPr id="719888" name="Text Box 16"/>
            <p:cNvSpPr txBox="1">
              <a:spLocks noChangeArrowheads="1"/>
            </p:cNvSpPr>
            <p:nvPr/>
          </p:nvSpPr>
          <p:spPr bwMode="auto">
            <a:xfrm>
              <a:off x="3243" y="1207"/>
              <a:ext cx="2086" cy="7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S</a:t>
              </a:r>
              <a:r>
                <a:rPr kumimoji="0" lang="en-US" altLang="zh-CN" sz="2800" b="1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</a:t>
              </a:r>
              <a:r>
                <a:rPr kumimoji="0"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= </a:t>
              </a:r>
              <a:r>
                <a:rPr kumimoji="0" lang="en-US" altLang="zh-CN" sz="2800" b="1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a</a:t>
              </a:r>
              <a:r>
                <a:rPr kumimoji="0" lang="en-US" altLang="zh-CN" sz="2800" b="1" i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</a:t>
              </a: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⊕</a:t>
              </a:r>
              <a:r>
                <a:rPr kumimoji="0"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b</a:t>
              </a:r>
              <a:r>
                <a:rPr kumimoji="0" lang="en-US" altLang="zh-CN" sz="2800" b="1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</a:t>
              </a: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C</a:t>
              </a:r>
              <a:r>
                <a:rPr kumimoji="0" lang="en-US" altLang="zh-CN" sz="2800" b="1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</a:t>
              </a:r>
              <a:r>
                <a:rPr kumimoji="0"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</a:t>
              </a:r>
              <a:r>
                <a:rPr kumimoji="0" lang="en-US" altLang="zh-CN" sz="2800" b="1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a</a:t>
              </a:r>
              <a:r>
                <a:rPr kumimoji="0" lang="en-US" altLang="zh-CN" sz="2800" b="1" i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</a:t>
              </a:r>
              <a:r>
                <a:rPr kumimoji="0" lang="en-US" altLang="zh-CN" sz="2800" b="1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b</a:t>
              </a:r>
              <a:r>
                <a:rPr kumimoji="0" lang="en-US" altLang="zh-CN" sz="2800" b="1" i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</a:t>
              </a:r>
              <a:endParaRPr kumimoji="0"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43062" name="AutoShape 17"/>
            <p:cNvSpPr>
              <a:spLocks/>
            </p:cNvSpPr>
            <p:nvPr/>
          </p:nvSpPr>
          <p:spPr bwMode="auto">
            <a:xfrm>
              <a:off x="3120" y="1344"/>
              <a:ext cx="91" cy="453"/>
            </a:xfrm>
            <a:prstGeom prst="leftBrace">
              <a:avLst>
                <a:gd name="adj1" fmla="val 4148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9890" name="Text Box 18"/>
          <p:cNvSpPr txBox="1">
            <a:spLocks noChangeArrowheads="1"/>
          </p:cNvSpPr>
          <p:nvPr/>
        </p:nvSpPr>
        <p:spPr bwMode="auto">
          <a:xfrm>
            <a:off x="800100" y="925513"/>
            <a:ext cx="7558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要求： </a:t>
            </a:r>
            <a:r>
              <a:rPr kumimoji="0" lang="zh-CN" altLang="en-US" sz="2800" b="1"/>
              <a:t>实现</a:t>
            </a:r>
            <a:r>
              <a:rPr kumimoji="0" lang="en-US" altLang="zh-CN" sz="2800" b="1"/>
              <a:t> </a:t>
            </a:r>
            <a:r>
              <a:rPr kumimoji="0" lang="zh-CN" altLang="en-US" sz="2800" b="1"/>
              <a:t>两个</a:t>
            </a:r>
            <a:r>
              <a:rPr kumimoji="0" lang="en-US" altLang="zh-CN" sz="2800" b="1"/>
              <a:t>1-bit</a:t>
            </a:r>
            <a:r>
              <a:rPr kumimoji="0" lang="zh-CN" altLang="en-US" sz="2800" b="1"/>
              <a:t>二进制数的加法</a:t>
            </a:r>
            <a:endParaRPr kumimoji="0" lang="en-US" altLang="zh-CN" sz="2800" b="1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623049" y="1944686"/>
            <a:ext cx="2234571" cy="2714379"/>
            <a:chOff x="3168" y="2131"/>
            <a:chExt cx="1367" cy="1805"/>
          </a:xfrm>
        </p:grpSpPr>
        <p:grpSp>
          <p:nvGrpSpPr>
            <p:cNvPr id="43038" name="Group 20"/>
            <p:cNvGrpSpPr>
              <a:grpSpLocks/>
            </p:cNvGrpSpPr>
            <p:nvPr/>
          </p:nvGrpSpPr>
          <p:grpSpPr bwMode="auto">
            <a:xfrm rot="-5488510">
              <a:off x="2932" y="3023"/>
              <a:ext cx="911" cy="336"/>
              <a:chOff x="289" y="1008"/>
              <a:chExt cx="911" cy="336"/>
            </a:xfrm>
          </p:grpSpPr>
          <p:grpSp>
            <p:nvGrpSpPr>
              <p:cNvPr id="43056" name="Group 21"/>
              <p:cNvGrpSpPr>
                <a:grpSpLocks/>
              </p:cNvGrpSpPr>
              <p:nvPr/>
            </p:nvGrpSpPr>
            <p:grpSpPr bwMode="auto">
              <a:xfrm>
                <a:off x="912" y="1008"/>
                <a:ext cx="288" cy="336"/>
                <a:chOff x="912" y="1008"/>
                <a:chExt cx="288" cy="336"/>
              </a:xfrm>
            </p:grpSpPr>
            <p:sp>
              <p:nvSpPr>
                <p:cNvPr id="43059" name="Rectangle 22"/>
                <p:cNvSpPr>
                  <a:spLocks noChangeArrowheads="1"/>
                </p:cNvSpPr>
                <p:nvPr/>
              </p:nvSpPr>
              <p:spPr bwMode="auto">
                <a:xfrm rot="88510">
                  <a:off x="912" y="1008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895" name="Oval 23"/>
                <p:cNvSpPr>
                  <a:spLocks noChangeArrowheads="1"/>
                </p:cNvSpPr>
                <p:nvPr/>
              </p:nvSpPr>
              <p:spPr bwMode="auto">
                <a:xfrm>
                  <a:off x="962" y="1074"/>
                  <a:ext cx="192" cy="192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32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+</a:t>
                  </a:r>
                </a:p>
              </p:txBody>
            </p:sp>
          </p:grpSp>
          <p:sp>
            <p:nvSpPr>
              <p:cNvPr id="43057" name="Line 24"/>
              <p:cNvSpPr>
                <a:spLocks noChangeShapeType="1"/>
              </p:cNvSpPr>
              <p:nvPr/>
            </p:nvSpPr>
            <p:spPr bwMode="auto">
              <a:xfrm>
                <a:off x="293" y="1091"/>
                <a:ext cx="617" cy="17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58" name="Line 25"/>
              <p:cNvSpPr>
                <a:spLocks noChangeShapeType="1"/>
              </p:cNvSpPr>
              <p:nvPr/>
            </p:nvSpPr>
            <p:spPr bwMode="auto">
              <a:xfrm>
                <a:off x="289" y="1244"/>
                <a:ext cx="616" cy="12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3039" name="Line 26"/>
            <p:cNvSpPr>
              <a:spLocks noChangeShapeType="1"/>
            </p:cNvSpPr>
            <p:nvPr/>
          </p:nvSpPr>
          <p:spPr bwMode="auto">
            <a:xfrm flipH="1">
              <a:off x="3464" y="3312"/>
              <a:ext cx="66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42" name="Oval 29"/>
            <p:cNvSpPr>
              <a:spLocks noChangeArrowheads="1"/>
            </p:cNvSpPr>
            <p:nvPr/>
          </p:nvSpPr>
          <p:spPr bwMode="auto">
            <a:xfrm>
              <a:off x="3444" y="3288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3" name="Line 30"/>
            <p:cNvSpPr>
              <a:spLocks noChangeShapeType="1"/>
            </p:cNvSpPr>
            <p:nvPr/>
          </p:nvSpPr>
          <p:spPr bwMode="auto">
            <a:xfrm flipV="1">
              <a:off x="3374" y="2472"/>
              <a:ext cx="0" cy="2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44" name="Line 31"/>
            <p:cNvSpPr>
              <a:spLocks noChangeShapeType="1"/>
            </p:cNvSpPr>
            <p:nvPr/>
          </p:nvSpPr>
          <p:spPr bwMode="auto">
            <a:xfrm flipV="1">
              <a:off x="4204" y="2447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904" name="Text Box 32"/>
            <p:cNvSpPr txBox="1">
              <a:spLocks noChangeArrowheads="1"/>
            </p:cNvSpPr>
            <p:nvPr/>
          </p:nvSpPr>
          <p:spPr bwMode="auto">
            <a:xfrm>
              <a:off x="3168" y="2160"/>
              <a:ext cx="38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b="1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</a:p>
          </p:txBody>
        </p:sp>
        <p:sp>
          <p:nvSpPr>
            <p:cNvPr id="719905" name="Text Box 33"/>
            <p:cNvSpPr txBox="1">
              <a:spLocks noChangeArrowheads="1"/>
            </p:cNvSpPr>
            <p:nvPr/>
          </p:nvSpPr>
          <p:spPr bwMode="auto">
            <a:xfrm>
              <a:off x="3181" y="3599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b="1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a</a:t>
              </a:r>
              <a:r>
                <a:rPr kumimoji="0" lang="en-US" altLang="zh-CN" b="1" i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</a:t>
              </a:r>
              <a:endParaRPr kumimoji="0"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719906" name="Text Box 34"/>
            <p:cNvSpPr txBox="1">
              <a:spLocks noChangeArrowheads="1"/>
            </p:cNvSpPr>
            <p:nvPr/>
          </p:nvSpPr>
          <p:spPr bwMode="auto">
            <a:xfrm>
              <a:off x="4048" y="2131"/>
              <a:ext cx="487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lang="en-US" altLang="zh-CN" sz="2800" b="1" i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3048" name="Line 35"/>
            <p:cNvSpPr>
              <a:spLocks noChangeShapeType="1"/>
            </p:cNvSpPr>
            <p:nvPr/>
          </p:nvSpPr>
          <p:spPr bwMode="auto">
            <a:xfrm flipH="1">
              <a:off x="3323" y="3456"/>
              <a:ext cx="95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50" name="Oval 37"/>
            <p:cNvSpPr>
              <a:spLocks noChangeArrowheads="1"/>
            </p:cNvSpPr>
            <p:nvPr/>
          </p:nvSpPr>
          <p:spPr bwMode="auto">
            <a:xfrm>
              <a:off x="3288" y="343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10" name="Text Box 38"/>
            <p:cNvSpPr txBox="1">
              <a:spLocks noChangeArrowheads="1"/>
            </p:cNvSpPr>
            <p:nvPr/>
          </p:nvSpPr>
          <p:spPr bwMode="auto">
            <a:xfrm>
              <a:off x="3398" y="3629"/>
              <a:ext cx="33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b</a:t>
              </a:r>
              <a:r>
                <a:rPr kumimoji="0" lang="en-US" altLang="zh-CN" b="1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</a:t>
              </a:r>
            </a:p>
          </p:txBody>
        </p:sp>
        <p:grpSp>
          <p:nvGrpSpPr>
            <p:cNvPr id="43052" name="Group 39"/>
            <p:cNvGrpSpPr>
              <a:grpSpLocks/>
            </p:cNvGrpSpPr>
            <p:nvPr/>
          </p:nvGrpSpPr>
          <p:grpSpPr bwMode="auto">
            <a:xfrm rot="-5368025">
              <a:off x="3849" y="2924"/>
              <a:ext cx="726" cy="336"/>
              <a:chOff x="1061" y="2160"/>
              <a:chExt cx="726" cy="336"/>
            </a:xfrm>
          </p:grpSpPr>
          <p:sp>
            <p:nvSpPr>
              <p:cNvPr id="719912" name="Rectangle 40"/>
              <p:cNvSpPr>
                <a:spLocks noChangeArrowheads="1"/>
              </p:cNvSpPr>
              <p:nvPr/>
            </p:nvSpPr>
            <p:spPr bwMode="auto">
              <a:xfrm>
                <a:off x="1499" y="2160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43054" name="Line 41"/>
              <p:cNvSpPr>
                <a:spLocks noChangeShapeType="1"/>
              </p:cNvSpPr>
              <p:nvPr/>
            </p:nvSpPr>
            <p:spPr bwMode="auto">
              <a:xfrm>
                <a:off x="1204" y="225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55" name="Line 42"/>
              <p:cNvSpPr>
                <a:spLocks noChangeShapeType="1"/>
              </p:cNvSpPr>
              <p:nvPr/>
            </p:nvSpPr>
            <p:spPr bwMode="auto">
              <a:xfrm flipV="1">
                <a:off x="1061" y="2403"/>
                <a:ext cx="431" cy="4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3703009" y="4029075"/>
            <a:ext cx="2379663" cy="1169988"/>
            <a:chOff x="4105" y="3022"/>
            <a:chExt cx="1499" cy="737"/>
          </a:xfrm>
        </p:grpSpPr>
        <p:sp>
          <p:nvSpPr>
            <p:cNvPr id="43029" name="Rectangle 48"/>
            <p:cNvSpPr>
              <a:spLocks noChangeArrowheads="1"/>
            </p:cNvSpPr>
            <p:nvPr/>
          </p:nvSpPr>
          <p:spPr bwMode="auto">
            <a:xfrm>
              <a:off x="4604" y="3113"/>
              <a:ext cx="408" cy="635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0" name="Line 49"/>
            <p:cNvSpPr>
              <a:spLocks noChangeShapeType="1"/>
            </p:cNvSpPr>
            <p:nvPr/>
          </p:nvSpPr>
          <p:spPr bwMode="auto">
            <a:xfrm>
              <a:off x="4377" y="3249"/>
              <a:ext cx="22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1" name="Line 50"/>
            <p:cNvSpPr>
              <a:spLocks noChangeShapeType="1"/>
            </p:cNvSpPr>
            <p:nvPr/>
          </p:nvSpPr>
          <p:spPr bwMode="auto">
            <a:xfrm>
              <a:off x="4377" y="3612"/>
              <a:ext cx="18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2" name="Line 51"/>
            <p:cNvSpPr>
              <a:spLocks noChangeShapeType="1"/>
            </p:cNvSpPr>
            <p:nvPr/>
          </p:nvSpPr>
          <p:spPr bwMode="auto">
            <a:xfrm>
              <a:off x="5012" y="3294"/>
              <a:ext cx="18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3" name="Line 52"/>
            <p:cNvSpPr>
              <a:spLocks noChangeShapeType="1"/>
            </p:cNvSpPr>
            <p:nvPr/>
          </p:nvSpPr>
          <p:spPr bwMode="auto">
            <a:xfrm>
              <a:off x="5012" y="3612"/>
              <a:ext cx="18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925" name="Rectangle 53"/>
            <p:cNvSpPr>
              <a:spLocks noChangeArrowheads="1"/>
            </p:cNvSpPr>
            <p:nvPr/>
          </p:nvSpPr>
          <p:spPr bwMode="auto">
            <a:xfrm>
              <a:off x="4105" y="3022"/>
              <a:ext cx="271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800" b="1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0" lang="en-US" altLang="zh-CN" sz="2800" b="1" i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kumimoji="0"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kumimoji="0" lang="en-US" altLang="zh-CN" sz="2800" b="1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719926" name="Rectangle 54"/>
            <p:cNvSpPr>
              <a:spLocks noChangeArrowheads="1"/>
            </p:cNvSpPr>
            <p:nvPr/>
          </p:nvSpPr>
          <p:spPr bwMode="auto">
            <a:xfrm>
              <a:off x="5284" y="3067"/>
              <a:ext cx="2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800" b="1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719927" name="Rectangle 55"/>
            <p:cNvSpPr>
              <a:spLocks noChangeArrowheads="1"/>
            </p:cNvSpPr>
            <p:nvPr/>
          </p:nvSpPr>
          <p:spPr bwMode="auto">
            <a:xfrm>
              <a:off x="5284" y="3430"/>
              <a:ext cx="3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800" b="1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719928" name="Rectangle 56"/>
            <p:cNvSpPr>
              <a:spLocks noChangeArrowheads="1"/>
            </p:cNvSpPr>
            <p:nvPr/>
          </p:nvSpPr>
          <p:spPr bwMode="auto">
            <a:xfrm>
              <a:off x="4558" y="3249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HA</a:t>
              </a:r>
              <a:endPara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pic>
        <p:nvPicPr>
          <p:cNvPr id="43027" name="Picture 58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8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5</a:t>
            </a:r>
            <a:r>
              <a:rPr lang="zh-CN" altLang="en-US" sz="2800" b="1" dirty="0" smtClean="0"/>
              <a:t>： </a:t>
            </a:r>
            <a:r>
              <a:rPr lang="zh-CN" altLang="en-US" sz="2800" b="1" dirty="0"/>
              <a:t>半加器 （</a:t>
            </a:r>
            <a:r>
              <a:rPr lang="en-US" altLang="zh-CN" sz="2800" b="1" dirty="0"/>
              <a:t>Half adder</a:t>
            </a:r>
            <a:r>
              <a:rPr lang="zh-CN" altLang="en-US" sz="2800" b="1" dirty="0"/>
              <a:t>）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" grpId="0" animBg="1"/>
      <p:bldP spid="71989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1187624" y="404664"/>
            <a:ext cx="7272808" cy="57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三人</a:t>
            </a:r>
            <a:r>
              <a:rPr lang="zh-CN" altLang="en-US" sz="2800" b="1" dirty="0" smtClean="0"/>
              <a:t>表决器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举重比赛裁判</a:t>
            </a:r>
            <a:r>
              <a:rPr lang="zh-CN" altLang="en-US" sz="2800" b="1" dirty="0" smtClean="0"/>
              <a:t>电路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en-US" sz="2800" b="1" dirty="0"/>
              <a:t>： 操作</a:t>
            </a:r>
            <a:r>
              <a:rPr lang="zh-CN" altLang="en-US" sz="2800" b="1" dirty="0" smtClean="0"/>
              <a:t>码生成器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2-bit </a:t>
            </a:r>
            <a:r>
              <a:rPr lang="zh-CN" altLang="en-US" sz="2800" b="1" dirty="0"/>
              <a:t>比特串的平方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5</a:t>
            </a:r>
            <a:r>
              <a:rPr lang="zh-CN" altLang="en-US" sz="2800" b="1" dirty="0"/>
              <a:t>： 半加器 （</a:t>
            </a:r>
            <a:r>
              <a:rPr lang="en-US" altLang="zh-CN" sz="2800" b="1" dirty="0"/>
              <a:t>Half adder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6</a:t>
            </a:r>
            <a:r>
              <a:rPr lang="zh-CN" altLang="en-US" sz="2800" b="1" dirty="0"/>
              <a:t>： 全加器 （</a:t>
            </a:r>
            <a:r>
              <a:rPr lang="en-US" altLang="zh-CN" sz="2800" b="1" dirty="0"/>
              <a:t>Full </a:t>
            </a:r>
            <a:r>
              <a:rPr lang="en-US" altLang="zh-CN" sz="2800" b="1" dirty="0" smtClean="0"/>
              <a:t>Adder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7</a:t>
            </a:r>
            <a:r>
              <a:rPr lang="zh-CN" altLang="en-US" sz="2800" b="1" dirty="0"/>
              <a:t>： 用四个全加器构成</a:t>
            </a:r>
            <a:r>
              <a:rPr lang="zh-CN" altLang="en-US" sz="2800" b="1" dirty="0" smtClean="0"/>
              <a:t>并行加法器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8</a:t>
            </a:r>
            <a:r>
              <a:rPr lang="zh-CN" altLang="en-US" sz="2800" b="1" dirty="0"/>
              <a:t>： 二进制</a:t>
            </a:r>
            <a:r>
              <a:rPr lang="zh-CN" altLang="en-US" sz="2800" b="1" dirty="0" smtClean="0"/>
              <a:t>全减器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9</a:t>
            </a:r>
            <a:r>
              <a:rPr lang="zh-CN" altLang="en-US" sz="2800" b="1" dirty="0"/>
              <a:t>： 三态门</a:t>
            </a:r>
            <a:r>
              <a:rPr lang="en-US" altLang="zh-CN" sz="2800" b="1" dirty="0"/>
              <a:t>(</a:t>
            </a:r>
            <a:r>
              <a:rPr lang="en-US" altLang="zh-CN" sz="2800" dirty="0"/>
              <a:t>Three-State Buffers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10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MOD5</a:t>
            </a:r>
            <a:r>
              <a:rPr lang="zh-CN" altLang="en-US" sz="2800" b="1" dirty="0"/>
              <a:t>选择</a:t>
            </a:r>
            <a:r>
              <a:rPr lang="zh-CN" altLang="en-US" sz="2800" b="1" dirty="0" smtClean="0"/>
              <a:t>电路</a:t>
            </a:r>
            <a:endParaRPr lang="en-US" altLang="zh-CN" sz="2800" b="1" dirty="0"/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714444"/>
              </p:ext>
            </p:extLst>
          </p:nvPr>
        </p:nvGraphicFramePr>
        <p:xfrm>
          <a:off x="467544" y="3465761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1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465761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809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33" name="Text Box 9"/>
          <p:cNvSpPr txBox="1">
            <a:spLocks noChangeArrowheads="1"/>
          </p:cNvSpPr>
          <p:nvPr/>
        </p:nvSpPr>
        <p:spPr bwMode="auto">
          <a:xfrm>
            <a:off x="5106988" y="2009775"/>
            <a:ext cx="38100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 </a:t>
            </a:r>
            <a:r>
              <a:rPr kumimoji="0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 </a:t>
            </a:r>
            <a:r>
              <a:rPr kumimoji="0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kumimoji="0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0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1011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 =  </a:t>
            </a:r>
            <a:r>
              <a:rPr kumimoji="0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 </a:t>
            </a:r>
            <a:r>
              <a:rPr kumimoji="0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kumimoji="0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0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1110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11188" y="1628775"/>
            <a:ext cx="4419600" cy="2576513"/>
            <a:chOff x="2688" y="1968"/>
            <a:chExt cx="2784" cy="1623"/>
          </a:xfrm>
        </p:grpSpPr>
        <p:sp>
          <p:nvSpPr>
            <p:cNvPr id="692234" name="Text Box 10"/>
            <p:cNvSpPr txBox="1">
              <a:spLocks noChangeArrowheads="1"/>
            </p:cNvSpPr>
            <p:nvPr/>
          </p:nvSpPr>
          <p:spPr bwMode="auto">
            <a:xfrm>
              <a:off x="2928" y="1968"/>
              <a:ext cx="2400" cy="1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0  1  1 ……….. 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A 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marL="457200" indent="-457200">
                <a:spcBef>
                  <a:spcPct val="50000"/>
                </a:spcBef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1  1  0 ………..  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B 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marL="457200" indent="-457200">
                <a:spcBef>
                  <a:spcPct val="50000"/>
                </a:spcBef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1  0  0  …………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i-1</a:t>
              </a:r>
            </a:p>
          </p:txBody>
        </p:sp>
        <p:sp>
          <p:nvSpPr>
            <p:cNvPr id="45073" name="Line 11"/>
            <p:cNvSpPr>
              <a:spLocks noChangeShapeType="1"/>
            </p:cNvSpPr>
            <p:nvPr/>
          </p:nvSpPr>
          <p:spPr bwMode="auto">
            <a:xfrm>
              <a:off x="2784" y="3216"/>
              <a:ext cx="26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2236" name="Text Box 12"/>
            <p:cNvSpPr txBox="1">
              <a:spLocks noChangeArrowheads="1"/>
            </p:cNvSpPr>
            <p:nvPr/>
          </p:nvSpPr>
          <p:spPr bwMode="auto">
            <a:xfrm>
              <a:off x="2736" y="3264"/>
              <a:ext cx="25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1  0  0  1 ……….. 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kumimoji="0" lang="en-US" altLang="zh-CN" sz="2800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92237" name="Text Box 13"/>
            <p:cNvSpPr txBox="1">
              <a:spLocks noChangeArrowheads="1"/>
            </p:cNvSpPr>
            <p:nvPr/>
          </p:nvSpPr>
          <p:spPr bwMode="auto">
            <a:xfrm>
              <a:off x="2688" y="2793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</p:txBody>
        </p:sp>
      </p:grpSp>
      <p:sp>
        <p:nvSpPr>
          <p:cNvPr id="692244" name="Rectangle 20"/>
          <p:cNvSpPr>
            <a:spLocks noChangeArrowheads="1"/>
          </p:cNvSpPr>
          <p:nvPr/>
        </p:nvSpPr>
        <p:spPr bwMode="auto">
          <a:xfrm>
            <a:off x="1701800" y="2924175"/>
            <a:ext cx="360363" cy="504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2245" name="Rectangle 21"/>
          <p:cNvSpPr>
            <a:spLocks noChangeArrowheads="1"/>
          </p:cNvSpPr>
          <p:nvPr/>
        </p:nvSpPr>
        <p:spPr bwMode="auto">
          <a:xfrm>
            <a:off x="1412875" y="2997200"/>
            <a:ext cx="360363" cy="504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2246" name="Rectangle 22"/>
          <p:cNvSpPr>
            <a:spLocks noChangeArrowheads="1"/>
          </p:cNvSpPr>
          <p:nvPr/>
        </p:nvSpPr>
        <p:spPr bwMode="auto">
          <a:xfrm>
            <a:off x="981075" y="2997200"/>
            <a:ext cx="360363" cy="504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2247" name="Rectangle 23"/>
          <p:cNvSpPr>
            <a:spLocks noChangeArrowheads="1"/>
          </p:cNvSpPr>
          <p:nvPr/>
        </p:nvSpPr>
        <p:spPr bwMode="auto">
          <a:xfrm>
            <a:off x="1773238" y="3644900"/>
            <a:ext cx="360362" cy="504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2248" name="Rectangle 24"/>
          <p:cNvSpPr>
            <a:spLocks noChangeArrowheads="1"/>
          </p:cNvSpPr>
          <p:nvPr/>
        </p:nvSpPr>
        <p:spPr bwMode="auto">
          <a:xfrm>
            <a:off x="1412875" y="3716338"/>
            <a:ext cx="360363" cy="504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2249" name="Rectangle 25"/>
          <p:cNvSpPr>
            <a:spLocks noChangeArrowheads="1"/>
          </p:cNvSpPr>
          <p:nvPr/>
        </p:nvSpPr>
        <p:spPr bwMode="auto">
          <a:xfrm>
            <a:off x="1054100" y="3716338"/>
            <a:ext cx="360363" cy="504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2250" name="Rectangle 26"/>
          <p:cNvSpPr>
            <a:spLocks noChangeArrowheads="1"/>
          </p:cNvSpPr>
          <p:nvPr/>
        </p:nvSpPr>
        <p:spPr bwMode="auto">
          <a:xfrm>
            <a:off x="693738" y="3716338"/>
            <a:ext cx="360362" cy="504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2251" name="Rectangle 27"/>
          <p:cNvSpPr>
            <a:spLocks noChangeArrowheads="1"/>
          </p:cNvSpPr>
          <p:nvPr/>
        </p:nvSpPr>
        <p:spPr bwMode="auto">
          <a:xfrm>
            <a:off x="2133600" y="3716338"/>
            <a:ext cx="360363" cy="504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45070" name="Picture 3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1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6</a:t>
            </a:r>
            <a:r>
              <a:rPr lang="zh-CN" altLang="en-US" sz="2800" b="1" dirty="0"/>
              <a:t>： 全加器 （</a:t>
            </a:r>
            <a:r>
              <a:rPr lang="en-US" altLang="zh-CN" sz="2800" b="1" dirty="0"/>
              <a:t>Full Adder</a:t>
            </a:r>
            <a:r>
              <a:rPr lang="zh-CN" altLang="en-US" sz="2800" b="1" dirty="0"/>
              <a:t>）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25747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692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92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92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692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692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92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92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692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92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92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92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92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3" grpId="0" autoUpdateAnimBg="0"/>
      <p:bldP spid="692244" grpId="0" animBg="1"/>
      <p:bldP spid="692245" grpId="0" animBg="1"/>
      <p:bldP spid="692246" grpId="0" animBg="1"/>
      <p:bldP spid="692247" grpId="0" animBg="1"/>
      <p:bldP spid="692248" grpId="0" animBg="1"/>
      <p:bldP spid="692249" grpId="0" animBg="1"/>
      <p:bldP spid="692250" grpId="0" animBg="1"/>
      <p:bldP spid="69225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462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19014"/>
              </p:ext>
            </p:extLst>
          </p:nvPr>
        </p:nvGraphicFramePr>
        <p:xfrm>
          <a:off x="250825" y="1477963"/>
          <a:ext cx="2808288" cy="4048125"/>
        </p:xfrm>
        <a:graphic>
          <a:graphicData uri="http://schemas.openxmlformats.org/drawingml/2006/table">
            <a:tbl>
              <a:tblPr/>
              <a:tblGrid>
                <a:gridCol w="158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i-1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0    0    0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0    0    1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0    1    0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0    1    1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1    0    0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1    0    1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1    1    0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1    1    1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1    1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3429000" y="1143000"/>
            <a:ext cx="2590800" cy="1524000"/>
            <a:chOff x="2160" y="192"/>
            <a:chExt cx="1632" cy="960"/>
          </a:xfrm>
        </p:grpSpPr>
        <p:sp>
          <p:nvSpPr>
            <p:cNvPr id="46143" name="Rectangle 25"/>
            <p:cNvSpPr>
              <a:spLocks noChangeArrowheads="1"/>
            </p:cNvSpPr>
            <p:nvPr/>
          </p:nvSpPr>
          <p:spPr bwMode="auto">
            <a:xfrm>
              <a:off x="3466" y="915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 dirty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144" name="Rectangle 26"/>
            <p:cNvSpPr>
              <a:spLocks noChangeArrowheads="1"/>
            </p:cNvSpPr>
            <p:nvPr/>
          </p:nvSpPr>
          <p:spPr bwMode="auto">
            <a:xfrm>
              <a:off x="3139" y="915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45" name="Rectangle 27"/>
            <p:cNvSpPr>
              <a:spLocks noChangeArrowheads="1"/>
            </p:cNvSpPr>
            <p:nvPr/>
          </p:nvSpPr>
          <p:spPr bwMode="auto">
            <a:xfrm>
              <a:off x="2813" y="915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 dirty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146" name="Rectangle 28"/>
            <p:cNvSpPr>
              <a:spLocks noChangeArrowheads="1"/>
            </p:cNvSpPr>
            <p:nvPr/>
          </p:nvSpPr>
          <p:spPr bwMode="auto">
            <a:xfrm>
              <a:off x="2486" y="915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47" name="Rectangle 29"/>
            <p:cNvSpPr>
              <a:spLocks noChangeArrowheads="1"/>
            </p:cNvSpPr>
            <p:nvPr/>
          </p:nvSpPr>
          <p:spPr bwMode="auto">
            <a:xfrm>
              <a:off x="3466" y="679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48" name="Rectangle 30"/>
            <p:cNvSpPr>
              <a:spLocks noChangeArrowheads="1"/>
            </p:cNvSpPr>
            <p:nvPr/>
          </p:nvSpPr>
          <p:spPr bwMode="auto">
            <a:xfrm>
              <a:off x="3139" y="679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149" name="Rectangle 31"/>
            <p:cNvSpPr>
              <a:spLocks noChangeArrowheads="1"/>
            </p:cNvSpPr>
            <p:nvPr/>
          </p:nvSpPr>
          <p:spPr bwMode="auto">
            <a:xfrm>
              <a:off x="2813" y="679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50" name="Rectangle 32"/>
            <p:cNvSpPr>
              <a:spLocks noChangeArrowheads="1"/>
            </p:cNvSpPr>
            <p:nvPr/>
          </p:nvSpPr>
          <p:spPr bwMode="auto">
            <a:xfrm>
              <a:off x="2486" y="679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 dirty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151" name="Line 33"/>
            <p:cNvSpPr>
              <a:spLocks noChangeShapeType="1"/>
            </p:cNvSpPr>
            <p:nvPr/>
          </p:nvSpPr>
          <p:spPr bwMode="auto">
            <a:xfrm>
              <a:off x="2486" y="67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2" name="Line 34"/>
            <p:cNvSpPr>
              <a:spLocks noChangeShapeType="1"/>
            </p:cNvSpPr>
            <p:nvPr/>
          </p:nvSpPr>
          <p:spPr bwMode="auto">
            <a:xfrm>
              <a:off x="2486" y="915"/>
              <a:ext cx="130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3" name="Line 35"/>
            <p:cNvSpPr>
              <a:spLocks noChangeShapeType="1"/>
            </p:cNvSpPr>
            <p:nvPr/>
          </p:nvSpPr>
          <p:spPr bwMode="auto">
            <a:xfrm>
              <a:off x="2486" y="1151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4" name="Line 36"/>
            <p:cNvSpPr>
              <a:spLocks noChangeShapeType="1"/>
            </p:cNvSpPr>
            <p:nvPr/>
          </p:nvSpPr>
          <p:spPr bwMode="auto">
            <a:xfrm>
              <a:off x="2486" y="679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5" name="Line 37"/>
            <p:cNvSpPr>
              <a:spLocks noChangeShapeType="1"/>
            </p:cNvSpPr>
            <p:nvPr/>
          </p:nvSpPr>
          <p:spPr bwMode="auto">
            <a:xfrm>
              <a:off x="2813" y="679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6" name="Line 38"/>
            <p:cNvSpPr>
              <a:spLocks noChangeShapeType="1"/>
            </p:cNvSpPr>
            <p:nvPr/>
          </p:nvSpPr>
          <p:spPr bwMode="auto">
            <a:xfrm>
              <a:off x="3139" y="679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7" name="Line 39"/>
            <p:cNvSpPr>
              <a:spLocks noChangeShapeType="1"/>
            </p:cNvSpPr>
            <p:nvPr/>
          </p:nvSpPr>
          <p:spPr bwMode="auto">
            <a:xfrm>
              <a:off x="3466" y="679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8" name="Line 40"/>
            <p:cNvSpPr>
              <a:spLocks noChangeShapeType="1"/>
            </p:cNvSpPr>
            <p:nvPr/>
          </p:nvSpPr>
          <p:spPr bwMode="auto">
            <a:xfrm>
              <a:off x="3792" y="915"/>
              <a:ext cx="0" cy="2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9" name="Line 41"/>
            <p:cNvSpPr>
              <a:spLocks noChangeShapeType="1"/>
            </p:cNvSpPr>
            <p:nvPr/>
          </p:nvSpPr>
          <p:spPr bwMode="auto">
            <a:xfrm>
              <a:off x="3792" y="679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60" name="Line 42"/>
            <p:cNvSpPr>
              <a:spLocks noChangeShapeType="1"/>
            </p:cNvSpPr>
            <p:nvPr/>
          </p:nvSpPr>
          <p:spPr bwMode="auto">
            <a:xfrm>
              <a:off x="2313" y="504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61" name="Text Box 43"/>
            <p:cNvSpPr txBox="1">
              <a:spLocks noChangeArrowheads="1"/>
            </p:cNvSpPr>
            <p:nvPr/>
          </p:nvSpPr>
          <p:spPr bwMode="auto">
            <a:xfrm>
              <a:off x="2574" y="414"/>
              <a:ext cx="12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00   01  11    10</a:t>
              </a:r>
            </a:p>
          </p:txBody>
        </p:sp>
        <p:sp>
          <p:nvSpPr>
            <p:cNvPr id="46162" name="Text Box 44"/>
            <p:cNvSpPr txBox="1">
              <a:spLocks noChangeArrowheads="1"/>
            </p:cNvSpPr>
            <p:nvPr/>
          </p:nvSpPr>
          <p:spPr bwMode="auto">
            <a:xfrm>
              <a:off x="2313" y="748"/>
              <a:ext cx="1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63" name="Text Box 45"/>
            <p:cNvSpPr txBox="1">
              <a:spLocks noChangeArrowheads="1"/>
            </p:cNvSpPr>
            <p:nvPr/>
          </p:nvSpPr>
          <p:spPr bwMode="auto">
            <a:xfrm>
              <a:off x="2160" y="43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latin typeface="Times New Roman" pitchFamily="18" charset="0"/>
                </a:rPr>
                <a:t>a</a:t>
              </a:r>
              <a:r>
                <a:rPr kumimoji="0" lang="en-US" altLang="zh-CN" b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6164" name="Text Box 46"/>
            <p:cNvSpPr txBox="1">
              <a:spLocks noChangeArrowheads="1"/>
            </p:cNvSpPr>
            <p:nvPr/>
          </p:nvSpPr>
          <p:spPr bwMode="auto">
            <a:xfrm>
              <a:off x="2208" y="192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latin typeface="Times New Roman" pitchFamily="18" charset="0"/>
                </a:rPr>
                <a:t>b</a:t>
              </a:r>
              <a:r>
                <a:rPr kumimoji="0" lang="en-US" altLang="zh-CN" b="1" baseline="-25000">
                  <a:latin typeface="Times New Roman" pitchFamily="18" charset="0"/>
                </a:rPr>
                <a:t>i</a:t>
              </a:r>
              <a:r>
                <a:rPr kumimoji="0" lang="en-US" altLang="zh-CN" b="1">
                  <a:latin typeface="Times New Roman" pitchFamily="18" charset="0"/>
                </a:rPr>
                <a:t>c</a:t>
              </a:r>
              <a:r>
                <a:rPr kumimoji="0" lang="en-US" altLang="zh-CN" b="1" baseline="-25000">
                  <a:latin typeface="Times New Roman" pitchFamily="18" charset="0"/>
                </a:rPr>
                <a:t>i-1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6172200" y="1141413"/>
            <a:ext cx="2590800" cy="1524000"/>
            <a:chOff x="2160" y="192"/>
            <a:chExt cx="1632" cy="960"/>
          </a:xfrm>
        </p:grpSpPr>
        <p:sp>
          <p:nvSpPr>
            <p:cNvPr id="46121" name="Rectangle 72"/>
            <p:cNvSpPr>
              <a:spLocks noChangeArrowheads="1"/>
            </p:cNvSpPr>
            <p:nvPr/>
          </p:nvSpPr>
          <p:spPr bwMode="auto">
            <a:xfrm>
              <a:off x="3466" y="915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22" name="Rectangle 73"/>
            <p:cNvSpPr>
              <a:spLocks noChangeArrowheads="1"/>
            </p:cNvSpPr>
            <p:nvPr/>
          </p:nvSpPr>
          <p:spPr bwMode="auto">
            <a:xfrm>
              <a:off x="3139" y="915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23" name="Rectangle 74"/>
            <p:cNvSpPr>
              <a:spLocks noChangeArrowheads="1"/>
            </p:cNvSpPr>
            <p:nvPr/>
          </p:nvSpPr>
          <p:spPr bwMode="auto">
            <a:xfrm>
              <a:off x="2813" y="915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24" name="Rectangle 75"/>
            <p:cNvSpPr>
              <a:spLocks noChangeArrowheads="1"/>
            </p:cNvSpPr>
            <p:nvPr/>
          </p:nvSpPr>
          <p:spPr bwMode="auto">
            <a:xfrm>
              <a:off x="2486" y="915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125" name="Rectangle 76"/>
            <p:cNvSpPr>
              <a:spLocks noChangeArrowheads="1"/>
            </p:cNvSpPr>
            <p:nvPr/>
          </p:nvSpPr>
          <p:spPr bwMode="auto">
            <a:xfrm>
              <a:off x="3466" y="679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126" name="Rectangle 77"/>
            <p:cNvSpPr>
              <a:spLocks noChangeArrowheads="1"/>
            </p:cNvSpPr>
            <p:nvPr/>
          </p:nvSpPr>
          <p:spPr bwMode="auto">
            <a:xfrm>
              <a:off x="3139" y="679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27" name="Rectangle 78"/>
            <p:cNvSpPr>
              <a:spLocks noChangeArrowheads="1"/>
            </p:cNvSpPr>
            <p:nvPr/>
          </p:nvSpPr>
          <p:spPr bwMode="auto">
            <a:xfrm>
              <a:off x="2813" y="679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128" name="Rectangle 79"/>
            <p:cNvSpPr>
              <a:spLocks noChangeArrowheads="1"/>
            </p:cNvSpPr>
            <p:nvPr/>
          </p:nvSpPr>
          <p:spPr bwMode="auto">
            <a:xfrm>
              <a:off x="2486" y="679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129" name="Line 80"/>
            <p:cNvSpPr>
              <a:spLocks noChangeShapeType="1"/>
            </p:cNvSpPr>
            <p:nvPr/>
          </p:nvSpPr>
          <p:spPr bwMode="auto">
            <a:xfrm>
              <a:off x="2486" y="67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0" name="Line 81"/>
            <p:cNvSpPr>
              <a:spLocks noChangeShapeType="1"/>
            </p:cNvSpPr>
            <p:nvPr/>
          </p:nvSpPr>
          <p:spPr bwMode="auto">
            <a:xfrm>
              <a:off x="2486" y="915"/>
              <a:ext cx="130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1" name="Line 82"/>
            <p:cNvSpPr>
              <a:spLocks noChangeShapeType="1"/>
            </p:cNvSpPr>
            <p:nvPr/>
          </p:nvSpPr>
          <p:spPr bwMode="auto">
            <a:xfrm>
              <a:off x="2486" y="1151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2" name="Line 83"/>
            <p:cNvSpPr>
              <a:spLocks noChangeShapeType="1"/>
            </p:cNvSpPr>
            <p:nvPr/>
          </p:nvSpPr>
          <p:spPr bwMode="auto">
            <a:xfrm>
              <a:off x="2486" y="679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3" name="Line 84"/>
            <p:cNvSpPr>
              <a:spLocks noChangeShapeType="1"/>
            </p:cNvSpPr>
            <p:nvPr/>
          </p:nvSpPr>
          <p:spPr bwMode="auto">
            <a:xfrm>
              <a:off x="2813" y="679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4" name="Line 85"/>
            <p:cNvSpPr>
              <a:spLocks noChangeShapeType="1"/>
            </p:cNvSpPr>
            <p:nvPr/>
          </p:nvSpPr>
          <p:spPr bwMode="auto">
            <a:xfrm>
              <a:off x="3139" y="679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5" name="Line 86"/>
            <p:cNvSpPr>
              <a:spLocks noChangeShapeType="1"/>
            </p:cNvSpPr>
            <p:nvPr/>
          </p:nvSpPr>
          <p:spPr bwMode="auto">
            <a:xfrm>
              <a:off x="3466" y="679"/>
              <a:ext cx="0" cy="4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6" name="Line 87"/>
            <p:cNvSpPr>
              <a:spLocks noChangeShapeType="1"/>
            </p:cNvSpPr>
            <p:nvPr/>
          </p:nvSpPr>
          <p:spPr bwMode="auto">
            <a:xfrm>
              <a:off x="3792" y="915"/>
              <a:ext cx="0" cy="2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7" name="Line 88"/>
            <p:cNvSpPr>
              <a:spLocks noChangeShapeType="1"/>
            </p:cNvSpPr>
            <p:nvPr/>
          </p:nvSpPr>
          <p:spPr bwMode="auto">
            <a:xfrm>
              <a:off x="3792" y="679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8" name="Line 89"/>
            <p:cNvSpPr>
              <a:spLocks noChangeShapeType="1"/>
            </p:cNvSpPr>
            <p:nvPr/>
          </p:nvSpPr>
          <p:spPr bwMode="auto">
            <a:xfrm>
              <a:off x="2313" y="504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9" name="Text Box 90"/>
            <p:cNvSpPr txBox="1">
              <a:spLocks noChangeArrowheads="1"/>
            </p:cNvSpPr>
            <p:nvPr/>
          </p:nvSpPr>
          <p:spPr bwMode="auto">
            <a:xfrm>
              <a:off x="2574" y="414"/>
              <a:ext cx="12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00   01  11    10</a:t>
              </a:r>
            </a:p>
          </p:txBody>
        </p:sp>
        <p:sp>
          <p:nvSpPr>
            <p:cNvPr id="46140" name="Text Box 91"/>
            <p:cNvSpPr txBox="1">
              <a:spLocks noChangeArrowheads="1"/>
            </p:cNvSpPr>
            <p:nvPr/>
          </p:nvSpPr>
          <p:spPr bwMode="auto">
            <a:xfrm>
              <a:off x="2313" y="748"/>
              <a:ext cx="1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41" name="Text Box 92"/>
            <p:cNvSpPr txBox="1">
              <a:spLocks noChangeArrowheads="1"/>
            </p:cNvSpPr>
            <p:nvPr/>
          </p:nvSpPr>
          <p:spPr bwMode="auto">
            <a:xfrm>
              <a:off x="2160" y="43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latin typeface="Times New Roman" pitchFamily="18" charset="0"/>
                </a:rPr>
                <a:t>a</a:t>
              </a:r>
              <a:r>
                <a:rPr kumimoji="0" lang="en-US" altLang="zh-CN" b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6142" name="Text Box 93"/>
            <p:cNvSpPr txBox="1">
              <a:spLocks noChangeArrowheads="1"/>
            </p:cNvSpPr>
            <p:nvPr/>
          </p:nvSpPr>
          <p:spPr bwMode="auto">
            <a:xfrm>
              <a:off x="2208" y="192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latin typeface="Times New Roman" pitchFamily="18" charset="0"/>
                </a:rPr>
                <a:t>b</a:t>
              </a:r>
              <a:r>
                <a:rPr kumimoji="0" lang="en-US" altLang="zh-CN" b="1" baseline="-25000">
                  <a:latin typeface="Times New Roman" pitchFamily="18" charset="0"/>
                </a:rPr>
                <a:t>i</a:t>
              </a:r>
              <a:r>
                <a:rPr kumimoji="0" lang="en-US" altLang="zh-CN" b="1">
                  <a:latin typeface="Times New Roman" pitchFamily="18" charset="0"/>
                </a:rPr>
                <a:t>c</a:t>
              </a:r>
              <a:r>
                <a:rPr kumimoji="0" lang="en-US" altLang="zh-CN" b="1" baseline="-25000">
                  <a:latin typeface="Times New Roman" pitchFamily="18" charset="0"/>
                </a:rPr>
                <a:t>i-1</a:t>
              </a:r>
            </a:p>
          </p:txBody>
        </p:sp>
      </p:grpSp>
      <p:sp>
        <p:nvSpPr>
          <p:cNvPr id="696414" name="Oval 94"/>
          <p:cNvSpPr>
            <a:spLocks noChangeArrowheads="1"/>
          </p:cNvSpPr>
          <p:nvPr/>
        </p:nvSpPr>
        <p:spPr bwMode="auto">
          <a:xfrm>
            <a:off x="7315200" y="2284413"/>
            <a:ext cx="838200" cy="4572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5" name="Oval 95"/>
          <p:cNvSpPr>
            <a:spLocks noChangeArrowheads="1"/>
          </p:cNvSpPr>
          <p:nvPr/>
        </p:nvSpPr>
        <p:spPr bwMode="auto">
          <a:xfrm>
            <a:off x="7810500" y="2284413"/>
            <a:ext cx="838200" cy="457200"/>
          </a:xfrm>
          <a:prstGeom prst="ellipse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6" name="Oval 96"/>
          <p:cNvSpPr>
            <a:spLocks noChangeArrowheads="1"/>
          </p:cNvSpPr>
          <p:nvPr/>
        </p:nvSpPr>
        <p:spPr bwMode="auto">
          <a:xfrm>
            <a:off x="7772400" y="1903413"/>
            <a:ext cx="381000" cy="838200"/>
          </a:xfrm>
          <a:prstGeom prst="ellips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1" name="Text Box 111"/>
          <p:cNvSpPr txBox="1">
            <a:spLocks noChangeArrowheads="1"/>
          </p:cNvSpPr>
          <p:nvPr/>
        </p:nvSpPr>
        <p:spPr bwMode="auto">
          <a:xfrm>
            <a:off x="4724400" y="990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>
                <a:latin typeface="Times New Roman" pitchFamily="18" charset="0"/>
              </a:rPr>
              <a:t>S</a:t>
            </a:r>
            <a:r>
              <a:rPr kumimoji="0" lang="en-US" altLang="zh-CN" sz="2800" b="1" baseline="-25000">
                <a:latin typeface="Times New Roman" pitchFamily="18" charset="0"/>
              </a:rPr>
              <a:t>i</a:t>
            </a:r>
          </a:p>
        </p:txBody>
      </p:sp>
      <p:sp>
        <p:nvSpPr>
          <p:cNvPr id="696432" name="Text Box 112"/>
          <p:cNvSpPr txBox="1">
            <a:spLocks noChangeArrowheads="1"/>
          </p:cNvSpPr>
          <p:nvPr/>
        </p:nvSpPr>
        <p:spPr bwMode="auto">
          <a:xfrm>
            <a:off x="7415213" y="9810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C</a:t>
            </a:r>
            <a:r>
              <a:rPr kumimoji="0" lang="en-US" altLang="zh-CN" sz="2800" b="1" baseline="-25000">
                <a:latin typeface="Times New Roman" pitchFamily="18" charset="0"/>
              </a:rPr>
              <a:t>i</a:t>
            </a:r>
          </a:p>
        </p:txBody>
      </p:sp>
      <p:pic>
        <p:nvPicPr>
          <p:cNvPr id="46104" name="Picture 14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5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6</a:t>
            </a:r>
            <a:r>
              <a:rPr lang="zh-CN" altLang="en-US" sz="2800" b="1"/>
              <a:t>： 全加器 （</a:t>
            </a:r>
            <a:r>
              <a:rPr lang="en-US" altLang="zh-CN" sz="2800" b="1"/>
              <a:t>Full Adder</a:t>
            </a:r>
            <a:r>
              <a:rPr lang="zh-CN" altLang="en-US" sz="2800" b="1"/>
              <a:t>）</a:t>
            </a:r>
            <a:endParaRPr lang="en-US" altLang="zh-CN" sz="2800" b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60475" y="981075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真值表</a:t>
            </a:r>
          </a:p>
        </p:txBody>
      </p:sp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556484"/>
              </p:ext>
            </p:extLst>
          </p:nvPr>
        </p:nvGraphicFramePr>
        <p:xfrm>
          <a:off x="3203849" y="3069431"/>
          <a:ext cx="5688631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24" name="Equation" r:id="rId4" imgW="2476440" imgH="253800" progId="Equation.DSMT4">
                  <p:embed/>
                </p:oleObj>
              </mc:Choice>
              <mc:Fallback>
                <p:oleObj name="Equation" r:id="rId4" imgW="2476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9" y="3069431"/>
                        <a:ext cx="5688631" cy="555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465769"/>
              </p:ext>
            </p:extLst>
          </p:nvPr>
        </p:nvGraphicFramePr>
        <p:xfrm>
          <a:off x="3575049" y="3644106"/>
          <a:ext cx="464128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25" name="Equation" r:id="rId6" imgW="2070000" imgH="304560" progId="Equation.DSMT4">
                  <p:embed/>
                </p:oleObj>
              </mc:Choice>
              <mc:Fallback>
                <p:oleObj name="Equation" r:id="rId6" imgW="20700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49" y="3644106"/>
                        <a:ext cx="4641280" cy="666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041403"/>
              </p:ext>
            </p:extLst>
          </p:nvPr>
        </p:nvGraphicFramePr>
        <p:xfrm>
          <a:off x="3585914" y="4294983"/>
          <a:ext cx="3729286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26" name="Equation" r:id="rId8" imgW="1752480" imgH="304560" progId="Equation.DSMT4">
                  <p:embed/>
                </p:oleObj>
              </mc:Choice>
              <mc:Fallback>
                <p:oleObj name="Equation" r:id="rId8" imgW="1752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5914" y="4294983"/>
                        <a:ext cx="3729286" cy="666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916989"/>
              </p:ext>
            </p:extLst>
          </p:nvPr>
        </p:nvGraphicFramePr>
        <p:xfrm>
          <a:off x="3593306" y="4933702"/>
          <a:ext cx="21732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27" name="Equation" r:id="rId10" imgW="888840" imgH="228600" progId="Equation.DSMT4">
                  <p:embed/>
                </p:oleObj>
              </mc:Choice>
              <mc:Fallback>
                <p:oleObj name="Equation" r:id="rId10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306" y="4933702"/>
                        <a:ext cx="2173287" cy="500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312270"/>
              </p:ext>
            </p:extLst>
          </p:nvPr>
        </p:nvGraphicFramePr>
        <p:xfrm>
          <a:off x="3203848" y="5622924"/>
          <a:ext cx="3476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28" name="Equation" r:id="rId12" imgW="1422360" imgH="253800" progId="Equation.DSMT4">
                  <p:embed/>
                </p:oleObj>
              </mc:Choice>
              <mc:Fallback>
                <p:oleObj name="Equation" r:id="rId12" imgW="1422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622924"/>
                        <a:ext cx="3476625" cy="555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4" grpId="0" animBg="1"/>
      <p:bldP spid="696415" grpId="0" animBg="1"/>
      <p:bldP spid="696416" grpId="0" animBg="1"/>
      <p:bldP spid="696431" grpId="0" autoUpdateAnimBg="0"/>
      <p:bldP spid="696432" grpId="0" autoUpdateAnimBg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29255"/>
            <a:ext cx="3138242" cy="310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73"/>
          <a:stretch/>
        </p:blipFill>
        <p:spPr bwMode="auto">
          <a:xfrm>
            <a:off x="2699792" y="4327220"/>
            <a:ext cx="6192687" cy="813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124744"/>
            <a:ext cx="3494087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2796037" y="5351435"/>
            <a:ext cx="55451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</a:rPr>
              <a:t>5</a:t>
            </a:r>
            <a:r>
              <a:rPr lang="zh-CN" altLang="en-US" sz="2800" dirty="0">
                <a:solidFill>
                  <a:schemeClr val="bg1"/>
                </a:solidFill>
              </a:rPr>
              <a:t>个门、</a:t>
            </a:r>
            <a:r>
              <a:rPr lang="en-US" altLang="zh-CN" sz="2800" dirty="0">
                <a:solidFill>
                  <a:schemeClr val="bg1"/>
                </a:solidFill>
              </a:rPr>
              <a:t>14</a:t>
            </a:r>
            <a:r>
              <a:rPr lang="zh-CN" altLang="en-US" sz="2800" dirty="0">
                <a:solidFill>
                  <a:schemeClr val="bg1"/>
                </a:solidFill>
              </a:rPr>
              <a:t>个门</a:t>
            </a:r>
            <a:r>
              <a:rPr lang="zh-CN" altLang="en-US" sz="2800" dirty="0" smtClean="0">
                <a:solidFill>
                  <a:schemeClr val="bg1"/>
                </a:solidFill>
              </a:rPr>
              <a:t>输入、</a:t>
            </a:r>
            <a:r>
              <a:rPr lang="en-US" altLang="zh-CN" sz="2800" dirty="0">
                <a:solidFill>
                  <a:schemeClr val="bg1"/>
                </a:solidFill>
              </a:rPr>
              <a:t> 2</a:t>
            </a:r>
            <a:r>
              <a:rPr lang="zh-CN" altLang="en-US" sz="2800" dirty="0">
                <a:solidFill>
                  <a:schemeClr val="bg1"/>
                </a:solidFill>
              </a:rPr>
              <a:t>级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9222" name="Picture 9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/>
              <a:t>级数</a:t>
            </a:r>
            <a:endParaRPr lang="en-US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6088" y="874712"/>
            <a:ext cx="2736850" cy="64770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chemeClr val="bg1"/>
                </a:solidFill>
              </a:rPr>
              <a:t>♦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  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方案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 1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47108" name="AutoShape 19"/>
          <p:cNvSpPr>
            <a:spLocks/>
          </p:cNvSpPr>
          <p:nvPr/>
        </p:nvSpPr>
        <p:spPr bwMode="auto">
          <a:xfrm>
            <a:off x="3421595" y="1452909"/>
            <a:ext cx="221183" cy="897830"/>
          </a:xfrm>
          <a:prstGeom prst="leftBrace">
            <a:avLst>
              <a:gd name="adj1" fmla="val 45833"/>
              <a:gd name="adj2" fmla="val 50000"/>
            </a:avLst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1067595" y="2697957"/>
            <a:ext cx="4114800" cy="3101974"/>
            <a:chOff x="1392" y="1829"/>
            <a:chExt cx="2592" cy="1954"/>
          </a:xfrm>
        </p:grpSpPr>
        <p:sp>
          <p:nvSpPr>
            <p:cNvPr id="47128" name="Line 112"/>
            <p:cNvSpPr>
              <a:spLocks noChangeShapeType="1"/>
            </p:cNvSpPr>
            <p:nvPr/>
          </p:nvSpPr>
          <p:spPr bwMode="auto">
            <a:xfrm flipH="1">
              <a:off x="1440" y="3063"/>
              <a:ext cx="14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29" name="Rectangle 32"/>
            <p:cNvSpPr>
              <a:spLocks noChangeArrowheads="1"/>
            </p:cNvSpPr>
            <p:nvPr/>
          </p:nvSpPr>
          <p:spPr bwMode="auto">
            <a:xfrm>
              <a:off x="1392" y="2409"/>
              <a:ext cx="576" cy="196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latin typeface="+mn-lt"/>
                </a:rPr>
                <a:t>+</a:t>
              </a:r>
            </a:p>
          </p:txBody>
        </p:sp>
        <p:sp>
          <p:nvSpPr>
            <p:cNvPr id="47130" name="Rectangle 33"/>
            <p:cNvSpPr>
              <a:spLocks noChangeArrowheads="1"/>
            </p:cNvSpPr>
            <p:nvPr/>
          </p:nvSpPr>
          <p:spPr bwMode="auto">
            <a:xfrm>
              <a:off x="1392" y="2605"/>
              <a:ext cx="288" cy="164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31" name="Rectangle 34"/>
            <p:cNvSpPr>
              <a:spLocks noChangeArrowheads="1"/>
            </p:cNvSpPr>
            <p:nvPr/>
          </p:nvSpPr>
          <p:spPr bwMode="auto">
            <a:xfrm>
              <a:off x="1680" y="2605"/>
              <a:ext cx="288" cy="164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32" name="Line 41"/>
            <p:cNvSpPr>
              <a:spLocks noChangeShapeType="1"/>
            </p:cNvSpPr>
            <p:nvPr/>
          </p:nvSpPr>
          <p:spPr bwMode="auto">
            <a:xfrm flipV="1">
              <a:off x="1680" y="2112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33" name="Line 46"/>
            <p:cNvSpPr>
              <a:spLocks noChangeShapeType="1"/>
            </p:cNvSpPr>
            <p:nvPr/>
          </p:nvSpPr>
          <p:spPr bwMode="auto">
            <a:xfrm flipV="1">
              <a:off x="1876" y="2777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34" name="Text Box 62"/>
            <p:cNvSpPr txBox="1">
              <a:spLocks noChangeArrowheads="1"/>
            </p:cNvSpPr>
            <p:nvPr/>
          </p:nvSpPr>
          <p:spPr bwMode="auto">
            <a:xfrm>
              <a:off x="1536" y="1829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+mn-lt"/>
                </a:rPr>
                <a:t>C</a:t>
              </a:r>
              <a:r>
                <a:rPr lang="en-US" altLang="zh-CN" sz="2800" b="1" baseline="-30000" dirty="0">
                  <a:latin typeface="+mn-lt"/>
                </a:rPr>
                <a:t>i</a:t>
              </a:r>
            </a:p>
          </p:txBody>
        </p:sp>
        <p:grpSp>
          <p:nvGrpSpPr>
            <p:cNvPr id="47135" name="Group 71"/>
            <p:cNvGrpSpPr>
              <a:grpSpLocks/>
            </p:cNvGrpSpPr>
            <p:nvPr/>
          </p:nvGrpSpPr>
          <p:grpSpPr bwMode="auto">
            <a:xfrm rot="-5488510">
              <a:off x="3336" y="2703"/>
              <a:ext cx="576" cy="336"/>
              <a:chOff x="624" y="1008"/>
              <a:chExt cx="576" cy="336"/>
            </a:xfrm>
          </p:grpSpPr>
          <p:grpSp>
            <p:nvGrpSpPr>
              <p:cNvPr id="47165" name="Group 72"/>
              <p:cNvGrpSpPr>
                <a:grpSpLocks/>
              </p:cNvGrpSpPr>
              <p:nvPr/>
            </p:nvGrpSpPr>
            <p:grpSpPr bwMode="auto">
              <a:xfrm>
                <a:off x="912" y="1008"/>
                <a:ext cx="288" cy="336"/>
                <a:chOff x="912" y="1008"/>
                <a:chExt cx="288" cy="336"/>
              </a:xfrm>
            </p:grpSpPr>
            <p:sp>
              <p:nvSpPr>
                <p:cNvPr id="47168" name="Rectangle 73"/>
                <p:cNvSpPr>
                  <a:spLocks noChangeArrowheads="1"/>
                </p:cNvSpPr>
                <p:nvPr/>
              </p:nvSpPr>
              <p:spPr bwMode="auto">
                <a:xfrm rot="88510">
                  <a:off x="912" y="1008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7169" name="Oval 74"/>
                <p:cNvSpPr>
                  <a:spLocks noChangeArrowheads="1"/>
                </p:cNvSpPr>
                <p:nvPr/>
              </p:nvSpPr>
              <p:spPr bwMode="auto">
                <a:xfrm>
                  <a:off x="960" y="1082"/>
                  <a:ext cx="192" cy="192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3200" b="1">
                      <a:latin typeface="+mn-lt"/>
                    </a:rPr>
                    <a:t>+</a:t>
                  </a:r>
                </a:p>
              </p:txBody>
            </p:sp>
          </p:grpSp>
          <p:sp>
            <p:nvSpPr>
              <p:cNvPr id="47166" name="Line 75"/>
              <p:cNvSpPr>
                <a:spLocks noChangeShapeType="1"/>
              </p:cNvSpPr>
              <p:nvPr/>
            </p:nvSpPr>
            <p:spPr bwMode="auto">
              <a:xfrm>
                <a:off x="624" y="110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</p:grpSp>
        <p:grpSp>
          <p:nvGrpSpPr>
            <p:cNvPr id="47136" name="Group 77"/>
            <p:cNvGrpSpPr>
              <a:grpSpLocks/>
            </p:cNvGrpSpPr>
            <p:nvPr/>
          </p:nvGrpSpPr>
          <p:grpSpPr bwMode="auto">
            <a:xfrm rot="-5488510">
              <a:off x="2332" y="2895"/>
              <a:ext cx="962" cy="336"/>
              <a:chOff x="238" y="1008"/>
              <a:chExt cx="962" cy="336"/>
            </a:xfrm>
          </p:grpSpPr>
          <p:grpSp>
            <p:nvGrpSpPr>
              <p:cNvPr id="47160" name="Group 78"/>
              <p:cNvGrpSpPr>
                <a:grpSpLocks/>
              </p:cNvGrpSpPr>
              <p:nvPr/>
            </p:nvGrpSpPr>
            <p:grpSpPr bwMode="auto">
              <a:xfrm>
                <a:off x="912" y="1008"/>
                <a:ext cx="288" cy="336"/>
                <a:chOff x="912" y="1008"/>
                <a:chExt cx="288" cy="336"/>
              </a:xfrm>
            </p:grpSpPr>
            <p:sp>
              <p:nvSpPr>
                <p:cNvPr id="47163" name="Rectangle 79"/>
                <p:cNvSpPr>
                  <a:spLocks noChangeArrowheads="1"/>
                </p:cNvSpPr>
                <p:nvPr/>
              </p:nvSpPr>
              <p:spPr bwMode="auto">
                <a:xfrm rot="88510">
                  <a:off x="912" y="1008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7164" name="Oval 80"/>
                <p:cNvSpPr>
                  <a:spLocks noChangeArrowheads="1"/>
                </p:cNvSpPr>
                <p:nvPr/>
              </p:nvSpPr>
              <p:spPr bwMode="auto">
                <a:xfrm>
                  <a:off x="960" y="1065"/>
                  <a:ext cx="192" cy="192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3200" b="1" dirty="0">
                      <a:latin typeface="+mn-lt"/>
                    </a:rPr>
                    <a:t>+</a:t>
                  </a:r>
                </a:p>
              </p:txBody>
            </p:sp>
          </p:grpSp>
          <p:sp>
            <p:nvSpPr>
              <p:cNvPr id="47161" name="Line 81"/>
              <p:cNvSpPr>
                <a:spLocks noChangeShapeType="1"/>
              </p:cNvSpPr>
              <p:nvPr/>
            </p:nvSpPr>
            <p:spPr bwMode="auto">
              <a:xfrm>
                <a:off x="624" y="110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7162" name="Line 82"/>
              <p:cNvSpPr>
                <a:spLocks noChangeShapeType="1"/>
              </p:cNvSpPr>
              <p:nvPr/>
            </p:nvSpPr>
            <p:spPr bwMode="auto">
              <a:xfrm>
                <a:off x="238" y="1233"/>
                <a:ext cx="674" cy="17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</p:grpSp>
        <p:sp>
          <p:nvSpPr>
            <p:cNvPr id="47137" name="Line 83"/>
            <p:cNvSpPr>
              <a:spLocks noChangeShapeType="1"/>
            </p:cNvSpPr>
            <p:nvPr/>
          </p:nvSpPr>
          <p:spPr bwMode="auto">
            <a:xfrm flipH="1">
              <a:off x="1590" y="3159"/>
              <a:ext cx="115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38" name="Line 84"/>
            <p:cNvSpPr>
              <a:spLocks noChangeShapeType="1"/>
            </p:cNvSpPr>
            <p:nvPr/>
          </p:nvSpPr>
          <p:spPr bwMode="auto">
            <a:xfrm flipH="1">
              <a:off x="3333" y="3159"/>
              <a:ext cx="23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40" name="Line 89"/>
            <p:cNvSpPr>
              <a:spLocks noChangeShapeType="1"/>
            </p:cNvSpPr>
            <p:nvPr/>
          </p:nvSpPr>
          <p:spPr bwMode="auto">
            <a:xfrm>
              <a:off x="3696" y="2873"/>
              <a:ext cx="4" cy="57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41" name="Oval 92"/>
            <p:cNvSpPr>
              <a:spLocks noChangeArrowheads="1"/>
            </p:cNvSpPr>
            <p:nvPr/>
          </p:nvSpPr>
          <p:spPr bwMode="auto">
            <a:xfrm>
              <a:off x="2856" y="3039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42" name="Line 94"/>
            <p:cNvSpPr>
              <a:spLocks noChangeShapeType="1"/>
            </p:cNvSpPr>
            <p:nvPr/>
          </p:nvSpPr>
          <p:spPr bwMode="auto">
            <a:xfrm flipV="1">
              <a:off x="2784" y="2408"/>
              <a:ext cx="0" cy="17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43" name="Line 95"/>
            <p:cNvSpPr>
              <a:spLocks noChangeShapeType="1"/>
            </p:cNvSpPr>
            <p:nvPr/>
          </p:nvSpPr>
          <p:spPr bwMode="auto">
            <a:xfrm flipH="1" flipV="1">
              <a:off x="3589" y="2112"/>
              <a:ext cx="11" cy="47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44" name="Text Box 97"/>
            <p:cNvSpPr txBox="1">
              <a:spLocks noChangeArrowheads="1"/>
            </p:cNvSpPr>
            <p:nvPr/>
          </p:nvSpPr>
          <p:spPr bwMode="auto">
            <a:xfrm>
              <a:off x="3449" y="185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 dirty="0">
                  <a:latin typeface="+mn-lt"/>
                </a:rPr>
                <a:t>S</a:t>
              </a:r>
              <a:r>
                <a:rPr kumimoji="0" lang="en-US" altLang="zh-CN" b="1" baseline="-25000" dirty="0">
                  <a:latin typeface="+mn-lt"/>
                </a:rPr>
                <a:t>i</a:t>
              </a:r>
            </a:p>
          </p:txBody>
        </p:sp>
        <p:sp>
          <p:nvSpPr>
            <p:cNvPr id="47145" name="Text Box 102"/>
            <p:cNvSpPr txBox="1">
              <a:spLocks noChangeArrowheads="1"/>
            </p:cNvSpPr>
            <p:nvPr/>
          </p:nvSpPr>
          <p:spPr bwMode="auto">
            <a:xfrm>
              <a:off x="2592" y="3495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 i="1" dirty="0" err="1">
                  <a:latin typeface="+mn-lt"/>
                </a:rPr>
                <a:t>a</a:t>
              </a:r>
              <a:r>
                <a:rPr kumimoji="0" lang="en-US" altLang="zh-CN" b="1" baseline="-25000" dirty="0" err="1">
                  <a:latin typeface="+mn-lt"/>
                </a:rPr>
                <a:t>i</a:t>
              </a:r>
              <a:endParaRPr kumimoji="0" lang="en-US" altLang="zh-CN" b="1" baseline="-25000" dirty="0">
                <a:latin typeface="+mn-lt"/>
              </a:endParaRPr>
            </a:p>
          </p:txBody>
        </p:sp>
        <p:sp>
          <p:nvSpPr>
            <p:cNvPr id="47146" name="Text Box 103"/>
            <p:cNvSpPr txBox="1">
              <a:spLocks noChangeArrowheads="1"/>
            </p:cNvSpPr>
            <p:nvPr/>
          </p:nvSpPr>
          <p:spPr bwMode="auto">
            <a:xfrm>
              <a:off x="3504" y="3447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+mn-lt"/>
                </a:rPr>
                <a:t>C</a:t>
              </a:r>
              <a:r>
                <a:rPr lang="en-US" altLang="zh-CN" sz="2800" b="1" baseline="-30000">
                  <a:latin typeface="+mn-lt"/>
                </a:rPr>
                <a:t>i-1</a:t>
              </a:r>
            </a:p>
          </p:txBody>
        </p:sp>
        <p:sp>
          <p:nvSpPr>
            <p:cNvPr id="47147" name="Line 104"/>
            <p:cNvSpPr>
              <a:spLocks noChangeShapeType="1"/>
            </p:cNvSpPr>
            <p:nvPr/>
          </p:nvSpPr>
          <p:spPr bwMode="auto">
            <a:xfrm flipV="1">
              <a:off x="3324" y="2403"/>
              <a:ext cx="0" cy="76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48" name="Line 105"/>
            <p:cNvSpPr>
              <a:spLocks noChangeShapeType="1"/>
            </p:cNvSpPr>
            <p:nvPr/>
          </p:nvSpPr>
          <p:spPr bwMode="auto">
            <a:xfrm flipH="1">
              <a:off x="2313" y="2391"/>
              <a:ext cx="10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49" name="Line 106"/>
            <p:cNvSpPr>
              <a:spLocks noChangeShapeType="1"/>
            </p:cNvSpPr>
            <p:nvPr/>
          </p:nvSpPr>
          <p:spPr bwMode="auto">
            <a:xfrm>
              <a:off x="2329" y="2400"/>
              <a:ext cx="0" cy="5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50" name="Line 107"/>
            <p:cNvSpPr>
              <a:spLocks noChangeShapeType="1"/>
            </p:cNvSpPr>
            <p:nvPr/>
          </p:nvSpPr>
          <p:spPr bwMode="auto">
            <a:xfrm flipH="1">
              <a:off x="1862" y="2970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51" name="Oval 108"/>
            <p:cNvSpPr>
              <a:spLocks noChangeArrowheads="1"/>
            </p:cNvSpPr>
            <p:nvPr/>
          </p:nvSpPr>
          <p:spPr bwMode="auto">
            <a:xfrm>
              <a:off x="2760" y="236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52" name="Line 109"/>
            <p:cNvSpPr>
              <a:spLocks noChangeShapeType="1"/>
            </p:cNvSpPr>
            <p:nvPr/>
          </p:nvSpPr>
          <p:spPr bwMode="auto">
            <a:xfrm flipH="1">
              <a:off x="1728" y="3303"/>
              <a:ext cx="19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53" name="Line 110"/>
            <p:cNvSpPr>
              <a:spLocks noChangeShapeType="1"/>
            </p:cNvSpPr>
            <p:nvPr/>
          </p:nvSpPr>
          <p:spPr bwMode="auto">
            <a:xfrm flipV="1">
              <a:off x="1728" y="2775"/>
              <a:ext cx="0" cy="5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54" name="Line 111"/>
            <p:cNvSpPr>
              <a:spLocks noChangeShapeType="1"/>
            </p:cNvSpPr>
            <p:nvPr/>
          </p:nvSpPr>
          <p:spPr bwMode="auto">
            <a:xfrm flipV="1">
              <a:off x="1604" y="2775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55" name="Line 113"/>
            <p:cNvSpPr>
              <a:spLocks noChangeShapeType="1"/>
            </p:cNvSpPr>
            <p:nvPr/>
          </p:nvSpPr>
          <p:spPr bwMode="auto">
            <a:xfrm flipV="1">
              <a:off x="1446" y="2775"/>
              <a:ext cx="0" cy="2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56" name="Line 114"/>
            <p:cNvSpPr>
              <a:spLocks noChangeShapeType="1"/>
            </p:cNvSpPr>
            <p:nvPr/>
          </p:nvSpPr>
          <p:spPr bwMode="auto">
            <a:xfrm>
              <a:off x="2742" y="3159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57" name="Oval 115"/>
            <p:cNvSpPr>
              <a:spLocks noChangeArrowheads="1"/>
            </p:cNvSpPr>
            <p:nvPr/>
          </p:nvSpPr>
          <p:spPr bwMode="auto">
            <a:xfrm>
              <a:off x="2712" y="3135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158" name="Text Box 116"/>
            <p:cNvSpPr txBox="1">
              <a:spLocks noChangeArrowheads="1"/>
            </p:cNvSpPr>
            <p:nvPr/>
          </p:nvSpPr>
          <p:spPr bwMode="auto">
            <a:xfrm>
              <a:off x="2832" y="3495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 i="1" dirty="0">
                  <a:latin typeface="+mn-lt"/>
                </a:rPr>
                <a:t>b</a:t>
              </a:r>
              <a:r>
                <a:rPr kumimoji="0" lang="en-US" altLang="zh-CN" b="1" baseline="-25000" dirty="0">
                  <a:latin typeface="+mn-lt"/>
                </a:rPr>
                <a:t>i</a:t>
              </a:r>
            </a:p>
          </p:txBody>
        </p:sp>
        <p:sp>
          <p:nvSpPr>
            <p:cNvPr id="47159" name="Oval 122"/>
            <p:cNvSpPr>
              <a:spLocks noChangeArrowheads="1"/>
            </p:cNvSpPr>
            <p:nvPr/>
          </p:nvSpPr>
          <p:spPr bwMode="auto">
            <a:xfrm>
              <a:off x="3672" y="3264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</p:grpSp>
      <p:grpSp>
        <p:nvGrpSpPr>
          <p:cNvPr id="7" name="Group 125"/>
          <p:cNvGrpSpPr>
            <a:grpSpLocks/>
          </p:cNvGrpSpPr>
          <p:nvPr/>
        </p:nvGrpSpPr>
        <p:grpSpPr bwMode="auto">
          <a:xfrm>
            <a:off x="5435601" y="3357563"/>
            <a:ext cx="3224213" cy="1584325"/>
            <a:chOff x="3742" y="2296"/>
            <a:chExt cx="2031" cy="998"/>
          </a:xfrm>
        </p:grpSpPr>
        <p:sp>
          <p:nvSpPr>
            <p:cNvPr id="47115" name="Rectangle 126"/>
            <p:cNvSpPr>
              <a:spLocks noChangeArrowheads="1"/>
            </p:cNvSpPr>
            <p:nvPr/>
          </p:nvSpPr>
          <p:spPr bwMode="auto">
            <a:xfrm>
              <a:off x="5480" y="2432"/>
              <a:ext cx="2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b="1">
                  <a:latin typeface="+mn-lt"/>
                </a:rPr>
                <a:t>S</a:t>
              </a:r>
              <a:r>
                <a:rPr kumimoji="0" lang="en-US" altLang="zh-CN" b="1" baseline="-25000">
                  <a:latin typeface="+mn-lt"/>
                </a:rPr>
                <a:t>i</a:t>
              </a:r>
            </a:p>
          </p:txBody>
        </p:sp>
        <p:grpSp>
          <p:nvGrpSpPr>
            <p:cNvPr id="47116" name="Group 127"/>
            <p:cNvGrpSpPr>
              <a:grpSpLocks/>
            </p:cNvGrpSpPr>
            <p:nvPr/>
          </p:nvGrpSpPr>
          <p:grpSpPr bwMode="auto">
            <a:xfrm>
              <a:off x="3742" y="2296"/>
              <a:ext cx="1678" cy="998"/>
              <a:chOff x="3742" y="2296"/>
              <a:chExt cx="1678" cy="998"/>
            </a:xfrm>
          </p:grpSpPr>
          <p:sp>
            <p:nvSpPr>
              <p:cNvPr id="47118" name="Rectangle 128"/>
              <p:cNvSpPr>
                <a:spLocks noChangeArrowheads="1"/>
              </p:cNvSpPr>
              <p:nvPr/>
            </p:nvSpPr>
            <p:spPr bwMode="auto">
              <a:xfrm>
                <a:off x="4513" y="2296"/>
                <a:ext cx="635" cy="998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7119" name="Line 129"/>
              <p:cNvSpPr>
                <a:spLocks noChangeShapeType="1"/>
              </p:cNvSpPr>
              <p:nvPr/>
            </p:nvSpPr>
            <p:spPr bwMode="auto">
              <a:xfrm>
                <a:off x="4014" y="2478"/>
                <a:ext cx="499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7120" name="Line 130"/>
              <p:cNvSpPr>
                <a:spLocks noChangeShapeType="1"/>
              </p:cNvSpPr>
              <p:nvPr/>
            </p:nvSpPr>
            <p:spPr bwMode="auto">
              <a:xfrm>
                <a:off x="4014" y="2750"/>
                <a:ext cx="499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7121" name="Line 131"/>
              <p:cNvSpPr>
                <a:spLocks noChangeShapeType="1"/>
              </p:cNvSpPr>
              <p:nvPr/>
            </p:nvSpPr>
            <p:spPr bwMode="auto">
              <a:xfrm>
                <a:off x="4014" y="3067"/>
                <a:ext cx="499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7122" name="Line 132"/>
              <p:cNvSpPr>
                <a:spLocks noChangeShapeType="1"/>
              </p:cNvSpPr>
              <p:nvPr/>
            </p:nvSpPr>
            <p:spPr bwMode="auto">
              <a:xfrm>
                <a:off x="5148" y="2568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7123" name="Rectangle 133"/>
              <p:cNvSpPr>
                <a:spLocks noChangeArrowheads="1"/>
              </p:cNvSpPr>
              <p:nvPr/>
            </p:nvSpPr>
            <p:spPr bwMode="auto">
              <a:xfrm>
                <a:off x="4649" y="2568"/>
                <a:ext cx="45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+mn-lt"/>
                  </a:rPr>
                  <a:t>FA</a:t>
                </a:r>
              </a:p>
            </p:txBody>
          </p:sp>
          <p:sp>
            <p:nvSpPr>
              <p:cNvPr id="47124" name="Rectangle 134"/>
              <p:cNvSpPr>
                <a:spLocks noChangeArrowheads="1"/>
              </p:cNvSpPr>
              <p:nvPr/>
            </p:nvSpPr>
            <p:spPr bwMode="auto">
              <a:xfrm>
                <a:off x="3758" y="2359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 i="1" dirty="0" err="1">
                    <a:latin typeface="+mn-lt"/>
                  </a:rPr>
                  <a:t>a</a:t>
                </a:r>
                <a:r>
                  <a:rPr kumimoji="0" lang="en-US" altLang="zh-CN" b="1" baseline="-25000" dirty="0" err="1">
                    <a:latin typeface="+mn-lt"/>
                  </a:rPr>
                  <a:t>i</a:t>
                </a:r>
                <a:endParaRPr kumimoji="0" lang="en-US" altLang="zh-CN" b="1" baseline="-25000" dirty="0">
                  <a:latin typeface="+mn-lt"/>
                </a:endParaRPr>
              </a:p>
            </p:txBody>
          </p:sp>
          <p:sp>
            <p:nvSpPr>
              <p:cNvPr id="47125" name="Rectangle 135"/>
              <p:cNvSpPr>
                <a:spLocks noChangeArrowheads="1"/>
              </p:cNvSpPr>
              <p:nvPr/>
            </p:nvSpPr>
            <p:spPr bwMode="auto">
              <a:xfrm>
                <a:off x="3762" y="2597"/>
                <a:ext cx="25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 i="1" dirty="0">
                    <a:latin typeface="+mn-lt"/>
                  </a:rPr>
                  <a:t>b</a:t>
                </a:r>
                <a:r>
                  <a:rPr kumimoji="0" lang="en-US" altLang="zh-CN" b="1" baseline="-25000" dirty="0">
                    <a:latin typeface="+mn-lt"/>
                  </a:rPr>
                  <a:t>i</a:t>
                </a:r>
              </a:p>
            </p:txBody>
          </p:sp>
          <p:sp>
            <p:nvSpPr>
              <p:cNvPr id="47126" name="Rectangle 136"/>
              <p:cNvSpPr>
                <a:spLocks noChangeArrowheads="1"/>
              </p:cNvSpPr>
              <p:nvPr/>
            </p:nvSpPr>
            <p:spPr bwMode="auto">
              <a:xfrm>
                <a:off x="3742" y="2931"/>
                <a:ext cx="44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latin typeface="+mn-lt"/>
                  </a:rPr>
                  <a:t>C</a:t>
                </a:r>
                <a:r>
                  <a:rPr lang="en-US" altLang="zh-CN" sz="2800" b="1" baseline="-30000">
                    <a:latin typeface="+mn-lt"/>
                  </a:rPr>
                  <a:t>i-1</a:t>
                </a:r>
              </a:p>
            </p:txBody>
          </p:sp>
          <p:sp>
            <p:nvSpPr>
              <p:cNvPr id="47127" name="Line 137"/>
              <p:cNvSpPr>
                <a:spLocks noChangeShapeType="1"/>
              </p:cNvSpPr>
              <p:nvPr/>
            </p:nvSpPr>
            <p:spPr bwMode="auto">
              <a:xfrm>
                <a:off x="5148" y="2976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</p:grpSp>
        <p:sp>
          <p:nvSpPr>
            <p:cNvPr id="47117" name="Rectangle 138"/>
            <p:cNvSpPr>
              <a:spLocks noChangeArrowheads="1"/>
            </p:cNvSpPr>
            <p:nvPr/>
          </p:nvSpPr>
          <p:spPr bwMode="auto">
            <a:xfrm>
              <a:off x="5480" y="2840"/>
              <a:ext cx="2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b="1" dirty="0">
                  <a:latin typeface="+mn-lt"/>
                </a:rPr>
                <a:t>C</a:t>
              </a:r>
              <a:r>
                <a:rPr kumimoji="0" lang="en-US" altLang="zh-CN" b="1" baseline="-25000" dirty="0">
                  <a:latin typeface="+mn-lt"/>
                </a:rPr>
                <a:t>i</a:t>
              </a:r>
            </a:p>
          </p:txBody>
        </p:sp>
      </p:grpSp>
      <p:pic>
        <p:nvPicPr>
          <p:cNvPr id="47113" name="Picture 140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4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+mn-lt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+mn-lt"/>
              </a:rPr>
              <a:t>6</a:t>
            </a:r>
            <a:r>
              <a:rPr lang="zh-CN" altLang="en-US" sz="2800" b="1">
                <a:latin typeface="+mn-lt"/>
              </a:rPr>
              <a:t>： 全加器 （</a:t>
            </a:r>
            <a:r>
              <a:rPr lang="en-US" altLang="zh-CN" sz="2800" b="1">
                <a:latin typeface="+mn-lt"/>
              </a:rPr>
              <a:t>Full Adder</a:t>
            </a:r>
            <a:r>
              <a:rPr lang="zh-CN" altLang="en-US" sz="2800" b="1">
                <a:latin typeface="+mn-lt"/>
              </a:rPr>
              <a:t>）</a:t>
            </a:r>
            <a:endParaRPr lang="en-US" altLang="zh-CN" sz="2800" b="1">
              <a:latin typeface="+mn-lt"/>
            </a:endParaRPr>
          </a:p>
        </p:txBody>
      </p:sp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628144"/>
              </p:ext>
            </p:extLst>
          </p:nvPr>
        </p:nvGraphicFramePr>
        <p:xfrm>
          <a:off x="3714750" y="1241425"/>
          <a:ext cx="26701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6" name="Equation" r:id="rId4" imgW="1091880" imgH="228600" progId="Equation.DSMT4">
                  <p:embed/>
                </p:oleObj>
              </mc:Choice>
              <mc:Fallback>
                <p:oleObj name="Equation" r:id="rId4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1241425"/>
                        <a:ext cx="2670175" cy="500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11196"/>
              </p:ext>
            </p:extLst>
          </p:nvPr>
        </p:nvGraphicFramePr>
        <p:xfrm>
          <a:off x="3686969" y="2032794"/>
          <a:ext cx="3476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7" name="Equation" r:id="rId6" imgW="1422360" imgH="253800" progId="Equation.DSMT4">
                  <p:embed/>
                </p:oleObj>
              </mc:Choice>
              <mc:Fallback>
                <p:oleObj name="Equation" r:id="rId6" imgW="1422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969" y="2032794"/>
                        <a:ext cx="3476625" cy="555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812925" y="1376540"/>
            <a:ext cx="2209800" cy="2073099"/>
            <a:chOff x="3120" y="1203"/>
            <a:chExt cx="1392" cy="153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8170" name="Rectangle 59"/>
            <p:cNvSpPr>
              <a:spLocks noChangeArrowheads="1"/>
            </p:cNvSpPr>
            <p:nvPr/>
          </p:nvSpPr>
          <p:spPr bwMode="auto">
            <a:xfrm>
              <a:off x="3120" y="1440"/>
              <a:ext cx="1392" cy="1296"/>
            </a:xfrm>
            <a:prstGeom prst="rect">
              <a:avLst/>
            </a:prstGeom>
            <a:grpFill/>
            <a:ln w="28575">
              <a:solidFill>
                <a:schemeClr val="bg2"/>
              </a:solidFill>
              <a:prstDash val="dashDot"/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grpSp>
          <p:nvGrpSpPr>
            <p:cNvPr id="48159" name="Group 27"/>
            <p:cNvGrpSpPr>
              <a:grpSpLocks/>
            </p:cNvGrpSpPr>
            <p:nvPr/>
          </p:nvGrpSpPr>
          <p:grpSpPr bwMode="auto">
            <a:xfrm rot="-5488510">
              <a:off x="3087" y="1857"/>
              <a:ext cx="594" cy="336"/>
              <a:chOff x="606" y="1008"/>
              <a:chExt cx="594" cy="336"/>
            </a:xfrm>
            <a:grpFill/>
          </p:grpSpPr>
          <p:grpSp>
            <p:nvGrpSpPr>
              <p:cNvPr id="48174" name="Group 28"/>
              <p:cNvGrpSpPr>
                <a:grpSpLocks/>
              </p:cNvGrpSpPr>
              <p:nvPr/>
            </p:nvGrpSpPr>
            <p:grpSpPr bwMode="auto">
              <a:xfrm>
                <a:off x="912" y="1008"/>
                <a:ext cx="288" cy="336"/>
                <a:chOff x="912" y="1008"/>
                <a:chExt cx="288" cy="336"/>
              </a:xfrm>
              <a:grpFill/>
            </p:grpSpPr>
            <p:sp>
              <p:nvSpPr>
                <p:cNvPr id="48177" name="Rectangle 29"/>
                <p:cNvSpPr>
                  <a:spLocks noChangeArrowheads="1"/>
                </p:cNvSpPr>
                <p:nvPr/>
              </p:nvSpPr>
              <p:spPr bwMode="auto">
                <a:xfrm rot="88510">
                  <a:off x="912" y="1008"/>
                  <a:ext cx="288" cy="336"/>
                </a:xfrm>
                <a:prstGeom prst="rect">
                  <a:avLst/>
                </a:prstGeom>
                <a:grp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8178" name="Oval 30"/>
                <p:cNvSpPr>
                  <a:spLocks noChangeArrowheads="1"/>
                </p:cNvSpPr>
                <p:nvPr/>
              </p:nvSpPr>
              <p:spPr bwMode="auto">
                <a:xfrm>
                  <a:off x="962" y="1055"/>
                  <a:ext cx="192" cy="192"/>
                </a:xfrm>
                <a:prstGeom prst="ellipse">
                  <a:avLst/>
                </a:prstGeom>
                <a:grp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3200" b="1" dirty="0">
                      <a:latin typeface="+mn-lt"/>
                    </a:rPr>
                    <a:t>+</a:t>
                  </a:r>
                </a:p>
              </p:txBody>
            </p:sp>
          </p:grpSp>
          <p:sp>
            <p:nvSpPr>
              <p:cNvPr id="48176" name="Line 32"/>
              <p:cNvSpPr>
                <a:spLocks noChangeShapeType="1"/>
              </p:cNvSpPr>
              <p:nvPr/>
            </p:nvSpPr>
            <p:spPr bwMode="auto">
              <a:xfrm>
                <a:off x="606" y="1254"/>
                <a:ext cx="293" cy="4"/>
              </a:xfrm>
              <a:prstGeom prst="line">
                <a:avLst/>
              </a:prstGeom>
              <a:grp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/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</p:grpSp>
        <p:sp>
          <p:nvSpPr>
            <p:cNvPr id="48160" name="Line 33"/>
            <p:cNvSpPr>
              <a:spLocks noChangeShapeType="1"/>
            </p:cNvSpPr>
            <p:nvPr/>
          </p:nvSpPr>
          <p:spPr bwMode="auto">
            <a:xfrm flipH="1">
              <a:off x="3464" y="2304"/>
              <a:ext cx="664" cy="0"/>
            </a:xfrm>
            <a:prstGeom prst="line">
              <a:avLst/>
            </a:prstGeom>
            <a:grpFill/>
            <a:ln w="38100">
              <a:solidFill>
                <a:schemeClr val="bg2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8161" name="Line 34"/>
            <p:cNvSpPr>
              <a:spLocks noChangeShapeType="1"/>
            </p:cNvSpPr>
            <p:nvPr/>
          </p:nvSpPr>
          <p:spPr bwMode="auto">
            <a:xfrm>
              <a:off x="3468" y="2304"/>
              <a:ext cx="0" cy="379"/>
            </a:xfrm>
            <a:prstGeom prst="line">
              <a:avLst/>
            </a:prstGeom>
            <a:grpFill/>
            <a:ln w="38100">
              <a:solidFill>
                <a:schemeClr val="bg2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8162" name="Line 35"/>
            <p:cNvSpPr>
              <a:spLocks noChangeShapeType="1"/>
            </p:cNvSpPr>
            <p:nvPr/>
          </p:nvSpPr>
          <p:spPr bwMode="auto">
            <a:xfrm>
              <a:off x="4284" y="2172"/>
              <a:ext cx="0" cy="288"/>
            </a:xfrm>
            <a:prstGeom prst="line">
              <a:avLst/>
            </a:prstGeom>
            <a:grpFill/>
            <a:ln w="38100">
              <a:solidFill>
                <a:schemeClr val="bg2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8163" name="Oval 36"/>
            <p:cNvSpPr>
              <a:spLocks noChangeArrowheads="1"/>
            </p:cNvSpPr>
            <p:nvPr/>
          </p:nvSpPr>
          <p:spPr bwMode="auto">
            <a:xfrm>
              <a:off x="3444" y="228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8164" name="Line 37"/>
            <p:cNvSpPr>
              <a:spLocks noChangeShapeType="1"/>
            </p:cNvSpPr>
            <p:nvPr/>
          </p:nvSpPr>
          <p:spPr bwMode="auto">
            <a:xfrm flipV="1">
              <a:off x="3360" y="1553"/>
              <a:ext cx="0" cy="175"/>
            </a:xfrm>
            <a:prstGeom prst="line">
              <a:avLst/>
            </a:prstGeom>
            <a:grpFill/>
            <a:ln w="38100">
              <a:solidFill>
                <a:schemeClr val="bg2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8165" name="Line 38"/>
            <p:cNvSpPr>
              <a:spLocks noChangeShapeType="1"/>
            </p:cNvSpPr>
            <p:nvPr/>
          </p:nvSpPr>
          <p:spPr bwMode="auto">
            <a:xfrm flipV="1">
              <a:off x="4176" y="1203"/>
              <a:ext cx="0" cy="525"/>
            </a:xfrm>
            <a:prstGeom prst="line">
              <a:avLst/>
            </a:prstGeom>
            <a:grpFill/>
            <a:ln w="38100">
              <a:solidFill>
                <a:schemeClr val="bg2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8166" name="Line 42"/>
            <p:cNvSpPr>
              <a:spLocks noChangeShapeType="1"/>
            </p:cNvSpPr>
            <p:nvPr/>
          </p:nvSpPr>
          <p:spPr bwMode="auto">
            <a:xfrm flipH="1">
              <a:off x="3336" y="2448"/>
              <a:ext cx="952" cy="0"/>
            </a:xfrm>
            <a:prstGeom prst="line">
              <a:avLst/>
            </a:prstGeom>
            <a:grpFill/>
            <a:ln w="38100">
              <a:solidFill>
                <a:schemeClr val="bg2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8167" name="Line 43"/>
            <p:cNvSpPr>
              <a:spLocks noChangeShapeType="1"/>
            </p:cNvSpPr>
            <p:nvPr/>
          </p:nvSpPr>
          <p:spPr bwMode="auto">
            <a:xfrm>
              <a:off x="3312" y="2014"/>
              <a:ext cx="4" cy="668"/>
            </a:xfrm>
            <a:prstGeom prst="line">
              <a:avLst/>
            </a:prstGeom>
            <a:grpFill/>
            <a:ln w="38100">
              <a:solidFill>
                <a:schemeClr val="bg2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8168" name="Oval 44"/>
            <p:cNvSpPr>
              <a:spLocks noChangeArrowheads="1"/>
            </p:cNvSpPr>
            <p:nvPr/>
          </p:nvSpPr>
          <p:spPr bwMode="auto">
            <a:xfrm>
              <a:off x="3288" y="242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grpSp>
          <p:nvGrpSpPr>
            <p:cNvPr id="48169" name="Group 46"/>
            <p:cNvGrpSpPr>
              <a:grpSpLocks/>
            </p:cNvGrpSpPr>
            <p:nvPr/>
          </p:nvGrpSpPr>
          <p:grpSpPr bwMode="auto">
            <a:xfrm rot="-5368025">
              <a:off x="3924" y="1848"/>
              <a:ext cx="576" cy="336"/>
              <a:chOff x="1204" y="2160"/>
              <a:chExt cx="576" cy="336"/>
            </a:xfrm>
            <a:grpFill/>
          </p:grpSpPr>
          <p:sp>
            <p:nvSpPr>
              <p:cNvPr id="48171" name="Rectangle 47"/>
              <p:cNvSpPr>
                <a:spLocks noChangeArrowheads="1"/>
              </p:cNvSpPr>
              <p:nvPr/>
            </p:nvSpPr>
            <p:spPr bwMode="auto">
              <a:xfrm rot="21568025">
                <a:off x="1492" y="2160"/>
                <a:ext cx="288" cy="336"/>
              </a:xfrm>
              <a:prstGeom prst="rect">
                <a:avLst/>
              </a:prstGeom>
              <a:grp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/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latin typeface="+mn-lt"/>
                  </a:rPr>
                  <a:t> </a:t>
                </a:r>
              </a:p>
            </p:txBody>
          </p:sp>
          <p:sp>
            <p:nvSpPr>
              <p:cNvPr id="48172" name="Line 48"/>
              <p:cNvSpPr>
                <a:spLocks noChangeShapeType="1"/>
              </p:cNvSpPr>
              <p:nvPr/>
            </p:nvSpPr>
            <p:spPr bwMode="auto">
              <a:xfrm>
                <a:off x="1204" y="2256"/>
                <a:ext cx="288" cy="0"/>
              </a:xfrm>
              <a:prstGeom prst="line">
                <a:avLst/>
              </a:prstGeom>
              <a:grp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/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8173" name="Line 49"/>
              <p:cNvSpPr>
                <a:spLocks noChangeShapeType="1"/>
              </p:cNvSpPr>
              <p:nvPr/>
            </p:nvSpPr>
            <p:spPr bwMode="auto">
              <a:xfrm flipV="1">
                <a:off x="1206" y="2401"/>
                <a:ext cx="285" cy="2"/>
              </a:xfrm>
              <a:prstGeom prst="line">
                <a:avLst/>
              </a:prstGeom>
              <a:grp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/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</p:grp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831974" y="3983037"/>
            <a:ext cx="2373313" cy="2264742"/>
            <a:chOff x="1152" y="2448"/>
            <a:chExt cx="1488" cy="159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8190" name="Rectangle 55"/>
            <p:cNvSpPr>
              <a:spLocks noChangeArrowheads="1"/>
            </p:cNvSpPr>
            <p:nvPr/>
          </p:nvSpPr>
          <p:spPr bwMode="auto">
            <a:xfrm>
              <a:off x="1152" y="2448"/>
              <a:ext cx="1488" cy="1296"/>
            </a:xfrm>
            <a:prstGeom prst="rect">
              <a:avLst/>
            </a:prstGeom>
            <a:grpFill/>
            <a:ln w="28575">
              <a:solidFill>
                <a:schemeClr val="bg2"/>
              </a:solidFill>
              <a:prstDash val="dashDot"/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grpSp>
          <p:nvGrpSpPr>
            <p:cNvPr id="48179" name="Group 3"/>
            <p:cNvGrpSpPr>
              <a:grpSpLocks/>
            </p:cNvGrpSpPr>
            <p:nvPr/>
          </p:nvGrpSpPr>
          <p:grpSpPr bwMode="auto">
            <a:xfrm rot="-5488510">
              <a:off x="1236" y="2892"/>
              <a:ext cx="551" cy="336"/>
              <a:chOff x="649" y="1008"/>
              <a:chExt cx="551" cy="336"/>
            </a:xfrm>
            <a:grpFill/>
          </p:grpSpPr>
          <p:grpSp>
            <p:nvGrpSpPr>
              <p:cNvPr id="48194" name="Group 4"/>
              <p:cNvGrpSpPr>
                <a:grpSpLocks/>
              </p:cNvGrpSpPr>
              <p:nvPr/>
            </p:nvGrpSpPr>
            <p:grpSpPr bwMode="auto">
              <a:xfrm>
                <a:off x="912" y="1008"/>
                <a:ext cx="288" cy="336"/>
                <a:chOff x="912" y="1008"/>
                <a:chExt cx="288" cy="336"/>
              </a:xfrm>
              <a:grpFill/>
            </p:grpSpPr>
            <p:sp>
              <p:nvSpPr>
                <p:cNvPr id="48197" name="Rectangle 5"/>
                <p:cNvSpPr>
                  <a:spLocks noChangeArrowheads="1"/>
                </p:cNvSpPr>
                <p:nvPr/>
              </p:nvSpPr>
              <p:spPr bwMode="auto">
                <a:xfrm rot="88510">
                  <a:off x="912" y="1008"/>
                  <a:ext cx="288" cy="336"/>
                </a:xfrm>
                <a:prstGeom prst="rect">
                  <a:avLst/>
                </a:prstGeom>
                <a:grp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48198" name="Oval 6"/>
                <p:cNvSpPr>
                  <a:spLocks noChangeArrowheads="1"/>
                </p:cNvSpPr>
                <p:nvPr/>
              </p:nvSpPr>
              <p:spPr bwMode="auto">
                <a:xfrm>
                  <a:off x="949" y="1063"/>
                  <a:ext cx="192" cy="192"/>
                </a:xfrm>
                <a:prstGeom prst="ellipse">
                  <a:avLst/>
                </a:prstGeom>
                <a:grp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3200" b="1" dirty="0">
                      <a:latin typeface="+mn-lt"/>
                    </a:rPr>
                    <a:t>+</a:t>
                  </a:r>
                </a:p>
              </p:txBody>
            </p:sp>
          </p:grpSp>
          <p:sp>
            <p:nvSpPr>
              <p:cNvPr id="48196" name="Line 8"/>
              <p:cNvSpPr>
                <a:spLocks noChangeShapeType="1"/>
              </p:cNvSpPr>
              <p:nvPr/>
            </p:nvSpPr>
            <p:spPr bwMode="auto">
              <a:xfrm>
                <a:off x="649" y="1254"/>
                <a:ext cx="254" cy="6"/>
              </a:xfrm>
              <a:prstGeom prst="line">
                <a:avLst/>
              </a:prstGeom>
              <a:grp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/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</p:grpSp>
        <p:sp>
          <p:nvSpPr>
            <p:cNvPr id="48180" name="Line 9"/>
            <p:cNvSpPr>
              <a:spLocks noChangeShapeType="1"/>
            </p:cNvSpPr>
            <p:nvPr/>
          </p:nvSpPr>
          <p:spPr bwMode="auto">
            <a:xfrm flipH="1">
              <a:off x="1592" y="3360"/>
              <a:ext cx="664" cy="0"/>
            </a:xfrm>
            <a:prstGeom prst="line">
              <a:avLst/>
            </a:prstGeom>
            <a:grpFill/>
            <a:ln w="38100">
              <a:solidFill>
                <a:schemeClr val="bg2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8181" name="Line 10"/>
            <p:cNvSpPr>
              <a:spLocks noChangeShapeType="1"/>
            </p:cNvSpPr>
            <p:nvPr/>
          </p:nvSpPr>
          <p:spPr bwMode="auto">
            <a:xfrm>
              <a:off x="1596" y="3360"/>
              <a:ext cx="0" cy="686"/>
            </a:xfrm>
            <a:prstGeom prst="line">
              <a:avLst/>
            </a:prstGeom>
            <a:grpFill/>
            <a:ln w="38100">
              <a:solidFill>
                <a:schemeClr val="bg2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8182" name="Line 11"/>
            <p:cNvSpPr>
              <a:spLocks noChangeShapeType="1"/>
            </p:cNvSpPr>
            <p:nvPr/>
          </p:nvSpPr>
          <p:spPr bwMode="auto">
            <a:xfrm>
              <a:off x="2410" y="3070"/>
              <a:ext cx="2" cy="446"/>
            </a:xfrm>
            <a:prstGeom prst="line">
              <a:avLst/>
            </a:prstGeom>
            <a:grpFill/>
            <a:ln w="38100">
              <a:solidFill>
                <a:schemeClr val="bg2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8183" name="Oval 12"/>
            <p:cNvSpPr>
              <a:spLocks noChangeArrowheads="1"/>
            </p:cNvSpPr>
            <p:nvPr/>
          </p:nvSpPr>
          <p:spPr bwMode="auto">
            <a:xfrm>
              <a:off x="1572" y="33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8184" name="Line 13"/>
            <p:cNvSpPr>
              <a:spLocks noChangeShapeType="1"/>
            </p:cNvSpPr>
            <p:nvPr/>
          </p:nvSpPr>
          <p:spPr bwMode="auto">
            <a:xfrm flipV="1">
              <a:off x="1488" y="2609"/>
              <a:ext cx="0" cy="175"/>
            </a:xfrm>
            <a:prstGeom prst="line">
              <a:avLst/>
            </a:prstGeom>
            <a:grpFill/>
            <a:ln w="38100">
              <a:solidFill>
                <a:schemeClr val="bg2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8185" name="Line 14"/>
            <p:cNvSpPr>
              <a:spLocks noChangeShapeType="1"/>
            </p:cNvSpPr>
            <p:nvPr/>
          </p:nvSpPr>
          <p:spPr bwMode="auto">
            <a:xfrm flipV="1">
              <a:off x="2328" y="2496"/>
              <a:ext cx="0" cy="288"/>
            </a:xfrm>
            <a:prstGeom prst="line">
              <a:avLst/>
            </a:prstGeom>
            <a:grpFill/>
            <a:ln w="38100">
              <a:solidFill>
                <a:schemeClr val="bg2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8186" name="Line 18"/>
            <p:cNvSpPr>
              <a:spLocks noChangeShapeType="1"/>
            </p:cNvSpPr>
            <p:nvPr/>
          </p:nvSpPr>
          <p:spPr bwMode="auto">
            <a:xfrm flipH="1">
              <a:off x="1448" y="3504"/>
              <a:ext cx="952" cy="0"/>
            </a:xfrm>
            <a:prstGeom prst="line">
              <a:avLst/>
            </a:prstGeom>
            <a:grpFill/>
            <a:ln w="38100">
              <a:solidFill>
                <a:schemeClr val="bg2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8187" name="Line 19"/>
            <p:cNvSpPr>
              <a:spLocks noChangeShapeType="1"/>
            </p:cNvSpPr>
            <p:nvPr/>
          </p:nvSpPr>
          <p:spPr bwMode="auto">
            <a:xfrm>
              <a:off x="1442" y="3077"/>
              <a:ext cx="4" cy="661"/>
            </a:xfrm>
            <a:prstGeom prst="line">
              <a:avLst/>
            </a:prstGeom>
            <a:grpFill/>
            <a:ln w="38100">
              <a:solidFill>
                <a:schemeClr val="bg2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8188" name="Oval 20"/>
            <p:cNvSpPr>
              <a:spLocks noChangeArrowheads="1"/>
            </p:cNvSpPr>
            <p:nvPr/>
          </p:nvSpPr>
          <p:spPr bwMode="auto">
            <a:xfrm>
              <a:off x="1416" y="348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grpSp>
          <p:nvGrpSpPr>
            <p:cNvPr id="48189" name="Group 22"/>
            <p:cNvGrpSpPr>
              <a:grpSpLocks/>
            </p:cNvGrpSpPr>
            <p:nvPr/>
          </p:nvGrpSpPr>
          <p:grpSpPr bwMode="auto">
            <a:xfrm rot="-5368025">
              <a:off x="2052" y="2904"/>
              <a:ext cx="576" cy="336"/>
              <a:chOff x="1204" y="2160"/>
              <a:chExt cx="576" cy="336"/>
            </a:xfrm>
            <a:grpFill/>
          </p:grpSpPr>
          <p:sp>
            <p:nvSpPr>
              <p:cNvPr id="48191" name="Rectangle 23"/>
              <p:cNvSpPr>
                <a:spLocks noChangeArrowheads="1"/>
              </p:cNvSpPr>
              <p:nvPr/>
            </p:nvSpPr>
            <p:spPr bwMode="auto">
              <a:xfrm rot="21568025">
                <a:off x="1492" y="2160"/>
                <a:ext cx="288" cy="336"/>
              </a:xfrm>
              <a:prstGeom prst="rect">
                <a:avLst/>
              </a:prstGeom>
              <a:grp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/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latin typeface="+mn-lt"/>
                  </a:rPr>
                  <a:t> </a:t>
                </a:r>
              </a:p>
            </p:txBody>
          </p:sp>
          <p:sp>
            <p:nvSpPr>
              <p:cNvPr id="48192" name="Line 24"/>
              <p:cNvSpPr>
                <a:spLocks noChangeShapeType="1"/>
              </p:cNvSpPr>
              <p:nvPr/>
            </p:nvSpPr>
            <p:spPr bwMode="auto">
              <a:xfrm>
                <a:off x="1204" y="2256"/>
                <a:ext cx="288" cy="0"/>
              </a:xfrm>
              <a:prstGeom prst="line">
                <a:avLst/>
              </a:prstGeom>
              <a:grp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/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</p:grpSp>
      </p:grpSp>
      <p:sp>
        <p:nvSpPr>
          <p:cNvPr id="718864" name="Text Box 16"/>
          <p:cNvSpPr txBox="1">
            <a:spLocks noChangeArrowheads="1"/>
          </p:cNvSpPr>
          <p:nvPr/>
        </p:nvSpPr>
        <p:spPr bwMode="auto">
          <a:xfrm>
            <a:off x="2060575" y="62118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 i="1" dirty="0" err="1">
                <a:latin typeface="+mn-lt"/>
              </a:rPr>
              <a:t>a</a:t>
            </a:r>
            <a:r>
              <a:rPr kumimoji="0" lang="en-US" altLang="zh-CN" b="1" baseline="-25000" dirty="0" err="1">
                <a:latin typeface="+mn-lt"/>
              </a:rPr>
              <a:t>i</a:t>
            </a:r>
            <a:endParaRPr kumimoji="0" lang="en-US" altLang="zh-CN" b="1" baseline="-25000" dirty="0">
              <a:latin typeface="+mn-lt"/>
            </a:endParaRPr>
          </a:p>
        </p:txBody>
      </p:sp>
      <p:sp>
        <p:nvSpPr>
          <p:cNvPr id="718869" name="Text Box 21"/>
          <p:cNvSpPr txBox="1">
            <a:spLocks noChangeArrowheads="1"/>
          </p:cNvSpPr>
          <p:nvPr/>
        </p:nvSpPr>
        <p:spPr bwMode="auto">
          <a:xfrm>
            <a:off x="2465388" y="62118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 i="1" dirty="0">
                <a:latin typeface="+mn-lt"/>
              </a:rPr>
              <a:t>b</a:t>
            </a:r>
            <a:r>
              <a:rPr kumimoji="0" lang="en-US" altLang="zh-CN" b="1" baseline="-25000" dirty="0">
                <a:latin typeface="+mn-lt"/>
              </a:rPr>
              <a:t>i</a:t>
            </a:r>
          </a:p>
        </p:txBody>
      </p:sp>
      <p:sp>
        <p:nvSpPr>
          <p:cNvPr id="718887" name="Text Box 39"/>
          <p:cNvSpPr txBox="1">
            <a:spLocks noChangeArrowheads="1"/>
          </p:cNvSpPr>
          <p:nvPr/>
        </p:nvSpPr>
        <p:spPr bwMode="auto">
          <a:xfrm>
            <a:off x="1965325" y="88356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 dirty="0">
                <a:latin typeface="+mn-lt"/>
              </a:rPr>
              <a:t>S</a:t>
            </a:r>
            <a:r>
              <a:rPr kumimoji="0" lang="en-US" altLang="zh-CN" b="1" baseline="-25000" dirty="0">
                <a:latin typeface="+mn-lt"/>
              </a:rPr>
              <a:t>i</a:t>
            </a:r>
          </a:p>
        </p:txBody>
      </p:sp>
      <p:sp>
        <p:nvSpPr>
          <p:cNvPr id="718889" name="Text Box 41"/>
          <p:cNvSpPr txBox="1">
            <a:spLocks noChangeArrowheads="1"/>
          </p:cNvSpPr>
          <p:nvPr/>
        </p:nvSpPr>
        <p:spPr bwMode="auto">
          <a:xfrm>
            <a:off x="5672138" y="30289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+mn-lt"/>
              </a:rPr>
              <a:t>C</a:t>
            </a:r>
            <a:r>
              <a:rPr lang="en-US" altLang="zh-CN" sz="2800" b="1" baseline="-30000">
                <a:latin typeface="+mn-lt"/>
              </a:rPr>
              <a:t>i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 rot="5400000">
            <a:off x="4679253" y="3236454"/>
            <a:ext cx="533400" cy="818747"/>
            <a:chOff x="673" y="1488"/>
            <a:chExt cx="336" cy="588"/>
          </a:xfrm>
        </p:grpSpPr>
        <p:sp>
          <p:nvSpPr>
            <p:cNvPr id="48199" name="Rectangle 51"/>
            <p:cNvSpPr>
              <a:spLocks noChangeArrowheads="1"/>
            </p:cNvSpPr>
            <p:nvPr/>
          </p:nvSpPr>
          <p:spPr bwMode="auto">
            <a:xfrm rot="-5368025">
              <a:off x="697" y="1464"/>
              <a:ext cx="288" cy="336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+mn-lt"/>
                </a:rPr>
                <a:t>+</a:t>
              </a:r>
            </a:p>
          </p:txBody>
        </p:sp>
        <p:sp>
          <p:nvSpPr>
            <p:cNvPr id="48200" name="Line 52"/>
            <p:cNvSpPr>
              <a:spLocks noChangeShapeType="1"/>
            </p:cNvSpPr>
            <p:nvPr/>
          </p:nvSpPr>
          <p:spPr bwMode="auto">
            <a:xfrm rot="16231975">
              <a:off x="622" y="1919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8201" name="Line 53"/>
            <p:cNvSpPr>
              <a:spLocks noChangeShapeType="1"/>
            </p:cNvSpPr>
            <p:nvPr/>
          </p:nvSpPr>
          <p:spPr bwMode="auto">
            <a:xfrm rot="16231975" flipV="1">
              <a:off x="770" y="1937"/>
              <a:ext cx="277" cy="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</p:grpSp>
      <p:sp>
        <p:nvSpPr>
          <p:cNvPr id="718904" name="Line 56"/>
          <p:cNvSpPr>
            <a:spLocks noChangeShapeType="1"/>
          </p:cNvSpPr>
          <p:nvPr/>
        </p:nvSpPr>
        <p:spPr bwMode="auto">
          <a:xfrm>
            <a:off x="2300895" y="5735638"/>
            <a:ext cx="0" cy="5334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718910" name="Line 62"/>
          <p:cNvSpPr>
            <a:spLocks noChangeShapeType="1"/>
          </p:cNvSpPr>
          <p:nvPr/>
        </p:nvSpPr>
        <p:spPr bwMode="auto">
          <a:xfrm>
            <a:off x="2124075" y="3321226"/>
            <a:ext cx="4024" cy="44796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718911" name="Line 63"/>
          <p:cNvSpPr>
            <a:spLocks noChangeShapeType="1"/>
          </p:cNvSpPr>
          <p:nvPr/>
        </p:nvSpPr>
        <p:spPr bwMode="auto">
          <a:xfrm flipH="1">
            <a:off x="917575" y="3754438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718912" name="Text Box 64"/>
          <p:cNvSpPr txBox="1">
            <a:spLocks noChangeArrowheads="1"/>
          </p:cNvSpPr>
          <p:nvPr/>
        </p:nvSpPr>
        <p:spPr bwMode="auto">
          <a:xfrm>
            <a:off x="179388" y="3525838"/>
            <a:ext cx="719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+mn-lt"/>
              </a:rPr>
              <a:t>C</a:t>
            </a:r>
            <a:r>
              <a:rPr lang="en-US" altLang="zh-CN" sz="2800" b="1" baseline="-30000">
                <a:latin typeface="+mn-lt"/>
              </a:rPr>
              <a:t>i-1</a:t>
            </a:r>
          </a:p>
        </p:txBody>
      </p:sp>
      <p:sp>
        <p:nvSpPr>
          <p:cNvPr id="718913" name="Line 65"/>
          <p:cNvSpPr>
            <a:spLocks noChangeShapeType="1"/>
          </p:cNvSpPr>
          <p:nvPr/>
        </p:nvSpPr>
        <p:spPr bwMode="auto">
          <a:xfrm>
            <a:off x="2365375" y="3297238"/>
            <a:ext cx="0" cy="990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718914" name="Line 66"/>
          <p:cNvSpPr>
            <a:spLocks noChangeShapeType="1"/>
          </p:cNvSpPr>
          <p:nvPr/>
        </p:nvSpPr>
        <p:spPr bwMode="auto">
          <a:xfrm flipV="1">
            <a:off x="2193925" y="1392238"/>
            <a:ext cx="0" cy="5334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718915" name="Line 67"/>
          <p:cNvSpPr>
            <a:spLocks noChangeShapeType="1"/>
          </p:cNvSpPr>
          <p:nvPr/>
        </p:nvSpPr>
        <p:spPr bwMode="auto">
          <a:xfrm flipV="1">
            <a:off x="3707904" y="3754438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718916" name="Line 68"/>
          <p:cNvSpPr>
            <a:spLocks noChangeShapeType="1"/>
          </p:cNvSpPr>
          <p:nvPr/>
        </p:nvSpPr>
        <p:spPr bwMode="auto">
          <a:xfrm flipV="1">
            <a:off x="3690195" y="3751226"/>
            <a:ext cx="864096" cy="175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718917" name="Line 69"/>
          <p:cNvSpPr>
            <a:spLocks noChangeShapeType="1"/>
          </p:cNvSpPr>
          <p:nvPr/>
        </p:nvSpPr>
        <p:spPr bwMode="auto">
          <a:xfrm flipV="1">
            <a:off x="4556125" y="1392238"/>
            <a:ext cx="0" cy="2133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718918" name="Line 70"/>
          <p:cNvSpPr>
            <a:spLocks noChangeShapeType="1"/>
          </p:cNvSpPr>
          <p:nvPr/>
        </p:nvSpPr>
        <p:spPr bwMode="auto">
          <a:xfrm flipH="1">
            <a:off x="3489325" y="1392238"/>
            <a:ext cx="1066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718919" name="Line 71"/>
          <p:cNvSpPr>
            <a:spLocks noChangeShapeType="1"/>
          </p:cNvSpPr>
          <p:nvPr/>
        </p:nvSpPr>
        <p:spPr bwMode="auto">
          <a:xfrm>
            <a:off x="3489325" y="1392238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718920" name="Line 72"/>
          <p:cNvSpPr>
            <a:spLocks noChangeShapeType="1"/>
          </p:cNvSpPr>
          <p:nvPr/>
        </p:nvSpPr>
        <p:spPr bwMode="auto">
          <a:xfrm>
            <a:off x="5364088" y="3646225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48158" name="AutoShape 76"/>
          <p:cNvSpPr>
            <a:spLocks/>
          </p:cNvSpPr>
          <p:nvPr/>
        </p:nvSpPr>
        <p:spPr bwMode="auto">
          <a:xfrm>
            <a:off x="5148064" y="4831382"/>
            <a:ext cx="144463" cy="492919"/>
          </a:xfrm>
          <a:prstGeom prst="leftBrace">
            <a:avLst>
              <a:gd name="adj1" fmla="val 41484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+mn-lt"/>
            </a:endParaRPr>
          </a:p>
        </p:txBody>
      </p:sp>
      <p:pic>
        <p:nvPicPr>
          <p:cNvPr id="48154" name="Picture 83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5" name="Rectangle 85"/>
          <p:cNvSpPr>
            <a:spLocks noChangeArrowheads="1"/>
          </p:cNvSpPr>
          <p:nvPr/>
        </p:nvSpPr>
        <p:spPr bwMode="auto">
          <a:xfrm>
            <a:off x="5003800" y="981075"/>
            <a:ext cx="28813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  <a:latin typeface="+mn-lt"/>
              </a:rPr>
              <a:t>♦</a:t>
            </a:r>
            <a:r>
              <a:rPr lang="en-US" altLang="zh-CN" sz="1400" b="1">
                <a:solidFill>
                  <a:schemeClr val="bg1"/>
                </a:solidFill>
                <a:latin typeface="+mn-lt"/>
              </a:rPr>
              <a:t>    </a:t>
            </a:r>
            <a:r>
              <a:rPr lang="zh-CN" altLang="en-US" sz="2800" b="1">
                <a:solidFill>
                  <a:schemeClr val="bg1"/>
                </a:solidFill>
                <a:latin typeface="+mn-lt"/>
              </a:rPr>
              <a:t>方案</a:t>
            </a:r>
            <a:r>
              <a:rPr lang="en-US" altLang="zh-CN" sz="2800" b="1">
                <a:solidFill>
                  <a:schemeClr val="bg1"/>
                </a:solidFill>
                <a:latin typeface="+mn-lt"/>
              </a:rPr>
              <a:t> 2</a:t>
            </a:r>
            <a:r>
              <a:rPr lang="zh-CN" altLang="en-US" sz="2800" b="1">
                <a:solidFill>
                  <a:schemeClr val="bg1"/>
                </a:solidFill>
                <a:latin typeface="+mn-lt"/>
              </a:rPr>
              <a:t>：</a:t>
            </a:r>
          </a:p>
        </p:txBody>
      </p:sp>
      <p:sp>
        <p:nvSpPr>
          <p:cNvPr id="48156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+mn-lt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+mn-lt"/>
              </a:rPr>
              <a:t>6</a:t>
            </a:r>
            <a:r>
              <a:rPr lang="zh-CN" altLang="en-US" sz="2800" b="1">
                <a:latin typeface="+mn-lt"/>
              </a:rPr>
              <a:t>： 全加器 （</a:t>
            </a:r>
            <a:r>
              <a:rPr lang="en-US" altLang="zh-CN" sz="2800" b="1">
                <a:latin typeface="+mn-lt"/>
              </a:rPr>
              <a:t>Full Adder</a:t>
            </a:r>
            <a:r>
              <a:rPr lang="zh-CN" altLang="en-US" sz="2800" b="1">
                <a:latin typeface="+mn-lt"/>
              </a:rPr>
              <a:t>）</a:t>
            </a:r>
            <a:endParaRPr lang="en-US" altLang="zh-CN" sz="2800" b="1">
              <a:latin typeface="+mn-lt"/>
            </a:endParaRPr>
          </a:p>
        </p:txBody>
      </p:sp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427708"/>
              </p:ext>
            </p:extLst>
          </p:nvPr>
        </p:nvGraphicFramePr>
        <p:xfrm>
          <a:off x="1331640" y="3975455"/>
          <a:ext cx="914400" cy="53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36" name="Equation" r:id="rId4" imgW="419040" imgH="228600" progId="Equation.DSMT4">
                  <p:embed/>
                </p:oleObj>
              </mc:Choice>
              <mc:Fallback>
                <p:oleObj name="Equation" r:id="rId4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975455"/>
                        <a:ext cx="914400" cy="533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682755"/>
              </p:ext>
            </p:extLst>
          </p:nvPr>
        </p:nvGraphicFramePr>
        <p:xfrm>
          <a:off x="680355" y="1651324"/>
          <a:ext cx="14097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37" name="Equation" r:id="rId6" imgW="723600" imgH="228600" progId="Equation.DSMT4">
                  <p:embed/>
                </p:oleObj>
              </mc:Choice>
              <mc:Fallback>
                <p:oleObj name="Equation" r:id="rId6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55" y="1651324"/>
                        <a:ext cx="14097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496026"/>
              </p:ext>
            </p:extLst>
          </p:nvPr>
        </p:nvGraphicFramePr>
        <p:xfrm>
          <a:off x="2686867" y="921141"/>
          <a:ext cx="14906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38" name="Equation" r:id="rId8" imgW="774360" imgH="253800" progId="Equation.DSMT4">
                  <p:embed/>
                </p:oleObj>
              </mc:Choice>
              <mc:Fallback>
                <p:oleObj name="Equation" r:id="rId8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867" y="921141"/>
                        <a:ext cx="149066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522120"/>
              </p:ext>
            </p:extLst>
          </p:nvPr>
        </p:nvGraphicFramePr>
        <p:xfrm>
          <a:off x="3723546" y="3977308"/>
          <a:ext cx="5254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39" name="Equation" r:id="rId10" imgW="241200" imgH="228600" progId="Equation.DSMT4">
                  <p:embed/>
                </p:oleObj>
              </mc:Choice>
              <mc:Fallback>
                <p:oleObj name="Equation" r:id="rId10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546" y="3977308"/>
                        <a:ext cx="525462" cy="53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900265"/>
              </p:ext>
            </p:extLst>
          </p:nvPr>
        </p:nvGraphicFramePr>
        <p:xfrm>
          <a:off x="5489575" y="3675063"/>
          <a:ext cx="24399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40" name="Equation" r:id="rId12" imgW="1269720" imgH="253800" progId="Equation.DSMT4">
                  <p:embed/>
                </p:oleObj>
              </mc:Choice>
              <mc:Fallback>
                <p:oleObj name="Equation" r:id="rId12" imgW="1269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3675063"/>
                        <a:ext cx="24399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272572"/>
              </p:ext>
            </p:extLst>
          </p:nvPr>
        </p:nvGraphicFramePr>
        <p:xfrm>
          <a:off x="5150574" y="1550899"/>
          <a:ext cx="26701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41" name="Equation" r:id="rId14" imgW="1091880" imgH="228600" progId="Equation.DSMT4">
                  <p:embed/>
                </p:oleObj>
              </mc:Choice>
              <mc:Fallback>
                <p:oleObj name="Equation" r:id="rId14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574" y="1550899"/>
                        <a:ext cx="2670175" cy="500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510393"/>
              </p:ext>
            </p:extLst>
          </p:nvPr>
        </p:nvGraphicFramePr>
        <p:xfrm>
          <a:off x="5148064" y="1968177"/>
          <a:ext cx="3476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42" name="Equation" r:id="rId16" imgW="1422360" imgH="253800" progId="Equation.DSMT4">
                  <p:embed/>
                </p:oleObj>
              </mc:Choice>
              <mc:Fallback>
                <p:oleObj name="Equation" r:id="rId16" imgW="1422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968177"/>
                        <a:ext cx="3476625" cy="555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789447"/>
              </p:ext>
            </p:extLst>
          </p:nvPr>
        </p:nvGraphicFramePr>
        <p:xfrm>
          <a:off x="5342468" y="4581128"/>
          <a:ext cx="17081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43" name="Equation" r:id="rId18" imgW="698400" imgH="228600" progId="Equation.DSMT4">
                  <p:embed/>
                </p:oleObj>
              </mc:Choice>
              <mc:Fallback>
                <p:oleObj name="Equation" r:id="rId18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2468" y="4581128"/>
                        <a:ext cx="1708150" cy="500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608800"/>
              </p:ext>
            </p:extLst>
          </p:nvPr>
        </p:nvGraphicFramePr>
        <p:xfrm>
          <a:off x="5355327" y="4986076"/>
          <a:ext cx="13033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44" name="Equation" r:id="rId20" imgW="533160" imgH="228600" progId="Equation.DSMT4">
                  <p:embed/>
                </p:oleObj>
              </mc:Choice>
              <mc:Fallback>
                <p:oleObj name="Equation" r:id="rId20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5327" y="4986076"/>
                        <a:ext cx="1303337" cy="500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AutoShape 76"/>
          <p:cNvSpPr>
            <a:spLocks/>
          </p:cNvSpPr>
          <p:nvPr/>
        </p:nvSpPr>
        <p:spPr bwMode="auto">
          <a:xfrm>
            <a:off x="5004048" y="1742852"/>
            <a:ext cx="144463" cy="492919"/>
          </a:xfrm>
          <a:prstGeom prst="leftBrace">
            <a:avLst>
              <a:gd name="adj1" fmla="val 41484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18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1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1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18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1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1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71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18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18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71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1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7" dur="500"/>
                                        <p:tgtEl>
                                          <p:spTgt spid="71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71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1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71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1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1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1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7" dur="500"/>
                                        <p:tgtEl>
                                          <p:spTgt spid="71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64" grpId="0" autoUpdateAnimBg="0"/>
      <p:bldP spid="718869" grpId="0" autoUpdateAnimBg="0"/>
      <p:bldP spid="718887" grpId="0" autoUpdateAnimBg="0"/>
      <p:bldP spid="718889" grpId="0" autoUpdateAnimBg="0"/>
      <p:bldP spid="718904" grpId="0" animBg="1"/>
      <p:bldP spid="718910" grpId="0" animBg="1"/>
      <p:bldP spid="718911" grpId="0" animBg="1"/>
      <p:bldP spid="718912" grpId="0" autoUpdateAnimBg="0"/>
      <p:bldP spid="718913" grpId="0" animBg="1"/>
      <p:bldP spid="718914" grpId="0" animBg="1"/>
      <p:bldP spid="718915" grpId="0" animBg="1"/>
      <p:bldP spid="718916" grpId="0" animBg="1"/>
      <p:bldP spid="718917" grpId="0" animBg="1"/>
      <p:bldP spid="718918" grpId="0" animBg="1"/>
      <p:bldP spid="718919" grpId="0" animBg="1"/>
      <p:bldP spid="718920" grpId="0" animBg="1"/>
      <p:bldP spid="48158" grpId="0" animBg="1"/>
      <p:bldP spid="7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2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1151471" y="2713038"/>
            <a:ext cx="70569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latin typeface="+mn-lt"/>
              </a:rPr>
              <a:t>74LS82  (</a:t>
            </a:r>
            <a:r>
              <a:rPr lang="en-US" altLang="zh-CN" sz="3200" dirty="0" smtClean="0">
                <a:latin typeface="+mn-lt"/>
              </a:rPr>
              <a:t>2-bit</a:t>
            </a:r>
            <a:r>
              <a:rPr lang="en-US" altLang="zh-CN" sz="3200" b="1" dirty="0">
                <a:latin typeface="+mn-lt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latin typeface="+mn-lt"/>
              </a:rPr>
              <a:t>74LS83</a:t>
            </a:r>
            <a:r>
              <a:rPr lang="zh-CN" altLang="en-US" sz="3200" b="1" dirty="0" smtClean="0">
                <a:latin typeface="+mn-lt"/>
              </a:rPr>
              <a:t>，</a:t>
            </a:r>
            <a:r>
              <a:rPr lang="en-US" altLang="zh-CN" sz="3200" b="1" dirty="0" smtClean="0">
                <a:latin typeface="+mn-lt"/>
              </a:rPr>
              <a:t> 74LS283</a:t>
            </a:r>
            <a:r>
              <a:rPr lang="zh-CN" altLang="en-US" sz="3200" b="1" dirty="0" smtClean="0">
                <a:latin typeface="+mn-lt"/>
              </a:rPr>
              <a:t>  </a:t>
            </a:r>
            <a:r>
              <a:rPr lang="en-US" altLang="zh-CN" sz="3200" b="1" dirty="0" smtClean="0">
                <a:latin typeface="+mn-lt"/>
              </a:rPr>
              <a:t>(</a:t>
            </a:r>
            <a:r>
              <a:rPr lang="en-US" altLang="zh-CN" sz="3200" dirty="0">
                <a:latin typeface="+mn-lt"/>
              </a:rPr>
              <a:t>4-bit </a:t>
            </a:r>
            <a:r>
              <a:rPr lang="en-US" altLang="zh-CN" sz="3200" b="1" dirty="0" smtClean="0">
                <a:latin typeface="+mn-lt"/>
              </a:rPr>
              <a:t>)</a:t>
            </a:r>
          </a:p>
        </p:txBody>
      </p:sp>
      <p:sp>
        <p:nvSpPr>
          <p:cNvPr id="49158" name="Text Box 64"/>
          <p:cNvSpPr txBox="1">
            <a:spLocks noChangeArrowheads="1"/>
          </p:cNvSpPr>
          <p:nvPr/>
        </p:nvSpPr>
        <p:spPr bwMode="auto">
          <a:xfrm>
            <a:off x="684213" y="1484313"/>
            <a:ext cx="6338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200" b="1">
                <a:ea typeface="楷体_GB2312" pitchFamily="49" charset="-122"/>
              </a:rPr>
              <a:t>典型芯片</a:t>
            </a:r>
            <a:r>
              <a:rPr kumimoji="0" lang="en-US" altLang="zh-CN" sz="3200" b="1">
                <a:ea typeface="楷体_GB2312" pitchFamily="49" charset="-122"/>
              </a:rPr>
              <a:t>:   </a:t>
            </a:r>
          </a:p>
        </p:txBody>
      </p:sp>
      <p:pic>
        <p:nvPicPr>
          <p:cNvPr id="49159" name="Picture 1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6</a:t>
            </a:r>
            <a:r>
              <a:rPr lang="zh-CN" altLang="en-US" sz="2800" b="1"/>
              <a:t>： 全加器 （</a:t>
            </a:r>
            <a:r>
              <a:rPr lang="en-US" altLang="zh-CN" sz="2800" b="1"/>
              <a:t>Full Adder</a:t>
            </a:r>
            <a:r>
              <a:rPr lang="zh-CN" altLang="en-US" sz="2800" b="1"/>
              <a:t>）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ChangeArrowheads="1"/>
          </p:cNvSpPr>
          <p:nvPr/>
        </p:nvSpPr>
        <p:spPr bwMode="auto">
          <a:xfrm>
            <a:off x="395288" y="1916113"/>
            <a:ext cx="432117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kumimoji="0" lang="en-US" altLang="zh-CN" sz="2800" b="1">
                <a:latin typeface="Times New Roman" pitchFamily="18" charset="0"/>
              </a:rPr>
              <a:t>A</a:t>
            </a:r>
            <a:r>
              <a:rPr kumimoji="0" lang="en-US" altLang="zh-CN" sz="2800" b="1" baseline="-25000">
                <a:latin typeface="Times New Roman" pitchFamily="18" charset="0"/>
              </a:rPr>
              <a:t>3</a:t>
            </a:r>
            <a:r>
              <a:rPr kumimoji="0" lang="en-US" altLang="zh-CN" sz="2800" b="1">
                <a:latin typeface="Times New Roman" pitchFamily="18" charset="0"/>
              </a:rPr>
              <a:t>A</a:t>
            </a:r>
            <a:r>
              <a:rPr kumimoji="0" lang="en-US" altLang="zh-CN" sz="2800" b="1" baseline="-25000">
                <a:latin typeface="Times New Roman" pitchFamily="18" charset="0"/>
              </a:rPr>
              <a:t>2</a:t>
            </a:r>
            <a:r>
              <a:rPr kumimoji="0" lang="en-US" altLang="zh-CN" sz="2800" b="1">
                <a:latin typeface="Times New Roman" pitchFamily="18" charset="0"/>
              </a:rPr>
              <a:t>A</a:t>
            </a:r>
            <a:r>
              <a:rPr kumimoji="0" lang="en-US" altLang="zh-CN" sz="2800" b="1" baseline="-25000">
                <a:latin typeface="Times New Roman" pitchFamily="18" charset="0"/>
              </a:rPr>
              <a:t>1</a:t>
            </a:r>
            <a:r>
              <a:rPr kumimoji="0" lang="en-US" altLang="zh-CN" sz="2800" b="1">
                <a:latin typeface="Times New Roman" pitchFamily="18" charset="0"/>
              </a:rPr>
              <a:t>A</a:t>
            </a:r>
            <a:r>
              <a:rPr kumimoji="0" lang="en-US" altLang="zh-CN" sz="2800" b="1" baseline="-25000">
                <a:latin typeface="Times New Roman" pitchFamily="18" charset="0"/>
              </a:rPr>
              <a:t>0</a:t>
            </a:r>
            <a:r>
              <a:rPr kumimoji="0" lang="en-US" altLang="zh-CN" sz="2800" b="1">
                <a:latin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kumimoji="0" lang="en-US" altLang="zh-CN" sz="2800" b="1">
                <a:latin typeface="Times New Roman" pitchFamily="18" charset="0"/>
              </a:rPr>
              <a:t>    Input</a:t>
            </a:r>
            <a:r>
              <a:rPr kumimoji="0" lang="zh-CN" altLang="en-US" sz="2800" b="1">
                <a:latin typeface="Times New Roman" pitchFamily="18" charset="0"/>
              </a:rPr>
              <a:t>：</a:t>
            </a:r>
            <a:r>
              <a:rPr kumimoji="0" lang="en-US" sz="2800" b="1">
                <a:latin typeface="Times New Roman" pitchFamily="18" charset="0"/>
              </a:rPr>
              <a:t> </a:t>
            </a:r>
            <a:r>
              <a:rPr kumimoji="0" lang="en-US" altLang="zh-CN" sz="2800" b="1">
                <a:latin typeface="Times New Roman" pitchFamily="18" charset="0"/>
              </a:rPr>
              <a:t>8421 code     </a:t>
            </a:r>
          </a:p>
          <a:p>
            <a:pPr>
              <a:lnSpc>
                <a:spcPct val="150000"/>
              </a:lnSpc>
            </a:pPr>
            <a:r>
              <a:rPr kumimoji="0" lang="en-US" altLang="zh-CN" sz="2800" b="1">
                <a:latin typeface="Times New Roman" pitchFamily="18" charset="0"/>
              </a:rPr>
              <a:t>S</a:t>
            </a:r>
            <a:r>
              <a:rPr kumimoji="0" lang="en-US" altLang="zh-CN" sz="2800" b="1" baseline="-25000">
                <a:latin typeface="Times New Roman" pitchFamily="18" charset="0"/>
              </a:rPr>
              <a:t>3</a:t>
            </a:r>
            <a:r>
              <a:rPr kumimoji="0" lang="en-US" altLang="zh-CN" sz="2800" b="1">
                <a:latin typeface="Times New Roman" pitchFamily="18" charset="0"/>
              </a:rPr>
              <a:t>S</a:t>
            </a:r>
            <a:r>
              <a:rPr kumimoji="0" lang="en-US" altLang="zh-CN" sz="2800" b="1" baseline="-25000">
                <a:latin typeface="Times New Roman" pitchFamily="18" charset="0"/>
              </a:rPr>
              <a:t>2</a:t>
            </a:r>
            <a:r>
              <a:rPr kumimoji="0" lang="en-US" altLang="zh-CN" sz="2800" b="1">
                <a:latin typeface="Times New Roman" pitchFamily="18" charset="0"/>
              </a:rPr>
              <a:t>S</a:t>
            </a:r>
            <a:r>
              <a:rPr kumimoji="0" lang="en-US" altLang="zh-CN" sz="2800" b="1" baseline="-25000">
                <a:latin typeface="Times New Roman" pitchFamily="18" charset="0"/>
              </a:rPr>
              <a:t>1</a:t>
            </a:r>
            <a:r>
              <a:rPr kumimoji="0" lang="en-US" altLang="zh-CN" sz="2800" b="1">
                <a:latin typeface="Times New Roman" pitchFamily="18" charset="0"/>
              </a:rPr>
              <a:t>S</a:t>
            </a:r>
            <a:r>
              <a:rPr kumimoji="0" lang="en-US" altLang="zh-CN" sz="2800" b="1" baseline="-25000">
                <a:latin typeface="Times New Roman" pitchFamily="18" charset="0"/>
              </a:rPr>
              <a:t>0</a:t>
            </a:r>
            <a:r>
              <a:rPr kumimoji="0" lang="en-US" altLang="zh-CN" sz="2800" b="1">
                <a:latin typeface="Times New Roman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kumimoji="0" lang="en-US" altLang="zh-CN" sz="2800" b="1">
                <a:latin typeface="Times New Roman" pitchFamily="18" charset="0"/>
              </a:rPr>
              <a:t>    Output</a:t>
            </a:r>
            <a:r>
              <a:rPr kumimoji="0" lang="zh-CN" altLang="en-US" sz="2800" b="1">
                <a:latin typeface="Times New Roman" pitchFamily="18" charset="0"/>
              </a:rPr>
              <a:t>：</a:t>
            </a:r>
            <a:r>
              <a:rPr kumimoji="0" lang="en-US" altLang="zh-CN" sz="2800" b="1">
                <a:latin typeface="Times New Roman" pitchFamily="18" charset="0"/>
              </a:rPr>
              <a:t>Excess-3 code</a:t>
            </a:r>
          </a:p>
          <a:p>
            <a:pPr>
              <a:lnSpc>
                <a:spcPct val="150000"/>
              </a:lnSpc>
            </a:pPr>
            <a:endParaRPr kumimoji="0" lang="en-US" sz="2800" b="1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sz="2800" b="1">
                <a:latin typeface="Times New Roman" pitchFamily="18" charset="0"/>
              </a:rPr>
              <a:t> </a:t>
            </a:r>
            <a:r>
              <a:rPr kumimoji="0" lang="en-US" altLang="zh-CN" sz="2800" b="1">
                <a:latin typeface="Times New Roman" pitchFamily="18" charset="0"/>
              </a:rPr>
              <a:t>S = A+0011</a:t>
            </a:r>
          </a:p>
        </p:txBody>
      </p:sp>
      <p:sp>
        <p:nvSpPr>
          <p:cNvPr id="50179" name="Rectangle 8"/>
          <p:cNvSpPr>
            <a:spLocks noChangeArrowheads="1"/>
          </p:cNvSpPr>
          <p:nvPr/>
        </p:nvSpPr>
        <p:spPr bwMode="auto">
          <a:xfrm>
            <a:off x="503995" y="962026"/>
            <a:ext cx="842493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MSI(Medium Scale Integration) adder</a:t>
            </a:r>
            <a:r>
              <a:rPr kumimoji="0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的应用</a:t>
            </a:r>
            <a:r>
              <a:rPr kumimoji="0"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:</a:t>
            </a:r>
          </a:p>
          <a:p>
            <a:r>
              <a:rPr kumimoji="0"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0"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                        </a:t>
            </a:r>
            <a:r>
              <a:rPr kumimoji="0"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余三码编码器</a:t>
            </a:r>
            <a:endParaRPr kumimoji="0" lang="en-US" altLang="zh-CN" sz="3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pic>
        <p:nvPicPr>
          <p:cNvPr id="501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773238"/>
            <a:ext cx="30289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Line 7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50182" name="Picture 9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6</a:t>
            </a:r>
            <a:r>
              <a:rPr lang="zh-CN" altLang="en-US" sz="2800" b="1"/>
              <a:t>： 全加器 （</a:t>
            </a:r>
            <a:r>
              <a:rPr lang="en-US" altLang="zh-CN" sz="2800" b="1"/>
              <a:t>Full Adder</a:t>
            </a:r>
            <a:r>
              <a:rPr lang="zh-CN" altLang="en-US" sz="2800" b="1"/>
              <a:t>）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ChangeArrowheads="1"/>
          </p:cNvSpPr>
          <p:nvPr/>
        </p:nvSpPr>
        <p:spPr bwMode="auto">
          <a:xfrm>
            <a:off x="282327" y="1196752"/>
            <a:ext cx="432117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kumimoji="0" lang="en-US" altLang="zh-CN" sz="2800" b="1" dirty="0">
                <a:latin typeface="Times New Roman" pitchFamily="18" charset="0"/>
              </a:rPr>
              <a:t>A</a:t>
            </a:r>
            <a:r>
              <a:rPr kumimoji="0" lang="en-US" altLang="zh-CN" sz="2800" b="1" baseline="-25000" dirty="0">
                <a:latin typeface="Times New Roman" pitchFamily="18" charset="0"/>
              </a:rPr>
              <a:t>3</a:t>
            </a:r>
            <a:r>
              <a:rPr kumimoji="0" lang="en-US" altLang="zh-CN" sz="2800" b="1" dirty="0">
                <a:latin typeface="Times New Roman" pitchFamily="18" charset="0"/>
              </a:rPr>
              <a:t>A</a:t>
            </a:r>
            <a:r>
              <a:rPr kumimoji="0" lang="en-US" altLang="zh-CN" sz="2800" b="1" baseline="-25000" dirty="0">
                <a:latin typeface="Times New Roman" pitchFamily="18" charset="0"/>
              </a:rPr>
              <a:t>2</a:t>
            </a:r>
            <a:r>
              <a:rPr kumimoji="0" lang="en-US" altLang="zh-CN" sz="2800" b="1" dirty="0">
                <a:latin typeface="Times New Roman" pitchFamily="18" charset="0"/>
              </a:rPr>
              <a:t>A</a:t>
            </a:r>
            <a:r>
              <a:rPr kumimoji="0" lang="en-US" altLang="zh-CN" sz="2800" b="1" baseline="-25000" dirty="0">
                <a:latin typeface="Times New Roman" pitchFamily="18" charset="0"/>
              </a:rPr>
              <a:t>1</a:t>
            </a:r>
            <a:r>
              <a:rPr kumimoji="0" lang="en-US" altLang="zh-CN" sz="2800" b="1" dirty="0">
                <a:latin typeface="Times New Roman" pitchFamily="18" charset="0"/>
              </a:rPr>
              <a:t>A</a:t>
            </a:r>
            <a:r>
              <a:rPr kumimoji="0" lang="en-US" altLang="zh-CN" sz="2800" b="1" baseline="-25000" dirty="0">
                <a:latin typeface="Times New Roman" pitchFamily="18" charset="0"/>
              </a:rPr>
              <a:t>0</a:t>
            </a:r>
            <a:r>
              <a:rPr kumimoji="0" lang="en-US" altLang="zh-CN" sz="2800" b="1" dirty="0">
                <a:latin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kumimoji="0" lang="en-US" altLang="zh-CN" sz="2800" b="1" dirty="0">
                <a:latin typeface="Times New Roman" pitchFamily="18" charset="0"/>
              </a:rPr>
              <a:t>    Input</a:t>
            </a:r>
            <a:r>
              <a:rPr kumimoji="0" lang="zh-CN" altLang="en-US" sz="2800" b="1" dirty="0">
                <a:latin typeface="Times New Roman" pitchFamily="18" charset="0"/>
              </a:rPr>
              <a:t>：</a:t>
            </a:r>
            <a:r>
              <a:rPr kumimoji="0" lang="en-US" altLang="zh-CN" sz="2800" b="1" dirty="0">
                <a:latin typeface="Times New Roman" pitchFamily="18" charset="0"/>
              </a:rPr>
              <a:t>Excess-3 code</a:t>
            </a:r>
          </a:p>
          <a:p>
            <a:pPr>
              <a:lnSpc>
                <a:spcPct val="150000"/>
              </a:lnSpc>
            </a:pPr>
            <a:r>
              <a:rPr kumimoji="0" lang="en-US" altLang="zh-CN" sz="2800" b="1" dirty="0">
                <a:latin typeface="Times New Roman" pitchFamily="18" charset="0"/>
              </a:rPr>
              <a:t>S</a:t>
            </a:r>
            <a:r>
              <a:rPr kumimoji="0" lang="en-US" altLang="zh-CN" sz="2800" b="1" baseline="-25000" dirty="0">
                <a:latin typeface="Times New Roman" pitchFamily="18" charset="0"/>
              </a:rPr>
              <a:t>3</a:t>
            </a:r>
            <a:r>
              <a:rPr kumimoji="0" lang="en-US" altLang="zh-CN" sz="2800" b="1" dirty="0">
                <a:latin typeface="Times New Roman" pitchFamily="18" charset="0"/>
              </a:rPr>
              <a:t>S</a:t>
            </a:r>
            <a:r>
              <a:rPr kumimoji="0" lang="en-US" altLang="zh-CN" sz="2800" b="1" baseline="-25000" dirty="0">
                <a:latin typeface="Times New Roman" pitchFamily="18" charset="0"/>
              </a:rPr>
              <a:t>2</a:t>
            </a:r>
            <a:r>
              <a:rPr kumimoji="0" lang="en-US" altLang="zh-CN" sz="2800" b="1" dirty="0">
                <a:latin typeface="Times New Roman" pitchFamily="18" charset="0"/>
              </a:rPr>
              <a:t>S</a:t>
            </a:r>
            <a:r>
              <a:rPr kumimoji="0" lang="en-US" altLang="zh-CN" sz="2800" b="1" baseline="-25000" dirty="0">
                <a:latin typeface="Times New Roman" pitchFamily="18" charset="0"/>
              </a:rPr>
              <a:t>1</a:t>
            </a:r>
            <a:r>
              <a:rPr kumimoji="0" lang="en-US" altLang="zh-CN" sz="2800" b="1" dirty="0">
                <a:latin typeface="Times New Roman" pitchFamily="18" charset="0"/>
              </a:rPr>
              <a:t>S</a:t>
            </a:r>
            <a:r>
              <a:rPr kumimoji="0" lang="en-US" altLang="zh-CN" sz="2800" b="1" baseline="-25000" dirty="0">
                <a:latin typeface="Times New Roman" pitchFamily="18" charset="0"/>
              </a:rPr>
              <a:t>0</a:t>
            </a:r>
            <a:r>
              <a:rPr kumimoji="0" lang="en-US" altLang="zh-CN" sz="2800" b="1" dirty="0">
                <a:latin typeface="Times New Roman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kumimoji="0" lang="en-US" altLang="zh-CN" sz="2800" b="1" dirty="0">
                <a:latin typeface="Times New Roman" pitchFamily="18" charset="0"/>
              </a:rPr>
              <a:t>    Output</a:t>
            </a:r>
            <a:r>
              <a:rPr kumimoji="0" lang="zh-CN" altLang="en-US" sz="2800" b="1" dirty="0">
                <a:latin typeface="Times New Roman" pitchFamily="18" charset="0"/>
              </a:rPr>
              <a:t>：</a:t>
            </a:r>
            <a:r>
              <a:rPr kumimoji="0" lang="en-US" altLang="zh-CN" sz="2800" b="1" dirty="0">
                <a:latin typeface="Times New Roman" pitchFamily="18" charset="0"/>
              </a:rPr>
              <a:t>8421 code</a:t>
            </a:r>
            <a:endParaRPr kumimoji="0" lang="en-US" sz="2800" b="1" dirty="0">
              <a:latin typeface="Times New Roman" pitchFamily="18" charset="0"/>
            </a:endParaRPr>
          </a:p>
        </p:txBody>
      </p:sp>
      <p:sp>
        <p:nvSpPr>
          <p:cNvPr id="50179" name="Rectangle 8"/>
          <p:cNvSpPr>
            <a:spLocks noChangeArrowheads="1"/>
          </p:cNvSpPr>
          <p:nvPr/>
        </p:nvSpPr>
        <p:spPr bwMode="auto">
          <a:xfrm>
            <a:off x="0" y="869975"/>
            <a:ext cx="954055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kumimoji="0" lang="en-US" altLang="zh-CN" sz="3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2316" y="4678397"/>
            <a:ext cx="1856919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b="1" dirty="0">
                <a:latin typeface="Times New Roman" pitchFamily="18" charset="0"/>
              </a:rPr>
              <a:t>S = A 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itchFamily="18" charset="0"/>
              </a:rPr>
              <a:t>– 0011 </a:t>
            </a:r>
          </a:p>
        </p:txBody>
      </p:sp>
      <p:sp>
        <p:nvSpPr>
          <p:cNvPr id="2" name="矩形 1"/>
          <p:cNvSpPr/>
          <p:nvPr/>
        </p:nvSpPr>
        <p:spPr>
          <a:xfrm>
            <a:off x="1383427" y="5409952"/>
            <a:ext cx="1629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b="1" dirty="0">
                <a:latin typeface="Times New Roman" pitchFamily="18" charset="0"/>
              </a:rPr>
              <a:t> = A 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itchFamily="18" charset="0"/>
              </a:rPr>
              <a:t>+ 1101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48263" y="2060575"/>
            <a:ext cx="3028950" cy="3838575"/>
            <a:chOff x="5148263" y="2060575"/>
            <a:chExt cx="3028950" cy="3838575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263" y="2060575"/>
              <a:ext cx="3028950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3"/>
            <p:cNvGrpSpPr/>
            <p:nvPr/>
          </p:nvGrpSpPr>
          <p:grpSpPr>
            <a:xfrm>
              <a:off x="5241558" y="3501008"/>
              <a:ext cx="338554" cy="1346666"/>
              <a:chOff x="5241558" y="3501008"/>
              <a:chExt cx="338554" cy="134666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5241558" y="4509120"/>
                <a:ext cx="338554" cy="33855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1600" b="1" dirty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endParaRPr lang="zh-CN" altLang="en-US" sz="16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241558" y="4005064"/>
                <a:ext cx="338554" cy="33855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1600" b="1" dirty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endParaRPr lang="zh-CN" altLang="en-US" sz="16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241558" y="3501008"/>
                <a:ext cx="278852" cy="33855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1600" b="1" dirty="0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  <a:endParaRPr lang="zh-CN" altLang="en-US" sz="1600" dirty="0"/>
              </a:p>
            </p:txBody>
          </p:sp>
        </p:grpSp>
      </p:grp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03995" y="962026"/>
            <a:ext cx="842493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MSI(Medium Scale Integration) adder</a:t>
            </a:r>
            <a:r>
              <a:rPr kumimoji="0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的应用</a:t>
            </a:r>
            <a:r>
              <a:rPr kumimoji="0"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:</a:t>
            </a:r>
          </a:p>
          <a:p>
            <a:r>
              <a:rPr kumimoji="0"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0"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                      </a:t>
            </a:r>
            <a:r>
              <a:rPr kumimoji="0"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余三码</a:t>
            </a:r>
            <a:r>
              <a:rPr kumimoji="0"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——8421 </a:t>
            </a:r>
            <a:r>
              <a:rPr kumimoji="0"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编码器</a:t>
            </a:r>
            <a:endParaRPr kumimoji="0" lang="en-US" altLang="zh-CN" sz="3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7" name="Picture 9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6</a:t>
            </a:r>
            <a:r>
              <a:rPr lang="zh-CN" altLang="en-US" sz="2800" b="1"/>
              <a:t>： 全加器 （</a:t>
            </a:r>
            <a:r>
              <a:rPr lang="en-US" altLang="zh-CN" sz="2800" b="1"/>
              <a:t>Full Adder</a:t>
            </a:r>
            <a:r>
              <a:rPr lang="zh-CN" altLang="en-US" sz="2800" b="1"/>
              <a:t>）</a:t>
            </a: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160339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8"/>
          <p:cNvSpPr>
            <a:spLocks noChangeArrowheads="1"/>
          </p:cNvSpPr>
          <p:nvPr/>
        </p:nvSpPr>
        <p:spPr bwMode="auto">
          <a:xfrm>
            <a:off x="107504" y="-27384"/>
            <a:ext cx="954055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MSI adder</a:t>
            </a:r>
            <a:r>
              <a:rPr kumimoji="0"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的应用</a:t>
            </a:r>
            <a:r>
              <a:rPr kumimoji="0"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:  </a:t>
            </a:r>
            <a:r>
              <a:rPr kumimoji="0"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十进制加法器</a:t>
            </a:r>
            <a:endParaRPr kumimoji="0" lang="en-US" altLang="zh-CN" sz="3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115616" y="3933056"/>
          <a:ext cx="6624736" cy="1675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2" name="Equation" r:id="rId4" imgW="2336760" imgH="660240" progId="Equation.DSMT4">
                  <p:embed/>
                </p:oleObj>
              </mc:Choice>
              <mc:Fallback>
                <p:oleObj name="Equation" r:id="rId4" imgW="2336760" imgH="66024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933056"/>
                        <a:ext cx="6624736" cy="167551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8A335DC-206C-4582-B0E8-86348A2FC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20" y="908720"/>
            <a:ext cx="835292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spcBef>
                <a:spcPts val="18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CN" altLang="zh-CN" sz="2800" dirty="0">
                <a:solidFill>
                  <a:schemeClr val="bg2"/>
                </a:solidFill>
              </a:rPr>
              <a:t>如果</a:t>
            </a:r>
            <a:r>
              <a:rPr lang="en-US" altLang="zh-CN" sz="2800" dirty="0">
                <a:solidFill>
                  <a:schemeClr val="bg2"/>
                </a:solidFill>
              </a:rPr>
              <a:t> </a:t>
            </a:r>
            <a:r>
              <a:rPr lang="zh-CN" altLang="zh-CN" sz="2800" dirty="0" smtClean="0">
                <a:solidFill>
                  <a:schemeClr val="bg2"/>
                </a:solidFill>
              </a:rPr>
              <a:t>和</a:t>
            </a:r>
            <a:r>
              <a:rPr lang="zh-CN" altLang="zh-CN" sz="2800" dirty="0">
                <a:solidFill>
                  <a:schemeClr val="bg2"/>
                </a:solidFill>
              </a:rPr>
              <a:t>不大于</a:t>
            </a:r>
            <a:r>
              <a:rPr lang="en-US" altLang="zh-CN" sz="2800" dirty="0">
                <a:solidFill>
                  <a:schemeClr val="bg2"/>
                </a:solidFill>
              </a:rPr>
              <a:t>10</a:t>
            </a:r>
            <a:r>
              <a:rPr lang="zh-CN" altLang="zh-CN" sz="2800" dirty="0">
                <a:solidFill>
                  <a:schemeClr val="bg2"/>
                </a:solidFill>
              </a:rPr>
              <a:t>，不</a:t>
            </a:r>
            <a:r>
              <a:rPr lang="zh-CN" altLang="en-US" sz="2800" dirty="0">
                <a:solidFill>
                  <a:schemeClr val="bg2"/>
                </a:solidFill>
              </a:rPr>
              <a:t>作</a:t>
            </a:r>
            <a:r>
              <a:rPr lang="zh-CN" altLang="zh-CN" sz="2800" dirty="0">
                <a:solidFill>
                  <a:schemeClr val="bg2"/>
                </a:solidFill>
              </a:rPr>
              <a:t>处理；</a:t>
            </a:r>
          </a:p>
          <a:p>
            <a:pPr marL="342900" lvl="0" indent="-342900">
              <a:spcBef>
                <a:spcPts val="18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CN" altLang="zh-CN" sz="2800" dirty="0">
                <a:solidFill>
                  <a:schemeClr val="bg2"/>
                </a:solidFill>
              </a:rPr>
              <a:t>如果</a:t>
            </a:r>
            <a:r>
              <a:rPr lang="en-US" altLang="zh-CN" sz="2800" dirty="0">
                <a:solidFill>
                  <a:schemeClr val="bg2"/>
                </a:solidFill>
              </a:rPr>
              <a:t> </a:t>
            </a:r>
            <a:r>
              <a:rPr lang="zh-CN" altLang="zh-CN" sz="2800" dirty="0" smtClean="0">
                <a:solidFill>
                  <a:schemeClr val="bg2"/>
                </a:solidFill>
              </a:rPr>
              <a:t>和</a:t>
            </a:r>
            <a:r>
              <a:rPr lang="zh-CN" altLang="zh-CN" sz="2800" dirty="0">
                <a:solidFill>
                  <a:schemeClr val="bg2"/>
                </a:solidFill>
              </a:rPr>
              <a:t>大于</a:t>
            </a:r>
            <a:r>
              <a:rPr lang="zh-CN" altLang="en-US" sz="2800" dirty="0">
                <a:solidFill>
                  <a:schemeClr val="bg2"/>
                </a:solidFill>
              </a:rPr>
              <a:t>或等于</a:t>
            </a:r>
            <a:r>
              <a:rPr lang="en-US" altLang="zh-CN" sz="2800" dirty="0">
                <a:solidFill>
                  <a:schemeClr val="bg2"/>
                </a:solidFill>
              </a:rPr>
              <a:t>10</a:t>
            </a:r>
            <a:r>
              <a:rPr lang="zh-CN" altLang="zh-CN" sz="2800" dirty="0">
                <a:solidFill>
                  <a:schemeClr val="bg2"/>
                </a:solidFill>
              </a:rPr>
              <a:t>，小于</a:t>
            </a:r>
            <a:r>
              <a:rPr lang="en-US" altLang="zh-CN" sz="2800" dirty="0">
                <a:solidFill>
                  <a:schemeClr val="bg2"/>
                </a:solidFill>
              </a:rPr>
              <a:t>16</a:t>
            </a:r>
            <a:r>
              <a:rPr lang="zh-CN" altLang="zh-CN" sz="2800" dirty="0">
                <a:solidFill>
                  <a:schemeClr val="bg2"/>
                </a:solidFill>
              </a:rPr>
              <a:t>，则产生一个进位</a:t>
            </a:r>
            <a:r>
              <a:rPr lang="zh-CN" altLang="en-US" sz="2800" dirty="0">
                <a:solidFill>
                  <a:schemeClr val="bg2"/>
                </a:solidFill>
              </a:rPr>
              <a:t>，</a:t>
            </a:r>
            <a:r>
              <a:rPr lang="zh-CN" altLang="zh-CN" sz="2800" dirty="0">
                <a:solidFill>
                  <a:schemeClr val="bg2"/>
                </a:solidFill>
              </a:rPr>
              <a:t>结果减</a:t>
            </a:r>
            <a:r>
              <a:rPr lang="en-US" altLang="zh-CN" sz="2800" dirty="0">
                <a:solidFill>
                  <a:schemeClr val="bg2"/>
                </a:solidFill>
              </a:rPr>
              <a:t>10</a:t>
            </a:r>
            <a:r>
              <a:rPr lang="zh-CN" altLang="zh-CN" sz="2800" dirty="0">
                <a:solidFill>
                  <a:schemeClr val="bg2"/>
                </a:solidFill>
              </a:rPr>
              <a:t>；</a:t>
            </a:r>
          </a:p>
          <a:p>
            <a:pPr marL="342900" lvl="0" indent="-342900">
              <a:spcBef>
                <a:spcPts val="18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CN" altLang="zh-CN" sz="2800" dirty="0">
                <a:solidFill>
                  <a:schemeClr val="bg2"/>
                </a:solidFill>
              </a:rPr>
              <a:t>如果</a:t>
            </a:r>
            <a:r>
              <a:rPr lang="en-US" altLang="zh-CN" sz="2800" dirty="0">
                <a:solidFill>
                  <a:schemeClr val="bg2"/>
                </a:solidFill>
              </a:rPr>
              <a:t> </a:t>
            </a:r>
            <a:r>
              <a:rPr lang="zh-CN" altLang="zh-CN" sz="2800" dirty="0" smtClean="0">
                <a:solidFill>
                  <a:schemeClr val="bg2"/>
                </a:solidFill>
              </a:rPr>
              <a:t>和大于</a:t>
            </a:r>
            <a:r>
              <a:rPr lang="zh-CN" altLang="zh-CN" sz="2800" dirty="0">
                <a:solidFill>
                  <a:schemeClr val="bg2"/>
                </a:solidFill>
              </a:rPr>
              <a:t>或等于</a:t>
            </a:r>
            <a:r>
              <a:rPr lang="en-US" altLang="zh-CN" sz="2800" dirty="0">
                <a:solidFill>
                  <a:schemeClr val="bg2"/>
                </a:solidFill>
              </a:rPr>
              <a:t>16</a:t>
            </a:r>
            <a:r>
              <a:rPr lang="zh-CN" altLang="zh-CN" sz="2800" dirty="0">
                <a:solidFill>
                  <a:schemeClr val="bg2"/>
                </a:solidFill>
              </a:rPr>
              <a:t>（意味着</a:t>
            </a:r>
            <a:r>
              <a:rPr lang="en-US" altLang="zh-CN" sz="2800" dirty="0">
                <a:solidFill>
                  <a:schemeClr val="bg2"/>
                </a:solidFill>
              </a:rPr>
              <a:t>BCD</a:t>
            </a:r>
            <a:r>
              <a:rPr lang="zh-CN" altLang="zh-CN" sz="2800" dirty="0">
                <a:solidFill>
                  <a:schemeClr val="bg2"/>
                </a:solidFill>
              </a:rPr>
              <a:t>码本身产生了一个进位），则结果加</a:t>
            </a:r>
            <a:r>
              <a:rPr lang="en-US" altLang="zh-CN" sz="2800" dirty="0">
                <a:solidFill>
                  <a:schemeClr val="bg2"/>
                </a:solidFill>
              </a:rPr>
              <a:t> 6</a:t>
            </a:r>
            <a:r>
              <a:rPr lang="zh-CN" altLang="en-US" sz="2800" dirty="0">
                <a:solidFill>
                  <a:schemeClr val="bg2"/>
                </a:solidFill>
              </a:rPr>
              <a:t>。</a:t>
            </a:r>
            <a:endParaRPr lang="zh-CN" altLang="zh-CN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0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8"/>
          <p:cNvSpPr>
            <a:spLocks noChangeArrowheads="1"/>
          </p:cNvSpPr>
          <p:nvPr/>
        </p:nvSpPr>
        <p:spPr bwMode="auto">
          <a:xfrm>
            <a:off x="107504" y="-27384"/>
            <a:ext cx="954055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MSI adder</a:t>
            </a:r>
            <a:r>
              <a:rPr kumimoji="0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的应用</a:t>
            </a:r>
            <a:r>
              <a:rPr kumimoji="0"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:  </a:t>
            </a:r>
            <a:r>
              <a:rPr kumimoji="0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十进制</a:t>
            </a:r>
            <a:r>
              <a:rPr kumimoji="0"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加法器</a:t>
            </a:r>
            <a:endParaRPr kumimoji="0" lang="en-US" altLang="zh-CN" sz="3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0181" name="Line 7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50182" name="Picture 9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760047"/>
            <a:ext cx="8784976" cy="5942005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6372200" y="2878257"/>
          <a:ext cx="2592288" cy="890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5" name="Equation" r:id="rId6" imgW="2336760" imgH="660240" progId="Equation.DSMT4">
                  <p:embed/>
                </p:oleObj>
              </mc:Choice>
              <mc:Fallback>
                <p:oleObj name="Equation" r:id="rId6" imgW="2336760" imgH="6602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878257"/>
                        <a:ext cx="2592288" cy="890281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83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1187624" y="404664"/>
            <a:ext cx="7272808" cy="57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三人</a:t>
            </a:r>
            <a:r>
              <a:rPr lang="zh-CN" altLang="en-US" sz="2800" b="1" dirty="0" smtClean="0"/>
              <a:t>表决器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举重比赛裁判</a:t>
            </a:r>
            <a:r>
              <a:rPr lang="zh-CN" altLang="en-US" sz="2800" b="1" dirty="0" smtClean="0"/>
              <a:t>电路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en-US" sz="2800" b="1" dirty="0"/>
              <a:t>： 操作</a:t>
            </a:r>
            <a:r>
              <a:rPr lang="zh-CN" altLang="en-US" sz="2800" b="1" dirty="0" smtClean="0"/>
              <a:t>码生成器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2-bit </a:t>
            </a:r>
            <a:r>
              <a:rPr lang="zh-CN" altLang="en-US" sz="2800" b="1" dirty="0"/>
              <a:t>比特串的平方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5</a:t>
            </a:r>
            <a:r>
              <a:rPr lang="zh-CN" altLang="en-US" sz="2800" b="1" dirty="0"/>
              <a:t>： 半加器 （</a:t>
            </a:r>
            <a:r>
              <a:rPr lang="en-US" altLang="zh-CN" sz="2800" b="1" dirty="0"/>
              <a:t>Half adder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6</a:t>
            </a:r>
            <a:r>
              <a:rPr lang="zh-CN" altLang="en-US" sz="2800" b="1" dirty="0"/>
              <a:t>： 全加器 （</a:t>
            </a:r>
            <a:r>
              <a:rPr lang="en-US" altLang="zh-CN" sz="2800" b="1" dirty="0"/>
              <a:t>Full </a:t>
            </a:r>
            <a:r>
              <a:rPr lang="en-US" altLang="zh-CN" sz="2800" b="1" dirty="0" smtClean="0"/>
              <a:t>Adder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7</a:t>
            </a:r>
            <a:r>
              <a:rPr lang="zh-CN" altLang="en-US" sz="2800" b="1" dirty="0"/>
              <a:t>： 用四个全加器构成</a:t>
            </a:r>
            <a:r>
              <a:rPr lang="zh-CN" altLang="en-US" sz="2800" b="1" dirty="0" smtClean="0"/>
              <a:t>并行加法器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8</a:t>
            </a:r>
            <a:r>
              <a:rPr lang="zh-CN" altLang="en-US" sz="2800" b="1" dirty="0"/>
              <a:t>： 二进制</a:t>
            </a:r>
            <a:r>
              <a:rPr lang="zh-CN" altLang="en-US" sz="2800" b="1" dirty="0" smtClean="0"/>
              <a:t>全减器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9</a:t>
            </a:r>
            <a:r>
              <a:rPr lang="zh-CN" altLang="en-US" sz="2800" b="1" dirty="0"/>
              <a:t>： 三态门</a:t>
            </a:r>
            <a:r>
              <a:rPr lang="en-US" altLang="zh-CN" sz="2800" b="1" dirty="0"/>
              <a:t>(</a:t>
            </a:r>
            <a:r>
              <a:rPr lang="en-US" altLang="zh-CN" sz="2800" dirty="0"/>
              <a:t>Three-State Buffers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10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MOD5</a:t>
            </a:r>
            <a:r>
              <a:rPr lang="zh-CN" altLang="en-US" sz="2800" b="1" dirty="0"/>
              <a:t>选择</a:t>
            </a:r>
            <a:r>
              <a:rPr lang="zh-CN" altLang="en-US" sz="2800" b="1" dirty="0" smtClean="0"/>
              <a:t>电路</a:t>
            </a:r>
            <a:endParaRPr lang="en-US" altLang="zh-CN" sz="2800" b="1" dirty="0"/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013992"/>
              </p:ext>
            </p:extLst>
          </p:nvPr>
        </p:nvGraphicFramePr>
        <p:xfrm>
          <a:off x="467544" y="4041825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04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041825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7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755650" y="4349750"/>
            <a:ext cx="79216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>
                <a:latin typeface="宋体" pitchFamily="2" charset="-122"/>
              </a:rPr>
              <a:t>· </a:t>
            </a:r>
            <a:r>
              <a:rPr kumimoji="0" lang="zh-CN" altLang="en-US" sz="2800" b="1" dirty="0">
                <a:solidFill>
                  <a:schemeClr val="bg1"/>
                </a:solidFill>
              </a:rPr>
              <a:t>缺点</a:t>
            </a:r>
            <a:r>
              <a:rPr kumimoji="0" lang="zh-CN" altLang="en-US" sz="2800" b="1" dirty="0"/>
              <a:t>：串行进位，运算速度慢 </a:t>
            </a:r>
          </a:p>
          <a:p>
            <a:pPr eaLnBrk="1" hangingPunct="1"/>
            <a:r>
              <a:rPr kumimoji="0" lang="en-US" altLang="zh-CN" sz="2800" b="1" dirty="0">
                <a:latin typeface="宋体" pitchFamily="2" charset="-122"/>
              </a:rPr>
              <a:t>· </a:t>
            </a:r>
            <a:r>
              <a:rPr kumimoji="0" lang="zh-CN" altLang="en-US" sz="2800" b="1" dirty="0">
                <a:solidFill>
                  <a:schemeClr val="bg1"/>
                </a:solidFill>
              </a:rPr>
              <a:t>优点</a:t>
            </a:r>
            <a:r>
              <a:rPr kumimoji="0" lang="zh-CN" altLang="en-US" sz="2800" b="1" dirty="0"/>
              <a:t>：线路简单</a:t>
            </a:r>
          </a:p>
          <a:p>
            <a:pPr eaLnBrk="1" hangingPunct="1"/>
            <a:r>
              <a:rPr kumimoji="0" lang="en-US" altLang="zh-CN" sz="2800" b="1" dirty="0">
                <a:latin typeface="宋体" pitchFamily="2" charset="-122"/>
              </a:rPr>
              <a:t>·</a:t>
            </a:r>
            <a:r>
              <a:rPr kumimoji="0" lang="en-US" altLang="zh-CN" sz="2800" b="1" dirty="0"/>
              <a:t>  </a:t>
            </a:r>
            <a:r>
              <a:rPr kumimoji="0" lang="zh-CN" altLang="en-US" sz="2800" b="1" dirty="0">
                <a:solidFill>
                  <a:schemeClr val="bg1"/>
                </a:solidFill>
              </a:rPr>
              <a:t>关键</a:t>
            </a:r>
            <a:r>
              <a:rPr kumimoji="0" lang="zh-CN" altLang="en-US" sz="2800" b="1" dirty="0"/>
              <a:t>：进位形成时间</a:t>
            </a:r>
          </a:p>
          <a:p>
            <a:pPr eaLnBrk="1" hangingPunct="1"/>
            <a:r>
              <a:rPr kumimoji="0" lang="en-US" altLang="zh-CN" sz="2800" b="1" dirty="0">
                <a:latin typeface="宋体" pitchFamily="2" charset="-122"/>
              </a:rPr>
              <a:t>·</a:t>
            </a:r>
            <a:r>
              <a:rPr kumimoji="0" lang="en-US" altLang="zh-CN" sz="2800" b="1" dirty="0"/>
              <a:t>  </a:t>
            </a:r>
            <a:r>
              <a:rPr kumimoji="0" lang="zh-CN" altLang="en-US" sz="2800" b="1" dirty="0">
                <a:solidFill>
                  <a:schemeClr val="bg1"/>
                </a:solidFill>
              </a:rPr>
              <a:t>解决方案</a:t>
            </a:r>
            <a:r>
              <a:rPr kumimoji="0" lang="zh-CN" altLang="en-US" sz="2800" b="1" dirty="0"/>
              <a:t>：改串行进位为并行进位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965200"/>
            <a:ext cx="3889375" cy="909638"/>
          </a:xfrm>
        </p:spPr>
        <p:txBody>
          <a:bodyPr/>
          <a:lstStyle/>
          <a:p>
            <a:pPr algn="l" eaLnBrk="1" hangingPunct="1"/>
            <a:r>
              <a:rPr lang="zh-CN" altLang="en-US" b="1" smtClean="0">
                <a:solidFill>
                  <a:schemeClr val="bg2"/>
                </a:solidFill>
                <a:latin typeface="Arial" charset="0"/>
              </a:rPr>
              <a:t>（</a:t>
            </a:r>
            <a:r>
              <a:rPr lang="en-US" altLang="zh-CN" b="1" smtClean="0">
                <a:solidFill>
                  <a:schemeClr val="bg2"/>
                </a:solidFill>
                <a:latin typeface="Arial" charset="0"/>
              </a:rPr>
              <a:t>1</a:t>
            </a:r>
            <a:r>
              <a:rPr lang="zh-CN" altLang="en-US" b="1" smtClean="0">
                <a:solidFill>
                  <a:schemeClr val="bg2"/>
                </a:solidFill>
                <a:latin typeface="Arial" charset="0"/>
              </a:rPr>
              <a:t>）串行进位</a:t>
            </a:r>
            <a:r>
              <a:rPr lang="en-US" altLang="zh-CN" b="1" smtClean="0">
                <a:solidFill>
                  <a:schemeClr val="bg2"/>
                </a:solidFill>
                <a:latin typeface="Arial" charset="0"/>
              </a:rPr>
              <a:t>    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1042988" y="1830388"/>
            <a:ext cx="6705600" cy="2286000"/>
            <a:chOff x="912" y="1728"/>
            <a:chExt cx="4224" cy="1440"/>
          </a:xfrm>
        </p:grpSpPr>
        <p:sp>
          <p:nvSpPr>
            <p:cNvPr id="51210" name="Line 13"/>
            <p:cNvSpPr>
              <a:spLocks noChangeShapeType="1"/>
            </p:cNvSpPr>
            <p:nvPr/>
          </p:nvSpPr>
          <p:spPr bwMode="auto">
            <a:xfrm>
              <a:off x="3344" y="2592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1" name="Line 14"/>
            <p:cNvSpPr>
              <a:spLocks noChangeShapeType="1"/>
            </p:cNvSpPr>
            <p:nvPr/>
          </p:nvSpPr>
          <p:spPr bwMode="auto">
            <a:xfrm>
              <a:off x="3632" y="2592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2" name="Line 15"/>
            <p:cNvSpPr>
              <a:spLocks noChangeShapeType="1"/>
            </p:cNvSpPr>
            <p:nvPr/>
          </p:nvSpPr>
          <p:spPr bwMode="auto">
            <a:xfrm>
              <a:off x="3488" y="1755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3" name="Line 20"/>
            <p:cNvSpPr>
              <a:spLocks noChangeShapeType="1"/>
            </p:cNvSpPr>
            <p:nvPr/>
          </p:nvSpPr>
          <p:spPr bwMode="auto">
            <a:xfrm>
              <a:off x="2400" y="2592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4" name="Line 21"/>
            <p:cNvSpPr>
              <a:spLocks noChangeShapeType="1"/>
            </p:cNvSpPr>
            <p:nvPr/>
          </p:nvSpPr>
          <p:spPr bwMode="auto">
            <a:xfrm>
              <a:off x="2688" y="2592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Line 22"/>
            <p:cNvSpPr>
              <a:spLocks noChangeShapeType="1"/>
            </p:cNvSpPr>
            <p:nvPr/>
          </p:nvSpPr>
          <p:spPr bwMode="auto">
            <a:xfrm>
              <a:off x="4416" y="1755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6" name="Rectangle 24"/>
            <p:cNvSpPr>
              <a:spLocks noChangeArrowheads="1"/>
            </p:cNvSpPr>
            <p:nvPr/>
          </p:nvSpPr>
          <p:spPr bwMode="auto">
            <a:xfrm>
              <a:off x="1248" y="2208"/>
              <a:ext cx="576" cy="38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FA3</a:t>
              </a:r>
            </a:p>
          </p:txBody>
        </p:sp>
        <p:sp>
          <p:nvSpPr>
            <p:cNvPr id="51217" name="Line 30"/>
            <p:cNvSpPr>
              <a:spLocks noChangeShapeType="1"/>
            </p:cNvSpPr>
            <p:nvPr/>
          </p:nvSpPr>
          <p:spPr bwMode="auto">
            <a:xfrm>
              <a:off x="1392" y="2592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Line 31"/>
            <p:cNvSpPr>
              <a:spLocks noChangeShapeType="1"/>
            </p:cNvSpPr>
            <p:nvPr/>
          </p:nvSpPr>
          <p:spPr bwMode="auto">
            <a:xfrm>
              <a:off x="1536" y="1755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Line 36"/>
            <p:cNvSpPr>
              <a:spLocks noChangeShapeType="1"/>
            </p:cNvSpPr>
            <p:nvPr/>
          </p:nvSpPr>
          <p:spPr bwMode="auto">
            <a:xfrm>
              <a:off x="4336" y="2592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0" name="Line 37"/>
            <p:cNvSpPr>
              <a:spLocks noChangeShapeType="1"/>
            </p:cNvSpPr>
            <p:nvPr/>
          </p:nvSpPr>
          <p:spPr bwMode="auto">
            <a:xfrm>
              <a:off x="4624" y="2592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Line 38"/>
            <p:cNvSpPr>
              <a:spLocks noChangeShapeType="1"/>
            </p:cNvSpPr>
            <p:nvPr/>
          </p:nvSpPr>
          <p:spPr bwMode="auto">
            <a:xfrm>
              <a:off x="2560" y="1755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2" name="Line 40"/>
            <p:cNvSpPr>
              <a:spLocks noChangeShapeType="1"/>
            </p:cNvSpPr>
            <p:nvPr/>
          </p:nvSpPr>
          <p:spPr bwMode="auto">
            <a:xfrm>
              <a:off x="1680" y="2592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0460" name="Text Box 44"/>
            <p:cNvSpPr txBox="1">
              <a:spLocks noChangeArrowheads="1"/>
            </p:cNvSpPr>
            <p:nvPr/>
          </p:nvSpPr>
          <p:spPr bwMode="auto">
            <a:xfrm>
              <a:off x="4800" y="2064"/>
              <a:ext cx="336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-1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0467" name="Text Box 51"/>
            <p:cNvSpPr txBox="1">
              <a:spLocks noChangeArrowheads="1"/>
            </p:cNvSpPr>
            <p:nvPr/>
          </p:nvSpPr>
          <p:spPr bwMode="auto">
            <a:xfrm>
              <a:off x="4464" y="1728"/>
              <a:ext cx="5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0468" name="Text Box 52"/>
            <p:cNvSpPr txBox="1">
              <a:spLocks noChangeArrowheads="1"/>
            </p:cNvSpPr>
            <p:nvPr/>
          </p:nvSpPr>
          <p:spPr bwMode="auto">
            <a:xfrm>
              <a:off x="3504" y="1728"/>
              <a:ext cx="5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0469" name="Text Box 53"/>
            <p:cNvSpPr txBox="1">
              <a:spLocks noChangeArrowheads="1"/>
            </p:cNvSpPr>
            <p:nvPr/>
          </p:nvSpPr>
          <p:spPr bwMode="auto">
            <a:xfrm>
              <a:off x="2544" y="1728"/>
              <a:ext cx="5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0470" name="Text Box 54"/>
            <p:cNvSpPr txBox="1">
              <a:spLocks noChangeArrowheads="1"/>
            </p:cNvSpPr>
            <p:nvPr/>
          </p:nvSpPr>
          <p:spPr bwMode="auto">
            <a:xfrm>
              <a:off x="1536" y="1728"/>
              <a:ext cx="5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0472" name="Text Box 56"/>
            <p:cNvSpPr txBox="1">
              <a:spLocks noChangeArrowheads="1"/>
            </p:cNvSpPr>
            <p:nvPr/>
          </p:nvSpPr>
          <p:spPr bwMode="auto">
            <a:xfrm>
              <a:off x="1366" y="2880"/>
              <a:ext cx="72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B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0473" name="Text Box 57"/>
            <p:cNvSpPr txBox="1">
              <a:spLocks noChangeArrowheads="1"/>
            </p:cNvSpPr>
            <p:nvPr/>
          </p:nvSpPr>
          <p:spPr bwMode="auto">
            <a:xfrm>
              <a:off x="4320" y="2880"/>
              <a:ext cx="72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B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0474" name="Text Box 58"/>
            <p:cNvSpPr txBox="1">
              <a:spLocks noChangeArrowheads="1"/>
            </p:cNvSpPr>
            <p:nvPr/>
          </p:nvSpPr>
          <p:spPr bwMode="auto">
            <a:xfrm>
              <a:off x="3312" y="2880"/>
              <a:ext cx="72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B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0475" name="Text Box 59"/>
            <p:cNvSpPr txBox="1">
              <a:spLocks noChangeArrowheads="1"/>
            </p:cNvSpPr>
            <p:nvPr/>
          </p:nvSpPr>
          <p:spPr bwMode="auto">
            <a:xfrm>
              <a:off x="2352" y="2880"/>
              <a:ext cx="72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B</a:t>
              </a:r>
              <a:r>
                <a:rPr lang="en-US" altLang="zh-CN" b="1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232" name="Rectangle 70"/>
            <p:cNvSpPr>
              <a:spLocks noChangeArrowheads="1"/>
            </p:cNvSpPr>
            <p:nvPr/>
          </p:nvSpPr>
          <p:spPr bwMode="auto">
            <a:xfrm>
              <a:off x="2256" y="2208"/>
              <a:ext cx="576" cy="38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FA2</a:t>
              </a:r>
            </a:p>
          </p:txBody>
        </p:sp>
        <p:sp>
          <p:nvSpPr>
            <p:cNvPr id="51233" name="Rectangle 71"/>
            <p:cNvSpPr>
              <a:spLocks noChangeArrowheads="1"/>
            </p:cNvSpPr>
            <p:nvPr/>
          </p:nvSpPr>
          <p:spPr bwMode="auto">
            <a:xfrm>
              <a:off x="3216" y="2208"/>
              <a:ext cx="576" cy="38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FA1</a:t>
              </a:r>
            </a:p>
          </p:txBody>
        </p:sp>
        <p:sp>
          <p:nvSpPr>
            <p:cNvPr id="51234" name="Rectangle 72"/>
            <p:cNvSpPr>
              <a:spLocks noChangeArrowheads="1"/>
            </p:cNvSpPr>
            <p:nvPr/>
          </p:nvSpPr>
          <p:spPr bwMode="auto">
            <a:xfrm>
              <a:off x="4176" y="2208"/>
              <a:ext cx="576" cy="38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Times New Roman" pitchFamily="18" charset="0"/>
                </a:rPr>
                <a:t>FA0</a:t>
              </a:r>
            </a:p>
          </p:txBody>
        </p:sp>
        <p:sp>
          <p:nvSpPr>
            <p:cNvPr id="51235" name="Line 73"/>
            <p:cNvSpPr>
              <a:spLocks noChangeShapeType="1"/>
            </p:cNvSpPr>
            <p:nvPr/>
          </p:nvSpPr>
          <p:spPr bwMode="auto">
            <a:xfrm flipH="1">
              <a:off x="3792" y="2388"/>
              <a:ext cx="352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6" name="Line 74"/>
            <p:cNvSpPr>
              <a:spLocks noChangeShapeType="1"/>
            </p:cNvSpPr>
            <p:nvPr/>
          </p:nvSpPr>
          <p:spPr bwMode="auto">
            <a:xfrm flipH="1">
              <a:off x="2832" y="2400"/>
              <a:ext cx="352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7" name="Line 75"/>
            <p:cNvSpPr>
              <a:spLocks noChangeShapeType="1"/>
            </p:cNvSpPr>
            <p:nvPr/>
          </p:nvSpPr>
          <p:spPr bwMode="auto">
            <a:xfrm flipH="1">
              <a:off x="1824" y="2400"/>
              <a:ext cx="352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0492" name="Text Box 76"/>
            <p:cNvSpPr txBox="1">
              <a:spLocks noChangeArrowheads="1"/>
            </p:cNvSpPr>
            <p:nvPr/>
          </p:nvSpPr>
          <p:spPr bwMode="auto">
            <a:xfrm>
              <a:off x="1872" y="2016"/>
              <a:ext cx="33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0493" name="Text Box 77"/>
            <p:cNvSpPr txBox="1">
              <a:spLocks noChangeArrowheads="1"/>
            </p:cNvSpPr>
            <p:nvPr/>
          </p:nvSpPr>
          <p:spPr bwMode="auto">
            <a:xfrm>
              <a:off x="2928" y="2016"/>
              <a:ext cx="33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0494" name="Text Box 78"/>
            <p:cNvSpPr txBox="1">
              <a:spLocks noChangeArrowheads="1"/>
            </p:cNvSpPr>
            <p:nvPr/>
          </p:nvSpPr>
          <p:spPr bwMode="auto">
            <a:xfrm>
              <a:off x="3888" y="2016"/>
              <a:ext cx="33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241" name="Line 79"/>
            <p:cNvSpPr>
              <a:spLocks noChangeShapeType="1"/>
            </p:cNvSpPr>
            <p:nvPr/>
          </p:nvSpPr>
          <p:spPr bwMode="auto">
            <a:xfrm flipH="1">
              <a:off x="4752" y="2400"/>
              <a:ext cx="384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0496" name="Text Box 80"/>
            <p:cNvSpPr txBox="1">
              <a:spLocks noChangeArrowheads="1"/>
            </p:cNvSpPr>
            <p:nvPr/>
          </p:nvSpPr>
          <p:spPr bwMode="auto">
            <a:xfrm>
              <a:off x="912" y="2016"/>
              <a:ext cx="33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243" name="Line 81"/>
            <p:cNvSpPr>
              <a:spLocks noChangeShapeType="1"/>
            </p:cNvSpPr>
            <p:nvPr/>
          </p:nvSpPr>
          <p:spPr bwMode="auto">
            <a:xfrm flipH="1">
              <a:off x="912" y="2400"/>
              <a:ext cx="352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207" name="Line 106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51208" name="Picture 10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9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7</a:t>
            </a:r>
            <a:r>
              <a:rPr lang="zh-CN" altLang="en-US" sz="2800" b="1" dirty="0"/>
              <a:t>： 用四个全加器构成并行加法器</a:t>
            </a:r>
            <a:endParaRPr lang="en-US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678612" y="1180856"/>
            <a:ext cx="233910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mtClean="0"/>
              <a:t>行波进位加法器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2916238" y="981075"/>
            <a:ext cx="3455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</a:rPr>
              <a:t>（</a:t>
            </a:r>
            <a:r>
              <a:rPr lang="en-US" altLang="zh-CN" sz="3200" b="1">
                <a:latin typeface="Times New Roman" pitchFamily="18" charset="0"/>
              </a:rPr>
              <a:t>2</a:t>
            </a:r>
            <a:r>
              <a:rPr lang="zh-CN" altLang="en-US" sz="3200" b="1">
                <a:latin typeface="Times New Roman" pitchFamily="18" charset="0"/>
              </a:rPr>
              <a:t>）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超前进位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22950" name="Text Box 6"/>
          <p:cNvSpPr txBox="1">
            <a:spLocks noChangeArrowheads="1"/>
          </p:cNvSpPr>
          <p:nvPr/>
        </p:nvSpPr>
        <p:spPr bwMode="auto">
          <a:xfrm>
            <a:off x="539552" y="1557338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kumimoji="0"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 </a:t>
            </a:r>
            <a:r>
              <a:rPr kumimoji="0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(</a:t>
            </a:r>
            <a:r>
              <a:rPr kumimoji="0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⊕ </a:t>
            </a:r>
            <a:r>
              <a:rPr kumimoji="0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0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</a:t>
            </a:r>
            <a:r>
              <a:rPr kumimoji="0"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i-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 </a:t>
            </a:r>
            <a:r>
              <a:rPr kumimoji="0"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0"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 </a:t>
            </a:r>
            <a:r>
              <a:rPr kumimoji="0"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0"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endParaRPr lang="en-US" altLang="zh-CN" i="1" dirty="0">
              <a:latin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9135" y="5373216"/>
            <a:ext cx="8134672" cy="540201"/>
            <a:chOff x="255712" y="5409079"/>
            <a:chExt cx="8134672" cy="540201"/>
          </a:xfrm>
        </p:grpSpPr>
        <p:sp>
          <p:nvSpPr>
            <p:cNvPr id="723115" name="Rectangle 171"/>
            <p:cNvSpPr>
              <a:spLocks noChangeArrowheads="1"/>
            </p:cNvSpPr>
            <p:nvPr/>
          </p:nvSpPr>
          <p:spPr bwMode="auto">
            <a:xfrm>
              <a:off x="8286072" y="568092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16" name="Rectangle 172"/>
            <p:cNvSpPr>
              <a:spLocks noChangeArrowheads="1"/>
            </p:cNvSpPr>
            <p:nvPr/>
          </p:nvSpPr>
          <p:spPr bwMode="auto">
            <a:xfrm>
              <a:off x="7617826" y="568092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17" name="Rectangle 173"/>
            <p:cNvSpPr>
              <a:spLocks noChangeArrowheads="1"/>
            </p:cNvSpPr>
            <p:nvPr/>
          </p:nvSpPr>
          <p:spPr bwMode="auto">
            <a:xfrm>
              <a:off x="7273924" y="568092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18" name="Rectangle 174"/>
            <p:cNvSpPr>
              <a:spLocks noChangeArrowheads="1"/>
            </p:cNvSpPr>
            <p:nvPr/>
          </p:nvSpPr>
          <p:spPr bwMode="auto">
            <a:xfrm>
              <a:off x="6685542" y="568092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19" name="Rectangle 175"/>
            <p:cNvSpPr>
              <a:spLocks noChangeArrowheads="1"/>
            </p:cNvSpPr>
            <p:nvPr/>
          </p:nvSpPr>
          <p:spPr bwMode="auto">
            <a:xfrm>
              <a:off x="6356309" y="568092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20" name="Rectangle 176"/>
            <p:cNvSpPr>
              <a:spLocks noChangeArrowheads="1"/>
            </p:cNvSpPr>
            <p:nvPr/>
          </p:nvSpPr>
          <p:spPr bwMode="auto">
            <a:xfrm>
              <a:off x="6075971" y="568092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21" name="Rectangle 177"/>
            <p:cNvSpPr>
              <a:spLocks noChangeArrowheads="1"/>
            </p:cNvSpPr>
            <p:nvPr/>
          </p:nvSpPr>
          <p:spPr bwMode="auto">
            <a:xfrm>
              <a:off x="5471290" y="568092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22" name="Rectangle 178"/>
            <p:cNvSpPr>
              <a:spLocks noChangeArrowheads="1"/>
            </p:cNvSpPr>
            <p:nvPr/>
          </p:nvSpPr>
          <p:spPr bwMode="auto">
            <a:xfrm>
              <a:off x="5140427" y="568092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23" name="Rectangle 179"/>
            <p:cNvSpPr>
              <a:spLocks noChangeArrowheads="1"/>
            </p:cNvSpPr>
            <p:nvPr/>
          </p:nvSpPr>
          <p:spPr bwMode="auto">
            <a:xfrm>
              <a:off x="4876388" y="568092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24" name="Rectangle 180"/>
            <p:cNvSpPr>
              <a:spLocks noChangeArrowheads="1"/>
            </p:cNvSpPr>
            <p:nvPr/>
          </p:nvSpPr>
          <p:spPr bwMode="auto">
            <a:xfrm>
              <a:off x="4596051" y="568092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25" name="Rectangle 181"/>
            <p:cNvSpPr>
              <a:spLocks noChangeArrowheads="1"/>
            </p:cNvSpPr>
            <p:nvPr/>
          </p:nvSpPr>
          <p:spPr bwMode="auto">
            <a:xfrm>
              <a:off x="4006039" y="568092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26" name="Rectangle 182"/>
            <p:cNvSpPr>
              <a:spLocks noChangeArrowheads="1"/>
            </p:cNvSpPr>
            <p:nvPr/>
          </p:nvSpPr>
          <p:spPr bwMode="auto">
            <a:xfrm>
              <a:off x="3569234" y="568092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27" name="Rectangle 183"/>
            <p:cNvSpPr>
              <a:spLocks noChangeArrowheads="1"/>
            </p:cNvSpPr>
            <p:nvPr/>
          </p:nvSpPr>
          <p:spPr bwMode="auto">
            <a:xfrm>
              <a:off x="3300306" y="568092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28" name="Rectangle 184"/>
            <p:cNvSpPr>
              <a:spLocks noChangeArrowheads="1"/>
            </p:cNvSpPr>
            <p:nvPr/>
          </p:nvSpPr>
          <p:spPr bwMode="auto">
            <a:xfrm>
              <a:off x="3036267" y="568092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29" name="Rectangle 185"/>
            <p:cNvSpPr>
              <a:spLocks noChangeArrowheads="1"/>
            </p:cNvSpPr>
            <p:nvPr/>
          </p:nvSpPr>
          <p:spPr bwMode="auto">
            <a:xfrm>
              <a:off x="2755930" y="568092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30" name="Rectangle 186"/>
            <p:cNvSpPr>
              <a:spLocks noChangeArrowheads="1"/>
            </p:cNvSpPr>
            <p:nvPr/>
          </p:nvSpPr>
          <p:spPr bwMode="auto">
            <a:xfrm>
              <a:off x="2120281" y="568092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31" name="Rectangle 187"/>
            <p:cNvSpPr>
              <a:spLocks noChangeArrowheads="1"/>
            </p:cNvSpPr>
            <p:nvPr/>
          </p:nvSpPr>
          <p:spPr bwMode="auto">
            <a:xfrm>
              <a:off x="1452035" y="568092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32" name="Rectangle 188"/>
            <p:cNvSpPr>
              <a:spLocks noChangeArrowheads="1"/>
            </p:cNvSpPr>
            <p:nvPr/>
          </p:nvSpPr>
          <p:spPr bwMode="auto">
            <a:xfrm>
              <a:off x="1119542" y="568092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33" name="Rectangle 189"/>
            <p:cNvSpPr>
              <a:spLocks noChangeArrowheads="1"/>
            </p:cNvSpPr>
            <p:nvPr/>
          </p:nvSpPr>
          <p:spPr bwMode="auto">
            <a:xfrm>
              <a:off x="483894" y="568092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62" name="Rectangle 218"/>
            <p:cNvSpPr>
              <a:spLocks noChangeArrowheads="1"/>
            </p:cNvSpPr>
            <p:nvPr/>
          </p:nvSpPr>
          <p:spPr bwMode="auto">
            <a:xfrm>
              <a:off x="8048112" y="5452644"/>
              <a:ext cx="254259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63" name="Rectangle 219"/>
            <p:cNvSpPr>
              <a:spLocks noChangeArrowheads="1"/>
            </p:cNvSpPr>
            <p:nvPr/>
          </p:nvSpPr>
          <p:spPr bwMode="auto">
            <a:xfrm>
              <a:off x="7373346" y="5452644"/>
              <a:ext cx="254259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64" name="Rectangle 220"/>
            <p:cNvSpPr>
              <a:spLocks noChangeArrowheads="1"/>
            </p:cNvSpPr>
            <p:nvPr/>
          </p:nvSpPr>
          <p:spPr bwMode="auto">
            <a:xfrm>
              <a:off x="7120717" y="5452644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65" name="Rectangle 221"/>
            <p:cNvSpPr>
              <a:spLocks noChangeArrowheads="1"/>
            </p:cNvSpPr>
            <p:nvPr/>
          </p:nvSpPr>
          <p:spPr bwMode="auto">
            <a:xfrm>
              <a:off x="6462250" y="5452644"/>
              <a:ext cx="254259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66" name="Rectangle 222"/>
            <p:cNvSpPr>
              <a:spLocks noChangeArrowheads="1"/>
            </p:cNvSpPr>
            <p:nvPr/>
          </p:nvSpPr>
          <p:spPr bwMode="auto">
            <a:xfrm>
              <a:off x="6196581" y="5452644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67" name="Rectangle 223"/>
            <p:cNvSpPr>
              <a:spLocks noChangeArrowheads="1"/>
            </p:cNvSpPr>
            <p:nvPr/>
          </p:nvSpPr>
          <p:spPr bwMode="auto">
            <a:xfrm>
              <a:off x="5922764" y="5452644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68" name="Rectangle 224"/>
            <p:cNvSpPr>
              <a:spLocks noChangeArrowheads="1"/>
            </p:cNvSpPr>
            <p:nvPr/>
          </p:nvSpPr>
          <p:spPr bwMode="auto">
            <a:xfrm>
              <a:off x="5231700" y="5452644"/>
              <a:ext cx="254259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69" name="Rectangle 225"/>
            <p:cNvSpPr>
              <a:spLocks noChangeArrowheads="1"/>
            </p:cNvSpPr>
            <p:nvPr/>
          </p:nvSpPr>
          <p:spPr bwMode="auto">
            <a:xfrm>
              <a:off x="5003518" y="5452644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70" name="Rectangle 226"/>
            <p:cNvSpPr>
              <a:spLocks noChangeArrowheads="1"/>
            </p:cNvSpPr>
            <p:nvPr/>
          </p:nvSpPr>
          <p:spPr bwMode="auto">
            <a:xfrm>
              <a:off x="4716661" y="5452644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71" name="Rectangle 227"/>
            <p:cNvSpPr>
              <a:spLocks noChangeArrowheads="1"/>
            </p:cNvSpPr>
            <p:nvPr/>
          </p:nvSpPr>
          <p:spPr bwMode="auto">
            <a:xfrm>
              <a:off x="4442843" y="5452644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72" name="Rectangle 228"/>
            <p:cNvSpPr>
              <a:spLocks noChangeArrowheads="1"/>
            </p:cNvSpPr>
            <p:nvPr/>
          </p:nvSpPr>
          <p:spPr bwMode="auto">
            <a:xfrm>
              <a:off x="3673546" y="5452644"/>
              <a:ext cx="234701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73" name="Rectangle 229"/>
            <p:cNvSpPr>
              <a:spLocks noChangeArrowheads="1"/>
            </p:cNvSpPr>
            <p:nvPr/>
          </p:nvSpPr>
          <p:spPr bwMode="auto">
            <a:xfrm>
              <a:off x="3412767" y="5452644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74" name="Rectangle 230"/>
            <p:cNvSpPr>
              <a:spLocks noChangeArrowheads="1"/>
            </p:cNvSpPr>
            <p:nvPr/>
          </p:nvSpPr>
          <p:spPr bwMode="auto">
            <a:xfrm>
              <a:off x="3163397" y="5452644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75" name="Rectangle 231"/>
            <p:cNvSpPr>
              <a:spLocks noChangeArrowheads="1"/>
            </p:cNvSpPr>
            <p:nvPr/>
          </p:nvSpPr>
          <p:spPr bwMode="auto">
            <a:xfrm>
              <a:off x="2876540" y="5452644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76" name="Rectangle 232"/>
            <p:cNvSpPr>
              <a:spLocks noChangeArrowheads="1"/>
            </p:cNvSpPr>
            <p:nvPr/>
          </p:nvSpPr>
          <p:spPr bwMode="auto">
            <a:xfrm>
              <a:off x="2602722" y="5452644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77" name="Rectangle 233"/>
            <p:cNvSpPr>
              <a:spLocks noChangeArrowheads="1"/>
            </p:cNvSpPr>
            <p:nvPr/>
          </p:nvSpPr>
          <p:spPr bwMode="auto">
            <a:xfrm>
              <a:off x="1882320" y="5452644"/>
              <a:ext cx="254259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78" name="Rectangle 234"/>
            <p:cNvSpPr>
              <a:spLocks noChangeArrowheads="1"/>
            </p:cNvSpPr>
            <p:nvPr/>
          </p:nvSpPr>
          <p:spPr bwMode="auto">
            <a:xfrm>
              <a:off x="1218964" y="5452644"/>
              <a:ext cx="234701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79" name="Rectangle 235"/>
            <p:cNvSpPr>
              <a:spLocks noChangeArrowheads="1"/>
            </p:cNvSpPr>
            <p:nvPr/>
          </p:nvSpPr>
          <p:spPr bwMode="auto">
            <a:xfrm>
              <a:off x="966335" y="5452644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80" name="Rectangle 236"/>
            <p:cNvSpPr>
              <a:spLocks noChangeArrowheads="1"/>
            </p:cNvSpPr>
            <p:nvPr/>
          </p:nvSpPr>
          <p:spPr bwMode="auto">
            <a:xfrm>
              <a:off x="255712" y="5452644"/>
              <a:ext cx="234701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21" name="Rectangle 277"/>
            <p:cNvSpPr>
              <a:spLocks noChangeArrowheads="1"/>
            </p:cNvSpPr>
            <p:nvPr/>
          </p:nvSpPr>
          <p:spPr bwMode="auto">
            <a:xfrm>
              <a:off x="7808521" y="5409079"/>
              <a:ext cx="193954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22" name="Rectangle 278"/>
            <p:cNvSpPr>
              <a:spLocks noChangeArrowheads="1"/>
            </p:cNvSpPr>
            <p:nvPr/>
          </p:nvSpPr>
          <p:spPr bwMode="auto">
            <a:xfrm>
              <a:off x="6859938" y="5409079"/>
              <a:ext cx="193954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23" name="Rectangle 279"/>
            <p:cNvSpPr>
              <a:spLocks noChangeArrowheads="1"/>
            </p:cNvSpPr>
            <p:nvPr/>
          </p:nvSpPr>
          <p:spPr bwMode="auto">
            <a:xfrm>
              <a:off x="5661985" y="5409079"/>
              <a:ext cx="193954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24" name="Rectangle 280"/>
            <p:cNvSpPr>
              <a:spLocks noChangeArrowheads="1"/>
            </p:cNvSpPr>
            <p:nvPr/>
          </p:nvSpPr>
          <p:spPr bwMode="auto">
            <a:xfrm>
              <a:off x="4182064" y="5409079"/>
              <a:ext cx="193954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25" name="Rectangle 281"/>
            <p:cNvSpPr>
              <a:spLocks noChangeArrowheads="1"/>
            </p:cNvSpPr>
            <p:nvPr/>
          </p:nvSpPr>
          <p:spPr bwMode="auto">
            <a:xfrm>
              <a:off x="2327274" y="5409079"/>
              <a:ext cx="193954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26" name="Rectangle 282"/>
            <p:cNvSpPr>
              <a:spLocks noChangeArrowheads="1"/>
            </p:cNvSpPr>
            <p:nvPr/>
          </p:nvSpPr>
          <p:spPr bwMode="auto">
            <a:xfrm>
              <a:off x="1642730" y="5409079"/>
              <a:ext cx="193954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27" name="Rectangle 283"/>
            <p:cNvSpPr>
              <a:spLocks noChangeArrowheads="1"/>
            </p:cNvSpPr>
            <p:nvPr/>
          </p:nvSpPr>
          <p:spPr bwMode="auto">
            <a:xfrm>
              <a:off x="689257" y="5409079"/>
              <a:ext cx="193954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43" name="Rectangle 299"/>
            <p:cNvSpPr>
              <a:spLocks noChangeArrowheads="1"/>
            </p:cNvSpPr>
            <p:nvPr/>
          </p:nvSpPr>
          <p:spPr bwMode="auto">
            <a:xfrm>
              <a:off x="3908247" y="5656526"/>
              <a:ext cx="114091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-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9135" y="4400967"/>
            <a:ext cx="6371155" cy="540201"/>
            <a:chOff x="255712" y="4844483"/>
            <a:chExt cx="6371155" cy="540201"/>
          </a:xfrm>
        </p:grpSpPr>
        <p:sp>
          <p:nvSpPr>
            <p:cNvPr id="723134" name="Rectangle 190"/>
            <p:cNvSpPr>
              <a:spLocks noChangeArrowheads="1"/>
            </p:cNvSpPr>
            <p:nvPr/>
          </p:nvSpPr>
          <p:spPr bwMode="auto">
            <a:xfrm>
              <a:off x="6522555" y="5116326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35" name="Rectangle 191"/>
            <p:cNvSpPr>
              <a:spLocks noChangeArrowheads="1"/>
            </p:cNvSpPr>
            <p:nvPr/>
          </p:nvSpPr>
          <p:spPr bwMode="auto">
            <a:xfrm>
              <a:off x="5862458" y="5116326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36" name="Rectangle 192"/>
            <p:cNvSpPr>
              <a:spLocks noChangeArrowheads="1"/>
            </p:cNvSpPr>
            <p:nvPr/>
          </p:nvSpPr>
          <p:spPr bwMode="auto">
            <a:xfrm>
              <a:off x="5534855" y="5116326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37" name="Rectangle 193"/>
            <p:cNvSpPr>
              <a:spLocks noChangeArrowheads="1"/>
            </p:cNvSpPr>
            <p:nvPr/>
          </p:nvSpPr>
          <p:spPr bwMode="auto">
            <a:xfrm>
              <a:off x="4923654" y="5116326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38" name="Rectangle 194"/>
            <p:cNvSpPr>
              <a:spLocks noChangeArrowheads="1"/>
            </p:cNvSpPr>
            <p:nvPr/>
          </p:nvSpPr>
          <p:spPr bwMode="auto">
            <a:xfrm>
              <a:off x="4592791" y="5116326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39" name="Rectangle 195"/>
            <p:cNvSpPr>
              <a:spLocks noChangeArrowheads="1"/>
            </p:cNvSpPr>
            <p:nvPr/>
          </p:nvSpPr>
          <p:spPr bwMode="auto">
            <a:xfrm>
              <a:off x="4328753" y="5116326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40" name="Rectangle 196"/>
            <p:cNvSpPr>
              <a:spLocks noChangeArrowheads="1"/>
            </p:cNvSpPr>
            <p:nvPr/>
          </p:nvSpPr>
          <p:spPr bwMode="auto">
            <a:xfrm>
              <a:off x="3732221" y="5116326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41" name="Rectangle 197"/>
            <p:cNvSpPr>
              <a:spLocks noChangeArrowheads="1"/>
            </p:cNvSpPr>
            <p:nvPr/>
          </p:nvSpPr>
          <p:spPr bwMode="auto">
            <a:xfrm>
              <a:off x="3295416" y="5116326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42" name="Rectangle 198"/>
            <p:cNvSpPr>
              <a:spLocks noChangeArrowheads="1"/>
            </p:cNvSpPr>
            <p:nvPr/>
          </p:nvSpPr>
          <p:spPr bwMode="auto">
            <a:xfrm>
              <a:off x="3026488" y="5116326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43" name="Rectangle 199"/>
            <p:cNvSpPr>
              <a:spLocks noChangeArrowheads="1"/>
            </p:cNvSpPr>
            <p:nvPr/>
          </p:nvSpPr>
          <p:spPr bwMode="auto">
            <a:xfrm>
              <a:off x="2762449" y="5116326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44" name="Rectangle 200"/>
            <p:cNvSpPr>
              <a:spLocks noChangeArrowheads="1"/>
            </p:cNvSpPr>
            <p:nvPr/>
          </p:nvSpPr>
          <p:spPr bwMode="auto">
            <a:xfrm>
              <a:off x="2115392" y="5116326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45" name="Rectangle 201"/>
            <p:cNvSpPr>
              <a:spLocks noChangeArrowheads="1"/>
            </p:cNvSpPr>
            <p:nvPr/>
          </p:nvSpPr>
          <p:spPr bwMode="auto">
            <a:xfrm>
              <a:off x="1455295" y="5116326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46" name="Rectangle 202"/>
            <p:cNvSpPr>
              <a:spLocks noChangeArrowheads="1"/>
            </p:cNvSpPr>
            <p:nvPr/>
          </p:nvSpPr>
          <p:spPr bwMode="auto">
            <a:xfrm>
              <a:off x="1137471" y="5116326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47" name="Rectangle 203"/>
            <p:cNvSpPr>
              <a:spLocks noChangeArrowheads="1"/>
            </p:cNvSpPr>
            <p:nvPr/>
          </p:nvSpPr>
          <p:spPr bwMode="auto">
            <a:xfrm>
              <a:off x="490413" y="5116326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81" name="Rectangle 237"/>
            <p:cNvSpPr>
              <a:spLocks noChangeArrowheads="1"/>
            </p:cNvSpPr>
            <p:nvPr/>
          </p:nvSpPr>
          <p:spPr bwMode="auto">
            <a:xfrm>
              <a:off x="6278075" y="4888047"/>
              <a:ext cx="254259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82" name="Rectangle 238"/>
            <p:cNvSpPr>
              <a:spLocks noChangeArrowheads="1"/>
            </p:cNvSpPr>
            <p:nvPr/>
          </p:nvSpPr>
          <p:spPr bwMode="auto">
            <a:xfrm>
              <a:off x="5640796" y="4888047"/>
              <a:ext cx="254259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83" name="Rectangle 239"/>
            <p:cNvSpPr>
              <a:spLocks noChangeArrowheads="1"/>
            </p:cNvSpPr>
            <p:nvPr/>
          </p:nvSpPr>
          <p:spPr bwMode="auto">
            <a:xfrm>
              <a:off x="5375128" y="4888047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84" name="Rectangle 240"/>
            <p:cNvSpPr>
              <a:spLocks noChangeArrowheads="1"/>
            </p:cNvSpPr>
            <p:nvPr/>
          </p:nvSpPr>
          <p:spPr bwMode="auto">
            <a:xfrm>
              <a:off x="4682434" y="4888047"/>
              <a:ext cx="254259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85" name="Rectangle 241"/>
            <p:cNvSpPr>
              <a:spLocks noChangeArrowheads="1"/>
            </p:cNvSpPr>
            <p:nvPr/>
          </p:nvSpPr>
          <p:spPr bwMode="auto">
            <a:xfrm>
              <a:off x="4455882" y="4888047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86" name="Rectangle 242"/>
            <p:cNvSpPr>
              <a:spLocks noChangeArrowheads="1"/>
            </p:cNvSpPr>
            <p:nvPr/>
          </p:nvSpPr>
          <p:spPr bwMode="auto">
            <a:xfrm>
              <a:off x="4169025" y="4888047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87" name="Rectangle 243"/>
            <p:cNvSpPr>
              <a:spLocks noChangeArrowheads="1"/>
            </p:cNvSpPr>
            <p:nvPr/>
          </p:nvSpPr>
          <p:spPr bwMode="auto">
            <a:xfrm>
              <a:off x="3399728" y="4888047"/>
              <a:ext cx="234701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88" name="Rectangle 244"/>
            <p:cNvSpPr>
              <a:spLocks noChangeArrowheads="1"/>
            </p:cNvSpPr>
            <p:nvPr/>
          </p:nvSpPr>
          <p:spPr bwMode="auto">
            <a:xfrm>
              <a:off x="3138949" y="4888047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89" name="Rectangle 245"/>
            <p:cNvSpPr>
              <a:spLocks noChangeArrowheads="1"/>
            </p:cNvSpPr>
            <p:nvPr/>
          </p:nvSpPr>
          <p:spPr bwMode="auto">
            <a:xfrm>
              <a:off x="2889579" y="4888047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90" name="Rectangle 246"/>
            <p:cNvSpPr>
              <a:spLocks noChangeArrowheads="1"/>
            </p:cNvSpPr>
            <p:nvPr/>
          </p:nvSpPr>
          <p:spPr bwMode="auto">
            <a:xfrm>
              <a:off x="2602722" y="4888047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91" name="Rectangle 247"/>
            <p:cNvSpPr>
              <a:spLocks noChangeArrowheads="1"/>
            </p:cNvSpPr>
            <p:nvPr/>
          </p:nvSpPr>
          <p:spPr bwMode="auto">
            <a:xfrm>
              <a:off x="1870911" y="4888047"/>
              <a:ext cx="254259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92" name="Rectangle 248"/>
            <p:cNvSpPr>
              <a:spLocks noChangeArrowheads="1"/>
            </p:cNvSpPr>
            <p:nvPr/>
          </p:nvSpPr>
          <p:spPr bwMode="auto">
            <a:xfrm>
              <a:off x="1243412" y="4888047"/>
              <a:ext cx="234701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93" name="Rectangle 249"/>
            <p:cNvSpPr>
              <a:spLocks noChangeArrowheads="1"/>
            </p:cNvSpPr>
            <p:nvPr/>
          </p:nvSpPr>
          <p:spPr bwMode="auto">
            <a:xfrm>
              <a:off x="977744" y="4897210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94" name="Rectangle 250"/>
            <p:cNvSpPr>
              <a:spLocks noChangeArrowheads="1"/>
            </p:cNvSpPr>
            <p:nvPr/>
          </p:nvSpPr>
          <p:spPr bwMode="auto">
            <a:xfrm>
              <a:off x="255712" y="4888047"/>
              <a:ext cx="234701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28" name="Rectangle 284"/>
            <p:cNvSpPr>
              <a:spLocks noChangeArrowheads="1"/>
            </p:cNvSpPr>
            <p:nvPr/>
          </p:nvSpPr>
          <p:spPr bwMode="auto">
            <a:xfrm>
              <a:off x="6038484" y="4844483"/>
              <a:ext cx="193954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29" name="Rectangle 285"/>
            <p:cNvSpPr>
              <a:spLocks noChangeArrowheads="1"/>
            </p:cNvSpPr>
            <p:nvPr/>
          </p:nvSpPr>
          <p:spPr bwMode="auto">
            <a:xfrm>
              <a:off x="5114349" y="4844483"/>
              <a:ext cx="193954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30" name="Rectangle 286"/>
            <p:cNvSpPr>
              <a:spLocks noChangeArrowheads="1"/>
            </p:cNvSpPr>
            <p:nvPr/>
          </p:nvSpPr>
          <p:spPr bwMode="auto">
            <a:xfrm>
              <a:off x="3908247" y="4844483"/>
              <a:ext cx="193954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31" name="Rectangle 287"/>
            <p:cNvSpPr>
              <a:spLocks noChangeArrowheads="1"/>
            </p:cNvSpPr>
            <p:nvPr/>
          </p:nvSpPr>
          <p:spPr bwMode="auto">
            <a:xfrm>
              <a:off x="2327274" y="4844483"/>
              <a:ext cx="193954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32" name="Rectangle 288"/>
            <p:cNvSpPr>
              <a:spLocks noChangeArrowheads="1"/>
            </p:cNvSpPr>
            <p:nvPr/>
          </p:nvSpPr>
          <p:spPr bwMode="auto">
            <a:xfrm>
              <a:off x="1631321" y="4844483"/>
              <a:ext cx="193954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33" name="Rectangle 289"/>
            <p:cNvSpPr>
              <a:spLocks noChangeArrowheads="1"/>
            </p:cNvSpPr>
            <p:nvPr/>
          </p:nvSpPr>
          <p:spPr bwMode="auto">
            <a:xfrm>
              <a:off x="702296" y="4844483"/>
              <a:ext cx="193954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44" name="Rectangle 300"/>
            <p:cNvSpPr>
              <a:spLocks noChangeArrowheads="1"/>
            </p:cNvSpPr>
            <p:nvPr/>
          </p:nvSpPr>
          <p:spPr bwMode="auto">
            <a:xfrm>
              <a:off x="3634429" y="5091929"/>
              <a:ext cx="114091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-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9135" y="3649389"/>
            <a:ext cx="4773884" cy="541944"/>
            <a:chOff x="255712" y="4279886"/>
            <a:chExt cx="4773884" cy="541944"/>
          </a:xfrm>
        </p:grpSpPr>
        <p:sp>
          <p:nvSpPr>
            <p:cNvPr id="723148" name="Rectangle 204"/>
            <p:cNvSpPr>
              <a:spLocks noChangeArrowheads="1"/>
            </p:cNvSpPr>
            <p:nvPr/>
          </p:nvSpPr>
          <p:spPr bwMode="auto">
            <a:xfrm>
              <a:off x="4925284" y="455347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49" name="Rectangle 205"/>
            <p:cNvSpPr>
              <a:spLocks noChangeArrowheads="1"/>
            </p:cNvSpPr>
            <p:nvPr/>
          </p:nvSpPr>
          <p:spPr bwMode="auto">
            <a:xfrm>
              <a:off x="4273337" y="455347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50" name="Rectangle 206"/>
            <p:cNvSpPr>
              <a:spLocks noChangeArrowheads="1"/>
            </p:cNvSpPr>
            <p:nvPr/>
          </p:nvSpPr>
          <p:spPr bwMode="auto">
            <a:xfrm>
              <a:off x="3942474" y="455347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51" name="Rectangle 207"/>
            <p:cNvSpPr>
              <a:spLocks noChangeArrowheads="1"/>
            </p:cNvSpPr>
            <p:nvPr/>
          </p:nvSpPr>
          <p:spPr bwMode="auto">
            <a:xfrm>
              <a:off x="3368760" y="455347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52" name="Rectangle 208"/>
            <p:cNvSpPr>
              <a:spLocks noChangeArrowheads="1"/>
            </p:cNvSpPr>
            <p:nvPr/>
          </p:nvSpPr>
          <p:spPr bwMode="auto">
            <a:xfrm>
              <a:off x="2930326" y="455347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53" name="Rectangle 209"/>
            <p:cNvSpPr>
              <a:spLocks noChangeArrowheads="1"/>
            </p:cNvSpPr>
            <p:nvPr/>
          </p:nvSpPr>
          <p:spPr bwMode="auto">
            <a:xfrm>
              <a:off x="2663027" y="455347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54" name="Rectangle 210"/>
            <p:cNvSpPr>
              <a:spLocks noChangeArrowheads="1"/>
            </p:cNvSpPr>
            <p:nvPr/>
          </p:nvSpPr>
          <p:spPr bwMode="auto">
            <a:xfrm>
              <a:off x="2051827" y="455347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55" name="Rectangle 211"/>
            <p:cNvSpPr>
              <a:spLocks noChangeArrowheads="1"/>
            </p:cNvSpPr>
            <p:nvPr/>
          </p:nvSpPr>
          <p:spPr bwMode="auto">
            <a:xfrm>
              <a:off x="1399879" y="455347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56" name="Rectangle 212"/>
            <p:cNvSpPr>
              <a:spLocks noChangeArrowheads="1"/>
            </p:cNvSpPr>
            <p:nvPr/>
          </p:nvSpPr>
          <p:spPr bwMode="auto">
            <a:xfrm>
              <a:off x="1078795" y="455347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57" name="Rectangle 213"/>
            <p:cNvSpPr>
              <a:spLocks noChangeArrowheads="1"/>
            </p:cNvSpPr>
            <p:nvPr/>
          </p:nvSpPr>
          <p:spPr bwMode="auto">
            <a:xfrm>
              <a:off x="467595" y="4553472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95" name="Rectangle 251"/>
            <p:cNvSpPr>
              <a:spLocks noChangeArrowheads="1"/>
            </p:cNvSpPr>
            <p:nvPr/>
          </p:nvSpPr>
          <p:spPr bwMode="auto">
            <a:xfrm>
              <a:off x="4703622" y="4323451"/>
              <a:ext cx="254259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96" name="Rectangle 252"/>
            <p:cNvSpPr>
              <a:spLocks noChangeArrowheads="1"/>
            </p:cNvSpPr>
            <p:nvPr/>
          </p:nvSpPr>
          <p:spPr bwMode="auto">
            <a:xfrm>
              <a:off x="4032117" y="4323451"/>
              <a:ext cx="254259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97" name="Rectangle 253"/>
            <p:cNvSpPr>
              <a:spLocks noChangeArrowheads="1"/>
            </p:cNvSpPr>
            <p:nvPr/>
          </p:nvSpPr>
          <p:spPr bwMode="auto">
            <a:xfrm>
              <a:off x="3803935" y="4323451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98" name="Rectangle 254"/>
            <p:cNvSpPr>
              <a:spLocks noChangeArrowheads="1"/>
            </p:cNvSpPr>
            <p:nvPr/>
          </p:nvSpPr>
          <p:spPr bwMode="auto">
            <a:xfrm>
              <a:off x="3036267" y="4323451"/>
              <a:ext cx="234701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99" name="Rectangle 255"/>
            <p:cNvSpPr>
              <a:spLocks noChangeArrowheads="1"/>
            </p:cNvSpPr>
            <p:nvPr/>
          </p:nvSpPr>
          <p:spPr bwMode="auto">
            <a:xfrm>
              <a:off x="2773858" y="4323451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00" name="Rectangle 256"/>
            <p:cNvSpPr>
              <a:spLocks noChangeArrowheads="1"/>
            </p:cNvSpPr>
            <p:nvPr/>
          </p:nvSpPr>
          <p:spPr bwMode="auto">
            <a:xfrm>
              <a:off x="2524488" y="4323451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01" name="Rectangle 257"/>
            <p:cNvSpPr>
              <a:spLocks noChangeArrowheads="1"/>
            </p:cNvSpPr>
            <p:nvPr/>
          </p:nvSpPr>
          <p:spPr bwMode="auto">
            <a:xfrm>
              <a:off x="1828535" y="4323451"/>
              <a:ext cx="254259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02" name="Rectangle 258"/>
            <p:cNvSpPr>
              <a:spLocks noChangeArrowheads="1"/>
            </p:cNvSpPr>
            <p:nvPr/>
          </p:nvSpPr>
          <p:spPr bwMode="auto">
            <a:xfrm>
              <a:off x="1168438" y="4323451"/>
              <a:ext cx="234701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03" name="Rectangle 259"/>
            <p:cNvSpPr>
              <a:spLocks noChangeArrowheads="1"/>
            </p:cNvSpPr>
            <p:nvPr/>
          </p:nvSpPr>
          <p:spPr bwMode="auto">
            <a:xfrm>
              <a:off x="940257" y="4323451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04" name="Rectangle 260"/>
            <p:cNvSpPr>
              <a:spLocks noChangeArrowheads="1"/>
            </p:cNvSpPr>
            <p:nvPr/>
          </p:nvSpPr>
          <p:spPr bwMode="auto">
            <a:xfrm>
              <a:off x="255712" y="4323451"/>
              <a:ext cx="234701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34" name="Rectangle 290"/>
            <p:cNvSpPr>
              <a:spLocks noChangeArrowheads="1"/>
            </p:cNvSpPr>
            <p:nvPr/>
          </p:nvSpPr>
          <p:spPr bwMode="auto">
            <a:xfrm>
              <a:off x="4464032" y="4279886"/>
              <a:ext cx="193954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35" name="Rectangle 291"/>
            <p:cNvSpPr>
              <a:spLocks noChangeArrowheads="1"/>
            </p:cNvSpPr>
            <p:nvPr/>
          </p:nvSpPr>
          <p:spPr bwMode="auto">
            <a:xfrm>
              <a:off x="3543156" y="4279886"/>
              <a:ext cx="193954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36" name="Rectangle 292"/>
            <p:cNvSpPr>
              <a:spLocks noChangeArrowheads="1"/>
            </p:cNvSpPr>
            <p:nvPr/>
          </p:nvSpPr>
          <p:spPr bwMode="auto">
            <a:xfrm>
              <a:off x="2249041" y="4279886"/>
              <a:ext cx="193954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37" name="Rectangle 293"/>
            <p:cNvSpPr>
              <a:spLocks noChangeArrowheads="1"/>
            </p:cNvSpPr>
            <p:nvPr/>
          </p:nvSpPr>
          <p:spPr bwMode="auto">
            <a:xfrm>
              <a:off x="1590574" y="4279886"/>
              <a:ext cx="193954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38" name="Rectangle 294"/>
            <p:cNvSpPr>
              <a:spLocks noChangeArrowheads="1"/>
            </p:cNvSpPr>
            <p:nvPr/>
          </p:nvSpPr>
          <p:spPr bwMode="auto">
            <a:xfrm>
              <a:off x="664809" y="4279886"/>
              <a:ext cx="193954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45" name="Rectangle 301"/>
            <p:cNvSpPr>
              <a:spLocks noChangeArrowheads="1"/>
            </p:cNvSpPr>
            <p:nvPr/>
          </p:nvSpPr>
          <p:spPr bwMode="auto">
            <a:xfrm>
              <a:off x="3269338" y="4529075"/>
              <a:ext cx="114091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-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9135" y="2870511"/>
            <a:ext cx="2073193" cy="540201"/>
            <a:chOff x="255712" y="3717032"/>
            <a:chExt cx="2073193" cy="540201"/>
          </a:xfrm>
        </p:grpSpPr>
        <p:sp>
          <p:nvSpPr>
            <p:cNvPr id="723158" name="Rectangle 214"/>
            <p:cNvSpPr>
              <a:spLocks noChangeArrowheads="1"/>
            </p:cNvSpPr>
            <p:nvPr/>
          </p:nvSpPr>
          <p:spPr bwMode="auto">
            <a:xfrm>
              <a:off x="2224593" y="3988875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59" name="Rectangle 215"/>
            <p:cNvSpPr>
              <a:spLocks noChangeArrowheads="1"/>
            </p:cNvSpPr>
            <p:nvPr/>
          </p:nvSpPr>
          <p:spPr bwMode="auto">
            <a:xfrm>
              <a:off x="1569386" y="3988875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60" name="Rectangle 216"/>
            <p:cNvSpPr>
              <a:spLocks noChangeArrowheads="1"/>
            </p:cNvSpPr>
            <p:nvPr/>
          </p:nvSpPr>
          <p:spPr bwMode="auto">
            <a:xfrm>
              <a:off x="1130951" y="3988875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161" name="Rectangle 217"/>
            <p:cNvSpPr>
              <a:spLocks noChangeArrowheads="1"/>
            </p:cNvSpPr>
            <p:nvPr/>
          </p:nvSpPr>
          <p:spPr bwMode="auto">
            <a:xfrm>
              <a:off x="485523" y="3988875"/>
              <a:ext cx="104312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05" name="Rectangle 261"/>
            <p:cNvSpPr>
              <a:spLocks noChangeArrowheads="1"/>
            </p:cNvSpPr>
            <p:nvPr/>
          </p:nvSpPr>
          <p:spPr bwMode="auto">
            <a:xfrm>
              <a:off x="1983372" y="3760597"/>
              <a:ext cx="254259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06" name="Rectangle 262"/>
            <p:cNvSpPr>
              <a:spLocks noChangeArrowheads="1"/>
            </p:cNvSpPr>
            <p:nvPr/>
          </p:nvSpPr>
          <p:spPr bwMode="auto">
            <a:xfrm>
              <a:off x="1236893" y="3760597"/>
              <a:ext cx="234701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07" name="Rectangle 263"/>
            <p:cNvSpPr>
              <a:spLocks noChangeArrowheads="1"/>
            </p:cNvSpPr>
            <p:nvPr/>
          </p:nvSpPr>
          <p:spPr bwMode="auto">
            <a:xfrm>
              <a:off x="974484" y="3760597"/>
              <a:ext cx="215143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08" name="Rectangle 264"/>
            <p:cNvSpPr>
              <a:spLocks noChangeArrowheads="1"/>
            </p:cNvSpPr>
            <p:nvPr/>
          </p:nvSpPr>
          <p:spPr bwMode="auto">
            <a:xfrm>
              <a:off x="255712" y="3760597"/>
              <a:ext cx="234701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39" name="Rectangle 295"/>
            <p:cNvSpPr>
              <a:spLocks noChangeArrowheads="1"/>
            </p:cNvSpPr>
            <p:nvPr/>
          </p:nvSpPr>
          <p:spPr bwMode="auto">
            <a:xfrm>
              <a:off x="1743782" y="3717032"/>
              <a:ext cx="193954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40" name="Rectangle 296"/>
            <p:cNvSpPr>
              <a:spLocks noChangeArrowheads="1"/>
            </p:cNvSpPr>
            <p:nvPr/>
          </p:nvSpPr>
          <p:spPr bwMode="auto">
            <a:xfrm>
              <a:off x="697406" y="3717032"/>
              <a:ext cx="193954" cy="451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3246" name="Rectangle 302"/>
            <p:cNvSpPr>
              <a:spLocks noChangeArrowheads="1"/>
            </p:cNvSpPr>
            <p:nvPr/>
          </p:nvSpPr>
          <p:spPr bwMode="auto">
            <a:xfrm>
              <a:off x="1469964" y="3964479"/>
              <a:ext cx="114091" cy="26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-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52231" name="Line 306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52232" name="Picture 308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3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7</a:t>
            </a:r>
            <a:r>
              <a:rPr lang="zh-CN" altLang="en-US" sz="2800" b="1"/>
              <a:t>： 用四个全加器构成并行加法器</a:t>
            </a:r>
            <a:endParaRPr lang="en-US" altLang="zh-CN" sz="2800" b="1"/>
          </a:p>
        </p:txBody>
      </p:sp>
      <p:grpSp>
        <p:nvGrpSpPr>
          <p:cNvPr id="153" name="Group 305"/>
          <p:cNvGrpSpPr>
            <a:grpSpLocks/>
          </p:cNvGrpSpPr>
          <p:nvPr/>
        </p:nvGrpSpPr>
        <p:grpSpPr bwMode="auto">
          <a:xfrm>
            <a:off x="4960064" y="1619579"/>
            <a:ext cx="3038928" cy="625362"/>
            <a:chOff x="432" y="1824"/>
            <a:chExt cx="1920" cy="430"/>
          </a:xfrm>
        </p:grpSpPr>
        <p:sp>
          <p:nvSpPr>
            <p:cNvPr id="154" name="Rectangle 155"/>
            <p:cNvSpPr>
              <a:spLocks noChangeArrowheads="1"/>
            </p:cNvSpPr>
            <p:nvPr/>
          </p:nvSpPr>
          <p:spPr bwMode="auto">
            <a:xfrm>
              <a:off x="2189" y="2085"/>
              <a:ext cx="163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55" name="Rectangle 156"/>
            <p:cNvSpPr>
              <a:spLocks noChangeArrowheads="1"/>
            </p:cNvSpPr>
            <p:nvPr/>
          </p:nvSpPr>
          <p:spPr bwMode="auto">
            <a:xfrm>
              <a:off x="1555" y="2085"/>
              <a:ext cx="315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i-</a:t>
              </a:r>
              <a:r>
                <a:rPr lang="en-US" altLang="zh-CN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6" name="Rectangle 157"/>
            <p:cNvSpPr>
              <a:spLocks noChangeArrowheads="1"/>
            </p:cNvSpPr>
            <p:nvPr/>
          </p:nvSpPr>
          <p:spPr bwMode="auto">
            <a:xfrm>
              <a:off x="1243" y="2059"/>
              <a:ext cx="28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57" name="Rectangle 158"/>
            <p:cNvSpPr>
              <a:spLocks noChangeArrowheads="1"/>
            </p:cNvSpPr>
            <p:nvPr/>
          </p:nvSpPr>
          <p:spPr bwMode="auto">
            <a:xfrm>
              <a:off x="644" y="2085"/>
              <a:ext cx="36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lang="en-US" altLang="zh-CN" sz="1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58" name="Rectangle 159"/>
            <p:cNvSpPr>
              <a:spLocks noChangeArrowheads="1"/>
            </p:cNvSpPr>
            <p:nvPr/>
          </p:nvSpPr>
          <p:spPr bwMode="auto">
            <a:xfrm>
              <a:off x="1961" y="1859"/>
              <a:ext cx="305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59" name="Rectangle 160"/>
            <p:cNvSpPr>
              <a:spLocks noChangeArrowheads="1"/>
            </p:cNvSpPr>
            <p:nvPr/>
          </p:nvSpPr>
          <p:spPr bwMode="auto">
            <a:xfrm>
              <a:off x="1324" y="1859"/>
              <a:ext cx="173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0" name="Rectangle 161"/>
            <p:cNvSpPr>
              <a:spLocks noChangeArrowheads="1"/>
            </p:cNvSpPr>
            <p:nvPr/>
          </p:nvSpPr>
          <p:spPr bwMode="auto">
            <a:xfrm>
              <a:off x="1096" y="1859"/>
              <a:ext cx="15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1" name="Rectangle 162"/>
            <p:cNvSpPr>
              <a:spLocks noChangeArrowheads="1"/>
            </p:cNvSpPr>
            <p:nvPr/>
          </p:nvSpPr>
          <p:spPr bwMode="auto">
            <a:xfrm>
              <a:off x="432" y="1859"/>
              <a:ext cx="173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2" name="Rectangle 163"/>
            <p:cNvSpPr>
              <a:spLocks noChangeArrowheads="1"/>
            </p:cNvSpPr>
            <p:nvPr/>
          </p:nvSpPr>
          <p:spPr bwMode="auto">
            <a:xfrm>
              <a:off x="1734" y="1824"/>
              <a:ext cx="143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3" name="Rectangle 164"/>
            <p:cNvSpPr>
              <a:spLocks noChangeArrowheads="1"/>
            </p:cNvSpPr>
            <p:nvPr/>
          </p:nvSpPr>
          <p:spPr bwMode="auto">
            <a:xfrm>
              <a:off x="801" y="1833"/>
              <a:ext cx="143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64" name="Text Box 4"/>
          <p:cNvSpPr txBox="1">
            <a:spLocks noChangeArrowheads="1"/>
          </p:cNvSpPr>
          <p:nvPr/>
        </p:nvSpPr>
        <p:spPr bwMode="auto">
          <a:xfrm>
            <a:off x="5831348" y="2190073"/>
            <a:ext cx="362833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——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进位传播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公式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51520" y="2852936"/>
            <a:ext cx="8640960" cy="313200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300" name="对象 2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252241"/>
              </p:ext>
            </p:extLst>
          </p:nvPr>
        </p:nvGraphicFramePr>
        <p:xfrm>
          <a:off x="545791" y="2133875"/>
          <a:ext cx="39735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87" name="Equation" r:id="rId4" imgW="1701720" imgH="228600" progId="Equation.DSMT4">
                  <p:embed/>
                </p:oleObj>
              </mc:Choice>
              <mc:Fallback>
                <p:oleObj name="Equation" r:id="rId4" imgW="1701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91" y="2133875"/>
                        <a:ext cx="3973513" cy="56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对象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485473"/>
              </p:ext>
            </p:extLst>
          </p:nvPr>
        </p:nvGraphicFramePr>
        <p:xfrm>
          <a:off x="2845620" y="2948031"/>
          <a:ext cx="1512887" cy="434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88" name="Equation" r:id="rId6" imgW="647640" imgH="228600" progId="Equation.DSMT4">
                  <p:embed/>
                </p:oleObj>
              </mc:Choice>
              <mc:Fallback>
                <p:oleObj name="Equation" r:id="rId6" imgW="647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620" y="2948031"/>
                        <a:ext cx="1512887" cy="434181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对象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81060"/>
              </p:ext>
            </p:extLst>
          </p:nvPr>
        </p:nvGraphicFramePr>
        <p:xfrm>
          <a:off x="5920462" y="3760743"/>
          <a:ext cx="24320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89" name="Equation" r:id="rId8" imgW="1041120" imgH="228600" progId="Equation.DSMT4">
                  <p:embed/>
                </p:oleObj>
              </mc:Choice>
              <mc:Fallback>
                <p:oleObj name="Equation" r:id="rId8" imgW="1041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0462" y="3760743"/>
                        <a:ext cx="2432050" cy="43338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对象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441039"/>
              </p:ext>
            </p:extLst>
          </p:nvPr>
        </p:nvGraphicFramePr>
        <p:xfrm>
          <a:off x="4974021" y="4910910"/>
          <a:ext cx="34099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90" name="Equation" r:id="rId10" imgW="1460160" imgH="228600" progId="Equation.DSMT4">
                  <p:embed/>
                </p:oleObj>
              </mc:Choice>
              <mc:Fallback>
                <p:oleObj name="Equation" r:id="rId10" imgW="1460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021" y="4910910"/>
                        <a:ext cx="3409950" cy="433388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对象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64408"/>
              </p:ext>
            </p:extLst>
          </p:nvPr>
        </p:nvGraphicFramePr>
        <p:xfrm>
          <a:off x="3632657" y="5882382"/>
          <a:ext cx="477038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91" name="Equation" r:id="rId12" imgW="1866600" imgH="228600" progId="Equation.DSMT4">
                  <p:embed/>
                </p:oleObj>
              </mc:Choice>
              <mc:Fallback>
                <p:oleObj name="Equation" r:id="rId12" imgW="186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657" y="5882382"/>
                        <a:ext cx="4770383" cy="43338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7" grpId="0" build="p" autoUpdateAnimBg="0"/>
      <p:bldP spid="722950" grpId="0" autoUpdateAnimBg="0"/>
      <p:bldP spid="164" grpId="0" autoUpdateAnimBg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5"/>
          <p:cNvSpPr txBox="1">
            <a:spLocks noChangeArrowheads="1"/>
          </p:cNvSpPr>
          <p:nvPr/>
        </p:nvSpPr>
        <p:spPr bwMode="auto">
          <a:xfrm>
            <a:off x="684213" y="90805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 dirty="0"/>
              <a:t>5. </a:t>
            </a:r>
            <a:r>
              <a:rPr lang="zh-CN" altLang="en-US" sz="4000" b="1" dirty="0"/>
              <a:t>多级</a:t>
            </a:r>
            <a:r>
              <a:rPr lang="zh-CN" altLang="en-US" sz="4000" b="1" dirty="0" smtClean="0"/>
              <a:t>门电路等</a:t>
            </a:r>
            <a:endParaRPr lang="en-US" altLang="zh-CN" sz="4000" b="1" dirty="0"/>
          </a:p>
        </p:txBody>
      </p:sp>
      <p:graphicFrame>
        <p:nvGraphicFramePr>
          <p:cNvPr id="11" name="Object 21"/>
          <p:cNvGraphicFramePr>
            <a:graphicFrameLocks noChangeAspect="1"/>
          </p:cNvGraphicFramePr>
          <p:nvPr/>
        </p:nvGraphicFramePr>
        <p:xfrm>
          <a:off x="395288" y="332105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1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21050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2" name="Picture 69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331913" y="2349500"/>
            <a:ext cx="67691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多级门电路</a:t>
            </a:r>
            <a:endParaRPr lang="en-US" altLang="zh-CN" sz="3200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两级门电路的设计</a:t>
            </a:r>
            <a:endParaRPr lang="en-US" altLang="zh-CN" sz="3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多输出电路的设计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举例 （组合电路分析、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spcBef>
                <a:spcPct val="50000"/>
              </a:spcBef>
              <a:buClr>
                <a:srgbClr val="FF6600"/>
              </a:buClr>
              <a:buSzPct val="65000"/>
            </a:pP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组合电路设计）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81148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Line 4"/>
          <p:cNvSpPr>
            <a:spLocks noChangeShapeType="1"/>
          </p:cNvSpPr>
          <p:nvPr/>
        </p:nvSpPr>
        <p:spPr bwMode="auto">
          <a:xfrm>
            <a:off x="1330325" y="3500438"/>
            <a:ext cx="74168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1" name="Line 5"/>
          <p:cNvSpPr>
            <a:spLocks noChangeShapeType="1"/>
          </p:cNvSpPr>
          <p:nvPr/>
        </p:nvSpPr>
        <p:spPr bwMode="auto">
          <a:xfrm>
            <a:off x="1330325" y="3789363"/>
            <a:ext cx="74168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2" name="Line 6"/>
          <p:cNvSpPr>
            <a:spLocks noChangeShapeType="1"/>
          </p:cNvSpPr>
          <p:nvPr/>
        </p:nvSpPr>
        <p:spPr bwMode="auto">
          <a:xfrm>
            <a:off x="1330325" y="4076700"/>
            <a:ext cx="74168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3" name="Line 7"/>
          <p:cNvSpPr>
            <a:spLocks noChangeShapeType="1"/>
          </p:cNvSpPr>
          <p:nvPr/>
        </p:nvSpPr>
        <p:spPr bwMode="auto">
          <a:xfrm>
            <a:off x="1330325" y="4364038"/>
            <a:ext cx="74168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4" name="Line 8"/>
          <p:cNvSpPr>
            <a:spLocks noChangeShapeType="1"/>
          </p:cNvSpPr>
          <p:nvPr/>
        </p:nvSpPr>
        <p:spPr bwMode="auto">
          <a:xfrm>
            <a:off x="1330325" y="4652963"/>
            <a:ext cx="74168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5" name="Line 9"/>
          <p:cNvSpPr>
            <a:spLocks noChangeShapeType="1"/>
          </p:cNvSpPr>
          <p:nvPr/>
        </p:nvSpPr>
        <p:spPr bwMode="auto">
          <a:xfrm>
            <a:off x="1330325" y="4940300"/>
            <a:ext cx="74168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6" name="Line 10"/>
          <p:cNvSpPr>
            <a:spLocks noChangeShapeType="1"/>
          </p:cNvSpPr>
          <p:nvPr/>
        </p:nvSpPr>
        <p:spPr bwMode="auto">
          <a:xfrm>
            <a:off x="1330325" y="5229225"/>
            <a:ext cx="74168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7" name="Line 11"/>
          <p:cNvSpPr>
            <a:spLocks noChangeShapeType="1"/>
          </p:cNvSpPr>
          <p:nvPr/>
        </p:nvSpPr>
        <p:spPr bwMode="auto">
          <a:xfrm>
            <a:off x="1330325" y="5516563"/>
            <a:ext cx="74168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8" name="Line 12"/>
          <p:cNvSpPr>
            <a:spLocks noChangeShapeType="1"/>
          </p:cNvSpPr>
          <p:nvPr/>
        </p:nvSpPr>
        <p:spPr bwMode="auto">
          <a:xfrm>
            <a:off x="1330325" y="5805488"/>
            <a:ext cx="74168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2349" name="Rectangle 13"/>
          <p:cNvSpPr>
            <a:spLocks noChangeArrowheads="1"/>
          </p:cNvSpPr>
          <p:nvPr/>
        </p:nvSpPr>
        <p:spPr bwMode="auto">
          <a:xfrm>
            <a:off x="827088" y="3213100"/>
            <a:ext cx="58578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  <a:p>
            <a:pPr>
              <a:defRPr/>
            </a:pP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3260" name="Rectangle 14"/>
          <p:cNvSpPr>
            <a:spLocks noChangeArrowheads="1"/>
          </p:cNvSpPr>
          <p:nvPr/>
        </p:nvSpPr>
        <p:spPr bwMode="auto">
          <a:xfrm>
            <a:off x="1835150" y="1844675"/>
            <a:ext cx="3600450" cy="91440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1" name="Line 15"/>
          <p:cNvSpPr>
            <a:spLocks noChangeShapeType="1"/>
          </p:cNvSpPr>
          <p:nvPr/>
        </p:nvSpPr>
        <p:spPr bwMode="auto">
          <a:xfrm>
            <a:off x="1835150" y="2276475"/>
            <a:ext cx="360045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2" name="Line 16"/>
          <p:cNvSpPr>
            <a:spLocks noChangeShapeType="1"/>
          </p:cNvSpPr>
          <p:nvPr/>
        </p:nvSpPr>
        <p:spPr bwMode="auto">
          <a:xfrm>
            <a:off x="2482850" y="2276475"/>
            <a:ext cx="0" cy="4680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3" name="Line 17"/>
          <p:cNvSpPr>
            <a:spLocks noChangeShapeType="1"/>
          </p:cNvSpPr>
          <p:nvPr/>
        </p:nvSpPr>
        <p:spPr bwMode="auto">
          <a:xfrm>
            <a:off x="3851275" y="2276475"/>
            <a:ext cx="0" cy="4680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4" name="Line 18"/>
          <p:cNvSpPr>
            <a:spLocks noChangeShapeType="1"/>
          </p:cNvSpPr>
          <p:nvPr/>
        </p:nvSpPr>
        <p:spPr bwMode="auto">
          <a:xfrm>
            <a:off x="3130550" y="2276475"/>
            <a:ext cx="0" cy="4680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5" name="Line 19"/>
          <p:cNvSpPr>
            <a:spLocks noChangeShapeType="1"/>
          </p:cNvSpPr>
          <p:nvPr/>
        </p:nvSpPr>
        <p:spPr bwMode="auto">
          <a:xfrm>
            <a:off x="4570413" y="2276475"/>
            <a:ext cx="0" cy="4680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6" name="Line 20"/>
          <p:cNvSpPr>
            <a:spLocks noChangeShapeType="1"/>
          </p:cNvSpPr>
          <p:nvPr/>
        </p:nvSpPr>
        <p:spPr bwMode="auto">
          <a:xfrm>
            <a:off x="3420120" y="2060575"/>
            <a:ext cx="4318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7" name="Line 21"/>
          <p:cNvSpPr>
            <a:spLocks noChangeShapeType="1"/>
          </p:cNvSpPr>
          <p:nvPr/>
        </p:nvSpPr>
        <p:spPr bwMode="auto">
          <a:xfrm>
            <a:off x="3633788" y="1880393"/>
            <a:ext cx="0" cy="360363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8" name="Line 22"/>
          <p:cNvSpPr>
            <a:spLocks noChangeShapeType="1"/>
          </p:cNvSpPr>
          <p:nvPr/>
        </p:nvSpPr>
        <p:spPr bwMode="auto">
          <a:xfrm flipV="1">
            <a:off x="3635375" y="1268413"/>
            <a:ext cx="0" cy="576262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9" name="Line 23"/>
          <p:cNvSpPr>
            <a:spLocks noChangeShapeType="1"/>
          </p:cNvSpPr>
          <p:nvPr/>
        </p:nvSpPr>
        <p:spPr bwMode="auto">
          <a:xfrm>
            <a:off x="2104479" y="2744475"/>
            <a:ext cx="0" cy="2735263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0" name="Line 24"/>
          <p:cNvSpPr>
            <a:spLocks noChangeShapeType="1"/>
          </p:cNvSpPr>
          <p:nvPr/>
        </p:nvSpPr>
        <p:spPr bwMode="auto">
          <a:xfrm>
            <a:off x="2680741" y="2744474"/>
            <a:ext cx="0" cy="3061013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1" name="Line 25"/>
          <p:cNvSpPr>
            <a:spLocks noChangeShapeType="1"/>
          </p:cNvSpPr>
          <p:nvPr/>
        </p:nvSpPr>
        <p:spPr bwMode="auto">
          <a:xfrm>
            <a:off x="2896641" y="2744475"/>
            <a:ext cx="0" cy="2143619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2" name="Line 26"/>
          <p:cNvSpPr>
            <a:spLocks noChangeShapeType="1"/>
          </p:cNvSpPr>
          <p:nvPr/>
        </p:nvSpPr>
        <p:spPr bwMode="auto">
          <a:xfrm>
            <a:off x="3257004" y="2744475"/>
            <a:ext cx="0" cy="3024188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3" name="Line 27"/>
          <p:cNvSpPr>
            <a:spLocks noChangeShapeType="1"/>
          </p:cNvSpPr>
          <p:nvPr/>
        </p:nvSpPr>
        <p:spPr bwMode="auto">
          <a:xfrm>
            <a:off x="3401466" y="2744475"/>
            <a:ext cx="0" cy="2447925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4" name="Line 28"/>
          <p:cNvSpPr>
            <a:spLocks noChangeShapeType="1"/>
          </p:cNvSpPr>
          <p:nvPr/>
        </p:nvSpPr>
        <p:spPr bwMode="auto">
          <a:xfrm>
            <a:off x="3617366" y="2744475"/>
            <a:ext cx="0" cy="1582738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5" name="Line 29"/>
          <p:cNvSpPr>
            <a:spLocks noChangeShapeType="1"/>
          </p:cNvSpPr>
          <p:nvPr/>
        </p:nvSpPr>
        <p:spPr bwMode="auto">
          <a:xfrm>
            <a:off x="3904704" y="2744475"/>
            <a:ext cx="0" cy="3024188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6" name="Line 30"/>
          <p:cNvSpPr>
            <a:spLocks noChangeShapeType="1"/>
          </p:cNvSpPr>
          <p:nvPr/>
        </p:nvSpPr>
        <p:spPr bwMode="auto">
          <a:xfrm>
            <a:off x="4049166" y="2744475"/>
            <a:ext cx="0" cy="2447925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7" name="Line 31"/>
          <p:cNvSpPr>
            <a:spLocks noChangeShapeType="1"/>
          </p:cNvSpPr>
          <p:nvPr/>
        </p:nvSpPr>
        <p:spPr bwMode="auto">
          <a:xfrm>
            <a:off x="4193629" y="2744475"/>
            <a:ext cx="0" cy="1871663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8" name="Line 32"/>
          <p:cNvSpPr>
            <a:spLocks noChangeShapeType="1"/>
          </p:cNvSpPr>
          <p:nvPr/>
        </p:nvSpPr>
        <p:spPr bwMode="auto">
          <a:xfrm>
            <a:off x="4409529" y="2744475"/>
            <a:ext cx="0" cy="1008063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9" name="Line 33"/>
          <p:cNvSpPr>
            <a:spLocks noChangeShapeType="1"/>
          </p:cNvSpPr>
          <p:nvPr/>
        </p:nvSpPr>
        <p:spPr bwMode="auto">
          <a:xfrm>
            <a:off x="4625429" y="2744475"/>
            <a:ext cx="0" cy="3024188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80" name="Line 34"/>
          <p:cNvSpPr>
            <a:spLocks noChangeShapeType="1"/>
          </p:cNvSpPr>
          <p:nvPr/>
        </p:nvSpPr>
        <p:spPr bwMode="auto">
          <a:xfrm>
            <a:off x="4769891" y="2744475"/>
            <a:ext cx="0" cy="2447925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81" name="Line 35"/>
          <p:cNvSpPr>
            <a:spLocks noChangeShapeType="1"/>
          </p:cNvSpPr>
          <p:nvPr/>
        </p:nvSpPr>
        <p:spPr bwMode="auto">
          <a:xfrm>
            <a:off x="4985791" y="2744475"/>
            <a:ext cx="0" cy="1871663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82" name="Line 36"/>
          <p:cNvSpPr>
            <a:spLocks noChangeShapeType="1"/>
          </p:cNvSpPr>
          <p:nvPr/>
        </p:nvSpPr>
        <p:spPr bwMode="auto">
          <a:xfrm>
            <a:off x="5128666" y="2744475"/>
            <a:ext cx="0" cy="12954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83" name="Line 37"/>
          <p:cNvSpPr>
            <a:spLocks noChangeShapeType="1"/>
          </p:cNvSpPr>
          <p:nvPr/>
        </p:nvSpPr>
        <p:spPr bwMode="auto">
          <a:xfrm>
            <a:off x="5344566" y="2744475"/>
            <a:ext cx="0" cy="719138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84" name="Oval 38"/>
          <p:cNvSpPr>
            <a:spLocks noChangeArrowheads="1"/>
          </p:cNvSpPr>
          <p:nvPr/>
        </p:nvSpPr>
        <p:spPr bwMode="auto">
          <a:xfrm>
            <a:off x="7380288" y="2347913"/>
            <a:ext cx="71437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Oval 39"/>
          <p:cNvSpPr>
            <a:spLocks noChangeArrowheads="1"/>
          </p:cNvSpPr>
          <p:nvPr/>
        </p:nvSpPr>
        <p:spPr bwMode="auto">
          <a:xfrm>
            <a:off x="2049463" y="5460732"/>
            <a:ext cx="126454" cy="108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0" name="Oval 54"/>
          <p:cNvSpPr>
            <a:spLocks noChangeArrowheads="1"/>
          </p:cNvSpPr>
          <p:nvPr/>
        </p:nvSpPr>
        <p:spPr bwMode="auto">
          <a:xfrm>
            <a:off x="5938838" y="2347913"/>
            <a:ext cx="71437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1" name="Oval 55"/>
          <p:cNvSpPr>
            <a:spLocks noChangeArrowheads="1"/>
          </p:cNvSpPr>
          <p:nvPr/>
        </p:nvSpPr>
        <p:spPr bwMode="auto">
          <a:xfrm>
            <a:off x="6299200" y="2347913"/>
            <a:ext cx="71438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2" name="Oval 56"/>
          <p:cNvSpPr>
            <a:spLocks noChangeArrowheads="1"/>
          </p:cNvSpPr>
          <p:nvPr/>
        </p:nvSpPr>
        <p:spPr bwMode="auto">
          <a:xfrm>
            <a:off x="6588125" y="2347913"/>
            <a:ext cx="71438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3" name="Oval 57"/>
          <p:cNvSpPr>
            <a:spLocks noChangeArrowheads="1"/>
          </p:cNvSpPr>
          <p:nvPr/>
        </p:nvSpPr>
        <p:spPr bwMode="auto">
          <a:xfrm>
            <a:off x="6875463" y="2347913"/>
            <a:ext cx="71437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4" name="Oval 58"/>
          <p:cNvSpPr>
            <a:spLocks noChangeArrowheads="1"/>
          </p:cNvSpPr>
          <p:nvPr/>
        </p:nvSpPr>
        <p:spPr bwMode="auto">
          <a:xfrm>
            <a:off x="7162800" y="2347913"/>
            <a:ext cx="71438" cy="73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Oval 39"/>
          <p:cNvSpPr>
            <a:spLocks noChangeArrowheads="1"/>
          </p:cNvSpPr>
          <p:nvPr/>
        </p:nvSpPr>
        <p:spPr bwMode="auto">
          <a:xfrm>
            <a:off x="2842418" y="4869088"/>
            <a:ext cx="126454" cy="108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Oval 39"/>
          <p:cNvSpPr>
            <a:spLocks noChangeArrowheads="1"/>
          </p:cNvSpPr>
          <p:nvPr/>
        </p:nvSpPr>
        <p:spPr bwMode="auto">
          <a:xfrm>
            <a:off x="2609304" y="5768663"/>
            <a:ext cx="126454" cy="108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Oval 39"/>
          <p:cNvSpPr>
            <a:spLocks noChangeArrowheads="1"/>
          </p:cNvSpPr>
          <p:nvPr/>
        </p:nvSpPr>
        <p:spPr bwMode="auto">
          <a:xfrm>
            <a:off x="3201987" y="5752283"/>
            <a:ext cx="126454" cy="108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Oval 39"/>
          <p:cNvSpPr>
            <a:spLocks noChangeArrowheads="1"/>
          </p:cNvSpPr>
          <p:nvPr/>
        </p:nvSpPr>
        <p:spPr bwMode="auto">
          <a:xfrm>
            <a:off x="3345781" y="5190287"/>
            <a:ext cx="126454" cy="108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Oval 39"/>
          <p:cNvSpPr>
            <a:spLocks noChangeArrowheads="1"/>
          </p:cNvSpPr>
          <p:nvPr/>
        </p:nvSpPr>
        <p:spPr bwMode="auto">
          <a:xfrm>
            <a:off x="3553346" y="4325400"/>
            <a:ext cx="126454" cy="108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Oval 39"/>
          <p:cNvSpPr>
            <a:spLocks noChangeArrowheads="1"/>
          </p:cNvSpPr>
          <p:nvPr/>
        </p:nvSpPr>
        <p:spPr bwMode="auto">
          <a:xfrm>
            <a:off x="3834842" y="5749194"/>
            <a:ext cx="126454" cy="108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39"/>
          <p:cNvSpPr>
            <a:spLocks noChangeArrowheads="1"/>
          </p:cNvSpPr>
          <p:nvPr/>
        </p:nvSpPr>
        <p:spPr bwMode="auto">
          <a:xfrm>
            <a:off x="3995341" y="5164253"/>
            <a:ext cx="126454" cy="108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Oval 39"/>
          <p:cNvSpPr>
            <a:spLocks noChangeArrowheads="1"/>
          </p:cNvSpPr>
          <p:nvPr/>
        </p:nvSpPr>
        <p:spPr bwMode="auto">
          <a:xfrm>
            <a:off x="4128814" y="4596543"/>
            <a:ext cx="126454" cy="108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Oval 39"/>
          <p:cNvSpPr>
            <a:spLocks noChangeArrowheads="1"/>
          </p:cNvSpPr>
          <p:nvPr/>
        </p:nvSpPr>
        <p:spPr bwMode="auto">
          <a:xfrm>
            <a:off x="4339953" y="3743497"/>
            <a:ext cx="126454" cy="108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Oval 39"/>
          <p:cNvSpPr>
            <a:spLocks noChangeArrowheads="1"/>
          </p:cNvSpPr>
          <p:nvPr/>
        </p:nvSpPr>
        <p:spPr bwMode="auto">
          <a:xfrm>
            <a:off x="4562599" y="5756448"/>
            <a:ext cx="126454" cy="108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Oval 39"/>
          <p:cNvSpPr>
            <a:spLocks noChangeArrowheads="1"/>
          </p:cNvSpPr>
          <p:nvPr/>
        </p:nvSpPr>
        <p:spPr bwMode="auto">
          <a:xfrm>
            <a:off x="4706664" y="5156690"/>
            <a:ext cx="126454" cy="108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Oval 39"/>
          <p:cNvSpPr>
            <a:spLocks noChangeArrowheads="1"/>
          </p:cNvSpPr>
          <p:nvPr/>
        </p:nvSpPr>
        <p:spPr bwMode="auto">
          <a:xfrm>
            <a:off x="4920196" y="4608311"/>
            <a:ext cx="126454" cy="108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Oval 39"/>
          <p:cNvSpPr>
            <a:spLocks noChangeArrowheads="1"/>
          </p:cNvSpPr>
          <p:nvPr/>
        </p:nvSpPr>
        <p:spPr bwMode="auto">
          <a:xfrm>
            <a:off x="5075237" y="4030508"/>
            <a:ext cx="126454" cy="108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Oval 39"/>
          <p:cNvSpPr>
            <a:spLocks noChangeArrowheads="1"/>
          </p:cNvSpPr>
          <p:nvPr/>
        </p:nvSpPr>
        <p:spPr bwMode="auto">
          <a:xfrm>
            <a:off x="5281339" y="3464936"/>
            <a:ext cx="126454" cy="108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358421" y="78149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endParaRPr lang="en-US" altLang="zh-CN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5"/>
          <p:cNvSpPr>
            <a:spLocks noChangeArrowheads="1"/>
          </p:cNvSpPr>
          <p:nvPr/>
        </p:nvSpPr>
        <p:spPr bwMode="auto">
          <a:xfrm>
            <a:off x="1446213" y="2554288"/>
            <a:ext cx="7486650" cy="762000"/>
          </a:xfrm>
          <a:prstGeom prst="rect">
            <a:avLst/>
          </a:prstGeom>
          <a:solidFill>
            <a:srgbClr val="CCFFCC"/>
          </a:solidFill>
          <a:ln w="28575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5" name="Line 4"/>
          <p:cNvSpPr>
            <a:spLocks noChangeShapeType="1"/>
          </p:cNvSpPr>
          <p:nvPr/>
        </p:nvSpPr>
        <p:spPr bwMode="auto">
          <a:xfrm>
            <a:off x="2346325" y="1639888"/>
            <a:ext cx="0" cy="9350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973" name="Text Box 5"/>
          <p:cNvSpPr txBox="1">
            <a:spLocks noChangeArrowheads="1"/>
          </p:cNvSpPr>
          <p:nvPr/>
        </p:nvSpPr>
        <p:spPr bwMode="auto">
          <a:xfrm>
            <a:off x="1827213" y="2554288"/>
            <a:ext cx="1295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7696200" y="1944688"/>
            <a:ext cx="838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23975" name="Text Box 7"/>
          <p:cNvSpPr txBox="1">
            <a:spLocks noChangeArrowheads="1"/>
          </p:cNvSpPr>
          <p:nvPr/>
        </p:nvSpPr>
        <p:spPr bwMode="auto">
          <a:xfrm>
            <a:off x="5562600" y="1944688"/>
            <a:ext cx="838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23976" name="Text Box 8"/>
          <p:cNvSpPr txBox="1">
            <a:spLocks noChangeArrowheads="1"/>
          </p:cNvSpPr>
          <p:nvPr/>
        </p:nvSpPr>
        <p:spPr bwMode="auto">
          <a:xfrm>
            <a:off x="3275013" y="1944688"/>
            <a:ext cx="838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23977" name="Text Box 9"/>
          <p:cNvSpPr txBox="1">
            <a:spLocks noChangeArrowheads="1"/>
          </p:cNvSpPr>
          <p:nvPr/>
        </p:nvSpPr>
        <p:spPr bwMode="auto">
          <a:xfrm>
            <a:off x="1141413" y="2020888"/>
            <a:ext cx="838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23978" name="Text Box 10"/>
          <p:cNvSpPr txBox="1">
            <a:spLocks noChangeArrowheads="1"/>
          </p:cNvSpPr>
          <p:nvPr/>
        </p:nvSpPr>
        <p:spPr bwMode="auto">
          <a:xfrm>
            <a:off x="608013" y="420688"/>
            <a:ext cx="11430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23979" name="Text Box 11"/>
          <p:cNvSpPr txBox="1">
            <a:spLocks noChangeArrowheads="1"/>
          </p:cNvSpPr>
          <p:nvPr/>
        </p:nvSpPr>
        <p:spPr bwMode="auto">
          <a:xfrm>
            <a:off x="2817813" y="420688"/>
            <a:ext cx="11430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23980" name="Text Box 12"/>
          <p:cNvSpPr txBox="1">
            <a:spLocks noChangeArrowheads="1"/>
          </p:cNvSpPr>
          <p:nvPr/>
        </p:nvSpPr>
        <p:spPr bwMode="auto">
          <a:xfrm>
            <a:off x="4953000" y="420688"/>
            <a:ext cx="11430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B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23981" name="Text Box 13"/>
          <p:cNvSpPr txBox="1">
            <a:spLocks noChangeArrowheads="1"/>
          </p:cNvSpPr>
          <p:nvPr/>
        </p:nvSpPr>
        <p:spPr bwMode="auto">
          <a:xfrm>
            <a:off x="7086600" y="420688"/>
            <a:ext cx="11430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B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54285" name="Group 14"/>
          <p:cNvGrpSpPr>
            <a:grpSpLocks/>
          </p:cNvGrpSpPr>
          <p:nvPr/>
        </p:nvGrpSpPr>
        <p:grpSpPr bwMode="auto">
          <a:xfrm>
            <a:off x="365125" y="868363"/>
            <a:ext cx="1843088" cy="1685925"/>
            <a:chOff x="240" y="637"/>
            <a:chExt cx="1161" cy="1062"/>
          </a:xfrm>
        </p:grpSpPr>
        <p:sp>
          <p:nvSpPr>
            <p:cNvPr id="54470" name="Line 15"/>
            <p:cNvSpPr>
              <a:spLocks noChangeShapeType="1"/>
            </p:cNvSpPr>
            <p:nvPr/>
          </p:nvSpPr>
          <p:spPr bwMode="auto">
            <a:xfrm>
              <a:off x="528" y="637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471" name="Group 16"/>
            <p:cNvGrpSpPr>
              <a:grpSpLocks/>
            </p:cNvGrpSpPr>
            <p:nvPr/>
          </p:nvGrpSpPr>
          <p:grpSpPr bwMode="auto">
            <a:xfrm>
              <a:off x="240" y="864"/>
              <a:ext cx="907" cy="453"/>
              <a:chOff x="240" y="864"/>
              <a:chExt cx="907" cy="453"/>
            </a:xfrm>
          </p:grpSpPr>
          <p:sp>
            <p:nvSpPr>
              <p:cNvPr id="54478" name="Rectangle 17"/>
              <p:cNvSpPr>
                <a:spLocks noChangeArrowheads="1"/>
              </p:cNvSpPr>
              <p:nvPr/>
            </p:nvSpPr>
            <p:spPr bwMode="auto">
              <a:xfrm>
                <a:off x="240" y="864"/>
                <a:ext cx="907" cy="453"/>
              </a:xfrm>
              <a:prstGeom prst="rect">
                <a:avLst/>
              </a:prstGeom>
              <a:solidFill>
                <a:srgbClr val="E1FDFF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79" name="Text Box 18"/>
              <p:cNvSpPr txBox="1">
                <a:spLocks noChangeArrowheads="1"/>
              </p:cNvSpPr>
              <p:nvPr/>
            </p:nvSpPr>
            <p:spPr bwMode="auto">
              <a:xfrm>
                <a:off x="288" y="960"/>
                <a:ext cx="7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FA</a:t>
                </a:r>
              </a:p>
            </p:txBody>
          </p:sp>
        </p:grpSp>
        <p:sp>
          <p:nvSpPr>
            <p:cNvPr id="54472" name="Line 19"/>
            <p:cNvSpPr>
              <a:spLocks noChangeShapeType="1"/>
            </p:cNvSpPr>
            <p:nvPr/>
          </p:nvSpPr>
          <p:spPr bwMode="auto">
            <a:xfrm>
              <a:off x="816" y="637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73" name="Line 20"/>
            <p:cNvSpPr>
              <a:spLocks noChangeShapeType="1"/>
            </p:cNvSpPr>
            <p:nvPr/>
          </p:nvSpPr>
          <p:spPr bwMode="auto">
            <a:xfrm>
              <a:off x="672" y="1309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74" name="Line 21"/>
            <p:cNvSpPr>
              <a:spLocks noChangeShapeType="1"/>
            </p:cNvSpPr>
            <p:nvPr/>
          </p:nvSpPr>
          <p:spPr bwMode="auto">
            <a:xfrm>
              <a:off x="1296" y="1200"/>
              <a:ext cx="0" cy="49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75" name="Line 22"/>
            <p:cNvSpPr>
              <a:spLocks noChangeShapeType="1"/>
            </p:cNvSpPr>
            <p:nvPr/>
          </p:nvSpPr>
          <p:spPr bwMode="auto">
            <a:xfrm>
              <a:off x="1392" y="1008"/>
              <a:ext cx="0" cy="68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76" name="Line 23"/>
            <p:cNvSpPr>
              <a:spLocks noChangeShapeType="1"/>
            </p:cNvSpPr>
            <p:nvPr/>
          </p:nvSpPr>
          <p:spPr bwMode="auto">
            <a:xfrm>
              <a:off x="1152" y="1008"/>
              <a:ext cx="24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77" name="Line 24"/>
            <p:cNvSpPr>
              <a:spLocks noChangeShapeType="1"/>
            </p:cNvSpPr>
            <p:nvPr/>
          </p:nvSpPr>
          <p:spPr bwMode="auto">
            <a:xfrm>
              <a:off x="1152" y="1200"/>
              <a:ext cx="1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86" name="Group 25"/>
          <p:cNvGrpSpPr>
            <a:grpSpLocks/>
          </p:cNvGrpSpPr>
          <p:nvPr/>
        </p:nvGrpSpPr>
        <p:grpSpPr bwMode="auto">
          <a:xfrm>
            <a:off x="2574925" y="868363"/>
            <a:ext cx="1843088" cy="1685925"/>
            <a:chOff x="240" y="637"/>
            <a:chExt cx="1161" cy="1062"/>
          </a:xfrm>
        </p:grpSpPr>
        <p:sp>
          <p:nvSpPr>
            <p:cNvPr id="54460" name="Line 26"/>
            <p:cNvSpPr>
              <a:spLocks noChangeShapeType="1"/>
            </p:cNvSpPr>
            <p:nvPr/>
          </p:nvSpPr>
          <p:spPr bwMode="auto">
            <a:xfrm>
              <a:off x="528" y="637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461" name="Group 27"/>
            <p:cNvGrpSpPr>
              <a:grpSpLocks/>
            </p:cNvGrpSpPr>
            <p:nvPr/>
          </p:nvGrpSpPr>
          <p:grpSpPr bwMode="auto">
            <a:xfrm>
              <a:off x="240" y="864"/>
              <a:ext cx="907" cy="453"/>
              <a:chOff x="240" y="864"/>
              <a:chExt cx="907" cy="453"/>
            </a:xfrm>
          </p:grpSpPr>
          <p:sp>
            <p:nvSpPr>
              <p:cNvPr id="54468" name="Rectangle 28"/>
              <p:cNvSpPr>
                <a:spLocks noChangeArrowheads="1"/>
              </p:cNvSpPr>
              <p:nvPr/>
            </p:nvSpPr>
            <p:spPr bwMode="auto">
              <a:xfrm>
                <a:off x="240" y="864"/>
                <a:ext cx="907" cy="453"/>
              </a:xfrm>
              <a:prstGeom prst="rect">
                <a:avLst/>
              </a:prstGeom>
              <a:solidFill>
                <a:srgbClr val="E1FDFF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69" name="Text Box 29"/>
              <p:cNvSpPr txBox="1">
                <a:spLocks noChangeArrowheads="1"/>
              </p:cNvSpPr>
              <p:nvPr/>
            </p:nvSpPr>
            <p:spPr bwMode="auto">
              <a:xfrm>
                <a:off x="288" y="960"/>
                <a:ext cx="7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FA</a:t>
                </a:r>
              </a:p>
            </p:txBody>
          </p:sp>
        </p:grpSp>
        <p:sp>
          <p:nvSpPr>
            <p:cNvPr id="54462" name="Line 30"/>
            <p:cNvSpPr>
              <a:spLocks noChangeShapeType="1"/>
            </p:cNvSpPr>
            <p:nvPr/>
          </p:nvSpPr>
          <p:spPr bwMode="auto">
            <a:xfrm>
              <a:off x="816" y="637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63" name="Line 31"/>
            <p:cNvSpPr>
              <a:spLocks noChangeShapeType="1"/>
            </p:cNvSpPr>
            <p:nvPr/>
          </p:nvSpPr>
          <p:spPr bwMode="auto">
            <a:xfrm>
              <a:off x="672" y="1309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64" name="Line 32"/>
            <p:cNvSpPr>
              <a:spLocks noChangeShapeType="1"/>
            </p:cNvSpPr>
            <p:nvPr/>
          </p:nvSpPr>
          <p:spPr bwMode="auto">
            <a:xfrm>
              <a:off x="1296" y="1200"/>
              <a:ext cx="0" cy="49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65" name="Line 33"/>
            <p:cNvSpPr>
              <a:spLocks noChangeShapeType="1"/>
            </p:cNvSpPr>
            <p:nvPr/>
          </p:nvSpPr>
          <p:spPr bwMode="auto">
            <a:xfrm>
              <a:off x="1392" y="1008"/>
              <a:ext cx="0" cy="68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66" name="Line 34"/>
            <p:cNvSpPr>
              <a:spLocks noChangeShapeType="1"/>
            </p:cNvSpPr>
            <p:nvPr/>
          </p:nvSpPr>
          <p:spPr bwMode="auto">
            <a:xfrm>
              <a:off x="1152" y="1008"/>
              <a:ext cx="24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67" name="Line 35"/>
            <p:cNvSpPr>
              <a:spLocks noChangeShapeType="1"/>
            </p:cNvSpPr>
            <p:nvPr/>
          </p:nvSpPr>
          <p:spPr bwMode="auto">
            <a:xfrm>
              <a:off x="1152" y="1200"/>
              <a:ext cx="1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87" name="Group 36"/>
          <p:cNvGrpSpPr>
            <a:grpSpLocks/>
          </p:cNvGrpSpPr>
          <p:nvPr/>
        </p:nvGrpSpPr>
        <p:grpSpPr bwMode="auto">
          <a:xfrm>
            <a:off x="4786313" y="868363"/>
            <a:ext cx="1843087" cy="1685925"/>
            <a:chOff x="240" y="637"/>
            <a:chExt cx="1161" cy="1062"/>
          </a:xfrm>
        </p:grpSpPr>
        <p:sp>
          <p:nvSpPr>
            <p:cNvPr id="54450" name="Line 37"/>
            <p:cNvSpPr>
              <a:spLocks noChangeShapeType="1"/>
            </p:cNvSpPr>
            <p:nvPr/>
          </p:nvSpPr>
          <p:spPr bwMode="auto">
            <a:xfrm>
              <a:off x="528" y="637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451" name="Group 38"/>
            <p:cNvGrpSpPr>
              <a:grpSpLocks/>
            </p:cNvGrpSpPr>
            <p:nvPr/>
          </p:nvGrpSpPr>
          <p:grpSpPr bwMode="auto">
            <a:xfrm>
              <a:off x="240" y="864"/>
              <a:ext cx="907" cy="453"/>
              <a:chOff x="240" y="864"/>
              <a:chExt cx="907" cy="453"/>
            </a:xfrm>
          </p:grpSpPr>
          <p:sp>
            <p:nvSpPr>
              <p:cNvPr id="54458" name="Rectangle 39"/>
              <p:cNvSpPr>
                <a:spLocks noChangeArrowheads="1"/>
              </p:cNvSpPr>
              <p:nvPr/>
            </p:nvSpPr>
            <p:spPr bwMode="auto">
              <a:xfrm>
                <a:off x="240" y="864"/>
                <a:ext cx="907" cy="453"/>
              </a:xfrm>
              <a:prstGeom prst="rect">
                <a:avLst/>
              </a:prstGeom>
              <a:solidFill>
                <a:srgbClr val="E1FDFF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59" name="Text Box 40"/>
              <p:cNvSpPr txBox="1">
                <a:spLocks noChangeArrowheads="1"/>
              </p:cNvSpPr>
              <p:nvPr/>
            </p:nvSpPr>
            <p:spPr bwMode="auto">
              <a:xfrm>
                <a:off x="288" y="960"/>
                <a:ext cx="7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FA</a:t>
                </a:r>
              </a:p>
            </p:txBody>
          </p:sp>
        </p:grpSp>
        <p:sp>
          <p:nvSpPr>
            <p:cNvPr id="54452" name="Line 41"/>
            <p:cNvSpPr>
              <a:spLocks noChangeShapeType="1"/>
            </p:cNvSpPr>
            <p:nvPr/>
          </p:nvSpPr>
          <p:spPr bwMode="auto">
            <a:xfrm>
              <a:off x="816" y="637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53" name="Line 42"/>
            <p:cNvSpPr>
              <a:spLocks noChangeShapeType="1"/>
            </p:cNvSpPr>
            <p:nvPr/>
          </p:nvSpPr>
          <p:spPr bwMode="auto">
            <a:xfrm>
              <a:off x="672" y="1309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54" name="Line 43"/>
            <p:cNvSpPr>
              <a:spLocks noChangeShapeType="1"/>
            </p:cNvSpPr>
            <p:nvPr/>
          </p:nvSpPr>
          <p:spPr bwMode="auto">
            <a:xfrm>
              <a:off x="1296" y="1200"/>
              <a:ext cx="0" cy="49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55" name="Line 44"/>
            <p:cNvSpPr>
              <a:spLocks noChangeShapeType="1"/>
            </p:cNvSpPr>
            <p:nvPr/>
          </p:nvSpPr>
          <p:spPr bwMode="auto">
            <a:xfrm>
              <a:off x="1392" y="1008"/>
              <a:ext cx="0" cy="68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56" name="Line 45"/>
            <p:cNvSpPr>
              <a:spLocks noChangeShapeType="1"/>
            </p:cNvSpPr>
            <p:nvPr/>
          </p:nvSpPr>
          <p:spPr bwMode="auto">
            <a:xfrm>
              <a:off x="1152" y="1008"/>
              <a:ext cx="24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57" name="Line 46"/>
            <p:cNvSpPr>
              <a:spLocks noChangeShapeType="1"/>
            </p:cNvSpPr>
            <p:nvPr/>
          </p:nvSpPr>
          <p:spPr bwMode="auto">
            <a:xfrm>
              <a:off x="1152" y="1200"/>
              <a:ext cx="1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88" name="Group 47"/>
          <p:cNvGrpSpPr>
            <a:grpSpLocks/>
          </p:cNvGrpSpPr>
          <p:nvPr/>
        </p:nvGrpSpPr>
        <p:grpSpPr bwMode="auto">
          <a:xfrm>
            <a:off x="6919913" y="868363"/>
            <a:ext cx="1843087" cy="1685925"/>
            <a:chOff x="240" y="637"/>
            <a:chExt cx="1161" cy="1062"/>
          </a:xfrm>
        </p:grpSpPr>
        <p:sp>
          <p:nvSpPr>
            <p:cNvPr id="54440" name="Line 48"/>
            <p:cNvSpPr>
              <a:spLocks noChangeShapeType="1"/>
            </p:cNvSpPr>
            <p:nvPr/>
          </p:nvSpPr>
          <p:spPr bwMode="auto">
            <a:xfrm>
              <a:off x="528" y="637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441" name="Group 49"/>
            <p:cNvGrpSpPr>
              <a:grpSpLocks/>
            </p:cNvGrpSpPr>
            <p:nvPr/>
          </p:nvGrpSpPr>
          <p:grpSpPr bwMode="auto">
            <a:xfrm>
              <a:off x="240" y="864"/>
              <a:ext cx="907" cy="453"/>
              <a:chOff x="240" y="864"/>
              <a:chExt cx="907" cy="453"/>
            </a:xfrm>
          </p:grpSpPr>
          <p:sp>
            <p:nvSpPr>
              <p:cNvPr id="54448" name="Rectangle 50"/>
              <p:cNvSpPr>
                <a:spLocks noChangeArrowheads="1"/>
              </p:cNvSpPr>
              <p:nvPr/>
            </p:nvSpPr>
            <p:spPr bwMode="auto">
              <a:xfrm>
                <a:off x="240" y="864"/>
                <a:ext cx="907" cy="453"/>
              </a:xfrm>
              <a:prstGeom prst="rect">
                <a:avLst/>
              </a:prstGeom>
              <a:solidFill>
                <a:srgbClr val="E1FDFF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49" name="Text Box 51"/>
              <p:cNvSpPr txBox="1">
                <a:spLocks noChangeArrowheads="1"/>
              </p:cNvSpPr>
              <p:nvPr/>
            </p:nvSpPr>
            <p:spPr bwMode="auto">
              <a:xfrm>
                <a:off x="288" y="960"/>
                <a:ext cx="7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FA</a:t>
                </a:r>
              </a:p>
            </p:txBody>
          </p:sp>
        </p:grpSp>
        <p:sp>
          <p:nvSpPr>
            <p:cNvPr id="54442" name="Line 52"/>
            <p:cNvSpPr>
              <a:spLocks noChangeShapeType="1"/>
            </p:cNvSpPr>
            <p:nvPr/>
          </p:nvSpPr>
          <p:spPr bwMode="auto">
            <a:xfrm>
              <a:off x="816" y="637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43" name="Line 53"/>
            <p:cNvSpPr>
              <a:spLocks noChangeShapeType="1"/>
            </p:cNvSpPr>
            <p:nvPr/>
          </p:nvSpPr>
          <p:spPr bwMode="auto">
            <a:xfrm>
              <a:off x="672" y="1309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44" name="Line 54"/>
            <p:cNvSpPr>
              <a:spLocks noChangeShapeType="1"/>
            </p:cNvSpPr>
            <p:nvPr/>
          </p:nvSpPr>
          <p:spPr bwMode="auto">
            <a:xfrm>
              <a:off x="1296" y="1200"/>
              <a:ext cx="0" cy="49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45" name="Line 55"/>
            <p:cNvSpPr>
              <a:spLocks noChangeShapeType="1"/>
            </p:cNvSpPr>
            <p:nvPr/>
          </p:nvSpPr>
          <p:spPr bwMode="auto">
            <a:xfrm>
              <a:off x="1392" y="1008"/>
              <a:ext cx="0" cy="68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46" name="Line 56"/>
            <p:cNvSpPr>
              <a:spLocks noChangeShapeType="1"/>
            </p:cNvSpPr>
            <p:nvPr/>
          </p:nvSpPr>
          <p:spPr bwMode="auto">
            <a:xfrm>
              <a:off x="1152" y="1008"/>
              <a:ext cx="24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47" name="Line 57"/>
            <p:cNvSpPr>
              <a:spLocks noChangeShapeType="1"/>
            </p:cNvSpPr>
            <p:nvPr/>
          </p:nvSpPr>
          <p:spPr bwMode="auto">
            <a:xfrm>
              <a:off x="1152" y="1200"/>
              <a:ext cx="1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89" name="Line 58"/>
          <p:cNvSpPr>
            <a:spLocks noChangeShapeType="1"/>
          </p:cNvSpPr>
          <p:nvPr/>
        </p:nvSpPr>
        <p:spPr bwMode="auto">
          <a:xfrm flipV="1">
            <a:off x="2359025" y="1639888"/>
            <a:ext cx="2159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0" name="Line 59"/>
          <p:cNvSpPr>
            <a:spLocks noChangeShapeType="1"/>
          </p:cNvSpPr>
          <p:nvPr/>
        </p:nvSpPr>
        <p:spPr bwMode="auto">
          <a:xfrm>
            <a:off x="150813" y="1563688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2" name="Line 61"/>
          <p:cNvSpPr>
            <a:spLocks noChangeShapeType="1"/>
          </p:cNvSpPr>
          <p:nvPr/>
        </p:nvSpPr>
        <p:spPr bwMode="auto">
          <a:xfrm>
            <a:off x="4570413" y="1619250"/>
            <a:ext cx="0" cy="93503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3" name="Line 62"/>
          <p:cNvSpPr>
            <a:spLocks noChangeShapeType="1"/>
          </p:cNvSpPr>
          <p:nvPr/>
        </p:nvSpPr>
        <p:spPr bwMode="auto">
          <a:xfrm flipV="1">
            <a:off x="4583113" y="1619250"/>
            <a:ext cx="2174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4" name="Line 63"/>
          <p:cNvSpPr>
            <a:spLocks noChangeShapeType="1"/>
          </p:cNvSpPr>
          <p:nvPr/>
        </p:nvSpPr>
        <p:spPr bwMode="auto">
          <a:xfrm>
            <a:off x="6705600" y="1639888"/>
            <a:ext cx="0" cy="9350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5" name="Line 64"/>
          <p:cNvSpPr>
            <a:spLocks noChangeShapeType="1"/>
          </p:cNvSpPr>
          <p:nvPr/>
        </p:nvSpPr>
        <p:spPr bwMode="auto">
          <a:xfrm flipV="1">
            <a:off x="6723063" y="1639888"/>
            <a:ext cx="2159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6" name="Text Box 66"/>
          <p:cNvSpPr txBox="1">
            <a:spLocks noChangeArrowheads="1"/>
          </p:cNvSpPr>
          <p:nvPr/>
        </p:nvSpPr>
        <p:spPr bwMode="auto">
          <a:xfrm>
            <a:off x="1370013" y="2859088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C</a:t>
            </a:r>
            <a:r>
              <a:rPr lang="en-US" altLang="zh-CN" sz="2000" b="1" baseline="-25000">
                <a:latin typeface="Times New Roman" pitchFamily="18" charset="0"/>
              </a:rPr>
              <a:t>-1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54297" name="Text Box 67"/>
          <p:cNvSpPr txBox="1">
            <a:spLocks noChangeArrowheads="1"/>
          </p:cNvSpPr>
          <p:nvPr/>
        </p:nvSpPr>
        <p:spPr bwMode="auto">
          <a:xfrm>
            <a:off x="3656013" y="2859088"/>
            <a:ext cx="2744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</a:rPr>
              <a:t>进位超前</a:t>
            </a:r>
            <a:endParaRPr lang="en-US" altLang="zh-CN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4298" name="Text Box 68"/>
          <p:cNvSpPr txBox="1">
            <a:spLocks noChangeArrowheads="1"/>
          </p:cNvSpPr>
          <p:nvPr/>
        </p:nvSpPr>
        <p:spPr bwMode="auto">
          <a:xfrm>
            <a:off x="4037013" y="2554288"/>
            <a:ext cx="1296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P</a:t>
            </a:r>
            <a:r>
              <a:rPr lang="en-US" altLang="zh-CN" sz="2000" b="1" baseline="-25000">
                <a:latin typeface="Times New Roman" pitchFamily="18" charset="0"/>
              </a:rPr>
              <a:t>1</a:t>
            </a:r>
            <a:r>
              <a:rPr lang="en-US" altLang="zh-CN" sz="2000" b="1">
                <a:latin typeface="Times New Roman" pitchFamily="18" charset="0"/>
              </a:rPr>
              <a:t>G</a:t>
            </a:r>
            <a:r>
              <a:rPr lang="en-US" altLang="zh-CN" sz="2000" b="1" baseline="-25000">
                <a:latin typeface="Times New Roman" pitchFamily="18" charset="0"/>
              </a:rPr>
              <a:t>1</a:t>
            </a:r>
            <a:r>
              <a:rPr lang="en-US" altLang="zh-CN" sz="2000" b="1">
                <a:latin typeface="Times New Roman" pitchFamily="18" charset="0"/>
              </a:rPr>
              <a:t>C</a:t>
            </a:r>
            <a:r>
              <a:rPr lang="en-US" altLang="zh-CN" sz="20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54299" name="Text Box 69"/>
          <p:cNvSpPr txBox="1">
            <a:spLocks noChangeArrowheads="1"/>
          </p:cNvSpPr>
          <p:nvPr/>
        </p:nvSpPr>
        <p:spPr bwMode="auto">
          <a:xfrm>
            <a:off x="6172200" y="255428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P</a:t>
            </a:r>
            <a:r>
              <a:rPr lang="en-US" altLang="zh-CN" sz="2000" b="1" baseline="-25000">
                <a:latin typeface="Times New Roman" pitchFamily="18" charset="0"/>
              </a:rPr>
              <a:t>2</a:t>
            </a:r>
            <a:r>
              <a:rPr lang="en-US" altLang="zh-CN" sz="2000" b="1">
                <a:latin typeface="Times New Roman" pitchFamily="18" charset="0"/>
              </a:rPr>
              <a:t>G</a:t>
            </a:r>
            <a:r>
              <a:rPr lang="en-US" altLang="zh-CN" sz="2000" b="1" baseline="-25000">
                <a:latin typeface="Times New Roman" pitchFamily="18" charset="0"/>
              </a:rPr>
              <a:t>2</a:t>
            </a:r>
            <a:r>
              <a:rPr lang="en-US" altLang="zh-CN" sz="2000" b="1">
                <a:latin typeface="Times New Roman" pitchFamily="18" charset="0"/>
              </a:rPr>
              <a:t>C</a:t>
            </a:r>
            <a:r>
              <a:rPr lang="en-US" altLang="zh-CN" sz="20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54300" name="Text Box 70"/>
          <p:cNvSpPr txBox="1">
            <a:spLocks noChangeArrowheads="1"/>
          </p:cNvSpPr>
          <p:nvPr/>
        </p:nvSpPr>
        <p:spPr bwMode="auto">
          <a:xfrm>
            <a:off x="8305800" y="255428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P</a:t>
            </a:r>
            <a:r>
              <a:rPr lang="en-US" altLang="zh-CN" sz="2000" b="1" baseline="-25000">
                <a:latin typeface="Times New Roman" pitchFamily="18" charset="0"/>
              </a:rPr>
              <a:t>3</a:t>
            </a:r>
            <a:r>
              <a:rPr lang="en-US" altLang="zh-CN" sz="2000" b="1">
                <a:latin typeface="Times New Roman" pitchFamily="18" charset="0"/>
              </a:rPr>
              <a:t>G</a:t>
            </a:r>
            <a:r>
              <a:rPr lang="en-US" altLang="zh-CN" sz="2000" b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54301" name="Line 71"/>
          <p:cNvSpPr>
            <a:spLocks noChangeShapeType="1"/>
          </p:cNvSpPr>
          <p:nvPr/>
        </p:nvSpPr>
        <p:spPr bwMode="auto">
          <a:xfrm>
            <a:off x="0" y="2935287"/>
            <a:ext cx="1446213" cy="1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4040" name="Text Box 72"/>
          <p:cNvSpPr txBox="1">
            <a:spLocks noChangeArrowheads="1"/>
          </p:cNvSpPr>
          <p:nvPr/>
        </p:nvSpPr>
        <p:spPr bwMode="auto">
          <a:xfrm>
            <a:off x="-2232" y="2924944"/>
            <a:ext cx="685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4303" name="Oval 73"/>
          <p:cNvSpPr>
            <a:spLocks noChangeArrowheads="1"/>
          </p:cNvSpPr>
          <p:nvPr/>
        </p:nvSpPr>
        <p:spPr bwMode="auto">
          <a:xfrm>
            <a:off x="119063" y="2894013"/>
            <a:ext cx="71437" cy="71437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4" name="Line 74"/>
          <p:cNvSpPr>
            <a:spLocks noChangeShapeType="1"/>
          </p:cNvSpPr>
          <p:nvPr/>
        </p:nvSpPr>
        <p:spPr bwMode="auto">
          <a:xfrm>
            <a:off x="7620000" y="3316288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4043" name="Text Box 75"/>
          <p:cNvSpPr txBox="1">
            <a:spLocks noChangeArrowheads="1"/>
          </p:cNvSpPr>
          <p:nvPr/>
        </p:nvSpPr>
        <p:spPr bwMode="auto">
          <a:xfrm>
            <a:off x="7753350" y="3259138"/>
            <a:ext cx="7048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grpSp>
        <p:nvGrpSpPr>
          <p:cNvPr id="54306" name="Group 76"/>
          <p:cNvGrpSpPr>
            <a:grpSpLocks/>
          </p:cNvGrpSpPr>
          <p:nvPr/>
        </p:nvGrpSpPr>
        <p:grpSpPr bwMode="auto">
          <a:xfrm>
            <a:off x="592138" y="3929063"/>
            <a:ext cx="7923212" cy="2547937"/>
            <a:chOff x="373" y="1965"/>
            <a:chExt cx="4991" cy="1605"/>
          </a:xfrm>
        </p:grpSpPr>
        <p:sp>
          <p:nvSpPr>
            <p:cNvPr id="724045" name="Rectangle 77"/>
            <p:cNvSpPr>
              <a:spLocks noChangeArrowheads="1"/>
            </p:cNvSpPr>
            <p:nvPr/>
          </p:nvSpPr>
          <p:spPr bwMode="auto">
            <a:xfrm>
              <a:off x="5300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46" name="Rectangle 78"/>
            <p:cNvSpPr>
              <a:spLocks noChangeArrowheads="1"/>
            </p:cNvSpPr>
            <p:nvPr/>
          </p:nvSpPr>
          <p:spPr bwMode="auto">
            <a:xfrm>
              <a:off x="4890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47" name="Rectangle 79"/>
            <p:cNvSpPr>
              <a:spLocks noChangeArrowheads="1"/>
            </p:cNvSpPr>
            <p:nvPr/>
          </p:nvSpPr>
          <p:spPr bwMode="auto">
            <a:xfrm>
              <a:off x="4679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48" name="Rectangle 80"/>
            <p:cNvSpPr>
              <a:spLocks noChangeArrowheads="1"/>
            </p:cNvSpPr>
            <p:nvPr/>
          </p:nvSpPr>
          <p:spPr bwMode="auto">
            <a:xfrm>
              <a:off x="4318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49" name="Rectangle 81"/>
            <p:cNvSpPr>
              <a:spLocks noChangeArrowheads="1"/>
            </p:cNvSpPr>
            <p:nvPr/>
          </p:nvSpPr>
          <p:spPr bwMode="auto">
            <a:xfrm>
              <a:off x="4116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50" name="Rectangle 82"/>
            <p:cNvSpPr>
              <a:spLocks noChangeArrowheads="1"/>
            </p:cNvSpPr>
            <p:nvPr/>
          </p:nvSpPr>
          <p:spPr bwMode="auto">
            <a:xfrm>
              <a:off x="3944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51" name="Rectangle 83"/>
            <p:cNvSpPr>
              <a:spLocks noChangeArrowheads="1"/>
            </p:cNvSpPr>
            <p:nvPr/>
          </p:nvSpPr>
          <p:spPr bwMode="auto">
            <a:xfrm>
              <a:off x="3573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52" name="Rectangle 84"/>
            <p:cNvSpPr>
              <a:spLocks noChangeArrowheads="1"/>
            </p:cNvSpPr>
            <p:nvPr/>
          </p:nvSpPr>
          <p:spPr bwMode="auto">
            <a:xfrm>
              <a:off x="3370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53" name="Rectangle 85"/>
            <p:cNvSpPr>
              <a:spLocks noChangeArrowheads="1"/>
            </p:cNvSpPr>
            <p:nvPr/>
          </p:nvSpPr>
          <p:spPr bwMode="auto">
            <a:xfrm>
              <a:off x="3208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54" name="Rectangle 86"/>
            <p:cNvSpPr>
              <a:spLocks noChangeArrowheads="1"/>
            </p:cNvSpPr>
            <p:nvPr/>
          </p:nvSpPr>
          <p:spPr bwMode="auto">
            <a:xfrm>
              <a:off x="3036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55" name="Rectangle 87"/>
            <p:cNvSpPr>
              <a:spLocks noChangeArrowheads="1"/>
            </p:cNvSpPr>
            <p:nvPr/>
          </p:nvSpPr>
          <p:spPr bwMode="auto">
            <a:xfrm>
              <a:off x="2674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56" name="Rectangle 88"/>
            <p:cNvSpPr>
              <a:spLocks noChangeArrowheads="1"/>
            </p:cNvSpPr>
            <p:nvPr/>
          </p:nvSpPr>
          <p:spPr bwMode="auto">
            <a:xfrm>
              <a:off x="2406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57" name="Rectangle 89"/>
            <p:cNvSpPr>
              <a:spLocks noChangeArrowheads="1"/>
            </p:cNvSpPr>
            <p:nvPr/>
          </p:nvSpPr>
          <p:spPr bwMode="auto">
            <a:xfrm>
              <a:off x="2241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58" name="Rectangle 90"/>
            <p:cNvSpPr>
              <a:spLocks noChangeArrowheads="1"/>
            </p:cNvSpPr>
            <p:nvPr/>
          </p:nvSpPr>
          <p:spPr bwMode="auto">
            <a:xfrm>
              <a:off x="2079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59" name="Rectangle 91"/>
            <p:cNvSpPr>
              <a:spLocks noChangeArrowheads="1"/>
            </p:cNvSpPr>
            <p:nvPr/>
          </p:nvSpPr>
          <p:spPr bwMode="auto">
            <a:xfrm>
              <a:off x="1907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60" name="Rectangle 92"/>
            <p:cNvSpPr>
              <a:spLocks noChangeArrowheads="1"/>
            </p:cNvSpPr>
            <p:nvPr/>
          </p:nvSpPr>
          <p:spPr bwMode="auto">
            <a:xfrm>
              <a:off x="1517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61" name="Rectangle 93"/>
            <p:cNvSpPr>
              <a:spLocks noChangeArrowheads="1"/>
            </p:cNvSpPr>
            <p:nvPr/>
          </p:nvSpPr>
          <p:spPr bwMode="auto">
            <a:xfrm>
              <a:off x="1107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62" name="Rectangle 94"/>
            <p:cNvSpPr>
              <a:spLocks noChangeArrowheads="1"/>
            </p:cNvSpPr>
            <p:nvPr/>
          </p:nvSpPr>
          <p:spPr bwMode="auto">
            <a:xfrm>
              <a:off x="903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63" name="Rectangle 95"/>
            <p:cNvSpPr>
              <a:spLocks noChangeArrowheads="1"/>
            </p:cNvSpPr>
            <p:nvPr/>
          </p:nvSpPr>
          <p:spPr bwMode="auto">
            <a:xfrm>
              <a:off x="513" y="3416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64" name="Rectangle 96"/>
            <p:cNvSpPr>
              <a:spLocks noChangeArrowheads="1"/>
            </p:cNvSpPr>
            <p:nvPr/>
          </p:nvSpPr>
          <p:spPr bwMode="auto">
            <a:xfrm>
              <a:off x="4218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65" name="Rectangle 97"/>
            <p:cNvSpPr>
              <a:spLocks noChangeArrowheads="1"/>
            </p:cNvSpPr>
            <p:nvPr/>
          </p:nvSpPr>
          <p:spPr bwMode="auto">
            <a:xfrm>
              <a:off x="3813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66" name="Rectangle 98"/>
            <p:cNvSpPr>
              <a:spLocks noChangeArrowheads="1"/>
            </p:cNvSpPr>
            <p:nvPr/>
          </p:nvSpPr>
          <p:spPr bwMode="auto">
            <a:xfrm>
              <a:off x="3612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67" name="Rectangle 99"/>
            <p:cNvSpPr>
              <a:spLocks noChangeArrowheads="1"/>
            </p:cNvSpPr>
            <p:nvPr/>
          </p:nvSpPr>
          <p:spPr bwMode="auto">
            <a:xfrm>
              <a:off x="3237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68" name="Rectangle 100"/>
            <p:cNvSpPr>
              <a:spLocks noChangeArrowheads="1"/>
            </p:cNvSpPr>
            <p:nvPr/>
          </p:nvSpPr>
          <p:spPr bwMode="auto">
            <a:xfrm>
              <a:off x="3034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69" name="Rectangle 101"/>
            <p:cNvSpPr>
              <a:spLocks noChangeArrowheads="1"/>
            </p:cNvSpPr>
            <p:nvPr/>
          </p:nvSpPr>
          <p:spPr bwMode="auto">
            <a:xfrm>
              <a:off x="2872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70" name="Rectangle 102"/>
            <p:cNvSpPr>
              <a:spLocks noChangeArrowheads="1"/>
            </p:cNvSpPr>
            <p:nvPr/>
          </p:nvSpPr>
          <p:spPr bwMode="auto">
            <a:xfrm>
              <a:off x="2506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71" name="Rectangle 103"/>
            <p:cNvSpPr>
              <a:spLocks noChangeArrowheads="1"/>
            </p:cNvSpPr>
            <p:nvPr/>
          </p:nvSpPr>
          <p:spPr bwMode="auto">
            <a:xfrm>
              <a:off x="2238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72" name="Rectangle 104"/>
            <p:cNvSpPr>
              <a:spLocks noChangeArrowheads="1"/>
            </p:cNvSpPr>
            <p:nvPr/>
          </p:nvSpPr>
          <p:spPr bwMode="auto">
            <a:xfrm>
              <a:off x="2073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73" name="Rectangle 105"/>
            <p:cNvSpPr>
              <a:spLocks noChangeArrowheads="1"/>
            </p:cNvSpPr>
            <p:nvPr/>
          </p:nvSpPr>
          <p:spPr bwMode="auto">
            <a:xfrm>
              <a:off x="1911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74" name="Rectangle 106"/>
            <p:cNvSpPr>
              <a:spLocks noChangeArrowheads="1"/>
            </p:cNvSpPr>
            <p:nvPr/>
          </p:nvSpPr>
          <p:spPr bwMode="auto">
            <a:xfrm>
              <a:off x="1514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75" name="Rectangle 107"/>
            <p:cNvSpPr>
              <a:spLocks noChangeArrowheads="1"/>
            </p:cNvSpPr>
            <p:nvPr/>
          </p:nvSpPr>
          <p:spPr bwMode="auto">
            <a:xfrm>
              <a:off x="1109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76" name="Rectangle 108"/>
            <p:cNvSpPr>
              <a:spLocks noChangeArrowheads="1"/>
            </p:cNvSpPr>
            <p:nvPr/>
          </p:nvSpPr>
          <p:spPr bwMode="auto">
            <a:xfrm>
              <a:off x="914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77" name="Rectangle 109"/>
            <p:cNvSpPr>
              <a:spLocks noChangeArrowheads="1"/>
            </p:cNvSpPr>
            <p:nvPr/>
          </p:nvSpPr>
          <p:spPr bwMode="auto">
            <a:xfrm>
              <a:off x="517" y="309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78" name="Rectangle 110"/>
            <p:cNvSpPr>
              <a:spLocks noChangeArrowheads="1"/>
            </p:cNvSpPr>
            <p:nvPr/>
          </p:nvSpPr>
          <p:spPr bwMode="auto">
            <a:xfrm>
              <a:off x="3238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79" name="Rectangle 111"/>
            <p:cNvSpPr>
              <a:spLocks noChangeArrowheads="1"/>
            </p:cNvSpPr>
            <p:nvPr/>
          </p:nvSpPr>
          <p:spPr bwMode="auto">
            <a:xfrm>
              <a:off x="2838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80" name="Rectangle 112"/>
            <p:cNvSpPr>
              <a:spLocks noChangeArrowheads="1"/>
            </p:cNvSpPr>
            <p:nvPr/>
          </p:nvSpPr>
          <p:spPr bwMode="auto">
            <a:xfrm>
              <a:off x="2635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81" name="Rectangle 113"/>
            <p:cNvSpPr>
              <a:spLocks noChangeArrowheads="1"/>
            </p:cNvSpPr>
            <p:nvPr/>
          </p:nvSpPr>
          <p:spPr bwMode="auto">
            <a:xfrm>
              <a:off x="2283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82" name="Rectangle 114"/>
            <p:cNvSpPr>
              <a:spLocks noChangeArrowheads="1"/>
            </p:cNvSpPr>
            <p:nvPr/>
          </p:nvSpPr>
          <p:spPr bwMode="auto">
            <a:xfrm>
              <a:off x="2014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83" name="Rectangle 115"/>
            <p:cNvSpPr>
              <a:spLocks noChangeArrowheads="1"/>
            </p:cNvSpPr>
            <p:nvPr/>
          </p:nvSpPr>
          <p:spPr bwMode="auto">
            <a:xfrm>
              <a:off x="1850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84" name="Rectangle 116"/>
            <p:cNvSpPr>
              <a:spLocks noChangeArrowheads="1"/>
            </p:cNvSpPr>
            <p:nvPr/>
          </p:nvSpPr>
          <p:spPr bwMode="auto">
            <a:xfrm>
              <a:off x="1475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85" name="Rectangle 117"/>
            <p:cNvSpPr>
              <a:spLocks noChangeArrowheads="1"/>
            </p:cNvSpPr>
            <p:nvPr/>
          </p:nvSpPr>
          <p:spPr bwMode="auto">
            <a:xfrm>
              <a:off x="1075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86" name="Rectangle 118"/>
            <p:cNvSpPr>
              <a:spLocks noChangeArrowheads="1"/>
            </p:cNvSpPr>
            <p:nvPr/>
          </p:nvSpPr>
          <p:spPr bwMode="auto">
            <a:xfrm>
              <a:off x="878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87" name="Rectangle 119"/>
            <p:cNvSpPr>
              <a:spLocks noChangeArrowheads="1"/>
            </p:cNvSpPr>
            <p:nvPr/>
          </p:nvSpPr>
          <p:spPr bwMode="auto">
            <a:xfrm>
              <a:off x="503" y="276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88" name="Rectangle 120"/>
            <p:cNvSpPr>
              <a:spLocks noChangeArrowheads="1"/>
            </p:cNvSpPr>
            <p:nvPr/>
          </p:nvSpPr>
          <p:spPr bwMode="auto">
            <a:xfrm>
              <a:off x="1581" y="2445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89" name="Rectangle 121"/>
            <p:cNvSpPr>
              <a:spLocks noChangeArrowheads="1"/>
            </p:cNvSpPr>
            <p:nvPr/>
          </p:nvSpPr>
          <p:spPr bwMode="auto">
            <a:xfrm>
              <a:off x="1179" y="2445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90" name="Rectangle 122"/>
            <p:cNvSpPr>
              <a:spLocks noChangeArrowheads="1"/>
            </p:cNvSpPr>
            <p:nvPr/>
          </p:nvSpPr>
          <p:spPr bwMode="auto">
            <a:xfrm>
              <a:off x="910" y="2445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91" name="Rectangle 123"/>
            <p:cNvSpPr>
              <a:spLocks noChangeArrowheads="1"/>
            </p:cNvSpPr>
            <p:nvPr/>
          </p:nvSpPr>
          <p:spPr bwMode="auto">
            <a:xfrm>
              <a:off x="514" y="2445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92" name="Rectangle 124"/>
            <p:cNvSpPr>
              <a:spLocks noChangeArrowheads="1"/>
            </p:cNvSpPr>
            <p:nvPr/>
          </p:nvSpPr>
          <p:spPr bwMode="auto">
            <a:xfrm>
              <a:off x="5154" y="3285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93" name="Rectangle 125"/>
            <p:cNvSpPr>
              <a:spLocks noChangeArrowheads="1"/>
            </p:cNvSpPr>
            <p:nvPr/>
          </p:nvSpPr>
          <p:spPr bwMode="auto">
            <a:xfrm>
              <a:off x="4740" y="3285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94" name="Rectangle 126"/>
            <p:cNvSpPr>
              <a:spLocks noChangeArrowheads="1"/>
            </p:cNvSpPr>
            <p:nvPr/>
          </p:nvSpPr>
          <p:spPr bwMode="auto">
            <a:xfrm>
              <a:off x="4585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95" name="Rectangle 127"/>
            <p:cNvSpPr>
              <a:spLocks noChangeArrowheads="1"/>
            </p:cNvSpPr>
            <p:nvPr/>
          </p:nvSpPr>
          <p:spPr bwMode="auto">
            <a:xfrm>
              <a:off x="4181" y="3285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96" name="Rectangle 128"/>
            <p:cNvSpPr>
              <a:spLocks noChangeArrowheads="1"/>
            </p:cNvSpPr>
            <p:nvPr/>
          </p:nvSpPr>
          <p:spPr bwMode="auto">
            <a:xfrm>
              <a:off x="4018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97" name="Rectangle 129"/>
            <p:cNvSpPr>
              <a:spLocks noChangeArrowheads="1"/>
            </p:cNvSpPr>
            <p:nvPr/>
          </p:nvSpPr>
          <p:spPr bwMode="auto">
            <a:xfrm>
              <a:off x="3850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98" name="Rectangle 130"/>
            <p:cNvSpPr>
              <a:spLocks noChangeArrowheads="1"/>
            </p:cNvSpPr>
            <p:nvPr/>
          </p:nvSpPr>
          <p:spPr bwMode="auto">
            <a:xfrm>
              <a:off x="3426" y="3285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099" name="Rectangle 131"/>
            <p:cNvSpPr>
              <a:spLocks noChangeArrowheads="1"/>
            </p:cNvSpPr>
            <p:nvPr/>
          </p:nvSpPr>
          <p:spPr bwMode="auto">
            <a:xfrm>
              <a:off x="3286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00" name="Rectangle 132"/>
            <p:cNvSpPr>
              <a:spLocks noChangeArrowheads="1"/>
            </p:cNvSpPr>
            <p:nvPr/>
          </p:nvSpPr>
          <p:spPr bwMode="auto">
            <a:xfrm>
              <a:off x="3110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01" name="Rectangle 133"/>
            <p:cNvSpPr>
              <a:spLocks noChangeArrowheads="1"/>
            </p:cNvSpPr>
            <p:nvPr/>
          </p:nvSpPr>
          <p:spPr bwMode="auto">
            <a:xfrm>
              <a:off x="2942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02" name="Rectangle 134"/>
            <p:cNvSpPr>
              <a:spLocks noChangeArrowheads="1"/>
            </p:cNvSpPr>
            <p:nvPr/>
          </p:nvSpPr>
          <p:spPr bwMode="auto">
            <a:xfrm>
              <a:off x="2470" y="3285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03" name="Rectangle 135"/>
            <p:cNvSpPr>
              <a:spLocks noChangeArrowheads="1"/>
            </p:cNvSpPr>
            <p:nvPr/>
          </p:nvSpPr>
          <p:spPr bwMode="auto">
            <a:xfrm>
              <a:off x="2310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04" name="Rectangle 136"/>
            <p:cNvSpPr>
              <a:spLocks noChangeArrowheads="1"/>
            </p:cNvSpPr>
            <p:nvPr/>
          </p:nvSpPr>
          <p:spPr bwMode="auto">
            <a:xfrm>
              <a:off x="2157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05" name="Rectangle 137"/>
            <p:cNvSpPr>
              <a:spLocks noChangeArrowheads="1"/>
            </p:cNvSpPr>
            <p:nvPr/>
          </p:nvSpPr>
          <p:spPr bwMode="auto">
            <a:xfrm>
              <a:off x="1981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06" name="Rectangle 138"/>
            <p:cNvSpPr>
              <a:spLocks noChangeArrowheads="1"/>
            </p:cNvSpPr>
            <p:nvPr/>
          </p:nvSpPr>
          <p:spPr bwMode="auto">
            <a:xfrm>
              <a:off x="1813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07" name="Rectangle 139"/>
            <p:cNvSpPr>
              <a:spLocks noChangeArrowheads="1"/>
            </p:cNvSpPr>
            <p:nvPr/>
          </p:nvSpPr>
          <p:spPr bwMode="auto">
            <a:xfrm>
              <a:off x="1371" y="3285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08" name="Rectangle 140"/>
            <p:cNvSpPr>
              <a:spLocks noChangeArrowheads="1"/>
            </p:cNvSpPr>
            <p:nvPr/>
          </p:nvSpPr>
          <p:spPr bwMode="auto">
            <a:xfrm>
              <a:off x="964" y="3285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09" name="Rectangle 141"/>
            <p:cNvSpPr>
              <a:spLocks noChangeArrowheads="1"/>
            </p:cNvSpPr>
            <p:nvPr/>
          </p:nvSpPr>
          <p:spPr bwMode="auto">
            <a:xfrm>
              <a:off x="809" y="3285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10" name="Rectangle 142"/>
            <p:cNvSpPr>
              <a:spLocks noChangeArrowheads="1"/>
            </p:cNvSpPr>
            <p:nvPr/>
          </p:nvSpPr>
          <p:spPr bwMode="auto">
            <a:xfrm>
              <a:off x="373" y="3285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11" name="Rectangle 143"/>
            <p:cNvSpPr>
              <a:spLocks noChangeArrowheads="1"/>
            </p:cNvSpPr>
            <p:nvPr/>
          </p:nvSpPr>
          <p:spPr bwMode="auto">
            <a:xfrm>
              <a:off x="4068" y="2961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12" name="Rectangle 144"/>
            <p:cNvSpPr>
              <a:spLocks noChangeArrowheads="1"/>
            </p:cNvSpPr>
            <p:nvPr/>
          </p:nvSpPr>
          <p:spPr bwMode="auto">
            <a:xfrm>
              <a:off x="3677" y="2961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13" name="Rectangle 145"/>
            <p:cNvSpPr>
              <a:spLocks noChangeArrowheads="1"/>
            </p:cNvSpPr>
            <p:nvPr/>
          </p:nvSpPr>
          <p:spPr bwMode="auto">
            <a:xfrm>
              <a:off x="3514" y="2961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14" name="Rectangle 146"/>
            <p:cNvSpPr>
              <a:spLocks noChangeArrowheads="1"/>
            </p:cNvSpPr>
            <p:nvPr/>
          </p:nvSpPr>
          <p:spPr bwMode="auto">
            <a:xfrm>
              <a:off x="3089" y="2961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15" name="Rectangle 147"/>
            <p:cNvSpPr>
              <a:spLocks noChangeArrowheads="1"/>
            </p:cNvSpPr>
            <p:nvPr/>
          </p:nvSpPr>
          <p:spPr bwMode="auto">
            <a:xfrm>
              <a:off x="2950" y="2961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16" name="Rectangle 148"/>
            <p:cNvSpPr>
              <a:spLocks noChangeArrowheads="1"/>
            </p:cNvSpPr>
            <p:nvPr/>
          </p:nvSpPr>
          <p:spPr bwMode="auto">
            <a:xfrm>
              <a:off x="2774" y="2961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17" name="Rectangle 149"/>
            <p:cNvSpPr>
              <a:spLocks noChangeArrowheads="1"/>
            </p:cNvSpPr>
            <p:nvPr/>
          </p:nvSpPr>
          <p:spPr bwMode="auto">
            <a:xfrm>
              <a:off x="2302" y="2961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18" name="Rectangle 150"/>
            <p:cNvSpPr>
              <a:spLocks noChangeArrowheads="1"/>
            </p:cNvSpPr>
            <p:nvPr/>
          </p:nvSpPr>
          <p:spPr bwMode="auto">
            <a:xfrm>
              <a:off x="2142" y="2961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19" name="Rectangle 151"/>
            <p:cNvSpPr>
              <a:spLocks noChangeArrowheads="1"/>
            </p:cNvSpPr>
            <p:nvPr/>
          </p:nvSpPr>
          <p:spPr bwMode="auto">
            <a:xfrm>
              <a:off x="1989" y="2961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20" name="Rectangle 152"/>
            <p:cNvSpPr>
              <a:spLocks noChangeArrowheads="1"/>
            </p:cNvSpPr>
            <p:nvPr/>
          </p:nvSpPr>
          <p:spPr bwMode="auto">
            <a:xfrm>
              <a:off x="1813" y="2961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21" name="Rectangle 153"/>
            <p:cNvSpPr>
              <a:spLocks noChangeArrowheads="1"/>
            </p:cNvSpPr>
            <p:nvPr/>
          </p:nvSpPr>
          <p:spPr bwMode="auto">
            <a:xfrm>
              <a:off x="1364" y="2961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22" name="Rectangle 154"/>
            <p:cNvSpPr>
              <a:spLocks noChangeArrowheads="1"/>
            </p:cNvSpPr>
            <p:nvPr/>
          </p:nvSpPr>
          <p:spPr bwMode="auto">
            <a:xfrm>
              <a:off x="979" y="2961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23" name="Rectangle 155"/>
            <p:cNvSpPr>
              <a:spLocks noChangeArrowheads="1"/>
            </p:cNvSpPr>
            <p:nvPr/>
          </p:nvSpPr>
          <p:spPr bwMode="auto">
            <a:xfrm>
              <a:off x="816" y="2961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24" name="Rectangle 156"/>
            <p:cNvSpPr>
              <a:spLocks noChangeArrowheads="1"/>
            </p:cNvSpPr>
            <p:nvPr/>
          </p:nvSpPr>
          <p:spPr bwMode="auto">
            <a:xfrm>
              <a:off x="373" y="2961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25" name="Rectangle 157"/>
            <p:cNvSpPr>
              <a:spLocks noChangeArrowheads="1"/>
            </p:cNvSpPr>
            <p:nvPr/>
          </p:nvSpPr>
          <p:spPr bwMode="auto">
            <a:xfrm>
              <a:off x="3102" y="2637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26" name="Rectangle 158"/>
            <p:cNvSpPr>
              <a:spLocks noChangeArrowheads="1"/>
            </p:cNvSpPr>
            <p:nvPr/>
          </p:nvSpPr>
          <p:spPr bwMode="auto">
            <a:xfrm>
              <a:off x="2690" y="2637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27" name="Rectangle 159"/>
            <p:cNvSpPr>
              <a:spLocks noChangeArrowheads="1"/>
            </p:cNvSpPr>
            <p:nvPr/>
          </p:nvSpPr>
          <p:spPr bwMode="auto">
            <a:xfrm>
              <a:off x="2550" y="2637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28" name="Rectangle 160"/>
            <p:cNvSpPr>
              <a:spLocks noChangeArrowheads="1"/>
            </p:cNvSpPr>
            <p:nvPr/>
          </p:nvSpPr>
          <p:spPr bwMode="auto">
            <a:xfrm>
              <a:off x="2079" y="2637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29" name="Rectangle 161"/>
            <p:cNvSpPr>
              <a:spLocks noChangeArrowheads="1"/>
            </p:cNvSpPr>
            <p:nvPr/>
          </p:nvSpPr>
          <p:spPr bwMode="auto">
            <a:xfrm>
              <a:off x="1918" y="2637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30" name="Rectangle 162"/>
            <p:cNvSpPr>
              <a:spLocks noChangeArrowheads="1"/>
            </p:cNvSpPr>
            <p:nvPr/>
          </p:nvSpPr>
          <p:spPr bwMode="auto">
            <a:xfrm>
              <a:off x="1765" y="2637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31" name="Rectangle 163"/>
            <p:cNvSpPr>
              <a:spLocks noChangeArrowheads="1"/>
            </p:cNvSpPr>
            <p:nvPr/>
          </p:nvSpPr>
          <p:spPr bwMode="auto">
            <a:xfrm>
              <a:off x="1338" y="2637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32" name="Rectangle 164"/>
            <p:cNvSpPr>
              <a:spLocks noChangeArrowheads="1"/>
            </p:cNvSpPr>
            <p:nvPr/>
          </p:nvSpPr>
          <p:spPr bwMode="auto">
            <a:xfrm>
              <a:off x="933" y="2637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33" name="Rectangle 165"/>
            <p:cNvSpPr>
              <a:spLocks noChangeArrowheads="1"/>
            </p:cNvSpPr>
            <p:nvPr/>
          </p:nvSpPr>
          <p:spPr bwMode="auto">
            <a:xfrm>
              <a:off x="793" y="2637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34" name="Rectangle 166"/>
            <p:cNvSpPr>
              <a:spLocks noChangeArrowheads="1"/>
            </p:cNvSpPr>
            <p:nvPr/>
          </p:nvSpPr>
          <p:spPr bwMode="auto">
            <a:xfrm>
              <a:off x="373" y="2637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35" name="Rectangle 167"/>
            <p:cNvSpPr>
              <a:spLocks noChangeArrowheads="1"/>
            </p:cNvSpPr>
            <p:nvPr/>
          </p:nvSpPr>
          <p:spPr bwMode="auto">
            <a:xfrm>
              <a:off x="1433" y="2314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36" name="Rectangle 168"/>
            <p:cNvSpPr>
              <a:spLocks noChangeArrowheads="1"/>
            </p:cNvSpPr>
            <p:nvPr/>
          </p:nvSpPr>
          <p:spPr bwMode="auto">
            <a:xfrm>
              <a:off x="975" y="2314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37" name="Rectangle 169"/>
            <p:cNvSpPr>
              <a:spLocks noChangeArrowheads="1"/>
            </p:cNvSpPr>
            <p:nvPr/>
          </p:nvSpPr>
          <p:spPr bwMode="auto">
            <a:xfrm>
              <a:off x="814" y="2314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38" name="Rectangle 170"/>
            <p:cNvSpPr>
              <a:spLocks noChangeArrowheads="1"/>
            </p:cNvSpPr>
            <p:nvPr/>
          </p:nvSpPr>
          <p:spPr bwMode="auto">
            <a:xfrm>
              <a:off x="373" y="2314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39" name="Rectangle 171"/>
            <p:cNvSpPr>
              <a:spLocks noChangeArrowheads="1"/>
            </p:cNvSpPr>
            <p:nvPr/>
          </p:nvSpPr>
          <p:spPr bwMode="auto">
            <a:xfrm>
              <a:off x="2378" y="1990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40" name="Rectangle 172"/>
            <p:cNvSpPr>
              <a:spLocks noChangeArrowheads="1"/>
            </p:cNvSpPr>
            <p:nvPr/>
          </p:nvSpPr>
          <p:spPr bwMode="auto">
            <a:xfrm>
              <a:off x="2213" y="1990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41" name="Rectangle 173"/>
            <p:cNvSpPr>
              <a:spLocks noChangeArrowheads="1"/>
            </p:cNvSpPr>
            <p:nvPr/>
          </p:nvSpPr>
          <p:spPr bwMode="auto">
            <a:xfrm>
              <a:off x="1780" y="1990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42" name="Rectangle 174"/>
            <p:cNvSpPr>
              <a:spLocks noChangeArrowheads="1"/>
            </p:cNvSpPr>
            <p:nvPr/>
          </p:nvSpPr>
          <p:spPr bwMode="auto">
            <a:xfrm>
              <a:off x="1170" y="1990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43" name="Rectangle 175"/>
            <p:cNvSpPr>
              <a:spLocks noChangeArrowheads="1"/>
            </p:cNvSpPr>
            <p:nvPr/>
          </p:nvSpPr>
          <p:spPr bwMode="auto">
            <a:xfrm>
              <a:off x="767" y="1990"/>
              <a:ext cx="14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44" name="Rectangle 176"/>
            <p:cNvSpPr>
              <a:spLocks noChangeArrowheads="1"/>
            </p:cNvSpPr>
            <p:nvPr/>
          </p:nvSpPr>
          <p:spPr bwMode="auto">
            <a:xfrm>
              <a:off x="386" y="1990"/>
              <a:ext cx="1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45" name="Rectangle 177"/>
            <p:cNvSpPr>
              <a:spLocks noChangeArrowheads="1"/>
            </p:cNvSpPr>
            <p:nvPr/>
          </p:nvSpPr>
          <p:spPr bwMode="auto">
            <a:xfrm>
              <a:off x="2498" y="212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46" name="Rectangle 178"/>
            <p:cNvSpPr>
              <a:spLocks noChangeArrowheads="1"/>
            </p:cNvSpPr>
            <p:nvPr/>
          </p:nvSpPr>
          <p:spPr bwMode="auto">
            <a:xfrm>
              <a:off x="2323" y="212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47" name="Rectangle 179"/>
            <p:cNvSpPr>
              <a:spLocks noChangeArrowheads="1"/>
            </p:cNvSpPr>
            <p:nvPr/>
          </p:nvSpPr>
          <p:spPr bwMode="auto">
            <a:xfrm>
              <a:off x="1926" y="212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48" name="Rectangle 180"/>
            <p:cNvSpPr>
              <a:spLocks noChangeArrowheads="1"/>
            </p:cNvSpPr>
            <p:nvPr/>
          </p:nvSpPr>
          <p:spPr bwMode="auto">
            <a:xfrm>
              <a:off x="1308" y="212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49" name="Rectangle 181"/>
            <p:cNvSpPr>
              <a:spLocks noChangeArrowheads="1"/>
            </p:cNvSpPr>
            <p:nvPr/>
          </p:nvSpPr>
          <p:spPr bwMode="auto">
            <a:xfrm>
              <a:off x="924" y="212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50" name="Rectangle 182"/>
            <p:cNvSpPr>
              <a:spLocks noChangeArrowheads="1"/>
            </p:cNvSpPr>
            <p:nvPr/>
          </p:nvSpPr>
          <p:spPr bwMode="auto">
            <a:xfrm>
              <a:off x="480" y="212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51" name="Rectangle 183"/>
            <p:cNvSpPr>
              <a:spLocks noChangeArrowheads="1"/>
            </p:cNvSpPr>
            <p:nvPr/>
          </p:nvSpPr>
          <p:spPr bwMode="auto">
            <a:xfrm>
              <a:off x="5007" y="3260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52" name="Rectangle 184"/>
            <p:cNvSpPr>
              <a:spLocks noChangeArrowheads="1"/>
            </p:cNvSpPr>
            <p:nvPr/>
          </p:nvSpPr>
          <p:spPr bwMode="auto">
            <a:xfrm>
              <a:off x="4425" y="3260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53" name="Rectangle 185"/>
            <p:cNvSpPr>
              <a:spLocks noChangeArrowheads="1"/>
            </p:cNvSpPr>
            <p:nvPr/>
          </p:nvSpPr>
          <p:spPr bwMode="auto">
            <a:xfrm>
              <a:off x="3690" y="3260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54" name="Rectangle 186"/>
            <p:cNvSpPr>
              <a:spLocks noChangeArrowheads="1"/>
            </p:cNvSpPr>
            <p:nvPr/>
          </p:nvSpPr>
          <p:spPr bwMode="auto">
            <a:xfrm>
              <a:off x="2782" y="3260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55" name="Rectangle 187"/>
            <p:cNvSpPr>
              <a:spLocks noChangeArrowheads="1"/>
            </p:cNvSpPr>
            <p:nvPr/>
          </p:nvSpPr>
          <p:spPr bwMode="auto">
            <a:xfrm>
              <a:off x="1644" y="3260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56" name="Rectangle 188"/>
            <p:cNvSpPr>
              <a:spLocks noChangeArrowheads="1"/>
            </p:cNvSpPr>
            <p:nvPr/>
          </p:nvSpPr>
          <p:spPr bwMode="auto">
            <a:xfrm>
              <a:off x="1224" y="3260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57" name="Rectangle 189"/>
            <p:cNvSpPr>
              <a:spLocks noChangeArrowheads="1"/>
            </p:cNvSpPr>
            <p:nvPr/>
          </p:nvSpPr>
          <p:spPr bwMode="auto">
            <a:xfrm>
              <a:off x="639" y="3260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58" name="Rectangle 190"/>
            <p:cNvSpPr>
              <a:spLocks noChangeArrowheads="1"/>
            </p:cNvSpPr>
            <p:nvPr/>
          </p:nvSpPr>
          <p:spPr bwMode="auto">
            <a:xfrm>
              <a:off x="3921" y="2936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59" name="Rectangle 191"/>
            <p:cNvSpPr>
              <a:spLocks noChangeArrowheads="1"/>
            </p:cNvSpPr>
            <p:nvPr/>
          </p:nvSpPr>
          <p:spPr bwMode="auto">
            <a:xfrm>
              <a:off x="3354" y="2936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60" name="Rectangle 192"/>
            <p:cNvSpPr>
              <a:spLocks noChangeArrowheads="1"/>
            </p:cNvSpPr>
            <p:nvPr/>
          </p:nvSpPr>
          <p:spPr bwMode="auto">
            <a:xfrm>
              <a:off x="2614" y="2936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61" name="Rectangle 193"/>
            <p:cNvSpPr>
              <a:spLocks noChangeArrowheads="1"/>
            </p:cNvSpPr>
            <p:nvPr/>
          </p:nvSpPr>
          <p:spPr bwMode="auto">
            <a:xfrm>
              <a:off x="1644" y="2936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62" name="Rectangle 194"/>
            <p:cNvSpPr>
              <a:spLocks noChangeArrowheads="1"/>
            </p:cNvSpPr>
            <p:nvPr/>
          </p:nvSpPr>
          <p:spPr bwMode="auto">
            <a:xfrm>
              <a:off x="1217" y="2936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63" name="Rectangle 195"/>
            <p:cNvSpPr>
              <a:spLocks noChangeArrowheads="1"/>
            </p:cNvSpPr>
            <p:nvPr/>
          </p:nvSpPr>
          <p:spPr bwMode="auto">
            <a:xfrm>
              <a:off x="647" y="2936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64" name="Rectangle 196"/>
            <p:cNvSpPr>
              <a:spLocks noChangeArrowheads="1"/>
            </p:cNvSpPr>
            <p:nvPr/>
          </p:nvSpPr>
          <p:spPr bwMode="auto">
            <a:xfrm>
              <a:off x="2955" y="2612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65" name="Rectangle 197"/>
            <p:cNvSpPr>
              <a:spLocks noChangeArrowheads="1"/>
            </p:cNvSpPr>
            <p:nvPr/>
          </p:nvSpPr>
          <p:spPr bwMode="auto">
            <a:xfrm>
              <a:off x="2390" y="2612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66" name="Rectangle 198"/>
            <p:cNvSpPr>
              <a:spLocks noChangeArrowheads="1"/>
            </p:cNvSpPr>
            <p:nvPr/>
          </p:nvSpPr>
          <p:spPr bwMode="auto">
            <a:xfrm>
              <a:off x="1596" y="2612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67" name="Rectangle 199"/>
            <p:cNvSpPr>
              <a:spLocks noChangeArrowheads="1"/>
            </p:cNvSpPr>
            <p:nvPr/>
          </p:nvSpPr>
          <p:spPr bwMode="auto">
            <a:xfrm>
              <a:off x="1192" y="2612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68" name="Rectangle 200"/>
            <p:cNvSpPr>
              <a:spLocks noChangeArrowheads="1"/>
            </p:cNvSpPr>
            <p:nvPr/>
          </p:nvSpPr>
          <p:spPr bwMode="auto">
            <a:xfrm>
              <a:off x="624" y="2612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69" name="Rectangle 201"/>
            <p:cNvSpPr>
              <a:spLocks noChangeArrowheads="1"/>
            </p:cNvSpPr>
            <p:nvPr/>
          </p:nvSpPr>
          <p:spPr bwMode="auto">
            <a:xfrm>
              <a:off x="1286" y="2289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70" name="Rectangle 202"/>
            <p:cNvSpPr>
              <a:spLocks noChangeArrowheads="1"/>
            </p:cNvSpPr>
            <p:nvPr/>
          </p:nvSpPr>
          <p:spPr bwMode="auto">
            <a:xfrm>
              <a:off x="644" y="2289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71" name="Rectangle 203"/>
            <p:cNvSpPr>
              <a:spLocks noChangeArrowheads="1"/>
            </p:cNvSpPr>
            <p:nvPr/>
          </p:nvSpPr>
          <p:spPr bwMode="auto">
            <a:xfrm>
              <a:off x="2033" y="1965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72" name="Rectangle 204"/>
            <p:cNvSpPr>
              <a:spLocks noChangeArrowheads="1"/>
            </p:cNvSpPr>
            <p:nvPr/>
          </p:nvSpPr>
          <p:spPr bwMode="auto">
            <a:xfrm>
              <a:off x="587" y="1965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73" name="Rectangle 205"/>
            <p:cNvSpPr>
              <a:spLocks noChangeArrowheads="1"/>
            </p:cNvSpPr>
            <p:nvPr/>
          </p:nvSpPr>
          <p:spPr bwMode="auto">
            <a:xfrm>
              <a:off x="2614" y="3402"/>
              <a:ext cx="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-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74" name="Rectangle 206"/>
            <p:cNvSpPr>
              <a:spLocks noChangeArrowheads="1"/>
            </p:cNvSpPr>
            <p:nvPr/>
          </p:nvSpPr>
          <p:spPr bwMode="auto">
            <a:xfrm>
              <a:off x="2446" y="3078"/>
              <a:ext cx="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-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75" name="Rectangle 207"/>
            <p:cNvSpPr>
              <a:spLocks noChangeArrowheads="1"/>
            </p:cNvSpPr>
            <p:nvPr/>
          </p:nvSpPr>
          <p:spPr bwMode="auto">
            <a:xfrm>
              <a:off x="2222" y="2755"/>
              <a:ext cx="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-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76" name="Rectangle 208"/>
            <p:cNvSpPr>
              <a:spLocks noChangeArrowheads="1"/>
            </p:cNvSpPr>
            <p:nvPr/>
          </p:nvSpPr>
          <p:spPr bwMode="auto">
            <a:xfrm>
              <a:off x="1118" y="2431"/>
              <a:ext cx="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-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4177" name="Text Box 209"/>
            <p:cNvSpPr txBox="1">
              <a:spLocks noChangeArrowheads="1"/>
            </p:cNvSpPr>
            <p:nvPr/>
          </p:nvSpPr>
          <p:spPr bwMode="auto">
            <a:xfrm>
              <a:off x="864" y="196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⊕</a:t>
              </a: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365125" y="3929063"/>
            <a:ext cx="8397875" cy="2668289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8" name="Line 4"/>
          <p:cNvSpPr>
            <a:spLocks noChangeShapeType="1"/>
          </p:cNvSpPr>
          <p:nvPr/>
        </p:nvSpPr>
        <p:spPr bwMode="auto">
          <a:xfrm>
            <a:off x="125760" y="1628800"/>
            <a:ext cx="19497" cy="13064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" name="Line 58"/>
          <p:cNvSpPr>
            <a:spLocks noChangeShapeType="1"/>
          </p:cNvSpPr>
          <p:nvPr/>
        </p:nvSpPr>
        <p:spPr bwMode="auto">
          <a:xfrm flipV="1">
            <a:off x="120204" y="1628800"/>
            <a:ext cx="2159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0" name="对象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351041"/>
              </p:ext>
            </p:extLst>
          </p:nvPr>
        </p:nvGraphicFramePr>
        <p:xfrm>
          <a:off x="6071395" y="3940175"/>
          <a:ext cx="26701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5" name="Equation" r:id="rId3" imgW="1091880" imgH="228600" progId="Equation.DSMT4">
                  <p:embed/>
                </p:oleObj>
              </mc:Choice>
              <mc:Fallback>
                <p:oleObj name="Equation" r:id="rId3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395" y="3940175"/>
                        <a:ext cx="2670175" cy="50006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1187624" y="404664"/>
            <a:ext cx="7272808" cy="57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三人</a:t>
            </a:r>
            <a:r>
              <a:rPr lang="zh-CN" altLang="en-US" sz="2800" b="1" dirty="0" smtClean="0"/>
              <a:t>表决器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举重比赛裁判</a:t>
            </a:r>
            <a:r>
              <a:rPr lang="zh-CN" altLang="en-US" sz="2800" b="1" dirty="0" smtClean="0"/>
              <a:t>电路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en-US" sz="2800" b="1" dirty="0"/>
              <a:t>： 操作</a:t>
            </a:r>
            <a:r>
              <a:rPr lang="zh-CN" altLang="en-US" sz="2800" b="1" dirty="0" smtClean="0"/>
              <a:t>码生成器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2-bit </a:t>
            </a:r>
            <a:r>
              <a:rPr lang="zh-CN" altLang="en-US" sz="2800" b="1" dirty="0"/>
              <a:t>比特串的平方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5</a:t>
            </a:r>
            <a:r>
              <a:rPr lang="zh-CN" altLang="en-US" sz="2800" b="1" dirty="0"/>
              <a:t>： 半加器 （</a:t>
            </a:r>
            <a:r>
              <a:rPr lang="en-US" altLang="zh-CN" sz="2800" b="1" dirty="0"/>
              <a:t>Half adder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6</a:t>
            </a:r>
            <a:r>
              <a:rPr lang="zh-CN" altLang="en-US" sz="2800" b="1" dirty="0"/>
              <a:t>： 全加器 （</a:t>
            </a:r>
            <a:r>
              <a:rPr lang="en-US" altLang="zh-CN" sz="2800" b="1" dirty="0"/>
              <a:t>Full </a:t>
            </a:r>
            <a:r>
              <a:rPr lang="en-US" altLang="zh-CN" sz="2800" b="1" dirty="0" smtClean="0"/>
              <a:t>Adder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7</a:t>
            </a:r>
            <a:r>
              <a:rPr lang="zh-CN" altLang="en-US" sz="2800" b="1" dirty="0"/>
              <a:t>： 用四个全加器构成</a:t>
            </a:r>
            <a:r>
              <a:rPr lang="zh-CN" altLang="en-US" sz="2800" b="1" dirty="0" smtClean="0"/>
              <a:t>并行加法器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8</a:t>
            </a:r>
            <a:r>
              <a:rPr lang="zh-CN" altLang="en-US" sz="2800" b="1" dirty="0"/>
              <a:t>： 二进制</a:t>
            </a:r>
            <a:r>
              <a:rPr lang="zh-CN" altLang="en-US" sz="2800" b="1" dirty="0" smtClean="0"/>
              <a:t>全减器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9</a:t>
            </a:r>
            <a:r>
              <a:rPr lang="zh-CN" altLang="en-US" sz="2800" b="1" dirty="0"/>
              <a:t>： 三态门</a:t>
            </a:r>
            <a:r>
              <a:rPr lang="en-US" altLang="zh-CN" sz="2800" b="1" dirty="0"/>
              <a:t>(</a:t>
            </a:r>
            <a:r>
              <a:rPr lang="en-US" altLang="zh-CN" sz="2800" dirty="0"/>
              <a:t>Three-State Buffers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10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MOD5</a:t>
            </a:r>
            <a:r>
              <a:rPr lang="zh-CN" altLang="en-US" sz="2800" b="1" dirty="0"/>
              <a:t>选择</a:t>
            </a:r>
            <a:r>
              <a:rPr lang="zh-CN" altLang="en-US" sz="2800" b="1" dirty="0" smtClean="0"/>
              <a:t>电路</a:t>
            </a:r>
            <a:endParaRPr lang="en-US" altLang="zh-CN" sz="2800" b="1" dirty="0"/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878301"/>
              </p:ext>
            </p:extLst>
          </p:nvPr>
        </p:nvGraphicFramePr>
        <p:xfrm>
          <a:off x="467544" y="4617889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8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617889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35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66950" y="1557338"/>
            <a:ext cx="6769100" cy="2576512"/>
            <a:chOff x="2596" y="1968"/>
            <a:chExt cx="2876" cy="1623"/>
          </a:xfrm>
        </p:grpSpPr>
        <p:sp>
          <p:nvSpPr>
            <p:cNvPr id="785414" name="Text Box 6"/>
            <p:cNvSpPr txBox="1">
              <a:spLocks noChangeArrowheads="1"/>
            </p:cNvSpPr>
            <p:nvPr/>
          </p:nvSpPr>
          <p:spPr bwMode="auto">
            <a:xfrm>
              <a:off x="2928" y="1968"/>
              <a:ext cx="2400" cy="1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1  1  0  0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………..  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 </a:t>
              </a:r>
            </a:p>
            <a:p>
              <a:pPr marL="457200" indent="-457200">
                <a:spcBef>
                  <a:spcPct val="50000"/>
                </a:spcBef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1  0  1 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………..  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</a:p>
            <a:p>
              <a:pPr marL="457200" indent="-457200">
                <a:spcBef>
                  <a:spcPct val="50000"/>
                </a:spcBef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1  1  0</a:t>
              </a:r>
              <a:endPara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328" name="Line 7"/>
            <p:cNvSpPr>
              <a:spLocks noChangeShapeType="1"/>
            </p:cNvSpPr>
            <p:nvPr/>
          </p:nvSpPr>
          <p:spPr bwMode="auto">
            <a:xfrm>
              <a:off x="2784" y="3216"/>
              <a:ext cx="26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5416" name="Text Box 8"/>
            <p:cNvSpPr txBox="1">
              <a:spLocks noChangeArrowheads="1"/>
            </p:cNvSpPr>
            <p:nvPr/>
          </p:nvSpPr>
          <p:spPr bwMode="auto">
            <a:xfrm>
              <a:off x="2736" y="3264"/>
              <a:ext cx="25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0  0  0  1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……….. 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785417" name="Text Box 9"/>
            <p:cNvSpPr txBox="1">
              <a:spLocks noChangeArrowheads="1"/>
            </p:cNvSpPr>
            <p:nvPr/>
          </p:nvSpPr>
          <p:spPr bwMode="auto">
            <a:xfrm>
              <a:off x="2596" y="2772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—</a:t>
              </a:r>
            </a:p>
          </p:txBody>
        </p:sp>
      </p:grpSp>
      <p:sp>
        <p:nvSpPr>
          <p:cNvPr id="785421" name="Rectangle 13"/>
          <p:cNvSpPr>
            <a:spLocks noChangeArrowheads="1"/>
          </p:cNvSpPr>
          <p:nvPr/>
        </p:nvSpPr>
        <p:spPr bwMode="auto">
          <a:xfrm>
            <a:off x="4356100" y="2852738"/>
            <a:ext cx="21755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…………  </a:t>
            </a:r>
            <a:r>
              <a:rPr kumimoji="0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kumimoji="0" lang="en-US" altLang="zh-CN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i-1</a:t>
            </a:r>
            <a:endParaRPr kumimoji="0"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324" name="Line 15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56325" name="Picture 1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8</a:t>
            </a:r>
            <a:r>
              <a:rPr lang="zh-CN" altLang="en-US" sz="2800" b="1" dirty="0"/>
              <a:t>： 二进制全减器</a:t>
            </a:r>
            <a:endParaRPr lang="en-US" altLang="zh-CN" sz="2800" b="1" dirty="0"/>
          </a:p>
        </p:txBody>
      </p:sp>
      <p:sp>
        <p:nvSpPr>
          <p:cNvPr id="3" name="矩形 2"/>
          <p:cNvSpPr/>
          <p:nvPr/>
        </p:nvSpPr>
        <p:spPr>
          <a:xfrm>
            <a:off x="3112516" y="4479503"/>
            <a:ext cx="2611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输入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i-1</a:t>
            </a:r>
            <a:endParaRPr lang="zh-CN" altLang="en-US" baseline="-25000" dirty="0"/>
          </a:p>
        </p:txBody>
      </p:sp>
      <p:sp>
        <p:nvSpPr>
          <p:cNvPr id="12" name="矩形 11"/>
          <p:cNvSpPr/>
          <p:nvPr/>
        </p:nvSpPr>
        <p:spPr>
          <a:xfrm>
            <a:off x="3112516" y="5127575"/>
            <a:ext cx="2002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输入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4"/>
          <p:cNvGrpSpPr>
            <a:grpSpLocks/>
          </p:cNvGrpSpPr>
          <p:nvPr/>
        </p:nvGrpSpPr>
        <p:grpSpPr bwMode="auto">
          <a:xfrm>
            <a:off x="2555875" y="981075"/>
            <a:ext cx="4394200" cy="5688013"/>
            <a:chOff x="1972" y="346"/>
            <a:chExt cx="2768" cy="3583"/>
          </a:xfrm>
        </p:grpSpPr>
        <p:sp>
          <p:nvSpPr>
            <p:cNvPr id="57350" name="Rectangle 5"/>
            <p:cNvSpPr>
              <a:spLocks noChangeArrowheads="1"/>
            </p:cNvSpPr>
            <p:nvPr/>
          </p:nvSpPr>
          <p:spPr bwMode="auto">
            <a:xfrm>
              <a:off x="1972" y="346"/>
              <a:ext cx="2767" cy="3583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1" name="Line 16"/>
            <p:cNvSpPr>
              <a:spLocks noChangeShapeType="1"/>
            </p:cNvSpPr>
            <p:nvPr/>
          </p:nvSpPr>
          <p:spPr bwMode="auto">
            <a:xfrm>
              <a:off x="3651" y="346"/>
              <a:ext cx="0" cy="35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4" name="Line 19"/>
            <p:cNvSpPr>
              <a:spLocks noChangeShapeType="1"/>
            </p:cNvSpPr>
            <p:nvPr/>
          </p:nvSpPr>
          <p:spPr bwMode="auto">
            <a:xfrm>
              <a:off x="3651" y="346"/>
              <a:ext cx="0" cy="35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6452" name="Rectangle 20"/>
            <p:cNvSpPr>
              <a:spLocks noChangeArrowheads="1"/>
            </p:cNvSpPr>
            <p:nvPr/>
          </p:nvSpPr>
          <p:spPr bwMode="auto">
            <a:xfrm>
              <a:off x="2017" y="391"/>
              <a:ext cx="25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i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b="1" baseline="-25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</a:t>
              </a:r>
              <a:r>
                <a:rPr lang="en-US" altLang="zh-CN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</a:t>
              </a:r>
              <a:r>
                <a:rPr lang="en-US" altLang="zh-CN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lang="en-US" altLang="zh-CN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-1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</a:t>
              </a:r>
              <a:r>
                <a:rPr lang="en-US" altLang="zh-CN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  <a:r>
                <a:rPr lang="en-US" altLang="zh-CN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</a:t>
              </a:r>
              <a:r>
                <a:rPr lang="en-US" altLang="zh-CN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r>
                <a:rPr lang="en-US" altLang="zh-CN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786453" name="Rectangle 21"/>
            <p:cNvSpPr>
              <a:spLocks noChangeArrowheads="1"/>
            </p:cNvSpPr>
            <p:nvPr/>
          </p:nvSpPr>
          <p:spPr bwMode="auto">
            <a:xfrm>
              <a:off x="2018" y="754"/>
              <a:ext cx="2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0           0          0           0         0</a:t>
              </a:r>
            </a:p>
          </p:txBody>
        </p:sp>
        <p:sp>
          <p:nvSpPr>
            <p:cNvPr id="786454" name="Rectangle 22"/>
            <p:cNvSpPr>
              <a:spLocks noChangeArrowheads="1"/>
            </p:cNvSpPr>
            <p:nvPr/>
          </p:nvSpPr>
          <p:spPr bwMode="auto">
            <a:xfrm>
              <a:off x="2018" y="1117"/>
              <a:ext cx="2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0           0          1           1         1</a:t>
              </a:r>
            </a:p>
          </p:txBody>
        </p:sp>
        <p:sp>
          <p:nvSpPr>
            <p:cNvPr id="786455" name="Rectangle 23"/>
            <p:cNvSpPr>
              <a:spLocks noChangeArrowheads="1"/>
            </p:cNvSpPr>
            <p:nvPr/>
          </p:nvSpPr>
          <p:spPr bwMode="auto">
            <a:xfrm>
              <a:off x="2018" y="1480"/>
              <a:ext cx="2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0           1          0           1         1</a:t>
              </a:r>
            </a:p>
          </p:txBody>
        </p:sp>
        <p:sp>
          <p:nvSpPr>
            <p:cNvPr id="786456" name="Rectangle 24"/>
            <p:cNvSpPr>
              <a:spLocks noChangeArrowheads="1"/>
            </p:cNvSpPr>
            <p:nvPr/>
          </p:nvSpPr>
          <p:spPr bwMode="auto">
            <a:xfrm>
              <a:off x="2018" y="1842"/>
              <a:ext cx="2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0           1          1           0         1</a:t>
              </a:r>
            </a:p>
          </p:txBody>
        </p:sp>
        <p:sp>
          <p:nvSpPr>
            <p:cNvPr id="786457" name="Rectangle 25"/>
            <p:cNvSpPr>
              <a:spLocks noChangeArrowheads="1"/>
            </p:cNvSpPr>
            <p:nvPr/>
          </p:nvSpPr>
          <p:spPr bwMode="auto">
            <a:xfrm>
              <a:off x="2018" y="2251"/>
              <a:ext cx="2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1           0          0           1         0</a:t>
              </a:r>
            </a:p>
          </p:txBody>
        </p:sp>
        <p:sp>
          <p:nvSpPr>
            <p:cNvPr id="786458" name="Rectangle 26"/>
            <p:cNvSpPr>
              <a:spLocks noChangeArrowheads="1"/>
            </p:cNvSpPr>
            <p:nvPr/>
          </p:nvSpPr>
          <p:spPr bwMode="auto">
            <a:xfrm>
              <a:off x="2018" y="2720"/>
              <a:ext cx="2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1           0          1           0         0</a:t>
              </a:r>
            </a:p>
          </p:txBody>
        </p:sp>
        <p:sp>
          <p:nvSpPr>
            <p:cNvPr id="786459" name="Rectangle 27"/>
            <p:cNvSpPr>
              <a:spLocks noChangeArrowheads="1"/>
            </p:cNvSpPr>
            <p:nvPr/>
          </p:nvSpPr>
          <p:spPr bwMode="auto">
            <a:xfrm>
              <a:off x="2018" y="3113"/>
              <a:ext cx="2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1           1          0           0         0</a:t>
              </a:r>
            </a:p>
          </p:txBody>
        </p:sp>
        <p:sp>
          <p:nvSpPr>
            <p:cNvPr id="786460" name="Rectangle 28"/>
            <p:cNvSpPr>
              <a:spLocks noChangeArrowheads="1"/>
            </p:cNvSpPr>
            <p:nvPr/>
          </p:nvSpPr>
          <p:spPr bwMode="auto">
            <a:xfrm>
              <a:off x="2018" y="3566"/>
              <a:ext cx="2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1           1          1           1        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1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57347" name="Line 15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57348" name="Picture 1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8</a:t>
            </a:r>
            <a:r>
              <a:rPr lang="zh-CN" altLang="en-US" sz="2800" b="1"/>
              <a:t>： 二进制全减器</a:t>
            </a:r>
            <a:endParaRPr lang="en-US" altLang="zh-CN" sz="2800" b="1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2556264" y="1627188"/>
            <a:ext cx="4392000" cy="1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57364" idx="0"/>
          </p:cNvCxnSpPr>
          <p:nvPr/>
        </p:nvCxnSpPr>
        <p:spPr bwMode="auto">
          <a:xfrm>
            <a:off x="5221288" y="981075"/>
            <a:ext cx="0" cy="5688013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1187624" y="404664"/>
            <a:ext cx="7272808" cy="57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三人</a:t>
            </a:r>
            <a:r>
              <a:rPr lang="zh-CN" altLang="en-US" sz="2800" b="1" dirty="0" smtClean="0"/>
              <a:t>表决器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举重比赛裁判</a:t>
            </a:r>
            <a:r>
              <a:rPr lang="zh-CN" altLang="en-US" sz="2800" b="1" dirty="0" smtClean="0"/>
              <a:t>电路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en-US" sz="2800" b="1" dirty="0"/>
              <a:t>： 操作</a:t>
            </a:r>
            <a:r>
              <a:rPr lang="zh-CN" altLang="en-US" sz="2800" b="1" dirty="0" smtClean="0"/>
              <a:t>码生成器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2-bit </a:t>
            </a:r>
            <a:r>
              <a:rPr lang="zh-CN" altLang="en-US" sz="2800" b="1" dirty="0"/>
              <a:t>比特串的平方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5</a:t>
            </a:r>
            <a:r>
              <a:rPr lang="zh-CN" altLang="en-US" sz="2800" b="1" dirty="0"/>
              <a:t>： 半加器 （</a:t>
            </a:r>
            <a:r>
              <a:rPr lang="en-US" altLang="zh-CN" sz="2800" b="1" dirty="0"/>
              <a:t>Half adder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6</a:t>
            </a:r>
            <a:r>
              <a:rPr lang="zh-CN" altLang="en-US" sz="2800" b="1" dirty="0"/>
              <a:t>： 全加器 （</a:t>
            </a:r>
            <a:r>
              <a:rPr lang="en-US" altLang="zh-CN" sz="2800" b="1" dirty="0"/>
              <a:t>Full </a:t>
            </a:r>
            <a:r>
              <a:rPr lang="en-US" altLang="zh-CN" sz="2800" b="1" dirty="0" smtClean="0"/>
              <a:t>Adder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7</a:t>
            </a:r>
            <a:r>
              <a:rPr lang="zh-CN" altLang="en-US" sz="2800" b="1" dirty="0"/>
              <a:t>： 用四个全加器构成</a:t>
            </a:r>
            <a:r>
              <a:rPr lang="zh-CN" altLang="en-US" sz="2800" b="1" dirty="0" smtClean="0"/>
              <a:t>并行加法器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8</a:t>
            </a:r>
            <a:r>
              <a:rPr lang="zh-CN" altLang="en-US" sz="2800" b="1" dirty="0"/>
              <a:t>： 二进制</a:t>
            </a:r>
            <a:r>
              <a:rPr lang="zh-CN" altLang="en-US" sz="2800" b="1" dirty="0" smtClean="0"/>
              <a:t>全减器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9</a:t>
            </a:r>
            <a:r>
              <a:rPr lang="zh-CN" altLang="en-US" sz="2800" b="1" dirty="0"/>
              <a:t>： 三态门</a:t>
            </a:r>
            <a:r>
              <a:rPr lang="en-US" altLang="zh-CN" sz="2800" b="1" dirty="0"/>
              <a:t>(</a:t>
            </a:r>
            <a:r>
              <a:rPr lang="en-US" altLang="zh-CN" sz="2800" dirty="0"/>
              <a:t>Three-State Buffers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10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MOD5</a:t>
            </a:r>
            <a:r>
              <a:rPr lang="zh-CN" altLang="en-US" sz="2800" b="1" dirty="0"/>
              <a:t>选择</a:t>
            </a:r>
            <a:r>
              <a:rPr lang="zh-CN" altLang="en-US" sz="2800" b="1" dirty="0" smtClean="0"/>
              <a:t>电路</a:t>
            </a:r>
            <a:endParaRPr lang="en-US" altLang="zh-CN" sz="2800" b="1" dirty="0"/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908157"/>
              </p:ext>
            </p:extLst>
          </p:nvPr>
        </p:nvGraphicFramePr>
        <p:xfrm>
          <a:off x="467544" y="5193953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2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193953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614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Line 2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59395" name="Picture 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Text Box 7"/>
          <p:cNvSpPr txBox="1">
            <a:spLocks noChangeArrowheads="1"/>
          </p:cNvSpPr>
          <p:nvPr/>
        </p:nvSpPr>
        <p:spPr bwMode="auto">
          <a:xfrm>
            <a:off x="2124075" y="1268413"/>
            <a:ext cx="4824413" cy="23241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zh-CN" altLang="en-US" sz="2800" b="1" dirty="0" smtClean="0"/>
              <a:t>三态：</a:t>
            </a:r>
            <a:endParaRPr lang="en-US" altLang="zh-CN" sz="2800" b="1" dirty="0" smtClean="0"/>
          </a:p>
          <a:p>
            <a:pPr lvl="1" eaLnBrk="1" hangingPunct="1">
              <a:spcBef>
                <a:spcPct val="4000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0</a:t>
            </a:r>
          </a:p>
          <a:p>
            <a:pPr lvl="1" eaLnBrk="1" hangingPunct="1">
              <a:spcBef>
                <a:spcPct val="4000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chemeClr val="hlink"/>
                </a:solidFill>
              </a:rPr>
              <a:t> </a:t>
            </a:r>
            <a:r>
              <a:rPr lang="en-US" altLang="zh-CN" sz="2800" b="1" dirty="0">
                <a:solidFill>
                  <a:schemeClr val="hlink"/>
                </a:solidFill>
              </a:rPr>
              <a:t>1</a:t>
            </a:r>
          </a:p>
          <a:p>
            <a:pPr lvl="1" eaLnBrk="1" hangingPunct="1">
              <a:spcBef>
                <a:spcPct val="4000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chemeClr val="hlink"/>
                </a:solidFill>
              </a:rPr>
              <a:t> Z:</a:t>
            </a:r>
            <a:r>
              <a:rPr lang="en-US" altLang="zh-CN" sz="2800" b="1" dirty="0"/>
              <a:t>  </a:t>
            </a:r>
            <a:r>
              <a:rPr lang="zh-CN" altLang="en-US" sz="2800" b="1" dirty="0"/>
              <a:t>高阻态</a:t>
            </a:r>
            <a:endParaRPr lang="en-US" altLang="zh-CN" sz="2800" b="1" dirty="0"/>
          </a:p>
        </p:txBody>
      </p:sp>
      <p:pic>
        <p:nvPicPr>
          <p:cNvPr id="5939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37" y="4170363"/>
            <a:ext cx="5905326" cy="140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398" name="Object 13"/>
          <p:cNvGraphicFramePr>
            <a:graphicFrameLocks noChangeAspect="1"/>
          </p:cNvGraphicFramePr>
          <p:nvPr/>
        </p:nvGraphicFramePr>
        <p:xfrm>
          <a:off x="1044575" y="1412875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72" name="Clip" r:id="rId5" imgW="419048" imgH="218874" progId="MS_ClipArt_Gallery.2">
                  <p:embed/>
                </p:oleObj>
              </mc:Choice>
              <mc:Fallback>
                <p:oleObj name="Clip" r:id="rId5" imgW="419048" imgH="218874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1412875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9</a:t>
            </a:r>
            <a:r>
              <a:rPr lang="zh-CN" altLang="en-US" sz="2800" b="1"/>
              <a:t>： 三态门</a:t>
            </a:r>
            <a:r>
              <a:rPr lang="en-US" altLang="zh-CN" sz="2800" b="1"/>
              <a:t>(</a:t>
            </a:r>
            <a:r>
              <a:rPr lang="en-US" altLang="zh-CN" sz="2800"/>
              <a:t>Three-State Buffers</a:t>
            </a:r>
            <a:r>
              <a:rPr lang="en-US" altLang="zh-CN" sz="28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62137"/>
            <a:ext cx="4019698" cy="32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Line 4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58372" name="Picture 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73113" y="4994275"/>
            <a:ext cx="7543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800" b="1" dirty="0">
                <a:latin typeface="宋体" pitchFamily="2" charset="-122"/>
              </a:rPr>
              <a:t>包括三态恒等门、三态非门、三态与非门等</a:t>
            </a:r>
            <a:r>
              <a:rPr lang="zh-CN" altLang="en-US" sz="2800" b="1" dirty="0" smtClean="0">
                <a:latin typeface="宋体" pitchFamily="2" charset="-122"/>
              </a:rPr>
              <a:t>，</a:t>
            </a:r>
            <a:r>
              <a:rPr lang="zh-CN" altLang="en-US" sz="2800" b="1" dirty="0">
                <a:latin typeface="宋体" pitchFamily="2" charset="-122"/>
              </a:rPr>
              <a:t>又</a:t>
            </a:r>
            <a:r>
              <a:rPr lang="zh-CN" altLang="en-US" sz="2800" b="1" dirty="0" smtClean="0">
                <a:latin typeface="宋体" pitchFamily="2" charset="-122"/>
              </a:rPr>
              <a:t>称为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</a:rPr>
              <a:t>缓冲器</a:t>
            </a:r>
            <a:r>
              <a:rPr lang="zh-CN" altLang="en-US" sz="2800" b="1" dirty="0" smtClean="0">
                <a:latin typeface="宋体" pitchFamily="2" charset="-122"/>
              </a:rPr>
              <a:t>。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9</a:t>
            </a:r>
            <a:r>
              <a:rPr lang="zh-CN" altLang="en-US" sz="2800" b="1"/>
              <a:t>： 三态门</a:t>
            </a:r>
            <a:r>
              <a:rPr lang="en-US" altLang="zh-CN" sz="2800" b="1"/>
              <a:t>(</a:t>
            </a:r>
            <a:r>
              <a:rPr lang="en-US" altLang="zh-CN" sz="2800"/>
              <a:t>Three-State Buffers</a:t>
            </a:r>
            <a:r>
              <a:rPr lang="en-US" altLang="zh-CN" sz="2800" b="1"/>
              <a:t>)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5" t="20054" r="72083"/>
          <a:stretch/>
        </p:blipFill>
        <p:spPr bwMode="auto">
          <a:xfrm>
            <a:off x="1187624" y="2859658"/>
            <a:ext cx="1097639" cy="94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 bwMode="auto">
          <a:xfrm>
            <a:off x="4499992" y="1700808"/>
            <a:ext cx="0" cy="504056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Line 2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60419" name="Picture 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84313"/>
            <a:ext cx="7416800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9</a:t>
            </a:r>
            <a:r>
              <a:rPr lang="zh-CN" altLang="en-US" sz="2800" b="1"/>
              <a:t>： 三态门</a:t>
            </a:r>
            <a:r>
              <a:rPr lang="en-US" altLang="zh-CN" sz="2800" b="1"/>
              <a:t>(</a:t>
            </a:r>
            <a:r>
              <a:rPr lang="en-US" altLang="zh-CN" sz="2800"/>
              <a:t>Three-State Buffers</a:t>
            </a:r>
            <a:r>
              <a:rPr lang="en-US" altLang="zh-CN" sz="2800" b="1"/>
              <a:t>)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2699792" y="764704"/>
            <a:ext cx="0" cy="6093296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4644008" y="836712"/>
            <a:ext cx="0" cy="6093296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6444208" y="764704"/>
            <a:ext cx="0" cy="6093296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Line 5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61443" name="Picture 7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1800225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140" y="3633788"/>
            <a:ext cx="19796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Text Box 13"/>
          <p:cNvSpPr txBox="1">
            <a:spLocks noChangeArrowheads="1"/>
          </p:cNvSpPr>
          <p:nvPr/>
        </p:nvSpPr>
        <p:spPr bwMode="auto">
          <a:xfrm>
            <a:off x="3563540" y="4281488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61447" name="Text Box 14"/>
          <p:cNvSpPr txBox="1">
            <a:spLocks noChangeArrowheads="1"/>
          </p:cNvSpPr>
          <p:nvPr/>
        </p:nvSpPr>
        <p:spPr bwMode="auto">
          <a:xfrm>
            <a:off x="3563540" y="4929188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61448" name="AutoShape 16"/>
          <p:cNvSpPr>
            <a:spLocks noChangeArrowheads="1"/>
          </p:cNvSpPr>
          <p:nvPr/>
        </p:nvSpPr>
        <p:spPr bwMode="auto">
          <a:xfrm>
            <a:off x="4139803" y="3560763"/>
            <a:ext cx="1584325" cy="576262"/>
          </a:xfrm>
          <a:prstGeom prst="wedgeRoundRectCallout">
            <a:avLst>
              <a:gd name="adj1" fmla="val -57514"/>
              <a:gd name="adj2" fmla="val 102343"/>
              <a:gd name="adj3" fmla="val 16667"/>
            </a:avLst>
          </a:prstGeom>
          <a:solidFill>
            <a:srgbClr val="FFFF99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/>
              <a:t>冲突</a:t>
            </a:r>
            <a:endParaRPr lang="en-US" altLang="zh-CN"/>
          </a:p>
        </p:txBody>
      </p:sp>
      <p:pic>
        <p:nvPicPr>
          <p:cNvPr id="61450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68413"/>
            <a:ext cx="24479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2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9</a:t>
            </a:r>
            <a:r>
              <a:rPr lang="zh-CN" altLang="en-US" sz="2800" b="1" dirty="0"/>
              <a:t>： 三态门</a:t>
            </a:r>
            <a:r>
              <a:rPr lang="en-US" altLang="zh-CN" sz="2800" b="1" dirty="0"/>
              <a:t>(</a:t>
            </a:r>
            <a:r>
              <a:rPr lang="en-US" altLang="zh-CN" sz="2800" dirty="0"/>
              <a:t>Three-State Buffers</a:t>
            </a:r>
            <a:r>
              <a:rPr lang="en-US" altLang="zh-CN" sz="2800" b="1" dirty="0"/>
              <a:t>)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053658"/>
              </p:ext>
            </p:extLst>
          </p:nvPr>
        </p:nvGraphicFramePr>
        <p:xfrm>
          <a:off x="5998029" y="1700808"/>
          <a:ext cx="257102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3" name="Equation" r:id="rId7" imgW="863280" imgH="215640" progId="Equation.DSMT4">
                  <p:embed/>
                </p:oleObj>
              </mc:Choice>
              <mc:Fallback>
                <p:oleObj name="Equation" r:id="rId7" imgW="863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8029" y="1700808"/>
                        <a:ext cx="2571024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/>
      <p:bldP spid="61447" grpId="0"/>
      <p:bldP spid="614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5328" t="31668" r="35546" b="29870"/>
          <a:stretch/>
        </p:blipFill>
        <p:spPr>
          <a:xfrm>
            <a:off x="3419872" y="2060848"/>
            <a:ext cx="2736304" cy="259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0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Line 2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62467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 Box 6"/>
          <p:cNvSpPr txBox="1">
            <a:spLocks noChangeArrowheads="1"/>
          </p:cNvSpPr>
          <p:nvPr/>
        </p:nvSpPr>
        <p:spPr bwMode="auto">
          <a:xfrm>
            <a:off x="684213" y="1414463"/>
            <a:ext cx="2951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应用：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pic>
        <p:nvPicPr>
          <p:cNvPr id="6246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0575"/>
            <a:ext cx="77470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Rectangle 9"/>
          <p:cNvSpPr>
            <a:spLocks noChangeArrowheads="1"/>
          </p:cNvSpPr>
          <p:nvPr/>
        </p:nvSpPr>
        <p:spPr bwMode="auto">
          <a:xfrm>
            <a:off x="3619500" y="5076825"/>
            <a:ext cx="2519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三态总线</a:t>
            </a:r>
            <a:endParaRPr lang="en-US" altLang="zh-CN"/>
          </a:p>
        </p:txBody>
      </p:sp>
      <p:sp>
        <p:nvSpPr>
          <p:cNvPr id="62471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9</a:t>
            </a:r>
            <a:r>
              <a:rPr lang="zh-CN" altLang="en-US" sz="2800" b="1"/>
              <a:t>： 三态门</a:t>
            </a:r>
            <a:r>
              <a:rPr lang="en-US" altLang="zh-CN" sz="2800" b="1"/>
              <a:t>(</a:t>
            </a:r>
            <a:r>
              <a:rPr lang="en-US" altLang="zh-CN" sz="2800"/>
              <a:t>Three-State Buffers</a:t>
            </a:r>
            <a:r>
              <a:rPr lang="en-US" altLang="zh-CN" sz="28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Line 2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64515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11338"/>
            <a:ext cx="7164387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789363"/>
            <a:ext cx="88011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9</a:t>
            </a:r>
            <a:r>
              <a:rPr lang="zh-CN" altLang="en-US" sz="2800" b="1"/>
              <a:t>： 三态门</a:t>
            </a:r>
            <a:r>
              <a:rPr lang="en-US" altLang="zh-CN" sz="2800" b="1"/>
              <a:t>(</a:t>
            </a:r>
            <a:r>
              <a:rPr lang="en-US" altLang="zh-CN" sz="2800"/>
              <a:t>Three-State Buffers</a:t>
            </a:r>
            <a:r>
              <a:rPr lang="en-US" altLang="zh-CN" sz="2800" b="1"/>
              <a:t>)</a:t>
            </a:r>
          </a:p>
        </p:txBody>
      </p:sp>
      <p:sp>
        <p:nvSpPr>
          <p:cNvPr id="64520" name="Text Box 6"/>
          <p:cNvSpPr txBox="1">
            <a:spLocks noChangeArrowheads="1"/>
          </p:cNvSpPr>
          <p:nvPr/>
        </p:nvSpPr>
        <p:spPr bwMode="auto">
          <a:xfrm>
            <a:off x="684213" y="1196975"/>
            <a:ext cx="2951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应用：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1187624" y="404664"/>
            <a:ext cx="7272808" cy="57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三人</a:t>
            </a:r>
            <a:r>
              <a:rPr lang="zh-CN" altLang="en-US" sz="2800" b="1" dirty="0" smtClean="0"/>
              <a:t>表决器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举重比赛裁判</a:t>
            </a:r>
            <a:r>
              <a:rPr lang="zh-CN" altLang="en-US" sz="2800" b="1" dirty="0" smtClean="0"/>
              <a:t>电路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en-US" sz="2800" b="1" dirty="0"/>
              <a:t>： 操作</a:t>
            </a:r>
            <a:r>
              <a:rPr lang="zh-CN" altLang="en-US" sz="2800" b="1" dirty="0" smtClean="0"/>
              <a:t>码生成器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2-bit </a:t>
            </a:r>
            <a:r>
              <a:rPr lang="zh-CN" altLang="en-US" sz="2800" b="1" dirty="0"/>
              <a:t>比特串的平方</a:t>
            </a:r>
            <a:endParaRPr lang="en-US" altLang="zh-CN" sz="28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5</a:t>
            </a:r>
            <a:r>
              <a:rPr lang="zh-CN" altLang="en-US" sz="2800" b="1" dirty="0"/>
              <a:t>： 半加器 （</a:t>
            </a:r>
            <a:r>
              <a:rPr lang="en-US" altLang="zh-CN" sz="2800" b="1" dirty="0"/>
              <a:t>Half adder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6</a:t>
            </a:r>
            <a:r>
              <a:rPr lang="zh-CN" altLang="en-US" sz="2800" b="1" dirty="0"/>
              <a:t>： 全加器 （</a:t>
            </a:r>
            <a:r>
              <a:rPr lang="en-US" altLang="zh-CN" sz="2800" b="1" dirty="0"/>
              <a:t>Full </a:t>
            </a:r>
            <a:r>
              <a:rPr lang="en-US" altLang="zh-CN" sz="2800" b="1" dirty="0" smtClean="0"/>
              <a:t>Adder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7</a:t>
            </a:r>
            <a:r>
              <a:rPr lang="zh-CN" altLang="en-US" sz="2800" b="1" dirty="0"/>
              <a:t>： 用四个全加器构成</a:t>
            </a:r>
            <a:r>
              <a:rPr lang="zh-CN" altLang="en-US" sz="2800" b="1" dirty="0" smtClean="0"/>
              <a:t>并行加法器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8</a:t>
            </a:r>
            <a:r>
              <a:rPr lang="zh-CN" altLang="en-US" sz="2800" b="1" dirty="0"/>
              <a:t>： 二进制</a:t>
            </a:r>
            <a:r>
              <a:rPr lang="zh-CN" altLang="en-US" sz="2800" b="1" dirty="0" smtClean="0"/>
              <a:t>全减器</a:t>
            </a:r>
            <a:endParaRPr lang="en-US" altLang="zh-CN" sz="28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9</a:t>
            </a:r>
            <a:r>
              <a:rPr lang="zh-CN" altLang="en-US" sz="2800" b="1" dirty="0"/>
              <a:t>： 三态门</a:t>
            </a:r>
            <a:r>
              <a:rPr lang="en-US" altLang="zh-CN" sz="2800" b="1" dirty="0"/>
              <a:t>(</a:t>
            </a:r>
            <a:r>
              <a:rPr lang="en-US" altLang="zh-CN" sz="2800" dirty="0"/>
              <a:t>Three-State Buffers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10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MOD5</a:t>
            </a:r>
            <a:r>
              <a:rPr lang="zh-CN" altLang="en-US" sz="2800" b="1" dirty="0"/>
              <a:t>选择</a:t>
            </a:r>
            <a:r>
              <a:rPr lang="zh-CN" altLang="en-US" sz="2800" b="1" dirty="0" smtClean="0"/>
              <a:t>电路</a:t>
            </a:r>
            <a:endParaRPr lang="en-US" altLang="zh-CN" sz="2800" b="1" dirty="0"/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648230"/>
              </p:ext>
            </p:extLst>
          </p:nvPr>
        </p:nvGraphicFramePr>
        <p:xfrm>
          <a:off x="467544" y="5770017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6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770017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761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61" name="Text Box 13"/>
          <p:cNvSpPr txBox="1">
            <a:spLocks noChangeArrowheads="1"/>
          </p:cNvSpPr>
          <p:nvPr/>
        </p:nvSpPr>
        <p:spPr bwMode="auto">
          <a:xfrm>
            <a:off x="1116013" y="2205038"/>
            <a:ext cx="567372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① </a:t>
            </a:r>
            <a:r>
              <a:rPr kumimoji="0" lang="en-US" altLang="zh-CN" sz="2800" b="1" dirty="0"/>
              <a:t> </a:t>
            </a:r>
            <a:r>
              <a:rPr kumimoji="0" lang="zh-CN" altLang="en-US" sz="2800" b="1" dirty="0"/>
              <a:t>真值表</a:t>
            </a:r>
            <a:r>
              <a:rPr kumimoji="0" lang="en-US" altLang="zh-CN" sz="3200" dirty="0"/>
              <a:t>( </a:t>
            </a:r>
            <a:r>
              <a:rPr kumimoji="0" lang="en-US" altLang="zh-CN" dirty="0"/>
              <a:t>F </a:t>
            </a:r>
            <a:r>
              <a:rPr kumimoji="0" lang="zh-CN" altLang="en-US" dirty="0"/>
              <a:t>为控制信号</a:t>
            </a:r>
            <a:r>
              <a:rPr kumimoji="0" lang="en-US" altLang="zh-CN" dirty="0"/>
              <a:t>)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00200" y="2819399"/>
            <a:ext cx="6781801" cy="3886200"/>
            <a:chOff x="816" y="2304"/>
            <a:chExt cx="4272" cy="2016"/>
          </a:xfrm>
        </p:grpSpPr>
        <p:grpSp>
          <p:nvGrpSpPr>
            <p:cNvPr id="66568" name="Group 15"/>
            <p:cNvGrpSpPr>
              <a:grpSpLocks/>
            </p:cNvGrpSpPr>
            <p:nvPr/>
          </p:nvGrpSpPr>
          <p:grpSpPr bwMode="auto">
            <a:xfrm>
              <a:off x="816" y="2304"/>
              <a:ext cx="1584" cy="353"/>
              <a:chOff x="0" y="0"/>
              <a:chExt cx="970" cy="327"/>
            </a:xfrm>
          </p:grpSpPr>
          <p:sp>
            <p:nvSpPr>
              <p:cNvPr id="821264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70" cy="327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defRPr/>
                </a:pPr>
                <a:r>
                  <a:rPr kumimoji="0"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X</a:t>
                </a:r>
                <a:r>
                  <a:rPr kumimoji="0" lang="en-US" altLang="zh-CN" b="1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kumimoji="0"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X</a:t>
                </a:r>
                <a:r>
                  <a:rPr kumimoji="0" lang="en-US" altLang="zh-CN" b="1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0"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X</a:t>
                </a:r>
                <a:r>
                  <a:rPr kumimoji="0" lang="en-US" altLang="zh-CN" b="1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kumimoji="0"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X</a:t>
                </a:r>
                <a:r>
                  <a:rPr kumimoji="0" lang="en-US" altLang="zh-CN" b="1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kumimoji="0"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591" name="Rectangl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70" cy="327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569" name="Group 18"/>
            <p:cNvGrpSpPr>
              <a:grpSpLocks/>
            </p:cNvGrpSpPr>
            <p:nvPr/>
          </p:nvGrpSpPr>
          <p:grpSpPr bwMode="auto">
            <a:xfrm>
              <a:off x="2400" y="2305"/>
              <a:ext cx="604" cy="355"/>
              <a:chOff x="970" y="0"/>
              <a:chExt cx="387" cy="346"/>
            </a:xfrm>
          </p:grpSpPr>
          <p:sp>
            <p:nvSpPr>
              <p:cNvPr id="821267" name="Rectangle 19"/>
              <p:cNvSpPr>
                <a:spLocks noChangeArrowheads="1"/>
              </p:cNvSpPr>
              <p:nvPr/>
            </p:nvSpPr>
            <p:spPr bwMode="auto">
              <a:xfrm>
                <a:off x="979" y="11"/>
                <a:ext cx="378" cy="32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defRPr/>
                </a:pPr>
                <a:r>
                  <a:rPr kumimoji="0" lang="en-US" altLang="zh-CN" sz="1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  </a:t>
                </a:r>
                <a:r>
                  <a:rPr kumimoji="0"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F</a:t>
                </a:r>
              </a:p>
              <a:p>
                <a:pPr algn="just" eaLnBrk="0" hangingPunct="0">
                  <a:defRPr/>
                </a:pPr>
                <a:endParaRPr kumimoji="0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589" name="Rectangle 20"/>
              <p:cNvSpPr>
                <a:spLocks noChangeArrowheads="1"/>
              </p:cNvSpPr>
              <p:nvPr/>
            </p:nvSpPr>
            <p:spPr bwMode="auto">
              <a:xfrm>
                <a:off x="970" y="0"/>
                <a:ext cx="378" cy="346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570" name="Group 21"/>
            <p:cNvGrpSpPr>
              <a:grpSpLocks/>
            </p:cNvGrpSpPr>
            <p:nvPr/>
          </p:nvGrpSpPr>
          <p:grpSpPr bwMode="auto">
            <a:xfrm>
              <a:off x="2997" y="2304"/>
              <a:ext cx="1525" cy="353"/>
              <a:chOff x="1348" y="0"/>
              <a:chExt cx="942" cy="327"/>
            </a:xfrm>
          </p:grpSpPr>
          <p:sp>
            <p:nvSpPr>
              <p:cNvPr id="821270" name="Rectangle 22"/>
              <p:cNvSpPr>
                <a:spLocks noChangeArrowheads="1"/>
              </p:cNvSpPr>
              <p:nvPr/>
            </p:nvSpPr>
            <p:spPr bwMode="auto">
              <a:xfrm>
                <a:off x="1348" y="0"/>
                <a:ext cx="942" cy="327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defRPr/>
                </a:pPr>
                <a:r>
                  <a:rPr kumimoji="0" lang="en-US" altLang="zh-CN" sz="10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   </a:t>
                </a:r>
                <a:r>
                  <a:rPr kumimoji="0"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altLang="zh-CN" b="1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kumimoji="0"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X</a:t>
                </a:r>
                <a:r>
                  <a:rPr kumimoji="0" lang="en-US" altLang="zh-CN" b="1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0"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X</a:t>
                </a:r>
                <a:r>
                  <a:rPr kumimoji="0" lang="en-US" altLang="zh-CN" b="1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kumimoji="0"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X</a:t>
                </a:r>
                <a:r>
                  <a:rPr kumimoji="0" lang="en-US" altLang="zh-CN" b="1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kumimoji="0"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  <a:p>
                <a:pPr algn="just" eaLnBrk="0" hangingPunct="0">
                  <a:defRPr/>
                </a:pPr>
                <a:endParaRPr kumimoji="0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587" name="Rectangle 23"/>
              <p:cNvSpPr>
                <a:spLocks noChangeArrowheads="1"/>
              </p:cNvSpPr>
              <p:nvPr/>
            </p:nvSpPr>
            <p:spPr bwMode="auto">
              <a:xfrm>
                <a:off x="1348" y="0"/>
                <a:ext cx="942" cy="327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571" name="Group 24"/>
            <p:cNvGrpSpPr>
              <a:grpSpLocks/>
            </p:cNvGrpSpPr>
            <p:nvPr/>
          </p:nvGrpSpPr>
          <p:grpSpPr bwMode="auto">
            <a:xfrm>
              <a:off x="4522" y="2304"/>
              <a:ext cx="566" cy="353"/>
              <a:chOff x="2290" y="0"/>
              <a:chExt cx="350" cy="327"/>
            </a:xfrm>
          </p:grpSpPr>
          <p:sp>
            <p:nvSpPr>
              <p:cNvPr id="821273" name="Rectangle 25"/>
              <p:cNvSpPr>
                <a:spLocks noChangeArrowheads="1"/>
              </p:cNvSpPr>
              <p:nvPr/>
            </p:nvSpPr>
            <p:spPr bwMode="auto">
              <a:xfrm>
                <a:off x="2290" y="0"/>
                <a:ext cx="350" cy="327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defRPr/>
                </a:pPr>
                <a:r>
                  <a:rPr kumimoji="0" lang="en-US" altLang="zh-CN" sz="1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  </a:t>
                </a:r>
                <a:r>
                  <a:rPr kumimoji="0"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F</a:t>
                </a:r>
              </a:p>
              <a:p>
                <a:pPr algn="just" eaLnBrk="0" hangingPunct="0">
                  <a:defRPr/>
                </a:pPr>
                <a:endParaRPr kumimoji="0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585" name="Rectangle 26"/>
              <p:cNvSpPr>
                <a:spLocks noChangeArrowheads="1"/>
              </p:cNvSpPr>
              <p:nvPr/>
            </p:nvSpPr>
            <p:spPr bwMode="auto">
              <a:xfrm>
                <a:off x="2290" y="0"/>
                <a:ext cx="350" cy="327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572" name="Group 27"/>
            <p:cNvGrpSpPr>
              <a:grpSpLocks/>
            </p:cNvGrpSpPr>
            <p:nvPr/>
          </p:nvGrpSpPr>
          <p:grpSpPr bwMode="auto">
            <a:xfrm>
              <a:off x="816" y="2657"/>
              <a:ext cx="1584" cy="1663"/>
              <a:chOff x="0" y="327"/>
              <a:chExt cx="979" cy="999"/>
            </a:xfrm>
          </p:grpSpPr>
          <p:sp>
            <p:nvSpPr>
              <p:cNvPr id="821276" name="Rectangle 28"/>
              <p:cNvSpPr>
                <a:spLocks noChangeArrowheads="1"/>
              </p:cNvSpPr>
              <p:nvPr/>
            </p:nvSpPr>
            <p:spPr bwMode="auto">
              <a:xfrm>
                <a:off x="0" y="327"/>
                <a:ext cx="979" cy="999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defRPr/>
                </a:pPr>
                <a:r>
                  <a:rPr kumimoji="0" lang="en-US" altLang="zh-CN" sz="1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       </a:t>
                </a: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0   0   0   0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0   0   0   1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0   0   1   0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0   0   1   1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0   1   0   0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0   1   0   1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0   1   1   0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 0   1   1   1</a:t>
                </a:r>
              </a:p>
              <a:p>
                <a:pPr algn="just" eaLnBrk="0" hangingPunct="0">
                  <a:defRPr/>
                </a:pPr>
                <a:endParaRPr kumimoji="0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583" name="Rectangle 29"/>
              <p:cNvSpPr>
                <a:spLocks noChangeArrowheads="1"/>
              </p:cNvSpPr>
              <p:nvPr/>
            </p:nvSpPr>
            <p:spPr bwMode="auto">
              <a:xfrm>
                <a:off x="0" y="327"/>
                <a:ext cx="848" cy="99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573" name="Group 30"/>
            <p:cNvGrpSpPr>
              <a:grpSpLocks/>
            </p:cNvGrpSpPr>
            <p:nvPr/>
          </p:nvGrpSpPr>
          <p:grpSpPr bwMode="auto">
            <a:xfrm>
              <a:off x="2400" y="2657"/>
              <a:ext cx="611" cy="1663"/>
              <a:chOff x="970" y="327"/>
              <a:chExt cx="378" cy="999"/>
            </a:xfrm>
          </p:grpSpPr>
          <p:sp>
            <p:nvSpPr>
              <p:cNvPr id="821279" name="Rectangle 31"/>
              <p:cNvSpPr>
                <a:spLocks noChangeArrowheads="1"/>
              </p:cNvSpPr>
              <p:nvPr/>
            </p:nvSpPr>
            <p:spPr bwMode="auto">
              <a:xfrm>
                <a:off x="1008" y="327"/>
                <a:ext cx="340" cy="99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defRPr/>
                </a:pP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1 </a:t>
                </a:r>
              </a:p>
              <a:p>
                <a:pPr algn="just">
                  <a:defRPr/>
                </a:pP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0</a:t>
                </a:r>
              </a:p>
              <a:p>
                <a:pPr algn="just">
                  <a:defRPr/>
                </a:pP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0</a:t>
                </a:r>
              </a:p>
              <a:p>
                <a:pPr algn="just">
                  <a:defRPr/>
                </a:pP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0</a:t>
                </a:r>
              </a:p>
              <a:p>
                <a:pPr algn="just">
                  <a:defRPr/>
                </a:pP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0</a:t>
                </a:r>
              </a:p>
              <a:p>
                <a:pPr algn="just">
                  <a:defRPr/>
                </a:pP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1</a:t>
                </a:r>
              </a:p>
              <a:p>
                <a:pPr algn="just">
                  <a:defRPr/>
                </a:pP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0</a:t>
                </a:r>
              </a:p>
              <a:p>
                <a:pPr algn="just">
                  <a:defRPr/>
                </a:pP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0</a:t>
                </a:r>
                <a:r>
                  <a:rPr kumimoji="0" lang="en-US" altLang="zh-CN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</a:t>
                </a:r>
                <a:endParaRPr kumimoji="0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581" name="Rectangle 32"/>
              <p:cNvSpPr>
                <a:spLocks noChangeArrowheads="1"/>
              </p:cNvSpPr>
              <p:nvPr/>
            </p:nvSpPr>
            <p:spPr bwMode="auto">
              <a:xfrm>
                <a:off x="970" y="327"/>
                <a:ext cx="365" cy="999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21282" name="Rectangle 34"/>
            <p:cNvSpPr>
              <a:spLocks noChangeArrowheads="1"/>
            </p:cNvSpPr>
            <p:nvPr/>
          </p:nvSpPr>
          <p:spPr bwMode="auto">
            <a:xfrm>
              <a:off x="2996" y="2657"/>
              <a:ext cx="1522" cy="1663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1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      </a:t>
              </a: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1   0   0   0</a:t>
              </a:r>
            </a:p>
            <a:p>
              <a:pPr algn="just" eaLnBrk="0" hangingPunct="0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 1   0   0   1</a:t>
              </a:r>
            </a:p>
            <a:p>
              <a:pPr algn="just" eaLnBrk="0" hangingPunct="0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 1   0   1   0</a:t>
              </a:r>
            </a:p>
            <a:p>
              <a:pPr algn="just" eaLnBrk="0" hangingPunct="0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 1   0   1   1</a:t>
              </a:r>
            </a:p>
            <a:p>
              <a:pPr algn="just" eaLnBrk="0" hangingPunct="0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 1   1   0   0</a:t>
              </a:r>
            </a:p>
            <a:p>
              <a:pPr algn="just" eaLnBrk="0" hangingPunct="0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 1   1   0   1</a:t>
              </a:r>
            </a:p>
            <a:p>
              <a:pPr algn="just" eaLnBrk="0" hangingPunct="0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 1   1   1   0</a:t>
              </a:r>
            </a:p>
            <a:p>
              <a:pPr algn="just" eaLnBrk="0" hangingPunct="0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 1   1   1   1</a:t>
              </a:r>
            </a:p>
            <a:p>
              <a:pPr algn="just" eaLnBrk="0" hangingPunct="0">
                <a:defRPr/>
              </a:pPr>
              <a:endParaRPr kumimoji="0"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66575" name="Group 36"/>
            <p:cNvGrpSpPr>
              <a:grpSpLocks/>
            </p:cNvGrpSpPr>
            <p:nvPr/>
          </p:nvGrpSpPr>
          <p:grpSpPr bwMode="auto">
            <a:xfrm>
              <a:off x="4522" y="2657"/>
              <a:ext cx="566" cy="1663"/>
              <a:chOff x="2290" y="327"/>
              <a:chExt cx="350" cy="999"/>
            </a:xfrm>
          </p:grpSpPr>
          <p:sp>
            <p:nvSpPr>
              <p:cNvPr id="821285" name="Rectangle 37"/>
              <p:cNvSpPr>
                <a:spLocks noChangeArrowheads="1"/>
              </p:cNvSpPr>
              <p:nvPr/>
            </p:nvSpPr>
            <p:spPr bwMode="auto">
              <a:xfrm>
                <a:off x="2290" y="327"/>
                <a:ext cx="350" cy="999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defRPr/>
                </a:pPr>
                <a:r>
                  <a:rPr kumimoji="0" lang="en-US" altLang="zh-CN" sz="1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/>
                    <a:cs typeface="Times New Roman" pitchFamily="18" charset="0"/>
                  </a:rPr>
                  <a:t> </a:t>
                </a:r>
                <a:r>
                  <a:rPr kumimoji="0" lang="en-US" altLang="zh-CN" sz="1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kumimoji="0" lang="en-US" altLang="zh-CN" sz="1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kumimoji="0" lang="en-US" altLang="zh-CN" sz="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</a:p>
              <a:p>
                <a:pPr algn="just" eaLnBrk="0" hangingPunct="0">
                  <a:defRPr/>
                </a:pP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kumimoji="0" lang="el-GR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Φ</a:t>
                </a:r>
                <a:endParaRPr kumimoji="0"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just" eaLnBrk="0" hangingPunct="0">
                  <a:defRPr/>
                </a:pPr>
                <a:r>
                  <a:rPr kumimoji="0"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kumimoji="0" lang="el-GR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Φ</a:t>
                </a:r>
                <a:endParaRPr kumimoji="0"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just" eaLnBrk="0" hangingPunct="0">
                  <a:defRPr/>
                </a:pPr>
                <a:r>
                  <a:rPr kumimoji="0"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kumimoji="0" lang="el-GR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Φ</a:t>
                </a:r>
                <a:endParaRPr kumimoji="0"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just" eaLnBrk="0" hangingPunct="0">
                  <a:defRPr/>
                </a:pPr>
                <a:r>
                  <a:rPr kumimoji="0"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kumimoji="0" lang="el-GR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Φ</a:t>
                </a:r>
                <a:endParaRPr kumimoji="0"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just" eaLnBrk="0" hangingPunct="0">
                  <a:defRPr/>
                </a:pPr>
                <a:r>
                  <a:rPr kumimoji="0"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kumimoji="0" lang="el-GR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Φ</a:t>
                </a:r>
                <a:endParaRPr kumimoji="0"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just" eaLnBrk="0" hangingPunct="0">
                  <a:defRPr/>
                </a:pPr>
                <a:r>
                  <a:rPr kumimoji="0"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kumimoji="0" lang="el-GR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Φ</a:t>
                </a:r>
                <a:endParaRPr kumimoji="0"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6577" name="Rectangle 38"/>
              <p:cNvSpPr>
                <a:spLocks noChangeArrowheads="1"/>
              </p:cNvSpPr>
              <p:nvPr/>
            </p:nvSpPr>
            <p:spPr bwMode="auto">
              <a:xfrm>
                <a:off x="2290" y="327"/>
                <a:ext cx="350" cy="999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6564" name="Line 39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66565" name="Picture 4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684213" y="1138238"/>
            <a:ext cx="8080375" cy="10080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X=X</a:t>
            </a:r>
            <a:r>
              <a:rPr lang="en-US" altLang="zh-CN" sz="2800" b="1" kern="0" baseline="-25000" dirty="0">
                <a:latin typeface="+mn-lt"/>
                <a:ea typeface="+mn-ea"/>
              </a:rPr>
              <a:t>3</a:t>
            </a:r>
            <a:r>
              <a:rPr lang="en-US" altLang="zh-CN" sz="2800" b="1" kern="0" dirty="0">
                <a:latin typeface="+mn-lt"/>
                <a:ea typeface="+mn-ea"/>
              </a:rPr>
              <a:t>X</a:t>
            </a:r>
            <a:r>
              <a:rPr lang="en-US" altLang="zh-CN" sz="2800" b="1" kern="0" baseline="-25000" dirty="0">
                <a:latin typeface="+mn-lt"/>
                <a:ea typeface="+mn-ea"/>
              </a:rPr>
              <a:t>2</a:t>
            </a:r>
            <a:r>
              <a:rPr lang="en-US" altLang="zh-CN" sz="2800" b="1" kern="0" dirty="0">
                <a:latin typeface="+mn-lt"/>
                <a:ea typeface="+mn-ea"/>
              </a:rPr>
              <a:t>X</a:t>
            </a:r>
            <a:r>
              <a:rPr lang="en-US" altLang="zh-CN" sz="2800" b="1" kern="0" baseline="-25000" dirty="0">
                <a:latin typeface="+mn-lt"/>
                <a:ea typeface="+mn-ea"/>
              </a:rPr>
              <a:t>1</a:t>
            </a:r>
            <a:r>
              <a:rPr lang="en-US" altLang="zh-CN" sz="2800" b="1" kern="0" dirty="0">
                <a:latin typeface="+mn-lt"/>
                <a:ea typeface="+mn-ea"/>
              </a:rPr>
              <a:t>X</a:t>
            </a:r>
            <a:r>
              <a:rPr lang="en-US" altLang="zh-CN" sz="2800" b="1" kern="0" baseline="-25000" dirty="0">
                <a:latin typeface="+mn-lt"/>
                <a:ea typeface="+mn-ea"/>
              </a:rPr>
              <a:t>0</a:t>
            </a:r>
            <a:r>
              <a:rPr lang="zh-CN" altLang="en-US" sz="2800" b="1" kern="0" dirty="0">
                <a:latin typeface="+mn-lt"/>
                <a:ea typeface="+mn-ea"/>
              </a:rPr>
              <a:t>为</a:t>
            </a:r>
            <a:r>
              <a:rPr lang="en-US" altLang="zh-CN" sz="2800" b="1" kern="0" dirty="0">
                <a:latin typeface="+mn-lt"/>
                <a:ea typeface="+mn-ea"/>
              </a:rPr>
              <a:t>8421BCD</a:t>
            </a:r>
            <a:r>
              <a:rPr lang="zh-CN" altLang="en-US" sz="2800" b="1" kern="0" dirty="0">
                <a:latin typeface="+mn-lt"/>
                <a:ea typeface="+mn-ea"/>
              </a:rPr>
              <a:t>码，设计一个</a:t>
            </a:r>
            <a:r>
              <a:rPr lang="en-US" altLang="zh-CN" sz="2800" b="1" kern="0" dirty="0">
                <a:latin typeface="+mn-lt"/>
                <a:ea typeface="+mn-ea"/>
              </a:rPr>
              <a:t>MOD 5</a:t>
            </a:r>
            <a:r>
              <a:rPr lang="zh-CN" altLang="en-US" sz="2800" b="1" kern="0" dirty="0">
                <a:latin typeface="+mn-lt"/>
                <a:ea typeface="+mn-ea"/>
              </a:rPr>
              <a:t>选择电路，要求选择那些能被</a:t>
            </a:r>
            <a:r>
              <a:rPr lang="en-US" altLang="zh-CN" sz="2800" b="1" kern="0" dirty="0">
                <a:latin typeface="+mn-lt"/>
                <a:ea typeface="+mn-ea"/>
              </a:rPr>
              <a:t>5</a:t>
            </a:r>
            <a:r>
              <a:rPr lang="zh-CN" altLang="en-US" sz="2800" b="1" kern="0" dirty="0">
                <a:latin typeface="+mn-lt"/>
                <a:ea typeface="+mn-ea"/>
              </a:rPr>
              <a:t>整除的数输出。</a:t>
            </a:r>
          </a:p>
        </p:txBody>
      </p:sp>
      <p:sp>
        <p:nvSpPr>
          <p:cNvPr id="66567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10</a:t>
            </a:r>
            <a:r>
              <a:rPr lang="zh-CN" altLang="en-US" sz="2800" b="1" dirty="0"/>
              <a:t>： </a:t>
            </a:r>
            <a:r>
              <a:rPr lang="en-US" altLang="zh-CN" sz="2800" b="1" dirty="0"/>
              <a:t>MOD5</a:t>
            </a:r>
            <a:r>
              <a:rPr lang="zh-CN" altLang="en-US" sz="2800" b="1" dirty="0"/>
              <a:t>选择电路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61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Line 4"/>
          <p:cNvSpPr>
            <a:spLocks noChangeShapeType="1"/>
          </p:cNvSpPr>
          <p:nvPr/>
        </p:nvSpPr>
        <p:spPr bwMode="auto">
          <a:xfrm>
            <a:off x="5715000" y="609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67587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2279" name="Text Box 7"/>
          <p:cNvSpPr txBox="1">
            <a:spLocks noChangeArrowheads="1"/>
          </p:cNvSpPr>
          <p:nvPr/>
        </p:nvSpPr>
        <p:spPr bwMode="auto">
          <a:xfrm>
            <a:off x="755650" y="1196975"/>
            <a:ext cx="350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 b="1"/>
              <a:t>②  </a:t>
            </a:r>
            <a:r>
              <a:rPr kumimoji="0" lang="zh-CN" altLang="en-US" sz="3200" b="1"/>
              <a:t>化简</a:t>
            </a:r>
            <a:endParaRPr kumimoji="0" lang="en-US" altLang="zh-CN" sz="3200" b="1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859338" y="1997076"/>
            <a:ext cx="3816350" cy="2944813"/>
            <a:chOff x="672" y="1877"/>
            <a:chExt cx="2404" cy="1855"/>
          </a:xfrm>
        </p:grpSpPr>
        <p:sp>
          <p:nvSpPr>
            <p:cNvPr id="822281" name="Rectangle 9"/>
            <p:cNvSpPr>
              <a:spLocks noChangeArrowheads="1"/>
            </p:cNvSpPr>
            <p:nvPr/>
          </p:nvSpPr>
          <p:spPr bwMode="auto">
            <a:xfrm>
              <a:off x="2611" y="2633"/>
              <a:ext cx="465" cy="356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822282" name="Rectangle 10"/>
            <p:cNvSpPr>
              <a:spLocks noChangeArrowheads="1"/>
            </p:cNvSpPr>
            <p:nvPr/>
          </p:nvSpPr>
          <p:spPr bwMode="auto">
            <a:xfrm>
              <a:off x="2147" y="2633"/>
              <a:ext cx="464" cy="356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0" lang="el-GR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Φ</a:t>
              </a:r>
              <a:endPara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283" name="Rectangle 11"/>
            <p:cNvSpPr>
              <a:spLocks noChangeArrowheads="1"/>
            </p:cNvSpPr>
            <p:nvPr/>
          </p:nvSpPr>
          <p:spPr bwMode="auto">
            <a:xfrm>
              <a:off x="1681" y="2633"/>
              <a:ext cx="466" cy="356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1</a:t>
              </a:r>
            </a:p>
          </p:txBody>
        </p:sp>
        <p:sp>
          <p:nvSpPr>
            <p:cNvPr id="822284" name="Rectangle 12"/>
            <p:cNvSpPr>
              <a:spLocks noChangeArrowheads="1"/>
            </p:cNvSpPr>
            <p:nvPr/>
          </p:nvSpPr>
          <p:spPr bwMode="auto">
            <a:xfrm>
              <a:off x="752" y="2633"/>
              <a:ext cx="464" cy="356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01 </a:t>
              </a:r>
            </a:p>
          </p:txBody>
        </p:sp>
        <p:sp>
          <p:nvSpPr>
            <p:cNvPr id="822285" name="Rectangle 13"/>
            <p:cNvSpPr>
              <a:spLocks noChangeArrowheads="1"/>
            </p:cNvSpPr>
            <p:nvPr/>
          </p:nvSpPr>
          <p:spPr bwMode="auto">
            <a:xfrm>
              <a:off x="2611" y="2278"/>
              <a:ext cx="465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822286" name="Rectangle 14"/>
            <p:cNvSpPr>
              <a:spLocks noChangeArrowheads="1"/>
            </p:cNvSpPr>
            <p:nvPr/>
          </p:nvSpPr>
          <p:spPr bwMode="auto">
            <a:xfrm>
              <a:off x="2147" y="2278"/>
              <a:ext cx="464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0" lang="el-GR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Φ</a:t>
              </a:r>
              <a:endPara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287" name="Rectangle 15"/>
            <p:cNvSpPr>
              <a:spLocks noChangeArrowheads="1"/>
            </p:cNvSpPr>
            <p:nvPr/>
          </p:nvSpPr>
          <p:spPr bwMode="auto">
            <a:xfrm>
              <a:off x="1681" y="2278"/>
              <a:ext cx="466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822288" name="Rectangle 16"/>
            <p:cNvSpPr>
              <a:spLocks noChangeArrowheads="1"/>
            </p:cNvSpPr>
            <p:nvPr/>
          </p:nvSpPr>
          <p:spPr bwMode="auto">
            <a:xfrm>
              <a:off x="1216" y="2278"/>
              <a:ext cx="465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1</a:t>
              </a:r>
            </a:p>
          </p:txBody>
        </p:sp>
        <p:sp>
          <p:nvSpPr>
            <p:cNvPr id="822289" name="Rectangle 17"/>
            <p:cNvSpPr>
              <a:spLocks noChangeArrowheads="1"/>
            </p:cNvSpPr>
            <p:nvPr/>
          </p:nvSpPr>
          <p:spPr bwMode="auto">
            <a:xfrm>
              <a:off x="752" y="2278"/>
              <a:ext cx="464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00 </a:t>
              </a:r>
            </a:p>
          </p:txBody>
        </p:sp>
        <p:sp>
          <p:nvSpPr>
            <p:cNvPr id="822290" name="Rectangle 18"/>
            <p:cNvSpPr>
              <a:spLocks noChangeArrowheads="1"/>
            </p:cNvSpPr>
            <p:nvPr/>
          </p:nvSpPr>
          <p:spPr bwMode="auto">
            <a:xfrm>
              <a:off x="2611" y="1921"/>
              <a:ext cx="465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10</a:t>
              </a:r>
            </a:p>
          </p:txBody>
        </p:sp>
        <p:sp>
          <p:nvSpPr>
            <p:cNvPr id="822291" name="Rectangle 19"/>
            <p:cNvSpPr>
              <a:spLocks noChangeArrowheads="1"/>
            </p:cNvSpPr>
            <p:nvPr/>
          </p:nvSpPr>
          <p:spPr bwMode="auto">
            <a:xfrm>
              <a:off x="2147" y="1921"/>
              <a:ext cx="464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11</a:t>
              </a:r>
            </a:p>
          </p:txBody>
        </p:sp>
        <p:sp>
          <p:nvSpPr>
            <p:cNvPr id="822292" name="Rectangle 20"/>
            <p:cNvSpPr>
              <a:spLocks noChangeArrowheads="1"/>
            </p:cNvSpPr>
            <p:nvPr/>
          </p:nvSpPr>
          <p:spPr bwMode="auto">
            <a:xfrm>
              <a:off x="1681" y="1921"/>
              <a:ext cx="466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01</a:t>
              </a:r>
            </a:p>
          </p:txBody>
        </p:sp>
        <p:sp>
          <p:nvSpPr>
            <p:cNvPr id="822293" name="Rectangle 21"/>
            <p:cNvSpPr>
              <a:spLocks noChangeArrowheads="1"/>
            </p:cNvSpPr>
            <p:nvPr/>
          </p:nvSpPr>
          <p:spPr bwMode="auto">
            <a:xfrm>
              <a:off x="1216" y="1921"/>
              <a:ext cx="465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00</a:t>
              </a:r>
            </a:p>
          </p:txBody>
        </p:sp>
        <p:sp>
          <p:nvSpPr>
            <p:cNvPr id="822294" name="Rectangle 22"/>
            <p:cNvSpPr>
              <a:spLocks noChangeArrowheads="1"/>
            </p:cNvSpPr>
            <p:nvPr/>
          </p:nvSpPr>
          <p:spPr bwMode="auto">
            <a:xfrm>
              <a:off x="672" y="1921"/>
              <a:ext cx="544" cy="35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endParaRPr kumimoji="0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7630" name="Line 23"/>
            <p:cNvSpPr>
              <a:spLocks noChangeShapeType="1"/>
            </p:cNvSpPr>
            <p:nvPr/>
          </p:nvSpPr>
          <p:spPr bwMode="auto">
            <a:xfrm>
              <a:off x="752" y="1921"/>
              <a:ext cx="232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1" name="Line 24"/>
            <p:cNvSpPr>
              <a:spLocks noChangeShapeType="1"/>
            </p:cNvSpPr>
            <p:nvPr/>
          </p:nvSpPr>
          <p:spPr bwMode="auto">
            <a:xfrm>
              <a:off x="752" y="2278"/>
              <a:ext cx="23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2" name="Line 25"/>
            <p:cNvSpPr>
              <a:spLocks noChangeShapeType="1"/>
            </p:cNvSpPr>
            <p:nvPr/>
          </p:nvSpPr>
          <p:spPr bwMode="auto">
            <a:xfrm>
              <a:off x="752" y="2633"/>
              <a:ext cx="23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3" name="Line 26"/>
            <p:cNvSpPr>
              <a:spLocks noChangeShapeType="1"/>
            </p:cNvSpPr>
            <p:nvPr/>
          </p:nvSpPr>
          <p:spPr bwMode="auto">
            <a:xfrm>
              <a:off x="752" y="2989"/>
              <a:ext cx="23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4" name="Line 27"/>
            <p:cNvSpPr>
              <a:spLocks noChangeShapeType="1"/>
            </p:cNvSpPr>
            <p:nvPr/>
          </p:nvSpPr>
          <p:spPr bwMode="auto">
            <a:xfrm>
              <a:off x="752" y="1921"/>
              <a:ext cx="0" cy="106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5" name="Line 28"/>
            <p:cNvSpPr>
              <a:spLocks noChangeShapeType="1"/>
            </p:cNvSpPr>
            <p:nvPr/>
          </p:nvSpPr>
          <p:spPr bwMode="auto">
            <a:xfrm>
              <a:off x="1216" y="1921"/>
              <a:ext cx="0" cy="10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6" name="Line 29"/>
            <p:cNvSpPr>
              <a:spLocks noChangeShapeType="1"/>
            </p:cNvSpPr>
            <p:nvPr/>
          </p:nvSpPr>
          <p:spPr bwMode="auto">
            <a:xfrm>
              <a:off x="1681" y="1921"/>
              <a:ext cx="0" cy="10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7" name="Line 30"/>
            <p:cNvSpPr>
              <a:spLocks noChangeShapeType="1"/>
            </p:cNvSpPr>
            <p:nvPr/>
          </p:nvSpPr>
          <p:spPr bwMode="auto">
            <a:xfrm>
              <a:off x="2147" y="1921"/>
              <a:ext cx="0" cy="10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8" name="Line 31"/>
            <p:cNvSpPr>
              <a:spLocks noChangeShapeType="1"/>
            </p:cNvSpPr>
            <p:nvPr/>
          </p:nvSpPr>
          <p:spPr bwMode="auto">
            <a:xfrm>
              <a:off x="2611" y="1921"/>
              <a:ext cx="0" cy="10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9" name="Line 32"/>
            <p:cNvSpPr>
              <a:spLocks noChangeShapeType="1"/>
            </p:cNvSpPr>
            <p:nvPr/>
          </p:nvSpPr>
          <p:spPr bwMode="auto">
            <a:xfrm>
              <a:off x="3076" y="1921"/>
              <a:ext cx="0" cy="106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0" name="Line 33"/>
            <p:cNvSpPr>
              <a:spLocks noChangeShapeType="1"/>
            </p:cNvSpPr>
            <p:nvPr/>
          </p:nvSpPr>
          <p:spPr bwMode="auto">
            <a:xfrm>
              <a:off x="752" y="1921"/>
              <a:ext cx="459" cy="3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06" name="Text Box 34"/>
            <p:cNvSpPr txBox="1">
              <a:spLocks noChangeArrowheads="1"/>
            </p:cNvSpPr>
            <p:nvPr/>
          </p:nvSpPr>
          <p:spPr bwMode="auto">
            <a:xfrm>
              <a:off x="809" y="1877"/>
              <a:ext cx="5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1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1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0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307" name="Text Box 35"/>
            <p:cNvSpPr txBox="1">
              <a:spLocks noChangeArrowheads="1"/>
            </p:cNvSpPr>
            <p:nvPr/>
          </p:nvSpPr>
          <p:spPr bwMode="auto">
            <a:xfrm>
              <a:off x="688" y="2069"/>
              <a:ext cx="460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1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1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kumimoji="0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308" name="Rectangle 36"/>
            <p:cNvSpPr>
              <a:spLocks noChangeArrowheads="1"/>
            </p:cNvSpPr>
            <p:nvPr/>
          </p:nvSpPr>
          <p:spPr bwMode="auto">
            <a:xfrm>
              <a:off x="2611" y="3353"/>
              <a:ext cx="465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0" lang="el-GR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Φ</a:t>
              </a:r>
              <a:endPara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309" name="Rectangle 37"/>
            <p:cNvSpPr>
              <a:spLocks noChangeArrowheads="1"/>
            </p:cNvSpPr>
            <p:nvPr/>
          </p:nvSpPr>
          <p:spPr bwMode="auto">
            <a:xfrm>
              <a:off x="2147" y="3353"/>
              <a:ext cx="464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0" lang="el-GR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Φ</a:t>
              </a:r>
              <a:endPara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310" name="Rectangle 38"/>
            <p:cNvSpPr>
              <a:spLocks noChangeArrowheads="1"/>
            </p:cNvSpPr>
            <p:nvPr/>
          </p:nvSpPr>
          <p:spPr bwMode="auto">
            <a:xfrm>
              <a:off x="1682" y="3353"/>
              <a:ext cx="465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822311" name="Rectangle 39"/>
            <p:cNvSpPr>
              <a:spLocks noChangeArrowheads="1"/>
            </p:cNvSpPr>
            <p:nvPr/>
          </p:nvSpPr>
          <p:spPr bwMode="auto">
            <a:xfrm>
              <a:off x="1216" y="3353"/>
              <a:ext cx="466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822312" name="Rectangle 40"/>
            <p:cNvSpPr>
              <a:spLocks noChangeArrowheads="1"/>
            </p:cNvSpPr>
            <p:nvPr/>
          </p:nvSpPr>
          <p:spPr bwMode="auto">
            <a:xfrm>
              <a:off x="752" y="3353"/>
              <a:ext cx="441" cy="36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10</a:t>
              </a:r>
            </a:p>
          </p:txBody>
        </p:sp>
        <p:sp>
          <p:nvSpPr>
            <p:cNvPr id="822313" name="Rectangle 41"/>
            <p:cNvSpPr>
              <a:spLocks noChangeArrowheads="1"/>
            </p:cNvSpPr>
            <p:nvPr/>
          </p:nvSpPr>
          <p:spPr bwMode="auto">
            <a:xfrm>
              <a:off x="2611" y="2988"/>
              <a:ext cx="465" cy="36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0" lang="el-GR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Φ</a:t>
              </a:r>
              <a:endPara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314" name="Rectangle 42"/>
            <p:cNvSpPr>
              <a:spLocks noChangeArrowheads="1"/>
            </p:cNvSpPr>
            <p:nvPr/>
          </p:nvSpPr>
          <p:spPr bwMode="auto">
            <a:xfrm>
              <a:off x="2147" y="2988"/>
              <a:ext cx="464" cy="36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0" lang="el-GR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Φ</a:t>
              </a:r>
              <a:endPara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315" name="Rectangle 43"/>
            <p:cNvSpPr>
              <a:spLocks noChangeArrowheads="1"/>
            </p:cNvSpPr>
            <p:nvPr/>
          </p:nvSpPr>
          <p:spPr bwMode="auto">
            <a:xfrm>
              <a:off x="1682" y="2988"/>
              <a:ext cx="465" cy="36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822316" name="Rectangle 44"/>
            <p:cNvSpPr>
              <a:spLocks noChangeArrowheads="1"/>
            </p:cNvSpPr>
            <p:nvPr/>
          </p:nvSpPr>
          <p:spPr bwMode="auto">
            <a:xfrm>
              <a:off x="1216" y="2988"/>
              <a:ext cx="466" cy="36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67652" name="Line 45"/>
            <p:cNvSpPr>
              <a:spLocks noChangeShapeType="1"/>
            </p:cNvSpPr>
            <p:nvPr/>
          </p:nvSpPr>
          <p:spPr bwMode="auto">
            <a:xfrm>
              <a:off x="752" y="2988"/>
              <a:ext cx="23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3" name="Line 46"/>
            <p:cNvSpPr>
              <a:spLocks noChangeShapeType="1"/>
            </p:cNvSpPr>
            <p:nvPr/>
          </p:nvSpPr>
          <p:spPr bwMode="auto">
            <a:xfrm>
              <a:off x="752" y="3353"/>
              <a:ext cx="23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4" name="Line 47"/>
            <p:cNvSpPr>
              <a:spLocks noChangeShapeType="1"/>
            </p:cNvSpPr>
            <p:nvPr/>
          </p:nvSpPr>
          <p:spPr bwMode="auto">
            <a:xfrm>
              <a:off x="752" y="3717"/>
              <a:ext cx="232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5" name="Line 48"/>
            <p:cNvSpPr>
              <a:spLocks noChangeShapeType="1"/>
            </p:cNvSpPr>
            <p:nvPr/>
          </p:nvSpPr>
          <p:spPr bwMode="auto">
            <a:xfrm>
              <a:off x="752" y="2988"/>
              <a:ext cx="0" cy="729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7" name="Line 50"/>
            <p:cNvSpPr>
              <a:spLocks noChangeShapeType="1"/>
            </p:cNvSpPr>
            <p:nvPr/>
          </p:nvSpPr>
          <p:spPr bwMode="auto">
            <a:xfrm>
              <a:off x="1682" y="2988"/>
              <a:ext cx="0" cy="72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8" name="Line 51"/>
            <p:cNvSpPr>
              <a:spLocks noChangeShapeType="1"/>
            </p:cNvSpPr>
            <p:nvPr/>
          </p:nvSpPr>
          <p:spPr bwMode="auto">
            <a:xfrm>
              <a:off x="2147" y="2988"/>
              <a:ext cx="0" cy="72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9" name="Line 52"/>
            <p:cNvSpPr>
              <a:spLocks noChangeShapeType="1"/>
            </p:cNvSpPr>
            <p:nvPr/>
          </p:nvSpPr>
          <p:spPr bwMode="auto">
            <a:xfrm>
              <a:off x="2611" y="2988"/>
              <a:ext cx="0" cy="72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0" name="Line 53"/>
            <p:cNvSpPr>
              <a:spLocks noChangeShapeType="1"/>
            </p:cNvSpPr>
            <p:nvPr/>
          </p:nvSpPr>
          <p:spPr bwMode="auto">
            <a:xfrm>
              <a:off x="3076" y="2988"/>
              <a:ext cx="0" cy="729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26" name="Rectangle 54"/>
            <p:cNvSpPr>
              <a:spLocks noChangeArrowheads="1"/>
            </p:cNvSpPr>
            <p:nvPr/>
          </p:nvSpPr>
          <p:spPr bwMode="auto">
            <a:xfrm>
              <a:off x="1233" y="2648"/>
              <a:ext cx="465" cy="35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822327" name="Rectangle 55"/>
            <p:cNvSpPr>
              <a:spLocks noChangeArrowheads="1"/>
            </p:cNvSpPr>
            <p:nvPr/>
          </p:nvSpPr>
          <p:spPr bwMode="auto">
            <a:xfrm>
              <a:off x="1233" y="3377"/>
              <a:ext cx="465" cy="35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822328" name="Rectangle 56"/>
            <p:cNvSpPr>
              <a:spLocks noChangeArrowheads="1"/>
            </p:cNvSpPr>
            <p:nvPr/>
          </p:nvSpPr>
          <p:spPr bwMode="auto">
            <a:xfrm>
              <a:off x="762" y="3005"/>
              <a:ext cx="464" cy="35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11 </a:t>
              </a:r>
            </a:p>
          </p:txBody>
        </p:sp>
        <p:sp>
          <p:nvSpPr>
            <p:cNvPr id="67664" name="Oval 57"/>
            <p:cNvSpPr>
              <a:spLocks noChangeArrowheads="1"/>
            </p:cNvSpPr>
            <p:nvPr/>
          </p:nvSpPr>
          <p:spPr bwMode="auto">
            <a:xfrm>
              <a:off x="1776" y="2688"/>
              <a:ext cx="720" cy="24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65" name="Oval 58"/>
            <p:cNvSpPr>
              <a:spLocks noChangeArrowheads="1"/>
            </p:cNvSpPr>
            <p:nvPr/>
          </p:nvSpPr>
          <p:spPr bwMode="auto">
            <a:xfrm>
              <a:off x="1296" y="2352"/>
              <a:ext cx="336" cy="2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533400" y="2276475"/>
            <a:ext cx="4343400" cy="1160463"/>
            <a:chOff x="384" y="2197"/>
            <a:chExt cx="2736" cy="731"/>
          </a:xfrm>
        </p:grpSpPr>
        <p:sp>
          <p:nvSpPr>
            <p:cNvPr id="822332" name="Text Box 60"/>
            <p:cNvSpPr txBox="1">
              <a:spLocks noChangeArrowheads="1"/>
            </p:cNvSpPr>
            <p:nvPr/>
          </p:nvSpPr>
          <p:spPr bwMode="auto">
            <a:xfrm>
              <a:off x="384" y="2197"/>
              <a:ext cx="2736" cy="7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F=X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+X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=  (X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 (X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)   </a:t>
              </a:r>
            </a:p>
          </p:txBody>
        </p:sp>
        <p:sp>
          <p:nvSpPr>
            <p:cNvPr id="67603" name="Line 61"/>
            <p:cNvSpPr>
              <a:spLocks noChangeShapeType="1"/>
            </p:cNvSpPr>
            <p:nvPr/>
          </p:nvSpPr>
          <p:spPr bwMode="auto">
            <a:xfrm>
              <a:off x="960" y="223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4" name="Line 62"/>
            <p:cNvSpPr>
              <a:spLocks noChangeShapeType="1"/>
            </p:cNvSpPr>
            <p:nvPr/>
          </p:nvSpPr>
          <p:spPr bwMode="auto">
            <a:xfrm>
              <a:off x="1548" y="223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5" name="Line 63"/>
            <p:cNvSpPr>
              <a:spLocks noChangeShapeType="1"/>
            </p:cNvSpPr>
            <p:nvPr/>
          </p:nvSpPr>
          <p:spPr bwMode="auto">
            <a:xfrm>
              <a:off x="1776" y="223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6" name="Line 64"/>
            <p:cNvSpPr>
              <a:spLocks noChangeShapeType="1"/>
            </p:cNvSpPr>
            <p:nvPr/>
          </p:nvSpPr>
          <p:spPr bwMode="auto">
            <a:xfrm>
              <a:off x="2064" y="223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7" name="Line 65"/>
            <p:cNvSpPr>
              <a:spLocks noChangeShapeType="1"/>
            </p:cNvSpPr>
            <p:nvPr/>
          </p:nvSpPr>
          <p:spPr bwMode="auto">
            <a:xfrm>
              <a:off x="2304" y="223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8" name="Line 66"/>
            <p:cNvSpPr>
              <a:spLocks noChangeShapeType="1"/>
            </p:cNvSpPr>
            <p:nvPr/>
          </p:nvSpPr>
          <p:spPr bwMode="auto">
            <a:xfrm>
              <a:off x="1152" y="2651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9" name="Line 67"/>
            <p:cNvSpPr>
              <a:spLocks noChangeShapeType="1"/>
            </p:cNvSpPr>
            <p:nvPr/>
          </p:nvSpPr>
          <p:spPr bwMode="auto">
            <a:xfrm>
              <a:off x="1884" y="2651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0" name="Line 68"/>
            <p:cNvSpPr>
              <a:spLocks noChangeShapeType="1"/>
            </p:cNvSpPr>
            <p:nvPr/>
          </p:nvSpPr>
          <p:spPr bwMode="auto">
            <a:xfrm>
              <a:off x="2112" y="2651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1" name="Line 69"/>
            <p:cNvSpPr>
              <a:spLocks noChangeShapeType="1"/>
            </p:cNvSpPr>
            <p:nvPr/>
          </p:nvSpPr>
          <p:spPr bwMode="auto">
            <a:xfrm>
              <a:off x="2352" y="264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2" name="Line 70"/>
            <p:cNvSpPr>
              <a:spLocks noChangeShapeType="1"/>
            </p:cNvSpPr>
            <p:nvPr/>
          </p:nvSpPr>
          <p:spPr bwMode="auto">
            <a:xfrm>
              <a:off x="2592" y="264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3" name="Line 71"/>
            <p:cNvSpPr>
              <a:spLocks noChangeShapeType="1"/>
            </p:cNvSpPr>
            <p:nvPr/>
          </p:nvSpPr>
          <p:spPr bwMode="auto">
            <a:xfrm>
              <a:off x="912" y="2603"/>
              <a:ext cx="7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4" name="Line 72"/>
            <p:cNvSpPr>
              <a:spLocks noChangeShapeType="1"/>
            </p:cNvSpPr>
            <p:nvPr/>
          </p:nvSpPr>
          <p:spPr bwMode="auto">
            <a:xfrm>
              <a:off x="1872" y="2592"/>
              <a:ext cx="8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5" name="Line 73"/>
            <p:cNvSpPr>
              <a:spLocks noChangeShapeType="1"/>
            </p:cNvSpPr>
            <p:nvPr/>
          </p:nvSpPr>
          <p:spPr bwMode="auto">
            <a:xfrm>
              <a:off x="912" y="2555"/>
              <a:ext cx="192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533400" y="4029075"/>
            <a:ext cx="4724400" cy="962025"/>
            <a:chOff x="384" y="3120"/>
            <a:chExt cx="2976" cy="606"/>
          </a:xfrm>
        </p:grpSpPr>
        <p:sp>
          <p:nvSpPr>
            <p:cNvPr id="822347" name="Text Box 75"/>
            <p:cNvSpPr txBox="1">
              <a:spLocks noChangeArrowheads="1"/>
            </p:cNvSpPr>
            <p:nvPr/>
          </p:nvSpPr>
          <p:spPr bwMode="auto">
            <a:xfrm>
              <a:off x="384" y="3168"/>
              <a:ext cx="2976" cy="5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 = (X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 (X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) </a:t>
              </a:r>
            </a:p>
            <a:p>
              <a:pPr>
                <a:spcBef>
                  <a:spcPct val="50000"/>
                </a:spcBef>
                <a:defRPr/>
              </a:pPr>
              <a:endParaRPr kumimoji="0"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7594" name="Line 76"/>
            <p:cNvSpPr>
              <a:spLocks noChangeShapeType="1"/>
            </p:cNvSpPr>
            <p:nvPr/>
          </p:nvSpPr>
          <p:spPr bwMode="auto">
            <a:xfrm>
              <a:off x="1152" y="316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5" name="Line 77"/>
            <p:cNvSpPr>
              <a:spLocks noChangeShapeType="1"/>
            </p:cNvSpPr>
            <p:nvPr/>
          </p:nvSpPr>
          <p:spPr bwMode="auto">
            <a:xfrm>
              <a:off x="1884" y="316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6" name="Line 78"/>
            <p:cNvSpPr>
              <a:spLocks noChangeShapeType="1"/>
            </p:cNvSpPr>
            <p:nvPr/>
          </p:nvSpPr>
          <p:spPr bwMode="auto">
            <a:xfrm>
              <a:off x="2112" y="316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7" name="Line 79"/>
            <p:cNvSpPr>
              <a:spLocks noChangeShapeType="1"/>
            </p:cNvSpPr>
            <p:nvPr/>
          </p:nvSpPr>
          <p:spPr bwMode="auto">
            <a:xfrm>
              <a:off x="2352" y="316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8" name="Line 80"/>
            <p:cNvSpPr>
              <a:spLocks noChangeShapeType="1"/>
            </p:cNvSpPr>
            <p:nvPr/>
          </p:nvSpPr>
          <p:spPr bwMode="auto">
            <a:xfrm>
              <a:off x="2592" y="316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9" name="Line 81"/>
            <p:cNvSpPr>
              <a:spLocks noChangeShapeType="1"/>
            </p:cNvSpPr>
            <p:nvPr/>
          </p:nvSpPr>
          <p:spPr bwMode="auto">
            <a:xfrm>
              <a:off x="912" y="3120"/>
              <a:ext cx="7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0" name="Line 82"/>
            <p:cNvSpPr>
              <a:spLocks noChangeShapeType="1"/>
            </p:cNvSpPr>
            <p:nvPr/>
          </p:nvSpPr>
          <p:spPr bwMode="auto">
            <a:xfrm>
              <a:off x="1872" y="3120"/>
              <a:ext cx="8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1" name="Line 83"/>
            <p:cNvSpPr>
              <a:spLocks noChangeShapeType="1"/>
            </p:cNvSpPr>
            <p:nvPr/>
          </p:nvSpPr>
          <p:spPr bwMode="auto">
            <a:xfrm>
              <a:off x="433" y="3168"/>
              <a:ext cx="14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7592" name="Text Box 4"/>
          <p:cNvSpPr txBox="1">
            <a:spLocks noChangeArrowheads="1"/>
          </p:cNvSpPr>
          <p:nvPr/>
        </p:nvSpPr>
        <p:spPr bwMode="auto">
          <a:xfrm>
            <a:off x="0" y="2571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10</a:t>
            </a:r>
            <a:r>
              <a:rPr lang="zh-CN" altLang="en-US" sz="2800" b="1"/>
              <a:t>： </a:t>
            </a:r>
            <a:r>
              <a:rPr lang="en-US" altLang="zh-CN" sz="2800" b="1"/>
              <a:t>MOD5</a:t>
            </a:r>
            <a:r>
              <a:rPr lang="zh-CN" altLang="en-US" sz="2800" b="1"/>
              <a:t>选择电路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9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80"/>
          <p:cNvSpPr>
            <a:spLocks noChangeArrowheads="1"/>
          </p:cNvSpPr>
          <p:nvPr/>
        </p:nvSpPr>
        <p:spPr bwMode="auto">
          <a:xfrm>
            <a:off x="1187450" y="1773238"/>
            <a:ext cx="7056438" cy="4464050"/>
          </a:xfrm>
          <a:prstGeom prst="rect">
            <a:avLst/>
          </a:prstGeom>
          <a:solidFill>
            <a:srgbClr val="00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1" name="Text Box 82"/>
          <p:cNvSpPr txBox="1">
            <a:spLocks noChangeArrowheads="1"/>
          </p:cNvSpPr>
          <p:nvPr/>
        </p:nvSpPr>
        <p:spPr bwMode="auto">
          <a:xfrm>
            <a:off x="468313" y="908050"/>
            <a:ext cx="419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 b="1">
                <a:latin typeface="宋体" pitchFamily="2" charset="-122"/>
                <a:sym typeface="Wingdings 2" pitchFamily="18" charset="2"/>
              </a:rPr>
              <a:t></a:t>
            </a:r>
            <a:r>
              <a:rPr kumimoji="0" lang="en-US" altLang="zh-CN" sz="3200" b="1"/>
              <a:t>  </a:t>
            </a:r>
            <a:r>
              <a:rPr kumimoji="0" lang="zh-CN" altLang="en-US" sz="3200" b="1"/>
              <a:t>电路</a:t>
            </a:r>
            <a:endParaRPr kumimoji="0" lang="en-US" altLang="zh-CN" sz="3200" b="1"/>
          </a:p>
        </p:txBody>
      </p:sp>
      <p:sp>
        <p:nvSpPr>
          <p:cNvPr id="68612" name="Text Box 83"/>
          <p:cNvSpPr txBox="1">
            <a:spLocks noChangeArrowheads="1"/>
          </p:cNvSpPr>
          <p:nvPr/>
        </p:nvSpPr>
        <p:spPr bwMode="auto">
          <a:xfrm>
            <a:off x="1219200" y="1905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</a:rPr>
              <a:t>X</a:t>
            </a:r>
            <a:r>
              <a:rPr kumimoji="0" lang="en-US" altLang="zh-CN" b="1" baseline="-25000">
                <a:solidFill>
                  <a:schemeClr val="tx1"/>
                </a:solidFill>
              </a:rPr>
              <a:t>3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  <p:sp>
        <p:nvSpPr>
          <p:cNvPr id="68613" name="Text Box 84"/>
          <p:cNvSpPr txBox="1">
            <a:spLocks noChangeArrowheads="1"/>
          </p:cNvSpPr>
          <p:nvPr/>
        </p:nvSpPr>
        <p:spPr bwMode="auto">
          <a:xfrm>
            <a:off x="7620000" y="1905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</a:rPr>
              <a:t>Y</a:t>
            </a:r>
            <a:r>
              <a:rPr kumimoji="0" lang="en-US" altLang="zh-CN" b="1" baseline="-25000">
                <a:solidFill>
                  <a:schemeClr val="tx1"/>
                </a:solidFill>
              </a:rPr>
              <a:t>3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  <p:grpSp>
        <p:nvGrpSpPr>
          <p:cNvPr id="68614" name="Group 85"/>
          <p:cNvGrpSpPr>
            <a:grpSpLocks/>
          </p:cNvGrpSpPr>
          <p:nvPr/>
        </p:nvGrpSpPr>
        <p:grpSpPr bwMode="auto">
          <a:xfrm>
            <a:off x="5867400" y="3810000"/>
            <a:ext cx="495300" cy="474663"/>
            <a:chOff x="1464" y="1824"/>
            <a:chExt cx="312" cy="299"/>
          </a:xfrm>
        </p:grpSpPr>
        <p:sp>
          <p:nvSpPr>
            <p:cNvPr id="68707" name="AutoShape 86"/>
            <p:cNvSpPr>
              <a:spLocks noChangeArrowheads="1"/>
            </p:cNvSpPr>
            <p:nvPr/>
          </p:nvSpPr>
          <p:spPr bwMode="auto">
            <a:xfrm rot="5400000" flipH="1">
              <a:off x="1488" y="1800"/>
              <a:ext cx="264" cy="312"/>
            </a:xfrm>
            <a:prstGeom prst="flowChartExtra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708" name="Oval 87"/>
            <p:cNvSpPr>
              <a:spLocks noChangeArrowheads="1"/>
            </p:cNvSpPr>
            <p:nvPr/>
          </p:nvSpPr>
          <p:spPr bwMode="auto">
            <a:xfrm>
              <a:off x="1584" y="2064"/>
              <a:ext cx="59" cy="59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8615" name="Group 88"/>
          <p:cNvGrpSpPr>
            <a:grpSpLocks/>
          </p:cNvGrpSpPr>
          <p:nvPr/>
        </p:nvGrpSpPr>
        <p:grpSpPr bwMode="auto">
          <a:xfrm>
            <a:off x="5867400" y="1981200"/>
            <a:ext cx="495300" cy="474663"/>
            <a:chOff x="1464" y="1824"/>
            <a:chExt cx="312" cy="299"/>
          </a:xfrm>
        </p:grpSpPr>
        <p:sp>
          <p:nvSpPr>
            <p:cNvPr id="68705" name="AutoShape 89"/>
            <p:cNvSpPr>
              <a:spLocks noChangeArrowheads="1"/>
            </p:cNvSpPr>
            <p:nvPr/>
          </p:nvSpPr>
          <p:spPr bwMode="auto">
            <a:xfrm rot="5400000" flipH="1">
              <a:off x="1488" y="1800"/>
              <a:ext cx="264" cy="312"/>
            </a:xfrm>
            <a:prstGeom prst="flowChartExtra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706" name="Oval 90"/>
            <p:cNvSpPr>
              <a:spLocks noChangeArrowheads="1"/>
            </p:cNvSpPr>
            <p:nvPr/>
          </p:nvSpPr>
          <p:spPr bwMode="auto">
            <a:xfrm>
              <a:off x="1584" y="2064"/>
              <a:ext cx="59" cy="59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8616" name="Group 91"/>
          <p:cNvGrpSpPr>
            <a:grpSpLocks/>
          </p:cNvGrpSpPr>
          <p:nvPr/>
        </p:nvGrpSpPr>
        <p:grpSpPr bwMode="auto">
          <a:xfrm>
            <a:off x="5867400" y="3200400"/>
            <a:ext cx="495300" cy="474663"/>
            <a:chOff x="1464" y="1824"/>
            <a:chExt cx="312" cy="299"/>
          </a:xfrm>
        </p:grpSpPr>
        <p:sp>
          <p:nvSpPr>
            <p:cNvPr id="68703" name="AutoShape 92"/>
            <p:cNvSpPr>
              <a:spLocks noChangeArrowheads="1"/>
            </p:cNvSpPr>
            <p:nvPr/>
          </p:nvSpPr>
          <p:spPr bwMode="auto">
            <a:xfrm rot="5400000" flipH="1">
              <a:off x="1488" y="1800"/>
              <a:ext cx="264" cy="312"/>
            </a:xfrm>
            <a:prstGeom prst="flowChartExtra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704" name="Oval 93"/>
            <p:cNvSpPr>
              <a:spLocks noChangeArrowheads="1"/>
            </p:cNvSpPr>
            <p:nvPr/>
          </p:nvSpPr>
          <p:spPr bwMode="auto">
            <a:xfrm>
              <a:off x="1584" y="2064"/>
              <a:ext cx="59" cy="59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8617" name="Group 94"/>
          <p:cNvGrpSpPr>
            <a:grpSpLocks/>
          </p:cNvGrpSpPr>
          <p:nvPr/>
        </p:nvGrpSpPr>
        <p:grpSpPr bwMode="auto">
          <a:xfrm>
            <a:off x="5867400" y="2590800"/>
            <a:ext cx="495300" cy="474663"/>
            <a:chOff x="1464" y="1824"/>
            <a:chExt cx="312" cy="299"/>
          </a:xfrm>
        </p:grpSpPr>
        <p:sp>
          <p:nvSpPr>
            <p:cNvPr id="68701" name="AutoShape 95"/>
            <p:cNvSpPr>
              <a:spLocks noChangeArrowheads="1"/>
            </p:cNvSpPr>
            <p:nvPr/>
          </p:nvSpPr>
          <p:spPr bwMode="auto">
            <a:xfrm rot="5400000" flipH="1">
              <a:off x="1488" y="1800"/>
              <a:ext cx="264" cy="312"/>
            </a:xfrm>
            <a:prstGeom prst="flowChartExtra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702" name="Oval 96"/>
            <p:cNvSpPr>
              <a:spLocks noChangeArrowheads="1"/>
            </p:cNvSpPr>
            <p:nvPr/>
          </p:nvSpPr>
          <p:spPr bwMode="auto">
            <a:xfrm>
              <a:off x="1584" y="2064"/>
              <a:ext cx="59" cy="59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8618" name="Line 97"/>
          <p:cNvSpPr>
            <a:spLocks noChangeShapeType="1"/>
          </p:cNvSpPr>
          <p:nvPr/>
        </p:nvSpPr>
        <p:spPr bwMode="auto">
          <a:xfrm>
            <a:off x="1676400" y="2209800"/>
            <a:ext cx="419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19" name="Line 98"/>
          <p:cNvSpPr>
            <a:spLocks noChangeShapeType="1"/>
          </p:cNvSpPr>
          <p:nvPr/>
        </p:nvSpPr>
        <p:spPr bwMode="auto">
          <a:xfrm>
            <a:off x="6400800" y="2209800"/>
            <a:ext cx="1143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20" name="Line 99"/>
          <p:cNvSpPr>
            <a:spLocks noChangeShapeType="1"/>
          </p:cNvSpPr>
          <p:nvPr/>
        </p:nvSpPr>
        <p:spPr bwMode="auto">
          <a:xfrm>
            <a:off x="1676400" y="2819400"/>
            <a:ext cx="419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21" name="Line 100"/>
          <p:cNvSpPr>
            <a:spLocks noChangeShapeType="1"/>
          </p:cNvSpPr>
          <p:nvPr/>
        </p:nvSpPr>
        <p:spPr bwMode="auto">
          <a:xfrm>
            <a:off x="1676400" y="3429000"/>
            <a:ext cx="419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22" name="Line 101"/>
          <p:cNvSpPr>
            <a:spLocks noChangeShapeType="1"/>
          </p:cNvSpPr>
          <p:nvPr/>
        </p:nvSpPr>
        <p:spPr bwMode="auto">
          <a:xfrm>
            <a:off x="1676400" y="4038600"/>
            <a:ext cx="419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8623" name="Group 102"/>
          <p:cNvGrpSpPr>
            <a:grpSpLocks/>
          </p:cNvGrpSpPr>
          <p:nvPr/>
        </p:nvGrpSpPr>
        <p:grpSpPr bwMode="auto">
          <a:xfrm>
            <a:off x="3200400" y="4114800"/>
            <a:ext cx="474663" cy="324000"/>
            <a:chOff x="1872" y="2784"/>
            <a:chExt cx="299" cy="240"/>
          </a:xfrm>
        </p:grpSpPr>
        <p:sp>
          <p:nvSpPr>
            <p:cNvPr id="68699" name="AutoShape 103"/>
            <p:cNvSpPr>
              <a:spLocks noChangeArrowheads="1"/>
            </p:cNvSpPr>
            <p:nvPr/>
          </p:nvSpPr>
          <p:spPr bwMode="auto">
            <a:xfrm rot="5400000" flipH="1">
              <a:off x="1872" y="2784"/>
              <a:ext cx="240" cy="240"/>
            </a:xfrm>
            <a:prstGeom prst="flowChartExtra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700" name="Oval 104"/>
            <p:cNvSpPr>
              <a:spLocks noChangeArrowheads="1"/>
            </p:cNvSpPr>
            <p:nvPr/>
          </p:nvSpPr>
          <p:spPr bwMode="auto">
            <a:xfrm>
              <a:off x="2112" y="2880"/>
              <a:ext cx="59" cy="59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8624" name="Group 105"/>
          <p:cNvGrpSpPr>
            <a:grpSpLocks/>
          </p:cNvGrpSpPr>
          <p:nvPr/>
        </p:nvGrpSpPr>
        <p:grpSpPr bwMode="auto">
          <a:xfrm>
            <a:off x="3200400" y="4509120"/>
            <a:ext cx="474663" cy="324000"/>
            <a:chOff x="1872" y="2784"/>
            <a:chExt cx="299" cy="240"/>
          </a:xfrm>
        </p:grpSpPr>
        <p:sp>
          <p:nvSpPr>
            <p:cNvPr id="68697" name="AutoShape 106"/>
            <p:cNvSpPr>
              <a:spLocks noChangeArrowheads="1"/>
            </p:cNvSpPr>
            <p:nvPr/>
          </p:nvSpPr>
          <p:spPr bwMode="auto">
            <a:xfrm rot="5400000" flipH="1">
              <a:off x="1872" y="2784"/>
              <a:ext cx="240" cy="240"/>
            </a:xfrm>
            <a:prstGeom prst="flowChartExtra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98" name="Oval 107"/>
            <p:cNvSpPr>
              <a:spLocks noChangeArrowheads="1"/>
            </p:cNvSpPr>
            <p:nvPr/>
          </p:nvSpPr>
          <p:spPr bwMode="auto">
            <a:xfrm>
              <a:off x="2112" y="2880"/>
              <a:ext cx="59" cy="59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8625" name="Group 108"/>
          <p:cNvGrpSpPr>
            <a:grpSpLocks/>
          </p:cNvGrpSpPr>
          <p:nvPr/>
        </p:nvGrpSpPr>
        <p:grpSpPr bwMode="auto">
          <a:xfrm>
            <a:off x="3200400" y="4905200"/>
            <a:ext cx="474663" cy="324000"/>
            <a:chOff x="1872" y="2784"/>
            <a:chExt cx="299" cy="240"/>
          </a:xfrm>
        </p:grpSpPr>
        <p:sp>
          <p:nvSpPr>
            <p:cNvPr id="68695" name="AutoShape 109"/>
            <p:cNvSpPr>
              <a:spLocks noChangeArrowheads="1"/>
            </p:cNvSpPr>
            <p:nvPr/>
          </p:nvSpPr>
          <p:spPr bwMode="auto">
            <a:xfrm rot="5400000" flipH="1">
              <a:off x="1872" y="2784"/>
              <a:ext cx="240" cy="240"/>
            </a:xfrm>
            <a:prstGeom prst="flowChartExtra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96" name="Oval 110"/>
            <p:cNvSpPr>
              <a:spLocks noChangeArrowheads="1"/>
            </p:cNvSpPr>
            <p:nvPr/>
          </p:nvSpPr>
          <p:spPr bwMode="auto">
            <a:xfrm>
              <a:off x="2112" y="2880"/>
              <a:ext cx="59" cy="59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8626" name="Group 111"/>
          <p:cNvGrpSpPr>
            <a:grpSpLocks/>
          </p:cNvGrpSpPr>
          <p:nvPr/>
        </p:nvGrpSpPr>
        <p:grpSpPr bwMode="auto">
          <a:xfrm>
            <a:off x="3200400" y="5337248"/>
            <a:ext cx="474663" cy="324000"/>
            <a:chOff x="1872" y="2784"/>
            <a:chExt cx="299" cy="240"/>
          </a:xfrm>
        </p:grpSpPr>
        <p:sp>
          <p:nvSpPr>
            <p:cNvPr id="68693" name="AutoShape 112"/>
            <p:cNvSpPr>
              <a:spLocks noChangeArrowheads="1"/>
            </p:cNvSpPr>
            <p:nvPr/>
          </p:nvSpPr>
          <p:spPr bwMode="auto">
            <a:xfrm rot="5400000" flipH="1">
              <a:off x="1872" y="2784"/>
              <a:ext cx="240" cy="240"/>
            </a:xfrm>
            <a:prstGeom prst="flowChartExtra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94" name="Oval 113"/>
            <p:cNvSpPr>
              <a:spLocks noChangeArrowheads="1"/>
            </p:cNvSpPr>
            <p:nvPr/>
          </p:nvSpPr>
          <p:spPr bwMode="auto">
            <a:xfrm>
              <a:off x="2112" y="2880"/>
              <a:ext cx="59" cy="59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8627" name="Freeform 114"/>
          <p:cNvSpPr>
            <a:spLocks/>
          </p:cNvSpPr>
          <p:nvPr/>
        </p:nvSpPr>
        <p:spPr bwMode="auto">
          <a:xfrm>
            <a:off x="4427538" y="4513263"/>
            <a:ext cx="423862" cy="592137"/>
          </a:xfrm>
          <a:custGeom>
            <a:avLst/>
            <a:gdLst>
              <a:gd name="T0" fmla="*/ 2147483647 w 960"/>
              <a:gd name="T1" fmla="*/ 0 h 832"/>
              <a:gd name="T2" fmla="*/ 2147483647 w 960"/>
              <a:gd name="T3" fmla="*/ 2147483647 h 832"/>
              <a:gd name="T4" fmla="*/ 2147483647 w 960"/>
              <a:gd name="T5" fmla="*/ 2147483647 h 832"/>
              <a:gd name="T6" fmla="*/ 0 w 960"/>
              <a:gd name="T7" fmla="*/ 2147483647 h 832"/>
              <a:gd name="T8" fmla="*/ 0 w 960"/>
              <a:gd name="T9" fmla="*/ 0 h 832"/>
              <a:gd name="T10" fmla="*/ 2147483647 w 960"/>
              <a:gd name="T11" fmla="*/ 0 h 8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60"/>
              <a:gd name="T19" fmla="*/ 0 h 832"/>
              <a:gd name="T20" fmla="*/ 960 w 960"/>
              <a:gd name="T21" fmla="*/ 832 h 8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60" h="832">
                <a:moveTo>
                  <a:pt x="480" y="0"/>
                </a:moveTo>
                <a:cubicBezTo>
                  <a:pt x="745" y="0"/>
                  <a:pt x="960" y="186"/>
                  <a:pt x="960" y="416"/>
                </a:cubicBezTo>
                <a:cubicBezTo>
                  <a:pt x="960" y="646"/>
                  <a:pt x="745" y="832"/>
                  <a:pt x="480" y="832"/>
                </a:cubicBezTo>
                <a:lnTo>
                  <a:pt x="0" y="832"/>
                </a:lnTo>
                <a:lnTo>
                  <a:pt x="0" y="0"/>
                </a:lnTo>
                <a:lnTo>
                  <a:pt x="480" y="0"/>
                </a:lnTo>
                <a:close/>
              </a:path>
            </a:pathLst>
          </a:custGeom>
          <a:noFill/>
          <a:ln w="38100" cap="rnd" cmpd="sng">
            <a:solidFill>
              <a:schemeClr val="folHlink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8" name="Oval 115"/>
          <p:cNvSpPr>
            <a:spLocks noChangeArrowheads="1"/>
          </p:cNvSpPr>
          <p:nvPr/>
        </p:nvSpPr>
        <p:spPr bwMode="auto">
          <a:xfrm>
            <a:off x="4849813" y="4706938"/>
            <a:ext cx="85725" cy="96837"/>
          </a:xfrm>
          <a:prstGeom prst="ellipse">
            <a:avLst/>
          </a:prstGeom>
          <a:noFill/>
          <a:ln w="38100" cap="rnd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8629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851421"/>
              </p:ext>
            </p:extLst>
          </p:nvPr>
        </p:nvGraphicFramePr>
        <p:xfrm>
          <a:off x="4343400" y="5486400"/>
          <a:ext cx="6746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82" name="Picture" r:id="rId3" imgW="902160" imgH="689760" progId="Word.Picture.8">
                  <p:embed/>
                </p:oleObj>
              </mc:Choice>
              <mc:Fallback>
                <p:oleObj name="Picture" r:id="rId3" imgW="902160" imgH="689760" progId="Word.Picture.8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86400"/>
                        <a:ext cx="6746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0" name="Line 117"/>
          <p:cNvSpPr>
            <a:spLocks noChangeShapeType="1"/>
          </p:cNvSpPr>
          <p:nvPr/>
        </p:nvSpPr>
        <p:spPr bwMode="auto">
          <a:xfrm>
            <a:off x="4953000" y="5791200"/>
            <a:ext cx="609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31" name="Line 118"/>
          <p:cNvSpPr>
            <a:spLocks noChangeShapeType="1"/>
          </p:cNvSpPr>
          <p:nvPr/>
        </p:nvSpPr>
        <p:spPr bwMode="auto">
          <a:xfrm>
            <a:off x="4935538" y="4777531"/>
            <a:ext cx="304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32" name="Line 119"/>
          <p:cNvSpPr>
            <a:spLocks noChangeShapeType="1"/>
          </p:cNvSpPr>
          <p:nvPr/>
        </p:nvSpPr>
        <p:spPr bwMode="auto">
          <a:xfrm>
            <a:off x="5257800" y="4800600"/>
            <a:ext cx="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33" name="Line 120"/>
          <p:cNvSpPr>
            <a:spLocks noChangeShapeType="1"/>
          </p:cNvSpPr>
          <p:nvPr/>
        </p:nvSpPr>
        <p:spPr bwMode="auto">
          <a:xfrm>
            <a:off x="5257800" y="5562600"/>
            <a:ext cx="304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34" name="Line 121"/>
          <p:cNvSpPr>
            <a:spLocks noChangeShapeType="1"/>
          </p:cNvSpPr>
          <p:nvPr/>
        </p:nvSpPr>
        <p:spPr bwMode="auto">
          <a:xfrm>
            <a:off x="6172200" y="2438400"/>
            <a:ext cx="457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35" name="Line 122"/>
          <p:cNvSpPr>
            <a:spLocks noChangeShapeType="1"/>
          </p:cNvSpPr>
          <p:nvPr/>
        </p:nvSpPr>
        <p:spPr bwMode="auto">
          <a:xfrm>
            <a:off x="6172200" y="4267200"/>
            <a:ext cx="457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36" name="Line 123"/>
          <p:cNvSpPr>
            <a:spLocks noChangeShapeType="1"/>
          </p:cNvSpPr>
          <p:nvPr/>
        </p:nvSpPr>
        <p:spPr bwMode="auto">
          <a:xfrm>
            <a:off x="6172200" y="3657600"/>
            <a:ext cx="457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37" name="Line 124"/>
          <p:cNvSpPr>
            <a:spLocks noChangeShapeType="1"/>
          </p:cNvSpPr>
          <p:nvPr/>
        </p:nvSpPr>
        <p:spPr bwMode="auto">
          <a:xfrm>
            <a:off x="6172200" y="3048000"/>
            <a:ext cx="457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38" name="Line 125"/>
          <p:cNvSpPr>
            <a:spLocks noChangeShapeType="1"/>
          </p:cNvSpPr>
          <p:nvPr/>
        </p:nvSpPr>
        <p:spPr bwMode="auto">
          <a:xfrm>
            <a:off x="6629400" y="2438400"/>
            <a:ext cx="0" cy="3200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39" name="Line 126"/>
          <p:cNvSpPr>
            <a:spLocks noChangeShapeType="1"/>
          </p:cNvSpPr>
          <p:nvPr/>
        </p:nvSpPr>
        <p:spPr bwMode="auto">
          <a:xfrm>
            <a:off x="6019800" y="5638800"/>
            <a:ext cx="609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40" name="Line 127"/>
          <p:cNvSpPr>
            <a:spLocks noChangeShapeType="1"/>
          </p:cNvSpPr>
          <p:nvPr/>
        </p:nvSpPr>
        <p:spPr bwMode="auto">
          <a:xfrm>
            <a:off x="3686175" y="4305300"/>
            <a:ext cx="457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41" name="Line 128"/>
          <p:cNvSpPr>
            <a:spLocks noChangeShapeType="1"/>
          </p:cNvSpPr>
          <p:nvPr/>
        </p:nvSpPr>
        <p:spPr bwMode="auto">
          <a:xfrm>
            <a:off x="4133850" y="4324050"/>
            <a:ext cx="0" cy="25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42" name="Line 129"/>
          <p:cNvSpPr>
            <a:spLocks noChangeShapeType="1"/>
          </p:cNvSpPr>
          <p:nvPr/>
        </p:nvSpPr>
        <p:spPr bwMode="auto">
          <a:xfrm>
            <a:off x="4114800" y="4572000"/>
            <a:ext cx="304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43" name="Line 130"/>
          <p:cNvSpPr>
            <a:spLocks noChangeShapeType="1"/>
          </p:cNvSpPr>
          <p:nvPr/>
        </p:nvSpPr>
        <p:spPr bwMode="auto">
          <a:xfrm>
            <a:off x="3657600" y="4724400"/>
            <a:ext cx="762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44" name="Line 131"/>
          <p:cNvSpPr>
            <a:spLocks noChangeShapeType="1"/>
          </p:cNvSpPr>
          <p:nvPr/>
        </p:nvSpPr>
        <p:spPr bwMode="auto">
          <a:xfrm>
            <a:off x="3962400" y="4876800"/>
            <a:ext cx="457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45" name="Line 132"/>
          <p:cNvSpPr>
            <a:spLocks noChangeShapeType="1"/>
          </p:cNvSpPr>
          <p:nvPr/>
        </p:nvSpPr>
        <p:spPr bwMode="auto">
          <a:xfrm>
            <a:off x="4114800" y="5029200"/>
            <a:ext cx="304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46" name="Line 133"/>
          <p:cNvSpPr>
            <a:spLocks noChangeShapeType="1"/>
          </p:cNvSpPr>
          <p:nvPr/>
        </p:nvSpPr>
        <p:spPr bwMode="auto">
          <a:xfrm>
            <a:off x="3657600" y="5105400"/>
            <a:ext cx="304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47" name="Line 134"/>
          <p:cNvSpPr>
            <a:spLocks noChangeShapeType="1"/>
          </p:cNvSpPr>
          <p:nvPr/>
        </p:nvSpPr>
        <p:spPr bwMode="auto">
          <a:xfrm>
            <a:off x="3962400" y="4876800"/>
            <a:ext cx="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48" name="Line 135"/>
          <p:cNvSpPr>
            <a:spLocks noChangeShapeType="1"/>
          </p:cNvSpPr>
          <p:nvPr/>
        </p:nvSpPr>
        <p:spPr bwMode="auto">
          <a:xfrm>
            <a:off x="4114800" y="5029200"/>
            <a:ext cx="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49" name="Line 136"/>
          <p:cNvSpPr>
            <a:spLocks noChangeShapeType="1"/>
          </p:cNvSpPr>
          <p:nvPr/>
        </p:nvSpPr>
        <p:spPr bwMode="auto">
          <a:xfrm>
            <a:off x="3657600" y="5486400"/>
            <a:ext cx="457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50" name="Line 137"/>
          <p:cNvSpPr>
            <a:spLocks noChangeShapeType="1"/>
          </p:cNvSpPr>
          <p:nvPr/>
        </p:nvSpPr>
        <p:spPr bwMode="auto">
          <a:xfrm>
            <a:off x="2971800" y="2209800"/>
            <a:ext cx="0" cy="2133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51" name="Line 138"/>
          <p:cNvSpPr>
            <a:spLocks noChangeShapeType="1"/>
          </p:cNvSpPr>
          <p:nvPr/>
        </p:nvSpPr>
        <p:spPr bwMode="auto">
          <a:xfrm>
            <a:off x="2971800" y="4343400"/>
            <a:ext cx="228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52" name="Line 139"/>
          <p:cNvSpPr>
            <a:spLocks noChangeShapeType="1"/>
          </p:cNvSpPr>
          <p:nvPr/>
        </p:nvSpPr>
        <p:spPr bwMode="auto">
          <a:xfrm>
            <a:off x="2819400" y="46482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53" name="Line 140"/>
          <p:cNvSpPr>
            <a:spLocks noChangeShapeType="1"/>
          </p:cNvSpPr>
          <p:nvPr/>
        </p:nvSpPr>
        <p:spPr bwMode="auto">
          <a:xfrm flipH="1">
            <a:off x="2819400" y="2819400"/>
            <a:ext cx="0" cy="3048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54" name="Line 141"/>
          <p:cNvSpPr>
            <a:spLocks noChangeShapeType="1"/>
          </p:cNvSpPr>
          <p:nvPr/>
        </p:nvSpPr>
        <p:spPr bwMode="auto">
          <a:xfrm>
            <a:off x="2667000" y="3429000"/>
            <a:ext cx="0" cy="1676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55" name="Line 142"/>
          <p:cNvSpPr>
            <a:spLocks noChangeShapeType="1"/>
          </p:cNvSpPr>
          <p:nvPr/>
        </p:nvSpPr>
        <p:spPr bwMode="auto">
          <a:xfrm>
            <a:off x="2667000" y="51054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56" name="Line 143"/>
          <p:cNvSpPr>
            <a:spLocks noChangeShapeType="1"/>
          </p:cNvSpPr>
          <p:nvPr/>
        </p:nvSpPr>
        <p:spPr bwMode="auto">
          <a:xfrm>
            <a:off x="2514600" y="5486400"/>
            <a:ext cx="685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57" name="Line 144"/>
          <p:cNvSpPr>
            <a:spLocks noChangeShapeType="1"/>
          </p:cNvSpPr>
          <p:nvPr/>
        </p:nvSpPr>
        <p:spPr bwMode="auto">
          <a:xfrm>
            <a:off x="2514600" y="4038600"/>
            <a:ext cx="0" cy="1447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58" name="Text Box 145"/>
          <p:cNvSpPr txBox="1">
            <a:spLocks noChangeArrowheads="1"/>
          </p:cNvSpPr>
          <p:nvPr/>
        </p:nvSpPr>
        <p:spPr bwMode="auto">
          <a:xfrm>
            <a:off x="1219200" y="2514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</a:rPr>
              <a:t>X</a:t>
            </a:r>
            <a:r>
              <a:rPr kumimoji="0" lang="en-US" altLang="zh-CN" b="1" baseline="-25000">
                <a:solidFill>
                  <a:schemeClr val="tx1"/>
                </a:solidFill>
              </a:rPr>
              <a:t>2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  <p:sp>
        <p:nvSpPr>
          <p:cNvPr id="68659" name="Text Box 146"/>
          <p:cNvSpPr txBox="1">
            <a:spLocks noChangeArrowheads="1"/>
          </p:cNvSpPr>
          <p:nvPr/>
        </p:nvSpPr>
        <p:spPr bwMode="auto">
          <a:xfrm>
            <a:off x="1219200" y="3124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</a:rPr>
              <a:t>X</a:t>
            </a:r>
            <a:r>
              <a:rPr kumimoji="0" lang="en-US" altLang="zh-CN" b="1" baseline="-25000">
                <a:solidFill>
                  <a:schemeClr val="tx1"/>
                </a:solidFill>
              </a:rPr>
              <a:t>1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  <p:sp>
        <p:nvSpPr>
          <p:cNvPr id="68660" name="Text Box 147"/>
          <p:cNvSpPr txBox="1">
            <a:spLocks noChangeArrowheads="1"/>
          </p:cNvSpPr>
          <p:nvPr/>
        </p:nvSpPr>
        <p:spPr bwMode="auto">
          <a:xfrm>
            <a:off x="1219200" y="3733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</a:rPr>
              <a:t>X</a:t>
            </a:r>
            <a:r>
              <a:rPr kumimoji="0" lang="en-US" altLang="zh-CN" b="1" baseline="-25000">
                <a:solidFill>
                  <a:schemeClr val="tx1"/>
                </a:solidFill>
              </a:rPr>
              <a:t>0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  <p:sp>
        <p:nvSpPr>
          <p:cNvPr id="68661" name="Line 148"/>
          <p:cNvSpPr>
            <a:spLocks noChangeShapeType="1"/>
          </p:cNvSpPr>
          <p:nvPr/>
        </p:nvSpPr>
        <p:spPr bwMode="auto">
          <a:xfrm>
            <a:off x="6400800" y="2819400"/>
            <a:ext cx="1143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62" name="Line 149"/>
          <p:cNvSpPr>
            <a:spLocks noChangeShapeType="1"/>
          </p:cNvSpPr>
          <p:nvPr/>
        </p:nvSpPr>
        <p:spPr bwMode="auto">
          <a:xfrm>
            <a:off x="6400800" y="3429000"/>
            <a:ext cx="1143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63" name="Line 150"/>
          <p:cNvSpPr>
            <a:spLocks noChangeShapeType="1"/>
          </p:cNvSpPr>
          <p:nvPr/>
        </p:nvSpPr>
        <p:spPr bwMode="auto">
          <a:xfrm>
            <a:off x="6400800" y="4038600"/>
            <a:ext cx="1143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64" name="Text Box 151"/>
          <p:cNvSpPr txBox="1">
            <a:spLocks noChangeArrowheads="1"/>
          </p:cNvSpPr>
          <p:nvPr/>
        </p:nvSpPr>
        <p:spPr bwMode="auto">
          <a:xfrm>
            <a:off x="7620000" y="2514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</a:rPr>
              <a:t>Y</a:t>
            </a:r>
            <a:r>
              <a:rPr kumimoji="0" lang="en-US" altLang="zh-CN" b="1" baseline="-25000">
                <a:solidFill>
                  <a:schemeClr val="tx1"/>
                </a:solidFill>
              </a:rPr>
              <a:t>2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  <p:sp>
        <p:nvSpPr>
          <p:cNvPr id="68665" name="Text Box 152"/>
          <p:cNvSpPr txBox="1">
            <a:spLocks noChangeArrowheads="1"/>
          </p:cNvSpPr>
          <p:nvPr/>
        </p:nvSpPr>
        <p:spPr bwMode="auto">
          <a:xfrm>
            <a:off x="7620000" y="3124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</a:rPr>
              <a:t>Y</a:t>
            </a:r>
            <a:r>
              <a:rPr kumimoji="0" lang="en-US" altLang="zh-CN" b="1" baseline="-25000">
                <a:solidFill>
                  <a:schemeClr val="tx1"/>
                </a:solidFill>
              </a:rPr>
              <a:t>1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  <p:sp>
        <p:nvSpPr>
          <p:cNvPr id="68666" name="Text Box 153"/>
          <p:cNvSpPr txBox="1">
            <a:spLocks noChangeArrowheads="1"/>
          </p:cNvSpPr>
          <p:nvPr/>
        </p:nvSpPr>
        <p:spPr bwMode="auto">
          <a:xfrm>
            <a:off x="7620000" y="3733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</a:rPr>
              <a:t>Y</a:t>
            </a:r>
            <a:r>
              <a:rPr kumimoji="0" lang="en-US" altLang="zh-CN" b="1" baseline="-25000">
                <a:solidFill>
                  <a:schemeClr val="tx1"/>
                </a:solidFill>
              </a:rPr>
              <a:t>0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  <p:sp>
        <p:nvSpPr>
          <p:cNvPr id="68667" name="Line 154"/>
          <p:cNvSpPr>
            <a:spLocks noChangeShapeType="1"/>
          </p:cNvSpPr>
          <p:nvPr/>
        </p:nvSpPr>
        <p:spPr bwMode="auto">
          <a:xfrm>
            <a:off x="2819400" y="5867400"/>
            <a:ext cx="1600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68" name="Line 155"/>
          <p:cNvSpPr>
            <a:spLocks noChangeShapeType="1"/>
          </p:cNvSpPr>
          <p:nvPr/>
        </p:nvSpPr>
        <p:spPr bwMode="auto">
          <a:xfrm>
            <a:off x="2514600" y="5486400"/>
            <a:ext cx="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69" name="Line 156"/>
          <p:cNvSpPr>
            <a:spLocks noChangeShapeType="1"/>
          </p:cNvSpPr>
          <p:nvPr/>
        </p:nvSpPr>
        <p:spPr bwMode="auto">
          <a:xfrm>
            <a:off x="2514600" y="6019800"/>
            <a:ext cx="1905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70" name="Line 157"/>
          <p:cNvSpPr>
            <a:spLocks noChangeShapeType="1"/>
          </p:cNvSpPr>
          <p:nvPr/>
        </p:nvSpPr>
        <p:spPr bwMode="auto">
          <a:xfrm>
            <a:off x="3962400" y="5715000"/>
            <a:ext cx="457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72" name="AutoShape 159"/>
          <p:cNvSpPr>
            <a:spLocks noChangeArrowheads="1"/>
          </p:cNvSpPr>
          <p:nvPr/>
        </p:nvSpPr>
        <p:spPr bwMode="auto">
          <a:xfrm>
            <a:off x="5562600" y="5410200"/>
            <a:ext cx="457200" cy="457200"/>
          </a:xfrm>
          <a:prstGeom prst="flowChartDelay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8673" name="Oval 160"/>
          <p:cNvSpPr>
            <a:spLocks noChangeArrowheads="1"/>
          </p:cNvSpPr>
          <p:nvPr/>
        </p:nvSpPr>
        <p:spPr bwMode="auto">
          <a:xfrm>
            <a:off x="2476500" y="4000500"/>
            <a:ext cx="76200" cy="762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74" name="Oval 161"/>
          <p:cNvSpPr>
            <a:spLocks noChangeArrowheads="1"/>
          </p:cNvSpPr>
          <p:nvPr/>
        </p:nvSpPr>
        <p:spPr bwMode="auto">
          <a:xfrm>
            <a:off x="2628900" y="3390900"/>
            <a:ext cx="76200" cy="762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75" name="Oval 162"/>
          <p:cNvSpPr>
            <a:spLocks noChangeArrowheads="1"/>
          </p:cNvSpPr>
          <p:nvPr/>
        </p:nvSpPr>
        <p:spPr bwMode="auto">
          <a:xfrm>
            <a:off x="2781300" y="2781300"/>
            <a:ext cx="76200" cy="762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76" name="Oval 163"/>
          <p:cNvSpPr>
            <a:spLocks noChangeArrowheads="1"/>
          </p:cNvSpPr>
          <p:nvPr/>
        </p:nvSpPr>
        <p:spPr bwMode="auto">
          <a:xfrm>
            <a:off x="2933700" y="2171700"/>
            <a:ext cx="76200" cy="762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77" name="Oval 164"/>
          <p:cNvSpPr>
            <a:spLocks noChangeArrowheads="1"/>
          </p:cNvSpPr>
          <p:nvPr/>
        </p:nvSpPr>
        <p:spPr bwMode="auto">
          <a:xfrm>
            <a:off x="2781300" y="4591050"/>
            <a:ext cx="76200" cy="762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78" name="Oval 165"/>
          <p:cNvSpPr>
            <a:spLocks noChangeArrowheads="1"/>
          </p:cNvSpPr>
          <p:nvPr/>
        </p:nvSpPr>
        <p:spPr bwMode="auto">
          <a:xfrm>
            <a:off x="2476500" y="5448300"/>
            <a:ext cx="76200" cy="762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79" name="Oval 166"/>
          <p:cNvSpPr>
            <a:spLocks noChangeArrowheads="1"/>
          </p:cNvSpPr>
          <p:nvPr/>
        </p:nvSpPr>
        <p:spPr bwMode="auto">
          <a:xfrm>
            <a:off x="6591300" y="3009900"/>
            <a:ext cx="76200" cy="762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0" name="Oval 167"/>
          <p:cNvSpPr>
            <a:spLocks noChangeArrowheads="1"/>
          </p:cNvSpPr>
          <p:nvPr/>
        </p:nvSpPr>
        <p:spPr bwMode="auto">
          <a:xfrm>
            <a:off x="6591300" y="3619500"/>
            <a:ext cx="76200" cy="762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1" name="Oval 168"/>
          <p:cNvSpPr>
            <a:spLocks noChangeArrowheads="1"/>
          </p:cNvSpPr>
          <p:nvPr/>
        </p:nvSpPr>
        <p:spPr bwMode="auto">
          <a:xfrm>
            <a:off x="6591300" y="4229100"/>
            <a:ext cx="76200" cy="762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2" name="Oval 179"/>
          <p:cNvSpPr>
            <a:spLocks noChangeArrowheads="1"/>
          </p:cNvSpPr>
          <p:nvPr/>
        </p:nvSpPr>
        <p:spPr bwMode="auto">
          <a:xfrm>
            <a:off x="3905250" y="5067300"/>
            <a:ext cx="76200" cy="762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8683" name="Group 181"/>
          <p:cNvGrpSpPr>
            <a:grpSpLocks/>
          </p:cNvGrpSpPr>
          <p:nvPr/>
        </p:nvGrpSpPr>
        <p:grpSpPr bwMode="auto">
          <a:xfrm>
            <a:off x="3563938" y="333375"/>
            <a:ext cx="4724400" cy="962025"/>
            <a:chOff x="384" y="3120"/>
            <a:chExt cx="2976" cy="606"/>
          </a:xfrm>
        </p:grpSpPr>
        <p:sp>
          <p:nvSpPr>
            <p:cNvPr id="823478" name="Text Box 182"/>
            <p:cNvSpPr txBox="1">
              <a:spLocks noChangeArrowheads="1"/>
            </p:cNvSpPr>
            <p:nvPr/>
          </p:nvSpPr>
          <p:spPr bwMode="auto">
            <a:xfrm>
              <a:off x="384" y="3168"/>
              <a:ext cx="2976" cy="5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 = (X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 (X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) </a:t>
              </a:r>
            </a:p>
            <a:p>
              <a:pPr>
                <a:spcBef>
                  <a:spcPct val="50000"/>
                </a:spcBef>
                <a:defRPr/>
              </a:pPr>
              <a:endParaRPr kumimoji="0"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8685" name="Line 183"/>
            <p:cNvSpPr>
              <a:spLocks noChangeShapeType="1"/>
            </p:cNvSpPr>
            <p:nvPr/>
          </p:nvSpPr>
          <p:spPr bwMode="auto">
            <a:xfrm>
              <a:off x="1152" y="316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86" name="Line 184"/>
            <p:cNvSpPr>
              <a:spLocks noChangeShapeType="1"/>
            </p:cNvSpPr>
            <p:nvPr/>
          </p:nvSpPr>
          <p:spPr bwMode="auto">
            <a:xfrm>
              <a:off x="1884" y="316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87" name="Line 185"/>
            <p:cNvSpPr>
              <a:spLocks noChangeShapeType="1"/>
            </p:cNvSpPr>
            <p:nvPr/>
          </p:nvSpPr>
          <p:spPr bwMode="auto">
            <a:xfrm>
              <a:off x="2112" y="316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88" name="Line 186"/>
            <p:cNvSpPr>
              <a:spLocks noChangeShapeType="1"/>
            </p:cNvSpPr>
            <p:nvPr/>
          </p:nvSpPr>
          <p:spPr bwMode="auto">
            <a:xfrm>
              <a:off x="2352" y="316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89" name="Line 187"/>
            <p:cNvSpPr>
              <a:spLocks noChangeShapeType="1"/>
            </p:cNvSpPr>
            <p:nvPr/>
          </p:nvSpPr>
          <p:spPr bwMode="auto">
            <a:xfrm>
              <a:off x="2592" y="316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90" name="Line 188"/>
            <p:cNvSpPr>
              <a:spLocks noChangeShapeType="1"/>
            </p:cNvSpPr>
            <p:nvPr/>
          </p:nvSpPr>
          <p:spPr bwMode="auto">
            <a:xfrm>
              <a:off x="912" y="3120"/>
              <a:ext cx="7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91" name="Line 189"/>
            <p:cNvSpPr>
              <a:spLocks noChangeShapeType="1"/>
            </p:cNvSpPr>
            <p:nvPr/>
          </p:nvSpPr>
          <p:spPr bwMode="auto">
            <a:xfrm>
              <a:off x="1872" y="3120"/>
              <a:ext cx="8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92" name="Line 190"/>
            <p:cNvSpPr>
              <a:spLocks noChangeShapeType="1"/>
            </p:cNvSpPr>
            <p:nvPr/>
          </p:nvSpPr>
          <p:spPr bwMode="auto">
            <a:xfrm>
              <a:off x="480" y="316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5"/>
          <p:cNvSpPr txBox="1">
            <a:spLocks noChangeArrowheads="1"/>
          </p:cNvSpPr>
          <p:nvPr/>
        </p:nvSpPr>
        <p:spPr bwMode="auto">
          <a:xfrm>
            <a:off x="684213" y="90805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/>
              <a:t>5. </a:t>
            </a:r>
            <a:r>
              <a:rPr lang="zh-CN" altLang="en-US" sz="4000" b="1"/>
              <a:t>多级门电路</a:t>
            </a:r>
            <a:endParaRPr lang="en-US" altLang="zh-CN" sz="4000" b="1"/>
          </a:p>
        </p:txBody>
      </p:sp>
      <p:pic>
        <p:nvPicPr>
          <p:cNvPr id="5124" name="Picture 6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331913" y="2349500"/>
            <a:ext cx="67691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多级门电路简介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两级门电路的设计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多输出电路的设计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举例 （组合电路分析、</a:t>
            </a:r>
            <a:endParaRPr lang="en-US" altLang="zh-CN" sz="3200" b="1" dirty="0" smtClean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spcBef>
                <a:spcPct val="50000"/>
              </a:spcBef>
              <a:buClr>
                <a:srgbClr val="FF6600"/>
              </a:buClr>
              <a:buSzPct val="65000"/>
            </a:pP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组合电路设计）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585877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04664"/>
            <a:ext cx="7708667" cy="5544616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851920" y="476672"/>
          <a:ext cx="235675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4" name="Equation" r:id="rId5" imgW="1206360" imgH="215640" progId="Equation.DSMT4">
                  <p:embed/>
                </p:oleObj>
              </mc:Choice>
              <mc:Fallback>
                <p:oleObj name="Equation" r:id="rId5" imgW="1206360" imgH="2156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1920" y="476672"/>
                        <a:ext cx="2356755" cy="43204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364088" y="2204865"/>
          <a:ext cx="3496246" cy="461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5" name="Equation" r:id="rId7" imgW="2070000" imgH="266400" progId="Equation.DSMT4">
                  <p:embed/>
                </p:oleObj>
              </mc:Choice>
              <mc:Fallback>
                <p:oleObj name="Equation" r:id="rId7" imgW="2070000" imgH="2664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4088" y="2204865"/>
                        <a:ext cx="3496246" cy="461276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987824" y="5677023"/>
          <a:ext cx="3600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6" name="Equation" r:id="rId9" imgW="1688760" imgH="330120" progId="Equation.DSMT4">
                  <p:embed/>
                </p:oleObj>
              </mc:Choice>
              <mc:Fallback>
                <p:oleObj name="Equation" r:id="rId9" imgW="1688760" imgH="33012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7824" y="5677023"/>
                        <a:ext cx="3600400" cy="5445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755576" y="2204865"/>
          <a:ext cx="2883049" cy="461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7" name="Equation" r:id="rId11" imgW="1638000" imgH="241200" progId="Equation.DSMT4">
                  <p:embed/>
                </p:oleObj>
              </mc:Choice>
              <mc:Fallback>
                <p:oleObj name="Equation" r:id="rId11" imgW="1638000" imgH="2412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576" y="2204865"/>
                        <a:ext cx="2883049" cy="461276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19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90EE9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30092</TotalTime>
  <Words>4486</Words>
  <Application>Microsoft Office PowerPoint</Application>
  <PresentationFormat>全屏显示(4:3)</PresentationFormat>
  <Paragraphs>1369</Paragraphs>
  <Slides>86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86</vt:i4>
      </vt:variant>
    </vt:vector>
  </HeadingPairs>
  <TitlesOfParts>
    <vt:vector size="107" baseType="lpstr">
      <vt:lpstr>黑体</vt:lpstr>
      <vt:lpstr>华文楷体</vt:lpstr>
      <vt:lpstr>楷体_GB2312</vt:lpstr>
      <vt:lpstr>隶书</vt:lpstr>
      <vt:lpstr>宋体</vt:lpstr>
      <vt:lpstr>微软雅黑</vt:lpstr>
      <vt:lpstr>Arial</vt:lpstr>
      <vt:lpstr>Calibri</vt:lpstr>
      <vt:lpstr>Cambria Math</vt:lpstr>
      <vt:lpstr>Microsoft Yi Baiti</vt:lpstr>
      <vt:lpstr>Symbol</vt:lpstr>
      <vt:lpstr>Times New Roman</vt:lpstr>
      <vt:lpstr>Wingdings</vt:lpstr>
      <vt:lpstr>Wingdings 2</vt:lpstr>
      <vt:lpstr>Soaring</vt:lpstr>
      <vt:lpstr>Clip</vt:lpstr>
      <vt:lpstr>Equation</vt:lpstr>
      <vt:lpstr>公式</vt:lpstr>
      <vt:lpstr>Microsoft 公式 3.0</vt:lpstr>
      <vt:lpstr>图片</vt:lpstr>
      <vt:lpstr>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liqiong</cp:lastModifiedBy>
  <cp:revision>2519</cp:revision>
  <dcterms:created xsi:type="dcterms:W3CDTF">2002-03-18T12:39:57Z</dcterms:created>
  <dcterms:modified xsi:type="dcterms:W3CDTF">2020-09-29T05:08:01Z</dcterms:modified>
</cp:coreProperties>
</file>