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3"/>
  </p:notesMasterIdLst>
  <p:handoutMasterIdLst>
    <p:handoutMasterId r:id="rId74"/>
  </p:handoutMasterIdLst>
  <p:sldIdLst>
    <p:sldId id="576" r:id="rId2"/>
    <p:sldId id="256" r:id="rId3"/>
    <p:sldId id="987" r:id="rId4"/>
    <p:sldId id="821" r:id="rId5"/>
    <p:sldId id="988" r:id="rId6"/>
    <p:sldId id="822" r:id="rId7"/>
    <p:sldId id="282" r:id="rId8"/>
    <p:sldId id="989" r:id="rId9"/>
    <p:sldId id="1001" r:id="rId10"/>
    <p:sldId id="1002" r:id="rId11"/>
    <p:sldId id="1003" r:id="rId12"/>
    <p:sldId id="879" r:id="rId13"/>
    <p:sldId id="993" r:id="rId14"/>
    <p:sldId id="1004" r:id="rId15"/>
    <p:sldId id="990" r:id="rId16"/>
    <p:sldId id="946" r:id="rId17"/>
    <p:sldId id="912" r:id="rId18"/>
    <p:sldId id="947" r:id="rId19"/>
    <p:sldId id="948" r:id="rId20"/>
    <p:sldId id="950" r:id="rId21"/>
    <p:sldId id="1005" r:id="rId22"/>
    <p:sldId id="972" r:id="rId23"/>
    <p:sldId id="973" r:id="rId24"/>
    <p:sldId id="974" r:id="rId25"/>
    <p:sldId id="975" r:id="rId26"/>
    <p:sldId id="976" r:id="rId27"/>
    <p:sldId id="977" r:id="rId28"/>
    <p:sldId id="994" r:id="rId29"/>
    <p:sldId id="996" r:id="rId30"/>
    <p:sldId id="1012" r:id="rId31"/>
    <p:sldId id="1013" r:id="rId32"/>
    <p:sldId id="1014" r:id="rId33"/>
    <p:sldId id="1015" r:id="rId34"/>
    <p:sldId id="1016" r:id="rId35"/>
    <p:sldId id="1017" r:id="rId36"/>
    <p:sldId id="1018" r:id="rId37"/>
    <p:sldId id="1019" r:id="rId38"/>
    <p:sldId id="1020" r:id="rId39"/>
    <p:sldId id="1021" r:id="rId40"/>
    <p:sldId id="1022" r:id="rId41"/>
    <p:sldId id="1023" r:id="rId42"/>
    <p:sldId id="1032" r:id="rId43"/>
    <p:sldId id="1024" r:id="rId44"/>
    <p:sldId id="1025" r:id="rId45"/>
    <p:sldId id="1026" r:id="rId46"/>
    <p:sldId id="1027" r:id="rId47"/>
    <p:sldId id="1028" r:id="rId48"/>
    <p:sldId id="1029" r:id="rId49"/>
    <p:sldId id="1030" r:id="rId50"/>
    <p:sldId id="1031" r:id="rId51"/>
    <p:sldId id="920" r:id="rId52"/>
    <p:sldId id="1050" r:id="rId53"/>
    <p:sldId id="1051" r:id="rId54"/>
    <p:sldId id="1052" r:id="rId55"/>
    <p:sldId id="1053" r:id="rId56"/>
    <p:sldId id="1054" r:id="rId57"/>
    <p:sldId id="922" r:id="rId58"/>
    <p:sldId id="1038" r:id="rId59"/>
    <p:sldId id="1039" r:id="rId60"/>
    <p:sldId id="1040" r:id="rId61"/>
    <p:sldId id="1041" r:id="rId62"/>
    <p:sldId id="995" r:id="rId63"/>
    <p:sldId id="1042" r:id="rId64"/>
    <p:sldId id="1043" r:id="rId65"/>
    <p:sldId id="1044" r:id="rId66"/>
    <p:sldId id="1045" r:id="rId67"/>
    <p:sldId id="1046" r:id="rId68"/>
    <p:sldId id="1047" r:id="rId69"/>
    <p:sldId id="1048" r:id="rId70"/>
    <p:sldId id="1049" r:id="rId71"/>
    <p:sldId id="945" r:id="rId7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FFFFCC"/>
    <a:srgbClr val="CC00CC"/>
    <a:srgbClr val="000066"/>
    <a:srgbClr val="000099"/>
    <a:srgbClr val="0000CC"/>
    <a:srgbClr val="6600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79" autoAdjust="0"/>
    <p:restoredTop sz="77932" autoAdjust="0"/>
  </p:normalViewPr>
  <p:slideViewPr>
    <p:cSldViewPr>
      <p:cViewPr varScale="1">
        <p:scale>
          <a:sx n="91" d="100"/>
          <a:sy n="91" d="100"/>
        </p:scale>
        <p:origin x="72" y="816"/>
      </p:cViewPr>
      <p:guideLst>
        <p:guide orient="horz" pos="336"/>
        <p:guide pos="29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15BD7B2-A618-40B7-BDEE-FE020E5A7B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937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6BC61-8D09-412E-A8F5-8F9511DC5C1B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53D13-FEE5-4789-9834-0E05DA2B1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9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49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36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2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5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仅节拍电压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08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本题不关心其他状态（包含</a:t>
            </a:r>
            <a:r>
              <a:rPr lang="en-US" altLang="zh-CN" dirty="0"/>
              <a:t>2</a:t>
            </a:r>
            <a:r>
              <a:rPr lang="zh-CN" altLang="en-US" dirty="0"/>
              <a:t>个或</a:t>
            </a:r>
            <a:r>
              <a:rPr lang="en-US" altLang="zh-CN" dirty="0"/>
              <a:t>2</a:t>
            </a:r>
            <a:r>
              <a:rPr lang="zh-CN" altLang="en-US" dirty="0"/>
              <a:t>个以上的</a:t>
            </a:r>
            <a:r>
              <a:rPr lang="en-US" altLang="zh-CN" dirty="0"/>
              <a:t>1</a:t>
            </a:r>
            <a:r>
              <a:rPr lang="zh-CN" altLang="en-US" dirty="0"/>
              <a:t>的状态）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19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W1</a:t>
            </a:r>
            <a:r>
              <a:rPr lang="zh-CN" altLang="en-US" dirty="0"/>
              <a:t>和</a:t>
            </a:r>
            <a:r>
              <a:rPr lang="en-US" altLang="zh-CN" dirty="0"/>
              <a:t>m1</a:t>
            </a:r>
            <a:r>
              <a:rPr lang="zh-CN" altLang="en-US" dirty="0"/>
              <a:t>构成一个节拍</a:t>
            </a:r>
            <a:endParaRPr lang="en-US" altLang="zh-CN" dirty="0"/>
          </a:p>
          <a:p>
            <a:r>
              <a:rPr lang="en-US" altLang="zh-CN" dirty="0"/>
              <a:t>W2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构成一个节拍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1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2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3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存在冒险的特点：两个输出同时发生变化。此时，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8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9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7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1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53D13-FEE5-4789-9834-0E05DA2B1C1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0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3808D-4896-4DAE-BDF3-05B7D2074A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36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1478C4-81E7-4F66-8820-A9A90F99BA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26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63F32-4FC2-4327-B2DC-BE9D999BFB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6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40DCD65-4E5F-483F-8888-2C72B1F0B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9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0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1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6"/>
          <p:cNvSpPr>
            <a:spLocks noChangeArrowheads="1" noChangeShapeType="1" noTextEdit="1"/>
          </p:cNvSpPr>
          <p:nvPr/>
        </p:nvSpPr>
        <p:spPr bwMode="auto">
          <a:xfrm>
            <a:off x="1763713" y="2349500"/>
            <a:ext cx="11525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9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348038" y="2287588"/>
            <a:ext cx="4248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寄存器和计数器</a:t>
            </a:r>
            <a:endParaRPr lang="en-US" altLang="zh-CN" sz="4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2118" y="3642871"/>
            <a:ext cx="73448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李琼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计算学部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5085184"/>
            <a:ext cx="1467148" cy="1275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23" name="Text Box 4"/>
          <p:cNvSpPr txBox="1">
            <a:spLocks noChangeArrowheads="1"/>
          </p:cNvSpPr>
          <p:nvPr/>
        </p:nvSpPr>
        <p:spPr bwMode="auto">
          <a:xfrm>
            <a:off x="1397631" y="5218220"/>
            <a:ext cx="7092223" cy="1237262"/>
          </a:xfrm>
          <a:prstGeom prst="rect">
            <a:avLst/>
          </a:prstGeom>
          <a:solidFill>
            <a:srgbClr val="CCFFFF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s</a:t>
            </a:r>
            <a:r>
              <a:rPr lang="en-US" altLang="zh-CN" sz="2400" baseline="-25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=  x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i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+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y</a:t>
            </a:r>
            <a:r>
              <a:rPr lang="en-US" altLang="zh-CN" sz="2400" baseline="-25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+ c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ClrTx/>
              <a:buSzTx/>
              <a:buNone/>
            </a:pPr>
            <a:endParaRPr lang="en-US" altLang="zh-CN" sz="2400" dirty="0">
              <a:solidFill>
                <a:schemeClr val="bg2"/>
              </a:solidFill>
              <a:latin typeface="+mn-lt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ClrTx/>
              <a:buSzTx/>
              <a:buNone/>
            </a:pPr>
            <a:endParaRPr lang="en-US" altLang="zh-CN" sz="2400" baseline="-25000" dirty="0">
              <a:solidFill>
                <a:schemeClr val="bg2"/>
              </a:solidFill>
              <a:latin typeface="+mn-lt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ClrTx/>
              <a:buSzTx/>
              <a:buNone/>
            </a:pPr>
            <a:endParaRPr lang="en-US" altLang="zh-CN" sz="2800" baseline="-250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1268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51477"/>
            <a:ext cx="9036496" cy="43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3" name="Line 45"/>
          <p:cNvSpPr>
            <a:spLocks noChangeShapeType="1"/>
          </p:cNvSpPr>
          <p:nvPr/>
        </p:nvSpPr>
        <p:spPr bwMode="auto">
          <a:xfrm flipH="1">
            <a:off x="7302119" y="-1602956"/>
            <a:ext cx="171031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2800"/>
          </a:p>
        </p:txBody>
      </p:sp>
      <p:grpSp>
        <p:nvGrpSpPr>
          <p:cNvPr id="5" name="组合 4"/>
          <p:cNvGrpSpPr/>
          <p:nvPr/>
        </p:nvGrpSpPr>
        <p:grpSpPr>
          <a:xfrm>
            <a:off x="135694" y="1256833"/>
            <a:ext cx="7920000" cy="2766996"/>
            <a:chOff x="135694" y="1256833"/>
            <a:chExt cx="7920000" cy="2766996"/>
          </a:xfrm>
        </p:grpSpPr>
        <p:sp>
          <p:nvSpPr>
            <p:cNvPr id="11272" name="Line 11"/>
            <p:cNvSpPr>
              <a:spLocks noChangeShapeType="1"/>
            </p:cNvSpPr>
            <p:nvPr/>
          </p:nvSpPr>
          <p:spPr bwMode="auto">
            <a:xfrm>
              <a:off x="540000" y="2772000"/>
              <a:ext cx="75028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3" name="Line 12"/>
            <p:cNvSpPr>
              <a:spLocks noChangeShapeType="1"/>
            </p:cNvSpPr>
            <p:nvPr/>
          </p:nvSpPr>
          <p:spPr bwMode="auto">
            <a:xfrm flipV="1">
              <a:off x="566095" y="2492928"/>
              <a:ext cx="0" cy="288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4" name="Line 13"/>
            <p:cNvSpPr>
              <a:spLocks noChangeShapeType="1"/>
            </p:cNvSpPr>
            <p:nvPr/>
          </p:nvSpPr>
          <p:spPr bwMode="auto">
            <a:xfrm flipV="1">
              <a:off x="2590284" y="2494699"/>
              <a:ext cx="0" cy="3194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5" name="Line 14"/>
            <p:cNvSpPr>
              <a:spLocks noChangeShapeType="1"/>
            </p:cNvSpPr>
            <p:nvPr/>
          </p:nvSpPr>
          <p:spPr bwMode="auto">
            <a:xfrm flipV="1">
              <a:off x="4614475" y="2443024"/>
              <a:ext cx="0" cy="3194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6" name="Line 15"/>
            <p:cNvSpPr>
              <a:spLocks noChangeShapeType="1"/>
            </p:cNvSpPr>
            <p:nvPr/>
          </p:nvSpPr>
          <p:spPr bwMode="auto">
            <a:xfrm flipV="1">
              <a:off x="6625509" y="2494699"/>
              <a:ext cx="0" cy="3194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grpSp>
          <p:nvGrpSpPr>
            <p:cNvPr id="11277" name="Group 20"/>
            <p:cNvGrpSpPr>
              <a:grpSpLocks/>
            </p:cNvGrpSpPr>
            <p:nvPr/>
          </p:nvGrpSpPr>
          <p:grpSpPr bwMode="auto">
            <a:xfrm>
              <a:off x="1227669" y="1256833"/>
              <a:ext cx="426640" cy="2496873"/>
              <a:chOff x="1027" y="1201"/>
              <a:chExt cx="227" cy="1063"/>
            </a:xfrm>
          </p:grpSpPr>
          <p:sp>
            <p:nvSpPr>
              <p:cNvPr id="11320" name="Line 16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21" name="Line 17"/>
              <p:cNvSpPr>
                <a:spLocks noChangeShapeType="1"/>
              </p:cNvSpPr>
              <p:nvPr/>
            </p:nvSpPr>
            <p:spPr bwMode="auto">
              <a:xfrm>
                <a:off x="1027" y="120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22" name="Line 19"/>
              <p:cNvSpPr>
                <a:spLocks noChangeShapeType="1"/>
              </p:cNvSpPr>
              <p:nvPr/>
            </p:nvSpPr>
            <p:spPr bwMode="auto">
              <a:xfrm>
                <a:off x="1254" y="1201"/>
                <a:ext cx="0" cy="106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78" name="Group 21"/>
            <p:cNvGrpSpPr>
              <a:grpSpLocks/>
            </p:cNvGrpSpPr>
            <p:nvPr/>
          </p:nvGrpSpPr>
          <p:grpSpPr bwMode="auto">
            <a:xfrm>
              <a:off x="3261256" y="1256836"/>
              <a:ext cx="426639" cy="2520363"/>
              <a:chOff x="1020" y="1201"/>
              <a:chExt cx="227" cy="1073"/>
            </a:xfrm>
          </p:grpSpPr>
          <p:sp>
            <p:nvSpPr>
              <p:cNvPr id="11317" name="Line 22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8" name="Line 23"/>
              <p:cNvSpPr>
                <a:spLocks noChangeShapeType="1"/>
              </p:cNvSpPr>
              <p:nvPr/>
            </p:nvSpPr>
            <p:spPr bwMode="auto">
              <a:xfrm>
                <a:off x="1020" y="120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9" name="Line 24"/>
              <p:cNvSpPr>
                <a:spLocks noChangeShapeType="1"/>
              </p:cNvSpPr>
              <p:nvPr/>
            </p:nvSpPr>
            <p:spPr bwMode="auto">
              <a:xfrm>
                <a:off x="1247" y="1201"/>
                <a:ext cx="0" cy="107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79" name="Group 25"/>
            <p:cNvGrpSpPr>
              <a:grpSpLocks/>
            </p:cNvGrpSpPr>
            <p:nvPr/>
          </p:nvGrpSpPr>
          <p:grpSpPr bwMode="auto">
            <a:xfrm>
              <a:off x="5289205" y="1256838"/>
              <a:ext cx="426640" cy="2496874"/>
              <a:chOff x="1038" y="1207"/>
              <a:chExt cx="227" cy="1063"/>
            </a:xfrm>
          </p:grpSpPr>
          <p:sp>
            <p:nvSpPr>
              <p:cNvPr id="11314" name="Line 26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5" name="Line 27"/>
              <p:cNvSpPr>
                <a:spLocks noChangeShapeType="1"/>
              </p:cNvSpPr>
              <p:nvPr/>
            </p:nvSpPr>
            <p:spPr bwMode="auto">
              <a:xfrm>
                <a:off x="1038" y="1212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6" name="Line 28"/>
              <p:cNvSpPr>
                <a:spLocks noChangeShapeType="1"/>
              </p:cNvSpPr>
              <p:nvPr/>
            </p:nvSpPr>
            <p:spPr bwMode="auto">
              <a:xfrm>
                <a:off x="1255" y="1212"/>
                <a:ext cx="0" cy="105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0" name="Group 29"/>
            <p:cNvGrpSpPr>
              <a:grpSpLocks/>
            </p:cNvGrpSpPr>
            <p:nvPr/>
          </p:nvGrpSpPr>
          <p:grpSpPr bwMode="auto">
            <a:xfrm>
              <a:off x="7313395" y="1256838"/>
              <a:ext cx="396568" cy="2520363"/>
              <a:chOff x="1038" y="1201"/>
              <a:chExt cx="211" cy="1073"/>
            </a:xfrm>
          </p:grpSpPr>
          <p:sp>
            <p:nvSpPr>
              <p:cNvPr id="11311" name="Line 30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2" name="Line 31"/>
              <p:cNvSpPr>
                <a:spLocks noChangeShapeType="1"/>
              </p:cNvSpPr>
              <p:nvPr/>
            </p:nvSpPr>
            <p:spPr bwMode="auto">
              <a:xfrm>
                <a:off x="1038" y="1207"/>
                <a:ext cx="211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3" name="Line 32"/>
              <p:cNvSpPr>
                <a:spLocks noChangeShapeType="1"/>
              </p:cNvSpPr>
              <p:nvPr/>
            </p:nvSpPr>
            <p:spPr bwMode="auto">
              <a:xfrm>
                <a:off x="1249" y="1201"/>
                <a:ext cx="0" cy="107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1" name="Group 37"/>
            <p:cNvGrpSpPr>
              <a:grpSpLocks/>
            </p:cNvGrpSpPr>
            <p:nvPr/>
          </p:nvGrpSpPr>
          <p:grpSpPr bwMode="auto">
            <a:xfrm>
              <a:off x="1265264" y="2508793"/>
              <a:ext cx="176671" cy="1505641"/>
              <a:chOff x="1047" y="1734"/>
              <a:chExt cx="94" cy="641"/>
            </a:xfrm>
          </p:grpSpPr>
          <p:sp>
            <p:nvSpPr>
              <p:cNvPr id="11309" name="Line 35"/>
              <p:cNvSpPr>
                <a:spLocks noChangeShapeType="1"/>
              </p:cNvSpPr>
              <p:nvPr/>
            </p:nvSpPr>
            <p:spPr bwMode="auto">
              <a:xfrm flipH="1">
                <a:off x="1050" y="237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0" name="Line 36"/>
              <p:cNvSpPr>
                <a:spLocks noChangeShapeType="1"/>
              </p:cNvSpPr>
              <p:nvPr/>
            </p:nvSpPr>
            <p:spPr bwMode="auto">
              <a:xfrm flipV="1">
                <a:off x="1047" y="1734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2" name="Group 38"/>
            <p:cNvGrpSpPr>
              <a:grpSpLocks/>
            </p:cNvGrpSpPr>
            <p:nvPr/>
          </p:nvGrpSpPr>
          <p:grpSpPr bwMode="auto">
            <a:xfrm>
              <a:off x="3255603" y="2494699"/>
              <a:ext cx="218016" cy="1529130"/>
              <a:chOff x="1047" y="1734"/>
              <a:chExt cx="116" cy="651"/>
            </a:xfrm>
          </p:grpSpPr>
          <p:sp>
            <p:nvSpPr>
              <p:cNvPr id="11307" name="Line 39"/>
              <p:cNvSpPr>
                <a:spLocks noChangeShapeType="1"/>
              </p:cNvSpPr>
              <p:nvPr/>
            </p:nvSpPr>
            <p:spPr bwMode="auto">
              <a:xfrm flipH="1">
                <a:off x="1048" y="2385"/>
                <a:ext cx="115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08" name="Line 40"/>
              <p:cNvSpPr>
                <a:spLocks noChangeShapeType="1"/>
              </p:cNvSpPr>
              <p:nvPr/>
            </p:nvSpPr>
            <p:spPr bwMode="auto">
              <a:xfrm flipV="1">
                <a:off x="1047" y="1734"/>
                <a:ext cx="0" cy="644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283" name="Group 41"/>
            <p:cNvGrpSpPr>
              <a:grpSpLocks/>
            </p:cNvGrpSpPr>
            <p:nvPr/>
          </p:nvGrpSpPr>
          <p:grpSpPr bwMode="auto">
            <a:xfrm>
              <a:off x="5296723" y="2508793"/>
              <a:ext cx="171032" cy="1491548"/>
              <a:chOff x="1048" y="1752"/>
              <a:chExt cx="91" cy="635"/>
            </a:xfrm>
          </p:grpSpPr>
          <p:sp>
            <p:nvSpPr>
              <p:cNvPr id="11305" name="Line 42"/>
              <p:cNvSpPr>
                <a:spLocks noChangeShapeType="1"/>
              </p:cNvSpPr>
              <p:nvPr/>
            </p:nvSpPr>
            <p:spPr bwMode="auto">
              <a:xfrm flipH="1">
                <a:off x="1048" y="238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6" name="Line 43"/>
              <p:cNvSpPr>
                <a:spLocks noChangeShapeType="1"/>
              </p:cNvSpPr>
              <p:nvPr/>
            </p:nvSpPr>
            <p:spPr bwMode="auto">
              <a:xfrm flipV="1">
                <a:off x="1048" y="1752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9" name="Group 55"/>
            <p:cNvGrpSpPr>
              <a:grpSpLocks/>
            </p:cNvGrpSpPr>
            <p:nvPr/>
          </p:nvGrpSpPr>
          <p:grpSpPr bwMode="auto">
            <a:xfrm>
              <a:off x="135699" y="1989688"/>
              <a:ext cx="154117" cy="1296589"/>
              <a:chOff x="446" y="1513"/>
              <a:chExt cx="82" cy="552"/>
            </a:xfrm>
          </p:grpSpPr>
          <p:sp>
            <p:nvSpPr>
              <p:cNvPr id="11301" name="Line 51"/>
              <p:cNvSpPr>
                <a:spLocks noChangeShapeType="1"/>
              </p:cNvSpPr>
              <p:nvPr/>
            </p:nvSpPr>
            <p:spPr bwMode="auto">
              <a:xfrm flipV="1">
                <a:off x="446" y="1513"/>
                <a:ext cx="8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2" name="Line 53"/>
              <p:cNvSpPr>
                <a:spLocks noChangeShapeType="1"/>
              </p:cNvSpPr>
              <p:nvPr/>
            </p:nvSpPr>
            <p:spPr bwMode="auto">
              <a:xfrm>
                <a:off x="447" y="1513"/>
                <a:ext cx="0" cy="5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11290" name="Line 54"/>
            <p:cNvSpPr>
              <a:spLocks noChangeShapeType="1"/>
            </p:cNvSpPr>
            <p:nvPr/>
          </p:nvSpPr>
          <p:spPr bwMode="auto">
            <a:xfrm>
              <a:off x="135694" y="3295673"/>
              <a:ext cx="7920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grpSp>
          <p:nvGrpSpPr>
            <p:cNvPr id="11291" name="Group 56"/>
            <p:cNvGrpSpPr>
              <a:grpSpLocks/>
            </p:cNvGrpSpPr>
            <p:nvPr/>
          </p:nvGrpSpPr>
          <p:grpSpPr bwMode="auto">
            <a:xfrm>
              <a:off x="2152368" y="2003781"/>
              <a:ext cx="144719" cy="1291891"/>
              <a:chOff x="443" y="1519"/>
              <a:chExt cx="77" cy="550"/>
            </a:xfrm>
          </p:grpSpPr>
          <p:sp>
            <p:nvSpPr>
              <p:cNvPr id="11299" name="Line 57"/>
              <p:cNvSpPr>
                <a:spLocks noChangeShapeType="1"/>
              </p:cNvSpPr>
              <p:nvPr/>
            </p:nvSpPr>
            <p:spPr bwMode="auto">
              <a:xfrm>
                <a:off x="443" y="1519"/>
                <a:ext cx="7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0" name="Line 58"/>
              <p:cNvSpPr>
                <a:spLocks noChangeShapeType="1"/>
              </p:cNvSpPr>
              <p:nvPr/>
            </p:nvSpPr>
            <p:spPr bwMode="auto">
              <a:xfrm>
                <a:off x="452" y="1525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92" name="Group 59"/>
            <p:cNvGrpSpPr>
              <a:grpSpLocks/>
            </p:cNvGrpSpPr>
            <p:nvPr/>
          </p:nvGrpSpPr>
          <p:grpSpPr bwMode="auto">
            <a:xfrm>
              <a:off x="4154004" y="1989688"/>
              <a:ext cx="171032" cy="1291891"/>
              <a:chOff x="443" y="1519"/>
              <a:chExt cx="91" cy="550"/>
            </a:xfrm>
          </p:grpSpPr>
          <p:sp>
            <p:nvSpPr>
              <p:cNvPr id="11297" name="Line 60"/>
              <p:cNvSpPr>
                <a:spLocks noChangeShapeType="1"/>
              </p:cNvSpPr>
              <p:nvPr/>
            </p:nvSpPr>
            <p:spPr bwMode="auto">
              <a:xfrm>
                <a:off x="443" y="1519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298" name="Line 61"/>
              <p:cNvSpPr>
                <a:spLocks noChangeShapeType="1"/>
              </p:cNvSpPr>
              <p:nvPr/>
            </p:nvSpPr>
            <p:spPr bwMode="auto">
              <a:xfrm>
                <a:off x="452" y="1525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11295" name="Line 63"/>
            <p:cNvSpPr>
              <a:spLocks noChangeShapeType="1"/>
            </p:cNvSpPr>
            <p:nvPr/>
          </p:nvSpPr>
          <p:spPr bwMode="auto">
            <a:xfrm>
              <a:off x="6191352" y="2002753"/>
              <a:ext cx="144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96" name="Line 64"/>
            <p:cNvSpPr>
              <a:spLocks noChangeShapeType="1"/>
            </p:cNvSpPr>
            <p:nvPr/>
          </p:nvSpPr>
          <p:spPr bwMode="auto">
            <a:xfrm>
              <a:off x="6191352" y="1980292"/>
              <a:ext cx="0" cy="125900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 flipH="1">
              <a:off x="7302119" y="3984444"/>
              <a:ext cx="2160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V="1">
              <a:off x="7308304" y="2492896"/>
              <a:ext cx="0" cy="14915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</p:grpSp>
      <p:sp>
        <p:nvSpPr>
          <p:cNvPr id="11269" name="Text Box 22"/>
          <p:cNvSpPr txBox="1">
            <a:spLocks noChangeArrowheads="1"/>
          </p:cNvSpPr>
          <p:nvPr/>
        </p:nvSpPr>
        <p:spPr bwMode="auto">
          <a:xfrm>
            <a:off x="7765107" y="961455"/>
            <a:ext cx="1378893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chemeClr val="bg2"/>
                </a:solidFill>
                <a:latin typeface="Arial" panose="020B0604020202020204" pitchFamily="34" charset="0"/>
              </a:rPr>
              <a:t>X=X+Y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30937" y="832384"/>
            <a:ext cx="101885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方案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带累加器的并行加法器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23" name="Text Box 4"/>
          <p:cNvSpPr txBox="1">
            <a:spLocks noChangeArrowheads="1"/>
          </p:cNvSpPr>
          <p:nvPr/>
        </p:nvSpPr>
        <p:spPr bwMode="auto">
          <a:xfrm>
            <a:off x="365036" y="5183323"/>
            <a:ext cx="7919999" cy="1569660"/>
          </a:xfrm>
          <a:prstGeom prst="rect">
            <a:avLst/>
          </a:prstGeom>
          <a:solidFill>
            <a:srgbClr val="CCFFFF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s</a:t>
            </a:r>
            <a:r>
              <a:rPr lang="en-US" altLang="zh-CN" sz="2400" baseline="-25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=  x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i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+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y</a:t>
            </a:r>
            <a:r>
              <a:rPr lang="en-US" altLang="zh-CN" sz="2400" baseline="-25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+ c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</a:t>
            </a:r>
          </a:p>
          <a:p>
            <a:pPr marL="0" indent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清零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Clrn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=0 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→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Q=0</a:t>
            </a:r>
          </a:p>
          <a:p>
            <a:pPr marL="0" indent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累加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Clrn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=1, Ad=1,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clk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 ↑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 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→ 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x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i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=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s</a:t>
            </a:r>
            <a:r>
              <a:rPr lang="en-US" altLang="zh-CN" sz="2400" baseline="-25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 </a:t>
            </a:r>
            <a:r>
              <a:rPr lang="zh-CN" altLang="en-US" sz="2400" baseline="-25000" dirty="0">
                <a:solidFill>
                  <a:schemeClr val="bg2"/>
                </a:solidFill>
                <a:latin typeface="+mn-lt"/>
              </a:rPr>
              <a:t>，</a:t>
            </a:r>
            <a:endParaRPr lang="en-US" altLang="zh-CN" sz="2400" baseline="-25000" dirty="0">
              <a:solidFill>
                <a:schemeClr val="bg2"/>
              </a:solidFill>
              <a:latin typeface="+mn-lt"/>
            </a:endParaRPr>
          </a:p>
          <a:p>
            <a:pPr marL="0" indent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                                                        </a:t>
            </a:r>
            <a:r>
              <a:rPr lang="en-US" altLang="zh-CN" sz="24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altLang="zh-CN" sz="2400" baseline="-250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=  x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i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+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y</a:t>
            </a:r>
            <a:r>
              <a:rPr lang="en-US" altLang="zh-CN" sz="2400" baseline="-25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+ c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i</a:t>
            </a:r>
            <a:r>
              <a:rPr lang="zh-CN" altLang="en-US" sz="2400" baseline="-25000" dirty="0">
                <a:solidFill>
                  <a:schemeClr val="bg2"/>
                </a:solidFill>
                <a:latin typeface="+mn-lt"/>
              </a:rPr>
              <a:t> </a:t>
            </a:r>
            <a:endParaRPr lang="en-US" altLang="zh-CN" sz="2400" baseline="-250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1268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51477"/>
            <a:ext cx="9036496" cy="43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3" name="Line 45"/>
          <p:cNvSpPr>
            <a:spLocks noChangeShapeType="1"/>
          </p:cNvSpPr>
          <p:nvPr/>
        </p:nvSpPr>
        <p:spPr bwMode="auto">
          <a:xfrm flipH="1">
            <a:off x="7302119" y="-1602956"/>
            <a:ext cx="171031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2800"/>
          </a:p>
        </p:txBody>
      </p:sp>
      <p:grpSp>
        <p:nvGrpSpPr>
          <p:cNvPr id="5" name="组合 4"/>
          <p:cNvGrpSpPr/>
          <p:nvPr/>
        </p:nvGrpSpPr>
        <p:grpSpPr>
          <a:xfrm>
            <a:off x="135694" y="1256833"/>
            <a:ext cx="7920000" cy="2766996"/>
            <a:chOff x="135694" y="1256833"/>
            <a:chExt cx="7920000" cy="2766996"/>
          </a:xfrm>
        </p:grpSpPr>
        <p:sp>
          <p:nvSpPr>
            <p:cNvPr id="11272" name="Line 11"/>
            <p:cNvSpPr>
              <a:spLocks noChangeShapeType="1"/>
            </p:cNvSpPr>
            <p:nvPr/>
          </p:nvSpPr>
          <p:spPr bwMode="auto">
            <a:xfrm>
              <a:off x="540000" y="2772000"/>
              <a:ext cx="75028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3" name="Line 12"/>
            <p:cNvSpPr>
              <a:spLocks noChangeShapeType="1"/>
            </p:cNvSpPr>
            <p:nvPr/>
          </p:nvSpPr>
          <p:spPr bwMode="auto">
            <a:xfrm flipV="1">
              <a:off x="566095" y="2492928"/>
              <a:ext cx="0" cy="288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4" name="Line 13"/>
            <p:cNvSpPr>
              <a:spLocks noChangeShapeType="1"/>
            </p:cNvSpPr>
            <p:nvPr/>
          </p:nvSpPr>
          <p:spPr bwMode="auto">
            <a:xfrm flipV="1">
              <a:off x="2590284" y="2494699"/>
              <a:ext cx="0" cy="3194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5" name="Line 14"/>
            <p:cNvSpPr>
              <a:spLocks noChangeShapeType="1"/>
            </p:cNvSpPr>
            <p:nvPr/>
          </p:nvSpPr>
          <p:spPr bwMode="auto">
            <a:xfrm flipV="1">
              <a:off x="4614475" y="2443024"/>
              <a:ext cx="0" cy="3194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6" name="Line 15"/>
            <p:cNvSpPr>
              <a:spLocks noChangeShapeType="1"/>
            </p:cNvSpPr>
            <p:nvPr/>
          </p:nvSpPr>
          <p:spPr bwMode="auto">
            <a:xfrm flipV="1">
              <a:off x="6625509" y="2494699"/>
              <a:ext cx="0" cy="3194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grpSp>
          <p:nvGrpSpPr>
            <p:cNvPr id="11277" name="Group 20"/>
            <p:cNvGrpSpPr>
              <a:grpSpLocks/>
            </p:cNvGrpSpPr>
            <p:nvPr/>
          </p:nvGrpSpPr>
          <p:grpSpPr bwMode="auto">
            <a:xfrm>
              <a:off x="1227669" y="1256833"/>
              <a:ext cx="426640" cy="2496873"/>
              <a:chOff x="1027" y="1201"/>
              <a:chExt cx="227" cy="1063"/>
            </a:xfrm>
          </p:grpSpPr>
          <p:sp>
            <p:nvSpPr>
              <p:cNvPr id="11320" name="Line 16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21" name="Line 17"/>
              <p:cNvSpPr>
                <a:spLocks noChangeShapeType="1"/>
              </p:cNvSpPr>
              <p:nvPr/>
            </p:nvSpPr>
            <p:spPr bwMode="auto">
              <a:xfrm>
                <a:off x="1027" y="120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22" name="Line 19"/>
              <p:cNvSpPr>
                <a:spLocks noChangeShapeType="1"/>
              </p:cNvSpPr>
              <p:nvPr/>
            </p:nvSpPr>
            <p:spPr bwMode="auto">
              <a:xfrm>
                <a:off x="1254" y="1201"/>
                <a:ext cx="0" cy="106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78" name="Group 21"/>
            <p:cNvGrpSpPr>
              <a:grpSpLocks/>
            </p:cNvGrpSpPr>
            <p:nvPr/>
          </p:nvGrpSpPr>
          <p:grpSpPr bwMode="auto">
            <a:xfrm>
              <a:off x="3261256" y="1256836"/>
              <a:ext cx="426639" cy="2520363"/>
              <a:chOff x="1020" y="1201"/>
              <a:chExt cx="227" cy="1073"/>
            </a:xfrm>
          </p:grpSpPr>
          <p:sp>
            <p:nvSpPr>
              <p:cNvPr id="11317" name="Line 22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8" name="Line 23"/>
              <p:cNvSpPr>
                <a:spLocks noChangeShapeType="1"/>
              </p:cNvSpPr>
              <p:nvPr/>
            </p:nvSpPr>
            <p:spPr bwMode="auto">
              <a:xfrm>
                <a:off x="1020" y="120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9" name="Line 24"/>
              <p:cNvSpPr>
                <a:spLocks noChangeShapeType="1"/>
              </p:cNvSpPr>
              <p:nvPr/>
            </p:nvSpPr>
            <p:spPr bwMode="auto">
              <a:xfrm>
                <a:off x="1247" y="1201"/>
                <a:ext cx="0" cy="107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79" name="Group 25"/>
            <p:cNvGrpSpPr>
              <a:grpSpLocks/>
            </p:cNvGrpSpPr>
            <p:nvPr/>
          </p:nvGrpSpPr>
          <p:grpSpPr bwMode="auto">
            <a:xfrm>
              <a:off x="5289205" y="1256838"/>
              <a:ext cx="426640" cy="2496874"/>
              <a:chOff x="1038" y="1207"/>
              <a:chExt cx="227" cy="1063"/>
            </a:xfrm>
          </p:grpSpPr>
          <p:sp>
            <p:nvSpPr>
              <p:cNvPr id="11314" name="Line 26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5" name="Line 27"/>
              <p:cNvSpPr>
                <a:spLocks noChangeShapeType="1"/>
              </p:cNvSpPr>
              <p:nvPr/>
            </p:nvSpPr>
            <p:spPr bwMode="auto">
              <a:xfrm>
                <a:off x="1038" y="1212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6" name="Line 28"/>
              <p:cNvSpPr>
                <a:spLocks noChangeShapeType="1"/>
              </p:cNvSpPr>
              <p:nvPr/>
            </p:nvSpPr>
            <p:spPr bwMode="auto">
              <a:xfrm>
                <a:off x="1255" y="1212"/>
                <a:ext cx="0" cy="105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0" name="Group 29"/>
            <p:cNvGrpSpPr>
              <a:grpSpLocks/>
            </p:cNvGrpSpPr>
            <p:nvPr/>
          </p:nvGrpSpPr>
          <p:grpSpPr bwMode="auto">
            <a:xfrm>
              <a:off x="7313395" y="1256838"/>
              <a:ext cx="396568" cy="2520363"/>
              <a:chOff x="1038" y="1201"/>
              <a:chExt cx="211" cy="1073"/>
            </a:xfrm>
          </p:grpSpPr>
          <p:sp>
            <p:nvSpPr>
              <p:cNvPr id="11311" name="Line 30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2" name="Line 31"/>
              <p:cNvSpPr>
                <a:spLocks noChangeShapeType="1"/>
              </p:cNvSpPr>
              <p:nvPr/>
            </p:nvSpPr>
            <p:spPr bwMode="auto">
              <a:xfrm>
                <a:off x="1038" y="1207"/>
                <a:ext cx="211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3" name="Line 32"/>
              <p:cNvSpPr>
                <a:spLocks noChangeShapeType="1"/>
              </p:cNvSpPr>
              <p:nvPr/>
            </p:nvSpPr>
            <p:spPr bwMode="auto">
              <a:xfrm>
                <a:off x="1249" y="1201"/>
                <a:ext cx="0" cy="107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1" name="Group 37"/>
            <p:cNvGrpSpPr>
              <a:grpSpLocks/>
            </p:cNvGrpSpPr>
            <p:nvPr/>
          </p:nvGrpSpPr>
          <p:grpSpPr bwMode="auto">
            <a:xfrm>
              <a:off x="1265264" y="2508793"/>
              <a:ext cx="176671" cy="1505641"/>
              <a:chOff x="1047" y="1734"/>
              <a:chExt cx="94" cy="641"/>
            </a:xfrm>
          </p:grpSpPr>
          <p:sp>
            <p:nvSpPr>
              <p:cNvPr id="11309" name="Line 35"/>
              <p:cNvSpPr>
                <a:spLocks noChangeShapeType="1"/>
              </p:cNvSpPr>
              <p:nvPr/>
            </p:nvSpPr>
            <p:spPr bwMode="auto">
              <a:xfrm flipH="1">
                <a:off x="1050" y="237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0" name="Line 36"/>
              <p:cNvSpPr>
                <a:spLocks noChangeShapeType="1"/>
              </p:cNvSpPr>
              <p:nvPr/>
            </p:nvSpPr>
            <p:spPr bwMode="auto">
              <a:xfrm flipV="1">
                <a:off x="1047" y="1734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2" name="Group 38"/>
            <p:cNvGrpSpPr>
              <a:grpSpLocks/>
            </p:cNvGrpSpPr>
            <p:nvPr/>
          </p:nvGrpSpPr>
          <p:grpSpPr bwMode="auto">
            <a:xfrm>
              <a:off x="3255603" y="2494699"/>
              <a:ext cx="218016" cy="1529130"/>
              <a:chOff x="1047" y="1734"/>
              <a:chExt cx="116" cy="651"/>
            </a:xfrm>
          </p:grpSpPr>
          <p:sp>
            <p:nvSpPr>
              <p:cNvPr id="11307" name="Line 39"/>
              <p:cNvSpPr>
                <a:spLocks noChangeShapeType="1"/>
              </p:cNvSpPr>
              <p:nvPr/>
            </p:nvSpPr>
            <p:spPr bwMode="auto">
              <a:xfrm flipH="1">
                <a:off x="1048" y="2385"/>
                <a:ext cx="115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08" name="Line 40"/>
              <p:cNvSpPr>
                <a:spLocks noChangeShapeType="1"/>
              </p:cNvSpPr>
              <p:nvPr/>
            </p:nvSpPr>
            <p:spPr bwMode="auto">
              <a:xfrm flipV="1">
                <a:off x="1047" y="1734"/>
                <a:ext cx="0" cy="644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283" name="Group 41"/>
            <p:cNvGrpSpPr>
              <a:grpSpLocks/>
            </p:cNvGrpSpPr>
            <p:nvPr/>
          </p:nvGrpSpPr>
          <p:grpSpPr bwMode="auto">
            <a:xfrm>
              <a:off x="5296723" y="2508793"/>
              <a:ext cx="171032" cy="1491548"/>
              <a:chOff x="1048" y="1752"/>
              <a:chExt cx="91" cy="635"/>
            </a:xfrm>
          </p:grpSpPr>
          <p:sp>
            <p:nvSpPr>
              <p:cNvPr id="11305" name="Line 42"/>
              <p:cNvSpPr>
                <a:spLocks noChangeShapeType="1"/>
              </p:cNvSpPr>
              <p:nvPr/>
            </p:nvSpPr>
            <p:spPr bwMode="auto">
              <a:xfrm flipH="1">
                <a:off x="1048" y="238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6" name="Line 43"/>
              <p:cNvSpPr>
                <a:spLocks noChangeShapeType="1"/>
              </p:cNvSpPr>
              <p:nvPr/>
            </p:nvSpPr>
            <p:spPr bwMode="auto">
              <a:xfrm flipV="1">
                <a:off x="1048" y="1752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9" name="Group 55"/>
            <p:cNvGrpSpPr>
              <a:grpSpLocks/>
            </p:cNvGrpSpPr>
            <p:nvPr/>
          </p:nvGrpSpPr>
          <p:grpSpPr bwMode="auto">
            <a:xfrm>
              <a:off x="135699" y="1989688"/>
              <a:ext cx="154117" cy="1296589"/>
              <a:chOff x="446" y="1513"/>
              <a:chExt cx="82" cy="552"/>
            </a:xfrm>
          </p:grpSpPr>
          <p:sp>
            <p:nvSpPr>
              <p:cNvPr id="11301" name="Line 51"/>
              <p:cNvSpPr>
                <a:spLocks noChangeShapeType="1"/>
              </p:cNvSpPr>
              <p:nvPr/>
            </p:nvSpPr>
            <p:spPr bwMode="auto">
              <a:xfrm flipV="1">
                <a:off x="446" y="1513"/>
                <a:ext cx="8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2" name="Line 53"/>
              <p:cNvSpPr>
                <a:spLocks noChangeShapeType="1"/>
              </p:cNvSpPr>
              <p:nvPr/>
            </p:nvSpPr>
            <p:spPr bwMode="auto">
              <a:xfrm>
                <a:off x="447" y="1513"/>
                <a:ext cx="0" cy="5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11290" name="Line 54"/>
            <p:cNvSpPr>
              <a:spLocks noChangeShapeType="1"/>
            </p:cNvSpPr>
            <p:nvPr/>
          </p:nvSpPr>
          <p:spPr bwMode="auto">
            <a:xfrm>
              <a:off x="135694" y="3295673"/>
              <a:ext cx="7920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grpSp>
          <p:nvGrpSpPr>
            <p:cNvPr id="11291" name="Group 56"/>
            <p:cNvGrpSpPr>
              <a:grpSpLocks/>
            </p:cNvGrpSpPr>
            <p:nvPr/>
          </p:nvGrpSpPr>
          <p:grpSpPr bwMode="auto">
            <a:xfrm>
              <a:off x="2152368" y="2003781"/>
              <a:ext cx="144719" cy="1291891"/>
              <a:chOff x="443" y="1519"/>
              <a:chExt cx="77" cy="550"/>
            </a:xfrm>
          </p:grpSpPr>
          <p:sp>
            <p:nvSpPr>
              <p:cNvPr id="11299" name="Line 57"/>
              <p:cNvSpPr>
                <a:spLocks noChangeShapeType="1"/>
              </p:cNvSpPr>
              <p:nvPr/>
            </p:nvSpPr>
            <p:spPr bwMode="auto">
              <a:xfrm>
                <a:off x="443" y="1519"/>
                <a:ext cx="7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0" name="Line 58"/>
              <p:cNvSpPr>
                <a:spLocks noChangeShapeType="1"/>
              </p:cNvSpPr>
              <p:nvPr/>
            </p:nvSpPr>
            <p:spPr bwMode="auto">
              <a:xfrm>
                <a:off x="452" y="1525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92" name="Group 59"/>
            <p:cNvGrpSpPr>
              <a:grpSpLocks/>
            </p:cNvGrpSpPr>
            <p:nvPr/>
          </p:nvGrpSpPr>
          <p:grpSpPr bwMode="auto">
            <a:xfrm>
              <a:off x="4154004" y="1989688"/>
              <a:ext cx="171032" cy="1291891"/>
              <a:chOff x="443" y="1519"/>
              <a:chExt cx="91" cy="550"/>
            </a:xfrm>
          </p:grpSpPr>
          <p:sp>
            <p:nvSpPr>
              <p:cNvPr id="11297" name="Line 60"/>
              <p:cNvSpPr>
                <a:spLocks noChangeShapeType="1"/>
              </p:cNvSpPr>
              <p:nvPr/>
            </p:nvSpPr>
            <p:spPr bwMode="auto">
              <a:xfrm>
                <a:off x="443" y="1519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298" name="Line 61"/>
              <p:cNvSpPr>
                <a:spLocks noChangeShapeType="1"/>
              </p:cNvSpPr>
              <p:nvPr/>
            </p:nvSpPr>
            <p:spPr bwMode="auto">
              <a:xfrm>
                <a:off x="452" y="1525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11295" name="Line 63"/>
            <p:cNvSpPr>
              <a:spLocks noChangeShapeType="1"/>
            </p:cNvSpPr>
            <p:nvPr/>
          </p:nvSpPr>
          <p:spPr bwMode="auto">
            <a:xfrm>
              <a:off x="6191352" y="2002753"/>
              <a:ext cx="144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96" name="Line 64"/>
            <p:cNvSpPr>
              <a:spLocks noChangeShapeType="1"/>
            </p:cNvSpPr>
            <p:nvPr/>
          </p:nvSpPr>
          <p:spPr bwMode="auto">
            <a:xfrm>
              <a:off x="6191352" y="1980292"/>
              <a:ext cx="0" cy="125900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 flipH="1">
              <a:off x="7302119" y="3984444"/>
              <a:ext cx="2160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V="1">
              <a:off x="7308304" y="2492896"/>
              <a:ext cx="0" cy="14915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</p:grpSp>
      <p:sp>
        <p:nvSpPr>
          <p:cNvPr id="11269" name="Text Box 22"/>
          <p:cNvSpPr txBox="1">
            <a:spLocks noChangeArrowheads="1"/>
          </p:cNvSpPr>
          <p:nvPr/>
        </p:nvSpPr>
        <p:spPr bwMode="auto">
          <a:xfrm>
            <a:off x="7765107" y="961455"/>
            <a:ext cx="1378893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chemeClr val="bg2"/>
                </a:solidFill>
                <a:latin typeface="Arial" panose="020B0604020202020204" pitchFamily="34" charset="0"/>
              </a:rPr>
              <a:t>X=X+Y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30937" y="832384"/>
            <a:ext cx="101885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方案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带累加器的并行加法器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5744"/>
            <a:ext cx="5328592" cy="452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5580112" y="2322511"/>
            <a:ext cx="3312368" cy="3010055"/>
          </a:xfrm>
          <a:prstGeom prst="rect">
            <a:avLst/>
          </a:prstGeom>
          <a:solidFill>
            <a:schemeClr val="tx1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初始：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7800" indent="-177800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Ld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=1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ck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 x</a:t>
            </a:r>
            <a:r>
              <a:rPr lang="en-US" altLang="zh-CN" sz="24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y</a:t>
            </a:r>
            <a:r>
              <a:rPr lang="en-US" altLang="zh-CN" sz="2400" baseline="-250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en-US" altLang="zh-CN" sz="2400" baseline="-250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相加：</a:t>
            </a:r>
          </a:p>
          <a:p>
            <a:pPr marL="177800" indent="-177800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Ld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=0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, Ad=1,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ck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:x</a:t>
            </a:r>
            <a:r>
              <a:rPr lang="en-US" altLang="zh-CN" sz="24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aseline="-250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en-US" altLang="zh-CN" sz="2400" baseline="-250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保持：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93663" indent="-93663"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4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Ld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=0, Ad=0: 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Hold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295" name="Line 18"/>
          <p:cNvSpPr>
            <a:spLocks noChangeShapeType="1"/>
          </p:cNvSpPr>
          <p:nvPr/>
        </p:nvSpPr>
        <p:spPr bwMode="auto">
          <a:xfrm flipV="1">
            <a:off x="7164288" y="2823220"/>
            <a:ext cx="0" cy="43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6" name="Line 19"/>
          <p:cNvSpPr>
            <a:spLocks noChangeShapeType="1"/>
          </p:cNvSpPr>
          <p:nvPr/>
        </p:nvSpPr>
        <p:spPr bwMode="auto">
          <a:xfrm flipV="1">
            <a:off x="8028384" y="3861048"/>
            <a:ext cx="0" cy="43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带累加器的并行加法器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30937" y="832384"/>
            <a:ext cx="101885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方案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827088" y="692150"/>
            <a:ext cx="792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9.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寄存器和计数器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700338" y="2138080"/>
            <a:ext cx="3706812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移位寄存器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 节拍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发生器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61909"/>
              </p:ext>
            </p:extLst>
          </p:nvPr>
        </p:nvGraphicFramePr>
        <p:xfrm>
          <a:off x="1763688" y="310572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0572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9943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07504" y="2810832"/>
            <a:ext cx="892899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623888" marR="0" lvl="1" indent="-4460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功能：串并转换、运算、计数器等。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  <a:p>
            <a:pPr marL="623888" marR="0" lvl="1" indent="-4460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latin typeface="+mn-ea"/>
                <a:ea typeface="+mn-ea"/>
              </a:rPr>
              <a:t>分类：  </a:t>
            </a:r>
            <a:r>
              <a:rPr lang="zh-CN" altLang="en-US" sz="1800" b="1" dirty="0">
                <a:latin typeface="+mn-ea"/>
                <a:ea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单向移位寄存器（左移、右移）</a:t>
            </a:r>
            <a:endParaRPr lang="en-US" altLang="zh-CN" sz="2800" b="1" dirty="0">
              <a:latin typeface="+mn-ea"/>
              <a:ea typeface="+mn-ea"/>
            </a:endParaRPr>
          </a:p>
          <a:p>
            <a:pPr marL="177800" lvl="1" indent="0" eaLnBrk="1" hangingPunct="1">
              <a:spcBef>
                <a:spcPct val="50000"/>
              </a:spcBef>
              <a:buClr>
                <a:srgbClr val="FF6600"/>
              </a:buClr>
              <a:buSzPct val="65000"/>
              <a:defRPr/>
            </a:pPr>
            <a:r>
              <a:rPr lang="en-US" altLang="zh-CN" sz="2800" b="1" dirty="0">
                <a:latin typeface="+mn-ea"/>
                <a:ea typeface="+mn-ea"/>
              </a:rPr>
              <a:t>           </a:t>
            </a:r>
            <a:r>
              <a:rPr lang="zh-CN" altLang="en-US" sz="2800" b="1" dirty="0">
                <a:latin typeface="+mn-ea"/>
                <a:ea typeface="+mn-ea"/>
              </a:rPr>
              <a:t>双向移位寄存器</a:t>
            </a:r>
            <a:endParaRPr lang="en-US" altLang="zh-CN" sz="2800" b="1" dirty="0">
              <a:latin typeface="+mn-ea"/>
              <a:ea typeface="+mn-ea"/>
            </a:endParaRPr>
          </a:p>
          <a:p>
            <a:pPr marL="63500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+mn-ea"/>
                <a:ea typeface="+mn-ea"/>
              </a:rPr>
              <a:t>工作方式：</a:t>
            </a:r>
            <a:endParaRPr lang="en-US" altLang="zh-CN" sz="2800" b="1" dirty="0">
              <a:latin typeface="+mn-ea"/>
              <a:ea typeface="+mn-ea"/>
            </a:endParaRPr>
          </a:p>
          <a:p>
            <a:pPr marL="177800" lvl="1" indent="0" eaLnBrk="1" hangingPunct="1">
              <a:spcBef>
                <a:spcPct val="50000"/>
              </a:spcBef>
              <a:buClr>
                <a:srgbClr val="FF6600"/>
              </a:buClr>
              <a:buSzPct val="65000"/>
              <a:defRPr/>
            </a:pPr>
            <a:endParaRPr lang="en-US" altLang="zh-CN" sz="2800" b="1" dirty="0">
              <a:latin typeface="+mn-ea"/>
              <a:ea typeface="+mn-ea"/>
            </a:endParaRPr>
          </a:p>
        </p:txBody>
      </p:sp>
      <p:pic>
        <p:nvPicPr>
          <p:cNvPr id="8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26035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移位寄存器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9792" y="4797152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  <a:ea typeface="+mn-ea"/>
              </a:rPr>
              <a:t>  数据输入方式：</a:t>
            </a:r>
            <a:endParaRPr lang="en-US" altLang="zh-CN" sz="28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ea"/>
                <a:ea typeface="+mn-ea"/>
              </a:rPr>
              <a:t> 串行输入</a:t>
            </a:r>
            <a:endParaRPr lang="en-US" altLang="zh-CN" sz="2800" dirty="0">
              <a:latin typeface="+mn-ea"/>
              <a:ea typeface="+mn-ea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ea"/>
                <a:ea typeface="+mn-ea"/>
              </a:rPr>
              <a:t> 并行输入</a:t>
            </a:r>
          </a:p>
        </p:txBody>
      </p:sp>
      <p:sp>
        <p:nvSpPr>
          <p:cNvPr id="3" name="左大括号 2"/>
          <p:cNvSpPr/>
          <p:nvPr/>
        </p:nvSpPr>
        <p:spPr bwMode="auto">
          <a:xfrm>
            <a:off x="1907704" y="3602657"/>
            <a:ext cx="360040" cy="900000"/>
          </a:xfrm>
          <a:prstGeom prst="leftBrac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2451" y="4797152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  <a:ea typeface="+mn-ea"/>
              </a:rPr>
              <a:t>   数据输出方式：</a:t>
            </a:r>
            <a:endParaRPr lang="en-US" altLang="zh-CN" sz="28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ea"/>
                <a:ea typeface="+mn-ea"/>
              </a:rPr>
              <a:t> 串行输</a:t>
            </a:r>
            <a:r>
              <a:rPr lang="zh-CN" altLang="en-US" sz="2800" dirty="0">
                <a:latin typeface="+mn-ea"/>
              </a:rPr>
              <a:t>出</a:t>
            </a:r>
            <a:endParaRPr lang="en-US" altLang="zh-CN" sz="2800" dirty="0">
              <a:latin typeface="+mn-ea"/>
              <a:ea typeface="+mn-ea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ea"/>
                <a:ea typeface="+mn-ea"/>
              </a:rPr>
              <a:t> 并行输出</a:t>
            </a:r>
          </a:p>
        </p:txBody>
      </p:sp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61" y="882256"/>
            <a:ext cx="4499992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2" y="822771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3888" lvl="1" indent="-446088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移位寄存器</a:t>
            </a:r>
            <a:r>
              <a:rPr lang="zh-CN" altLang="en-US" sz="2800" b="1" dirty="0">
                <a:latin typeface="+mn-ea"/>
              </a:rPr>
              <a:t>：可存储二进制数据的寄存器，且数据可以在移位信号有效时进行左移、或右移。</a:t>
            </a:r>
            <a:endParaRPr lang="en-US" altLang="zh-CN" sz="2800" b="1" dirty="0">
              <a:latin typeface="+mn-ea"/>
            </a:endParaRPr>
          </a:p>
          <a:p>
            <a:pPr marL="623888" lvl="1" indent="-446088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947439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592" y="1844824"/>
            <a:ext cx="770485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移位寄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右移寄存器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SI/SO,SI/PO,PI/PO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双向移位寄存器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 eaLnBrk="1" hangingPunct="1">
              <a:spcBef>
                <a:spcPct val="50000"/>
              </a:spcBef>
              <a:buClr>
                <a:srgbClr val="FF6600"/>
              </a:buClr>
              <a:buSzPct val="65000"/>
              <a:defRPr/>
            </a:pP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22006"/>
              </p:ext>
            </p:extLst>
          </p:nvPr>
        </p:nvGraphicFramePr>
        <p:xfrm>
          <a:off x="857672" y="2961704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6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672" y="2961704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01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4" y="356915"/>
            <a:ext cx="85105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828353" y="188640"/>
            <a:ext cx="453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(1) 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</a:rPr>
              <a:t>串行输入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/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</a:rPr>
              <a:t>串行输出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SI/SO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）</a:t>
            </a:r>
            <a:endParaRPr lang="en-US" altLang="zh-CN" sz="24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40" y="2719115"/>
            <a:ext cx="8640961" cy="384981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054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09600" y="856878"/>
            <a:ext cx="7227888" cy="1924050"/>
            <a:chOff x="528" y="528"/>
            <a:chExt cx="4553" cy="1212"/>
          </a:xfrm>
        </p:grpSpPr>
        <p:sp>
          <p:nvSpPr>
            <p:cNvPr id="15511" name="Line 3"/>
            <p:cNvSpPr>
              <a:spLocks noChangeShapeType="1"/>
            </p:cNvSpPr>
            <p:nvPr/>
          </p:nvSpPr>
          <p:spPr bwMode="auto">
            <a:xfrm flipV="1">
              <a:off x="2208" y="706"/>
              <a:ext cx="0" cy="4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044" name="Text Box 4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>
                  <a:effectLst/>
                </a:rPr>
                <a:t>CP</a:t>
              </a:r>
            </a:p>
          </p:txBody>
        </p:sp>
        <p:sp>
          <p:nvSpPr>
            <p:cNvPr id="215045" name="Text Box 5"/>
            <p:cNvSpPr txBox="1">
              <a:spLocks noChangeArrowheads="1"/>
            </p:cNvSpPr>
            <p:nvPr/>
          </p:nvSpPr>
          <p:spPr bwMode="auto">
            <a:xfrm>
              <a:off x="2791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latin typeface="Arial" charset="0"/>
                </a:rPr>
                <a:t>Y</a:t>
              </a:r>
              <a:r>
                <a:rPr kumimoji="0" lang="en-US" altLang="zh-CN" b="1" baseline="-25000">
                  <a:latin typeface="Arial" charset="0"/>
                </a:rPr>
                <a:t>3</a:t>
              </a:r>
              <a:endParaRPr kumimoji="0" lang="en-US" altLang="zh-CN" b="1">
                <a:latin typeface="Arial" charset="0"/>
              </a:endParaRPr>
            </a:p>
          </p:txBody>
        </p:sp>
        <p:sp>
          <p:nvSpPr>
            <p:cNvPr id="215046" name="Text Box 6"/>
            <p:cNvSpPr txBox="1">
              <a:spLocks noChangeArrowheads="1"/>
            </p:cNvSpPr>
            <p:nvPr/>
          </p:nvSpPr>
          <p:spPr bwMode="auto">
            <a:xfrm>
              <a:off x="1824" y="528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 dirty="0">
                  <a:latin typeface="Arial" charset="0"/>
                </a:rPr>
                <a:t>Y</a:t>
              </a:r>
              <a:r>
                <a:rPr kumimoji="0" lang="en-US" altLang="zh-CN" b="1" baseline="-25000" dirty="0">
                  <a:latin typeface="Arial" charset="0"/>
                </a:rPr>
                <a:t>4</a:t>
              </a:r>
              <a:endParaRPr kumimoji="0" lang="en-US" altLang="zh-CN" b="1" dirty="0">
                <a:latin typeface="Arial" charset="0"/>
              </a:endParaRPr>
            </a:p>
          </p:txBody>
        </p:sp>
        <p:sp>
          <p:nvSpPr>
            <p:cNvPr id="15519" name="Rectangle 11"/>
            <p:cNvSpPr>
              <a:spLocks noChangeArrowheads="1"/>
            </p:cNvSpPr>
            <p:nvPr/>
          </p:nvSpPr>
          <p:spPr bwMode="auto">
            <a:xfrm>
              <a:off x="1416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052" name="Text Box 12"/>
            <p:cNvSpPr txBox="1">
              <a:spLocks noChangeArrowheads="1"/>
            </p:cNvSpPr>
            <p:nvPr/>
          </p:nvSpPr>
          <p:spPr bwMode="auto">
            <a:xfrm>
              <a:off x="1457" y="989"/>
              <a:ext cx="3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 dirty="0">
                  <a:effectLst/>
                </a:rPr>
                <a:t>D4</a:t>
              </a:r>
            </a:p>
          </p:txBody>
        </p:sp>
        <p:sp>
          <p:nvSpPr>
            <p:cNvPr id="215053" name="Text Box 13"/>
            <p:cNvSpPr txBox="1">
              <a:spLocks noChangeArrowheads="1"/>
            </p:cNvSpPr>
            <p:nvPr/>
          </p:nvSpPr>
          <p:spPr bwMode="auto">
            <a:xfrm>
              <a:off x="1794" y="989"/>
              <a:ext cx="2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 dirty="0" smtClean="0">
                  <a:effectLst/>
                </a:rPr>
                <a:t>Q</a:t>
              </a:r>
              <a:endParaRPr lang="en-US" altLang="zh-CN" dirty="0">
                <a:effectLst/>
              </a:endParaRPr>
            </a:p>
          </p:txBody>
        </p:sp>
        <p:sp>
          <p:nvSpPr>
            <p:cNvPr id="215054" name="Text Box 14"/>
            <p:cNvSpPr txBox="1">
              <a:spLocks noChangeArrowheads="1"/>
            </p:cNvSpPr>
            <p:nvPr/>
          </p:nvSpPr>
          <p:spPr bwMode="auto">
            <a:xfrm>
              <a:off x="1820" y="1186"/>
              <a:ext cx="2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 dirty="0" smtClean="0">
                  <a:effectLst/>
                </a:rPr>
                <a:t>Q’ </a:t>
              </a:r>
              <a:endParaRPr lang="en-US" altLang="zh-CN" dirty="0">
                <a:effectLst/>
              </a:endParaRPr>
            </a:p>
          </p:txBody>
        </p:sp>
        <p:sp>
          <p:nvSpPr>
            <p:cNvPr id="15523" name="Line 15"/>
            <p:cNvSpPr>
              <a:spLocks noChangeShapeType="1"/>
            </p:cNvSpPr>
            <p:nvPr/>
          </p:nvSpPr>
          <p:spPr bwMode="auto">
            <a:xfrm flipV="1">
              <a:off x="1739" y="1404"/>
              <a:ext cx="0" cy="2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524" name="Group 16"/>
            <p:cNvGrpSpPr>
              <a:grpSpLocks/>
            </p:cNvGrpSpPr>
            <p:nvPr/>
          </p:nvGrpSpPr>
          <p:grpSpPr bwMode="auto">
            <a:xfrm>
              <a:off x="1699" y="1321"/>
              <a:ext cx="81" cy="83"/>
              <a:chOff x="3120" y="3744"/>
              <a:chExt cx="96" cy="96"/>
            </a:xfrm>
          </p:grpSpPr>
          <p:sp>
            <p:nvSpPr>
              <p:cNvPr id="15567" name="Line 1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8" name="Line 1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525" name="Rectangle 19"/>
            <p:cNvSpPr>
              <a:spLocks noChangeArrowheads="1"/>
            </p:cNvSpPr>
            <p:nvPr/>
          </p:nvSpPr>
          <p:spPr bwMode="auto">
            <a:xfrm>
              <a:off x="2364" y="997"/>
              <a:ext cx="646" cy="415"/>
            </a:xfrm>
            <a:prstGeom prst="rect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060" name="Text Box 20"/>
            <p:cNvSpPr txBox="1">
              <a:spLocks noChangeArrowheads="1"/>
            </p:cNvSpPr>
            <p:nvPr/>
          </p:nvSpPr>
          <p:spPr bwMode="auto">
            <a:xfrm>
              <a:off x="2405" y="997"/>
              <a:ext cx="3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>
                  <a:effectLst/>
                </a:rPr>
                <a:t>D3</a:t>
              </a:r>
            </a:p>
          </p:txBody>
        </p:sp>
        <p:sp>
          <p:nvSpPr>
            <p:cNvPr id="215061" name="Text Box 21"/>
            <p:cNvSpPr txBox="1">
              <a:spLocks noChangeArrowheads="1"/>
            </p:cNvSpPr>
            <p:nvPr/>
          </p:nvSpPr>
          <p:spPr bwMode="auto">
            <a:xfrm>
              <a:off x="2742" y="997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endParaRPr lang="en-US" altLang="zh-CN" dirty="0">
                <a:effectLst/>
              </a:endParaRPr>
            </a:p>
          </p:txBody>
        </p:sp>
        <p:sp>
          <p:nvSpPr>
            <p:cNvPr id="15529" name="Line 23"/>
            <p:cNvSpPr>
              <a:spLocks noChangeShapeType="1"/>
            </p:cNvSpPr>
            <p:nvPr/>
          </p:nvSpPr>
          <p:spPr bwMode="auto">
            <a:xfrm flipV="1">
              <a:off x="2687" y="1412"/>
              <a:ext cx="0" cy="2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530" name="Group 24"/>
            <p:cNvGrpSpPr>
              <a:grpSpLocks/>
            </p:cNvGrpSpPr>
            <p:nvPr/>
          </p:nvGrpSpPr>
          <p:grpSpPr bwMode="auto">
            <a:xfrm>
              <a:off x="2647" y="1329"/>
              <a:ext cx="81" cy="83"/>
              <a:chOff x="3120" y="3744"/>
              <a:chExt cx="96" cy="96"/>
            </a:xfrm>
          </p:grpSpPr>
          <p:sp>
            <p:nvSpPr>
              <p:cNvPr id="15565" name="Line 25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6" name="Line 26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531" name="Rectangle 27"/>
            <p:cNvSpPr>
              <a:spLocks noChangeArrowheads="1"/>
            </p:cNvSpPr>
            <p:nvPr/>
          </p:nvSpPr>
          <p:spPr bwMode="auto">
            <a:xfrm>
              <a:off x="3312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068" name="Text Box 28"/>
            <p:cNvSpPr txBox="1">
              <a:spLocks noChangeArrowheads="1"/>
            </p:cNvSpPr>
            <p:nvPr/>
          </p:nvSpPr>
          <p:spPr bwMode="auto">
            <a:xfrm>
              <a:off x="3353" y="989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defRPr>
              </a:lvl1pPr>
              <a:lvl2pPr marL="742950" indent="-285750">
                <a:defRPr>
                  <a:latin typeface="Arial" charset="0"/>
                </a:defRPr>
              </a:lvl2pPr>
              <a:lvl3pPr marL="1143000" indent="-228600">
                <a:defRPr>
                  <a:latin typeface="Arial" charset="0"/>
                </a:defRPr>
              </a:lvl3pPr>
              <a:lvl4pPr marL="1600200" indent="-228600">
                <a:defRPr>
                  <a:latin typeface="Arial" charset="0"/>
                </a:defRPr>
              </a:lvl4pPr>
              <a:lvl5pPr marL="2057400" indent="-228600">
                <a:defRPr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r>
                <a:rPr lang="en-US" altLang="zh-CN">
                  <a:effectLst/>
                </a:rPr>
                <a:t>D2</a:t>
              </a:r>
            </a:p>
          </p:txBody>
        </p:sp>
        <p:sp>
          <p:nvSpPr>
            <p:cNvPr id="15535" name="Line 31"/>
            <p:cNvSpPr>
              <a:spLocks noChangeShapeType="1"/>
            </p:cNvSpPr>
            <p:nvPr/>
          </p:nvSpPr>
          <p:spPr bwMode="auto">
            <a:xfrm flipV="1">
              <a:off x="3635" y="1404"/>
              <a:ext cx="0" cy="227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536" name="Group 32"/>
            <p:cNvGrpSpPr>
              <a:grpSpLocks/>
            </p:cNvGrpSpPr>
            <p:nvPr/>
          </p:nvGrpSpPr>
          <p:grpSpPr bwMode="auto">
            <a:xfrm>
              <a:off x="3595" y="1321"/>
              <a:ext cx="81" cy="83"/>
              <a:chOff x="3120" y="3744"/>
              <a:chExt cx="96" cy="96"/>
            </a:xfrm>
          </p:grpSpPr>
          <p:sp>
            <p:nvSpPr>
              <p:cNvPr id="15563" name="Line 33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4" name="Line 34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537" name="Rectangle 35"/>
            <p:cNvSpPr>
              <a:spLocks noChangeArrowheads="1"/>
            </p:cNvSpPr>
            <p:nvPr/>
          </p:nvSpPr>
          <p:spPr bwMode="auto">
            <a:xfrm>
              <a:off x="4249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076" name="Text Box 36"/>
            <p:cNvSpPr txBox="1">
              <a:spLocks noChangeArrowheads="1"/>
            </p:cNvSpPr>
            <p:nvPr/>
          </p:nvSpPr>
          <p:spPr bwMode="auto">
            <a:xfrm>
              <a:off x="4290" y="989"/>
              <a:ext cx="3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15541" name="Line 39"/>
            <p:cNvSpPr>
              <a:spLocks noChangeShapeType="1"/>
            </p:cNvSpPr>
            <p:nvPr/>
          </p:nvSpPr>
          <p:spPr bwMode="auto">
            <a:xfrm flipV="1">
              <a:off x="4572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542" name="Group 40"/>
            <p:cNvGrpSpPr>
              <a:grpSpLocks/>
            </p:cNvGrpSpPr>
            <p:nvPr/>
          </p:nvGrpSpPr>
          <p:grpSpPr bwMode="auto">
            <a:xfrm>
              <a:off x="4532" y="1321"/>
              <a:ext cx="81" cy="83"/>
              <a:chOff x="3120" y="3744"/>
              <a:chExt cx="96" cy="96"/>
            </a:xfrm>
          </p:grpSpPr>
          <p:sp>
            <p:nvSpPr>
              <p:cNvPr id="15561" name="Line 41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2" name="Line 42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083" name="Text Box 43"/>
            <p:cNvSpPr txBox="1">
              <a:spLocks noChangeArrowheads="1"/>
            </p:cNvSpPr>
            <p:nvPr/>
          </p:nvSpPr>
          <p:spPr bwMode="auto">
            <a:xfrm>
              <a:off x="374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latin typeface="Arial" charset="0"/>
                </a:rPr>
                <a:t>Y</a:t>
              </a:r>
              <a:r>
                <a:rPr kumimoji="0" lang="en-US" altLang="zh-CN" b="1" baseline="-25000">
                  <a:latin typeface="Arial" charset="0"/>
                </a:rPr>
                <a:t>2</a:t>
              </a:r>
              <a:endParaRPr kumimoji="0" lang="en-US" altLang="zh-CN" b="1">
                <a:latin typeface="Arial" charset="0"/>
              </a:endParaRPr>
            </a:p>
          </p:txBody>
        </p:sp>
        <p:sp>
          <p:nvSpPr>
            <p:cNvPr id="215084" name="Text Box 44"/>
            <p:cNvSpPr txBox="1">
              <a:spLocks noChangeArrowheads="1"/>
            </p:cNvSpPr>
            <p:nvPr/>
          </p:nvSpPr>
          <p:spPr bwMode="auto">
            <a:xfrm>
              <a:off x="470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latin typeface="Arial" charset="0"/>
                </a:rPr>
                <a:t>Y</a:t>
              </a:r>
              <a:r>
                <a:rPr kumimoji="0" lang="en-US" altLang="zh-CN" b="1" baseline="-25000">
                  <a:latin typeface="Arial" charset="0"/>
                </a:rPr>
                <a:t>1</a:t>
              </a:r>
              <a:endParaRPr kumimoji="0" lang="en-US" altLang="zh-CN" b="1">
                <a:latin typeface="Arial" charset="0"/>
              </a:endParaRPr>
            </a:p>
          </p:txBody>
        </p:sp>
        <p:sp>
          <p:nvSpPr>
            <p:cNvPr id="15545" name="Line 45"/>
            <p:cNvSpPr>
              <a:spLocks noChangeShapeType="1"/>
            </p:cNvSpPr>
            <p:nvPr/>
          </p:nvSpPr>
          <p:spPr bwMode="auto">
            <a:xfrm>
              <a:off x="4572" y="1488"/>
              <a:ext cx="0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49" name="Line 49"/>
            <p:cNvSpPr>
              <a:spLocks noChangeShapeType="1"/>
            </p:cNvSpPr>
            <p:nvPr/>
          </p:nvSpPr>
          <p:spPr bwMode="auto">
            <a:xfrm flipH="1">
              <a:off x="1308" y="1624"/>
              <a:ext cx="32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0" name="Line 50"/>
            <p:cNvSpPr>
              <a:spLocks noChangeShapeType="1"/>
            </p:cNvSpPr>
            <p:nvPr/>
          </p:nvSpPr>
          <p:spPr bwMode="auto">
            <a:xfrm>
              <a:off x="2076" y="1125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1" name="Line 51"/>
            <p:cNvSpPr>
              <a:spLocks noChangeShapeType="1"/>
            </p:cNvSpPr>
            <p:nvPr/>
          </p:nvSpPr>
          <p:spPr bwMode="auto">
            <a:xfrm flipV="1">
              <a:off x="3144" y="706"/>
              <a:ext cx="0" cy="4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3" name="Line 53"/>
            <p:cNvSpPr>
              <a:spLocks noChangeShapeType="1"/>
            </p:cNvSpPr>
            <p:nvPr/>
          </p:nvSpPr>
          <p:spPr bwMode="auto">
            <a:xfrm>
              <a:off x="3012" y="1125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4" name="Line 54"/>
            <p:cNvSpPr>
              <a:spLocks noChangeShapeType="1"/>
            </p:cNvSpPr>
            <p:nvPr/>
          </p:nvSpPr>
          <p:spPr bwMode="auto">
            <a:xfrm flipV="1">
              <a:off x="4080" y="706"/>
              <a:ext cx="0" cy="4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6" name="Line 56"/>
            <p:cNvSpPr>
              <a:spLocks noChangeShapeType="1"/>
            </p:cNvSpPr>
            <p:nvPr/>
          </p:nvSpPr>
          <p:spPr bwMode="auto">
            <a:xfrm>
              <a:off x="3948" y="1125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7" name="Line 57"/>
            <p:cNvSpPr>
              <a:spLocks noChangeShapeType="1"/>
            </p:cNvSpPr>
            <p:nvPr/>
          </p:nvSpPr>
          <p:spPr bwMode="auto">
            <a:xfrm>
              <a:off x="1104" y="115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8" name="Line 58"/>
            <p:cNvSpPr>
              <a:spLocks noChangeShapeType="1"/>
            </p:cNvSpPr>
            <p:nvPr/>
          </p:nvSpPr>
          <p:spPr bwMode="auto">
            <a:xfrm>
              <a:off x="4896" y="110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59" name="Line 59"/>
            <p:cNvSpPr>
              <a:spLocks noChangeShapeType="1"/>
            </p:cNvSpPr>
            <p:nvPr/>
          </p:nvSpPr>
          <p:spPr bwMode="auto">
            <a:xfrm flipV="1">
              <a:off x="5040" y="720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00" name="Text Box 60"/>
            <p:cNvSpPr txBox="1">
              <a:spLocks noChangeArrowheads="1"/>
            </p:cNvSpPr>
            <p:nvPr/>
          </p:nvSpPr>
          <p:spPr bwMode="auto">
            <a:xfrm>
              <a:off x="528" y="10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1101</a:t>
              </a:r>
            </a:p>
          </p:txBody>
        </p:sp>
      </p:grpSp>
      <p:sp>
        <p:nvSpPr>
          <p:cNvPr id="215101" name="Line 61"/>
          <p:cNvSpPr>
            <a:spLocks noChangeShapeType="1"/>
          </p:cNvSpPr>
          <p:nvPr/>
        </p:nvSpPr>
        <p:spPr bwMode="auto">
          <a:xfrm>
            <a:off x="1143000" y="3581400"/>
            <a:ext cx="0" cy="2663825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03" name="Line 63"/>
          <p:cNvSpPr>
            <a:spLocks noChangeShapeType="1"/>
          </p:cNvSpPr>
          <p:nvPr/>
        </p:nvSpPr>
        <p:spPr bwMode="auto">
          <a:xfrm>
            <a:off x="1905000" y="3657600"/>
            <a:ext cx="0" cy="2663825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05" name="Line 65"/>
          <p:cNvSpPr>
            <a:spLocks noChangeShapeType="1"/>
          </p:cNvSpPr>
          <p:nvPr/>
        </p:nvSpPr>
        <p:spPr bwMode="auto">
          <a:xfrm>
            <a:off x="2667000" y="3581400"/>
            <a:ext cx="0" cy="2663825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07" name="Text Box 67"/>
          <p:cNvSpPr txBox="1">
            <a:spLocks noChangeArrowheads="1"/>
          </p:cNvSpPr>
          <p:nvPr/>
        </p:nvSpPr>
        <p:spPr bwMode="auto">
          <a:xfrm>
            <a:off x="152400" y="3138488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latin typeface="Arial" charset="0"/>
              </a:rPr>
              <a:t>CP</a:t>
            </a:r>
          </a:p>
        </p:txBody>
      </p:sp>
      <p:sp>
        <p:nvSpPr>
          <p:cNvPr id="215108" name="Text Box 68"/>
          <p:cNvSpPr txBox="1">
            <a:spLocks noChangeArrowheads="1"/>
          </p:cNvSpPr>
          <p:nvPr/>
        </p:nvSpPr>
        <p:spPr bwMode="auto">
          <a:xfrm>
            <a:off x="152400" y="3972272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r>
              <a:rPr lang="en-US" altLang="zh-CN">
                <a:effectLst/>
              </a:rPr>
              <a:t>Y4</a:t>
            </a:r>
          </a:p>
        </p:txBody>
      </p:sp>
      <p:sp>
        <p:nvSpPr>
          <p:cNvPr id="215109" name="Text Box 69"/>
          <p:cNvSpPr txBox="1">
            <a:spLocks noChangeArrowheads="1"/>
          </p:cNvSpPr>
          <p:nvPr/>
        </p:nvSpPr>
        <p:spPr bwMode="auto">
          <a:xfrm>
            <a:off x="152400" y="4962872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r>
              <a:rPr lang="en-US" altLang="zh-CN">
                <a:effectLst/>
              </a:rPr>
              <a:t>Y2</a:t>
            </a:r>
          </a:p>
        </p:txBody>
      </p:sp>
      <p:grpSp>
        <p:nvGrpSpPr>
          <p:cNvPr id="15372" name="Group 70"/>
          <p:cNvGrpSpPr>
            <a:grpSpLocks/>
          </p:cNvGrpSpPr>
          <p:nvPr/>
        </p:nvGrpSpPr>
        <p:grpSpPr bwMode="auto">
          <a:xfrm>
            <a:off x="762000" y="3200400"/>
            <a:ext cx="3429000" cy="381000"/>
            <a:chOff x="480" y="2160"/>
            <a:chExt cx="2160" cy="240"/>
          </a:xfrm>
        </p:grpSpPr>
        <p:sp>
          <p:nvSpPr>
            <p:cNvPr id="15494" name="Line 71"/>
            <p:cNvSpPr>
              <a:spLocks noChangeShapeType="1"/>
            </p:cNvSpPr>
            <p:nvPr/>
          </p:nvSpPr>
          <p:spPr bwMode="auto">
            <a:xfrm>
              <a:off x="720" y="216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5" name="Line 72"/>
            <p:cNvSpPr>
              <a:spLocks noChangeShapeType="1"/>
            </p:cNvSpPr>
            <p:nvPr/>
          </p:nvSpPr>
          <p:spPr bwMode="auto">
            <a:xfrm>
              <a:off x="96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6" name="Line 73"/>
            <p:cNvSpPr>
              <a:spLocks noChangeShapeType="1"/>
            </p:cNvSpPr>
            <p:nvPr/>
          </p:nvSpPr>
          <p:spPr bwMode="auto">
            <a:xfrm>
              <a:off x="72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7" name="Line 74"/>
            <p:cNvSpPr>
              <a:spLocks noChangeShapeType="1"/>
            </p:cNvSpPr>
            <p:nvPr/>
          </p:nvSpPr>
          <p:spPr bwMode="auto">
            <a:xfrm>
              <a:off x="960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8" name="Line 75"/>
            <p:cNvSpPr>
              <a:spLocks noChangeShapeType="1"/>
            </p:cNvSpPr>
            <p:nvPr/>
          </p:nvSpPr>
          <p:spPr bwMode="auto">
            <a:xfrm>
              <a:off x="1200" y="216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9" name="Line 76"/>
            <p:cNvSpPr>
              <a:spLocks noChangeShapeType="1"/>
            </p:cNvSpPr>
            <p:nvPr/>
          </p:nvSpPr>
          <p:spPr bwMode="auto">
            <a:xfrm>
              <a:off x="144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0" name="Line 77"/>
            <p:cNvSpPr>
              <a:spLocks noChangeShapeType="1"/>
            </p:cNvSpPr>
            <p:nvPr/>
          </p:nvSpPr>
          <p:spPr bwMode="auto">
            <a:xfrm>
              <a:off x="120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1" name="Line 78"/>
            <p:cNvSpPr>
              <a:spLocks noChangeShapeType="1"/>
            </p:cNvSpPr>
            <p:nvPr/>
          </p:nvSpPr>
          <p:spPr bwMode="auto">
            <a:xfrm>
              <a:off x="1440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2" name="Line 79"/>
            <p:cNvSpPr>
              <a:spLocks noChangeShapeType="1"/>
            </p:cNvSpPr>
            <p:nvPr/>
          </p:nvSpPr>
          <p:spPr bwMode="auto">
            <a:xfrm>
              <a:off x="1680" y="216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3" name="Line 80"/>
            <p:cNvSpPr>
              <a:spLocks noChangeShapeType="1"/>
            </p:cNvSpPr>
            <p:nvPr/>
          </p:nvSpPr>
          <p:spPr bwMode="auto">
            <a:xfrm>
              <a:off x="192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4" name="Line 81"/>
            <p:cNvSpPr>
              <a:spLocks noChangeShapeType="1"/>
            </p:cNvSpPr>
            <p:nvPr/>
          </p:nvSpPr>
          <p:spPr bwMode="auto">
            <a:xfrm>
              <a:off x="168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5" name="Line 82"/>
            <p:cNvSpPr>
              <a:spLocks noChangeShapeType="1"/>
            </p:cNvSpPr>
            <p:nvPr/>
          </p:nvSpPr>
          <p:spPr bwMode="auto">
            <a:xfrm>
              <a:off x="1920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6" name="Line 83"/>
            <p:cNvSpPr>
              <a:spLocks noChangeShapeType="1"/>
            </p:cNvSpPr>
            <p:nvPr/>
          </p:nvSpPr>
          <p:spPr bwMode="auto">
            <a:xfrm>
              <a:off x="2160" y="216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7" name="Line 84"/>
            <p:cNvSpPr>
              <a:spLocks noChangeShapeType="1"/>
            </p:cNvSpPr>
            <p:nvPr/>
          </p:nvSpPr>
          <p:spPr bwMode="auto">
            <a:xfrm>
              <a:off x="240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8" name="Line 85"/>
            <p:cNvSpPr>
              <a:spLocks noChangeShapeType="1"/>
            </p:cNvSpPr>
            <p:nvPr/>
          </p:nvSpPr>
          <p:spPr bwMode="auto">
            <a:xfrm>
              <a:off x="2160" y="216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09" name="Line 86"/>
            <p:cNvSpPr>
              <a:spLocks noChangeShapeType="1"/>
            </p:cNvSpPr>
            <p:nvPr/>
          </p:nvSpPr>
          <p:spPr bwMode="auto">
            <a:xfrm>
              <a:off x="2400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10" name="Line 87"/>
            <p:cNvSpPr>
              <a:spLocks noChangeShapeType="1"/>
            </p:cNvSpPr>
            <p:nvPr/>
          </p:nvSpPr>
          <p:spPr bwMode="auto">
            <a:xfrm>
              <a:off x="480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128" name="Line 88"/>
          <p:cNvSpPr>
            <a:spLocks noChangeShapeType="1"/>
          </p:cNvSpPr>
          <p:nvPr/>
        </p:nvSpPr>
        <p:spPr bwMode="auto">
          <a:xfrm>
            <a:off x="3429000" y="3581400"/>
            <a:ext cx="0" cy="2663825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30" name="Text Box 90"/>
          <p:cNvSpPr txBox="1">
            <a:spLocks noChangeArrowheads="1"/>
          </p:cNvSpPr>
          <p:nvPr/>
        </p:nvSpPr>
        <p:spPr bwMode="auto">
          <a:xfrm>
            <a:off x="152400" y="4505672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r>
              <a:rPr lang="en-US" altLang="zh-CN">
                <a:effectLst/>
              </a:rPr>
              <a:t>Y3</a:t>
            </a:r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720725" y="3972272"/>
            <a:ext cx="3355975" cy="304800"/>
            <a:chOff x="448" y="2592"/>
            <a:chExt cx="2114" cy="192"/>
          </a:xfrm>
        </p:grpSpPr>
        <p:sp>
          <p:nvSpPr>
            <p:cNvPr id="15487" name="Line 92"/>
            <p:cNvSpPr>
              <a:spLocks noChangeShapeType="1"/>
            </p:cNvSpPr>
            <p:nvPr/>
          </p:nvSpPr>
          <p:spPr bwMode="auto">
            <a:xfrm>
              <a:off x="722" y="2592"/>
              <a:ext cx="476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8" name="Line 93"/>
            <p:cNvSpPr>
              <a:spLocks noChangeShapeType="1"/>
            </p:cNvSpPr>
            <p:nvPr/>
          </p:nvSpPr>
          <p:spPr bwMode="auto">
            <a:xfrm>
              <a:off x="1188" y="2784"/>
              <a:ext cx="490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9" name="Line 94"/>
            <p:cNvSpPr>
              <a:spLocks noChangeShapeType="1"/>
            </p:cNvSpPr>
            <p:nvPr/>
          </p:nvSpPr>
          <p:spPr bwMode="auto">
            <a:xfrm>
              <a:off x="722" y="259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0" name="Line 95"/>
            <p:cNvSpPr>
              <a:spLocks noChangeShapeType="1"/>
            </p:cNvSpPr>
            <p:nvPr/>
          </p:nvSpPr>
          <p:spPr bwMode="auto">
            <a:xfrm flipH="1">
              <a:off x="448" y="2784"/>
              <a:ext cx="27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1" name="Line 96"/>
            <p:cNvSpPr>
              <a:spLocks noChangeShapeType="1"/>
            </p:cNvSpPr>
            <p:nvPr/>
          </p:nvSpPr>
          <p:spPr bwMode="auto">
            <a:xfrm>
              <a:off x="1188" y="259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2" name="Line 97"/>
            <p:cNvSpPr>
              <a:spLocks noChangeShapeType="1"/>
            </p:cNvSpPr>
            <p:nvPr/>
          </p:nvSpPr>
          <p:spPr bwMode="auto">
            <a:xfrm>
              <a:off x="1692" y="259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93" name="Line 98"/>
            <p:cNvSpPr>
              <a:spLocks noChangeShapeType="1"/>
            </p:cNvSpPr>
            <p:nvPr/>
          </p:nvSpPr>
          <p:spPr bwMode="auto">
            <a:xfrm flipH="1">
              <a:off x="1678" y="2592"/>
              <a:ext cx="8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752475" y="4505672"/>
            <a:ext cx="3346450" cy="304800"/>
            <a:chOff x="474" y="3312"/>
            <a:chExt cx="2108" cy="192"/>
          </a:xfrm>
        </p:grpSpPr>
        <p:sp>
          <p:nvSpPr>
            <p:cNvPr id="15480" name="Line 100"/>
            <p:cNvSpPr>
              <a:spLocks noChangeShapeType="1"/>
            </p:cNvSpPr>
            <p:nvPr/>
          </p:nvSpPr>
          <p:spPr bwMode="auto">
            <a:xfrm>
              <a:off x="1200" y="3312"/>
              <a:ext cx="469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1" name="Line 101"/>
            <p:cNvSpPr>
              <a:spLocks noChangeShapeType="1"/>
            </p:cNvSpPr>
            <p:nvPr/>
          </p:nvSpPr>
          <p:spPr bwMode="auto">
            <a:xfrm>
              <a:off x="1200" y="331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2" name="Line 102"/>
            <p:cNvSpPr>
              <a:spLocks noChangeShapeType="1"/>
            </p:cNvSpPr>
            <p:nvPr/>
          </p:nvSpPr>
          <p:spPr bwMode="auto">
            <a:xfrm flipH="1">
              <a:off x="474" y="3504"/>
              <a:ext cx="71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3" name="Line 103"/>
            <p:cNvSpPr>
              <a:spLocks noChangeShapeType="1"/>
            </p:cNvSpPr>
            <p:nvPr/>
          </p:nvSpPr>
          <p:spPr bwMode="auto">
            <a:xfrm>
              <a:off x="1680" y="331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4" name="Line 104"/>
            <p:cNvSpPr>
              <a:spLocks noChangeShapeType="1"/>
            </p:cNvSpPr>
            <p:nvPr/>
          </p:nvSpPr>
          <p:spPr bwMode="auto">
            <a:xfrm>
              <a:off x="1680" y="3504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5" name="Line 105"/>
            <p:cNvSpPr>
              <a:spLocks noChangeShapeType="1"/>
            </p:cNvSpPr>
            <p:nvPr/>
          </p:nvSpPr>
          <p:spPr bwMode="auto">
            <a:xfrm flipV="1">
              <a:off x="2160" y="331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86" name="Line 106"/>
            <p:cNvSpPr>
              <a:spLocks noChangeShapeType="1"/>
            </p:cNvSpPr>
            <p:nvPr/>
          </p:nvSpPr>
          <p:spPr bwMode="auto">
            <a:xfrm>
              <a:off x="2160" y="3312"/>
              <a:ext cx="42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378" name="Group 107"/>
          <p:cNvGrpSpPr>
            <a:grpSpLocks/>
          </p:cNvGrpSpPr>
          <p:nvPr/>
        </p:nvGrpSpPr>
        <p:grpSpPr bwMode="auto">
          <a:xfrm>
            <a:off x="4340225" y="2818408"/>
            <a:ext cx="4803775" cy="3490912"/>
            <a:chOff x="2688" y="1918"/>
            <a:chExt cx="3026" cy="2199"/>
          </a:xfrm>
        </p:grpSpPr>
        <p:sp>
          <p:nvSpPr>
            <p:cNvPr id="215148" name="Text Box 108"/>
            <p:cNvSpPr txBox="1">
              <a:spLocks noChangeArrowheads="1"/>
            </p:cNvSpPr>
            <p:nvPr/>
          </p:nvSpPr>
          <p:spPr bwMode="auto">
            <a:xfrm>
              <a:off x="2688" y="1918"/>
              <a:ext cx="3024" cy="2196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zh-CN" altLang="en-US" sz="2200" b="1" dirty="0">
                  <a:solidFill>
                    <a:srgbClr val="000099"/>
                  </a:solidFill>
                  <a:latin typeface="Times New Roman" pitchFamily="18" charset="0"/>
                </a:rPr>
                <a:t>        </a:t>
              </a:r>
              <a:r>
                <a:rPr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CP  </a:t>
              </a:r>
              <a:r>
                <a:rPr lang="en-US" altLang="zh-CN" sz="2200" b="1" baseline="-30000" dirty="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0"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          D</a:t>
              </a:r>
              <a:r>
                <a:rPr kumimoji="0" lang="en-US" altLang="zh-CN" sz="2200" b="1" baseline="-25000" dirty="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  <a:r>
                <a:rPr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   </a:t>
              </a:r>
              <a:r>
                <a:rPr kumimoji="0"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chemeClr val="folHlink"/>
                  </a:solidFill>
                  <a:latin typeface="Times New Roman" pitchFamily="18" charset="0"/>
                </a:rPr>
                <a:t>4     </a:t>
              </a:r>
              <a:r>
                <a:rPr kumimoji="0"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chemeClr val="folHlink"/>
                  </a:solidFill>
                  <a:latin typeface="Times New Roman" pitchFamily="18" charset="0"/>
                </a:rPr>
                <a:t>3        </a:t>
              </a:r>
              <a:r>
                <a:rPr kumimoji="0"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chemeClr val="folHlink"/>
                  </a:solidFill>
                  <a:latin typeface="Times New Roman" pitchFamily="18" charset="0"/>
                </a:rPr>
                <a:t>2       </a:t>
              </a:r>
              <a:r>
                <a:rPr kumimoji="0" lang="en-US" altLang="zh-CN" sz="2200" b="1" dirty="0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200" b="1" baseline="-25000" dirty="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 sz="2200" b="1" dirty="0">
                <a:solidFill>
                  <a:schemeClr val="folHlink"/>
                </a:solidFill>
                <a:latin typeface="Times New Roman" pitchFamily="18" charset="0"/>
              </a:endParaRPr>
            </a:p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                                  </a:t>
              </a:r>
              <a:r>
                <a:rPr lang="en-US" altLang="zh-CN" sz="2200" b="1" dirty="0" smtClean="0"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solidFill>
                    <a:srgbClr val="FFFFFF"/>
                  </a:solidFill>
                  <a:latin typeface="Times New Roman" pitchFamily="18" charset="0"/>
                </a:rPr>
                <a:t>0       </a:t>
              </a:r>
              <a:r>
                <a:rPr lang="en-US" altLang="zh-CN" sz="2200" b="1" dirty="0">
                  <a:solidFill>
                    <a:srgbClr val="FFFFFF"/>
                  </a:solidFill>
                  <a:latin typeface="Times New Roman" pitchFamily="18" charset="0"/>
                </a:rPr>
                <a:t>0       0    </a:t>
              </a:r>
              <a:r>
                <a:rPr lang="en-US" altLang="zh-CN" sz="2200" b="1" dirty="0" smtClean="0">
                  <a:solidFill>
                    <a:srgbClr val="FFFFFF"/>
                  </a:solidFill>
                  <a:latin typeface="Times New Roman" pitchFamily="18" charset="0"/>
                </a:rPr>
                <a:t>   </a:t>
              </a:r>
              <a:r>
                <a:rPr lang="en-US" altLang="zh-CN" sz="2200" b="1" dirty="0">
                  <a:solidFill>
                    <a:srgbClr val="FFFFFF"/>
                  </a:solidFill>
                  <a:latin typeface="Times New Roman" pitchFamily="18" charset="0"/>
                </a:rPr>
                <a:t>0</a:t>
              </a:r>
            </a:p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latin typeface="Times New Roman" pitchFamily="18" charset="0"/>
                </a:rPr>
                <a:t>                           </a:t>
              </a:r>
              <a:r>
                <a:rPr lang="en-US" altLang="zh-CN" sz="2200" b="1" dirty="0">
                  <a:solidFill>
                    <a:srgbClr val="FFFFFF"/>
                  </a:solidFill>
                  <a:latin typeface="Times New Roman" pitchFamily="18" charset="0"/>
                </a:rPr>
                <a:t>1      1      0       0        0</a:t>
              </a:r>
            </a:p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solidFill>
                    <a:srgbClr val="FFFFFF"/>
                  </a:solidFill>
                  <a:latin typeface="Times New Roman" pitchFamily="18" charset="0"/>
                </a:rPr>
                <a:t>                           0      0      1       0        0</a:t>
              </a:r>
            </a:p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solidFill>
                    <a:srgbClr val="FFFFFF"/>
                  </a:solidFill>
                  <a:latin typeface="Times New Roman" pitchFamily="18" charset="0"/>
                </a:rPr>
                <a:t>                           1      1      0       1        0</a:t>
              </a:r>
            </a:p>
            <a:p>
              <a:pPr marL="457200" indent="-457200" eaLnBrk="1" hangingPunct="1">
                <a:lnSpc>
                  <a:spcPct val="12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>
                  <a:solidFill>
                    <a:srgbClr val="FFFFFF"/>
                  </a:solidFill>
                  <a:latin typeface="Times New Roman" pitchFamily="18" charset="0"/>
                </a:rPr>
                <a:t>                           1      1      1       0        1</a:t>
              </a:r>
            </a:p>
          </p:txBody>
        </p:sp>
        <p:sp>
          <p:nvSpPr>
            <p:cNvPr id="15431" name="Line 109"/>
            <p:cNvSpPr>
              <a:spLocks noChangeShapeType="1"/>
            </p:cNvSpPr>
            <p:nvPr/>
          </p:nvSpPr>
          <p:spPr bwMode="auto">
            <a:xfrm>
              <a:off x="3792" y="1918"/>
              <a:ext cx="0" cy="219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2" name="Line 110"/>
            <p:cNvSpPr>
              <a:spLocks noChangeShapeType="1"/>
            </p:cNvSpPr>
            <p:nvPr/>
          </p:nvSpPr>
          <p:spPr bwMode="auto">
            <a:xfrm>
              <a:off x="4176" y="1918"/>
              <a:ext cx="0" cy="219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433" name="Group 111"/>
            <p:cNvGrpSpPr>
              <a:grpSpLocks/>
            </p:cNvGrpSpPr>
            <p:nvPr/>
          </p:nvGrpSpPr>
          <p:grpSpPr bwMode="auto">
            <a:xfrm>
              <a:off x="2736" y="3840"/>
              <a:ext cx="1008" cy="192"/>
              <a:chOff x="1968" y="3936"/>
              <a:chExt cx="1008" cy="192"/>
            </a:xfrm>
          </p:grpSpPr>
          <p:sp>
            <p:nvSpPr>
              <p:cNvPr id="15463" name="Line 112"/>
              <p:cNvSpPr>
                <a:spLocks noChangeShapeType="1"/>
              </p:cNvSpPr>
              <p:nvPr/>
            </p:nvSpPr>
            <p:spPr bwMode="auto">
              <a:xfrm>
                <a:off x="2080" y="393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4" name="Line 113"/>
              <p:cNvSpPr>
                <a:spLocks noChangeShapeType="1"/>
              </p:cNvSpPr>
              <p:nvPr/>
            </p:nvSpPr>
            <p:spPr bwMode="auto">
              <a:xfrm>
                <a:off x="2192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5" name="Line 114"/>
              <p:cNvSpPr>
                <a:spLocks noChangeShapeType="1"/>
              </p:cNvSpPr>
              <p:nvPr/>
            </p:nvSpPr>
            <p:spPr bwMode="auto">
              <a:xfrm>
                <a:off x="2080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6" name="Line 115"/>
              <p:cNvSpPr>
                <a:spLocks noChangeShapeType="1"/>
              </p:cNvSpPr>
              <p:nvPr/>
            </p:nvSpPr>
            <p:spPr bwMode="auto">
              <a:xfrm>
                <a:off x="2192" y="4128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7" name="Line 116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8" name="Line 117"/>
              <p:cNvSpPr>
                <a:spLocks noChangeShapeType="1"/>
              </p:cNvSpPr>
              <p:nvPr/>
            </p:nvSpPr>
            <p:spPr bwMode="auto">
              <a:xfrm>
                <a:off x="24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9" name="Line 118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0" name="Line 119"/>
              <p:cNvSpPr>
                <a:spLocks noChangeShapeType="1"/>
              </p:cNvSpPr>
              <p:nvPr/>
            </p:nvSpPr>
            <p:spPr bwMode="auto">
              <a:xfrm>
                <a:off x="2416" y="4128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1" name="Line 120"/>
              <p:cNvSpPr>
                <a:spLocks noChangeShapeType="1"/>
              </p:cNvSpPr>
              <p:nvPr/>
            </p:nvSpPr>
            <p:spPr bwMode="auto">
              <a:xfrm>
                <a:off x="2528" y="393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2" name="Line 121"/>
              <p:cNvSpPr>
                <a:spLocks noChangeShapeType="1"/>
              </p:cNvSpPr>
              <p:nvPr/>
            </p:nvSpPr>
            <p:spPr bwMode="auto">
              <a:xfrm>
                <a:off x="2640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3" name="Line 122"/>
              <p:cNvSpPr>
                <a:spLocks noChangeShapeType="1"/>
              </p:cNvSpPr>
              <p:nvPr/>
            </p:nvSpPr>
            <p:spPr bwMode="auto">
              <a:xfrm>
                <a:off x="2528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4" name="Line 123"/>
              <p:cNvSpPr>
                <a:spLocks noChangeShapeType="1"/>
              </p:cNvSpPr>
              <p:nvPr/>
            </p:nvSpPr>
            <p:spPr bwMode="auto">
              <a:xfrm>
                <a:off x="2640" y="4128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5" name="Line 124"/>
              <p:cNvSpPr>
                <a:spLocks noChangeShapeType="1"/>
              </p:cNvSpPr>
              <p:nvPr/>
            </p:nvSpPr>
            <p:spPr bwMode="auto">
              <a:xfrm>
                <a:off x="2752" y="393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6" name="Line 125"/>
              <p:cNvSpPr>
                <a:spLocks noChangeShapeType="1"/>
              </p:cNvSpPr>
              <p:nvPr/>
            </p:nvSpPr>
            <p:spPr bwMode="auto">
              <a:xfrm>
                <a:off x="2864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7" name="Line 126"/>
              <p:cNvSpPr>
                <a:spLocks noChangeShapeType="1"/>
              </p:cNvSpPr>
              <p:nvPr/>
            </p:nvSpPr>
            <p:spPr bwMode="auto">
              <a:xfrm>
                <a:off x="2752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8" name="Line 127"/>
              <p:cNvSpPr>
                <a:spLocks noChangeShapeType="1"/>
              </p:cNvSpPr>
              <p:nvPr/>
            </p:nvSpPr>
            <p:spPr bwMode="auto">
              <a:xfrm>
                <a:off x="2864" y="4128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79" name="Line 128"/>
              <p:cNvSpPr>
                <a:spLocks noChangeShapeType="1"/>
              </p:cNvSpPr>
              <p:nvPr/>
            </p:nvSpPr>
            <p:spPr bwMode="auto">
              <a:xfrm>
                <a:off x="1968" y="4128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434" name="Line 129"/>
            <p:cNvSpPr>
              <a:spLocks noChangeShapeType="1"/>
            </p:cNvSpPr>
            <p:nvPr/>
          </p:nvSpPr>
          <p:spPr bwMode="auto">
            <a:xfrm>
              <a:off x="3184" y="2784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5" name="Line 130"/>
            <p:cNvSpPr>
              <a:spLocks noChangeShapeType="1"/>
            </p:cNvSpPr>
            <p:nvPr/>
          </p:nvSpPr>
          <p:spPr bwMode="auto">
            <a:xfrm>
              <a:off x="3296" y="27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6" name="Line 131"/>
            <p:cNvSpPr>
              <a:spLocks noChangeShapeType="1"/>
            </p:cNvSpPr>
            <p:nvPr/>
          </p:nvSpPr>
          <p:spPr bwMode="auto">
            <a:xfrm>
              <a:off x="3184" y="27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7" name="Line 132"/>
            <p:cNvSpPr>
              <a:spLocks noChangeShapeType="1"/>
            </p:cNvSpPr>
            <p:nvPr/>
          </p:nvSpPr>
          <p:spPr bwMode="auto">
            <a:xfrm>
              <a:off x="3296" y="297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8" name="Line 133"/>
            <p:cNvSpPr>
              <a:spLocks noChangeShapeType="1"/>
            </p:cNvSpPr>
            <p:nvPr/>
          </p:nvSpPr>
          <p:spPr bwMode="auto">
            <a:xfrm>
              <a:off x="3072" y="297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9" name="Line 134"/>
            <p:cNvSpPr>
              <a:spLocks noChangeShapeType="1"/>
            </p:cNvSpPr>
            <p:nvPr/>
          </p:nvSpPr>
          <p:spPr bwMode="auto">
            <a:xfrm>
              <a:off x="3056" y="312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0" name="Line 135"/>
            <p:cNvSpPr>
              <a:spLocks noChangeShapeType="1"/>
            </p:cNvSpPr>
            <p:nvPr/>
          </p:nvSpPr>
          <p:spPr bwMode="auto">
            <a:xfrm>
              <a:off x="3168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1" name="Line 136"/>
            <p:cNvSpPr>
              <a:spLocks noChangeShapeType="1"/>
            </p:cNvSpPr>
            <p:nvPr/>
          </p:nvSpPr>
          <p:spPr bwMode="auto">
            <a:xfrm>
              <a:off x="3056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2" name="Line 137"/>
            <p:cNvSpPr>
              <a:spLocks noChangeShapeType="1"/>
            </p:cNvSpPr>
            <p:nvPr/>
          </p:nvSpPr>
          <p:spPr bwMode="auto">
            <a:xfrm>
              <a:off x="3168" y="3312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3" name="Line 138"/>
            <p:cNvSpPr>
              <a:spLocks noChangeShapeType="1"/>
            </p:cNvSpPr>
            <p:nvPr/>
          </p:nvSpPr>
          <p:spPr bwMode="auto">
            <a:xfrm>
              <a:off x="3280" y="312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4" name="Line 139"/>
            <p:cNvSpPr>
              <a:spLocks noChangeShapeType="1"/>
            </p:cNvSpPr>
            <p:nvPr/>
          </p:nvSpPr>
          <p:spPr bwMode="auto">
            <a:xfrm>
              <a:off x="3392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5" name="Line 140"/>
            <p:cNvSpPr>
              <a:spLocks noChangeShapeType="1"/>
            </p:cNvSpPr>
            <p:nvPr/>
          </p:nvSpPr>
          <p:spPr bwMode="auto">
            <a:xfrm>
              <a:off x="3280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6" name="Line 141"/>
            <p:cNvSpPr>
              <a:spLocks noChangeShapeType="1"/>
            </p:cNvSpPr>
            <p:nvPr/>
          </p:nvSpPr>
          <p:spPr bwMode="auto">
            <a:xfrm>
              <a:off x="3392" y="3312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7" name="Line 142"/>
            <p:cNvSpPr>
              <a:spLocks noChangeShapeType="1"/>
            </p:cNvSpPr>
            <p:nvPr/>
          </p:nvSpPr>
          <p:spPr bwMode="auto">
            <a:xfrm>
              <a:off x="2944" y="3312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8" name="Line 143"/>
            <p:cNvSpPr>
              <a:spLocks noChangeShapeType="1"/>
            </p:cNvSpPr>
            <p:nvPr/>
          </p:nvSpPr>
          <p:spPr bwMode="auto">
            <a:xfrm>
              <a:off x="2928" y="3504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49" name="Line 144"/>
            <p:cNvSpPr>
              <a:spLocks noChangeShapeType="1"/>
            </p:cNvSpPr>
            <p:nvPr/>
          </p:nvSpPr>
          <p:spPr bwMode="auto">
            <a:xfrm>
              <a:off x="3040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0" name="Line 145"/>
            <p:cNvSpPr>
              <a:spLocks noChangeShapeType="1"/>
            </p:cNvSpPr>
            <p:nvPr/>
          </p:nvSpPr>
          <p:spPr bwMode="auto">
            <a:xfrm>
              <a:off x="2928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1" name="Line 146"/>
            <p:cNvSpPr>
              <a:spLocks noChangeShapeType="1"/>
            </p:cNvSpPr>
            <p:nvPr/>
          </p:nvSpPr>
          <p:spPr bwMode="auto">
            <a:xfrm>
              <a:off x="3040" y="36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2" name="Line 147"/>
            <p:cNvSpPr>
              <a:spLocks noChangeShapeType="1"/>
            </p:cNvSpPr>
            <p:nvPr/>
          </p:nvSpPr>
          <p:spPr bwMode="auto">
            <a:xfrm>
              <a:off x="3152" y="3504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3" name="Line 148"/>
            <p:cNvSpPr>
              <a:spLocks noChangeShapeType="1"/>
            </p:cNvSpPr>
            <p:nvPr/>
          </p:nvSpPr>
          <p:spPr bwMode="auto">
            <a:xfrm>
              <a:off x="3264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4" name="Line 149"/>
            <p:cNvSpPr>
              <a:spLocks noChangeShapeType="1"/>
            </p:cNvSpPr>
            <p:nvPr/>
          </p:nvSpPr>
          <p:spPr bwMode="auto">
            <a:xfrm>
              <a:off x="3152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5" name="Line 150"/>
            <p:cNvSpPr>
              <a:spLocks noChangeShapeType="1"/>
            </p:cNvSpPr>
            <p:nvPr/>
          </p:nvSpPr>
          <p:spPr bwMode="auto">
            <a:xfrm>
              <a:off x="3264" y="36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6" name="Line 151"/>
            <p:cNvSpPr>
              <a:spLocks noChangeShapeType="1"/>
            </p:cNvSpPr>
            <p:nvPr/>
          </p:nvSpPr>
          <p:spPr bwMode="auto">
            <a:xfrm>
              <a:off x="3376" y="3504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7" name="Line 152"/>
            <p:cNvSpPr>
              <a:spLocks noChangeShapeType="1"/>
            </p:cNvSpPr>
            <p:nvPr/>
          </p:nvSpPr>
          <p:spPr bwMode="auto">
            <a:xfrm>
              <a:off x="3488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8" name="Line 153"/>
            <p:cNvSpPr>
              <a:spLocks noChangeShapeType="1"/>
            </p:cNvSpPr>
            <p:nvPr/>
          </p:nvSpPr>
          <p:spPr bwMode="auto">
            <a:xfrm>
              <a:off x="3376" y="35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59" name="Line 154"/>
            <p:cNvSpPr>
              <a:spLocks noChangeShapeType="1"/>
            </p:cNvSpPr>
            <p:nvPr/>
          </p:nvSpPr>
          <p:spPr bwMode="auto">
            <a:xfrm>
              <a:off x="3488" y="36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0" name="Line 155"/>
            <p:cNvSpPr>
              <a:spLocks noChangeShapeType="1"/>
            </p:cNvSpPr>
            <p:nvPr/>
          </p:nvSpPr>
          <p:spPr bwMode="auto">
            <a:xfrm>
              <a:off x="2816" y="36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1" name="Line 156"/>
            <p:cNvSpPr>
              <a:spLocks noChangeShapeType="1"/>
            </p:cNvSpPr>
            <p:nvPr/>
          </p:nvSpPr>
          <p:spPr bwMode="auto">
            <a:xfrm>
              <a:off x="2688" y="2256"/>
              <a:ext cx="3026" cy="0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2" name="Line 157"/>
            <p:cNvSpPr>
              <a:spLocks noChangeShapeType="1"/>
            </p:cNvSpPr>
            <p:nvPr/>
          </p:nvSpPr>
          <p:spPr bwMode="auto">
            <a:xfrm>
              <a:off x="2688" y="2592"/>
              <a:ext cx="3026" cy="0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168"/>
          <p:cNvGrpSpPr>
            <a:grpSpLocks/>
          </p:cNvGrpSpPr>
          <p:nvPr/>
        </p:nvGrpSpPr>
        <p:grpSpPr bwMode="auto">
          <a:xfrm>
            <a:off x="762000" y="4962872"/>
            <a:ext cx="3429000" cy="304800"/>
            <a:chOff x="480" y="3552"/>
            <a:chExt cx="2160" cy="192"/>
          </a:xfrm>
        </p:grpSpPr>
        <p:sp>
          <p:nvSpPr>
            <p:cNvPr id="15416" name="Line 169"/>
            <p:cNvSpPr>
              <a:spLocks noChangeShapeType="1"/>
            </p:cNvSpPr>
            <p:nvPr/>
          </p:nvSpPr>
          <p:spPr bwMode="auto">
            <a:xfrm>
              <a:off x="480" y="3744"/>
              <a:ext cx="12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7" name="Line 170"/>
            <p:cNvSpPr>
              <a:spLocks noChangeShapeType="1"/>
            </p:cNvSpPr>
            <p:nvPr/>
          </p:nvSpPr>
          <p:spPr bwMode="auto">
            <a:xfrm flipV="1">
              <a:off x="1680" y="355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8" name="Line 171"/>
            <p:cNvSpPr>
              <a:spLocks noChangeShapeType="1"/>
            </p:cNvSpPr>
            <p:nvPr/>
          </p:nvSpPr>
          <p:spPr bwMode="auto">
            <a:xfrm>
              <a:off x="1680" y="3552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9" name="Line 172"/>
            <p:cNvSpPr>
              <a:spLocks noChangeShapeType="1"/>
            </p:cNvSpPr>
            <p:nvPr/>
          </p:nvSpPr>
          <p:spPr bwMode="auto">
            <a:xfrm>
              <a:off x="2160" y="355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0" name="Line 173"/>
            <p:cNvSpPr>
              <a:spLocks noChangeShapeType="1"/>
            </p:cNvSpPr>
            <p:nvPr/>
          </p:nvSpPr>
          <p:spPr bwMode="auto">
            <a:xfrm>
              <a:off x="2160" y="3744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174"/>
          <p:cNvGrpSpPr>
            <a:grpSpLocks/>
          </p:cNvGrpSpPr>
          <p:nvPr/>
        </p:nvGrpSpPr>
        <p:grpSpPr bwMode="auto">
          <a:xfrm>
            <a:off x="762000" y="5420072"/>
            <a:ext cx="3429000" cy="304800"/>
            <a:chOff x="480" y="3696"/>
            <a:chExt cx="2160" cy="192"/>
          </a:xfrm>
        </p:grpSpPr>
        <p:sp>
          <p:nvSpPr>
            <p:cNvPr id="15413" name="Line 175"/>
            <p:cNvSpPr>
              <a:spLocks noChangeShapeType="1"/>
            </p:cNvSpPr>
            <p:nvPr/>
          </p:nvSpPr>
          <p:spPr bwMode="auto">
            <a:xfrm>
              <a:off x="480" y="3888"/>
              <a:ext cx="16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4" name="Line 176"/>
            <p:cNvSpPr>
              <a:spLocks noChangeShapeType="1"/>
            </p:cNvSpPr>
            <p:nvPr/>
          </p:nvSpPr>
          <p:spPr bwMode="auto">
            <a:xfrm flipV="1">
              <a:off x="2160" y="3696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5" name="Line 177"/>
            <p:cNvSpPr>
              <a:spLocks noChangeShapeType="1"/>
            </p:cNvSpPr>
            <p:nvPr/>
          </p:nvSpPr>
          <p:spPr bwMode="auto">
            <a:xfrm>
              <a:off x="2160" y="3696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218" name="Text Box 178"/>
          <p:cNvSpPr txBox="1">
            <a:spLocks noChangeArrowheads="1"/>
          </p:cNvSpPr>
          <p:nvPr/>
        </p:nvSpPr>
        <p:spPr bwMode="auto">
          <a:xfrm>
            <a:off x="152400" y="5420072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r>
              <a:rPr lang="en-US" altLang="zh-CN">
                <a:effectLst/>
              </a:rPr>
              <a:t>Y1</a:t>
            </a:r>
          </a:p>
        </p:txBody>
      </p:sp>
      <p:grpSp>
        <p:nvGrpSpPr>
          <p:cNvPr id="15" name="Group 184"/>
          <p:cNvGrpSpPr>
            <a:grpSpLocks/>
          </p:cNvGrpSpPr>
          <p:nvPr/>
        </p:nvGrpSpPr>
        <p:grpSpPr bwMode="auto">
          <a:xfrm>
            <a:off x="3276600" y="910855"/>
            <a:ext cx="4895850" cy="457200"/>
            <a:chOff x="2064" y="73"/>
            <a:chExt cx="3084" cy="288"/>
          </a:xfrm>
        </p:grpSpPr>
        <p:sp>
          <p:nvSpPr>
            <p:cNvPr id="215225" name="Text Box 185"/>
            <p:cNvSpPr txBox="1">
              <a:spLocks noChangeArrowheads="1"/>
            </p:cNvSpPr>
            <p:nvPr/>
          </p:nvSpPr>
          <p:spPr bwMode="auto">
            <a:xfrm>
              <a:off x="2064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26" name="Text Box 186"/>
            <p:cNvSpPr txBox="1">
              <a:spLocks noChangeArrowheads="1"/>
            </p:cNvSpPr>
            <p:nvPr/>
          </p:nvSpPr>
          <p:spPr bwMode="auto">
            <a:xfrm>
              <a:off x="2971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27" name="Text Box 187"/>
            <p:cNvSpPr txBox="1">
              <a:spLocks noChangeArrowheads="1"/>
            </p:cNvSpPr>
            <p:nvPr/>
          </p:nvSpPr>
          <p:spPr bwMode="auto">
            <a:xfrm>
              <a:off x="3923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28" name="Text Box 188"/>
            <p:cNvSpPr txBox="1">
              <a:spLocks noChangeArrowheads="1"/>
            </p:cNvSpPr>
            <p:nvPr/>
          </p:nvSpPr>
          <p:spPr bwMode="auto">
            <a:xfrm>
              <a:off x="4876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6" name="Group 189"/>
          <p:cNvGrpSpPr>
            <a:grpSpLocks/>
          </p:cNvGrpSpPr>
          <p:nvPr/>
        </p:nvGrpSpPr>
        <p:grpSpPr bwMode="auto">
          <a:xfrm>
            <a:off x="3276600" y="910855"/>
            <a:ext cx="4895850" cy="457200"/>
            <a:chOff x="2064" y="73"/>
            <a:chExt cx="3084" cy="288"/>
          </a:xfrm>
        </p:grpSpPr>
        <p:sp>
          <p:nvSpPr>
            <p:cNvPr id="215230" name="Text Box 190"/>
            <p:cNvSpPr txBox="1">
              <a:spLocks noChangeArrowheads="1"/>
            </p:cNvSpPr>
            <p:nvPr/>
          </p:nvSpPr>
          <p:spPr bwMode="auto">
            <a:xfrm>
              <a:off x="2064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31" name="Text Box 191"/>
            <p:cNvSpPr txBox="1">
              <a:spLocks noChangeArrowheads="1"/>
            </p:cNvSpPr>
            <p:nvPr/>
          </p:nvSpPr>
          <p:spPr bwMode="auto">
            <a:xfrm>
              <a:off x="2971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32" name="Text Box 192"/>
            <p:cNvSpPr txBox="1">
              <a:spLocks noChangeArrowheads="1"/>
            </p:cNvSpPr>
            <p:nvPr/>
          </p:nvSpPr>
          <p:spPr bwMode="auto">
            <a:xfrm>
              <a:off x="3923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33" name="Text Box 193"/>
            <p:cNvSpPr txBox="1">
              <a:spLocks noChangeArrowheads="1"/>
            </p:cNvSpPr>
            <p:nvPr/>
          </p:nvSpPr>
          <p:spPr bwMode="auto">
            <a:xfrm>
              <a:off x="4876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7" name="Group 194"/>
          <p:cNvGrpSpPr>
            <a:grpSpLocks/>
          </p:cNvGrpSpPr>
          <p:nvPr/>
        </p:nvGrpSpPr>
        <p:grpSpPr bwMode="auto">
          <a:xfrm>
            <a:off x="3276600" y="910855"/>
            <a:ext cx="4895850" cy="457200"/>
            <a:chOff x="2064" y="73"/>
            <a:chExt cx="3084" cy="288"/>
          </a:xfrm>
        </p:grpSpPr>
        <p:sp>
          <p:nvSpPr>
            <p:cNvPr id="215235" name="Text Box 195"/>
            <p:cNvSpPr txBox="1">
              <a:spLocks noChangeArrowheads="1"/>
            </p:cNvSpPr>
            <p:nvPr/>
          </p:nvSpPr>
          <p:spPr bwMode="auto">
            <a:xfrm>
              <a:off x="2064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36" name="Text Box 196"/>
            <p:cNvSpPr txBox="1">
              <a:spLocks noChangeArrowheads="1"/>
            </p:cNvSpPr>
            <p:nvPr/>
          </p:nvSpPr>
          <p:spPr bwMode="auto">
            <a:xfrm>
              <a:off x="2971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37" name="Text Box 197"/>
            <p:cNvSpPr txBox="1">
              <a:spLocks noChangeArrowheads="1"/>
            </p:cNvSpPr>
            <p:nvPr/>
          </p:nvSpPr>
          <p:spPr bwMode="auto">
            <a:xfrm>
              <a:off x="3923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38" name="Text Box 198"/>
            <p:cNvSpPr txBox="1">
              <a:spLocks noChangeArrowheads="1"/>
            </p:cNvSpPr>
            <p:nvPr/>
          </p:nvSpPr>
          <p:spPr bwMode="auto">
            <a:xfrm>
              <a:off x="4876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8" name="Group 199"/>
          <p:cNvGrpSpPr>
            <a:grpSpLocks/>
          </p:cNvGrpSpPr>
          <p:nvPr/>
        </p:nvGrpSpPr>
        <p:grpSpPr bwMode="auto">
          <a:xfrm>
            <a:off x="3276600" y="910855"/>
            <a:ext cx="4895850" cy="457200"/>
            <a:chOff x="2064" y="73"/>
            <a:chExt cx="3084" cy="288"/>
          </a:xfrm>
        </p:grpSpPr>
        <p:sp>
          <p:nvSpPr>
            <p:cNvPr id="215240" name="Text Box 200"/>
            <p:cNvSpPr txBox="1">
              <a:spLocks noChangeArrowheads="1"/>
            </p:cNvSpPr>
            <p:nvPr/>
          </p:nvSpPr>
          <p:spPr bwMode="auto">
            <a:xfrm>
              <a:off x="2064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41" name="Text Box 201"/>
            <p:cNvSpPr txBox="1">
              <a:spLocks noChangeArrowheads="1"/>
            </p:cNvSpPr>
            <p:nvPr/>
          </p:nvSpPr>
          <p:spPr bwMode="auto">
            <a:xfrm>
              <a:off x="2971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42" name="Text Box 202"/>
            <p:cNvSpPr txBox="1">
              <a:spLocks noChangeArrowheads="1"/>
            </p:cNvSpPr>
            <p:nvPr/>
          </p:nvSpPr>
          <p:spPr bwMode="auto">
            <a:xfrm>
              <a:off x="3923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43" name="Text Box 203"/>
            <p:cNvSpPr txBox="1">
              <a:spLocks noChangeArrowheads="1"/>
            </p:cNvSpPr>
            <p:nvPr/>
          </p:nvSpPr>
          <p:spPr bwMode="auto">
            <a:xfrm>
              <a:off x="4876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9" name="Group 204"/>
          <p:cNvGrpSpPr>
            <a:grpSpLocks/>
          </p:cNvGrpSpPr>
          <p:nvPr/>
        </p:nvGrpSpPr>
        <p:grpSpPr bwMode="auto">
          <a:xfrm>
            <a:off x="3276600" y="910855"/>
            <a:ext cx="4895852" cy="457200"/>
            <a:chOff x="2064" y="73"/>
            <a:chExt cx="3084" cy="288"/>
          </a:xfrm>
        </p:grpSpPr>
        <p:sp>
          <p:nvSpPr>
            <p:cNvPr id="215245" name="Text Box 205"/>
            <p:cNvSpPr txBox="1">
              <a:spLocks noChangeArrowheads="1"/>
            </p:cNvSpPr>
            <p:nvPr/>
          </p:nvSpPr>
          <p:spPr bwMode="auto">
            <a:xfrm>
              <a:off x="2064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46" name="Text Box 206"/>
            <p:cNvSpPr txBox="1">
              <a:spLocks noChangeArrowheads="1"/>
            </p:cNvSpPr>
            <p:nvPr/>
          </p:nvSpPr>
          <p:spPr bwMode="auto">
            <a:xfrm>
              <a:off x="2971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247" name="Text Box 207"/>
            <p:cNvSpPr txBox="1">
              <a:spLocks noChangeArrowheads="1"/>
            </p:cNvSpPr>
            <p:nvPr/>
          </p:nvSpPr>
          <p:spPr bwMode="auto">
            <a:xfrm>
              <a:off x="3923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48" name="Text Box 208"/>
            <p:cNvSpPr txBox="1">
              <a:spLocks noChangeArrowheads="1"/>
            </p:cNvSpPr>
            <p:nvPr/>
          </p:nvSpPr>
          <p:spPr bwMode="auto">
            <a:xfrm>
              <a:off x="4876" y="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5391" name="Text Box 209"/>
          <p:cNvSpPr txBox="1">
            <a:spLocks noChangeArrowheads="1"/>
          </p:cNvSpPr>
          <p:nvPr/>
        </p:nvSpPr>
        <p:spPr bwMode="auto">
          <a:xfrm>
            <a:off x="-12700" y="345237"/>
            <a:ext cx="631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串入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/</a:t>
            </a:r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并出</a:t>
            </a:r>
            <a:r>
              <a:rPr lang="zh-CN" altLang="en-US" sz="2800" dirty="0">
                <a:solidFill>
                  <a:schemeClr val="bg2"/>
                </a:solidFill>
                <a:latin typeface="+mn-lt"/>
              </a:rPr>
              <a:t>（</a:t>
            </a:r>
            <a:r>
              <a:rPr lang="en-US" altLang="zh-CN" sz="2800" dirty="0" smtClean="0">
                <a:solidFill>
                  <a:schemeClr val="bg2"/>
                </a:solidFill>
                <a:latin typeface="+mn-lt"/>
              </a:rPr>
              <a:t>SI </a:t>
            </a: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/ </a:t>
            </a:r>
            <a:r>
              <a:rPr lang="en-US" altLang="zh-CN" sz="2800" dirty="0" smtClean="0">
                <a:solidFill>
                  <a:schemeClr val="bg2"/>
                </a:solidFill>
                <a:latin typeface="+mn-lt"/>
              </a:rPr>
              <a:t>PO</a:t>
            </a:r>
            <a:r>
              <a:rPr lang="zh-CN" altLang="en-US" sz="2800" dirty="0" smtClean="0">
                <a:solidFill>
                  <a:schemeClr val="bg2"/>
                </a:solidFill>
                <a:latin typeface="+mn-lt"/>
              </a:rPr>
              <a:t>）</a:t>
            </a:r>
            <a:endParaRPr lang="en-US" altLang="zh-CN" sz="2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392" name="Text Box 210"/>
          <p:cNvSpPr txBox="1">
            <a:spLocks noChangeArrowheads="1"/>
          </p:cNvSpPr>
          <p:nvPr/>
        </p:nvSpPr>
        <p:spPr bwMode="auto">
          <a:xfrm>
            <a:off x="6428663" y="386979"/>
            <a:ext cx="2484501" cy="457200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S/P 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信号转换器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7019692" y="3789040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箭头连接符 210"/>
          <p:cNvCxnSpPr/>
          <p:nvPr/>
        </p:nvCxnSpPr>
        <p:spPr bwMode="auto">
          <a:xfrm>
            <a:off x="7616592" y="3789040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直接箭头连接符 211"/>
          <p:cNvCxnSpPr/>
          <p:nvPr/>
        </p:nvCxnSpPr>
        <p:spPr bwMode="auto">
          <a:xfrm>
            <a:off x="8298150" y="3789040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直接箭头连接符 212"/>
          <p:cNvCxnSpPr/>
          <p:nvPr/>
        </p:nvCxnSpPr>
        <p:spPr bwMode="auto">
          <a:xfrm>
            <a:off x="7002006" y="4393009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直接箭头连接符 213"/>
          <p:cNvCxnSpPr/>
          <p:nvPr/>
        </p:nvCxnSpPr>
        <p:spPr bwMode="auto">
          <a:xfrm>
            <a:off x="7598906" y="4393009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直接箭头连接符 214"/>
          <p:cNvCxnSpPr/>
          <p:nvPr/>
        </p:nvCxnSpPr>
        <p:spPr bwMode="auto">
          <a:xfrm>
            <a:off x="8280464" y="4393009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直接箭头连接符 215"/>
          <p:cNvCxnSpPr/>
          <p:nvPr/>
        </p:nvCxnSpPr>
        <p:spPr bwMode="auto">
          <a:xfrm>
            <a:off x="7002006" y="4941168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直接箭头连接符 216"/>
          <p:cNvCxnSpPr/>
          <p:nvPr/>
        </p:nvCxnSpPr>
        <p:spPr bwMode="auto">
          <a:xfrm>
            <a:off x="7598906" y="4941168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直接箭头连接符 217"/>
          <p:cNvCxnSpPr/>
          <p:nvPr/>
        </p:nvCxnSpPr>
        <p:spPr bwMode="auto">
          <a:xfrm>
            <a:off x="8280464" y="4941168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直接箭头连接符 218"/>
          <p:cNvCxnSpPr/>
          <p:nvPr/>
        </p:nvCxnSpPr>
        <p:spPr bwMode="auto">
          <a:xfrm>
            <a:off x="7074014" y="5517232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直接箭头连接符 219"/>
          <p:cNvCxnSpPr/>
          <p:nvPr/>
        </p:nvCxnSpPr>
        <p:spPr bwMode="auto">
          <a:xfrm>
            <a:off x="7670914" y="5517232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直接箭头连接符 220"/>
          <p:cNvCxnSpPr/>
          <p:nvPr/>
        </p:nvCxnSpPr>
        <p:spPr bwMode="auto">
          <a:xfrm>
            <a:off x="8352472" y="5517232"/>
            <a:ext cx="432000" cy="4041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" name="Text Box 13"/>
          <p:cNvSpPr txBox="1">
            <a:spLocks noChangeArrowheads="1"/>
          </p:cNvSpPr>
          <p:nvPr/>
        </p:nvSpPr>
        <p:spPr bwMode="auto">
          <a:xfrm>
            <a:off x="4139952" y="1588046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>
                <a:effectLst/>
              </a:rPr>
              <a:t>Q</a:t>
            </a:r>
            <a:endParaRPr lang="en-US" altLang="zh-CN" dirty="0">
              <a:effectLst/>
            </a:endParaRPr>
          </a:p>
        </p:txBody>
      </p:sp>
      <p:sp>
        <p:nvSpPr>
          <p:cNvPr id="209" name="Text Box 14"/>
          <p:cNvSpPr txBox="1">
            <a:spLocks noChangeArrowheads="1"/>
          </p:cNvSpPr>
          <p:nvPr/>
        </p:nvSpPr>
        <p:spPr bwMode="auto">
          <a:xfrm>
            <a:off x="4181227" y="1900783"/>
            <a:ext cx="38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>
                <a:effectLst/>
              </a:rPr>
              <a:t>Q’ </a:t>
            </a:r>
            <a:endParaRPr lang="en-US" altLang="zh-CN" dirty="0">
              <a:effectLst/>
            </a:endParaRPr>
          </a:p>
        </p:txBody>
      </p:sp>
      <p:sp>
        <p:nvSpPr>
          <p:cNvPr id="210" name="Text Box 13"/>
          <p:cNvSpPr txBox="1">
            <a:spLocks noChangeArrowheads="1"/>
          </p:cNvSpPr>
          <p:nvPr/>
        </p:nvSpPr>
        <p:spPr bwMode="auto">
          <a:xfrm>
            <a:off x="5657130" y="1588046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>
                <a:effectLst/>
              </a:rPr>
              <a:t>Q</a:t>
            </a:r>
            <a:endParaRPr lang="en-US" altLang="zh-CN" dirty="0">
              <a:effectLst/>
            </a:endParaRPr>
          </a:p>
        </p:txBody>
      </p:sp>
      <p:sp>
        <p:nvSpPr>
          <p:cNvPr id="222" name="Text Box 14"/>
          <p:cNvSpPr txBox="1">
            <a:spLocks noChangeArrowheads="1"/>
          </p:cNvSpPr>
          <p:nvPr/>
        </p:nvSpPr>
        <p:spPr bwMode="auto">
          <a:xfrm>
            <a:off x="5698405" y="1900783"/>
            <a:ext cx="38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>
                <a:effectLst/>
              </a:rPr>
              <a:t>Q’ </a:t>
            </a:r>
            <a:endParaRPr lang="en-US" altLang="zh-CN" dirty="0">
              <a:effectLst/>
            </a:endParaRPr>
          </a:p>
        </p:txBody>
      </p:sp>
      <p:sp>
        <p:nvSpPr>
          <p:cNvPr id="223" name="Text Box 13"/>
          <p:cNvSpPr txBox="1">
            <a:spLocks noChangeArrowheads="1"/>
          </p:cNvSpPr>
          <p:nvPr/>
        </p:nvSpPr>
        <p:spPr bwMode="auto">
          <a:xfrm>
            <a:off x="7169298" y="1588046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>
                <a:effectLst/>
              </a:rPr>
              <a:t>Q</a:t>
            </a:r>
            <a:endParaRPr lang="en-US" altLang="zh-CN" dirty="0">
              <a:effectLst/>
            </a:endParaRPr>
          </a:p>
        </p:txBody>
      </p:sp>
      <p:sp>
        <p:nvSpPr>
          <p:cNvPr id="224" name="Text Box 14"/>
          <p:cNvSpPr txBox="1">
            <a:spLocks noChangeArrowheads="1"/>
          </p:cNvSpPr>
          <p:nvPr/>
        </p:nvSpPr>
        <p:spPr bwMode="auto">
          <a:xfrm>
            <a:off x="7164288" y="1900783"/>
            <a:ext cx="38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>
                <a:effectLst/>
              </a:rPr>
              <a:t>Q’ </a:t>
            </a:r>
            <a:endParaRPr lang="en-US" altLang="zh-CN" dirty="0">
              <a:effectLst/>
            </a:endParaRPr>
          </a:p>
        </p:txBody>
      </p:sp>
      <p:cxnSp>
        <p:nvCxnSpPr>
          <p:cNvPr id="203" name="直接箭头连接符 202"/>
          <p:cNvCxnSpPr/>
          <p:nvPr/>
        </p:nvCxnSpPr>
        <p:spPr bwMode="auto">
          <a:xfrm flipV="1">
            <a:off x="6516688" y="4273228"/>
            <a:ext cx="388937" cy="38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箭头连接符 205"/>
          <p:cNvCxnSpPr/>
          <p:nvPr/>
        </p:nvCxnSpPr>
        <p:spPr bwMode="auto">
          <a:xfrm flipV="1">
            <a:off x="6516216" y="4865316"/>
            <a:ext cx="388937" cy="38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箭头连接符 206"/>
          <p:cNvCxnSpPr/>
          <p:nvPr/>
        </p:nvCxnSpPr>
        <p:spPr bwMode="auto">
          <a:xfrm flipV="1">
            <a:off x="6487319" y="5445224"/>
            <a:ext cx="388937" cy="38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直接箭头连接符 224"/>
          <p:cNvCxnSpPr/>
          <p:nvPr/>
        </p:nvCxnSpPr>
        <p:spPr bwMode="auto">
          <a:xfrm flipV="1">
            <a:off x="6516216" y="6017444"/>
            <a:ext cx="388937" cy="38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1" grpId="0" animBg="1"/>
      <p:bldP spid="215103" grpId="0" animBg="1"/>
      <p:bldP spid="215105" grpId="0" animBg="1"/>
      <p:bldP spid="215107" grpId="0"/>
      <p:bldP spid="215108" grpId="0"/>
      <p:bldP spid="215109" grpId="0"/>
      <p:bldP spid="215128" grpId="0" animBg="1"/>
      <p:bldP spid="215130" grpId="0"/>
      <p:bldP spid="2152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9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Picture 97"/>
          <p:cNvSpPr>
            <a:spLocks noChangeAspect="1" noChangeArrowheads="1"/>
          </p:cNvSpPr>
          <p:nvPr/>
        </p:nvSpPr>
        <p:spPr bwMode="auto">
          <a:xfrm>
            <a:off x="1908175" y="1557338"/>
            <a:ext cx="4826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0" y="232772"/>
            <a:ext cx="9144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3)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并行输入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/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并行输出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PI / PO)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94" y="991102"/>
            <a:ext cx="6589812" cy="3733810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29096" y="4909576"/>
            <a:ext cx="8261350" cy="1255728"/>
          </a:xfrm>
          <a:prstGeom prst="rect">
            <a:avLst/>
          </a:prstGeom>
          <a:solidFill>
            <a:srgbClr val="CCFF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=0, L=0: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保持；</a:t>
            </a:r>
            <a:endParaRPr lang="en-US" altLang="zh-CN" sz="28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=0, L=1:     D</a:t>
            </a:r>
            <a:r>
              <a:rPr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~D</a:t>
            </a:r>
            <a:r>
              <a:rPr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同时装入；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=1, L=0/1:  SI 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进入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~Q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依次右移。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9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Picture 97"/>
          <p:cNvSpPr>
            <a:spLocks noChangeAspect="1" noChangeArrowheads="1"/>
          </p:cNvSpPr>
          <p:nvPr/>
        </p:nvSpPr>
        <p:spPr bwMode="auto">
          <a:xfrm>
            <a:off x="1908175" y="1904400"/>
            <a:ext cx="4826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并行输入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 /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并行输出</a:t>
            </a:r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PI / PO)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9" y="1966907"/>
            <a:ext cx="8890037" cy="3262293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45921"/>
              </p:ext>
            </p:extLst>
          </p:nvPr>
        </p:nvGraphicFramePr>
        <p:xfrm>
          <a:off x="5580111" y="161974"/>
          <a:ext cx="3410335" cy="174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3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</a:rPr>
                        <a:t>Sh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  L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0   0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0   1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effectLst/>
                        </a:rPr>
                        <a:t>1   X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SI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23528" y="5269616"/>
            <a:ext cx="8261350" cy="1255728"/>
          </a:xfrm>
          <a:prstGeom prst="rect">
            <a:avLst/>
          </a:prstGeom>
          <a:solidFill>
            <a:srgbClr val="CCFF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=0, L=0: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保持；</a:t>
            </a:r>
            <a:endParaRPr lang="en-US" altLang="zh-CN" sz="28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=0, L=1:     D</a:t>
            </a:r>
            <a:r>
              <a:rPr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~D</a:t>
            </a:r>
            <a:r>
              <a:rPr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同时装入；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=1, L=0/1:  SI 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进入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~Q</a:t>
            </a:r>
            <a:r>
              <a:rPr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依次右移。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827088" y="692150"/>
            <a:ext cx="792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bg2"/>
                </a:solidFill>
                <a:latin typeface="Arial" panose="020B0604020202020204" pitchFamily="34" charset="0"/>
              </a:rPr>
              <a:t>9.  </a:t>
            </a:r>
            <a:r>
              <a:rPr lang="zh-CN" altLang="en-US" sz="4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寄存器与计数器</a:t>
            </a:r>
            <a:endParaRPr lang="en-US" altLang="zh-CN" sz="40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700338" y="2138080"/>
            <a:ext cx="3706812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移位寄存器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 节拍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发生器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72607"/>
              </p:ext>
            </p:extLst>
          </p:nvPr>
        </p:nvGraphicFramePr>
        <p:xfrm>
          <a:off x="1763688" y="2420888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420888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8821243" cy="541011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2555776" y="764704"/>
            <a:ext cx="0" cy="57606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 flipH="1">
            <a:off x="3604765" y="807299"/>
            <a:ext cx="31131" cy="57180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H="1">
            <a:off x="4684885" y="764704"/>
            <a:ext cx="31131" cy="57180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 flipH="1">
            <a:off x="5724128" y="764704"/>
            <a:ext cx="31131" cy="57180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 flipH="1">
            <a:off x="6804248" y="764704"/>
            <a:ext cx="31131" cy="57180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标注 12"/>
          <p:cNvSpPr/>
          <p:nvPr/>
        </p:nvSpPr>
        <p:spPr bwMode="auto">
          <a:xfrm>
            <a:off x="3316732" y="2636912"/>
            <a:ext cx="1259877" cy="432048"/>
          </a:xfrm>
          <a:prstGeom prst="wedgeRectCallout">
            <a:avLst>
              <a:gd name="adj1" fmla="val -97504"/>
              <a:gd name="adj2" fmla="val 15044"/>
            </a:avLst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1011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55076" y="245591"/>
            <a:ext cx="510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典型应用：并转串 </a:t>
            </a:r>
            <a:r>
              <a:rPr lang="en-US" altLang="zh-CN" sz="2800" dirty="0" smtClean="0">
                <a:solidFill>
                  <a:schemeClr val="bg2"/>
                </a:solidFill>
                <a:latin typeface="+mn-lt"/>
                <a:ea typeface="微软雅黑" panose="020B0503020204020204" pitchFamily="34" charset="-122"/>
              </a:rPr>
              <a:t>(</a:t>
            </a:r>
            <a:r>
              <a:rPr lang="en-US" altLang="zh-CN" sz="2800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PI/SO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微软雅黑" panose="020B0503020204020204" pitchFamily="34" charset="-122"/>
              </a:rPr>
              <a:t>) </a:t>
            </a:r>
            <a:endParaRPr lang="zh-CN" altLang="en-US" sz="2800" dirty="0">
              <a:solidFill>
                <a:schemeClr val="bg2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547664" y="3505767"/>
            <a:ext cx="7128792" cy="230425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95643"/>
              </p:ext>
            </p:extLst>
          </p:nvPr>
        </p:nvGraphicFramePr>
        <p:xfrm>
          <a:off x="5580111" y="161974"/>
          <a:ext cx="3410335" cy="174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3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</a:rPr>
                        <a:t>Sh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  L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r>
                        <a:rPr lang="en-US" sz="2000" kern="100" baseline="300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0   0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0   1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effectLst/>
                        </a:rPr>
                        <a:t>1   X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SI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2000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r>
                        <a:rPr lang="en-US" sz="2000" kern="100" baseline="-250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592" y="1844824"/>
            <a:ext cx="770485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移位寄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右移寄存器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SI/SO,SI/PO,PI/PO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双向移位寄存器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 eaLnBrk="1" hangingPunct="1">
              <a:spcBef>
                <a:spcPct val="50000"/>
              </a:spcBef>
              <a:buClr>
                <a:srgbClr val="FF6600"/>
              </a:buClr>
              <a:buSzPct val="65000"/>
              <a:defRPr/>
            </a:pP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74924"/>
              </p:ext>
            </p:extLst>
          </p:nvPr>
        </p:nvGraphicFramePr>
        <p:xfrm>
          <a:off x="857672" y="3969816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672" y="3969816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07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2" name="Group 187"/>
          <p:cNvGrpSpPr>
            <a:grpSpLocks/>
          </p:cNvGrpSpPr>
          <p:nvPr/>
        </p:nvGrpSpPr>
        <p:grpSpPr bwMode="auto">
          <a:xfrm>
            <a:off x="75530" y="1196752"/>
            <a:ext cx="7016750" cy="5130800"/>
            <a:chOff x="-4" y="432"/>
            <a:chExt cx="4420" cy="3232"/>
          </a:xfrm>
        </p:grpSpPr>
        <p:grpSp>
          <p:nvGrpSpPr>
            <p:cNvPr id="24583" name="Group 5"/>
            <p:cNvGrpSpPr>
              <a:grpSpLocks/>
            </p:cNvGrpSpPr>
            <p:nvPr/>
          </p:nvGrpSpPr>
          <p:grpSpPr bwMode="auto">
            <a:xfrm>
              <a:off x="-4" y="432"/>
              <a:ext cx="4420" cy="3232"/>
              <a:chOff x="336" y="768"/>
              <a:chExt cx="4420" cy="3232"/>
            </a:xfrm>
          </p:grpSpPr>
          <p:sp>
            <p:nvSpPr>
              <p:cNvPr id="233478" name="Text Box 6"/>
              <p:cNvSpPr txBox="1">
                <a:spLocks noChangeArrowheads="1"/>
              </p:cNvSpPr>
              <p:nvPr/>
            </p:nvSpPr>
            <p:spPr bwMode="auto">
              <a:xfrm>
                <a:off x="336" y="1920"/>
                <a:ext cx="436" cy="288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CP</a:t>
                </a:r>
              </a:p>
            </p:txBody>
          </p:sp>
          <p:sp>
            <p:nvSpPr>
              <p:cNvPr id="24588" name="Oval 7"/>
              <p:cNvSpPr>
                <a:spLocks noChangeArrowheads="1"/>
              </p:cNvSpPr>
              <p:nvPr/>
            </p:nvSpPr>
            <p:spPr bwMode="auto">
              <a:xfrm>
                <a:off x="1941" y="1721"/>
                <a:ext cx="49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589" name="Oval 8"/>
              <p:cNvSpPr>
                <a:spLocks noChangeArrowheads="1"/>
              </p:cNvSpPr>
              <p:nvPr/>
            </p:nvSpPr>
            <p:spPr bwMode="auto">
              <a:xfrm>
                <a:off x="3250" y="2121"/>
                <a:ext cx="49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590" name="Oval 9"/>
              <p:cNvSpPr>
                <a:spLocks noChangeArrowheads="1"/>
              </p:cNvSpPr>
              <p:nvPr/>
            </p:nvSpPr>
            <p:spPr bwMode="auto">
              <a:xfrm>
                <a:off x="2293" y="2121"/>
                <a:ext cx="48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591" name="Oval 10"/>
              <p:cNvSpPr>
                <a:spLocks noChangeArrowheads="1"/>
              </p:cNvSpPr>
              <p:nvPr/>
            </p:nvSpPr>
            <p:spPr bwMode="auto">
              <a:xfrm>
                <a:off x="1335" y="2132"/>
                <a:ext cx="49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592" name="Rectangle 11"/>
              <p:cNvSpPr>
                <a:spLocks noChangeArrowheads="1"/>
              </p:cNvSpPr>
              <p:nvPr/>
            </p:nvSpPr>
            <p:spPr bwMode="auto">
              <a:xfrm>
                <a:off x="1044" y="1574"/>
                <a:ext cx="653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484" name="Text Box 12"/>
              <p:cNvSpPr txBox="1">
                <a:spLocks noChangeArrowheads="1"/>
              </p:cNvSpPr>
              <p:nvPr/>
            </p:nvSpPr>
            <p:spPr bwMode="auto">
              <a:xfrm>
                <a:off x="1086" y="1574"/>
                <a:ext cx="32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33485" name="Text Box 13"/>
              <p:cNvSpPr txBox="1">
                <a:spLocks noChangeArrowheads="1"/>
              </p:cNvSpPr>
              <p:nvPr/>
            </p:nvSpPr>
            <p:spPr bwMode="auto">
              <a:xfrm>
                <a:off x="1426" y="1574"/>
                <a:ext cx="24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3486" name="Text Box 14"/>
              <p:cNvSpPr txBox="1">
                <a:spLocks noChangeArrowheads="1"/>
              </p:cNvSpPr>
              <p:nvPr/>
            </p:nvSpPr>
            <p:spPr bwMode="auto">
              <a:xfrm>
                <a:off x="1432" y="1731"/>
                <a:ext cx="2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4596" name="Line 15"/>
              <p:cNvSpPr>
                <a:spLocks noChangeShapeType="1"/>
              </p:cNvSpPr>
              <p:nvPr/>
            </p:nvSpPr>
            <p:spPr bwMode="auto">
              <a:xfrm flipV="1">
                <a:off x="1371" y="1948"/>
                <a:ext cx="0" cy="11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597" name="Group 16"/>
              <p:cNvGrpSpPr>
                <a:grpSpLocks/>
              </p:cNvGrpSpPr>
              <p:nvPr/>
            </p:nvGrpSpPr>
            <p:grpSpPr bwMode="auto">
              <a:xfrm>
                <a:off x="1330" y="1873"/>
                <a:ext cx="82" cy="75"/>
                <a:chOff x="3120" y="3744"/>
                <a:chExt cx="96" cy="96"/>
              </a:xfrm>
            </p:grpSpPr>
            <p:sp>
              <p:nvSpPr>
                <p:cNvPr id="24742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743" name="Line 18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598" name="Rectangle 19"/>
              <p:cNvSpPr>
                <a:spLocks noChangeArrowheads="1"/>
              </p:cNvSpPr>
              <p:nvPr/>
            </p:nvSpPr>
            <p:spPr bwMode="auto">
              <a:xfrm>
                <a:off x="2002" y="1581"/>
                <a:ext cx="652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492" name="Text Box 20"/>
              <p:cNvSpPr txBox="1">
                <a:spLocks noChangeArrowheads="1"/>
              </p:cNvSpPr>
              <p:nvPr/>
            </p:nvSpPr>
            <p:spPr bwMode="auto">
              <a:xfrm>
                <a:off x="2043" y="1581"/>
                <a:ext cx="33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33493" name="Text Box 21"/>
              <p:cNvSpPr txBox="1">
                <a:spLocks noChangeArrowheads="1"/>
              </p:cNvSpPr>
              <p:nvPr/>
            </p:nvSpPr>
            <p:spPr bwMode="auto">
              <a:xfrm>
                <a:off x="2384" y="1581"/>
                <a:ext cx="244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3494" name="Text Box 22"/>
              <p:cNvSpPr txBox="1">
                <a:spLocks noChangeArrowheads="1"/>
              </p:cNvSpPr>
              <p:nvPr/>
            </p:nvSpPr>
            <p:spPr bwMode="auto">
              <a:xfrm>
                <a:off x="2390" y="1731"/>
                <a:ext cx="3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4602" name="Line 23"/>
              <p:cNvSpPr>
                <a:spLocks noChangeShapeType="1"/>
              </p:cNvSpPr>
              <p:nvPr/>
            </p:nvSpPr>
            <p:spPr bwMode="auto">
              <a:xfrm flipV="1">
                <a:off x="2328" y="1955"/>
                <a:ext cx="0" cy="11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03" name="Group 24"/>
              <p:cNvGrpSpPr>
                <a:grpSpLocks/>
              </p:cNvGrpSpPr>
              <p:nvPr/>
            </p:nvGrpSpPr>
            <p:grpSpPr bwMode="auto">
              <a:xfrm>
                <a:off x="2288" y="1880"/>
                <a:ext cx="82" cy="75"/>
                <a:chOff x="3120" y="3744"/>
                <a:chExt cx="96" cy="96"/>
              </a:xfrm>
            </p:grpSpPr>
            <p:sp>
              <p:nvSpPr>
                <p:cNvPr id="2474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741" name="Line 26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04" name="Rectangle 27"/>
              <p:cNvSpPr>
                <a:spLocks noChangeArrowheads="1"/>
              </p:cNvSpPr>
              <p:nvPr/>
            </p:nvSpPr>
            <p:spPr bwMode="auto">
              <a:xfrm>
                <a:off x="2959" y="1574"/>
                <a:ext cx="653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500" name="Text Box 28"/>
              <p:cNvSpPr txBox="1">
                <a:spLocks noChangeArrowheads="1"/>
              </p:cNvSpPr>
              <p:nvPr/>
            </p:nvSpPr>
            <p:spPr bwMode="auto">
              <a:xfrm>
                <a:off x="3001" y="1574"/>
                <a:ext cx="39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33501" name="Text Box 29"/>
              <p:cNvSpPr txBox="1">
                <a:spLocks noChangeArrowheads="1"/>
              </p:cNvSpPr>
              <p:nvPr/>
            </p:nvSpPr>
            <p:spPr bwMode="auto">
              <a:xfrm>
                <a:off x="3341" y="1574"/>
                <a:ext cx="24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3502" name="Text Box 30"/>
              <p:cNvSpPr txBox="1">
                <a:spLocks noChangeArrowheads="1"/>
              </p:cNvSpPr>
              <p:nvPr/>
            </p:nvSpPr>
            <p:spPr bwMode="auto">
              <a:xfrm>
                <a:off x="3347" y="1730"/>
                <a:ext cx="3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4608" name="Line 31"/>
              <p:cNvSpPr>
                <a:spLocks noChangeShapeType="1"/>
              </p:cNvSpPr>
              <p:nvPr/>
            </p:nvSpPr>
            <p:spPr bwMode="auto">
              <a:xfrm flipV="1">
                <a:off x="3286" y="1948"/>
                <a:ext cx="0" cy="11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09" name="Group 32"/>
              <p:cNvGrpSpPr>
                <a:grpSpLocks/>
              </p:cNvGrpSpPr>
              <p:nvPr/>
            </p:nvGrpSpPr>
            <p:grpSpPr bwMode="auto">
              <a:xfrm>
                <a:off x="3245" y="1873"/>
                <a:ext cx="82" cy="75"/>
                <a:chOff x="3120" y="3744"/>
                <a:chExt cx="96" cy="96"/>
              </a:xfrm>
            </p:grpSpPr>
            <p:sp>
              <p:nvSpPr>
                <p:cNvPr id="2473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739" name="Line 34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10" name="Line 35"/>
              <p:cNvSpPr>
                <a:spLocks noChangeShapeType="1"/>
              </p:cNvSpPr>
              <p:nvPr/>
            </p:nvSpPr>
            <p:spPr bwMode="auto">
              <a:xfrm>
                <a:off x="3287" y="2024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1" name="Line 36"/>
              <p:cNvSpPr>
                <a:spLocks noChangeShapeType="1"/>
              </p:cNvSpPr>
              <p:nvPr/>
            </p:nvSpPr>
            <p:spPr bwMode="auto">
              <a:xfrm>
                <a:off x="2329" y="2034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2" name="Line 37"/>
              <p:cNvSpPr>
                <a:spLocks noChangeShapeType="1"/>
              </p:cNvSpPr>
              <p:nvPr/>
            </p:nvSpPr>
            <p:spPr bwMode="auto">
              <a:xfrm>
                <a:off x="1372" y="2045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3" name="Line 38"/>
              <p:cNvSpPr>
                <a:spLocks noChangeShapeType="1"/>
              </p:cNvSpPr>
              <p:nvPr/>
            </p:nvSpPr>
            <p:spPr bwMode="auto">
              <a:xfrm flipH="1">
                <a:off x="620" y="2154"/>
                <a:ext cx="266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4" name="Oval 39"/>
              <p:cNvSpPr>
                <a:spLocks noChangeArrowheads="1"/>
              </p:cNvSpPr>
              <p:nvPr/>
            </p:nvSpPr>
            <p:spPr bwMode="auto">
              <a:xfrm>
                <a:off x="984" y="1721"/>
                <a:ext cx="48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15" name="Oval 40"/>
              <p:cNvSpPr>
                <a:spLocks noChangeArrowheads="1"/>
              </p:cNvSpPr>
              <p:nvPr/>
            </p:nvSpPr>
            <p:spPr bwMode="auto">
              <a:xfrm>
                <a:off x="2911" y="1721"/>
                <a:ext cx="48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16" name="Line 41"/>
              <p:cNvSpPr>
                <a:spLocks noChangeShapeType="1"/>
              </p:cNvSpPr>
              <p:nvPr/>
            </p:nvSpPr>
            <p:spPr bwMode="auto">
              <a:xfrm flipH="1">
                <a:off x="2814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7" name="Line 42"/>
              <p:cNvSpPr>
                <a:spLocks noChangeShapeType="1"/>
              </p:cNvSpPr>
              <p:nvPr/>
            </p:nvSpPr>
            <p:spPr bwMode="auto">
              <a:xfrm>
                <a:off x="2814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8" name="Line 43"/>
              <p:cNvSpPr>
                <a:spLocks noChangeShapeType="1"/>
              </p:cNvSpPr>
              <p:nvPr/>
            </p:nvSpPr>
            <p:spPr bwMode="auto">
              <a:xfrm flipH="1">
                <a:off x="1844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9" name="Line 44"/>
              <p:cNvSpPr>
                <a:spLocks noChangeShapeType="1"/>
              </p:cNvSpPr>
              <p:nvPr/>
            </p:nvSpPr>
            <p:spPr bwMode="auto">
              <a:xfrm>
                <a:off x="1844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20" name="Line 45"/>
              <p:cNvSpPr>
                <a:spLocks noChangeShapeType="1"/>
              </p:cNvSpPr>
              <p:nvPr/>
            </p:nvSpPr>
            <p:spPr bwMode="auto">
              <a:xfrm flipH="1">
                <a:off x="875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21" name="Line 46"/>
              <p:cNvSpPr>
                <a:spLocks noChangeShapeType="1"/>
              </p:cNvSpPr>
              <p:nvPr/>
            </p:nvSpPr>
            <p:spPr bwMode="auto">
              <a:xfrm>
                <a:off x="875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22" name="Oval 47"/>
              <p:cNvSpPr>
                <a:spLocks noChangeArrowheads="1"/>
              </p:cNvSpPr>
              <p:nvPr/>
            </p:nvSpPr>
            <p:spPr bwMode="auto">
              <a:xfrm>
                <a:off x="1820" y="2283"/>
                <a:ext cx="49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3" name="Oval 48"/>
              <p:cNvSpPr>
                <a:spLocks noChangeArrowheads="1"/>
              </p:cNvSpPr>
              <p:nvPr/>
            </p:nvSpPr>
            <p:spPr bwMode="auto">
              <a:xfrm>
                <a:off x="2790" y="2283"/>
                <a:ext cx="48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521" name="Text Box 49"/>
              <p:cNvSpPr txBox="1">
                <a:spLocks noChangeArrowheads="1"/>
              </p:cNvSpPr>
              <p:nvPr/>
            </p:nvSpPr>
            <p:spPr bwMode="auto">
              <a:xfrm>
                <a:off x="3892" y="2112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</a:p>
            </p:txBody>
          </p:sp>
          <p:sp>
            <p:nvSpPr>
              <p:cNvPr id="24625" name="Line 50"/>
              <p:cNvSpPr>
                <a:spLocks noChangeShapeType="1"/>
              </p:cNvSpPr>
              <p:nvPr/>
            </p:nvSpPr>
            <p:spPr bwMode="auto">
              <a:xfrm>
                <a:off x="875" y="2305"/>
                <a:ext cx="3029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26" name="Group 51"/>
              <p:cNvGrpSpPr>
                <a:grpSpLocks/>
              </p:cNvGrpSpPr>
              <p:nvPr/>
            </p:nvGrpSpPr>
            <p:grpSpPr bwMode="auto">
              <a:xfrm>
                <a:off x="1311" y="1028"/>
                <a:ext cx="339" cy="250"/>
                <a:chOff x="816" y="1095"/>
                <a:chExt cx="528" cy="393"/>
              </a:xfrm>
            </p:grpSpPr>
            <p:sp>
              <p:nvSpPr>
                <p:cNvPr id="24736" name="Rectangle 52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37" name="Oval 53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4627" name="Group 54"/>
              <p:cNvGrpSpPr>
                <a:grpSpLocks/>
              </p:cNvGrpSpPr>
              <p:nvPr/>
            </p:nvGrpSpPr>
            <p:grpSpPr bwMode="auto">
              <a:xfrm>
                <a:off x="2232" y="1038"/>
                <a:ext cx="340" cy="250"/>
                <a:chOff x="816" y="1095"/>
                <a:chExt cx="528" cy="393"/>
              </a:xfrm>
            </p:grpSpPr>
            <p:sp>
              <p:nvSpPr>
                <p:cNvPr id="24734" name="Rectangle 55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35" name="Oval 56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4628" name="Group 57"/>
              <p:cNvGrpSpPr>
                <a:grpSpLocks/>
              </p:cNvGrpSpPr>
              <p:nvPr/>
            </p:nvGrpSpPr>
            <p:grpSpPr bwMode="auto">
              <a:xfrm>
                <a:off x="3202" y="1028"/>
                <a:ext cx="339" cy="250"/>
                <a:chOff x="816" y="1095"/>
                <a:chExt cx="528" cy="393"/>
              </a:xfrm>
            </p:grpSpPr>
            <p:sp>
              <p:nvSpPr>
                <p:cNvPr id="24732" name="Rectangle 58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33" name="Oval 59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24629" name="Line 60"/>
              <p:cNvSpPr>
                <a:spLocks noChangeShapeType="1"/>
              </p:cNvSpPr>
              <p:nvPr/>
            </p:nvSpPr>
            <p:spPr bwMode="auto">
              <a:xfrm flipV="1">
                <a:off x="1581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0" name="Line 61"/>
              <p:cNvSpPr>
                <a:spLocks noChangeShapeType="1"/>
              </p:cNvSpPr>
              <p:nvPr/>
            </p:nvSpPr>
            <p:spPr bwMode="auto">
              <a:xfrm flipV="1">
                <a:off x="2517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1" name="Line 62"/>
              <p:cNvSpPr>
                <a:spLocks noChangeShapeType="1"/>
              </p:cNvSpPr>
              <p:nvPr/>
            </p:nvSpPr>
            <p:spPr bwMode="auto">
              <a:xfrm flipV="1">
                <a:off x="3486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2" name="Line 63"/>
              <p:cNvSpPr>
                <a:spLocks noChangeShapeType="1"/>
              </p:cNvSpPr>
              <p:nvPr/>
            </p:nvSpPr>
            <p:spPr bwMode="auto">
              <a:xfrm>
                <a:off x="1408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3" name="Line 64"/>
              <p:cNvSpPr>
                <a:spLocks noChangeShapeType="1"/>
              </p:cNvSpPr>
              <p:nvPr/>
            </p:nvSpPr>
            <p:spPr bwMode="auto">
              <a:xfrm>
                <a:off x="2329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4" name="Line 65"/>
              <p:cNvSpPr>
                <a:spLocks noChangeShapeType="1"/>
              </p:cNvSpPr>
              <p:nvPr/>
            </p:nvSpPr>
            <p:spPr bwMode="auto">
              <a:xfrm>
                <a:off x="3299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5" name="Line 66"/>
              <p:cNvSpPr>
                <a:spLocks noChangeShapeType="1"/>
              </p:cNvSpPr>
              <p:nvPr/>
            </p:nvSpPr>
            <p:spPr bwMode="auto">
              <a:xfrm>
                <a:off x="1032" y="1461"/>
                <a:ext cx="2265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6" name="Oval 67"/>
              <p:cNvSpPr>
                <a:spLocks noChangeArrowheads="1"/>
              </p:cNvSpPr>
              <p:nvPr/>
            </p:nvSpPr>
            <p:spPr bwMode="auto">
              <a:xfrm>
                <a:off x="2305" y="1439"/>
                <a:ext cx="48" cy="43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37" name="Oval 68"/>
              <p:cNvSpPr>
                <a:spLocks noChangeArrowheads="1"/>
              </p:cNvSpPr>
              <p:nvPr/>
            </p:nvSpPr>
            <p:spPr bwMode="auto">
              <a:xfrm>
                <a:off x="1380" y="1428"/>
                <a:ext cx="49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541" name="Text Box 69"/>
              <p:cNvSpPr txBox="1">
                <a:spLocks noChangeArrowheads="1"/>
              </p:cNvSpPr>
              <p:nvPr/>
            </p:nvSpPr>
            <p:spPr bwMode="auto">
              <a:xfrm>
                <a:off x="570" y="1248"/>
                <a:ext cx="58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0" lang="en-US" altLang="zh-CN" b="1" baseline="-25000" dirty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4639" name="Line 70"/>
              <p:cNvSpPr>
                <a:spLocks noChangeShapeType="1"/>
              </p:cNvSpPr>
              <p:nvPr/>
            </p:nvSpPr>
            <p:spPr bwMode="auto">
              <a:xfrm flipV="1">
                <a:off x="1456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0" name="Line 71"/>
              <p:cNvSpPr>
                <a:spLocks noChangeShapeType="1"/>
              </p:cNvSpPr>
              <p:nvPr/>
            </p:nvSpPr>
            <p:spPr bwMode="auto">
              <a:xfrm flipV="1">
                <a:off x="2378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1" name="Line 72"/>
              <p:cNvSpPr>
                <a:spLocks noChangeShapeType="1"/>
              </p:cNvSpPr>
              <p:nvPr/>
            </p:nvSpPr>
            <p:spPr bwMode="auto">
              <a:xfrm flipV="1">
                <a:off x="3347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3545" name="Text Box 73"/>
              <p:cNvSpPr txBox="1">
                <a:spLocks noChangeArrowheads="1"/>
              </p:cNvSpPr>
              <p:nvPr/>
            </p:nvSpPr>
            <p:spPr bwMode="auto">
              <a:xfrm>
                <a:off x="3008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233546" name="Text Box 74"/>
              <p:cNvSpPr txBox="1">
                <a:spLocks noChangeArrowheads="1"/>
              </p:cNvSpPr>
              <p:nvPr/>
            </p:nvSpPr>
            <p:spPr bwMode="auto">
              <a:xfrm>
                <a:off x="2038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33547" name="Text Box 75"/>
              <p:cNvSpPr txBox="1">
                <a:spLocks noChangeArrowheads="1"/>
              </p:cNvSpPr>
              <p:nvPr/>
            </p:nvSpPr>
            <p:spPr bwMode="auto">
              <a:xfrm>
                <a:off x="1117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24645" name="Line 76"/>
              <p:cNvSpPr>
                <a:spLocks noChangeShapeType="1"/>
              </p:cNvSpPr>
              <p:nvPr/>
            </p:nvSpPr>
            <p:spPr bwMode="auto">
              <a:xfrm>
                <a:off x="1553" y="1937"/>
                <a:ext cx="0" cy="4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6" name="Line 77"/>
              <p:cNvSpPr>
                <a:spLocks noChangeShapeType="1"/>
              </p:cNvSpPr>
              <p:nvPr/>
            </p:nvSpPr>
            <p:spPr bwMode="auto">
              <a:xfrm>
                <a:off x="2523" y="1937"/>
                <a:ext cx="0" cy="4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7" name="Line 78"/>
              <p:cNvSpPr>
                <a:spLocks noChangeShapeType="1"/>
              </p:cNvSpPr>
              <p:nvPr/>
            </p:nvSpPr>
            <p:spPr bwMode="auto">
              <a:xfrm>
                <a:off x="3444" y="1937"/>
                <a:ext cx="0" cy="5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3551" name="Text Box 79"/>
              <p:cNvSpPr txBox="1">
                <a:spLocks noChangeArrowheads="1"/>
              </p:cNvSpPr>
              <p:nvPr/>
            </p:nvSpPr>
            <p:spPr bwMode="auto">
              <a:xfrm>
                <a:off x="2184" y="1591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33552" name="Text Box 80"/>
              <p:cNvSpPr txBox="1">
                <a:spLocks noChangeArrowheads="1"/>
              </p:cNvSpPr>
              <p:nvPr/>
            </p:nvSpPr>
            <p:spPr bwMode="auto">
              <a:xfrm>
                <a:off x="3153" y="1591"/>
                <a:ext cx="3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endParaRPr lang="en-US" altLang="zh-CN" sz="2000" dirty="0">
                  <a:latin typeface="Times New Roman" pitchFamily="18" charset="0"/>
                </a:endParaRPr>
              </a:p>
            </p:txBody>
          </p:sp>
          <p:sp>
            <p:nvSpPr>
              <p:cNvPr id="233553" name="Text Box 81"/>
              <p:cNvSpPr txBox="1">
                <a:spLocks noChangeArrowheads="1"/>
              </p:cNvSpPr>
              <p:nvPr/>
            </p:nvSpPr>
            <p:spPr bwMode="auto">
              <a:xfrm>
                <a:off x="1214" y="1591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24651" name="Group 82"/>
              <p:cNvGrpSpPr>
                <a:grpSpLocks/>
              </p:cNvGrpSpPr>
              <p:nvPr/>
            </p:nvGrpSpPr>
            <p:grpSpPr bwMode="auto">
              <a:xfrm>
                <a:off x="543" y="2587"/>
                <a:ext cx="1020" cy="476"/>
                <a:chOff x="1968" y="1344"/>
                <a:chExt cx="1077" cy="528"/>
              </a:xfrm>
            </p:grpSpPr>
            <p:sp>
              <p:nvSpPr>
                <p:cNvPr id="24727" name="Rectangle 83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24728" name="Rectangle 84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9" name="Rectangle 85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30" name="Oval 86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97" cy="79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31" name="Line 87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52" name="Group 88"/>
              <p:cNvGrpSpPr>
                <a:grpSpLocks/>
              </p:cNvGrpSpPr>
              <p:nvPr/>
            </p:nvGrpSpPr>
            <p:grpSpPr bwMode="auto">
              <a:xfrm>
                <a:off x="1824" y="2587"/>
                <a:ext cx="1021" cy="476"/>
                <a:chOff x="1968" y="1344"/>
                <a:chExt cx="1077" cy="528"/>
              </a:xfrm>
            </p:grpSpPr>
            <p:sp>
              <p:nvSpPr>
                <p:cNvPr id="24722" name="Rectangle 89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24723" name="Rectangle 90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4" name="Rectangle 91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5" name="Oval 92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97" cy="79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6" name="Line 93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53" name="Group 94"/>
              <p:cNvGrpSpPr>
                <a:grpSpLocks/>
              </p:cNvGrpSpPr>
              <p:nvPr/>
            </p:nvGrpSpPr>
            <p:grpSpPr bwMode="auto">
              <a:xfrm>
                <a:off x="3052" y="2587"/>
                <a:ext cx="1021" cy="476"/>
                <a:chOff x="1968" y="1344"/>
                <a:chExt cx="1077" cy="528"/>
              </a:xfrm>
            </p:grpSpPr>
            <p:sp>
              <p:nvSpPr>
                <p:cNvPr id="24717" name="Rectangle 95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24718" name="Rectangle 96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19" name="Rectangle 97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0" name="Oval 98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97" cy="79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4721" name="Line 99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54" name="Line 100"/>
              <p:cNvSpPr>
                <a:spLocks noChangeShapeType="1"/>
              </p:cNvSpPr>
              <p:nvPr/>
            </p:nvSpPr>
            <p:spPr bwMode="auto">
              <a:xfrm flipH="1">
                <a:off x="1051" y="2413"/>
                <a:ext cx="5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5" name="Line 101"/>
              <p:cNvSpPr>
                <a:spLocks noChangeShapeType="1"/>
              </p:cNvSpPr>
              <p:nvPr/>
            </p:nvSpPr>
            <p:spPr bwMode="auto">
              <a:xfrm>
                <a:off x="1051" y="2413"/>
                <a:ext cx="0" cy="1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6" name="Line 102"/>
              <p:cNvSpPr>
                <a:spLocks noChangeShapeType="1"/>
              </p:cNvSpPr>
              <p:nvPr/>
            </p:nvSpPr>
            <p:spPr bwMode="auto">
              <a:xfrm flipH="1">
                <a:off x="2325" y="2413"/>
                <a:ext cx="20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7" name="Line 103"/>
              <p:cNvSpPr>
                <a:spLocks noChangeShapeType="1"/>
              </p:cNvSpPr>
              <p:nvPr/>
            </p:nvSpPr>
            <p:spPr bwMode="auto">
              <a:xfrm>
                <a:off x="2325" y="2413"/>
                <a:ext cx="0" cy="1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8" name="Line 104"/>
              <p:cNvSpPr>
                <a:spLocks noChangeShapeType="1"/>
              </p:cNvSpPr>
              <p:nvPr/>
            </p:nvSpPr>
            <p:spPr bwMode="auto">
              <a:xfrm>
                <a:off x="3440" y="2457"/>
                <a:ext cx="11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9" name="Line 105"/>
              <p:cNvSpPr>
                <a:spLocks noChangeShapeType="1"/>
              </p:cNvSpPr>
              <p:nvPr/>
            </p:nvSpPr>
            <p:spPr bwMode="auto">
              <a:xfrm>
                <a:off x="3553" y="2457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60" name="Line 106"/>
              <p:cNvSpPr>
                <a:spLocks noChangeShapeType="1"/>
              </p:cNvSpPr>
              <p:nvPr/>
            </p:nvSpPr>
            <p:spPr bwMode="auto">
              <a:xfrm>
                <a:off x="596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61" name="Line 107"/>
              <p:cNvSpPr>
                <a:spLocks noChangeShapeType="1"/>
              </p:cNvSpPr>
              <p:nvPr/>
            </p:nvSpPr>
            <p:spPr bwMode="auto">
              <a:xfrm>
                <a:off x="960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62" name="Group 108"/>
              <p:cNvGrpSpPr>
                <a:grpSpLocks/>
              </p:cNvGrpSpPr>
              <p:nvPr/>
            </p:nvGrpSpPr>
            <p:grpSpPr bwMode="auto">
              <a:xfrm>
                <a:off x="460" y="3712"/>
                <a:ext cx="364" cy="288"/>
                <a:chOff x="2496" y="3888"/>
                <a:chExt cx="384" cy="319"/>
              </a:xfrm>
            </p:grpSpPr>
            <p:sp>
              <p:nvSpPr>
                <p:cNvPr id="233581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4716" name="Line 110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63" name="Group 111"/>
              <p:cNvGrpSpPr>
                <a:grpSpLocks/>
              </p:cNvGrpSpPr>
              <p:nvPr/>
            </p:nvGrpSpPr>
            <p:grpSpPr bwMode="auto">
              <a:xfrm>
                <a:off x="824" y="3712"/>
                <a:ext cx="364" cy="288"/>
                <a:chOff x="2496" y="3888"/>
                <a:chExt cx="384" cy="319"/>
              </a:xfrm>
            </p:grpSpPr>
            <p:sp>
              <p:nvSpPr>
                <p:cNvPr id="23358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24714" name="Line 113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64" name="Line 114"/>
              <p:cNvSpPr>
                <a:spLocks noChangeShapeType="1"/>
              </p:cNvSpPr>
              <p:nvPr/>
            </p:nvSpPr>
            <p:spPr bwMode="auto">
              <a:xfrm>
                <a:off x="1324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65" name="Group 115"/>
              <p:cNvGrpSpPr>
                <a:grpSpLocks/>
              </p:cNvGrpSpPr>
              <p:nvPr/>
            </p:nvGrpSpPr>
            <p:grpSpPr bwMode="auto">
              <a:xfrm>
                <a:off x="1188" y="3712"/>
                <a:ext cx="363" cy="288"/>
                <a:chOff x="2496" y="3888"/>
                <a:chExt cx="384" cy="319"/>
              </a:xfrm>
            </p:grpSpPr>
            <p:sp>
              <p:nvSpPr>
                <p:cNvPr id="233588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24712" name="Line 117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66" name="Line 118"/>
              <p:cNvSpPr>
                <a:spLocks noChangeShapeType="1"/>
              </p:cNvSpPr>
              <p:nvPr/>
            </p:nvSpPr>
            <p:spPr bwMode="auto">
              <a:xfrm>
                <a:off x="1915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67" name="Line 119"/>
              <p:cNvSpPr>
                <a:spLocks noChangeShapeType="1"/>
              </p:cNvSpPr>
              <p:nvPr/>
            </p:nvSpPr>
            <p:spPr bwMode="auto">
              <a:xfrm>
                <a:off x="2279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68" name="Group 120"/>
              <p:cNvGrpSpPr>
                <a:grpSpLocks/>
              </p:cNvGrpSpPr>
              <p:nvPr/>
            </p:nvGrpSpPr>
            <p:grpSpPr bwMode="auto">
              <a:xfrm>
                <a:off x="1779" y="3712"/>
                <a:ext cx="364" cy="288"/>
                <a:chOff x="2496" y="3888"/>
                <a:chExt cx="384" cy="319"/>
              </a:xfrm>
            </p:grpSpPr>
            <p:sp>
              <p:nvSpPr>
                <p:cNvPr id="233593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4710" name="Line 122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69" name="Group 123"/>
              <p:cNvGrpSpPr>
                <a:grpSpLocks/>
              </p:cNvGrpSpPr>
              <p:nvPr/>
            </p:nvGrpSpPr>
            <p:grpSpPr bwMode="auto">
              <a:xfrm>
                <a:off x="2143" y="3712"/>
                <a:ext cx="364" cy="288"/>
                <a:chOff x="2496" y="3888"/>
                <a:chExt cx="384" cy="319"/>
              </a:xfrm>
            </p:grpSpPr>
            <p:sp>
              <p:nvSpPr>
                <p:cNvPr id="23359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24708" name="Line 125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70" name="Line 126"/>
              <p:cNvSpPr>
                <a:spLocks noChangeShapeType="1"/>
              </p:cNvSpPr>
              <p:nvPr/>
            </p:nvSpPr>
            <p:spPr bwMode="auto">
              <a:xfrm>
                <a:off x="2643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71" name="Group 127"/>
              <p:cNvGrpSpPr>
                <a:grpSpLocks/>
              </p:cNvGrpSpPr>
              <p:nvPr/>
            </p:nvGrpSpPr>
            <p:grpSpPr bwMode="auto">
              <a:xfrm>
                <a:off x="2507" y="3712"/>
                <a:ext cx="363" cy="288"/>
                <a:chOff x="2496" y="3888"/>
                <a:chExt cx="384" cy="319"/>
              </a:xfrm>
            </p:grpSpPr>
            <p:sp>
              <p:nvSpPr>
                <p:cNvPr id="23360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4706" name="Line 129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72" name="Line 130"/>
              <p:cNvSpPr>
                <a:spLocks noChangeShapeType="1"/>
              </p:cNvSpPr>
              <p:nvPr/>
            </p:nvSpPr>
            <p:spPr bwMode="auto">
              <a:xfrm>
                <a:off x="3143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73" name="Line 131"/>
              <p:cNvSpPr>
                <a:spLocks noChangeShapeType="1"/>
              </p:cNvSpPr>
              <p:nvPr/>
            </p:nvSpPr>
            <p:spPr bwMode="auto">
              <a:xfrm>
                <a:off x="3507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74" name="Group 132"/>
              <p:cNvGrpSpPr>
                <a:grpSpLocks/>
              </p:cNvGrpSpPr>
              <p:nvPr/>
            </p:nvGrpSpPr>
            <p:grpSpPr bwMode="auto">
              <a:xfrm>
                <a:off x="3007" y="3712"/>
                <a:ext cx="364" cy="288"/>
                <a:chOff x="2496" y="3888"/>
                <a:chExt cx="384" cy="319"/>
              </a:xfrm>
            </p:grpSpPr>
            <p:sp>
              <p:nvSpPr>
                <p:cNvPr id="2336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24704" name="Line 134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75" name="Group 135"/>
              <p:cNvGrpSpPr>
                <a:grpSpLocks/>
              </p:cNvGrpSpPr>
              <p:nvPr/>
            </p:nvGrpSpPr>
            <p:grpSpPr bwMode="auto">
              <a:xfrm>
                <a:off x="3371" y="3712"/>
                <a:ext cx="363" cy="288"/>
                <a:chOff x="2496" y="3888"/>
                <a:chExt cx="384" cy="319"/>
              </a:xfrm>
            </p:grpSpPr>
            <p:sp>
              <p:nvSpPr>
                <p:cNvPr id="233608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4702" name="Line 137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76" name="Line 138"/>
              <p:cNvSpPr>
                <a:spLocks noChangeShapeType="1"/>
              </p:cNvSpPr>
              <p:nvPr/>
            </p:nvSpPr>
            <p:spPr bwMode="auto">
              <a:xfrm>
                <a:off x="3871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77" name="Group 139"/>
              <p:cNvGrpSpPr>
                <a:grpSpLocks/>
              </p:cNvGrpSpPr>
              <p:nvPr/>
            </p:nvGrpSpPr>
            <p:grpSpPr bwMode="auto">
              <a:xfrm>
                <a:off x="3734" y="3711"/>
                <a:ext cx="364" cy="288"/>
                <a:chOff x="2496" y="3887"/>
                <a:chExt cx="384" cy="319"/>
              </a:xfrm>
            </p:grpSpPr>
            <p:sp>
              <p:nvSpPr>
                <p:cNvPr id="233612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2496" y="3887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4700" name="Line 141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678" name="Line 142"/>
              <p:cNvSpPr>
                <a:spLocks noChangeShapeType="1"/>
              </p:cNvSpPr>
              <p:nvPr/>
            </p:nvSpPr>
            <p:spPr bwMode="auto">
              <a:xfrm>
                <a:off x="1460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79" name="Line 143"/>
              <p:cNvSpPr>
                <a:spLocks noChangeShapeType="1"/>
              </p:cNvSpPr>
              <p:nvPr/>
            </p:nvSpPr>
            <p:spPr bwMode="auto">
              <a:xfrm>
                <a:off x="2779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0" name="Line 144"/>
              <p:cNvSpPr>
                <a:spLocks noChangeShapeType="1"/>
              </p:cNvSpPr>
              <p:nvPr/>
            </p:nvSpPr>
            <p:spPr bwMode="auto">
              <a:xfrm>
                <a:off x="4007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1" name="Line 145"/>
              <p:cNvSpPr>
                <a:spLocks noChangeShapeType="1"/>
              </p:cNvSpPr>
              <p:nvPr/>
            </p:nvSpPr>
            <p:spPr bwMode="auto">
              <a:xfrm>
                <a:off x="1449" y="3193"/>
                <a:ext cx="282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2" name="Oval 146"/>
              <p:cNvSpPr>
                <a:spLocks noChangeArrowheads="1"/>
              </p:cNvSpPr>
              <p:nvPr/>
            </p:nvSpPr>
            <p:spPr bwMode="auto">
              <a:xfrm>
                <a:off x="2757" y="3160"/>
                <a:ext cx="45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83" name="Oval 147"/>
              <p:cNvSpPr>
                <a:spLocks noChangeArrowheads="1"/>
              </p:cNvSpPr>
              <p:nvPr/>
            </p:nvSpPr>
            <p:spPr bwMode="auto">
              <a:xfrm>
                <a:off x="3985" y="3160"/>
                <a:ext cx="45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620" name="Text Box 148"/>
              <p:cNvSpPr txBox="1">
                <a:spLocks noChangeArrowheads="1"/>
              </p:cNvSpPr>
              <p:nvPr/>
            </p:nvSpPr>
            <p:spPr bwMode="auto">
              <a:xfrm>
                <a:off x="4210" y="2976"/>
                <a:ext cx="5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</a:t>
                </a:r>
                <a:endParaRPr kumimoji="0" lang="en-US" altLang="zh-CN" b="1" baseline="-25000" dirty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4685" name="Line 149"/>
              <p:cNvSpPr>
                <a:spLocks noChangeShapeType="1"/>
              </p:cNvSpPr>
              <p:nvPr/>
            </p:nvSpPr>
            <p:spPr bwMode="auto">
              <a:xfrm>
                <a:off x="1051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6" name="Line 150"/>
              <p:cNvSpPr>
                <a:spLocks noChangeShapeType="1"/>
              </p:cNvSpPr>
              <p:nvPr/>
            </p:nvSpPr>
            <p:spPr bwMode="auto">
              <a:xfrm>
                <a:off x="2370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7" name="Line 151"/>
              <p:cNvSpPr>
                <a:spLocks noChangeShapeType="1"/>
              </p:cNvSpPr>
              <p:nvPr/>
            </p:nvSpPr>
            <p:spPr bwMode="auto">
              <a:xfrm>
                <a:off x="3598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8" name="Line 152"/>
              <p:cNvSpPr>
                <a:spLocks noChangeShapeType="1"/>
              </p:cNvSpPr>
              <p:nvPr/>
            </p:nvSpPr>
            <p:spPr bwMode="auto">
              <a:xfrm>
                <a:off x="1051" y="3366"/>
                <a:ext cx="309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89" name="Oval 153"/>
              <p:cNvSpPr>
                <a:spLocks noChangeArrowheads="1"/>
              </p:cNvSpPr>
              <p:nvPr/>
            </p:nvSpPr>
            <p:spPr bwMode="auto">
              <a:xfrm>
                <a:off x="2347" y="3333"/>
                <a:ext cx="46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90" name="Oval 154"/>
              <p:cNvSpPr>
                <a:spLocks noChangeArrowheads="1"/>
              </p:cNvSpPr>
              <p:nvPr/>
            </p:nvSpPr>
            <p:spPr bwMode="auto">
              <a:xfrm>
                <a:off x="3575" y="3333"/>
                <a:ext cx="46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627" name="Text Box 155"/>
              <p:cNvSpPr txBox="1">
                <a:spLocks noChangeArrowheads="1"/>
              </p:cNvSpPr>
              <p:nvPr/>
            </p:nvSpPr>
            <p:spPr bwMode="auto">
              <a:xfrm>
                <a:off x="4084" y="3168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R</a:t>
                </a:r>
              </a:p>
            </p:txBody>
          </p:sp>
          <p:sp>
            <p:nvSpPr>
              <p:cNvPr id="24692" name="Line 156"/>
              <p:cNvSpPr>
                <a:spLocks noChangeShapeType="1"/>
              </p:cNvSpPr>
              <p:nvPr/>
            </p:nvSpPr>
            <p:spPr bwMode="auto">
              <a:xfrm>
                <a:off x="733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3" name="Line 157"/>
              <p:cNvSpPr>
                <a:spLocks noChangeShapeType="1"/>
              </p:cNvSpPr>
              <p:nvPr/>
            </p:nvSpPr>
            <p:spPr bwMode="auto">
              <a:xfrm>
                <a:off x="2052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4" name="Line 158"/>
              <p:cNvSpPr>
                <a:spLocks noChangeShapeType="1"/>
              </p:cNvSpPr>
              <p:nvPr/>
            </p:nvSpPr>
            <p:spPr bwMode="auto">
              <a:xfrm>
                <a:off x="3280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5" name="Line 159"/>
              <p:cNvSpPr>
                <a:spLocks noChangeShapeType="1"/>
              </p:cNvSpPr>
              <p:nvPr/>
            </p:nvSpPr>
            <p:spPr bwMode="auto">
              <a:xfrm>
                <a:off x="733" y="3496"/>
                <a:ext cx="332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96" name="Oval 160"/>
              <p:cNvSpPr>
                <a:spLocks noChangeArrowheads="1"/>
              </p:cNvSpPr>
              <p:nvPr/>
            </p:nvSpPr>
            <p:spPr bwMode="auto">
              <a:xfrm>
                <a:off x="2029" y="3463"/>
                <a:ext cx="46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97" name="Oval 161"/>
              <p:cNvSpPr>
                <a:spLocks noChangeArrowheads="1"/>
              </p:cNvSpPr>
              <p:nvPr/>
            </p:nvSpPr>
            <p:spPr bwMode="auto">
              <a:xfrm>
                <a:off x="3257" y="3463"/>
                <a:ext cx="45" cy="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33634" name="Text Box 162"/>
              <p:cNvSpPr txBox="1">
                <a:spLocks noChangeArrowheads="1"/>
              </p:cNvSpPr>
              <p:nvPr/>
            </p:nvSpPr>
            <p:spPr bwMode="auto">
              <a:xfrm>
                <a:off x="4053" y="3366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L</a:t>
                </a:r>
              </a:p>
            </p:txBody>
          </p:sp>
        </p:grpSp>
        <p:sp>
          <p:nvSpPr>
            <p:cNvPr id="24584" name="Line 184"/>
            <p:cNvSpPr>
              <a:spLocks noChangeShapeType="1"/>
            </p:cNvSpPr>
            <p:nvPr/>
          </p:nvSpPr>
          <p:spPr bwMode="auto">
            <a:xfrm>
              <a:off x="816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Line 185"/>
            <p:cNvSpPr>
              <a:spLocks noChangeShapeType="1"/>
            </p:cNvSpPr>
            <p:nvPr/>
          </p:nvSpPr>
          <p:spPr bwMode="auto">
            <a:xfrm>
              <a:off x="1728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Line 186"/>
            <p:cNvSpPr>
              <a:spLocks noChangeShapeType="1"/>
            </p:cNvSpPr>
            <p:nvPr/>
          </p:nvSpPr>
          <p:spPr bwMode="auto">
            <a:xfrm>
              <a:off x="2688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68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双向移位寄存器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7" name="Text Box 163"/>
          <p:cNvSpPr txBox="1">
            <a:spLocks noChangeArrowheads="1"/>
          </p:cNvSpPr>
          <p:nvPr/>
        </p:nvSpPr>
        <p:spPr bwMode="auto">
          <a:xfrm>
            <a:off x="6182652" y="956584"/>
            <a:ext cx="3048000" cy="2246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R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d</a:t>
            </a:r>
            <a:r>
              <a:rPr kumimoji="0" lang="en-US" altLang="zh-CN" sz="20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</a:rPr>
              <a:t>——</a:t>
            </a:r>
            <a:r>
              <a:rPr lang="zh-CN" altLang="en-US" sz="2000" b="1" dirty="0">
                <a:solidFill>
                  <a:schemeClr val="bg2"/>
                </a:solidFill>
              </a:rPr>
              <a:t>清零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W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O </a:t>
            </a:r>
            <a:r>
              <a:rPr lang="en-US" altLang="zh-CN" sz="2000" b="1" dirty="0">
                <a:solidFill>
                  <a:schemeClr val="bg2"/>
                </a:solidFill>
              </a:rPr>
              <a:t>——</a:t>
            </a:r>
            <a:r>
              <a:rPr lang="zh-CN" altLang="en-US" sz="2000" b="1" dirty="0">
                <a:solidFill>
                  <a:schemeClr val="bg2"/>
                </a:solidFill>
              </a:rPr>
              <a:t>输出使能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W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I</a:t>
            </a:r>
            <a:r>
              <a:rPr kumimoji="0" lang="en-US" altLang="zh-CN" sz="20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</a:rPr>
              <a:t>——</a:t>
            </a:r>
            <a:r>
              <a:rPr lang="zh-CN" altLang="en-US" sz="2000" b="1" dirty="0">
                <a:solidFill>
                  <a:schemeClr val="bg2"/>
                </a:solidFill>
              </a:rPr>
              <a:t>写入使能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W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R </a:t>
            </a:r>
            <a:r>
              <a:rPr lang="en-US" altLang="zh-CN" sz="2000" b="1" dirty="0">
                <a:solidFill>
                  <a:schemeClr val="bg2"/>
                </a:solidFill>
              </a:rPr>
              <a:t>——</a:t>
            </a:r>
            <a:r>
              <a:rPr lang="zh-CN" altLang="en-US" sz="2000" b="1" dirty="0">
                <a:solidFill>
                  <a:schemeClr val="bg2"/>
                </a:solidFill>
              </a:rPr>
              <a:t>右移使能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W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L </a:t>
            </a:r>
            <a:r>
              <a:rPr lang="en-US" altLang="zh-CN" sz="2000" b="1" dirty="0">
                <a:solidFill>
                  <a:schemeClr val="bg2"/>
                </a:solidFill>
              </a:rPr>
              <a:t>——</a:t>
            </a:r>
            <a:r>
              <a:rPr lang="zh-CN" altLang="en-US" sz="2000" b="1" dirty="0">
                <a:solidFill>
                  <a:schemeClr val="bg2"/>
                </a:solidFill>
              </a:rPr>
              <a:t>左移使能</a:t>
            </a:r>
          </a:p>
        </p:txBody>
      </p:sp>
    </p:spTree>
    <p:extLst>
      <p:ext uri="{BB962C8B-B14F-4D97-AF65-F5344CB8AC3E}">
        <p14:creationId xmlns:p14="http://schemas.microsoft.com/office/powerpoint/2010/main" val="26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矩形 449"/>
          <p:cNvSpPr/>
          <p:nvPr/>
        </p:nvSpPr>
        <p:spPr bwMode="auto">
          <a:xfrm>
            <a:off x="6950770" y="2513555"/>
            <a:ext cx="2517774" cy="19686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1" name="矩形 450"/>
          <p:cNvSpPr/>
          <p:nvPr/>
        </p:nvSpPr>
        <p:spPr bwMode="auto">
          <a:xfrm>
            <a:off x="6660107" y="4457771"/>
            <a:ext cx="2517774" cy="23556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2" name="矩形 451"/>
          <p:cNvSpPr/>
          <p:nvPr/>
        </p:nvSpPr>
        <p:spPr bwMode="auto">
          <a:xfrm>
            <a:off x="273050" y="5085184"/>
            <a:ext cx="5630863" cy="16510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53" name="Group 162"/>
          <p:cNvGrpSpPr>
            <a:grpSpLocks/>
          </p:cNvGrpSpPr>
          <p:nvPr/>
        </p:nvGrpSpPr>
        <p:grpSpPr bwMode="auto">
          <a:xfrm>
            <a:off x="7205215" y="5226372"/>
            <a:ext cx="1981200" cy="457200"/>
            <a:chOff x="288" y="3504"/>
            <a:chExt cx="1248" cy="288"/>
          </a:xfrm>
        </p:grpSpPr>
        <p:grpSp>
          <p:nvGrpSpPr>
            <p:cNvPr id="454" name="Group 163"/>
            <p:cNvGrpSpPr>
              <a:grpSpLocks/>
            </p:cNvGrpSpPr>
            <p:nvPr/>
          </p:nvGrpSpPr>
          <p:grpSpPr bwMode="auto">
            <a:xfrm>
              <a:off x="288" y="3504"/>
              <a:ext cx="336" cy="288"/>
              <a:chOff x="1152" y="3936"/>
              <a:chExt cx="336" cy="288"/>
            </a:xfrm>
          </p:grpSpPr>
          <p:sp>
            <p:nvSpPr>
              <p:cNvPr id="457" name="Text Box 164"/>
              <p:cNvSpPr txBox="1">
                <a:spLocks noChangeArrowheads="1"/>
              </p:cNvSpPr>
              <p:nvPr/>
            </p:nvSpPr>
            <p:spPr bwMode="auto">
              <a:xfrm>
                <a:off x="1152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458" name="Line 165"/>
              <p:cNvSpPr>
                <a:spLocks noChangeShapeType="1"/>
              </p:cNvSpPr>
              <p:nvPr/>
            </p:nvSpPr>
            <p:spPr bwMode="auto">
              <a:xfrm>
                <a:off x="1224" y="3984"/>
                <a:ext cx="9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5" name="Text Box 166"/>
            <p:cNvSpPr txBox="1">
              <a:spLocks noChangeArrowheads="1"/>
            </p:cNvSpPr>
            <p:nvPr/>
          </p:nvSpPr>
          <p:spPr bwMode="auto">
            <a:xfrm>
              <a:off x="528" y="350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</a:t>
              </a:r>
            </a:p>
          </p:txBody>
        </p:sp>
        <p:sp>
          <p:nvSpPr>
            <p:cNvPr id="456" name="Line 167"/>
            <p:cNvSpPr>
              <a:spLocks noChangeShapeType="1"/>
            </p:cNvSpPr>
            <p:nvPr/>
          </p:nvSpPr>
          <p:spPr bwMode="auto">
            <a:xfrm>
              <a:off x="864" y="3552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59" name="Group 169"/>
          <p:cNvGrpSpPr>
            <a:grpSpLocks/>
          </p:cNvGrpSpPr>
          <p:nvPr/>
        </p:nvGrpSpPr>
        <p:grpSpPr bwMode="auto">
          <a:xfrm>
            <a:off x="7205215" y="5683578"/>
            <a:ext cx="1981200" cy="461963"/>
            <a:chOff x="288" y="3504"/>
            <a:chExt cx="1248" cy="291"/>
          </a:xfrm>
        </p:grpSpPr>
        <p:grpSp>
          <p:nvGrpSpPr>
            <p:cNvPr id="460" name="Group 170"/>
            <p:cNvGrpSpPr>
              <a:grpSpLocks/>
            </p:cNvGrpSpPr>
            <p:nvPr/>
          </p:nvGrpSpPr>
          <p:grpSpPr bwMode="auto">
            <a:xfrm>
              <a:off x="288" y="3504"/>
              <a:ext cx="336" cy="288"/>
              <a:chOff x="1152" y="3936"/>
              <a:chExt cx="336" cy="288"/>
            </a:xfrm>
          </p:grpSpPr>
          <p:sp>
            <p:nvSpPr>
              <p:cNvPr id="463" name="Text Box 171"/>
              <p:cNvSpPr txBox="1">
                <a:spLocks noChangeArrowheads="1"/>
              </p:cNvSpPr>
              <p:nvPr/>
            </p:nvSpPr>
            <p:spPr bwMode="auto">
              <a:xfrm>
                <a:off x="1152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464" name="Line 172"/>
              <p:cNvSpPr>
                <a:spLocks noChangeShapeType="1"/>
              </p:cNvSpPr>
              <p:nvPr/>
            </p:nvSpPr>
            <p:spPr bwMode="auto">
              <a:xfrm>
                <a:off x="1224" y="3984"/>
                <a:ext cx="9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" name="Text Box 173"/>
            <p:cNvSpPr txBox="1">
              <a:spLocks noChangeArrowheads="1"/>
            </p:cNvSpPr>
            <p:nvPr/>
          </p:nvSpPr>
          <p:spPr bwMode="auto">
            <a:xfrm>
              <a:off x="528" y="3504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</a:t>
              </a:r>
            </a:p>
          </p:txBody>
        </p:sp>
        <p:sp>
          <p:nvSpPr>
            <p:cNvPr id="462" name="Line 174"/>
            <p:cNvSpPr>
              <a:spLocks noChangeShapeType="1"/>
            </p:cNvSpPr>
            <p:nvPr/>
          </p:nvSpPr>
          <p:spPr bwMode="auto">
            <a:xfrm>
              <a:off x="864" y="3552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5" name="Group 175"/>
          <p:cNvGrpSpPr>
            <a:grpSpLocks/>
          </p:cNvGrpSpPr>
          <p:nvPr/>
        </p:nvGrpSpPr>
        <p:grpSpPr bwMode="auto">
          <a:xfrm>
            <a:off x="7270005" y="6144831"/>
            <a:ext cx="1981200" cy="457200"/>
            <a:chOff x="288" y="3504"/>
            <a:chExt cx="1248" cy="288"/>
          </a:xfrm>
        </p:grpSpPr>
        <p:grpSp>
          <p:nvGrpSpPr>
            <p:cNvPr id="466" name="Group 176"/>
            <p:cNvGrpSpPr>
              <a:grpSpLocks/>
            </p:cNvGrpSpPr>
            <p:nvPr/>
          </p:nvGrpSpPr>
          <p:grpSpPr bwMode="auto">
            <a:xfrm>
              <a:off x="288" y="3504"/>
              <a:ext cx="336" cy="288"/>
              <a:chOff x="1152" y="3936"/>
              <a:chExt cx="336" cy="288"/>
            </a:xfrm>
          </p:grpSpPr>
          <p:sp>
            <p:nvSpPr>
              <p:cNvPr id="469" name="Text Box 177"/>
              <p:cNvSpPr txBox="1">
                <a:spLocks noChangeArrowheads="1"/>
              </p:cNvSpPr>
              <p:nvPr/>
            </p:nvSpPr>
            <p:spPr bwMode="auto">
              <a:xfrm>
                <a:off x="1152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470" name="Line 178"/>
              <p:cNvSpPr>
                <a:spLocks noChangeShapeType="1"/>
              </p:cNvSpPr>
              <p:nvPr/>
            </p:nvSpPr>
            <p:spPr bwMode="auto">
              <a:xfrm>
                <a:off x="1224" y="3984"/>
                <a:ext cx="9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7" name="Text Box 179"/>
            <p:cNvSpPr txBox="1">
              <a:spLocks noChangeArrowheads="1"/>
            </p:cNvSpPr>
            <p:nvPr/>
          </p:nvSpPr>
          <p:spPr bwMode="auto">
            <a:xfrm>
              <a:off x="528" y="350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</a:t>
              </a:r>
            </a:p>
          </p:txBody>
        </p:sp>
        <p:sp>
          <p:nvSpPr>
            <p:cNvPr id="468" name="Line 180"/>
            <p:cNvSpPr>
              <a:spLocks noChangeShapeType="1"/>
            </p:cNvSpPr>
            <p:nvPr/>
          </p:nvSpPr>
          <p:spPr bwMode="auto">
            <a:xfrm>
              <a:off x="864" y="3552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" name="Group 182"/>
          <p:cNvGrpSpPr>
            <a:grpSpLocks/>
          </p:cNvGrpSpPr>
          <p:nvPr/>
        </p:nvGrpSpPr>
        <p:grpSpPr bwMode="auto">
          <a:xfrm>
            <a:off x="1619672" y="5178848"/>
            <a:ext cx="4343400" cy="427037"/>
            <a:chOff x="1152" y="3456"/>
            <a:chExt cx="2736" cy="269"/>
          </a:xfrm>
        </p:grpSpPr>
        <p:sp>
          <p:nvSpPr>
            <p:cNvPr id="472" name="Text Box 183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473" name="Line 18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4" name="Line 185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5" name="Line 186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" name="Line 187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7" name="Group 188"/>
          <p:cNvGrpSpPr>
            <a:grpSpLocks/>
          </p:cNvGrpSpPr>
          <p:nvPr/>
        </p:nvGrpSpPr>
        <p:grpSpPr bwMode="auto">
          <a:xfrm>
            <a:off x="1596752" y="5712248"/>
            <a:ext cx="4343400" cy="427037"/>
            <a:chOff x="1152" y="3456"/>
            <a:chExt cx="2736" cy="269"/>
          </a:xfrm>
        </p:grpSpPr>
        <p:sp>
          <p:nvSpPr>
            <p:cNvPr id="478" name="Text Box 189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479" name="Line 190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0" name="Line 191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" name="Line 192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" name="Line 193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3" name="Group 194"/>
          <p:cNvGrpSpPr>
            <a:grpSpLocks/>
          </p:cNvGrpSpPr>
          <p:nvPr/>
        </p:nvGrpSpPr>
        <p:grpSpPr bwMode="auto">
          <a:xfrm>
            <a:off x="1596752" y="6245648"/>
            <a:ext cx="4343400" cy="427037"/>
            <a:chOff x="1152" y="3456"/>
            <a:chExt cx="2736" cy="269"/>
          </a:xfrm>
        </p:grpSpPr>
        <p:sp>
          <p:nvSpPr>
            <p:cNvPr id="484" name="Text Box 195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485" name="Line 196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6" name="Line 197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7" name="Line 198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8" name="Line 199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9" name="AutoShape 202"/>
          <p:cNvSpPr>
            <a:spLocks/>
          </p:cNvSpPr>
          <p:nvPr/>
        </p:nvSpPr>
        <p:spPr bwMode="auto">
          <a:xfrm>
            <a:off x="1368152" y="5407448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490" name="Group 375"/>
          <p:cNvGrpSpPr>
            <a:grpSpLocks/>
          </p:cNvGrpSpPr>
          <p:nvPr/>
        </p:nvGrpSpPr>
        <p:grpSpPr bwMode="auto">
          <a:xfrm>
            <a:off x="7101856" y="3048665"/>
            <a:ext cx="2133600" cy="1433512"/>
            <a:chOff x="4168" y="3448"/>
            <a:chExt cx="1344" cy="903"/>
          </a:xfrm>
        </p:grpSpPr>
        <p:sp>
          <p:nvSpPr>
            <p:cNvPr id="491" name="Text Box 201"/>
            <p:cNvSpPr txBox="1">
              <a:spLocks noChangeArrowheads="1"/>
            </p:cNvSpPr>
            <p:nvPr/>
          </p:nvSpPr>
          <p:spPr bwMode="auto">
            <a:xfrm>
              <a:off x="4360" y="3448"/>
              <a:ext cx="1152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492" name="AutoShape 203"/>
            <p:cNvSpPr>
              <a:spLocks/>
            </p:cNvSpPr>
            <p:nvPr/>
          </p:nvSpPr>
          <p:spPr bwMode="auto">
            <a:xfrm>
              <a:off x="4168" y="364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93" name="AutoShape 204"/>
          <p:cNvSpPr>
            <a:spLocks/>
          </p:cNvSpPr>
          <p:nvPr/>
        </p:nvSpPr>
        <p:spPr bwMode="auto">
          <a:xfrm>
            <a:off x="6900415" y="5378772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4" name="Text Box 210"/>
          <p:cNvSpPr txBox="1">
            <a:spLocks noChangeArrowheads="1"/>
          </p:cNvSpPr>
          <p:nvPr/>
        </p:nvSpPr>
        <p:spPr bwMode="auto">
          <a:xfrm>
            <a:off x="6660703" y="4581847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输出方程：</a:t>
            </a:r>
          </a:p>
        </p:txBody>
      </p:sp>
      <p:sp>
        <p:nvSpPr>
          <p:cNvPr id="495" name="Text Box 373"/>
          <p:cNvSpPr txBox="1">
            <a:spLocks noChangeArrowheads="1"/>
          </p:cNvSpPr>
          <p:nvPr/>
        </p:nvSpPr>
        <p:spPr bwMode="auto">
          <a:xfrm>
            <a:off x="410889" y="5374279"/>
            <a:ext cx="22320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输入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方程：</a:t>
            </a:r>
          </a:p>
        </p:txBody>
      </p:sp>
      <p:sp>
        <p:nvSpPr>
          <p:cNvPr id="496" name="Text Box 374"/>
          <p:cNvSpPr txBox="1">
            <a:spLocks noChangeArrowheads="1"/>
          </p:cNvSpPr>
          <p:nvPr/>
        </p:nvSpPr>
        <p:spPr bwMode="auto">
          <a:xfrm>
            <a:off x="7184926" y="2589877"/>
            <a:ext cx="16054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次态方程：</a:t>
            </a:r>
          </a:p>
        </p:txBody>
      </p:sp>
      <p:grpSp>
        <p:nvGrpSpPr>
          <p:cNvPr id="497" name="Group 187"/>
          <p:cNvGrpSpPr>
            <a:grpSpLocks/>
          </p:cNvGrpSpPr>
          <p:nvPr/>
        </p:nvGrpSpPr>
        <p:grpSpPr bwMode="auto">
          <a:xfrm>
            <a:off x="76200" y="26391"/>
            <a:ext cx="7016750" cy="5130801"/>
            <a:chOff x="-4" y="432"/>
            <a:chExt cx="4420" cy="3232"/>
          </a:xfrm>
        </p:grpSpPr>
        <p:grpSp>
          <p:nvGrpSpPr>
            <p:cNvPr id="498" name="Group 5"/>
            <p:cNvGrpSpPr>
              <a:grpSpLocks/>
            </p:cNvGrpSpPr>
            <p:nvPr/>
          </p:nvGrpSpPr>
          <p:grpSpPr bwMode="auto">
            <a:xfrm>
              <a:off x="-4" y="432"/>
              <a:ext cx="4420" cy="3232"/>
              <a:chOff x="336" y="768"/>
              <a:chExt cx="4420" cy="3232"/>
            </a:xfrm>
          </p:grpSpPr>
          <p:sp>
            <p:nvSpPr>
              <p:cNvPr id="502" name="Line 50"/>
              <p:cNvSpPr>
                <a:spLocks noChangeShapeType="1"/>
              </p:cNvSpPr>
              <p:nvPr/>
            </p:nvSpPr>
            <p:spPr bwMode="auto">
              <a:xfrm>
                <a:off x="875" y="2305"/>
                <a:ext cx="3029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3" name="Text Box 6"/>
              <p:cNvSpPr txBox="1">
                <a:spLocks noChangeArrowheads="1"/>
              </p:cNvSpPr>
              <p:nvPr/>
            </p:nvSpPr>
            <p:spPr bwMode="auto">
              <a:xfrm>
                <a:off x="336" y="1920"/>
                <a:ext cx="436" cy="288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CP</a:t>
                </a:r>
              </a:p>
            </p:txBody>
          </p:sp>
          <p:sp>
            <p:nvSpPr>
              <p:cNvPr id="504" name="Oval 7"/>
              <p:cNvSpPr>
                <a:spLocks noChangeArrowheads="1"/>
              </p:cNvSpPr>
              <p:nvPr/>
            </p:nvSpPr>
            <p:spPr bwMode="auto">
              <a:xfrm>
                <a:off x="1941" y="1721"/>
                <a:ext cx="49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05" name="Oval 9"/>
              <p:cNvSpPr>
                <a:spLocks noChangeArrowheads="1"/>
              </p:cNvSpPr>
              <p:nvPr/>
            </p:nvSpPr>
            <p:spPr bwMode="auto">
              <a:xfrm>
                <a:off x="2293" y="2121"/>
                <a:ext cx="48" cy="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06" name="Oval 10"/>
              <p:cNvSpPr>
                <a:spLocks noChangeArrowheads="1"/>
              </p:cNvSpPr>
              <p:nvPr/>
            </p:nvSpPr>
            <p:spPr bwMode="auto">
              <a:xfrm>
                <a:off x="1335" y="2132"/>
                <a:ext cx="49" cy="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07" name="Rectangle 11"/>
              <p:cNvSpPr>
                <a:spLocks noChangeArrowheads="1"/>
              </p:cNvSpPr>
              <p:nvPr/>
            </p:nvSpPr>
            <p:spPr bwMode="auto">
              <a:xfrm>
                <a:off x="1044" y="1574"/>
                <a:ext cx="653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08" name="Text Box 12"/>
              <p:cNvSpPr txBox="1">
                <a:spLocks noChangeArrowheads="1"/>
              </p:cNvSpPr>
              <p:nvPr/>
            </p:nvSpPr>
            <p:spPr bwMode="auto">
              <a:xfrm>
                <a:off x="1086" y="1574"/>
                <a:ext cx="32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09" name="Text Box 13"/>
              <p:cNvSpPr txBox="1">
                <a:spLocks noChangeArrowheads="1"/>
              </p:cNvSpPr>
              <p:nvPr/>
            </p:nvSpPr>
            <p:spPr bwMode="auto">
              <a:xfrm>
                <a:off x="1426" y="1574"/>
                <a:ext cx="24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0" name="Text Box 14"/>
              <p:cNvSpPr txBox="1">
                <a:spLocks noChangeArrowheads="1"/>
              </p:cNvSpPr>
              <p:nvPr/>
            </p:nvSpPr>
            <p:spPr bwMode="auto">
              <a:xfrm>
                <a:off x="1432" y="1731"/>
                <a:ext cx="2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11" name="Line 15"/>
              <p:cNvSpPr>
                <a:spLocks noChangeShapeType="1"/>
              </p:cNvSpPr>
              <p:nvPr/>
            </p:nvSpPr>
            <p:spPr bwMode="auto">
              <a:xfrm flipV="1">
                <a:off x="1371" y="1948"/>
                <a:ext cx="0" cy="181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12" name="Group 16"/>
              <p:cNvGrpSpPr>
                <a:grpSpLocks/>
              </p:cNvGrpSpPr>
              <p:nvPr/>
            </p:nvGrpSpPr>
            <p:grpSpPr bwMode="auto">
              <a:xfrm>
                <a:off x="1330" y="1873"/>
                <a:ext cx="82" cy="75"/>
                <a:chOff x="3120" y="3744"/>
                <a:chExt cx="96" cy="96"/>
              </a:xfrm>
            </p:grpSpPr>
            <p:sp>
              <p:nvSpPr>
                <p:cNvPr id="65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4" name="Line 18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13" name="Rectangle 19"/>
              <p:cNvSpPr>
                <a:spLocks noChangeArrowheads="1"/>
              </p:cNvSpPr>
              <p:nvPr/>
            </p:nvSpPr>
            <p:spPr bwMode="auto">
              <a:xfrm>
                <a:off x="2002" y="1581"/>
                <a:ext cx="652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14" name="Text Box 20"/>
              <p:cNvSpPr txBox="1">
                <a:spLocks noChangeArrowheads="1"/>
              </p:cNvSpPr>
              <p:nvPr/>
            </p:nvSpPr>
            <p:spPr bwMode="auto">
              <a:xfrm>
                <a:off x="2043" y="1581"/>
                <a:ext cx="33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15" name="Text Box 21"/>
              <p:cNvSpPr txBox="1">
                <a:spLocks noChangeArrowheads="1"/>
              </p:cNvSpPr>
              <p:nvPr/>
            </p:nvSpPr>
            <p:spPr bwMode="auto">
              <a:xfrm>
                <a:off x="2384" y="1581"/>
                <a:ext cx="244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6" name="Text Box 22"/>
              <p:cNvSpPr txBox="1">
                <a:spLocks noChangeArrowheads="1"/>
              </p:cNvSpPr>
              <p:nvPr/>
            </p:nvSpPr>
            <p:spPr bwMode="auto">
              <a:xfrm>
                <a:off x="2390" y="1731"/>
                <a:ext cx="3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517" name="Line 23"/>
              <p:cNvSpPr>
                <a:spLocks noChangeShapeType="1"/>
              </p:cNvSpPr>
              <p:nvPr/>
            </p:nvSpPr>
            <p:spPr bwMode="auto">
              <a:xfrm flipV="1">
                <a:off x="2328" y="1955"/>
                <a:ext cx="0" cy="181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18" name="Group 24"/>
              <p:cNvGrpSpPr>
                <a:grpSpLocks/>
              </p:cNvGrpSpPr>
              <p:nvPr/>
            </p:nvGrpSpPr>
            <p:grpSpPr bwMode="auto">
              <a:xfrm>
                <a:off x="2288" y="1880"/>
                <a:ext cx="82" cy="75"/>
                <a:chOff x="3120" y="3744"/>
                <a:chExt cx="96" cy="96"/>
              </a:xfrm>
            </p:grpSpPr>
            <p:sp>
              <p:nvSpPr>
                <p:cNvPr id="65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2" name="Line 26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19" name="Rectangle 27"/>
              <p:cNvSpPr>
                <a:spLocks noChangeArrowheads="1"/>
              </p:cNvSpPr>
              <p:nvPr/>
            </p:nvSpPr>
            <p:spPr bwMode="auto">
              <a:xfrm>
                <a:off x="2959" y="1574"/>
                <a:ext cx="653" cy="374"/>
              </a:xfrm>
              <a:prstGeom prst="rect">
                <a:avLst/>
              </a:prstGeom>
              <a:solidFill>
                <a:srgbClr val="FFFF99"/>
              </a:soli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20" name="Text Box 28"/>
              <p:cNvSpPr txBox="1">
                <a:spLocks noChangeArrowheads="1"/>
              </p:cNvSpPr>
              <p:nvPr/>
            </p:nvSpPr>
            <p:spPr bwMode="auto">
              <a:xfrm>
                <a:off x="3001" y="1574"/>
                <a:ext cx="39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21" name="Text Box 29"/>
              <p:cNvSpPr txBox="1">
                <a:spLocks noChangeArrowheads="1"/>
              </p:cNvSpPr>
              <p:nvPr/>
            </p:nvSpPr>
            <p:spPr bwMode="auto">
              <a:xfrm>
                <a:off x="3341" y="1574"/>
                <a:ext cx="24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22" name="Text Box 30"/>
              <p:cNvSpPr txBox="1">
                <a:spLocks noChangeArrowheads="1"/>
              </p:cNvSpPr>
              <p:nvPr/>
            </p:nvSpPr>
            <p:spPr bwMode="auto">
              <a:xfrm>
                <a:off x="3347" y="1730"/>
                <a:ext cx="3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23" name="Line 31"/>
              <p:cNvSpPr>
                <a:spLocks noChangeShapeType="1"/>
              </p:cNvSpPr>
              <p:nvPr/>
            </p:nvSpPr>
            <p:spPr bwMode="auto">
              <a:xfrm flipV="1">
                <a:off x="3286" y="1948"/>
                <a:ext cx="0" cy="204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24" name="Group 32"/>
              <p:cNvGrpSpPr>
                <a:grpSpLocks/>
              </p:cNvGrpSpPr>
              <p:nvPr/>
            </p:nvGrpSpPr>
            <p:grpSpPr bwMode="auto">
              <a:xfrm>
                <a:off x="3245" y="1873"/>
                <a:ext cx="82" cy="75"/>
                <a:chOff x="3120" y="3744"/>
                <a:chExt cx="96" cy="96"/>
              </a:xfrm>
            </p:grpSpPr>
            <p:sp>
              <p:nvSpPr>
                <p:cNvPr id="649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0" name="Line 34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25" name="Line 38"/>
              <p:cNvSpPr>
                <a:spLocks noChangeShapeType="1"/>
              </p:cNvSpPr>
              <p:nvPr/>
            </p:nvSpPr>
            <p:spPr bwMode="auto">
              <a:xfrm flipH="1">
                <a:off x="619" y="2152"/>
                <a:ext cx="266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6" name="Oval 39"/>
              <p:cNvSpPr>
                <a:spLocks noChangeArrowheads="1"/>
              </p:cNvSpPr>
              <p:nvPr/>
            </p:nvSpPr>
            <p:spPr bwMode="auto">
              <a:xfrm>
                <a:off x="984" y="1721"/>
                <a:ext cx="48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27" name="Oval 40"/>
              <p:cNvSpPr>
                <a:spLocks noChangeArrowheads="1"/>
              </p:cNvSpPr>
              <p:nvPr/>
            </p:nvSpPr>
            <p:spPr bwMode="auto">
              <a:xfrm>
                <a:off x="2911" y="1721"/>
                <a:ext cx="48" cy="43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28" name="Line 41"/>
              <p:cNvSpPr>
                <a:spLocks noChangeShapeType="1"/>
              </p:cNvSpPr>
              <p:nvPr/>
            </p:nvSpPr>
            <p:spPr bwMode="auto">
              <a:xfrm flipH="1">
                <a:off x="2814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9" name="Line 42"/>
              <p:cNvSpPr>
                <a:spLocks noChangeShapeType="1"/>
              </p:cNvSpPr>
              <p:nvPr/>
            </p:nvSpPr>
            <p:spPr bwMode="auto">
              <a:xfrm>
                <a:off x="2814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0" name="Line 43"/>
              <p:cNvSpPr>
                <a:spLocks noChangeShapeType="1"/>
              </p:cNvSpPr>
              <p:nvPr/>
            </p:nvSpPr>
            <p:spPr bwMode="auto">
              <a:xfrm flipH="1">
                <a:off x="1844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" name="Line 44"/>
              <p:cNvSpPr>
                <a:spLocks noChangeShapeType="1"/>
              </p:cNvSpPr>
              <p:nvPr/>
            </p:nvSpPr>
            <p:spPr bwMode="auto">
              <a:xfrm>
                <a:off x="1844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" name="Line 45"/>
              <p:cNvSpPr>
                <a:spLocks noChangeShapeType="1"/>
              </p:cNvSpPr>
              <p:nvPr/>
            </p:nvSpPr>
            <p:spPr bwMode="auto">
              <a:xfrm flipH="1">
                <a:off x="875" y="1739"/>
                <a:ext cx="97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" name="Line 46"/>
              <p:cNvSpPr>
                <a:spLocks noChangeShapeType="1"/>
              </p:cNvSpPr>
              <p:nvPr/>
            </p:nvSpPr>
            <p:spPr bwMode="auto">
              <a:xfrm>
                <a:off x="875" y="1742"/>
                <a:ext cx="0" cy="56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4" name="Oval 47"/>
              <p:cNvSpPr>
                <a:spLocks noChangeArrowheads="1"/>
              </p:cNvSpPr>
              <p:nvPr/>
            </p:nvSpPr>
            <p:spPr bwMode="auto">
              <a:xfrm>
                <a:off x="1820" y="2283"/>
                <a:ext cx="49" cy="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5" name="Oval 48"/>
              <p:cNvSpPr>
                <a:spLocks noChangeArrowheads="1"/>
              </p:cNvSpPr>
              <p:nvPr/>
            </p:nvSpPr>
            <p:spPr bwMode="auto">
              <a:xfrm>
                <a:off x="2790" y="2283"/>
                <a:ext cx="48" cy="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6" name="Text Box 49"/>
              <p:cNvSpPr txBox="1">
                <a:spLocks noChangeArrowheads="1"/>
              </p:cNvSpPr>
              <p:nvPr/>
            </p:nvSpPr>
            <p:spPr bwMode="auto">
              <a:xfrm>
                <a:off x="3892" y="2112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</a:p>
            </p:txBody>
          </p:sp>
          <p:grpSp>
            <p:nvGrpSpPr>
              <p:cNvPr id="537" name="Group 51"/>
              <p:cNvGrpSpPr>
                <a:grpSpLocks/>
              </p:cNvGrpSpPr>
              <p:nvPr/>
            </p:nvGrpSpPr>
            <p:grpSpPr bwMode="auto">
              <a:xfrm>
                <a:off x="1311" y="1028"/>
                <a:ext cx="339" cy="250"/>
                <a:chOff x="816" y="1095"/>
                <a:chExt cx="528" cy="393"/>
              </a:xfrm>
            </p:grpSpPr>
            <p:sp>
              <p:nvSpPr>
                <p:cNvPr id="647" name="Rectangle 52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48" name="Oval 53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538" name="Group 54"/>
              <p:cNvGrpSpPr>
                <a:grpSpLocks/>
              </p:cNvGrpSpPr>
              <p:nvPr/>
            </p:nvGrpSpPr>
            <p:grpSpPr bwMode="auto">
              <a:xfrm>
                <a:off x="2232" y="1038"/>
                <a:ext cx="340" cy="250"/>
                <a:chOff x="816" y="1095"/>
                <a:chExt cx="528" cy="393"/>
              </a:xfrm>
            </p:grpSpPr>
            <p:sp>
              <p:nvSpPr>
                <p:cNvPr id="645" name="Rectangle 55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46" name="Oval 56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539" name="Group 57"/>
              <p:cNvGrpSpPr>
                <a:grpSpLocks/>
              </p:cNvGrpSpPr>
              <p:nvPr/>
            </p:nvGrpSpPr>
            <p:grpSpPr bwMode="auto">
              <a:xfrm>
                <a:off x="3202" y="1028"/>
                <a:ext cx="339" cy="250"/>
                <a:chOff x="816" y="1095"/>
                <a:chExt cx="528" cy="393"/>
              </a:xfrm>
            </p:grpSpPr>
            <p:sp>
              <p:nvSpPr>
                <p:cNvPr id="643" name="Rectangle 58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44" name="Oval 59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540" name="Line 60"/>
              <p:cNvSpPr>
                <a:spLocks noChangeShapeType="1"/>
              </p:cNvSpPr>
              <p:nvPr/>
            </p:nvSpPr>
            <p:spPr bwMode="auto">
              <a:xfrm flipV="1">
                <a:off x="1580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1" name="Line 61"/>
              <p:cNvSpPr>
                <a:spLocks noChangeShapeType="1"/>
              </p:cNvSpPr>
              <p:nvPr/>
            </p:nvSpPr>
            <p:spPr bwMode="auto">
              <a:xfrm flipV="1">
                <a:off x="2517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2" name="Line 62"/>
              <p:cNvSpPr>
                <a:spLocks noChangeShapeType="1"/>
              </p:cNvSpPr>
              <p:nvPr/>
            </p:nvSpPr>
            <p:spPr bwMode="auto">
              <a:xfrm flipV="1">
                <a:off x="3486" y="1288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" name="Line 63"/>
              <p:cNvSpPr>
                <a:spLocks noChangeShapeType="1"/>
              </p:cNvSpPr>
              <p:nvPr/>
            </p:nvSpPr>
            <p:spPr bwMode="auto">
              <a:xfrm>
                <a:off x="1408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4" name="Line 64"/>
              <p:cNvSpPr>
                <a:spLocks noChangeShapeType="1"/>
              </p:cNvSpPr>
              <p:nvPr/>
            </p:nvSpPr>
            <p:spPr bwMode="auto">
              <a:xfrm>
                <a:off x="2329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5" name="Line 65"/>
              <p:cNvSpPr>
                <a:spLocks noChangeShapeType="1"/>
              </p:cNvSpPr>
              <p:nvPr/>
            </p:nvSpPr>
            <p:spPr bwMode="auto">
              <a:xfrm>
                <a:off x="3299" y="1288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6" name="Line 66"/>
              <p:cNvSpPr>
                <a:spLocks noChangeShapeType="1"/>
              </p:cNvSpPr>
              <p:nvPr/>
            </p:nvSpPr>
            <p:spPr bwMode="auto">
              <a:xfrm>
                <a:off x="1032" y="1461"/>
                <a:ext cx="2265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7" name="Oval 67"/>
              <p:cNvSpPr>
                <a:spLocks noChangeArrowheads="1"/>
              </p:cNvSpPr>
              <p:nvPr/>
            </p:nvSpPr>
            <p:spPr bwMode="auto">
              <a:xfrm>
                <a:off x="2305" y="1439"/>
                <a:ext cx="48" cy="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48" name="Oval 68"/>
              <p:cNvSpPr>
                <a:spLocks noChangeArrowheads="1"/>
              </p:cNvSpPr>
              <p:nvPr/>
            </p:nvSpPr>
            <p:spPr bwMode="auto">
              <a:xfrm>
                <a:off x="1380" y="1428"/>
                <a:ext cx="49" cy="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49" name="Text Box 69"/>
              <p:cNvSpPr txBox="1">
                <a:spLocks noChangeArrowheads="1"/>
              </p:cNvSpPr>
              <p:nvPr/>
            </p:nvSpPr>
            <p:spPr bwMode="auto">
              <a:xfrm>
                <a:off x="570" y="1248"/>
                <a:ext cx="58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</a:p>
            </p:txBody>
          </p:sp>
          <p:sp>
            <p:nvSpPr>
              <p:cNvPr id="550" name="Line 70"/>
              <p:cNvSpPr>
                <a:spLocks noChangeShapeType="1"/>
              </p:cNvSpPr>
              <p:nvPr/>
            </p:nvSpPr>
            <p:spPr bwMode="auto">
              <a:xfrm flipV="1">
                <a:off x="1456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1" name="Line 71"/>
              <p:cNvSpPr>
                <a:spLocks noChangeShapeType="1"/>
              </p:cNvSpPr>
              <p:nvPr/>
            </p:nvSpPr>
            <p:spPr bwMode="auto">
              <a:xfrm flipV="1">
                <a:off x="2378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2" name="Line 72"/>
              <p:cNvSpPr>
                <a:spLocks noChangeShapeType="1"/>
              </p:cNvSpPr>
              <p:nvPr/>
            </p:nvSpPr>
            <p:spPr bwMode="auto">
              <a:xfrm flipV="1">
                <a:off x="3347" y="855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" name="Text Box 73"/>
              <p:cNvSpPr txBox="1">
                <a:spLocks noChangeArrowheads="1"/>
              </p:cNvSpPr>
              <p:nvPr/>
            </p:nvSpPr>
            <p:spPr bwMode="auto">
              <a:xfrm>
                <a:off x="3008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554" name="Text Box 74"/>
              <p:cNvSpPr txBox="1">
                <a:spLocks noChangeArrowheads="1"/>
              </p:cNvSpPr>
              <p:nvPr/>
            </p:nvSpPr>
            <p:spPr bwMode="auto">
              <a:xfrm>
                <a:off x="2038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555" name="Text Box 75"/>
              <p:cNvSpPr txBox="1">
                <a:spLocks noChangeArrowheads="1"/>
              </p:cNvSpPr>
              <p:nvPr/>
            </p:nvSpPr>
            <p:spPr bwMode="auto">
              <a:xfrm>
                <a:off x="1117" y="768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556" name="Line 76"/>
              <p:cNvSpPr>
                <a:spLocks noChangeShapeType="1"/>
              </p:cNvSpPr>
              <p:nvPr/>
            </p:nvSpPr>
            <p:spPr bwMode="auto">
              <a:xfrm>
                <a:off x="1553" y="1937"/>
                <a:ext cx="0" cy="4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7" name="Line 77"/>
              <p:cNvSpPr>
                <a:spLocks noChangeShapeType="1"/>
              </p:cNvSpPr>
              <p:nvPr/>
            </p:nvSpPr>
            <p:spPr bwMode="auto">
              <a:xfrm>
                <a:off x="2523" y="1937"/>
                <a:ext cx="0" cy="4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8" name="Line 78"/>
              <p:cNvSpPr>
                <a:spLocks noChangeShapeType="1"/>
              </p:cNvSpPr>
              <p:nvPr/>
            </p:nvSpPr>
            <p:spPr bwMode="auto">
              <a:xfrm>
                <a:off x="3444" y="1937"/>
                <a:ext cx="0" cy="5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9" name="Text Box 79"/>
              <p:cNvSpPr txBox="1">
                <a:spLocks noChangeArrowheads="1"/>
              </p:cNvSpPr>
              <p:nvPr/>
            </p:nvSpPr>
            <p:spPr bwMode="auto">
              <a:xfrm>
                <a:off x="2184" y="1591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60" name="Text Box 80"/>
              <p:cNvSpPr txBox="1">
                <a:spLocks noChangeArrowheads="1"/>
              </p:cNvSpPr>
              <p:nvPr/>
            </p:nvSpPr>
            <p:spPr bwMode="auto">
              <a:xfrm>
                <a:off x="3153" y="1591"/>
                <a:ext cx="3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endParaRPr lang="en-US" altLang="zh-CN" sz="2000" dirty="0">
                  <a:latin typeface="Times New Roman" pitchFamily="18" charset="0"/>
                </a:endParaRPr>
              </a:p>
            </p:txBody>
          </p:sp>
          <p:sp>
            <p:nvSpPr>
              <p:cNvPr id="561" name="Text Box 81"/>
              <p:cNvSpPr txBox="1">
                <a:spLocks noChangeArrowheads="1"/>
              </p:cNvSpPr>
              <p:nvPr/>
            </p:nvSpPr>
            <p:spPr bwMode="auto">
              <a:xfrm>
                <a:off x="1214" y="1591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grpSp>
            <p:nvGrpSpPr>
              <p:cNvPr id="562" name="Group 82"/>
              <p:cNvGrpSpPr>
                <a:grpSpLocks/>
              </p:cNvGrpSpPr>
              <p:nvPr/>
            </p:nvGrpSpPr>
            <p:grpSpPr bwMode="auto">
              <a:xfrm>
                <a:off x="543" y="2587"/>
                <a:ext cx="1020" cy="476"/>
                <a:chOff x="1968" y="1344"/>
                <a:chExt cx="1077" cy="528"/>
              </a:xfrm>
            </p:grpSpPr>
            <p:sp>
              <p:nvSpPr>
                <p:cNvPr id="638" name="Rectangle 83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639" name="Rectangle 84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40" name="Rectangle 85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41" name="Oval 86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72" cy="75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42" name="Line 87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" name="Group 88"/>
              <p:cNvGrpSpPr>
                <a:grpSpLocks/>
              </p:cNvGrpSpPr>
              <p:nvPr/>
            </p:nvGrpSpPr>
            <p:grpSpPr bwMode="auto">
              <a:xfrm>
                <a:off x="1824" y="2587"/>
                <a:ext cx="1021" cy="476"/>
                <a:chOff x="1968" y="1344"/>
                <a:chExt cx="1077" cy="528"/>
              </a:xfrm>
            </p:grpSpPr>
            <p:sp>
              <p:nvSpPr>
                <p:cNvPr id="633" name="Rectangle 89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634" name="Rectangle 90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35" name="Rectangle 91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36" name="Oval 92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72" cy="75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37" name="Line 93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" name="Group 94"/>
              <p:cNvGrpSpPr>
                <a:grpSpLocks/>
              </p:cNvGrpSpPr>
              <p:nvPr/>
            </p:nvGrpSpPr>
            <p:grpSpPr bwMode="auto">
              <a:xfrm>
                <a:off x="3052" y="2587"/>
                <a:ext cx="1021" cy="476"/>
                <a:chOff x="1968" y="1344"/>
                <a:chExt cx="1077" cy="528"/>
              </a:xfrm>
            </p:grpSpPr>
            <p:sp>
              <p:nvSpPr>
                <p:cNvPr id="628" name="Rectangle 95"/>
                <p:cNvSpPr>
                  <a:spLocks noChangeArrowheads="1"/>
                </p:cNvSpPr>
                <p:nvPr/>
              </p:nvSpPr>
              <p:spPr bwMode="auto">
                <a:xfrm>
                  <a:off x="1968" y="1423"/>
                  <a:ext cx="1077" cy="23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  <p:sp>
              <p:nvSpPr>
                <p:cNvPr id="629" name="Rectangle 96"/>
                <p:cNvSpPr>
                  <a:spLocks noChangeArrowheads="1"/>
                </p:cNvSpPr>
                <p:nvPr/>
              </p:nvSpPr>
              <p:spPr bwMode="auto">
                <a:xfrm>
                  <a:off x="1968" y="1660"/>
                  <a:ext cx="336" cy="212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30" name="Rectangle 97"/>
                <p:cNvSpPr>
                  <a:spLocks noChangeArrowheads="1"/>
                </p:cNvSpPr>
                <p:nvPr/>
              </p:nvSpPr>
              <p:spPr bwMode="auto">
                <a:xfrm>
                  <a:off x="2688" y="1667"/>
                  <a:ext cx="357" cy="205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31" name="Oval 98"/>
                <p:cNvSpPr>
                  <a:spLocks noChangeArrowheads="1"/>
                </p:cNvSpPr>
                <p:nvPr/>
              </p:nvSpPr>
              <p:spPr bwMode="auto">
                <a:xfrm>
                  <a:off x="2458" y="1344"/>
                  <a:ext cx="72" cy="75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632" name="Line 99"/>
                <p:cNvSpPr>
                  <a:spLocks noChangeShapeType="1"/>
                </p:cNvSpPr>
                <p:nvPr/>
              </p:nvSpPr>
              <p:spPr bwMode="auto">
                <a:xfrm>
                  <a:off x="2304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5" name="Line 100"/>
              <p:cNvSpPr>
                <a:spLocks noChangeShapeType="1"/>
              </p:cNvSpPr>
              <p:nvPr/>
            </p:nvSpPr>
            <p:spPr bwMode="auto">
              <a:xfrm flipH="1">
                <a:off x="1051" y="2413"/>
                <a:ext cx="5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6" name="Line 101"/>
              <p:cNvSpPr>
                <a:spLocks noChangeShapeType="1"/>
              </p:cNvSpPr>
              <p:nvPr/>
            </p:nvSpPr>
            <p:spPr bwMode="auto">
              <a:xfrm>
                <a:off x="1051" y="2413"/>
                <a:ext cx="0" cy="1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7" name="Line 102"/>
              <p:cNvSpPr>
                <a:spLocks noChangeShapeType="1"/>
              </p:cNvSpPr>
              <p:nvPr/>
            </p:nvSpPr>
            <p:spPr bwMode="auto">
              <a:xfrm flipH="1">
                <a:off x="2325" y="2413"/>
                <a:ext cx="20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8" name="Line 103"/>
              <p:cNvSpPr>
                <a:spLocks noChangeShapeType="1"/>
              </p:cNvSpPr>
              <p:nvPr/>
            </p:nvSpPr>
            <p:spPr bwMode="auto">
              <a:xfrm>
                <a:off x="2325" y="2413"/>
                <a:ext cx="0" cy="1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9" name="Line 104"/>
              <p:cNvSpPr>
                <a:spLocks noChangeShapeType="1"/>
              </p:cNvSpPr>
              <p:nvPr/>
            </p:nvSpPr>
            <p:spPr bwMode="auto">
              <a:xfrm>
                <a:off x="3440" y="2457"/>
                <a:ext cx="11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0" name="Line 105"/>
              <p:cNvSpPr>
                <a:spLocks noChangeShapeType="1"/>
              </p:cNvSpPr>
              <p:nvPr/>
            </p:nvSpPr>
            <p:spPr bwMode="auto">
              <a:xfrm>
                <a:off x="3553" y="2457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1" name="Line 106"/>
              <p:cNvSpPr>
                <a:spLocks noChangeShapeType="1"/>
              </p:cNvSpPr>
              <p:nvPr/>
            </p:nvSpPr>
            <p:spPr bwMode="auto">
              <a:xfrm>
                <a:off x="596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2" name="Line 107"/>
              <p:cNvSpPr>
                <a:spLocks noChangeShapeType="1"/>
              </p:cNvSpPr>
              <p:nvPr/>
            </p:nvSpPr>
            <p:spPr bwMode="auto">
              <a:xfrm>
                <a:off x="960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73" name="Group 108"/>
              <p:cNvGrpSpPr>
                <a:grpSpLocks/>
              </p:cNvGrpSpPr>
              <p:nvPr/>
            </p:nvGrpSpPr>
            <p:grpSpPr bwMode="auto">
              <a:xfrm>
                <a:off x="460" y="3712"/>
                <a:ext cx="364" cy="288"/>
                <a:chOff x="2496" y="3888"/>
                <a:chExt cx="384" cy="319"/>
              </a:xfrm>
            </p:grpSpPr>
            <p:sp>
              <p:nvSpPr>
                <p:cNvPr id="626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627" name="Line 110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4" name="Group 111"/>
              <p:cNvGrpSpPr>
                <a:grpSpLocks/>
              </p:cNvGrpSpPr>
              <p:nvPr/>
            </p:nvGrpSpPr>
            <p:grpSpPr bwMode="auto">
              <a:xfrm>
                <a:off x="824" y="3712"/>
                <a:ext cx="364" cy="288"/>
                <a:chOff x="2496" y="3888"/>
                <a:chExt cx="384" cy="319"/>
              </a:xfrm>
            </p:grpSpPr>
            <p:sp>
              <p:nvSpPr>
                <p:cNvPr id="62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625" name="Line 113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75" name="Line 114"/>
              <p:cNvSpPr>
                <a:spLocks noChangeShapeType="1"/>
              </p:cNvSpPr>
              <p:nvPr/>
            </p:nvSpPr>
            <p:spPr bwMode="auto">
              <a:xfrm>
                <a:off x="1324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76" name="Group 115"/>
              <p:cNvGrpSpPr>
                <a:grpSpLocks/>
              </p:cNvGrpSpPr>
              <p:nvPr/>
            </p:nvGrpSpPr>
            <p:grpSpPr bwMode="auto">
              <a:xfrm>
                <a:off x="1188" y="3712"/>
                <a:ext cx="363" cy="288"/>
                <a:chOff x="2496" y="3888"/>
                <a:chExt cx="384" cy="319"/>
              </a:xfrm>
            </p:grpSpPr>
            <p:sp>
              <p:nvSpPr>
                <p:cNvPr id="62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623" name="Line 117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77" name="Line 118"/>
              <p:cNvSpPr>
                <a:spLocks noChangeShapeType="1"/>
              </p:cNvSpPr>
              <p:nvPr/>
            </p:nvSpPr>
            <p:spPr bwMode="auto">
              <a:xfrm>
                <a:off x="1915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8" name="Line 119"/>
              <p:cNvSpPr>
                <a:spLocks noChangeShapeType="1"/>
              </p:cNvSpPr>
              <p:nvPr/>
            </p:nvSpPr>
            <p:spPr bwMode="auto">
              <a:xfrm>
                <a:off x="2279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79" name="Group 120"/>
              <p:cNvGrpSpPr>
                <a:grpSpLocks/>
              </p:cNvGrpSpPr>
              <p:nvPr/>
            </p:nvGrpSpPr>
            <p:grpSpPr bwMode="auto">
              <a:xfrm>
                <a:off x="1779" y="3712"/>
                <a:ext cx="364" cy="288"/>
                <a:chOff x="2496" y="3888"/>
                <a:chExt cx="384" cy="319"/>
              </a:xfrm>
            </p:grpSpPr>
            <p:sp>
              <p:nvSpPr>
                <p:cNvPr id="620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21" name="Line 122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0" name="Group 123"/>
              <p:cNvGrpSpPr>
                <a:grpSpLocks/>
              </p:cNvGrpSpPr>
              <p:nvPr/>
            </p:nvGrpSpPr>
            <p:grpSpPr bwMode="auto">
              <a:xfrm>
                <a:off x="2143" y="3712"/>
                <a:ext cx="364" cy="288"/>
                <a:chOff x="2496" y="3888"/>
                <a:chExt cx="384" cy="319"/>
              </a:xfrm>
            </p:grpSpPr>
            <p:sp>
              <p:nvSpPr>
                <p:cNvPr id="618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619" name="Line 125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81" name="Line 126"/>
              <p:cNvSpPr>
                <a:spLocks noChangeShapeType="1"/>
              </p:cNvSpPr>
              <p:nvPr/>
            </p:nvSpPr>
            <p:spPr bwMode="auto">
              <a:xfrm>
                <a:off x="2643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82" name="Group 127"/>
              <p:cNvGrpSpPr>
                <a:grpSpLocks/>
              </p:cNvGrpSpPr>
              <p:nvPr/>
            </p:nvGrpSpPr>
            <p:grpSpPr bwMode="auto">
              <a:xfrm>
                <a:off x="2507" y="3712"/>
                <a:ext cx="363" cy="288"/>
                <a:chOff x="2496" y="3888"/>
                <a:chExt cx="384" cy="319"/>
              </a:xfrm>
            </p:grpSpPr>
            <p:sp>
              <p:nvSpPr>
                <p:cNvPr id="61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617" name="Line 129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83" name="Line 130"/>
              <p:cNvSpPr>
                <a:spLocks noChangeShapeType="1"/>
              </p:cNvSpPr>
              <p:nvPr/>
            </p:nvSpPr>
            <p:spPr bwMode="auto">
              <a:xfrm>
                <a:off x="3143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" name="Line 131"/>
              <p:cNvSpPr>
                <a:spLocks noChangeShapeType="1"/>
              </p:cNvSpPr>
              <p:nvPr/>
            </p:nvSpPr>
            <p:spPr bwMode="auto">
              <a:xfrm>
                <a:off x="3507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85" name="Group 132"/>
              <p:cNvGrpSpPr>
                <a:grpSpLocks/>
              </p:cNvGrpSpPr>
              <p:nvPr/>
            </p:nvGrpSpPr>
            <p:grpSpPr bwMode="auto">
              <a:xfrm>
                <a:off x="3007" y="3712"/>
                <a:ext cx="364" cy="288"/>
                <a:chOff x="2496" y="3888"/>
                <a:chExt cx="384" cy="319"/>
              </a:xfrm>
            </p:grpSpPr>
            <p:sp>
              <p:nvSpPr>
                <p:cNvPr id="614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615" name="Line 134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6" name="Group 135"/>
              <p:cNvGrpSpPr>
                <a:grpSpLocks/>
              </p:cNvGrpSpPr>
              <p:nvPr/>
            </p:nvGrpSpPr>
            <p:grpSpPr bwMode="auto">
              <a:xfrm>
                <a:off x="3371" y="3712"/>
                <a:ext cx="363" cy="288"/>
                <a:chOff x="2496" y="3888"/>
                <a:chExt cx="384" cy="319"/>
              </a:xfrm>
            </p:grpSpPr>
            <p:sp>
              <p:nvSpPr>
                <p:cNvPr id="61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496" y="3888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C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613" name="Line 137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87" name="Line 138"/>
              <p:cNvSpPr>
                <a:spLocks noChangeShapeType="1"/>
              </p:cNvSpPr>
              <p:nvPr/>
            </p:nvSpPr>
            <p:spPr bwMode="auto">
              <a:xfrm>
                <a:off x="3871" y="3063"/>
                <a:ext cx="0" cy="60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88" name="Group 139"/>
              <p:cNvGrpSpPr>
                <a:grpSpLocks/>
              </p:cNvGrpSpPr>
              <p:nvPr/>
            </p:nvGrpSpPr>
            <p:grpSpPr bwMode="auto">
              <a:xfrm>
                <a:off x="3734" y="3711"/>
                <a:ext cx="364" cy="288"/>
                <a:chOff x="2496" y="3887"/>
                <a:chExt cx="384" cy="319"/>
              </a:xfrm>
            </p:grpSpPr>
            <p:sp>
              <p:nvSpPr>
                <p:cNvPr id="610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2496" y="3887"/>
                  <a:ext cx="384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</a:t>
                  </a:r>
                  <a:r>
                    <a:rPr kumimoji="0" lang="en-US" altLang="zh-CN" b="1" baseline="-25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11" name="Line 141"/>
                <p:cNvSpPr>
                  <a:spLocks noChangeShapeType="1"/>
                </p:cNvSpPr>
                <p:nvPr/>
              </p:nvSpPr>
              <p:spPr bwMode="auto">
                <a:xfrm>
                  <a:off x="2568" y="3936"/>
                  <a:ext cx="11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89" name="Line 142"/>
              <p:cNvSpPr>
                <a:spLocks noChangeShapeType="1"/>
              </p:cNvSpPr>
              <p:nvPr/>
            </p:nvSpPr>
            <p:spPr bwMode="auto">
              <a:xfrm>
                <a:off x="1460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0" name="Line 143"/>
              <p:cNvSpPr>
                <a:spLocks noChangeShapeType="1"/>
              </p:cNvSpPr>
              <p:nvPr/>
            </p:nvSpPr>
            <p:spPr bwMode="auto">
              <a:xfrm>
                <a:off x="2779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1" name="Line 144"/>
              <p:cNvSpPr>
                <a:spLocks noChangeShapeType="1"/>
              </p:cNvSpPr>
              <p:nvPr/>
            </p:nvSpPr>
            <p:spPr bwMode="auto">
              <a:xfrm>
                <a:off x="4007" y="3063"/>
                <a:ext cx="0" cy="1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2" name="Line 145"/>
              <p:cNvSpPr>
                <a:spLocks noChangeShapeType="1"/>
              </p:cNvSpPr>
              <p:nvPr/>
            </p:nvSpPr>
            <p:spPr bwMode="auto">
              <a:xfrm>
                <a:off x="1449" y="3193"/>
                <a:ext cx="282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3" name="Oval 146"/>
              <p:cNvSpPr>
                <a:spLocks noChangeArrowheads="1"/>
              </p:cNvSpPr>
              <p:nvPr/>
            </p:nvSpPr>
            <p:spPr bwMode="auto">
              <a:xfrm>
                <a:off x="2757" y="3160"/>
                <a:ext cx="45" cy="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94" name="Oval 147"/>
              <p:cNvSpPr>
                <a:spLocks noChangeArrowheads="1"/>
              </p:cNvSpPr>
              <p:nvPr/>
            </p:nvSpPr>
            <p:spPr bwMode="auto">
              <a:xfrm>
                <a:off x="3985" y="3160"/>
                <a:ext cx="45" cy="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95" name="Text Box 148"/>
              <p:cNvSpPr txBox="1">
                <a:spLocks noChangeArrowheads="1"/>
              </p:cNvSpPr>
              <p:nvPr/>
            </p:nvSpPr>
            <p:spPr bwMode="auto">
              <a:xfrm>
                <a:off x="4210" y="2976"/>
                <a:ext cx="5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</a:t>
                </a:r>
              </a:p>
            </p:txBody>
          </p:sp>
          <p:sp>
            <p:nvSpPr>
              <p:cNvPr id="596" name="Line 149"/>
              <p:cNvSpPr>
                <a:spLocks noChangeShapeType="1"/>
              </p:cNvSpPr>
              <p:nvPr/>
            </p:nvSpPr>
            <p:spPr bwMode="auto">
              <a:xfrm>
                <a:off x="1051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7" name="Line 150"/>
              <p:cNvSpPr>
                <a:spLocks noChangeShapeType="1"/>
              </p:cNvSpPr>
              <p:nvPr/>
            </p:nvSpPr>
            <p:spPr bwMode="auto">
              <a:xfrm>
                <a:off x="2370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8" name="Line 151"/>
              <p:cNvSpPr>
                <a:spLocks noChangeShapeType="1"/>
              </p:cNvSpPr>
              <p:nvPr/>
            </p:nvSpPr>
            <p:spPr bwMode="auto">
              <a:xfrm>
                <a:off x="3598" y="3063"/>
                <a:ext cx="0" cy="30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9" name="Line 152"/>
              <p:cNvSpPr>
                <a:spLocks noChangeShapeType="1"/>
              </p:cNvSpPr>
              <p:nvPr/>
            </p:nvSpPr>
            <p:spPr bwMode="auto">
              <a:xfrm>
                <a:off x="1051" y="3366"/>
                <a:ext cx="309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0" name="Oval 153"/>
              <p:cNvSpPr>
                <a:spLocks noChangeArrowheads="1"/>
              </p:cNvSpPr>
              <p:nvPr/>
            </p:nvSpPr>
            <p:spPr bwMode="auto">
              <a:xfrm>
                <a:off x="2347" y="3333"/>
                <a:ext cx="46" cy="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601" name="Oval 154"/>
              <p:cNvSpPr>
                <a:spLocks noChangeArrowheads="1"/>
              </p:cNvSpPr>
              <p:nvPr/>
            </p:nvSpPr>
            <p:spPr bwMode="auto">
              <a:xfrm>
                <a:off x="3575" y="3333"/>
                <a:ext cx="46" cy="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602" name="Text Box 155"/>
              <p:cNvSpPr txBox="1">
                <a:spLocks noChangeArrowheads="1"/>
              </p:cNvSpPr>
              <p:nvPr/>
            </p:nvSpPr>
            <p:spPr bwMode="auto">
              <a:xfrm>
                <a:off x="4084" y="3168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R</a:t>
                </a:r>
              </a:p>
            </p:txBody>
          </p:sp>
          <p:sp>
            <p:nvSpPr>
              <p:cNvPr id="603" name="Line 156"/>
              <p:cNvSpPr>
                <a:spLocks noChangeShapeType="1"/>
              </p:cNvSpPr>
              <p:nvPr/>
            </p:nvSpPr>
            <p:spPr bwMode="auto">
              <a:xfrm>
                <a:off x="733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" name="Line 157"/>
              <p:cNvSpPr>
                <a:spLocks noChangeShapeType="1"/>
              </p:cNvSpPr>
              <p:nvPr/>
            </p:nvSpPr>
            <p:spPr bwMode="auto">
              <a:xfrm>
                <a:off x="2052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5" name="Line 158"/>
              <p:cNvSpPr>
                <a:spLocks noChangeShapeType="1"/>
              </p:cNvSpPr>
              <p:nvPr/>
            </p:nvSpPr>
            <p:spPr bwMode="auto">
              <a:xfrm>
                <a:off x="3280" y="3063"/>
                <a:ext cx="0" cy="4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6" name="Line 159"/>
              <p:cNvSpPr>
                <a:spLocks noChangeShapeType="1"/>
              </p:cNvSpPr>
              <p:nvPr/>
            </p:nvSpPr>
            <p:spPr bwMode="auto">
              <a:xfrm>
                <a:off x="733" y="3496"/>
                <a:ext cx="332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7" name="Oval 160"/>
              <p:cNvSpPr>
                <a:spLocks noChangeArrowheads="1"/>
              </p:cNvSpPr>
              <p:nvPr/>
            </p:nvSpPr>
            <p:spPr bwMode="auto">
              <a:xfrm>
                <a:off x="2029" y="3463"/>
                <a:ext cx="46" cy="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608" name="Oval 161"/>
              <p:cNvSpPr>
                <a:spLocks noChangeArrowheads="1"/>
              </p:cNvSpPr>
              <p:nvPr/>
            </p:nvSpPr>
            <p:spPr bwMode="auto">
              <a:xfrm>
                <a:off x="3257" y="3463"/>
                <a:ext cx="45" cy="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609" name="Text Box 162"/>
              <p:cNvSpPr txBox="1">
                <a:spLocks noChangeArrowheads="1"/>
              </p:cNvSpPr>
              <p:nvPr/>
            </p:nvSpPr>
            <p:spPr bwMode="auto">
              <a:xfrm>
                <a:off x="4053" y="3366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L</a:t>
                </a:r>
              </a:p>
            </p:txBody>
          </p:sp>
        </p:grpSp>
        <p:sp>
          <p:nvSpPr>
            <p:cNvPr id="499" name="Line 184"/>
            <p:cNvSpPr>
              <a:spLocks noChangeShapeType="1"/>
            </p:cNvSpPr>
            <p:nvPr/>
          </p:nvSpPr>
          <p:spPr bwMode="auto">
            <a:xfrm>
              <a:off x="816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0" name="Line 185"/>
            <p:cNvSpPr>
              <a:spLocks noChangeShapeType="1"/>
            </p:cNvSpPr>
            <p:nvPr/>
          </p:nvSpPr>
          <p:spPr bwMode="auto">
            <a:xfrm>
              <a:off x="1728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" name="Line 186"/>
            <p:cNvSpPr>
              <a:spLocks noChangeShapeType="1"/>
            </p:cNvSpPr>
            <p:nvPr/>
          </p:nvSpPr>
          <p:spPr bwMode="auto">
            <a:xfrm>
              <a:off x="2688" y="480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55" name="Text Box 163"/>
          <p:cNvSpPr txBox="1">
            <a:spLocks noChangeArrowheads="1"/>
          </p:cNvSpPr>
          <p:nvPr/>
        </p:nvSpPr>
        <p:spPr bwMode="auto">
          <a:xfrm>
            <a:off x="7053262" y="-40144"/>
            <a:ext cx="3048000" cy="2246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R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d</a:t>
            </a:r>
            <a:r>
              <a:rPr kumimoji="0" lang="en-US" altLang="zh-CN" sz="20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</a:rPr>
              <a:t>——</a:t>
            </a:r>
            <a:r>
              <a:rPr lang="zh-CN" altLang="en-US" sz="2000" b="1" dirty="0">
                <a:solidFill>
                  <a:schemeClr val="bg2"/>
                </a:solidFill>
              </a:rPr>
              <a:t>清零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W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O </a:t>
            </a:r>
            <a:r>
              <a:rPr lang="en-US" altLang="zh-CN" sz="2000" b="1" dirty="0">
                <a:solidFill>
                  <a:schemeClr val="bg2"/>
                </a:solidFill>
              </a:rPr>
              <a:t>——</a:t>
            </a:r>
            <a:r>
              <a:rPr lang="zh-CN" altLang="en-US" sz="2000" b="1" dirty="0">
                <a:solidFill>
                  <a:schemeClr val="bg2"/>
                </a:solidFill>
              </a:rPr>
              <a:t>输出使能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W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I</a:t>
            </a:r>
            <a:r>
              <a:rPr kumimoji="0" lang="en-US" altLang="zh-CN" sz="20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</a:rPr>
              <a:t>——</a:t>
            </a:r>
            <a:r>
              <a:rPr lang="zh-CN" altLang="en-US" sz="2000" b="1" dirty="0">
                <a:solidFill>
                  <a:schemeClr val="bg2"/>
                </a:solidFill>
              </a:rPr>
              <a:t>写入使能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W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R </a:t>
            </a:r>
            <a:r>
              <a:rPr lang="en-US" altLang="zh-CN" sz="2000" b="1" dirty="0">
                <a:solidFill>
                  <a:schemeClr val="bg2"/>
                </a:solidFill>
              </a:rPr>
              <a:t>——</a:t>
            </a:r>
            <a:r>
              <a:rPr lang="zh-CN" altLang="en-US" sz="2000" b="1" dirty="0">
                <a:solidFill>
                  <a:schemeClr val="bg2"/>
                </a:solidFill>
              </a:rPr>
              <a:t>右移使能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W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L </a:t>
            </a:r>
            <a:r>
              <a:rPr lang="en-US" altLang="zh-CN" sz="2000" b="1" dirty="0">
                <a:solidFill>
                  <a:schemeClr val="bg2"/>
                </a:solidFill>
              </a:rPr>
              <a:t>——</a:t>
            </a:r>
            <a:r>
              <a:rPr lang="zh-CN" altLang="en-US" sz="2000" b="1" dirty="0">
                <a:solidFill>
                  <a:schemeClr val="bg2"/>
                </a:solidFill>
              </a:rPr>
              <a:t>左移使能</a:t>
            </a:r>
          </a:p>
        </p:txBody>
      </p:sp>
      <p:sp>
        <p:nvSpPr>
          <p:cNvPr id="656" name="圆角矩形标注 655"/>
          <p:cNvSpPr/>
          <p:nvPr/>
        </p:nvSpPr>
        <p:spPr bwMode="auto">
          <a:xfrm>
            <a:off x="5535613" y="76905"/>
            <a:ext cx="1439862" cy="863873"/>
          </a:xfrm>
          <a:prstGeom prst="wedgeRoundRectCallout">
            <a:avLst>
              <a:gd name="adj1" fmla="val -61210"/>
              <a:gd name="adj2" fmla="val 1957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如何增加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保持功能？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9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0" animBg="1"/>
      <p:bldP spid="451" grpId="0" animBg="1"/>
      <p:bldP spid="452" grpId="0" animBg="1"/>
      <p:bldP spid="489" grpId="0" animBg="1"/>
      <p:bldP spid="493" grpId="0" animBg="1"/>
      <p:bldP spid="494" grpId="0"/>
      <p:bldP spid="495" grpId="0"/>
      <p:bldP spid="496" grpId="0"/>
      <p:bldP spid="6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-41311" y="984822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）将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～ 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3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装入寄存器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79512" y="1556792"/>
            <a:ext cx="4262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令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L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1, W</a:t>
            </a:r>
            <a:r>
              <a:rPr kumimoji="0"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R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kumimoji="0" lang="zh-CN" altLang="en-US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628" name="AutoShape 6"/>
          <p:cNvSpPr>
            <a:spLocks/>
          </p:cNvSpPr>
          <p:nvPr/>
        </p:nvSpPr>
        <p:spPr bwMode="auto">
          <a:xfrm>
            <a:off x="107504" y="2516589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26629" name="Group 7"/>
          <p:cNvGrpSpPr>
            <a:grpSpLocks/>
          </p:cNvGrpSpPr>
          <p:nvPr/>
        </p:nvGrpSpPr>
        <p:grpSpPr bwMode="auto">
          <a:xfrm>
            <a:off x="336104" y="2276872"/>
            <a:ext cx="5029200" cy="438149"/>
            <a:chOff x="1008" y="2441"/>
            <a:chExt cx="3168" cy="276"/>
          </a:xfrm>
        </p:grpSpPr>
        <p:sp>
          <p:nvSpPr>
            <p:cNvPr id="26657" name="Text Box 8"/>
            <p:cNvSpPr txBox="1">
              <a:spLocks noChangeArrowheads="1"/>
            </p:cNvSpPr>
            <p:nvPr/>
          </p:nvSpPr>
          <p:spPr bwMode="auto">
            <a:xfrm>
              <a:off x="1008" y="2448"/>
              <a:ext cx="3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D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lang="zh-CN" altLang="en-US" sz="2200" b="1" dirty="0">
                  <a:solidFill>
                    <a:schemeClr val="bg2"/>
                  </a:solidFill>
                </a:rPr>
                <a:t>＝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1</a:t>
              </a:r>
              <a:r>
                <a:rPr lang="zh-CN" altLang="en-US" sz="2200" b="1" dirty="0">
                  <a:solidFill>
                    <a:schemeClr val="bg2"/>
                  </a:solidFill>
                </a:rPr>
                <a:t>＋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4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0</a:t>
              </a:r>
              <a:r>
                <a:rPr lang="zh-CN" altLang="en-US" sz="2200" b="1" dirty="0">
                  <a:solidFill>
                    <a:schemeClr val="bg2"/>
                  </a:solidFill>
                </a:rPr>
                <a:t>＋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     </a:t>
              </a:r>
              <a:r>
                <a:rPr lang="en-US" altLang="zh-CN" sz="2200" b="1" dirty="0" smtClean="0">
                  <a:solidFill>
                    <a:schemeClr val="bg2"/>
                  </a:solidFill>
                </a:rPr>
                <a:t>0 </a:t>
              </a:r>
              <a:r>
                <a:rPr lang="zh-CN" altLang="en-US" sz="2200" b="1" dirty="0" smtClean="0">
                  <a:solidFill>
                    <a:schemeClr val="bg2"/>
                  </a:solidFill>
                </a:rPr>
                <a:t>＝</a:t>
              </a:r>
              <a:r>
                <a:rPr lang="en-US" altLang="zh-CN" sz="2200" b="1" dirty="0" smtClean="0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endParaRPr kumimoji="0" lang="en-US" altLang="zh-CN" sz="2200" b="1" baseline="-250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8" name="Line 9"/>
            <p:cNvSpPr>
              <a:spLocks noChangeShapeType="1"/>
            </p:cNvSpPr>
            <p:nvPr/>
          </p:nvSpPr>
          <p:spPr bwMode="auto">
            <a:xfrm>
              <a:off x="1488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9" name="Line 10"/>
            <p:cNvSpPr>
              <a:spLocks noChangeShapeType="1"/>
            </p:cNvSpPr>
            <p:nvPr/>
          </p:nvSpPr>
          <p:spPr bwMode="auto">
            <a:xfrm>
              <a:off x="2160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0" name="Line 11"/>
            <p:cNvSpPr>
              <a:spLocks noChangeShapeType="1"/>
            </p:cNvSpPr>
            <p:nvPr/>
          </p:nvSpPr>
          <p:spPr bwMode="auto">
            <a:xfrm>
              <a:off x="2832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1" name="Line 12"/>
            <p:cNvSpPr>
              <a:spLocks noChangeShapeType="1"/>
            </p:cNvSpPr>
            <p:nvPr/>
          </p:nvSpPr>
          <p:spPr bwMode="auto">
            <a:xfrm flipV="1">
              <a:off x="1454" y="2441"/>
              <a:ext cx="1769" cy="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2" name="Oval 13"/>
            <p:cNvSpPr>
              <a:spLocks noChangeArrowheads="1"/>
            </p:cNvSpPr>
            <p:nvPr/>
          </p:nvSpPr>
          <p:spPr bwMode="auto">
            <a:xfrm>
              <a:off x="1728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63" name="Oval 14"/>
            <p:cNvSpPr>
              <a:spLocks noChangeArrowheads="1"/>
            </p:cNvSpPr>
            <p:nvPr/>
          </p:nvSpPr>
          <p:spPr bwMode="auto">
            <a:xfrm>
              <a:off x="2366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64" name="Oval 15"/>
            <p:cNvSpPr>
              <a:spLocks noChangeArrowheads="1"/>
            </p:cNvSpPr>
            <p:nvPr/>
          </p:nvSpPr>
          <p:spPr bwMode="auto">
            <a:xfrm>
              <a:off x="3086" y="2558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26630" name="Group 16"/>
          <p:cNvGrpSpPr>
            <a:grpSpLocks/>
          </p:cNvGrpSpPr>
          <p:nvPr/>
        </p:nvGrpSpPr>
        <p:grpSpPr bwMode="auto">
          <a:xfrm>
            <a:off x="336104" y="2851551"/>
            <a:ext cx="5029200" cy="427038"/>
            <a:chOff x="1008" y="2448"/>
            <a:chExt cx="3168" cy="269"/>
          </a:xfrm>
        </p:grpSpPr>
        <p:sp>
          <p:nvSpPr>
            <p:cNvPr id="26649" name="Text Box 17"/>
            <p:cNvSpPr txBox="1">
              <a:spLocks noChangeArrowheads="1"/>
            </p:cNvSpPr>
            <p:nvPr/>
          </p:nvSpPr>
          <p:spPr bwMode="auto">
            <a:xfrm>
              <a:off x="1008" y="2448"/>
              <a:ext cx="3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D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lang="zh-CN" altLang="en-US" sz="2200" b="1" dirty="0">
                  <a:solidFill>
                    <a:schemeClr val="bg2"/>
                  </a:solidFill>
                </a:rPr>
                <a:t>＝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1</a:t>
              </a:r>
              <a:r>
                <a:rPr lang="zh-CN" altLang="en-US" sz="2200" b="1" dirty="0">
                  <a:solidFill>
                    <a:schemeClr val="bg2"/>
                  </a:solidFill>
                </a:rPr>
                <a:t>＋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0</a:t>
              </a:r>
              <a:r>
                <a:rPr lang="zh-CN" altLang="en-US" sz="2200" b="1" dirty="0">
                  <a:solidFill>
                    <a:schemeClr val="bg2"/>
                  </a:solidFill>
                </a:rPr>
                <a:t>＋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0 </a:t>
              </a:r>
              <a:r>
                <a:rPr lang="zh-CN" altLang="en-US" sz="2200" b="1" dirty="0" smtClean="0">
                  <a:solidFill>
                    <a:schemeClr val="bg2"/>
                  </a:solidFill>
                </a:rPr>
                <a:t>＝</a:t>
              </a:r>
              <a:r>
                <a:rPr lang="en-US" altLang="zh-CN" sz="2200" b="1" dirty="0" smtClean="0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endParaRPr kumimoji="0" lang="en-US" altLang="zh-CN" sz="2200" b="1" baseline="-250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0" name="Line 18"/>
            <p:cNvSpPr>
              <a:spLocks noChangeShapeType="1"/>
            </p:cNvSpPr>
            <p:nvPr/>
          </p:nvSpPr>
          <p:spPr bwMode="auto">
            <a:xfrm>
              <a:off x="1488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1" name="Line 19"/>
            <p:cNvSpPr>
              <a:spLocks noChangeShapeType="1"/>
            </p:cNvSpPr>
            <p:nvPr/>
          </p:nvSpPr>
          <p:spPr bwMode="auto">
            <a:xfrm>
              <a:off x="2160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2" name="Line 20"/>
            <p:cNvSpPr>
              <a:spLocks noChangeShapeType="1"/>
            </p:cNvSpPr>
            <p:nvPr/>
          </p:nvSpPr>
          <p:spPr bwMode="auto">
            <a:xfrm>
              <a:off x="2832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3" name="Line 21"/>
            <p:cNvSpPr>
              <a:spLocks noChangeShapeType="1"/>
            </p:cNvSpPr>
            <p:nvPr/>
          </p:nvSpPr>
          <p:spPr bwMode="auto">
            <a:xfrm>
              <a:off x="1488" y="2448"/>
              <a:ext cx="176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Oval 22"/>
            <p:cNvSpPr>
              <a:spLocks noChangeArrowheads="1"/>
            </p:cNvSpPr>
            <p:nvPr/>
          </p:nvSpPr>
          <p:spPr bwMode="auto">
            <a:xfrm>
              <a:off x="1728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55" name="Oval 23"/>
            <p:cNvSpPr>
              <a:spLocks noChangeArrowheads="1"/>
            </p:cNvSpPr>
            <p:nvPr/>
          </p:nvSpPr>
          <p:spPr bwMode="auto">
            <a:xfrm>
              <a:off x="2366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56" name="Oval 24"/>
            <p:cNvSpPr>
              <a:spLocks noChangeArrowheads="1"/>
            </p:cNvSpPr>
            <p:nvPr/>
          </p:nvSpPr>
          <p:spPr bwMode="auto">
            <a:xfrm>
              <a:off x="3086" y="2558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26631" name="Group 25"/>
          <p:cNvGrpSpPr>
            <a:grpSpLocks/>
          </p:cNvGrpSpPr>
          <p:nvPr/>
        </p:nvGrpSpPr>
        <p:grpSpPr bwMode="auto">
          <a:xfrm>
            <a:off x="336104" y="3430989"/>
            <a:ext cx="5029200" cy="427037"/>
            <a:chOff x="1008" y="2448"/>
            <a:chExt cx="3168" cy="269"/>
          </a:xfrm>
        </p:grpSpPr>
        <p:sp>
          <p:nvSpPr>
            <p:cNvPr id="26641" name="Text Box 26"/>
            <p:cNvSpPr txBox="1">
              <a:spLocks noChangeArrowheads="1"/>
            </p:cNvSpPr>
            <p:nvPr/>
          </p:nvSpPr>
          <p:spPr bwMode="auto">
            <a:xfrm>
              <a:off x="1008" y="2448"/>
              <a:ext cx="3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D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 sz="2200" b="1" dirty="0">
                  <a:solidFill>
                    <a:schemeClr val="bg2"/>
                  </a:solidFill>
                </a:rPr>
                <a:t>＝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1</a:t>
              </a:r>
              <a:r>
                <a:rPr lang="zh-CN" altLang="en-US" sz="2200" b="1" dirty="0">
                  <a:solidFill>
                    <a:schemeClr val="bg2"/>
                  </a:solidFill>
                </a:rPr>
                <a:t>＋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0</a:t>
              </a:r>
              <a:r>
                <a:rPr lang="zh-CN" altLang="en-US" sz="2200" b="1" dirty="0">
                  <a:solidFill>
                    <a:schemeClr val="bg2"/>
                  </a:solidFill>
                </a:rPr>
                <a:t>＋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C</a:t>
              </a:r>
              <a:r>
                <a:rPr kumimoji="0" lang="en-US" altLang="zh-CN" sz="22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0 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0 </a:t>
              </a:r>
              <a:r>
                <a:rPr lang="zh-CN" altLang="en-US" sz="2200" b="1" dirty="0" smtClean="0">
                  <a:solidFill>
                    <a:schemeClr val="bg2"/>
                  </a:solidFill>
                </a:rPr>
                <a:t>＝</a:t>
              </a:r>
              <a:r>
                <a:rPr lang="en-US" altLang="zh-CN" sz="2200" b="1" dirty="0" smtClean="0">
                  <a:solidFill>
                    <a:schemeClr val="bg2"/>
                  </a:solidFill>
                </a:rPr>
                <a:t>A</a:t>
              </a:r>
              <a:r>
                <a:rPr kumimoji="0" lang="en-US" altLang="zh-CN" sz="2200" b="1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zh-CN" sz="2200" b="1" baseline="-250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42" name="Line 27"/>
            <p:cNvSpPr>
              <a:spLocks noChangeShapeType="1"/>
            </p:cNvSpPr>
            <p:nvPr/>
          </p:nvSpPr>
          <p:spPr bwMode="auto">
            <a:xfrm>
              <a:off x="1488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3" name="Line 28"/>
            <p:cNvSpPr>
              <a:spLocks noChangeShapeType="1"/>
            </p:cNvSpPr>
            <p:nvPr/>
          </p:nvSpPr>
          <p:spPr bwMode="auto">
            <a:xfrm>
              <a:off x="2160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Line 29"/>
            <p:cNvSpPr>
              <a:spLocks noChangeShapeType="1"/>
            </p:cNvSpPr>
            <p:nvPr/>
          </p:nvSpPr>
          <p:spPr bwMode="auto">
            <a:xfrm>
              <a:off x="2832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5" name="Line 30"/>
            <p:cNvSpPr>
              <a:spLocks noChangeShapeType="1"/>
            </p:cNvSpPr>
            <p:nvPr/>
          </p:nvSpPr>
          <p:spPr bwMode="auto">
            <a:xfrm>
              <a:off x="1454" y="2448"/>
              <a:ext cx="17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Oval 31"/>
            <p:cNvSpPr>
              <a:spLocks noChangeArrowheads="1"/>
            </p:cNvSpPr>
            <p:nvPr/>
          </p:nvSpPr>
          <p:spPr bwMode="auto">
            <a:xfrm>
              <a:off x="1728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47" name="Oval 32"/>
            <p:cNvSpPr>
              <a:spLocks noChangeArrowheads="1"/>
            </p:cNvSpPr>
            <p:nvPr/>
          </p:nvSpPr>
          <p:spPr bwMode="auto">
            <a:xfrm>
              <a:off x="2366" y="25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6648" name="Oval 33"/>
            <p:cNvSpPr>
              <a:spLocks noChangeArrowheads="1"/>
            </p:cNvSpPr>
            <p:nvPr/>
          </p:nvSpPr>
          <p:spPr bwMode="auto">
            <a:xfrm>
              <a:off x="3086" y="2558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26632" name="Text Box 35"/>
          <p:cNvSpPr txBox="1">
            <a:spLocks noChangeArrowheads="1"/>
          </p:cNvSpPr>
          <p:nvPr/>
        </p:nvSpPr>
        <p:spPr bwMode="auto">
          <a:xfrm>
            <a:off x="772344" y="4654004"/>
            <a:ext cx="25146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kumimoji="0" lang="en-US" altLang="zh-CN" sz="2200" b="1" baseline="30000">
                <a:solidFill>
                  <a:schemeClr val="bg2"/>
                </a:solidFill>
                <a:latin typeface="Arial" panose="020B0604020202020204" pitchFamily="34" charset="0"/>
              </a:rPr>
              <a:t>n+1 </a:t>
            </a:r>
            <a:r>
              <a:rPr kumimoji="0"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kumimoji="0"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200" b="1" baseline="30000">
                <a:solidFill>
                  <a:schemeClr val="bg2"/>
                </a:solidFill>
                <a:latin typeface="Arial" panose="020B0604020202020204" pitchFamily="34" charset="0"/>
              </a:rPr>
              <a:t>n+1 </a:t>
            </a:r>
            <a:r>
              <a:rPr kumimoji="0"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200" b="1" baseline="30000">
                <a:solidFill>
                  <a:schemeClr val="bg2"/>
                </a:solidFill>
                <a:latin typeface="Arial" panose="020B0604020202020204" pitchFamily="34" charset="0"/>
              </a:rPr>
              <a:t>n+1 </a:t>
            </a:r>
            <a:r>
              <a:rPr kumimoji="0"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33" name="AutoShape 36"/>
          <p:cNvSpPr>
            <a:spLocks/>
          </p:cNvSpPr>
          <p:nvPr/>
        </p:nvSpPr>
        <p:spPr bwMode="auto">
          <a:xfrm>
            <a:off x="467544" y="4958804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26636" name="Picture 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7" name="Group 45"/>
          <p:cNvGrpSpPr>
            <a:grpSpLocks/>
          </p:cNvGrpSpPr>
          <p:nvPr/>
        </p:nvGrpSpPr>
        <p:grpSpPr bwMode="auto">
          <a:xfrm>
            <a:off x="179512" y="4006304"/>
            <a:ext cx="2016125" cy="519113"/>
            <a:chOff x="884" y="2614"/>
            <a:chExt cx="1270" cy="327"/>
          </a:xfrm>
        </p:grpSpPr>
        <p:sp>
          <p:nvSpPr>
            <p:cNvPr id="26639" name="Text Box 42"/>
            <p:cNvSpPr txBox="1">
              <a:spLocks noChangeArrowheads="1"/>
            </p:cNvSpPr>
            <p:nvPr/>
          </p:nvSpPr>
          <p:spPr bwMode="auto">
            <a:xfrm>
              <a:off x="884" y="261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当  </a:t>
              </a:r>
              <a:r>
                <a:rPr lang="en-US" altLang="zh-CN" sz="28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cp</a:t>
              </a: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  </a:t>
              </a:r>
            </a:p>
          </p:txBody>
        </p:sp>
        <p:sp>
          <p:nvSpPr>
            <p:cNvPr id="26640" name="Line 43"/>
            <p:cNvSpPr>
              <a:spLocks noChangeShapeType="1"/>
            </p:cNvSpPr>
            <p:nvPr/>
          </p:nvSpPr>
          <p:spPr bwMode="auto">
            <a:xfrm flipV="1">
              <a:off x="1610" y="2705"/>
              <a:ext cx="0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3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双向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移位寄存器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94569" y="4650386"/>
            <a:ext cx="1970759" cy="1514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932040" y="1196752"/>
            <a:ext cx="4540249" cy="16510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" name="Group 182"/>
          <p:cNvGrpSpPr>
            <a:grpSpLocks/>
          </p:cNvGrpSpPr>
          <p:nvPr/>
        </p:nvGrpSpPr>
        <p:grpSpPr bwMode="auto">
          <a:xfrm>
            <a:off x="5188048" y="1290416"/>
            <a:ext cx="4343400" cy="427037"/>
            <a:chOff x="1152" y="3456"/>
            <a:chExt cx="2736" cy="269"/>
          </a:xfrm>
        </p:grpSpPr>
        <p:sp>
          <p:nvSpPr>
            <p:cNvPr id="44" name="Text Box 183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45" name="Line 18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185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186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187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" name="Group 188"/>
          <p:cNvGrpSpPr>
            <a:grpSpLocks/>
          </p:cNvGrpSpPr>
          <p:nvPr/>
        </p:nvGrpSpPr>
        <p:grpSpPr bwMode="auto">
          <a:xfrm>
            <a:off x="5165128" y="1823816"/>
            <a:ext cx="4343400" cy="427037"/>
            <a:chOff x="1152" y="3456"/>
            <a:chExt cx="2736" cy="269"/>
          </a:xfrm>
        </p:grpSpPr>
        <p:sp>
          <p:nvSpPr>
            <p:cNvPr id="50" name="Text Box 189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51" name="Line 190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91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192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193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" name="Group 194"/>
          <p:cNvGrpSpPr>
            <a:grpSpLocks/>
          </p:cNvGrpSpPr>
          <p:nvPr/>
        </p:nvGrpSpPr>
        <p:grpSpPr bwMode="auto">
          <a:xfrm>
            <a:off x="5165128" y="2357216"/>
            <a:ext cx="4343400" cy="427037"/>
            <a:chOff x="1152" y="3456"/>
            <a:chExt cx="2736" cy="269"/>
          </a:xfrm>
        </p:grpSpPr>
        <p:sp>
          <p:nvSpPr>
            <p:cNvPr id="56" name="Text Box 195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57" name="Line 196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97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198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199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" name="AutoShape 202"/>
          <p:cNvSpPr>
            <a:spLocks/>
          </p:cNvSpPr>
          <p:nvPr/>
        </p:nvSpPr>
        <p:spPr bwMode="auto">
          <a:xfrm>
            <a:off x="4936528" y="1519016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62" name="Group 375"/>
          <p:cNvGrpSpPr>
            <a:grpSpLocks/>
          </p:cNvGrpSpPr>
          <p:nvPr/>
        </p:nvGrpSpPr>
        <p:grpSpPr bwMode="auto">
          <a:xfrm>
            <a:off x="5102696" y="4731792"/>
            <a:ext cx="2133600" cy="1433512"/>
            <a:chOff x="4168" y="3448"/>
            <a:chExt cx="1344" cy="903"/>
          </a:xfrm>
        </p:grpSpPr>
        <p:sp>
          <p:nvSpPr>
            <p:cNvPr id="63" name="Text Box 201"/>
            <p:cNvSpPr txBox="1">
              <a:spLocks noChangeArrowheads="1"/>
            </p:cNvSpPr>
            <p:nvPr/>
          </p:nvSpPr>
          <p:spPr bwMode="auto">
            <a:xfrm>
              <a:off x="4360" y="3448"/>
              <a:ext cx="1152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64" name="AutoShape 203"/>
            <p:cNvSpPr>
              <a:spLocks/>
            </p:cNvSpPr>
            <p:nvPr/>
          </p:nvSpPr>
          <p:spPr bwMode="auto">
            <a:xfrm>
              <a:off x="4168" y="364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3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 animBg="1"/>
      <p:bldP spid="26632" grpId="0"/>
      <p:bldP spid="266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611188" y="981075"/>
            <a:ext cx="304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0" indent="-24765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）右移</a:t>
            </a:r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604838" y="1700808"/>
            <a:ext cx="4327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令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: W</a:t>
            </a:r>
            <a:r>
              <a:rPr kumimoji="0"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kumimoji="0" lang="zh-CN" altLang="en-US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7653" name="Group 9"/>
          <p:cNvGrpSpPr>
            <a:grpSpLocks/>
          </p:cNvGrpSpPr>
          <p:nvPr/>
        </p:nvGrpSpPr>
        <p:grpSpPr bwMode="auto">
          <a:xfrm>
            <a:off x="539552" y="2924944"/>
            <a:ext cx="6553200" cy="1570037"/>
            <a:chOff x="432" y="2179"/>
            <a:chExt cx="4128" cy="989"/>
          </a:xfrm>
        </p:grpSpPr>
        <p:sp>
          <p:nvSpPr>
            <p:cNvPr id="236554" name="Text Box 10"/>
            <p:cNvSpPr txBox="1">
              <a:spLocks noChangeArrowheads="1"/>
            </p:cNvSpPr>
            <p:nvPr/>
          </p:nvSpPr>
          <p:spPr bwMode="auto">
            <a:xfrm>
              <a:off x="624" y="2217"/>
              <a:ext cx="1584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endParaRPr kumimoji="0" lang="zh-CN" altLang="en-US" sz="2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endParaRPr kumimoji="0" lang="zh-CN" altLang="en-US" sz="2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7661" name="AutoShape 11"/>
            <p:cNvSpPr>
              <a:spLocks/>
            </p:cNvSpPr>
            <p:nvPr/>
          </p:nvSpPr>
          <p:spPr bwMode="auto">
            <a:xfrm>
              <a:off x="432" y="2409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27662" name="Group 12"/>
            <p:cNvGrpSpPr>
              <a:grpSpLocks/>
            </p:cNvGrpSpPr>
            <p:nvPr/>
          </p:nvGrpSpPr>
          <p:grpSpPr bwMode="auto">
            <a:xfrm>
              <a:off x="1392" y="2179"/>
              <a:ext cx="3168" cy="269"/>
              <a:chOff x="1008" y="2448"/>
              <a:chExt cx="3168" cy="269"/>
            </a:xfrm>
          </p:grpSpPr>
          <p:sp>
            <p:nvSpPr>
              <p:cNvPr id="236557" name="Text Box 13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4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     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4</a:t>
                </a:r>
              </a:p>
            </p:txBody>
          </p:sp>
          <p:sp>
            <p:nvSpPr>
              <p:cNvPr id="27682" name="Line 14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3" name="Line 15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4" name="Line 16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5" name="Line 17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6" name="Oval 18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87" name="Oval 19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88" name="Oval 20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27663" name="Group 21"/>
            <p:cNvGrpSpPr>
              <a:grpSpLocks/>
            </p:cNvGrpSpPr>
            <p:nvPr/>
          </p:nvGrpSpPr>
          <p:grpSpPr bwMode="auto">
            <a:xfrm>
              <a:off x="1392" y="2534"/>
              <a:ext cx="3168" cy="269"/>
              <a:chOff x="1008" y="2448"/>
              <a:chExt cx="3168" cy="269"/>
            </a:xfrm>
          </p:grpSpPr>
          <p:sp>
            <p:nvSpPr>
              <p:cNvPr id="236566" name="Text Box 22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     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27674" name="Line 23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5" name="Line 24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6" name="Line 25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7" name="Line 2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8" name="Oval 27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79" name="Oval 28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80" name="Oval 29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27664" name="Group 30"/>
            <p:cNvGrpSpPr>
              <a:grpSpLocks/>
            </p:cNvGrpSpPr>
            <p:nvPr/>
          </p:nvGrpSpPr>
          <p:grpSpPr bwMode="auto">
            <a:xfrm>
              <a:off x="1392" y="2899"/>
              <a:ext cx="3168" cy="269"/>
              <a:chOff x="1008" y="2448"/>
              <a:chExt cx="3168" cy="269"/>
            </a:xfrm>
          </p:grpSpPr>
          <p:sp>
            <p:nvSpPr>
              <p:cNvPr id="236575" name="Text Box 31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     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     </a:t>
                </a:r>
                <a:r>
                  <a:rPr lang="zh-CN" altLang="en-US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7666" name="Line 32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7" name="Line 33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8" name="Line 34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9" name="Line 35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0" name="Oval 36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71" name="Oval 37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7672" name="Oval 38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</p:grpSp>
      <p:grpSp>
        <p:nvGrpSpPr>
          <p:cNvPr id="27654" name="Group 42"/>
          <p:cNvGrpSpPr>
            <a:grpSpLocks/>
          </p:cNvGrpSpPr>
          <p:nvPr/>
        </p:nvGrpSpPr>
        <p:grpSpPr bwMode="auto">
          <a:xfrm>
            <a:off x="611560" y="2405063"/>
            <a:ext cx="2016125" cy="519112"/>
            <a:chOff x="884" y="2614"/>
            <a:chExt cx="1270" cy="327"/>
          </a:xfrm>
        </p:grpSpPr>
        <p:sp>
          <p:nvSpPr>
            <p:cNvPr id="27658" name="Text Box 43"/>
            <p:cNvSpPr txBox="1">
              <a:spLocks noChangeArrowheads="1"/>
            </p:cNvSpPr>
            <p:nvPr/>
          </p:nvSpPr>
          <p:spPr bwMode="auto">
            <a:xfrm>
              <a:off x="884" y="261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Arial" panose="020B0604020202020204" pitchFamily="34" charset="0"/>
                </a:rPr>
                <a:t>当 </a:t>
              </a:r>
              <a:r>
                <a:rPr lang="en-US" altLang="zh-CN" sz="2800">
                  <a:solidFill>
                    <a:schemeClr val="bg2"/>
                  </a:solidFill>
                  <a:latin typeface="Arial" panose="020B0604020202020204" pitchFamily="34" charset="0"/>
                </a:rPr>
                <a:t>cp </a:t>
              </a:r>
            </a:p>
          </p:txBody>
        </p:sp>
        <p:sp>
          <p:nvSpPr>
            <p:cNvPr id="27659" name="Line 44"/>
            <p:cNvSpPr>
              <a:spLocks noChangeShapeType="1"/>
            </p:cNvSpPr>
            <p:nvPr/>
          </p:nvSpPr>
          <p:spPr bwMode="auto">
            <a:xfrm flipV="1">
              <a:off x="1560" y="2705"/>
              <a:ext cx="0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双向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移位寄存器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354609" y="4797152"/>
            <a:ext cx="1970759" cy="1514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48656" y="4802335"/>
            <a:ext cx="4540249" cy="16510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" name="Group 182"/>
          <p:cNvGrpSpPr>
            <a:grpSpLocks/>
          </p:cNvGrpSpPr>
          <p:nvPr/>
        </p:nvGrpSpPr>
        <p:grpSpPr bwMode="auto">
          <a:xfrm>
            <a:off x="804664" y="4895999"/>
            <a:ext cx="4343400" cy="427037"/>
            <a:chOff x="1152" y="3456"/>
            <a:chExt cx="2736" cy="269"/>
          </a:xfrm>
        </p:grpSpPr>
        <p:sp>
          <p:nvSpPr>
            <p:cNvPr id="42" name="Text Box 183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43" name="Line 18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85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186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187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" name="Group 188"/>
          <p:cNvGrpSpPr>
            <a:grpSpLocks/>
          </p:cNvGrpSpPr>
          <p:nvPr/>
        </p:nvGrpSpPr>
        <p:grpSpPr bwMode="auto">
          <a:xfrm>
            <a:off x="781744" y="5429399"/>
            <a:ext cx="4343400" cy="427037"/>
            <a:chOff x="1152" y="3456"/>
            <a:chExt cx="2736" cy="269"/>
          </a:xfrm>
        </p:grpSpPr>
        <p:sp>
          <p:nvSpPr>
            <p:cNvPr id="48" name="Text Box 189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49" name="Line 190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191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192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93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" name="Group 194"/>
          <p:cNvGrpSpPr>
            <a:grpSpLocks/>
          </p:cNvGrpSpPr>
          <p:nvPr/>
        </p:nvGrpSpPr>
        <p:grpSpPr bwMode="auto">
          <a:xfrm>
            <a:off x="781744" y="5962799"/>
            <a:ext cx="4343400" cy="427037"/>
            <a:chOff x="1152" y="3456"/>
            <a:chExt cx="2736" cy="269"/>
          </a:xfrm>
        </p:grpSpPr>
        <p:sp>
          <p:nvSpPr>
            <p:cNvPr id="54" name="Text Box 195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55" name="Line 196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197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198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99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" name="AutoShape 202"/>
          <p:cNvSpPr>
            <a:spLocks/>
          </p:cNvSpPr>
          <p:nvPr/>
        </p:nvSpPr>
        <p:spPr bwMode="auto">
          <a:xfrm>
            <a:off x="553144" y="5124599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60" name="Group 375"/>
          <p:cNvGrpSpPr>
            <a:grpSpLocks/>
          </p:cNvGrpSpPr>
          <p:nvPr/>
        </p:nvGrpSpPr>
        <p:grpSpPr bwMode="auto">
          <a:xfrm>
            <a:off x="5462736" y="4878558"/>
            <a:ext cx="2133600" cy="1433512"/>
            <a:chOff x="4168" y="3448"/>
            <a:chExt cx="1344" cy="903"/>
          </a:xfrm>
        </p:grpSpPr>
        <p:sp>
          <p:nvSpPr>
            <p:cNvPr id="61" name="Text Box 201"/>
            <p:cNvSpPr txBox="1">
              <a:spLocks noChangeArrowheads="1"/>
            </p:cNvSpPr>
            <p:nvPr/>
          </p:nvSpPr>
          <p:spPr bwMode="auto">
            <a:xfrm>
              <a:off x="4360" y="3448"/>
              <a:ext cx="1152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62" name="AutoShape 203"/>
            <p:cNvSpPr>
              <a:spLocks/>
            </p:cNvSpPr>
            <p:nvPr/>
          </p:nvSpPr>
          <p:spPr bwMode="auto">
            <a:xfrm>
              <a:off x="4168" y="364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611188" y="981075"/>
            <a:ext cx="304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0" indent="-24765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）左移</a:t>
            </a: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899592" y="1556792"/>
            <a:ext cx="4308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令：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L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R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kumimoji="0" lang="zh-CN" altLang="en-US" sz="2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8677" name="Group 9"/>
          <p:cNvGrpSpPr>
            <a:grpSpLocks/>
          </p:cNvGrpSpPr>
          <p:nvPr/>
        </p:nvGrpSpPr>
        <p:grpSpPr bwMode="auto">
          <a:xfrm>
            <a:off x="971600" y="2670398"/>
            <a:ext cx="6553200" cy="1570038"/>
            <a:chOff x="432" y="2179"/>
            <a:chExt cx="4128" cy="989"/>
          </a:xfrm>
        </p:grpSpPr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624" y="2217"/>
              <a:ext cx="1584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endParaRPr kumimoji="0" lang="zh-CN" altLang="en-US" sz="2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 </a:t>
              </a:r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 </a:t>
              </a:r>
              <a:endParaRPr kumimoji="0" lang="zh-CN" altLang="en-US" sz="2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8685" name="AutoShape 11"/>
            <p:cNvSpPr>
              <a:spLocks/>
            </p:cNvSpPr>
            <p:nvPr/>
          </p:nvSpPr>
          <p:spPr bwMode="auto">
            <a:xfrm>
              <a:off x="432" y="2409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28686" name="Group 12"/>
            <p:cNvGrpSpPr>
              <a:grpSpLocks/>
            </p:cNvGrpSpPr>
            <p:nvPr/>
          </p:nvGrpSpPr>
          <p:grpSpPr bwMode="auto">
            <a:xfrm>
              <a:off x="1392" y="2179"/>
              <a:ext cx="3168" cy="269"/>
              <a:chOff x="1008" y="2448"/>
              <a:chExt cx="3168" cy="269"/>
            </a:xfrm>
          </p:grpSpPr>
          <p:sp>
            <p:nvSpPr>
              <p:cNvPr id="237581" name="Text Box 13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zh-CN" altLang="en-US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4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    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28706" name="Line 14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7" name="Line 15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8" name="Line 16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9" name="Line 17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0" name="Oval 18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711" name="Oval 19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712" name="Oval 20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28687" name="Group 21"/>
            <p:cNvGrpSpPr>
              <a:grpSpLocks/>
            </p:cNvGrpSpPr>
            <p:nvPr/>
          </p:nvGrpSpPr>
          <p:grpSpPr bwMode="auto">
            <a:xfrm>
              <a:off x="1392" y="2534"/>
              <a:ext cx="3168" cy="269"/>
              <a:chOff x="1008" y="2448"/>
              <a:chExt cx="3168" cy="269"/>
            </a:xfrm>
          </p:grpSpPr>
          <p:sp>
            <p:nvSpPr>
              <p:cNvPr id="237590" name="Text Box 22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zh-CN" altLang="en-US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    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28698" name="Line 23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9" name="Line 24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0" name="Line 25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1" name="Line 2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2" name="Oval 27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703" name="Oval 28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704" name="Oval 29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28688" name="Group 30"/>
            <p:cNvGrpSpPr>
              <a:grpSpLocks/>
            </p:cNvGrpSpPr>
            <p:nvPr/>
          </p:nvGrpSpPr>
          <p:grpSpPr bwMode="auto">
            <a:xfrm>
              <a:off x="1392" y="2899"/>
              <a:ext cx="3168" cy="269"/>
              <a:chOff x="1008" y="2448"/>
              <a:chExt cx="3168" cy="269"/>
            </a:xfrm>
          </p:grpSpPr>
          <p:sp>
            <p:nvSpPr>
              <p:cNvPr id="237599" name="Text Box 31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zh-CN" altLang="en-US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     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    </a:t>
                </a:r>
                <a:r>
                  <a:rPr lang="zh-CN" altLang="en-US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sz="2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sz="2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28690" name="Line 32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1" name="Line 33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4" name="Oval 36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695" name="Oval 37"/>
              <p:cNvSpPr>
                <a:spLocks noChangeArrowheads="1"/>
              </p:cNvSpPr>
              <p:nvPr/>
            </p:nvSpPr>
            <p:spPr bwMode="auto">
              <a:xfrm>
                <a:off x="2366" y="254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8696" name="Oval 38"/>
              <p:cNvSpPr>
                <a:spLocks noChangeArrowheads="1"/>
              </p:cNvSpPr>
              <p:nvPr/>
            </p:nvSpPr>
            <p:spPr bwMode="auto">
              <a:xfrm>
                <a:off x="3086" y="255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</p:grpSp>
      <p:grpSp>
        <p:nvGrpSpPr>
          <p:cNvPr id="28678" name="Group 39"/>
          <p:cNvGrpSpPr>
            <a:grpSpLocks/>
          </p:cNvGrpSpPr>
          <p:nvPr/>
        </p:nvGrpSpPr>
        <p:grpSpPr bwMode="auto">
          <a:xfrm>
            <a:off x="899592" y="2117800"/>
            <a:ext cx="2016125" cy="519112"/>
            <a:chOff x="871" y="2614"/>
            <a:chExt cx="1270" cy="327"/>
          </a:xfrm>
        </p:grpSpPr>
        <p:sp>
          <p:nvSpPr>
            <p:cNvPr id="28682" name="Text Box 40"/>
            <p:cNvSpPr txBox="1">
              <a:spLocks noChangeArrowheads="1"/>
            </p:cNvSpPr>
            <p:nvPr/>
          </p:nvSpPr>
          <p:spPr bwMode="auto">
            <a:xfrm>
              <a:off x="871" y="261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当 </a:t>
              </a:r>
              <a:r>
                <a:rPr lang="en-US" altLang="zh-CN" sz="28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cp</a:t>
              </a:r>
              <a:r>
                <a: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8683" name="Line 41"/>
            <p:cNvSpPr>
              <a:spLocks noChangeShapeType="1"/>
            </p:cNvSpPr>
            <p:nvPr/>
          </p:nvSpPr>
          <p:spPr bwMode="auto">
            <a:xfrm flipV="1">
              <a:off x="1560" y="2705"/>
              <a:ext cx="0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双向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移位寄存器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4649" y="4797152"/>
            <a:ext cx="1970759" cy="15149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908696" y="4802335"/>
            <a:ext cx="4540249" cy="16510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" name="Group 182"/>
          <p:cNvGrpSpPr>
            <a:grpSpLocks/>
          </p:cNvGrpSpPr>
          <p:nvPr/>
        </p:nvGrpSpPr>
        <p:grpSpPr bwMode="auto">
          <a:xfrm>
            <a:off x="1164704" y="4895999"/>
            <a:ext cx="4343400" cy="427037"/>
            <a:chOff x="1152" y="3456"/>
            <a:chExt cx="2736" cy="269"/>
          </a:xfrm>
        </p:grpSpPr>
        <p:sp>
          <p:nvSpPr>
            <p:cNvPr id="42" name="Text Box 183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43" name="Line 184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85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186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187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" name="Group 188"/>
          <p:cNvGrpSpPr>
            <a:grpSpLocks/>
          </p:cNvGrpSpPr>
          <p:nvPr/>
        </p:nvGrpSpPr>
        <p:grpSpPr bwMode="auto">
          <a:xfrm>
            <a:off x="1141784" y="5429399"/>
            <a:ext cx="4343400" cy="427037"/>
            <a:chOff x="1152" y="3456"/>
            <a:chExt cx="2736" cy="269"/>
          </a:xfrm>
        </p:grpSpPr>
        <p:sp>
          <p:nvSpPr>
            <p:cNvPr id="48" name="Text Box 189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49" name="Line 190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191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192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93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" name="Group 194"/>
          <p:cNvGrpSpPr>
            <a:grpSpLocks/>
          </p:cNvGrpSpPr>
          <p:nvPr/>
        </p:nvGrpSpPr>
        <p:grpSpPr bwMode="auto">
          <a:xfrm>
            <a:off x="1141784" y="5962799"/>
            <a:ext cx="4343400" cy="427037"/>
            <a:chOff x="1152" y="3456"/>
            <a:chExt cx="2736" cy="269"/>
          </a:xfrm>
        </p:grpSpPr>
        <p:sp>
          <p:nvSpPr>
            <p:cNvPr id="54" name="Text Box 195"/>
            <p:cNvSpPr txBox="1">
              <a:spLocks noChangeArrowheads="1"/>
            </p:cNvSpPr>
            <p:nvPr/>
          </p:nvSpPr>
          <p:spPr bwMode="auto">
            <a:xfrm>
              <a:off x="1152" y="3456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   </a:t>
              </a:r>
              <a:r>
                <a:rPr lang="zh-CN" altLang="en-US" sz="2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55" name="Line 196"/>
            <p:cNvSpPr>
              <a:spLocks noChangeShapeType="1"/>
            </p:cNvSpPr>
            <p:nvPr/>
          </p:nvSpPr>
          <p:spPr bwMode="auto">
            <a:xfrm>
              <a:off x="163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197"/>
            <p:cNvSpPr>
              <a:spLocks noChangeShapeType="1"/>
            </p:cNvSpPr>
            <p:nvPr/>
          </p:nvSpPr>
          <p:spPr bwMode="auto">
            <a:xfrm>
              <a:off x="2472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198"/>
            <p:cNvSpPr>
              <a:spLocks noChangeShapeType="1"/>
            </p:cNvSpPr>
            <p:nvPr/>
          </p:nvSpPr>
          <p:spPr bwMode="auto">
            <a:xfrm>
              <a:off x="3216" y="350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99"/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" name="AutoShape 202"/>
          <p:cNvSpPr>
            <a:spLocks/>
          </p:cNvSpPr>
          <p:nvPr/>
        </p:nvSpPr>
        <p:spPr bwMode="auto">
          <a:xfrm>
            <a:off x="913184" y="5124599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60" name="Group 375"/>
          <p:cNvGrpSpPr>
            <a:grpSpLocks/>
          </p:cNvGrpSpPr>
          <p:nvPr/>
        </p:nvGrpSpPr>
        <p:grpSpPr bwMode="auto">
          <a:xfrm>
            <a:off x="5822776" y="4878558"/>
            <a:ext cx="2133600" cy="1433512"/>
            <a:chOff x="4168" y="3448"/>
            <a:chExt cx="1344" cy="903"/>
          </a:xfrm>
        </p:grpSpPr>
        <p:sp>
          <p:nvSpPr>
            <p:cNvPr id="61" name="Text Box 201"/>
            <p:cNvSpPr txBox="1">
              <a:spLocks noChangeArrowheads="1"/>
            </p:cNvSpPr>
            <p:nvPr/>
          </p:nvSpPr>
          <p:spPr bwMode="auto">
            <a:xfrm>
              <a:off x="4360" y="3448"/>
              <a:ext cx="1152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62" name="AutoShape 203"/>
            <p:cNvSpPr>
              <a:spLocks/>
            </p:cNvSpPr>
            <p:nvPr/>
          </p:nvSpPr>
          <p:spPr bwMode="auto">
            <a:xfrm>
              <a:off x="4168" y="364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00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1259632" y="2329716"/>
            <a:ext cx="411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令：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O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</a:p>
        </p:txBody>
      </p:sp>
      <p:grpSp>
        <p:nvGrpSpPr>
          <p:cNvPr id="29699" name="Group 6"/>
          <p:cNvGrpSpPr>
            <a:grpSpLocks/>
          </p:cNvGrpSpPr>
          <p:nvPr/>
        </p:nvGrpSpPr>
        <p:grpSpPr bwMode="auto">
          <a:xfrm>
            <a:off x="1187624" y="3407375"/>
            <a:ext cx="3810000" cy="1433513"/>
            <a:chOff x="480" y="1104"/>
            <a:chExt cx="2400" cy="903"/>
          </a:xfrm>
        </p:grpSpPr>
        <p:grpSp>
          <p:nvGrpSpPr>
            <p:cNvPr id="29707" name="Group 7"/>
            <p:cNvGrpSpPr>
              <a:grpSpLocks/>
            </p:cNvGrpSpPr>
            <p:nvPr/>
          </p:nvGrpSpPr>
          <p:grpSpPr bwMode="auto">
            <a:xfrm>
              <a:off x="672" y="1104"/>
              <a:ext cx="1248" cy="288"/>
              <a:chOff x="288" y="3504"/>
              <a:chExt cx="1248" cy="288"/>
            </a:xfrm>
          </p:grpSpPr>
          <p:grpSp>
            <p:nvGrpSpPr>
              <p:cNvPr id="29725" name="Group 8"/>
              <p:cNvGrpSpPr>
                <a:grpSpLocks/>
              </p:cNvGrpSpPr>
              <p:nvPr/>
            </p:nvGrpSpPr>
            <p:grpSpPr bwMode="auto">
              <a:xfrm>
                <a:off x="288" y="3504"/>
                <a:ext cx="336" cy="288"/>
                <a:chOff x="1152" y="3936"/>
                <a:chExt cx="336" cy="288"/>
              </a:xfrm>
            </p:grpSpPr>
            <p:sp>
              <p:nvSpPr>
                <p:cNvPr id="23860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52" y="393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29729" name="Line 10"/>
                <p:cNvSpPr>
                  <a:spLocks noChangeShapeType="1"/>
                </p:cNvSpPr>
                <p:nvPr/>
              </p:nvSpPr>
              <p:spPr bwMode="auto">
                <a:xfrm>
                  <a:off x="1224" y="3984"/>
                  <a:ext cx="96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8603" name="Text Box 11"/>
              <p:cNvSpPr txBox="1">
                <a:spLocks noChangeArrowheads="1"/>
              </p:cNvSpPr>
              <p:nvPr/>
            </p:nvSpPr>
            <p:spPr bwMode="auto">
              <a:xfrm>
                <a:off x="528" y="350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727" name="Line 12"/>
              <p:cNvSpPr>
                <a:spLocks noChangeShapeType="1"/>
              </p:cNvSpPr>
              <p:nvPr/>
            </p:nvSpPr>
            <p:spPr bwMode="auto">
              <a:xfrm>
                <a:off x="864" y="355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708" name="Group 13"/>
            <p:cNvGrpSpPr>
              <a:grpSpLocks/>
            </p:cNvGrpSpPr>
            <p:nvPr/>
          </p:nvGrpSpPr>
          <p:grpSpPr bwMode="auto">
            <a:xfrm>
              <a:off x="672" y="1392"/>
              <a:ext cx="1248" cy="288"/>
              <a:chOff x="288" y="3504"/>
              <a:chExt cx="1248" cy="288"/>
            </a:xfrm>
          </p:grpSpPr>
          <p:grpSp>
            <p:nvGrpSpPr>
              <p:cNvPr id="29720" name="Group 14"/>
              <p:cNvGrpSpPr>
                <a:grpSpLocks/>
              </p:cNvGrpSpPr>
              <p:nvPr/>
            </p:nvGrpSpPr>
            <p:grpSpPr bwMode="auto">
              <a:xfrm>
                <a:off x="288" y="3504"/>
                <a:ext cx="336" cy="288"/>
                <a:chOff x="1152" y="3936"/>
                <a:chExt cx="336" cy="288"/>
              </a:xfrm>
            </p:grpSpPr>
            <p:sp>
              <p:nvSpPr>
                <p:cNvPr id="2386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52" y="393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29724" name="Line 16"/>
                <p:cNvSpPr>
                  <a:spLocks noChangeShapeType="1"/>
                </p:cNvSpPr>
                <p:nvPr/>
              </p:nvSpPr>
              <p:spPr bwMode="auto">
                <a:xfrm>
                  <a:off x="1224" y="3984"/>
                  <a:ext cx="96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8609" name="Text Box 17"/>
              <p:cNvSpPr txBox="1">
                <a:spLocks noChangeArrowheads="1"/>
              </p:cNvSpPr>
              <p:nvPr/>
            </p:nvSpPr>
            <p:spPr bwMode="auto">
              <a:xfrm>
                <a:off x="528" y="350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722" name="Line 18"/>
              <p:cNvSpPr>
                <a:spLocks noChangeShapeType="1"/>
              </p:cNvSpPr>
              <p:nvPr/>
            </p:nvSpPr>
            <p:spPr bwMode="auto">
              <a:xfrm>
                <a:off x="864" y="355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709" name="Group 19"/>
            <p:cNvGrpSpPr>
              <a:grpSpLocks/>
            </p:cNvGrpSpPr>
            <p:nvPr/>
          </p:nvGrpSpPr>
          <p:grpSpPr bwMode="auto">
            <a:xfrm>
              <a:off x="672" y="1680"/>
              <a:ext cx="1248" cy="291"/>
              <a:chOff x="288" y="3504"/>
              <a:chExt cx="1248" cy="291"/>
            </a:xfrm>
          </p:grpSpPr>
          <p:grpSp>
            <p:nvGrpSpPr>
              <p:cNvPr id="29715" name="Group 20"/>
              <p:cNvGrpSpPr>
                <a:grpSpLocks/>
              </p:cNvGrpSpPr>
              <p:nvPr/>
            </p:nvGrpSpPr>
            <p:grpSpPr bwMode="auto">
              <a:xfrm>
                <a:off x="288" y="3504"/>
                <a:ext cx="336" cy="288"/>
                <a:chOff x="1152" y="3936"/>
                <a:chExt cx="336" cy="288"/>
              </a:xfrm>
            </p:grpSpPr>
            <p:sp>
              <p:nvSpPr>
                <p:cNvPr id="23861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52" y="393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</a:t>
                  </a:r>
                  <a:r>
                    <a:rPr kumimoji="0" lang="en-US" altLang="zh-CN" b="1" baseline="-25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9719" name="Line 22"/>
                <p:cNvSpPr>
                  <a:spLocks noChangeShapeType="1"/>
                </p:cNvSpPr>
                <p:nvPr/>
              </p:nvSpPr>
              <p:spPr bwMode="auto">
                <a:xfrm>
                  <a:off x="1224" y="3984"/>
                  <a:ext cx="96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8615" name="Text Box 23"/>
              <p:cNvSpPr txBox="1">
                <a:spLocks noChangeArrowheads="1"/>
              </p:cNvSpPr>
              <p:nvPr/>
            </p:nvSpPr>
            <p:spPr bwMode="auto">
              <a:xfrm>
                <a:off x="528" y="3504"/>
                <a:ext cx="10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＝ 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  <a:r>
                  <a:rPr kumimoji="0" lang="en-US" altLang="zh-CN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W</a:t>
                </a:r>
                <a:r>
                  <a:rPr kumimoji="0" lang="en-US" altLang="zh-CN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717" name="Line 24"/>
              <p:cNvSpPr>
                <a:spLocks noChangeShapeType="1"/>
              </p:cNvSpPr>
              <p:nvPr/>
            </p:nvSpPr>
            <p:spPr bwMode="auto">
              <a:xfrm>
                <a:off x="864" y="355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9710" name="AutoShape 25"/>
            <p:cNvSpPr>
              <a:spLocks/>
            </p:cNvSpPr>
            <p:nvPr/>
          </p:nvSpPr>
          <p:spPr bwMode="auto">
            <a:xfrm>
              <a:off x="480" y="1200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8618" name="Text Box 26"/>
            <p:cNvSpPr txBox="1">
              <a:spLocks noChangeArrowheads="1"/>
            </p:cNvSpPr>
            <p:nvPr/>
          </p:nvSpPr>
          <p:spPr bwMode="auto">
            <a:xfrm>
              <a:off x="1872" y="1104"/>
              <a:ext cx="1008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29712" name="Line 27"/>
            <p:cNvSpPr>
              <a:spLocks noChangeShapeType="1"/>
            </p:cNvSpPr>
            <p:nvPr/>
          </p:nvSpPr>
          <p:spPr bwMode="auto">
            <a:xfrm>
              <a:off x="2184" y="115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3" name="Line 28"/>
            <p:cNvSpPr>
              <a:spLocks noChangeShapeType="1"/>
            </p:cNvSpPr>
            <p:nvPr/>
          </p:nvSpPr>
          <p:spPr bwMode="auto">
            <a:xfrm>
              <a:off x="2196" y="146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Line 29"/>
            <p:cNvSpPr>
              <a:spLocks noChangeShapeType="1"/>
            </p:cNvSpPr>
            <p:nvPr/>
          </p:nvSpPr>
          <p:spPr bwMode="auto">
            <a:xfrm>
              <a:off x="2184" y="177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700" name="AutoShape 30"/>
          <p:cNvSpPr>
            <a:spLocks noChangeArrowheads="1"/>
          </p:cNvSpPr>
          <p:nvPr/>
        </p:nvSpPr>
        <p:spPr bwMode="auto">
          <a:xfrm>
            <a:off x="4464224" y="3788375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623" name="Text Box 31"/>
              <p:cNvSpPr txBox="1">
                <a:spLocks noChangeArrowheads="1"/>
              </p:cNvSpPr>
              <p:nvPr/>
            </p:nvSpPr>
            <p:spPr bwMode="auto">
              <a:xfrm>
                <a:off x="5867871" y="3297576"/>
                <a:ext cx="1600200" cy="1571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endPara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  <a:r>
                  <a:rPr kumimoji="0" lang="en-US" altLang="zh-CN" b="1" baseline="-25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endPara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mc:Choice>
        <mc:Fallback xmlns="">
          <p:sp>
            <p:nvSpPr>
              <p:cNvPr id="238623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871" y="3297576"/>
                <a:ext cx="1600200" cy="1571584"/>
              </a:xfrm>
              <a:prstGeom prst="rect">
                <a:avLst/>
              </a:prstGeom>
              <a:blipFill rotWithShape="0">
                <a:blip r:embed="rId2"/>
                <a:stretch>
                  <a:fillRect l="-6489" t="-4651" b="-1046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702" name="Picture 3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34"/>
          <p:cNvSpPr txBox="1">
            <a:spLocks noChangeArrowheads="1"/>
          </p:cNvSpPr>
          <p:nvPr/>
        </p:nvSpPr>
        <p:spPr bwMode="auto">
          <a:xfrm>
            <a:off x="611188" y="981075"/>
            <a:ext cx="304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0" indent="-24765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）输出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双向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移位寄存器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300192" y="836712"/>
            <a:ext cx="2517774" cy="23556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3" name="Group 162"/>
          <p:cNvGrpSpPr>
            <a:grpSpLocks/>
          </p:cNvGrpSpPr>
          <p:nvPr/>
        </p:nvGrpSpPr>
        <p:grpSpPr bwMode="auto">
          <a:xfrm>
            <a:off x="6845300" y="1605313"/>
            <a:ext cx="1981200" cy="457200"/>
            <a:chOff x="288" y="3504"/>
            <a:chExt cx="1248" cy="288"/>
          </a:xfrm>
        </p:grpSpPr>
        <p:grpSp>
          <p:nvGrpSpPr>
            <p:cNvPr id="34" name="Group 163"/>
            <p:cNvGrpSpPr>
              <a:grpSpLocks/>
            </p:cNvGrpSpPr>
            <p:nvPr/>
          </p:nvGrpSpPr>
          <p:grpSpPr bwMode="auto">
            <a:xfrm>
              <a:off x="288" y="3504"/>
              <a:ext cx="336" cy="288"/>
              <a:chOff x="1152" y="3936"/>
              <a:chExt cx="336" cy="288"/>
            </a:xfrm>
          </p:grpSpPr>
          <p:sp>
            <p:nvSpPr>
              <p:cNvPr id="37" name="Text Box 164"/>
              <p:cNvSpPr txBox="1">
                <a:spLocks noChangeArrowheads="1"/>
              </p:cNvSpPr>
              <p:nvPr/>
            </p:nvSpPr>
            <p:spPr bwMode="auto">
              <a:xfrm>
                <a:off x="1152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38" name="Line 165"/>
              <p:cNvSpPr>
                <a:spLocks noChangeShapeType="1"/>
              </p:cNvSpPr>
              <p:nvPr/>
            </p:nvSpPr>
            <p:spPr bwMode="auto">
              <a:xfrm>
                <a:off x="1224" y="3984"/>
                <a:ext cx="9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" name="Text Box 166"/>
            <p:cNvSpPr txBox="1">
              <a:spLocks noChangeArrowheads="1"/>
            </p:cNvSpPr>
            <p:nvPr/>
          </p:nvSpPr>
          <p:spPr bwMode="auto">
            <a:xfrm>
              <a:off x="528" y="350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</a:t>
              </a:r>
              <a:endPara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6" name="Line 167"/>
            <p:cNvSpPr>
              <a:spLocks noChangeShapeType="1"/>
            </p:cNvSpPr>
            <p:nvPr/>
          </p:nvSpPr>
          <p:spPr bwMode="auto">
            <a:xfrm>
              <a:off x="864" y="3552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" name="Group 169"/>
          <p:cNvGrpSpPr>
            <a:grpSpLocks/>
          </p:cNvGrpSpPr>
          <p:nvPr/>
        </p:nvGrpSpPr>
        <p:grpSpPr bwMode="auto">
          <a:xfrm>
            <a:off x="6845300" y="2062519"/>
            <a:ext cx="1981200" cy="461963"/>
            <a:chOff x="288" y="3504"/>
            <a:chExt cx="1248" cy="291"/>
          </a:xfrm>
        </p:grpSpPr>
        <p:grpSp>
          <p:nvGrpSpPr>
            <p:cNvPr id="40" name="Group 170"/>
            <p:cNvGrpSpPr>
              <a:grpSpLocks/>
            </p:cNvGrpSpPr>
            <p:nvPr/>
          </p:nvGrpSpPr>
          <p:grpSpPr bwMode="auto">
            <a:xfrm>
              <a:off x="288" y="3504"/>
              <a:ext cx="336" cy="288"/>
              <a:chOff x="1152" y="3936"/>
              <a:chExt cx="336" cy="288"/>
            </a:xfrm>
          </p:grpSpPr>
          <p:sp>
            <p:nvSpPr>
              <p:cNvPr id="43" name="Text Box 171"/>
              <p:cNvSpPr txBox="1">
                <a:spLocks noChangeArrowheads="1"/>
              </p:cNvSpPr>
              <p:nvPr/>
            </p:nvSpPr>
            <p:spPr bwMode="auto">
              <a:xfrm>
                <a:off x="1152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44" name="Line 172"/>
              <p:cNvSpPr>
                <a:spLocks noChangeShapeType="1"/>
              </p:cNvSpPr>
              <p:nvPr/>
            </p:nvSpPr>
            <p:spPr bwMode="auto">
              <a:xfrm>
                <a:off x="1224" y="3984"/>
                <a:ext cx="9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" name="Text Box 173"/>
            <p:cNvSpPr txBox="1">
              <a:spLocks noChangeArrowheads="1"/>
            </p:cNvSpPr>
            <p:nvPr/>
          </p:nvSpPr>
          <p:spPr bwMode="auto">
            <a:xfrm>
              <a:off x="528" y="3504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</a:t>
              </a:r>
              <a:endPara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2" name="Line 174"/>
            <p:cNvSpPr>
              <a:spLocks noChangeShapeType="1"/>
            </p:cNvSpPr>
            <p:nvPr/>
          </p:nvSpPr>
          <p:spPr bwMode="auto">
            <a:xfrm>
              <a:off x="864" y="3552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5" name="Group 175"/>
          <p:cNvGrpSpPr>
            <a:grpSpLocks/>
          </p:cNvGrpSpPr>
          <p:nvPr/>
        </p:nvGrpSpPr>
        <p:grpSpPr bwMode="auto">
          <a:xfrm>
            <a:off x="6845300" y="2519713"/>
            <a:ext cx="1981200" cy="457200"/>
            <a:chOff x="288" y="3504"/>
            <a:chExt cx="1248" cy="288"/>
          </a:xfrm>
        </p:grpSpPr>
        <p:grpSp>
          <p:nvGrpSpPr>
            <p:cNvPr id="46" name="Group 176"/>
            <p:cNvGrpSpPr>
              <a:grpSpLocks/>
            </p:cNvGrpSpPr>
            <p:nvPr/>
          </p:nvGrpSpPr>
          <p:grpSpPr bwMode="auto">
            <a:xfrm>
              <a:off x="288" y="3504"/>
              <a:ext cx="336" cy="288"/>
              <a:chOff x="1152" y="3936"/>
              <a:chExt cx="336" cy="288"/>
            </a:xfrm>
          </p:grpSpPr>
          <p:sp>
            <p:nvSpPr>
              <p:cNvPr id="49" name="Text Box 177"/>
              <p:cNvSpPr txBox="1">
                <a:spLocks noChangeArrowheads="1"/>
              </p:cNvSpPr>
              <p:nvPr/>
            </p:nvSpPr>
            <p:spPr bwMode="auto">
              <a:xfrm>
                <a:off x="1152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50" name="Line 178"/>
              <p:cNvSpPr>
                <a:spLocks noChangeShapeType="1"/>
              </p:cNvSpPr>
              <p:nvPr/>
            </p:nvSpPr>
            <p:spPr bwMode="auto">
              <a:xfrm>
                <a:off x="1224" y="3984"/>
                <a:ext cx="9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" name="Text Box 179"/>
            <p:cNvSpPr txBox="1">
              <a:spLocks noChangeArrowheads="1"/>
            </p:cNvSpPr>
            <p:nvPr/>
          </p:nvSpPr>
          <p:spPr bwMode="auto">
            <a:xfrm>
              <a:off x="528" y="350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r>
                <a:rPr kumimoji="0"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</a:t>
              </a:r>
              <a:endPara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Line 180"/>
            <p:cNvSpPr>
              <a:spLocks noChangeShapeType="1"/>
            </p:cNvSpPr>
            <p:nvPr/>
          </p:nvSpPr>
          <p:spPr bwMode="auto">
            <a:xfrm>
              <a:off x="864" y="3552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" name="AutoShape 204"/>
          <p:cNvSpPr>
            <a:spLocks/>
          </p:cNvSpPr>
          <p:nvPr/>
        </p:nvSpPr>
        <p:spPr bwMode="auto">
          <a:xfrm>
            <a:off x="6540500" y="1757713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2" name="Text Box 210"/>
          <p:cNvSpPr txBox="1">
            <a:spLocks noChangeArrowheads="1"/>
          </p:cNvSpPr>
          <p:nvPr/>
        </p:nvSpPr>
        <p:spPr bwMode="auto">
          <a:xfrm>
            <a:off x="6300788" y="960788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输出方程：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0" grpId="0" animBg="1"/>
      <p:bldP spid="2386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827088" y="692150"/>
            <a:ext cx="792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9.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寄存器和计数器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700338" y="2138080"/>
            <a:ext cx="3706812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移位寄存器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 节拍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发生器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70979"/>
              </p:ext>
            </p:extLst>
          </p:nvPr>
        </p:nvGraphicFramePr>
        <p:xfrm>
          <a:off x="1763688" y="3753792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4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753792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51469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1844824"/>
            <a:ext cx="69118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时序逻辑分类与计数器分类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同步计数器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3200" b="1" dirty="0" smtClean="0">
                <a:latin typeface="Arial" panose="020B0604020202020204" pitchFamily="34" charset="0"/>
              </a:rPr>
              <a:t>计数器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074788"/>
              </p:ext>
            </p:extLst>
          </p:nvPr>
        </p:nvGraphicFramePr>
        <p:xfrm>
          <a:off x="899592" y="2961704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61704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48632" y="1844824"/>
            <a:ext cx="69118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：数据传输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累加器的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并行加法器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558242"/>
              </p:ext>
            </p:extLst>
          </p:nvPr>
        </p:nvGraphicFramePr>
        <p:xfrm>
          <a:off x="1475656" y="274568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9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4568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5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时序电路分类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9512" y="908720"/>
            <a:ext cx="4451436" cy="2123658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同步时序逻辑电路：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采用统一的时钟脉冲，由脉冲触发状态的改变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异步时序逻辑电路：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没有统一的时钟脉冲</a:t>
            </a:r>
            <a:endParaRPr lang="zh-CN" altLang="el-GR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05059" y="3372793"/>
            <a:ext cx="4425889" cy="3231654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 ♦  </a:t>
            </a: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摩尔型电路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i="1" dirty="0">
                <a:solidFill>
                  <a:schemeClr val="bg1"/>
                </a:solidFill>
              </a:rPr>
              <a:t>Moore</a:t>
            </a:r>
            <a:r>
              <a:rPr lang="zh-CN" altLang="en-US" b="1" dirty="0">
                <a:solidFill>
                  <a:schemeClr val="bg1"/>
                </a:solidFill>
              </a:rPr>
              <a:t>）：</a:t>
            </a:r>
            <a:r>
              <a:rPr kumimoji="0" lang="zh-CN" altLang="en-US" b="1" dirty="0"/>
              <a:t>电路输出仅与电路现态有关，而与电路该时刻的输入无关；或者直接以线路的状态作为输出</a:t>
            </a:r>
            <a:r>
              <a:rPr kumimoji="0" lang="en-US" altLang="zh-CN" b="1" dirty="0"/>
              <a:t>.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 ♦  </a:t>
            </a: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米里型电路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i="1" dirty="0">
                <a:solidFill>
                  <a:schemeClr val="bg1"/>
                </a:solidFill>
              </a:rPr>
              <a:t>Mealy</a:t>
            </a:r>
            <a:r>
              <a:rPr lang="zh-CN" altLang="en-US" b="1" dirty="0">
                <a:solidFill>
                  <a:schemeClr val="bg1"/>
                </a:solidFill>
              </a:rPr>
              <a:t>）：</a:t>
            </a:r>
            <a:r>
              <a:rPr kumimoji="0" lang="zh-CN" altLang="en-US" b="1" dirty="0"/>
              <a:t>电路输出不仅与电路现态有关，而且与电路输入有关</a:t>
            </a:r>
            <a:r>
              <a:rPr kumimoji="0" lang="en-US" altLang="zh-CN" b="1" dirty="0"/>
              <a:t>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50" y="836712"/>
            <a:ext cx="4067026" cy="13681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204864"/>
            <a:ext cx="4152528" cy="13156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430" y="4941168"/>
            <a:ext cx="4320480" cy="14457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4965" y="3573016"/>
            <a:ext cx="3876996" cy="12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-24644" y="836712"/>
            <a:ext cx="89891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+mn-ea"/>
                <a:ea typeface="+mn-ea"/>
              </a:rPr>
              <a:t>计数器</a:t>
            </a:r>
            <a:r>
              <a:rPr lang="zh-CN" altLang="en-US" sz="2400" dirty="0">
                <a:solidFill>
                  <a:schemeClr val="bg2"/>
                </a:solidFill>
                <a:latin typeface="+mn-ea"/>
                <a:ea typeface="+mn-ea"/>
              </a:rPr>
              <a:t>：一种能在输入信号作用下按照固定状态序列循环的时序逻辑电路。</a:t>
            </a:r>
            <a:endParaRPr lang="en-US" altLang="zh-CN" sz="24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SzTx/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32777" name="Picture 1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计数器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基本概念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9512" y="2708920"/>
                <a:ext cx="878497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eaLnBrk="1" hangingPunct="1">
                  <a:spcBef>
                    <a:spcPct val="50000"/>
                  </a:spcBef>
                  <a:buClr>
                    <a:schemeClr val="bg1"/>
                  </a:buClr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b="1" dirty="0">
                    <a:latin typeface="+mn-ea"/>
                  </a:rPr>
                  <a:t>典型应用</a:t>
                </a:r>
                <a:r>
                  <a:rPr lang="zh-CN" altLang="en-US" dirty="0">
                    <a:latin typeface="+mn-ea"/>
                  </a:rPr>
                  <a:t>：计数、分频、定时、控制、产生节拍脉冲等。</a:t>
                </a:r>
                <a:endParaRPr lang="en-US" altLang="zh-CN" dirty="0">
                  <a:latin typeface="+mn-ea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Clr>
                    <a:schemeClr val="bg1"/>
                  </a:buClr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由一组触发器组成，计数器中的“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</a:rPr>
                  <a:t>数</a:t>
                </a:r>
                <a:r>
                  <a:rPr lang="zh-CN" altLang="en-US" dirty="0">
                    <a:latin typeface="+mn-ea"/>
                  </a:rPr>
                  <a:t>”由触发器的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</a:rPr>
                  <a:t>状态组合</a:t>
                </a:r>
                <a:r>
                  <a:rPr lang="zh-CN" altLang="en-US" dirty="0">
                    <a:latin typeface="+mn-ea"/>
                  </a:rPr>
                  <a:t>表示。</a:t>
                </a:r>
                <a:endParaRPr lang="en-US" altLang="zh-CN" dirty="0">
                  <a:latin typeface="+mn-ea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Clr>
                    <a:schemeClr val="bg1"/>
                  </a:buClr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计数器运行时，所经历的状态是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</a:rPr>
                  <a:t>周期性</a:t>
                </a:r>
                <a:r>
                  <a:rPr lang="zh-CN" altLang="en-US" dirty="0">
                    <a:latin typeface="+mn-ea"/>
                  </a:rPr>
                  <a:t>的，在有限个状态中循环。</a:t>
                </a:r>
                <a:endParaRPr lang="en-US" altLang="zh-CN" dirty="0">
                  <a:latin typeface="+mn-ea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Clr>
                    <a:schemeClr val="bg1"/>
                  </a:buClr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一次循环所包含的状态总数成为计数器的“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</a:rPr>
                  <a:t>模</a:t>
                </a:r>
                <a:r>
                  <a:rPr lang="zh-CN" altLang="en-US" dirty="0">
                    <a:latin typeface="+mn-ea"/>
                  </a:rPr>
                  <a:t>”，包含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n-ea"/>
                  </a:rPr>
                  <a:t>个触发器的计数器的模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Clr>
                    <a:schemeClr val="bg1"/>
                  </a:buClr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作用于计数器的时钟脉冲称为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</a:rPr>
                  <a:t>计数脉冲</a:t>
                </a:r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08920"/>
                <a:ext cx="8784976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902" t="-1288" b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49212" t="72443" r="7475" b="6294"/>
          <a:stretch/>
        </p:blipFill>
        <p:spPr>
          <a:xfrm>
            <a:off x="4860032" y="1523652"/>
            <a:ext cx="3384376" cy="118526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矩形标注 4"/>
          <p:cNvSpPr/>
          <p:nvPr/>
        </p:nvSpPr>
        <p:spPr bwMode="auto">
          <a:xfrm>
            <a:off x="2123728" y="1720477"/>
            <a:ext cx="2196182" cy="412379"/>
          </a:xfrm>
          <a:prstGeom prst="wedgeRectCallout">
            <a:avLst>
              <a:gd name="adj1" fmla="val 71981"/>
              <a:gd name="adj2" fmla="val 45145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模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计数器</a:t>
            </a:r>
          </a:p>
        </p:txBody>
      </p:sp>
    </p:spTree>
    <p:extLst>
      <p:ext uri="{BB962C8B-B14F-4D97-AF65-F5344CB8AC3E}">
        <p14:creationId xmlns:p14="http://schemas.microsoft.com/office/powerpoint/2010/main" val="39759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78618" y="1069243"/>
            <a:ext cx="8371977" cy="1569660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根据时钟分类：  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同步计数器（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Synchronous counter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异步计数器（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Asynchronous counter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94893" y="2780928"/>
            <a:ext cx="8355702" cy="2123658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根据功能分类： 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加法计数器 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Up counter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减法计数器 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Down counter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可逆计数器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Reversible counter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394893" y="5045545"/>
            <a:ext cx="8355702" cy="1569660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根据计数方式： 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二进制计数器 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Binary counter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十进制计数器（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Decimal counter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32777" name="Picture 1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计数器的分类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1844824"/>
            <a:ext cx="69118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时序逻辑分类与计数器分类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同步计数器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3200" b="1" dirty="0" smtClean="0">
                <a:latin typeface="Arial" panose="020B0604020202020204" pitchFamily="34" charset="0"/>
              </a:rPr>
              <a:t>计数器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41366"/>
              </p:ext>
            </p:extLst>
          </p:nvPr>
        </p:nvGraphicFramePr>
        <p:xfrm>
          <a:off x="899592" y="3969816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969816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大括号 7"/>
          <p:cNvSpPr/>
          <p:nvPr/>
        </p:nvSpPr>
        <p:spPr bwMode="auto">
          <a:xfrm>
            <a:off x="4427984" y="3300202"/>
            <a:ext cx="360040" cy="1332000"/>
          </a:xfrm>
          <a:prstGeom prst="leftBrac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6650" y="3140968"/>
            <a:ext cx="37926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1.</a:t>
            </a:r>
            <a:r>
              <a:rPr lang="zh-CN" altLang="en-US" sz="2200" b="1" dirty="0"/>
              <a:t>环形计数器与扭环形计数器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2.</a:t>
            </a:r>
            <a:r>
              <a:rPr lang="zh-CN" altLang="en-US" sz="2200" b="1" dirty="0"/>
              <a:t>模</a:t>
            </a:r>
            <a:r>
              <a:rPr lang="en-US" altLang="zh-CN" sz="2200" b="1" dirty="0"/>
              <a:t>8</a:t>
            </a:r>
            <a:r>
              <a:rPr lang="zh-CN" altLang="en-US" sz="2200" b="1" dirty="0"/>
              <a:t>计数器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3.</a:t>
            </a:r>
            <a:r>
              <a:rPr lang="zh-CN" altLang="en-US" sz="2200" b="1" dirty="0"/>
              <a:t>可自启动的模</a:t>
            </a:r>
            <a:r>
              <a:rPr lang="en-US" altLang="zh-CN" sz="2200" b="1" dirty="0"/>
              <a:t>6</a:t>
            </a:r>
            <a:r>
              <a:rPr lang="zh-CN" altLang="en-US" sz="2200" b="1" dirty="0"/>
              <a:t>计数器</a:t>
            </a:r>
          </a:p>
        </p:txBody>
      </p:sp>
    </p:spTree>
    <p:extLst>
      <p:ext uri="{BB962C8B-B14F-4D97-AF65-F5344CB8AC3E}">
        <p14:creationId xmlns:p14="http://schemas.microsoft.com/office/powerpoint/2010/main" val="35825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1844824"/>
            <a:ext cx="69118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时序逻辑分类与计数器分类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同步计数器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3200" b="1" dirty="0" smtClean="0">
                <a:latin typeface="Arial" panose="020B0604020202020204" pitchFamily="34" charset="0"/>
              </a:rPr>
              <a:t>计数器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/>
          </p:nvPr>
        </p:nvGraphicFramePr>
        <p:xfrm>
          <a:off x="3781766" y="3401506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766" y="3401506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大括号 7"/>
          <p:cNvSpPr/>
          <p:nvPr/>
        </p:nvSpPr>
        <p:spPr bwMode="auto">
          <a:xfrm>
            <a:off x="4427984" y="3300202"/>
            <a:ext cx="360040" cy="1332000"/>
          </a:xfrm>
          <a:prstGeom prst="leftBrac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6650" y="3140968"/>
            <a:ext cx="37926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1.</a:t>
            </a:r>
            <a:r>
              <a:rPr lang="zh-CN" altLang="en-US" sz="2200" b="1" dirty="0"/>
              <a:t>环形计数器与扭环形计数器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2.</a:t>
            </a:r>
            <a:r>
              <a:rPr lang="zh-CN" altLang="en-US" sz="2200" b="1" dirty="0"/>
              <a:t>模</a:t>
            </a:r>
            <a:r>
              <a:rPr lang="en-US" altLang="zh-CN" sz="2200" b="1" dirty="0"/>
              <a:t>8</a:t>
            </a:r>
            <a:r>
              <a:rPr lang="zh-CN" altLang="en-US" sz="2200" b="1" dirty="0"/>
              <a:t>计数器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3.</a:t>
            </a:r>
            <a:r>
              <a:rPr lang="zh-CN" altLang="en-US" sz="2200" b="1" dirty="0"/>
              <a:t>可自启动的模</a:t>
            </a:r>
            <a:r>
              <a:rPr lang="en-US" altLang="zh-CN" sz="2200" b="1" dirty="0"/>
              <a:t>6</a:t>
            </a:r>
            <a:r>
              <a:rPr lang="zh-CN" altLang="en-US" sz="2200" b="1" dirty="0"/>
              <a:t>计数器</a:t>
            </a:r>
          </a:p>
        </p:txBody>
      </p:sp>
    </p:spTree>
    <p:extLst>
      <p:ext uri="{BB962C8B-B14F-4D97-AF65-F5344CB8AC3E}">
        <p14:creationId xmlns:p14="http://schemas.microsoft.com/office/powerpoint/2010/main" val="11645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6" name="Group 21"/>
          <p:cNvGrpSpPr>
            <a:grpSpLocks/>
          </p:cNvGrpSpPr>
          <p:nvPr/>
        </p:nvGrpSpPr>
        <p:grpSpPr bwMode="auto">
          <a:xfrm>
            <a:off x="-540568" y="1087760"/>
            <a:ext cx="7227888" cy="1981200"/>
            <a:chOff x="528" y="528"/>
            <a:chExt cx="4553" cy="1248"/>
          </a:xfrm>
        </p:grpSpPr>
        <p:sp>
          <p:nvSpPr>
            <p:cNvPr id="17425" name="Line 22"/>
            <p:cNvSpPr>
              <a:spLocks noChangeShapeType="1"/>
            </p:cNvSpPr>
            <p:nvPr/>
          </p:nvSpPr>
          <p:spPr bwMode="auto">
            <a:xfrm flipV="1">
              <a:off x="2208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179224" name="Text Box 24"/>
            <p:cNvSpPr txBox="1">
              <a:spLocks noChangeArrowheads="1"/>
            </p:cNvSpPr>
            <p:nvPr/>
          </p:nvSpPr>
          <p:spPr bwMode="auto">
            <a:xfrm>
              <a:off x="2791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9225" name="Text Box 25"/>
            <p:cNvSpPr txBox="1">
              <a:spLocks noChangeArrowheads="1"/>
            </p:cNvSpPr>
            <p:nvPr/>
          </p:nvSpPr>
          <p:spPr bwMode="auto">
            <a:xfrm>
              <a:off x="1824" y="528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" name="Oval 26"/>
            <p:cNvSpPr>
              <a:spLocks noChangeArrowheads="1"/>
            </p:cNvSpPr>
            <p:nvPr/>
          </p:nvSpPr>
          <p:spPr bwMode="auto">
            <a:xfrm>
              <a:off x="2172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30" name="Oval 27"/>
            <p:cNvSpPr>
              <a:spLocks noChangeArrowheads="1"/>
            </p:cNvSpPr>
            <p:nvPr/>
          </p:nvSpPr>
          <p:spPr bwMode="auto">
            <a:xfrm>
              <a:off x="3600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31" name="Oval 28"/>
            <p:cNvSpPr>
              <a:spLocks noChangeArrowheads="1"/>
            </p:cNvSpPr>
            <p:nvPr/>
          </p:nvSpPr>
          <p:spPr bwMode="auto">
            <a:xfrm>
              <a:off x="2652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32" name="Oval 29"/>
            <p:cNvSpPr>
              <a:spLocks noChangeArrowheads="1"/>
            </p:cNvSpPr>
            <p:nvPr/>
          </p:nvSpPr>
          <p:spPr bwMode="auto">
            <a:xfrm>
              <a:off x="1704" y="160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33" name="Rectangle 30"/>
            <p:cNvSpPr>
              <a:spLocks noChangeArrowheads="1"/>
            </p:cNvSpPr>
            <p:nvPr/>
          </p:nvSpPr>
          <p:spPr bwMode="auto">
            <a:xfrm>
              <a:off x="1416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9231" name="Text Box 31"/>
            <p:cNvSpPr txBox="1">
              <a:spLocks noChangeArrowheads="1"/>
            </p:cNvSpPr>
            <p:nvPr/>
          </p:nvSpPr>
          <p:spPr bwMode="auto">
            <a:xfrm>
              <a:off x="1457" y="989"/>
              <a:ext cx="31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79232" name="Text Box 32"/>
            <p:cNvSpPr txBox="1">
              <a:spLocks noChangeArrowheads="1"/>
            </p:cNvSpPr>
            <p:nvPr/>
          </p:nvSpPr>
          <p:spPr bwMode="auto">
            <a:xfrm>
              <a:off x="1794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9233" name="Text Box 33"/>
            <p:cNvSpPr txBox="1">
              <a:spLocks noChangeArrowheads="1"/>
            </p:cNvSpPr>
            <p:nvPr/>
          </p:nvSpPr>
          <p:spPr bwMode="auto">
            <a:xfrm>
              <a:off x="1820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7437" name="Line 34"/>
            <p:cNvSpPr>
              <a:spLocks noChangeShapeType="1"/>
            </p:cNvSpPr>
            <p:nvPr/>
          </p:nvSpPr>
          <p:spPr bwMode="auto">
            <a:xfrm flipV="1">
              <a:off x="1739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38" name="Group 35"/>
            <p:cNvGrpSpPr>
              <a:grpSpLocks/>
            </p:cNvGrpSpPr>
            <p:nvPr/>
          </p:nvGrpSpPr>
          <p:grpSpPr bwMode="auto">
            <a:xfrm>
              <a:off x="1699" y="1321"/>
              <a:ext cx="81" cy="83"/>
              <a:chOff x="3120" y="3744"/>
              <a:chExt cx="96" cy="96"/>
            </a:xfrm>
          </p:grpSpPr>
          <p:sp>
            <p:nvSpPr>
              <p:cNvPr id="17481" name="Line 36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2" name="Line 37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39" name="Rectangle 38"/>
            <p:cNvSpPr>
              <a:spLocks noChangeArrowheads="1"/>
            </p:cNvSpPr>
            <p:nvPr/>
          </p:nvSpPr>
          <p:spPr bwMode="auto">
            <a:xfrm>
              <a:off x="2364" y="997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9239" name="Text Box 39"/>
            <p:cNvSpPr txBox="1">
              <a:spLocks noChangeArrowheads="1"/>
            </p:cNvSpPr>
            <p:nvPr/>
          </p:nvSpPr>
          <p:spPr bwMode="auto">
            <a:xfrm>
              <a:off x="2405" y="997"/>
              <a:ext cx="33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79240" name="Text Box 40"/>
            <p:cNvSpPr txBox="1">
              <a:spLocks noChangeArrowheads="1"/>
            </p:cNvSpPr>
            <p:nvPr/>
          </p:nvSpPr>
          <p:spPr bwMode="auto">
            <a:xfrm>
              <a:off x="2742" y="997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9241" name="Text Box 41"/>
            <p:cNvSpPr txBox="1">
              <a:spLocks noChangeArrowheads="1"/>
            </p:cNvSpPr>
            <p:nvPr/>
          </p:nvSpPr>
          <p:spPr bwMode="auto">
            <a:xfrm>
              <a:off x="2768" y="1194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443" name="Line 42"/>
            <p:cNvSpPr>
              <a:spLocks noChangeShapeType="1"/>
            </p:cNvSpPr>
            <p:nvPr/>
          </p:nvSpPr>
          <p:spPr bwMode="auto">
            <a:xfrm flipV="1">
              <a:off x="2687" y="1412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44" name="Group 43"/>
            <p:cNvGrpSpPr>
              <a:grpSpLocks/>
            </p:cNvGrpSpPr>
            <p:nvPr/>
          </p:nvGrpSpPr>
          <p:grpSpPr bwMode="auto">
            <a:xfrm>
              <a:off x="2647" y="1329"/>
              <a:ext cx="81" cy="83"/>
              <a:chOff x="3120" y="3744"/>
              <a:chExt cx="96" cy="96"/>
            </a:xfrm>
          </p:grpSpPr>
          <p:sp>
            <p:nvSpPr>
              <p:cNvPr id="17479" name="Line 44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0" name="Line 45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45" name="Rectangle 46"/>
            <p:cNvSpPr>
              <a:spLocks noChangeArrowheads="1"/>
            </p:cNvSpPr>
            <p:nvPr/>
          </p:nvSpPr>
          <p:spPr bwMode="auto">
            <a:xfrm>
              <a:off x="3312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9247" name="Text Box 47"/>
            <p:cNvSpPr txBox="1">
              <a:spLocks noChangeArrowheads="1"/>
            </p:cNvSpPr>
            <p:nvPr/>
          </p:nvSpPr>
          <p:spPr bwMode="auto">
            <a:xfrm>
              <a:off x="3353" y="989"/>
              <a:ext cx="39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79248" name="Text Box 48"/>
            <p:cNvSpPr txBox="1">
              <a:spLocks noChangeArrowheads="1"/>
            </p:cNvSpPr>
            <p:nvPr/>
          </p:nvSpPr>
          <p:spPr bwMode="auto">
            <a:xfrm>
              <a:off x="3690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9249" name="Text Box 49"/>
            <p:cNvSpPr txBox="1">
              <a:spLocks noChangeArrowheads="1"/>
            </p:cNvSpPr>
            <p:nvPr/>
          </p:nvSpPr>
          <p:spPr bwMode="auto">
            <a:xfrm>
              <a:off x="3716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7449" name="Line 50"/>
            <p:cNvSpPr>
              <a:spLocks noChangeShapeType="1"/>
            </p:cNvSpPr>
            <p:nvPr/>
          </p:nvSpPr>
          <p:spPr bwMode="auto">
            <a:xfrm flipV="1">
              <a:off x="3635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50" name="Group 51"/>
            <p:cNvGrpSpPr>
              <a:grpSpLocks/>
            </p:cNvGrpSpPr>
            <p:nvPr/>
          </p:nvGrpSpPr>
          <p:grpSpPr bwMode="auto">
            <a:xfrm>
              <a:off x="3595" y="1321"/>
              <a:ext cx="81" cy="83"/>
              <a:chOff x="3120" y="3744"/>
              <a:chExt cx="96" cy="96"/>
            </a:xfrm>
          </p:grpSpPr>
          <p:sp>
            <p:nvSpPr>
              <p:cNvPr id="17477" name="Line 52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8" name="Line 53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51" name="Rectangle 54"/>
            <p:cNvSpPr>
              <a:spLocks noChangeArrowheads="1"/>
            </p:cNvSpPr>
            <p:nvPr/>
          </p:nvSpPr>
          <p:spPr bwMode="auto">
            <a:xfrm>
              <a:off x="4249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9255" name="Text Box 55"/>
            <p:cNvSpPr txBox="1">
              <a:spLocks noChangeArrowheads="1"/>
            </p:cNvSpPr>
            <p:nvPr/>
          </p:nvSpPr>
          <p:spPr bwMode="auto">
            <a:xfrm>
              <a:off x="4290" y="989"/>
              <a:ext cx="3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79256" name="Text Box 56"/>
            <p:cNvSpPr txBox="1">
              <a:spLocks noChangeArrowheads="1"/>
            </p:cNvSpPr>
            <p:nvPr/>
          </p:nvSpPr>
          <p:spPr bwMode="auto">
            <a:xfrm>
              <a:off x="4627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9257" name="Text Box 57"/>
            <p:cNvSpPr txBox="1">
              <a:spLocks noChangeArrowheads="1"/>
            </p:cNvSpPr>
            <p:nvPr/>
          </p:nvSpPr>
          <p:spPr bwMode="auto">
            <a:xfrm>
              <a:off x="4653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455" name="Line 58"/>
            <p:cNvSpPr>
              <a:spLocks noChangeShapeType="1"/>
            </p:cNvSpPr>
            <p:nvPr/>
          </p:nvSpPr>
          <p:spPr bwMode="auto">
            <a:xfrm flipV="1">
              <a:off x="4572" y="1402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56" name="Group 59"/>
            <p:cNvGrpSpPr>
              <a:grpSpLocks/>
            </p:cNvGrpSpPr>
            <p:nvPr/>
          </p:nvGrpSpPr>
          <p:grpSpPr bwMode="auto">
            <a:xfrm>
              <a:off x="4532" y="1321"/>
              <a:ext cx="81" cy="83"/>
              <a:chOff x="3120" y="3744"/>
              <a:chExt cx="96" cy="96"/>
            </a:xfrm>
          </p:grpSpPr>
          <p:sp>
            <p:nvSpPr>
              <p:cNvPr id="17475" name="Line 60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6" name="Line 61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9262" name="Text Box 62"/>
            <p:cNvSpPr txBox="1">
              <a:spLocks noChangeArrowheads="1"/>
            </p:cNvSpPr>
            <p:nvPr/>
          </p:nvSpPr>
          <p:spPr bwMode="auto">
            <a:xfrm>
              <a:off x="374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9263" name="Text Box 63"/>
            <p:cNvSpPr txBox="1">
              <a:spLocks noChangeArrowheads="1"/>
            </p:cNvSpPr>
            <p:nvPr/>
          </p:nvSpPr>
          <p:spPr bwMode="auto">
            <a:xfrm>
              <a:off x="470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" name="Line 64"/>
            <p:cNvSpPr>
              <a:spLocks noChangeShapeType="1"/>
            </p:cNvSpPr>
            <p:nvPr/>
          </p:nvSpPr>
          <p:spPr bwMode="auto">
            <a:xfrm>
              <a:off x="4572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0" name="Line 65"/>
            <p:cNvSpPr>
              <a:spLocks noChangeShapeType="1"/>
            </p:cNvSpPr>
            <p:nvPr/>
          </p:nvSpPr>
          <p:spPr bwMode="auto">
            <a:xfrm>
              <a:off x="3636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1" name="Line 66"/>
            <p:cNvSpPr>
              <a:spLocks noChangeShapeType="1"/>
            </p:cNvSpPr>
            <p:nvPr/>
          </p:nvSpPr>
          <p:spPr bwMode="auto">
            <a:xfrm>
              <a:off x="2688" y="1500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2" name="Line 67"/>
            <p:cNvSpPr>
              <a:spLocks noChangeShapeType="1"/>
            </p:cNvSpPr>
            <p:nvPr/>
          </p:nvSpPr>
          <p:spPr bwMode="auto">
            <a:xfrm>
              <a:off x="1740" y="151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3" name="Line 68"/>
            <p:cNvSpPr>
              <a:spLocks noChangeShapeType="1"/>
            </p:cNvSpPr>
            <p:nvPr/>
          </p:nvSpPr>
          <p:spPr bwMode="auto">
            <a:xfrm flipH="1">
              <a:off x="1322" y="1640"/>
              <a:ext cx="32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4" name="Line 69"/>
            <p:cNvSpPr>
              <a:spLocks noChangeShapeType="1"/>
            </p:cNvSpPr>
            <p:nvPr/>
          </p:nvSpPr>
          <p:spPr bwMode="auto">
            <a:xfrm>
              <a:off x="2076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5" name="Line 70"/>
            <p:cNvSpPr>
              <a:spLocks noChangeShapeType="1"/>
            </p:cNvSpPr>
            <p:nvPr/>
          </p:nvSpPr>
          <p:spPr bwMode="auto">
            <a:xfrm flipV="1">
              <a:off x="3144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6" name="Oval 71"/>
            <p:cNvSpPr>
              <a:spLocks noChangeArrowheads="1"/>
            </p:cNvSpPr>
            <p:nvPr/>
          </p:nvSpPr>
          <p:spPr bwMode="auto">
            <a:xfrm>
              <a:off x="3108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67" name="Line 72"/>
            <p:cNvSpPr>
              <a:spLocks noChangeShapeType="1"/>
            </p:cNvSpPr>
            <p:nvPr/>
          </p:nvSpPr>
          <p:spPr bwMode="auto">
            <a:xfrm>
              <a:off x="3012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8" name="Line 73"/>
            <p:cNvSpPr>
              <a:spLocks noChangeShapeType="1"/>
            </p:cNvSpPr>
            <p:nvPr/>
          </p:nvSpPr>
          <p:spPr bwMode="auto">
            <a:xfrm flipV="1">
              <a:off x="4080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9" name="Oval 74"/>
            <p:cNvSpPr>
              <a:spLocks noChangeArrowheads="1"/>
            </p:cNvSpPr>
            <p:nvPr/>
          </p:nvSpPr>
          <p:spPr bwMode="auto">
            <a:xfrm>
              <a:off x="4044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70" name="Line 75"/>
            <p:cNvSpPr>
              <a:spLocks noChangeShapeType="1"/>
            </p:cNvSpPr>
            <p:nvPr/>
          </p:nvSpPr>
          <p:spPr bwMode="auto">
            <a:xfrm>
              <a:off x="3948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1" name="Line 76"/>
            <p:cNvSpPr>
              <a:spLocks noChangeShapeType="1"/>
            </p:cNvSpPr>
            <p:nvPr/>
          </p:nvSpPr>
          <p:spPr bwMode="auto">
            <a:xfrm>
              <a:off x="1118" y="1163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2" name="Line 77"/>
            <p:cNvSpPr>
              <a:spLocks noChangeShapeType="1"/>
            </p:cNvSpPr>
            <p:nvPr/>
          </p:nvSpPr>
          <p:spPr bwMode="auto">
            <a:xfrm>
              <a:off x="4896" y="110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3" name="Line 78"/>
            <p:cNvSpPr>
              <a:spLocks noChangeShapeType="1"/>
            </p:cNvSpPr>
            <p:nvPr/>
          </p:nvSpPr>
          <p:spPr bwMode="auto">
            <a:xfrm flipV="1">
              <a:off x="5040" y="720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79" name="Text Box 79"/>
            <p:cNvSpPr txBox="1">
              <a:spLocks noChangeArrowheads="1"/>
            </p:cNvSpPr>
            <p:nvPr/>
          </p:nvSpPr>
          <p:spPr bwMode="auto">
            <a:xfrm>
              <a:off x="528" y="10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79280" name="Line 80"/>
          <p:cNvSpPr>
            <a:spLocks noChangeShapeType="1"/>
          </p:cNvSpPr>
          <p:nvPr/>
        </p:nvSpPr>
        <p:spPr bwMode="auto">
          <a:xfrm flipH="1">
            <a:off x="411832" y="1663824"/>
            <a:ext cx="6248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81" name="Line 81"/>
          <p:cNvSpPr>
            <a:spLocks noChangeShapeType="1"/>
          </p:cNvSpPr>
          <p:nvPr/>
        </p:nvSpPr>
        <p:spPr bwMode="auto">
          <a:xfrm>
            <a:off x="411832" y="1663824"/>
            <a:ext cx="0" cy="4572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82" name="Oval 82"/>
          <p:cNvSpPr>
            <a:spLocks noChangeArrowheads="1"/>
          </p:cNvSpPr>
          <p:nvPr/>
        </p:nvSpPr>
        <p:spPr bwMode="auto">
          <a:xfrm>
            <a:off x="6584032" y="1591816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2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环形计数器与扭环形计数器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6" name="Text Box 20"/>
          <p:cNvSpPr txBox="1">
            <a:spLocks noChangeArrowheads="1"/>
          </p:cNvSpPr>
          <p:nvPr/>
        </p:nvSpPr>
        <p:spPr bwMode="auto">
          <a:xfrm>
            <a:off x="1620019" y="5756815"/>
            <a:ext cx="3268461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计数器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: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一个按照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固定</a:t>
            </a:r>
            <a:endParaRPr lang="en-US" altLang="zh-CN" sz="24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状态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序列循环的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电路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7" name="Text Box 20"/>
          <p:cNvSpPr txBox="1">
            <a:spLocks noChangeArrowheads="1"/>
          </p:cNvSpPr>
          <p:nvPr/>
        </p:nvSpPr>
        <p:spPr bwMode="auto">
          <a:xfrm>
            <a:off x="6707074" y="5622339"/>
            <a:ext cx="25454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扭环形计数器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（约翰逊计数器）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8" name="Text Box 20"/>
          <p:cNvSpPr txBox="1">
            <a:spLocks noChangeArrowheads="1"/>
          </p:cNvSpPr>
          <p:nvPr/>
        </p:nvSpPr>
        <p:spPr bwMode="auto">
          <a:xfrm>
            <a:off x="7192942" y="2197274"/>
            <a:ext cx="160008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正相反馈！</a:t>
            </a:r>
            <a:endParaRPr lang="en-US" altLang="zh-CN" sz="24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19" name="Group 194"/>
          <p:cNvGrpSpPr>
            <a:grpSpLocks/>
          </p:cNvGrpSpPr>
          <p:nvPr/>
        </p:nvGrpSpPr>
        <p:grpSpPr bwMode="auto">
          <a:xfrm>
            <a:off x="-527720" y="3608040"/>
            <a:ext cx="7227887" cy="1981200"/>
            <a:chOff x="528" y="528"/>
            <a:chExt cx="4553" cy="1248"/>
          </a:xfrm>
        </p:grpSpPr>
        <p:sp>
          <p:nvSpPr>
            <p:cNvPr id="120" name="Line 195"/>
            <p:cNvSpPr>
              <a:spLocks noChangeShapeType="1"/>
            </p:cNvSpPr>
            <p:nvPr/>
          </p:nvSpPr>
          <p:spPr bwMode="auto">
            <a:xfrm flipV="1">
              <a:off x="2208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" name="Text Box 196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122" name="Text Box 197"/>
            <p:cNvSpPr txBox="1">
              <a:spLocks noChangeArrowheads="1"/>
            </p:cNvSpPr>
            <p:nvPr/>
          </p:nvSpPr>
          <p:spPr bwMode="auto">
            <a:xfrm>
              <a:off x="2791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3" name="Text Box 198"/>
            <p:cNvSpPr txBox="1">
              <a:spLocks noChangeArrowheads="1"/>
            </p:cNvSpPr>
            <p:nvPr/>
          </p:nvSpPr>
          <p:spPr bwMode="auto">
            <a:xfrm>
              <a:off x="1824" y="528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4" name="Oval 199"/>
            <p:cNvSpPr>
              <a:spLocks noChangeArrowheads="1"/>
            </p:cNvSpPr>
            <p:nvPr/>
          </p:nvSpPr>
          <p:spPr bwMode="auto">
            <a:xfrm>
              <a:off x="2172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5" name="Oval 200"/>
            <p:cNvSpPr>
              <a:spLocks noChangeArrowheads="1"/>
            </p:cNvSpPr>
            <p:nvPr/>
          </p:nvSpPr>
          <p:spPr bwMode="auto">
            <a:xfrm>
              <a:off x="3600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6" name="Oval 201"/>
            <p:cNvSpPr>
              <a:spLocks noChangeArrowheads="1"/>
            </p:cNvSpPr>
            <p:nvPr/>
          </p:nvSpPr>
          <p:spPr bwMode="auto">
            <a:xfrm>
              <a:off x="2652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7" name="Oval 202"/>
            <p:cNvSpPr>
              <a:spLocks noChangeArrowheads="1"/>
            </p:cNvSpPr>
            <p:nvPr/>
          </p:nvSpPr>
          <p:spPr bwMode="auto">
            <a:xfrm>
              <a:off x="1704" y="160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8" name="Rectangle 203"/>
            <p:cNvSpPr>
              <a:spLocks noChangeArrowheads="1"/>
            </p:cNvSpPr>
            <p:nvPr/>
          </p:nvSpPr>
          <p:spPr bwMode="auto">
            <a:xfrm>
              <a:off x="1416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9" name="Text Box 204"/>
            <p:cNvSpPr txBox="1">
              <a:spLocks noChangeArrowheads="1"/>
            </p:cNvSpPr>
            <p:nvPr/>
          </p:nvSpPr>
          <p:spPr bwMode="auto">
            <a:xfrm>
              <a:off x="1457" y="989"/>
              <a:ext cx="31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30" name="Text Box 205"/>
            <p:cNvSpPr txBox="1">
              <a:spLocks noChangeArrowheads="1"/>
            </p:cNvSpPr>
            <p:nvPr/>
          </p:nvSpPr>
          <p:spPr bwMode="auto">
            <a:xfrm>
              <a:off x="1794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" name="Text Box 206"/>
            <p:cNvSpPr txBox="1">
              <a:spLocks noChangeArrowheads="1"/>
            </p:cNvSpPr>
            <p:nvPr/>
          </p:nvSpPr>
          <p:spPr bwMode="auto">
            <a:xfrm>
              <a:off x="1820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32" name="Line 207"/>
            <p:cNvSpPr>
              <a:spLocks noChangeShapeType="1"/>
            </p:cNvSpPr>
            <p:nvPr/>
          </p:nvSpPr>
          <p:spPr bwMode="auto">
            <a:xfrm flipV="1">
              <a:off x="1739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3" name="Group 208"/>
            <p:cNvGrpSpPr>
              <a:grpSpLocks/>
            </p:cNvGrpSpPr>
            <p:nvPr/>
          </p:nvGrpSpPr>
          <p:grpSpPr bwMode="auto">
            <a:xfrm>
              <a:off x="1699" y="1321"/>
              <a:ext cx="81" cy="83"/>
              <a:chOff x="3120" y="3744"/>
              <a:chExt cx="96" cy="96"/>
            </a:xfrm>
          </p:grpSpPr>
          <p:sp>
            <p:nvSpPr>
              <p:cNvPr id="176" name="Line 209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7" name="Line 210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4" name="Rectangle 211"/>
            <p:cNvSpPr>
              <a:spLocks noChangeArrowheads="1"/>
            </p:cNvSpPr>
            <p:nvPr/>
          </p:nvSpPr>
          <p:spPr bwMode="auto">
            <a:xfrm>
              <a:off x="2364" y="997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35" name="Text Box 212"/>
            <p:cNvSpPr txBox="1">
              <a:spLocks noChangeArrowheads="1"/>
            </p:cNvSpPr>
            <p:nvPr/>
          </p:nvSpPr>
          <p:spPr bwMode="auto">
            <a:xfrm>
              <a:off x="2405" y="997"/>
              <a:ext cx="33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36" name="Text Box 213"/>
            <p:cNvSpPr txBox="1">
              <a:spLocks noChangeArrowheads="1"/>
            </p:cNvSpPr>
            <p:nvPr/>
          </p:nvSpPr>
          <p:spPr bwMode="auto">
            <a:xfrm>
              <a:off x="2742" y="997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7" name="Text Box 214"/>
            <p:cNvSpPr txBox="1">
              <a:spLocks noChangeArrowheads="1"/>
            </p:cNvSpPr>
            <p:nvPr/>
          </p:nvSpPr>
          <p:spPr bwMode="auto">
            <a:xfrm>
              <a:off x="2768" y="1194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8" name="Line 215"/>
            <p:cNvSpPr>
              <a:spLocks noChangeShapeType="1"/>
            </p:cNvSpPr>
            <p:nvPr/>
          </p:nvSpPr>
          <p:spPr bwMode="auto">
            <a:xfrm flipV="1">
              <a:off x="2687" y="1412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9" name="Group 216"/>
            <p:cNvGrpSpPr>
              <a:grpSpLocks/>
            </p:cNvGrpSpPr>
            <p:nvPr/>
          </p:nvGrpSpPr>
          <p:grpSpPr bwMode="auto">
            <a:xfrm>
              <a:off x="2647" y="1329"/>
              <a:ext cx="81" cy="83"/>
              <a:chOff x="3120" y="3744"/>
              <a:chExt cx="96" cy="96"/>
            </a:xfrm>
          </p:grpSpPr>
          <p:sp>
            <p:nvSpPr>
              <p:cNvPr id="174" name="Line 21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" name="Line 21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0" name="Rectangle 219"/>
            <p:cNvSpPr>
              <a:spLocks noChangeArrowheads="1"/>
            </p:cNvSpPr>
            <p:nvPr/>
          </p:nvSpPr>
          <p:spPr bwMode="auto">
            <a:xfrm>
              <a:off x="3312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1" name="Text Box 220"/>
            <p:cNvSpPr txBox="1">
              <a:spLocks noChangeArrowheads="1"/>
            </p:cNvSpPr>
            <p:nvPr/>
          </p:nvSpPr>
          <p:spPr bwMode="auto">
            <a:xfrm>
              <a:off x="3353" y="989"/>
              <a:ext cx="39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42" name="Text Box 221"/>
            <p:cNvSpPr txBox="1">
              <a:spLocks noChangeArrowheads="1"/>
            </p:cNvSpPr>
            <p:nvPr/>
          </p:nvSpPr>
          <p:spPr bwMode="auto">
            <a:xfrm>
              <a:off x="3690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" name="Text Box 222"/>
            <p:cNvSpPr txBox="1">
              <a:spLocks noChangeArrowheads="1"/>
            </p:cNvSpPr>
            <p:nvPr/>
          </p:nvSpPr>
          <p:spPr bwMode="auto">
            <a:xfrm>
              <a:off x="3716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44" name="Line 223"/>
            <p:cNvSpPr>
              <a:spLocks noChangeShapeType="1"/>
            </p:cNvSpPr>
            <p:nvPr/>
          </p:nvSpPr>
          <p:spPr bwMode="auto">
            <a:xfrm flipV="1">
              <a:off x="3635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5" name="Group 224"/>
            <p:cNvGrpSpPr>
              <a:grpSpLocks/>
            </p:cNvGrpSpPr>
            <p:nvPr/>
          </p:nvGrpSpPr>
          <p:grpSpPr bwMode="auto">
            <a:xfrm>
              <a:off x="3595" y="1321"/>
              <a:ext cx="81" cy="83"/>
              <a:chOff x="3120" y="3744"/>
              <a:chExt cx="96" cy="96"/>
            </a:xfrm>
          </p:grpSpPr>
          <p:sp>
            <p:nvSpPr>
              <p:cNvPr id="172" name="Line 225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3" name="Line 226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6" name="Rectangle 227"/>
            <p:cNvSpPr>
              <a:spLocks noChangeArrowheads="1"/>
            </p:cNvSpPr>
            <p:nvPr/>
          </p:nvSpPr>
          <p:spPr bwMode="auto">
            <a:xfrm>
              <a:off x="4249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7" name="Text Box 228"/>
            <p:cNvSpPr txBox="1">
              <a:spLocks noChangeArrowheads="1"/>
            </p:cNvSpPr>
            <p:nvPr/>
          </p:nvSpPr>
          <p:spPr bwMode="auto">
            <a:xfrm>
              <a:off x="4290" y="989"/>
              <a:ext cx="3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48" name="Text Box 229"/>
            <p:cNvSpPr txBox="1">
              <a:spLocks noChangeArrowheads="1"/>
            </p:cNvSpPr>
            <p:nvPr/>
          </p:nvSpPr>
          <p:spPr bwMode="auto">
            <a:xfrm>
              <a:off x="4627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9" name="Text Box 230"/>
            <p:cNvSpPr txBox="1">
              <a:spLocks noChangeArrowheads="1"/>
            </p:cNvSpPr>
            <p:nvPr/>
          </p:nvSpPr>
          <p:spPr bwMode="auto">
            <a:xfrm>
              <a:off x="4653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0" name="Line 231"/>
            <p:cNvSpPr>
              <a:spLocks noChangeShapeType="1"/>
            </p:cNvSpPr>
            <p:nvPr/>
          </p:nvSpPr>
          <p:spPr bwMode="auto">
            <a:xfrm flipV="1">
              <a:off x="4572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1" name="Group 232"/>
            <p:cNvGrpSpPr>
              <a:grpSpLocks/>
            </p:cNvGrpSpPr>
            <p:nvPr/>
          </p:nvGrpSpPr>
          <p:grpSpPr bwMode="auto">
            <a:xfrm>
              <a:off x="4532" y="1321"/>
              <a:ext cx="81" cy="83"/>
              <a:chOff x="3120" y="3744"/>
              <a:chExt cx="96" cy="96"/>
            </a:xfrm>
          </p:grpSpPr>
          <p:sp>
            <p:nvSpPr>
              <p:cNvPr id="170" name="Line 233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" name="Line 234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2" name="Text Box 235"/>
            <p:cNvSpPr txBox="1">
              <a:spLocks noChangeArrowheads="1"/>
            </p:cNvSpPr>
            <p:nvPr/>
          </p:nvSpPr>
          <p:spPr bwMode="auto">
            <a:xfrm>
              <a:off x="374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3" name="Text Box 236"/>
            <p:cNvSpPr txBox="1">
              <a:spLocks noChangeArrowheads="1"/>
            </p:cNvSpPr>
            <p:nvPr/>
          </p:nvSpPr>
          <p:spPr bwMode="auto">
            <a:xfrm>
              <a:off x="470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4" name="Line 237"/>
            <p:cNvSpPr>
              <a:spLocks noChangeShapeType="1"/>
            </p:cNvSpPr>
            <p:nvPr/>
          </p:nvSpPr>
          <p:spPr bwMode="auto">
            <a:xfrm>
              <a:off x="4572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" name="Line 238"/>
            <p:cNvSpPr>
              <a:spLocks noChangeShapeType="1"/>
            </p:cNvSpPr>
            <p:nvPr/>
          </p:nvSpPr>
          <p:spPr bwMode="auto">
            <a:xfrm>
              <a:off x="3636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" name="Line 239"/>
            <p:cNvSpPr>
              <a:spLocks noChangeShapeType="1"/>
            </p:cNvSpPr>
            <p:nvPr/>
          </p:nvSpPr>
          <p:spPr bwMode="auto">
            <a:xfrm>
              <a:off x="2688" y="1500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" name="Line 240"/>
            <p:cNvSpPr>
              <a:spLocks noChangeShapeType="1"/>
            </p:cNvSpPr>
            <p:nvPr/>
          </p:nvSpPr>
          <p:spPr bwMode="auto">
            <a:xfrm>
              <a:off x="1740" y="151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" name="Line 241"/>
            <p:cNvSpPr>
              <a:spLocks noChangeShapeType="1"/>
            </p:cNvSpPr>
            <p:nvPr/>
          </p:nvSpPr>
          <p:spPr bwMode="auto">
            <a:xfrm flipH="1">
              <a:off x="1308" y="1632"/>
              <a:ext cx="32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" name="Line 242"/>
            <p:cNvSpPr>
              <a:spLocks noChangeShapeType="1"/>
            </p:cNvSpPr>
            <p:nvPr/>
          </p:nvSpPr>
          <p:spPr bwMode="auto">
            <a:xfrm>
              <a:off x="2076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" name="Line 243"/>
            <p:cNvSpPr>
              <a:spLocks noChangeShapeType="1"/>
            </p:cNvSpPr>
            <p:nvPr/>
          </p:nvSpPr>
          <p:spPr bwMode="auto">
            <a:xfrm flipV="1">
              <a:off x="3144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" name="Oval 244"/>
            <p:cNvSpPr>
              <a:spLocks noChangeArrowheads="1"/>
            </p:cNvSpPr>
            <p:nvPr/>
          </p:nvSpPr>
          <p:spPr bwMode="auto">
            <a:xfrm>
              <a:off x="3108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2" name="Line 245"/>
            <p:cNvSpPr>
              <a:spLocks noChangeShapeType="1"/>
            </p:cNvSpPr>
            <p:nvPr/>
          </p:nvSpPr>
          <p:spPr bwMode="auto">
            <a:xfrm>
              <a:off x="3012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" name="Line 246"/>
            <p:cNvSpPr>
              <a:spLocks noChangeShapeType="1"/>
            </p:cNvSpPr>
            <p:nvPr/>
          </p:nvSpPr>
          <p:spPr bwMode="auto">
            <a:xfrm flipV="1">
              <a:off x="4080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" name="Oval 247"/>
            <p:cNvSpPr>
              <a:spLocks noChangeArrowheads="1"/>
            </p:cNvSpPr>
            <p:nvPr/>
          </p:nvSpPr>
          <p:spPr bwMode="auto">
            <a:xfrm>
              <a:off x="4044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5" name="Line 248"/>
            <p:cNvSpPr>
              <a:spLocks noChangeShapeType="1"/>
            </p:cNvSpPr>
            <p:nvPr/>
          </p:nvSpPr>
          <p:spPr bwMode="auto">
            <a:xfrm>
              <a:off x="3948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" name="Line 249"/>
            <p:cNvSpPr>
              <a:spLocks noChangeShapeType="1"/>
            </p:cNvSpPr>
            <p:nvPr/>
          </p:nvSpPr>
          <p:spPr bwMode="auto">
            <a:xfrm>
              <a:off x="1104" y="1152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" name="Line 250"/>
            <p:cNvSpPr>
              <a:spLocks noChangeShapeType="1"/>
            </p:cNvSpPr>
            <p:nvPr/>
          </p:nvSpPr>
          <p:spPr bwMode="auto">
            <a:xfrm>
              <a:off x="4896" y="110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" name="Line 251"/>
            <p:cNvSpPr>
              <a:spLocks noChangeShapeType="1"/>
            </p:cNvSpPr>
            <p:nvPr/>
          </p:nvSpPr>
          <p:spPr bwMode="auto">
            <a:xfrm flipV="1">
              <a:off x="5040" y="720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9" name="Text Box 252"/>
            <p:cNvSpPr txBox="1">
              <a:spLocks noChangeArrowheads="1"/>
            </p:cNvSpPr>
            <p:nvPr/>
          </p:nvSpPr>
          <p:spPr bwMode="auto">
            <a:xfrm>
              <a:off x="528" y="10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78" name="Line 253"/>
          <p:cNvSpPr>
            <a:spLocks noChangeShapeType="1"/>
          </p:cNvSpPr>
          <p:nvPr/>
        </p:nvSpPr>
        <p:spPr bwMode="auto">
          <a:xfrm flipH="1">
            <a:off x="386680" y="4141440"/>
            <a:ext cx="6705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" name="Line 254"/>
          <p:cNvSpPr>
            <a:spLocks noChangeShapeType="1"/>
          </p:cNvSpPr>
          <p:nvPr/>
        </p:nvSpPr>
        <p:spPr bwMode="auto">
          <a:xfrm>
            <a:off x="386680" y="4141440"/>
            <a:ext cx="0" cy="4572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" name="Line 255"/>
          <p:cNvSpPr>
            <a:spLocks noChangeShapeType="1"/>
          </p:cNvSpPr>
          <p:nvPr/>
        </p:nvSpPr>
        <p:spPr bwMode="auto">
          <a:xfrm>
            <a:off x="6406480" y="4827240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" name="Line 256"/>
          <p:cNvSpPr>
            <a:spLocks noChangeShapeType="1"/>
          </p:cNvSpPr>
          <p:nvPr/>
        </p:nvSpPr>
        <p:spPr bwMode="auto">
          <a:xfrm flipV="1">
            <a:off x="7092280" y="4141440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" name="Oval 258"/>
          <p:cNvSpPr>
            <a:spLocks noChangeArrowheads="1"/>
          </p:cNvSpPr>
          <p:nvPr/>
        </p:nvSpPr>
        <p:spPr bwMode="auto">
          <a:xfrm>
            <a:off x="1366167" y="5019327"/>
            <a:ext cx="71438" cy="71438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3" name="Oval 259"/>
          <p:cNvSpPr>
            <a:spLocks noChangeArrowheads="1"/>
          </p:cNvSpPr>
          <p:nvPr/>
        </p:nvSpPr>
        <p:spPr bwMode="auto">
          <a:xfrm>
            <a:off x="2864767" y="498916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4" name="Oval 260"/>
          <p:cNvSpPr>
            <a:spLocks noChangeArrowheads="1"/>
          </p:cNvSpPr>
          <p:nvPr/>
        </p:nvSpPr>
        <p:spPr bwMode="auto">
          <a:xfrm>
            <a:off x="4372892" y="498916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5" name="Oval 261"/>
          <p:cNvSpPr>
            <a:spLocks noChangeArrowheads="1"/>
          </p:cNvSpPr>
          <p:nvPr/>
        </p:nvSpPr>
        <p:spPr bwMode="auto">
          <a:xfrm>
            <a:off x="5868317" y="498916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0" y="3300685"/>
            <a:ext cx="9144000" cy="635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061464" y="267930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</a:rPr>
              <a:t>环形计数器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58653" y="5187463"/>
            <a:ext cx="148981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反相反馈！</a:t>
            </a:r>
            <a:endParaRPr lang="en-US" altLang="zh-CN" dirty="0"/>
          </a:p>
        </p:txBody>
      </p:sp>
      <p:sp>
        <p:nvSpPr>
          <p:cNvPr id="186" name="Oval 84"/>
          <p:cNvSpPr>
            <a:spLocks noChangeArrowheads="1"/>
          </p:cNvSpPr>
          <p:nvPr/>
        </p:nvSpPr>
        <p:spPr bwMode="auto">
          <a:xfrm>
            <a:off x="1331640" y="2493467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7" name="Oval 84"/>
          <p:cNvSpPr>
            <a:spLocks noChangeArrowheads="1"/>
          </p:cNvSpPr>
          <p:nvPr/>
        </p:nvSpPr>
        <p:spPr bwMode="auto">
          <a:xfrm>
            <a:off x="2843808" y="2493467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8" name="Oval 84"/>
          <p:cNvSpPr>
            <a:spLocks noChangeArrowheads="1"/>
          </p:cNvSpPr>
          <p:nvPr/>
        </p:nvSpPr>
        <p:spPr bwMode="auto">
          <a:xfrm>
            <a:off x="4356546" y="2493467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89" name="Oval 84"/>
          <p:cNvSpPr>
            <a:spLocks noChangeArrowheads="1"/>
          </p:cNvSpPr>
          <p:nvPr/>
        </p:nvSpPr>
        <p:spPr bwMode="auto">
          <a:xfrm>
            <a:off x="5853049" y="248317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80" grpId="0" animBg="1"/>
      <p:bldP spid="179281" grpId="0" animBg="1"/>
      <p:bldP spid="179282" grpId="0" animBg="1" autoUpdateAnimBg="0"/>
      <p:bldP spid="116" grpId="0" animBg="1"/>
      <p:bldP spid="117" grpId="0"/>
      <p:bldP spid="118" grpId="0" animBg="1"/>
      <p:bldP spid="178" grpId="0" animBg="1"/>
      <p:bldP spid="179" grpId="0" animBg="1"/>
      <p:bldP spid="180" grpId="0" animBg="1"/>
      <p:bldP spid="181" grpId="0" animBg="1"/>
      <p:bldP spid="4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环形计数器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86" name="Group 4"/>
          <p:cNvGrpSpPr>
            <a:grpSpLocks/>
          </p:cNvGrpSpPr>
          <p:nvPr/>
        </p:nvGrpSpPr>
        <p:grpSpPr bwMode="auto">
          <a:xfrm>
            <a:off x="2340100" y="2925961"/>
            <a:ext cx="2895600" cy="1549400"/>
            <a:chOff x="528" y="451"/>
            <a:chExt cx="1776" cy="1132"/>
          </a:xfrm>
        </p:grpSpPr>
        <p:sp>
          <p:nvSpPr>
            <p:cNvPr id="187" name="Oval 5"/>
            <p:cNvSpPr>
              <a:spLocks noChangeArrowheads="1"/>
            </p:cNvSpPr>
            <p:nvPr/>
          </p:nvSpPr>
          <p:spPr bwMode="auto">
            <a:xfrm>
              <a:off x="528" y="451"/>
              <a:ext cx="672" cy="409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1000</a:t>
              </a:r>
            </a:p>
          </p:txBody>
        </p:sp>
        <p:sp>
          <p:nvSpPr>
            <p:cNvPr id="188" name="Oval 6"/>
            <p:cNvSpPr>
              <a:spLocks noChangeArrowheads="1"/>
            </p:cNvSpPr>
            <p:nvPr/>
          </p:nvSpPr>
          <p:spPr bwMode="auto">
            <a:xfrm>
              <a:off x="1585" y="452"/>
              <a:ext cx="684" cy="411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0100</a:t>
              </a:r>
            </a:p>
          </p:txBody>
        </p:sp>
        <p:sp>
          <p:nvSpPr>
            <p:cNvPr id="189" name="Oval 7"/>
            <p:cNvSpPr>
              <a:spLocks noChangeArrowheads="1"/>
            </p:cNvSpPr>
            <p:nvPr/>
          </p:nvSpPr>
          <p:spPr bwMode="auto">
            <a:xfrm>
              <a:off x="1632" y="1124"/>
              <a:ext cx="672" cy="412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0010</a:t>
              </a:r>
            </a:p>
          </p:txBody>
        </p:sp>
        <p:sp>
          <p:nvSpPr>
            <p:cNvPr id="190" name="Oval 8"/>
            <p:cNvSpPr>
              <a:spLocks noChangeArrowheads="1"/>
            </p:cNvSpPr>
            <p:nvPr/>
          </p:nvSpPr>
          <p:spPr bwMode="auto">
            <a:xfrm>
              <a:off x="577" y="1172"/>
              <a:ext cx="721" cy="411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0001</a:t>
              </a: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>
              <a:off x="1200" y="624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" name="Line 10"/>
            <p:cNvSpPr>
              <a:spLocks noChangeShapeType="1"/>
            </p:cNvSpPr>
            <p:nvPr/>
          </p:nvSpPr>
          <p:spPr bwMode="auto">
            <a:xfrm>
              <a:off x="1985" y="851"/>
              <a:ext cx="0" cy="2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" name="Line 11"/>
            <p:cNvSpPr>
              <a:spLocks noChangeShapeType="1"/>
            </p:cNvSpPr>
            <p:nvPr/>
          </p:nvSpPr>
          <p:spPr bwMode="auto">
            <a:xfrm flipH="1">
              <a:off x="1296" y="134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" name="Line 12"/>
            <p:cNvSpPr>
              <a:spLocks noChangeShapeType="1"/>
            </p:cNvSpPr>
            <p:nvPr/>
          </p:nvSpPr>
          <p:spPr bwMode="auto">
            <a:xfrm flipV="1">
              <a:off x="864" y="86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5" name="Text Box 13"/>
          <p:cNvSpPr txBox="1">
            <a:spLocks noChangeArrowheads="1"/>
          </p:cNvSpPr>
          <p:nvPr/>
        </p:nvSpPr>
        <p:spPr bwMode="auto">
          <a:xfrm>
            <a:off x="234255" y="3529756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BF"/>
                </a:solidFill>
              </a:rPr>
              <a:t>常用状态图</a:t>
            </a:r>
          </a:p>
        </p:txBody>
      </p:sp>
      <p:sp>
        <p:nvSpPr>
          <p:cNvPr id="196" name="Text Box 14"/>
          <p:cNvSpPr txBox="1">
            <a:spLocks noChangeArrowheads="1"/>
          </p:cNvSpPr>
          <p:nvPr/>
        </p:nvSpPr>
        <p:spPr bwMode="auto">
          <a:xfrm>
            <a:off x="241473" y="5170066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BF"/>
                </a:solidFill>
              </a:rPr>
              <a:t>不常用状态图</a:t>
            </a:r>
          </a:p>
        </p:txBody>
      </p:sp>
      <p:grpSp>
        <p:nvGrpSpPr>
          <p:cNvPr id="197" name="Group 15"/>
          <p:cNvGrpSpPr>
            <a:grpSpLocks/>
          </p:cNvGrpSpPr>
          <p:nvPr/>
        </p:nvGrpSpPr>
        <p:grpSpPr bwMode="auto">
          <a:xfrm>
            <a:off x="5641032" y="4762699"/>
            <a:ext cx="2819400" cy="1531937"/>
            <a:chOff x="528" y="449"/>
            <a:chExt cx="1776" cy="1137"/>
          </a:xfrm>
        </p:grpSpPr>
        <p:sp>
          <p:nvSpPr>
            <p:cNvPr id="198" name="Oval 16"/>
            <p:cNvSpPr>
              <a:spLocks noChangeArrowheads="1"/>
            </p:cNvSpPr>
            <p:nvPr/>
          </p:nvSpPr>
          <p:spPr bwMode="auto">
            <a:xfrm>
              <a:off x="528" y="449"/>
              <a:ext cx="672" cy="417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1100</a:t>
              </a:r>
            </a:p>
          </p:txBody>
        </p:sp>
        <p:sp>
          <p:nvSpPr>
            <p:cNvPr id="199" name="Oval 17"/>
            <p:cNvSpPr>
              <a:spLocks noChangeArrowheads="1"/>
            </p:cNvSpPr>
            <p:nvPr/>
          </p:nvSpPr>
          <p:spPr bwMode="auto">
            <a:xfrm>
              <a:off x="1584" y="449"/>
              <a:ext cx="689" cy="417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0110</a:t>
              </a:r>
            </a:p>
          </p:txBody>
        </p:sp>
        <p:sp>
          <p:nvSpPr>
            <p:cNvPr id="200" name="Oval 18"/>
            <p:cNvSpPr>
              <a:spLocks noChangeArrowheads="1"/>
            </p:cNvSpPr>
            <p:nvPr/>
          </p:nvSpPr>
          <p:spPr bwMode="auto">
            <a:xfrm>
              <a:off x="1632" y="1121"/>
              <a:ext cx="672" cy="417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0011</a:t>
              </a:r>
            </a:p>
          </p:txBody>
        </p:sp>
        <p:sp>
          <p:nvSpPr>
            <p:cNvPr id="201" name="Oval 19"/>
            <p:cNvSpPr>
              <a:spLocks noChangeArrowheads="1"/>
            </p:cNvSpPr>
            <p:nvPr/>
          </p:nvSpPr>
          <p:spPr bwMode="auto">
            <a:xfrm>
              <a:off x="576" y="1169"/>
              <a:ext cx="720" cy="417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1001</a:t>
              </a:r>
            </a:p>
          </p:txBody>
        </p:sp>
        <p:sp>
          <p:nvSpPr>
            <p:cNvPr id="202" name="Line 20"/>
            <p:cNvSpPr>
              <a:spLocks noChangeShapeType="1"/>
            </p:cNvSpPr>
            <p:nvPr/>
          </p:nvSpPr>
          <p:spPr bwMode="auto">
            <a:xfrm>
              <a:off x="1200" y="624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" name="Line 21"/>
            <p:cNvSpPr>
              <a:spLocks noChangeShapeType="1"/>
            </p:cNvSpPr>
            <p:nvPr/>
          </p:nvSpPr>
          <p:spPr bwMode="auto">
            <a:xfrm>
              <a:off x="1935" y="877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" name="Line 22"/>
            <p:cNvSpPr>
              <a:spLocks noChangeShapeType="1"/>
            </p:cNvSpPr>
            <p:nvPr/>
          </p:nvSpPr>
          <p:spPr bwMode="auto">
            <a:xfrm flipH="1">
              <a:off x="1296" y="134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" name="Line 23"/>
            <p:cNvSpPr>
              <a:spLocks noChangeShapeType="1"/>
            </p:cNvSpPr>
            <p:nvPr/>
          </p:nvSpPr>
          <p:spPr bwMode="auto">
            <a:xfrm flipV="1">
              <a:off x="864" y="86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6" name="Group 24"/>
          <p:cNvGrpSpPr>
            <a:grpSpLocks/>
          </p:cNvGrpSpPr>
          <p:nvPr/>
        </p:nvGrpSpPr>
        <p:grpSpPr bwMode="auto">
          <a:xfrm>
            <a:off x="5651625" y="2852936"/>
            <a:ext cx="2740025" cy="1531938"/>
            <a:chOff x="529" y="449"/>
            <a:chExt cx="1774" cy="1137"/>
          </a:xfrm>
        </p:grpSpPr>
        <p:sp>
          <p:nvSpPr>
            <p:cNvPr id="207" name="Oval 25"/>
            <p:cNvSpPr>
              <a:spLocks noChangeArrowheads="1"/>
            </p:cNvSpPr>
            <p:nvPr/>
          </p:nvSpPr>
          <p:spPr bwMode="auto">
            <a:xfrm>
              <a:off x="529" y="449"/>
              <a:ext cx="699" cy="417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1101</a:t>
              </a:r>
            </a:p>
          </p:txBody>
        </p:sp>
        <p:sp>
          <p:nvSpPr>
            <p:cNvPr id="208" name="Oval 26"/>
            <p:cNvSpPr>
              <a:spLocks noChangeArrowheads="1"/>
            </p:cNvSpPr>
            <p:nvPr/>
          </p:nvSpPr>
          <p:spPr bwMode="auto">
            <a:xfrm>
              <a:off x="1584" y="449"/>
              <a:ext cx="698" cy="417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1110</a:t>
              </a:r>
            </a:p>
          </p:txBody>
        </p:sp>
        <p:sp>
          <p:nvSpPr>
            <p:cNvPr id="209" name="Oval 27"/>
            <p:cNvSpPr>
              <a:spLocks noChangeArrowheads="1"/>
            </p:cNvSpPr>
            <p:nvPr/>
          </p:nvSpPr>
          <p:spPr bwMode="auto">
            <a:xfrm>
              <a:off x="1633" y="1121"/>
              <a:ext cx="670" cy="417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0111</a:t>
              </a:r>
            </a:p>
          </p:txBody>
        </p:sp>
        <p:sp>
          <p:nvSpPr>
            <p:cNvPr id="210" name="Oval 28"/>
            <p:cNvSpPr>
              <a:spLocks noChangeArrowheads="1"/>
            </p:cNvSpPr>
            <p:nvPr/>
          </p:nvSpPr>
          <p:spPr bwMode="auto">
            <a:xfrm>
              <a:off x="577" y="1169"/>
              <a:ext cx="709" cy="417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1011</a:t>
              </a:r>
            </a:p>
          </p:txBody>
        </p:sp>
        <p:sp>
          <p:nvSpPr>
            <p:cNvPr id="211" name="Line 29"/>
            <p:cNvSpPr>
              <a:spLocks noChangeShapeType="1"/>
            </p:cNvSpPr>
            <p:nvPr/>
          </p:nvSpPr>
          <p:spPr bwMode="auto">
            <a:xfrm>
              <a:off x="1200" y="624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" name="Line 30"/>
            <p:cNvSpPr>
              <a:spLocks noChangeShapeType="1"/>
            </p:cNvSpPr>
            <p:nvPr/>
          </p:nvSpPr>
          <p:spPr bwMode="auto">
            <a:xfrm>
              <a:off x="1920" y="850"/>
              <a:ext cx="0" cy="29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" name="Line 31"/>
            <p:cNvSpPr>
              <a:spLocks noChangeShapeType="1"/>
            </p:cNvSpPr>
            <p:nvPr/>
          </p:nvSpPr>
          <p:spPr bwMode="auto">
            <a:xfrm flipH="1">
              <a:off x="1296" y="134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4" name="Line 32"/>
            <p:cNvSpPr>
              <a:spLocks noChangeShapeType="1"/>
            </p:cNvSpPr>
            <p:nvPr/>
          </p:nvSpPr>
          <p:spPr bwMode="auto">
            <a:xfrm flipV="1">
              <a:off x="864" y="86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" name="Group 33"/>
          <p:cNvGrpSpPr>
            <a:grpSpLocks/>
          </p:cNvGrpSpPr>
          <p:nvPr/>
        </p:nvGrpSpPr>
        <p:grpSpPr bwMode="auto">
          <a:xfrm>
            <a:off x="2339752" y="4475361"/>
            <a:ext cx="1370013" cy="847725"/>
            <a:chOff x="4064" y="3070"/>
            <a:chExt cx="848" cy="528"/>
          </a:xfrm>
        </p:grpSpPr>
        <p:sp>
          <p:nvSpPr>
            <p:cNvPr id="216" name="Oval 34"/>
            <p:cNvSpPr>
              <a:spLocks noChangeArrowheads="1"/>
            </p:cNvSpPr>
            <p:nvPr/>
          </p:nvSpPr>
          <p:spPr bwMode="auto">
            <a:xfrm>
              <a:off x="4225" y="3248"/>
              <a:ext cx="687" cy="350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0000</a:t>
              </a:r>
            </a:p>
          </p:txBody>
        </p:sp>
        <p:sp>
          <p:nvSpPr>
            <p:cNvPr id="217" name="Freeform 35"/>
            <p:cNvSpPr>
              <a:spLocks/>
            </p:cNvSpPr>
            <p:nvPr/>
          </p:nvSpPr>
          <p:spPr bwMode="auto">
            <a:xfrm>
              <a:off x="4064" y="3070"/>
              <a:ext cx="400" cy="432"/>
            </a:xfrm>
            <a:custGeom>
              <a:avLst/>
              <a:gdLst>
                <a:gd name="T0" fmla="*/ 400 w 400"/>
                <a:gd name="T1" fmla="*/ 176 h 432"/>
                <a:gd name="T2" fmla="*/ 64 w 400"/>
                <a:gd name="T3" fmla="*/ 32 h 432"/>
                <a:gd name="T4" fmla="*/ 16 w 400"/>
                <a:gd name="T5" fmla="*/ 368 h 432"/>
                <a:gd name="T6" fmla="*/ 160 w 400"/>
                <a:gd name="T7" fmla="*/ 416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0"/>
                <a:gd name="T13" fmla="*/ 0 h 432"/>
                <a:gd name="T14" fmla="*/ 400 w 4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0" h="432">
                  <a:moveTo>
                    <a:pt x="400" y="176"/>
                  </a:moveTo>
                  <a:cubicBezTo>
                    <a:pt x="264" y="88"/>
                    <a:pt x="128" y="0"/>
                    <a:pt x="64" y="32"/>
                  </a:cubicBezTo>
                  <a:cubicBezTo>
                    <a:pt x="0" y="64"/>
                    <a:pt x="0" y="304"/>
                    <a:pt x="16" y="368"/>
                  </a:cubicBezTo>
                  <a:cubicBezTo>
                    <a:pt x="32" y="432"/>
                    <a:pt x="136" y="416"/>
                    <a:pt x="160" y="416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8" name="Group 36"/>
          <p:cNvGrpSpPr>
            <a:grpSpLocks/>
          </p:cNvGrpSpPr>
          <p:nvPr/>
        </p:nvGrpSpPr>
        <p:grpSpPr bwMode="auto">
          <a:xfrm>
            <a:off x="3852640" y="4691261"/>
            <a:ext cx="1295400" cy="723900"/>
            <a:chOff x="4128" y="2328"/>
            <a:chExt cx="816" cy="456"/>
          </a:xfrm>
        </p:grpSpPr>
        <p:sp>
          <p:nvSpPr>
            <p:cNvPr id="219" name="Oval 37"/>
            <p:cNvSpPr>
              <a:spLocks noChangeArrowheads="1"/>
            </p:cNvSpPr>
            <p:nvPr/>
          </p:nvSpPr>
          <p:spPr bwMode="auto">
            <a:xfrm>
              <a:off x="4272" y="2328"/>
              <a:ext cx="672" cy="354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1111</a:t>
              </a:r>
            </a:p>
          </p:txBody>
        </p:sp>
        <p:sp>
          <p:nvSpPr>
            <p:cNvPr id="220" name="Freeform 38"/>
            <p:cNvSpPr>
              <a:spLocks/>
            </p:cNvSpPr>
            <p:nvPr/>
          </p:nvSpPr>
          <p:spPr bwMode="auto">
            <a:xfrm>
              <a:off x="4128" y="2424"/>
              <a:ext cx="336" cy="360"/>
            </a:xfrm>
            <a:custGeom>
              <a:avLst/>
              <a:gdLst>
                <a:gd name="T0" fmla="*/ 144 w 336"/>
                <a:gd name="T1" fmla="*/ 0 h 360"/>
                <a:gd name="T2" fmla="*/ 0 w 336"/>
                <a:gd name="T3" fmla="*/ 144 h 360"/>
                <a:gd name="T4" fmla="*/ 144 w 336"/>
                <a:gd name="T5" fmla="*/ 336 h 360"/>
                <a:gd name="T6" fmla="*/ 336 w 336"/>
                <a:gd name="T7" fmla="*/ 288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60"/>
                <a:gd name="T14" fmla="*/ 336 w 336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60">
                  <a:moveTo>
                    <a:pt x="144" y="0"/>
                  </a:moveTo>
                  <a:cubicBezTo>
                    <a:pt x="72" y="44"/>
                    <a:pt x="0" y="88"/>
                    <a:pt x="0" y="144"/>
                  </a:cubicBezTo>
                  <a:cubicBezTo>
                    <a:pt x="0" y="200"/>
                    <a:pt x="88" y="312"/>
                    <a:pt x="144" y="336"/>
                  </a:cubicBezTo>
                  <a:cubicBezTo>
                    <a:pt x="200" y="360"/>
                    <a:pt x="268" y="324"/>
                    <a:pt x="336" y="288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1" name="Group 40"/>
          <p:cNvGrpSpPr>
            <a:grpSpLocks/>
          </p:cNvGrpSpPr>
          <p:nvPr/>
        </p:nvGrpSpPr>
        <p:grpSpPr bwMode="auto">
          <a:xfrm>
            <a:off x="2484215" y="5699324"/>
            <a:ext cx="2590800" cy="561975"/>
            <a:chOff x="1584" y="2592"/>
            <a:chExt cx="1632" cy="354"/>
          </a:xfrm>
        </p:grpSpPr>
        <p:sp>
          <p:nvSpPr>
            <p:cNvPr id="222" name="Oval 41"/>
            <p:cNvSpPr>
              <a:spLocks noChangeArrowheads="1"/>
            </p:cNvSpPr>
            <p:nvPr/>
          </p:nvSpPr>
          <p:spPr bwMode="auto">
            <a:xfrm>
              <a:off x="1584" y="2592"/>
              <a:ext cx="672" cy="354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0101</a:t>
              </a:r>
            </a:p>
          </p:txBody>
        </p:sp>
        <p:sp>
          <p:nvSpPr>
            <p:cNvPr id="223" name="Oval 42"/>
            <p:cNvSpPr>
              <a:spLocks noChangeArrowheads="1"/>
            </p:cNvSpPr>
            <p:nvPr/>
          </p:nvSpPr>
          <p:spPr bwMode="auto">
            <a:xfrm>
              <a:off x="2544" y="2592"/>
              <a:ext cx="672" cy="354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000" b="1"/>
                <a:t>1010</a:t>
              </a:r>
            </a:p>
          </p:txBody>
        </p:sp>
        <p:sp>
          <p:nvSpPr>
            <p:cNvPr id="224" name="Line 43"/>
            <p:cNvSpPr>
              <a:spLocks noChangeShapeType="1"/>
            </p:cNvSpPr>
            <p:nvPr/>
          </p:nvSpPr>
          <p:spPr bwMode="auto">
            <a:xfrm>
              <a:off x="2256" y="268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" name="Line 44"/>
            <p:cNvSpPr>
              <a:spLocks noChangeShapeType="1"/>
            </p:cNvSpPr>
            <p:nvPr/>
          </p:nvSpPr>
          <p:spPr bwMode="auto">
            <a:xfrm flipH="1">
              <a:off x="2256" y="278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6" name="Group 21"/>
          <p:cNvGrpSpPr>
            <a:grpSpLocks/>
          </p:cNvGrpSpPr>
          <p:nvPr/>
        </p:nvGrpSpPr>
        <p:grpSpPr bwMode="auto">
          <a:xfrm>
            <a:off x="467544" y="799728"/>
            <a:ext cx="7227888" cy="1981200"/>
            <a:chOff x="528" y="528"/>
            <a:chExt cx="4553" cy="1248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208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109" name="Text Box 24"/>
            <p:cNvSpPr txBox="1">
              <a:spLocks noChangeArrowheads="1"/>
            </p:cNvSpPr>
            <p:nvPr/>
          </p:nvSpPr>
          <p:spPr bwMode="auto">
            <a:xfrm>
              <a:off x="2791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10" name="Text Box 25"/>
            <p:cNvSpPr txBox="1">
              <a:spLocks noChangeArrowheads="1"/>
            </p:cNvSpPr>
            <p:nvPr/>
          </p:nvSpPr>
          <p:spPr bwMode="auto">
            <a:xfrm>
              <a:off x="1824" y="528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11" name="Oval 26"/>
            <p:cNvSpPr>
              <a:spLocks noChangeArrowheads="1"/>
            </p:cNvSpPr>
            <p:nvPr/>
          </p:nvSpPr>
          <p:spPr bwMode="auto">
            <a:xfrm>
              <a:off x="2172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2" name="Oval 27"/>
            <p:cNvSpPr>
              <a:spLocks noChangeArrowheads="1"/>
            </p:cNvSpPr>
            <p:nvPr/>
          </p:nvSpPr>
          <p:spPr bwMode="auto">
            <a:xfrm>
              <a:off x="3600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3" name="Oval 28"/>
            <p:cNvSpPr>
              <a:spLocks noChangeArrowheads="1"/>
            </p:cNvSpPr>
            <p:nvPr/>
          </p:nvSpPr>
          <p:spPr bwMode="auto">
            <a:xfrm>
              <a:off x="2652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4" name="Oval 29"/>
            <p:cNvSpPr>
              <a:spLocks noChangeArrowheads="1"/>
            </p:cNvSpPr>
            <p:nvPr/>
          </p:nvSpPr>
          <p:spPr bwMode="auto">
            <a:xfrm>
              <a:off x="1704" y="160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5" name="Rectangle 30"/>
            <p:cNvSpPr>
              <a:spLocks noChangeArrowheads="1"/>
            </p:cNvSpPr>
            <p:nvPr/>
          </p:nvSpPr>
          <p:spPr bwMode="auto">
            <a:xfrm>
              <a:off x="1416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6" name="Text Box 31"/>
            <p:cNvSpPr txBox="1">
              <a:spLocks noChangeArrowheads="1"/>
            </p:cNvSpPr>
            <p:nvPr/>
          </p:nvSpPr>
          <p:spPr bwMode="auto">
            <a:xfrm>
              <a:off x="1457" y="989"/>
              <a:ext cx="31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17" name="Text Box 32"/>
            <p:cNvSpPr txBox="1">
              <a:spLocks noChangeArrowheads="1"/>
            </p:cNvSpPr>
            <p:nvPr/>
          </p:nvSpPr>
          <p:spPr bwMode="auto">
            <a:xfrm>
              <a:off x="1794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8" name="Text Box 33"/>
            <p:cNvSpPr txBox="1">
              <a:spLocks noChangeArrowheads="1"/>
            </p:cNvSpPr>
            <p:nvPr/>
          </p:nvSpPr>
          <p:spPr bwMode="auto">
            <a:xfrm>
              <a:off x="1820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19" name="Line 34"/>
            <p:cNvSpPr>
              <a:spLocks noChangeShapeType="1"/>
            </p:cNvSpPr>
            <p:nvPr/>
          </p:nvSpPr>
          <p:spPr bwMode="auto">
            <a:xfrm flipV="1">
              <a:off x="1739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0" name="Group 35"/>
            <p:cNvGrpSpPr>
              <a:grpSpLocks/>
            </p:cNvGrpSpPr>
            <p:nvPr/>
          </p:nvGrpSpPr>
          <p:grpSpPr bwMode="auto">
            <a:xfrm>
              <a:off x="1699" y="1321"/>
              <a:ext cx="81" cy="83"/>
              <a:chOff x="3120" y="3744"/>
              <a:chExt cx="96" cy="96"/>
            </a:xfrm>
          </p:grpSpPr>
          <p:sp>
            <p:nvSpPr>
              <p:cNvPr id="163" name="Line 36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" name="Line 37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2364" y="997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2" name="Text Box 39"/>
            <p:cNvSpPr txBox="1">
              <a:spLocks noChangeArrowheads="1"/>
            </p:cNvSpPr>
            <p:nvPr/>
          </p:nvSpPr>
          <p:spPr bwMode="auto">
            <a:xfrm>
              <a:off x="2405" y="997"/>
              <a:ext cx="33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23" name="Text Box 40"/>
            <p:cNvSpPr txBox="1">
              <a:spLocks noChangeArrowheads="1"/>
            </p:cNvSpPr>
            <p:nvPr/>
          </p:nvSpPr>
          <p:spPr bwMode="auto">
            <a:xfrm>
              <a:off x="2742" y="997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4" name="Text Box 41"/>
            <p:cNvSpPr txBox="1">
              <a:spLocks noChangeArrowheads="1"/>
            </p:cNvSpPr>
            <p:nvPr/>
          </p:nvSpPr>
          <p:spPr bwMode="auto">
            <a:xfrm>
              <a:off x="2768" y="1194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 flipH="1" flipV="1">
              <a:off x="2687" y="1412"/>
              <a:ext cx="5" cy="1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6" name="Group 43"/>
            <p:cNvGrpSpPr>
              <a:grpSpLocks/>
            </p:cNvGrpSpPr>
            <p:nvPr/>
          </p:nvGrpSpPr>
          <p:grpSpPr bwMode="auto">
            <a:xfrm>
              <a:off x="2647" y="1329"/>
              <a:ext cx="81" cy="83"/>
              <a:chOff x="3120" y="3744"/>
              <a:chExt cx="96" cy="96"/>
            </a:xfrm>
          </p:grpSpPr>
          <p:sp>
            <p:nvSpPr>
              <p:cNvPr id="161" name="Line 44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" name="Line 45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7" name="Rectangle 46"/>
            <p:cNvSpPr>
              <a:spLocks noChangeArrowheads="1"/>
            </p:cNvSpPr>
            <p:nvPr/>
          </p:nvSpPr>
          <p:spPr bwMode="auto">
            <a:xfrm>
              <a:off x="3312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8" name="Text Box 47"/>
            <p:cNvSpPr txBox="1">
              <a:spLocks noChangeArrowheads="1"/>
            </p:cNvSpPr>
            <p:nvPr/>
          </p:nvSpPr>
          <p:spPr bwMode="auto">
            <a:xfrm>
              <a:off x="3353" y="989"/>
              <a:ext cx="39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29" name="Text Box 48"/>
            <p:cNvSpPr txBox="1">
              <a:spLocks noChangeArrowheads="1"/>
            </p:cNvSpPr>
            <p:nvPr/>
          </p:nvSpPr>
          <p:spPr bwMode="auto">
            <a:xfrm>
              <a:off x="3690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3716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31" name="Line 50"/>
            <p:cNvSpPr>
              <a:spLocks noChangeShapeType="1"/>
            </p:cNvSpPr>
            <p:nvPr/>
          </p:nvSpPr>
          <p:spPr bwMode="auto">
            <a:xfrm flipH="1" flipV="1">
              <a:off x="3635" y="1404"/>
              <a:ext cx="5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2" name="Group 51"/>
            <p:cNvGrpSpPr>
              <a:grpSpLocks/>
            </p:cNvGrpSpPr>
            <p:nvPr/>
          </p:nvGrpSpPr>
          <p:grpSpPr bwMode="auto">
            <a:xfrm>
              <a:off x="3595" y="1321"/>
              <a:ext cx="81" cy="83"/>
              <a:chOff x="3120" y="3744"/>
              <a:chExt cx="96" cy="96"/>
            </a:xfrm>
          </p:grpSpPr>
          <p:sp>
            <p:nvSpPr>
              <p:cNvPr id="159" name="Line 52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" name="Line 53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3" name="Rectangle 54"/>
            <p:cNvSpPr>
              <a:spLocks noChangeArrowheads="1"/>
            </p:cNvSpPr>
            <p:nvPr/>
          </p:nvSpPr>
          <p:spPr bwMode="auto">
            <a:xfrm>
              <a:off x="4249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34" name="Text Box 55"/>
            <p:cNvSpPr txBox="1">
              <a:spLocks noChangeArrowheads="1"/>
            </p:cNvSpPr>
            <p:nvPr/>
          </p:nvSpPr>
          <p:spPr bwMode="auto">
            <a:xfrm>
              <a:off x="4290" y="989"/>
              <a:ext cx="3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35" name="Text Box 56"/>
            <p:cNvSpPr txBox="1">
              <a:spLocks noChangeArrowheads="1"/>
            </p:cNvSpPr>
            <p:nvPr/>
          </p:nvSpPr>
          <p:spPr bwMode="auto">
            <a:xfrm>
              <a:off x="4627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6" name="Text Box 57"/>
            <p:cNvSpPr txBox="1">
              <a:spLocks noChangeArrowheads="1"/>
            </p:cNvSpPr>
            <p:nvPr/>
          </p:nvSpPr>
          <p:spPr bwMode="auto">
            <a:xfrm>
              <a:off x="4653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7" name="Line 58"/>
            <p:cNvSpPr>
              <a:spLocks noChangeShapeType="1"/>
            </p:cNvSpPr>
            <p:nvPr/>
          </p:nvSpPr>
          <p:spPr bwMode="auto">
            <a:xfrm flipV="1">
              <a:off x="4572" y="1402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8" name="Group 59"/>
            <p:cNvGrpSpPr>
              <a:grpSpLocks/>
            </p:cNvGrpSpPr>
            <p:nvPr/>
          </p:nvGrpSpPr>
          <p:grpSpPr bwMode="auto">
            <a:xfrm>
              <a:off x="4532" y="1321"/>
              <a:ext cx="81" cy="83"/>
              <a:chOff x="3120" y="3744"/>
              <a:chExt cx="96" cy="96"/>
            </a:xfrm>
          </p:grpSpPr>
          <p:sp>
            <p:nvSpPr>
              <p:cNvPr id="157" name="Line 60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" name="Line 61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9" name="Text Box 62"/>
            <p:cNvSpPr txBox="1">
              <a:spLocks noChangeArrowheads="1"/>
            </p:cNvSpPr>
            <p:nvPr/>
          </p:nvSpPr>
          <p:spPr bwMode="auto">
            <a:xfrm>
              <a:off x="374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0" name="Text Box 63"/>
            <p:cNvSpPr txBox="1">
              <a:spLocks noChangeArrowheads="1"/>
            </p:cNvSpPr>
            <p:nvPr/>
          </p:nvSpPr>
          <p:spPr bwMode="auto">
            <a:xfrm>
              <a:off x="470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1" name="Line 64"/>
            <p:cNvSpPr>
              <a:spLocks noChangeShapeType="1"/>
            </p:cNvSpPr>
            <p:nvPr/>
          </p:nvSpPr>
          <p:spPr bwMode="auto">
            <a:xfrm>
              <a:off x="4572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" name="Line 67"/>
            <p:cNvSpPr>
              <a:spLocks noChangeShapeType="1"/>
            </p:cNvSpPr>
            <p:nvPr/>
          </p:nvSpPr>
          <p:spPr bwMode="auto">
            <a:xfrm>
              <a:off x="1740" y="151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" name="Line 68"/>
            <p:cNvSpPr>
              <a:spLocks noChangeShapeType="1"/>
            </p:cNvSpPr>
            <p:nvPr/>
          </p:nvSpPr>
          <p:spPr bwMode="auto">
            <a:xfrm flipH="1">
              <a:off x="1322" y="1617"/>
              <a:ext cx="32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" name="Line 69"/>
            <p:cNvSpPr>
              <a:spLocks noChangeShapeType="1"/>
            </p:cNvSpPr>
            <p:nvPr/>
          </p:nvSpPr>
          <p:spPr bwMode="auto">
            <a:xfrm>
              <a:off x="2076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 flipV="1">
              <a:off x="3144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" name="Oval 71"/>
            <p:cNvSpPr>
              <a:spLocks noChangeArrowheads="1"/>
            </p:cNvSpPr>
            <p:nvPr/>
          </p:nvSpPr>
          <p:spPr bwMode="auto">
            <a:xfrm>
              <a:off x="3108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9" name="Line 72"/>
            <p:cNvSpPr>
              <a:spLocks noChangeShapeType="1"/>
            </p:cNvSpPr>
            <p:nvPr/>
          </p:nvSpPr>
          <p:spPr bwMode="auto">
            <a:xfrm>
              <a:off x="3012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" name="Line 73"/>
            <p:cNvSpPr>
              <a:spLocks noChangeShapeType="1"/>
            </p:cNvSpPr>
            <p:nvPr/>
          </p:nvSpPr>
          <p:spPr bwMode="auto">
            <a:xfrm flipV="1">
              <a:off x="4080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" name="Oval 74"/>
            <p:cNvSpPr>
              <a:spLocks noChangeArrowheads="1"/>
            </p:cNvSpPr>
            <p:nvPr/>
          </p:nvSpPr>
          <p:spPr bwMode="auto">
            <a:xfrm>
              <a:off x="4044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52" name="Line 75"/>
            <p:cNvSpPr>
              <a:spLocks noChangeShapeType="1"/>
            </p:cNvSpPr>
            <p:nvPr/>
          </p:nvSpPr>
          <p:spPr bwMode="auto">
            <a:xfrm>
              <a:off x="3948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" name="Line 76"/>
            <p:cNvSpPr>
              <a:spLocks noChangeShapeType="1"/>
            </p:cNvSpPr>
            <p:nvPr/>
          </p:nvSpPr>
          <p:spPr bwMode="auto">
            <a:xfrm>
              <a:off x="1118" y="1163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" name="Line 77"/>
            <p:cNvSpPr>
              <a:spLocks noChangeShapeType="1"/>
            </p:cNvSpPr>
            <p:nvPr/>
          </p:nvSpPr>
          <p:spPr bwMode="auto">
            <a:xfrm>
              <a:off x="4896" y="110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" name="Line 78"/>
            <p:cNvSpPr>
              <a:spLocks noChangeShapeType="1"/>
            </p:cNvSpPr>
            <p:nvPr/>
          </p:nvSpPr>
          <p:spPr bwMode="auto">
            <a:xfrm flipV="1">
              <a:off x="5040" y="720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" name="Text Box 79"/>
            <p:cNvSpPr txBox="1">
              <a:spLocks noChangeArrowheads="1"/>
            </p:cNvSpPr>
            <p:nvPr/>
          </p:nvSpPr>
          <p:spPr bwMode="auto">
            <a:xfrm>
              <a:off x="528" y="10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65" name="Line 80"/>
          <p:cNvSpPr>
            <a:spLocks noChangeShapeType="1"/>
          </p:cNvSpPr>
          <p:nvPr/>
        </p:nvSpPr>
        <p:spPr bwMode="auto">
          <a:xfrm flipH="1">
            <a:off x="1419944" y="1375792"/>
            <a:ext cx="6248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" name="Line 81"/>
          <p:cNvSpPr>
            <a:spLocks noChangeShapeType="1"/>
          </p:cNvSpPr>
          <p:nvPr/>
        </p:nvSpPr>
        <p:spPr bwMode="auto">
          <a:xfrm>
            <a:off x="1419944" y="1375792"/>
            <a:ext cx="0" cy="4572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" name="Oval 82"/>
          <p:cNvSpPr>
            <a:spLocks noChangeArrowheads="1"/>
          </p:cNvSpPr>
          <p:nvPr/>
        </p:nvSpPr>
        <p:spPr bwMode="auto">
          <a:xfrm>
            <a:off x="7592144" y="1303784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8" name="Oval 84"/>
          <p:cNvSpPr>
            <a:spLocks noChangeArrowheads="1"/>
          </p:cNvSpPr>
          <p:nvPr/>
        </p:nvSpPr>
        <p:spPr bwMode="auto">
          <a:xfrm>
            <a:off x="2339752" y="220543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69" name="Oval 84"/>
          <p:cNvSpPr>
            <a:spLocks noChangeArrowheads="1"/>
          </p:cNvSpPr>
          <p:nvPr/>
        </p:nvSpPr>
        <p:spPr bwMode="auto">
          <a:xfrm>
            <a:off x="3851920" y="220543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70" name="Oval 84"/>
          <p:cNvSpPr>
            <a:spLocks noChangeArrowheads="1"/>
          </p:cNvSpPr>
          <p:nvPr/>
        </p:nvSpPr>
        <p:spPr bwMode="auto">
          <a:xfrm>
            <a:off x="5364658" y="2205435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71" name="Oval 84"/>
          <p:cNvSpPr>
            <a:spLocks noChangeArrowheads="1"/>
          </p:cNvSpPr>
          <p:nvPr/>
        </p:nvSpPr>
        <p:spPr bwMode="auto">
          <a:xfrm>
            <a:off x="6861161" y="2195141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  <p:bldP spid="165" grpId="0" animBg="1"/>
      <p:bldP spid="166" grpId="0" animBg="1"/>
      <p:bldP spid="16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环形计数器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7" name="Line 4"/>
          <p:cNvSpPr>
            <a:spLocks noChangeShapeType="1"/>
          </p:cNvSpPr>
          <p:nvPr/>
        </p:nvSpPr>
        <p:spPr bwMode="auto">
          <a:xfrm>
            <a:off x="4071938" y="1554163"/>
            <a:ext cx="0" cy="29686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8" name="Group 5"/>
          <p:cNvGrpSpPr>
            <a:grpSpLocks/>
          </p:cNvGrpSpPr>
          <p:nvPr/>
        </p:nvGrpSpPr>
        <p:grpSpPr bwMode="auto">
          <a:xfrm>
            <a:off x="1023938" y="1249363"/>
            <a:ext cx="4191000" cy="381000"/>
            <a:chOff x="1008" y="288"/>
            <a:chExt cx="2640" cy="240"/>
          </a:xfrm>
        </p:grpSpPr>
        <p:sp>
          <p:nvSpPr>
            <p:cNvPr id="139" name="Line 6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" name="Line 7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" name="Line 8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" name="Line 10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" name="Line 11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" name="Line 12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" name="Line 13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" name="Line 14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" name="Line 15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" name="Line 16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" name="Line 18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" name="Line 19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" name="Line 20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" name="Line 21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" name="Line 22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" name="Line 23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" name="Line 24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" name="Line 25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" name="Line 26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" name="Line 27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" name="Line 28"/>
          <p:cNvSpPr>
            <a:spLocks noChangeShapeType="1"/>
          </p:cNvSpPr>
          <p:nvPr/>
        </p:nvSpPr>
        <p:spPr bwMode="auto">
          <a:xfrm>
            <a:off x="1785938" y="1630363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" name="Line 29"/>
          <p:cNvSpPr>
            <a:spLocks noChangeShapeType="1"/>
          </p:cNvSpPr>
          <p:nvPr/>
        </p:nvSpPr>
        <p:spPr bwMode="auto">
          <a:xfrm>
            <a:off x="2547938" y="1628775"/>
            <a:ext cx="0" cy="300513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" name="Line 30"/>
          <p:cNvSpPr>
            <a:spLocks noChangeShapeType="1"/>
          </p:cNvSpPr>
          <p:nvPr/>
        </p:nvSpPr>
        <p:spPr bwMode="auto">
          <a:xfrm>
            <a:off x="3309938" y="1673225"/>
            <a:ext cx="0" cy="29686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" name="Line 31"/>
          <p:cNvSpPr>
            <a:spLocks noChangeShapeType="1"/>
          </p:cNvSpPr>
          <p:nvPr/>
        </p:nvSpPr>
        <p:spPr bwMode="auto">
          <a:xfrm>
            <a:off x="4833938" y="1628775"/>
            <a:ext cx="0" cy="29686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" name="Text Box 32"/>
          <p:cNvSpPr txBox="1">
            <a:spLocks noChangeArrowheads="1"/>
          </p:cNvSpPr>
          <p:nvPr/>
        </p:nvSpPr>
        <p:spPr bwMode="auto">
          <a:xfrm>
            <a:off x="185738" y="1323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endParaRPr kumimoji="0"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6" name="Text Box 33"/>
          <p:cNvSpPr txBox="1">
            <a:spLocks noChangeArrowheads="1"/>
          </p:cNvSpPr>
          <p:nvPr/>
        </p:nvSpPr>
        <p:spPr bwMode="auto">
          <a:xfrm>
            <a:off x="309563" y="19891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167" name="Text Box 34"/>
          <p:cNvSpPr txBox="1">
            <a:spLocks noChangeArrowheads="1"/>
          </p:cNvSpPr>
          <p:nvPr/>
        </p:nvSpPr>
        <p:spPr bwMode="auto">
          <a:xfrm>
            <a:off x="309563" y="29035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168" name="Text Box 35"/>
          <p:cNvSpPr txBox="1">
            <a:spLocks noChangeArrowheads="1"/>
          </p:cNvSpPr>
          <p:nvPr/>
        </p:nvSpPr>
        <p:spPr bwMode="auto">
          <a:xfrm>
            <a:off x="309563" y="35893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69" name="Text Box 36"/>
          <p:cNvSpPr txBox="1">
            <a:spLocks noChangeArrowheads="1"/>
          </p:cNvSpPr>
          <p:nvPr/>
        </p:nvSpPr>
        <p:spPr bwMode="auto">
          <a:xfrm>
            <a:off x="309563" y="41989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170" name="Group 37"/>
          <p:cNvGrpSpPr>
            <a:grpSpLocks/>
          </p:cNvGrpSpPr>
          <p:nvPr/>
        </p:nvGrpSpPr>
        <p:grpSpPr bwMode="auto">
          <a:xfrm>
            <a:off x="971550" y="2133600"/>
            <a:ext cx="4624388" cy="2260600"/>
            <a:chOff x="1574" y="749"/>
            <a:chExt cx="2913" cy="1424"/>
          </a:xfrm>
        </p:grpSpPr>
        <p:grpSp>
          <p:nvGrpSpPr>
            <p:cNvPr id="171" name="Group 38"/>
            <p:cNvGrpSpPr>
              <a:grpSpLocks/>
            </p:cNvGrpSpPr>
            <p:nvPr/>
          </p:nvGrpSpPr>
          <p:grpSpPr bwMode="auto">
            <a:xfrm>
              <a:off x="1655" y="754"/>
              <a:ext cx="2832" cy="240"/>
              <a:chOff x="1056" y="2016"/>
              <a:chExt cx="2832" cy="240"/>
            </a:xfrm>
          </p:grpSpPr>
          <p:sp>
            <p:nvSpPr>
              <p:cNvPr id="194" name="Line 39"/>
              <p:cNvSpPr>
                <a:spLocks noChangeShapeType="1"/>
              </p:cNvSpPr>
              <p:nvPr/>
            </p:nvSpPr>
            <p:spPr bwMode="auto">
              <a:xfrm>
                <a:off x="1056" y="201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" name="Line 40"/>
              <p:cNvSpPr>
                <a:spLocks noChangeShapeType="1"/>
              </p:cNvSpPr>
              <p:nvPr/>
            </p:nvSpPr>
            <p:spPr bwMode="auto">
              <a:xfrm>
                <a:off x="148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6" name="Line 41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" name="Line 42"/>
              <p:cNvSpPr>
                <a:spLocks noChangeShapeType="1"/>
              </p:cNvSpPr>
              <p:nvPr/>
            </p:nvSpPr>
            <p:spPr bwMode="auto">
              <a:xfrm flipV="1">
                <a:off x="292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8" name="Line 43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9" name="Line 44"/>
              <p:cNvSpPr>
                <a:spLocks noChangeShapeType="1"/>
              </p:cNvSpPr>
              <p:nvPr/>
            </p:nvSpPr>
            <p:spPr bwMode="auto">
              <a:xfrm>
                <a:off x="340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0" name="Line 45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2" name="Group 46"/>
            <p:cNvGrpSpPr>
              <a:grpSpLocks/>
            </p:cNvGrpSpPr>
            <p:nvPr/>
          </p:nvGrpSpPr>
          <p:grpSpPr bwMode="auto">
            <a:xfrm>
              <a:off x="1655" y="1162"/>
              <a:ext cx="2832" cy="240"/>
              <a:chOff x="1056" y="2256"/>
              <a:chExt cx="2832" cy="240"/>
            </a:xfrm>
          </p:grpSpPr>
          <p:sp>
            <p:nvSpPr>
              <p:cNvPr id="187" name="Line 4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" name="Line 48"/>
              <p:cNvSpPr>
                <a:spLocks noChangeShapeType="1"/>
              </p:cNvSpPr>
              <p:nvPr/>
            </p:nvSpPr>
            <p:spPr bwMode="auto">
              <a:xfrm flipV="1">
                <a:off x="148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" name="Line 49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0" name="Line 50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1" name="Line 51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2" name="Line 52"/>
              <p:cNvSpPr>
                <a:spLocks noChangeShapeType="1"/>
              </p:cNvSpPr>
              <p:nvPr/>
            </p:nvSpPr>
            <p:spPr bwMode="auto">
              <a:xfrm flipV="1">
                <a:off x="340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3" name="Line 53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3" name="Group 54"/>
            <p:cNvGrpSpPr>
              <a:grpSpLocks/>
            </p:cNvGrpSpPr>
            <p:nvPr/>
          </p:nvGrpSpPr>
          <p:grpSpPr bwMode="auto">
            <a:xfrm>
              <a:off x="1655" y="1570"/>
              <a:ext cx="2832" cy="240"/>
              <a:chOff x="1056" y="2784"/>
              <a:chExt cx="2832" cy="288"/>
            </a:xfrm>
          </p:grpSpPr>
          <p:sp>
            <p:nvSpPr>
              <p:cNvPr id="182" name="Line 55"/>
              <p:cNvSpPr>
                <a:spLocks noChangeShapeType="1"/>
              </p:cNvSpPr>
              <p:nvPr/>
            </p:nvSpPr>
            <p:spPr bwMode="auto">
              <a:xfrm>
                <a:off x="1056" y="307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3" name="Line 56"/>
              <p:cNvSpPr>
                <a:spLocks noChangeShapeType="1"/>
              </p:cNvSpPr>
              <p:nvPr/>
            </p:nvSpPr>
            <p:spPr bwMode="auto">
              <a:xfrm flipV="1">
                <a:off x="196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" name="Line 57"/>
              <p:cNvSpPr>
                <a:spLocks noChangeShapeType="1"/>
              </p:cNvSpPr>
              <p:nvPr/>
            </p:nvSpPr>
            <p:spPr bwMode="auto">
              <a:xfrm>
                <a:off x="1968" y="27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" name="Line 58"/>
              <p:cNvSpPr>
                <a:spLocks noChangeShapeType="1"/>
              </p:cNvSpPr>
              <p:nvPr/>
            </p:nvSpPr>
            <p:spPr bwMode="auto">
              <a:xfrm>
                <a:off x="244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6" name="Line 59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" name="Group 60"/>
            <p:cNvGrpSpPr>
              <a:grpSpLocks/>
            </p:cNvGrpSpPr>
            <p:nvPr/>
          </p:nvGrpSpPr>
          <p:grpSpPr bwMode="auto">
            <a:xfrm>
              <a:off x="1655" y="1933"/>
              <a:ext cx="2784" cy="240"/>
              <a:chOff x="1056" y="3072"/>
              <a:chExt cx="2784" cy="240"/>
            </a:xfrm>
          </p:grpSpPr>
          <p:sp>
            <p:nvSpPr>
              <p:cNvPr id="177" name="Line 61"/>
              <p:cNvSpPr>
                <a:spLocks noChangeShapeType="1"/>
              </p:cNvSpPr>
              <p:nvPr/>
            </p:nvSpPr>
            <p:spPr bwMode="auto">
              <a:xfrm>
                <a:off x="1056" y="3312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" name="Line 62"/>
              <p:cNvSpPr>
                <a:spLocks noChangeShapeType="1"/>
              </p:cNvSpPr>
              <p:nvPr/>
            </p:nvSpPr>
            <p:spPr bwMode="auto">
              <a:xfrm flipV="1">
                <a:off x="2448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" name="Line 63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" name="Line 6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1" name="Line 65"/>
              <p:cNvSpPr>
                <a:spLocks noChangeShapeType="1"/>
              </p:cNvSpPr>
              <p:nvPr/>
            </p:nvSpPr>
            <p:spPr bwMode="auto">
              <a:xfrm>
                <a:off x="2928" y="33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5" name="Line 66"/>
            <p:cNvSpPr>
              <a:spLocks noChangeShapeType="1"/>
            </p:cNvSpPr>
            <p:nvPr/>
          </p:nvSpPr>
          <p:spPr bwMode="auto">
            <a:xfrm>
              <a:off x="1665" y="749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" name="Line 67"/>
            <p:cNvSpPr>
              <a:spLocks noChangeShapeType="1"/>
            </p:cNvSpPr>
            <p:nvPr/>
          </p:nvSpPr>
          <p:spPr bwMode="auto">
            <a:xfrm flipH="1">
              <a:off x="1574" y="1021"/>
              <a:ext cx="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1" name="Group 68"/>
          <p:cNvGrpSpPr>
            <a:grpSpLocks/>
          </p:cNvGrpSpPr>
          <p:nvPr/>
        </p:nvGrpSpPr>
        <p:grpSpPr bwMode="auto">
          <a:xfrm>
            <a:off x="4830763" y="1249363"/>
            <a:ext cx="4191000" cy="381000"/>
            <a:chOff x="1008" y="288"/>
            <a:chExt cx="2640" cy="240"/>
          </a:xfrm>
        </p:grpSpPr>
        <p:sp>
          <p:nvSpPr>
            <p:cNvPr id="202" name="Line 69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" name="Line 70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" name="Line 71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" name="Line 72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" name="Line 73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" name="Line 74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" name="Line 75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" name="Line 76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" name="Line 77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" name="Line 78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" name="Line 79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" name="Line 80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4" name="Line 81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" name="Line 82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" name="Line 83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" name="Line 84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" name="Line 85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" name="Line 86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" name="Line 87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" name="Line 88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" name="Line 89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" name="Line 90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4" name="Group 91"/>
          <p:cNvGrpSpPr>
            <a:grpSpLocks/>
          </p:cNvGrpSpPr>
          <p:nvPr/>
        </p:nvGrpSpPr>
        <p:grpSpPr bwMode="auto">
          <a:xfrm>
            <a:off x="4125913" y="2141538"/>
            <a:ext cx="4495800" cy="381000"/>
            <a:chOff x="1056" y="2016"/>
            <a:chExt cx="2832" cy="240"/>
          </a:xfrm>
        </p:grpSpPr>
        <p:sp>
          <p:nvSpPr>
            <p:cNvPr id="225" name="Line 92"/>
            <p:cNvSpPr>
              <a:spLocks noChangeShapeType="1"/>
            </p:cNvSpPr>
            <p:nvPr/>
          </p:nvSpPr>
          <p:spPr bwMode="auto">
            <a:xfrm>
              <a:off x="1056" y="2016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" name="Line 93"/>
            <p:cNvSpPr>
              <a:spLocks noChangeShapeType="1"/>
            </p:cNvSpPr>
            <p:nvPr/>
          </p:nvSpPr>
          <p:spPr bwMode="auto">
            <a:xfrm>
              <a:off x="148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" name="Line 94"/>
            <p:cNvSpPr>
              <a:spLocks noChangeShapeType="1"/>
            </p:cNvSpPr>
            <p:nvPr/>
          </p:nvSpPr>
          <p:spPr bwMode="auto">
            <a:xfrm>
              <a:off x="1488" y="2256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" name="Line 95"/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" name="Line 96"/>
            <p:cNvSpPr>
              <a:spLocks noChangeShapeType="1"/>
            </p:cNvSpPr>
            <p:nvPr/>
          </p:nvSpPr>
          <p:spPr bwMode="auto">
            <a:xfrm>
              <a:off x="2928" y="201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0" name="Line 97"/>
            <p:cNvSpPr>
              <a:spLocks noChangeShapeType="1"/>
            </p:cNvSpPr>
            <p:nvPr/>
          </p:nvSpPr>
          <p:spPr bwMode="auto">
            <a:xfrm>
              <a:off x="340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1" name="Line 98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2" name="Group 99"/>
          <p:cNvGrpSpPr>
            <a:grpSpLocks/>
          </p:cNvGrpSpPr>
          <p:nvPr/>
        </p:nvGrpSpPr>
        <p:grpSpPr bwMode="auto">
          <a:xfrm>
            <a:off x="4154488" y="2789238"/>
            <a:ext cx="4495800" cy="381000"/>
            <a:chOff x="1056" y="2256"/>
            <a:chExt cx="2832" cy="240"/>
          </a:xfrm>
        </p:grpSpPr>
        <p:sp>
          <p:nvSpPr>
            <p:cNvPr id="233" name="Line 100"/>
            <p:cNvSpPr>
              <a:spLocks noChangeShapeType="1"/>
            </p:cNvSpPr>
            <p:nvPr/>
          </p:nvSpPr>
          <p:spPr bwMode="auto">
            <a:xfrm>
              <a:off x="1056" y="2496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" name="Line 101"/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" name="Line 102"/>
            <p:cNvSpPr>
              <a:spLocks noChangeShapeType="1"/>
            </p:cNvSpPr>
            <p:nvPr/>
          </p:nvSpPr>
          <p:spPr bwMode="auto">
            <a:xfrm>
              <a:off x="148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" name="Line 103"/>
            <p:cNvSpPr>
              <a:spLocks noChangeShapeType="1"/>
            </p:cNvSpPr>
            <p:nvPr/>
          </p:nvSpPr>
          <p:spPr bwMode="auto">
            <a:xfrm>
              <a:off x="196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" name="Line 104"/>
            <p:cNvSpPr>
              <a:spLocks noChangeShapeType="1"/>
            </p:cNvSpPr>
            <p:nvPr/>
          </p:nvSpPr>
          <p:spPr bwMode="auto">
            <a:xfrm>
              <a:off x="1968" y="2496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" name="Line 105"/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9" name="Line 106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0" name="Group 107"/>
          <p:cNvGrpSpPr>
            <a:grpSpLocks/>
          </p:cNvGrpSpPr>
          <p:nvPr/>
        </p:nvGrpSpPr>
        <p:grpSpPr bwMode="auto">
          <a:xfrm>
            <a:off x="4125913" y="3436938"/>
            <a:ext cx="4495800" cy="381000"/>
            <a:chOff x="1056" y="2784"/>
            <a:chExt cx="2832" cy="288"/>
          </a:xfrm>
        </p:grpSpPr>
        <p:sp>
          <p:nvSpPr>
            <p:cNvPr id="241" name="Line 108"/>
            <p:cNvSpPr>
              <a:spLocks noChangeShapeType="1"/>
            </p:cNvSpPr>
            <p:nvPr/>
          </p:nvSpPr>
          <p:spPr bwMode="auto">
            <a:xfrm>
              <a:off x="1056" y="3072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2" name="Line 109"/>
            <p:cNvSpPr>
              <a:spLocks noChangeShapeType="1"/>
            </p:cNvSpPr>
            <p:nvPr/>
          </p:nvSpPr>
          <p:spPr bwMode="auto">
            <a:xfrm flipV="1">
              <a:off x="196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" name="Line 110"/>
            <p:cNvSpPr>
              <a:spLocks noChangeShapeType="1"/>
            </p:cNvSpPr>
            <p:nvPr/>
          </p:nvSpPr>
          <p:spPr bwMode="auto">
            <a:xfrm>
              <a:off x="1968" y="2784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4" name="Line 111"/>
            <p:cNvSpPr>
              <a:spLocks noChangeShapeType="1"/>
            </p:cNvSpPr>
            <p:nvPr/>
          </p:nvSpPr>
          <p:spPr bwMode="auto">
            <a:xfrm>
              <a:off x="244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" name="Line 112"/>
            <p:cNvSpPr>
              <a:spLocks noChangeShapeType="1"/>
            </p:cNvSpPr>
            <p:nvPr/>
          </p:nvSpPr>
          <p:spPr bwMode="auto">
            <a:xfrm>
              <a:off x="2448" y="3072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6" name="Group 113"/>
          <p:cNvGrpSpPr>
            <a:grpSpLocks/>
          </p:cNvGrpSpPr>
          <p:nvPr/>
        </p:nvGrpSpPr>
        <p:grpSpPr bwMode="auto">
          <a:xfrm>
            <a:off x="4125913" y="4013200"/>
            <a:ext cx="4419600" cy="381000"/>
            <a:chOff x="1056" y="3072"/>
            <a:chExt cx="2784" cy="240"/>
          </a:xfrm>
        </p:grpSpPr>
        <p:sp>
          <p:nvSpPr>
            <p:cNvPr id="247" name="Line 114"/>
            <p:cNvSpPr>
              <a:spLocks noChangeShapeType="1"/>
            </p:cNvSpPr>
            <p:nvPr/>
          </p:nvSpPr>
          <p:spPr bwMode="auto">
            <a:xfrm>
              <a:off x="1056" y="3312"/>
              <a:ext cx="13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" name="Line 115"/>
            <p:cNvSpPr>
              <a:spLocks noChangeShapeType="1"/>
            </p:cNvSpPr>
            <p:nvPr/>
          </p:nvSpPr>
          <p:spPr bwMode="auto">
            <a:xfrm flipV="1">
              <a:off x="244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" name="Line 116"/>
            <p:cNvSpPr>
              <a:spLocks noChangeShapeType="1"/>
            </p:cNvSpPr>
            <p:nvPr/>
          </p:nvSpPr>
          <p:spPr bwMode="auto">
            <a:xfrm>
              <a:off x="2448" y="307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" name="Line 117"/>
            <p:cNvSpPr>
              <a:spLocks noChangeShapeType="1"/>
            </p:cNvSpPr>
            <p:nvPr/>
          </p:nvSpPr>
          <p:spPr bwMode="auto">
            <a:xfrm>
              <a:off x="292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1" name="Line 118"/>
            <p:cNvSpPr>
              <a:spLocks noChangeShapeType="1"/>
            </p:cNvSpPr>
            <p:nvPr/>
          </p:nvSpPr>
          <p:spPr bwMode="auto">
            <a:xfrm>
              <a:off x="2928" y="3312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2" name="Line 119"/>
          <p:cNvSpPr>
            <a:spLocks noChangeShapeType="1"/>
          </p:cNvSpPr>
          <p:nvPr/>
        </p:nvSpPr>
        <p:spPr bwMode="auto">
          <a:xfrm>
            <a:off x="5594350" y="1638300"/>
            <a:ext cx="0" cy="300513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3" name="Line 120"/>
          <p:cNvSpPr>
            <a:spLocks noChangeShapeType="1"/>
          </p:cNvSpPr>
          <p:nvPr/>
        </p:nvSpPr>
        <p:spPr bwMode="auto">
          <a:xfrm>
            <a:off x="6356350" y="1636713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4" name="Line 121"/>
          <p:cNvSpPr>
            <a:spLocks noChangeShapeType="1"/>
          </p:cNvSpPr>
          <p:nvPr/>
        </p:nvSpPr>
        <p:spPr bwMode="auto">
          <a:xfrm>
            <a:off x="7118350" y="1681163"/>
            <a:ext cx="0" cy="29686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5" name="Group 4"/>
          <p:cNvGrpSpPr>
            <a:grpSpLocks/>
          </p:cNvGrpSpPr>
          <p:nvPr/>
        </p:nvGrpSpPr>
        <p:grpSpPr bwMode="auto">
          <a:xfrm>
            <a:off x="2756520" y="4903936"/>
            <a:ext cx="2895600" cy="1549400"/>
            <a:chOff x="528" y="451"/>
            <a:chExt cx="1776" cy="1132"/>
          </a:xfrm>
        </p:grpSpPr>
        <p:sp>
          <p:nvSpPr>
            <p:cNvPr id="256" name="Oval 5"/>
            <p:cNvSpPr>
              <a:spLocks noChangeArrowheads="1"/>
            </p:cNvSpPr>
            <p:nvPr/>
          </p:nvSpPr>
          <p:spPr bwMode="auto">
            <a:xfrm>
              <a:off x="528" y="451"/>
              <a:ext cx="672" cy="409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1000</a:t>
              </a:r>
            </a:p>
          </p:txBody>
        </p:sp>
        <p:sp>
          <p:nvSpPr>
            <p:cNvPr id="257" name="Oval 6"/>
            <p:cNvSpPr>
              <a:spLocks noChangeArrowheads="1"/>
            </p:cNvSpPr>
            <p:nvPr/>
          </p:nvSpPr>
          <p:spPr bwMode="auto">
            <a:xfrm>
              <a:off x="1585" y="452"/>
              <a:ext cx="684" cy="411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0100</a:t>
              </a:r>
            </a:p>
          </p:txBody>
        </p:sp>
        <p:sp>
          <p:nvSpPr>
            <p:cNvPr id="258" name="Oval 7"/>
            <p:cNvSpPr>
              <a:spLocks noChangeArrowheads="1"/>
            </p:cNvSpPr>
            <p:nvPr/>
          </p:nvSpPr>
          <p:spPr bwMode="auto">
            <a:xfrm>
              <a:off x="1632" y="1124"/>
              <a:ext cx="672" cy="412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0010</a:t>
              </a:r>
            </a:p>
          </p:txBody>
        </p:sp>
        <p:sp>
          <p:nvSpPr>
            <p:cNvPr id="259" name="Oval 8"/>
            <p:cNvSpPr>
              <a:spLocks noChangeArrowheads="1"/>
            </p:cNvSpPr>
            <p:nvPr/>
          </p:nvSpPr>
          <p:spPr bwMode="auto">
            <a:xfrm>
              <a:off x="577" y="1172"/>
              <a:ext cx="721" cy="411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0001</a:t>
              </a:r>
            </a:p>
          </p:txBody>
        </p:sp>
        <p:sp>
          <p:nvSpPr>
            <p:cNvPr id="260" name="Line 9"/>
            <p:cNvSpPr>
              <a:spLocks noChangeShapeType="1"/>
            </p:cNvSpPr>
            <p:nvPr/>
          </p:nvSpPr>
          <p:spPr bwMode="auto">
            <a:xfrm>
              <a:off x="1200" y="624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" name="Line 10"/>
            <p:cNvSpPr>
              <a:spLocks noChangeShapeType="1"/>
            </p:cNvSpPr>
            <p:nvPr/>
          </p:nvSpPr>
          <p:spPr bwMode="auto">
            <a:xfrm>
              <a:off x="1985" y="851"/>
              <a:ext cx="0" cy="2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" name="Line 11"/>
            <p:cNvSpPr>
              <a:spLocks noChangeShapeType="1"/>
            </p:cNvSpPr>
            <p:nvPr/>
          </p:nvSpPr>
          <p:spPr bwMode="auto">
            <a:xfrm flipH="1">
              <a:off x="1296" y="134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3" name="Line 12"/>
            <p:cNvSpPr>
              <a:spLocks noChangeShapeType="1"/>
            </p:cNvSpPr>
            <p:nvPr/>
          </p:nvSpPr>
          <p:spPr bwMode="auto">
            <a:xfrm flipV="1">
              <a:off x="864" y="86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264" name="直接连接符 263"/>
          <p:cNvCxnSpPr/>
          <p:nvPr/>
        </p:nvCxnSpPr>
        <p:spPr bwMode="auto">
          <a:xfrm>
            <a:off x="4067944" y="977767"/>
            <a:ext cx="8758" cy="38358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7092280" y="961318"/>
            <a:ext cx="8758" cy="38358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" name="组合 265"/>
          <p:cNvGrpSpPr/>
          <p:nvPr/>
        </p:nvGrpSpPr>
        <p:grpSpPr>
          <a:xfrm>
            <a:off x="1205917" y="2060848"/>
            <a:ext cx="431800" cy="2404790"/>
            <a:chOff x="1205917" y="2060848"/>
            <a:chExt cx="431800" cy="2404790"/>
          </a:xfrm>
        </p:grpSpPr>
        <p:sp>
          <p:nvSpPr>
            <p:cNvPr id="267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8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9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0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2486032" y="2070083"/>
            <a:ext cx="431800" cy="2404790"/>
            <a:chOff x="1205917" y="2060848"/>
            <a:chExt cx="431800" cy="2404790"/>
          </a:xfrm>
        </p:grpSpPr>
        <p:sp>
          <p:nvSpPr>
            <p:cNvPr id="272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3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4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5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76" name="组合 275"/>
          <p:cNvGrpSpPr/>
          <p:nvPr/>
        </p:nvGrpSpPr>
        <p:grpSpPr>
          <a:xfrm>
            <a:off x="3252330" y="2070083"/>
            <a:ext cx="431800" cy="2404790"/>
            <a:chOff x="1205917" y="2060848"/>
            <a:chExt cx="431800" cy="2404790"/>
          </a:xfrm>
        </p:grpSpPr>
        <p:sp>
          <p:nvSpPr>
            <p:cNvPr id="277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8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9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0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761332" y="2070083"/>
            <a:ext cx="431800" cy="2404790"/>
            <a:chOff x="1205917" y="2060848"/>
            <a:chExt cx="431800" cy="2404790"/>
          </a:xfrm>
        </p:grpSpPr>
        <p:sp>
          <p:nvSpPr>
            <p:cNvPr id="282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3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4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5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5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8" grpId="0"/>
      <p:bldP spid="16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扭环形计数器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43" name="Group 19"/>
          <p:cNvGrpSpPr>
            <a:grpSpLocks/>
          </p:cNvGrpSpPr>
          <p:nvPr/>
        </p:nvGrpSpPr>
        <p:grpSpPr bwMode="auto">
          <a:xfrm>
            <a:off x="1763688" y="2924944"/>
            <a:ext cx="6324600" cy="1574800"/>
            <a:chOff x="576" y="752"/>
            <a:chExt cx="3984" cy="992"/>
          </a:xfrm>
        </p:grpSpPr>
        <p:sp>
          <p:nvSpPr>
            <p:cNvPr id="144" name="Oval 20"/>
            <p:cNvSpPr>
              <a:spLocks noChangeArrowheads="1"/>
            </p:cNvSpPr>
            <p:nvPr/>
          </p:nvSpPr>
          <p:spPr bwMode="auto">
            <a:xfrm>
              <a:off x="576" y="768"/>
              <a:ext cx="690" cy="353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0000</a:t>
              </a:r>
            </a:p>
          </p:txBody>
        </p:sp>
        <p:sp>
          <p:nvSpPr>
            <p:cNvPr id="145" name="Oval 21"/>
            <p:cNvSpPr>
              <a:spLocks noChangeArrowheads="1"/>
            </p:cNvSpPr>
            <p:nvPr/>
          </p:nvSpPr>
          <p:spPr bwMode="auto">
            <a:xfrm>
              <a:off x="1662" y="769"/>
              <a:ext cx="705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1000</a:t>
              </a:r>
            </a:p>
          </p:txBody>
        </p:sp>
        <p:sp>
          <p:nvSpPr>
            <p:cNvPr id="146" name="Oval 22"/>
            <p:cNvSpPr>
              <a:spLocks noChangeArrowheads="1"/>
            </p:cNvSpPr>
            <p:nvPr/>
          </p:nvSpPr>
          <p:spPr bwMode="auto">
            <a:xfrm>
              <a:off x="1710" y="1348"/>
              <a:ext cx="690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0011</a:t>
              </a:r>
            </a:p>
          </p:txBody>
        </p:sp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>
              <a:off x="626" y="1390"/>
              <a:ext cx="737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0001</a:t>
              </a:r>
            </a:p>
          </p:txBody>
        </p:sp>
        <p:sp>
          <p:nvSpPr>
            <p:cNvPr id="148" name="Line 24"/>
            <p:cNvSpPr>
              <a:spLocks noChangeShapeType="1"/>
            </p:cNvSpPr>
            <p:nvPr/>
          </p:nvSpPr>
          <p:spPr bwMode="auto">
            <a:xfrm>
              <a:off x="1266" y="917"/>
              <a:ext cx="3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" name="Line 25"/>
            <p:cNvSpPr>
              <a:spLocks noChangeShapeType="1"/>
            </p:cNvSpPr>
            <p:nvPr/>
          </p:nvSpPr>
          <p:spPr bwMode="auto">
            <a:xfrm flipH="1">
              <a:off x="1365" y="1538"/>
              <a:ext cx="34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" name="Line 26"/>
            <p:cNvSpPr>
              <a:spLocks noChangeShapeType="1"/>
            </p:cNvSpPr>
            <p:nvPr/>
          </p:nvSpPr>
          <p:spPr bwMode="auto">
            <a:xfrm flipV="1">
              <a:off x="921" y="1124"/>
              <a:ext cx="0" cy="2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" name="Oval 27"/>
            <p:cNvSpPr>
              <a:spLocks noChangeArrowheads="1"/>
            </p:cNvSpPr>
            <p:nvPr/>
          </p:nvSpPr>
          <p:spPr bwMode="auto">
            <a:xfrm>
              <a:off x="2736" y="752"/>
              <a:ext cx="690" cy="353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1100</a:t>
              </a:r>
            </a:p>
          </p:txBody>
        </p:sp>
        <p:sp>
          <p:nvSpPr>
            <p:cNvPr id="152" name="Oval 28"/>
            <p:cNvSpPr>
              <a:spLocks noChangeArrowheads="1"/>
            </p:cNvSpPr>
            <p:nvPr/>
          </p:nvSpPr>
          <p:spPr bwMode="auto">
            <a:xfrm>
              <a:off x="3822" y="753"/>
              <a:ext cx="705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1110</a:t>
              </a:r>
            </a:p>
          </p:txBody>
        </p:sp>
        <p:sp>
          <p:nvSpPr>
            <p:cNvPr id="153" name="Oval 29"/>
            <p:cNvSpPr>
              <a:spLocks noChangeArrowheads="1"/>
            </p:cNvSpPr>
            <p:nvPr/>
          </p:nvSpPr>
          <p:spPr bwMode="auto">
            <a:xfrm>
              <a:off x="3870" y="1332"/>
              <a:ext cx="690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1111</a:t>
              </a:r>
            </a:p>
          </p:txBody>
        </p:sp>
        <p:sp>
          <p:nvSpPr>
            <p:cNvPr id="154" name="Oval 30"/>
            <p:cNvSpPr>
              <a:spLocks noChangeArrowheads="1"/>
            </p:cNvSpPr>
            <p:nvPr/>
          </p:nvSpPr>
          <p:spPr bwMode="auto">
            <a:xfrm>
              <a:off x="2786" y="1374"/>
              <a:ext cx="737" cy="354"/>
            </a:xfrm>
            <a:prstGeom prst="ellipse">
              <a:avLst/>
            </a:prstGeom>
            <a:solidFill>
              <a:srgbClr val="006600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0111</a:t>
              </a:r>
            </a:p>
          </p:txBody>
        </p:sp>
        <p:sp>
          <p:nvSpPr>
            <p:cNvPr id="155" name="Line 31"/>
            <p:cNvSpPr>
              <a:spLocks noChangeShapeType="1"/>
            </p:cNvSpPr>
            <p:nvPr/>
          </p:nvSpPr>
          <p:spPr bwMode="auto">
            <a:xfrm>
              <a:off x="3426" y="901"/>
              <a:ext cx="3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" name="Line 32"/>
            <p:cNvSpPr>
              <a:spLocks noChangeShapeType="1"/>
            </p:cNvSpPr>
            <p:nvPr/>
          </p:nvSpPr>
          <p:spPr bwMode="auto">
            <a:xfrm>
              <a:off x="4166" y="1067"/>
              <a:ext cx="0" cy="2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" name="Line 33"/>
            <p:cNvSpPr>
              <a:spLocks noChangeShapeType="1"/>
            </p:cNvSpPr>
            <p:nvPr/>
          </p:nvSpPr>
          <p:spPr bwMode="auto">
            <a:xfrm flipH="1">
              <a:off x="3525" y="1522"/>
              <a:ext cx="34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" name="Line 34"/>
            <p:cNvSpPr>
              <a:spLocks noChangeShapeType="1"/>
            </p:cNvSpPr>
            <p:nvPr/>
          </p:nvSpPr>
          <p:spPr bwMode="auto">
            <a:xfrm>
              <a:off x="2352" y="912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" name="Line 35"/>
            <p:cNvSpPr>
              <a:spLocks noChangeShapeType="1"/>
            </p:cNvSpPr>
            <p:nvPr/>
          </p:nvSpPr>
          <p:spPr bwMode="auto">
            <a:xfrm flipH="1">
              <a:off x="2448" y="153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0" name="Group 36"/>
          <p:cNvGrpSpPr>
            <a:grpSpLocks/>
          </p:cNvGrpSpPr>
          <p:nvPr/>
        </p:nvGrpSpPr>
        <p:grpSpPr bwMode="auto">
          <a:xfrm>
            <a:off x="1775792" y="4878536"/>
            <a:ext cx="6324600" cy="1574800"/>
            <a:chOff x="576" y="752"/>
            <a:chExt cx="3984" cy="992"/>
          </a:xfrm>
        </p:grpSpPr>
        <p:sp>
          <p:nvSpPr>
            <p:cNvPr id="161" name="Oval 37"/>
            <p:cNvSpPr>
              <a:spLocks noChangeArrowheads="1"/>
            </p:cNvSpPr>
            <p:nvPr/>
          </p:nvSpPr>
          <p:spPr bwMode="auto">
            <a:xfrm>
              <a:off x="576" y="768"/>
              <a:ext cx="690" cy="353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0100</a:t>
              </a:r>
            </a:p>
          </p:txBody>
        </p:sp>
        <p:sp>
          <p:nvSpPr>
            <p:cNvPr id="162" name="Oval 38"/>
            <p:cNvSpPr>
              <a:spLocks noChangeArrowheads="1"/>
            </p:cNvSpPr>
            <p:nvPr/>
          </p:nvSpPr>
          <p:spPr bwMode="auto">
            <a:xfrm>
              <a:off x="1662" y="769"/>
              <a:ext cx="705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1010</a:t>
              </a:r>
            </a:p>
          </p:txBody>
        </p:sp>
        <p:sp>
          <p:nvSpPr>
            <p:cNvPr id="163" name="Oval 39"/>
            <p:cNvSpPr>
              <a:spLocks noChangeArrowheads="1"/>
            </p:cNvSpPr>
            <p:nvPr/>
          </p:nvSpPr>
          <p:spPr bwMode="auto">
            <a:xfrm>
              <a:off x="1710" y="1348"/>
              <a:ext cx="690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0010</a:t>
              </a:r>
            </a:p>
          </p:txBody>
        </p:sp>
        <p:sp>
          <p:nvSpPr>
            <p:cNvPr id="164" name="Oval 40"/>
            <p:cNvSpPr>
              <a:spLocks noChangeArrowheads="1"/>
            </p:cNvSpPr>
            <p:nvPr/>
          </p:nvSpPr>
          <p:spPr bwMode="auto">
            <a:xfrm>
              <a:off x="626" y="1390"/>
              <a:ext cx="737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1001</a:t>
              </a:r>
            </a:p>
          </p:txBody>
        </p:sp>
        <p:sp>
          <p:nvSpPr>
            <p:cNvPr id="165" name="Line 41"/>
            <p:cNvSpPr>
              <a:spLocks noChangeShapeType="1"/>
            </p:cNvSpPr>
            <p:nvPr/>
          </p:nvSpPr>
          <p:spPr bwMode="auto">
            <a:xfrm>
              <a:off x="1266" y="917"/>
              <a:ext cx="3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" name="Line 42"/>
            <p:cNvSpPr>
              <a:spLocks noChangeShapeType="1"/>
            </p:cNvSpPr>
            <p:nvPr/>
          </p:nvSpPr>
          <p:spPr bwMode="auto">
            <a:xfrm flipH="1">
              <a:off x="1365" y="1538"/>
              <a:ext cx="34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" name="Line 43"/>
            <p:cNvSpPr>
              <a:spLocks noChangeShapeType="1"/>
            </p:cNvSpPr>
            <p:nvPr/>
          </p:nvSpPr>
          <p:spPr bwMode="auto">
            <a:xfrm flipV="1">
              <a:off x="921" y="1124"/>
              <a:ext cx="0" cy="2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" name="Oval 44"/>
            <p:cNvSpPr>
              <a:spLocks noChangeArrowheads="1"/>
            </p:cNvSpPr>
            <p:nvPr/>
          </p:nvSpPr>
          <p:spPr bwMode="auto">
            <a:xfrm>
              <a:off x="2736" y="752"/>
              <a:ext cx="690" cy="353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1101</a:t>
              </a:r>
            </a:p>
          </p:txBody>
        </p:sp>
        <p:sp>
          <p:nvSpPr>
            <p:cNvPr id="169" name="Oval 45"/>
            <p:cNvSpPr>
              <a:spLocks noChangeArrowheads="1"/>
            </p:cNvSpPr>
            <p:nvPr/>
          </p:nvSpPr>
          <p:spPr bwMode="auto">
            <a:xfrm>
              <a:off x="3822" y="753"/>
              <a:ext cx="705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0110</a:t>
              </a:r>
            </a:p>
          </p:txBody>
        </p:sp>
        <p:sp>
          <p:nvSpPr>
            <p:cNvPr id="170" name="Oval 46"/>
            <p:cNvSpPr>
              <a:spLocks noChangeArrowheads="1"/>
            </p:cNvSpPr>
            <p:nvPr/>
          </p:nvSpPr>
          <p:spPr bwMode="auto">
            <a:xfrm>
              <a:off x="3870" y="1332"/>
              <a:ext cx="690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1011</a:t>
              </a:r>
            </a:p>
          </p:txBody>
        </p:sp>
        <p:sp>
          <p:nvSpPr>
            <p:cNvPr id="171" name="Oval 47"/>
            <p:cNvSpPr>
              <a:spLocks noChangeArrowheads="1"/>
            </p:cNvSpPr>
            <p:nvPr/>
          </p:nvSpPr>
          <p:spPr bwMode="auto">
            <a:xfrm>
              <a:off x="2786" y="1374"/>
              <a:ext cx="737" cy="354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0101</a:t>
              </a:r>
            </a:p>
          </p:txBody>
        </p:sp>
        <p:sp>
          <p:nvSpPr>
            <p:cNvPr id="172" name="Line 48"/>
            <p:cNvSpPr>
              <a:spLocks noChangeShapeType="1"/>
            </p:cNvSpPr>
            <p:nvPr/>
          </p:nvSpPr>
          <p:spPr bwMode="auto">
            <a:xfrm>
              <a:off x="3426" y="901"/>
              <a:ext cx="3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" name="Line 49"/>
            <p:cNvSpPr>
              <a:spLocks noChangeShapeType="1"/>
            </p:cNvSpPr>
            <p:nvPr/>
          </p:nvSpPr>
          <p:spPr bwMode="auto">
            <a:xfrm>
              <a:off x="4166" y="1067"/>
              <a:ext cx="0" cy="2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" name="Line 50"/>
            <p:cNvSpPr>
              <a:spLocks noChangeShapeType="1"/>
            </p:cNvSpPr>
            <p:nvPr/>
          </p:nvSpPr>
          <p:spPr bwMode="auto">
            <a:xfrm flipH="1">
              <a:off x="3525" y="1522"/>
              <a:ext cx="34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" name="Line 51"/>
            <p:cNvSpPr>
              <a:spLocks noChangeShapeType="1"/>
            </p:cNvSpPr>
            <p:nvPr/>
          </p:nvSpPr>
          <p:spPr bwMode="auto">
            <a:xfrm>
              <a:off x="2352" y="912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" name="Line 52"/>
            <p:cNvSpPr>
              <a:spLocks noChangeShapeType="1"/>
            </p:cNvSpPr>
            <p:nvPr/>
          </p:nvSpPr>
          <p:spPr bwMode="auto">
            <a:xfrm flipH="1">
              <a:off x="2448" y="153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7" name="Text Box 14"/>
          <p:cNvSpPr txBox="1">
            <a:spLocks noChangeArrowheads="1"/>
          </p:cNvSpPr>
          <p:nvPr/>
        </p:nvSpPr>
        <p:spPr bwMode="auto">
          <a:xfrm>
            <a:off x="239713" y="5230690"/>
            <a:ext cx="11639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BF"/>
                </a:solidFill>
              </a:rPr>
              <a:t>不</a:t>
            </a:r>
            <a:r>
              <a:rPr lang="zh-CN" altLang="en-US" sz="2400" b="1" dirty="0" smtClean="0">
                <a:solidFill>
                  <a:srgbClr val="0000BF"/>
                </a:solidFill>
              </a:rPr>
              <a:t>常用</a:t>
            </a:r>
            <a:endParaRPr lang="en-US" altLang="zh-CN" sz="2400" b="1" dirty="0" smtClean="0">
              <a:solidFill>
                <a:srgbClr val="0000BF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BF"/>
                </a:solidFill>
              </a:rPr>
              <a:t>状态图</a:t>
            </a:r>
            <a:endParaRPr lang="zh-CN" altLang="en-US" sz="2400" b="1" dirty="0">
              <a:solidFill>
                <a:srgbClr val="0000BF"/>
              </a:solidFill>
            </a:endParaRPr>
          </a:p>
        </p:txBody>
      </p:sp>
      <p:sp>
        <p:nvSpPr>
          <p:cNvPr id="178" name="Text Box 13"/>
          <p:cNvSpPr txBox="1">
            <a:spLocks noChangeArrowheads="1"/>
          </p:cNvSpPr>
          <p:nvPr/>
        </p:nvSpPr>
        <p:spPr bwMode="auto">
          <a:xfrm>
            <a:off x="287775" y="3258059"/>
            <a:ext cx="14316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BF"/>
                </a:solidFill>
              </a:rPr>
              <a:t>常用</a:t>
            </a:r>
            <a:endParaRPr lang="en-US" altLang="zh-CN" sz="2400" b="1" dirty="0" smtClean="0">
              <a:solidFill>
                <a:srgbClr val="0000BF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BF"/>
                </a:solidFill>
              </a:rPr>
              <a:t>状态图</a:t>
            </a:r>
            <a:endParaRPr lang="zh-CN" altLang="en-US" sz="2400" b="1" dirty="0">
              <a:solidFill>
                <a:srgbClr val="0000BF"/>
              </a:solidFill>
            </a:endParaRPr>
          </a:p>
        </p:txBody>
      </p:sp>
      <p:grpSp>
        <p:nvGrpSpPr>
          <p:cNvPr id="179" name="Group 194"/>
          <p:cNvGrpSpPr>
            <a:grpSpLocks/>
          </p:cNvGrpSpPr>
          <p:nvPr/>
        </p:nvGrpSpPr>
        <p:grpSpPr bwMode="auto">
          <a:xfrm>
            <a:off x="192360" y="871736"/>
            <a:ext cx="7227887" cy="1981200"/>
            <a:chOff x="528" y="528"/>
            <a:chExt cx="4553" cy="1248"/>
          </a:xfrm>
        </p:grpSpPr>
        <p:sp>
          <p:nvSpPr>
            <p:cNvPr id="180" name="Line 195"/>
            <p:cNvSpPr>
              <a:spLocks noChangeShapeType="1"/>
            </p:cNvSpPr>
            <p:nvPr/>
          </p:nvSpPr>
          <p:spPr bwMode="auto">
            <a:xfrm flipV="1">
              <a:off x="2208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" name="Text Box 196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182" name="Text Box 197"/>
            <p:cNvSpPr txBox="1">
              <a:spLocks noChangeArrowheads="1"/>
            </p:cNvSpPr>
            <p:nvPr/>
          </p:nvSpPr>
          <p:spPr bwMode="auto">
            <a:xfrm>
              <a:off x="2791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3" name="Text Box 198"/>
            <p:cNvSpPr txBox="1">
              <a:spLocks noChangeArrowheads="1"/>
            </p:cNvSpPr>
            <p:nvPr/>
          </p:nvSpPr>
          <p:spPr bwMode="auto">
            <a:xfrm>
              <a:off x="1824" y="528"/>
              <a:ext cx="3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4" name="Oval 199"/>
            <p:cNvSpPr>
              <a:spLocks noChangeArrowheads="1"/>
            </p:cNvSpPr>
            <p:nvPr/>
          </p:nvSpPr>
          <p:spPr bwMode="auto">
            <a:xfrm>
              <a:off x="2172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5" name="Oval 200"/>
            <p:cNvSpPr>
              <a:spLocks noChangeArrowheads="1"/>
            </p:cNvSpPr>
            <p:nvPr/>
          </p:nvSpPr>
          <p:spPr bwMode="auto">
            <a:xfrm>
              <a:off x="3600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6" name="Oval 201"/>
            <p:cNvSpPr>
              <a:spLocks noChangeArrowheads="1"/>
            </p:cNvSpPr>
            <p:nvPr/>
          </p:nvSpPr>
          <p:spPr bwMode="auto">
            <a:xfrm>
              <a:off x="2652" y="159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7" name="Oval 202"/>
            <p:cNvSpPr>
              <a:spLocks noChangeArrowheads="1"/>
            </p:cNvSpPr>
            <p:nvPr/>
          </p:nvSpPr>
          <p:spPr bwMode="auto">
            <a:xfrm>
              <a:off x="1704" y="160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8" name="Rectangle 203"/>
            <p:cNvSpPr>
              <a:spLocks noChangeArrowheads="1"/>
            </p:cNvSpPr>
            <p:nvPr/>
          </p:nvSpPr>
          <p:spPr bwMode="auto">
            <a:xfrm>
              <a:off x="1416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9" name="Text Box 204"/>
            <p:cNvSpPr txBox="1">
              <a:spLocks noChangeArrowheads="1"/>
            </p:cNvSpPr>
            <p:nvPr/>
          </p:nvSpPr>
          <p:spPr bwMode="auto">
            <a:xfrm>
              <a:off x="1457" y="989"/>
              <a:ext cx="31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90" name="Text Box 205"/>
            <p:cNvSpPr txBox="1">
              <a:spLocks noChangeArrowheads="1"/>
            </p:cNvSpPr>
            <p:nvPr/>
          </p:nvSpPr>
          <p:spPr bwMode="auto">
            <a:xfrm>
              <a:off x="1794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1" name="Text Box 206"/>
            <p:cNvSpPr txBox="1">
              <a:spLocks noChangeArrowheads="1"/>
            </p:cNvSpPr>
            <p:nvPr/>
          </p:nvSpPr>
          <p:spPr bwMode="auto">
            <a:xfrm>
              <a:off x="1820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92" name="Line 207"/>
            <p:cNvSpPr>
              <a:spLocks noChangeShapeType="1"/>
            </p:cNvSpPr>
            <p:nvPr/>
          </p:nvSpPr>
          <p:spPr bwMode="auto">
            <a:xfrm flipV="1">
              <a:off x="1739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3" name="Group 208"/>
            <p:cNvGrpSpPr>
              <a:grpSpLocks/>
            </p:cNvGrpSpPr>
            <p:nvPr/>
          </p:nvGrpSpPr>
          <p:grpSpPr bwMode="auto">
            <a:xfrm>
              <a:off x="1699" y="1321"/>
              <a:ext cx="81" cy="83"/>
              <a:chOff x="3120" y="3744"/>
              <a:chExt cx="96" cy="96"/>
            </a:xfrm>
          </p:grpSpPr>
          <p:sp>
            <p:nvSpPr>
              <p:cNvPr id="236" name="Line 209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7" name="Line 210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" name="Rectangle 211"/>
            <p:cNvSpPr>
              <a:spLocks noChangeArrowheads="1"/>
            </p:cNvSpPr>
            <p:nvPr/>
          </p:nvSpPr>
          <p:spPr bwMode="auto">
            <a:xfrm>
              <a:off x="2364" y="997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" name="Text Box 212"/>
            <p:cNvSpPr txBox="1">
              <a:spLocks noChangeArrowheads="1"/>
            </p:cNvSpPr>
            <p:nvPr/>
          </p:nvSpPr>
          <p:spPr bwMode="auto">
            <a:xfrm>
              <a:off x="2405" y="997"/>
              <a:ext cx="33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96" name="Text Box 213"/>
            <p:cNvSpPr txBox="1">
              <a:spLocks noChangeArrowheads="1"/>
            </p:cNvSpPr>
            <p:nvPr/>
          </p:nvSpPr>
          <p:spPr bwMode="auto">
            <a:xfrm>
              <a:off x="2742" y="997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7" name="Text Box 214"/>
            <p:cNvSpPr txBox="1">
              <a:spLocks noChangeArrowheads="1"/>
            </p:cNvSpPr>
            <p:nvPr/>
          </p:nvSpPr>
          <p:spPr bwMode="auto">
            <a:xfrm>
              <a:off x="2768" y="1194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8" name="Line 215"/>
            <p:cNvSpPr>
              <a:spLocks noChangeShapeType="1"/>
            </p:cNvSpPr>
            <p:nvPr/>
          </p:nvSpPr>
          <p:spPr bwMode="auto">
            <a:xfrm flipV="1">
              <a:off x="2687" y="1412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9" name="Group 216"/>
            <p:cNvGrpSpPr>
              <a:grpSpLocks/>
            </p:cNvGrpSpPr>
            <p:nvPr/>
          </p:nvGrpSpPr>
          <p:grpSpPr bwMode="auto">
            <a:xfrm>
              <a:off x="2647" y="1329"/>
              <a:ext cx="81" cy="83"/>
              <a:chOff x="3120" y="3744"/>
              <a:chExt cx="96" cy="96"/>
            </a:xfrm>
          </p:grpSpPr>
          <p:sp>
            <p:nvSpPr>
              <p:cNvPr id="234" name="Line 21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" name="Line 21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0" name="Rectangle 219"/>
            <p:cNvSpPr>
              <a:spLocks noChangeArrowheads="1"/>
            </p:cNvSpPr>
            <p:nvPr/>
          </p:nvSpPr>
          <p:spPr bwMode="auto">
            <a:xfrm>
              <a:off x="3312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1" name="Text Box 220"/>
            <p:cNvSpPr txBox="1">
              <a:spLocks noChangeArrowheads="1"/>
            </p:cNvSpPr>
            <p:nvPr/>
          </p:nvSpPr>
          <p:spPr bwMode="auto">
            <a:xfrm>
              <a:off x="3353" y="989"/>
              <a:ext cx="39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02" name="Text Box 221"/>
            <p:cNvSpPr txBox="1">
              <a:spLocks noChangeArrowheads="1"/>
            </p:cNvSpPr>
            <p:nvPr/>
          </p:nvSpPr>
          <p:spPr bwMode="auto">
            <a:xfrm>
              <a:off x="3690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3" name="Text Box 222"/>
            <p:cNvSpPr txBox="1">
              <a:spLocks noChangeArrowheads="1"/>
            </p:cNvSpPr>
            <p:nvPr/>
          </p:nvSpPr>
          <p:spPr bwMode="auto">
            <a:xfrm>
              <a:off x="3716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204" name="Line 223"/>
            <p:cNvSpPr>
              <a:spLocks noChangeShapeType="1"/>
            </p:cNvSpPr>
            <p:nvPr/>
          </p:nvSpPr>
          <p:spPr bwMode="auto">
            <a:xfrm flipV="1">
              <a:off x="3635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5" name="Group 224"/>
            <p:cNvGrpSpPr>
              <a:grpSpLocks/>
            </p:cNvGrpSpPr>
            <p:nvPr/>
          </p:nvGrpSpPr>
          <p:grpSpPr bwMode="auto">
            <a:xfrm>
              <a:off x="3595" y="1321"/>
              <a:ext cx="81" cy="83"/>
              <a:chOff x="3120" y="3744"/>
              <a:chExt cx="96" cy="96"/>
            </a:xfrm>
          </p:grpSpPr>
          <p:sp>
            <p:nvSpPr>
              <p:cNvPr id="232" name="Line 225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3" name="Line 226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6" name="Rectangle 227"/>
            <p:cNvSpPr>
              <a:spLocks noChangeArrowheads="1"/>
            </p:cNvSpPr>
            <p:nvPr/>
          </p:nvSpPr>
          <p:spPr bwMode="auto">
            <a:xfrm>
              <a:off x="4249" y="989"/>
              <a:ext cx="646" cy="41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7" name="Text Box 228"/>
            <p:cNvSpPr txBox="1">
              <a:spLocks noChangeArrowheads="1"/>
            </p:cNvSpPr>
            <p:nvPr/>
          </p:nvSpPr>
          <p:spPr bwMode="auto">
            <a:xfrm>
              <a:off x="4290" y="989"/>
              <a:ext cx="3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08" name="Text Box 229"/>
            <p:cNvSpPr txBox="1">
              <a:spLocks noChangeArrowheads="1"/>
            </p:cNvSpPr>
            <p:nvPr/>
          </p:nvSpPr>
          <p:spPr bwMode="auto">
            <a:xfrm>
              <a:off x="4627" y="989"/>
              <a:ext cx="24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9" name="Text Box 230"/>
            <p:cNvSpPr txBox="1">
              <a:spLocks noChangeArrowheads="1"/>
            </p:cNvSpPr>
            <p:nvPr/>
          </p:nvSpPr>
          <p:spPr bwMode="auto">
            <a:xfrm>
              <a:off x="4653" y="1186"/>
              <a:ext cx="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0" name="Line 231"/>
            <p:cNvSpPr>
              <a:spLocks noChangeShapeType="1"/>
            </p:cNvSpPr>
            <p:nvPr/>
          </p:nvSpPr>
          <p:spPr bwMode="auto">
            <a:xfrm flipV="1">
              <a:off x="4572" y="1404"/>
              <a:ext cx="0" cy="1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1" name="Group 232"/>
            <p:cNvGrpSpPr>
              <a:grpSpLocks/>
            </p:cNvGrpSpPr>
            <p:nvPr/>
          </p:nvGrpSpPr>
          <p:grpSpPr bwMode="auto">
            <a:xfrm>
              <a:off x="4532" y="1321"/>
              <a:ext cx="81" cy="83"/>
              <a:chOff x="3120" y="3744"/>
              <a:chExt cx="96" cy="96"/>
            </a:xfrm>
          </p:grpSpPr>
          <p:sp>
            <p:nvSpPr>
              <p:cNvPr id="230" name="Line 233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1" name="Line 234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2" name="Text Box 235"/>
            <p:cNvSpPr txBox="1">
              <a:spLocks noChangeArrowheads="1"/>
            </p:cNvSpPr>
            <p:nvPr/>
          </p:nvSpPr>
          <p:spPr bwMode="auto">
            <a:xfrm>
              <a:off x="374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13" name="Text Box 236"/>
            <p:cNvSpPr txBox="1">
              <a:spLocks noChangeArrowheads="1"/>
            </p:cNvSpPr>
            <p:nvPr/>
          </p:nvSpPr>
          <p:spPr bwMode="auto">
            <a:xfrm>
              <a:off x="4704" y="528"/>
              <a:ext cx="37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14" name="Line 237"/>
            <p:cNvSpPr>
              <a:spLocks noChangeShapeType="1"/>
            </p:cNvSpPr>
            <p:nvPr/>
          </p:nvSpPr>
          <p:spPr bwMode="auto">
            <a:xfrm>
              <a:off x="4572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" name="Line 238"/>
            <p:cNvSpPr>
              <a:spLocks noChangeShapeType="1"/>
            </p:cNvSpPr>
            <p:nvPr/>
          </p:nvSpPr>
          <p:spPr bwMode="auto">
            <a:xfrm>
              <a:off x="3636" y="148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" name="Line 239"/>
            <p:cNvSpPr>
              <a:spLocks noChangeShapeType="1"/>
            </p:cNvSpPr>
            <p:nvPr/>
          </p:nvSpPr>
          <p:spPr bwMode="auto">
            <a:xfrm>
              <a:off x="2688" y="1500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" name="Line 240"/>
            <p:cNvSpPr>
              <a:spLocks noChangeShapeType="1"/>
            </p:cNvSpPr>
            <p:nvPr/>
          </p:nvSpPr>
          <p:spPr bwMode="auto">
            <a:xfrm>
              <a:off x="1740" y="151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" name="Line 241"/>
            <p:cNvSpPr>
              <a:spLocks noChangeShapeType="1"/>
            </p:cNvSpPr>
            <p:nvPr/>
          </p:nvSpPr>
          <p:spPr bwMode="auto">
            <a:xfrm flipH="1">
              <a:off x="1308" y="1632"/>
              <a:ext cx="32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" name="Line 242"/>
            <p:cNvSpPr>
              <a:spLocks noChangeShapeType="1"/>
            </p:cNvSpPr>
            <p:nvPr/>
          </p:nvSpPr>
          <p:spPr bwMode="auto">
            <a:xfrm>
              <a:off x="2076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" name="Line 243"/>
            <p:cNvSpPr>
              <a:spLocks noChangeShapeType="1"/>
            </p:cNvSpPr>
            <p:nvPr/>
          </p:nvSpPr>
          <p:spPr bwMode="auto">
            <a:xfrm flipV="1">
              <a:off x="3144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" name="Oval 244"/>
            <p:cNvSpPr>
              <a:spLocks noChangeArrowheads="1"/>
            </p:cNvSpPr>
            <p:nvPr/>
          </p:nvSpPr>
          <p:spPr bwMode="auto">
            <a:xfrm>
              <a:off x="3108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2" name="Line 245"/>
            <p:cNvSpPr>
              <a:spLocks noChangeShapeType="1"/>
            </p:cNvSpPr>
            <p:nvPr/>
          </p:nvSpPr>
          <p:spPr bwMode="auto">
            <a:xfrm>
              <a:off x="3012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" name="Line 246"/>
            <p:cNvSpPr>
              <a:spLocks noChangeShapeType="1"/>
            </p:cNvSpPr>
            <p:nvPr/>
          </p:nvSpPr>
          <p:spPr bwMode="auto">
            <a:xfrm flipV="1">
              <a:off x="4080" y="684"/>
              <a:ext cx="0" cy="4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" name="Oval 247"/>
            <p:cNvSpPr>
              <a:spLocks noChangeArrowheads="1"/>
            </p:cNvSpPr>
            <p:nvPr/>
          </p:nvSpPr>
          <p:spPr bwMode="auto">
            <a:xfrm>
              <a:off x="4044" y="108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5" name="Line 248"/>
            <p:cNvSpPr>
              <a:spLocks noChangeShapeType="1"/>
            </p:cNvSpPr>
            <p:nvPr/>
          </p:nvSpPr>
          <p:spPr bwMode="auto">
            <a:xfrm>
              <a:off x="3948" y="110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" name="Line 249"/>
            <p:cNvSpPr>
              <a:spLocks noChangeShapeType="1"/>
            </p:cNvSpPr>
            <p:nvPr/>
          </p:nvSpPr>
          <p:spPr bwMode="auto">
            <a:xfrm>
              <a:off x="1104" y="1152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" name="Line 250"/>
            <p:cNvSpPr>
              <a:spLocks noChangeShapeType="1"/>
            </p:cNvSpPr>
            <p:nvPr/>
          </p:nvSpPr>
          <p:spPr bwMode="auto">
            <a:xfrm>
              <a:off x="4896" y="110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" name="Line 251"/>
            <p:cNvSpPr>
              <a:spLocks noChangeShapeType="1"/>
            </p:cNvSpPr>
            <p:nvPr/>
          </p:nvSpPr>
          <p:spPr bwMode="auto">
            <a:xfrm flipV="1">
              <a:off x="5040" y="720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" name="Text Box 252"/>
            <p:cNvSpPr txBox="1">
              <a:spLocks noChangeArrowheads="1"/>
            </p:cNvSpPr>
            <p:nvPr/>
          </p:nvSpPr>
          <p:spPr bwMode="auto">
            <a:xfrm>
              <a:off x="528" y="10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38" name="Line 253"/>
          <p:cNvSpPr>
            <a:spLocks noChangeShapeType="1"/>
          </p:cNvSpPr>
          <p:nvPr/>
        </p:nvSpPr>
        <p:spPr bwMode="auto">
          <a:xfrm flipH="1">
            <a:off x="1106760" y="1405136"/>
            <a:ext cx="6705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9" name="Line 254"/>
          <p:cNvSpPr>
            <a:spLocks noChangeShapeType="1"/>
          </p:cNvSpPr>
          <p:nvPr/>
        </p:nvSpPr>
        <p:spPr bwMode="auto">
          <a:xfrm>
            <a:off x="1106760" y="1405136"/>
            <a:ext cx="0" cy="4572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" name="Line 255"/>
          <p:cNvSpPr>
            <a:spLocks noChangeShapeType="1"/>
          </p:cNvSpPr>
          <p:nvPr/>
        </p:nvSpPr>
        <p:spPr bwMode="auto">
          <a:xfrm>
            <a:off x="7126560" y="2090936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" name="Line 256"/>
          <p:cNvSpPr>
            <a:spLocks noChangeShapeType="1"/>
          </p:cNvSpPr>
          <p:nvPr/>
        </p:nvSpPr>
        <p:spPr bwMode="auto">
          <a:xfrm flipV="1">
            <a:off x="7812360" y="1405136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" name="Oval 258"/>
          <p:cNvSpPr>
            <a:spLocks noChangeArrowheads="1"/>
          </p:cNvSpPr>
          <p:nvPr/>
        </p:nvSpPr>
        <p:spPr bwMode="auto">
          <a:xfrm>
            <a:off x="2086247" y="2283023"/>
            <a:ext cx="71438" cy="71438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3" name="Oval 259"/>
          <p:cNvSpPr>
            <a:spLocks noChangeArrowheads="1"/>
          </p:cNvSpPr>
          <p:nvPr/>
        </p:nvSpPr>
        <p:spPr bwMode="auto">
          <a:xfrm>
            <a:off x="3584847" y="2252861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4" name="Oval 260"/>
          <p:cNvSpPr>
            <a:spLocks noChangeArrowheads="1"/>
          </p:cNvSpPr>
          <p:nvPr/>
        </p:nvSpPr>
        <p:spPr bwMode="auto">
          <a:xfrm>
            <a:off x="5092972" y="2252861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" name="Oval 261"/>
          <p:cNvSpPr>
            <a:spLocks noChangeArrowheads="1"/>
          </p:cNvSpPr>
          <p:nvPr/>
        </p:nvSpPr>
        <p:spPr bwMode="auto">
          <a:xfrm>
            <a:off x="6588397" y="2252861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0" grpId="0" animBg="1"/>
      <p:bldP spid="2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 165"/>
          <p:cNvSpPr/>
          <p:nvPr/>
        </p:nvSpPr>
        <p:spPr bwMode="auto">
          <a:xfrm>
            <a:off x="-612576" y="3780879"/>
            <a:ext cx="10081120" cy="2744465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-238372" y="1024677"/>
            <a:ext cx="10081120" cy="2744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8" name="Line 4"/>
          <p:cNvSpPr>
            <a:spLocks noChangeShapeType="1"/>
          </p:cNvSpPr>
          <p:nvPr/>
        </p:nvSpPr>
        <p:spPr bwMode="auto">
          <a:xfrm>
            <a:off x="4230688" y="609600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9" name="Group 5"/>
          <p:cNvGrpSpPr>
            <a:grpSpLocks/>
          </p:cNvGrpSpPr>
          <p:nvPr/>
        </p:nvGrpSpPr>
        <p:grpSpPr bwMode="auto">
          <a:xfrm>
            <a:off x="1182688" y="304800"/>
            <a:ext cx="4191000" cy="381000"/>
            <a:chOff x="1008" y="288"/>
            <a:chExt cx="2640" cy="240"/>
          </a:xfrm>
        </p:grpSpPr>
        <p:sp>
          <p:nvSpPr>
            <p:cNvPr id="170" name="Line 6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" name="Line 8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" name="Line 9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" name="Line 10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" name="Line 12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" name="Line 13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" name="Line 14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" name="Line 15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2" name="Line 18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" name="Line 19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" name="Line 20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" name="Line 21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" name="Line 22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7" name="Line 23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" name="Line 25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0" name="Line 26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1" name="Line 27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2" name="Line 28"/>
          <p:cNvSpPr>
            <a:spLocks noChangeShapeType="1"/>
          </p:cNvSpPr>
          <p:nvPr/>
        </p:nvSpPr>
        <p:spPr bwMode="auto">
          <a:xfrm>
            <a:off x="1944688" y="685800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3" name="Line 29"/>
          <p:cNvSpPr>
            <a:spLocks noChangeShapeType="1"/>
          </p:cNvSpPr>
          <p:nvPr/>
        </p:nvSpPr>
        <p:spPr bwMode="auto">
          <a:xfrm>
            <a:off x="2706688" y="684213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" name="Line 30"/>
          <p:cNvSpPr>
            <a:spLocks noChangeShapeType="1"/>
          </p:cNvSpPr>
          <p:nvPr/>
        </p:nvSpPr>
        <p:spPr bwMode="auto">
          <a:xfrm>
            <a:off x="3468688" y="728663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" name="Line 31"/>
          <p:cNvSpPr>
            <a:spLocks noChangeShapeType="1"/>
          </p:cNvSpPr>
          <p:nvPr/>
        </p:nvSpPr>
        <p:spPr bwMode="auto">
          <a:xfrm>
            <a:off x="4992688" y="684213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" name="Text Box 32"/>
          <p:cNvSpPr txBox="1">
            <a:spLocks noChangeArrowheads="1"/>
          </p:cNvSpPr>
          <p:nvPr/>
        </p:nvSpPr>
        <p:spPr bwMode="auto">
          <a:xfrm>
            <a:off x="344488" y="3794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197" name="Text Box 33"/>
          <p:cNvSpPr txBox="1">
            <a:spLocks noChangeArrowheads="1"/>
          </p:cNvSpPr>
          <p:nvPr/>
        </p:nvSpPr>
        <p:spPr bwMode="auto">
          <a:xfrm>
            <a:off x="468313" y="10445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198" name="Text Box 34"/>
          <p:cNvSpPr txBox="1">
            <a:spLocks noChangeArrowheads="1"/>
          </p:cNvSpPr>
          <p:nvPr/>
        </p:nvSpPr>
        <p:spPr bwMode="auto">
          <a:xfrm>
            <a:off x="468313" y="1958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199" name="Text Box 35"/>
          <p:cNvSpPr txBox="1">
            <a:spLocks noChangeArrowheads="1"/>
          </p:cNvSpPr>
          <p:nvPr/>
        </p:nvSpPr>
        <p:spPr bwMode="auto">
          <a:xfrm>
            <a:off x="468313" y="26447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00" name="Text Box 36"/>
          <p:cNvSpPr txBox="1">
            <a:spLocks noChangeArrowheads="1"/>
          </p:cNvSpPr>
          <p:nvPr/>
        </p:nvSpPr>
        <p:spPr bwMode="auto">
          <a:xfrm>
            <a:off x="468313" y="32543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201" name="Group 37"/>
          <p:cNvGrpSpPr>
            <a:grpSpLocks/>
          </p:cNvGrpSpPr>
          <p:nvPr/>
        </p:nvGrpSpPr>
        <p:grpSpPr bwMode="auto">
          <a:xfrm>
            <a:off x="1130300" y="1189038"/>
            <a:ext cx="4624388" cy="2260600"/>
            <a:chOff x="1574" y="749"/>
            <a:chExt cx="2913" cy="1424"/>
          </a:xfrm>
        </p:grpSpPr>
        <p:grpSp>
          <p:nvGrpSpPr>
            <p:cNvPr id="202" name="Group 38"/>
            <p:cNvGrpSpPr>
              <a:grpSpLocks/>
            </p:cNvGrpSpPr>
            <p:nvPr/>
          </p:nvGrpSpPr>
          <p:grpSpPr bwMode="auto">
            <a:xfrm>
              <a:off x="1655" y="754"/>
              <a:ext cx="2832" cy="240"/>
              <a:chOff x="1056" y="2016"/>
              <a:chExt cx="2832" cy="240"/>
            </a:xfrm>
          </p:grpSpPr>
          <p:sp>
            <p:nvSpPr>
              <p:cNvPr id="225" name="Line 39"/>
              <p:cNvSpPr>
                <a:spLocks noChangeShapeType="1"/>
              </p:cNvSpPr>
              <p:nvPr/>
            </p:nvSpPr>
            <p:spPr bwMode="auto">
              <a:xfrm>
                <a:off x="1056" y="201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6" name="Line 40"/>
              <p:cNvSpPr>
                <a:spLocks noChangeShapeType="1"/>
              </p:cNvSpPr>
              <p:nvPr/>
            </p:nvSpPr>
            <p:spPr bwMode="auto">
              <a:xfrm>
                <a:off x="148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" name="Line 41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8" name="Line 42"/>
              <p:cNvSpPr>
                <a:spLocks noChangeShapeType="1"/>
              </p:cNvSpPr>
              <p:nvPr/>
            </p:nvSpPr>
            <p:spPr bwMode="auto">
              <a:xfrm flipV="1">
                <a:off x="292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" name="Line 43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0" name="Line 44"/>
              <p:cNvSpPr>
                <a:spLocks noChangeShapeType="1"/>
              </p:cNvSpPr>
              <p:nvPr/>
            </p:nvSpPr>
            <p:spPr bwMode="auto">
              <a:xfrm>
                <a:off x="3408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1" name="Line 45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3" name="Group 46"/>
            <p:cNvGrpSpPr>
              <a:grpSpLocks/>
            </p:cNvGrpSpPr>
            <p:nvPr/>
          </p:nvGrpSpPr>
          <p:grpSpPr bwMode="auto">
            <a:xfrm>
              <a:off x="1655" y="1162"/>
              <a:ext cx="2832" cy="240"/>
              <a:chOff x="1056" y="2256"/>
              <a:chExt cx="2832" cy="240"/>
            </a:xfrm>
          </p:grpSpPr>
          <p:sp>
            <p:nvSpPr>
              <p:cNvPr id="218" name="Line 4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9" name="Line 48"/>
              <p:cNvSpPr>
                <a:spLocks noChangeShapeType="1"/>
              </p:cNvSpPr>
              <p:nvPr/>
            </p:nvSpPr>
            <p:spPr bwMode="auto">
              <a:xfrm flipV="1">
                <a:off x="148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" name="Line 49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" name="Line 50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" name="Line 51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3" name="Line 52"/>
              <p:cNvSpPr>
                <a:spLocks noChangeShapeType="1"/>
              </p:cNvSpPr>
              <p:nvPr/>
            </p:nvSpPr>
            <p:spPr bwMode="auto">
              <a:xfrm flipV="1">
                <a:off x="340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4" name="Line 53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4" name="Group 54"/>
            <p:cNvGrpSpPr>
              <a:grpSpLocks/>
            </p:cNvGrpSpPr>
            <p:nvPr/>
          </p:nvGrpSpPr>
          <p:grpSpPr bwMode="auto">
            <a:xfrm>
              <a:off x="1655" y="1570"/>
              <a:ext cx="2832" cy="240"/>
              <a:chOff x="1056" y="2784"/>
              <a:chExt cx="2832" cy="288"/>
            </a:xfrm>
          </p:grpSpPr>
          <p:sp>
            <p:nvSpPr>
              <p:cNvPr id="213" name="Line 55"/>
              <p:cNvSpPr>
                <a:spLocks noChangeShapeType="1"/>
              </p:cNvSpPr>
              <p:nvPr/>
            </p:nvSpPr>
            <p:spPr bwMode="auto">
              <a:xfrm>
                <a:off x="1056" y="307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4" name="Line 56"/>
              <p:cNvSpPr>
                <a:spLocks noChangeShapeType="1"/>
              </p:cNvSpPr>
              <p:nvPr/>
            </p:nvSpPr>
            <p:spPr bwMode="auto">
              <a:xfrm flipV="1">
                <a:off x="196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" name="Line 57"/>
              <p:cNvSpPr>
                <a:spLocks noChangeShapeType="1"/>
              </p:cNvSpPr>
              <p:nvPr/>
            </p:nvSpPr>
            <p:spPr bwMode="auto">
              <a:xfrm>
                <a:off x="1968" y="27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" name="Line 58"/>
              <p:cNvSpPr>
                <a:spLocks noChangeShapeType="1"/>
              </p:cNvSpPr>
              <p:nvPr/>
            </p:nvSpPr>
            <p:spPr bwMode="auto">
              <a:xfrm>
                <a:off x="244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7" name="Line 59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" name="Group 60"/>
            <p:cNvGrpSpPr>
              <a:grpSpLocks/>
            </p:cNvGrpSpPr>
            <p:nvPr/>
          </p:nvGrpSpPr>
          <p:grpSpPr bwMode="auto">
            <a:xfrm>
              <a:off x="1655" y="1933"/>
              <a:ext cx="2784" cy="240"/>
              <a:chOff x="1056" y="3072"/>
              <a:chExt cx="2784" cy="240"/>
            </a:xfrm>
          </p:grpSpPr>
          <p:sp>
            <p:nvSpPr>
              <p:cNvPr id="208" name="Line 61"/>
              <p:cNvSpPr>
                <a:spLocks noChangeShapeType="1"/>
              </p:cNvSpPr>
              <p:nvPr/>
            </p:nvSpPr>
            <p:spPr bwMode="auto">
              <a:xfrm>
                <a:off x="1056" y="3312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" name="Line 62"/>
              <p:cNvSpPr>
                <a:spLocks noChangeShapeType="1"/>
              </p:cNvSpPr>
              <p:nvPr/>
            </p:nvSpPr>
            <p:spPr bwMode="auto">
              <a:xfrm flipV="1">
                <a:off x="2448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" name="Line 63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" name="Line 6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" name="Line 65"/>
              <p:cNvSpPr>
                <a:spLocks noChangeShapeType="1"/>
              </p:cNvSpPr>
              <p:nvPr/>
            </p:nvSpPr>
            <p:spPr bwMode="auto">
              <a:xfrm>
                <a:off x="2928" y="33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6" name="Line 66"/>
            <p:cNvSpPr>
              <a:spLocks noChangeShapeType="1"/>
            </p:cNvSpPr>
            <p:nvPr/>
          </p:nvSpPr>
          <p:spPr bwMode="auto">
            <a:xfrm>
              <a:off x="1665" y="749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" name="Line 67"/>
            <p:cNvSpPr>
              <a:spLocks noChangeShapeType="1"/>
            </p:cNvSpPr>
            <p:nvPr/>
          </p:nvSpPr>
          <p:spPr bwMode="auto">
            <a:xfrm flipH="1">
              <a:off x="1574" y="1021"/>
              <a:ext cx="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2" name="Group 68"/>
          <p:cNvGrpSpPr>
            <a:grpSpLocks/>
          </p:cNvGrpSpPr>
          <p:nvPr/>
        </p:nvGrpSpPr>
        <p:grpSpPr bwMode="auto">
          <a:xfrm>
            <a:off x="4989513" y="304800"/>
            <a:ext cx="4191000" cy="381000"/>
            <a:chOff x="1008" y="288"/>
            <a:chExt cx="2640" cy="240"/>
          </a:xfrm>
        </p:grpSpPr>
        <p:sp>
          <p:nvSpPr>
            <p:cNvPr id="233" name="Line 69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" name="Line 70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" name="Line 71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" name="Line 72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" name="Line 73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" name="Line 74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9" name="Line 75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" name="Line 76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" name="Line 77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2" name="Line 78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" name="Line 79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4" name="Line 80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" name="Line 81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" name="Line 82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" name="Line 83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" name="Line 84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" name="Line 85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" name="Line 86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1" name="Line 87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" name="Line 88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3" name="Line 89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" name="Line 90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" name="Group 91"/>
          <p:cNvGrpSpPr>
            <a:grpSpLocks/>
          </p:cNvGrpSpPr>
          <p:nvPr/>
        </p:nvGrpSpPr>
        <p:grpSpPr bwMode="auto">
          <a:xfrm>
            <a:off x="4324672" y="1196975"/>
            <a:ext cx="4495800" cy="381000"/>
            <a:chOff x="1056" y="2016"/>
            <a:chExt cx="2832" cy="240"/>
          </a:xfrm>
        </p:grpSpPr>
        <p:sp>
          <p:nvSpPr>
            <p:cNvPr id="256" name="Line 92"/>
            <p:cNvSpPr>
              <a:spLocks noChangeShapeType="1"/>
            </p:cNvSpPr>
            <p:nvPr/>
          </p:nvSpPr>
          <p:spPr bwMode="auto">
            <a:xfrm>
              <a:off x="1056" y="2016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" name="Line 93"/>
            <p:cNvSpPr>
              <a:spLocks noChangeShapeType="1"/>
            </p:cNvSpPr>
            <p:nvPr/>
          </p:nvSpPr>
          <p:spPr bwMode="auto">
            <a:xfrm>
              <a:off x="148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8" name="Line 94"/>
            <p:cNvSpPr>
              <a:spLocks noChangeShapeType="1"/>
            </p:cNvSpPr>
            <p:nvPr/>
          </p:nvSpPr>
          <p:spPr bwMode="auto">
            <a:xfrm>
              <a:off x="1488" y="2256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" name="Line 95"/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" name="Line 96"/>
            <p:cNvSpPr>
              <a:spLocks noChangeShapeType="1"/>
            </p:cNvSpPr>
            <p:nvPr/>
          </p:nvSpPr>
          <p:spPr bwMode="auto">
            <a:xfrm>
              <a:off x="2928" y="201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" name="Line 97"/>
            <p:cNvSpPr>
              <a:spLocks noChangeShapeType="1"/>
            </p:cNvSpPr>
            <p:nvPr/>
          </p:nvSpPr>
          <p:spPr bwMode="auto">
            <a:xfrm>
              <a:off x="340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" name="Line 98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3" name="Group 99"/>
          <p:cNvGrpSpPr>
            <a:grpSpLocks/>
          </p:cNvGrpSpPr>
          <p:nvPr/>
        </p:nvGrpSpPr>
        <p:grpSpPr bwMode="auto">
          <a:xfrm>
            <a:off x="4313238" y="1844675"/>
            <a:ext cx="4495800" cy="381000"/>
            <a:chOff x="1056" y="2256"/>
            <a:chExt cx="2832" cy="240"/>
          </a:xfrm>
        </p:grpSpPr>
        <p:sp>
          <p:nvSpPr>
            <p:cNvPr id="264" name="Line 100"/>
            <p:cNvSpPr>
              <a:spLocks noChangeShapeType="1"/>
            </p:cNvSpPr>
            <p:nvPr/>
          </p:nvSpPr>
          <p:spPr bwMode="auto">
            <a:xfrm>
              <a:off x="1056" y="2496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5" name="Line 101"/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" name="Line 102"/>
            <p:cNvSpPr>
              <a:spLocks noChangeShapeType="1"/>
            </p:cNvSpPr>
            <p:nvPr/>
          </p:nvSpPr>
          <p:spPr bwMode="auto">
            <a:xfrm>
              <a:off x="148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" name="Line 103"/>
            <p:cNvSpPr>
              <a:spLocks noChangeShapeType="1"/>
            </p:cNvSpPr>
            <p:nvPr/>
          </p:nvSpPr>
          <p:spPr bwMode="auto">
            <a:xfrm>
              <a:off x="196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8" name="Line 104"/>
            <p:cNvSpPr>
              <a:spLocks noChangeShapeType="1"/>
            </p:cNvSpPr>
            <p:nvPr/>
          </p:nvSpPr>
          <p:spPr bwMode="auto">
            <a:xfrm>
              <a:off x="1968" y="2496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9" name="Line 105"/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0" name="Line 106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1" name="Group 107"/>
          <p:cNvGrpSpPr>
            <a:grpSpLocks/>
          </p:cNvGrpSpPr>
          <p:nvPr/>
        </p:nvGrpSpPr>
        <p:grpSpPr bwMode="auto">
          <a:xfrm>
            <a:off x="4284663" y="2492375"/>
            <a:ext cx="4495800" cy="381000"/>
            <a:chOff x="1056" y="2784"/>
            <a:chExt cx="2832" cy="288"/>
          </a:xfrm>
        </p:grpSpPr>
        <p:sp>
          <p:nvSpPr>
            <p:cNvPr id="272" name="Line 108"/>
            <p:cNvSpPr>
              <a:spLocks noChangeShapeType="1"/>
            </p:cNvSpPr>
            <p:nvPr/>
          </p:nvSpPr>
          <p:spPr bwMode="auto">
            <a:xfrm>
              <a:off x="1056" y="3072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3" name="Line 109"/>
            <p:cNvSpPr>
              <a:spLocks noChangeShapeType="1"/>
            </p:cNvSpPr>
            <p:nvPr/>
          </p:nvSpPr>
          <p:spPr bwMode="auto">
            <a:xfrm flipV="1">
              <a:off x="196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" name="Line 110"/>
            <p:cNvSpPr>
              <a:spLocks noChangeShapeType="1"/>
            </p:cNvSpPr>
            <p:nvPr/>
          </p:nvSpPr>
          <p:spPr bwMode="auto">
            <a:xfrm>
              <a:off x="1968" y="2784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5" name="Line 111"/>
            <p:cNvSpPr>
              <a:spLocks noChangeShapeType="1"/>
            </p:cNvSpPr>
            <p:nvPr/>
          </p:nvSpPr>
          <p:spPr bwMode="auto">
            <a:xfrm>
              <a:off x="244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" name="Line 112"/>
            <p:cNvSpPr>
              <a:spLocks noChangeShapeType="1"/>
            </p:cNvSpPr>
            <p:nvPr/>
          </p:nvSpPr>
          <p:spPr bwMode="auto">
            <a:xfrm>
              <a:off x="2448" y="3072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7" name="Group 113"/>
          <p:cNvGrpSpPr>
            <a:grpSpLocks/>
          </p:cNvGrpSpPr>
          <p:nvPr/>
        </p:nvGrpSpPr>
        <p:grpSpPr bwMode="auto">
          <a:xfrm>
            <a:off x="4284663" y="3068638"/>
            <a:ext cx="4419600" cy="381000"/>
            <a:chOff x="1056" y="3072"/>
            <a:chExt cx="2784" cy="240"/>
          </a:xfrm>
        </p:grpSpPr>
        <p:sp>
          <p:nvSpPr>
            <p:cNvPr id="278" name="Line 114"/>
            <p:cNvSpPr>
              <a:spLocks noChangeShapeType="1"/>
            </p:cNvSpPr>
            <p:nvPr/>
          </p:nvSpPr>
          <p:spPr bwMode="auto">
            <a:xfrm>
              <a:off x="1056" y="3312"/>
              <a:ext cx="13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9" name="Line 115"/>
            <p:cNvSpPr>
              <a:spLocks noChangeShapeType="1"/>
            </p:cNvSpPr>
            <p:nvPr/>
          </p:nvSpPr>
          <p:spPr bwMode="auto">
            <a:xfrm flipV="1">
              <a:off x="244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0" name="Line 116"/>
            <p:cNvSpPr>
              <a:spLocks noChangeShapeType="1"/>
            </p:cNvSpPr>
            <p:nvPr/>
          </p:nvSpPr>
          <p:spPr bwMode="auto">
            <a:xfrm>
              <a:off x="2448" y="307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1" name="Line 117"/>
            <p:cNvSpPr>
              <a:spLocks noChangeShapeType="1"/>
            </p:cNvSpPr>
            <p:nvPr/>
          </p:nvSpPr>
          <p:spPr bwMode="auto">
            <a:xfrm>
              <a:off x="292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2" name="Line 118"/>
            <p:cNvSpPr>
              <a:spLocks noChangeShapeType="1"/>
            </p:cNvSpPr>
            <p:nvPr/>
          </p:nvSpPr>
          <p:spPr bwMode="auto">
            <a:xfrm>
              <a:off x="2928" y="3312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3" name="Line 119"/>
          <p:cNvSpPr>
            <a:spLocks noChangeShapeType="1"/>
          </p:cNvSpPr>
          <p:nvPr/>
        </p:nvSpPr>
        <p:spPr bwMode="auto">
          <a:xfrm>
            <a:off x="5753100" y="693738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4" name="Line 120"/>
          <p:cNvSpPr>
            <a:spLocks noChangeShapeType="1"/>
          </p:cNvSpPr>
          <p:nvPr/>
        </p:nvSpPr>
        <p:spPr bwMode="auto">
          <a:xfrm>
            <a:off x="6515100" y="692150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5" name="Line 121"/>
          <p:cNvSpPr>
            <a:spLocks noChangeShapeType="1"/>
          </p:cNvSpPr>
          <p:nvPr/>
        </p:nvSpPr>
        <p:spPr bwMode="auto">
          <a:xfrm>
            <a:off x="7277100" y="736600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" name="Text Box 122"/>
          <p:cNvSpPr txBox="1">
            <a:spLocks noChangeArrowheads="1"/>
          </p:cNvSpPr>
          <p:nvPr/>
        </p:nvSpPr>
        <p:spPr bwMode="auto">
          <a:xfrm>
            <a:off x="472951" y="47720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87" name="Text Box 123"/>
          <p:cNvSpPr txBox="1">
            <a:spLocks noChangeArrowheads="1"/>
          </p:cNvSpPr>
          <p:nvPr/>
        </p:nvSpPr>
        <p:spPr bwMode="auto">
          <a:xfrm>
            <a:off x="472951" y="54578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88" name="Text Box 124"/>
          <p:cNvSpPr txBox="1">
            <a:spLocks noChangeArrowheads="1"/>
          </p:cNvSpPr>
          <p:nvPr/>
        </p:nvSpPr>
        <p:spPr bwMode="auto">
          <a:xfrm>
            <a:off x="472951" y="60674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89" name="Line 125"/>
          <p:cNvSpPr>
            <a:spLocks noChangeShapeType="1"/>
          </p:cNvSpPr>
          <p:nvPr/>
        </p:nvSpPr>
        <p:spPr bwMode="auto">
          <a:xfrm flipV="1">
            <a:off x="1263526" y="4002086"/>
            <a:ext cx="2984750" cy="7937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0" name="Line 127"/>
          <p:cNvSpPr>
            <a:spLocks noChangeShapeType="1"/>
          </p:cNvSpPr>
          <p:nvPr/>
        </p:nvSpPr>
        <p:spPr bwMode="auto">
          <a:xfrm flipV="1">
            <a:off x="4235326" y="40100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1" name="Line 128"/>
          <p:cNvSpPr>
            <a:spLocks noChangeShapeType="1"/>
          </p:cNvSpPr>
          <p:nvPr/>
        </p:nvSpPr>
        <p:spPr bwMode="auto">
          <a:xfrm>
            <a:off x="6494338" y="43942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2" name="Line 129"/>
          <p:cNvSpPr>
            <a:spLocks noChangeShapeType="1"/>
          </p:cNvSpPr>
          <p:nvPr/>
        </p:nvSpPr>
        <p:spPr bwMode="auto">
          <a:xfrm>
            <a:off x="4997326" y="43910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3" name="Line 130"/>
          <p:cNvSpPr>
            <a:spLocks noChangeShapeType="1"/>
          </p:cNvSpPr>
          <p:nvPr/>
        </p:nvSpPr>
        <p:spPr bwMode="auto">
          <a:xfrm>
            <a:off x="1263526" y="5038725"/>
            <a:ext cx="685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4" name="Line 131"/>
          <p:cNvSpPr>
            <a:spLocks noChangeShapeType="1"/>
          </p:cNvSpPr>
          <p:nvPr/>
        </p:nvSpPr>
        <p:spPr bwMode="auto">
          <a:xfrm flipV="1">
            <a:off x="1949326" y="46577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5" name="Line 132"/>
          <p:cNvSpPr>
            <a:spLocks noChangeShapeType="1"/>
          </p:cNvSpPr>
          <p:nvPr/>
        </p:nvSpPr>
        <p:spPr bwMode="auto">
          <a:xfrm>
            <a:off x="1949326" y="46577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6" name="Line 133"/>
          <p:cNvSpPr>
            <a:spLocks noChangeShapeType="1"/>
          </p:cNvSpPr>
          <p:nvPr/>
        </p:nvSpPr>
        <p:spPr bwMode="auto">
          <a:xfrm>
            <a:off x="2692276" y="4652963"/>
            <a:ext cx="2286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" name="Line 134"/>
          <p:cNvSpPr>
            <a:spLocks noChangeShapeType="1"/>
          </p:cNvSpPr>
          <p:nvPr/>
        </p:nvSpPr>
        <p:spPr bwMode="auto">
          <a:xfrm flipV="1">
            <a:off x="4997326" y="46577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8" name="Line 135"/>
          <p:cNvSpPr>
            <a:spLocks noChangeShapeType="1"/>
          </p:cNvSpPr>
          <p:nvPr/>
        </p:nvSpPr>
        <p:spPr bwMode="auto">
          <a:xfrm>
            <a:off x="1263526" y="5686425"/>
            <a:ext cx="1447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9" name="Line 136"/>
          <p:cNvSpPr>
            <a:spLocks noChangeShapeType="1"/>
          </p:cNvSpPr>
          <p:nvPr/>
        </p:nvSpPr>
        <p:spPr bwMode="auto">
          <a:xfrm flipV="1">
            <a:off x="2711326" y="53054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0" name="Line 137"/>
          <p:cNvSpPr>
            <a:spLocks noChangeShapeType="1"/>
          </p:cNvSpPr>
          <p:nvPr/>
        </p:nvSpPr>
        <p:spPr bwMode="auto">
          <a:xfrm>
            <a:off x="2711326" y="53054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1" name="Line 138"/>
          <p:cNvSpPr>
            <a:spLocks noChangeShapeType="1"/>
          </p:cNvSpPr>
          <p:nvPr/>
        </p:nvSpPr>
        <p:spPr bwMode="auto">
          <a:xfrm>
            <a:off x="3484438" y="5300663"/>
            <a:ext cx="2286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2" name="Line 139"/>
          <p:cNvSpPr>
            <a:spLocks noChangeShapeType="1"/>
          </p:cNvSpPr>
          <p:nvPr/>
        </p:nvSpPr>
        <p:spPr bwMode="auto">
          <a:xfrm>
            <a:off x="1263526" y="6262688"/>
            <a:ext cx="2209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3" name="Line 140"/>
          <p:cNvSpPr>
            <a:spLocks noChangeShapeType="1"/>
          </p:cNvSpPr>
          <p:nvPr/>
        </p:nvSpPr>
        <p:spPr bwMode="auto">
          <a:xfrm flipV="1">
            <a:off x="3473326" y="5881688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4" name="Line 141"/>
          <p:cNvSpPr>
            <a:spLocks noChangeShapeType="1"/>
          </p:cNvSpPr>
          <p:nvPr/>
        </p:nvSpPr>
        <p:spPr bwMode="auto">
          <a:xfrm>
            <a:off x="4852863" y="58769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5" name="Line 142"/>
          <p:cNvSpPr>
            <a:spLocks noChangeShapeType="1"/>
          </p:cNvSpPr>
          <p:nvPr/>
        </p:nvSpPr>
        <p:spPr bwMode="auto">
          <a:xfrm>
            <a:off x="6516216" y="58769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6" name="Line 143"/>
          <p:cNvSpPr>
            <a:spLocks noChangeShapeType="1"/>
          </p:cNvSpPr>
          <p:nvPr/>
        </p:nvSpPr>
        <p:spPr bwMode="auto">
          <a:xfrm>
            <a:off x="3484438" y="5876925"/>
            <a:ext cx="1447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" name="Line 144"/>
          <p:cNvSpPr>
            <a:spLocks noChangeShapeType="1"/>
          </p:cNvSpPr>
          <p:nvPr/>
        </p:nvSpPr>
        <p:spPr bwMode="auto">
          <a:xfrm>
            <a:off x="1279401" y="4002088"/>
            <a:ext cx="0" cy="431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" name="Line 145"/>
          <p:cNvSpPr>
            <a:spLocks noChangeShapeType="1"/>
          </p:cNvSpPr>
          <p:nvPr/>
        </p:nvSpPr>
        <p:spPr bwMode="auto">
          <a:xfrm flipH="1">
            <a:off x="1134938" y="4433888"/>
            <a:ext cx="1444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" name="Line 146"/>
          <p:cNvSpPr>
            <a:spLocks noChangeShapeType="1"/>
          </p:cNvSpPr>
          <p:nvPr/>
        </p:nvSpPr>
        <p:spPr bwMode="auto">
          <a:xfrm>
            <a:off x="4056585" y="4002088"/>
            <a:ext cx="169216" cy="7937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0" name="Line 147"/>
          <p:cNvSpPr>
            <a:spLocks noChangeShapeType="1"/>
          </p:cNvSpPr>
          <p:nvPr/>
        </p:nvSpPr>
        <p:spPr bwMode="auto">
          <a:xfrm>
            <a:off x="4211513" y="4391025"/>
            <a:ext cx="2286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1" name="Line 148"/>
          <p:cNvSpPr>
            <a:spLocks noChangeShapeType="1"/>
          </p:cNvSpPr>
          <p:nvPr/>
        </p:nvSpPr>
        <p:spPr bwMode="auto">
          <a:xfrm flipV="1">
            <a:off x="7272213" y="4005263"/>
            <a:ext cx="1541463" cy="14287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2" name="Line 149"/>
          <p:cNvSpPr>
            <a:spLocks noChangeShapeType="1"/>
          </p:cNvSpPr>
          <p:nvPr/>
        </p:nvSpPr>
        <p:spPr bwMode="auto">
          <a:xfrm>
            <a:off x="7259513" y="4024313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3" name="Line 150"/>
          <p:cNvSpPr>
            <a:spLocks noChangeShapeType="1"/>
          </p:cNvSpPr>
          <p:nvPr/>
        </p:nvSpPr>
        <p:spPr bwMode="auto">
          <a:xfrm>
            <a:off x="5976813" y="5876925"/>
            <a:ext cx="525711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4" name="Line 151"/>
          <p:cNvSpPr>
            <a:spLocks noChangeShapeType="1"/>
          </p:cNvSpPr>
          <p:nvPr/>
        </p:nvSpPr>
        <p:spPr bwMode="auto">
          <a:xfrm flipV="1">
            <a:off x="5003676" y="46577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5" name="Line 152"/>
          <p:cNvSpPr>
            <a:spLocks noChangeShapeType="1"/>
          </p:cNvSpPr>
          <p:nvPr/>
        </p:nvSpPr>
        <p:spPr bwMode="auto">
          <a:xfrm>
            <a:off x="5011613" y="50419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6" name="Line 153"/>
          <p:cNvSpPr>
            <a:spLocks noChangeShapeType="1"/>
          </p:cNvSpPr>
          <p:nvPr/>
        </p:nvSpPr>
        <p:spPr bwMode="auto">
          <a:xfrm>
            <a:off x="5765676" y="5038725"/>
            <a:ext cx="2286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" name="Line 154"/>
          <p:cNvSpPr>
            <a:spLocks noChangeShapeType="1"/>
          </p:cNvSpPr>
          <p:nvPr/>
        </p:nvSpPr>
        <p:spPr bwMode="auto">
          <a:xfrm flipV="1">
            <a:off x="8051676" y="465772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" name="Line 155"/>
          <p:cNvSpPr>
            <a:spLocks noChangeShapeType="1"/>
          </p:cNvSpPr>
          <p:nvPr/>
        </p:nvSpPr>
        <p:spPr bwMode="auto">
          <a:xfrm>
            <a:off x="8051676" y="46577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" name="Line 156"/>
          <p:cNvSpPr>
            <a:spLocks noChangeShapeType="1"/>
          </p:cNvSpPr>
          <p:nvPr/>
        </p:nvSpPr>
        <p:spPr bwMode="auto">
          <a:xfrm>
            <a:off x="7516688" y="5675313"/>
            <a:ext cx="1447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0" name="Line 157"/>
          <p:cNvSpPr>
            <a:spLocks noChangeShapeType="1"/>
          </p:cNvSpPr>
          <p:nvPr/>
        </p:nvSpPr>
        <p:spPr bwMode="auto">
          <a:xfrm flipV="1">
            <a:off x="5752976" y="5300663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1" name="Line 158"/>
          <p:cNvSpPr>
            <a:spLocks noChangeShapeType="1"/>
          </p:cNvSpPr>
          <p:nvPr/>
        </p:nvSpPr>
        <p:spPr bwMode="auto">
          <a:xfrm>
            <a:off x="5500563" y="587692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2" name="Line 159"/>
          <p:cNvSpPr>
            <a:spLocks noChangeShapeType="1"/>
          </p:cNvSpPr>
          <p:nvPr/>
        </p:nvSpPr>
        <p:spPr bwMode="auto">
          <a:xfrm>
            <a:off x="5760913" y="5676900"/>
            <a:ext cx="2286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3" name="Line 160"/>
          <p:cNvSpPr>
            <a:spLocks noChangeShapeType="1"/>
          </p:cNvSpPr>
          <p:nvPr/>
        </p:nvSpPr>
        <p:spPr bwMode="auto">
          <a:xfrm>
            <a:off x="6516216" y="6257925"/>
            <a:ext cx="22098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" name="Text Box 161"/>
          <p:cNvSpPr txBox="1">
            <a:spLocks noChangeArrowheads="1"/>
          </p:cNvSpPr>
          <p:nvPr/>
        </p:nvSpPr>
        <p:spPr bwMode="auto">
          <a:xfrm>
            <a:off x="460251" y="41243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325" name="Line 121"/>
          <p:cNvSpPr>
            <a:spLocks noChangeShapeType="1"/>
          </p:cNvSpPr>
          <p:nvPr/>
        </p:nvSpPr>
        <p:spPr bwMode="auto">
          <a:xfrm>
            <a:off x="8028384" y="692696"/>
            <a:ext cx="0" cy="61920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26" name="直接连接符 325"/>
          <p:cNvCxnSpPr/>
          <p:nvPr/>
        </p:nvCxnSpPr>
        <p:spPr bwMode="auto">
          <a:xfrm>
            <a:off x="4233168" y="574458"/>
            <a:ext cx="9810" cy="3005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" name="直接连接符 326"/>
          <p:cNvCxnSpPr/>
          <p:nvPr/>
        </p:nvCxnSpPr>
        <p:spPr bwMode="auto">
          <a:xfrm>
            <a:off x="7263341" y="592878"/>
            <a:ext cx="9810" cy="3005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" name="直接连接符 327"/>
          <p:cNvCxnSpPr/>
          <p:nvPr/>
        </p:nvCxnSpPr>
        <p:spPr bwMode="auto">
          <a:xfrm>
            <a:off x="7272069" y="3870264"/>
            <a:ext cx="9810" cy="3005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9" name="组合 328"/>
          <p:cNvGrpSpPr/>
          <p:nvPr/>
        </p:nvGrpSpPr>
        <p:grpSpPr>
          <a:xfrm>
            <a:off x="1336086" y="1124744"/>
            <a:ext cx="431800" cy="2404790"/>
            <a:chOff x="1205917" y="2060848"/>
            <a:chExt cx="431800" cy="2404790"/>
          </a:xfrm>
        </p:grpSpPr>
        <p:sp>
          <p:nvSpPr>
            <p:cNvPr id="330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1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2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3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2616201" y="1133979"/>
            <a:ext cx="431800" cy="2404790"/>
            <a:chOff x="1205917" y="2060848"/>
            <a:chExt cx="431800" cy="2404790"/>
          </a:xfrm>
        </p:grpSpPr>
        <p:sp>
          <p:nvSpPr>
            <p:cNvPr id="335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6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7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3382499" y="1133979"/>
            <a:ext cx="431800" cy="2404790"/>
            <a:chOff x="1205917" y="2060848"/>
            <a:chExt cx="431800" cy="2404790"/>
          </a:xfrm>
        </p:grpSpPr>
        <p:sp>
          <p:nvSpPr>
            <p:cNvPr id="340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1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2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3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44" name="组合 343"/>
          <p:cNvGrpSpPr/>
          <p:nvPr/>
        </p:nvGrpSpPr>
        <p:grpSpPr>
          <a:xfrm>
            <a:off x="1891501" y="1133979"/>
            <a:ext cx="431800" cy="2404790"/>
            <a:chOff x="1205917" y="2060848"/>
            <a:chExt cx="431800" cy="2404790"/>
          </a:xfrm>
        </p:grpSpPr>
        <p:sp>
          <p:nvSpPr>
            <p:cNvPr id="345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6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7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8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1331640" y="3933056"/>
            <a:ext cx="431800" cy="2404790"/>
            <a:chOff x="1205917" y="2060848"/>
            <a:chExt cx="431800" cy="2404790"/>
          </a:xfrm>
        </p:grpSpPr>
        <p:sp>
          <p:nvSpPr>
            <p:cNvPr id="350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1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2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3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54" name="组合 353"/>
          <p:cNvGrpSpPr/>
          <p:nvPr/>
        </p:nvGrpSpPr>
        <p:grpSpPr>
          <a:xfrm>
            <a:off x="1907952" y="3933056"/>
            <a:ext cx="431800" cy="2404790"/>
            <a:chOff x="1205917" y="2060848"/>
            <a:chExt cx="431800" cy="2404790"/>
          </a:xfrm>
        </p:grpSpPr>
        <p:sp>
          <p:nvSpPr>
            <p:cNvPr id="355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6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7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59" name="组合 358"/>
          <p:cNvGrpSpPr/>
          <p:nvPr/>
        </p:nvGrpSpPr>
        <p:grpSpPr>
          <a:xfrm>
            <a:off x="2700040" y="3933056"/>
            <a:ext cx="431800" cy="2404790"/>
            <a:chOff x="1205917" y="2060848"/>
            <a:chExt cx="431800" cy="2404790"/>
          </a:xfrm>
        </p:grpSpPr>
        <p:sp>
          <p:nvSpPr>
            <p:cNvPr id="360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1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2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3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3419872" y="3933056"/>
            <a:ext cx="431800" cy="2404790"/>
            <a:chOff x="1205917" y="2060848"/>
            <a:chExt cx="431800" cy="2404790"/>
          </a:xfrm>
        </p:grpSpPr>
        <p:sp>
          <p:nvSpPr>
            <p:cNvPr id="365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6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7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8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69" name="组合 368"/>
          <p:cNvGrpSpPr/>
          <p:nvPr/>
        </p:nvGrpSpPr>
        <p:grpSpPr>
          <a:xfrm>
            <a:off x="4140200" y="3933056"/>
            <a:ext cx="431800" cy="2404790"/>
            <a:chOff x="1205917" y="2060848"/>
            <a:chExt cx="431800" cy="2404790"/>
          </a:xfrm>
        </p:grpSpPr>
        <p:sp>
          <p:nvSpPr>
            <p:cNvPr id="370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1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2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3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74" name="组合 373"/>
          <p:cNvGrpSpPr/>
          <p:nvPr/>
        </p:nvGrpSpPr>
        <p:grpSpPr>
          <a:xfrm>
            <a:off x="4932040" y="3933056"/>
            <a:ext cx="431800" cy="2404790"/>
            <a:chOff x="1205917" y="2060848"/>
            <a:chExt cx="431800" cy="2404790"/>
          </a:xfrm>
        </p:grpSpPr>
        <p:sp>
          <p:nvSpPr>
            <p:cNvPr id="375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6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7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8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5652368" y="3933056"/>
            <a:ext cx="431800" cy="2404790"/>
            <a:chOff x="1205917" y="2060848"/>
            <a:chExt cx="431800" cy="2404790"/>
          </a:xfrm>
        </p:grpSpPr>
        <p:sp>
          <p:nvSpPr>
            <p:cNvPr id="380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1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2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3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6444456" y="3933056"/>
            <a:ext cx="431800" cy="2404790"/>
            <a:chOff x="1205917" y="2060848"/>
            <a:chExt cx="431800" cy="2404790"/>
          </a:xfrm>
        </p:grpSpPr>
        <p:sp>
          <p:nvSpPr>
            <p:cNvPr id="385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6" name="Text Box 205"/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7" name="Text Box 205"/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8" name="Text Box 205"/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4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97" grpId="0"/>
      <p:bldP spid="198" grpId="0"/>
      <p:bldP spid="199" grpId="0"/>
      <p:bldP spid="200" grpId="0"/>
      <p:bldP spid="286" grpId="0"/>
      <p:bldP spid="287" grpId="0"/>
      <p:bldP spid="288" grpId="0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0" y="26035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寄存器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3566" y="836712"/>
            <a:ext cx="87909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寄存器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：由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个触发器组成、存储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位二进制数据的同步时序逻辑电路。计算机的重要部件，用于临时存储（运算结果、指令等）。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566" y="4365104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/>
              <a:t>寄存器 </a:t>
            </a:r>
            <a:r>
              <a:rPr lang="en-US" altLang="zh-CN" b="1" dirty="0"/>
              <a:t>——</a:t>
            </a:r>
            <a:r>
              <a:rPr lang="zh-CN" altLang="en-US" b="1" dirty="0"/>
              <a:t> 基本寄存器、移位寄存器（左移、右移、双向移位）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3566" y="4823056"/>
            <a:ext cx="88569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/>
              <a:t>基本寄存器的操作：读出</a:t>
            </a:r>
            <a:r>
              <a:rPr lang="en-US" altLang="zh-CN" b="1" dirty="0"/>
              <a:t>, </a:t>
            </a:r>
            <a:r>
              <a:rPr lang="zh-CN" altLang="en-US" b="1" dirty="0"/>
              <a:t>写入 </a:t>
            </a:r>
            <a:r>
              <a:rPr lang="en-US" altLang="zh-CN" b="1" dirty="0"/>
              <a:t>(</a:t>
            </a:r>
            <a:r>
              <a:rPr lang="zh-CN" altLang="en-US" b="1" dirty="0"/>
              <a:t>加载</a:t>
            </a:r>
            <a:r>
              <a:rPr lang="en-US" altLang="zh-CN" b="1" dirty="0"/>
              <a:t>,load) ,</a:t>
            </a:r>
            <a:r>
              <a:rPr lang="zh-CN" altLang="en-US" b="1" dirty="0"/>
              <a:t>复位</a:t>
            </a:r>
            <a:r>
              <a:rPr lang="en-US" altLang="zh-CN" b="1" dirty="0"/>
              <a:t>(</a:t>
            </a:r>
            <a:r>
              <a:rPr lang="zh-CN" altLang="en-US" b="1" dirty="0"/>
              <a:t>清零</a:t>
            </a:r>
            <a:r>
              <a:rPr lang="en-US" altLang="zh-CN" b="1" dirty="0"/>
              <a:t>,clear)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/>
              <a:t>移位寄存器的操作：读出</a:t>
            </a:r>
            <a:r>
              <a:rPr lang="en-US" altLang="zh-CN" b="1" dirty="0"/>
              <a:t>, </a:t>
            </a:r>
            <a:r>
              <a:rPr lang="zh-CN" altLang="en-US" b="1" dirty="0"/>
              <a:t>写入 </a:t>
            </a:r>
            <a:r>
              <a:rPr lang="en-US" altLang="zh-CN" b="1" dirty="0"/>
              <a:t>(</a:t>
            </a:r>
            <a:r>
              <a:rPr lang="zh-CN" altLang="en-US" b="1" dirty="0"/>
              <a:t>加载</a:t>
            </a:r>
            <a:r>
              <a:rPr lang="en-US" altLang="zh-CN" b="1" dirty="0"/>
              <a:t>,load) ,</a:t>
            </a:r>
            <a:r>
              <a:rPr lang="zh-CN" altLang="en-US" b="1" dirty="0"/>
              <a:t>复位</a:t>
            </a:r>
            <a:r>
              <a:rPr lang="en-US" altLang="zh-CN" b="1" dirty="0"/>
              <a:t>(</a:t>
            </a:r>
            <a:r>
              <a:rPr lang="zh-CN" altLang="en-US" b="1" dirty="0"/>
              <a:t>清零</a:t>
            </a:r>
            <a:r>
              <a:rPr lang="en-US" altLang="zh-CN" b="1" dirty="0"/>
              <a:t>,clear),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ct val="70000"/>
            </a:pPr>
            <a:r>
              <a:rPr lang="zh-CN" altLang="en-US" b="1" dirty="0"/>
              <a:t>                                   左移</a:t>
            </a:r>
            <a:r>
              <a:rPr lang="en-US" altLang="zh-CN" b="1" dirty="0"/>
              <a:t>/</a:t>
            </a:r>
            <a:r>
              <a:rPr lang="zh-CN" altLang="en-US" b="1" dirty="0"/>
              <a:t>右移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766845" y="1865327"/>
            <a:ext cx="6953152" cy="2385805"/>
            <a:chOff x="1579288" y="1772816"/>
            <a:chExt cx="6953152" cy="2385805"/>
          </a:xfrm>
        </p:grpSpPr>
        <p:grpSp>
          <p:nvGrpSpPr>
            <p:cNvPr id="17" name="组合 16"/>
            <p:cNvGrpSpPr/>
            <p:nvPr/>
          </p:nvGrpSpPr>
          <p:grpSpPr>
            <a:xfrm>
              <a:off x="1579288" y="1772816"/>
              <a:ext cx="6740285" cy="2236005"/>
              <a:chOff x="1074342" y="2727022"/>
              <a:chExt cx="6740285" cy="2236005"/>
            </a:xfrm>
          </p:grpSpPr>
          <p:pic>
            <p:nvPicPr>
              <p:cNvPr id="19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342" y="3202362"/>
                <a:ext cx="6740285" cy="1760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组合 19"/>
              <p:cNvGrpSpPr/>
              <p:nvPr/>
            </p:nvGrpSpPr>
            <p:grpSpPr>
              <a:xfrm>
                <a:off x="2140302" y="2848222"/>
                <a:ext cx="310126" cy="288032"/>
                <a:chOff x="780529" y="3284985"/>
                <a:chExt cx="310126" cy="288032"/>
              </a:xfrm>
            </p:grpSpPr>
            <p:sp>
              <p:nvSpPr>
                <p:cNvPr id="51" name="等腰三角形 50"/>
                <p:cNvSpPr/>
                <p:nvPr/>
              </p:nvSpPr>
              <p:spPr bwMode="auto">
                <a:xfrm rot="5400000">
                  <a:off x="755576" y="3309938"/>
                  <a:ext cx="288032" cy="238125"/>
                </a:xfrm>
                <a:prstGeom prst="triangl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 bwMode="auto">
                <a:xfrm>
                  <a:off x="1018655" y="3393000"/>
                  <a:ext cx="72000" cy="720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cxnSp>
            <p:nvCxnSpPr>
              <p:cNvPr id="21" name="直接连接符 20"/>
              <p:cNvCxnSpPr>
                <a:stCxn id="29" idx="3"/>
              </p:cNvCxnSpPr>
              <p:nvPr/>
            </p:nvCxnSpPr>
            <p:spPr bwMode="auto">
              <a:xfrm flipV="1">
                <a:off x="1481056" y="2992239"/>
                <a:ext cx="642672" cy="1450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2450500" y="2993913"/>
                <a:ext cx="540000" cy="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2702244" y="3189797"/>
                <a:ext cx="4500000" cy="389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2704504" y="2996093"/>
                <a:ext cx="216" cy="19370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4231968" y="3004499"/>
                <a:ext cx="252000" cy="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椭圆 25"/>
              <p:cNvSpPr/>
              <p:nvPr/>
            </p:nvSpPr>
            <p:spPr bwMode="auto">
              <a:xfrm>
                <a:off x="2688995" y="2976843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 bwMode="auto">
              <a:xfrm>
                <a:off x="5728170" y="2999072"/>
                <a:ext cx="216" cy="19370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椭圆 27"/>
              <p:cNvSpPr/>
              <p:nvPr/>
            </p:nvSpPr>
            <p:spPr bwMode="auto">
              <a:xfrm flipH="1">
                <a:off x="5702644" y="3166410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74342" y="2852851"/>
                <a:ext cx="4067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 err="1">
                    <a:solidFill>
                      <a:srgbClr val="00B0F0"/>
                    </a:solidFill>
                    <a:latin typeface="+mn-lt"/>
                  </a:rPr>
                  <a:t>Wr</a:t>
                </a:r>
                <a:endParaRPr lang="zh-CN" altLang="en-US" sz="2800" baseline="-25000" dirty="0">
                  <a:solidFill>
                    <a:srgbClr val="00B0F0"/>
                  </a:solidFill>
                  <a:latin typeface="+mn-lt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 bwMode="auto">
              <a:xfrm>
                <a:off x="4234820" y="3001744"/>
                <a:ext cx="216" cy="19370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椭圆 30"/>
              <p:cNvSpPr/>
              <p:nvPr/>
            </p:nvSpPr>
            <p:spPr bwMode="auto">
              <a:xfrm flipH="1">
                <a:off x="4211960" y="3167257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901350" y="2739178"/>
                <a:ext cx="216024" cy="653820"/>
                <a:chOff x="2915816" y="2729689"/>
                <a:chExt cx="216024" cy="653820"/>
              </a:xfrm>
            </p:grpSpPr>
            <p:sp>
              <p:nvSpPr>
                <p:cNvPr id="48" name="等腰三角形 47"/>
                <p:cNvSpPr/>
                <p:nvPr/>
              </p:nvSpPr>
              <p:spPr bwMode="auto">
                <a:xfrm>
                  <a:off x="2915816" y="2911236"/>
                  <a:ext cx="216024" cy="144016"/>
                </a:xfrm>
                <a:prstGeom prst="triangl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49" name="直接连接符 48"/>
                <p:cNvCxnSpPr/>
                <p:nvPr/>
              </p:nvCxnSpPr>
              <p:spPr bwMode="auto">
                <a:xfrm>
                  <a:off x="3021121" y="2729689"/>
                  <a:ext cx="216" cy="193703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3023052" y="3059509"/>
                  <a:ext cx="732" cy="3240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组合 32"/>
              <p:cNvGrpSpPr/>
              <p:nvPr/>
            </p:nvGrpSpPr>
            <p:grpSpPr>
              <a:xfrm>
                <a:off x="4408772" y="2746383"/>
                <a:ext cx="216024" cy="658772"/>
                <a:chOff x="2915816" y="2724737"/>
                <a:chExt cx="216024" cy="658772"/>
              </a:xfrm>
            </p:grpSpPr>
            <p:sp>
              <p:nvSpPr>
                <p:cNvPr id="45" name="等腰三角形 44"/>
                <p:cNvSpPr/>
                <p:nvPr/>
              </p:nvSpPr>
              <p:spPr bwMode="auto">
                <a:xfrm>
                  <a:off x="2915816" y="2911236"/>
                  <a:ext cx="216024" cy="144016"/>
                </a:xfrm>
                <a:prstGeom prst="triangl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46" name="直接连接符 45"/>
                <p:cNvCxnSpPr/>
                <p:nvPr/>
              </p:nvCxnSpPr>
              <p:spPr bwMode="auto">
                <a:xfrm>
                  <a:off x="3021608" y="2724737"/>
                  <a:ext cx="216" cy="193703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接连接符 46"/>
                <p:cNvCxnSpPr/>
                <p:nvPr/>
              </p:nvCxnSpPr>
              <p:spPr bwMode="auto">
                <a:xfrm>
                  <a:off x="3023052" y="3059509"/>
                  <a:ext cx="732" cy="3240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5905792" y="2739179"/>
                <a:ext cx="216024" cy="658550"/>
                <a:chOff x="2915816" y="2724959"/>
                <a:chExt cx="216024" cy="658550"/>
              </a:xfrm>
            </p:grpSpPr>
            <p:sp>
              <p:nvSpPr>
                <p:cNvPr id="42" name="等腰三角形 41"/>
                <p:cNvSpPr/>
                <p:nvPr/>
              </p:nvSpPr>
              <p:spPr bwMode="auto">
                <a:xfrm>
                  <a:off x="2915816" y="2911236"/>
                  <a:ext cx="216024" cy="144016"/>
                </a:xfrm>
                <a:prstGeom prst="triangl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43" name="直接连接符 42"/>
                <p:cNvCxnSpPr/>
                <p:nvPr/>
              </p:nvCxnSpPr>
              <p:spPr bwMode="auto">
                <a:xfrm>
                  <a:off x="3023052" y="2724959"/>
                  <a:ext cx="216" cy="193703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接连接符 43"/>
                <p:cNvCxnSpPr/>
                <p:nvPr/>
              </p:nvCxnSpPr>
              <p:spPr bwMode="auto">
                <a:xfrm>
                  <a:off x="3023052" y="3059509"/>
                  <a:ext cx="732" cy="3240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" name="组合 34"/>
              <p:cNvGrpSpPr/>
              <p:nvPr/>
            </p:nvGrpSpPr>
            <p:grpSpPr>
              <a:xfrm>
                <a:off x="7412482" y="2727022"/>
                <a:ext cx="216024" cy="665976"/>
                <a:chOff x="2915816" y="2717533"/>
                <a:chExt cx="216024" cy="665976"/>
              </a:xfrm>
            </p:grpSpPr>
            <p:sp>
              <p:nvSpPr>
                <p:cNvPr id="39" name="等腰三角形 38"/>
                <p:cNvSpPr/>
                <p:nvPr/>
              </p:nvSpPr>
              <p:spPr bwMode="auto">
                <a:xfrm>
                  <a:off x="2915816" y="2911236"/>
                  <a:ext cx="216024" cy="144016"/>
                </a:xfrm>
                <a:prstGeom prst="triangl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40" name="直接连接符 39"/>
                <p:cNvCxnSpPr>
                  <a:endCxn id="39" idx="0"/>
                </p:cNvCxnSpPr>
                <p:nvPr/>
              </p:nvCxnSpPr>
              <p:spPr bwMode="auto">
                <a:xfrm>
                  <a:off x="3023612" y="2717533"/>
                  <a:ext cx="216" cy="193703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接连接符 40"/>
                <p:cNvCxnSpPr/>
                <p:nvPr/>
              </p:nvCxnSpPr>
              <p:spPr bwMode="auto">
                <a:xfrm>
                  <a:off x="3023052" y="3059509"/>
                  <a:ext cx="732" cy="3240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6" name="直接连接符 35"/>
              <p:cNvCxnSpPr/>
              <p:nvPr/>
            </p:nvCxnSpPr>
            <p:spPr bwMode="auto">
              <a:xfrm>
                <a:off x="5715729" y="2999707"/>
                <a:ext cx="252000" cy="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7200320" y="2999707"/>
                <a:ext cx="252000" cy="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37"/>
              <p:cNvCxnSpPr/>
              <p:nvPr/>
            </p:nvCxnSpPr>
            <p:spPr bwMode="auto">
              <a:xfrm>
                <a:off x="7203172" y="2996952"/>
                <a:ext cx="216" cy="19370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" name="文本框 17"/>
            <p:cNvSpPr txBox="1"/>
            <p:nvPr/>
          </p:nvSpPr>
          <p:spPr>
            <a:xfrm>
              <a:off x="3276745" y="3820067"/>
              <a:ext cx="525569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</a:rPr>
                <a:t>1                         1                        0                        1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环形计数器与扭环形计数器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45"/>
          <p:cNvSpPr txBox="1">
            <a:spLocks noChangeArrowheads="1"/>
          </p:cNvSpPr>
          <p:nvPr/>
        </p:nvSpPr>
        <p:spPr bwMode="auto">
          <a:xfrm>
            <a:off x="611560" y="1268760"/>
            <a:ext cx="3744416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环形计数器</a:t>
            </a:r>
            <a:endParaRPr lang="en-US" altLang="zh-CN" sz="2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优点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endParaRPr lang="en-US" altLang="zh-CN" sz="24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简单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，不需要译码</a:t>
            </a: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endParaRPr lang="en-US" altLang="zh-CN" sz="36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缺点</a:t>
            </a:r>
            <a:r>
              <a:rPr lang="zh-CN" alt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：</a:t>
            </a: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仅仅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使用了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个状态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(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全部状态数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solidFill>
                  <a:schemeClr val="bg2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非自启动</a:t>
            </a:r>
            <a:endParaRPr lang="en-US" altLang="zh-CN" sz="24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4716016" y="1268760"/>
            <a:ext cx="3744416" cy="41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扭环形计数器</a:t>
            </a:r>
            <a:endParaRPr lang="en-US" altLang="zh-CN" sz="2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1" indent="0" eaLnBrk="1" hangingPunct="1">
              <a:spcBef>
                <a:spcPct val="4000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优点</a:t>
            </a: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:</a:t>
            </a:r>
          </a:p>
          <a:p>
            <a:pPr marL="342900" lvl="1" indent="-342900" eaLnBrk="1" hangingPunct="1">
              <a:spcBef>
                <a:spcPct val="4000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使用了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2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个状态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(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全部状态数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solidFill>
                  <a:schemeClr val="bg2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 marL="342900" lvl="1" indent="-342900" eaLnBrk="1" hangingPunct="1">
              <a:spcBef>
                <a:spcPct val="40000"/>
              </a:spcBef>
              <a:buClrTx/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缺点</a:t>
            </a:r>
            <a:r>
              <a:rPr lang="zh-CN" alt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：</a:t>
            </a: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</a:rPr>
              <a:t>需要译码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SzTx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非自启动</a:t>
            </a:r>
            <a:endParaRPr lang="en-US" altLang="zh-CN" sz="24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211960" y="896937"/>
            <a:ext cx="0" cy="59610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77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1844824"/>
            <a:ext cx="69118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时序逻辑分类与计数器分类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同步计数器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3200" b="1" dirty="0" smtClean="0">
                <a:latin typeface="Arial" panose="020B0604020202020204" pitchFamily="34" charset="0"/>
              </a:rPr>
              <a:t>计数器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23793"/>
              </p:ext>
            </p:extLst>
          </p:nvPr>
        </p:nvGraphicFramePr>
        <p:xfrm>
          <a:off x="3633100" y="3861048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100" y="3861048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大括号 7"/>
          <p:cNvSpPr/>
          <p:nvPr/>
        </p:nvSpPr>
        <p:spPr bwMode="auto">
          <a:xfrm>
            <a:off x="4427984" y="3300202"/>
            <a:ext cx="360040" cy="1332000"/>
          </a:xfrm>
          <a:prstGeom prst="leftBrac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6650" y="3140968"/>
            <a:ext cx="37926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1.</a:t>
            </a:r>
            <a:r>
              <a:rPr lang="zh-CN" altLang="en-US" sz="2200" b="1" dirty="0"/>
              <a:t>环形计数器与扭环形计数器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2.</a:t>
            </a:r>
            <a:r>
              <a:rPr lang="zh-CN" altLang="en-US" sz="2200" b="1" dirty="0"/>
              <a:t>模</a:t>
            </a:r>
            <a:r>
              <a:rPr lang="en-US" altLang="zh-CN" sz="2200" b="1" dirty="0"/>
              <a:t>8</a:t>
            </a:r>
            <a:r>
              <a:rPr lang="zh-CN" altLang="en-US" sz="2200" b="1" dirty="0"/>
              <a:t>计数器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3.</a:t>
            </a:r>
            <a:r>
              <a:rPr lang="zh-CN" altLang="en-US" sz="2200" b="1" dirty="0"/>
              <a:t>可自启动的模</a:t>
            </a:r>
            <a:r>
              <a:rPr lang="en-US" altLang="zh-CN" sz="2200" b="1" dirty="0"/>
              <a:t>6</a:t>
            </a:r>
            <a:r>
              <a:rPr lang="zh-CN" altLang="en-US" sz="2200" b="1" dirty="0"/>
              <a:t>计数器</a:t>
            </a:r>
          </a:p>
        </p:txBody>
      </p:sp>
    </p:spTree>
    <p:extLst>
      <p:ext uri="{BB962C8B-B14F-4D97-AF65-F5344CB8AC3E}">
        <p14:creationId xmlns:p14="http://schemas.microsoft.com/office/powerpoint/2010/main" val="34812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7584" y="1196752"/>
            <a:ext cx="7416824" cy="48013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857250" indent="-8572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3000" b="1" dirty="0">
                <a:latin typeface="黑体" pitchFamily="49" charset="-122"/>
                <a:ea typeface="黑体" pitchFamily="49" charset="-122"/>
              </a:rPr>
              <a:t>    确定系统变量（输入变量、输出变量、状态变量）</a:t>
            </a:r>
            <a:endParaRPr lang="zh-CN" altLang="en-US" sz="30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列输入方程（驱动方程，控制函数）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列输出方程（输出函数）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列次态方程（状态方程）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列状态转换表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画状态图</a:t>
            </a:r>
            <a:endParaRPr lang="en-US" altLang="zh-CN" sz="30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画时序图（波形图）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30607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/>
              <a:t>时序电路分析</a:t>
            </a:r>
            <a:r>
              <a:rPr lang="zh-CN" altLang="en-US" sz="2800" b="1" smtClean="0"/>
              <a:t>的</a:t>
            </a:r>
            <a:r>
              <a:rPr lang="zh-CN" altLang="en-US" sz="2800" b="1" smtClean="0"/>
              <a:t>一般方法</a:t>
            </a:r>
            <a:r>
              <a:rPr lang="en-US" altLang="zh-CN" sz="2800" smtClean="0"/>
              <a:t>  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802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5" name="Group 6"/>
          <p:cNvGrpSpPr>
            <a:grpSpLocks/>
          </p:cNvGrpSpPr>
          <p:nvPr/>
        </p:nvGrpSpPr>
        <p:grpSpPr bwMode="auto">
          <a:xfrm>
            <a:off x="116481" y="1101353"/>
            <a:ext cx="5418138" cy="4751388"/>
            <a:chOff x="240" y="558"/>
            <a:chExt cx="3413" cy="2993"/>
          </a:xfrm>
        </p:grpSpPr>
        <p:sp>
          <p:nvSpPr>
            <p:cNvPr id="38955" name="Line 20"/>
            <p:cNvSpPr>
              <a:spLocks noChangeShapeType="1"/>
            </p:cNvSpPr>
            <p:nvPr/>
          </p:nvSpPr>
          <p:spPr bwMode="auto">
            <a:xfrm flipV="1">
              <a:off x="1275" y="1402"/>
              <a:ext cx="0" cy="20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Line 28"/>
            <p:cNvSpPr>
              <a:spLocks noChangeShapeType="1"/>
            </p:cNvSpPr>
            <p:nvPr/>
          </p:nvSpPr>
          <p:spPr bwMode="auto">
            <a:xfrm flipV="1">
              <a:off x="2232" y="1409"/>
              <a:ext cx="0" cy="18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7" name="Line 36"/>
            <p:cNvSpPr>
              <a:spLocks noChangeShapeType="1"/>
            </p:cNvSpPr>
            <p:nvPr/>
          </p:nvSpPr>
          <p:spPr bwMode="auto">
            <a:xfrm flipV="1">
              <a:off x="3187" y="1402"/>
              <a:ext cx="3" cy="20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2" name="Line 43"/>
            <p:cNvSpPr>
              <a:spLocks noChangeShapeType="1"/>
            </p:cNvSpPr>
            <p:nvPr/>
          </p:nvSpPr>
          <p:spPr bwMode="auto">
            <a:xfrm flipH="1">
              <a:off x="524" y="1608"/>
              <a:ext cx="266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4" name="Line 55"/>
            <p:cNvSpPr>
              <a:spLocks noChangeShapeType="1"/>
            </p:cNvSpPr>
            <p:nvPr/>
          </p:nvSpPr>
          <p:spPr bwMode="auto">
            <a:xfrm>
              <a:off x="775" y="1755"/>
              <a:ext cx="2406" cy="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69" name="Text Box 65"/>
            <p:cNvSpPr txBox="1">
              <a:spLocks noChangeArrowheads="1"/>
            </p:cNvSpPr>
            <p:nvPr/>
          </p:nvSpPr>
          <p:spPr bwMode="auto">
            <a:xfrm>
              <a:off x="3008" y="558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240" y="1374"/>
              <a:ext cx="4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38947" name="Oval 12"/>
            <p:cNvSpPr>
              <a:spLocks noChangeArrowheads="1"/>
            </p:cNvSpPr>
            <p:nvPr/>
          </p:nvSpPr>
          <p:spPr bwMode="auto">
            <a:xfrm>
              <a:off x="1845" y="1175"/>
              <a:ext cx="49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48" name="Oval 13"/>
            <p:cNvSpPr>
              <a:spLocks noChangeArrowheads="1"/>
            </p:cNvSpPr>
            <p:nvPr/>
          </p:nvSpPr>
          <p:spPr bwMode="auto">
            <a:xfrm>
              <a:off x="3153" y="1575"/>
              <a:ext cx="49" cy="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49" name="Oval 14"/>
            <p:cNvSpPr>
              <a:spLocks noChangeArrowheads="1"/>
            </p:cNvSpPr>
            <p:nvPr/>
          </p:nvSpPr>
          <p:spPr bwMode="auto">
            <a:xfrm>
              <a:off x="2196" y="1575"/>
              <a:ext cx="48" cy="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50" name="Oval 15"/>
            <p:cNvSpPr>
              <a:spLocks noChangeArrowheads="1"/>
            </p:cNvSpPr>
            <p:nvPr/>
          </p:nvSpPr>
          <p:spPr bwMode="auto">
            <a:xfrm>
              <a:off x="1238" y="1586"/>
              <a:ext cx="49" cy="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51" name="Rectangle 16"/>
            <p:cNvSpPr>
              <a:spLocks noChangeArrowheads="1"/>
            </p:cNvSpPr>
            <p:nvPr/>
          </p:nvSpPr>
          <p:spPr bwMode="auto">
            <a:xfrm>
              <a:off x="948" y="1028"/>
              <a:ext cx="653" cy="374"/>
            </a:xfrm>
            <a:prstGeom prst="rect">
              <a:avLst/>
            </a:prstGeom>
            <a:solidFill>
              <a:srgbClr val="FF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990" y="1028"/>
              <a:ext cx="32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330" y="1028"/>
              <a:ext cx="24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1336" y="1185"/>
              <a:ext cx="2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38956" name="Group 21"/>
            <p:cNvGrpSpPr>
              <a:grpSpLocks/>
            </p:cNvGrpSpPr>
            <p:nvPr/>
          </p:nvGrpSpPr>
          <p:grpSpPr bwMode="auto">
            <a:xfrm>
              <a:off x="1234" y="1327"/>
              <a:ext cx="82" cy="75"/>
              <a:chOff x="3120" y="3744"/>
              <a:chExt cx="96" cy="96"/>
            </a:xfrm>
          </p:grpSpPr>
          <p:sp>
            <p:nvSpPr>
              <p:cNvPr id="39054" name="Line 22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55" name="Line 23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57" name="Rectangle 24"/>
            <p:cNvSpPr>
              <a:spLocks noChangeArrowheads="1"/>
            </p:cNvSpPr>
            <p:nvPr/>
          </p:nvSpPr>
          <p:spPr bwMode="auto">
            <a:xfrm>
              <a:off x="1906" y="1035"/>
              <a:ext cx="652" cy="374"/>
            </a:xfrm>
            <a:prstGeom prst="rect">
              <a:avLst/>
            </a:prstGeom>
            <a:solidFill>
              <a:srgbClr val="FF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6329" name="Text Box 25"/>
            <p:cNvSpPr txBox="1">
              <a:spLocks noChangeArrowheads="1"/>
            </p:cNvSpPr>
            <p:nvPr/>
          </p:nvSpPr>
          <p:spPr bwMode="auto">
            <a:xfrm>
              <a:off x="1947" y="1035"/>
              <a:ext cx="3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6330" name="Text Box 26"/>
            <p:cNvSpPr txBox="1">
              <a:spLocks noChangeArrowheads="1"/>
            </p:cNvSpPr>
            <p:nvPr/>
          </p:nvSpPr>
          <p:spPr bwMode="auto">
            <a:xfrm>
              <a:off x="2288" y="1035"/>
              <a:ext cx="2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31" name="Text Box 27"/>
            <p:cNvSpPr txBox="1">
              <a:spLocks noChangeArrowheads="1"/>
            </p:cNvSpPr>
            <p:nvPr/>
          </p:nvSpPr>
          <p:spPr bwMode="auto">
            <a:xfrm>
              <a:off x="2294" y="1185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grpSp>
          <p:nvGrpSpPr>
            <p:cNvPr id="38962" name="Group 29"/>
            <p:cNvGrpSpPr>
              <a:grpSpLocks/>
            </p:cNvGrpSpPr>
            <p:nvPr/>
          </p:nvGrpSpPr>
          <p:grpSpPr bwMode="auto">
            <a:xfrm>
              <a:off x="2192" y="1334"/>
              <a:ext cx="82" cy="75"/>
              <a:chOff x="3120" y="3744"/>
              <a:chExt cx="96" cy="96"/>
            </a:xfrm>
          </p:grpSpPr>
          <p:sp>
            <p:nvSpPr>
              <p:cNvPr id="39052" name="Line 30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53" name="Line 31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63" name="Rectangle 32"/>
            <p:cNvSpPr>
              <a:spLocks noChangeArrowheads="1"/>
            </p:cNvSpPr>
            <p:nvPr/>
          </p:nvSpPr>
          <p:spPr bwMode="auto">
            <a:xfrm>
              <a:off x="2863" y="1028"/>
              <a:ext cx="653" cy="374"/>
            </a:xfrm>
            <a:prstGeom prst="rect">
              <a:avLst/>
            </a:prstGeom>
            <a:solidFill>
              <a:srgbClr val="FF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6337" name="Text Box 33"/>
            <p:cNvSpPr txBox="1">
              <a:spLocks noChangeArrowheads="1"/>
            </p:cNvSpPr>
            <p:nvPr/>
          </p:nvSpPr>
          <p:spPr bwMode="auto">
            <a:xfrm>
              <a:off x="2905" y="1028"/>
              <a:ext cx="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6338" name="Text Box 34"/>
            <p:cNvSpPr txBox="1">
              <a:spLocks noChangeArrowheads="1"/>
            </p:cNvSpPr>
            <p:nvPr/>
          </p:nvSpPr>
          <p:spPr bwMode="auto">
            <a:xfrm>
              <a:off x="3245" y="1028"/>
              <a:ext cx="24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39" name="Text Box 35"/>
            <p:cNvSpPr txBox="1">
              <a:spLocks noChangeArrowheads="1"/>
            </p:cNvSpPr>
            <p:nvPr/>
          </p:nvSpPr>
          <p:spPr bwMode="auto">
            <a:xfrm>
              <a:off x="3251" y="1184"/>
              <a:ext cx="3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38968" name="Group 37"/>
            <p:cNvGrpSpPr>
              <a:grpSpLocks/>
            </p:cNvGrpSpPr>
            <p:nvPr/>
          </p:nvGrpSpPr>
          <p:grpSpPr bwMode="auto">
            <a:xfrm>
              <a:off x="3149" y="1327"/>
              <a:ext cx="82" cy="75"/>
              <a:chOff x="3120" y="3744"/>
              <a:chExt cx="96" cy="96"/>
            </a:xfrm>
          </p:grpSpPr>
          <p:sp>
            <p:nvSpPr>
              <p:cNvPr id="39050" name="Line 38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51" name="Line 39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73" name="Oval 44"/>
            <p:cNvSpPr>
              <a:spLocks noChangeArrowheads="1"/>
            </p:cNvSpPr>
            <p:nvPr/>
          </p:nvSpPr>
          <p:spPr bwMode="auto">
            <a:xfrm>
              <a:off x="888" y="1175"/>
              <a:ext cx="48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74" name="Oval 45"/>
            <p:cNvSpPr>
              <a:spLocks noChangeArrowheads="1"/>
            </p:cNvSpPr>
            <p:nvPr/>
          </p:nvSpPr>
          <p:spPr bwMode="auto">
            <a:xfrm>
              <a:off x="2815" y="1175"/>
              <a:ext cx="48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75" name="Line 46"/>
            <p:cNvSpPr>
              <a:spLocks noChangeShapeType="1"/>
            </p:cNvSpPr>
            <p:nvPr/>
          </p:nvSpPr>
          <p:spPr bwMode="auto">
            <a:xfrm flipH="1">
              <a:off x="2718" y="1193"/>
              <a:ext cx="9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6" name="Line 47"/>
            <p:cNvSpPr>
              <a:spLocks noChangeShapeType="1"/>
            </p:cNvSpPr>
            <p:nvPr/>
          </p:nvSpPr>
          <p:spPr bwMode="auto">
            <a:xfrm>
              <a:off x="2718" y="1196"/>
              <a:ext cx="0" cy="5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7" name="Line 48"/>
            <p:cNvSpPr>
              <a:spLocks noChangeShapeType="1"/>
            </p:cNvSpPr>
            <p:nvPr/>
          </p:nvSpPr>
          <p:spPr bwMode="auto">
            <a:xfrm flipH="1">
              <a:off x="1748" y="1193"/>
              <a:ext cx="9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8" name="Line 49"/>
            <p:cNvSpPr>
              <a:spLocks noChangeShapeType="1"/>
            </p:cNvSpPr>
            <p:nvPr/>
          </p:nvSpPr>
          <p:spPr bwMode="auto">
            <a:xfrm>
              <a:off x="1748" y="1196"/>
              <a:ext cx="0" cy="5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9" name="Line 50"/>
            <p:cNvSpPr>
              <a:spLocks noChangeShapeType="1"/>
            </p:cNvSpPr>
            <p:nvPr/>
          </p:nvSpPr>
          <p:spPr bwMode="auto">
            <a:xfrm flipH="1">
              <a:off x="779" y="1193"/>
              <a:ext cx="11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0" name="Line 51"/>
            <p:cNvSpPr>
              <a:spLocks noChangeShapeType="1"/>
            </p:cNvSpPr>
            <p:nvPr/>
          </p:nvSpPr>
          <p:spPr bwMode="auto">
            <a:xfrm>
              <a:off x="784" y="1185"/>
              <a:ext cx="0" cy="56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1" name="Oval 52"/>
            <p:cNvSpPr>
              <a:spLocks noChangeArrowheads="1"/>
            </p:cNvSpPr>
            <p:nvPr/>
          </p:nvSpPr>
          <p:spPr bwMode="auto">
            <a:xfrm>
              <a:off x="1724" y="1737"/>
              <a:ext cx="49" cy="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8982" name="Oval 53"/>
            <p:cNvSpPr>
              <a:spLocks noChangeArrowheads="1"/>
            </p:cNvSpPr>
            <p:nvPr/>
          </p:nvSpPr>
          <p:spPr bwMode="auto">
            <a:xfrm>
              <a:off x="2694" y="1737"/>
              <a:ext cx="48" cy="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6358" name="Text Box 54"/>
            <p:cNvSpPr txBox="1">
              <a:spLocks noChangeArrowheads="1"/>
            </p:cNvSpPr>
            <p:nvPr/>
          </p:nvSpPr>
          <p:spPr bwMode="auto">
            <a:xfrm>
              <a:off x="3168" y="1614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  <p:grpSp>
          <p:nvGrpSpPr>
            <p:cNvPr id="38985" name="Group 56"/>
            <p:cNvGrpSpPr>
              <a:grpSpLocks/>
            </p:cNvGrpSpPr>
            <p:nvPr/>
          </p:nvGrpSpPr>
          <p:grpSpPr bwMode="auto">
            <a:xfrm>
              <a:off x="796" y="2112"/>
              <a:ext cx="339" cy="250"/>
              <a:chOff x="816" y="1095"/>
              <a:chExt cx="528" cy="393"/>
            </a:xfrm>
          </p:grpSpPr>
          <p:sp>
            <p:nvSpPr>
              <p:cNvPr id="39048" name="Rectangle 57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9" name="Oval 58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38986" name="Group 59"/>
            <p:cNvGrpSpPr>
              <a:grpSpLocks/>
            </p:cNvGrpSpPr>
            <p:nvPr/>
          </p:nvGrpSpPr>
          <p:grpSpPr bwMode="auto">
            <a:xfrm>
              <a:off x="2068" y="2064"/>
              <a:ext cx="340" cy="250"/>
              <a:chOff x="816" y="1095"/>
              <a:chExt cx="528" cy="393"/>
            </a:xfrm>
          </p:grpSpPr>
          <p:sp>
            <p:nvSpPr>
              <p:cNvPr id="39046" name="Rectangle 60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7" name="Oval 61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8987" name="Line 62"/>
            <p:cNvSpPr>
              <a:spLocks noChangeShapeType="1"/>
            </p:cNvSpPr>
            <p:nvPr/>
          </p:nvSpPr>
          <p:spPr bwMode="auto">
            <a:xfrm flipV="1">
              <a:off x="1457" y="767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8" name="Line 63"/>
            <p:cNvSpPr>
              <a:spLocks noChangeShapeType="1"/>
            </p:cNvSpPr>
            <p:nvPr/>
          </p:nvSpPr>
          <p:spPr bwMode="auto">
            <a:xfrm flipV="1">
              <a:off x="2379" y="767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9" name="Line 64"/>
            <p:cNvSpPr>
              <a:spLocks noChangeShapeType="1"/>
            </p:cNvSpPr>
            <p:nvPr/>
          </p:nvSpPr>
          <p:spPr bwMode="auto">
            <a:xfrm flipV="1">
              <a:off x="3348" y="767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70" name="Text Box 66"/>
            <p:cNvSpPr txBox="1">
              <a:spLocks noChangeArrowheads="1"/>
            </p:cNvSpPr>
            <p:nvPr/>
          </p:nvSpPr>
          <p:spPr bwMode="auto">
            <a:xfrm>
              <a:off x="2038" y="558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26371" name="Text Box 67"/>
            <p:cNvSpPr txBox="1">
              <a:spLocks noChangeArrowheads="1"/>
            </p:cNvSpPr>
            <p:nvPr/>
          </p:nvSpPr>
          <p:spPr bwMode="auto">
            <a:xfrm>
              <a:off x="1117" y="558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38993" name="Line 68"/>
            <p:cNvSpPr>
              <a:spLocks noChangeShapeType="1"/>
            </p:cNvSpPr>
            <p:nvPr/>
          </p:nvSpPr>
          <p:spPr bwMode="auto">
            <a:xfrm>
              <a:off x="1457" y="1391"/>
              <a:ext cx="0" cy="4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94" name="Line 69"/>
            <p:cNvSpPr>
              <a:spLocks noChangeShapeType="1"/>
            </p:cNvSpPr>
            <p:nvPr/>
          </p:nvSpPr>
          <p:spPr bwMode="auto">
            <a:xfrm>
              <a:off x="2427" y="1391"/>
              <a:ext cx="0" cy="4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95" name="Line 70"/>
            <p:cNvSpPr>
              <a:spLocks noChangeShapeType="1"/>
            </p:cNvSpPr>
            <p:nvPr/>
          </p:nvSpPr>
          <p:spPr bwMode="auto">
            <a:xfrm>
              <a:off x="3348" y="1391"/>
              <a:ext cx="0" cy="24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75" name="Text Box 71"/>
            <p:cNvSpPr txBox="1">
              <a:spLocks noChangeArrowheads="1"/>
            </p:cNvSpPr>
            <p:nvPr/>
          </p:nvSpPr>
          <p:spPr bwMode="auto">
            <a:xfrm>
              <a:off x="2088" y="1045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26376" name="Text Box 72"/>
            <p:cNvSpPr txBox="1">
              <a:spLocks noChangeArrowheads="1"/>
            </p:cNvSpPr>
            <p:nvPr/>
          </p:nvSpPr>
          <p:spPr bwMode="auto">
            <a:xfrm>
              <a:off x="3057" y="1045"/>
              <a:ext cx="3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26377" name="Text Box 73"/>
            <p:cNvSpPr txBox="1">
              <a:spLocks noChangeArrowheads="1"/>
            </p:cNvSpPr>
            <p:nvPr/>
          </p:nvSpPr>
          <p:spPr bwMode="auto">
            <a:xfrm>
              <a:off x="1118" y="1045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lang="en-US" altLang="zh-CN" sz="2000">
                <a:latin typeface="Times New Roman" pitchFamily="18" charset="0"/>
              </a:endParaRPr>
            </a:p>
          </p:txBody>
        </p:sp>
        <p:grpSp>
          <p:nvGrpSpPr>
            <p:cNvPr id="38999" name="Group 74"/>
            <p:cNvGrpSpPr>
              <a:grpSpLocks/>
            </p:cNvGrpSpPr>
            <p:nvPr/>
          </p:nvGrpSpPr>
          <p:grpSpPr bwMode="auto">
            <a:xfrm>
              <a:off x="447" y="2523"/>
              <a:ext cx="1020" cy="477"/>
              <a:chOff x="1968" y="1343"/>
              <a:chExt cx="1077" cy="529"/>
            </a:xfrm>
          </p:grpSpPr>
          <p:sp>
            <p:nvSpPr>
              <p:cNvPr id="39041" name="Rectangle 75"/>
              <p:cNvSpPr>
                <a:spLocks noChangeArrowheads="1"/>
              </p:cNvSpPr>
              <p:nvPr/>
            </p:nvSpPr>
            <p:spPr bwMode="auto">
              <a:xfrm>
                <a:off x="1968" y="1423"/>
                <a:ext cx="1077" cy="237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/>
                  <a:t>+</a:t>
                </a:r>
              </a:p>
            </p:txBody>
          </p:sp>
          <p:sp>
            <p:nvSpPr>
              <p:cNvPr id="39042" name="Rectangle 76"/>
              <p:cNvSpPr>
                <a:spLocks noChangeArrowheads="1"/>
              </p:cNvSpPr>
              <p:nvPr/>
            </p:nvSpPr>
            <p:spPr bwMode="auto">
              <a:xfrm>
                <a:off x="1968" y="1660"/>
                <a:ext cx="336" cy="21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3" name="Rectangle 77"/>
              <p:cNvSpPr>
                <a:spLocks noChangeArrowheads="1"/>
              </p:cNvSpPr>
              <p:nvPr/>
            </p:nvSpPr>
            <p:spPr bwMode="auto">
              <a:xfrm>
                <a:off x="2688" y="1667"/>
                <a:ext cx="357" cy="205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4" name="Oval 78"/>
              <p:cNvSpPr>
                <a:spLocks noChangeArrowheads="1"/>
              </p:cNvSpPr>
              <p:nvPr/>
            </p:nvSpPr>
            <p:spPr bwMode="auto">
              <a:xfrm>
                <a:off x="2484" y="1343"/>
                <a:ext cx="71" cy="80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5" name="Line 79"/>
              <p:cNvSpPr>
                <a:spLocks noChangeShapeType="1"/>
              </p:cNvSpPr>
              <p:nvPr/>
            </p:nvSpPr>
            <p:spPr bwMode="auto">
              <a:xfrm>
                <a:off x="2304" y="187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000" name="Group 80"/>
            <p:cNvGrpSpPr>
              <a:grpSpLocks/>
            </p:cNvGrpSpPr>
            <p:nvPr/>
          </p:nvGrpSpPr>
          <p:grpSpPr bwMode="auto">
            <a:xfrm>
              <a:off x="1728" y="2523"/>
              <a:ext cx="1021" cy="486"/>
              <a:chOff x="2204" y="2442"/>
              <a:chExt cx="1021" cy="486"/>
            </a:xfrm>
          </p:grpSpPr>
          <p:sp>
            <p:nvSpPr>
              <p:cNvPr id="39037" name="Rectangle 81"/>
              <p:cNvSpPr>
                <a:spLocks noChangeArrowheads="1"/>
              </p:cNvSpPr>
              <p:nvPr/>
            </p:nvSpPr>
            <p:spPr bwMode="auto">
              <a:xfrm>
                <a:off x="2204" y="2514"/>
                <a:ext cx="1021" cy="214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/>
                  <a:t>+</a:t>
                </a:r>
              </a:p>
            </p:txBody>
          </p:sp>
          <p:sp>
            <p:nvSpPr>
              <p:cNvPr id="39038" name="Rectangle 82"/>
              <p:cNvSpPr>
                <a:spLocks noChangeArrowheads="1"/>
              </p:cNvSpPr>
              <p:nvPr/>
            </p:nvSpPr>
            <p:spPr bwMode="auto">
              <a:xfrm>
                <a:off x="2204" y="2736"/>
                <a:ext cx="484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39" name="Rectangle 83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537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9040" name="Oval 84"/>
              <p:cNvSpPr>
                <a:spLocks noChangeArrowheads="1"/>
              </p:cNvSpPr>
              <p:nvPr/>
            </p:nvSpPr>
            <p:spPr bwMode="auto">
              <a:xfrm>
                <a:off x="2685" y="2442"/>
                <a:ext cx="72" cy="72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9001" name="Line 85"/>
            <p:cNvSpPr>
              <a:spLocks noChangeShapeType="1"/>
            </p:cNvSpPr>
            <p:nvPr/>
          </p:nvSpPr>
          <p:spPr bwMode="auto">
            <a:xfrm flipH="1">
              <a:off x="955" y="1867"/>
              <a:ext cx="5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2" name="Line 86"/>
            <p:cNvSpPr>
              <a:spLocks noChangeShapeType="1"/>
            </p:cNvSpPr>
            <p:nvPr/>
          </p:nvSpPr>
          <p:spPr bwMode="auto">
            <a:xfrm>
              <a:off x="955" y="1867"/>
              <a:ext cx="0" cy="2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3" name="Line 87"/>
            <p:cNvSpPr>
              <a:spLocks noChangeShapeType="1"/>
            </p:cNvSpPr>
            <p:nvPr/>
          </p:nvSpPr>
          <p:spPr bwMode="auto">
            <a:xfrm flipH="1">
              <a:off x="2229" y="1867"/>
              <a:ext cx="2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4" name="Line 88"/>
            <p:cNvSpPr>
              <a:spLocks noChangeShapeType="1"/>
            </p:cNvSpPr>
            <p:nvPr/>
          </p:nvSpPr>
          <p:spPr bwMode="auto">
            <a:xfrm>
              <a:off x="2229" y="1867"/>
              <a:ext cx="0" cy="19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39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84" y="3318"/>
                  <a:ext cx="163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800" b="1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altLang="zh-CN" sz="1800" b="1" i="1" baseline="-25000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acc>
                      <m:r>
                        <a:rPr lang="en-US" altLang="zh-CN" sz="1800" b="1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baseline="-250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800" b="1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baseline="-250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altLang="zh-CN" sz="1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800" b="1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baseline="-250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acc>
                        <m:accPr>
                          <m:chr m:val="̅"/>
                          <m:ctrlPr>
                            <a:rPr lang="en-US" altLang="zh-CN" sz="1800" b="1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altLang="zh-CN" sz="1800" b="1" i="1" baseline="-25000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acc>
                      <m:r>
                        <a:rPr kumimoji="0" lang="en-US" altLang="zh-CN" sz="1800" b="1" i="1" baseline="-250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800" b="1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baseline="-25000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acc>
                        <m:accPr>
                          <m:chr m:val="̅"/>
                          <m:ctrlPr>
                            <a:rPr lang="en-US" altLang="zh-CN" sz="1800" b="1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1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1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altLang="zh-CN" sz="1800" b="1" i="1" baseline="-25000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acc>
                      <m:r>
                        <a:rPr lang="en-US" altLang="zh-CN" sz="1800" b="1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26394" name="Text 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" y="3318"/>
                  <a:ext cx="1633" cy="23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1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008" name="Line 98"/>
            <p:cNvSpPr>
              <a:spLocks noChangeShapeType="1"/>
            </p:cNvSpPr>
            <p:nvPr/>
          </p:nvSpPr>
          <p:spPr bwMode="auto">
            <a:xfrm>
              <a:off x="902" y="2994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9" name="Line 99"/>
            <p:cNvSpPr>
              <a:spLocks noChangeShapeType="1"/>
            </p:cNvSpPr>
            <p:nvPr/>
          </p:nvSpPr>
          <p:spPr bwMode="auto">
            <a:xfrm flipV="1">
              <a:off x="2980" y="894"/>
              <a:ext cx="0" cy="1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0" name="Line 100"/>
            <p:cNvSpPr>
              <a:spLocks noChangeShapeType="1"/>
            </p:cNvSpPr>
            <p:nvPr/>
          </p:nvSpPr>
          <p:spPr bwMode="auto">
            <a:xfrm>
              <a:off x="2980" y="894"/>
              <a:ext cx="6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1" name="Line 101"/>
            <p:cNvSpPr>
              <a:spLocks noChangeShapeType="1"/>
            </p:cNvSpPr>
            <p:nvPr/>
          </p:nvSpPr>
          <p:spPr bwMode="auto">
            <a:xfrm>
              <a:off x="3597" y="894"/>
              <a:ext cx="0" cy="7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2" name="Line 102"/>
            <p:cNvSpPr>
              <a:spLocks noChangeShapeType="1"/>
            </p:cNvSpPr>
            <p:nvPr/>
          </p:nvSpPr>
          <p:spPr bwMode="auto">
            <a:xfrm flipH="1">
              <a:off x="3348" y="1629"/>
              <a:ext cx="24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3" name="Line 103"/>
            <p:cNvSpPr>
              <a:spLocks noChangeShapeType="1"/>
            </p:cNvSpPr>
            <p:nvPr/>
          </p:nvSpPr>
          <p:spPr bwMode="auto">
            <a:xfrm>
              <a:off x="461" y="2994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4" name="Line 104"/>
            <p:cNvSpPr>
              <a:spLocks noChangeShapeType="1"/>
            </p:cNvSpPr>
            <p:nvPr/>
          </p:nvSpPr>
          <p:spPr bwMode="auto">
            <a:xfrm flipH="1">
              <a:off x="591" y="3009"/>
              <a:ext cx="2" cy="29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5" name="Line 105"/>
            <p:cNvSpPr>
              <a:spLocks noChangeShapeType="1"/>
            </p:cNvSpPr>
            <p:nvPr/>
          </p:nvSpPr>
          <p:spPr bwMode="auto">
            <a:xfrm>
              <a:off x="733" y="3009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6" name="Line 106"/>
            <p:cNvSpPr>
              <a:spLocks noChangeShapeType="1"/>
            </p:cNvSpPr>
            <p:nvPr/>
          </p:nvSpPr>
          <p:spPr bwMode="auto">
            <a:xfrm flipH="1">
              <a:off x="1042" y="3000"/>
              <a:ext cx="2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7" name="Line 107"/>
            <p:cNvSpPr>
              <a:spLocks noChangeShapeType="1"/>
            </p:cNvSpPr>
            <p:nvPr/>
          </p:nvSpPr>
          <p:spPr bwMode="auto">
            <a:xfrm>
              <a:off x="1263" y="3009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8" name="Line 108"/>
            <p:cNvSpPr>
              <a:spLocks noChangeShapeType="1"/>
            </p:cNvSpPr>
            <p:nvPr/>
          </p:nvSpPr>
          <p:spPr bwMode="auto">
            <a:xfrm>
              <a:off x="1368" y="3009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9" name="Line 109"/>
            <p:cNvSpPr>
              <a:spLocks noChangeShapeType="1"/>
            </p:cNvSpPr>
            <p:nvPr/>
          </p:nvSpPr>
          <p:spPr bwMode="auto">
            <a:xfrm>
              <a:off x="182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0" name="Line 110"/>
            <p:cNvSpPr>
              <a:spLocks noChangeShapeType="1"/>
            </p:cNvSpPr>
            <p:nvPr/>
          </p:nvSpPr>
          <p:spPr bwMode="auto">
            <a:xfrm>
              <a:off x="206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1" name="Line 111"/>
            <p:cNvSpPr>
              <a:spLocks noChangeShapeType="1"/>
            </p:cNvSpPr>
            <p:nvPr/>
          </p:nvSpPr>
          <p:spPr bwMode="auto">
            <a:xfrm>
              <a:off x="2372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2" name="Line 112"/>
            <p:cNvSpPr>
              <a:spLocks noChangeShapeType="1"/>
            </p:cNvSpPr>
            <p:nvPr/>
          </p:nvSpPr>
          <p:spPr bwMode="auto">
            <a:xfrm>
              <a:off x="2644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3" name="Line 113"/>
            <p:cNvSpPr>
              <a:spLocks noChangeShapeType="1"/>
            </p:cNvSpPr>
            <p:nvPr/>
          </p:nvSpPr>
          <p:spPr bwMode="auto">
            <a:xfrm>
              <a:off x="964" y="2352"/>
              <a:ext cx="0" cy="1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4" name="Line 114"/>
            <p:cNvSpPr>
              <a:spLocks noChangeShapeType="1"/>
            </p:cNvSpPr>
            <p:nvPr/>
          </p:nvSpPr>
          <p:spPr bwMode="auto">
            <a:xfrm>
              <a:off x="223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模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计数器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8918" name="组合 4"/>
          <p:cNvGrpSpPr>
            <a:grpSpLocks/>
          </p:cNvGrpSpPr>
          <p:nvPr/>
        </p:nvGrpSpPr>
        <p:grpSpPr bwMode="auto">
          <a:xfrm>
            <a:off x="5410200" y="955675"/>
            <a:ext cx="3770313" cy="2787650"/>
            <a:chOff x="5410199" y="955576"/>
            <a:chExt cx="3770313" cy="2788379"/>
          </a:xfrm>
        </p:grpSpPr>
        <p:grpSp>
          <p:nvGrpSpPr>
            <p:cNvPr id="38927" name="组合 3"/>
            <p:cNvGrpSpPr>
              <a:grpSpLocks/>
            </p:cNvGrpSpPr>
            <p:nvPr/>
          </p:nvGrpSpPr>
          <p:grpSpPr bwMode="auto">
            <a:xfrm>
              <a:off x="5410199" y="1237149"/>
              <a:ext cx="3770313" cy="2506806"/>
              <a:chOff x="5410199" y="1237149"/>
              <a:chExt cx="3770313" cy="2506806"/>
            </a:xfrm>
          </p:grpSpPr>
          <p:grpSp>
            <p:nvGrpSpPr>
              <p:cNvPr id="38929" name="Group 125"/>
              <p:cNvGrpSpPr>
                <a:grpSpLocks/>
              </p:cNvGrpSpPr>
              <p:nvPr/>
            </p:nvGrpSpPr>
            <p:grpSpPr bwMode="auto">
              <a:xfrm>
                <a:off x="5410199" y="1511301"/>
                <a:ext cx="3770313" cy="1016001"/>
                <a:chOff x="3408" y="816"/>
                <a:chExt cx="2375" cy="640"/>
              </a:xfrm>
            </p:grpSpPr>
            <p:sp>
              <p:nvSpPr>
                <p:cNvPr id="22643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408" y="816"/>
                  <a:ext cx="2375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      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</a:p>
              </p:txBody>
            </p:sp>
            <p:sp>
              <p:nvSpPr>
                <p:cNvPr id="38939" name="Line 127"/>
                <p:cNvSpPr>
                  <a:spLocks noChangeShapeType="1"/>
                </p:cNvSpPr>
                <p:nvPr/>
              </p:nvSpPr>
              <p:spPr bwMode="auto">
                <a:xfrm>
                  <a:off x="3936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40" name="Line 128"/>
                <p:cNvSpPr>
                  <a:spLocks noChangeShapeType="1"/>
                </p:cNvSpPr>
                <p:nvPr/>
              </p:nvSpPr>
              <p:spPr bwMode="auto">
                <a:xfrm>
                  <a:off x="4896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41" name="Line 129"/>
                <p:cNvSpPr>
                  <a:spLocks noChangeShapeType="1"/>
                </p:cNvSpPr>
                <p:nvPr/>
              </p:nvSpPr>
              <p:spPr bwMode="auto">
                <a:xfrm>
                  <a:off x="5472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42" name="Line 130"/>
                <p:cNvSpPr>
                  <a:spLocks noChangeShapeType="1"/>
                </p:cNvSpPr>
                <p:nvPr/>
              </p:nvSpPr>
              <p:spPr bwMode="auto">
                <a:xfrm>
                  <a:off x="3936" y="117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43" name="Line 131"/>
                <p:cNvSpPr>
                  <a:spLocks noChangeShapeType="1"/>
                </p:cNvSpPr>
                <p:nvPr/>
              </p:nvSpPr>
              <p:spPr bwMode="auto">
                <a:xfrm>
                  <a:off x="4848" y="120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0" name="Group 132"/>
              <p:cNvGrpSpPr>
                <a:grpSpLocks/>
              </p:cNvGrpSpPr>
              <p:nvPr/>
            </p:nvGrpSpPr>
            <p:grpSpPr bwMode="auto">
              <a:xfrm>
                <a:off x="5436096" y="2636912"/>
                <a:ext cx="2743200" cy="457200"/>
                <a:chOff x="3408" y="1575"/>
                <a:chExt cx="1728" cy="288"/>
              </a:xfrm>
            </p:grpSpPr>
            <p:sp>
              <p:nvSpPr>
                <p:cNvPr id="226437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08" y="1575"/>
                  <a:ext cx="17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38936" name="Line 134"/>
                <p:cNvSpPr>
                  <a:spLocks noChangeShapeType="1"/>
                </p:cNvSpPr>
                <p:nvPr/>
              </p:nvSpPr>
              <p:spPr bwMode="auto">
                <a:xfrm>
                  <a:off x="3936" y="157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937" name="Line 135"/>
                <p:cNvSpPr>
                  <a:spLocks noChangeShapeType="1"/>
                </p:cNvSpPr>
                <p:nvPr/>
              </p:nvSpPr>
              <p:spPr bwMode="auto">
                <a:xfrm>
                  <a:off x="4704" y="157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1" name="Group 136"/>
              <p:cNvGrpSpPr>
                <a:grpSpLocks/>
              </p:cNvGrpSpPr>
              <p:nvPr/>
            </p:nvGrpSpPr>
            <p:grpSpPr bwMode="auto">
              <a:xfrm>
                <a:off x="5436096" y="3140968"/>
                <a:ext cx="1295400" cy="457200"/>
                <a:chOff x="3648" y="1933"/>
                <a:chExt cx="816" cy="288"/>
              </a:xfrm>
            </p:grpSpPr>
            <p:sp>
              <p:nvSpPr>
                <p:cNvPr id="22644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648" y="1933"/>
                  <a:ext cx="8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38934" name="Line 138"/>
                <p:cNvSpPr>
                  <a:spLocks noChangeShapeType="1"/>
                </p:cNvSpPr>
                <p:nvPr/>
              </p:nvSpPr>
              <p:spPr bwMode="auto">
                <a:xfrm>
                  <a:off x="4176" y="196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8932" name="圆角矩形 1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28" name="Text Box 81"/>
            <p:cNvSpPr txBox="1">
              <a:spLocks noChangeArrowheads="1"/>
            </p:cNvSpPr>
            <p:nvPr/>
          </p:nvSpPr>
          <p:spPr bwMode="auto">
            <a:xfrm>
              <a:off x="6200230" y="955576"/>
              <a:ext cx="1972170" cy="4617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1.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输入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方程：</a:t>
              </a:r>
            </a:p>
          </p:txBody>
        </p:sp>
      </p:grpSp>
      <p:grpSp>
        <p:nvGrpSpPr>
          <p:cNvPr id="38919" name="组合 5"/>
          <p:cNvGrpSpPr>
            <a:grpSpLocks/>
          </p:cNvGrpSpPr>
          <p:nvPr/>
        </p:nvGrpSpPr>
        <p:grpSpPr bwMode="auto">
          <a:xfrm>
            <a:off x="5508625" y="4005263"/>
            <a:ext cx="3509963" cy="2014538"/>
            <a:chOff x="5678042" y="4221089"/>
            <a:chExt cx="3510854" cy="2014613"/>
          </a:xfrm>
        </p:grpSpPr>
        <p:grpSp>
          <p:nvGrpSpPr>
            <p:cNvPr id="38920" name="组合 163"/>
            <p:cNvGrpSpPr>
              <a:grpSpLocks/>
            </p:cNvGrpSpPr>
            <p:nvPr/>
          </p:nvGrpSpPr>
          <p:grpSpPr bwMode="auto">
            <a:xfrm>
              <a:off x="5678042" y="4221089"/>
              <a:ext cx="3510854" cy="2014613"/>
              <a:chOff x="5525642" y="955576"/>
              <a:chExt cx="3510854" cy="2788379"/>
            </a:xfrm>
          </p:grpSpPr>
          <p:sp>
            <p:nvSpPr>
              <p:cNvPr id="38925" name="圆角矩形 169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6" name="Text Box 81"/>
              <p:cNvSpPr txBox="1">
                <a:spLocks noChangeArrowheads="1"/>
              </p:cNvSpPr>
              <p:nvPr/>
            </p:nvSpPr>
            <p:spPr bwMode="auto">
              <a:xfrm>
                <a:off x="6047831" y="955576"/>
                <a:ext cx="2486568" cy="6390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2.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次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态方程：</a:t>
                </a:r>
              </a:p>
            </p:txBody>
          </p:sp>
        </p:grpSp>
        <p:grpSp>
          <p:nvGrpSpPr>
            <p:cNvPr id="38921" name="Group 80"/>
            <p:cNvGrpSpPr>
              <a:grpSpLocks/>
            </p:cNvGrpSpPr>
            <p:nvPr/>
          </p:nvGrpSpPr>
          <p:grpSpPr bwMode="auto">
            <a:xfrm>
              <a:off x="6416135" y="4720432"/>
              <a:ext cx="1957388" cy="1463676"/>
              <a:chOff x="4619" y="933"/>
              <a:chExt cx="1233" cy="922"/>
            </a:xfrm>
          </p:grpSpPr>
          <p:sp>
            <p:nvSpPr>
              <p:cNvPr id="183" name="Text Box 8"/>
              <p:cNvSpPr txBox="1">
                <a:spLocks noChangeArrowheads="1"/>
              </p:cNvSpPr>
              <p:nvPr/>
            </p:nvSpPr>
            <p:spPr bwMode="auto">
              <a:xfrm>
                <a:off x="4652" y="1528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84" name="Text Box 9"/>
              <p:cNvSpPr txBox="1">
                <a:spLocks noChangeArrowheads="1"/>
              </p:cNvSpPr>
              <p:nvPr/>
            </p:nvSpPr>
            <p:spPr bwMode="auto">
              <a:xfrm>
                <a:off x="4632" y="1209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85" name="Text Box 10"/>
              <p:cNvSpPr txBox="1">
                <a:spLocks noChangeArrowheads="1"/>
              </p:cNvSpPr>
              <p:nvPr/>
            </p:nvSpPr>
            <p:spPr bwMode="auto">
              <a:xfrm>
                <a:off x="4619" y="933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 Box 90"/>
              <p:cNvSpPr txBox="1">
                <a:spLocks noChangeArrowheads="1"/>
              </p:cNvSpPr>
              <p:nvPr/>
            </p:nvSpPr>
            <p:spPr bwMode="auto">
              <a:xfrm>
                <a:off x="2444550" y="5438403"/>
                <a:ext cx="2592388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800" b="1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1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kumimoji="0" lang="en-US" altLang="zh-CN" sz="1800" b="1" i="1" baseline="-25000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1800" b="1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800" b="1" i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1800" b="1" i="1" baseline="-2500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lang="en-US" altLang="zh-CN" sz="1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1800" b="1" i="1" baseline="-2500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 baseline="-2500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̅"/>
                        <m:ctrlPr>
                          <a:rPr lang="en-US" altLang="zh-CN" sz="1800" b="1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1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kumimoji="0" lang="en-US" altLang="zh-CN" sz="1800" b="1" i="1" baseline="-25000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  <m:r>
                      <a:rPr kumimoji="0" lang="en-US" altLang="zh-CN" sz="1800" b="1" i="1" baseline="-2500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kumimoji="0" lang="en-US" altLang="zh-CN" sz="1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mc:Choice>
        <mc:Fallback xmlns="">
          <p:sp>
            <p:nvSpPr>
              <p:cNvPr id="258" name="Text 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550" y="5438403"/>
                <a:ext cx="2592388" cy="369888"/>
              </a:xfrm>
              <a:prstGeom prst="rect">
                <a:avLst/>
              </a:prstGeom>
              <a:blipFill rotWithShape="0">
                <a:blip r:embed="rId5"/>
                <a:stretch>
                  <a:fillRect b="-81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 Box 84"/>
          <p:cNvSpPr txBox="1">
            <a:spLocks noChangeArrowheads="1"/>
          </p:cNvSpPr>
          <p:nvPr/>
        </p:nvSpPr>
        <p:spPr bwMode="auto">
          <a:xfrm>
            <a:off x="186331" y="1193428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Moore</a:t>
            </a:r>
            <a:endParaRPr lang="zh-CN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6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0"/>
          <p:cNvSpPr>
            <a:spLocks/>
          </p:cNvSpPr>
          <p:nvPr/>
        </p:nvSpPr>
        <p:spPr bwMode="auto">
          <a:xfrm>
            <a:off x="6477000" y="16764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39939" name="组合 80"/>
          <p:cNvGrpSpPr>
            <a:grpSpLocks/>
          </p:cNvGrpSpPr>
          <p:nvPr/>
        </p:nvGrpSpPr>
        <p:grpSpPr bwMode="auto">
          <a:xfrm>
            <a:off x="107950" y="65088"/>
            <a:ext cx="3770313" cy="2787650"/>
            <a:chOff x="5410199" y="955576"/>
            <a:chExt cx="3770313" cy="2788379"/>
          </a:xfrm>
        </p:grpSpPr>
        <p:grpSp>
          <p:nvGrpSpPr>
            <p:cNvPr id="40001" name="组合 81"/>
            <p:cNvGrpSpPr>
              <a:grpSpLocks/>
            </p:cNvGrpSpPr>
            <p:nvPr/>
          </p:nvGrpSpPr>
          <p:grpSpPr bwMode="auto">
            <a:xfrm>
              <a:off x="5410199" y="1237149"/>
              <a:ext cx="3770313" cy="2506806"/>
              <a:chOff x="5410199" y="1237149"/>
              <a:chExt cx="3770313" cy="2506806"/>
            </a:xfrm>
          </p:grpSpPr>
          <p:grpSp>
            <p:nvGrpSpPr>
              <p:cNvPr id="40003" name="Group 125"/>
              <p:cNvGrpSpPr>
                <a:grpSpLocks/>
              </p:cNvGrpSpPr>
              <p:nvPr/>
            </p:nvGrpSpPr>
            <p:grpSpPr bwMode="auto">
              <a:xfrm>
                <a:off x="5410199" y="1511301"/>
                <a:ext cx="3770313" cy="1016001"/>
                <a:chOff x="3408" y="816"/>
                <a:chExt cx="2375" cy="640"/>
              </a:xfrm>
            </p:grpSpPr>
            <p:sp>
              <p:nvSpPr>
                <p:cNvPr id="9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408" y="816"/>
                  <a:ext cx="2375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      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</a:p>
              </p:txBody>
            </p:sp>
            <p:sp>
              <p:nvSpPr>
                <p:cNvPr id="40013" name="Line 127"/>
                <p:cNvSpPr>
                  <a:spLocks noChangeShapeType="1"/>
                </p:cNvSpPr>
                <p:nvPr/>
              </p:nvSpPr>
              <p:spPr bwMode="auto">
                <a:xfrm>
                  <a:off x="3936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4" name="Line 128"/>
                <p:cNvSpPr>
                  <a:spLocks noChangeShapeType="1"/>
                </p:cNvSpPr>
                <p:nvPr/>
              </p:nvSpPr>
              <p:spPr bwMode="auto">
                <a:xfrm>
                  <a:off x="4896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5" name="Line 129"/>
                <p:cNvSpPr>
                  <a:spLocks noChangeShapeType="1"/>
                </p:cNvSpPr>
                <p:nvPr/>
              </p:nvSpPr>
              <p:spPr bwMode="auto">
                <a:xfrm>
                  <a:off x="5472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6" name="Line 130"/>
                <p:cNvSpPr>
                  <a:spLocks noChangeShapeType="1"/>
                </p:cNvSpPr>
                <p:nvPr/>
              </p:nvSpPr>
              <p:spPr bwMode="auto">
                <a:xfrm>
                  <a:off x="3936" y="117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7" name="Line 131"/>
                <p:cNvSpPr>
                  <a:spLocks noChangeShapeType="1"/>
                </p:cNvSpPr>
                <p:nvPr/>
              </p:nvSpPr>
              <p:spPr bwMode="auto">
                <a:xfrm>
                  <a:off x="4848" y="120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04" name="Group 132"/>
              <p:cNvGrpSpPr>
                <a:grpSpLocks/>
              </p:cNvGrpSpPr>
              <p:nvPr/>
            </p:nvGrpSpPr>
            <p:grpSpPr bwMode="auto">
              <a:xfrm>
                <a:off x="5436096" y="2636912"/>
                <a:ext cx="2743200" cy="457200"/>
                <a:chOff x="3408" y="1575"/>
                <a:chExt cx="1728" cy="288"/>
              </a:xfrm>
            </p:grpSpPr>
            <p:sp>
              <p:nvSpPr>
                <p:cNvPr id="90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08" y="1575"/>
                  <a:ext cx="17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0010" name="Line 134"/>
                <p:cNvSpPr>
                  <a:spLocks noChangeShapeType="1"/>
                </p:cNvSpPr>
                <p:nvPr/>
              </p:nvSpPr>
              <p:spPr bwMode="auto">
                <a:xfrm>
                  <a:off x="3936" y="157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1" name="Line 135"/>
                <p:cNvSpPr>
                  <a:spLocks noChangeShapeType="1"/>
                </p:cNvSpPr>
                <p:nvPr/>
              </p:nvSpPr>
              <p:spPr bwMode="auto">
                <a:xfrm>
                  <a:off x="4704" y="157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05" name="Group 136"/>
              <p:cNvGrpSpPr>
                <a:grpSpLocks/>
              </p:cNvGrpSpPr>
              <p:nvPr/>
            </p:nvGrpSpPr>
            <p:grpSpPr bwMode="auto">
              <a:xfrm>
                <a:off x="5436096" y="3140968"/>
                <a:ext cx="1295400" cy="457200"/>
                <a:chOff x="3648" y="1933"/>
                <a:chExt cx="816" cy="288"/>
              </a:xfrm>
            </p:grpSpPr>
            <p:sp>
              <p:nvSpPr>
                <p:cNvPr id="88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648" y="1933"/>
                  <a:ext cx="8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0008" name="Line 138"/>
                <p:cNvSpPr>
                  <a:spLocks noChangeShapeType="1"/>
                </p:cNvSpPr>
                <p:nvPr/>
              </p:nvSpPr>
              <p:spPr bwMode="auto">
                <a:xfrm>
                  <a:off x="4176" y="196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0006" name="圆角矩形 86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002" name="Text Box 81"/>
            <p:cNvSpPr txBox="1">
              <a:spLocks noChangeArrowheads="1"/>
            </p:cNvSpPr>
            <p:nvPr/>
          </p:nvSpPr>
          <p:spPr bwMode="auto">
            <a:xfrm>
              <a:off x="6200230" y="955576"/>
              <a:ext cx="1972170" cy="4617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1.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输入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方程：</a:t>
              </a:r>
            </a:p>
          </p:txBody>
        </p:sp>
      </p:grpSp>
      <p:graphicFrame>
        <p:nvGraphicFramePr>
          <p:cNvPr id="82" name="表格 81"/>
          <p:cNvGraphicFramePr>
            <a:graphicFrameLocks noGrp="1"/>
          </p:cNvGraphicFramePr>
          <p:nvPr>
            <p:extLst/>
          </p:nvPr>
        </p:nvGraphicFramePr>
        <p:xfrm>
          <a:off x="4243564" y="543464"/>
          <a:ext cx="4877012" cy="4131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046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9940" name="组合 98"/>
          <p:cNvGrpSpPr>
            <a:grpSpLocks/>
          </p:cNvGrpSpPr>
          <p:nvPr/>
        </p:nvGrpSpPr>
        <p:grpSpPr bwMode="auto">
          <a:xfrm>
            <a:off x="165895" y="2852738"/>
            <a:ext cx="3625850" cy="2014538"/>
            <a:chOff x="5591325" y="4221089"/>
            <a:chExt cx="3510854" cy="2014612"/>
          </a:xfrm>
        </p:grpSpPr>
        <p:grpSp>
          <p:nvGrpSpPr>
            <p:cNvPr id="39994" name="组合 99"/>
            <p:cNvGrpSpPr>
              <a:grpSpLocks/>
            </p:cNvGrpSpPr>
            <p:nvPr/>
          </p:nvGrpSpPr>
          <p:grpSpPr bwMode="auto">
            <a:xfrm>
              <a:off x="5591325" y="4221089"/>
              <a:ext cx="3510854" cy="2014612"/>
              <a:chOff x="5438925" y="955576"/>
              <a:chExt cx="3510854" cy="2788379"/>
            </a:xfrm>
          </p:grpSpPr>
          <p:sp>
            <p:nvSpPr>
              <p:cNvPr id="39999" name="圆角矩形 104"/>
              <p:cNvSpPr>
                <a:spLocks noChangeArrowheads="1"/>
              </p:cNvSpPr>
              <p:nvPr/>
            </p:nvSpPr>
            <p:spPr bwMode="auto">
              <a:xfrm>
                <a:off x="5438925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00" name="Text Box 81"/>
              <p:cNvSpPr txBox="1">
                <a:spLocks noChangeArrowheads="1"/>
              </p:cNvSpPr>
              <p:nvPr/>
            </p:nvSpPr>
            <p:spPr bwMode="auto">
              <a:xfrm>
                <a:off x="6160067" y="955576"/>
                <a:ext cx="2486568" cy="6390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2.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次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态方程：</a:t>
                </a:r>
              </a:p>
            </p:txBody>
          </p:sp>
        </p:grpSp>
        <p:grpSp>
          <p:nvGrpSpPr>
            <p:cNvPr id="39995" name="Group 80"/>
            <p:cNvGrpSpPr>
              <a:grpSpLocks/>
            </p:cNvGrpSpPr>
            <p:nvPr/>
          </p:nvGrpSpPr>
          <p:grpSpPr bwMode="auto">
            <a:xfrm>
              <a:off x="6468526" y="4695032"/>
              <a:ext cx="1931989" cy="1520824"/>
              <a:chOff x="4652" y="917"/>
              <a:chExt cx="1217" cy="958"/>
            </a:xfrm>
          </p:grpSpPr>
          <p:sp>
            <p:nvSpPr>
              <p:cNvPr id="102" name="Text Box 8"/>
              <p:cNvSpPr txBox="1">
                <a:spLocks noChangeArrowheads="1"/>
              </p:cNvSpPr>
              <p:nvPr/>
            </p:nvSpPr>
            <p:spPr bwMode="auto">
              <a:xfrm>
                <a:off x="4669" y="1548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03" name="Text Box 9"/>
              <p:cNvSpPr txBox="1">
                <a:spLocks noChangeArrowheads="1"/>
              </p:cNvSpPr>
              <p:nvPr/>
            </p:nvSpPr>
            <p:spPr bwMode="auto">
              <a:xfrm>
                <a:off x="4656" y="1209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04" name="Text Box 10"/>
              <p:cNvSpPr txBox="1">
                <a:spLocks noChangeArrowheads="1"/>
              </p:cNvSpPr>
              <p:nvPr/>
            </p:nvSpPr>
            <p:spPr bwMode="auto">
              <a:xfrm>
                <a:off x="4652" y="917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</p:grpSp>
      </p:grpSp>
      <p:grpSp>
        <p:nvGrpSpPr>
          <p:cNvPr id="39946" name="Group 30"/>
          <p:cNvGrpSpPr>
            <a:grpSpLocks/>
          </p:cNvGrpSpPr>
          <p:nvPr/>
        </p:nvGrpSpPr>
        <p:grpSpPr bwMode="auto">
          <a:xfrm>
            <a:off x="8388424" y="1052736"/>
            <a:ext cx="533400" cy="304800"/>
            <a:chOff x="3360" y="480"/>
            <a:chExt cx="336" cy="192"/>
          </a:xfrm>
        </p:grpSpPr>
        <p:sp>
          <p:nvSpPr>
            <p:cNvPr id="39989" name="Line 31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0" name="Line 32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1" name="Line 33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2" name="Line 34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3" name="Line 35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7" name="Group 36"/>
          <p:cNvGrpSpPr>
            <a:grpSpLocks/>
          </p:cNvGrpSpPr>
          <p:nvPr/>
        </p:nvGrpSpPr>
        <p:grpSpPr bwMode="auto">
          <a:xfrm>
            <a:off x="8388424" y="1509936"/>
            <a:ext cx="533400" cy="304800"/>
            <a:chOff x="3360" y="480"/>
            <a:chExt cx="336" cy="192"/>
          </a:xfrm>
        </p:grpSpPr>
        <p:sp>
          <p:nvSpPr>
            <p:cNvPr id="39984" name="Line 37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5" name="Line 38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6" name="Line 39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7" name="Line 40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8" name="Line 41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8" name="Group 42"/>
          <p:cNvGrpSpPr>
            <a:grpSpLocks/>
          </p:cNvGrpSpPr>
          <p:nvPr/>
        </p:nvGrpSpPr>
        <p:grpSpPr bwMode="auto">
          <a:xfrm>
            <a:off x="8388424" y="1967136"/>
            <a:ext cx="533400" cy="304800"/>
            <a:chOff x="3360" y="480"/>
            <a:chExt cx="336" cy="192"/>
          </a:xfrm>
        </p:grpSpPr>
        <p:sp>
          <p:nvSpPr>
            <p:cNvPr id="39979" name="Line 43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0" name="Line 44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1" name="Line 45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2" name="Line 46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3" name="Line 47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9" name="Group 48"/>
          <p:cNvGrpSpPr>
            <a:grpSpLocks/>
          </p:cNvGrpSpPr>
          <p:nvPr/>
        </p:nvGrpSpPr>
        <p:grpSpPr bwMode="auto">
          <a:xfrm>
            <a:off x="8388424" y="2424336"/>
            <a:ext cx="533400" cy="304800"/>
            <a:chOff x="3360" y="480"/>
            <a:chExt cx="336" cy="192"/>
          </a:xfrm>
        </p:grpSpPr>
        <p:sp>
          <p:nvSpPr>
            <p:cNvPr id="39974" name="Line 49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5" name="Line 50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6" name="Line 51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7" name="Line 52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8" name="Line 53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50" name="Group 54"/>
          <p:cNvGrpSpPr>
            <a:grpSpLocks/>
          </p:cNvGrpSpPr>
          <p:nvPr/>
        </p:nvGrpSpPr>
        <p:grpSpPr bwMode="auto">
          <a:xfrm>
            <a:off x="8388424" y="2881536"/>
            <a:ext cx="533400" cy="304800"/>
            <a:chOff x="3360" y="480"/>
            <a:chExt cx="336" cy="192"/>
          </a:xfrm>
        </p:grpSpPr>
        <p:sp>
          <p:nvSpPr>
            <p:cNvPr id="39969" name="Line 55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0" name="Line 56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1" name="Line 57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2" name="Line 58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3" name="Line 59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51" name="Group 60"/>
          <p:cNvGrpSpPr>
            <a:grpSpLocks/>
          </p:cNvGrpSpPr>
          <p:nvPr/>
        </p:nvGrpSpPr>
        <p:grpSpPr bwMode="auto">
          <a:xfrm>
            <a:off x="8388424" y="3338736"/>
            <a:ext cx="533400" cy="304800"/>
            <a:chOff x="3360" y="480"/>
            <a:chExt cx="336" cy="192"/>
          </a:xfrm>
        </p:grpSpPr>
        <p:sp>
          <p:nvSpPr>
            <p:cNvPr id="39964" name="Line 61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5" name="Line 62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6" name="Line 63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7" name="Line 64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8" name="Line 65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52" name="Group 66"/>
          <p:cNvGrpSpPr>
            <a:grpSpLocks/>
          </p:cNvGrpSpPr>
          <p:nvPr/>
        </p:nvGrpSpPr>
        <p:grpSpPr bwMode="auto">
          <a:xfrm>
            <a:off x="8388424" y="3795936"/>
            <a:ext cx="533400" cy="304800"/>
            <a:chOff x="3360" y="480"/>
            <a:chExt cx="336" cy="192"/>
          </a:xfrm>
        </p:grpSpPr>
        <p:sp>
          <p:nvSpPr>
            <p:cNvPr id="39959" name="Line 67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0" name="Line 68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1" name="Line 69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2" name="Line 70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3" name="Line 71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53" name="Group 72"/>
          <p:cNvGrpSpPr>
            <a:grpSpLocks/>
          </p:cNvGrpSpPr>
          <p:nvPr/>
        </p:nvGrpSpPr>
        <p:grpSpPr bwMode="auto">
          <a:xfrm>
            <a:off x="8388424" y="4253136"/>
            <a:ext cx="533400" cy="304800"/>
            <a:chOff x="3360" y="480"/>
            <a:chExt cx="336" cy="192"/>
          </a:xfrm>
        </p:grpSpPr>
        <p:sp>
          <p:nvSpPr>
            <p:cNvPr id="39954" name="Line 73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5" name="Line 74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6" name="Line 75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7" name="Line 76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8" name="Line 77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868144" y="69162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3.</a:t>
            </a:r>
            <a:r>
              <a:rPr lang="zh-CN" altLang="en-US" b="1" dirty="0" smtClean="0">
                <a:solidFill>
                  <a:schemeClr val="bg1"/>
                </a:solidFill>
              </a:rPr>
              <a:t>状态转换表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7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0"/>
          <p:cNvSpPr>
            <a:spLocks/>
          </p:cNvSpPr>
          <p:nvPr/>
        </p:nvSpPr>
        <p:spPr bwMode="auto">
          <a:xfrm>
            <a:off x="6477000" y="16764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39939" name="组合 80"/>
          <p:cNvGrpSpPr>
            <a:grpSpLocks/>
          </p:cNvGrpSpPr>
          <p:nvPr/>
        </p:nvGrpSpPr>
        <p:grpSpPr bwMode="auto">
          <a:xfrm>
            <a:off x="107950" y="65088"/>
            <a:ext cx="3770313" cy="2787650"/>
            <a:chOff x="5410199" y="955576"/>
            <a:chExt cx="3770313" cy="2788379"/>
          </a:xfrm>
        </p:grpSpPr>
        <p:grpSp>
          <p:nvGrpSpPr>
            <p:cNvPr id="40001" name="组合 81"/>
            <p:cNvGrpSpPr>
              <a:grpSpLocks/>
            </p:cNvGrpSpPr>
            <p:nvPr/>
          </p:nvGrpSpPr>
          <p:grpSpPr bwMode="auto">
            <a:xfrm>
              <a:off x="5410199" y="1237149"/>
              <a:ext cx="3770313" cy="2506806"/>
              <a:chOff x="5410199" y="1237149"/>
              <a:chExt cx="3770313" cy="2506806"/>
            </a:xfrm>
          </p:grpSpPr>
          <p:grpSp>
            <p:nvGrpSpPr>
              <p:cNvPr id="40003" name="Group 125"/>
              <p:cNvGrpSpPr>
                <a:grpSpLocks/>
              </p:cNvGrpSpPr>
              <p:nvPr/>
            </p:nvGrpSpPr>
            <p:grpSpPr bwMode="auto">
              <a:xfrm>
                <a:off x="5410199" y="1511301"/>
                <a:ext cx="3770313" cy="1016001"/>
                <a:chOff x="3408" y="816"/>
                <a:chExt cx="2375" cy="640"/>
              </a:xfrm>
            </p:grpSpPr>
            <p:sp>
              <p:nvSpPr>
                <p:cNvPr id="9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408" y="816"/>
                  <a:ext cx="2375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      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3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</a:p>
              </p:txBody>
            </p:sp>
            <p:sp>
              <p:nvSpPr>
                <p:cNvPr id="40013" name="Line 127"/>
                <p:cNvSpPr>
                  <a:spLocks noChangeShapeType="1"/>
                </p:cNvSpPr>
                <p:nvPr/>
              </p:nvSpPr>
              <p:spPr bwMode="auto">
                <a:xfrm>
                  <a:off x="3936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4" name="Line 128"/>
                <p:cNvSpPr>
                  <a:spLocks noChangeShapeType="1"/>
                </p:cNvSpPr>
                <p:nvPr/>
              </p:nvSpPr>
              <p:spPr bwMode="auto">
                <a:xfrm>
                  <a:off x="4896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5" name="Line 129"/>
                <p:cNvSpPr>
                  <a:spLocks noChangeShapeType="1"/>
                </p:cNvSpPr>
                <p:nvPr/>
              </p:nvSpPr>
              <p:spPr bwMode="auto">
                <a:xfrm>
                  <a:off x="5472" y="8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6" name="Line 130"/>
                <p:cNvSpPr>
                  <a:spLocks noChangeShapeType="1"/>
                </p:cNvSpPr>
                <p:nvPr/>
              </p:nvSpPr>
              <p:spPr bwMode="auto">
                <a:xfrm>
                  <a:off x="3936" y="117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7" name="Line 131"/>
                <p:cNvSpPr>
                  <a:spLocks noChangeShapeType="1"/>
                </p:cNvSpPr>
                <p:nvPr/>
              </p:nvSpPr>
              <p:spPr bwMode="auto">
                <a:xfrm>
                  <a:off x="4848" y="120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04" name="Group 132"/>
              <p:cNvGrpSpPr>
                <a:grpSpLocks/>
              </p:cNvGrpSpPr>
              <p:nvPr/>
            </p:nvGrpSpPr>
            <p:grpSpPr bwMode="auto">
              <a:xfrm>
                <a:off x="5436096" y="2636912"/>
                <a:ext cx="2743200" cy="457200"/>
                <a:chOff x="3408" y="1575"/>
                <a:chExt cx="1728" cy="288"/>
              </a:xfrm>
            </p:grpSpPr>
            <p:sp>
              <p:nvSpPr>
                <p:cNvPr id="90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408" y="1575"/>
                  <a:ext cx="17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+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2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0010" name="Line 134"/>
                <p:cNvSpPr>
                  <a:spLocks noChangeShapeType="1"/>
                </p:cNvSpPr>
                <p:nvPr/>
              </p:nvSpPr>
              <p:spPr bwMode="auto">
                <a:xfrm>
                  <a:off x="3936" y="157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1" name="Line 135"/>
                <p:cNvSpPr>
                  <a:spLocks noChangeShapeType="1"/>
                </p:cNvSpPr>
                <p:nvPr/>
              </p:nvSpPr>
              <p:spPr bwMode="auto">
                <a:xfrm>
                  <a:off x="4704" y="1575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05" name="Group 136"/>
              <p:cNvGrpSpPr>
                <a:grpSpLocks/>
              </p:cNvGrpSpPr>
              <p:nvPr/>
            </p:nvGrpSpPr>
            <p:grpSpPr bwMode="auto">
              <a:xfrm>
                <a:off x="5436096" y="3140968"/>
                <a:ext cx="1295400" cy="457200"/>
                <a:chOff x="3648" y="1933"/>
                <a:chExt cx="816" cy="288"/>
              </a:xfrm>
            </p:grpSpPr>
            <p:sp>
              <p:nvSpPr>
                <p:cNvPr id="88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648" y="1933"/>
                  <a:ext cx="8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kumimoji="0" lang="zh-CN" alt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 </a:t>
                  </a:r>
                  <a:r>
                    <a:rPr kumimoji="0"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=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Y</a:t>
                  </a:r>
                  <a:r>
                    <a:rPr kumimoji="0" lang="en-US" altLang="zh-CN" b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0008" name="Line 138"/>
                <p:cNvSpPr>
                  <a:spLocks noChangeShapeType="1"/>
                </p:cNvSpPr>
                <p:nvPr/>
              </p:nvSpPr>
              <p:spPr bwMode="auto">
                <a:xfrm>
                  <a:off x="4176" y="196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0006" name="圆角矩形 86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002" name="Text Box 81"/>
            <p:cNvSpPr txBox="1">
              <a:spLocks noChangeArrowheads="1"/>
            </p:cNvSpPr>
            <p:nvPr/>
          </p:nvSpPr>
          <p:spPr bwMode="auto">
            <a:xfrm>
              <a:off x="6200230" y="955576"/>
              <a:ext cx="1972170" cy="4617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1.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输入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方程：</a:t>
              </a:r>
            </a:p>
          </p:txBody>
        </p:sp>
      </p:grpSp>
      <p:graphicFrame>
        <p:nvGraphicFramePr>
          <p:cNvPr id="82" name="表格 81"/>
          <p:cNvGraphicFramePr>
            <a:graphicFrameLocks noGrp="1"/>
          </p:cNvGraphicFramePr>
          <p:nvPr>
            <p:extLst/>
          </p:nvPr>
        </p:nvGraphicFramePr>
        <p:xfrm>
          <a:off x="4243564" y="543464"/>
          <a:ext cx="4877012" cy="4131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046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9940" name="组合 98"/>
          <p:cNvGrpSpPr>
            <a:grpSpLocks/>
          </p:cNvGrpSpPr>
          <p:nvPr/>
        </p:nvGrpSpPr>
        <p:grpSpPr bwMode="auto">
          <a:xfrm>
            <a:off x="165895" y="2852738"/>
            <a:ext cx="3625850" cy="2014538"/>
            <a:chOff x="5591325" y="4221089"/>
            <a:chExt cx="3510854" cy="2014612"/>
          </a:xfrm>
        </p:grpSpPr>
        <p:grpSp>
          <p:nvGrpSpPr>
            <p:cNvPr id="39994" name="组合 99"/>
            <p:cNvGrpSpPr>
              <a:grpSpLocks/>
            </p:cNvGrpSpPr>
            <p:nvPr/>
          </p:nvGrpSpPr>
          <p:grpSpPr bwMode="auto">
            <a:xfrm>
              <a:off x="5591325" y="4221089"/>
              <a:ext cx="3510854" cy="2014612"/>
              <a:chOff x="5438925" y="955576"/>
              <a:chExt cx="3510854" cy="2788379"/>
            </a:xfrm>
          </p:grpSpPr>
          <p:sp>
            <p:nvSpPr>
              <p:cNvPr id="39999" name="圆角矩形 104"/>
              <p:cNvSpPr>
                <a:spLocks noChangeArrowheads="1"/>
              </p:cNvSpPr>
              <p:nvPr/>
            </p:nvSpPr>
            <p:spPr bwMode="auto">
              <a:xfrm>
                <a:off x="5438925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00" name="Text Box 81"/>
              <p:cNvSpPr txBox="1">
                <a:spLocks noChangeArrowheads="1"/>
              </p:cNvSpPr>
              <p:nvPr/>
            </p:nvSpPr>
            <p:spPr bwMode="auto">
              <a:xfrm>
                <a:off x="6160067" y="955576"/>
                <a:ext cx="2486568" cy="6390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2.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次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态方程：</a:t>
                </a:r>
              </a:p>
            </p:txBody>
          </p:sp>
        </p:grpSp>
        <p:grpSp>
          <p:nvGrpSpPr>
            <p:cNvPr id="39995" name="Group 80"/>
            <p:cNvGrpSpPr>
              <a:grpSpLocks/>
            </p:cNvGrpSpPr>
            <p:nvPr/>
          </p:nvGrpSpPr>
          <p:grpSpPr bwMode="auto">
            <a:xfrm>
              <a:off x="6468526" y="4695032"/>
              <a:ext cx="1931989" cy="1520824"/>
              <a:chOff x="4652" y="917"/>
              <a:chExt cx="1217" cy="958"/>
            </a:xfrm>
          </p:grpSpPr>
          <p:sp>
            <p:nvSpPr>
              <p:cNvPr id="102" name="Text Box 8"/>
              <p:cNvSpPr txBox="1">
                <a:spLocks noChangeArrowheads="1"/>
              </p:cNvSpPr>
              <p:nvPr/>
            </p:nvSpPr>
            <p:spPr bwMode="auto">
              <a:xfrm>
                <a:off x="4669" y="1548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03" name="Text Box 9"/>
              <p:cNvSpPr txBox="1">
                <a:spLocks noChangeArrowheads="1"/>
              </p:cNvSpPr>
              <p:nvPr/>
            </p:nvSpPr>
            <p:spPr bwMode="auto">
              <a:xfrm>
                <a:off x="4656" y="1209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04" name="Text Box 10"/>
              <p:cNvSpPr txBox="1">
                <a:spLocks noChangeArrowheads="1"/>
              </p:cNvSpPr>
              <p:nvPr/>
            </p:nvSpPr>
            <p:spPr bwMode="auto">
              <a:xfrm>
                <a:off x="4652" y="917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</p:grpSp>
      </p:grpSp>
      <p:grpSp>
        <p:nvGrpSpPr>
          <p:cNvPr id="39946" name="Group 30"/>
          <p:cNvGrpSpPr>
            <a:grpSpLocks/>
          </p:cNvGrpSpPr>
          <p:nvPr/>
        </p:nvGrpSpPr>
        <p:grpSpPr bwMode="auto">
          <a:xfrm>
            <a:off x="8388424" y="1052736"/>
            <a:ext cx="533400" cy="304800"/>
            <a:chOff x="3360" y="480"/>
            <a:chExt cx="336" cy="192"/>
          </a:xfrm>
        </p:grpSpPr>
        <p:sp>
          <p:nvSpPr>
            <p:cNvPr id="39989" name="Line 31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0" name="Line 32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1" name="Line 33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2" name="Line 34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3" name="Line 35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7" name="Group 36"/>
          <p:cNvGrpSpPr>
            <a:grpSpLocks/>
          </p:cNvGrpSpPr>
          <p:nvPr/>
        </p:nvGrpSpPr>
        <p:grpSpPr bwMode="auto">
          <a:xfrm>
            <a:off x="8388424" y="1509936"/>
            <a:ext cx="533400" cy="304800"/>
            <a:chOff x="3360" y="480"/>
            <a:chExt cx="336" cy="192"/>
          </a:xfrm>
        </p:grpSpPr>
        <p:sp>
          <p:nvSpPr>
            <p:cNvPr id="39984" name="Line 37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5" name="Line 38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6" name="Line 39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7" name="Line 40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8" name="Line 41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8" name="Group 42"/>
          <p:cNvGrpSpPr>
            <a:grpSpLocks/>
          </p:cNvGrpSpPr>
          <p:nvPr/>
        </p:nvGrpSpPr>
        <p:grpSpPr bwMode="auto">
          <a:xfrm>
            <a:off x="8388424" y="1967136"/>
            <a:ext cx="533400" cy="304800"/>
            <a:chOff x="3360" y="480"/>
            <a:chExt cx="336" cy="192"/>
          </a:xfrm>
        </p:grpSpPr>
        <p:sp>
          <p:nvSpPr>
            <p:cNvPr id="39979" name="Line 43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0" name="Line 44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1" name="Line 45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2" name="Line 46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3" name="Line 47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49" name="Group 48"/>
          <p:cNvGrpSpPr>
            <a:grpSpLocks/>
          </p:cNvGrpSpPr>
          <p:nvPr/>
        </p:nvGrpSpPr>
        <p:grpSpPr bwMode="auto">
          <a:xfrm>
            <a:off x="8388424" y="2424336"/>
            <a:ext cx="533400" cy="304800"/>
            <a:chOff x="3360" y="480"/>
            <a:chExt cx="336" cy="192"/>
          </a:xfrm>
        </p:grpSpPr>
        <p:sp>
          <p:nvSpPr>
            <p:cNvPr id="39974" name="Line 49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5" name="Line 50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6" name="Line 51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7" name="Line 52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8" name="Line 53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50" name="Group 54"/>
          <p:cNvGrpSpPr>
            <a:grpSpLocks/>
          </p:cNvGrpSpPr>
          <p:nvPr/>
        </p:nvGrpSpPr>
        <p:grpSpPr bwMode="auto">
          <a:xfrm>
            <a:off x="8388424" y="2881536"/>
            <a:ext cx="533400" cy="304800"/>
            <a:chOff x="3360" y="480"/>
            <a:chExt cx="336" cy="192"/>
          </a:xfrm>
        </p:grpSpPr>
        <p:sp>
          <p:nvSpPr>
            <p:cNvPr id="39969" name="Line 55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0" name="Line 56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1" name="Line 57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2" name="Line 58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3" name="Line 59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51" name="Group 60"/>
          <p:cNvGrpSpPr>
            <a:grpSpLocks/>
          </p:cNvGrpSpPr>
          <p:nvPr/>
        </p:nvGrpSpPr>
        <p:grpSpPr bwMode="auto">
          <a:xfrm>
            <a:off x="8388424" y="3338736"/>
            <a:ext cx="533400" cy="304800"/>
            <a:chOff x="3360" y="480"/>
            <a:chExt cx="336" cy="192"/>
          </a:xfrm>
        </p:grpSpPr>
        <p:sp>
          <p:nvSpPr>
            <p:cNvPr id="39964" name="Line 61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5" name="Line 62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6" name="Line 63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7" name="Line 64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8" name="Line 65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52" name="Group 66"/>
          <p:cNvGrpSpPr>
            <a:grpSpLocks/>
          </p:cNvGrpSpPr>
          <p:nvPr/>
        </p:nvGrpSpPr>
        <p:grpSpPr bwMode="auto">
          <a:xfrm>
            <a:off x="8388424" y="3795936"/>
            <a:ext cx="533400" cy="304800"/>
            <a:chOff x="3360" y="480"/>
            <a:chExt cx="336" cy="192"/>
          </a:xfrm>
        </p:grpSpPr>
        <p:sp>
          <p:nvSpPr>
            <p:cNvPr id="39959" name="Line 67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0" name="Line 68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1" name="Line 69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2" name="Line 70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3" name="Line 71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953" name="Group 72"/>
          <p:cNvGrpSpPr>
            <a:grpSpLocks/>
          </p:cNvGrpSpPr>
          <p:nvPr/>
        </p:nvGrpSpPr>
        <p:grpSpPr bwMode="auto">
          <a:xfrm>
            <a:off x="8388424" y="4253136"/>
            <a:ext cx="533400" cy="304800"/>
            <a:chOff x="3360" y="480"/>
            <a:chExt cx="336" cy="192"/>
          </a:xfrm>
        </p:grpSpPr>
        <p:sp>
          <p:nvSpPr>
            <p:cNvPr id="39954" name="Line 73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5" name="Line 74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6" name="Line 75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7" name="Line 76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8" name="Line 77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" name="圆角矩形标注 3"/>
          <p:cNvSpPr/>
          <p:nvPr/>
        </p:nvSpPr>
        <p:spPr bwMode="auto">
          <a:xfrm>
            <a:off x="1623343" y="5906225"/>
            <a:ext cx="2074614" cy="519956"/>
          </a:xfrm>
          <a:prstGeom prst="wedgeRoundRectCallout">
            <a:avLst>
              <a:gd name="adj1" fmla="val 86805"/>
              <a:gd name="adj2" fmla="val -81337"/>
              <a:gd name="adj3" fmla="val 16667"/>
            </a:avLst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rgbClr val="006600"/>
              </a:buClr>
              <a:buSzPct val="70000"/>
            </a:pPr>
            <a:r>
              <a:rPr lang="zh-CN" altLang="en-US" b="1" dirty="0"/>
              <a:t>模</a:t>
            </a:r>
            <a:r>
              <a:rPr lang="en-US" altLang="zh-CN" b="1" dirty="0"/>
              <a:t>8</a:t>
            </a:r>
            <a:r>
              <a:rPr lang="zh-CN" altLang="en-US" b="1" dirty="0"/>
              <a:t>加法计数器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4572000" y="5047828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000</a:t>
            </a:r>
          </a:p>
        </p:txBody>
      </p:sp>
      <p:sp>
        <p:nvSpPr>
          <p:cNvPr id="83" name="Text Box 26"/>
          <p:cNvSpPr txBox="1">
            <a:spLocks noChangeArrowheads="1"/>
          </p:cNvSpPr>
          <p:nvPr/>
        </p:nvSpPr>
        <p:spPr bwMode="auto">
          <a:xfrm>
            <a:off x="5791200" y="5047828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001</a:t>
            </a:r>
          </a:p>
        </p:txBody>
      </p:sp>
      <p:sp>
        <p:nvSpPr>
          <p:cNvPr id="84" name="Text Box 27"/>
          <p:cNvSpPr txBox="1">
            <a:spLocks noChangeArrowheads="1"/>
          </p:cNvSpPr>
          <p:nvPr/>
        </p:nvSpPr>
        <p:spPr bwMode="auto">
          <a:xfrm>
            <a:off x="6934200" y="5047828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010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6934200" y="5891364"/>
            <a:ext cx="762000" cy="46166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101</a:t>
            </a:r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4572000" y="5891364"/>
            <a:ext cx="762000" cy="46166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111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5791200" y="5891364"/>
            <a:ext cx="762000" cy="46166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110</a:t>
            </a:r>
          </a:p>
        </p:txBody>
      </p:sp>
      <p:sp>
        <p:nvSpPr>
          <p:cNvPr id="89" name="Line 31"/>
          <p:cNvSpPr>
            <a:spLocks noChangeShapeType="1"/>
          </p:cNvSpPr>
          <p:nvPr/>
        </p:nvSpPr>
        <p:spPr bwMode="auto">
          <a:xfrm>
            <a:off x="5334000" y="5295478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>
            <a:off x="6553200" y="5295478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" name="Line 33"/>
          <p:cNvSpPr>
            <a:spLocks noChangeShapeType="1"/>
          </p:cNvSpPr>
          <p:nvPr/>
        </p:nvSpPr>
        <p:spPr bwMode="auto">
          <a:xfrm flipV="1">
            <a:off x="7708652" y="5295026"/>
            <a:ext cx="415156" cy="904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" name="Line 34"/>
          <p:cNvSpPr>
            <a:spLocks noChangeShapeType="1"/>
          </p:cNvSpPr>
          <p:nvPr/>
        </p:nvSpPr>
        <p:spPr bwMode="auto">
          <a:xfrm flipH="1">
            <a:off x="6553200" y="6122196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Line 35"/>
          <p:cNvSpPr>
            <a:spLocks noChangeShapeType="1"/>
          </p:cNvSpPr>
          <p:nvPr/>
        </p:nvSpPr>
        <p:spPr bwMode="auto">
          <a:xfrm flipH="1">
            <a:off x="5334000" y="6122196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" name="Line 36"/>
          <p:cNvSpPr>
            <a:spLocks noChangeShapeType="1"/>
          </p:cNvSpPr>
          <p:nvPr/>
        </p:nvSpPr>
        <p:spPr bwMode="auto">
          <a:xfrm flipV="1">
            <a:off x="4876800" y="5505028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" name="Text Box 29"/>
          <p:cNvSpPr txBox="1">
            <a:spLocks noChangeArrowheads="1"/>
          </p:cNvSpPr>
          <p:nvPr/>
        </p:nvSpPr>
        <p:spPr bwMode="auto">
          <a:xfrm>
            <a:off x="8119360" y="5064646"/>
            <a:ext cx="762000" cy="46166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011</a:t>
            </a:r>
          </a:p>
        </p:txBody>
      </p:sp>
      <p:sp>
        <p:nvSpPr>
          <p:cNvPr id="98" name="Text Box 29"/>
          <p:cNvSpPr txBox="1">
            <a:spLocks noChangeArrowheads="1"/>
          </p:cNvSpPr>
          <p:nvPr/>
        </p:nvSpPr>
        <p:spPr bwMode="auto">
          <a:xfrm>
            <a:off x="8096324" y="5891364"/>
            <a:ext cx="762000" cy="46166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99" name="Line 33"/>
          <p:cNvSpPr>
            <a:spLocks noChangeShapeType="1"/>
          </p:cNvSpPr>
          <p:nvPr/>
        </p:nvSpPr>
        <p:spPr bwMode="auto">
          <a:xfrm flipH="1">
            <a:off x="8532440" y="5543128"/>
            <a:ext cx="0" cy="36309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" name="Line 34"/>
          <p:cNvSpPr>
            <a:spLocks noChangeShapeType="1"/>
          </p:cNvSpPr>
          <p:nvPr/>
        </p:nvSpPr>
        <p:spPr bwMode="auto">
          <a:xfrm flipH="1">
            <a:off x="7696200" y="6122196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2434241" y="5343070"/>
            <a:ext cx="1606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4.</a:t>
            </a:r>
            <a:r>
              <a:rPr lang="zh-CN" altLang="en-US" b="1" dirty="0" smtClean="0">
                <a:solidFill>
                  <a:schemeClr val="bg1"/>
                </a:solidFill>
              </a:rPr>
              <a:t>状态图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868144" y="69162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3.</a:t>
            </a:r>
            <a:r>
              <a:rPr lang="zh-CN" altLang="en-US" b="1" dirty="0" smtClean="0">
                <a:solidFill>
                  <a:schemeClr val="bg1"/>
                </a:solidFill>
              </a:rPr>
              <a:t>状态转换表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6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 bwMode="auto">
          <a:xfrm>
            <a:off x="-36512" y="1867000"/>
            <a:ext cx="9180512" cy="2797765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2" name="Line 4"/>
          <p:cNvSpPr>
            <a:spLocks noChangeShapeType="1"/>
          </p:cNvSpPr>
          <p:nvPr/>
        </p:nvSpPr>
        <p:spPr bwMode="auto">
          <a:xfrm>
            <a:off x="7391400" y="2565184"/>
            <a:ext cx="0" cy="2520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" name="Line 5"/>
          <p:cNvSpPr>
            <a:spLocks noChangeShapeType="1"/>
          </p:cNvSpPr>
          <p:nvPr/>
        </p:nvSpPr>
        <p:spPr bwMode="auto">
          <a:xfrm>
            <a:off x="5867400" y="2565184"/>
            <a:ext cx="0" cy="2520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4" name="Line 6"/>
          <p:cNvSpPr>
            <a:spLocks noChangeShapeType="1"/>
          </p:cNvSpPr>
          <p:nvPr/>
        </p:nvSpPr>
        <p:spPr bwMode="auto">
          <a:xfrm>
            <a:off x="4343400" y="2565184"/>
            <a:ext cx="0" cy="2520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0965" name="Group 8"/>
          <p:cNvGrpSpPr>
            <a:grpSpLocks/>
          </p:cNvGrpSpPr>
          <p:nvPr/>
        </p:nvGrpSpPr>
        <p:grpSpPr bwMode="auto">
          <a:xfrm>
            <a:off x="1676400" y="2140224"/>
            <a:ext cx="6477000" cy="381000"/>
            <a:chOff x="1056" y="768"/>
            <a:chExt cx="4080" cy="240"/>
          </a:xfrm>
        </p:grpSpPr>
        <p:sp>
          <p:nvSpPr>
            <p:cNvPr id="41015" name="Line 9"/>
            <p:cNvSpPr>
              <a:spLocks noChangeShapeType="1"/>
            </p:cNvSpPr>
            <p:nvPr/>
          </p:nvSpPr>
          <p:spPr bwMode="auto">
            <a:xfrm>
              <a:off x="129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6" name="Line 10"/>
            <p:cNvSpPr>
              <a:spLocks noChangeShapeType="1"/>
            </p:cNvSpPr>
            <p:nvPr/>
          </p:nvSpPr>
          <p:spPr bwMode="auto">
            <a:xfrm>
              <a:off x="153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7" name="Line 11"/>
            <p:cNvSpPr>
              <a:spLocks noChangeShapeType="1"/>
            </p:cNvSpPr>
            <p:nvPr/>
          </p:nvSpPr>
          <p:spPr bwMode="auto">
            <a:xfrm>
              <a:off x="12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8" name="Line 12"/>
            <p:cNvSpPr>
              <a:spLocks noChangeShapeType="1"/>
            </p:cNvSpPr>
            <p:nvPr/>
          </p:nvSpPr>
          <p:spPr bwMode="auto">
            <a:xfrm>
              <a:off x="153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9" name="Line 13"/>
            <p:cNvSpPr>
              <a:spLocks noChangeShapeType="1"/>
            </p:cNvSpPr>
            <p:nvPr/>
          </p:nvSpPr>
          <p:spPr bwMode="auto">
            <a:xfrm>
              <a:off x="177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0" name="Line 14"/>
            <p:cNvSpPr>
              <a:spLocks noChangeShapeType="1"/>
            </p:cNvSpPr>
            <p:nvPr/>
          </p:nvSpPr>
          <p:spPr bwMode="auto">
            <a:xfrm>
              <a:off x="201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1" name="Line 15"/>
            <p:cNvSpPr>
              <a:spLocks noChangeShapeType="1"/>
            </p:cNvSpPr>
            <p:nvPr/>
          </p:nvSpPr>
          <p:spPr bwMode="auto">
            <a:xfrm>
              <a:off x="177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2" name="Line 16"/>
            <p:cNvSpPr>
              <a:spLocks noChangeShapeType="1"/>
            </p:cNvSpPr>
            <p:nvPr/>
          </p:nvSpPr>
          <p:spPr bwMode="auto">
            <a:xfrm>
              <a:off x="201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3" name="Line 17"/>
            <p:cNvSpPr>
              <a:spLocks noChangeShapeType="1"/>
            </p:cNvSpPr>
            <p:nvPr/>
          </p:nvSpPr>
          <p:spPr bwMode="auto">
            <a:xfrm>
              <a:off x="225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4" name="Line 18"/>
            <p:cNvSpPr>
              <a:spLocks noChangeShapeType="1"/>
            </p:cNvSpPr>
            <p:nvPr/>
          </p:nvSpPr>
          <p:spPr bwMode="auto">
            <a:xfrm>
              <a:off x="24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5" name="Line 19"/>
            <p:cNvSpPr>
              <a:spLocks noChangeShapeType="1"/>
            </p:cNvSpPr>
            <p:nvPr/>
          </p:nvSpPr>
          <p:spPr bwMode="auto">
            <a:xfrm>
              <a:off x="225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6" name="Line 20"/>
            <p:cNvSpPr>
              <a:spLocks noChangeShapeType="1"/>
            </p:cNvSpPr>
            <p:nvPr/>
          </p:nvSpPr>
          <p:spPr bwMode="auto">
            <a:xfrm>
              <a:off x="249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7" name="Line 21"/>
            <p:cNvSpPr>
              <a:spLocks noChangeShapeType="1"/>
            </p:cNvSpPr>
            <p:nvPr/>
          </p:nvSpPr>
          <p:spPr bwMode="auto">
            <a:xfrm>
              <a:off x="273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8" name="Line 22"/>
            <p:cNvSpPr>
              <a:spLocks noChangeShapeType="1"/>
            </p:cNvSpPr>
            <p:nvPr/>
          </p:nvSpPr>
          <p:spPr bwMode="auto">
            <a:xfrm>
              <a:off x="297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9" name="Line 23"/>
            <p:cNvSpPr>
              <a:spLocks noChangeShapeType="1"/>
            </p:cNvSpPr>
            <p:nvPr/>
          </p:nvSpPr>
          <p:spPr bwMode="auto">
            <a:xfrm>
              <a:off x="273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0" name="Line 24"/>
            <p:cNvSpPr>
              <a:spLocks noChangeShapeType="1"/>
            </p:cNvSpPr>
            <p:nvPr/>
          </p:nvSpPr>
          <p:spPr bwMode="auto">
            <a:xfrm>
              <a:off x="297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1" name="Line 25"/>
            <p:cNvSpPr>
              <a:spLocks noChangeShapeType="1"/>
            </p:cNvSpPr>
            <p:nvPr/>
          </p:nvSpPr>
          <p:spPr bwMode="auto">
            <a:xfrm>
              <a:off x="105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2" name="Line 26"/>
            <p:cNvSpPr>
              <a:spLocks noChangeShapeType="1"/>
            </p:cNvSpPr>
            <p:nvPr/>
          </p:nvSpPr>
          <p:spPr bwMode="auto">
            <a:xfrm>
              <a:off x="321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3" name="Line 27"/>
            <p:cNvSpPr>
              <a:spLocks noChangeShapeType="1"/>
            </p:cNvSpPr>
            <p:nvPr/>
          </p:nvSpPr>
          <p:spPr bwMode="auto">
            <a:xfrm>
              <a:off x="345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4" name="Line 28"/>
            <p:cNvSpPr>
              <a:spLocks noChangeShapeType="1"/>
            </p:cNvSpPr>
            <p:nvPr/>
          </p:nvSpPr>
          <p:spPr bwMode="auto">
            <a:xfrm>
              <a:off x="321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5" name="Line 29"/>
            <p:cNvSpPr>
              <a:spLocks noChangeShapeType="1"/>
            </p:cNvSpPr>
            <p:nvPr/>
          </p:nvSpPr>
          <p:spPr bwMode="auto">
            <a:xfrm>
              <a:off x="345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6" name="Line 30"/>
            <p:cNvSpPr>
              <a:spLocks noChangeShapeType="1"/>
            </p:cNvSpPr>
            <p:nvPr/>
          </p:nvSpPr>
          <p:spPr bwMode="auto">
            <a:xfrm>
              <a:off x="369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7" name="Line 31"/>
            <p:cNvSpPr>
              <a:spLocks noChangeShapeType="1"/>
            </p:cNvSpPr>
            <p:nvPr/>
          </p:nvSpPr>
          <p:spPr bwMode="auto">
            <a:xfrm>
              <a:off x="393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8" name="Line 32"/>
            <p:cNvSpPr>
              <a:spLocks noChangeShapeType="1"/>
            </p:cNvSpPr>
            <p:nvPr/>
          </p:nvSpPr>
          <p:spPr bwMode="auto">
            <a:xfrm>
              <a:off x="36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9" name="Line 33"/>
            <p:cNvSpPr>
              <a:spLocks noChangeShapeType="1"/>
            </p:cNvSpPr>
            <p:nvPr/>
          </p:nvSpPr>
          <p:spPr bwMode="auto">
            <a:xfrm>
              <a:off x="393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0" name="Line 34"/>
            <p:cNvSpPr>
              <a:spLocks noChangeShapeType="1"/>
            </p:cNvSpPr>
            <p:nvPr/>
          </p:nvSpPr>
          <p:spPr bwMode="auto">
            <a:xfrm>
              <a:off x="417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1" name="Line 35"/>
            <p:cNvSpPr>
              <a:spLocks noChangeShapeType="1"/>
            </p:cNvSpPr>
            <p:nvPr/>
          </p:nvSpPr>
          <p:spPr bwMode="auto">
            <a:xfrm>
              <a:off x="441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2" name="Line 36"/>
            <p:cNvSpPr>
              <a:spLocks noChangeShapeType="1"/>
            </p:cNvSpPr>
            <p:nvPr/>
          </p:nvSpPr>
          <p:spPr bwMode="auto">
            <a:xfrm>
              <a:off x="417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3" name="Line 37"/>
            <p:cNvSpPr>
              <a:spLocks noChangeShapeType="1"/>
            </p:cNvSpPr>
            <p:nvPr/>
          </p:nvSpPr>
          <p:spPr bwMode="auto">
            <a:xfrm>
              <a:off x="441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4" name="Line 38"/>
            <p:cNvSpPr>
              <a:spLocks noChangeShapeType="1"/>
            </p:cNvSpPr>
            <p:nvPr/>
          </p:nvSpPr>
          <p:spPr bwMode="auto">
            <a:xfrm>
              <a:off x="465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5" name="Line 39"/>
            <p:cNvSpPr>
              <a:spLocks noChangeShapeType="1"/>
            </p:cNvSpPr>
            <p:nvPr/>
          </p:nvSpPr>
          <p:spPr bwMode="auto">
            <a:xfrm>
              <a:off x="48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6" name="Line 40"/>
            <p:cNvSpPr>
              <a:spLocks noChangeShapeType="1"/>
            </p:cNvSpPr>
            <p:nvPr/>
          </p:nvSpPr>
          <p:spPr bwMode="auto">
            <a:xfrm>
              <a:off x="465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7" name="Line 41"/>
            <p:cNvSpPr>
              <a:spLocks noChangeShapeType="1"/>
            </p:cNvSpPr>
            <p:nvPr/>
          </p:nvSpPr>
          <p:spPr bwMode="auto">
            <a:xfrm>
              <a:off x="489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8" name="Line 42"/>
            <p:cNvSpPr>
              <a:spLocks noChangeShapeType="1"/>
            </p:cNvSpPr>
            <p:nvPr/>
          </p:nvSpPr>
          <p:spPr bwMode="auto">
            <a:xfrm>
              <a:off x="297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6" name="Group 43"/>
          <p:cNvGrpSpPr>
            <a:grpSpLocks/>
          </p:cNvGrpSpPr>
          <p:nvPr/>
        </p:nvGrpSpPr>
        <p:grpSpPr bwMode="auto">
          <a:xfrm>
            <a:off x="1676400" y="4124399"/>
            <a:ext cx="6477000" cy="381000"/>
            <a:chOff x="1056" y="1392"/>
            <a:chExt cx="4080" cy="240"/>
          </a:xfrm>
        </p:grpSpPr>
        <p:sp>
          <p:nvSpPr>
            <p:cNvPr id="40995" name="Line 44"/>
            <p:cNvSpPr>
              <a:spLocks noChangeShapeType="1"/>
            </p:cNvSpPr>
            <p:nvPr/>
          </p:nvSpPr>
          <p:spPr bwMode="auto">
            <a:xfrm>
              <a:off x="1056" y="163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45"/>
            <p:cNvSpPr>
              <a:spLocks noChangeShapeType="1"/>
            </p:cNvSpPr>
            <p:nvPr/>
          </p:nvSpPr>
          <p:spPr bwMode="auto">
            <a:xfrm flipV="1">
              <a:off x="129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Line 46"/>
            <p:cNvSpPr>
              <a:spLocks noChangeShapeType="1"/>
            </p:cNvSpPr>
            <p:nvPr/>
          </p:nvSpPr>
          <p:spPr bwMode="auto">
            <a:xfrm>
              <a:off x="129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8" name="Line 47"/>
            <p:cNvSpPr>
              <a:spLocks noChangeShapeType="1"/>
            </p:cNvSpPr>
            <p:nvPr/>
          </p:nvSpPr>
          <p:spPr bwMode="auto">
            <a:xfrm>
              <a:off x="177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9" name="Line 48"/>
            <p:cNvSpPr>
              <a:spLocks noChangeShapeType="1"/>
            </p:cNvSpPr>
            <p:nvPr/>
          </p:nvSpPr>
          <p:spPr bwMode="auto">
            <a:xfrm>
              <a:off x="177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0" name="Line 49"/>
            <p:cNvSpPr>
              <a:spLocks noChangeShapeType="1"/>
            </p:cNvSpPr>
            <p:nvPr/>
          </p:nvSpPr>
          <p:spPr bwMode="auto">
            <a:xfrm>
              <a:off x="177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1" name="Line 50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2" name="Line 51"/>
            <p:cNvSpPr>
              <a:spLocks noChangeShapeType="1"/>
            </p:cNvSpPr>
            <p:nvPr/>
          </p:nvSpPr>
          <p:spPr bwMode="auto">
            <a:xfrm>
              <a:off x="225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3" name="Line 52"/>
            <p:cNvSpPr>
              <a:spLocks noChangeShapeType="1"/>
            </p:cNvSpPr>
            <p:nvPr/>
          </p:nvSpPr>
          <p:spPr bwMode="auto">
            <a:xfrm>
              <a:off x="273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4" name="Line 53"/>
            <p:cNvSpPr>
              <a:spLocks noChangeShapeType="1"/>
            </p:cNvSpPr>
            <p:nvPr/>
          </p:nvSpPr>
          <p:spPr bwMode="auto">
            <a:xfrm>
              <a:off x="273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5" name="Line 54"/>
            <p:cNvSpPr>
              <a:spLocks noChangeShapeType="1"/>
            </p:cNvSpPr>
            <p:nvPr/>
          </p:nvSpPr>
          <p:spPr bwMode="auto">
            <a:xfrm>
              <a:off x="273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6" name="Line 55"/>
            <p:cNvSpPr>
              <a:spLocks noChangeShapeType="1"/>
            </p:cNvSpPr>
            <p:nvPr/>
          </p:nvSpPr>
          <p:spPr bwMode="auto">
            <a:xfrm flipV="1">
              <a:off x="321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7" name="Line 56"/>
            <p:cNvSpPr>
              <a:spLocks noChangeShapeType="1"/>
            </p:cNvSpPr>
            <p:nvPr/>
          </p:nvSpPr>
          <p:spPr bwMode="auto">
            <a:xfrm>
              <a:off x="321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8" name="Line 57"/>
            <p:cNvSpPr>
              <a:spLocks noChangeShapeType="1"/>
            </p:cNvSpPr>
            <p:nvPr/>
          </p:nvSpPr>
          <p:spPr bwMode="auto">
            <a:xfrm>
              <a:off x="369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9" name="Line 58"/>
            <p:cNvSpPr>
              <a:spLocks noChangeShapeType="1"/>
            </p:cNvSpPr>
            <p:nvPr/>
          </p:nvSpPr>
          <p:spPr bwMode="auto">
            <a:xfrm>
              <a:off x="369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0" name="Line 59"/>
            <p:cNvSpPr>
              <a:spLocks noChangeShapeType="1"/>
            </p:cNvSpPr>
            <p:nvPr/>
          </p:nvSpPr>
          <p:spPr bwMode="auto">
            <a:xfrm>
              <a:off x="369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1" name="Line 60"/>
            <p:cNvSpPr>
              <a:spLocks noChangeShapeType="1"/>
            </p:cNvSpPr>
            <p:nvPr/>
          </p:nvSpPr>
          <p:spPr bwMode="auto">
            <a:xfrm flipV="1">
              <a:off x="417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2" name="Line 61"/>
            <p:cNvSpPr>
              <a:spLocks noChangeShapeType="1"/>
            </p:cNvSpPr>
            <p:nvPr/>
          </p:nvSpPr>
          <p:spPr bwMode="auto">
            <a:xfrm>
              <a:off x="417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3" name="Line 62"/>
            <p:cNvSpPr>
              <a:spLocks noChangeShapeType="1"/>
            </p:cNvSpPr>
            <p:nvPr/>
          </p:nvSpPr>
          <p:spPr bwMode="auto">
            <a:xfrm>
              <a:off x="465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4" name="Line 63"/>
            <p:cNvSpPr>
              <a:spLocks noChangeShapeType="1"/>
            </p:cNvSpPr>
            <p:nvPr/>
          </p:nvSpPr>
          <p:spPr bwMode="auto">
            <a:xfrm>
              <a:off x="465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67" name="Line 64"/>
          <p:cNvSpPr>
            <a:spLocks noChangeShapeType="1"/>
          </p:cNvSpPr>
          <p:nvPr/>
        </p:nvSpPr>
        <p:spPr bwMode="auto">
          <a:xfrm>
            <a:off x="2057400" y="2565184"/>
            <a:ext cx="0" cy="2520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8" name="Line 65"/>
          <p:cNvSpPr>
            <a:spLocks noChangeShapeType="1"/>
          </p:cNvSpPr>
          <p:nvPr/>
        </p:nvSpPr>
        <p:spPr bwMode="auto">
          <a:xfrm>
            <a:off x="2819400" y="2565184"/>
            <a:ext cx="0" cy="2520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9" name="Line 66"/>
          <p:cNvSpPr>
            <a:spLocks noChangeShapeType="1"/>
          </p:cNvSpPr>
          <p:nvPr/>
        </p:nvSpPr>
        <p:spPr bwMode="auto">
          <a:xfrm>
            <a:off x="3581400" y="2565184"/>
            <a:ext cx="0" cy="2520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0" name="Line 67"/>
          <p:cNvSpPr>
            <a:spLocks noChangeShapeType="1"/>
          </p:cNvSpPr>
          <p:nvPr/>
        </p:nvSpPr>
        <p:spPr bwMode="auto">
          <a:xfrm>
            <a:off x="5105400" y="2565184"/>
            <a:ext cx="0" cy="2520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1" name="Line 68"/>
          <p:cNvSpPr>
            <a:spLocks noChangeShapeType="1"/>
          </p:cNvSpPr>
          <p:nvPr/>
        </p:nvSpPr>
        <p:spPr bwMode="auto">
          <a:xfrm>
            <a:off x="6629400" y="2565184"/>
            <a:ext cx="0" cy="2520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421" name="Text Box 69"/>
          <p:cNvSpPr txBox="1">
            <a:spLocks noChangeArrowheads="1"/>
          </p:cNvSpPr>
          <p:nvPr/>
        </p:nvSpPr>
        <p:spPr bwMode="auto">
          <a:xfrm>
            <a:off x="457200" y="2064024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28422" name="Text Box 70"/>
          <p:cNvSpPr txBox="1">
            <a:spLocks noChangeArrowheads="1"/>
          </p:cNvSpPr>
          <p:nvPr/>
        </p:nvSpPr>
        <p:spPr bwMode="auto">
          <a:xfrm>
            <a:off x="107504" y="4047455"/>
            <a:ext cx="1898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(CP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8423" name="Text Box 71"/>
          <p:cNvSpPr txBox="1">
            <a:spLocks noChangeArrowheads="1"/>
          </p:cNvSpPr>
          <p:nvPr/>
        </p:nvSpPr>
        <p:spPr bwMode="auto">
          <a:xfrm>
            <a:off x="251520" y="3593083"/>
            <a:ext cx="1603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(CP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8424" name="Text Box 72"/>
          <p:cNvSpPr txBox="1">
            <a:spLocks noChangeArrowheads="1"/>
          </p:cNvSpPr>
          <p:nvPr/>
        </p:nvSpPr>
        <p:spPr bwMode="auto">
          <a:xfrm>
            <a:off x="533400" y="2899792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grpSp>
        <p:nvGrpSpPr>
          <p:cNvPr id="40976" name="Group 73"/>
          <p:cNvGrpSpPr>
            <a:grpSpLocks/>
          </p:cNvGrpSpPr>
          <p:nvPr/>
        </p:nvGrpSpPr>
        <p:grpSpPr bwMode="auto">
          <a:xfrm>
            <a:off x="1692275" y="3501008"/>
            <a:ext cx="6537325" cy="457200"/>
            <a:chOff x="1066" y="1968"/>
            <a:chExt cx="4118" cy="288"/>
          </a:xfrm>
        </p:grpSpPr>
        <p:sp>
          <p:nvSpPr>
            <p:cNvPr id="40985" name="Line 74"/>
            <p:cNvSpPr>
              <a:spLocks noChangeShapeType="1"/>
            </p:cNvSpPr>
            <p:nvPr/>
          </p:nvSpPr>
          <p:spPr bwMode="auto">
            <a:xfrm>
              <a:off x="1066" y="2256"/>
              <a:ext cx="71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6" name="Line 75"/>
            <p:cNvSpPr>
              <a:spLocks noChangeShapeType="1"/>
            </p:cNvSpPr>
            <p:nvPr/>
          </p:nvSpPr>
          <p:spPr bwMode="auto">
            <a:xfrm flipV="1">
              <a:off x="177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7" name="Line 76"/>
            <p:cNvSpPr>
              <a:spLocks noChangeShapeType="1"/>
            </p:cNvSpPr>
            <p:nvPr/>
          </p:nvSpPr>
          <p:spPr bwMode="auto">
            <a:xfrm>
              <a:off x="1776" y="1968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8" name="Line 77"/>
            <p:cNvSpPr>
              <a:spLocks noChangeShapeType="1"/>
            </p:cNvSpPr>
            <p:nvPr/>
          </p:nvSpPr>
          <p:spPr bwMode="auto">
            <a:xfrm>
              <a:off x="273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9" name="Line 78"/>
            <p:cNvSpPr>
              <a:spLocks noChangeShapeType="1"/>
            </p:cNvSpPr>
            <p:nvPr/>
          </p:nvSpPr>
          <p:spPr bwMode="auto">
            <a:xfrm>
              <a:off x="2736" y="2256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79"/>
            <p:cNvSpPr>
              <a:spLocks noChangeShapeType="1"/>
            </p:cNvSpPr>
            <p:nvPr/>
          </p:nvSpPr>
          <p:spPr bwMode="auto">
            <a:xfrm>
              <a:off x="2736" y="2256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80"/>
            <p:cNvSpPr>
              <a:spLocks noChangeShapeType="1"/>
            </p:cNvSpPr>
            <p:nvPr/>
          </p:nvSpPr>
          <p:spPr bwMode="auto">
            <a:xfrm flipV="1">
              <a:off x="369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81"/>
            <p:cNvSpPr>
              <a:spLocks noChangeShapeType="1"/>
            </p:cNvSpPr>
            <p:nvPr/>
          </p:nvSpPr>
          <p:spPr bwMode="auto">
            <a:xfrm>
              <a:off x="3696" y="1968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3" name="Line 82"/>
            <p:cNvSpPr>
              <a:spLocks noChangeShapeType="1"/>
            </p:cNvSpPr>
            <p:nvPr/>
          </p:nvSpPr>
          <p:spPr bwMode="auto">
            <a:xfrm>
              <a:off x="465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Line 83"/>
            <p:cNvSpPr>
              <a:spLocks noChangeShapeType="1"/>
            </p:cNvSpPr>
            <p:nvPr/>
          </p:nvSpPr>
          <p:spPr bwMode="auto">
            <a:xfrm>
              <a:off x="4656" y="2256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77" name="Group 84"/>
          <p:cNvGrpSpPr>
            <a:grpSpLocks/>
          </p:cNvGrpSpPr>
          <p:nvPr/>
        </p:nvGrpSpPr>
        <p:grpSpPr bwMode="auto">
          <a:xfrm>
            <a:off x="1619250" y="2747392"/>
            <a:ext cx="6686550" cy="457200"/>
            <a:chOff x="1020" y="2640"/>
            <a:chExt cx="4212" cy="288"/>
          </a:xfrm>
        </p:grpSpPr>
        <p:sp>
          <p:nvSpPr>
            <p:cNvPr id="40980" name="Line 85"/>
            <p:cNvSpPr>
              <a:spLocks noChangeShapeType="1"/>
            </p:cNvSpPr>
            <p:nvPr/>
          </p:nvSpPr>
          <p:spPr bwMode="auto">
            <a:xfrm>
              <a:off x="1020" y="2928"/>
              <a:ext cx="17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1" name="Line 86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2" name="Line 87"/>
            <p:cNvSpPr>
              <a:spLocks noChangeShapeType="1"/>
            </p:cNvSpPr>
            <p:nvPr/>
          </p:nvSpPr>
          <p:spPr bwMode="auto">
            <a:xfrm>
              <a:off x="2736" y="2640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3" name="Line 88"/>
            <p:cNvSpPr>
              <a:spLocks noChangeShapeType="1"/>
            </p:cNvSpPr>
            <p:nvPr/>
          </p:nvSpPr>
          <p:spPr bwMode="auto">
            <a:xfrm>
              <a:off x="4656" y="264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Line 89"/>
            <p:cNvSpPr>
              <a:spLocks noChangeShapeType="1"/>
            </p:cNvSpPr>
            <p:nvPr/>
          </p:nvSpPr>
          <p:spPr bwMode="auto">
            <a:xfrm>
              <a:off x="4656" y="2928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0978" name="Picture 9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9" name="Text Box 4"/>
          <p:cNvSpPr txBox="1">
            <a:spLocks noChangeArrowheads="1"/>
          </p:cNvSpPr>
          <p:nvPr/>
        </p:nvSpPr>
        <p:spPr bwMode="auto">
          <a:xfrm>
            <a:off x="0" y="168821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模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计数器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149F0D3-DDA3-4A26-83B1-EA8A7EE83762}"/>
              </a:ext>
            </a:extLst>
          </p:cNvPr>
          <p:cNvGrpSpPr/>
          <p:nvPr/>
        </p:nvGrpSpPr>
        <p:grpSpPr>
          <a:xfrm>
            <a:off x="1655811" y="2875732"/>
            <a:ext cx="431800" cy="1665016"/>
            <a:chOff x="1205917" y="2800622"/>
            <a:chExt cx="431800" cy="1665016"/>
          </a:xfrm>
        </p:grpSpPr>
        <p:sp>
          <p:nvSpPr>
            <p:cNvPr id="92" name="Text Box 205">
              <a:extLst>
                <a:ext uri="{FF2B5EF4-FFF2-40B4-BE49-F238E27FC236}">
                  <a16:creationId xmlns:a16="http://schemas.microsoft.com/office/drawing/2014/main" id="{6DDF71F0-3E7E-47E5-8C25-E9133A54E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3" name="Text Box 205">
              <a:extLst>
                <a:ext uri="{FF2B5EF4-FFF2-40B4-BE49-F238E27FC236}">
                  <a16:creationId xmlns:a16="http://schemas.microsoft.com/office/drawing/2014/main" id="{41FC8BC0-6911-441C-A414-B381F8BFA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4" name="Text Box 205">
              <a:extLst>
                <a:ext uri="{FF2B5EF4-FFF2-40B4-BE49-F238E27FC236}">
                  <a16:creationId xmlns:a16="http://schemas.microsoft.com/office/drawing/2014/main" id="{21109852-7DD6-4E15-B8C5-8F9DE73FA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73E4153A-DF74-4434-B69A-ED0F66D8AF89}"/>
              </a:ext>
            </a:extLst>
          </p:cNvPr>
          <p:cNvGrpSpPr/>
          <p:nvPr/>
        </p:nvGrpSpPr>
        <p:grpSpPr>
          <a:xfrm>
            <a:off x="2267744" y="2875732"/>
            <a:ext cx="431800" cy="1665016"/>
            <a:chOff x="1205917" y="2800622"/>
            <a:chExt cx="431800" cy="1665016"/>
          </a:xfrm>
        </p:grpSpPr>
        <p:sp>
          <p:nvSpPr>
            <p:cNvPr id="96" name="Text Box 205">
              <a:extLst>
                <a:ext uri="{FF2B5EF4-FFF2-40B4-BE49-F238E27FC236}">
                  <a16:creationId xmlns:a16="http://schemas.microsoft.com/office/drawing/2014/main" id="{1D61D297-6AD8-4C21-89A4-392AC8157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7" name="Text Box 205">
              <a:extLst>
                <a:ext uri="{FF2B5EF4-FFF2-40B4-BE49-F238E27FC236}">
                  <a16:creationId xmlns:a16="http://schemas.microsoft.com/office/drawing/2014/main" id="{D78754C1-0BAA-419A-B055-9C01EA068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8" name="Text Box 205">
              <a:extLst>
                <a:ext uri="{FF2B5EF4-FFF2-40B4-BE49-F238E27FC236}">
                  <a16:creationId xmlns:a16="http://schemas.microsoft.com/office/drawing/2014/main" id="{CB5B9C3D-5C6A-4996-9306-16C99BEA7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47D00B8-1941-4307-9519-EA9C2CE4887F}"/>
              </a:ext>
            </a:extLst>
          </p:cNvPr>
          <p:cNvGrpSpPr/>
          <p:nvPr/>
        </p:nvGrpSpPr>
        <p:grpSpPr>
          <a:xfrm>
            <a:off x="3059832" y="2875732"/>
            <a:ext cx="429396" cy="1701215"/>
            <a:chOff x="1205917" y="2800622"/>
            <a:chExt cx="431800" cy="1665016"/>
          </a:xfrm>
        </p:grpSpPr>
        <p:sp>
          <p:nvSpPr>
            <p:cNvPr id="100" name="Text Box 205">
              <a:extLst>
                <a:ext uri="{FF2B5EF4-FFF2-40B4-BE49-F238E27FC236}">
                  <a16:creationId xmlns:a16="http://schemas.microsoft.com/office/drawing/2014/main" id="{C52248CE-96FC-4624-A614-F9EAAB381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1" name="Text Box 205">
              <a:extLst>
                <a:ext uri="{FF2B5EF4-FFF2-40B4-BE49-F238E27FC236}">
                  <a16:creationId xmlns:a16="http://schemas.microsoft.com/office/drawing/2014/main" id="{E665128E-0DD2-4117-B3A2-C690A07CE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" name="Text Box 205">
              <a:extLst>
                <a:ext uri="{FF2B5EF4-FFF2-40B4-BE49-F238E27FC236}">
                  <a16:creationId xmlns:a16="http://schemas.microsoft.com/office/drawing/2014/main" id="{CF298B28-C1AF-4DA4-8EEB-FDA89C44A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196D3BC-A175-4913-9DAF-31798E39C797}"/>
              </a:ext>
            </a:extLst>
          </p:cNvPr>
          <p:cNvGrpSpPr/>
          <p:nvPr/>
        </p:nvGrpSpPr>
        <p:grpSpPr>
          <a:xfrm>
            <a:off x="6012160" y="2875732"/>
            <a:ext cx="429396" cy="1701215"/>
            <a:chOff x="1205917" y="2800622"/>
            <a:chExt cx="431800" cy="1665016"/>
          </a:xfrm>
        </p:grpSpPr>
        <p:sp>
          <p:nvSpPr>
            <p:cNvPr id="104" name="Text Box 205">
              <a:extLst>
                <a:ext uri="{FF2B5EF4-FFF2-40B4-BE49-F238E27FC236}">
                  <a16:creationId xmlns:a16="http://schemas.microsoft.com/office/drawing/2014/main" id="{319D4467-754D-4763-8907-54FCF8C86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5" name="Text Box 205">
              <a:extLst>
                <a:ext uri="{FF2B5EF4-FFF2-40B4-BE49-F238E27FC236}">
                  <a16:creationId xmlns:a16="http://schemas.microsoft.com/office/drawing/2014/main" id="{90BE8B02-3C76-4FEB-B602-9905FA82A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6" name="Text Box 205">
              <a:extLst>
                <a:ext uri="{FF2B5EF4-FFF2-40B4-BE49-F238E27FC236}">
                  <a16:creationId xmlns:a16="http://schemas.microsoft.com/office/drawing/2014/main" id="{C81BAD2E-C6F1-4627-8495-68ADEB565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473B29A9-F684-4E58-9E32-D7C3A1E13868}"/>
              </a:ext>
            </a:extLst>
          </p:cNvPr>
          <p:cNvGrpSpPr/>
          <p:nvPr/>
        </p:nvGrpSpPr>
        <p:grpSpPr>
          <a:xfrm>
            <a:off x="3779912" y="2875732"/>
            <a:ext cx="429396" cy="1701215"/>
            <a:chOff x="1205917" y="2800622"/>
            <a:chExt cx="431800" cy="1665016"/>
          </a:xfrm>
        </p:grpSpPr>
        <p:sp>
          <p:nvSpPr>
            <p:cNvPr id="112" name="Text Box 205">
              <a:extLst>
                <a:ext uri="{FF2B5EF4-FFF2-40B4-BE49-F238E27FC236}">
                  <a16:creationId xmlns:a16="http://schemas.microsoft.com/office/drawing/2014/main" id="{66FFD128-6258-4CAD-83B1-5E3AD1C4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3" name="Text Box 205">
              <a:extLst>
                <a:ext uri="{FF2B5EF4-FFF2-40B4-BE49-F238E27FC236}">
                  <a16:creationId xmlns:a16="http://schemas.microsoft.com/office/drawing/2014/main" id="{D72F05B0-3C47-418E-84AB-5958D94EF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" name="Text Box 205">
              <a:extLst>
                <a:ext uri="{FF2B5EF4-FFF2-40B4-BE49-F238E27FC236}">
                  <a16:creationId xmlns:a16="http://schemas.microsoft.com/office/drawing/2014/main" id="{7B2FFDD4-898B-4AA3-B66D-9356407AF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02F9A57B-EE57-4D78-BB14-C71FFFFBA48B}"/>
              </a:ext>
            </a:extLst>
          </p:cNvPr>
          <p:cNvGrpSpPr/>
          <p:nvPr/>
        </p:nvGrpSpPr>
        <p:grpSpPr>
          <a:xfrm>
            <a:off x="5363199" y="2875732"/>
            <a:ext cx="429396" cy="1701215"/>
            <a:chOff x="1205917" y="2800622"/>
            <a:chExt cx="431800" cy="1665016"/>
          </a:xfrm>
        </p:grpSpPr>
        <p:sp>
          <p:nvSpPr>
            <p:cNvPr id="116" name="Text Box 205">
              <a:extLst>
                <a:ext uri="{FF2B5EF4-FFF2-40B4-BE49-F238E27FC236}">
                  <a16:creationId xmlns:a16="http://schemas.microsoft.com/office/drawing/2014/main" id="{AC7841D0-F1FE-435E-BA7F-AEC64F020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" name="Text Box 205">
              <a:extLst>
                <a:ext uri="{FF2B5EF4-FFF2-40B4-BE49-F238E27FC236}">
                  <a16:creationId xmlns:a16="http://schemas.microsoft.com/office/drawing/2014/main" id="{5D66A499-5D71-49D9-8848-DB501A39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8" name="Text Box 205">
              <a:extLst>
                <a:ext uri="{FF2B5EF4-FFF2-40B4-BE49-F238E27FC236}">
                  <a16:creationId xmlns:a16="http://schemas.microsoft.com/office/drawing/2014/main" id="{CBB93E82-C994-4222-99F0-079CF99C3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4B403A0-9E06-4435-B9FF-9E7383C6DAE4}"/>
              </a:ext>
            </a:extLst>
          </p:cNvPr>
          <p:cNvGrpSpPr/>
          <p:nvPr/>
        </p:nvGrpSpPr>
        <p:grpSpPr>
          <a:xfrm>
            <a:off x="4499992" y="2875732"/>
            <a:ext cx="429396" cy="1701215"/>
            <a:chOff x="1205917" y="2800622"/>
            <a:chExt cx="431800" cy="1665016"/>
          </a:xfrm>
        </p:grpSpPr>
        <p:sp>
          <p:nvSpPr>
            <p:cNvPr id="120" name="Text Box 205">
              <a:extLst>
                <a:ext uri="{FF2B5EF4-FFF2-40B4-BE49-F238E27FC236}">
                  <a16:creationId xmlns:a16="http://schemas.microsoft.com/office/drawing/2014/main" id="{D3527BF5-67AB-4DBF-A990-25095FF1B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1" name="Text Box 205">
              <a:extLst>
                <a:ext uri="{FF2B5EF4-FFF2-40B4-BE49-F238E27FC236}">
                  <a16:creationId xmlns:a16="http://schemas.microsoft.com/office/drawing/2014/main" id="{C699D58A-3CA1-4AD4-95F8-8BD5E0A2E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" name="Text Box 205">
              <a:extLst>
                <a:ext uri="{FF2B5EF4-FFF2-40B4-BE49-F238E27FC236}">
                  <a16:creationId xmlns:a16="http://schemas.microsoft.com/office/drawing/2014/main" id="{AC817984-3CDB-4700-8255-606630176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5EEEECD-F3DB-4B91-A847-B3B0F6EFD7F4}"/>
              </a:ext>
            </a:extLst>
          </p:cNvPr>
          <p:cNvGrpSpPr/>
          <p:nvPr/>
        </p:nvGrpSpPr>
        <p:grpSpPr>
          <a:xfrm>
            <a:off x="6732240" y="2875732"/>
            <a:ext cx="429396" cy="1701215"/>
            <a:chOff x="1205917" y="2800622"/>
            <a:chExt cx="431800" cy="1665016"/>
          </a:xfrm>
        </p:grpSpPr>
        <p:sp>
          <p:nvSpPr>
            <p:cNvPr id="125" name="Text Box 205">
              <a:extLst>
                <a:ext uri="{FF2B5EF4-FFF2-40B4-BE49-F238E27FC236}">
                  <a16:creationId xmlns:a16="http://schemas.microsoft.com/office/drawing/2014/main" id="{7540C733-4162-4794-9FFE-73A14259A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80062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6" name="Text Box 205">
              <a:extLst>
                <a:ext uri="{FF2B5EF4-FFF2-40B4-BE49-F238E27FC236}">
                  <a16:creationId xmlns:a16="http://schemas.microsoft.com/office/drawing/2014/main" id="{A6BCD29B-068E-4301-8288-CC82A5498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344420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7" name="Text Box 205">
              <a:extLst>
                <a:ext uri="{FF2B5EF4-FFF2-40B4-BE49-F238E27FC236}">
                  <a16:creationId xmlns:a16="http://schemas.microsoft.com/office/drawing/2014/main" id="{46E3CBCB-148C-4065-8DF5-04F67472F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40084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0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1844824"/>
            <a:ext cx="69118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时序逻辑分类与计数器分类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同步计数器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3200" b="1" dirty="0" smtClean="0">
                <a:latin typeface="Arial" panose="020B0604020202020204" pitchFamily="34" charset="0"/>
              </a:rPr>
              <a:t>计数器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477619"/>
              </p:ext>
            </p:extLst>
          </p:nvPr>
        </p:nvGraphicFramePr>
        <p:xfrm>
          <a:off x="3633100" y="4401864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100" y="4401864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大括号 7"/>
          <p:cNvSpPr/>
          <p:nvPr/>
        </p:nvSpPr>
        <p:spPr bwMode="auto">
          <a:xfrm>
            <a:off x="4427984" y="3300202"/>
            <a:ext cx="360040" cy="1332000"/>
          </a:xfrm>
          <a:prstGeom prst="leftBrac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6650" y="3140968"/>
            <a:ext cx="37926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1.</a:t>
            </a:r>
            <a:r>
              <a:rPr lang="zh-CN" altLang="en-US" sz="2200" b="1" dirty="0"/>
              <a:t>环形计数器与扭环形计数器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2.</a:t>
            </a:r>
            <a:r>
              <a:rPr lang="zh-CN" altLang="en-US" sz="2200" b="1" dirty="0"/>
              <a:t>模</a:t>
            </a:r>
            <a:r>
              <a:rPr lang="en-US" altLang="zh-CN" sz="2200" b="1" dirty="0"/>
              <a:t>8</a:t>
            </a:r>
            <a:r>
              <a:rPr lang="zh-CN" altLang="en-US" sz="2200" b="1" dirty="0"/>
              <a:t>计数器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3.</a:t>
            </a:r>
            <a:r>
              <a:rPr lang="zh-CN" altLang="en-US" sz="2200" b="1" dirty="0"/>
              <a:t>可自启动的模</a:t>
            </a:r>
            <a:r>
              <a:rPr lang="en-US" altLang="zh-CN" sz="2200" b="1" dirty="0"/>
              <a:t>6</a:t>
            </a:r>
            <a:r>
              <a:rPr lang="zh-CN" altLang="en-US" sz="2200" b="1" dirty="0"/>
              <a:t>计数器</a:t>
            </a:r>
          </a:p>
        </p:txBody>
      </p:sp>
    </p:spTree>
    <p:extLst>
      <p:ext uri="{BB962C8B-B14F-4D97-AF65-F5344CB8AC3E}">
        <p14:creationId xmlns:p14="http://schemas.microsoft.com/office/powerpoint/2010/main" val="87689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7" name="Group 6"/>
          <p:cNvGrpSpPr>
            <a:grpSpLocks/>
          </p:cNvGrpSpPr>
          <p:nvPr/>
        </p:nvGrpSpPr>
        <p:grpSpPr bwMode="auto">
          <a:xfrm>
            <a:off x="215900" y="1264121"/>
            <a:ext cx="5418138" cy="4829175"/>
            <a:chOff x="0" y="558"/>
            <a:chExt cx="3413" cy="3042"/>
          </a:xfrm>
        </p:grpSpPr>
        <p:sp>
          <p:nvSpPr>
            <p:cNvPr id="42040" name="Line 42"/>
            <p:cNvSpPr>
              <a:spLocks noChangeShapeType="1"/>
            </p:cNvSpPr>
            <p:nvPr/>
          </p:nvSpPr>
          <p:spPr bwMode="auto">
            <a:xfrm flipH="1">
              <a:off x="295" y="1608"/>
              <a:ext cx="266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3" name="Line 19"/>
            <p:cNvSpPr>
              <a:spLocks noChangeShapeType="1"/>
            </p:cNvSpPr>
            <p:nvPr/>
          </p:nvSpPr>
          <p:spPr bwMode="auto">
            <a:xfrm flipV="1">
              <a:off x="1035" y="1402"/>
              <a:ext cx="0" cy="18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7" name="Line 39"/>
            <p:cNvSpPr>
              <a:spLocks noChangeShapeType="1"/>
            </p:cNvSpPr>
            <p:nvPr/>
          </p:nvSpPr>
          <p:spPr bwMode="auto">
            <a:xfrm>
              <a:off x="2951" y="1478"/>
              <a:ext cx="0" cy="1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8" name="Line 40"/>
            <p:cNvSpPr>
              <a:spLocks noChangeShapeType="1"/>
            </p:cNvSpPr>
            <p:nvPr/>
          </p:nvSpPr>
          <p:spPr bwMode="auto">
            <a:xfrm>
              <a:off x="1993" y="1488"/>
              <a:ext cx="0" cy="1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2" name="Line 54"/>
            <p:cNvSpPr>
              <a:spLocks noChangeShapeType="1"/>
            </p:cNvSpPr>
            <p:nvPr/>
          </p:nvSpPr>
          <p:spPr bwMode="auto">
            <a:xfrm>
              <a:off x="539" y="1759"/>
              <a:ext cx="234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13" name="Group 7"/>
            <p:cNvGrpSpPr>
              <a:grpSpLocks/>
            </p:cNvGrpSpPr>
            <p:nvPr/>
          </p:nvGrpSpPr>
          <p:grpSpPr bwMode="auto">
            <a:xfrm>
              <a:off x="2160" y="3312"/>
              <a:ext cx="363" cy="288"/>
              <a:chOff x="2496" y="3888"/>
              <a:chExt cx="384" cy="319"/>
            </a:xfrm>
          </p:grpSpPr>
          <p:sp>
            <p:nvSpPr>
              <p:cNvPr id="229384" name="Text Box 8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42121" name="Line 9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9386" name="Text Box 10"/>
            <p:cNvSpPr txBox="1">
              <a:spLocks noChangeArrowheads="1"/>
            </p:cNvSpPr>
            <p:nvPr/>
          </p:nvSpPr>
          <p:spPr bwMode="auto">
            <a:xfrm>
              <a:off x="0" y="1374"/>
              <a:ext cx="436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</a:t>
              </a:r>
            </a:p>
          </p:txBody>
        </p:sp>
        <p:sp>
          <p:nvSpPr>
            <p:cNvPr id="42015" name="Oval 11"/>
            <p:cNvSpPr>
              <a:spLocks noChangeArrowheads="1"/>
            </p:cNvSpPr>
            <p:nvPr/>
          </p:nvSpPr>
          <p:spPr bwMode="auto">
            <a:xfrm>
              <a:off x="1605" y="1175"/>
              <a:ext cx="49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16" name="Oval 12"/>
            <p:cNvSpPr>
              <a:spLocks noChangeArrowheads="1"/>
            </p:cNvSpPr>
            <p:nvPr/>
          </p:nvSpPr>
          <p:spPr bwMode="auto">
            <a:xfrm>
              <a:off x="2914" y="1575"/>
              <a:ext cx="49" cy="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17" name="Oval 13"/>
            <p:cNvSpPr>
              <a:spLocks noChangeArrowheads="1"/>
            </p:cNvSpPr>
            <p:nvPr/>
          </p:nvSpPr>
          <p:spPr bwMode="auto">
            <a:xfrm>
              <a:off x="1973" y="1575"/>
              <a:ext cx="48" cy="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18" name="Oval 14"/>
            <p:cNvSpPr>
              <a:spLocks noChangeArrowheads="1"/>
            </p:cNvSpPr>
            <p:nvPr/>
          </p:nvSpPr>
          <p:spPr bwMode="auto">
            <a:xfrm>
              <a:off x="999" y="1586"/>
              <a:ext cx="49" cy="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19" name="Rectangle 15"/>
            <p:cNvSpPr>
              <a:spLocks noChangeArrowheads="1"/>
            </p:cNvSpPr>
            <p:nvPr/>
          </p:nvSpPr>
          <p:spPr bwMode="auto">
            <a:xfrm>
              <a:off x="708" y="1028"/>
              <a:ext cx="653" cy="374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9392" name="Text Box 16"/>
            <p:cNvSpPr txBox="1">
              <a:spLocks noChangeArrowheads="1"/>
            </p:cNvSpPr>
            <p:nvPr/>
          </p:nvSpPr>
          <p:spPr bwMode="auto">
            <a:xfrm>
              <a:off x="750" y="1028"/>
              <a:ext cx="32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9393" name="Text Box 17"/>
            <p:cNvSpPr txBox="1">
              <a:spLocks noChangeArrowheads="1"/>
            </p:cNvSpPr>
            <p:nvPr/>
          </p:nvSpPr>
          <p:spPr bwMode="auto">
            <a:xfrm>
              <a:off x="1090" y="1028"/>
              <a:ext cx="24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394" name="Text Box 18"/>
            <p:cNvSpPr txBox="1">
              <a:spLocks noChangeArrowheads="1"/>
            </p:cNvSpPr>
            <p:nvPr/>
          </p:nvSpPr>
          <p:spPr bwMode="auto">
            <a:xfrm>
              <a:off x="1096" y="1185"/>
              <a:ext cx="2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42024" name="Group 20"/>
            <p:cNvGrpSpPr>
              <a:grpSpLocks/>
            </p:cNvGrpSpPr>
            <p:nvPr/>
          </p:nvGrpSpPr>
          <p:grpSpPr bwMode="auto">
            <a:xfrm>
              <a:off x="994" y="1327"/>
              <a:ext cx="82" cy="75"/>
              <a:chOff x="3120" y="3744"/>
              <a:chExt cx="96" cy="96"/>
            </a:xfrm>
          </p:grpSpPr>
          <p:sp>
            <p:nvSpPr>
              <p:cNvPr id="42118" name="Line 21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9" name="Line 22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25" name="Rectangle 23"/>
            <p:cNvSpPr>
              <a:spLocks noChangeArrowheads="1"/>
            </p:cNvSpPr>
            <p:nvPr/>
          </p:nvSpPr>
          <p:spPr bwMode="auto">
            <a:xfrm>
              <a:off x="1666" y="1035"/>
              <a:ext cx="652" cy="374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9400" name="Text Box 24"/>
            <p:cNvSpPr txBox="1">
              <a:spLocks noChangeArrowheads="1"/>
            </p:cNvSpPr>
            <p:nvPr/>
          </p:nvSpPr>
          <p:spPr bwMode="auto">
            <a:xfrm>
              <a:off x="1707" y="1035"/>
              <a:ext cx="3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9401" name="Text Box 25"/>
            <p:cNvSpPr txBox="1">
              <a:spLocks noChangeArrowheads="1"/>
            </p:cNvSpPr>
            <p:nvPr/>
          </p:nvSpPr>
          <p:spPr bwMode="auto">
            <a:xfrm>
              <a:off x="2048" y="1035"/>
              <a:ext cx="2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402" name="Text Box 26"/>
            <p:cNvSpPr txBox="1">
              <a:spLocks noChangeArrowheads="1"/>
            </p:cNvSpPr>
            <p:nvPr/>
          </p:nvSpPr>
          <p:spPr bwMode="auto">
            <a:xfrm>
              <a:off x="2054" y="1185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42029" name="Line 27"/>
            <p:cNvSpPr>
              <a:spLocks noChangeShapeType="1"/>
            </p:cNvSpPr>
            <p:nvPr/>
          </p:nvSpPr>
          <p:spPr bwMode="auto">
            <a:xfrm flipV="1">
              <a:off x="1992" y="1409"/>
              <a:ext cx="0" cy="11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30" name="Group 28"/>
            <p:cNvGrpSpPr>
              <a:grpSpLocks/>
            </p:cNvGrpSpPr>
            <p:nvPr/>
          </p:nvGrpSpPr>
          <p:grpSpPr bwMode="auto">
            <a:xfrm>
              <a:off x="1952" y="1334"/>
              <a:ext cx="82" cy="75"/>
              <a:chOff x="3120" y="3744"/>
              <a:chExt cx="96" cy="96"/>
            </a:xfrm>
          </p:grpSpPr>
          <p:sp>
            <p:nvSpPr>
              <p:cNvPr id="42116" name="Line 29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7" name="Line 30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31" name="Rectangle 31"/>
            <p:cNvSpPr>
              <a:spLocks noChangeArrowheads="1"/>
            </p:cNvSpPr>
            <p:nvPr/>
          </p:nvSpPr>
          <p:spPr bwMode="auto">
            <a:xfrm>
              <a:off x="2623" y="1028"/>
              <a:ext cx="653" cy="374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29408" name="Text Box 32"/>
            <p:cNvSpPr txBox="1">
              <a:spLocks noChangeArrowheads="1"/>
            </p:cNvSpPr>
            <p:nvPr/>
          </p:nvSpPr>
          <p:spPr bwMode="auto">
            <a:xfrm>
              <a:off x="2665" y="1028"/>
              <a:ext cx="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29409" name="Text Box 33"/>
            <p:cNvSpPr txBox="1">
              <a:spLocks noChangeArrowheads="1"/>
            </p:cNvSpPr>
            <p:nvPr/>
          </p:nvSpPr>
          <p:spPr bwMode="auto">
            <a:xfrm>
              <a:off x="3005" y="1028"/>
              <a:ext cx="24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410" name="Text Box 34"/>
            <p:cNvSpPr txBox="1">
              <a:spLocks noChangeArrowheads="1"/>
            </p:cNvSpPr>
            <p:nvPr/>
          </p:nvSpPr>
          <p:spPr bwMode="auto">
            <a:xfrm>
              <a:off x="3011" y="1184"/>
              <a:ext cx="3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2035" name="Line 35"/>
            <p:cNvSpPr>
              <a:spLocks noChangeShapeType="1"/>
            </p:cNvSpPr>
            <p:nvPr/>
          </p:nvSpPr>
          <p:spPr bwMode="auto">
            <a:xfrm flipV="1">
              <a:off x="2950" y="1402"/>
              <a:ext cx="0" cy="11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36" name="Group 36"/>
            <p:cNvGrpSpPr>
              <a:grpSpLocks/>
            </p:cNvGrpSpPr>
            <p:nvPr/>
          </p:nvGrpSpPr>
          <p:grpSpPr bwMode="auto">
            <a:xfrm>
              <a:off x="2909" y="1327"/>
              <a:ext cx="82" cy="75"/>
              <a:chOff x="3120" y="3744"/>
              <a:chExt cx="96" cy="96"/>
            </a:xfrm>
          </p:grpSpPr>
          <p:sp>
            <p:nvSpPr>
              <p:cNvPr id="42114" name="Line 3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5" name="Line 3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41" name="Oval 43"/>
            <p:cNvSpPr>
              <a:spLocks noChangeArrowheads="1"/>
            </p:cNvSpPr>
            <p:nvPr/>
          </p:nvSpPr>
          <p:spPr bwMode="auto">
            <a:xfrm>
              <a:off x="648" y="1175"/>
              <a:ext cx="48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42" name="Oval 44"/>
            <p:cNvSpPr>
              <a:spLocks noChangeArrowheads="1"/>
            </p:cNvSpPr>
            <p:nvPr/>
          </p:nvSpPr>
          <p:spPr bwMode="auto">
            <a:xfrm>
              <a:off x="2575" y="1175"/>
              <a:ext cx="48" cy="4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43" name="Line 45"/>
            <p:cNvSpPr>
              <a:spLocks noChangeShapeType="1"/>
            </p:cNvSpPr>
            <p:nvPr/>
          </p:nvSpPr>
          <p:spPr bwMode="auto">
            <a:xfrm flipH="1">
              <a:off x="2478" y="1193"/>
              <a:ext cx="9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4" name="Line 46"/>
            <p:cNvSpPr>
              <a:spLocks noChangeShapeType="1"/>
            </p:cNvSpPr>
            <p:nvPr/>
          </p:nvSpPr>
          <p:spPr bwMode="auto">
            <a:xfrm>
              <a:off x="2478" y="1196"/>
              <a:ext cx="0" cy="5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5" name="Line 47"/>
            <p:cNvSpPr>
              <a:spLocks noChangeShapeType="1"/>
            </p:cNvSpPr>
            <p:nvPr/>
          </p:nvSpPr>
          <p:spPr bwMode="auto">
            <a:xfrm flipH="1">
              <a:off x="1513" y="1199"/>
              <a:ext cx="9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6" name="Line 48"/>
            <p:cNvSpPr>
              <a:spLocks noChangeShapeType="1"/>
            </p:cNvSpPr>
            <p:nvPr/>
          </p:nvSpPr>
          <p:spPr bwMode="auto">
            <a:xfrm>
              <a:off x="1508" y="1196"/>
              <a:ext cx="0" cy="5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7" name="Line 49"/>
            <p:cNvSpPr>
              <a:spLocks noChangeShapeType="1"/>
            </p:cNvSpPr>
            <p:nvPr/>
          </p:nvSpPr>
          <p:spPr bwMode="auto">
            <a:xfrm flipH="1">
              <a:off x="528" y="1199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8" name="Line 50"/>
            <p:cNvSpPr>
              <a:spLocks noChangeShapeType="1"/>
            </p:cNvSpPr>
            <p:nvPr/>
          </p:nvSpPr>
          <p:spPr bwMode="auto">
            <a:xfrm>
              <a:off x="539" y="1196"/>
              <a:ext cx="0" cy="5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9" name="Oval 51"/>
            <p:cNvSpPr>
              <a:spLocks noChangeArrowheads="1"/>
            </p:cNvSpPr>
            <p:nvPr/>
          </p:nvSpPr>
          <p:spPr bwMode="auto">
            <a:xfrm>
              <a:off x="1484" y="1737"/>
              <a:ext cx="49" cy="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2050" name="Oval 52"/>
            <p:cNvSpPr>
              <a:spLocks noChangeArrowheads="1"/>
            </p:cNvSpPr>
            <p:nvPr/>
          </p:nvSpPr>
          <p:spPr bwMode="auto">
            <a:xfrm>
              <a:off x="2454" y="1737"/>
              <a:ext cx="48" cy="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9429" name="Text Box 53"/>
            <p:cNvSpPr txBox="1">
              <a:spLocks noChangeArrowheads="1"/>
            </p:cNvSpPr>
            <p:nvPr/>
          </p:nvSpPr>
          <p:spPr bwMode="auto">
            <a:xfrm>
              <a:off x="2928" y="1614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  <p:grpSp>
          <p:nvGrpSpPr>
            <p:cNvPr id="42053" name="Group 55"/>
            <p:cNvGrpSpPr>
              <a:grpSpLocks/>
            </p:cNvGrpSpPr>
            <p:nvPr/>
          </p:nvGrpSpPr>
          <p:grpSpPr bwMode="auto">
            <a:xfrm>
              <a:off x="556" y="2112"/>
              <a:ext cx="339" cy="250"/>
              <a:chOff x="816" y="1095"/>
              <a:chExt cx="528" cy="393"/>
            </a:xfrm>
          </p:grpSpPr>
          <p:sp>
            <p:nvSpPr>
              <p:cNvPr id="42112" name="Rectangle 56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2113" name="Oval 57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2054" name="Group 58"/>
            <p:cNvGrpSpPr>
              <a:grpSpLocks/>
            </p:cNvGrpSpPr>
            <p:nvPr/>
          </p:nvGrpSpPr>
          <p:grpSpPr bwMode="auto">
            <a:xfrm>
              <a:off x="1828" y="2064"/>
              <a:ext cx="340" cy="250"/>
              <a:chOff x="816" y="1095"/>
              <a:chExt cx="528" cy="393"/>
            </a:xfrm>
          </p:grpSpPr>
          <p:sp>
            <p:nvSpPr>
              <p:cNvPr id="42110" name="Rectangle 59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2111" name="Oval 60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2055" name="Line 61"/>
            <p:cNvSpPr>
              <a:spLocks noChangeShapeType="1"/>
            </p:cNvSpPr>
            <p:nvPr/>
          </p:nvSpPr>
          <p:spPr bwMode="auto">
            <a:xfrm flipV="1">
              <a:off x="1217" y="776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6" name="Line 62"/>
            <p:cNvSpPr>
              <a:spLocks noChangeShapeType="1"/>
            </p:cNvSpPr>
            <p:nvPr/>
          </p:nvSpPr>
          <p:spPr bwMode="auto">
            <a:xfrm flipV="1">
              <a:off x="2154" y="788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7" name="Line 63"/>
            <p:cNvSpPr>
              <a:spLocks noChangeShapeType="1"/>
            </p:cNvSpPr>
            <p:nvPr/>
          </p:nvSpPr>
          <p:spPr bwMode="auto">
            <a:xfrm flipV="1">
              <a:off x="3108" y="762"/>
              <a:ext cx="0" cy="2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40" name="Text Box 64"/>
            <p:cNvSpPr txBox="1">
              <a:spLocks noChangeArrowheads="1"/>
            </p:cNvSpPr>
            <p:nvPr/>
          </p:nvSpPr>
          <p:spPr bwMode="auto">
            <a:xfrm>
              <a:off x="2768" y="558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9441" name="Text Box 65"/>
            <p:cNvSpPr txBox="1">
              <a:spLocks noChangeArrowheads="1"/>
            </p:cNvSpPr>
            <p:nvPr/>
          </p:nvSpPr>
          <p:spPr bwMode="auto">
            <a:xfrm>
              <a:off x="1798" y="558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29442" name="Text Box 66"/>
            <p:cNvSpPr txBox="1">
              <a:spLocks noChangeArrowheads="1"/>
            </p:cNvSpPr>
            <p:nvPr/>
          </p:nvSpPr>
          <p:spPr bwMode="auto">
            <a:xfrm>
              <a:off x="877" y="558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42061" name="Line 67"/>
            <p:cNvSpPr>
              <a:spLocks noChangeShapeType="1"/>
            </p:cNvSpPr>
            <p:nvPr/>
          </p:nvSpPr>
          <p:spPr bwMode="auto">
            <a:xfrm>
              <a:off x="1217" y="1391"/>
              <a:ext cx="0" cy="4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2" name="Line 68"/>
            <p:cNvSpPr>
              <a:spLocks noChangeShapeType="1"/>
            </p:cNvSpPr>
            <p:nvPr/>
          </p:nvSpPr>
          <p:spPr bwMode="auto">
            <a:xfrm>
              <a:off x="2187" y="1391"/>
              <a:ext cx="0" cy="4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3" name="Line 69"/>
            <p:cNvSpPr>
              <a:spLocks noChangeShapeType="1"/>
            </p:cNvSpPr>
            <p:nvPr/>
          </p:nvSpPr>
          <p:spPr bwMode="auto">
            <a:xfrm>
              <a:off x="3108" y="1391"/>
              <a:ext cx="0" cy="24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46" name="Text Box 70"/>
            <p:cNvSpPr txBox="1">
              <a:spLocks noChangeArrowheads="1"/>
            </p:cNvSpPr>
            <p:nvPr/>
          </p:nvSpPr>
          <p:spPr bwMode="auto">
            <a:xfrm>
              <a:off x="1848" y="1045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29447" name="Text Box 71"/>
            <p:cNvSpPr txBox="1">
              <a:spLocks noChangeArrowheads="1"/>
            </p:cNvSpPr>
            <p:nvPr/>
          </p:nvSpPr>
          <p:spPr bwMode="auto">
            <a:xfrm>
              <a:off x="2817" y="1045"/>
              <a:ext cx="3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29448" name="Text Box 72"/>
            <p:cNvSpPr txBox="1">
              <a:spLocks noChangeArrowheads="1"/>
            </p:cNvSpPr>
            <p:nvPr/>
          </p:nvSpPr>
          <p:spPr bwMode="auto">
            <a:xfrm>
              <a:off x="878" y="1045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lang="en-US" altLang="zh-CN" sz="2000">
                <a:latin typeface="Times New Roman" pitchFamily="18" charset="0"/>
              </a:endParaRPr>
            </a:p>
          </p:txBody>
        </p:sp>
        <p:grpSp>
          <p:nvGrpSpPr>
            <p:cNvPr id="42067" name="Group 73"/>
            <p:cNvGrpSpPr>
              <a:grpSpLocks/>
            </p:cNvGrpSpPr>
            <p:nvPr/>
          </p:nvGrpSpPr>
          <p:grpSpPr bwMode="auto">
            <a:xfrm>
              <a:off x="1488" y="2595"/>
              <a:ext cx="1021" cy="414"/>
              <a:chOff x="2204" y="2514"/>
              <a:chExt cx="1021" cy="414"/>
            </a:xfrm>
          </p:grpSpPr>
          <p:sp>
            <p:nvSpPr>
              <p:cNvPr id="42106" name="Rectangle 74"/>
              <p:cNvSpPr>
                <a:spLocks noChangeArrowheads="1"/>
              </p:cNvSpPr>
              <p:nvPr/>
            </p:nvSpPr>
            <p:spPr bwMode="auto">
              <a:xfrm>
                <a:off x="2204" y="2514"/>
                <a:ext cx="1021" cy="214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/>
                  <a:t>+</a:t>
                </a:r>
              </a:p>
            </p:txBody>
          </p:sp>
          <p:sp>
            <p:nvSpPr>
              <p:cNvPr id="42107" name="Rectangle 75"/>
              <p:cNvSpPr>
                <a:spLocks noChangeArrowheads="1"/>
              </p:cNvSpPr>
              <p:nvPr/>
            </p:nvSpPr>
            <p:spPr bwMode="auto">
              <a:xfrm>
                <a:off x="2204" y="2736"/>
                <a:ext cx="484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2108" name="Rectangle 76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537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2068" name="Line 78"/>
            <p:cNvSpPr>
              <a:spLocks noChangeShapeType="1"/>
            </p:cNvSpPr>
            <p:nvPr/>
          </p:nvSpPr>
          <p:spPr bwMode="auto">
            <a:xfrm flipH="1">
              <a:off x="715" y="1867"/>
              <a:ext cx="5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9" name="Line 79"/>
            <p:cNvSpPr>
              <a:spLocks noChangeShapeType="1"/>
            </p:cNvSpPr>
            <p:nvPr/>
          </p:nvSpPr>
          <p:spPr bwMode="auto">
            <a:xfrm>
              <a:off x="715" y="1867"/>
              <a:ext cx="0" cy="2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0" name="Line 80"/>
            <p:cNvSpPr>
              <a:spLocks noChangeShapeType="1"/>
            </p:cNvSpPr>
            <p:nvPr/>
          </p:nvSpPr>
          <p:spPr bwMode="auto">
            <a:xfrm flipH="1">
              <a:off x="1989" y="1867"/>
              <a:ext cx="2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1" name="Line 81"/>
            <p:cNvSpPr>
              <a:spLocks noChangeShapeType="1"/>
            </p:cNvSpPr>
            <p:nvPr/>
          </p:nvSpPr>
          <p:spPr bwMode="auto">
            <a:xfrm>
              <a:off x="1989" y="1867"/>
              <a:ext cx="0" cy="19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72" name="Group 82"/>
            <p:cNvGrpSpPr>
              <a:grpSpLocks/>
            </p:cNvGrpSpPr>
            <p:nvPr/>
          </p:nvGrpSpPr>
          <p:grpSpPr bwMode="auto">
            <a:xfrm>
              <a:off x="432" y="3312"/>
              <a:ext cx="364" cy="288"/>
              <a:chOff x="2496" y="3888"/>
              <a:chExt cx="384" cy="319"/>
            </a:xfrm>
          </p:grpSpPr>
          <p:sp>
            <p:nvSpPr>
              <p:cNvPr id="229459" name="Text Box 83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42105" name="Line 84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73" name="Group 85"/>
            <p:cNvGrpSpPr>
              <a:grpSpLocks/>
            </p:cNvGrpSpPr>
            <p:nvPr/>
          </p:nvGrpSpPr>
          <p:grpSpPr bwMode="auto">
            <a:xfrm>
              <a:off x="1920" y="3312"/>
              <a:ext cx="364" cy="288"/>
              <a:chOff x="2496" y="3888"/>
              <a:chExt cx="384" cy="319"/>
            </a:xfrm>
          </p:grpSpPr>
          <p:sp>
            <p:nvSpPr>
              <p:cNvPr id="229462" name="Text Box 86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  <p:sp>
            <p:nvSpPr>
              <p:cNvPr id="42103" name="Line 87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74" name="Group 88"/>
            <p:cNvGrpSpPr>
              <a:grpSpLocks/>
            </p:cNvGrpSpPr>
            <p:nvPr/>
          </p:nvGrpSpPr>
          <p:grpSpPr bwMode="auto">
            <a:xfrm>
              <a:off x="1680" y="3312"/>
              <a:ext cx="363" cy="288"/>
              <a:chOff x="2496" y="3888"/>
              <a:chExt cx="384" cy="319"/>
            </a:xfrm>
          </p:grpSpPr>
          <p:sp>
            <p:nvSpPr>
              <p:cNvPr id="229465" name="Text Box 89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42101" name="Line 90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75" name="Line 91"/>
            <p:cNvSpPr>
              <a:spLocks noChangeShapeType="1"/>
            </p:cNvSpPr>
            <p:nvPr/>
          </p:nvSpPr>
          <p:spPr bwMode="auto">
            <a:xfrm flipV="1">
              <a:off x="2740" y="894"/>
              <a:ext cx="0" cy="1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6" name="Line 92"/>
            <p:cNvSpPr>
              <a:spLocks noChangeShapeType="1"/>
            </p:cNvSpPr>
            <p:nvPr/>
          </p:nvSpPr>
          <p:spPr bwMode="auto">
            <a:xfrm>
              <a:off x="2740" y="894"/>
              <a:ext cx="6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7" name="Line 93"/>
            <p:cNvSpPr>
              <a:spLocks noChangeShapeType="1"/>
            </p:cNvSpPr>
            <p:nvPr/>
          </p:nvSpPr>
          <p:spPr bwMode="auto">
            <a:xfrm>
              <a:off x="3396" y="901"/>
              <a:ext cx="0" cy="7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8" name="Line 94"/>
            <p:cNvSpPr>
              <a:spLocks noChangeShapeType="1"/>
            </p:cNvSpPr>
            <p:nvPr/>
          </p:nvSpPr>
          <p:spPr bwMode="auto">
            <a:xfrm flipH="1">
              <a:off x="3108" y="1618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9" name="Line 95"/>
            <p:cNvSpPr>
              <a:spLocks noChangeShapeType="1"/>
            </p:cNvSpPr>
            <p:nvPr/>
          </p:nvSpPr>
          <p:spPr bwMode="auto">
            <a:xfrm>
              <a:off x="158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0" name="Line 96"/>
            <p:cNvSpPr>
              <a:spLocks noChangeShapeType="1"/>
            </p:cNvSpPr>
            <p:nvPr/>
          </p:nvSpPr>
          <p:spPr bwMode="auto">
            <a:xfrm>
              <a:off x="182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1" name="Line 97"/>
            <p:cNvSpPr>
              <a:spLocks noChangeShapeType="1"/>
            </p:cNvSpPr>
            <p:nvPr/>
          </p:nvSpPr>
          <p:spPr bwMode="auto">
            <a:xfrm>
              <a:off x="206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2" name="Line 98"/>
            <p:cNvSpPr>
              <a:spLocks noChangeShapeType="1"/>
            </p:cNvSpPr>
            <p:nvPr/>
          </p:nvSpPr>
          <p:spPr bwMode="auto">
            <a:xfrm>
              <a:off x="2448" y="3000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3" name="Line 99"/>
            <p:cNvSpPr>
              <a:spLocks noChangeShapeType="1"/>
            </p:cNvSpPr>
            <p:nvPr/>
          </p:nvSpPr>
          <p:spPr bwMode="auto">
            <a:xfrm>
              <a:off x="724" y="235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4" name="Line 100"/>
            <p:cNvSpPr>
              <a:spLocks noChangeShapeType="1"/>
            </p:cNvSpPr>
            <p:nvPr/>
          </p:nvSpPr>
          <p:spPr bwMode="auto">
            <a:xfrm>
              <a:off x="1996" y="23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77" name="Text Box 101"/>
            <p:cNvSpPr txBox="1">
              <a:spLocks noChangeArrowheads="1"/>
            </p:cNvSpPr>
            <p:nvPr/>
          </p:nvSpPr>
          <p:spPr bwMode="auto">
            <a:xfrm>
              <a:off x="2400" y="33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9478" name="Text Box 102"/>
            <p:cNvSpPr txBox="1">
              <a:spLocks noChangeArrowheads="1"/>
            </p:cNvSpPr>
            <p:nvPr/>
          </p:nvSpPr>
          <p:spPr bwMode="auto">
            <a:xfrm>
              <a:off x="1392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29479" name="Text Box 103"/>
            <p:cNvSpPr txBox="1">
              <a:spLocks noChangeArrowheads="1"/>
            </p:cNvSpPr>
            <p:nvPr/>
          </p:nvSpPr>
          <p:spPr bwMode="auto">
            <a:xfrm>
              <a:off x="144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229480" name="Text Box 104"/>
            <p:cNvSpPr txBox="1">
              <a:spLocks noChangeArrowheads="1"/>
            </p:cNvSpPr>
            <p:nvPr/>
          </p:nvSpPr>
          <p:spPr bwMode="auto">
            <a:xfrm>
              <a:off x="1008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9481" name="Text Box 10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grpSp>
          <p:nvGrpSpPr>
            <p:cNvPr id="42090" name="Group 106"/>
            <p:cNvGrpSpPr>
              <a:grpSpLocks/>
            </p:cNvGrpSpPr>
            <p:nvPr/>
          </p:nvGrpSpPr>
          <p:grpSpPr bwMode="auto">
            <a:xfrm>
              <a:off x="227" y="2567"/>
              <a:ext cx="1021" cy="414"/>
              <a:chOff x="2204" y="2514"/>
              <a:chExt cx="1021" cy="414"/>
            </a:xfrm>
          </p:grpSpPr>
          <p:sp>
            <p:nvSpPr>
              <p:cNvPr id="42096" name="Rectangle 107"/>
              <p:cNvSpPr>
                <a:spLocks noChangeArrowheads="1"/>
              </p:cNvSpPr>
              <p:nvPr/>
            </p:nvSpPr>
            <p:spPr bwMode="auto">
              <a:xfrm>
                <a:off x="2204" y="2514"/>
                <a:ext cx="1021" cy="214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/>
                  <a:t>+</a:t>
                </a:r>
              </a:p>
            </p:txBody>
          </p:sp>
          <p:sp>
            <p:nvSpPr>
              <p:cNvPr id="42097" name="Rectangle 108"/>
              <p:cNvSpPr>
                <a:spLocks noChangeArrowheads="1"/>
              </p:cNvSpPr>
              <p:nvPr/>
            </p:nvSpPr>
            <p:spPr bwMode="auto">
              <a:xfrm>
                <a:off x="2204" y="2736"/>
                <a:ext cx="484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2098" name="Rectangle 109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537" cy="192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2091" name="Line 111"/>
            <p:cNvSpPr>
              <a:spLocks noChangeShapeType="1"/>
            </p:cNvSpPr>
            <p:nvPr/>
          </p:nvSpPr>
          <p:spPr bwMode="auto">
            <a:xfrm>
              <a:off x="327" y="2972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2" name="Line 112"/>
            <p:cNvSpPr>
              <a:spLocks noChangeShapeType="1"/>
            </p:cNvSpPr>
            <p:nvPr/>
          </p:nvSpPr>
          <p:spPr bwMode="auto">
            <a:xfrm>
              <a:off x="567" y="2972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3" name="Line 113"/>
            <p:cNvSpPr>
              <a:spLocks noChangeShapeType="1"/>
            </p:cNvSpPr>
            <p:nvPr/>
          </p:nvSpPr>
          <p:spPr bwMode="auto">
            <a:xfrm>
              <a:off x="807" y="2972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4" name="Line 114"/>
            <p:cNvSpPr>
              <a:spLocks noChangeShapeType="1"/>
            </p:cNvSpPr>
            <p:nvPr/>
          </p:nvSpPr>
          <p:spPr bwMode="auto">
            <a:xfrm>
              <a:off x="1143" y="2972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5" name="Line 115"/>
            <p:cNvSpPr>
              <a:spLocks noChangeShapeType="1"/>
            </p:cNvSpPr>
            <p:nvPr/>
          </p:nvSpPr>
          <p:spPr bwMode="auto">
            <a:xfrm>
              <a:off x="2256" y="3009"/>
              <a:ext cx="0" cy="3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可自启动的模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计数器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8" name="Oval 60"/>
          <p:cNvSpPr>
            <a:spLocks noChangeArrowheads="1"/>
          </p:cNvSpPr>
          <p:nvPr/>
        </p:nvSpPr>
        <p:spPr bwMode="auto">
          <a:xfrm>
            <a:off x="3347864" y="4412173"/>
            <a:ext cx="98136" cy="96947"/>
          </a:xfrm>
          <a:prstGeom prst="ellips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39" name="Oval 60"/>
          <p:cNvSpPr>
            <a:spLocks noChangeArrowheads="1"/>
          </p:cNvSpPr>
          <p:nvPr/>
        </p:nvSpPr>
        <p:spPr bwMode="auto">
          <a:xfrm>
            <a:off x="1305512" y="4340165"/>
            <a:ext cx="98136" cy="96947"/>
          </a:xfrm>
          <a:prstGeom prst="ellips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37" name="Line 23"/>
          <p:cNvSpPr>
            <a:spLocks noChangeShapeType="1"/>
          </p:cNvSpPr>
          <p:nvPr/>
        </p:nvSpPr>
        <p:spPr bwMode="auto">
          <a:xfrm>
            <a:off x="6400800" y="942280"/>
            <a:ext cx="2195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0" name="组合 91"/>
          <p:cNvGrpSpPr>
            <a:grpSpLocks/>
          </p:cNvGrpSpPr>
          <p:nvPr/>
        </p:nvGrpSpPr>
        <p:grpSpPr bwMode="auto">
          <a:xfrm>
            <a:off x="6208713" y="808930"/>
            <a:ext cx="2900362" cy="2332038"/>
            <a:chOff x="5791318" y="1269635"/>
            <a:chExt cx="2900418" cy="2331179"/>
          </a:xfrm>
        </p:grpSpPr>
        <p:grpSp>
          <p:nvGrpSpPr>
            <p:cNvPr id="141" name="组合 92"/>
            <p:cNvGrpSpPr>
              <a:grpSpLocks/>
            </p:cNvGrpSpPr>
            <p:nvPr/>
          </p:nvGrpSpPr>
          <p:grpSpPr bwMode="auto">
            <a:xfrm>
              <a:off x="5791318" y="1269635"/>
              <a:ext cx="2884370" cy="2331179"/>
              <a:chOff x="5525642" y="955576"/>
              <a:chExt cx="3510854" cy="2788379"/>
            </a:xfrm>
          </p:grpSpPr>
          <p:sp>
            <p:nvSpPr>
              <p:cNvPr id="154" name="圆角矩形 104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6200228" y="955576"/>
                <a:ext cx="2066257" cy="5520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1.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输入方程：</a:t>
                </a:r>
              </a:p>
            </p:txBody>
          </p:sp>
        </p:grpSp>
        <p:grpSp>
          <p:nvGrpSpPr>
            <p:cNvPr id="142" name="Group 117"/>
            <p:cNvGrpSpPr>
              <a:grpSpLocks/>
            </p:cNvGrpSpPr>
            <p:nvPr/>
          </p:nvGrpSpPr>
          <p:grpSpPr bwMode="auto">
            <a:xfrm>
              <a:off x="5796136" y="1747837"/>
              <a:ext cx="2667000" cy="457200"/>
              <a:chOff x="3552" y="917"/>
              <a:chExt cx="1680" cy="288"/>
            </a:xfrm>
          </p:grpSpPr>
          <p:sp>
            <p:nvSpPr>
              <p:cNvPr id="151" name="Text Box 118"/>
              <p:cNvSpPr txBox="1">
                <a:spLocks noChangeArrowheads="1"/>
              </p:cNvSpPr>
              <p:nvPr/>
            </p:nvSpPr>
            <p:spPr bwMode="auto">
              <a:xfrm>
                <a:off x="3552" y="917"/>
                <a:ext cx="1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  </a:t>
                </a:r>
              </a:p>
            </p:txBody>
          </p:sp>
          <p:sp>
            <p:nvSpPr>
              <p:cNvPr id="153" name="Line 119"/>
              <p:cNvSpPr>
                <a:spLocks noChangeShapeType="1"/>
              </p:cNvSpPr>
              <p:nvPr/>
            </p:nvSpPr>
            <p:spPr bwMode="auto">
              <a:xfrm>
                <a:off x="4282" y="933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3" name="Group 120"/>
            <p:cNvGrpSpPr>
              <a:grpSpLocks/>
            </p:cNvGrpSpPr>
            <p:nvPr/>
          </p:nvGrpSpPr>
          <p:grpSpPr bwMode="auto">
            <a:xfrm>
              <a:off x="5796136" y="2959100"/>
              <a:ext cx="1295400" cy="457200"/>
              <a:chOff x="3648" y="1968"/>
              <a:chExt cx="816" cy="288"/>
            </a:xfrm>
          </p:grpSpPr>
          <p:sp>
            <p:nvSpPr>
              <p:cNvPr id="149" name="Text Box 121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150" name="Line 12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4" name="Group 123"/>
            <p:cNvGrpSpPr>
              <a:grpSpLocks/>
            </p:cNvGrpSpPr>
            <p:nvPr/>
          </p:nvGrpSpPr>
          <p:grpSpPr bwMode="auto">
            <a:xfrm>
              <a:off x="5796136" y="2348880"/>
              <a:ext cx="2895600" cy="457200"/>
              <a:chOff x="3696" y="1296"/>
              <a:chExt cx="1824" cy="288"/>
            </a:xfrm>
          </p:grpSpPr>
          <p:sp>
            <p:nvSpPr>
              <p:cNvPr id="145" name="Text Box 124"/>
              <p:cNvSpPr txBox="1">
                <a:spLocks noChangeArrowheads="1"/>
              </p:cNvSpPr>
              <p:nvPr/>
            </p:nvSpPr>
            <p:spPr bwMode="auto">
              <a:xfrm>
                <a:off x="3696" y="1296"/>
                <a:ext cx="18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146" name="Line 125"/>
              <p:cNvSpPr>
                <a:spLocks noChangeShapeType="1"/>
              </p:cNvSpPr>
              <p:nvPr/>
            </p:nvSpPr>
            <p:spPr bwMode="auto">
              <a:xfrm>
                <a:off x="4416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" name="Line 126"/>
              <p:cNvSpPr>
                <a:spLocks noChangeShapeType="1"/>
              </p:cNvSpPr>
              <p:nvPr/>
            </p:nvSpPr>
            <p:spPr bwMode="auto">
              <a:xfrm>
                <a:off x="4992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8" name="Line 127"/>
              <p:cNvSpPr>
                <a:spLocks noChangeShapeType="1"/>
              </p:cNvSpPr>
              <p:nvPr/>
            </p:nvSpPr>
            <p:spPr bwMode="auto">
              <a:xfrm>
                <a:off x="4752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7" name="组合 106"/>
          <p:cNvGrpSpPr>
            <a:grpSpLocks/>
          </p:cNvGrpSpPr>
          <p:nvPr/>
        </p:nvGrpSpPr>
        <p:grpSpPr bwMode="auto">
          <a:xfrm>
            <a:off x="6208713" y="3933825"/>
            <a:ext cx="2843212" cy="2014538"/>
            <a:chOff x="6332796" y="4221089"/>
            <a:chExt cx="2753840" cy="2014612"/>
          </a:xfrm>
        </p:grpSpPr>
        <p:grpSp>
          <p:nvGrpSpPr>
            <p:cNvPr id="159" name="组合 107"/>
            <p:cNvGrpSpPr>
              <a:grpSpLocks/>
            </p:cNvGrpSpPr>
            <p:nvPr/>
          </p:nvGrpSpPr>
          <p:grpSpPr bwMode="auto">
            <a:xfrm>
              <a:off x="6332796" y="4221089"/>
              <a:ext cx="2753840" cy="2014612"/>
              <a:chOff x="6180396" y="955576"/>
              <a:chExt cx="2753840" cy="2788379"/>
            </a:xfrm>
          </p:grpSpPr>
          <p:sp>
            <p:nvSpPr>
              <p:cNvPr id="164" name="圆角矩形 112"/>
              <p:cNvSpPr>
                <a:spLocks noChangeArrowheads="1"/>
              </p:cNvSpPr>
              <p:nvPr/>
            </p:nvSpPr>
            <p:spPr bwMode="auto">
              <a:xfrm>
                <a:off x="6180396" y="1237149"/>
                <a:ext cx="2753840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" name="Text Box 81"/>
              <p:cNvSpPr txBox="1">
                <a:spLocks noChangeArrowheads="1"/>
              </p:cNvSpPr>
              <p:nvPr/>
            </p:nvSpPr>
            <p:spPr bwMode="auto">
              <a:xfrm>
                <a:off x="6385814" y="955576"/>
                <a:ext cx="2254694" cy="6389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2.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次态方程：</a:t>
                </a:r>
              </a:p>
            </p:txBody>
          </p:sp>
        </p:grpSp>
        <p:grpSp>
          <p:nvGrpSpPr>
            <p:cNvPr id="160" name="Group 80"/>
            <p:cNvGrpSpPr>
              <a:grpSpLocks/>
            </p:cNvGrpSpPr>
            <p:nvPr/>
          </p:nvGrpSpPr>
          <p:grpSpPr bwMode="auto">
            <a:xfrm>
              <a:off x="6676488" y="4637883"/>
              <a:ext cx="1906589" cy="1570038"/>
              <a:chOff x="4783" y="881"/>
              <a:chExt cx="1201" cy="989"/>
            </a:xfrm>
          </p:grpSpPr>
          <p:sp>
            <p:nvSpPr>
              <p:cNvPr id="161" name="Text Box 8"/>
              <p:cNvSpPr txBox="1">
                <a:spLocks noChangeArrowheads="1"/>
              </p:cNvSpPr>
              <p:nvPr/>
            </p:nvSpPr>
            <p:spPr bwMode="auto">
              <a:xfrm>
                <a:off x="4783" y="1543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62" name="Text Box 9"/>
              <p:cNvSpPr txBox="1">
                <a:spLocks noChangeArrowheads="1"/>
              </p:cNvSpPr>
              <p:nvPr/>
            </p:nvSpPr>
            <p:spPr bwMode="auto">
              <a:xfrm>
                <a:off x="4784" y="1209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63" name="Text Box 10"/>
              <p:cNvSpPr txBox="1">
                <a:spLocks noChangeArrowheads="1"/>
              </p:cNvSpPr>
              <p:nvPr/>
            </p:nvSpPr>
            <p:spPr bwMode="auto">
              <a:xfrm>
                <a:off x="4784" y="881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</p:grpSp>
      </p:grpSp>
      <p:sp>
        <p:nvSpPr>
          <p:cNvPr id="166" name="Text Box 84"/>
          <p:cNvSpPr txBox="1">
            <a:spLocks noChangeArrowheads="1"/>
          </p:cNvSpPr>
          <p:nvPr/>
        </p:nvSpPr>
        <p:spPr bwMode="auto">
          <a:xfrm>
            <a:off x="179512" y="11716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Moore</a:t>
            </a:r>
            <a:endParaRPr lang="zh-CN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表格 95"/>
          <p:cNvGraphicFramePr>
            <a:graphicFrameLocks noGrp="1"/>
          </p:cNvGraphicFramePr>
          <p:nvPr>
            <p:extLst/>
          </p:nvPr>
        </p:nvGraphicFramePr>
        <p:xfrm>
          <a:off x="467544" y="404670"/>
          <a:ext cx="5688632" cy="410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5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1   1   1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671763" y="4832797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000</a:t>
            </a:r>
          </a:p>
        </p:txBody>
      </p:sp>
      <p:sp>
        <p:nvSpPr>
          <p:cNvPr id="230426" name="Text Box 26"/>
          <p:cNvSpPr txBox="1">
            <a:spLocks noChangeArrowheads="1"/>
          </p:cNvSpPr>
          <p:nvPr/>
        </p:nvSpPr>
        <p:spPr bwMode="auto">
          <a:xfrm>
            <a:off x="3890963" y="4832797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001</a:t>
            </a:r>
          </a:p>
        </p:txBody>
      </p:sp>
      <p:sp>
        <p:nvSpPr>
          <p:cNvPr id="230427" name="Text Box 27"/>
          <p:cNvSpPr txBox="1">
            <a:spLocks noChangeArrowheads="1"/>
          </p:cNvSpPr>
          <p:nvPr/>
        </p:nvSpPr>
        <p:spPr bwMode="auto">
          <a:xfrm>
            <a:off x="5033963" y="4832797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010</a:t>
            </a:r>
          </a:p>
        </p:txBody>
      </p: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5033963" y="5670997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011</a:t>
            </a:r>
          </a:p>
        </p:txBody>
      </p:sp>
      <p:sp>
        <p:nvSpPr>
          <p:cNvPr id="230429" name="Text Box 29"/>
          <p:cNvSpPr txBox="1">
            <a:spLocks noChangeArrowheads="1"/>
          </p:cNvSpPr>
          <p:nvPr/>
        </p:nvSpPr>
        <p:spPr bwMode="auto">
          <a:xfrm>
            <a:off x="2671763" y="5661472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101</a:t>
            </a:r>
          </a:p>
        </p:txBody>
      </p:sp>
      <p:sp>
        <p:nvSpPr>
          <p:cNvPr id="230430" name="Text Box 30"/>
          <p:cNvSpPr txBox="1">
            <a:spLocks noChangeArrowheads="1"/>
          </p:cNvSpPr>
          <p:nvPr/>
        </p:nvSpPr>
        <p:spPr bwMode="auto">
          <a:xfrm>
            <a:off x="3890963" y="5670997"/>
            <a:ext cx="7620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43017" name="Line 31"/>
          <p:cNvSpPr>
            <a:spLocks noChangeShapeType="1"/>
          </p:cNvSpPr>
          <p:nvPr/>
        </p:nvSpPr>
        <p:spPr bwMode="auto">
          <a:xfrm>
            <a:off x="3433763" y="5061397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3018" name="Line 32"/>
          <p:cNvSpPr>
            <a:spLocks noChangeShapeType="1"/>
          </p:cNvSpPr>
          <p:nvPr/>
        </p:nvSpPr>
        <p:spPr bwMode="auto">
          <a:xfrm>
            <a:off x="4652963" y="5061397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9" name="Line 33"/>
          <p:cNvSpPr>
            <a:spLocks noChangeShapeType="1"/>
          </p:cNvSpPr>
          <p:nvPr/>
        </p:nvSpPr>
        <p:spPr bwMode="auto">
          <a:xfrm>
            <a:off x="5414963" y="5289997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0" name="Line 34"/>
          <p:cNvSpPr>
            <a:spLocks noChangeShapeType="1"/>
          </p:cNvSpPr>
          <p:nvPr/>
        </p:nvSpPr>
        <p:spPr bwMode="auto">
          <a:xfrm flipH="1">
            <a:off x="4652963" y="5899597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1" name="Line 35"/>
          <p:cNvSpPr>
            <a:spLocks noChangeShapeType="1"/>
          </p:cNvSpPr>
          <p:nvPr/>
        </p:nvSpPr>
        <p:spPr bwMode="auto">
          <a:xfrm flipH="1">
            <a:off x="3433763" y="5899597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2" name="Line 36"/>
          <p:cNvSpPr>
            <a:spLocks noChangeShapeType="1"/>
          </p:cNvSpPr>
          <p:nvPr/>
        </p:nvSpPr>
        <p:spPr bwMode="auto">
          <a:xfrm flipV="1">
            <a:off x="2976563" y="5289997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0437" name="Text Box 37"/>
          <p:cNvSpPr txBox="1">
            <a:spLocks noChangeArrowheads="1"/>
          </p:cNvSpPr>
          <p:nvPr/>
        </p:nvSpPr>
        <p:spPr bwMode="auto">
          <a:xfrm>
            <a:off x="1300163" y="5670997"/>
            <a:ext cx="762000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111</a:t>
            </a:r>
          </a:p>
        </p:txBody>
      </p:sp>
      <p:sp>
        <p:nvSpPr>
          <p:cNvPr id="230438" name="Text Box 38"/>
          <p:cNvSpPr txBox="1">
            <a:spLocks noChangeArrowheads="1"/>
          </p:cNvSpPr>
          <p:nvPr/>
        </p:nvSpPr>
        <p:spPr bwMode="auto">
          <a:xfrm>
            <a:off x="601663" y="4753422"/>
            <a:ext cx="762000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110</a:t>
            </a:r>
          </a:p>
        </p:txBody>
      </p:sp>
      <p:sp>
        <p:nvSpPr>
          <p:cNvPr id="43025" name="Freeform 39"/>
          <p:cNvSpPr>
            <a:spLocks/>
          </p:cNvSpPr>
          <p:nvPr/>
        </p:nvSpPr>
        <p:spPr bwMode="auto">
          <a:xfrm>
            <a:off x="525463" y="5289997"/>
            <a:ext cx="698500" cy="685800"/>
          </a:xfrm>
          <a:custGeom>
            <a:avLst/>
            <a:gdLst>
              <a:gd name="T0" fmla="*/ 2147483646 w 440"/>
              <a:gd name="T1" fmla="*/ 0 h 432"/>
              <a:gd name="T2" fmla="*/ 2147483646 w 440"/>
              <a:gd name="T3" fmla="*/ 2147483646 h 432"/>
              <a:gd name="T4" fmla="*/ 2147483646 w 440"/>
              <a:gd name="T5" fmla="*/ 2147483646 h 432"/>
              <a:gd name="T6" fmla="*/ 0 60000 65536"/>
              <a:gd name="T7" fmla="*/ 0 60000 65536"/>
              <a:gd name="T8" fmla="*/ 0 60000 65536"/>
              <a:gd name="T9" fmla="*/ 0 w 440"/>
              <a:gd name="T10" fmla="*/ 0 h 432"/>
              <a:gd name="T11" fmla="*/ 440 w 4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432">
                <a:moveTo>
                  <a:pt x="104" y="0"/>
                </a:moveTo>
                <a:cubicBezTo>
                  <a:pt x="52" y="108"/>
                  <a:pt x="0" y="216"/>
                  <a:pt x="56" y="288"/>
                </a:cubicBezTo>
                <a:cubicBezTo>
                  <a:pt x="112" y="360"/>
                  <a:pt x="276" y="396"/>
                  <a:pt x="440" y="432"/>
                </a:cubicBezTo>
              </a:path>
            </a:pathLst>
          </a:cu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3032" name="Group 47"/>
          <p:cNvGrpSpPr>
            <a:grpSpLocks/>
          </p:cNvGrpSpPr>
          <p:nvPr/>
        </p:nvGrpSpPr>
        <p:grpSpPr bwMode="auto">
          <a:xfrm>
            <a:off x="5334000" y="978024"/>
            <a:ext cx="533400" cy="304800"/>
            <a:chOff x="3360" y="480"/>
            <a:chExt cx="336" cy="192"/>
          </a:xfrm>
        </p:grpSpPr>
        <p:sp>
          <p:nvSpPr>
            <p:cNvPr id="43101" name="Line 48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2" name="Line 49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3" name="Line 50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4" name="Line 51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5" name="Line 52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3" name="Group 53"/>
          <p:cNvGrpSpPr>
            <a:grpSpLocks/>
          </p:cNvGrpSpPr>
          <p:nvPr/>
        </p:nvGrpSpPr>
        <p:grpSpPr bwMode="auto">
          <a:xfrm>
            <a:off x="5334000" y="1435224"/>
            <a:ext cx="533400" cy="304800"/>
            <a:chOff x="3360" y="480"/>
            <a:chExt cx="336" cy="192"/>
          </a:xfrm>
        </p:grpSpPr>
        <p:sp>
          <p:nvSpPr>
            <p:cNvPr id="43096" name="Line 54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7" name="Line 55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8" name="Line 56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9" name="Line 57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0" name="Line 58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4" name="Group 59"/>
          <p:cNvGrpSpPr>
            <a:grpSpLocks/>
          </p:cNvGrpSpPr>
          <p:nvPr/>
        </p:nvGrpSpPr>
        <p:grpSpPr bwMode="auto">
          <a:xfrm>
            <a:off x="5334000" y="1892424"/>
            <a:ext cx="533400" cy="304800"/>
            <a:chOff x="3360" y="480"/>
            <a:chExt cx="336" cy="192"/>
          </a:xfrm>
        </p:grpSpPr>
        <p:sp>
          <p:nvSpPr>
            <p:cNvPr id="43091" name="Line 60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2" name="Line 61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3" name="Line 62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4" name="Line 63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5" name="Line 64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5" name="Group 65"/>
          <p:cNvGrpSpPr>
            <a:grpSpLocks/>
          </p:cNvGrpSpPr>
          <p:nvPr/>
        </p:nvGrpSpPr>
        <p:grpSpPr bwMode="auto">
          <a:xfrm>
            <a:off x="5334000" y="2349624"/>
            <a:ext cx="533400" cy="304800"/>
            <a:chOff x="3360" y="480"/>
            <a:chExt cx="336" cy="192"/>
          </a:xfrm>
        </p:grpSpPr>
        <p:sp>
          <p:nvSpPr>
            <p:cNvPr id="43086" name="Line 66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7" name="Line 67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8" name="Line 68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9" name="Line 69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0" name="Line 70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6" name="Group 71"/>
          <p:cNvGrpSpPr>
            <a:grpSpLocks/>
          </p:cNvGrpSpPr>
          <p:nvPr/>
        </p:nvGrpSpPr>
        <p:grpSpPr bwMode="auto">
          <a:xfrm>
            <a:off x="5334000" y="2806824"/>
            <a:ext cx="533400" cy="304800"/>
            <a:chOff x="3360" y="480"/>
            <a:chExt cx="336" cy="192"/>
          </a:xfrm>
        </p:grpSpPr>
        <p:sp>
          <p:nvSpPr>
            <p:cNvPr id="43081" name="Line 72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2" name="Line 73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3" name="Line 74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4" name="Line 75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5" name="Line 76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7" name="Group 77"/>
          <p:cNvGrpSpPr>
            <a:grpSpLocks/>
          </p:cNvGrpSpPr>
          <p:nvPr/>
        </p:nvGrpSpPr>
        <p:grpSpPr bwMode="auto">
          <a:xfrm>
            <a:off x="5334000" y="3264024"/>
            <a:ext cx="533400" cy="304800"/>
            <a:chOff x="3360" y="480"/>
            <a:chExt cx="336" cy="192"/>
          </a:xfrm>
        </p:grpSpPr>
        <p:sp>
          <p:nvSpPr>
            <p:cNvPr id="43076" name="Line 78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7" name="Line 79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8" name="Line 80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9" name="Line 81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0" name="Line 82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8" name="Group 83"/>
          <p:cNvGrpSpPr>
            <a:grpSpLocks/>
          </p:cNvGrpSpPr>
          <p:nvPr/>
        </p:nvGrpSpPr>
        <p:grpSpPr bwMode="auto">
          <a:xfrm>
            <a:off x="5334000" y="3721224"/>
            <a:ext cx="533400" cy="304800"/>
            <a:chOff x="3360" y="480"/>
            <a:chExt cx="336" cy="192"/>
          </a:xfrm>
        </p:grpSpPr>
        <p:sp>
          <p:nvSpPr>
            <p:cNvPr id="43071" name="Line 84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2" name="Line 85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3" name="Line 86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4" name="Line 87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5" name="Line 88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9" name="Group 89"/>
          <p:cNvGrpSpPr>
            <a:grpSpLocks/>
          </p:cNvGrpSpPr>
          <p:nvPr/>
        </p:nvGrpSpPr>
        <p:grpSpPr bwMode="auto">
          <a:xfrm>
            <a:off x="1835696" y="4653136"/>
            <a:ext cx="533400" cy="304800"/>
            <a:chOff x="3360" y="480"/>
            <a:chExt cx="336" cy="192"/>
          </a:xfrm>
        </p:grpSpPr>
        <p:sp>
          <p:nvSpPr>
            <p:cNvPr id="43066" name="Line 90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67" name="Line 91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68" name="Line 92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69" name="Line 93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0" name="Line 94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040" name="Line 95"/>
          <p:cNvSpPr>
            <a:spLocks noChangeShapeType="1"/>
          </p:cNvSpPr>
          <p:nvPr/>
        </p:nvSpPr>
        <p:spPr bwMode="auto">
          <a:xfrm>
            <a:off x="609600" y="3645024"/>
            <a:ext cx="54864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41" name="Freeform 96"/>
          <p:cNvSpPr>
            <a:spLocks/>
          </p:cNvSpPr>
          <p:nvPr/>
        </p:nvSpPr>
        <p:spPr bwMode="auto">
          <a:xfrm>
            <a:off x="2062163" y="6128197"/>
            <a:ext cx="1981200" cy="469900"/>
          </a:xfrm>
          <a:custGeom>
            <a:avLst/>
            <a:gdLst>
              <a:gd name="T0" fmla="*/ 0 w 1248"/>
              <a:gd name="T1" fmla="*/ 0 h 296"/>
              <a:gd name="T2" fmla="*/ 2147483646 w 1248"/>
              <a:gd name="T3" fmla="*/ 2147483646 h 296"/>
              <a:gd name="T4" fmla="*/ 2147483646 w 1248"/>
              <a:gd name="T5" fmla="*/ 2147483646 h 296"/>
              <a:gd name="T6" fmla="*/ 0 60000 65536"/>
              <a:gd name="T7" fmla="*/ 0 60000 65536"/>
              <a:gd name="T8" fmla="*/ 0 60000 65536"/>
              <a:gd name="T9" fmla="*/ 0 w 1248"/>
              <a:gd name="T10" fmla="*/ 0 h 296"/>
              <a:gd name="T11" fmla="*/ 1248 w 124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96">
                <a:moveTo>
                  <a:pt x="0" y="0"/>
                </a:moveTo>
                <a:cubicBezTo>
                  <a:pt x="232" y="140"/>
                  <a:pt x="464" y="280"/>
                  <a:pt x="672" y="288"/>
                </a:cubicBezTo>
                <a:cubicBezTo>
                  <a:pt x="880" y="296"/>
                  <a:pt x="1064" y="172"/>
                  <a:pt x="1248" y="48"/>
                </a:cubicBezTo>
              </a:path>
            </a:pathLst>
          </a:cu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42" name="Text Box 98"/>
          <p:cNvSpPr txBox="1">
            <a:spLocks noChangeArrowheads="1"/>
          </p:cNvSpPr>
          <p:nvPr/>
        </p:nvSpPr>
        <p:spPr bwMode="auto">
          <a:xfrm>
            <a:off x="1435454" y="5037585"/>
            <a:ext cx="2016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自启动！</a:t>
            </a:r>
          </a:p>
        </p:txBody>
      </p:sp>
      <p:grpSp>
        <p:nvGrpSpPr>
          <p:cNvPr id="139" name="Group 83"/>
          <p:cNvGrpSpPr>
            <a:grpSpLocks/>
          </p:cNvGrpSpPr>
          <p:nvPr/>
        </p:nvGrpSpPr>
        <p:grpSpPr bwMode="auto">
          <a:xfrm>
            <a:off x="5334744" y="4077072"/>
            <a:ext cx="533400" cy="304800"/>
            <a:chOff x="3360" y="480"/>
            <a:chExt cx="336" cy="192"/>
          </a:xfrm>
        </p:grpSpPr>
        <p:sp>
          <p:nvSpPr>
            <p:cNvPr id="140" name="Line 84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" name="Line 85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" name="Line 86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" name="Line 87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" name="Line 88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5" name="矩形 144"/>
          <p:cNvSpPr/>
          <p:nvPr/>
        </p:nvSpPr>
        <p:spPr>
          <a:xfrm>
            <a:off x="2510833" y="-6034"/>
            <a:ext cx="2142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状态</a:t>
            </a:r>
            <a:r>
              <a:rPr lang="zh-CN" altLang="en-US" b="1" dirty="0" smtClean="0">
                <a:solidFill>
                  <a:schemeClr val="bg1"/>
                </a:solidFill>
              </a:rPr>
              <a:t>转换表</a:t>
            </a:r>
            <a:endParaRPr lang="zh-CN" altLang="en-US" dirty="0"/>
          </a:p>
        </p:txBody>
      </p:sp>
      <p:sp>
        <p:nvSpPr>
          <p:cNvPr id="100" name="Line 23"/>
          <p:cNvSpPr>
            <a:spLocks noChangeShapeType="1"/>
          </p:cNvSpPr>
          <p:nvPr/>
        </p:nvSpPr>
        <p:spPr bwMode="auto">
          <a:xfrm>
            <a:off x="6400800" y="942280"/>
            <a:ext cx="2195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1" name="组合 91"/>
          <p:cNvGrpSpPr>
            <a:grpSpLocks/>
          </p:cNvGrpSpPr>
          <p:nvPr/>
        </p:nvGrpSpPr>
        <p:grpSpPr bwMode="auto">
          <a:xfrm>
            <a:off x="6208713" y="808930"/>
            <a:ext cx="2900362" cy="2332038"/>
            <a:chOff x="5791318" y="1269635"/>
            <a:chExt cx="2900418" cy="2331179"/>
          </a:xfrm>
        </p:grpSpPr>
        <p:grpSp>
          <p:nvGrpSpPr>
            <p:cNvPr id="102" name="组合 92"/>
            <p:cNvGrpSpPr>
              <a:grpSpLocks/>
            </p:cNvGrpSpPr>
            <p:nvPr/>
          </p:nvGrpSpPr>
          <p:grpSpPr bwMode="auto">
            <a:xfrm>
              <a:off x="5791318" y="1269635"/>
              <a:ext cx="2884370" cy="2331179"/>
              <a:chOff x="5525642" y="955576"/>
              <a:chExt cx="3510854" cy="2788379"/>
            </a:xfrm>
          </p:grpSpPr>
          <p:sp>
            <p:nvSpPr>
              <p:cNvPr id="117" name="圆角矩形 104"/>
              <p:cNvSpPr>
                <a:spLocks noChangeArrowheads="1"/>
              </p:cNvSpPr>
              <p:nvPr/>
            </p:nvSpPr>
            <p:spPr bwMode="auto">
              <a:xfrm>
                <a:off x="5525642" y="1237149"/>
                <a:ext cx="3510854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" name="Text Box 81"/>
              <p:cNvSpPr txBox="1">
                <a:spLocks noChangeArrowheads="1"/>
              </p:cNvSpPr>
              <p:nvPr/>
            </p:nvSpPr>
            <p:spPr bwMode="auto">
              <a:xfrm>
                <a:off x="6200228" y="955576"/>
                <a:ext cx="2066257" cy="5520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1.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输入方程：</a:t>
                </a:r>
              </a:p>
            </p:txBody>
          </p:sp>
        </p:grp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5796136" y="1747837"/>
              <a:ext cx="2667000" cy="457200"/>
              <a:chOff x="3552" y="917"/>
              <a:chExt cx="1680" cy="288"/>
            </a:xfrm>
          </p:grpSpPr>
          <p:sp>
            <p:nvSpPr>
              <p:cNvPr id="115" name="Text Box 118"/>
              <p:cNvSpPr txBox="1">
                <a:spLocks noChangeArrowheads="1"/>
              </p:cNvSpPr>
              <p:nvPr/>
            </p:nvSpPr>
            <p:spPr bwMode="auto">
              <a:xfrm>
                <a:off x="3552" y="917"/>
                <a:ext cx="1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     </a:t>
                </a:r>
              </a:p>
            </p:txBody>
          </p:sp>
          <p:sp>
            <p:nvSpPr>
              <p:cNvPr id="116" name="Line 119"/>
              <p:cNvSpPr>
                <a:spLocks noChangeShapeType="1"/>
              </p:cNvSpPr>
              <p:nvPr/>
            </p:nvSpPr>
            <p:spPr bwMode="auto">
              <a:xfrm>
                <a:off x="4282" y="933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4" name="Group 120"/>
            <p:cNvGrpSpPr>
              <a:grpSpLocks/>
            </p:cNvGrpSpPr>
            <p:nvPr/>
          </p:nvGrpSpPr>
          <p:grpSpPr bwMode="auto">
            <a:xfrm>
              <a:off x="5796136" y="2959100"/>
              <a:ext cx="1295400" cy="457200"/>
              <a:chOff x="3648" y="1968"/>
              <a:chExt cx="816" cy="288"/>
            </a:xfrm>
          </p:grpSpPr>
          <p:sp>
            <p:nvSpPr>
              <p:cNvPr id="113" name="Text Box 121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114" name="Line 12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5" name="Group 123"/>
            <p:cNvGrpSpPr>
              <a:grpSpLocks/>
            </p:cNvGrpSpPr>
            <p:nvPr/>
          </p:nvGrpSpPr>
          <p:grpSpPr bwMode="auto">
            <a:xfrm>
              <a:off x="5796136" y="2348880"/>
              <a:ext cx="2895600" cy="457200"/>
              <a:chOff x="3696" y="1296"/>
              <a:chExt cx="1824" cy="288"/>
            </a:xfrm>
          </p:grpSpPr>
          <p:sp>
            <p:nvSpPr>
              <p:cNvPr id="106" name="Text Box 124"/>
              <p:cNvSpPr txBox="1">
                <a:spLocks noChangeArrowheads="1"/>
              </p:cNvSpPr>
              <p:nvPr/>
            </p:nvSpPr>
            <p:spPr bwMode="auto">
              <a:xfrm>
                <a:off x="3696" y="1296"/>
                <a:ext cx="18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D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107" name="Line 125"/>
              <p:cNvSpPr>
                <a:spLocks noChangeShapeType="1"/>
              </p:cNvSpPr>
              <p:nvPr/>
            </p:nvSpPr>
            <p:spPr bwMode="auto">
              <a:xfrm>
                <a:off x="4416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" name="Line 126"/>
              <p:cNvSpPr>
                <a:spLocks noChangeShapeType="1"/>
              </p:cNvSpPr>
              <p:nvPr/>
            </p:nvSpPr>
            <p:spPr bwMode="auto">
              <a:xfrm>
                <a:off x="4992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" name="Line 127"/>
              <p:cNvSpPr>
                <a:spLocks noChangeShapeType="1"/>
              </p:cNvSpPr>
              <p:nvPr/>
            </p:nvSpPr>
            <p:spPr bwMode="auto">
              <a:xfrm>
                <a:off x="4752" y="1296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19" name="组合 106"/>
          <p:cNvGrpSpPr>
            <a:grpSpLocks/>
          </p:cNvGrpSpPr>
          <p:nvPr/>
        </p:nvGrpSpPr>
        <p:grpSpPr bwMode="auto">
          <a:xfrm>
            <a:off x="6208713" y="3933825"/>
            <a:ext cx="2843212" cy="2014538"/>
            <a:chOff x="6332796" y="4221089"/>
            <a:chExt cx="2753840" cy="2014612"/>
          </a:xfrm>
        </p:grpSpPr>
        <p:grpSp>
          <p:nvGrpSpPr>
            <p:cNvPr id="120" name="组合 107"/>
            <p:cNvGrpSpPr>
              <a:grpSpLocks/>
            </p:cNvGrpSpPr>
            <p:nvPr/>
          </p:nvGrpSpPr>
          <p:grpSpPr bwMode="auto">
            <a:xfrm>
              <a:off x="6332796" y="4221089"/>
              <a:ext cx="2753840" cy="2014612"/>
              <a:chOff x="6180396" y="955576"/>
              <a:chExt cx="2753840" cy="2788379"/>
            </a:xfrm>
          </p:grpSpPr>
          <p:sp>
            <p:nvSpPr>
              <p:cNvPr id="148" name="圆角矩形 112"/>
              <p:cNvSpPr>
                <a:spLocks noChangeArrowheads="1"/>
              </p:cNvSpPr>
              <p:nvPr/>
            </p:nvSpPr>
            <p:spPr bwMode="auto">
              <a:xfrm>
                <a:off x="6180396" y="1237149"/>
                <a:ext cx="2753840" cy="2506806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Text Box 81"/>
              <p:cNvSpPr txBox="1">
                <a:spLocks noChangeArrowheads="1"/>
              </p:cNvSpPr>
              <p:nvPr/>
            </p:nvSpPr>
            <p:spPr bwMode="auto">
              <a:xfrm>
                <a:off x="6385814" y="955576"/>
                <a:ext cx="2254694" cy="6389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2.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次态方程：</a:t>
                </a:r>
              </a:p>
            </p:txBody>
          </p:sp>
        </p:grpSp>
        <p:grpSp>
          <p:nvGrpSpPr>
            <p:cNvPr id="121" name="Group 80"/>
            <p:cNvGrpSpPr>
              <a:grpSpLocks/>
            </p:cNvGrpSpPr>
            <p:nvPr/>
          </p:nvGrpSpPr>
          <p:grpSpPr bwMode="auto">
            <a:xfrm>
              <a:off x="6676488" y="4637883"/>
              <a:ext cx="1906589" cy="1570038"/>
              <a:chOff x="4783" y="881"/>
              <a:chExt cx="1201" cy="989"/>
            </a:xfrm>
          </p:grpSpPr>
          <p:sp>
            <p:nvSpPr>
              <p:cNvPr id="122" name="Text Box 8"/>
              <p:cNvSpPr txBox="1">
                <a:spLocks noChangeArrowheads="1"/>
              </p:cNvSpPr>
              <p:nvPr/>
            </p:nvSpPr>
            <p:spPr bwMode="auto">
              <a:xfrm>
                <a:off x="4783" y="1543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46" name="Text Box 9"/>
              <p:cNvSpPr txBox="1">
                <a:spLocks noChangeArrowheads="1"/>
              </p:cNvSpPr>
              <p:nvPr/>
            </p:nvSpPr>
            <p:spPr bwMode="auto">
              <a:xfrm>
                <a:off x="4784" y="1209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47" name="Text Box 10"/>
              <p:cNvSpPr txBox="1">
                <a:spLocks noChangeArrowheads="1"/>
              </p:cNvSpPr>
              <p:nvPr/>
            </p:nvSpPr>
            <p:spPr bwMode="auto">
              <a:xfrm>
                <a:off x="4784" y="881"/>
                <a:ext cx="1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D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</p:grpSp>
      </p:grpSp>
      <p:sp>
        <p:nvSpPr>
          <p:cNvPr id="150" name="矩形 149"/>
          <p:cNvSpPr/>
          <p:nvPr/>
        </p:nvSpPr>
        <p:spPr>
          <a:xfrm>
            <a:off x="5085111" y="6190009"/>
            <a:ext cx="2142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4.</a:t>
            </a:r>
            <a:r>
              <a:rPr lang="zh-CN" altLang="en-US" b="1" dirty="0" smtClean="0">
                <a:solidFill>
                  <a:schemeClr val="bg1"/>
                </a:solidFill>
              </a:rPr>
              <a:t>状态图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7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3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3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3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3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5" grpId="0" animBg="1"/>
      <p:bldP spid="230426" grpId="0" animBg="1"/>
      <p:bldP spid="230427" grpId="0" animBg="1"/>
      <p:bldP spid="230428" grpId="0" animBg="1"/>
      <p:bldP spid="230429" grpId="0" animBg="1"/>
      <p:bldP spid="230430" grpId="0" animBg="1"/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230437" grpId="0" animBg="1"/>
      <p:bldP spid="230438" grpId="0" animBg="1"/>
      <p:bldP spid="43025" grpId="0" animBg="1"/>
      <p:bldP spid="43040" grpId="0" animBg="1"/>
      <p:bldP spid="43041" grpId="0" animBg="1"/>
      <p:bldP spid="43042" grpId="0"/>
      <p:bldP spid="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48632" y="1844824"/>
            <a:ext cx="69118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：数据传输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累加器的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并行加法器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272941"/>
              </p:ext>
            </p:extLst>
          </p:nvPr>
        </p:nvGraphicFramePr>
        <p:xfrm>
          <a:off x="1475656" y="3393752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9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93752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1844824"/>
            <a:ext cx="69118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时序逻辑分类与计数器分类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同步计数器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3200" b="1" dirty="0" smtClean="0">
                <a:latin typeface="Arial" panose="020B0604020202020204" pitchFamily="34" charset="0"/>
              </a:rPr>
              <a:t>计数器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595754"/>
              </p:ext>
            </p:extLst>
          </p:nvPr>
        </p:nvGraphicFramePr>
        <p:xfrm>
          <a:off x="1005086" y="486916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086" y="486916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5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5"/>
          <p:cNvSpPr txBox="1">
            <a:spLocks noChangeArrowheads="1"/>
          </p:cNvSpPr>
          <p:nvPr/>
        </p:nvSpPr>
        <p:spPr bwMode="auto">
          <a:xfrm>
            <a:off x="395288" y="33575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kumimoji="0" lang="en-US" altLang="zh-CN" sz="2400" b="1" baseline="-2500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</a:p>
        </p:txBody>
      </p:sp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1187450" y="908050"/>
            <a:ext cx="7200900" cy="2743200"/>
            <a:chOff x="1440" y="864"/>
            <a:chExt cx="3672" cy="1369"/>
          </a:xfrm>
        </p:grpSpPr>
        <p:sp>
          <p:nvSpPr>
            <p:cNvPr id="35894" name="Text Box 39"/>
            <p:cNvSpPr txBox="1">
              <a:spLocks noChangeArrowheads="1"/>
            </p:cNvSpPr>
            <p:nvPr/>
          </p:nvSpPr>
          <p:spPr bwMode="auto">
            <a:xfrm>
              <a:off x="1824" y="1824"/>
              <a:ext cx="5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CP</a:t>
              </a:r>
              <a:r>
                <a:rPr kumimoji="0" lang="en-US" altLang="zh-CN" sz="2000" b="1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endParaRPr kumimoji="0" lang="en-US" altLang="zh-CN" sz="2000" b="1" baseline="-250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73" name="Line 6"/>
            <p:cNvSpPr>
              <a:spLocks noChangeShapeType="1"/>
            </p:cNvSpPr>
            <p:nvPr/>
          </p:nvSpPr>
          <p:spPr bwMode="auto">
            <a:xfrm>
              <a:off x="2208" y="2004"/>
              <a:ext cx="45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4" name="Line 7"/>
            <p:cNvSpPr>
              <a:spLocks noChangeShapeType="1"/>
            </p:cNvSpPr>
            <p:nvPr/>
          </p:nvSpPr>
          <p:spPr bwMode="auto">
            <a:xfrm>
              <a:off x="3216" y="2028"/>
              <a:ext cx="46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5" name="Line 8"/>
            <p:cNvSpPr>
              <a:spLocks noChangeShapeType="1"/>
            </p:cNvSpPr>
            <p:nvPr/>
          </p:nvSpPr>
          <p:spPr bwMode="auto">
            <a:xfrm>
              <a:off x="3216" y="1872"/>
              <a:ext cx="0" cy="1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6" name="Line 9"/>
            <p:cNvSpPr>
              <a:spLocks noChangeShapeType="1"/>
            </p:cNvSpPr>
            <p:nvPr/>
          </p:nvSpPr>
          <p:spPr bwMode="auto">
            <a:xfrm>
              <a:off x="4248" y="187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7" name="Text Box 10"/>
            <p:cNvSpPr txBox="1">
              <a:spLocks noChangeArrowheads="1"/>
            </p:cNvSpPr>
            <p:nvPr/>
          </p:nvSpPr>
          <p:spPr bwMode="auto">
            <a:xfrm>
              <a:off x="4610" y="1920"/>
              <a:ext cx="5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5878" name="Text Box 11"/>
            <p:cNvSpPr txBox="1">
              <a:spLocks noChangeArrowheads="1"/>
            </p:cNvSpPr>
            <p:nvPr/>
          </p:nvSpPr>
          <p:spPr bwMode="auto">
            <a:xfrm>
              <a:off x="4166" y="879"/>
              <a:ext cx="34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5879" name="Group 12"/>
            <p:cNvGrpSpPr>
              <a:grpSpLocks/>
            </p:cNvGrpSpPr>
            <p:nvPr/>
          </p:nvGrpSpPr>
          <p:grpSpPr bwMode="auto">
            <a:xfrm>
              <a:off x="1824" y="1370"/>
              <a:ext cx="720" cy="517"/>
              <a:chOff x="1519" y="1706"/>
              <a:chExt cx="907" cy="608"/>
            </a:xfrm>
          </p:grpSpPr>
          <p:sp>
            <p:nvSpPr>
              <p:cNvPr id="35918" name="Text Box 13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rgbClr val="CCFFFF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0         </a:t>
                </a:r>
                <a:r>
                  <a:rPr kumimoji="0" lang="en-US" altLang="zh-CN" sz="2000" b="1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3           </a:t>
                </a:r>
                <a:r>
                  <a:rPr kumimoji="0" lang="en-US" altLang="zh-CN" sz="2000" b="1" baseline="-25000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3</a:t>
                </a:r>
                <a:endParaRPr kumimoji="0"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19" name="Line 14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20" name="Line 15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21" name="Oval 16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5880" name="Line 17"/>
            <p:cNvSpPr>
              <a:spLocks noChangeShapeType="1"/>
            </p:cNvSpPr>
            <p:nvPr/>
          </p:nvSpPr>
          <p:spPr bwMode="auto">
            <a:xfrm>
              <a:off x="2210" y="1888"/>
              <a:ext cx="0" cy="1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1" name="Line 18"/>
            <p:cNvSpPr>
              <a:spLocks noChangeShapeType="1"/>
            </p:cNvSpPr>
            <p:nvPr/>
          </p:nvSpPr>
          <p:spPr bwMode="auto">
            <a:xfrm>
              <a:off x="3383" y="1179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882" name="Group 19"/>
            <p:cNvGrpSpPr>
              <a:grpSpLocks/>
            </p:cNvGrpSpPr>
            <p:nvPr/>
          </p:nvGrpSpPr>
          <p:grpSpPr bwMode="auto">
            <a:xfrm>
              <a:off x="2832" y="1355"/>
              <a:ext cx="720" cy="517"/>
              <a:chOff x="1519" y="1706"/>
              <a:chExt cx="907" cy="608"/>
            </a:xfrm>
          </p:grpSpPr>
          <p:sp>
            <p:nvSpPr>
              <p:cNvPr id="35914" name="Text Box 2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rgbClr val="CCFFFF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0           1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2           </a:t>
                </a:r>
                <a:r>
                  <a:rPr kumimoji="0" lang="en-US" altLang="zh-CN" sz="2000" b="1" baseline="-25000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2</a:t>
                </a:r>
                <a:endParaRPr kumimoji="0"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15" name="Line 21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16" name="Line 22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17" name="Oval 23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35883" name="Group 24"/>
            <p:cNvGrpSpPr>
              <a:grpSpLocks/>
            </p:cNvGrpSpPr>
            <p:nvPr/>
          </p:nvGrpSpPr>
          <p:grpSpPr bwMode="auto">
            <a:xfrm>
              <a:off x="3864" y="1344"/>
              <a:ext cx="720" cy="517"/>
              <a:chOff x="1519" y="1706"/>
              <a:chExt cx="907" cy="608"/>
            </a:xfrm>
          </p:grpSpPr>
          <p:sp>
            <p:nvSpPr>
              <p:cNvPr id="35910" name="Text Box 25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rgbClr val="CCFFFF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0        </a:t>
                </a:r>
                <a:r>
                  <a:rPr kumimoji="0" lang="en-US" altLang="zh-CN" sz="2000" b="1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  1</a:t>
                </a:r>
                <a:endParaRPr kumimoji="0"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1             </a:t>
                </a:r>
                <a:r>
                  <a:rPr kumimoji="0" lang="en-US" altLang="zh-CN" sz="2000" b="1" baseline="-25000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kumimoji="0"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11" name="Line 26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12" name="Line 27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13" name="Oval 28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5884" name="Line 29"/>
            <p:cNvSpPr>
              <a:spLocks noChangeShapeType="1"/>
            </p:cNvSpPr>
            <p:nvPr/>
          </p:nvSpPr>
          <p:spPr bwMode="auto">
            <a:xfrm flipH="1">
              <a:off x="2652" y="1188"/>
              <a:ext cx="7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5" name="Line 30"/>
            <p:cNvSpPr>
              <a:spLocks noChangeShapeType="1"/>
            </p:cNvSpPr>
            <p:nvPr/>
          </p:nvSpPr>
          <p:spPr bwMode="auto">
            <a:xfrm>
              <a:off x="4451" y="11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6" name="Line 31"/>
            <p:cNvSpPr>
              <a:spLocks noChangeShapeType="1"/>
            </p:cNvSpPr>
            <p:nvPr/>
          </p:nvSpPr>
          <p:spPr bwMode="auto">
            <a:xfrm flipH="1">
              <a:off x="3684" y="1161"/>
              <a:ext cx="75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7" name="Line 32"/>
            <p:cNvSpPr>
              <a:spLocks noChangeShapeType="1"/>
            </p:cNvSpPr>
            <p:nvPr/>
          </p:nvSpPr>
          <p:spPr bwMode="auto">
            <a:xfrm>
              <a:off x="4248" y="206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8" name="Line 33"/>
            <p:cNvSpPr>
              <a:spLocks noChangeShapeType="1"/>
            </p:cNvSpPr>
            <p:nvPr/>
          </p:nvSpPr>
          <p:spPr bwMode="auto">
            <a:xfrm>
              <a:off x="3672" y="1152"/>
              <a:ext cx="0" cy="8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9" name="Line 34"/>
            <p:cNvSpPr>
              <a:spLocks noChangeShapeType="1"/>
            </p:cNvSpPr>
            <p:nvPr/>
          </p:nvSpPr>
          <p:spPr bwMode="auto">
            <a:xfrm flipV="1">
              <a:off x="2358" y="1152"/>
              <a:ext cx="0" cy="21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0" name="Line 35"/>
            <p:cNvSpPr>
              <a:spLocks noChangeShapeType="1"/>
            </p:cNvSpPr>
            <p:nvPr/>
          </p:nvSpPr>
          <p:spPr bwMode="auto">
            <a:xfrm>
              <a:off x="2664" y="1176"/>
              <a:ext cx="0" cy="83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1" name="Text Box 36"/>
            <p:cNvSpPr txBox="1">
              <a:spLocks noChangeArrowheads="1"/>
            </p:cNvSpPr>
            <p:nvPr/>
          </p:nvSpPr>
          <p:spPr bwMode="auto">
            <a:xfrm>
              <a:off x="3223" y="864"/>
              <a:ext cx="37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endPara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92" name="Text Box 37"/>
            <p:cNvSpPr txBox="1">
              <a:spLocks noChangeArrowheads="1"/>
            </p:cNvSpPr>
            <p:nvPr/>
          </p:nvSpPr>
          <p:spPr bwMode="auto">
            <a:xfrm>
              <a:off x="2215" y="864"/>
              <a:ext cx="37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endPara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93" name="Text Box 38"/>
            <p:cNvSpPr txBox="1">
              <a:spLocks noChangeArrowheads="1"/>
            </p:cNvSpPr>
            <p:nvPr/>
          </p:nvSpPr>
          <p:spPr bwMode="auto">
            <a:xfrm>
              <a:off x="2858" y="1824"/>
              <a:ext cx="50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CP</a:t>
              </a:r>
              <a:r>
                <a:rPr kumimoji="0" lang="en-US" altLang="zh-CN" sz="2000" b="1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endParaRPr kumimoji="0" lang="en-US" altLang="zh-CN" sz="2000" b="1" baseline="-250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95" name="Oval 40"/>
            <p:cNvSpPr>
              <a:spLocks noChangeArrowheads="1"/>
            </p:cNvSpPr>
            <p:nvPr/>
          </p:nvSpPr>
          <p:spPr bwMode="auto">
            <a:xfrm>
              <a:off x="1776" y="1584"/>
              <a:ext cx="48" cy="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5896" name="Oval 41"/>
            <p:cNvSpPr>
              <a:spLocks noChangeArrowheads="1"/>
            </p:cNvSpPr>
            <p:nvPr/>
          </p:nvSpPr>
          <p:spPr bwMode="auto">
            <a:xfrm>
              <a:off x="2784" y="1584"/>
              <a:ext cx="48" cy="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5897" name="Oval 42"/>
            <p:cNvSpPr>
              <a:spLocks noChangeArrowheads="1"/>
            </p:cNvSpPr>
            <p:nvPr/>
          </p:nvSpPr>
          <p:spPr bwMode="auto">
            <a:xfrm>
              <a:off x="3804" y="1584"/>
              <a:ext cx="48" cy="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35898" name="Group 43"/>
            <p:cNvGrpSpPr>
              <a:grpSpLocks/>
            </p:cNvGrpSpPr>
            <p:nvPr/>
          </p:nvGrpSpPr>
          <p:grpSpPr bwMode="auto">
            <a:xfrm>
              <a:off x="3744" y="1620"/>
              <a:ext cx="60" cy="588"/>
              <a:chOff x="3696" y="2400"/>
              <a:chExt cx="96" cy="720"/>
            </a:xfrm>
          </p:grpSpPr>
          <p:sp>
            <p:nvSpPr>
              <p:cNvPr id="35908" name="Line 44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9" name="Line 45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899" name="Group 46"/>
            <p:cNvGrpSpPr>
              <a:grpSpLocks/>
            </p:cNvGrpSpPr>
            <p:nvPr/>
          </p:nvGrpSpPr>
          <p:grpSpPr bwMode="auto">
            <a:xfrm>
              <a:off x="2736" y="1620"/>
              <a:ext cx="60" cy="588"/>
              <a:chOff x="3696" y="2400"/>
              <a:chExt cx="96" cy="720"/>
            </a:xfrm>
          </p:grpSpPr>
          <p:sp>
            <p:nvSpPr>
              <p:cNvPr id="35906" name="Line 47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7" name="Line 48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900" name="Group 49"/>
            <p:cNvGrpSpPr>
              <a:grpSpLocks/>
            </p:cNvGrpSpPr>
            <p:nvPr/>
          </p:nvGrpSpPr>
          <p:grpSpPr bwMode="auto">
            <a:xfrm>
              <a:off x="1716" y="1620"/>
              <a:ext cx="60" cy="588"/>
              <a:chOff x="3696" y="2400"/>
              <a:chExt cx="96" cy="720"/>
            </a:xfrm>
          </p:grpSpPr>
          <p:sp>
            <p:nvSpPr>
              <p:cNvPr id="35904" name="Line 50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5" name="Line 51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901" name="Line 52"/>
            <p:cNvSpPr>
              <a:spLocks noChangeShapeType="1"/>
            </p:cNvSpPr>
            <p:nvPr/>
          </p:nvSpPr>
          <p:spPr bwMode="auto">
            <a:xfrm flipH="1">
              <a:off x="1440" y="2208"/>
              <a:ext cx="23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2" name="Oval 53"/>
            <p:cNvSpPr>
              <a:spLocks noChangeArrowheads="1"/>
            </p:cNvSpPr>
            <p:nvPr/>
          </p:nvSpPr>
          <p:spPr bwMode="auto">
            <a:xfrm>
              <a:off x="1680" y="2183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903" name="Oval 54"/>
            <p:cNvSpPr>
              <a:spLocks noChangeArrowheads="1"/>
            </p:cNvSpPr>
            <p:nvPr/>
          </p:nvSpPr>
          <p:spPr bwMode="auto">
            <a:xfrm>
              <a:off x="2712" y="2185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35844" name="Picture 5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5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35857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35858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223292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35870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1" name="Line 62"/>
              <p:cNvSpPr>
                <a:spLocks noChangeShapeType="1"/>
              </p:cNvSpPr>
              <p:nvPr/>
            </p:nvSpPr>
            <p:spPr bwMode="auto">
              <a:xfrm>
                <a:off x="249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2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859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223297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5866" name="Line 66"/>
              <p:cNvSpPr>
                <a:spLocks noChangeShapeType="1"/>
              </p:cNvSpPr>
              <p:nvPr/>
            </p:nvSpPr>
            <p:spPr bwMode="auto">
              <a:xfrm>
                <a:off x="122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7" name="Line 67"/>
              <p:cNvSpPr>
                <a:spLocks noChangeShapeType="1"/>
              </p:cNvSpPr>
              <p:nvPr/>
            </p:nvSpPr>
            <p:spPr bwMode="auto">
              <a:xfrm>
                <a:off x="241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8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860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223302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35862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3" name="Line 72"/>
              <p:cNvSpPr>
                <a:spLocks noChangeShapeType="1"/>
              </p:cNvSpPr>
              <p:nvPr/>
            </p:nvSpPr>
            <p:spPr bwMode="auto">
              <a:xfrm>
                <a:off x="245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5846" name="Group 77"/>
          <p:cNvGrpSpPr>
            <a:grpSpLocks/>
          </p:cNvGrpSpPr>
          <p:nvPr/>
        </p:nvGrpSpPr>
        <p:grpSpPr bwMode="auto">
          <a:xfrm>
            <a:off x="250825" y="4797425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5853" name="Text Box 58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54" name="Line 74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5" name="Line 75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6" name="Line 76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47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5848" name="Text Box 81"/>
          <p:cNvSpPr txBox="1">
            <a:spLocks noChangeArrowheads="1"/>
          </p:cNvSpPr>
          <p:nvPr/>
        </p:nvSpPr>
        <p:spPr bwMode="auto">
          <a:xfrm>
            <a:off x="250825" y="407670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circleNumDbPlain"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输入方程：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49" name="Text Box 82"/>
          <p:cNvSpPr txBox="1">
            <a:spLocks noChangeArrowheads="1"/>
          </p:cNvSpPr>
          <p:nvPr/>
        </p:nvSpPr>
        <p:spPr bwMode="auto">
          <a:xfrm>
            <a:off x="250825" y="549275"/>
            <a:ext cx="936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0" name="Text Box 83"/>
          <p:cNvSpPr txBox="1">
            <a:spLocks noChangeArrowheads="1"/>
          </p:cNvSpPr>
          <p:nvPr/>
        </p:nvSpPr>
        <p:spPr bwMode="auto">
          <a:xfrm>
            <a:off x="4787900" y="407670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circleNumDbPlain" startAt="2"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次态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方程：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1" name="Text Box 84"/>
          <p:cNvSpPr txBox="1">
            <a:spLocks noChangeArrowheads="1"/>
          </p:cNvSpPr>
          <p:nvPr/>
        </p:nvSpPr>
        <p:spPr bwMode="auto">
          <a:xfrm>
            <a:off x="7667625" y="1125538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chemeClr val="bg1"/>
                </a:solidFill>
                <a:latin typeface="Arial" panose="020B0604020202020204" pitchFamily="34" charset="0"/>
              </a:rPr>
              <a:t>Moore</a:t>
            </a:r>
            <a:endParaRPr lang="zh-CN" altLang="en-US" sz="2400" b="1" i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异步计数器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899592" y="404661"/>
          <a:ext cx="7336359" cy="4104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31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1   1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 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6894" name="Group 9"/>
          <p:cNvGrpSpPr>
            <a:grpSpLocks/>
          </p:cNvGrpSpPr>
          <p:nvPr/>
        </p:nvGrpSpPr>
        <p:grpSpPr bwMode="auto">
          <a:xfrm>
            <a:off x="7504113" y="954091"/>
            <a:ext cx="304800" cy="309563"/>
            <a:chOff x="4896" y="1920"/>
            <a:chExt cx="192" cy="195"/>
          </a:xfrm>
        </p:grpSpPr>
        <p:sp>
          <p:nvSpPr>
            <p:cNvPr id="36954" name="Line 1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5" name="Line 1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6" name="Line 1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895" name="Line 13"/>
          <p:cNvSpPr>
            <a:spLocks noChangeShapeType="1"/>
          </p:cNvSpPr>
          <p:nvPr/>
        </p:nvSpPr>
        <p:spPr bwMode="auto">
          <a:xfrm>
            <a:off x="7046913" y="133985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6" name="Line 14"/>
          <p:cNvSpPr>
            <a:spLocks noChangeShapeType="1"/>
          </p:cNvSpPr>
          <p:nvPr/>
        </p:nvSpPr>
        <p:spPr bwMode="auto">
          <a:xfrm>
            <a:off x="7199313" y="1339853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7" name="Line 15"/>
          <p:cNvSpPr>
            <a:spLocks noChangeShapeType="1"/>
          </p:cNvSpPr>
          <p:nvPr/>
        </p:nvSpPr>
        <p:spPr bwMode="auto">
          <a:xfrm>
            <a:off x="7199313" y="164465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898" name="Group 16"/>
          <p:cNvGrpSpPr>
            <a:grpSpLocks/>
          </p:cNvGrpSpPr>
          <p:nvPr/>
        </p:nvGrpSpPr>
        <p:grpSpPr bwMode="auto">
          <a:xfrm>
            <a:off x="7504113" y="1340768"/>
            <a:ext cx="304800" cy="309563"/>
            <a:chOff x="4896" y="1920"/>
            <a:chExt cx="192" cy="195"/>
          </a:xfrm>
        </p:grpSpPr>
        <p:sp>
          <p:nvSpPr>
            <p:cNvPr id="36951" name="Line 1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2" name="Line 1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3" name="Line 1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899" name="Group 20"/>
          <p:cNvGrpSpPr>
            <a:grpSpLocks/>
          </p:cNvGrpSpPr>
          <p:nvPr/>
        </p:nvGrpSpPr>
        <p:grpSpPr bwMode="auto">
          <a:xfrm>
            <a:off x="6804026" y="1340768"/>
            <a:ext cx="304800" cy="309563"/>
            <a:chOff x="4743" y="1920"/>
            <a:chExt cx="192" cy="195"/>
          </a:xfrm>
        </p:grpSpPr>
        <p:sp>
          <p:nvSpPr>
            <p:cNvPr id="36948" name="Line 21"/>
            <p:cNvSpPr>
              <a:spLocks noChangeShapeType="1"/>
            </p:cNvSpPr>
            <p:nvPr/>
          </p:nvSpPr>
          <p:spPr bwMode="auto">
            <a:xfrm>
              <a:off x="4743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9" name="Line 22"/>
            <p:cNvSpPr>
              <a:spLocks noChangeShapeType="1"/>
            </p:cNvSpPr>
            <p:nvPr/>
          </p:nvSpPr>
          <p:spPr bwMode="auto">
            <a:xfrm>
              <a:off x="4839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0" name="Line 23"/>
            <p:cNvSpPr>
              <a:spLocks noChangeShapeType="1"/>
            </p:cNvSpPr>
            <p:nvPr/>
          </p:nvSpPr>
          <p:spPr bwMode="auto">
            <a:xfrm>
              <a:off x="4839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0" name="Group 24"/>
          <p:cNvGrpSpPr>
            <a:grpSpLocks/>
          </p:cNvGrpSpPr>
          <p:nvPr/>
        </p:nvGrpSpPr>
        <p:grpSpPr bwMode="auto">
          <a:xfrm>
            <a:off x="7504113" y="1868491"/>
            <a:ext cx="304800" cy="309563"/>
            <a:chOff x="4896" y="1920"/>
            <a:chExt cx="192" cy="195"/>
          </a:xfrm>
        </p:grpSpPr>
        <p:sp>
          <p:nvSpPr>
            <p:cNvPr id="36945" name="Line 2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6" name="Line 2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Line 2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1" name="Group 28"/>
          <p:cNvGrpSpPr>
            <a:grpSpLocks/>
          </p:cNvGrpSpPr>
          <p:nvPr/>
        </p:nvGrpSpPr>
        <p:grpSpPr bwMode="auto">
          <a:xfrm>
            <a:off x="6284913" y="2320928"/>
            <a:ext cx="304800" cy="309563"/>
            <a:chOff x="4896" y="1920"/>
            <a:chExt cx="192" cy="195"/>
          </a:xfrm>
        </p:grpSpPr>
        <p:sp>
          <p:nvSpPr>
            <p:cNvPr id="36942" name="Line 2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3" name="Line 3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4" name="Line 3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2" name="Group 32"/>
          <p:cNvGrpSpPr>
            <a:grpSpLocks/>
          </p:cNvGrpSpPr>
          <p:nvPr/>
        </p:nvGrpSpPr>
        <p:grpSpPr bwMode="auto">
          <a:xfrm>
            <a:off x="6859588" y="2325691"/>
            <a:ext cx="304800" cy="309563"/>
            <a:chOff x="4778" y="1920"/>
            <a:chExt cx="192" cy="195"/>
          </a:xfrm>
        </p:grpSpPr>
        <p:sp>
          <p:nvSpPr>
            <p:cNvPr id="36939" name="Line 33"/>
            <p:cNvSpPr>
              <a:spLocks noChangeShapeType="1"/>
            </p:cNvSpPr>
            <p:nvPr/>
          </p:nvSpPr>
          <p:spPr bwMode="auto">
            <a:xfrm>
              <a:off x="477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0" name="Line 34"/>
            <p:cNvSpPr>
              <a:spLocks noChangeShapeType="1"/>
            </p:cNvSpPr>
            <p:nvPr/>
          </p:nvSpPr>
          <p:spPr bwMode="auto">
            <a:xfrm>
              <a:off x="487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1" name="Line 35"/>
            <p:cNvSpPr>
              <a:spLocks noChangeShapeType="1"/>
            </p:cNvSpPr>
            <p:nvPr/>
          </p:nvSpPr>
          <p:spPr bwMode="auto">
            <a:xfrm>
              <a:off x="487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3" name="Group 36"/>
          <p:cNvGrpSpPr>
            <a:grpSpLocks/>
          </p:cNvGrpSpPr>
          <p:nvPr/>
        </p:nvGrpSpPr>
        <p:grpSpPr bwMode="auto">
          <a:xfrm>
            <a:off x="7504113" y="2320928"/>
            <a:ext cx="304800" cy="309563"/>
            <a:chOff x="4896" y="1920"/>
            <a:chExt cx="192" cy="195"/>
          </a:xfrm>
        </p:grpSpPr>
        <p:sp>
          <p:nvSpPr>
            <p:cNvPr id="36936" name="Line 3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7" name="Line 3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8" name="Line 3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4" name="Group 40"/>
          <p:cNvGrpSpPr>
            <a:grpSpLocks/>
          </p:cNvGrpSpPr>
          <p:nvPr/>
        </p:nvGrpSpPr>
        <p:grpSpPr bwMode="auto">
          <a:xfrm>
            <a:off x="7504113" y="2782891"/>
            <a:ext cx="304800" cy="309563"/>
            <a:chOff x="4896" y="1920"/>
            <a:chExt cx="192" cy="195"/>
          </a:xfrm>
        </p:grpSpPr>
        <p:sp>
          <p:nvSpPr>
            <p:cNvPr id="36933" name="Line 4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4" name="Line 4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5" name="Line 4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5" name="Group 44"/>
          <p:cNvGrpSpPr>
            <a:grpSpLocks/>
          </p:cNvGrpSpPr>
          <p:nvPr/>
        </p:nvGrpSpPr>
        <p:grpSpPr bwMode="auto">
          <a:xfrm>
            <a:off x="7504113" y="3240091"/>
            <a:ext cx="304800" cy="309563"/>
            <a:chOff x="4896" y="1920"/>
            <a:chExt cx="192" cy="195"/>
          </a:xfrm>
        </p:grpSpPr>
        <p:sp>
          <p:nvSpPr>
            <p:cNvPr id="36930" name="Line 4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1" name="Line 4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2" name="Line 4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6" name="Group 48"/>
          <p:cNvGrpSpPr>
            <a:grpSpLocks/>
          </p:cNvGrpSpPr>
          <p:nvPr/>
        </p:nvGrpSpPr>
        <p:grpSpPr bwMode="auto">
          <a:xfrm>
            <a:off x="7504113" y="3695501"/>
            <a:ext cx="304800" cy="309563"/>
            <a:chOff x="4896" y="1920"/>
            <a:chExt cx="192" cy="195"/>
          </a:xfrm>
        </p:grpSpPr>
        <p:sp>
          <p:nvSpPr>
            <p:cNvPr id="36927" name="Line 4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8" name="Line 5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9" name="Line 5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7" name="Group 52"/>
          <p:cNvGrpSpPr>
            <a:grpSpLocks/>
          </p:cNvGrpSpPr>
          <p:nvPr/>
        </p:nvGrpSpPr>
        <p:grpSpPr bwMode="auto">
          <a:xfrm>
            <a:off x="7524328" y="4127549"/>
            <a:ext cx="304800" cy="309563"/>
            <a:chOff x="4896" y="1920"/>
            <a:chExt cx="192" cy="195"/>
          </a:xfrm>
        </p:grpSpPr>
        <p:sp>
          <p:nvSpPr>
            <p:cNvPr id="36924" name="Line 5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5" name="Line 5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6" name="Line 5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8" name="Group 56"/>
          <p:cNvGrpSpPr>
            <a:grpSpLocks/>
          </p:cNvGrpSpPr>
          <p:nvPr/>
        </p:nvGrpSpPr>
        <p:grpSpPr bwMode="auto">
          <a:xfrm>
            <a:off x="6875463" y="3240091"/>
            <a:ext cx="304800" cy="309563"/>
            <a:chOff x="4788" y="1920"/>
            <a:chExt cx="192" cy="195"/>
          </a:xfrm>
        </p:grpSpPr>
        <p:sp>
          <p:nvSpPr>
            <p:cNvPr id="36921" name="Line 57"/>
            <p:cNvSpPr>
              <a:spLocks noChangeShapeType="1"/>
            </p:cNvSpPr>
            <p:nvPr/>
          </p:nvSpPr>
          <p:spPr bwMode="auto">
            <a:xfrm>
              <a:off x="478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2" name="Line 58"/>
            <p:cNvSpPr>
              <a:spLocks noChangeShapeType="1"/>
            </p:cNvSpPr>
            <p:nvPr/>
          </p:nvSpPr>
          <p:spPr bwMode="auto">
            <a:xfrm>
              <a:off x="488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488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9" name="Group 60"/>
          <p:cNvGrpSpPr>
            <a:grpSpLocks/>
          </p:cNvGrpSpPr>
          <p:nvPr/>
        </p:nvGrpSpPr>
        <p:grpSpPr bwMode="auto">
          <a:xfrm>
            <a:off x="6284913" y="3240091"/>
            <a:ext cx="304800" cy="309563"/>
            <a:chOff x="4896" y="1920"/>
            <a:chExt cx="192" cy="195"/>
          </a:xfrm>
        </p:grpSpPr>
        <p:sp>
          <p:nvSpPr>
            <p:cNvPr id="36918" name="Line 6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9" name="Line 6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0" name="Line 6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10" name="Group 64"/>
          <p:cNvGrpSpPr>
            <a:grpSpLocks/>
          </p:cNvGrpSpPr>
          <p:nvPr/>
        </p:nvGrpSpPr>
        <p:grpSpPr bwMode="auto">
          <a:xfrm>
            <a:off x="6284913" y="4127549"/>
            <a:ext cx="304800" cy="309563"/>
            <a:chOff x="4896" y="1920"/>
            <a:chExt cx="192" cy="195"/>
          </a:xfrm>
        </p:grpSpPr>
        <p:sp>
          <p:nvSpPr>
            <p:cNvPr id="36915" name="Line 6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6" name="Line 6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Line 6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11" name="Group 68"/>
          <p:cNvGrpSpPr>
            <a:grpSpLocks/>
          </p:cNvGrpSpPr>
          <p:nvPr/>
        </p:nvGrpSpPr>
        <p:grpSpPr bwMode="auto">
          <a:xfrm>
            <a:off x="6875463" y="4127549"/>
            <a:ext cx="304800" cy="309563"/>
            <a:chOff x="4788" y="1920"/>
            <a:chExt cx="192" cy="195"/>
          </a:xfrm>
        </p:grpSpPr>
        <p:sp>
          <p:nvSpPr>
            <p:cNvPr id="36912" name="Line 69"/>
            <p:cNvSpPr>
              <a:spLocks noChangeShapeType="1"/>
            </p:cNvSpPr>
            <p:nvPr/>
          </p:nvSpPr>
          <p:spPr bwMode="auto">
            <a:xfrm>
              <a:off x="478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3" name="Line 70"/>
            <p:cNvSpPr>
              <a:spLocks noChangeShapeType="1"/>
            </p:cNvSpPr>
            <p:nvPr/>
          </p:nvSpPr>
          <p:spPr bwMode="auto">
            <a:xfrm>
              <a:off x="488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Line 71"/>
            <p:cNvSpPr>
              <a:spLocks noChangeShapeType="1"/>
            </p:cNvSpPr>
            <p:nvPr/>
          </p:nvSpPr>
          <p:spPr bwMode="auto">
            <a:xfrm>
              <a:off x="488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91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102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03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" name="Line 62"/>
              <p:cNvSpPr>
                <a:spLocks noChangeShapeType="1"/>
              </p:cNvSpPr>
              <p:nvPr/>
            </p:nvSpPr>
            <p:spPr bwMode="auto">
              <a:xfrm>
                <a:off x="249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2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98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9" name="Line 66"/>
              <p:cNvSpPr>
                <a:spLocks noChangeShapeType="1"/>
              </p:cNvSpPr>
              <p:nvPr/>
            </p:nvSpPr>
            <p:spPr bwMode="auto">
              <a:xfrm>
                <a:off x="122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67"/>
              <p:cNvSpPr>
                <a:spLocks noChangeShapeType="1"/>
              </p:cNvSpPr>
              <p:nvPr/>
            </p:nvSpPr>
            <p:spPr bwMode="auto">
              <a:xfrm>
                <a:off x="241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3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94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95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Line 72"/>
              <p:cNvSpPr>
                <a:spLocks noChangeShapeType="1"/>
              </p:cNvSpPr>
              <p:nvPr/>
            </p:nvSpPr>
            <p:spPr bwMode="auto">
              <a:xfrm>
                <a:off x="245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6" name="Group 77"/>
          <p:cNvGrpSpPr>
            <a:grpSpLocks/>
          </p:cNvGrpSpPr>
          <p:nvPr/>
        </p:nvGrpSpPr>
        <p:grpSpPr bwMode="auto">
          <a:xfrm>
            <a:off x="250825" y="4797425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7" name="Text Box 58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" name="Line 74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Line 75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Line 76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3707904" y="-27384"/>
            <a:ext cx="2511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状态</a:t>
            </a:r>
            <a:r>
              <a:rPr lang="zh-CN" altLang="en-US" b="1" dirty="0" smtClean="0">
                <a:solidFill>
                  <a:schemeClr val="bg1"/>
                </a:solidFill>
              </a:rPr>
              <a:t>转换表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7E3D50-E96F-4E1C-953B-471BDB934DDB}"/>
              </a:ext>
            </a:extLst>
          </p:cNvPr>
          <p:cNvGrpSpPr/>
          <p:nvPr/>
        </p:nvGrpSpPr>
        <p:grpSpPr>
          <a:xfrm>
            <a:off x="884771" y="1258891"/>
            <a:ext cx="7336359" cy="2818181"/>
            <a:chOff x="884771" y="1258891"/>
            <a:chExt cx="7336359" cy="281818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4A3B681-96C7-41CC-8F1E-0D2D291ADEF6}"/>
                </a:ext>
              </a:extLst>
            </p:cNvPr>
            <p:cNvCxnSpPr/>
            <p:nvPr/>
          </p:nvCxnSpPr>
          <p:spPr bwMode="auto">
            <a:xfrm>
              <a:off x="884771" y="1258891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0162759C-8AC9-422E-8647-99DAC68246BD}"/>
                </a:ext>
              </a:extLst>
            </p:cNvPr>
            <p:cNvCxnSpPr/>
            <p:nvPr/>
          </p:nvCxnSpPr>
          <p:spPr bwMode="auto">
            <a:xfrm>
              <a:off x="884771" y="1728588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D50BF28-103E-48AC-B709-1908B13448F0}"/>
                </a:ext>
              </a:extLst>
            </p:cNvPr>
            <p:cNvCxnSpPr/>
            <p:nvPr/>
          </p:nvCxnSpPr>
          <p:spPr bwMode="auto">
            <a:xfrm>
              <a:off x="884771" y="2198285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9C9D50D-E784-4731-8F2F-698D288CCCC3}"/>
                </a:ext>
              </a:extLst>
            </p:cNvPr>
            <p:cNvCxnSpPr/>
            <p:nvPr/>
          </p:nvCxnSpPr>
          <p:spPr bwMode="auto">
            <a:xfrm>
              <a:off x="884771" y="2667982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19D2B47-EFD6-4345-ACA2-5B632AF477DE}"/>
                </a:ext>
              </a:extLst>
            </p:cNvPr>
            <p:cNvCxnSpPr/>
            <p:nvPr/>
          </p:nvCxnSpPr>
          <p:spPr bwMode="auto">
            <a:xfrm>
              <a:off x="884771" y="3137679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81BDCC2-B259-45EF-BF40-E9A4F7A65243}"/>
                </a:ext>
              </a:extLst>
            </p:cNvPr>
            <p:cNvCxnSpPr/>
            <p:nvPr/>
          </p:nvCxnSpPr>
          <p:spPr bwMode="auto">
            <a:xfrm>
              <a:off x="884771" y="3607376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A47D8C03-FD42-4333-B3E0-E31407D33208}"/>
                </a:ext>
              </a:extLst>
            </p:cNvPr>
            <p:cNvCxnSpPr/>
            <p:nvPr/>
          </p:nvCxnSpPr>
          <p:spPr bwMode="auto">
            <a:xfrm>
              <a:off x="884771" y="4077072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6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表格 100"/>
          <p:cNvGraphicFramePr>
            <a:graphicFrameLocks noGrp="1"/>
          </p:cNvGraphicFramePr>
          <p:nvPr>
            <p:extLst/>
          </p:nvPr>
        </p:nvGraphicFramePr>
        <p:xfrm>
          <a:off x="900000" y="404670"/>
          <a:ext cx="7344816" cy="410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5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1   1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 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895" name="Line 13"/>
          <p:cNvSpPr>
            <a:spLocks noChangeShapeType="1"/>
          </p:cNvSpPr>
          <p:nvPr/>
        </p:nvSpPr>
        <p:spPr bwMode="auto">
          <a:xfrm>
            <a:off x="7046913" y="131627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899" name="Group 20"/>
          <p:cNvGrpSpPr>
            <a:grpSpLocks/>
          </p:cNvGrpSpPr>
          <p:nvPr/>
        </p:nvGrpSpPr>
        <p:grpSpPr bwMode="auto">
          <a:xfrm>
            <a:off x="6804026" y="1387714"/>
            <a:ext cx="304800" cy="309563"/>
            <a:chOff x="4743" y="1920"/>
            <a:chExt cx="192" cy="195"/>
          </a:xfrm>
        </p:grpSpPr>
        <p:sp>
          <p:nvSpPr>
            <p:cNvPr id="36948" name="Line 21"/>
            <p:cNvSpPr>
              <a:spLocks noChangeShapeType="1"/>
            </p:cNvSpPr>
            <p:nvPr/>
          </p:nvSpPr>
          <p:spPr bwMode="auto">
            <a:xfrm>
              <a:off x="4743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9" name="Line 22"/>
            <p:cNvSpPr>
              <a:spLocks noChangeShapeType="1"/>
            </p:cNvSpPr>
            <p:nvPr/>
          </p:nvSpPr>
          <p:spPr bwMode="auto">
            <a:xfrm>
              <a:off x="4839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0" name="Line 23"/>
            <p:cNvSpPr>
              <a:spLocks noChangeShapeType="1"/>
            </p:cNvSpPr>
            <p:nvPr/>
          </p:nvSpPr>
          <p:spPr bwMode="auto">
            <a:xfrm>
              <a:off x="4839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1" name="Group 28"/>
          <p:cNvGrpSpPr>
            <a:grpSpLocks/>
          </p:cNvGrpSpPr>
          <p:nvPr/>
        </p:nvGrpSpPr>
        <p:grpSpPr bwMode="auto">
          <a:xfrm>
            <a:off x="6284913" y="2297351"/>
            <a:ext cx="304800" cy="309563"/>
            <a:chOff x="4896" y="1920"/>
            <a:chExt cx="192" cy="195"/>
          </a:xfrm>
        </p:grpSpPr>
        <p:sp>
          <p:nvSpPr>
            <p:cNvPr id="36942" name="Line 2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3" name="Line 3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4" name="Line 3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2" name="Group 32"/>
          <p:cNvGrpSpPr>
            <a:grpSpLocks/>
          </p:cNvGrpSpPr>
          <p:nvPr/>
        </p:nvGrpSpPr>
        <p:grpSpPr bwMode="auto">
          <a:xfrm>
            <a:off x="6859588" y="2302114"/>
            <a:ext cx="304800" cy="309563"/>
            <a:chOff x="4778" y="1920"/>
            <a:chExt cx="192" cy="195"/>
          </a:xfrm>
        </p:grpSpPr>
        <p:sp>
          <p:nvSpPr>
            <p:cNvPr id="36939" name="Line 33"/>
            <p:cNvSpPr>
              <a:spLocks noChangeShapeType="1"/>
            </p:cNvSpPr>
            <p:nvPr/>
          </p:nvSpPr>
          <p:spPr bwMode="auto">
            <a:xfrm>
              <a:off x="477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0" name="Line 34"/>
            <p:cNvSpPr>
              <a:spLocks noChangeShapeType="1"/>
            </p:cNvSpPr>
            <p:nvPr/>
          </p:nvSpPr>
          <p:spPr bwMode="auto">
            <a:xfrm>
              <a:off x="487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1" name="Line 35"/>
            <p:cNvSpPr>
              <a:spLocks noChangeShapeType="1"/>
            </p:cNvSpPr>
            <p:nvPr/>
          </p:nvSpPr>
          <p:spPr bwMode="auto">
            <a:xfrm>
              <a:off x="487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8" name="Group 56"/>
          <p:cNvGrpSpPr>
            <a:grpSpLocks/>
          </p:cNvGrpSpPr>
          <p:nvPr/>
        </p:nvGrpSpPr>
        <p:grpSpPr bwMode="auto">
          <a:xfrm>
            <a:off x="6875463" y="3216514"/>
            <a:ext cx="304800" cy="309563"/>
            <a:chOff x="4788" y="1920"/>
            <a:chExt cx="192" cy="195"/>
          </a:xfrm>
        </p:grpSpPr>
        <p:sp>
          <p:nvSpPr>
            <p:cNvPr id="36921" name="Line 57"/>
            <p:cNvSpPr>
              <a:spLocks noChangeShapeType="1"/>
            </p:cNvSpPr>
            <p:nvPr/>
          </p:nvSpPr>
          <p:spPr bwMode="auto">
            <a:xfrm>
              <a:off x="478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2" name="Line 58"/>
            <p:cNvSpPr>
              <a:spLocks noChangeShapeType="1"/>
            </p:cNvSpPr>
            <p:nvPr/>
          </p:nvSpPr>
          <p:spPr bwMode="auto">
            <a:xfrm>
              <a:off x="488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488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09" name="Group 60"/>
          <p:cNvGrpSpPr>
            <a:grpSpLocks/>
          </p:cNvGrpSpPr>
          <p:nvPr/>
        </p:nvGrpSpPr>
        <p:grpSpPr bwMode="auto">
          <a:xfrm>
            <a:off x="6284913" y="3216514"/>
            <a:ext cx="304800" cy="309563"/>
            <a:chOff x="4896" y="1920"/>
            <a:chExt cx="192" cy="195"/>
          </a:xfrm>
        </p:grpSpPr>
        <p:sp>
          <p:nvSpPr>
            <p:cNvPr id="36918" name="Line 6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9" name="Line 6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0" name="Line 6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10" name="Group 64"/>
          <p:cNvGrpSpPr>
            <a:grpSpLocks/>
          </p:cNvGrpSpPr>
          <p:nvPr/>
        </p:nvGrpSpPr>
        <p:grpSpPr bwMode="auto">
          <a:xfrm>
            <a:off x="6284913" y="4054714"/>
            <a:ext cx="304800" cy="309563"/>
            <a:chOff x="4896" y="1920"/>
            <a:chExt cx="192" cy="195"/>
          </a:xfrm>
        </p:grpSpPr>
        <p:sp>
          <p:nvSpPr>
            <p:cNvPr id="36915" name="Line 6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6" name="Line 6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Line 6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11" name="Group 68"/>
          <p:cNvGrpSpPr>
            <a:grpSpLocks/>
          </p:cNvGrpSpPr>
          <p:nvPr/>
        </p:nvGrpSpPr>
        <p:grpSpPr bwMode="auto">
          <a:xfrm>
            <a:off x="6875463" y="4049951"/>
            <a:ext cx="304800" cy="309563"/>
            <a:chOff x="4788" y="1920"/>
            <a:chExt cx="192" cy="195"/>
          </a:xfrm>
        </p:grpSpPr>
        <p:sp>
          <p:nvSpPr>
            <p:cNvPr id="36912" name="Line 69"/>
            <p:cNvSpPr>
              <a:spLocks noChangeShapeType="1"/>
            </p:cNvSpPr>
            <p:nvPr/>
          </p:nvSpPr>
          <p:spPr bwMode="auto">
            <a:xfrm>
              <a:off x="478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3" name="Line 70"/>
            <p:cNvSpPr>
              <a:spLocks noChangeShapeType="1"/>
            </p:cNvSpPr>
            <p:nvPr/>
          </p:nvSpPr>
          <p:spPr bwMode="auto">
            <a:xfrm>
              <a:off x="488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Line 71"/>
            <p:cNvSpPr>
              <a:spLocks noChangeShapeType="1"/>
            </p:cNvSpPr>
            <p:nvPr/>
          </p:nvSpPr>
          <p:spPr bwMode="auto">
            <a:xfrm>
              <a:off x="488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5" name="矩形 134"/>
          <p:cNvSpPr/>
          <p:nvPr/>
        </p:nvSpPr>
        <p:spPr bwMode="auto">
          <a:xfrm>
            <a:off x="6245102" y="903666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6774110" y="885640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4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137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38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149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50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" name="Line 62"/>
              <p:cNvSpPr>
                <a:spLocks noChangeShapeType="1"/>
              </p:cNvSpPr>
              <p:nvPr/>
            </p:nvSpPr>
            <p:spPr bwMode="auto">
              <a:xfrm>
                <a:off x="249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9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145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6" name="Line 66"/>
              <p:cNvSpPr>
                <a:spLocks noChangeShapeType="1"/>
              </p:cNvSpPr>
              <p:nvPr/>
            </p:nvSpPr>
            <p:spPr bwMode="auto">
              <a:xfrm>
                <a:off x="122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" name="Line 67"/>
              <p:cNvSpPr>
                <a:spLocks noChangeShapeType="1"/>
              </p:cNvSpPr>
              <p:nvPr/>
            </p:nvSpPr>
            <p:spPr bwMode="auto">
              <a:xfrm>
                <a:off x="241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8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0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141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42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" name="Line 72"/>
              <p:cNvSpPr>
                <a:spLocks noChangeShapeType="1"/>
              </p:cNvSpPr>
              <p:nvPr/>
            </p:nvSpPr>
            <p:spPr bwMode="auto">
              <a:xfrm>
                <a:off x="245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3" name="Group 77"/>
          <p:cNvGrpSpPr>
            <a:grpSpLocks/>
          </p:cNvGrpSpPr>
          <p:nvPr/>
        </p:nvGrpSpPr>
        <p:grpSpPr bwMode="auto">
          <a:xfrm>
            <a:off x="250825" y="4797425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5" name="Line 74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Line 75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Line 76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8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3707904" y="-27384"/>
            <a:ext cx="2511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状态</a:t>
            </a:r>
            <a:r>
              <a:rPr lang="zh-CN" altLang="en-US" b="1" dirty="0" smtClean="0">
                <a:solidFill>
                  <a:schemeClr val="bg1"/>
                </a:solidFill>
              </a:rPr>
              <a:t>转换表</a:t>
            </a:r>
            <a:endParaRPr lang="zh-CN" altLang="en-US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36CEC87-4E3E-4B5B-9811-FA09FBC6E3D4}"/>
              </a:ext>
            </a:extLst>
          </p:cNvPr>
          <p:cNvGrpSpPr/>
          <p:nvPr/>
        </p:nvGrpSpPr>
        <p:grpSpPr>
          <a:xfrm>
            <a:off x="884771" y="1258891"/>
            <a:ext cx="7336359" cy="2818181"/>
            <a:chOff x="884771" y="1258891"/>
            <a:chExt cx="7336359" cy="2818181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D8C06C7-4C2C-47AA-9351-F210D9CE7D19}"/>
                </a:ext>
              </a:extLst>
            </p:cNvPr>
            <p:cNvCxnSpPr/>
            <p:nvPr/>
          </p:nvCxnSpPr>
          <p:spPr bwMode="auto">
            <a:xfrm>
              <a:off x="884771" y="1258891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58A2861-829C-44AF-89E9-0A4B6FF9CA58}"/>
                </a:ext>
              </a:extLst>
            </p:cNvPr>
            <p:cNvCxnSpPr/>
            <p:nvPr/>
          </p:nvCxnSpPr>
          <p:spPr bwMode="auto">
            <a:xfrm>
              <a:off x="884771" y="1728588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B16C8CD-8FA9-40D5-8720-59A886625CD4}"/>
                </a:ext>
              </a:extLst>
            </p:cNvPr>
            <p:cNvCxnSpPr/>
            <p:nvPr/>
          </p:nvCxnSpPr>
          <p:spPr bwMode="auto">
            <a:xfrm>
              <a:off x="884771" y="2198285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9531ED1-F9F8-417F-A0FA-2C2F861AC5DE}"/>
                </a:ext>
              </a:extLst>
            </p:cNvPr>
            <p:cNvCxnSpPr/>
            <p:nvPr/>
          </p:nvCxnSpPr>
          <p:spPr bwMode="auto">
            <a:xfrm>
              <a:off x="884771" y="2667982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0D3104F-2653-4187-904B-733B32D213A0}"/>
                </a:ext>
              </a:extLst>
            </p:cNvPr>
            <p:cNvCxnSpPr/>
            <p:nvPr/>
          </p:nvCxnSpPr>
          <p:spPr bwMode="auto">
            <a:xfrm>
              <a:off x="884771" y="3137679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2B90498-2DA9-4064-B447-AE859DBA2108}"/>
                </a:ext>
              </a:extLst>
            </p:cNvPr>
            <p:cNvCxnSpPr/>
            <p:nvPr/>
          </p:nvCxnSpPr>
          <p:spPr bwMode="auto">
            <a:xfrm>
              <a:off x="884771" y="3607376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7E0C7EA-73C5-4430-B663-03B8D9DE6613}"/>
                </a:ext>
              </a:extLst>
            </p:cNvPr>
            <p:cNvCxnSpPr/>
            <p:nvPr/>
          </p:nvCxnSpPr>
          <p:spPr bwMode="auto">
            <a:xfrm>
              <a:off x="884771" y="4077072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2" name="Group 9">
            <a:extLst>
              <a:ext uri="{FF2B5EF4-FFF2-40B4-BE49-F238E27FC236}">
                <a16:creationId xmlns:a16="http://schemas.microsoft.com/office/drawing/2014/main" id="{E3EE2CB8-D567-4EA7-B05B-476BFAFAA0F5}"/>
              </a:ext>
            </a:extLst>
          </p:cNvPr>
          <p:cNvGrpSpPr>
            <a:grpSpLocks/>
          </p:cNvGrpSpPr>
          <p:nvPr/>
        </p:nvGrpSpPr>
        <p:grpSpPr bwMode="auto">
          <a:xfrm>
            <a:off x="7504113" y="954091"/>
            <a:ext cx="304800" cy="309563"/>
            <a:chOff x="4896" y="1920"/>
            <a:chExt cx="192" cy="195"/>
          </a:xfrm>
        </p:grpSpPr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E3891C5F-7A06-4A89-B278-00A53A25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BC527D95-0434-4686-88F7-A8CE3B935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12">
              <a:extLst>
                <a:ext uri="{FF2B5EF4-FFF2-40B4-BE49-F238E27FC236}">
                  <a16:creationId xmlns:a16="http://schemas.microsoft.com/office/drawing/2014/main" id="{A7CC5DE1-2C90-4740-A23E-118283454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6" name="Group 16">
            <a:extLst>
              <a:ext uri="{FF2B5EF4-FFF2-40B4-BE49-F238E27FC236}">
                <a16:creationId xmlns:a16="http://schemas.microsoft.com/office/drawing/2014/main" id="{AA8ECDB4-A19D-4880-9575-C4FCA9E254B3}"/>
              </a:ext>
            </a:extLst>
          </p:cNvPr>
          <p:cNvGrpSpPr>
            <a:grpSpLocks/>
          </p:cNvGrpSpPr>
          <p:nvPr/>
        </p:nvGrpSpPr>
        <p:grpSpPr bwMode="auto">
          <a:xfrm>
            <a:off x="7504113" y="1340768"/>
            <a:ext cx="304800" cy="309563"/>
            <a:chOff x="4896" y="1920"/>
            <a:chExt cx="192" cy="195"/>
          </a:xfrm>
        </p:grpSpPr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B6358584-644C-42B6-BE2C-E51A80554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" name="Line 18">
              <a:extLst>
                <a:ext uri="{FF2B5EF4-FFF2-40B4-BE49-F238E27FC236}">
                  <a16:creationId xmlns:a16="http://schemas.microsoft.com/office/drawing/2014/main" id="{EE3CFEDB-91DB-4961-A1E5-92EE4D4D4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19">
              <a:extLst>
                <a:ext uri="{FF2B5EF4-FFF2-40B4-BE49-F238E27FC236}">
                  <a16:creationId xmlns:a16="http://schemas.microsoft.com/office/drawing/2014/main" id="{98DF9356-B1EF-42CE-8F80-3E50ED85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0" name="Group 24">
            <a:extLst>
              <a:ext uri="{FF2B5EF4-FFF2-40B4-BE49-F238E27FC236}">
                <a16:creationId xmlns:a16="http://schemas.microsoft.com/office/drawing/2014/main" id="{8C34807F-3420-4911-9203-AAF210299A22}"/>
              </a:ext>
            </a:extLst>
          </p:cNvPr>
          <p:cNvGrpSpPr>
            <a:grpSpLocks/>
          </p:cNvGrpSpPr>
          <p:nvPr/>
        </p:nvGrpSpPr>
        <p:grpSpPr bwMode="auto">
          <a:xfrm>
            <a:off x="7504113" y="1868491"/>
            <a:ext cx="304800" cy="309563"/>
            <a:chOff x="4896" y="1920"/>
            <a:chExt cx="192" cy="195"/>
          </a:xfrm>
        </p:grpSpPr>
        <p:sp>
          <p:nvSpPr>
            <p:cNvPr id="111" name="Line 25">
              <a:extLst>
                <a:ext uri="{FF2B5EF4-FFF2-40B4-BE49-F238E27FC236}">
                  <a16:creationId xmlns:a16="http://schemas.microsoft.com/office/drawing/2014/main" id="{B3F65588-0056-4BAF-BBE2-4E74EC624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26">
              <a:extLst>
                <a:ext uri="{FF2B5EF4-FFF2-40B4-BE49-F238E27FC236}">
                  <a16:creationId xmlns:a16="http://schemas.microsoft.com/office/drawing/2014/main" id="{60D9929D-0056-4F5F-AFE3-94920E27F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Line 27">
              <a:extLst>
                <a:ext uri="{FF2B5EF4-FFF2-40B4-BE49-F238E27FC236}">
                  <a16:creationId xmlns:a16="http://schemas.microsoft.com/office/drawing/2014/main" id="{F936844A-3ED5-42B7-B3AE-9C77CE147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4" name="Group 36">
            <a:extLst>
              <a:ext uri="{FF2B5EF4-FFF2-40B4-BE49-F238E27FC236}">
                <a16:creationId xmlns:a16="http://schemas.microsoft.com/office/drawing/2014/main" id="{D5FFFC13-D9CC-4637-8BD5-DC3F73C5F911}"/>
              </a:ext>
            </a:extLst>
          </p:cNvPr>
          <p:cNvGrpSpPr>
            <a:grpSpLocks/>
          </p:cNvGrpSpPr>
          <p:nvPr/>
        </p:nvGrpSpPr>
        <p:grpSpPr bwMode="auto">
          <a:xfrm>
            <a:off x="7504113" y="2320928"/>
            <a:ext cx="304800" cy="309563"/>
            <a:chOff x="4896" y="1920"/>
            <a:chExt cx="192" cy="195"/>
          </a:xfrm>
        </p:grpSpPr>
        <p:sp>
          <p:nvSpPr>
            <p:cNvPr id="115" name="Line 37">
              <a:extLst>
                <a:ext uri="{FF2B5EF4-FFF2-40B4-BE49-F238E27FC236}">
                  <a16:creationId xmlns:a16="http://schemas.microsoft.com/office/drawing/2014/main" id="{25B0AEA4-D664-4787-B0B2-6A4A64473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38">
              <a:extLst>
                <a:ext uri="{FF2B5EF4-FFF2-40B4-BE49-F238E27FC236}">
                  <a16:creationId xmlns:a16="http://schemas.microsoft.com/office/drawing/2014/main" id="{7EA83764-48AD-454C-8529-93698CDD9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" name="Line 39">
              <a:extLst>
                <a:ext uri="{FF2B5EF4-FFF2-40B4-BE49-F238E27FC236}">
                  <a16:creationId xmlns:a16="http://schemas.microsoft.com/office/drawing/2014/main" id="{07944904-B54C-460B-87B9-9EA657148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8" name="Group 40">
            <a:extLst>
              <a:ext uri="{FF2B5EF4-FFF2-40B4-BE49-F238E27FC236}">
                <a16:creationId xmlns:a16="http://schemas.microsoft.com/office/drawing/2014/main" id="{A38F9432-7A91-4A19-8C38-AEBE43A3D775}"/>
              </a:ext>
            </a:extLst>
          </p:cNvPr>
          <p:cNvGrpSpPr>
            <a:grpSpLocks/>
          </p:cNvGrpSpPr>
          <p:nvPr/>
        </p:nvGrpSpPr>
        <p:grpSpPr bwMode="auto">
          <a:xfrm>
            <a:off x="7504113" y="2782891"/>
            <a:ext cx="304800" cy="309563"/>
            <a:chOff x="4896" y="1920"/>
            <a:chExt cx="192" cy="195"/>
          </a:xfrm>
        </p:grpSpPr>
        <p:sp>
          <p:nvSpPr>
            <p:cNvPr id="119" name="Line 41">
              <a:extLst>
                <a:ext uri="{FF2B5EF4-FFF2-40B4-BE49-F238E27FC236}">
                  <a16:creationId xmlns:a16="http://schemas.microsoft.com/office/drawing/2014/main" id="{9D793912-902F-47FF-8D9D-741778A3B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42">
              <a:extLst>
                <a:ext uri="{FF2B5EF4-FFF2-40B4-BE49-F238E27FC236}">
                  <a16:creationId xmlns:a16="http://schemas.microsoft.com/office/drawing/2014/main" id="{A019B0B9-E498-4BF5-B121-E3BA8FF86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" name="Line 43">
              <a:extLst>
                <a:ext uri="{FF2B5EF4-FFF2-40B4-BE49-F238E27FC236}">
                  <a16:creationId xmlns:a16="http://schemas.microsoft.com/office/drawing/2014/main" id="{41E992AA-0A4B-4783-BF16-42C0D43BE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2" name="Group 44">
            <a:extLst>
              <a:ext uri="{FF2B5EF4-FFF2-40B4-BE49-F238E27FC236}">
                <a16:creationId xmlns:a16="http://schemas.microsoft.com/office/drawing/2014/main" id="{E00BE93E-4107-4A1D-963B-0AE38CD30773}"/>
              </a:ext>
            </a:extLst>
          </p:cNvPr>
          <p:cNvGrpSpPr>
            <a:grpSpLocks/>
          </p:cNvGrpSpPr>
          <p:nvPr/>
        </p:nvGrpSpPr>
        <p:grpSpPr bwMode="auto">
          <a:xfrm>
            <a:off x="7504113" y="3240091"/>
            <a:ext cx="304800" cy="309563"/>
            <a:chOff x="4896" y="1920"/>
            <a:chExt cx="192" cy="195"/>
          </a:xfrm>
        </p:grpSpPr>
        <p:sp>
          <p:nvSpPr>
            <p:cNvPr id="123" name="Line 45">
              <a:extLst>
                <a:ext uri="{FF2B5EF4-FFF2-40B4-BE49-F238E27FC236}">
                  <a16:creationId xmlns:a16="http://schemas.microsoft.com/office/drawing/2014/main" id="{FFFC0C57-7246-4E73-B3D8-8DBD15D7D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Line 46">
              <a:extLst>
                <a:ext uri="{FF2B5EF4-FFF2-40B4-BE49-F238E27FC236}">
                  <a16:creationId xmlns:a16="http://schemas.microsoft.com/office/drawing/2014/main" id="{04C3C548-8452-4A43-967C-C72B2B13D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" name="Line 47">
              <a:extLst>
                <a:ext uri="{FF2B5EF4-FFF2-40B4-BE49-F238E27FC236}">
                  <a16:creationId xmlns:a16="http://schemas.microsoft.com/office/drawing/2014/main" id="{D816236C-B144-4A2F-8C51-4DF6B5766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6" name="Group 48">
            <a:extLst>
              <a:ext uri="{FF2B5EF4-FFF2-40B4-BE49-F238E27FC236}">
                <a16:creationId xmlns:a16="http://schemas.microsoft.com/office/drawing/2014/main" id="{26E87B9F-6E93-4F95-8565-9BB0341CED1A}"/>
              </a:ext>
            </a:extLst>
          </p:cNvPr>
          <p:cNvGrpSpPr>
            <a:grpSpLocks/>
          </p:cNvGrpSpPr>
          <p:nvPr/>
        </p:nvGrpSpPr>
        <p:grpSpPr bwMode="auto">
          <a:xfrm>
            <a:off x="7504113" y="3695501"/>
            <a:ext cx="304800" cy="309563"/>
            <a:chOff x="4896" y="1920"/>
            <a:chExt cx="192" cy="195"/>
          </a:xfrm>
        </p:grpSpPr>
        <p:sp>
          <p:nvSpPr>
            <p:cNvPr id="127" name="Line 49">
              <a:extLst>
                <a:ext uri="{FF2B5EF4-FFF2-40B4-BE49-F238E27FC236}">
                  <a16:creationId xmlns:a16="http://schemas.microsoft.com/office/drawing/2014/main" id="{CE4361D8-04B3-45F1-B8E6-B8EC73783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" name="Line 50">
              <a:extLst>
                <a:ext uri="{FF2B5EF4-FFF2-40B4-BE49-F238E27FC236}">
                  <a16:creationId xmlns:a16="http://schemas.microsoft.com/office/drawing/2014/main" id="{3072DC8A-6AE3-4E0D-B604-F04E12B73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" name="Line 51">
              <a:extLst>
                <a:ext uri="{FF2B5EF4-FFF2-40B4-BE49-F238E27FC236}">
                  <a16:creationId xmlns:a16="http://schemas.microsoft.com/office/drawing/2014/main" id="{2642CE69-3D4C-4C68-90AF-04533C1AA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0" name="Group 52">
            <a:extLst>
              <a:ext uri="{FF2B5EF4-FFF2-40B4-BE49-F238E27FC236}">
                <a16:creationId xmlns:a16="http://schemas.microsoft.com/office/drawing/2014/main" id="{B448F228-59F2-4586-8787-88333A2349E5}"/>
              </a:ext>
            </a:extLst>
          </p:cNvPr>
          <p:cNvGrpSpPr>
            <a:grpSpLocks/>
          </p:cNvGrpSpPr>
          <p:nvPr/>
        </p:nvGrpSpPr>
        <p:grpSpPr bwMode="auto">
          <a:xfrm>
            <a:off x="7524328" y="4127549"/>
            <a:ext cx="304800" cy="309563"/>
            <a:chOff x="4896" y="1920"/>
            <a:chExt cx="192" cy="195"/>
          </a:xfrm>
        </p:grpSpPr>
        <p:sp>
          <p:nvSpPr>
            <p:cNvPr id="131" name="Line 53">
              <a:extLst>
                <a:ext uri="{FF2B5EF4-FFF2-40B4-BE49-F238E27FC236}">
                  <a16:creationId xmlns:a16="http://schemas.microsoft.com/office/drawing/2014/main" id="{5015CBE2-CFF1-4E9D-933A-A078FDDDF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Line 54">
              <a:extLst>
                <a:ext uri="{FF2B5EF4-FFF2-40B4-BE49-F238E27FC236}">
                  <a16:creationId xmlns:a16="http://schemas.microsoft.com/office/drawing/2014/main" id="{1209832F-08DF-4C9A-8117-F2C2600E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" name="Line 55">
              <a:extLst>
                <a:ext uri="{FF2B5EF4-FFF2-40B4-BE49-F238E27FC236}">
                  <a16:creationId xmlns:a16="http://schemas.microsoft.com/office/drawing/2014/main" id="{C4204080-A736-49C4-A8B3-E4D7C1A3A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16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表格 185"/>
          <p:cNvGraphicFramePr>
            <a:graphicFrameLocks noGrp="1"/>
          </p:cNvGraphicFramePr>
          <p:nvPr>
            <p:extLst/>
          </p:nvPr>
        </p:nvGraphicFramePr>
        <p:xfrm>
          <a:off x="900000" y="404670"/>
          <a:ext cx="7344816" cy="410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5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1   1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 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9" name="矩形 128"/>
          <p:cNvSpPr/>
          <p:nvPr/>
        </p:nvSpPr>
        <p:spPr bwMode="auto">
          <a:xfrm>
            <a:off x="4328243" y="908995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72" name="Group 60"/>
          <p:cNvGrpSpPr>
            <a:grpSpLocks/>
          </p:cNvGrpSpPr>
          <p:nvPr/>
        </p:nvGrpSpPr>
        <p:grpSpPr bwMode="auto">
          <a:xfrm>
            <a:off x="6214565" y="3144503"/>
            <a:ext cx="304800" cy="309563"/>
            <a:chOff x="4896" y="1920"/>
            <a:chExt cx="192" cy="195"/>
          </a:xfrm>
        </p:grpSpPr>
        <p:sp>
          <p:nvSpPr>
            <p:cNvPr id="173" name="Line 6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" name="Line 6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" name="Line 6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3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85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96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97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62"/>
              <p:cNvSpPr>
                <a:spLocks noChangeShapeType="1"/>
              </p:cNvSpPr>
              <p:nvPr/>
            </p:nvSpPr>
            <p:spPr bwMode="auto">
              <a:xfrm>
                <a:off x="249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6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92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3" name="Line 66"/>
              <p:cNvSpPr>
                <a:spLocks noChangeShapeType="1"/>
              </p:cNvSpPr>
              <p:nvPr/>
            </p:nvSpPr>
            <p:spPr bwMode="auto">
              <a:xfrm>
                <a:off x="122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" name="Line 67"/>
              <p:cNvSpPr>
                <a:spLocks noChangeShapeType="1"/>
              </p:cNvSpPr>
              <p:nvPr/>
            </p:nvSpPr>
            <p:spPr bwMode="auto">
              <a:xfrm>
                <a:off x="241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7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88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89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Line 72"/>
              <p:cNvSpPr>
                <a:spLocks noChangeShapeType="1"/>
              </p:cNvSpPr>
              <p:nvPr/>
            </p:nvSpPr>
            <p:spPr bwMode="auto">
              <a:xfrm>
                <a:off x="245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77"/>
          <p:cNvGrpSpPr>
            <a:grpSpLocks/>
          </p:cNvGrpSpPr>
          <p:nvPr/>
        </p:nvGrpSpPr>
        <p:grpSpPr bwMode="auto">
          <a:xfrm>
            <a:off x="250825" y="4797425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31" name="Text Box 58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2" name="Line 74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" name="Line 75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5" name="Line 76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41" name="Group 9"/>
          <p:cNvGrpSpPr>
            <a:grpSpLocks/>
          </p:cNvGrpSpPr>
          <p:nvPr/>
        </p:nvGrpSpPr>
        <p:grpSpPr bwMode="auto">
          <a:xfrm>
            <a:off x="7504113" y="954091"/>
            <a:ext cx="304800" cy="309563"/>
            <a:chOff x="4896" y="1920"/>
            <a:chExt cx="192" cy="195"/>
          </a:xfrm>
        </p:grpSpPr>
        <p:sp>
          <p:nvSpPr>
            <p:cNvPr id="142" name="Line 1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" name="Line 1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" name="Line 1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5" name="Group 16"/>
          <p:cNvGrpSpPr>
            <a:grpSpLocks/>
          </p:cNvGrpSpPr>
          <p:nvPr/>
        </p:nvGrpSpPr>
        <p:grpSpPr bwMode="auto">
          <a:xfrm>
            <a:off x="7504113" y="1340768"/>
            <a:ext cx="304800" cy="309563"/>
            <a:chOff x="4896" y="1920"/>
            <a:chExt cx="192" cy="195"/>
          </a:xfrm>
        </p:grpSpPr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" name="Line 1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9" name="Group 24"/>
          <p:cNvGrpSpPr>
            <a:grpSpLocks/>
          </p:cNvGrpSpPr>
          <p:nvPr/>
        </p:nvGrpSpPr>
        <p:grpSpPr bwMode="auto">
          <a:xfrm>
            <a:off x="7504113" y="1868491"/>
            <a:ext cx="304800" cy="309563"/>
            <a:chOff x="4896" y="1920"/>
            <a:chExt cx="192" cy="195"/>
          </a:xfrm>
        </p:grpSpPr>
        <p:sp>
          <p:nvSpPr>
            <p:cNvPr id="170" name="Line 2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" name="Line 2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" name="Line 2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7" name="Group 36"/>
          <p:cNvGrpSpPr>
            <a:grpSpLocks/>
          </p:cNvGrpSpPr>
          <p:nvPr/>
        </p:nvGrpSpPr>
        <p:grpSpPr bwMode="auto">
          <a:xfrm>
            <a:off x="7504113" y="2320928"/>
            <a:ext cx="304800" cy="309563"/>
            <a:chOff x="4896" y="1920"/>
            <a:chExt cx="192" cy="195"/>
          </a:xfrm>
        </p:grpSpPr>
        <p:sp>
          <p:nvSpPr>
            <p:cNvPr id="178" name="Line 3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" name="Line 3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" name="Line 3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1" name="Group 40"/>
          <p:cNvGrpSpPr>
            <a:grpSpLocks/>
          </p:cNvGrpSpPr>
          <p:nvPr/>
        </p:nvGrpSpPr>
        <p:grpSpPr bwMode="auto">
          <a:xfrm>
            <a:off x="7504113" y="2782891"/>
            <a:ext cx="304800" cy="309563"/>
            <a:chOff x="4896" y="1920"/>
            <a:chExt cx="192" cy="195"/>
          </a:xfrm>
        </p:grpSpPr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" name="Line 4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" name="Line 4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" name="Group 44"/>
          <p:cNvGrpSpPr>
            <a:grpSpLocks/>
          </p:cNvGrpSpPr>
          <p:nvPr/>
        </p:nvGrpSpPr>
        <p:grpSpPr bwMode="auto">
          <a:xfrm>
            <a:off x="7504113" y="3263453"/>
            <a:ext cx="304800" cy="309563"/>
            <a:chOff x="4896" y="1920"/>
            <a:chExt cx="192" cy="195"/>
          </a:xfrm>
        </p:grpSpPr>
        <p:sp>
          <p:nvSpPr>
            <p:cNvPr id="187" name="Line 4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8" name="Line 4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" name="Line 4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0" name="Group 48"/>
          <p:cNvGrpSpPr>
            <a:grpSpLocks/>
          </p:cNvGrpSpPr>
          <p:nvPr/>
        </p:nvGrpSpPr>
        <p:grpSpPr bwMode="auto">
          <a:xfrm>
            <a:off x="7504113" y="3695501"/>
            <a:ext cx="304800" cy="309563"/>
            <a:chOff x="4896" y="1920"/>
            <a:chExt cx="192" cy="195"/>
          </a:xfrm>
        </p:grpSpPr>
        <p:sp>
          <p:nvSpPr>
            <p:cNvPr id="191" name="Line 4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" name="Line 5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" name="Line 5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4" name="Group 52"/>
          <p:cNvGrpSpPr>
            <a:grpSpLocks/>
          </p:cNvGrpSpPr>
          <p:nvPr/>
        </p:nvGrpSpPr>
        <p:grpSpPr bwMode="auto">
          <a:xfrm>
            <a:off x="7504113" y="4127549"/>
            <a:ext cx="304800" cy="309563"/>
            <a:chOff x="4896" y="1920"/>
            <a:chExt cx="192" cy="195"/>
          </a:xfrm>
        </p:grpSpPr>
        <p:sp>
          <p:nvSpPr>
            <p:cNvPr id="195" name="Line 5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" name="Line 5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" name="Line 5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9" name="矩形 98"/>
          <p:cNvSpPr/>
          <p:nvPr/>
        </p:nvSpPr>
        <p:spPr>
          <a:xfrm>
            <a:off x="3707904" y="-27384"/>
            <a:ext cx="2511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状态</a:t>
            </a:r>
            <a:r>
              <a:rPr lang="zh-CN" altLang="en-US" b="1" dirty="0" smtClean="0">
                <a:solidFill>
                  <a:schemeClr val="bg1"/>
                </a:solidFill>
              </a:rPr>
              <a:t>转换表</a:t>
            </a:r>
            <a:endParaRPr lang="zh-CN" alt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F4C39EB-4919-456D-90BF-46280621F0F4}"/>
              </a:ext>
            </a:extLst>
          </p:cNvPr>
          <p:cNvGrpSpPr/>
          <p:nvPr/>
        </p:nvGrpSpPr>
        <p:grpSpPr>
          <a:xfrm>
            <a:off x="884771" y="1258891"/>
            <a:ext cx="7336359" cy="2818181"/>
            <a:chOff x="884771" y="1258891"/>
            <a:chExt cx="7336359" cy="2818181"/>
          </a:xfrm>
        </p:grpSpPr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70AC7F6-F548-4057-BBBF-934B55CC9DB4}"/>
                </a:ext>
              </a:extLst>
            </p:cNvPr>
            <p:cNvCxnSpPr/>
            <p:nvPr/>
          </p:nvCxnSpPr>
          <p:spPr bwMode="auto">
            <a:xfrm>
              <a:off x="884771" y="1258891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9C49EFC4-3090-4066-A9CA-2579A10EE995}"/>
                </a:ext>
              </a:extLst>
            </p:cNvPr>
            <p:cNvCxnSpPr/>
            <p:nvPr/>
          </p:nvCxnSpPr>
          <p:spPr bwMode="auto">
            <a:xfrm>
              <a:off x="884771" y="1728588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7BADF13-8B28-4E44-BBB8-F11F361E9A33}"/>
                </a:ext>
              </a:extLst>
            </p:cNvPr>
            <p:cNvCxnSpPr/>
            <p:nvPr/>
          </p:nvCxnSpPr>
          <p:spPr bwMode="auto">
            <a:xfrm>
              <a:off x="884771" y="2198285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C0FFADE6-9405-4A0B-BA77-E5B54001E747}"/>
                </a:ext>
              </a:extLst>
            </p:cNvPr>
            <p:cNvCxnSpPr/>
            <p:nvPr/>
          </p:nvCxnSpPr>
          <p:spPr bwMode="auto">
            <a:xfrm>
              <a:off x="884771" y="2667982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2C0B186D-2972-4C9F-BB41-A852BEC6CC29}"/>
                </a:ext>
              </a:extLst>
            </p:cNvPr>
            <p:cNvCxnSpPr/>
            <p:nvPr/>
          </p:nvCxnSpPr>
          <p:spPr bwMode="auto">
            <a:xfrm>
              <a:off x="884771" y="3137679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F95A5FA2-B536-4514-BE03-1FA5207987F4}"/>
                </a:ext>
              </a:extLst>
            </p:cNvPr>
            <p:cNvCxnSpPr/>
            <p:nvPr/>
          </p:nvCxnSpPr>
          <p:spPr bwMode="auto">
            <a:xfrm>
              <a:off x="884771" y="3607376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BBE4EF1-0DC6-4E0F-9F3F-5A385EA9B1B1}"/>
                </a:ext>
              </a:extLst>
            </p:cNvPr>
            <p:cNvCxnSpPr/>
            <p:nvPr/>
          </p:nvCxnSpPr>
          <p:spPr bwMode="auto">
            <a:xfrm>
              <a:off x="884771" y="4077072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1" name="Line 13">
            <a:extLst>
              <a:ext uri="{FF2B5EF4-FFF2-40B4-BE49-F238E27FC236}">
                <a16:creationId xmlns:a16="http://schemas.microsoft.com/office/drawing/2014/main" id="{F09813C2-4DD1-4D90-A486-A4970DACF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6913" y="133985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" name="Line 14">
            <a:extLst>
              <a:ext uri="{FF2B5EF4-FFF2-40B4-BE49-F238E27FC236}">
                <a16:creationId xmlns:a16="http://schemas.microsoft.com/office/drawing/2014/main" id="{DE07174C-A3C0-455C-BA60-E727B8683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9313" y="1339853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15">
            <a:extLst>
              <a:ext uri="{FF2B5EF4-FFF2-40B4-BE49-F238E27FC236}">
                <a16:creationId xmlns:a16="http://schemas.microsoft.com/office/drawing/2014/main" id="{65D2C48F-F3F4-4B1B-BB6E-B93AD196A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9313" y="164465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" name="Group 20">
            <a:extLst>
              <a:ext uri="{FF2B5EF4-FFF2-40B4-BE49-F238E27FC236}">
                <a16:creationId xmlns:a16="http://schemas.microsoft.com/office/drawing/2014/main" id="{957F1A5F-4D5D-456B-9E94-119C90FD53CA}"/>
              </a:ext>
            </a:extLst>
          </p:cNvPr>
          <p:cNvGrpSpPr>
            <a:grpSpLocks/>
          </p:cNvGrpSpPr>
          <p:nvPr/>
        </p:nvGrpSpPr>
        <p:grpSpPr bwMode="auto">
          <a:xfrm>
            <a:off x="6804026" y="1340768"/>
            <a:ext cx="304800" cy="309563"/>
            <a:chOff x="4743" y="1920"/>
            <a:chExt cx="192" cy="195"/>
          </a:xfrm>
        </p:grpSpPr>
        <p:sp>
          <p:nvSpPr>
            <p:cNvPr id="115" name="Line 21">
              <a:extLst>
                <a:ext uri="{FF2B5EF4-FFF2-40B4-BE49-F238E27FC236}">
                  <a16:creationId xmlns:a16="http://schemas.microsoft.com/office/drawing/2014/main" id="{1EEA9BCD-3AC8-4379-9557-AED709871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22">
              <a:extLst>
                <a:ext uri="{FF2B5EF4-FFF2-40B4-BE49-F238E27FC236}">
                  <a16:creationId xmlns:a16="http://schemas.microsoft.com/office/drawing/2014/main" id="{A317E0C2-7E1D-4D6D-AEDF-1DC8B8EBC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" name="Line 23">
              <a:extLst>
                <a:ext uri="{FF2B5EF4-FFF2-40B4-BE49-F238E27FC236}">
                  <a16:creationId xmlns:a16="http://schemas.microsoft.com/office/drawing/2014/main" id="{EFA2A4E5-202E-4994-AAA4-A3EB75786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8" name="Group 32">
            <a:extLst>
              <a:ext uri="{FF2B5EF4-FFF2-40B4-BE49-F238E27FC236}">
                <a16:creationId xmlns:a16="http://schemas.microsoft.com/office/drawing/2014/main" id="{8112A41C-3B18-46A1-ABF1-15346EFCEB57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2325691"/>
            <a:ext cx="304800" cy="309563"/>
            <a:chOff x="4778" y="1920"/>
            <a:chExt cx="192" cy="195"/>
          </a:xfrm>
        </p:grpSpPr>
        <p:sp>
          <p:nvSpPr>
            <p:cNvPr id="119" name="Line 33">
              <a:extLst>
                <a:ext uri="{FF2B5EF4-FFF2-40B4-BE49-F238E27FC236}">
                  <a16:creationId xmlns:a16="http://schemas.microsoft.com/office/drawing/2014/main" id="{D8C861C8-23E2-4430-8F1D-B9DA2AD60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34">
              <a:extLst>
                <a:ext uri="{FF2B5EF4-FFF2-40B4-BE49-F238E27FC236}">
                  <a16:creationId xmlns:a16="http://schemas.microsoft.com/office/drawing/2014/main" id="{3EE04C4C-873B-4A02-8B9D-6536BC56F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" name="Line 35">
              <a:extLst>
                <a:ext uri="{FF2B5EF4-FFF2-40B4-BE49-F238E27FC236}">
                  <a16:creationId xmlns:a16="http://schemas.microsoft.com/office/drawing/2014/main" id="{2B7DD54B-F6E5-4534-8F0E-714C1E916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2" name="Group 56">
            <a:extLst>
              <a:ext uri="{FF2B5EF4-FFF2-40B4-BE49-F238E27FC236}">
                <a16:creationId xmlns:a16="http://schemas.microsoft.com/office/drawing/2014/main" id="{D60AF07D-FA85-4375-A53F-8F9879493D2C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3240091"/>
            <a:ext cx="304800" cy="309563"/>
            <a:chOff x="4788" y="1920"/>
            <a:chExt cx="192" cy="195"/>
          </a:xfrm>
        </p:grpSpPr>
        <p:sp>
          <p:nvSpPr>
            <p:cNvPr id="123" name="Line 57">
              <a:extLst>
                <a:ext uri="{FF2B5EF4-FFF2-40B4-BE49-F238E27FC236}">
                  <a16:creationId xmlns:a16="http://schemas.microsoft.com/office/drawing/2014/main" id="{8EEE2DCE-D7F1-4278-BE53-F3F8A85E1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Line 58">
              <a:extLst>
                <a:ext uri="{FF2B5EF4-FFF2-40B4-BE49-F238E27FC236}">
                  <a16:creationId xmlns:a16="http://schemas.microsoft.com/office/drawing/2014/main" id="{B94B3429-CAED-474A-AD85-DBD67EC73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" name="Line 59">
              <a:extLst>
                <a:ext uri="{FF2B5EF4-FFF2-40B4-BE49-F238E27FC236}">
                  <a16:creationId xmlns:a16="http://schemas.microsoft.com/office/drawing/2014/main" id="{EFCF96D3-CB0F-4F63-92A0-1C2E9AF4D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6" name="Group 68">
            <a:extLst>
              <a:ext uri="{FF2B5EF4-FFF2-40B4-BE49-F238E27FC236}">
                <a16:creationId xmlns:a16="http://schemas.microsoft.com/office/drawing/2014/main" id="{93FD1A18-C092-4423-8480-CDD487DAD1C8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4127549"/>
            <a:ext cx="304800" cy="309563"/>
            <a:chOff x="4788" y="1920"/>
            <a:chExt cx="192" cy="195"/>
          </a:xfrm>
        </p:grpSpPr>
        <p:sp>
          <p:nvSpPr>
            <p:cNvPr id="127" name="Line 69">
              <a:extLst>
                <a:ext uri="{FF2B5EF4-FFF2-40B4-BE49-F238E27FC236}">
                  <a16:creationId xmlns:a16="http://schemas.microsoft.com/office/drawing/2014/main" id="{94E55EFE-B3A6-4F85-961A-007280D7F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" name="Line 70">
              <a:extLst>
                <a:ext uri="{FF2B5EF4-FFF2-40B4-BE49-F238E27FC236}">
                  <a16:creationId xmlns:a16="http://schemas.microsoft.com/office/drawing/2014/main" id="{371EA33A-BC4A-4113-8CE9-E5EA00C9B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" name="Line 71">
              <a:extLst>
                <a:ext uri="{FF2B5EF4-FFF2-40B4-BE49-F238E27FC236}">
                  <a16:creationId xmlns:a16="http://schemas.microsoft.com/office/drawing/2014/main" id="{B37D6E98-2E66-455C-B3B2-98741B373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" name="矩形 81"/>
          <p:cNvSpPr/>
          <p:nvPr/>
        </p:nvSpPr>
        <p:spPr bwMode="auto">
          <a:xfrm>
            <a:off x="6732240" y="962696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1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 bwMode="auto">
          <a:xfrm>
            <a:off x="3361507" y="845784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6173094" y="927243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/>
          </p:nvPr>
        </p:nvGraphicFramePr>
        <p:xfrm>
          <a:off x="900000" y="404670"/>
          <a:ext cx="7344816" cy="410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5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1   1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 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7" name="Group 60"/>
          <p:cNvGrpSpPr>
            <a:grpSpLocks/>
          </p:cNvGrpSpPr>
          <p:nvPr/>
        </p:nvGrpSpPr>
        <p:grpSpPr bwMode="auto">
          <a:xfrm>
            <a:off x="6212905" y="3240091"/>
            <a:ext cx="304800" cy="309563"/>
            <a:chOff x="4896" y="1920"/>
            <a:chExt cx="192" cy="195"/>
          </a:xfrm>
        </p:grpSpPr>
        <p:sp>
          <p:nvSpPr>
            <p:cNvPr id="168" name="Line 6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9" name="Line 6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" name="Line 6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3" name="Group 32"/>
          <p:cNvGrpSpPr>
            <a:grpSpLocks/>
          </p:cNvGrpSpPr>
          <p:nvPr/>
        </p:nvGrpSpPr>
        <p:grpSpPr bwMode="auto">
          <a:xfrm>
            <a:off x="6084168" y="2327352"/>
            <a:ext cx="304800" cy="309563"/>
            <a:chOff x="4778" y="1920"/>
            <a:chExt cx="192" cy="195"/>
          </a:xfrm>
        </p:grpSpPr>
        <p:sp>
          <p:nvSpPr>
            <p:cNvPr id="84" name="Line 33"/>
            <p:cNvSpPr>
              <a:spLocks noChangeShapeType="1"/>
            </p:cNvSpPr>
            <p:nvPr/>
          </p:nvSpPr>
          <p:spPr bwMode="auto">
            <a:xfrm>
              <a:off x="477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>
              <a:off x="487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35"/>
            <p:cNvSpPr>
              <a:spLocks noChangeShapeType="1"/>
            </p:cNvSpPr>
            <p:nvPr/>
          </p:nvSpPr>
          <p:spPr bwMode="auto">
            <a:xfrm>
              <a:off x="487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" name="Group 32"/>
          <p:cNvGrpSpPr>
            <a:grpSpLocks/>
          </p:cNvGrpSpPr>
          <p:nvPr/>
        </p:nvGrpSpPr>
        <p:grpSpPr bwMode="auto">
          <a:xfrm>
            <a:off x="6156176" y="4127549"/>
            <a:ext cx="304800" cy="309563"/>
            <a:chOff x="4778" y="1920"/>
            <a:chExt cx="192" cy="195"/>
          </a:xfrm>
        </p:grpSpPr>
        <p:sp>
          <p:nvSpPr>
            <p:cNvPr id="88" name="Line 33"/>
            <p:cNvSpPr>
              <a:spLocks noChangeShapeType="1"/>
            </p:cNvSpPr>
            <p:nvPr/>
          </p:nvSpPr>
          <p:spPr bwMode="auto">
            <a:xfrm>
              <a:off x="477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487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>
              <a:off x="487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1" name="矩形 90"/>
          <p:cNvSpPr/>
          <p:nvPr/>
        </p:nvSpPr>
        <p:spPr bwMode="auto">
          <a:xfrm>
            <a:off x="6084168" y="967507"/>
            <a:ext cx="432048" cy="346960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2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93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94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181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82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3" name="Line 62"/>
              <p:cNvSpPr>
                <a:spLocks noChangeShapeType="1"/>
              </p:cNvSpPr>
              <p:nvPr/>
            </p:nvSpPr>
            <p:spPr bwMode="auto">
              <a:xfrm>
                <a:off x="249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4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173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" name="Line 66"/>
              <p:cNvSpPr>
                <a:spLocks noChangeShapeType="1"/>
              </p:cNvSpPr>
              <p:nvPr/>
            </p:nvSpPr>
            <p:spPr bwMode="auto">
              <a:xfrm>
                <a:off x="122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" name="Line 67"/>
              <p:cNvSpPr>
                <a:spLocks noChangeShapeType="1"/>
              </p:cNvSpPr>
              <p:nvPr/>
            </p:nvSpPr>
            <p:spPr bwMode="auto">
              <a:xfrm>
                <a:off x="241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6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137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38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" name="Line 72"/>
              <p:cNvSpPr>
                <a:spLocks noChangeShapeType="1"/>
              </p:cNvSpPr>
              <p:nvPr/>
            </p:nvSpPr>
            <p:spPr bwMode="auto">
              <a:xfrm>
                <a:off x="245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2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5" name="Group 77"/>
          <p:cNvGrpSpPr>
            <a:grpSpLocks/>
          </p:cNvGrpSpPr>
          <p:nvPr/>
        </p:nvGrpSpPr>
        <p:grpSpPr bwMode="auto">
          <a:xfrm>
            <a:off x="250825" y="4797425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6" name="Text Box 58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7" name="Line 74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8" name="Line 75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" name="Line 76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0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92" name="Group 9"/>
          <p:cNvGrpSpPr>
            <a:grpSpLocks/>
          </p:cNvGrpSpPr>
          <p:nvPr/>
        </p:nvGrpSpPr>
        <p:grpSpPr bwMode="auto">
          <a:xfrm>
            <a:off x="7504113" y="954091"/>
            <a:ext cx="304800" cy="309563"/>
            <a:chOff x="4896" y="1920"/>
            <a:chExt cx="192" cy="195"/>
          </a:xfrm>
        </p:grpSpPr>
        <p:sp>
          <p:nvSpPr>
            <p:cNvPr id="193" name="Line 1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" name="Line 1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6" name="Group 16"/>
          <p:cNvGrpSpPr>
            <a:grpSpLocks/>
          </p:cNvGrpSpPr>
          <p:nvPr/>
        </p:nvGrpSpPr>
        <p:grpSpPr bwMode="auto">
          <a:xfrm>
            <a:off x="7504113" y="1340768"/>
            <a:ext cx="304800" cy="309563"/>
            <a:chOff x="4896" y="1920"/>
            <a:chExt cx="192" cy="195"/>
          </a:xfrm>
        </p:grpSpPr>
        <p:sp>
          <p:nvSpPr>
            <p:cNvPr id="197" name="Line 1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8" name="Line 1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9" name="Line 1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0" name="Group 24"/>
          <p:cNvGrpSpPr>
            <a:grpSpLocks/>
          </p:cNvGrpSpPr>
          <p:nvPr/>
        </p:nvGrpSpPr>
        <p:grpSpPr bwMode="auto">
          <a:xfrm>
            <a:off x="7504113" y="1868491"/>
            <a:ext cx="304800" cy="309563"/>
            <a:chOff x="4896" y="1920"/>
            <a:chExt cx="192" cy="195"/>
          </a:xfrm>
        </p:grpSpPr>
        <p:sp>
          <p:nvSpPr>
            <p:cNvPr id="201" name="Line 2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" name="Line 2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" name="Line 2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4" name="Group 36"/>
          <p:cNvGrpSpPr>
            <a:grpSpLocks/>
          </p:cNvGrpSpPr>
          <p:nvPr/>
        </p:nvGrpSpPr>
        <p:grpSpPr bwMode="auto">
          <a:xfrm>
            <a:off x="7504113" y="2320928"/>
            <a:ext cx="304800" cy="309563"/>
            <a:chOff x="4896" y="1920"/>
            <a:chExt cx="192" cy="195"/>
          </a:xfrm>
        </p:grpSpPr>
        <p:sp>
          <p:nvSpPr>
            <p:cNvPr id="205" name="Line 3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" name="Line 3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" name="Line 3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8" name="Group 40"/>
          <p:cNvGrpSpPr>
            <a:grpSpLocks/>
          </p:cNvGrpSpPr>
          <p:nvPr/>
        </p:nvGrpSpPr>
        <p:grpSpPr bwMode="auto">
          <a:xfrm>
            <a:off x="7504113" y="2782891"/>
            <a:ext cx="304800" cy="309563"/>
            <a:chOff x="4896" y="1920"/>
            <a:chExt cx="192" cy="195"/>
          </a:xfrm>
        </p:grpSpPr>
        <p:sp>
          <p:nvSpPr>
            <p:cNvPr id="209" name="Line 4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" name="Line 4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" name="Line 4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2" name="Group 44"/>
          <p:cNvGrpSpPr>
            <a:grpSpLocks/>
          </p:cNvGrpSpPr>
          <p:nvPr/>
        </p:nvGrpSpPr>
        <p:grpSpPr bwMode="auto">
          <a:xfrm>
            <a:off x="7504113" y="3263453"/>
            <a:ext cx="304800" cy="309563"/>
            <a:chOff x="4896" y="1920"/>
            <a:chExt cx="192" cy="195"/>
          </a:xfrm>
        </p:grpSpPr>
        <p:sp>
          <p:nvSpPr>
            <p:cNvPr id="213" name="Line 4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4" name="Line 4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" name="Line 4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6" name="Group 48"/>
          <p:cNvGrpSpPr>
            <a:grpSpLocks/>
          </p:cNvGrpSpPr>
          <p:nvPr/>
        </p:nvGrpSpPr>
        <p:grpSpPr bwMode="auto">
          <a:xfrm>
            <a:off x="7504113" y="3695501"/>
            <a:ext cx="304800" cy="309563"/>
            <a:chOff x="4896" y="1920"/>
            <a:chExt cx="192" cy="195"/>
          </a:xfrm>
        </p:grpSpPr>
        <p:sp>
          <p:nvSpPr>
            <p:cNvPr id="217" name="Line 4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" name="Line 5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" name="Line 5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0" name="Group 52"/>
          <p:cNvGrpSpPr>
            <a:grpSpLocks/>
          </p:cNvGrpSpPr>
          <p:nvPr/>
        </p:nvGrpSpPr>
        <p:grpSpPr bwMode="auto">
          <a:xfrm>
            <a:off x="7504113" y="4127549"/>
            <a:ext cx="304800" cy="309563"/>
            <a:chOff x="4896" y="1920"/>
            <a:chExt cx="192" cy="195"/>
          </a:xfrm>
        </p:grpSpPr>
        <p:sp>
          <p:nvSpPr>
            <p:cNvPr id="221" name="Line 5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" name="Line 5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" name="Line 5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6" name="Line 15"/>
          <p:cNvSpPr>
            <a:spLocks noChangeShapeType="1"/>
          </p:cNvSpPr>
          <p:nvPr/>
        </p:nvSpPr>
        <p:spPr bwMode="auto">
          <a:xfrm>
            <a:off x="7128965" y="181295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3707904" y="-27384"/>
            <a:ext cx="2511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状态转换表</a:t>
            </a:r>
            <a:endParaRPr lang="zh-CN" altLang="en-US" dirty="0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73F8C33-C30C-4178-BFB6-9645DFB8D55F}"/>
              </a:ext>
            </a:extLst>
          </p:cNvPr>
          <p:cNvGrpSpPr/>
          <p:nvPr/>
        </p:nvGrpSpPr>
        <p:grpSpPr>
          <a:xfrm>
            <a:off x="884771" y="1258891"/>
            <a:ext cx="7336359" cy="2818181"/>
            <a:chOff x="884771" y="1258891"/>
            <a:chExt cx="7336359" cy="2818181"/>
          </a:xfrm>
        </p:grpSpPr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021FB93A-55B0-40AF-8565-0FE151F60F4F}"/>
                </a:ext>
              </a:extLst>
            </p:cNvPr>
            <p:cNvCxnSpPr/>
            <p:nvPr/>
          </p:nvCxnSpPr>
          <p:spPr bwMode="auto">
            <a:xfrm>
              <a:off x="884771" y="1258891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9DB5B38E-969D-45BA-8AB0-6623B008BEC8}"/>
                </a:ext>
              </a:extLst>
            </p:cNvPr>
            <p:cNvCxnSpPr/>
            <p:nvPr/>
          </p:nvCxnSpPr>
          <p:spPr bwMode="auto">
            <a:xfrm>
              <a:off x="884771" y="1728588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94F967F-494A-4A02-A882-B26069B52B3E}"/>
                </a:ext>
              </a:extLst>
            </p:cNvPr>
            <p:cNvCxnSpPr/>
            <p:nvPr/>
          </p:nvCxnSpPr>
          <p:spPr bwMode="auto">
            <a:xfrm>
              <a:off x="884771" y="2198285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4DD00232-A937-4A57-8CFD-4800D105D519}"/>
                </a:ext>
              </a:extLst>
            </p:cNvPr>
            <p:cNvCxnSpPr/>
            <p:nvPr/>
          </p:nvCxnSpPr>
          <p:spPr bwMode="auto">
            <a:xfrm>
              <a:off x="884771" y="2667982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5FB430B8-6DA6-4332-BF9B-48A67F071F11}"/>
                </a:ext>
              </a:extLst>
            </p:cNvPr>
            <p:cNvCxnSpPr/>
            <p:nvPr/>
          </p:nvCxnSpPr>
          <p:spPr bwMode="auto">
            <a:xfrm>
              <a:off x="884771" y="3137679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9D2C6892-4ED9-4E05-9EB2-9A4BACC65BB5}"/>
                </a:ext>
              </a:extLst>
            </p:cNvPr>
            <p:cNvCxnSpPr/>
            <p:nvPr/>
          </p:nvCxnSpPr>
          <p:spPr bwMode="auto">
            <a:xfrm>
              <a:off x="884771" y="3607376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BBD0D33-F560-4EEA-AE95-04D1AB358B86}"/>
                </a:ext>
              </a:extLst>
            </p:cNvPr>
            <p:cNvCxnSpPr/>
            <p:nvPr/>
          </p:nvCxnSpPr>
          <p:spPr bwMode="auto">
            <a:xfrm>
              <a:off x="884771" y="4077072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5" name="Group 20">
            <a:extLst>
              <a:ext uri="{FF2B5EF4-FFF2-40B4-BE49-F238E27FC236}">
                <a16:creationId xmlns:a16="http://schemas.microsoft.com/office/drawing/2014/main" id="{D4C51A6E-7165-4FAD-91C7-761519464556}"/>
              </a:ext>
            </a:extLst>
          </p:cNvPr>
          <p:cNvGrpSpPr>
            <a:grpSpLocks/>
          </p:cNvGrpSpPr>
          <p:nvPr/>
        </p:nvGrpSpPr>
        <p:grpSpPr bwMode="auto">
          <a:xfrm>
            <a:off x="6804026" y="1340768"/>
            <a:ext cx="304800" cy="309563"/>
            <a:chOff x="4743" y="1920"/>
            <a:chExt cx="192" cy="195"/>
          </a:xfrm>
        </p:grpSpPr>
        <p:sp>
          <p:nvSpPr>
            <p:cNvPr id="106" name="Line 21">
              <a:extLst>
                <a:ext uri="{FF2B5EF4-FFF2-40B4-BE49-F238E27FC236}">
                  <a16:creationId xmlns:a16="http://schemas.microsoft.com/office/drawing/2014/main" id="{BD1A5571-69B8-4470-88D1-4466A07DA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" name="Line 22">
              <a:extLst>
                <a:ext uri="{FF2B5EF4-FFF2-40B4-BE49-F238E27FC236}">
                  <a16:creationId xmlns:a16="http://schemas.microsoft.com/office/drawing/2014/main" id="{9B795C74-DED6-43D7-9B42-719AE8D45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" name="Line 23">
              <a:extLst>
                <a:ext uri="{FF2B5EF4-FFF2-40B4-BE49-F238E27FC236}">
                  <a16:creationId xmlns:a16="http://schemas.microsoft.com/office/drawing/2014/main" id="{DDD1502E-4B1C-4AE0-B2D7-1284F66B9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9" name="Group 32">
            <a:extLst>
              <a:ext uri="{FF2B5EF4-FFF2-40B4-BE49-F238E27FC236}">
                <a16:creationId xmlns:a16="http://schemas.microsoft.com/office/drawing/2014/main" id="{CB362992-FC0A-47AE-9643-BF89C80C0294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2325691"/>
            <a:ext cx="304800" cy="309563"/>
            <a:chOff x="4778" y="1920"/>
            <a:chExt cx="192" cy="195"/>
          </a:xfrm>
        </p:grpSpPr>
        <p:sp>
          <p:nvSpPr>
            <p:cNvPr id="110" name="Line 33">
              <a:extLst>
                <a:ext uri="{FF2B5EF4-FFF2-40B4-BE49-F238E27FC236}">
                  <a16:creationId xmlns:a16="http://schemas.microsoft.com/office/drawing/2014/main" id="{0BA2AE34-CA2A-45CD-A0B3-F6290D241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Line 34">
              <a:extLst>
                <a:ext uri="{FF2B5EF4-FFF2-40B4-BE49-F238E27FC236}">
                  <a16:creationId xmlns:a16="http://schemas.microsoft.com/office/drawing/2014/main" id="{623A867E-C1E5-4966-BDA6-DC4A59D24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35">
              <a:extLst>
                <a:ext uri="{FF2B5EF4-FFF2-40B4-BE49-F238E27FC236}">
                  <a16:creationId xmlns:a16="http://schemas.microsoft.com/office/drawing/2014/main" id="{CD1A3D71-E901-42F6-AFDE-B1ED20B4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3" name="Group 56">
            <a:extLst>
              <a:ext uri="{FF2B5EF4-FFF2-40B4-BE49-F238E27FC236}">
                <a16:creationId xmlns:a16="http://schemas.microsoft.com/office/drawing/2014/main" id="{549E8AF1-1654-41A8-A5A8-F7A6A4A59555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3240091"/>
            <a:ext cx="304800" cy="309563"/>
            <a:chOff x="4788" y="1920"/>
            <a:chExt cx="192" cy="195"/>
          </a:xfrm>
        </p:grpSpPr>
        <p:sp>
          <p:nvSpPr>
            <p:cNvPr id="114" name="Line 57">
              <a:extLst>
                <a:ext uri="{FF2B5EF4-FFF2-40B4-BE49-F238E27FC236}">
                  <a16:creationId xmlns:a16="http://schemas.microsoft.com/office/drawing/2014/main" id="{D4033721-33CA-4DE2-B7AB-65C732D51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Line 58">
              <a:extLst>
                <a:ext uri="{FF2B5EF4-FFF2-40B4-BE49-F238E27FC236}">
                  <a16:creationId xmlns:a16="http://schemas.microsoft.com/office/drawing/2014/main" id="{5965A933-5282-41B9-98E5-D41BCFFCC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59">
              <a:extLst>
                <a:ext uri="{FF2B5EF4-FFF2-40B4-BE49-F238E27FC236}">
                  <a16:creationId xmlns:a16="http://schemas.microsoft.com/office/drawing/2014/main" id="{82B40C3C-C325-4C01-AAAB-E1C2E7EE5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7" name="Group 68">
            <a:extLst>
              <a:ext uri="{FF2B5EF4-FFF2-40B4-BE49-F238E27FC236}">
                <a16:creationId xmlns:a16="http://schemas.microsoft.com/office/drawing/2014/main" id="{DEEEB4BD-2F70-4EA9-AD24-7361EEA1174A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4127549"/>
            <a:ext cx="304800" cy="309563"/>
            <a:chOff x="4788" y="1920"/>
            <a:chExt cx="192" cy="195"/>
          </a:xfrm>
        </p:grpSpPr>
        <p:sp>
          <p:nvSpPr>
            <p:cNvPr id="118" name="Line 69">
              <a:extLst>
                <a:ext uri="{FF2B5EF4-FFF2-40B4-BE49-F238E27FC236}">
                  <a16:creationId xmlns:a16="http://schemas.microsoft.com/office/drawing/2014/main" id="{F2784113-D253-4BCF-985F-640C0D796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Line 70">
              <a:extLst>
                <a:ext uri="{FF2B5EF4-FFF2-40B4-BE49-F238E27FC236}">
                  <a16:creationId xmlns:a16="http://schemas.microsoft.com/office/drawing/2014/main" id="{F898C006-ACB8-4464-AEC4-2B256CD7B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71">
              <a:extLst>
                <a:ext uri="{FF2B5EF4-FFF2-40B4-BE49-F238E27FC236}">
                  <a16:creationId xmlns:a16="http://schemas.microsoft.com/office/drawing/2014/main" id="{B7CD1F82-1CCC-4177-B6F0-43F145490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84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899592" y="404670"/>
          <a:ext cx="7344816" cy="410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5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3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1   1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1   1   0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 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4" name="Group 9"/>
          <p:cNvGrpSpPr>
            <a:grpSpLocks/>
          </p:cNvGrpSpPr>
          <p:nvPr/>
        </p:nvGrpSpPr>
        <p:grpSpPr bwMode="auto">
          <a:xfrm>
            <a:off x="7504113" y="954091"/>
            <a:ext cx="304800" cy="309563"/>
            <a:chOff x="4896" y="1920"/>
            <a:chExt cx="192" cy="195"/>
          </a:xfrm>
        </p:grpSpPr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1" name="Group 16"/>
          <p:cNvGrpSpPr>
            <a:grpSpLocks/>
          </p:cNvGrpSpPr>
          <p:nvPr/>
        </p:nvGrpSpPr>
        <p:grpSpPr bwMode="auto">
          <a:xfrm>
            <a:off x="7504113" y="1340768"/>
            <a:ext cx="304800" cy="309563"/>
            <a:chOff x="4896" y="1920"/>
            <a:chExt cx="192" cy="195"/>
          </a:xfrm>
        </p:grpSpPr>
        <p:sp>
          <p:nvSpPr>
            <p:cNvPr id="102" name="Line 1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1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1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9" name="Group 24"/>
          <p:cNvGrpSpPr>
            <a:grpSpLocks/>
          </p:cNvGrpSpPr>
          <p:nvPr/>
        </p:nvGrpSpPr>
        <p:grpSpPr bwMode="auto">
          <a:xfrm>
            <a:off x="7504113" y="1868491"/>
            <a:ext cx="304800" cy="309563"/>
            <a:chOff x="4896" y="1920"/>
            <a:chExt cx="192" cy="195"/>
          </a:xfrm>
        </p:grpSpPr>
        <p:sp>
          <p:nvSpPr>
            <p:cNvPr id="128" name="Line 2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" name="Line 2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" name="Line 2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9" name="Group 36"/>
          <p:cNvGrpSpPr>
            <a:grpSpLocks/>
          </p:cNvGrpSpPr>
          <p:nvPr/>
        </p:nvGrpSpPr>
        <p:grpSpPr bwMode="auto">
          <a:xfrm>
            <a:off x="7504113" y="2320928"/>
            <a:ext cx="304800" cy="309563"/>
            <a:chOff x="4896" y="1920"/>
            <a:chExt cx="192" cy="195"/>
          </a:xfrm>
        </p:grpSpPr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3" name="Group 40"/>
          <p:cNvGrpSpPr>
            <a:grpSpLocks/>
          </p:cNvGrpSpPr>
          <p:nvPr/>
        </p:nvGrpSpPr>
        <p:grpSpPr bwMode="auto">
          <a:xfrm>
            <a:off x="7504113" y="2782891"/>
            <a:ext cx="304800" cy="309563"/>
            <a:chOff x="4896" y="1920"/>
            <a:chExt cx="192" cy="195"/>
          </a:xfrm>
        </p:grpSpPr>
        <p:sp>
          <p:nvSpPr>
            <p:cNvPr id="144" name="Line 4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" name="Line 4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7" name="Group 44"/>
          <p:cNvGrpSpPr>
            <a:grpSpLocks/>
          </p:cNvGrpSpPr>
          <p:nvPr/>
        </p:nvGrpSpPr>
        <p:grpSpPr bwMode="auto">
          <a:xfrm>
            <a:off x="7504113" y="3236338"/>
            <a:ext cx="304800" cy="309563"/>
            <a:chOff x="4896" y="1920"/>
            <a:chExt cx="192" cy="195"/>
          </a:xfrm>
        </p:grpSpPr>
        <p:sp>
          <p:nvSpPr>
            <p:cNvPr id="148" name="Line 4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" name="Line 4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" name="Line 4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1" name="Group 48"/>
          <p:cNvGrpSpPr>
            <a:grpSpLocks/>
          </p:cNvGrpSpPr>
          <p:nvPr/>
        </p:nvGrpSpPr>
        <p:grpSpPr bwMode="auto">
          <a:xfrm>
            <a:off x="7504113" y="3695501"/>
            <a:ext cx="304800" cy="309563"/>
            <a:chOff x="4896" y="1920"/>
            <a:chExt cx="192" cy="195"/>
          </a:xfrm>
        </p:grpSpPr>
        <p:sp>
          <p:nvSpPr>
            <p:cNvPr id="152" name="Line 4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" name="Line 5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" name="Line 5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5" name="Group 52"/>
          <p:cNvGrpSpPr>
            <a:grpSpLocks/>
          </p:cNvGrpSpPr>
          <p:nvPr/>
        </p:nvGrpSpPr>
        <p:grpSpPr bwMode="auto">
          <a:xfrm>
            <a:off x="7504113" y="4127549"/>
            <a:ext cx="304800" cy="309563"/>
            <a:chOff x="4896" y="1920"/>
            <a:chExt cx="192" cy="195"/>
          </a:xfrm>
        </p:grpSpPr>
        <p:sp>
          <p:nvSpPr>
            <p:cNvPr id="156" name="Line 5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" name="Line 5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" name="Line 5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3" name="Group 60"/>
          <p:cNvGrpSpPr>
            <a:grpSpLocks/>
          </p:cNvGrpSpPr>
          <p:nvPr/>
        </p:nvGrpSpPr>
        <p:grpSpPr bwMode="auto">
          <a:xfrm>
            <a:off x="6284913" y="3240091"/>
            <a:ext cx="304800" cy="309563"/>
            <a:chOff x="4896" y="1920"/>
            <a:chExt cx="192" cy="195"/>
          </a:xfrm>
        </p:grpSpPr>
        <p:sp>
          <p:nvSpPr>
            <p:cNvPr id="164" name="Line 6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" name="Line 6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" name="Line 6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4498976" y="4581525"/>
            <a:ext cx="5311775" cy="1800225"/>
            <a:chOff x="2289" y="2387"/>
            <a:chExt cx="3346" cy="1134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2336" y="2387"/>
              <a:ext cx="2812" cy="1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91" name="Group 59"/>
            <p:cNvGrpSpPr>
              <a:grpSpLocks/>
            </p:cNvGrpSpPr>
            <p:nvPr/>
          </p:nvGrpSpPr>
          <p:grpSpPr bwMode="auto">
            <a:xfrm>
              <a:off x="2289" y="2460"/>
              <a:ext cx="3312" cy="327"/>
              <a:chOff x="143" y="3004"/>
              <a:chExt cx="3312" cy="327"/>
            </a:xfrm>
          </p:grpSpPr>
          <p:sp>
            <p:nvSpPr>
              <p:cNvPr id="184" name="Text Box 60"/>
              <p:cNvSpPr txBox="1">
                <a:spLocks noChangeArrowheads="1"/>
              </p:cNvSpPr>
              <p:nvPr/>
            </p:nvSpPr>
            <p:spPr bwMode="auto">
              <a:xfrm>
                <a:off x="143" y="3004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85" name="Line 6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6" name="Line 62"/>
              <p:cNvSpPr>
                <a:spLocks noChangeShapeType="1"/>
              </p:cNvSpPr>
              <p:nvPr/>
            </p:nvSpPr>
            <p:spPr bwMode="auto">
              <a:xfrm>
                <a:off x="249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7" name="Line 6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2" name="Group 64"/>
            <p:cNvGrpSpPr>
              <a:grpSpLocks/>
            </p:cNvGrpSpPr>
            <p:nvPr/>
          </p:nvGrpSpPr>
          <p:grpSpPr bwMode="auto">
            <a:xfrm>
              <a:off x="2323" y="3161"/>
              <a:ext cx="3312" cy="327"/>
              <a:chOff x="177" y="2976"/>
              <a:chExt cx="3312" cy="327"/>
            </a:xfrm>
          </p:grpSpPr>
          <p:sp>
            <p:nvSpPr>
              <p:cNvPr id="180" name="Text Box 65"/>
              <p:cNvSpPr txBox="1">
                <a:spLocks noChangeArrowheads="1"/>
              </p:cNvSpPr>
              <p:nvPr/>
            </p:nvSpPr>
            <p:spPr bwMode="auto">
              <a:xfrm>
                <a:off x="177" y="2976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81" name="Line 66"/>
              <p:cNvSpPr>
                <a:spLocks noChangeShapeType="1"/>
              </p:cNvSpPr>
              <p:nvPr/>
            </p:nvSpPr>
            <p:spPr bwMode="auto">
              <a:xfrm>
                <a:off x="122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2" name="Line 67"/>
              <p:cNvSpPr>
                <a:spLocks noChangeShapeType="1"/>
              </p:cNvSpPr>
              <p:nvPr/>
            </p:nvSpPr>
            <p:spPr bwMode="auto">
              <a:xfrm>
                <a:off x="241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3" name="Line 68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5" name="Group 69"/>
            <p:cNvGrpSpPr>
              <a:grpSpLocks/>
            </p:cNvGrpSpPr>
            <p:nvPr/>
          </p:nvGrpSpPr>
          <p:grpSpPr bwMode="auto">
            <a:xfrm>
              <a:off x="2289" y="2828"/>
              <a:ext cx="3312" cy="327"/>
              <a:chOff x="143" y="2988"/>
              <a:chExt cx="3312" cy="327"/>
            </a:xfrm>
          </p:grpSpPr>
          <p:sp>
            <p:nvSpPr>
              <p:cNvPr id="176" name="Text Box 70"/>
              <p:cNvSpPr txBox="1">
                <a:spLocks noChangeArrowheads="1"/>
              </p:cNvSpPr>
              <p:nvPr/>
            </p:nvSpPr>
            <p:spPr bwMode="auto">
              <a:xfrm>
                <a:off x="143" y="2988"/>
                <a:ext cx="3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kumimoji="0"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n+1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J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K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0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kumimoji="0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77" name="Line 71"/>
              <p:cNvSpPr>
                <a:spLocks noChangeShapeType="1"/>
              </p:cNvSpPr>
              <p:nvPr/>
            </p:nvSpPr>
            <p:spPr bwMode="auto">
              <a:xfrm>
                <a:off x="123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" name="Line 72"/>
              <p:cNvSpPr>
                <a:spLocks noChangeShapeType="1"/>
              </p:cNvSpPr>
              <p:nvPr/>
            </p:nvSpPr>
            <p:spPr bwMode="auto">
              <a:xfrm>
                <a:off x="2457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" name="Line 73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8" name="Group 77"/>
          <p:cNvGrpSpPr>
            <a:grpSpLocks/>
          </p:cNvGrpSpPr>
          <p:nvPr/>
        </p:nvGrpSpPr>
        <p:grpSpPr bwMode="auto">
          <a:xfrm>
            <a:off x="250825" y="4797425"/>
            <a:ext cx="3384550" cy="1390650"/>
            <a:chOff x="793" y="2341"/>
            <a:chExt cx="2132" cy="87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9" name="Text Box 58"/>
            <p:cNvSpPr txBox="1">
              <a:spLocks noChangeArrowheads="1"/>
            </p:cNvSpPr>
            <p:nvPr/>
          </p:nvSpPr>
          <p:spPr bwMode="auto">
            <a:xfrm>
              <a:off x="793" y="2341"/>
              <a:ext cx="2132" cy="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J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K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=1     CP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endPara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0" name="Line 74"/>
            <p:cNvSpPr>
              <a:spLocks noChangeShapeType="1"/>
            </p:cNvSpPr>
            <p:nvPr/>
          </p:nvSpPr>
          <p:spPr bwMode="auto">
            <a:xfrm>
              <a:off x="2472" y="2387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" name="Line 75"/>
            <p:cNvSpPr>
              <a:spLocks noChangeShapeType="1"/>
            </p:cNvSpPr>
            <p:nvPr/>
          </p:nvSpPr>
          <p:spPr bwMode="auto">
            <a:xfrm>
              <a:off x="2744" y="2659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2" name="Line 76"/>
            <p:cNvSpPr>
              <a:spLocks noChangeShapeType="1"/>
            </p:cNvSpPr>
            <p:nvPr/>
          </p:nvSpPr>
          <p:spPr bwMode="auto">
            <a:xfrm>
              <a:off x="2744" y="2963"/>
              <a:ext cx="0" cy="227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3" name="AutoShape 80"/>
          <p:cNvSpPr>
            <a:spLocks noChangeArrowheads="1"/>
          </p:cNvSpPr>
          <p:nvPr/>
        </p:nvSpPr>
        <p:spPr bwMode="auto">
          <a:xfrm>
            <a:off x="3769845" y="5170614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99FF6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214" name="Group 32"/>
          <p:cNvGrpSpPr>
            <a:grpSpLocks/>
          </p:cNvGrpSpPr>
          <p:nvPr/>
        </p:nvGrpSpPr>
        <p:grpSpPr bwMode="auto">
          <a:xfrm>
            <a:off x="6084168" y="2320928"/>
            <a:ext cx="304800" cy="309563"/>
            <a:chOff x="4778" y="1920"/>
            <a:chExt cx="192" cy="195"/>
          </a:xfrm>
        </p:grpSpPr>
        <p:sp>
          <p:nvSpPr>
            <p:cNvPr id="215" name="Line 33"/>
            <p:cNvSpPr>
              <a:spLocks noChangeShapeType="1"/>
            </p:cNvSpPr>
            <p:nvPr/>
          </p:nvSpPr>
          <p:spPr bwMode="auto">
            <a:xfrm>
              <a:off x="477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" name="Line 34"/>
            <p:cNvSpPr>
              <a:spLocks noChangeShapeType="1"/>
            </p:cNvSpPr>
            <p:nvPr/>
          </p:nvSpPr>
          <p:spPr bwMode="auto">
            <a:xfrm>
              <a:off x="487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" name="Line 35"/>
            <p:cNvSpPr>
              <a:spLocks noChangeShapeType="1"/>
            </p:cNvSpPr>
            <p:nvPr/>
          </p:nvSpPr>
          <p:spPr bwMode="auto">
            <a:xfrm>
              <a:off x="487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8" name="Group 32"/>
          <p:cNvGrpSpPr>
            <a:grpSpLocks/>
          </p:cNvGrpSpPr>
          <p:nvPr/>
        </p:nvGrpSpPr>
        <p:grpSpPr bwMode="auto">
          <a:xfrm>
            <a:off x="6156176" y="4127549"/>
            <a:ext cx="304800" cy="309563"/>
            <a:chOff x="4778" y="1920"/>
            <a:chExt cx="192" cy="195"/>
          </a:xfrm>
        </p:grpSpPr>
        <p:sp>
          <p:nvSpPr>
            <p:cNvPr id="219" name="Line 33"/>
            <p:cNvSpPr>
              <a:spLocks noChangeShapeType="1"/>
            </p:cNvSpPr>
            <p:nvPr/>
          </p:nvSpPr>
          <p:spPr bwMode="auto">
            <a:xfrm>
              <a:off x="477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" name="Line 34"/>
            <p:cNvSpPr>
              <a:spLocks noChangeShapeType="1"/>
            </p:cNvSpPr>
            <p:nvPr/>
          </p:nvSpPr>
          <p:spPr bwMode="auto">
            <a:xfrm>
              <a:off x="487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" name="Line 35"/>
            <p:cNvSpPr>
              <a:spLocks noChangeShapeType="1"/>
            </p:cNvSpPr>
            <p:nvPr/>
          </p:nvSpPr>
          <p:spPr bwMode="auto">
            <a:xfrm>
              <a:off x="487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707904" y="-27384"/>
            <a:ext cx="2511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状态转换表</a:t>
            </a:r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428046C-4D54-4123-83CA-EBE640D18FD1}"/>
              </a:ext>
            </a:extLst>
          </p:cNvPr>
          <p:cNvGrpSpPr/>
          <p:nvPr/>
        </p:nvGrpSpPr>
        <p:grpSpPr>
          <a:xfrm>
            <a:off x="884771" y="1258891"/>
            <a:ext cx="7336359" cy="2818181"/>
            <a:chOff x="884771" y="1258891"/>
            <a:chExt cx="7336359" cy="2818181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6027A70-A50E-4B25-9D8C-EFB24FA432EC}"/>
                </a:ext>
              </a:extLst>
            </p:cNvPr>
            <p:cNvCxnSpPr/>
            <p:nvPr/>
          </p:nvCxnSpPr>
          <p:spPr bwMode="auto">
            <a:xfrm>
              <a:off x="884771" y="1258891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DCD4250-8BDD-446B-A22C-0D43D62E4A49}"/>
                </a:ext>
              </a:extLst>
            </p:cNvPr>
            <p:cNvCxnSpPr/>
            <p:nvPr/>
          </p:nvCxnSpPr>
          <p:spPr bwMode="auto">
            <a:xfrm>
              <a:off x="884771" y="1728588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977FA99-03D7-448A-B35D-51F1034DE7AA}"/>
                </a:ext>
              </a:extLst>
            </p:cNvPr>
            <p:cNvCxnSpPr/>
            <p:nvPr/>
          </p:nvCxnSpPr>
          <p:spPr bwMode="auto">
            <a:xfrm>
              <a:off x="884771" y="2198285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99D123F-12FD-4082-BFBE-E8717F69C670}"/>
                </a:ext>
              </a:extLst>
            </p:cNvPr>
            <p:cNvCxnSpPr/>
            <p:nvPr/>
          </p:nvCxnSpPr>
          <p:spPr bwMode="auto">
            <a:xfrm>
              <a:off x="884771" y="2667982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F076E1B-9353-4230-A976-BCE06C315BD1}"/>
                </a:ext>
              </a:extLst>
            </p:cNvPr>
            <p:cNvCxnSpPr/>
            <p:nvPr/>
          </p:nvCxnSpPr>
          <p:spPr bwMode="auto">
            <a:xfrm>
              <a:off x="884771" y="3137679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5833502-8B18-4E61-A897-776413904CED}"/>
                </a:ext>
              </a:extLst>
            </p:cNvPr>
            <p:cNvCxnSpPr/>
            <p:nvPr/>
          </p:nvCxnSpPr>
          <p:spPr bwMode="auto">
            <a:xfrm>
              <a:off x="884771" y="3607376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FAB8A0E-98D5-43DE-B164-8176F8D5C5C3}"/>
                </a:ext>
              </a:extLst>
            </p:cNvPr>
            <p:cNvCxnSpPr/>
            <p:nvPr/>
          </p:nvCxnSpPr>
          <p:spPr bwMode="auto">
            <a:xfrm>
              <a:off x="884771" y="4077072"/>
              <a:ext cx="733635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2" name="Group 20">
            <a:extLst>
              <a:ext uri="{FF2B5EF4-FFF2-40B4-BE49-F238E27FC236}">
                <a16:creationId xmlns:a16="http://schemas.microsoft.com/office/drawing/2014/main" id="{ED7095A8-ED33-4762-9CBE-E5E58FE889D9}"/>
              </a:ext>
            </a:extLst>
          </p:cNvPr>
          <p:cNvGrpSpPr>
            <a:grpSpLocks/>
          </p:cNvGrpSpPr>
          <p:nvPr/>
        </p:nvGrpSpPr>
        <p:grpSpPr bwMode="auto">
          <a:xfrm>
            <a:off x="6804026" y="1340768"/>
            <a:ext cx="304800" cy="309563"/>
            <a:chOff x="4743" y="1920"/>
            <a:chExt cx="192" cy="195"/>
          </a:xfrm>
        </p:grpSpPr>
        <p:sp>
          <p:nvSpPr>
            <p:cNvPr id="113" name="Line 21">
              <a:extLst>
                <a:ext uri="{FF2B5EF4-FFF2-40B4-BE49-F238E27FC236}">
                  <a16:creationId xmlns:a16="http://schemas.microsoft.com/office/drawing/2014/main" id="{B59EEE80-A563-49C8-A800-CEBD94A85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" name="Line 22">
              <a:extLst>
                <a:ext uri="{FF2B5EF4-FFF2-40B4-BE49-F238E27FC236}">
                  <a16:creationId xmlns:a16="http://schemas.microsoft.com/office/drawing/2014/main" id="{FA204767-AA54-49BB-BCA9-9B7AB8671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Line 23">
              <a:extLst>
                <a:ext uri="{FF2B5EF4-FFF2-40B4-BE49-F238E27FC236}">
                  <a16:creationId xmlns:a16="http://schemas.microsoft.com/office/drawing/2014/main" id="{98D73FB8-0D04-4ED6-A370-973E6F1D3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6" name="Group 32">
            <a:extLst>
              <a:ext uri="{FF2B5EF4-FFF2-40B4-BE49-F238E27FC236}">
                <a16:creationId xmlns:a16="http://schemas.microsoft.com/office/drawing/2014/main" id="{FB035EC0-ABCB-49F9-9FCA-7938624140AD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2325691"/>
            <a:ext cx="304800" cy="309563"/>
            <a:chOff x="4778" y="1920"/>
            <a:chExt cx="192" cy="195"/>
          </a:xfrm>
        </p:grpSpPr>
        <p:sp>
          <p:nvSpPr>
            <p:cNvPr id="117" name="Line 33">
              <a:extLst>
                <a:ext uri="{FF2B5EF4-FFF2-40B4-BE49-F238E27FC236}">
                  <a16:creationId xmlns:a16="http://schemas.microsoft.com/office/drawing/2014/main" id="{4C5D085B-DA3D-4ED4-8EB0-66CAAC18A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" name="Line 34">
              <a:extLst>
                <a:ext uri="{FF2B5EF4-FFF2-40B4-BE49-F238E27FC236}">
                  <a16:creationId xmlns:a16="http://schemas.microsoft.com/office/drawing/2014/main" id="{9E5E4B18-8EBC-4EF8-926C-24F367F3C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Line 35">
              <a:extLst>
                <a:ext uri="{FF2B5EF4-FFF2-40B4-BE49-F238E27FC236}">
                  <a16:creationId xmlns:a16="http://schemas.microsoft.com/office/drawing/2014/main" id="{7D785C85-790D-4906-BA45-C2AC943D2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0" name="Group 56">
            <a:extLst>
              <a:ext uri="{FF2B5EF4-FFF2-40B4-BE49-F238E27FC236}">
                <a16:creationId xmlns:a16="http://schemas.microsoft.com/office/drawing/2014/main" id="{821D0C28-4A4B-4080-959F-08DC1CDE0B67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3240091"/>
            <a:ext cx="304800" cy="309563"/>
            <a:chOff x="4788" y="1920"/>
            <a:chExt cx="192" cy="195"/>
          </a:xfrm>
        </p:grpSpPr>
        <p:sp>
          <p:nvSpPr>
            <p:cNvPr id="121" name="Line 57">
              <a:extLst>
                <a:ext uri="{FF2B5EF4-FFF2-40B4-BE49-F238E27FC236}">
                  <a16:creationId xmlns:a16="http://schemas.microsoft.com/office/drawing/2014/main" id="{C18C25F0-D823-4C20-9817-EDE9F0F1B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Line 58">
              <a:extLst>
                <a:ext uri="{FF2B5EF4-FFF2-40B4-BE49-F238E27FC236}">
                  <a16:creationId xmlns:a16="http://schemas.microsoft.com/office/drawing/2014/main" id="{830DCCDC-7C9B-4DC9-B442-74C4655FF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Line 59">
              <a:extLst>
                <a:ext uri="{FF2B5EF4-FFF2-40B4-BE49-F238E27FC236}">
                  <a16:creationId xmlns:a16="http://schemas.microsoft.com/office/drawing/2014/main" id="{5EF62C70-82D4-4D7C-9523-F396C8107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4" name="Group 68">
            <a:extLst>
              <a:ext uri="{FF2B5EF4-FFF2-40B4-BE49-F238E27FC236}">
                <a16:creationId xmlns:a16="http://schemas.microsoft.com/office/drawing/2014/main" id="{0A622AFB-C4EF-4802-A54C-4DB5EA21EE9B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4127549"/>
            <a:ext cx="304800" cy="309563"/>
            <a:chOff x="4788" y="1920"/>
            <a:chExt cx="192" cy="195"/>
          </a:xfrm>
        </p:grpSpPr>
        <p:sp>
          <p:nvSpPr>
            <p:cNvPr id="125" name="Line 69">
              <a:extLst>
                <a:ext uri="{FF2B5EF4-FFF2-40B4-BE49-F238E27FC236}">
                  <a16:creationId xmlns:a16="http://schemas.microsoft.com/office/drawing/2014/main" id="{CC7F8854-0285-4690-B11E-562A5D3D2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Line 70">
              <a:extLst>
                <a:ext uri="{FF2B5EF4-FFF2-40B4-BE49-F238E27FC236}">
                  <a16:creationId xmlns:a16="http://schemas.microsoft.com/office/drawing/2014/main" id="{0570E5C0-D854-4E19-B7E6-7F757B21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" name="Line 71">
              <a:extLst>
                <a:ext uri="{FF2B5EF4-FFF2-40B4-BE49-F238E27FC236}">
                  <a16:creationId xmlns:a16="http://schemas.microsoft.com/office/drawing/2014/main" id="{CDA357BA-9A29-4ACA-9F64-2B138E5FC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0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44" name="Picture 9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45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异步计数器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36902"/>
              </p:ext>
            </p:extLst>
          </p:nvPr>
        </p:nvGraphicFramePr>
        <p:xfrm>
          <a:off x="2012950" y="5577775"/>
          <a:ext cx="533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矩形 93"/>
          <p:cNvSpPr/>
          <p:nvPr/>
        </p:nvSpPr>
        <p:spPr bwMode="auto">
          <a:xfrm>
            <a:off x="16743" y="1024677"/>
            <a:ext cx="9127258" cy="4132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" name="Group 4"/>
          <p:cNvGrpSpPr>
            <a:grpSpLocks/>
          </p:cNvGrpSpPr>
          <p:nvPr/>
        </p:nvGrpSpPr>
        <p:grpSpPr bwMode="auto">
          <a:xfrm>
            <a:off x="1892300" y="1435100"/>
            <a:ext cx="6477000" cy="381000"/>
            <a:chOff x="864" y="768"/>
            <a:chExt cx="4080" cy="240"/>
          </a:xfrm>
        </p:grpSpPr>
        <p:sp>
          <p:nvSpPr>
            <p:cNvPr id="97" name="Line 5"/>
            <p:cNvSpPr>
              <a:spLocks noChangeShapeType="1"/>
            </p:cNvSpPr>
            <p:nvPr/>
          </p:nvSpPr>
          <p:spPr bwMode="auto">
            <a:xfrm>
              <a:off x="110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8" name="Line 6"/>
            <p:cNvSpPr>
              <a:spLocks noChangeShapeType="1"/>
            </p:cNvSpPr>
            <p:nvPr/>
          </p:nvSpPr>
          <p:spPr bwMode="auto">
            <a:xfrm>
              <a:off x="13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>
              <a:off x="11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0" name="Line 8"/>
            <p:cNvSpPr>
              <a:spLocks noChangeShapeType="1"/>
            </p:cNvSpPr>
            <p:nvPr/>
          </p:nvSpPr>
          <p:spPr bwMode="auto">
            <a:xfrm>
              <a:off x="134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9"/>
            <p:cNvSpPr>
              <a:spLocks noChangeShapeType="1"/>
            </p:cNvSpPr>
            <p:nvPr/>
          </p:nvSpPr>
          <p:spPr bwMode="auto">
            <a:xfrm>
              <a:off x="158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0"/>
            <p:cNvSpPr>
              <a:spLocks noChangeShapeType="1"/>
            </p:cNvSpPr>
            <p:nvPr/>
          </p:nvSpPr>
          <p:spPr bwMode="auto">
            <a:xfrm>
              <a:off x="18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Line 11"/>
            <p:cNvSpPr>
              <a:spLocks noChangeShapeType="1"/>
            </p:cNvSpPr>
            <p:nvPr/>
          </p:nvSpPr>
          <p:spPr bwMode="auto">
            <a:xfrm>
              <a:off x="15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2"/>
            <p:cNvSpPr>
              <a:spLocks noChangeShapeType="1"/>
            </p:cNvSpPr>
            <p:nvPr/>
          </p:nvSpPr>
          <p:spPr bwMode="auto">
            <a:xfrm>
              <a:off x="182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3"/>
            <p:cNvSpPr>
              <a:spLocks noChangeShapeType="1"/>
            </p:cNvSpPr>
            <p:nvPr/>
          </p:nvSpPr>
          <p:spPr bwMode="auto">
            <a:xfrm>
              <a:off x="206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8" name="Line 14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9" name="Line 15"/>
            <p:cNvSpPr>
              <a:spLocks noChangeShapeType="1"/>
            </p:cNvSpPr>
            <p:nvPr/>
          </p:nvSpPr>
          <p:spPr bwMode="auto">
            <a:xfrm>
              <a:off x="20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0" name="Line 16"/>
            <p:cNvSpPr>
              <a:spLocks noChangeShapeType="1"/>
            </p:cNvSpPr>
            <p:nvPr/>
          </p:nvSpPr>
          <p:spPr bwMode="auto">
            <a:xfrm>
              <a:off x="230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17"/>
            <p:cNvSpPr>
              <a:spLocks noChangeShapeType="1"/>
            </p:cNvSpPr>
            <p:nvPr/>
          </p:nvSpPr>
          <p:spPr bwMode="auto">
            <a:xfrm>
              <a:off x="254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18"/>
            <p:cNvSpPr>
              <a:spLocks noChangeShapeType="1"/>
            </p:cNvSpPr>
            <p:nvPr/>
          </p:nvSpPr>
          <p:spPr bwMode="auto">
            <a:xfrm>
              <a:off x="27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3" name="Line 19"/>
            <p:cNvSpPr>
              <a:spLocks noChangeShapeType="1"/>
            </p:cNvSpPr>
            <p:nvPr/>
          </p:nvSpPr>
          <p:spPr bwMode="auto">
            <a:xfrm>
              <a:off x="25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4" name="Line 20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5" name="Line 21"/>
            <p:cNvSpPr>
              <a:spLocks noChangeShapeType="1"/>
            </p:cNvSpPr>
            <p:nvPr/>
          </p:nvSpPr>
          <p:spPr bwMode="auto">
            <a:xfrm>
              <a:off x="86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22"/>
            <p:cNvSpPr>
              <a:spLocks noChangeShapeType="1"/>
            </p:cNvSpPr>
            <p:nvPr/>
          </p:nvSpPr>
          <p:spPr bwMode="auto">
            <a:xfrm>
              <a:off x="302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23"/>
            <p:cNvSpPr>
              <a:spLocks noChangeShapeType="1"/>
            </p:cNvSpPr>
            <p:nvPr/>
          </p:nvSpPr>
          <p:spPr bwMode="auto">
            <a:xfrm>
              <a:off x="32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8" name="Line 24"/>
            <p:cNvSpPr>
              <a:spLocks noChangeShapeType="1"/>
            </p:cNvSpPr>
            <p:nvPr/>
          </p:nvSpPr>
          <p:spPr bwMode="auto">
            <a:xfrm>
              <a:off x="30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Line 25"/>
            <p:cNvSpPr>
              <a:spLocks noChangeShapeType="1"/>
            </p:cNvSpPr>
            <p:nvPr/>
          </p:nvSpPr>
          <p:spPr bwMode="auto">
            <a:xfrm>
              <a:off x="326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Line 26"/>
            <p:cNvSpPr>
              <a:spLocks noChangeShapeType="1"/>
            </p:cNvSpPr>
            <p:nvPr/>
          </p:nvSpPr>
          <p:spPr bwMode="auto">
            <a:xfrm>
              <a:off x="350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27"/>
            <p:cNvSpPr>
              <a:spLocks noChangeShapeType="1"/>
            </p:cNvSpPr>
            <p:nvPr/>
          </p:nvSpPr>
          <p:spPr bwMode="auto">
            <a:xfrm>
              <a:off x="37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28"/>
            <p:cNvSpPr>
              <a:spLocks noChangeShapeType="1"/>
            </p:cNvSpPr>
            <p:nvPr/>
          </p:nvSpPr>
          <p:spPr bwMode="auto">
            <a:xfrm>
              <a:off x="35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29"/>
            <p:cNvSpPr>
              <a:spLocks noChangeShapeType="1"/>
            </p:cNvSpPr>
            <p:nvPr/>
          </p:nvSpPr>
          <p:spPr bwMode="auto">
            <a:xfrm>
              <a:off x="374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30"/>
            <p:cNvSpPr>
              <a:spLocks noChangeShapeType="1"/>
            </p:cNvSpPr>
            <p:nvPr/>
          </p:nvSpPr>
          <p:spPr bwMode="auto">
            <a:xfrm>
              <a:off x="398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31"/>
            <p:cNvSpPr>
              <a:spLocks noChangeShapeType="1"/>
            </p:cNvSpPr>
            <p:nvPr/>
          </p:nvSpPr>
          <p:spPr bwMode="auto">
            <a:xfrm>
              <a:off x="42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32"/>
            <p:cNvSpPr>
              <a:spLocks noChangeShapeType="1"/>
            </p:cNvSpPr>
            <p:nvPr/>
          </p:nvSpPr>
          <p:spPr bwMode="auto">
            <a:xfrm>
              <a:off x="39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33"/>
            <p:cNvSpPr>
              <a:spLocks noChangeShapeType="1"/>
            </p:cNvSpPr>
            <p:nvPr/>
          </p:nvSpPr>
          <p:spPr bwMode="auto">
            <a:xfrm>
              <a:off x="422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8" name="Line 34"/>
            <p:cNvSpPr>
              <a:spLocks noChangeShapeType="1"/>
            </p:cNvSpPr>
            <p:nvPr/>
          </p:nvSpPr>
          <p:spPr bwMode="auto">
            <a:xfrm>
              <a:off x="446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35"/>
            <p:cNvSpPr>
              <a:spLocks noChangeShapeType="1"/>
            </p:cNvSpPr>
            <p:nvPr/>
          </p:nvSpPr>
          <p:spPr bwMode="auto">
            <a:xfrm>
              <a:off x="47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36"/>
            <p:cNvSpPr>
              <a:spLocks noChangeShapeType="1"/>
            </p:cNvSpPr>
            <p:nvPr/>
          </p:nvSpPr>
          <p:spPr bwMode="auto">
            <a:xfrm>
              <a:off x="44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37"/>
            <p:cNvSpPr>
              <a:spLocks noChangeShapeType="1"/>
            </p:cNvSpPr>
            <p:nvPr/>
          </p:nvSpPr>
          <p:spPr bwMode="auto">
            <a:xfrm>
              <a:off x="470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38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3" name="Line 39"/>
          <p:cNvSpPr>
            <a:spLocks noChangeShapeType="1"/>
          </p:cNvSpPr>
          <p:nvPr/>
        </p:nvSpPr>
        <p:spPr bwMode="auto">
          <a:xfrm>
            <a:off x="1892300" y="4865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4" name="Line 40"/>
          <p:cNvSpPr>
            <a:spLocks noChangeShapeType="1"/>
          </p:cNvSpPr>
          <p:nvPr/>
        </p:nvSpPr>
        <p:spPr bwMode="auto">
          <a:xfrm flipV="1">
            <a:off x="2654300" y="448431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5" name="Line 41"/>
          <p:cNvSpPr>
            <a:spLocks noChangeShapeType="1"/>
          </p:cNvSpPr>
          <p:nvPr/>
        </p:nvSpPr>
        <p:spPr bwMode="auto">
          <a:xfrm>
            <a:off x="2654300" y="4484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3416300" y="448431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7" name="Line 43"/>
          <p:cNvSpPr>
            <a:spLocks noChangeShapeType="1"/>
          </p:cNvSpPr>
          <p:nvPr/>
        </p:nvSpPr>
        <p:spPr bwMode="auto">
          <a:xfrm>
            <a:off x="3416300" y="4865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8" name="Line 44"/>
          <p:cNvSpPr>
            <a:spLocks noChangeShapeType="1"/>
          </p:cNvSpPr>
          <p:nvPr/>
        </p:nvSpPr>
        <p:spPr bwMode="auto">
          <a:xfrm>
            <a:off x="3416300" y="4865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9" name="Line 45"/>
          <p:cNvSpPr>
            <a:spLocks noChangeShapeType="1"/>
          </p:cNvSpPr>
          <p:nvPr/>
        </p:nvSpPr>
        <p:spPr bwMode="auto">
          <a:xfrm flipV="1">
            <a:off x="4178300" y="448431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0" name="Line 46"/>
          <p:cNvSpPr>
            <a:spLocks noChangeShapeType="1"/>
          </p:cNvSpPr>
          <p:nvPr/>
        </p:nvSpPr>
        <p:spPr bwMode="auto">
          <a:xfrm>
            <a:off x="4178300" y="4484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1" name="Line 47"/>
          <p:cNvSpPr>
            <a:spLocks noChangeShapeType="1"/>
          </p:cNvSpPr>
          <p:nvPr/>
        </p:nvSpPr>
        <p:spPr bwMode="auto">
          <a:xfrm>
            <a:off x="4940300" y="448431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2" name="Line 48"/>
          <p:cNvSpPr>
            <a:spLocks noChangeShapeType="1"/>
          </p:cNvSpPr>
          <p:nvPr/>
        </p:nvSpPr>
        <p:spPr bwMode="auto">
          <a:xfrm>
            <a:off x="4940300" y="4865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" name="Line 49"/>
          <p:cNvSpPr>
            <a:spLocks noChangeShapeType="1"/>
          </p:cNvSpPr>
          <p:nvPr/>
        </p:nvSpPr>
        <p:spPr bwMode="auto">
          <a:xfrm>
            <a:off x="4940300" y="4865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4" name="Line 50"/>
          <p:cNvSpPr>
            <a:spLocks noChangeShapeType="1"/>
          </p:cNvSpPr>
          <p:nvPr/>
        </p:nvSpPr>
        <p:spPr bwMode="auto">
          <a:xfrm flipV="1">
            <a:off x="5702300" y="448431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5" name="Line 51"/>
          <p:cNvSpPr>
            <a:spLocks noChangeShapeType="1"/>
          </p:cNvSpPr>
          <p:nvPr/>
        </p:nvSpPr>
        <p:spPr bwMode="auto">
          <a:xfrm>
            <a:off x="5702300" y="4484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6" name="Line 52"/>
          <p:cNvSpPr>
            <a:spLocks noChangeShapeType="1"/>
          </p:cNvSpPr>
          <p:nvPr/>
        </p:nvSpPr>
        <p:spPr bwMode="auto">
          <a:xfrm>
            <a:off x="6464300" y="448431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7" name="Line 53"/>
          <p:cNvSpPr>
            <a:spLocks noChangeShapeType="1"/>
          </p:cNvSpPr>
          <p:nvPr/>
        </p:nvSpPr>
        <p:spPr bwMode="auto">
          <a:xfrm>
            <a:off x="6464300" y="4865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>
            <a:off x="6464300" y="4865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9" name="Line 55"/>
          <p:cNvSpPr>
            <a:spLocks noChangeShapeType="1"/>
          </p:cNvSpPr>
          <p:nvPr/>
        </p:nvSpPr>
        <p:spPr bwMode="auto">
          <a:xfrm flipV="1">
            <a:off x="7226300" y="448431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0" name="Line 56"/>
          <p:cNvSpPr>
            <a:spLocks noChangeShapeType="1"/>
          </p:cNvSpPr>
          <p:nvPr/>
        </p:nvSpPr>
        <p:spPr bwMode="auto">
          <a:xfrm>
            <a:off x="7226300" y="4484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1" name="Line 57"/>
          <p:cNvSpPr>
            <a:spLocks noChangeShapeType="1"/>
          </p:cNvSpPr>
          <p:nvPr/>
        </p:nvSpPr>
        <p:spPr bwMode="auto">
          <a:xfrm>
            <a:off x="7988300" y="448431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2" name="Line 58"/>
          <p:cNvSpPr>
            <a:spLocks noChangeShapeType="1"/>
          </p:cNvSpPr>
          <p:nvPr/>
        </p:nvSpPr>
        <p:spPr bwMode="auto">
          <a:xfrm>
            <a:off x="7988300" y="4865315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>
            <a:off x="1892300" y="37973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4" name="Line 60"/>
          <p:cNvSpPr>
            <a:spLocks noChangeShapeType="1"/>
          </p:cNvSpPr>
          <p:nvPr/>
        </p:nvSpPr>
        <p:spPr bwMode="auto">
          <a:xfrm flipV="1">
            <a:off x="3416300" y="33401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5" name="Line 61"/>
          <p:cNvSpPr>
            <a:spLocks noChangeShapeType="1"/>
          </p:cNvSpPr>
          <p:nvPr/>
        </p:nvSpPr>
        <p:spPr bwMode="auto">
          <a:xfrm>
            <a:off x="3416300" y="33401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6" name="Line 62"/>
          <p:cNvSpPr>
            <a:spLocks noChangeShapeType="1"/>
          </p:cNvSpPr>
          <p:nvPr/>
        </p:nvSpPr>
        <p:spPr bwMode="auto">
          <a:xfrm>
            <a:off x="4940300" y="33401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7" name="Line 63"/>
          <p:cNvSpPr>
            <a:spLocks noChangeShapeType="1"/>
          </p:cNvSpPr>
          <p:nvPr/>
        </p:nvSpPr>
        <p:spPr bwMode="auto">
          <a:xfrm>
            <a:off x="4940300" y="37973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8" name="Line 64"/>
          <p:cNvSpPr>
            <a:spLocks noChangeShapeType="1"/>
          </p:cNvSpPr>
          <p:nvPr/>
        </p:nvSpPr>
        <p:spPr bwMode="auto">
          <a:xfrm>
            <a:off x="4940300" y="37973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9" name="Line 65"/>
          <p:cNvSpPr>
            <a:spLocks noChangeShapeType="1"/>
          </p:cNvSpPr>
          <p:nvPr/>
        </p:nvSpPr>
        <p:spPr bwMode="auto">
          <a:xfrm flipV="1">
            <a:off x="6464300" y="33401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0" name="Line 66"/>
          <p:cNvSpPr>
            <a:spLocks noChangeShapeType="1"/>
          </p:cNvSpPr>
          <p:nvPr/>
        </p:nvSpPr>
        <p:spPr bwMode="auto">
          <a:xfrm>
            <a:off x="6464300" y="33401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1" name="Line 67"/>
          <p:cNvSpPr>
            <a:spLocks noChangeShapeType="1"/>
          </p:cNvSpPr>
          <p:nvPr/>
        </p:nvSpPr>
        <p:spPr bwMode="auto">
          <a:xfrm>
            <a:off x="7988300" y="33401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2" name="Line 68"/>
          <p:cNvSpPr>
            <a:spLocks noChangeShapeType="1"/>
          </p:cNvSpPr>
          <p:nvPr/>
        </p:nvSpPr>
        <p:spPr bwMode="auto">
          <a:xfrm>
            <a:off x="7988300" y="3797300"/>
            <a:ext cx="8382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3" name="Line 69"/>
          <p:cNvSpPr>
            <a:spLocks noChangeShapeType="1"/>
          </p:cNvSpPr>
          <p:nvPr/>
        </p:nvSpPr>
        <p:spPr bwMode="auto">
          <a:xfrm>
            <a:off x="1892300" y="2878088"/>
            <a:ext cx="3048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4" name="Line 70"/>
          <p:cNvSpPr>
            <a:spLocks noChangeShapeType="1"/>
          </p:cNvSpPr>
          <p:nvPr/>
        </p:nvSpPr>
        <p:spPr bwMode="auto">
          <a:xfrm flipV="1">
            <a:off x="4940300" y="2420888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5" name="Line 71"/>
          <p:cNvSpPr>
            <a:spLocks noChangeShapeType="1"/>
          </p:cNvSpPr>
          <p:nvPr/>
        </p:nvSpPr>
        <p:spPr bwMode="auto">
          <a:xfrm>
            <a:off x="4940300" y="2420888"/>
            <a:ext cx="3048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6" name="Line 72"/>
          <p:cNvSpPr>
            <a:spLocks noChangeShapeType="1"/>
          </p:cNvSpPr>
          <p:nvPr/>
        </p:nvSpPr>
        <p:spPr bwMode="auto">
          <a:xfrm>
            <a:off x="7988300" y="2420888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7" name="Line 73"/>
          <p:cNvSpPr>
            <a:spLocks noChangeShapeType="1"/>
          </p:cNvSpPr>
          <p:nvPr/>
        </p:nvSpPr>
        <p:spPr bwMode="auto">
          <a:xfrm>
            <a:off x="7988300" y="2878088"/>
            <a:ext cx="9144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8" name="Line 74"/>
          <p:cNvSpPr>
            <a:spLocks noChangeShapeType="1"/>
          </p:cNvSpPr>
          <p:nvPr/>
        </p:nvSpPr>
        <p:spPr bwMode="auto">
          <a:xfrm>
            <a:off x="2654300" y="18161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9" name="Line 75"/>
          <p:cNvSpPr>
            <a:spLocks noChangeShapeType="1"/>
          </p:cNvSpPr>
          <p:nvPr/>
        </p:nvSpPr>
        <p:spPr bwMode="auto">
          <a:xfrm>
            <a:off x="3416300" y="18092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0" name="Line 76"/>
          <p:cNvSpPr>
            <a:spLocks noChangeShapeType="1"/>
          </p:cNvSpPr>
          <p:nvPr/>
        </p:nvSpPr>
        <p:spPr bwMode="auto">
          <a:xfrm>
            <a:off x="4178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1" name="Line 77"/>
          <p:cNvSpPr>
            <a:spLocks noChangeShapeType="1"/>
          </p:cNvSpPr>
          <p:nvPr/>
        </p:nvSpPr>
        <p:spPr bwMode="auto">
          <a:xfrm>
            <a:off x="4940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2" name="Line 78"/>
          <p:cNvSpPr>
            <a:spLocks noChangeShapeType="1"/>
          </p:cNvSpPr>
          <p:nvPr/>
        </p:nvSpPr>
        <p:spPr bwMode="auto">
          <a:xfrm>
            <a:off x="5702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3" name="Line 79"/>
          <p:cNvSpPr>
            <a:spLocks noChangeShapeType="1"/>
          </p:cNvSpPr>
          <p:nvPr/>
        </p:nvSpPr>
        <p:spPr bwMode="auto">
          <a:xfrm>
            <a:off x="6464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" name="Line 80"/>
          <p:cNvSpPr>
            <a:spLocks noChangeShapeType="1"/>
          </p:cNvSpPr>
          <p:nvPr/>
        </p:nvSpPr>
        <p:spPr bwMode="auto">
          <a:xfrm>
            <a:off x="7226300" y="18161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5" name="Line 81"/>
          <p:cNvSpPr>
            <a:spLocks noChangeShapeType="1"/>
          </p:cNvSpPr>
          <p:nvPr/>
        </p:nvSpPr>
        <p:spPr bwMode="auto">
          <a:xfrm>
            <a:off x="7988300" y="1739900"/>
            <a:ext cx="0" cy="3420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6" name="Line 82"/>
          <p:cNvSpPr>
            <a:spLocks noChangeShapeType="1"/>
          </p:cNvSpPr>
          <p:nvPr/>
        </p:nvSpPr>
        <p:spPr bwMode="auto">
          <a:xfrm>
            <a:off x="3416300" y="2730500"/>
            <a:ext cx="0" cy="9906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7" name="Line 83"/>
          <p:cNvSpPr>
            <a:spLocks noChangeShapeType="1"/>
          </p:cNvSpPr>
          <p:nvPr/>
        </p:nvSpPr>
        <p:spPr bwMode="auto">
          <a:xfrm>
            <a:off x="4940300" y="26543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8" name="Line 84"/>
          <p:cNvSpPr>
            <a:spLocks noChangeShapeType="1"/>
          </p:cNvSpPr>
          <p:nvPr/>
        </p:nvSpPr>
        <p:spPr bwMode="auto">
          <a:xfrm>
            <a:off x="6464300" y="26543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9" name="Line 85"/>
          <p:cNvSpPr>
            <a:spLocks noChangeShapeType="1"/>
          </p:cNvSpPr>
          <p:nvPr/>
        </p:nvSpPr>
        <p:spPr bwMode="auto">
          <a:xfrm>
            <a:off x="7988300" y="27305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0" name="Line 86"/>
          <p:cNvSpPr>
            <a:spLocks noChangeShapeType="1"/>
          </p:cNvSpPr>
          <p:nvPr/>
        </p:nvSpPr>
        <p:spPr bwMode="auto">
          <a:xfrm>
            <a:off x="4940300" y="37211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1" name="Line 87"/>
          <p:cNvSpPr>
            <a:spLocks noChangeShapeType="1"/>
          </p:cNvSpPr>
          <p:nvPr/>
        </p:nvSpPr>
        <p:spPr bwMode="auto">
          <a:xfrm>
            <a:off x="7988300" y="37211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2" name="Text Box 88"/>
          <p:cNvSpPr txBox="1">
            <a:spLocks noChangeArrowheads="1"/>
          </p:cNvSpPr>
          <p:nvPr/>
        </p:nvSpPr>
        <p:spPr bwMode="auto">
          <a:xfrm>
            <a:off x="673100" y="135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183" name="Text Box 91"/>
          <p:cNvSpPr txBox="1">
            <a:spLocks noChangeArrowheads="1"/>
          </p:cNvSpPr>
          <p:nvPr/>
        </p:nvSpPr>
        <p:spPr bwMode="auto">
          <a:xfrm>
            <a:off x="777280" y="25732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184" name="Text Box 89"/>
          <p:cNvSpPr txBox="1">
            <a:spLocks noChangeArrowheads="1"/>
          </p:cNvSpPr>
          <p:nvPr/>
        </p:nvSpPr>
        <p:spPr bwMode="auto">
          <a:xfrm>
            <a:off x="16743" y="4551511"/>
            <a:ext cx="1755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(CP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85" name="Text Box 90"/>
          <p:cNvSpPr txBox="1">
            <a:spLocks noChangeArrowheads="1"/>
          </p:cNvSpPr>
          <p:nvPr/>
        </p:nvSpPr>
        <p:spPr bwMode="auto">
          <a:xfrm>
            <a:off x="448791" y="3174067"/>
            <a:ext cx="1458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Y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2195984" y="2385264"/>
            <a:ext cx="450622" cy="2547938"/>
            <a:chOff x="1205917" y="2060848"/>
            <a:chExt cx="450622" cy="2547938"/>
          </a:xfrm>
        </p:grpSpPr>
        <p:sp>
          <p:nvSpPr>
            <p:cNvPr id="187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8" name="Text Box 205"/>
            <p:cNvSpPr txBox="1">
              <a:spLocks noChangeArrowheads="1"/>
            </p:cNvSpPr>
            <p:nvPr/>
          </p:nvSpPr>
          <p:spPr bwMode="auto">
            <a:xfrm>
              <a:off x="1217045" y="305131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9" name="Text Box 205"/>
            <p:cNvSpPr txBox="1">
              <a:spLocks noChangeArrowheads="1"/>
            </p:cNvSpPr>
            <p:nvPr/>
          </p:nvSpPr>
          <p:spPr bwMode="auto">
            <a:xfrm>
              <a:off x="1224739" y="4151586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2771800" y="2385264"/>
            <a:ext cx="450622" cy="2547938"/>
            <a:chOff x="1205917" y="2060848"/>
            <a:chExt cx="450622" cy="2547938"/>
          </a:xfrm>
        </p:grpSpPr>
        <p:sp>
          <p:nvSpPr>
            <p:cNvPr id="191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2" name="Text Box 205"/>
            <p:cNvSpPr txBox="1">
              <a:spLocks noChangeArrowheads="1"/>
            </p:cNvSpPr>
            <p:nvPr/>
          </p:nvSpPr>
          <p:spPr bwMode="auto">
            <a:xfrm>
              <a:off x="1217045" y="305131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3" name="Text Box 205"/>
            <p:cNvSpPr txBox="1">
              <a:spLocks noChangeArrowheads="1"/>
            </p:cNvSpPr>
            <p:nvPr/>
          </p:nvSpPr>
          <p:spPr bwMode="auto">
            <a:xfrm>
              <a:off x="1224739" y="4151586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3563888" y="2385264"/>
            <a:ext cx="450622" cy="2547938"/>
            <a:chOff x="1205917" y="2060848"/>
            <a:chExt cx="450622" cy="2547938"/>
          </a:xfrm>
        </p:grpSpPr>
        <p:sp>
          <p:nvSpPr>
            <p:cNvPr id="195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6" name="Text Box 205"/>
            <p:cNvSpPr txBox="1">
              <a:spLocks noChangeArrowheads="1"/>
            </p:cNvSpPr>
            <p:nvPr/>
          </p:nvSpPr>
          <p:spPr bwMode="auto">
            <a:xfrm>
              <a:off x="1217045" y="305131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7" name="Text Box 205"/>
            <p:cNvSpPr txBox="1">
              <a:spLocks noChangeArrowheads="1"/>
            </p:cNvSpPr>
            <p:nvPr/>
          </p:nvSpPr>
          <p:spPr bwMode="auto">
            <a:xfrm>
              <a:off x="1224739" y="4151586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4265394" y="2385264"/>
            <a:ext cx="450622" cy="2547938"/>
            <a:chOff x="1205917" y="2060848"/>
            <a:chExt cx="450622" cy="2547938"/>
          </a:xfrm>
        </p:grpSpPr>
        <p:sp>
          <p:nvSpPr>
            <p:cNvPr id="199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0" name="Text Box 205"/>
            <p:cNvSpPr txBox="1">
              <a:spLocks noChangeArrowheads="1"/>
            </p:cNvSpPr>
            <p:nvPr/>
          </p:nvSpPr>
          <p:spPr bwMode="auto">
            <a:xfrm>
              <a:off x="1217045" y="305131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1" name="Text Box 205"/>
            <p:cNvSpPr txBox="1">
              <a:spLocks noChangeArrowheads="1"/>
            </p:cNvSpPr>
            <p:nvPr/>
          </p:nvSpPr>
          <p:spPr bwMode="auto">
            <a:xfrm>
              <a:off x="1224739" y="4151586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5076056" y="2385264"/>
            <a:ext cx="450622" cy="2547938"/>
            <a:chOff x="1205917" y="2060848"/>
            <a:chExt cx="450622" cy="2547938"/>
          </a:xfrm>
        </p:grpSpPr>
        <p:sp>
          <p:nvSpPr>
            <p:cNvPr id="203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4" name="Text Box 205"/>
            <p:cNvSpPr txBox="1">
              <a:spLocks noChangeArrowheads="1"/>
            </p:cNvSpPr>
            <p:nvPr/>
          </p:nvSpPr>
          <p:spPr bwMode="auto">
            <a:xfrm>
              <a:off x="1217045" y="305131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" name="Text Box 205"/>
            <p:cNvSpPr txBox="1">
              <a:spLocks noChangeArrowheads="1"/>
            </p:cNvSpPr>
            <p:nvPr/>
          </p:nvSpPr>
          <p:spPr bwMode="auto">
            <a:xfrm>
              <a:off x="1224739" y="4151586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5849570" y="2385264"/>
            <a:ext cx="450622" cy="2547938"/>
            <a:chOff x="1205917" y="2060848"/>
            <a:chExt cx="450622" cy="2547938"/>
          </a:xfrm>
        </p:grpSpPr>
        <p:sp>
          <p:nvSpPr>
            <p:cNvPr id="207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8" name="Text Box 205"/>
            <p:cNvSpPr txBox="1">
              <a:spLocks noChangeArrowheads="1"/>
            </p:cNvSpPr>
            <p:nvPr/>
          </p:nvSpPr>
          <p:spPr bwMode="auto">
            <a:xfrm>
              <a:off x="1217045" y="305131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9" name="Text Box 205"/>
            <p:cNvSpPr txBox="1">
              <a:spLocks noChangeArrowheads="1"/>
            </p:cNvSpPr>
            <p:nvPr/>
          </p:nvSpPr>
          <p:spPr bwMode="auto">
            <a:xfrm>
              <a:off x="1224739" y="4151586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569650" y="2385264"/>
            <a:ext cx="450622" cy="2547938"/>
            <a:chOff x="1205917" y="2060848"/>
            <a:chExt cx="450622" cy="2547938"/>
          </a:xfrm>
        </p:grpSpPr>
        <p:sp>
          <p:nvSpPr>
            <p:cNvPr id="211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2" name="Text Box 205"/>
            <p:cNvSpPr txBox="1">
              <a:spLocks noChangeArrowheads="1"/>
            </p:cNvSpPr>
            <p:nvPr/>
          </p:nvSpPr>
          <p:spPr bwMode="auto">
            <a:xfrm>
              <a:off x="1217045" y="305131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3" name="Text Box 205"/>
            <p:cNvSpPr txBox="1">
              <a:spLocks noChangeArrowheads="1"/>
            </p:cNvSpPr>
            <p:nvPr/>
          </p:nvSpPr>
          <p:spPr bwMode="auto">
            <a:xfrm>
              <a:off x="1224739" y="4151586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380312" y="2385264"/>
            <a:ext cx="450622" cy="2547938"/>
            <a:chOff x="1205917" y="2060848"/>
            <a:chExt cx="450622" cy="2547938"/>
          </a:xfrm>
        </p:grpSpPr>
        <p:sp>
          <p:nvSpPr>
            <p:cNvPr id="215" name="Text Box 205"/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6" name="Text Box 205"/>
            <p:cNvSpPr txBox="1">
              <a:spLocks noChangeArrowheads="1"/>
            </p:cNvSpPr>
            <p:nvPr/>
          </p:nvSpPr>
          <p:spPr bwMode="auto">
            <a:xfrm>
              <a:off x="1217045" y="305131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7" name="Text Box 205"/>
            <p:cNvSpPr txBox="1">
              <a:spLocks noChangeArrowheads="1"/>
            </p:cNvSpPr>
            <p:nvPr/>
          </p:nvSpPr>
          <p:spPr bwMode="auto">
            <a:xfrm>
              <a:off x="1224739" y="4151586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 bwMode="auto">
          <a:xfrm>
            <a:off x="-36512" y="836712"/>
            <a:ext cx="9180512" cy="2797765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2" name="Line 4"/>
          <p:cNvSpPr>
            <a:spLocks noChangeShapeType="1"/>
          </p:cNvSpPr>
          <p:nvPr/>
        </p:nvSpPr>
        <p:spPr bwMode="auto">
          <a:xfrm>
            <a:off x="7391400" y="1220888"/>
            <a:ext cx="0" cy="300513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" name="Line 5"/>
          <p:cNvSpPr>
            <a:spLocks noChangeShapeType="1"/>
          </p:cNvSpPr>
          <p:nvPr/>
        </p:nvSpPr>
        <p:spPr bwMode="auto">
          <a:xfrm>
            <a:off x="5867400" y="1339951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4" name="Line 6"/>
          <p:cNvSpPr>
            <a:spLocks noChangeShapeType="1"/>
          </p:cNvSpPr>
          <p:nvPr/>
        </p:nvSpPr>
        <p:spPr bwMode="auto">
          <a:xfrm>
            <a:off x="4343400" y="1220888"/>
            <a:ext cx="0" cy="300513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0965" name="Group 8"/>
          <p:cNvGrpSpPr>
            <a:grpSpLocks/>
          </p:cNvGrpSpPr>
          <p:nvPr/>
        </p:nvGrpSpPr>
        <p:grpSpPr bwMode="auto">
          <a:xfrm>
            <a:off x="1676400" y="916088"/>
            <a:ext cx="6477000" cy="381000"/>
            <a:chOff x="1056" y="768"/>
            <a:chExt cx="4080" cy="240"/>
          </a:xfrm>
        </p:grpSpPr>
        <p:sp>
          <p:nvSpPr>
            <p:cNvPr id="41015" name="Line 9"/>
            <p:cNvSpPr>
              <a:spLocks noChangeShapeType="1"/>
            </p:cNvSpPr>
            <p:nvPr/>
          </p:nvSpPr>
          <p:spPr bwMode="auto">
            <a:xfrm>
              <a:off x="129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6" name="Line 10"/>
            <p:cNvSpPr>
              <a:spLocks noChangeShapeType="1"/>
            </p:cNvSpPr>
            <p:nvPr/>
          </p:nvSpPr>
          <p:spPr bwMode="auto">
            <a:xfrm>
              <a:off x="153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7" name="Line 11"/>
            <p:cNvSpPr>
              <a:spLocks noChangeShapeType="1"/>
            </p:cNvSpPr>
            <p:nvPr/>
          </p:nvSpPr>
          <p:spPr bwMode="auto">
            <a:xfrm>
              <a:off x="12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8" name="Line 12"/>
            <p:cNvSpPr>
              <a:spLocks noChangeShapeType="1"/>
            </p:cNvSpPr>
            <p:nvPr/>
          </p:nvSpPr>
          <p:spPr bwMode="auto">
            <a:xfrm>
              <a:off x="153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9" name="Line 13"/>
            <p:cNvSpPr>
              <a:spLocks noChangeShapeType="1"/>
            </p:cNvSpPr>
            <p:nvPr/>
          </p:nvSpPr>
          <p:spPr bwMode="auto">
            <a:xfrm>
              <a:off x="177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0" name="Line 14"/>
            <p:cNvSpPr>
              <a:spLocks noChangeShapeType="1"/>
            </p:cNvSpPr>
            <p:nvPr/>
          </p:nvSpPr>
          <p:spPr bwMode="auto">
            <a:xfrm>
              <a:off x="201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1" name="Line 15"/>
            <p:cNvSpPr>
              <a:spLocks noChangeShapeType="1"/>
            </p:cNvSpPr>
            <p:nvPr/>
          </p:nvSpPr>
          <p:spPr bwMode="auto">
            <a:xfrm>
              <a:off x="177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2" name="Line 16"/>
            <p:cNvSpPr>
              <a:spLocks noChangeShapeType="1"/>
            </p:cNvSpPr>
            <p:nvPr/>
          </p:nvSpPr>
          <p:spPr bwMode="auto">
            <a:xfrm>
              <a:off x="201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3" name="Line 17"/>
            <p:cNvSpPr>
              <a:spLocks noChangeShapeType="1"/>
            </p:cNvSpPr>
            <p:nvPr/>
          </p:nvSpPr>
          <p:spPr bwMode="auto">
            <a:xfrm>
              <a:off x="225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4" name="Line 18"/>
            <p:cNvSpPr>
              <a:spLocks noChangeShapeType="1"/>
            </p:cNvSpPr>
            <p:nvPr/>
          </p:nvSpPr>
          <p:spPr bwMode="auto">
            <a:xfrm>
              <a:off x="24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5" name="Line 19"/>
            <p:cNvSpPr>
              <a:spLocks noChangeShapeType="1"/>
            </p:cNvSpPr>
            <p:nvPr/>
          </p:nvSpPr>
          <p:spPr bwMode="auto">
            <a:xfrm>
              <a:off x="225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6" name="Line 20"/>
            <p:cNvSpPr>
              <a:spLocks noChangeShapeType="1"/>
            </p:cNvSpPr>
            <p:nvPr/>
          </p:nvSpPr>
          <p:spPr bwMode="auto">
            <a:xfrm>
              <a:off x="249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7" name="Line 21"/>
            <p:cNvSpPr>
              <a:spLocks noChangeShapeType="1"/>
            </p:cNvSpPr>
            <p:nvPr/>
          </p:nvSpPr>
          <p:spPr bwMode="auto">
            <a:xfrm>
              <a:off x="273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8" name="Line 22"/>
            <p:cNvSpPr>
              <a:spLocks noChangeShapeType="1"/>
            </p:cNvSpPr>
            <p:nvPr/>
          </p:nvSpPr>
          <p:spPr bwMode="auto">
            <a:xfrm>
              <a:off x="297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9" name="Line 23"/>
            <p:cNvSpPr>
              <a:spLocks noChangeShapeType="1"/>
            </p:cNvSpPr>
            <p:nvPr/>
          </p:nvSpPr>
          <p:spPr bwMode="auto">
            <a:xfrm>
              <a:off x="273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0" name="Line 24"/>
            <p:cNvSpPr>
              <a:spLocks noChangeShapeType="1"/>
            </p:cNvSpPr>
            <p:nvPr/>
          </p:nvSpPr>
          <p:spPr bwMode="auto">
            <a:xfrm>
              <a:off x="297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1" name="Line 25"/>
            <p:cNvSpPr>
              <a:spLocks noChangeShapeType="1"/>
            </p:cNvSpPr>
            <p:nvPr/>
          </p:nvSpPr>
          <p:spPr bwMode="auto">
            <a:xfrm>
              <a:off x="105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2" name="Line 26"/>
            <p:cNvSpPr>
              <a:spLocks noChangeShapeType="1"/>
            </p:cNvSpPr>
            <p:nvPr/>
          </p:nvSpPr>
          <p:spPr bwMode="auto">
            <a:xfrm>
              <a:off x="321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3" name="Line 27"/>
            <p:cNvSpPr>
              <a:spLocks noChangeShapeType="1"/>
            </p:cNvSpPr>
            <p:nvPr/>
          </p:nvSpPr>
          <p:spPr bwMode="auto">
            <a:xfrm>
              <a:off x="345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4" name="Line 28"/>
            <p:cNvSpPr>
              <a:spLocks noChangeShapeType="1"/>
            </p:cNvSpPr>
            <p:nvPr/>
          </p:nvSpPr>
          <p:spPr bwMode="auto">
            <a:xfrm>
              <a:off x="321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5" name="Line 29"/>
            <p:cNvSpPr>
              <a:spLocks noChangeShapeType="1"/>
            </p:cNvSpPr>
            <p:nvPr/>
          </p:nvSpPr>
          <p:spPr bwMode="auto">
            <a:xfrm>
              <a:off x="345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6" name="Line 30"/>
            <p:cNvSpPr>
              <a:spLocks noChangeShapeType="1"/>
            </p:cNvSpPr>
            <p:nvPr/>
          </p:nvSpPr>
          <p:spPr bwMode="auto">
            <a:xfrm>
              <a:off x="369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7" name="Line 31"/>
            <p:cNvSpPr>
              <a:spLocks noChangeShapeType="1"/>
            </p:cNvSpPr>
            <p:nvPr/>
          </p:nvSpPr>
          <p:spPr bwMode="auto">
            <a:xfrm>
              <a:off x="393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8" name="Line 32"/>
            <p:cNvSpPr>
              <a:spLocks noChangeShapeType="1"/>
            </p:cNvSpPr>
            <p:nvPr/>
          </p:nvSpPr>
          <p:spPr bwMode="auto">
            <a:xfrm>
              <a:off x="36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39" name="Line 33"/>
            <p:cNvSpPr>
              <a:spLocks noChangeShapeType="1"/>
            </p:cNvSpPr>
            <p:nvPr/>
          </p:nvSpPr>
          <p:spPr bwMode="auto">
            <a:xfrm>
              <a:off x="393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0" name="Line 34"/>
            <p:cNvSpPr>
              <a:spLocks noChangeShapeType="1"/>
            </p:cNvSpPr>
            <p:nvPr/>
          </p:nvSpPr>
          <p:spPr bwMode="auto">
            <a:xfrm>
              <a:off x="417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1" name="Line 35"/>
            <p:cNvSpPr>
              <a:spLocks noChangeShapeType="1"/>
            </p:cNvSpPr>
            <p:nvPr/>
          </p:nvSpPr>
          <p:spPr bwMode="auto">
            <a:xfrm>
              <a:off x="441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2" name="Line 36"/>
            <p:cNvSpPr>
              <a:spLocks noChangeShapeType="1"/>
            </p:cNvSpPr>
            <p:nvPr/>
          </p:nvSpPr>
          <p:spPr bwMode="auto">
            <a:xfrm>
              <a:off x="417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3" name="Line 37"/>
            <p:cNvSpPr>
              <a:spLocks noChangeShapeType="1"/>
            </p:cNvSpPr>
            <p:nvPr/>
          </p:nvSpPr>
          <p:spPr bwMode="auto">
            <a:xfrm>
              <a:off x="441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4" name="Line 38"/>
            <p:cNvSpPr>
              <a:spLocks noChangeShapeType="1"/>
            </p:cNvSpPr>
            <p:nvPr/>
          </p:nvSpPr>
          <p:spPr bwMode="auto">
            <a:xfrm>
              <a:off x="4656" y="76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5" name="Line 39"/>
            <p:cNvSpPr>
              <a:spLocks noChangeShapeType="1"/>
            </p:cNvSpPr>
            <p:nvPr/>
          </p:nvSpPr>
          <p:spPr bwMode="auto">
            <a:xfrm>
              <a:off x="489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6" name="Line 40"/>
            <p:cNvSpPr>
              <a:spLocks noChangeShapeType="1"/>
            </p:cNvSpPr>
            <p:nvPr/>
          </p:nvSpPr>
          <p:spPr bwMode="auto">
            <a:xfrm>
              <a:off x="4656" y="76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7" name="Line 41"/>
            <p:cNvSpPr>
              <a:spLocks noChangeShapeType="1"/>
            </p:cNvSpPr>
            <p:nvPr/>
          </p:nvSpPr>
          <p:spPr bwMode="auto">
            <a:xfrm>
              <a:off x="489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8" name="Line 42"/>
            <p:cNvSpPr>
              <a:spLocks noChangeShapeType="1"/>
            </p:cNvSpPr>
            <p:nvPr/>
          </p:nvSpPr>
          <p:spPr bwMode="auto">
            <a:xfrm>
              <a:off x="2976" y="100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6" name="Group 43"/>
          <p:cNvGrpSpPr>
            <a:grpSpLocks/>
          </p:cNvGrpSpPr>
          <p:nvPr/>
        </p:nvGrpSpPr>
        <p:grpSpPr bwMode="auto">
          <a:xfrm>
            <a:off x="1676400" y="3044279"/>
            <a:ext cx="6477000" cy="381000"/>
            <a:chOff x="1056" y="1392"/>
            <a:chExt cx="4080" cy="240"/>
          </a:xfrm>
        </p:grpSpPr>
        <p:sp>
          <p:nvSpPr>
            <p:cNvPr id="40995" name="Line 44"/>
            <p:cNvSpPr>
              <a:spLocks noChangeShapeType="1"/>
            </p:cNvSpPr>
            <p:nvPr/>
          </p:nvSpPr>
          <p:spPr bwMode="auto">
            <a:xfrm>
              <a:off x="1056" y="163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45"/>
            <p:cNvSpPr>
              <a:spLocks noChangeShapeType="1"/>
            </p:cNvSpPr>
            <p:nvPr/>
          </p:nvSpPr>
          <p:spPr bwMode="auto">
            <a:xfrm flipV="1">
              <a:off x="129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Line 46"/>
            <p:cNvSpPr>
              <a:spLocks noChangeShapeType="1"/>
            </p:cNvSpPr>
            <p:nvPr/>
          </p:nvSpPr>
          <p:spPr bwMode="auto">
            <a:xfrm>
              <a:off x="129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8" name="Line 47"/>
            <p:cNvSpPr>
              <a:spLocks noChangeShapeType="1"/>
            </p:cNvSpPr>
            <p:nvPr/>
          </p:nvSpPr>
          <p:spPr bwMode="auto">
            <a:xfrm>
              <a:off x="177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9" name="Line 48"/>
            <p:cNvSpPr>
              <a:spLocks noChangeShapeType="1"/>
            </p:cNvSpPr>
            <p:nvPr/>
          </p:nvSpPr>
          <p:spPr bwMode="auto">
            <a:xfrm>
              <a:off x="177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0" name="Line 49"/>
            <p:cNvSpPr>
              <a:spLocks noChangeShapeType="1"/>
            </p:cNvSpPr>
            <p:nvPr/>
          </p:nvSpPr>
          <p:spPr bwMode="auto">
            <a:xfrm>
              <a:off x="177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1" name="Line 50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2" name="Line 51"/>
            <p:cNvSpPr>
              <a:spLocks noChangeShapeType="1"/>
            </p:cNvSpPr>
            <p:nvPr/>
          </p:nvSpPr>
          <p:spPr bwMode="auto">
            <a:xfrm>
              <a:off x="225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3" name="Line 52"/>
            <p:cNvSpPr>
              <a:spLocks noChangeShapeType="1"/>
            </p:cNvSpPr>
            <p:nvPr/>
          </p:nvSpPr>
          <p:spPr bwMode="auto">
            <a:xfrm>
              <a:off x="273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4" name="Line 53"/>
            <p:cNvSpPr>
              <a:spLocks noChangeShapeType="1"/>
            </p:cNvSpPr>
            <p:nvPr/>
          </p:nvSpPr>
          <p:spPr bwMode="auto">
            <a:xfrm>
              <a:off x="273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5" name="Line 54"/>
            <p:cNvSpPr>
              <a:spLocks noChangeShapeType="1"/>
            </p:cNvSpPr>
            <p:nvPr/>
          </p:nvSpPr>
          <p:spPr bwMode="auto">
            <a:xfrm>
              <a:off x="273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6" name="Line 55"/>
            <p:cNvSpPr>
              <a:spLocks noChangeShapeType="1"/>
            </p:cNvSpPr>
            <p:nvPr/>
          </p:nvSpPr>
          <p:spPr bwMode="auto">
            <a:xfrm flipV="1">
              <a:off x="321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7" name="Line 56"/>
            <p:cNvSpPr>
              <a:spLocks noChangeShapeType="1"/>
            </p:cNvSpPr>
            <p:nvPr/>
          </p:nvSpPr>
          <p:spPr bwMode="auto">
            <a:xfrm>
              <a:off x="321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8" name="Line 57"/>
            <p:cNvSpPr>
              <a:spLocks noChangeShapeType="1"/>
            </p:cNvSpPr>
            <p:nvPr/>
          </p:nvSpPr>
          <p:spPr bwMode="auto">
            <a:xfrm>
              <a:off x="369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9" name="Line 58"/>
            <p:cNvSpPr>
              <a:spLocks noChangeShapeType="1"/>
            </p:cNvSpPr>
            <p:nvPr/>
          </p:nvSpPr>
          <p:spPr bwMode="auto">
            <a:xfrm>
              <a:off x="369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0" name="Line 59"/>
            <p:cNvSpPr>
              <a:spLocks noChangeShapeType="1"/>
            </p:cNvSpPr>
            <p:nvPr/>
          </p:nvSpPr>
          <p:spPr bwMode="auto">
            <a:xfrm>
              <a:off x="369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1" name="Line 60"/>
            <p:cNvSpPr>
              <a:spLocks noChangeShapeType="1"/>
            </p:cNvSpPr>
            <p:nvPr/>
          </p:nvSpPr>
          <p:spPr bwMode="auto">
            <a:xfrm flipV="1">
              <a:off x="417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2" name="Line 61"/>
            <p:cNvSpPr>
              <a:spLocks noChangeShapeType="1"/>
            </p:cNvSpPr>
            <p:nvPr/>
          </p:nvSpPr>
          <p:spPr bwMode="auto">
            <a:xfrm>
              <a:off x="4176" y="139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3" name="Line 62"/>
            <p:cNvSpPr>
              <a:spLocks noChangeShapeType="1"/>
            </p:cNvSpPr>
            <p:nvPr/>
          </p:nvSpPr>
          <p:spPr bwMode="auto">
            <a:xfrm>
              <a:off x="4656" y="139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4" name="Line 63"/>
            <p:cNvSpPr>
              <a:spLocks noChangeShapeType="1"/>
            </p:cNvSpPr>
            <p:nvPr/>
          </p:nvSpPr>
          <p:spPr bwMode="auto">
            <a:xfrm>
              <a:off x="4656" y="163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67" name="Line 64"/>
          <p:cNvSpPr>
            <a:spLocks noChangeShapeType="1"/>
          </p:cNvSpPr>
          <p:nvPr/>
        </p:nvSpPr>
        <p:spPr bwMode="auto">
          <a:xfrm>
            <a:off x="2057400" y="1297088"/>
            <a:ext cx="0" cy="3005138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8" name="Line 65"/>
          <p:cNvSpPr>
            <a:spLocks noChangeShapeType="1"/>
          </p:cNvSpPr>
          <p:nvPr/>
        </p:nvSpPr>
        <p:spPr bwMode="auto">
          <a:xfrm>
            <a:off x="2819400" y="1339951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9" name="Line 66"/>
          <p:cNvSpPr>
            <a:spLocks noChangeShapeType="1"/>
          </p:cNvSpPr>
          <p:nvPr/>
        </p:nvSpPr>
        <p:spPr bwMode="auto">
          <a:xfrm>
            <a:off x="3581400" y="1339951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0" name="Line 67"/>
          <p:cNvSpPr>
            <a:spLocks noChangeShapeType="1"/>
          </p:cNvSpPr>
          <p:nvPr/>
        </p:nvSpPr>
        <p:spPr bwMode="auto">
          <a:xfrm>
            <a:off x="5105400" y="1339951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1" name="Line 68"/>
          <p:cNvSpPr>
            <a:spLocks noChangeShapeType="1"/>
          </p:cNvSpPr>
          <p:nvPr/>
        </p:nvSpPr>
        <p:spPr bwMode="auto">
          <a:xfrm>
            <a:off x="6629400" y="1416151"/>
            <a:ext cx="0" cy="3005137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421" name="Text Box 69"/>
          <p:cNvSpPr txBox="1">
            <a:spLocks noChangeArrowheads="1"/>
          </p:cNvSpPr>
          <p:nvPr/>
        </p:nvSpPr>
        <p:spPr bwMode="auto">
          <a:xfrm>
            <a:off x="457200" y="83988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28422" name="Text Box 70"/>
          <p:cNvSpPr txBox="1">
            <a:spLocks noChangeArrowheads="1"/>
          </p:cNvSpPr>
          <p:nvPr/>
        </p:nvSpPr>
        <p:spPr bwMode="auto">
          <a:xfrm>
            <a:off x="107504" y="2967335"/>
            <a:ext cx="1898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(CP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8423" name="Text Box 71"/>
          <p:cNvSpPr txBox="1">
            <a:spLocks noChangeArrowheads="1"/>
          </p:cNvSpPr>
          <p:nvPr/>
        </p:nvSpPr>
        <p:spPr bwMode="auto">
          <a:xfrm>
            <a:off x="251520" y="2368947"/>
            <a:ext cx="1603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(CP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8424" name="Text Box 72"/>
          <p:cNvSpPr txBox="1">
            <a:spLocks noChangeArrowheads="1"/>
          </p:cNvSpPr>
          <p:nvPr/>
        </p:nvSpPr>
        <p:spPr bwMode="auto">
          <a:xfrm>
            <a:off x="533400" y="1675656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grpSp>
        <p:nvGrpSpPr>
          <p:cNvPr id="40976" name="Group 73"/>
          <p:cNvGrpSpPr>
            <a:grpSpLocks/>
          </p:cNvGrpSpPr>
          <p:nvPr/>
        </p:nvGrpSpPr>
        <p:grpSpPr bwMode="auto">
          <a:xfrm>
            <a:off x="1692275" y="2276872"/>
            <a:ext cx="6537325" cy="457200"/>
            <a:chOff x="1066" y="1968"/>
            <a:chExt cx="4118" cy="288"/>
          </a:xfrm>
        </p:grpSpPr>
        <p:sp>
          <p:nvSpPr>
            <p:cNvPr id="40985" name="Line 74"/>
            <p:cNvSpPr>
              <a:spLocks noChangeShapeType="1"/>
            </p:cNvSpPr>
            <p:nvPr/>
          </p:nvSpPr>
          <p:spPr bwMode="auto">
            <a:xfrm>
              <a:off x="1066" y="2256"/>
              <a:ext cx="71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6" name="Line 75"/>
            <p:cNvSpPr>
              <a:spLocks noChangeShapeType="1"/>
            </p:cNvSpPr>
            <p:nvPr/>
          </p:nvSpPr>
          <p:spPr bwMode="auto">
            <a:xfrm flipV="1">
              <a:off x="177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7" name="Line 76"/>
            <p:cNvSpPr>
              <a:spLocks noChangeShapeType="1"/>
            </p:cNvSpPr>
            <p:nvPr/>
          </p:nvSpPr>
          <p:spPr bwMode="auto">
            <a:xfrm>
              <a:off x="1776" y="1968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8" name="Line 77"/>
            <p:cNvSpPr>
              <a:spLocks noChangeShapeType="1"/>
            </p:cNvSpPr>
            <p:nvPr/>
          </p:nvSpPr>
          <p:spPr bwMode="auto">
            <a:xfrm>
              <a:off x="273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9" name="Line 78"/>
            <p:cNvSpPr>
              <a:spLocks noChangeShapeType="1"/>
            </p:cNvSpPr>
            <p:nvPr/>
          </p:nvSpPr>
          <p:spPr bwMode="auto">
            <a:xfrm>
              <a:off x="2736" y="2256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79"/>
            <p:cNvSpPr>
              <a:spLocks noChangeShapeType="1"/>
            </p:cNvSpPr>
            <p:nvPr/>
          </p:nvSpPr>
          <p:spPr bwMode="auto">
            <a:xfrm>
              <a:off x="2736" y="2256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80"/>
            <p:cNvSpPr>
              <a:spLocks noChangeShapeType="1"/>
            </p:cNvSpPr>
            <p:nvPr/>
          </p:nvSpPr>
          <p:spPr bwMode="auto">
            <a:xfrm flipV="1">
              <a:off x="369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81"/>
            <p:cNvSpPr>
              <a:spLocks noChangeShapeType="1"/>
            </p:cNvSpPr>
            <p:nvPr/>
          </p:nvSpPr>
          <p:spPr bwMode="auto">
            <a:xfrm>
              <a:off x="3696" y="1968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3" name="Line 82"/>
            <p:cNvSpPr>
              <a:spLocks noChangeShapeType="1"/>
            </p:cNvSpPr>
            <p:nvPr/>
          </p:nvSpPr>
          <p:spPr bwMode="auto">
            <a:xfrm>
              <a:off x="4656" y="196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Line 83"/>
            <p:cNvSpPr>
              <a:spLocks noChangeShapeType="1"/>
            </p:cNvSpPr>
            <p:nvPr/>
          </p:nvSpPr>
          <p:spPr bwMode="auto">
            <a:xfrm>
              <a:off x="4656" y="2256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77" name="Group 84"/>
          <p:cNvGrpSpPr>
            <a:grpSpLocks/>
          </p:cNvGrpSpPr>
          <p:nvPr/>
        </p:nvGrpSpPr>
        <p:grpSpPr bwMode="auto">
          <a:xfrm>
            <a:off x="1619250" y="1523256"/>
            <a:ext cx="6686550" cy="457200"/>
            <a:chOff x="1020" y="2640"/>
            <a:chExt cx="4212" cy="288"/>
          </a:xfrm>
        </p:grpSpPr>
        <p:sp>
          <p:nvSpPr>
            <p:cNvPr id="40980" name="Line 85"/>
            <p:cNvSpPr>
              <a:spLocks noChangeShapeType="1"/>
            </p:cNvSpPr>
            <p:nvPr/>
          </p:nvSpPr>
          <p:spPr bwMode="auto">
            <a:xfrm>
              <a:off x="1020" y="2928"/>
              <a:ext cx="17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1" name="Line 86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2" name="Line 87"/>
            <p:cNvSpPr>
              <a:spLocks noChangeShapeType="1"/>
            </p:cNvSpPr>
            <p:nvPr/>
          </p:nvSpPr>
          <p:spPr bwMode="auto">
            <a:xfrm>
              <a:off x="2736" y="2640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3" name="Line 88"/>
            <p:cNvSpPr>
              <a:spLocks noChangeShapeType="1"/>
            </p:cNvSpPr>
            <p:nvPr/>
          </p:nvSpPr>
          <p:spPr bwMode="auto">
            <a:xfrm>
              <a:off x="4656" y="264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Line 89"/>
            <p:cNvSpPr>
              <a:spLocks noChangeShapeType="1"/>
            </p:cNvSpPr>
            <p:nvPr/>
          </p:nvSpPr>
          <p:spPr bwMode="auto">
            <a:xfrm>
              <a:off x="4656" y="2928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0978" name="Picture 9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矩形 89"/>
          <p:cNvSpPr/>
          <p:nvPr/>
        </p:nvSpPr>
        <p:spPr bwMode="auto">
          <a:xfrm>
            <a:off x="0" y="3645025"/>
            <a:ext cx="9144000" cy="327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5" name="Group 4"/>
          <p:cNvGrpSpPr>
            <a:grpSpLocks/>
          </p:cNvGrpSpPr>
          <p:nvPr/>
        </p:nvGrpSpPr>
        <p:grpSpPr bwMode="auto">
          <a:xfrm>
            <a:off x="1666056" y="3865240"/>
            <a:ext cx="6477000" cy="381000"/>
            <a:chOff x="864" y="768"/>
            <a:chExt cx="4080" cy="240"/>
          </a:xfrm>
        </p:grpSpPr>
        <p:sp>
          <p:nvSpPr>
            <p:cNvPr id="136" name="Line 5"/>
            <p:cNvSpPr>
              <a:spLocks noChangeShapeType="1"/>
            </p:cNvSpPr>
            <p:nvPr/>
          </p:nvSpPr>
          <p:spPr bwMode="auto">
            <a:xfrm>
              <a:off x="110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7" name="Line 6"/>
            <p:cNvSpPr>
              <a:spLocks noChangeShapeType="1"/>
            </p:cNvSpPr>
            <p:nvPr/>
          </p:nvSpPr>
          <p:spPr bwMode="auto">
            <a:xfrm>
              <a:off x="13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8" name="Line 7"/>
            <p:cNvSpPr>
              <a:spLocks noChangeShapeType="1"/>
            </p:cNvSpPr>
            <p:nvPr/>
          </p:nvSpPr>
          <p:spPr bwMode="auto">
            <a:xfrm>
              <a:off x="11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9" name="Line 8"/>
            <p:cNvSpPr>
              <a:spLocks noChangeShapeType="1"/>
            </p:cNvSpPr>
            <p:nvPr/>
          </p:nvSpPr>
          <p:spPr bwMode="auto">
            <a:xfrm>
              <a:off x="134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0" name="Line 9"/>
            <p:cNvSpPr>
              <a:spLocks noChangeShapeType="1"/>
            </p:cNvSpPr>
            <p:nvPr/>
          </p:nvSpPr>
          <p:spPr bwMode="auto">
            <a:xfrm>
              <a:off x="158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Line 10"/>
            <p:cNvSpPr>
              <a:spLocks noChangeShapeType="1"/>
            </p:cNvSpPr>
            <p:nvPr/>
          </p:nvSpPr>
          <p:spPr bwMode="auto">
            <a:xfrm>
              <a:off x="18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2" name="Line 11"/>
            <p:cNvSpPr>
              <a:spLocks noChangeShapeType="1"/>
            </p:cNvSpPr>
            <p:nvPr/>
          </p:nvSpPr>
          <p:spPr bwMode="auto">
            <a:xfrm>
              <a:off x="15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" name="Line 12"/>
            <p:cNvSpPr>
              <a:spLocks noChangeShapeType="1"/>
            </p:cNvSpPr>
            <p:nvPr/>
          </p:nvSpPr>
          <p:spPr bwMode="auto">
            <a:xfrm>
              <a:off x="182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4" name="Line 13"/>
            <p:cNvSpPr>
              <a:spLocks noChangeShapeType="1"/>
            </p:cNvSpPr>
            <p:nvPr/>
          </p:nvSpPr>
          <p:spPr bwMode="auto">
            <a:xfrm>
              <a:off x="206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5" name="Line 14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6" name="Line 15"/>
            <p:cNvSpPr>
              <a:spLocks noChangeShapeType="1"/>
            </p:cNvSpPr>
            <p:nvPr/>
          </p:nvSpPr>
          <p:spPr bwMode="auto">
            <a:xfrm>
              <a:off x="20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7" name="Line 16"/>
            <p:cNvSpPr>
              <a:spLocks noChangeShapeType="1"/>
            </p:cNvSpPr>
            <p:nvPr/>
          </p:nvSpPr>
          <p:spPr bwMode="auto">
            <a:xfrm>
              <a:off x="230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8" name="Line 17"/>
            <p:cNvSpPr>
              <a:spLocks noChangeShapeType="1"/>
            </p:cNvSpPr>
            <p:nvPr/>
          </p:nvSpPr>
          <p:spPr bwMode="auto">
            <a:xfrm>
              <a:off x="254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>
              <a:off x="27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0" name="Line 19"/>
            <p:cNvSpPr>
              <a:spLocks noChangeShapeType="1"/>
            </p:cNvSpPr>
            <p:nvPr/>
          </p:nvSpPr>
          <p:spPr bwMode="auto">
            <a:xfrm>
              <a:off x="25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Line 20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2" name="Line 21"/>
            <p:cNvSpPr>
              <a:spLocks noChangeShapeType="1"/>
            </p:cNvSpPr>
            <p:nvPr/>
          </p:nvSpPr>
          <p:spPr bwMode="auto">
            <a:xfrm>
              <a:off x="86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302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4" name="Line 23"/>
            <p:cNvSpPr>
              <a:spLocks noChangeShapeType="1"/>
            </p:cNvSpPr>
            <p:nvPr/>
          </p:nvSpPr>
          <p:spPr bwMode="auto">
            <a:xfrm>
              <a:off x="32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5" name="Line 24"/>
            <p:cNvSpPr>
              <a:spLocks noChangeShapeType="1"/>
            </p:cNvSpPr>
            <p:nvPr/>
          </p:nvSpPr>
          <p:spPr bwMode="auto">
            <a:xfrm>
              <a:off x="30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Line 25"/>
            <p:cNvSpPr>
              <a:spLocks noChangeShapeType="1"/>
            </p:cNvSpPr>
            <p:nvPr/>
          </p:nvSpPr>
          <p:spPr bwMode="auto">
            <a:xfrm>
              <a:off x="326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7" name="Line 26"/>
            <p:cNvSpPr>
              <a:spLocks noChangeShapeType="1"/>
            </p:cNvSpPr>
            <p:nvPr/>
          </p:nvSpPr>
          <p:spPr bwMode="auto">
            <a:xfrm>
              <a:off x="350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" name="Line 27"/>
            <p:cNvSpPr>
              <a:spLocks noChangeShapeType="1"/>
            </p:cNvSpPr>
            <p:nvPr/>
          </p:nvSpPr>
          <p:spPr bwMode="auto">
            <a:xfrm>
              <a:off x="374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" name="Line 28"/>
            <p:cNvSpPr>
              <a:spLocks noChangeShapeType="1"/>
            </p:cNvSpPr>
            <p:nvPr/>
          </p:nvSpPr>
          <p:spPr bwMode="auto">
            <a:xfrm>
              <a:off x="35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0" name="Line 29"/>
            <p:cNvSpPr>
              <a:spLocks noChangeShapeType="1"/>
            </p:cNvSpPr>
            <p:nvPr/>
          </p:nvSpPr>
          <p:spPr bwMode="auto">
            <a:xfrm>
              <a:off x="374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" name="Line 30"/>
            <p:cNvSpPr>
              <a:spLocks noChangeShapeType="1"/>
            </p:cNvSpPr>
            <p:nvPr/>
          </p:nvSpPr>
          <p:spPr bwMode="auto">
            <a:xfrm>
              <a:off x="398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2" name="Line 31"/>
            <p:cNvSpPr>
              <a:spLocks noChangeShapeType="1"/>
            </p:cNvSpPr>
            <p:nvPr/>
          </p:nvSpPr>
          <p:spPr bwMode="auto">
            <a:xfrm>
              <a:off x="422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Line 32"/>
            <p:cNvSpPr>
              <a:spLocks noChangeShapeType="1"/>
            </p:cNvSpPr>
            <p:nvPr/>
          </p:nvSpPr>
          <p:spPr bwMode="auto">
            <a:xfrm>
              <a:off x="398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" name="Line 33"/>
            <p:cNvSpPr>
              <a:spLocks noChangeShapeType="1"/>
            </p:cNvSpPr>
            <p:nvPr/>
          </p:nvSpPr>
          <p:spPr bwMode="auto">
            <a:xfrm>
              <a:off x="422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5" name="Line 34"/>
            <p:cNvSpPr>
              <a:spLocks noChangeShapeType="1"/>
            </p:cNvSpPr>
            <p:nvPr/>
          </p:nvSpPr>
          <p:spPr bwMode="auto">
            <a:xfrm>
              <a:off x="4464" y="76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Line 35"/>
            <p:cNvSpPr>
              <a:spLocks noChangeShapeType="1"/>
            </p:cNvSpPr>
            <p:nvPr/>
          </p:nvSpPr>
          <p:spPr bwMode="auto">
            <a:xfrm>
              <a:off x="470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Line 36"/>
            <p:cNvSpPr>
              <a:spLocks noChangeShapeType="1"/>
            </p:cNvSpPr>
            <p:nvPr/>
          </p:nvSpPr>
          <p:spPr bwMode="auto">
            <a:xfrm>
              <a:off x="4464" y="76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8" name="Line 37"/>
            <p:cNvSpPr>
              <a:spLocks noChangeShapeType="1"/>
            </p:cNvSpPr>
            <p:nvPr/>
          </p:nvSpPr>
          <p:spPr bwMode="auto">
            <a:xfrm>
              <a:off x="470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9" name="Line 38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0" name="Line 39"/>
          <p:cNvSpPr>
            <a:spLocks noChangeShapeType="1"/>
          </p:cNvSpPr>
          <p:nvPr/>
        </p:nvSpPr>
        <p:spPr bwMode="auto">
          <a:xfrm>
            <a:off x="1666056" y="6330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1" name="Line 40"/>
          <p:cNvSpPr>
            <a:spLocks noChangeShapeType="1"/>
          </p:cNvSpPr>
          <p:nvPr/>
        </p:nvSpPr>
        <p:spPr bwMode="auto">
          <a:xfrm flipV="1">
            <a:off x="2428056" y="594928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2" name="Line 41"/>
          <p:cNvSpPr>
            <a:spLocks noChangeShapeType="1"/>
          </p:cNvSpPr>
          <p:nvPr/>
        </p:nvSpPr>
        <p:spPr bwMode="auto">
          <a:xfrm>
            <a:off x="2428056" y="5949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3" name="Line 42"/>
          <p:cNvSpPr>
            <a:spLocks noChangeShapeType="1"/>
          </p:cNvSpPr>
          <p:nvPr/>
        </p:nvSpPr>
        <p:spPr bwMode="auto">
          <a:xfrm>
            <a:off x="3190056" y="594928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" name="Line 43"/>
          <p:cNvSpPr>
            <a:spLocks noChangeShapeType="1"/>
          </p:cNvSpPr>
          <p:nvPr/>
        </p:nvSpPr>
        <p:spPr bwMode="auto">
          <a:xfrm>
            <a:off x="3190056" y="6330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5" name="Line 44"/>
          <p:cNvSpPr>
            <a:spLocks noChangeShapeType="1"/>
          </p:cNvSpPr>
          <p:nvPr/>
        </p:nvSpPr>
        <p:spPr bwMode="auto">
          <a:xfrm>
            <a:off x="3190056" y="6330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6" name="Line 45"/>
          <p:cNvSpPr>
            <a:spLocks noChangeShapeType="1"/>
          </p:cNvSpPr>
          <p:nvPr/>
        </p:nvSpPr>
        <p:spPr bwMode="auto">
          <a:xfrm flipV="1">
            <a:off x="3952056" y="594928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7" name="Line 46"/>
          <p:cNvSpPr>
            <a:spLocks noChangeShapeType="1"/>
          </p:cNvSpPr>
          <p:nvPr/>
        </p:nvSpPr>
        <p:spPr bwMode="auto">
          <a:xfrm>
            <a:off x="3952056" y="5949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8" name="Line 47"/>
          <p:cNvSpPr>
            <a:spLocks noChangeShapeType="1"/>
          </p:cNvSpPr>
          <p:nvPr/>
        </p:nvSpPr>
        <p:spPr bwMode="auto">
          <a:xfrm>
            <a:off x="4714056" y="594928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9" name="Line 48"/>
          <p:cNvSpPr>
            <a:spLocks noChangeShapeType="1"/>
          </p:cNvSpPr>
          <p:nvPr/>
        </p:nvSpPr>
        <p:spPr bwMode="auto">
          <a:xfrm>
            <a:off x="4714056" y="6330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0" name="Line 49"/>
          <p:cNvSpPr>
            <a:spLocks noChangeShapeType="1"/>
          </p:cNvSpPr>
          <p:nvPr/>
        </p:nvSpPr>
        <p:spPr bwMode="auto">
          <a:xfrm>
            <a:off x="4714056" y="6330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1" name="Line 50"/>
          <p:cNvSpPr>
            <a:spLocks noChangeShapeType="1"/>
          </p:cNvSpPr>
          <p:nvPr/>
        </p:nvSpPr>
        <p:spPr bwMode="auto">
          <a:xfrm flipV="1">
            <a:off x="5476056" y="594928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2" name="Line 51"/>
          <p:cNvSpPr>
            <a:spLocks noChangeShapeType="1"/>
          </p:cNvSpPr>
          <p:nvPr/>
        </p:nvSpPr>
        <p:spPr bwMode="auto">
          <a:xfrm>
            <a:off x="5476056" y="5949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3" name="Line 52"/>
          <p:cNvSpPr>
            <a:spLocks noChangeShapeType="1"/>
          </p:cNvSpPr>
          <p:nvPr/>
        </p:nvSpPr>
        <p:spPr bwMode="auto">
          <a:xfrm>
            <a:off x="6238056" y="594928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" name="Line 53"/>
          <p:cNvSpPr>
            <a:spLocks noChangeShapeType="1"/>
          </p:cNvSpPr>
          <p:nvPr/>
        </p:nvSpPr>
        <p:spPr bwMode="auto">
          <a:xfrm>
            <a:off x="6238056" y="6330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5" name="Line 54"/>
          <p:cNvSpPr>
            <a:spLocks noChangeShapeType="1"/>
          </p:cNvSpPr>
          <p:nvPr/>
        </p:nvSpPr>
        <p:spPr bwMode="auto">
          <a:xfrm>
            <a:off x="6238056" y="6330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6" name="Line 55"/>
          <p:cNvSpPr>
            <a:spLocks noChangeShapeType="1"/>
          </p:cNvSpPr>
          <p:nvPr/>
        </p:nvSpPr>
        <p:spPr bwMode="auto">
          <a:xfrm flipV="1">
            <a:off x="7000056" y="594928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7" name="Line 56"/>
          <p:cNvSpPr>
            <a:spLocks noChangeShapeType="1"/>
          </p:cNvSpPr>
          <p:nvPr/>
        </p:nvSpPr>
        <p:spPr bwMode="auto">
          <a:xfrm>
            <a:off x="7000056" y="5949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8" name="Line 57"/>
          <p:cNvSpPr>
            <a:spLocks noChangeShapeType="1"/>
          </p:cNvSpPr>
          <p:nvPr/>
        </p:nvSpPr>
        <p:spPr bwMode="auto">
          <a:xfrm>
            <a:off x="7762056" y="594928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9" name="Line 58"/>
          <p:cNvSpPr>
            <a:spLocks noChangeShapeType="1"/>
          </p:cNvSpPr>
          <p:nvPr/>
        </p:nvSpPr>
        <p:spPr bwMode="auto">
          <a:xfrm>
            <a:off x="7762056" y="633028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0" name="Line 59"/>
          <p:cNvSpPr>
            <a:spLocks noChangeShapeType="1"/>
          </p:cNvSpPr>
          <p:nvPr/>
        </p:nvSpPr>
        <p:spPr bwMode="auto">
          <a:xfrm>
            <a:off x="1666056" y="56864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1" name="Line 60"/>
          <p:cNvSpPr>
            <a:spLocks noChangeShapeType="1"/>
          </p:cNvSpPr>
          <p:nvPr/>
        </p:nvSpPr>
        <p:spPr bwMode="auto">
          <a:xfrm flipV="1">
            <a:off x="3190056" y="52292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2" name="Line 61"/>
          <p:cNvSpPr>
            <a:spLocks noChangeShapeType="1"/>
          </p:cNvSpPr>
          <p:nvPr/>
        </p:nvSpPr>
        <p:spPr bwMode="auto">
          <a:xfrm>
            <a:off x="3190056" y="52292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3" name="Line 62"/>
          <p:cNvSpPr>
            <a:spLocks noChangeShapeType="1"/>
          </p:cNvSpPr>
          <p:nvPr/>
        </p:nvSpPr>
        <p:spPr bwMode="auto">
          <a:xfrm>
            <a:off x="4714056" y="52292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4" name="Line 63"/>
          <p:cNvSpPr>
            <a:spLocks noChangeShapeType="1"/>
          </p:cNvSpPr>
          <p:nvPr/>
        </p:nvSpPr>
        <p:spPr bwMode="auto">
          <a:xfrm>
            <a:off x="4714056" y="56864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5" name="Line 64"/>
          <p:cNvSpPr>
            <a:spLocks noChangeShapeType="1"/>
          </p:cNvSpPr>
          <p:nvPr/>
        </p:nvSpPr>
        <p:spPr bwMode="auto">
          <a:xfrm>
            <a:off x="4714056" y="56864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6" name="Line 65"/>
          <p:cNvSpPr>
            <a:spLocks noChangeShapeType="1"/>
          </p:cNvSpPr>
          <p:nvPr/>
        </p:nvSpPr>
        <p:spPr bwMode="auto">
          <a:xfrm flipV="1">
            <a:off x="6238056" y="52292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7" name="Line 66"/>
          <p:cNvSpPr>
            <a:spLocks noChangeShapeType="1"/>
          </p:cNvSpPr>
          <p:nvPr/>
        </p:nvSpPr>
        <p:spPr bwMode="auto">
          <a:xfrm>
            <a:off x="6238056" y="5229200"/>
            <a:ext cx="1524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8" name="Line 67"/>
          <p:cNvSpPr>
            <a:spLocks noChangeShapeType="1"/>
          </p:cNvSpPr>
          <p:nvPr/>
        </p:nvSpPr>
        <p:spPr bwMode="auto">
          <a:xfrm>
            <a:off x="7762056" y="522920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9" name="Line 68"/>
          <p:cNvSpPr>
            <a:spLocks noChangeShapeType="1"/>
          </p:cNvSpPr>
          <p:nvPr/>
        </p:nvSpPr>
        <p:spPr bwMode="auto">
          <a:xfrm>
            <a:off x="7762056" y="5686400"/>
            <a:ext cx="8382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0" name="Line 69"/>
          <p:cNvSpPr>
            <a:spLocks noChangeShapeType="1"/>
          </p:cNvSpPr>
          <p:nvPr/>
        </p:nvSpPr>
        <p:spPr bwMode="auto">
          <a:xfrm>
            <a:off x="1666056" y="4966320"/>
            <a:ext cx="3048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1" name="Line 70"/>
          <p:cNvSpPr>
            <a:spLocks noChangeShapeType="1"/>
          </p:cNvSpPr>
          <p:nvPr/>
        </p:nvSpPr>
        <p:spPr bwMode="auto">
          <a:xfrm flipV="1">
            <a:off x="4714056" y="450912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2" name="Line 71"/>
          <p:cNvSpPr>
            <a:spLocks noChangeShapeType="1"/>
          </p:cNvSpPr>
          <p:nvPr/>
        </p:nvSpPr>
        <p:spPr bwMode="auto">
          <a:xfrm>
            <a:off x="4714056" y="4542656"/>
            <a:ext cx="30480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3" name="Line 72"/>
          <p:cNvSpPr>
            <a:spLocks noChangeShapeType="1"/>
          </p:cNvSpPr>
          <p:nvPr/>
        </p:nvSpPr>
        <p:spPr bwMode="auto">
          <a:xfrm>
            <a:off x="7762056" y="4509120"/>
            <a:ext cx="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4" name="Line 73"/>
          <p:cNvSpPr>
            <a:spLocks noChangeShapeType="1"/>
          </p:cNvSpPr>
          <p:nvPr/>
        </p:nvSpPr>
        <p:spPr bwMode="auto">
          <a:xfrm>
            <a:off x="7762056" y="4966320"/>
            <a:ext cx="9144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5" name="Line 74"/>
          <p:cNvSpPr>
            <a:spLocks noChangeShapeType="1"/>
          </p:cNvSpPr>
          <p:nvPr/>
        </p:nvSpPr>
        <p:spPr bwMode="auto">
          <a:xfrm>
            <a:off x="2428056" y="42995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6" name="Line 75"/>
          <p:cNvSpPr>
            <a:spLocks noChangeShapeType="1"/>
          </p:cNvSpPr>
          <p:nvPr/>
        </p:nvSpPr>
        <p:spPr bwMode="auto">
          <a:xfrm>
            <a:off x="3190056" y="4328864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7" name="Line 76"/>
          <p:cNvSpPr>
            <a:spLocks noChangeShapeType="1"/>
          </p:cNvSpPr>
          <p:nvPr/>
        </p:nvSpPr>
        <p:spPr bwMode="auto">
          <a:xfrm>
            <a:off x="3952056" y="42233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8" name="Line 77"/>
          <p:cNvSpPr>
            <a:spLocks noChangeShapeType="1"/>
          </p:cNvSpPr>
          <p:nvPr/>
        </p:nvSpPr>
        <p:spPr bwMode="auto">
          <a:xfrm>
            <a:off x="4714056" y="42233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9" name="Line 78"/>
          <p:cNvSpPr>
            <a:spLocks noChangeShapeType="1"/>
          </p:cNvSpPr>
          <p:nvPr/>
        </p:nvSpPr>
        <p:spPr bwMode="auto">
          <a:xfrm>
            <a:off x="5476056" y="42233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0" name="Line 79"/>
          <p:cNvSpPr>
            <a:spLocks noChangeShapeType="1"/>
          </p:cNvSpPr>
          <p:nvPr/>
        </p:nvSpPr>
        <p:spPr bwMode="auto">
          <a:xfrm>
            <a:off x="6238056" y="4328864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1" name="Line 80"/>
          <p:cNvSpPr>
            <a:spLocks noChangeShapeType="1"/>
          </p:cNvSpPr>
          <p:nvPr/>
        </p:nvSpPr>
        <p:spPr bwMode="auto">
          <a:xfrm>
            <a:off x="7000056" y="42995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2" name="Line 81"/>
          <p:cNvSpPr>
            <a:spLocks noChangeShapeType="1"/>
          </p:cNvSpPr>
          <p:nvPr/>
        </p:nvSpPr>
        <p:spPr bwMode="auto">
          <a:xfrm>
            <a:off x="7762056" y="4223320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3" name="Line 82"/>
          <p:cNvSpPr>
            <a:spLocks noChangeShapeType="1"/>
          </p:cNvSpPr>
          <p:nvPr/>
        </p:nvSpPr>
        <p:spPr bwMode="auto">
          <a:xfrm>
            <a:off x="3190056" y="4997896"/>
            <a:ext cx="10344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4" name="Line 83"/>
          <p:cNvSpPr>
            <a:spLocks noChangeShapeType="1"/>
          </p:cNvSpPr>
          <p:nvPr/>
        </p:nvSpPr>
        <p:spPr bwMode="auto">
          <a:xfrm>
            <a:off x="4714056" y="502724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" name="Line 84"/>
          <p:cNvSpPr>
            <a:spLocks noChangeShapeType="1"/>
          </p:cNvSpPr>
          <p:nvPr/>
        </p:nvSpPr>
        <p:spPr bwMode="auto">
          <a:xfrm>
            <a:off x="6238056" y="4921696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6" name="Line 85"/>
          <p:cNvSpPr>
            <a:spLocks noChangeShapeType="1"/>
          </p:cNvSpPr>
          <p:nvPr/>
        </p:nvSpPr>
        <p:spPr bwMode="auto">
          <a:xfrm>
            <a:off x="7762056" y="5103440"/>
            <a:ext cx="0" cy="9906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9" name="Text Box 88"/>
          <p:cNvSpPr txBox="1">
            <a:spLocks noChangeArrowheads="1"/>
          </p:cNvSpPr>
          <p:nvPr/>
        </p:nvSpPr>
        <p:spPr bwMode="auto">
          <a:xfrm>
            <a:off x="323528" y="378904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20" name="Text Box 89"/>
          <p:cNvSpPr txBox="1">
            <a:spLocks noChangeArrowheads="1"/>
          </p:cNvSpPr>
          <p:nvPr/>
        </p:nvSpPr>
        <p:spPr bwMode="auto">
          <a:xfrm>
            <a:off x="-36512" y="5949280"/>
            <a:ext cx="1755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(CP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1" name="Text Box 90"/>
          <p:cNvSpPr txBox="1">
            <a:spLocks noChangeArrowheads="1"/>
          </p:cNvSpPr>
          <p:nvPr/>
        </p:nvSpPr>
        <p:spPr bwMode="auto">
          <a:xfrm>
            <a:off x="323528" y="4941168"/>
            <a:ext cx="1458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Y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2" name="Text Box 91"/>
          <p:cNvSpPr txBox="1">
            <a:spLocks noChangeArrowheads="1"/>
          </p:cNvSpPr>
          <p:nvPr/>
        </p:nvSpPr>
        <p:spPr bwMode="auto">
          <a:xfrm>
            <a:off x="395536" y="466152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" name="矩形标注 1"/>
          <p:cNvSpPr/>
          <p:nvPr/>
        </p:nvSpPr>
        <p:spPr bwMode="auto">
          <a:xfrm>
            <a:off x="8229600" y="3717031"/>
            <a:ext cx="914400" cy="841648"/>
          </a:xfrm>
          <a:prstGeom prst="wedgeRectCallout">
            <a:avLst>
              <a:gd name="adj1" fmla="val -56986"/>
              <a:gd name="adj2" fmla="val 137629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异步</a:t>
            </a:r>
            <a:endParaRPr lang="en-US" altLang="zh-CN" sz="20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计数器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7" name="矩形标注 216"/>
          <p:cNvSpPr/>
          <p:nvPr/>
        </p:nvSpPr>
        <p:spPr bwMode="auto">
          <a:xfrm>
            <a:off x="8280846" y="1435224"/>
            <a:ext cx="914400" cy="841648"/>
          </a:xfrm>
          <a:prstGeom prst="wedgeRectCallout">
            <a:avLst>
              <a:gd name="adj1" fmla="val -56986"/>
              <a:gd name="adj2" fmla="val 137629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同步</a:t>
            </a:r>
            <a:endParaRPr lang="en-US" altLang="zh-CN" sz="20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计数器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2" y="827087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5"/>
          <p:cNvSpPr txBox="1">
            <a:spLocks noChangeArrowheads="1"/>
          </p:cNvSpPr>
          <p:nvPr/>
        </p:nvSpPr>
        <p:spPr bwMode="auto">
          <a:xfrm>
            <a:off x="105395" y="774551"/>
            <a:ext cx="453650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Pro: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</a:p>
          <a:p>
            <a:pPr marL="268288" indent="-268288" eaLnBrk="1" hangingPunct="1">
              <a:spcBef>
                <a:spcPts val="600"/>
              </a:spcBef>
              <a:buClrTx/>
              <a:buSzTx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计数器的工作频率只与一个触发器的时钟到输出的传输延迟有关，所以工作频率比异步计数器高；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68288" indent="-268288" eaLnBrk="1" hangingPunct="1">
              <a:spcBef>
                <a:spcPts val="600"/>
              </a:spcBef>
              <a:buClrTx/>
              <a:buSzTx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对计数器状态进行译码时，由于各触发器同步，译码器输出无毛刺。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68288" indent="-268288" eaLnBrk="1" hangingPunct="1">
              <a:spcBef>
                <a:spcPts val="600"/>
              </a:spcBef>
              <a:buClrTx/>
              <a:buSzTx/>
            </a:pPr>
            <a:endParaRPr lang="zh-CN" altLang="en-US" sz="1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Cons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：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Tx/>
              <a:buSzTx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结构较复杂，所用元件较多。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216024" y="28972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同步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vs. 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异步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716016" y="896937"/>
            <a:ext cx="0" cy="59610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86" y="4869160"/>
            <a:ext cx="2880321" cy="185550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504" y="4737018"/>
            <a:ext cx="4179520" cy="172220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4703230" y="829820"/>
            <a:ext cx="4490068" cy="38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Pro: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</a:p>
          <a:p>
            <a:pPr eaLnBrk="1" hangingPunct="1">
              <a:spcBef>
                <a:spcPts val="600"/>
              </a:spcBef>
              <a:buClrTx/>
              <a:buSzTx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 结构较简单，所用元件较少。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None/>
            </a:pPr>
            <a:endParaRPr lang="en-US" altLang="zh-CN" sz="10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Cons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：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ts val="600"/>
              </a:spcBef>
              <a:buClrTx/>
              <a:buSzTx/>
            </a:pPr>
            <a:r>
              <a:rPr lang="zh-CN" altLang="en-US" sz="2400" b="1" dirty="0">
                <a:solidFill>
                  <a:schemeClr val="bg2"/>
                </a:solidFill>
              </a:rPr>
              <a:t>每一级触发器都存在传输延迟，位数越多计数器工作频率越低；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457200" indent="-457200" eaLnBrk="1" hangingPunct="1">
              <a:spcBef>
                <a:spcPts val="600"/>
              </a:spcBef>
              <a:buClrTx/>
              <a:buSzTx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对计数器状态进行译码时，由于各触发器不同步，译码器输出会出现毛刺。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3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数据传输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9219" name="Picture 1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6900834" cy="475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2" name="Group 24"/>
          <p:cNvGrpSpPr>
            <a:grpSpLocks/>
          </p:cNvGrpSpPr>
          <p:nvPr/>
        </p:nvGrpSpPr>
        <p:grpSpPr bwMode="auto">
          <a:xfrm>
            <a:off x="5690252" y="4947691"/>
            <a:ext cx="3456855" cy="1570038"/>
            <a:chOff x="154" y="2938"/>
            <a:chExt cx="3357" cy="989"/>
          </a:xfrm>
        </p:grpSpPr>
        <p:sp>
          <p:nvSpPr>
            <p:cNvPr id="9223" name="Text Box 4"/>
            <p:cNvSpPr txBox="1">
              <a:spLocks noChangeArrowheads="1"/>
            </p:cNvSpPr>
            <p:nvPr/>
          </p:nvSpPr>
          <p:spPr bwMode="auto">
            <a:xfrm>
              <a:off x="154" y="2938"/>
              <a:ext cx="3357" cy="989"/>
            </a:xfrm>
            <a:prstGeom prst="rect">
              <a:avLst/>
            </a:prstGeom>
            <a:solidFill>
              <a:srgbClr val="CCFFFF"/>
            </a:solidFill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indent="-342900" eaLnBrk="1" hangingPunct="1">
                <a:spcBef>
                  <a:spcPts val="0"/>
                </a:spcBef>
                <a:buClr>
                  <a:srgbClr val="FF0000"/>
                </a:buClr>
                <a:buSzTx/>
                <a:buFont typeface="Wingdings" panose="05000000000000000000" pitchFamily="2" charset="2"/>
                <a:buChar char="n"/>
              </a:pPr>
              <a:r>
                <a:rPr lang="en-US" altLang="zh-CN" sz="2400" dirty="0" err="1" smtClean="0">
                  <a:solidFill>
                    <a:schemeClr val="bg2"/>
                  </a:solidFill>
                  <a:latin typeface="Arial" panose="020B0604020202020204" pitchFamily="34" charset="0"/>
                </a:rPr>
                <a:t>En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=1,Load=1, </a:t>
              </a:r>
              <a:r>
                <a:rPr lang="en-US" altLang="zh-CN" sz="2400" dirty="0" err="1" smtClean="0">
                  <a:solidFill>
                    <a:schemeClr val="bg2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24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r>
                <a:rPr lang="zh-CN" altLang="en-US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  寄存器 </a:t>
              </a:r>
              <a:r>
                <a: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A to 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D</a:t>
              </a:r>
              <a:r>
                <a:rPr lang="zh-CN" altLang="en-US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；</a:t>
              </a:r>
              <a:endPara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marL="342900" indent="-342900" eaLnBrk="1" hangingPunct="1">
                <a:spcBef>
                  <a:spcPts val="0"/>
                </a:spcBef>
                <a:buClr>
                  <a:srgbClr val="FF0000"/>
                </a:buClr>
                <a:buSzTx/>
                <a:buFont typeface="Wingdings" panose="05000000000000000000" pitchFamily="2" charset="2"/>
                <a:buChar char="n"/>
              </a:pPr>
              <a:r>
                <a:rPr lang="en-US" altLang="zh-CN" sz="24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En</a:t>
              </a:r>
              <a:r>
                <a: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=0,Load=1, </a:t>
              </a:r>
              <a:r>
                <a:rPr lang="en-US" altLang="zh-CN" sz="2400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24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None/>
              </a:pPr>
              <a:r>
                <a:rPr lang="zh-CN" altLang="en-US" sz="24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    寄存器 </a:t>
              </a:r>
              <a:r>
                <a: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B to 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D.  </a:t>
              </a:r>
              <a:endParaRPr lang="en-US" altLang="zh-CN" sz="24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24" name="Line 21"/>
            <p:cNvSpPr>
              <a:spLocks noChangeShapeType="1"/>
            </p:cNvSpPr>
            <p:nvPr/>
          </p:nvSpPr>
          <p:spPr bwMode="auto">
            <a:xfrm flipV="1">
              <a:off x="3054" y="297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" name="Line 23"/>
            <p:cNvSpPr>
              <a:spLocks noChangeShapeType="1"/>
            </p:cNvSpPr>
            <p:nvPr/>
          </p:nvSpPr>
          <p:spPr bwMode="auto">
            <a:xfrm flipV="1">
              <a:off x="3023" y="3433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r>
              <a:rPr lang="en-US" altLang="zh-CN" sz="2800" b="1" dirty="0">
                <a:effectLst/>
                <a:ea typeface="+mn-ea"/>
                <a:cs typeface="+mn-cs"/>
              </a:rPr>
              <a:t>Decoding Glitches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920" y="764704"/>
            <a:ext cx="8458200" cy="685800"/>
          </a:xfrm>
        </p:spPr>
        <p:txBody>
          <a:bodyPr/>
          <a:lstStyle/>
          <a:p>
            <a:r>
              <a:rPr lang="en-US" altLang="zh-CN" sz="2400" b="1" dirty="0"/>
              <a:t>The Follow figure shows a basic asynchronous BCD decade counter connected to a BCD-to-decimal decoder.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10867"/>
          <a:stretch/>
        </p:blipFill>
        <p:spPr>
          <a:xfrm>
            <a:off x="1475656" y="1988840"/>
            <a:ext cx="574069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5265"/>
            <a:ext cx="8964488" cy="6446103"/>
          </a:xfrm>
          <a:prstGeom prst="rect">
            <a:avLst/>
          </a:prstGeom>
        </p:spPr>
      </p:pic>
      <p:sp>
        <p:nvSpPr>
          <p:cNvPr id="3" name="Line 74">
            <a:extLst>
              <a:ext uri="{FF2B5EF4-FFF2-40B4-BE49-F238E27FC236}">
                <a16:creationId xmlns:a16="http://schemas.microsoft.com/office/drawing/2014/main" id="{1998F0BF-3FCC-4D0A-AA97-7B6FC2CEE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752" y="178633"/>
            <a:ext cx="0" cy="22048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Line 74">
            <a:extLst>
              <a:ext uri="{FF2B5EF4-FFF2-40B4-BE49-F238E27FC236}">
                <a16:creationId xmlns:a16="http://schemas.microsoft.com/office/drawing/2014/main" id="{E8C45FFE-2194-4EC0-B865-F6787D5EF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824" y="178633"/>
            <a:ext cx="0" cy="259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Line 74">
            <a:extLst>
              <a:ext uri="{FF2B5EF4-FFF2-40B4-BE49-F238E27FC236}">
                <a16:creationId xmlns:a16="http://schemas.microsoft.com/office/drawing/2014/main" id="{EA60DB66-9AE1-43C9-9C01-20638A4A2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888" y="178633"/>
            <a:ext cx="0" cy="22048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Line 74">
            <a:extLst>
              <a:ext uri="{FF2B5EF4-FFF2-40B4-BE49-F238E27FC236}">
                <a16:creationId xmlns:a16="http://schemas.microsoft.com/office/drawing/2014/main" id="{0BCE6669-C874-4E00-92E8-2B3B7E0C6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960" y="178633"/>
            <a:ext cx="0" cy="22048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Line 74">
            <a:extLst>
              <a:ext uri="{FF2B5EF4-FFF2-40B4-BE49-F238E27FC236}">
                <a16:creationId xmlns:a16="http://schemas.microsoft.com/office/drawing/2014/main" id="{00801075-9B60-4124-AC3C-DC3111DFC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8024" y="178633"/>
            <a:ext cx="0" cy="22048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Line 74">
            <a:extLst>
              <a:ext uri="{FF2B5EF4-FFF2-40B4-BE49-F238E27FC236}">
                <a16:creationId xmlns:a16="http://schemas.microsoft.com/office/drawing/2014/main" id="{6F140A29-0622-4854-9BCC-A3E38131D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088" y="178633"/>
            <a:ext cx="0" cy="22048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Line 74">
            <a:extLst>
              <a:ext uri="{FF2B5EF4-FFF2-40B4-BE49-F238E27FC236}">
                <a16:creationId xmlns:a16="http://schemas.microsoft.com/office/drawing/2014/main" id="{21F9CC9C-1EC1-40D6-9015-AC7F4CDED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60" y="178633"/>
            <a:ext cx="0" cy="22048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Line 74">
            <a:extLst>
              <a:ext uri="{FF2B5EF4-FFF2-40B4-BE49-F238E27FC236}">
                <a16:creationId xmlns:a16="http://schemas.microsoft.com/office/drawing/2014/main" id="{0DFCF02E-6E1B-4063-9599-28E4D7AD1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178633"/>
            <a:ext cx="0" cy="22048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Line 74">
            <a:extLst>
              <a:ext uri="{FF2B5EF4-FFF2-40B4-BE49-F238E27FC236}">
                <a16:creationId xmlns:a16="http://schemas.microsoft.com/office/drawing/2014/main" id="{BFE00CB0-A797-4273-803F-15BB9DAF7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296" y="178633"/>
            <a:ext cx="0" cy="22048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Line 74">
            <a:extLst>
              <a:ext uri="{FF2B5EF4-FFF2-40B4-BE49-F238E27FC236}">
                <a16:creationId xmlns:a16="http://schemas.microsoft.com/office/drawing/2014/main" id="{5A71634C-A16D-43F2-BE54-26F0AB578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4368" y="223257"/>
            <a:ext cx="0" cy="22048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Line 74">
            <a:extLst>
              <a:ext uri="{FF2B5EF4-FFF2-40B4-BE49-F238E27FC236}">
                <a16:creationId xmlns:a16="http://schemas.microsoft.com/office/drawing/2014/main" id="{4F87E2CD-B78D-43B5-827E-3E958EC5E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4368" y="178633"/>
            <a:ext cx="0" cy="2204864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3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827088" y="692150"/>
            <a:ext cx="792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9.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寄存器和计数器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700338" y="2138080"/>
            <a:ext cx="6480174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移位寄存器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 节拍发生器</a:t>
            </a: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1924"/>
              </p:ext>
            </p:extLst>
          </p:nvPr>
        </p:nvGraphicFramePr>
        <p:xfrm>
          <a:off x="1763688" y="4437112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437112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707904" y="4891822"/>
            <a:ext cx="4950420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Beat Generator /sequence timer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6438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4" name="Picture 3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节拍发生器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052736"/>
            <a:ext cx="3605312" cy="54326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2500" dirty="0"/>
              <a:t>又叫顺序脉冲发生器</a:t>
            </a:r>
            <a:endParaRPr lang="en-US" altLang="zh-CN" sz="2500" dirty="0"/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sz="2500" dirty="0"/>
              <a:t>：每个循环周期内，在时钟的控制下，产生一组在时间上有先后顺序的脉冲信号的时序电路。</a:t>
            </a:r>
            <a:endParaRPr lang="en-US" altLang="zh-CN" sz="2500" dirty="0"/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作用</a:t>
            </a:r>
            <a:r>
              <a:rPr lang="zh-CN" altLang="en-US" sz="2500" dirty="0"/>
              <a:t>：产生数字系统所需的控制信号，使得系统中的某些设备按照事先规定的顺序进行运算或操作。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73" y="1354137"/>
            <a:ext cx="4965907" cy="208823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427980" y="3645024"/>
            <a:ext cx="4439491" cy="20313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bg1"/>
              </a:buClr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读指令地址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buClr>
                <a:schemeClr val="bg1"/>
              </a:buClr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取出指令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buClr>
                <a:schemeClr val="bg1"/>
              </a:buClr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解析指令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buClr>
                <a:schemeClr val="bg1"/>
              </a:buClr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执行指令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5"/>
          <p:cNvGrpSpPr>
            <a:grpSpLocks/>
          </p:cNvGrpSpPr>
          <p:nvPr/>
        </p:nvGrpSpPr>
        <p:grpSpPr bwMode="auto">
          <a:xfrm>
            <a:off x="63996" y="764704"/>
            <a:ext cx="5372100" cy="4343400"/>
            <a:chOff x="1152" y="624"/>
            <a:chExt cx="3384" cy="2736"/>
          </a:xfrm>
        </p:grpSpPr>
        <p:sp>
          <p:nvSpPr>
            <p:cNvPr id="46110" name="Line 6"/>
            <p:cNvSpPr>
              <a:spLocks noChangeShapeType="1"/>
            </p:cNvSpPr>
            <p:nvPr/>
          </p:nvSpPr>
          <p:spPr bwMode="auto">
            <a:xfrm>
              <a:off x="2112" y="3155"/>
              <a:ext cx="9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1" name="Line 7"/>
            <p:cNvSpPr>
              <a:spLocks noChangeShapeType="1"/>
            </p:cNvSpPr>
            <p:nvPr/>
          </p:nvSpPr>
          <p:spPr bwMode="auto">
            <a:xfrm>
              <a:off x="2100" y="2999"/>
              <a:ext cx="0" cy="1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2" name="Line 8"/>
            <p:cNvSpPr>
              <a:spLocks noChangeShapeType="1"/>
            </p:cNvSpPr>
            <p:nvPr/>
          </p:nvSpPr>
          <p:spPr bwMode="auto">
            <a:xfrm>
              <a:off x="3672" y="2999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3" name="Text Box 9"/>
            <p:cNvSpPr txBox="1">
              <a:spLocks noChangeArrowheads="1"/>
            </p:cNvSpPr>
            <p:nvPr/>
          </p:nvSpPr>
          <p:spPr bwMode="auto">
            <a:xfrm>
              <a:off x="4034" y="304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CP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6114" name="Text Box 10"/>
            <p:cNvSpPr txBox="1">
              <a:spLocks noChangeArrowheads="1"/>
            </p:cNvSpPr>
            <p:nvPr/>
          </p:nvSpPr>
          <p:spPr bwMode="auto">
            <a:xfrm>
              <a:off x="3840" y="2208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15" name="Line 11"/>
            <p:cNvSpPr>
              <a:spLocks noChangeShapeType="1"/>
            </p:cNvSpPr>
            <p:nvPr/>
          </p:nvSpPr>
          <p:spPr bwMode="auto">
            <a:xfrm>
              <a:off x="2267" y="2208"/>
              <a:ext cx="0" cy="26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116" name="Group 12"/>
            <p:cNvGrpSpPr>
              <a:grpSpLocks/>
            </p:cNvGrpSpPr>
            <p:nvPr/>
          </p:nvGrpSpPr>
          <p:grpSpPr bwMode="auto">
            <a:xfrm>
              <a:off x="1716" y="2482"/>
              <a:ext cx="720" cy="517"/>
              <a:chOff x="1519" y="1706"/>
              <a:chExt cx="907" cy="608"/>
            </a:xfrm>
          </p:grpSpPr>
          <p:sp>
            <p:nvSpPr>
              <p:cNvPr id="46193" name="Text Box 13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chemeClr val="folHlink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2         </a:t>
                </a:r>
                <a:r>
                  <a:rPr kumimoji="0" lang="en-US" altLang="zh-CN" sz="20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2</a:t>
                </a:r>
                <a:endParaRPr kumimoji="0"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6194" name="Line 14"/>
              <p:cNvSpPr>
                <a:spLocks noChangeShapeType="1"/>
              </p:cNvSpPr>
              <p:nvPr/>
            </p:nvSpPr>
            <p:spPr bwMode="auto">
              <a:xfrm flipV="1">
                <a:off x="1921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95" name="Line 15"/>
              <p:cNvSpPr>
                <a:spLocks noChangeShapeType="1"/>
              </p:cNvSpPr>
              <p:nvPr/>
            </p:nvSpPr>
            <p:spPr bwMode="auto">
              <a:xfrm>
                <a:off x="2012" y="2160"/>
                <a:ext cx="8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96" name="Oval 16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17" name="Group 17"/>
            <p:cNvGrpSpPr>
              <a:grpSpLocks/>
            </p:cNvGrpSpPr>
            <p:nvPr/>
          </p:nvGrpSpPr>
          <p:grpSpPr bwMode="auto">
            <a:xfrm>
              <a:off x="3288" y="2471"/>
              <a:ext cx="720" cy="517"/>
              <a:chOff x="1519" y="1706"/>
              <a:chExt cx="907" cy="608"/>
            </a:xfrm>
          </p:grpSpPr>
          <p:sp>
            <p:nvSpPr>
              <p:cNvPr id="46189" name="Text Box 18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chemeClr val="folHlink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>
                    <a:solidFill>
                      <a:schemeClr val="bg2"/>
                    </a:solidFill>
                    <a:latin typeface="Arial" panose="020B0604020202020204" pitchFamily="34" charset="0"/>
                  </a:rPr>
                  <a:t>1         </a:t>
                </a:r>
                <a:r>
                  <a:rPr kumimoji="0" lang="en-US" altLang="zh-CN" sz="20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kumimoji="0"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6190" name="Line 19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91" name="Line 20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75" cy="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92" name="Oval 21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6118" name="Line 22"/>
            <p:cNvSpPr>
              <a:spLocks noChangeShapeType="1"/>
            </p:cNvSpPr>
            <p:nvPr/>
          </p:nvSpPr>
          <p:spPr bwMode="auto">
            <a:xfrm>
              <a:off x="3840" y="2279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Line 23"/>
            <p:cNvSpPr>
              <a:spLocks noChangeShapeType="1"/>
            </p:cNvSpPr>
            <p:nvPr/>
          </p:nvSpPr>
          <p:spPr bwMode="auto">
            <a:xfrm flipH="1">
              <a:off x="3108" y="2288"/>
              <a:ext cx="7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0" name="Line 24"/>
            <p:cNvSpPr>
              <a:spLocks noChangeShapeType="1"/>
            </p:cNvSpPr>
            <p:nvPr/>
          </p:nvSpPr>
          <p:spPr bwMode="auto">
            <a:xfrm>
              <a:off x="3672" y="3191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1" name="Line 25"/>
            <p:cNvSpPr>
              <a:spLocks noChangeShapeType="1"/>
            </p:cNvSpPr>
            <p:nvPr/>
          </p:nvSpPr>
          <p:spPr bwMode="auto">
            <a:xfrm>
              <a:off x="3096" y="2279"/>
              <a:ext cx="0" cy="8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Text Box 26"/>
            <p:cNvSpPr txBox="1">
              <a:spLocks noChangeArrowheads="1"/>
            </p:cNvSpPr>
            <p:nvPr/>
          </p:nvSpPr>
          <p:spPr bwMode="auto">
            <a:xfrm>
              <a:off x="23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endParaRPr kumimoji="0" lang="en-US" altLang="zh-CN" sz="24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23" name="Text Box 27"/>
            <p:cNvSpPr txBox="1">
              <a:spLocks noChangeArrowheads="1"/>
            </p:cNvSpPr>
            <p:nvPr/>
          </p:nvSpPr>
          <p:spPr bwMode="auto">
            <a:xfrm>
              <a:off x="1872" y="3098"/>
              <a:ext cx="5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CP</a:t>
              </a:r>
              <a:r>
                <a:rPr kumimoji="0" lang="en-US" altLang="zh-CN" sz="1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6124" name="Oval 28"/>
            <p:cNvSpPr>
              <a:spLocks noChangeArrowheads="1"/>
            </p:cNvSpPr>
            <p:nvPr/>
          </p:nvSpPr>
          <p:spPr bwMode="auto">
            <a:xfrm>
              <a:off x="1668" y="2711"/>
              <a:ext cx="48" cy="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25" name="Oval 29"/>
            <p:cNvSpPr>
              <a:spLocks noChangeArrowheads="1"/>
            </p:cNvSpPr>
            <p:nvPr/>
          </p:nvSpPr>
          <p:spPr bwMode="auto">
            <a:xfrm>
              <a:off x="3228" y="2711"/>
              <a:ext cx="48" cy="4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46126" name="Group 30"/>
            <p:cNvGrpSpPr>
              <a:grpSpLocks/>
            </p:cNvGrpSpPr>
            <p:nvPr/>
          </p:nvGrpSpPr>
          <p:grpSpPr bwMode="auto">
            <a:xfrm>
              <a:off x="3168" y="2747"/>
              <a:ext cx="60" cy="588"/>
              <a:chOff x="3696" y="2400"/>
              <a:chExt cx="96" cy="720"/>
            </a:xfrm>
          </p:grpSpPr>
          <p:sp>
            <p:nvSpPr>
              <p:cNvPr id="46187" name="Line 31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88" name="Line 32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6127" name="Group 33"/>
            <p:cNvGrpSpPr>
              <a:grpSpLocks/>
            </p:cNvGrpSpPr>
            <p:nvPr/>
          </p:nvGrpSpPr>
          <p:grpSpPr bwMode="auto">
            <a:xfrm>
              <a:off x="1620" y="2747"/>
              <a:ext cx="60" cy="588"/>
              <a:chOff x="3696" y="2400"/>
              <a:chExt cx="96" cy="720"/>
            </a:xfrm>
          </p:grpSpPr>
          <p:sp>
            <p:nvSpPr>
              <p:cNvPr id="46185" name="Line 34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86" name="Line 35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28" name="Line 36"/>
            <p:cNvSpPr>
              <a:spLocks noChangeShapeType="1"/>
            </p:cNvSpPr>
            <p:nvPr/>
          </p:nvSpPr>
          <p:spPr bwMode="auto">
            <a:xfrm flipH="1">
              <a:off x="1227" y="3335"/>
              <a:ext cx="19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9" name="Oval 37"/>
            <p:cNvSpPr>
              <a:spLocks noChangeArrowheads="1"/>
            </p:cNvSpPr>
            <p:nvPr/>
          </p:nvSpPr>
          <p:spPr bwMode="auto">
            <a:xfrm>
              <a:off x="1596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46130" name="Group 38"/>
            <p:cNvGrpSpPr>
              <a:grpSpLocks/>
            </p:cNvGrpSpPr>
            <p:nvPr/>
          </p:nvGrpSpPr>
          <p:grpSpPr bwMode="auto">
            <a:xfrm>
              <a:off x="1584" y="1008"/>
              <a:ext cx="336" cy="288"/>
              <a:chOff x="816" y="1095"/>
              <a:chExt cx="528" cy="393"/>
            </a:xfrm>
          </p:grpSpPr>
          <p:sp>
            <p:nvSpPr>
              <p:cNvPr id="46183" name="Rectangle 39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84" name="Oval 40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1" name="Group 41"/>
            <p:cNvGrpSpPr>
              <a:grpSpLocks/>
            </p:cNvGrpSpPr>
            <p:nvPr/>
          </p:nvGrpSpPr>
          <p:grpSpPr bwMode="auto">
            <a:xfrm>
              <a:off x="1584" y="1488"/>
              <a:ext cx="336" cy="288"/>
              <a:chOff x="816" y="1095"/>
              <a:chExt cx="528" cy="393"/>
            </a:xfrm>
          </p:grpSpPr>
          <p:sp>
            <p:nvSpPr>
              <p:cNvPr id="46181" name="Rectangle 42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82" name="Oval 43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2" name="Group 44"/>
            <p:cNvGrpSpPr>
              <a:grpSpLocks/>
            </p:cNvGrpSpPr>
            <p:nvPr/>
          </p:nvGrpSpPr>
          <p:grpSpPr bwMode="auto">
            <a:xfrm>
              <a:off x="2304" y="1008"/>
              <a:ext cx="336" cy="288"/>
              <a:chOff x="816" y="1095"/>
              <a:chExt cx="528" cy="393"/>
            </a:xfrm>
          </p:grpSpPr>
          <p:sp>
            <p:nvSpPr>
              <p:cNvPr id="46179" name="Rectangle 45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80" name="Oval 46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3" name="Group 47"/>
            <p:cNvGrpSpPr>
              <a:grpSpLocks/>
            </p:cNvGrpSpPr>
            <p:nvPr/>
          </p:nvGrpSpPr>
          <p:grpSpPr bwMode="auto">
            <a:xfrm>
              <a:off x="2304" y="1488"/>
              <a:ext cx="336" cy="288"/>
              <a:chOff x="816" y="1095"/>
              <a:chExt cx="528" cy="393"/>
            </a:xfrm>
          </p:grpSpPr>
          <p:sp>
            <p:nvSpPr>
              <p:cNvPr id="46177" name="Rectangle 48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78" name="Oval 49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4" name="Group 50"/>
            <p:cNvGrpSpPr>
              <a:grpSpLocks/>
            </p:cNvGrpSpPr>
            <p:nvPr/>
          </p:nvGrpSpPr>
          <p:grpSpPr bwMode="auto">
            <a:xfrm>
              <a:off x="2928" y="1008"/>
              <a:ext cx="336" cy="288"/>
              <a:chOff x="816" y="1095"/>
              <a:chExt cx="528" cy="393"/>
            </a:xfrm>
          </p:grpSpPr>
          <p:sp>
            <p:nvSpPr>
              <p:cNvPr id="46175" name="Rectangle 51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76" name="Oval 52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5" name="Group 53"/>
            <p:cNvGrpSpPr>
              <a:grpSpLocks/>
            </p:cNvGrpSpPr>
            <p:nvPr/>
          </p:nvGrpSpPr>
          <p:grpSpPr bwMode="auto">
            <a:xfrm>
              <a:off x="2928" y="1488"/>
              <a:ext cx="336" cy="288"/>
              <a:chOff x="816" y="1095"/>
              <a:chExt cx="528" cy="393"/>
            </a:xfrm>
          </p:grpSpPr>
          <p:sp>
            <p:nvSpPr>
              <p:cNvPr id="46173" name="Rectangle 54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74" name="Oval 55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6" name="Group 56"/>
            <p:cNvGrpSpPr>
              <a:grpSpLocks/>
            </p:cNvGrpSpPr>
            <p:nvPr/>
          </p:nvGrpSpPr>
          <p:grpSpPr bwMode="auto">
            <a:xfrm>
              <a:off x="3600" y="1488"/>
              <a:ext cx="336" cy="288"/>
              <a:chOff x="816" y="1095"/>
              <a:chExt cx="528" cy="393"/>
            </a:xfrm>
          </p:grpSpPr>
          <p:sp>
            <p:nvSpPr>
              <p:cNvPr id="46171" name="Rectangle 57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72" name="Oval 58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6137" name="Group 59"/>
            <p:cNvGrpSpPr>
              <a:grpSpLocks/>
            </p:cNvGrpSpPr>
            <p:nvPr/>
          </p:nvGrpSpPr>
          <p:grpSpPr bwMode="auto">
            <a:xfrm>
              <a:off x="3600" y="1008"/>
              <a:ext cx="336" cy="288"/>
              <a:chOff x="816" y="1095"/>
              <a:chExt cx="528" cy="393"/>
            </a:xfrm>
          </p:grpSpPr>
          <p:sp>
            <p:nvSpPr>
              <p:cNvPr id="46169" name="Rectangle 60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170" name="Oval 61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6138" name="Line 62"/>
            <p:cNvSpPr>
              <a:spLocks noChangeShapeType="1"/>
            </p:cNvSpPr>
            <p:nvPr/>
          </p:nvSpPr>
          <p:spPr bwMode="auto">
            <a:xfrm flipV="1">
              <a:off x="1824" y="1776"/>
              <a:ext cx="0" cy="7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9" name="Line 63"/>
            <p:cNvSpPr>
              <a:spLocks noChangeShapeType="1"/>
            </p:cNvSpPr>
            <p:nvPr/>
          </p:nvSpPr>
          <p:spPr bwMode="auto">
            <a:xfrm>
              <a:off x="2400" y="177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0" name="Line 64"/>
            <p:cNvSpPr>
              <a:spLocks noChangeShapeType="1"/>
            </p:cNvSpPr>
            <p:nvPr/>
          </p:nvSpPr>
          <p:spPr bwMode="auto">
            <a:xfrm flipH="1">
              <a:off x="1824" y="1968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1" name="Oval 65"/>
            <p:cNvSpPr>
              <a:spLocks noChangeArrowheads="1"/>
            </p:cNvSpPr>
            <p:nvPr/>
          </p:nvSpPr>
          <p:spPr bwMode="auto">
            <a:xfrm>
              <a:off x="1788" y="194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42" name="Line 66"/>
            <p:cNvSpPr>
              <a:spLocks noChangeShapeType="1"/>
            </p:cNvSpPr>
            <p:nvPr/>
          </p:nvSpPr>
          <p:spPr bwMode="auto">
            <a:xfrm flipV="1">
              <a:off x="3360" y="211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3" name="Line 67"/>
            <p:cNvSpPr>
              <a:spLocks noChangeShapeType="1"/>
            </p:cNvSpPr>
            <p:nvPr/>
          </p:nvSpPr>
          <p:spPr bwMode="auto">
            <a:xfrm flipH="1">
              <a:off x="1680" y="2112"/>
              <a:ext cx="16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4" name="Line 68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5" name="Line 69"/>
            <p:cNvSpPr>
              <a:spLocks noChangeShapeType="1"/>
            </p:cNvSpPr>
            <p:nvPr/>
          </p:nvSpPr>
          <p:spPr bwMode="auto">
            <a:xfrm>
              <a:off x="2976" y="1776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6" name="Oval 70"/>
            <p:cNvSpPr>
              <a:spLocks noChangeArrowheads="1"/>
            </p:cNvSpPr>
            <p:nvPr/>
          </p:nvSpPr>
          <p:spPr bwMode="auto">
            <a:xfrm>
              <a:off x="2952" y="207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47" name="Line 71"/>
            <p:cNvSpPr>
              <a:spLocks noChangeShapeType="1"/>
            </p:cNvSpPr>
            <p:nvPr/>
          </p:nvSpPr>
          <p:spPr bwMode="auto">
            <a:xfrm>
              <a:off x="2256" y="2208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8" name="Line 72"/>
            <p:cNvSpPr>
              <a:spLocks noChangeShapeType="1"/>
            </p:cNvSpPr>
            <p:nvPr/>
          </p:nvSpPr>
          <p:spPr bwMode="auto">
            <a:xfrm>
              <a:off x="3120" y="1776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9" name="Oval 73"/>
            <p:cNvSpPr>
              <a:spLocks noChangeArrowheads="1"/>
            </p:cNvSpPr>
            <p:nvPr/>
          </p:nvSpPr>
          <p:spPr bwMode="auto">
            <a:xfrm>
              <a:off x="3096" y="2172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50" name="Line 74"/>
            <p:cNvSpPr>
              <a:spLocks noChangeShapeType="1"/>
            </p:cNvSpPr>
            <p:nvPr/>
          </p:nvSpPr>
          <p:spPr bwMode="auto">
            <a:xfrm flipV="1">
              <a:off x="3696" y="1776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1" name="Line 75"/>
            <p:cNvSpPr>
              <a:spLocks noChangeShapeType="1"/>
            </p:cNvSpPr>
            <p:nvPr/>
          </p:nvSpPr>
          <p:spPr bwMode="auto">
            <a:xfrm flipV="1">
              <a:off x="3840" y="1776"/>
              <a:ext cx="0" cy="5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2" name="Oval 76"/>
            <p:cNvSpPr>
              <a:spLocks noChangeArrowheads="1"/>
            </p:cNvSpPr>
            <p:nvPr/>
          </p:nvSpPr>
          <p:spPr bwMode="auto">
            <a:xfrm>
              <a:off x="3804" y="226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53" name="Line 77"/>
            <p:cNvSpPr>
              <a:spLocks noChangeShapeType="1"/>
            </p:cNvSpPr>
            <p:nvPr/>
          </p:nvSpPr>
          <p:spPr bwMode="auto">
            <a:xfrm flipH="1">
              <a:off x="2544" y="2292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4" name="Line 78"/>
            <p:cNvSpPr>
              <a:spLocks noChangeShapeType="1"/>
            </p:cNvSpPr>
            <p:nvPr/>
          </p:nvSpPr>
          <p:spPr bwMode="auto">
            <a:xfrm flipV="1">
              <a:off x="2544" y="1776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5" name="Oval 79"/>
            <p:cNvSpPr>
              <a:spLocks noChangeArrowheads="1"/>
            </p:cNvSpPr>
            <p:nvPr/>
          </p:nvSpPr>
          <p:spPr bwMode="auto">
            <a:xfrm>
              <a:off x="3072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6156" name="Text Box 80"/>
            <p:cNvSpPr txBox="1">
              <a:spLocks noChangeArrowheads="1"/>
            </p:cNvSpPr>
            <p:nvPr/>
          </p:nvSpPr>
          <p:spPr bwMode="auto">
            <a:xfrm>
              <a:off x="1152" y="30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R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6157" name="Line 81"/>
            <p:cNvSpPr>
              <a:spLocks noChangeShapeType="1"/>
            </p:cNvSpPr>
            <p:nvPr/>
          </p:nvSpPr>
          <p:spPr bwMode="auto">
            <a:xfrm flipV="1">
              <a:off x="1728" y="129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8" name="Line 82"/>
            <p:cNvSpPr>
              <a:spLocks noChangeShapeType="1"/>
            </p:cNvSpPr>
            <p:nvPr/>
          </p:nvSpPr>
          <p:spPr bwMode="auto">
            <a:xfrm flipV="1">
              <a:off x="2448" y="129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9" name="Line 83"/>
            <p:cNvSpPr>
              <a:spLocks noChangeShapeType="1"/>
            </p:cNvSpPr>
            <p:nvPr/>
          </p:nvSpPr>
          <p:spPr bwMode="auto">
            <a:xfrm flipV="1">
              <a:off x="3072" y="129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0" name="Line 84"/>
            <p:cNvSpPr>
              <a:spLocks noChangeShapeType="1"/>
            </p:cNvSpPr>
            <p:nvPr/>
          </p:nvSpPr>
          <p:spPr bwMode="auto">
            <a:xfrm flipV="1">
              <a:off x="3744" y="129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1" name="Line 85"/>
            <p:cNvSpPr>
              <a:spLocks noChangeShapeType="1"/>
            </p:cNvSpPr>
            <p:nvPr/>
          </p:nvSpPr>
          <p:spPr bwMode="auto">
            <a:xfrm flipV="1">
              <a:off x="1728" y="81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2" name="Line 86"/>
            <p:cNvSpPr>
              <a:spLocks noChangeShapeType="1"/>
            </p:cNvSpPr>
            <p:nvPr/>
          </p:nvSpPr>
          <p:spPr bwMode="auto">
            <a:xfrm flipV="1">
              <a:off x="2448" y="81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3" name="Line 87"/>
            <p:cNvSpPr>
              <a:spLocks noChangeShapeType="1"/>
            </p:cNvSpPr>
            <p:nvPr/>
          </p:nvSpPr>
          <p:spPr bwMode="auto">
            <a:xfrm flipV="1">
              <a:off x="3072" y="81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4" name="Line 88"/>
            <p:cNvSpPr>
              <a:spLocks noChangeShapeType="1"/>
            </p:cNvSpPr>
            <p:nvPr/>
          </p:nvSpPr>
          <p:spPr bwMode="auto">
            <a:xfrm flipV="1">
              <a:off x="3744" y="81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5" name="Text Box 89"/>
            <p:cNvSpPr txBox="1">
              <a:spLocks noChangeArrowheads="1"/>
            </p:cNvSpPr>
            <p:nvPr/>
          </p:nvSpPr>
          <p:spPr bwMode="auto">
            <a:xfrm>
              <a:off x="2064" y="6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6166" name="Text Box 90"/>
            <p:cNvSpPr txBox="1">
              <a:spLocks noChangeArrowheads="1"/>
            </p:cNvSpPr>
            <p:nvPr/>
          </p:nvSpPr>
          <p:spPr bwMode="auto">
            <a:xfrm>
              <a:off x="1344" y="6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6167" name="Text Box 91"/>
            <p:cNvSpPr txBox="1">
              <a:spLocks noChangeArrowheads="1"/>
            </p:cNvSpPr>
            <p:nvPr/>
          </p:nvSpPr>
          <p:spPr bwMode="auto">
            <a:xfrm>
              <a:off x="2688" y="6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6168" name="Text Box 92"/>
            <p:cNvSpPr txBox="1">
              <a:spLocks noChangeArrowheads="1"/>
            </p:cNvSpPr>
            <p:nvPr/>
          </p:nvSpPr>
          <p:spPr bwMode="auto">
            <a:xfrm>
              <a:off x="3360" y="6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2" name="Line 81"/>
            <p:cNvSpPr>
              <a:spLocks noChangeShapeType="1"/>
            </p:cNvSpPr>
            <p:nvPr/>
          </p:nvSpPr>
          <p:spPr bwMode="auto">
            <a:xfrm flipV="1">
              <a:off x="2267" y="2934"/>
              <a:ext cx="0" cy="14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Line 81"/>
            <p:cNvSpPr>
              <a:spLocks noChangeShapeType="1"/>
            </p:cNvSpPr>
            <p:nvPr/>
          </p:nvSpPr>
          <p:spPr bwMode="auto">
            <a:xfrm flipV="1">
              <a:off x="1804" y="2934"/>
              <a:ext cx="0" cy="14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27"/>
            <p:cNvSpPr txBox="1">
              <a:spLocks noChangeArrowheads="1"/>
            </p:cNvSpPr>
            <p:nvPr/>
          </p:nvSpPr>
          <p:spPr bwMode="auto">
            <a:xfrm>
              <a:off x="1777" y="2941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zh-CN" sz="1800" b="1" baseline="-25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" name="Text Box 27"/>
            <p:cNvSpPr txBox="1">
              <a:spLocks noChangeArrowheads="1"/>
            </p:cNvSpPr>
            <p:nvPr/>
          </p:nvSpPr>
          <p:spPr bwMode="auto">
            <a:xfrm>
              <a:off x="2272" y="2938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zh-CN" sz="1800" b="1" baseline="-25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" name="Text Box 27"/>
            <p:cNvSpPr txBox="1">
              <a:spLocks noChangeArrowheads="1"/>
            </p:cNvSpPr>
            <p:nvPr/>
          </p:nvSpPr>
          <p:spPr bwMode="auto">
            <a:xfrm>
              <a:off x="3841" y="2903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zh-CN" sz="1800" b="1" baseline="-25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" name="Text Box 27"/>
            <p:cNvSpPr txBox="1">
              <a:spLocks noChangeArrowheads="1"/>
            </p:cNvSpPr>
            <p:nvPr/>
          </p:nvSpPr>
          <p:spPr bwMode="auto">
            <a:xfrm>
              <a:off x="3411" y="2919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zh-CN" sz="1800" b="1" baseline="-25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2781" name="Text Box 93"/>
          <p:cNvSpPr txBox="1">
            <a:spLocks noChangeArrowheads="1"/>
          </p:cNvSpPr>
          <p:nvPr/>
        </p:nvSpPr>
        <p:spPr bwMode="auto">
          <a:xfrm>
            <a:off x="1229072" y="5418584"/>
            <a:ext cx="5791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+mn-lt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+mn-lt"/>
              </a:rPr>
              <a:t>1</a:t>
            </a:r>
            <a:r>
              <a:rPr kumimoji="0" lang="en-US" altLang="zh-CN" sz="2800" b="1" dirty="0">
                <a:solidFill>
                  <a:schemeClr val="bg2"/>
                </a:solidFill>
                <a:latin typeface="+mn-lt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+mn-lt"/>
              </a:rPr>
              <a:t>1 </a:t>
            </a:r>
            <a:r>
              <a:rPr kumimoji="0" lang="en-US" altLang="zh-CN" sz="2800" b="1" dirty="0">
                <a:solidFill>
                  <a:schemeClr val="bg2"/>
                </a:solidFill>
                <a:latin typeface="+mn-lt"/>
              </a:rPr>
              <a:t>=1 </a:t>
            </a:r>
            <a:r>
              <a:rPr kumimoji="0" lang="zh-CN" altLang="en-US" sz="2800" b="1" dirty="0">
                <a:solidFill>
                  <a:schemeClr val="bg2"/>
                </a:solidFill>
                <a:latin typeface="+mn-lt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+mn-lt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+mn-lt"/>
              </a:rPr>
              <a:t>1    </a:t>
            </a:r>
            <a:endParaRPr kumimoji="0" lang="zh-CN" altLang="en-US" sz="2800" b="1" dirty="0">
              <a:solidFill>
                <a:schemeClr val="bg2"/>
              </a:solidFill>
              <a:latin typeface="+mn-lt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+mn-lt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+mn-lt"/>
              </a:rPr>
              <a:t>2</a:t>
            </a:r>
            <a:r>
              <a:rPr kumimoji="0" lang="en-US" altLang="zh-CN" sz="2800" b="1" dirty="0">
                <a:solidFill>
                  <a:schemeClr val="bg2"/>
                </a:solidFill>
                <a:latin typeface="+mn-lt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+mn-lt"/>
              </a:rPr>
              <a:t>2 </a:t>
            </a:r>
            <a:r>
              <a:rPr kumimoji="0" lang="en-US" altLang="zh-CN" sz="2800" b="1" dirty="0">
                <a:solidFill>
                  <a:schemeClr val="bg2"/>
                </a:solidFill>
                <a:latin typeface="+mn-lt"/>
              </a:rPr>
              <a:t>=1 </a:t>
            </a:r>
            <a:r>
              <a:rPr kumimoji="0" lang="zh-CN" altLang="en-US" sz="2800" b="1" dirty="0">
                <a:solidFill>
                  <a:schemeClr val="bg2"/>
                </a:solidFill>
                <a:latin typeface="+mn-lt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+mn-lt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+mn-lt"/>
              </a:rPr>
              <a:t>2 </a:t>
            </a:r>
            <a:r>
              <a:rPr kumimoji="0" lang="zh-CN" altLang="en-US" sz="2800" b="1" dirty="0">
                <a:solidFill>
                  <a:schemeClr val="bg2"/>
                </a:solidFill>
                <a:latin typeface="+mn-lt"/>
              </a:rPr>
              <a:t>＝ </a:t>
            </a:r>
            <a:r>
              <a:rPr kumimoji="0" lang="en-US" altLang="zh-CN" sz="2800" b="1" dirty="0">
                <a:solidFill>
                  <a:schemeClr val="bg2"/>
                </a:solidFill>
                <a:latin typeface="+mn-lt"/>
              </a:rPr>
              <a:t>Y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+mn-lt"/>
              </a:rPr>
              <a:t>1</a:t>
            </a:r>
            <a:endParaRPr kumimoji="0" lang="zh-CN" altLang="en-US" sz="2800" b="1" baseline="-250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15" name="Group 94"/>
          <p:cNvGrpSpPr>
            <a:grpSpLocks/>
          </p:cNvGrpSpPr>
          <p:nvPr/>
        </p:nvGrpSpPr>
        <p:grpSpPr bwMode="auto">
          <a:xfrm>
            <a:off x="4716463" y="1450975"/>
            <a:ext cx="5257800" cy="519113"/>
            <a:chOff x="144" y="2976"/>
            <a:chExt cx="3312" cy="327"/>
          </a:xfrm>
        </p:grpSpPr>
        <p:sp>
          <p:nvSpPr>
            <p:cNvPr id="46106" name="Text Box 95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1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7" name="Line 96"/>
            <p:cNvSpPr>
              <a:spLocks noChangeShapeType="1"/>
            </p:cNvSpPr>
            <p:nvPr/>
          </p:nvSpPr>
          <p:spPr bwMode="auto">
            <a:xfrm>
              <a:off x="123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8" name="Line 97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9" name="Line 98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4716463" y="2060575"/>
            <a:ext cx="5257800" cy="519113"/>
            <a:chOff x="144" y="2976"/>
            <a:chExt cx="3312" cy="327"/>
          </a:xfrm>
        </p:grpSpPr>
        <p:sp>
          <p:nvSpPr>
            <p:cNvPr id="46102" name="Text Box 10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2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3" name="Line 101"/>
            <p:cNvSpPr>
              <a:spLocks noChangeShapeType="1"/>
            </p:cNvSpPr>
            <p:nvPr/>
          </p:nvSpPr>
          <p:spPr bwMode="auto">
            <a:xfrm>
              <a:off x="123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4" name="Line 10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5" name="Line 10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06"/>
          <p:cNvGrpSpPr>
            <a:grpSpLocks/>
          </p:cNvGrpSpPr>
          <p:nvPr/>
        </p:nvGrpSpPr>
        <p:grpSpPr bwMode="auto">
          <a:xfrm>
            <a:off x="6573391" y="3874319"/>
            <a:ext cx="1905000" cy="2443162"/>
            <a:chOff x="3888" y="2064"/>
            <a:chExt cx="1200" cy="1539"/>
          </a:xfrm>
        </p:grpSpPr>
        <p:sp>
          <p:nvSpPr>
            <p:cNvPr id="46097" name="Text Box 107"/>
            <p:cNvSpPr txBox="1">
              <a:spLocks noChangeArrowheads="1"/>
            </p:cNvSpPr>
            <p:nvPr/>
          </p:nvSpPr>
          <p:spPr bwMode="auto">
            <a:xfrm>
              <a:off x="3888" y="2064"/>
              <a:ext cx="1200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+mn-lt"/>
                </a:rPr>
                <a:t>W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+mn-lt"/>
                </a:rPr>
                <a:t>0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+mn-lt"/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+mn-lt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+mn-lt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+mn-lt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+mn-lt"/>
                </a:rPr>
                <a:t>W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+mn-lt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+mn-lt"/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+mn-lt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+mn-lt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+mn-lt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+mn-lt"/>
                </a:rPr>
                <a:t>W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+mn-lt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+mn-lt"/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+mn-lt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+mn-lt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+mn-lt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+mn-lt"/>
                </a:rPr>
                <a:t>W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+mn-lt"/>
                </a:rPr>
                <a:t>3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+mn-lt"/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+mn-lt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+mn-lt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+mn-lt"/>
                </a:rPr>
                <a:t>1</a:t>
              </a:r>
            </a:p>
          </p:txBody>
        </p:sp>
        <p:sp>
          <p:nvSpPr>
            <p:cNvPr id="46098" name="Line 108"/>
            <p:cNvSpPr>
              <a:spLocks noChangeShapeType="1"/>
            </p:cNvSpPr>
            <p:nvPr/>
          </p:nvSpPr>
          <p:spPr bwMode="auto">
            <a:xfrm>
              <a:off x="4416" y="206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9" name="Line 109"/>
            <p:cNvSpPr>
              <a:spLocks noChangeShapeType="1"/>
            </p:cNvSpPr>
            <p:nvPr/>
          </p:nvSpPr>
          <p:spPr bwMode="auto">
            <a:xfrm>
              <a:off x="4704" y="206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0" name="Line 110"/>
            <p:cNvSpPr>
              <a:spLocks noChangeShapeType="1"/>
            </p:cNvSpPr>
            <p:nvPr/>
          </p:nvSpPr>
          <p:spPr bwMode="auto">
            <a:xfrm>
              <a:off x="4416" y="249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Line 111"/>
            <p:cNvSpPr>
              <a:spLocks noChangeShapeType="1"/>
            </p:cNvSpPr>
            <p:nvPr/>
          </p:nvSpPr>
          <p:spPr bwMode="auto">
            <a:xfrm>
              <a:off x="4704" y="288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2800" name="AutoShape 112"/>
          <p:cNvSpPr>
            <a:spLocks/>
          </p:cNvSpPr>
          <p:nvPr/>
        </p:nvSpPr>
        <p:spPr bwMode="auto">
          <a:xfrm>
            <a:off x="5939979" y="4171181"/>
            <a:ext cx="609600" cy="1905000"/>
          </a:xfrm>
          <a:prstGeom prst="leftBrace">
            <a:avLst>
              <a:gd name="adj1" fmla="val 26042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46092" name="Picture 117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21"/>
          <p:cNvSpPr>
            <a:spLocks noChangeShapeType="1"/>
          </p:cNvSpPr>
          <p:nvPr/>
        </p:nvSpPr>
        <p:spPr bwMode="auto">
          <a:xfrm>
            <a:off x="4331047" y="5469788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46094" name="Line 122"/>
          <p:cNvSpPr>
            <a:spLocks noChangeShapeType="1"/>
          </p:cNvSpPr>
          <p:nvPr/>
        </p:nvSpPr>
        <p:spPr bwMode="auto">
          <a:xfrm>
            <a:off x="5051772" y="6046051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46096" name="Text Box 82"/>
          <p:cNvSpPr txBox="1">
            <a:spLocks noChangeArrowheads="1"/>
          </p:cNvSpPr>
          <p:nvPr/>
        </p:nvSpPr>
        <p:spPr bwMode="auto">
          <a:xfrm>
            <a:off x="149225" y="291122"/>
            <a:ext cx="936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16" name="组合 92"/>
          <p:cNvGrpSpPr>
            <a:grpSpLocks/>
          </p:cNvGrpSpPr>
          <p:nvPr/>
        </p:nvGrpSpPr>
        <p:grpSpPr bwMode="auto">
          <a:xfrm>
            <a:off x="4644008" y="908720"/>
            <a:ext cx="4389169" cy="1758280"/>
            <a:chOff x="5525642" y="819384"/>
            <a:chExt cx="3510854" cy="2924571"/>
          </a:xfrm>
        </p:grpSpPr>
        <p:sp>
          <p:nvSpPr>
            <p:cNvPr id="128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" name="Text Box 81"/>
            <p:cNvSpPr txBox="1">
              <a:spLocks noChangeArrowheads="1"/>
            </p:cNvSpPr>
            <p:nvPr/>
          </p:nvSpPr>
          <p:spPr bwMode="auto">
            <a:xfrm>
              <a:off x="6705699" y="819384"/>
              <a:ext cx="1235969" cy="767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次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态方程：</a:t>
              </a:r>
            </a:p>
          </p:txBody>
        </p:sp>
      </p:grpSp>
      <p:sp>
        <p:nvSpPr>
          <p:cNvPr id="130" name="圆角矩形 104"/>
          <p:cNvSpPr>
            <a:spLocks noChangeArrowheads="1"/>
          </p:cNvSpPr>
          <p:nvPr/>
        </p:nvSpPr>
        <p:spPr bwMode="auto">
          <a:xfrm>
            <a:off x="5775523" y="3464139"/>
            <a:ext cx="2828925" cy="29887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" name="Text Box 81"/>
          <p:cNvSpPr txBox="1">
            <a:spLocks noChangeArrowheads="1"/>
          </p:cNvSpPr>
          <p:nvPr/>
        </p:nvSpPr>
        <p:spPr bwMode="auto">
          <a:xfrm>
            <a:off x="6455270" y="3212976"/>
            <a:ext cx="1429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输出方程：</a:t>
            </a:r>
          </a:p>
        </p:txBody>
      </p:sp>
      <p:grpSp>
        <p:nvGrpSpPr>
          <p:cNvPr id="132" name="组合 92"/>
          <p:cNvGrpSpPr>
            <a:grpSpLocks/>
          </p:cNvGrpSpPr>
          <p:nvPr/>
        </p:nvGrpSpPr>
        <p:grpSpPr bwMode="auto">
          <a:xfrm>
            <a:off x="301626" y="5373216"/>
            <a:ext cx="5062459" cy="1123686"/>
            <a:chOff x="4987083" y="1237149"/>
            <a:chExt cx="4049413" cy="2506806"/>
          </a:xfrm>
        </p:grpSpPr>
        <p:sp>
          <p:nvSpPr>
            <p:cNvPr id="133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4" name="Text Box 81"/>
            <p:cNvSpPr txBox="1">
              <a:spLocks noChangeArrowheads="1"/>
            </p:cNvSpPr>
            <p:nvPr/>
          </p:nvSpPr>
          <p:spPr bwMode="auto">
            <a:xfrm>
              <a:off x="4987083" y="1579401"/>
              <a:ext cx="706022" cy="1853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+mn-lt"/>
                </a:rPr>
                <a:t>输入</a:t>
              </a:r>
              <a:r>
                <a:rPr lang="zh-CN" altLang="en-US" sz="2400" b="1" dirty="0">
                  <a:solidFill>
                    <a:schemeClr val="bg1"/>
                  </a:solidFill>
                  <a:latin typeface="+mn-lt"/>
                </a:rPr>
                <a:t>方程：</a:t>
              </a:r>
            </a:p>
          </p:txBody>
        </p:sp>
      </p:grpSp>
      <p:sp>
        <p:nvSpPr>
          <p:cNvPr id="135" name="Line 81"/>
          <p:cNvSpPr>
            <a:spLocks noChangeShapeType="1"/>
          </p:cNvSpPr>
          <p:nvPr/>
        </p:nvSpPr>
        <p:spPr bwMode="auto">
          <a:xfrm flipV="1">
            <a:off x="3635896" y="4437112"/>
            <a:ext cx="0" cy="23018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" name="Line 81"/>
          <p:cNvSpPr>
            <a:spLocks noChangeShapeType="1"/>
          </p:cNvSpPr>
          <p:nvPr/>
        </p:nvSpPr>
        <p:spPr bwMode="auto">
          <a:xfrm flipV="1">
            <a:off x="4355976" y="4437112"/>
            <a:ext cx="0" cy="23018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节拍发生器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1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81" grpId="0"/>
      <p:bldP spid="242800" grpId="0" animBg="1"/>
      <p:bldP spid="46093" grpId="0" animBg="1"/>
      <p:bldP spid="4609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表格 65"/>
          <p:cNvGraphicFramePr>
            <a:graphicFrameLocks noGrp="1"/>
          </p:cNvGraphicFramePr>
          <p:nvPr>
            <p:extLst/>
          </p:nvPr>
        </p:nvGraphicFramePr>
        <p:xfrm>
          <a:off x="1043608" y="428670"/>
          <a:ext cx="4609665" cy="228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5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endParaRPr lang="en-US" altLang="zh-CN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7110" name="Group 8"/>
          <p:cNvGrpSpPr>
            <a:grpSpLocks/>
          </p:cNvGrpSpPr>
          <p:nvPr/>
        </p:nvGrpSpPr>
        <p:grpSpPr bwMode="auto">
          <a:xfrm>
            <a:off x="5181600" y="957263"/>
            <a:ext cx="304800" cy="309562"/>
            <a:chOff x="4896" y="1920"/>
            <a:chExt cx="192" cy="195"/>
          </a:xfrm>
        </p:grpSpPr>
        <p:sp>
          <p:nvSpPr>
            <p:cNvPr id="47147" name="Line 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8" name="Line 1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9" name="Line 1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1" name="Group 12"/>
          <p:cNvGrpSpPr>
            <a:grpSpLocks/>
          </p:cNvGrpSpPr>
          <p:nvPr/>
        </p:nvGrpSpPr>
        <p:grpSpPr bwMode="auto">
          <a:xfrm>
            <a:off x="5181600" y="1414463"/>
            <a:ext cx="304800" cy="309562"/>
            <a:chOff x="4896" y="1920"/>
            <a:chExt cx="192" cy="195"/>
          </a:xfrm>
        </p:grpSpPr>
        <p:sp>
          <p:nvSpPr>
            <p:cNvPr id="47144" name="Line 1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5" name="Line 1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6" name="Line 1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2" name="Group 16"/>
          <p:cNvGrpSpPr>
            <a:grpSpLocks/>
          </p:cNvGrpSpPr>
          <p:nvPr/>
        </p:nvGrpSpPr>
        <p:grpSpPr bwMode="auto">
          <a:xfrm>
            <a:off x="5181600" y="1871663"/>
            <a:ext cx="304800" cy="309562"/>
            <a:chOff x="4896" y="1920"/>
            <a:chExt cx="192" cy="195"/>
          </a:xfrm>
        </p:grpSpPr>
        <p:sp>
          <p:nvSpPr>
            <p:cNvPr id="47141" name="Line 1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2" name="Line 1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3" name="Line 1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3" name="Group 20"/>
          <p:cNvGrpSpPr>
            <a:grpSpLocks/>
          </p:cNvGrpSpPr>
          <p:nvPr/>
        </p:nvGrpSpPr>
        <p:grpSpPr bwMode="auto">
          <a:xfrm>
            <a:off x="4495800" y="2324100"/>
            <a:ext cx="304800" cy="309563"/>
            <a:chOff x="4896" y="1920"/>
            <a:chExt cx="192" cy="195"/>
          </a:xfrm>
        </p:grpSpPr>
        <p:sp>
          <p:nvSpPr>
            <p:cNvPr id="47138" name="Line 2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9" name="Line 2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0" name="Line 2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4" name="Group 24"/>
          <p:cNvGrpSpPr>
            <a:grpSpLocks/>
          </p:cNvGrpSpPr>
          <p:nvPr/>
        </p:nvGrpSpPr>
        <p:grpSpPr bwMode="auto">
          <a:xfrm>
            <a:off x="4495800" y="1371600"/>
            <a:ext cx="304800" cy="309563"/>
            <a:chOff x="4896" y="1920"/>
            <a:chExt cx="192" cy="195"/>
          </a:xfrm>
        </p:grpSpPr>
        <p:sp>
          <p:nvSpPr>
            <p:cNvPr id="47135" name="Line 2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6" name="Line 2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7" name="Line 2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115" name="Group 28"/>
          <p:cNvGrpSpPr>
            <a:grpSpLocks/>
          </p:cNvGrpSpPr>
          <p:nvPr/>
        </p:nvGrpSpPr>
        <p:grpSpPr bwMode="auto">
          <a:xfrm>
            <a:off x="5181600" y="2324100"/>
            <a:ext cx="304800" cy="309563"/>
            <a:chOff x="4896" y="1920"/>
            <a:chExt cx="192" cy="195"/>
          </a:xfrm>
        </p:grpSpPr>
        <p:sp>
          <p:nvSpPr>
            <p:cNvPr id="47132" name="Line 2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3" name="Line 3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4" name="Line 3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" name="组合 92"/>
          <p:cNvGrpSpPr>
            <a:grpSpLocks/>
          </p:cNvGrpSpPr>
          <p:nvPr/>
        </p:nvGrpSpPr>
        <p:grpSpPr bwMode="auto">
          <a:xfrm>
            <a:off x="323528" y="3313426"/>
            <a:ext cx="5040559" cy="1123686"/>
            <a:chOff x="5004601" y="1237149"/>
            <a:chExt cx="4031895" cy="2506806"/>
          </a:xfrm>
        </p:grpSpPr>
        <p:sp>
          <p:nvSpPr>
            <p:cNvPr id="67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81"/>
            <p:cNvSpPr txBox="1">
              <a:spLocks noChangeArrowheads="1"/>
            </p:cNvSpPr>
            <p:nvPr/>
          </p:nvSpPr>
          <p:spPr bwMode="auto">
            <a:xfrm>
              <a:off x="5004601" y="1579401"/>
              <a:ext cx="706022" cy="18538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输入方程：</a:t>
              </a:r>
            </a:p>
          </p:txBody>
        </p:sp>
      </p:grpSp>
      <p:sp>
        <p:nvSpPr>
          <p:cNvPr id="69" name="Text Box 93"/>
          <p:cNvSpPr txBox="1">
            <a:spLocks noChangeArrowheads="1"/>
          </p:cNvSpPr>
          <p:nvPr/>
        </p:nvSpPr>
        <p:spPr bwMode="auto">
          <a:xfrm>
            <a:off x="1229072" y="3290366"/>
            <a:ext cx="5791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=1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   </a:t>
            </a:r>
            <a:endParaRPr kumimoji="0"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=1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endParaRPr kumimoji="0" lang="zh-CN" altLang="en-US" sz="2800" b="1" baseline="-25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0" name="Line 121"/>
          <p:cNvSpPr>
            <a:spLocks noChangeShapeType="1"/>
          </p:cNvSpPr>
          <p:nvPr/>
        </p:nvSpPr>
        <p:spPr bwMode="auto">
          <a:xfrm>
            <a:off x="4331047" y="3364630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" name="Line 122"/>
          <p:cNvSpPr>
            <a:spLocks noChangeShapeType="1"/>
          </p:cNvSpPr>
          <p:nvPr/>
        </p:nvSpPr>
        <p:spPr bwMode="auto">
          <a:xfrm>
            <a:off x="5051772" y="3940893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2" name="Group 94"/>
          <p:cNvGrpSpPr>
            <a:grpSpLocks/>
          </p:cNvGrpSpPr>
          <p:nvPr/>
        </p:nvGrpSpPr>
        <p:grpSpPr bwMode="auto">
          <a:xfrm>
            <a:off x="972047" y="5195391"/>
            <a:ext cx="5257800" cy="519113"/>
            <a:chOff x="144" y="2976"/>
            <a:chExt cx="3312" cy="327"/>
          </a:xfrm>
        </p:grpSpPr>
        <p:sp>
          <p:nvSpPr>
            <p:cNvPr id="73" name="Text Box 95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1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4" name="Line 96"/>
            <p:cNvSpPr>
              <a:spLocks noChangeShapeType="1"/>
            </p:cNvSpPr>
            <p:nvPr/>
          </p:nvSpPr>
          <p:spPr bwMode="auto">
            <a:xfrm>
              <a:off x="123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97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7" name="Group 99"/>
          <p:cNvGrpSpPr>
            <a:grpSpLocks/>
          </p:cNvGrpSpPr>
          <p:nvPr/>
        </p:nvGrpSpPr>
        <p:grpSpPr bwMode="auto">
          <a:xfrm>
            <a:off x="972047" y="5804991"/>
            <a:ext cx="5257800" cy="519113"/>
            <a:chOff x="144" y="2976"/>
            <a:chExt cx="3312" cy="327"/>
          </a:xfrm>
        </p:grpSpPr>
        <p:sp>
          <p:nvSpPr>
            <p:cNvPr id="78" name="Text Box 10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2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9" name="Line 101"/>
            <p:cNvSpPr>
              <a:spLocks noChangeShapeType="1"/>
            </p:cNvSpPr>
            <p:nvPr/>
          </p:nvSpPr>
          <p:spPr bwMode="auto">
            <a:xfrm>
              <a:off x="123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0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0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" name="组合 92"/>
          <p:cNvGrpSpPr>
            <a:grpSpLocks/>
          </p:cNvGrpSpPr>
          <p:nvPr/>
        </p:nvGrpSpPr>
        <p:grpSpPr bwMode="auto">
          <a:xfrm>
            <a:off x="899592" y="4653136"/>
            <a:ext cx="4389169" cy="1758280"/>
            <a:chOff x="5525642" y="819384"/>
            <a:chExt cx="3510854" cy="2924571"/>
          </a:xfrm>
        </p:grpSpPr>
        <p:sp>
          <p:nvSpPr>
            <p:cNvPr id="83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Text Box 81"/>
            <p:cNvSpPr txBox="1">
              <a:spLocks noChangeArrowheads="1"/>
            </p:cNvSpPr>
            <p:nvPr/>
          </p:nvSpPr>
          <p:spPr bwMode="auto">
            <a:xfrm>
              <a:off x="6705699" y="819384"/>
              <a:ext cx="1235969" cy="767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次态方程：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8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表格 100"/>
          <p:cNvGraphicFramePr>
            <a:graphicFrameLocks noGrp="1"/>
          </p:cNvGraphicFramePr>
          <p:nvPr>
            <p:extLst/>
          </p:nvPr>
        </p:nvGraphicFramePr>
        <p:xfrm>
          <a:off x="1043608" y="428670"/>
          <a:ext cx="4609665" cy="228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5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dirty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2000" b="1" baseline="-25000" dirty="0">
                          <a:solidFill>
                            <a:srgbClr val="000099"/>
                          </a:solidFill>
                        </a:rPr>
                        <a:t>1</a:t>
                      </a:r>
                      <a:endParaRPr lang="en-US" altLang="zh-CN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1   0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2" name="Group 8"/>
          <p:cNvGrpSpPr>
            <a:grpSpLocks/>
          </p:cNvGrpSpPr>
          <p:nvPr/>
        </p:nvGrpSpPr>
        <p:grpSpPr bwMode="auto">
          <a:xfrm>
            <a:off x="5181600" y="957263"/>
            <a:ext cx="304800" cy="309562"/>
            <a:chOff x="4896" y="1920"/>
            <a:chExt cx="192" cy="195"/>
          </a:xfrm>
        </p:grpSpPr>
        <p:sp>
          <p:nvSpPr>
            <p:cNvPr id="103" name="Line 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1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1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6" name="Group 12"/>
          <p:cNvGrpSpPr>
            <a:grpSpLocks/>
          </p:cNvGrpSpPr>
          <p:nvPr/>
        </p:nvGrpSpPr>
        <p:grpSpPr bwMode="auto">
          <a:xfrm>
            <a:off x="5181600" y="1414463"/>
            <a:ext cx="304800" cy="309562"/>
            <a:chOff x="4896" y="1920"/>
            <a:chExt cx="192" cy="195"/>
          </a:xfrm>
        </p:grpSpPr>
        <p:sp>
          <p:nvSpPr>
            <p:cNvPr id="107" name="Line 1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" name="Line 1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1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0" name="Group 16"/>
          <p:cNvGrpSpPr>
            <a:grpSpLocks/>
          </p:cNvGrpSpPr>
          <p:nvPr/>
        </p:nvGrpSpPr>
        <p:grpSpPr bwMode="auto">
          <a:xfrm>
            <a:off x="5181600" y="1871663"/>
            <a:ext cx="304800" cy="309562"/>
            <a:chOff x="4896" y="1920"/>
            <a:chExt cx="192" cy="195"/>
          </a:xfrm>
        </p:grpSpPr>
        <p:sp>
          <p:nvSpPr>
            <p:cNvPr id="111" name="Line 1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1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Line 1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4" name="Group 20"/>
          <p:cNvGrpSpPr>
            <a:grpSpLocks/>
          </p:cNvGrpSpPr>
          <p:nvPr/>
        </p:nvGrpSpPr>
        <p:grpSpPr bwMode="auto">
          <a:xfrm>
            <a:off x="4495800" y="2324100"/>
            <a:ext cx="304800" cy="309563"/>
            <a:chOff x="4896" y="1920"/>
            <a:chExt cx="192" cy="195"/>
          </a:xfrm>
        </p:grpSpPr>
        <p:sp>
          <p:nvSpPr>
            <p:cNvPr id="115" name="Line 2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2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" name="Line 2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8" name="Group 24"/>
          <p:cNvGrpSpPr>
            <a:grpSpLocks/>
          </p:cNvGrpSpPr>
          <p:nvPr/>
        </p:nvGrpSpPr>
        <p:grpSpPr bwMode="auto">
          <a:xfrm>
            <a:off x="4495800" y="1412776"/>
            <a:ext cx="304800" cy="309563"/>
            <a:chOff x="4896" y="1920"/>
            <a:chExt cx="192" cy="195"/>
          </a:xfrm>
        </p:grpSpPr>
        <p:sp>
          <p:nvSpPr>
            <p:cNvPr id="119" name="Line 2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2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" name="Line 2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2" name="Group 28"/>
          <p:cNvGrpSpPr>
            <a:grpSpLocks/>
          </p:cNvGrpSpPr>
          <p:nvPr/>
        </p:nvGrpSpPr>
        <p:grpSpPr bwMode="auto">
          <a:xfrm>
            <a:off x="5181600" y="2324100"/>
            <a:ext cx="304800" cy="309563"/>
            <a:chOff x="4896" y="1920"/>
            <a:chExt cx="192" cy="195"/>
          </a:xfrm>
        </p:grpSpPr>
        <p:sp>
          <p:nvSpPr>
            <p:cNvPr id="123" name="Line 2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Line 3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" name="Line 3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/>
          <p:nvPr/>
        </p:nvSpPr>
        <p:spPr bwMode="auto">
          <a:xfrm>
            <a:off x="3609146" y="908720"/>
            <a:ext cx="527200" cy="17201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415914" y="933392"/>
            <a:ext cx="507662" cy="17201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2830576" y="967683"/>
            <a:ext cx="527200" cy="17201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6" name="组合 92"/>
          <p:cNvGrpSpPr>
            <a:grpSpLocks/>
          </p:cNvGrpSpPr>
          <p:nvPr/>
        </p:nvGrpSpPr>
        <p:grpSpPr bwMode="auto">
          <a:xfrm>
            <a:off x="323528" y="3313426"/>
            <a:ext cx="5040559" cy="1123686"/>
            <a:chOff x="5004601" y="1237149"/>
            <a:chExt cx="4031895" cy="2506806"/>
          </a:xfrm>
        </p:grpSpPr>
        <p:sp>
          <p:nvSpPr>
            <p:cNvPr id="67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81"/>
            <p:cNvSpPr txBox="1">
              <a:spLocks noChangeArrowheads="1"/>
            </p:cNvSpPr>
            <p:nvPr/>
          </p:nvSpPr>
          <p:spPr bwMode="auto">
            <a:xfrm>
              <a:off x="5004601" y="1579401"/>
              <a:ext cx="706022" cy="18538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输入方程：</a:t>
              </a:r>
            </a:p>
          </p:txBody>
        </p:sp>
      </p:grpSp>
      <p:sp>
        <p:nvSpPr>
          <p:cNvPr id="69" name="Text Box 93"/>
          <p:cNvSpPr txBox="1">
            <a:spLocks noChangeArrowheads="1"/>
          </p:cNvSpPr>
          <p:nvPr/>
        </p:nvSpPr>
        <p:spPr bwMode="auto">
          <a:xfrm>
            <a:off x="1229072" y="3290366"/>
            <a:ext cx="5791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=1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    </a:t>
            </a:r>
            <a:endParaRPr kumimoji="0"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=1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  <a:r>
              <a:rPr kumimoji="0" lang="en-US" altLang="zh-CN" sz="24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2 </a:t>
            </a:r>
            <a:r>
              <a:rPr kumimoji="0"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＝ </a:t>
            </a: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endParaRPr kumimoji="0" lang="zh-CN" altLang="en-US" sz="2800" b="1" baseline="-25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0" name="Line 121"/>
          <p:cNvSpPr>
            <a:spLocks noChangeShapeType="1"/>
          </p:cNvSpPr>
          <p:nvPr/>
        </p:nvSpPr>
        <p:spPr bwMode="auto">
          <a:xfrm>
            <a:off x="4331047" y="3364630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" name="Line 122"/>
          <p:cNvSpPr>
            <a:spLocks noChangeShapeType="1"/>
          </p:cNvSpPr>
          <p:nvPr/>
        </p:nvSpPr>
        <p:spPr bwMode="auto">
          <a:xfrm>
            <a:off x="5051772" y="3940893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2" name="Group 94"/>
          <p:cNvGrpSpPr>
            <a:grpSpLocks/>
          </p:cNvGrpSpPr>
          <p:nvPr/>
        </p:nvGrpSpPr>
        <p:grpSpPr bwMode="auto">
          <a:xfrm>
            <a:off x="972047" y="5195391"/>
            <a:ext cx="5257800" cy="519113"/>
            <a:chOff x="144" y="2976"/>
            <a:chExt cx="3312" cy="327"/>
          </a:xfrm>
        </p:grpSpPr>
        <p:sp>
          <p:nvSpPr>
            <p:cNvPr id="73" name="Text Box 95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1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4" name="Line 96"/>
            <p:cNvSpPr>
              <a:spLocks noChangeShapeType="1"/>
            </p:cNvSpPr>
            <p:nvPr/>
          </p:nvSpPr>
          <p:spPr bwMode="auto">
            <a:xfrm>
              <a:off x="123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97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7" name="Group 99"/>
          <p:cNvGrpSpPr>
            <a:grpSpLocks/>
          </p:cNvGrpSpPr>
          <p:nvPr/>
        </p:nvGrpSpPr>
        <p:grpSpPr bwMode="auto">
          <a:xfrm>
            <a:off x="972047" y="5804991"/>
            <a:ext cx="5257800" cy="519113"/>
            <a:chOff x="144" y="2976"/>
            <a:chExt cx="3312" cy="327"/>
          </a:xfrm>
        </p:grpSpPr>
        <p:sp>
          <p:nvSpPr>
            <p:cNvPr id="78" name="Text Box 10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chemeClr val="bg2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</a:rPr>
                <a:t>2</a:t>
              </a:r>
              <a:r>
                <a:rPr kumimoji="0" lang="en-US" altLang="zh-CN" sz="2800" b="1" baseline="30000" dirty="0">
                  <a:solidFill>
                    <a:schemeClr val="bg2"/>
                  </a:solidFill>
                </a:rPr>
                <a:t>n+1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 J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</a:rPr>
                <a:t>+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 </a:t>
              </a:r>
              <a:r>
                <a:rPr kumimoji="0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9" name="Line 101"/>
            <p:cNvSpPr>
              <a:spLocks noChangeShapeType="1"/>
            </p:cNvSpPr>
            <p:nvPr/>
          </p:nvSpPr>
          <p:spPr bwMode="auto">
            <a:xfrm>
              <a:off x="123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0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0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" name="组合 92"/>
          <p:cNvGrpSpPr>
            <a:grpSpLocks/>
          </p:cNvGrpSpPr>
          <p:nvPr/>
        </p:nvGrpSpPr>
        <p:grpSpPr bwMode="auto">
          <a:xfrm>
            <a:off x="899592" y="4653136"/>
            <a:ext cx="4389169" cy="1758280"/>
            <a:chOff x="5525642" y="819384"/>
            <a:chExt cx="3510854" cy="2924571"/>
          </a:xfrm>
        </p:grpSpPr>
        <p:sp>
          <p:nvSpPr>
            <p:cNvPr id="83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Text Box 81"/>
            <p:cNvSpPr txBox="1">
              <a:spLocks noChangeArrowheads="1"/>
            </p:cNvSpPr>
            <p:nvPr/>
          </p:nvSpPr>
          <p:spPr bwMode="auto">
            <a:xfrm>
              <a:off x="6705699" y="819384"/>
              <a:ext cx="1235969" cy="7678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次态方程：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0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4"/>
          <p:cNvSpPr>
            <a:spLocks noChangeShapeType="1"/>
          </p:cNvSpPr>
          <p:nvPr/>
        </p:nvSpPr>
        <p:spPr bwMode="auto">
          <a:xfrm>
            <a:off x="4648200" y="762000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8131" name="Group 5"/>
          <p:cNvGrpSpPr>
            <a:grpSpLocks/>
          </p:cNvGrpSpPr>
          <p:nvPr/>
        </p:nvGrpSpPr>
        <p:grpSpPr bwMode="auto">
          <a:xfrm>
            <a:off x="1600200" y="457200"/>
            <a:ext cx="4191000" cy="381000"/>
            <a:chOff x="1008" y="288"/>
            <a:chExt cx="2640" cy="240"/>
          </a:xfrm>
        </p:grpSpPr>
        <p:sp>
          <p:nvSpPr>
            <p:cNvPr id="48202" name="Line 6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3" name="Line 7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4" name="Line 8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5" name="Line 9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6" name="Line 10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7" name="Line 11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8" name="Line 12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9" name="Line 13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0" name="Line 14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1" name="Line 15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2" name="Line 16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3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4" name="Line 18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5" name="Line 19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6" name="Line 20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7" name="Line 21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8" name="Line 22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9" name="Line 23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0" name="Line 24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1" name="Line 25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2" name="Line 26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3" name="Line 27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132" name="Group 28"/>
          <p:cNvGrpSpPr>
            <a:grpSpLocks/>
          </p:cNvGrpSpPr>
          <p:nvPr/>
        </p:nvGrpSpPr>
        <p:grpSpPr bwMode="auto">
          <a:xfrm>
            <a:off x="1676400" y="1219200"/>
            <a:ext cx="4495800" cy="381000"/>
            <a:chOff x="1056" y="912"/>
            <a:chExt cx="2832" cy="240"/>
          </a:xfrm>
        </p:grpSpPr>
        <p:sp>
          <p:nvSpPr>
            <p:cNvPr id="48189" name="Line 29"/>
            <p:cNvSpPr>
              <a:spLocks noChangeShapeType="1"/>
            </p:cNvSpPr>
            <p:nvPr/>
          </p:nvSpPr>
          <p:spPr bwMode="auto">
            <a:xfrm>
              <a:off x="1056" y="1152"/>
              <a:ext cx="42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0" name="Line 30"/>
            <p:cNvSpPr>
              <a:spLocks noChangeShapeType="1"/>
            </p:cNvSpPr>
            <p:nvPr/>
          </p:nvSpPr>
          <p:spPr bwMode="auto">
            <a:xfrm flipV="1">
              <a:off x="1488" y="91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1" name="Line 31"/>
            <p:cNvSpPr>
              <a:spLocks noChangeShapeType="1"/>
            </p:cNvSpPr>
            <p:nvPr/>
          </p:nvSpPr>
          <p:spPr bwMode="auto">
            <a:xfrm>
              <a:off x="1488" y="91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2" name="Line 32"/>
            <p:cNvSpPr>
              <a:spLocks noChangeShapeType="1"/>
            </p:cNvSpPr>
            <p:nvPr/>
          </p:nvSpPr>
          <p:spPr bwMode="auto">
            <a:xfrm>
              <a:off x="1968" y="91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3" name="Line 33"/>
            <p:cNvSpPr>
              <a:spLocks noChangeShapeType="1"/>
            </p:cNvSpPr>
            <p:nvPr/>
          </p:nvSpPr>
          <p:spPr bwMode="auto">
            <a:xfrm>
              <a:off x="1968" y="115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4" name="Line 34"/>
            <p:cNvSpPr>
              <a:spLocks noChangeShapeType="1"/>
            </p:cNvSpPr>
            <p:nvPr/>
          </p:nvSpPr>
          <p:spPr bwMode="auto">
            <a:xfrm>
              <a:off x="1968" y="115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5" name="Line 35"/>
            <p:cNvSpPr>
              <a:spLocks noChangeShapeType="1"/>
            </p:cNvSpPr>
            <p:nvPr/>
          </p:nvSpPr>
          <p:spPr bwMode="auto">
            <a:xfrm flipV="1">
              <a:off x="2448" y="91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6" name="Line 36"/>
            <p:cNvSpPr>
              <a:spLocks noChangeShapeType="1"/>
            </p:cNvSpPr>
            <p:nvPr/>
          </p:nvSpPr>
          <p:spPr bwMode="auto">
            <a:xfrm>
              <a:off x="2448" y="91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7" name="Line 37"/>
            <p:cNvSpPr>
              <a:spLocks noChangeShapeType="1"/>
            </p:cNvSpPr>
            <p:nvPr/>
          </p:nvSpPr>
          <p:spPr bwMode="auto">
            <a:xfrm>
              <a:off x="2928" y="91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8" name="Line 38"/>
            <p:cNvSpPr>
              <a:spLocks noChangeShapeType="1"/>
            </p:cNvSpPr>
            <p:nvPr/>
          </p:nvSpPr>
          <p:spPr bwMode="auto">
            <a:xfrm>
              <a:off x="2928" y="115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9" name="Line 39"/>
            <p:cNvSpPr>
              <a:spLocks noChangeShapeType="1"/>
            </p:cNvSpPr>
            <p:nvPr/>
          </p:nvSpPr>
          <p:spPr bwMode="auto">
            <a:xfrm>
              <a:off x="2928" y="115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0" name="Line 40"/>
            <p:cNvSpPr>
              <a:spLocks noChangeShapeType="1"/>
            </p:cNvSpPr>
            <p:nvPr/>
          </p:nvSpPr>
          <p:spPr bwMode="auto">
            <a:xfrm flipV="1">
              <a:off x="3408" y="91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1" name="Line 41"/>
            <p:cNvSpPr>
              <a:spLocks noChangeShapeType="1"/>
            </p:cNvSpPr>
            <p:nvPr/>
          </p:nvSpPr>
          <p:spPr bwMode="auto">
            <a:xfrm>
              <a:off x="3408" y="91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33" name="Line 42"/>
          <p:cNvSpPr>
            <a:spLocks noChangeShapeType="1"/>
          </p:cNvSpPr>
          <p:nvPr/>
        </p:nvSpPr>
        <p:spPr bwMode="auto">
          <a:xfrm>
            <a:off x="2362200" y="838200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4" name="Line 43"/>
          <p:cNvSpPr>
            <a:spLocks noChangeShapeType="1"/>
          </p:cNvSpPr>
          <p:nvPr/>
        </p:nvSpPr>
        <p:spPr bwMode="auto">
          <a:xfrm>
            <a:off x="3124200" y="881063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5" name="Line 44"/>
          <p:cNvSpPr>
            <a:spLocks noChangeShapeType="1"/>
          </p:cNvSpPr>
          <p:nvPr/>
        </p:nvSpPr>
        <p:spPr bwMode="auto">
          <a:xfrm>
            <a:off x="3886200" y="881063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6" name="Line 45"/>
          <p:cNvSpPr>
            <a:spLocks noChangeShapeType="1"/>
          </p:cNvSpPr>
          <p:nvPr/>
        </p:nvSpPr>
        <p:spPr bwMode="auto">
          <a:xfrm>
            <a:off x="5410200" y="881063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82" name="Text Box 46"/>
          <p:cNvSpPr txBox="1">
            <a:spLocks noChangeArrowheads="1"/>
          </p:cNvSpPr>
          <p:nvPr/>
        </p:nvSpPr>
        <p:spPr bwMode="auto">
          <a:xfrm>
            <a:off x="381000" y="381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4783" name="Text Box 47"/>
          <p:cNvSpPr txBox="1">
            <a:spLocks noChangeArrowheads="1"/>
          </p:cNvSpPr>
          <p:nvPr/>
        </p:nvSpPr>
        <p:spPr bwMode="auto">
          <a:xfrm>
            <a:off x="228600" y="2133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4784" name="Text Box 48"/>
          <p:cNvSpPr txBox="1">
            <a:spLocks noChangeArrowheads="1"/>
          </p:cNvSpPr>
          <p:nvPr/>
        </p:nvSpPr>
        <p:spPr bwMode="auto">
          <a:xfrm>
            <a:off x="4572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grpSp>
        <p:nvGrpSpPr>
          <p:cNvPr id="48140" name="Group 49"/>
          <p:cNvGrpSpPr>
            <a:grpSpLocks/>
          </p:cNvGrpSpPr>
          <p:nvPr/>
        </p:nvGrpSpPr>
        <p:grpSpPr bwMode="auto">
          <a:xfrm>
            <a:off x="1714500" y="1981200"/>
            <a:ext cx="4457700" cy="381000"/>
            <a:chOff x="1080" y="1488"/>
            <a:chExt cx="2808" cy="288"/>
          </a:xfrm>
        </p:grpSpPr>
        <p:sp>
          <p:nvSpPr>
            <p:cNvPr id="48183" name="Line 50"/>
            <p:cNvSpPr>
              <a:spLocks noChangeShapeType="1"/>
            </p:cNvSpPr>
            <p:nvPr/>
          </p:nvSpPr>
          <p:spPr bwMode="auto">
            <a:xfrm>
              <a:off x="1080" y="1776"/>
              <a:ext cx="8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4" name="Line 51"/>
            <p:cNvSpPr>
              <a:spLocks noChangeShapeType="1"/>
            </p:cNvSpPr>
            <p:nvPr/>
          </p:nvSpPr>
          <p:spPr bwMode="auto">
            <a:xfrm flipV="1">
              <a:off x="1968" y="14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5" name="Line 52"/>
            <p:cNvSpPr>
              <a:spLocks noChangeShapeType="1"/>
            </p:cNvSpPr>
            <p:nvPr/>
          </p:nvSpPr>
          <p:spPr bwMode="auto">
            <a:xfrm>
              <a:off x="1968" y="1488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6" name="Line 53"/>
            <p:cNvSpPr>
              <a:spLocks noChangeShapeType="1"/>
            </p:cNvSpPr>
            <p:nvPr/>
          </p:nvSpPr>
          <p:spPr bwMode="auto">
            <a:xfrm>
              <a:off x="2928" y="14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7" name="Line 54"/>
            <p:cNvSpPr>
              <a:spLocks noChangeShapeType="1"/>
            </p:cNvSpPr>
            <p:nvPr/>
          </p:nvSpPr>
          <p:spPr bwMode="auto">
            <a:xfrm>
              <a:off x="2928" y="1776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8" name="Line 55"/>
            <p:cNvSpPr>
              <a:spLocks noChangeShapeType="1"/>
            </p:cNvSpPr>
            <p:nvPr/>
          </p:nvSpPr>
          <p:spPr bwMode="auto">
            <a:xfrm>
              <a:off x="2928" y="1776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4792" name="Text Box 56"/>
          <p:cNvSpPr txBox="1">
            <a:spLocks noChangeArrowheads="1"/>
          </p:cNvSpPr>
          <p:nvPr/>
        </p:nvSpPr>
        <p:spPr bwMode="auto">
          <a:xfrm>
            <a:off x="152400" y="1219200"/>
            <a:ext cx="1539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</p:txBody>
      </p:sp>
      <p:grpSp>
        <p:nvGrpSpPr>
          <p:cNvPr id="48142" name="Group 57"/>
          <p:cNvGrpSpPr>
            <a:grpSpLocks/>
          </p:cNvGrpSpPr>
          <p:nvPr/>
        </p:nvGrpSpPr>
        <p:grpSpPr bwMode="auto">
          <a:xfrm>
            <a:off x="1676400" y="2819400"/>
            <a:ext cx="4495800" cy="381000"/>
            <a:chOff x="1056" y="2016"/>
            <a:chExt cx="2832" cy="240"/>
          </a:xfrm>
        </p:grpSpPr>
        <p:sp>
          <p:nvSpPr>
            <p:cNvPr id="48176" name="Line 58"/>
            <p:cNvSpPr>
              <a:spLocks noChangeShapeType="1"/>
            </p:cNvSpPr>
            <p:nvPr/>
          </p:nvSpPr>
          <p:spPr bwMode="auto">
            <a:xfrm>
              <a:off x="1056" y="2016"/>
              <a:ext cx="43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7" name="Line 59"/>
            <p:cNvSpPr>
              <a:spLocks noChangeShapeType="1"/>
            </p:cNvSpPr>
            <p:nvPr/>
          </p:nvSpPr>
          <p:spPr bwMode="auto">
            <a:xfrm>
              <a:off x="148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8" name="Line 60"/>
            <p:cNvSpPr>
              <a:spLocks noChangeShapeType="1"/>
            </p:cNvSpPr>
            <p:nvPr/>
          </p:nvSpPr>
          <p:spPr bwMode="auto">
            <a:xfrm>
              <a:off x="1488" y="2256"/>
              <a:ext cx="14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9" name="Line 61"/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0" name="Line 62"/>
            <p:cNvSpPr>
              <a:spLocks noChangeShapeType="1"/>
            </p:cNvSpPr>
            <p:nvPr/>
          </p:nvSpPr>
          <p:spPr bwMode="auto">
            <a:xfrm>
              <a:off x="2928" y="2016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1" name="Line 63"/>
            <p:cNvSpPr>
              <a:spLocks noChangeShapeType="1"/>
            </p:cNvSpPr>
            <p:nvPr/>
          </p:nvSpPr>
          <p:spPr bwMode="auto">
            <a:xfrm>
              <a:off x="3408" y="201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2" name="Line 64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143" name="Group 65"/>
          <p:cNvGrpSpPr>
            <a:grpSpLocks/>
          </p:cNvGrpSpPr>
          <p:nvPr/>
        </p:nvGrpSpPr>
        <p:grpSpPr bwMode="auto">
          <a:xfrm>
            <a:off x="1676400" y="3581400"/>
            <a:ext cx="4495800" cy="381000"/>
            <a:chOff x="1056" y="2256"/>
            <a:chExt cx="2832" cy="240"/>
          </a:xfrm>
        </p:grpSpPr>
        <p:sp>
          <p:nvSpPr>
            <p:cNvPr id="48169" name="Line 66"/>
            <p:cNvSpPr>
              <a:spLocks noChangeShapeType="1"/>
            </p:cNvSpPr>
            <p:nvPr/>
          </p:nvSpPr>
          <p:spPr bwMode="auto">
            <a:xfrm>
              <a:off x="1056" y="2496"/>
              <a:ext cx="43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0" name="Line 67"/>
            <p:cNvSpPr>
              <a:spLocks noChangeShapeType="1"/>
            </p:cNvSpPr>
            <p:nvPr/>
          </p:nvSpPr>
          <p:spPr bwMode="auto">
            <a:xfrm flipV="1">
              <a:off x="148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1" name="Line 68"/>
            <p:cNvSpPr>
              <a:spLocks noChangeShapeType="1"/>
            </p:cNvSpPr>
            <p:nvPr/>
          </p:nvSpPr>
          <p:spPr bwMode="auto">
            <a:xfrm>
              <a:off x="148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2" name="Line 69"/>
            <p:cNvSpPr>
              <a:spLocks noChangeShapeType="1"/>
            </p:cNvSpPr>
            <p:nvPr/>
          </p:nvSpPr>
          <p:spPr bwMode="auto">
            <a:xfrm>
              <a:off x="196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3" name="Line 70"/>
            <p:cNvSpPr>
              <a:spLocks noChangeShapeType="1"/>
            </p:cNvSpPr>
            <p:nvPr/>
          </p:nvSpPr>
          <p:spPr bwMode="auto">
            <a:xfrm>
              <a:off x="1968" y="2496"/>
              <a:ext cx="14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4" name="Line 71"/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5" name="Line 72"/>
            <p:cNvSpPr>
              <a:spLocks noChangeShapeType="1"/>
            </p:cNvSpPr>
            <p:nvPr/>
          </p:nvSpPr>
          <p:spPr bwMode="auto">
            <a:xfrm>
              <a:off x="340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4809" name="Text Box 73"/>
          <p:cNvSpPr txBox="1">
            <a:spLocks noChangeArrowheads="1"/>
          </p:cNvSpPr>
          <p:nvPr/>
        </p:nvSpPr>
        <p:spPr bwMode="auto">
          <a:xfrm>
            <a:off x="457200" y="3581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48145" name="Group 74"/>
          <p:cNvGrpSpPr>
            <a:grpSpLocks/>
          </p:cNvGrpSpPr>
          <p:nvPr/>
        </p:nvGrpSpPr>
        <p:grpSpPr bwMode="auto">
          <a:xfrm>
            <a:off x="1676400" y="4267200"/>
            <a:ext cx="4495800" cy="381000"/>
            <a:chOff x="1056" y="2784"/>
            <a:chExt cx="2832" cy="288"/>
          </a:xfrm>
        </p:grpSpPr>
        <p:sp>
          <p:nvSpPr>
            <p:cNvPr id="48164" name="Line 75"/>
            <p:cNvSpPr>
              <a:spLocks noChangeShapeType="1"/>
            </p:cNvSpPr>
            <p:nvPr/>
          </p:nvSpPr>
          <p:spPr bwMode="auto">
            <a:xfrm>
              <a:off x="1056" y="3072"/>
              <a:ext cx="91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5" name="Line 76"/>
            <p:cNvSpPr>
              <a:spLocks noChangeShapeType="1"/>
            </p:cNvSpPr>
            <p:nvPr/>
          </p:nvSpPr>
          <p:spPr bwMode="auto">
            <a:xfrm flipV="1">
              <a:off x="196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6" name="Line 77"/>
            <p:cNvSpPr>
              <a:spLocks noChangeShapeType="1"/>
            </p:cNvSpPr>
            <p:nvPr/>
          </p:nvSpPr>
          <p:spPr bwMode="auto">
            <a:xfrm>
              <a:off x="1968" y="2784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7" name="Line 78"/>
            <p:cNvSpPr>
              <a:spLocks noChangeShapeType="1"/>
            </p:cNvSpPr>
            <p:nvPr/>
          </p:nvSpPr>
          <p:spPr bwMode="auto">
            <a:xfrm>
              <a:off x="2448" y="2784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8" name="Line 79"/>
            <p:cNvSpPr>
              <a:spLocks noChangeShapeType="1"/>
            </p:cNvSpPr>
            <p:nvPr/>
          </p:nvSpPr>
          <p:spPr bwMode="auto">
            <a:xfrm>
              <a:off x="2448" y="3072"/>
              <a:ext cx="14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4816" name="Text Box 80"/>
          <p:cNvSpPr txBox="1">
            <a:spLocks noChangeArrowheads="1"/>
          </p:cNvSpPr>
          <p:nvPr/>
        </p:nvSpPr>
        <p:spPr bwMode="auto">
          <a:xfrm>
            <a:off x="457200" y="4267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grpSp>
        <p:nvGrpSpPr>
          <p:cNvPr id="48147" name="Group 81"/>
          <p:cNvGrpSpPr>
            <a:grpSpLocks/>
          </p:cNvGrpSpPr>
          <p:nvPr/>
        </p:nvGrpSpPr>
        <p:grpSpPr bwMode="auto">
          <a:xfrm>
            <a:off x="1676400" y="4876800"/>
            <a:ext cx="4419600" cy="381000"/>
            <a:chOff x="1056" y="3072"/>
            <a:chExt cx="2784" cy="240"/>
          </a:xfrm>
        </p:grpSpPr>
        <p:sp>
          <p:nvSpPr>
            <p:cNvPr id="48159" name="Line 82"/>
            <p:cNvSpPr>
              <a:spLocks noChangeShapeType="1"/>
            </p:cNvSpPr>
            <p:nvPr/>
          </p:nvSpPr>
          <p:spPr bwMode="auto">
            <a:xfrm>
              <a:off x="1056" y="3312"/>
              <a:ext cx="139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0" name="Line 83"/>
            <p:cNvSpPr>
              <a:spLocks noChangeShapeType="1"/>
            </p:cNvSpPr>
            <p:nvPr/>
          </p:nvSpPr>
          <p:spPr bwMode="auto">
            <a:xfrm flipV="1">
              <a:off x="244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1" name="Line 84"/>
            <p:cNvSpPr>
              <a:spLocks noChangeShapeType="1"/>
            </p:cNvSpPr>
            <p:nvPr/>
          </p:nvSpPr>
          <p:spPr bwMode="auto">
            <a:xfrm>
              <a:off x="2448" y="3072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2" name="Line 85"/>
            <p:cNvSpPr>
              <a:spLocks noChangeShapeType="1"/>
            </p:cNvSpPr>
            <p:nvPr/>
          </p:nvSpPr>
          <p:spPr bwMode="auto">
            <a:xfrm>
              <a:off x="292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3" name="Line 86"/>
            <p:cNvSpPr>
              <a:spLocks noChangeShapeType="1"/>
            </p:cNvSpPr>
            <p:nvPr/>
          </p:nvSpPr>
          <p:spPr bwMode="auto">
            <a:xfrm>
              <a:off x="2928" y="3312"/>
              <a:ext cx="91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4823" name="Text Box 87"/>
          <p:cNvSpPr txBox="1">
            <a:spLocks noChangeArrowheads="1"/>
          </p:cNvSpPr>
          <p:nvPr/>
        </p:nvSpPr>
        <p:spPr bwMode="auto">
          <a:xfrm>
            <a:off x="457200" y="487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48150" name="Text Box 94"/>
          <p:cNvSpPr txBox="1">
            <a:spLocks noChangeArrowheads="1"/>
          </p:cNvSpPr>
          <p:nvPr/>
        </p:nvSpPr>
        <p:spPr bwMode="auto">
          <a:xfrm>
            <a:off x="1476375" y="5661025"/>
            <a:ext cx="5297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4-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拍发生器（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～</a:t>
            </a:r>
            <a:r>
              <a:rPr kumimoji="0" lang="zh-CN" altLang="en-US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graphicFrame>
        <p:nvGraphicFramePr>
          <p:cNvPr id="48151" name="Object 95"/>
          <p:cNvGraphicFramePr>
            <a:graphicFrameLocks noChangeAspect="1"/>
          </p:cNvGraphicFramePr>
          <p:nvPr/>
        </p:nvGraphicFramePr>
        <p:xfrm>
          <a:off x="539750" y="580548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48151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0548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" name="Group 106"/>
          <p:cNvGrpSpPr>
            <a:grpSpLocks/>
          </p:cNvGrpSpPr>
          <p:nvPr/>
        </p:nvGrpSpPr>
        <p:grpSpPr bwMode="auto">
          <a:xfrm>
            <a:off x="6861423" y="3934666"/>
            <a:ext cx="1905000" cy="2443162"/>
            <a:chOff x="3888" y="2064"/>
            <a:chExt cx="1200" cy="1539"/>
          </a:xfrm>
        </p:grpSpPr>
        <p:sp>
          <p:nvSpPr>
            <p:cNvPr id="95" name="Text Box 107"/>
            <p:cNvSpPr txBox="1">
              <a:spLocks noChangeArrowheads="1"/>
            </p:cNvSpPr>
            <p:nvPr/>
          </p:nvSpPr>
          <p:spPr bwMode="auto">
            <a:xfrm>
              <a:off x="3888" y="2064"/>
              <a:ext cx="1200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0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W</a:t>
              </a:r>
              <a:r>
                <a:rPr kumimoji="0" lang="en-US" altLang="zh-CN" sz="24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2 </a:t>
              </a:r>
              <a:r>
                <a:rPr kumimoji="0" lang="en-US" altLang="zh-CN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Line 108"/>
            <p:cNvSpPr>
              <a:spLocks noChangeShapeType="1"/>
            </p:cNvSpPr>
            <p:nvPr/>
          </p:nvSpPr>
          <p:spPr bwMode="auto">
            <a:xfrm>
              <a:off x="4416" y="206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109"/>
            <p:cNvSpPr>
              <a:spLocks noChangeShapeType="1"/>
            </p:cNvSpPr>
            <p:nvPr/>
          </p:nvSpPr>
          <p:spPr bwMode="auto">
            <a:xfrm>
              <a:off x="4704" y="206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110"/>
            <p:cNvSpPr>
              <a:spLocks noChangeShapeType="1"/>
            </p:cNvSpPr>
            <p:nvPr/>
          </p:nvSpPr>
          <p:spPr bwMode="auto">
            <a:xfrm>
              <a:off x="4416" y="249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111"/>
            <p:cNvSpPr>
              <a:spLocks noChangeShapeType="1"/>
            </p:cNvSpPr>
            <p:nvPr/>
          </p:nvSpPr>
          <p:spPr bwMode="auto">
            <a:xfrm>
              <a:off x="4704" y="288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0" name="AutoShape 112"/>
          <p:cNvSpPr>
            <a:spLocks/>
          </p:cNvSpPr>
          <p:nvPr/>
        </p:nvSpPr>
        <p:spPr bwMode="auto">
          <a:xfrm>
            <a:off x="6338664" y="4231528"/>
            <a:ext cx="609600" cy="1905000"/>
          </a:xfrm>
          <a:prstGeom prst="leftBrace">
            <a:avLst>
              <a:gd name="adj1" fmla="val 26042"/>
              <a:gd name="adj2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1" name="圆角矩形 104"/>
          <p:cNvSpPr>
            <a:spLocks noChangeArrowheads="1"/>
          </p:cNvSpPr>
          <p:nvPr/>
        </p:nvSpPr>
        <p:spPr bwMode="auto">
          <a:xfrm>
            <a:off x="6262557" y="3536619"/>
            <a:ext cx="2664469" cy="29887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Text Box 81"/>
          <p:cNvSpPr txBox="1">
            <a:spLocks noChangeArrowheads="1"/>
          </p:cNvSpPr>
          <p:nvPr/>
        </p:nvSpPr>
        <p:spPr bwMode="auto">
          <a:xfrm>
            <a:off x="6743302" y="3273323"/>
            <a:ext cx="1429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输出方程：</a:t>
            </a: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6"/>
          <a:srcRect l="5901" r="5901"/>
          <a:stretch/>
        </p:blipFill>
        <p:spPr>
          <a:xfrm>
            <a:off x="5414962" y="-20340"/>
            <a:ext cx="3591006" cy="271432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8593142D-65A4-4FB1-B16A-879F64DB8888}"/>
              </a:ext>
            </a:extLst>
          </p:cNvPr>
          <p:cNvGrpSpPr/>
          <p:nvPr/>
        </p:nvGrpSpPr>
        <p:grpSpPr>
          <a:xfrm>
            <a:off x="1759736" y="1173581"/>
            <a:ext cx="442928" cy="1103291"/>
            <a:chOff x="1205917" y="2060848"/>
            <a:chExt cx="442928" cy="1748322"/>
          </a:xfrm>
        </p:grpSpPr>
        <p:sp>
          <p:nvSpPr>
            <p:cNvPr id="105" name="Text Box 205">
              <a:extLst>
                <a:ext uri="{FF2B5EF4-FFF2-40B4-BE49-F238E27FC236}">
                  <a16:creationId xmlns:a16="http://schemas.microsoft.com/office/drawing/2014/main" id="{7CF81813-536E-402A-924E-ECB54643C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6" name="Text Box 205">
              <a:extLst>
                <a:ext uri="{FF2B5EF4-FFF2-40B4-BE49-F238E27FC236}">
                  <a16:creationId xmlns:a16="http://schemas.microsoft.com/office/drawing/2014/main" id="{7B5050B4-1B6F-449A-82AC-373E21C23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045" y="3351969"/>
              <a:ext cx="431800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85AB1D5E-5E96-4402-A1CF-3381472373E4}"/>
              </a:ext>
            </a:extLst>
          </p:cNvPr>
          <p:cNvGrpSpPr/>
          <p:nvPr/>
        </p:nvGrpSpPr>
        <p:grpSpPr>
          <a:xfrm>
            <a:off x="2368110" y="1165236"/>
            <a:ext cx="442928" cy="1103291"/>
            <a:chOff x="1205917" y="2060848"/>
            <a:chExt cx="442928" cy="1748322"/>
          </a:xfrm>
        </p:grpSpPr>
        <p:sp>
          <p:nvSpPr>
            <p:cNvPr id="109" name="Text Box 205">
              <a:extLst>
                <a:ext uri="{FF2B5EF4-FFF2-40B4-BE49-F238E27FC236}">
                  <a16:creationId xmlns:a16="http://schemas.microsoft.com/office/drawing/2014/main" id="{A0A61BEC-8A5A-4095-A7CD-CCCD9EF24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73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" name="Text Box 205">
              <a:extLst>
                <a:ext uri="{FF2B5EF4-FFF2-40B4-BE49-F238E27FC236}">
                  <a16:creationId xmlns:a16="http://schemas.microsoft.com/office/drawing/2014/main" id="{FE50B5C9-4FEF-4125-8972-54CE7FD58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045" y="3351969"/>
              <a:ext cx="431800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CE772D4D-F1B5-4C2C-BA80-0FF45838C59A}"/>
              </a:ext>
            </a:extLst>
          </p:cNvPr>
          <p:cNvGrpSpPr/>
          <p:nvPr/>
        </p:nvGrpSpPr>
        <p:grpSpPr>
          <a:xfrm>
            <a:off x="3207537" y="1165236"/>
            <a:ext cx="442928" cy="1276436"/>
            <a:chOff x="1205917" y="2060848"/>
            <a:chExt cx="442928" cy="2022695"/>
          </a:xfrm>
        </p:grpSpPr>
        <p:sp>
          <p:nvSpPr>
            <p:cNvPr id="112" name="Text Box 205">
              <a:extLst>
                <a:ext uri="{FF2B5EF4-FFF2-40B4-BE49-F238E27FC236}">
                  <a16:creationId xmlns:a16="http://schemas.microsoft.com/office/drawing/2014/main" id="{556F0F30-F361-47EE-852B-A6E7C2246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73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3" name="Text Box 205">
              <a:extLst>
                <a:ext uri="{FF2B5EF4-FFF2-40B4-BE49-F238E27FC236}">
                  <a16:creationId xmlns:a16="http://schemas.microsoft.com/office/drawing/2014/main" id="{AB5A6068-04E5-46E6-B2D7-490523E8E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045" y="3351969"/>
              <a:ext cx="431800" cy="73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" name="Text Box 205">
              <a:extLst>
                <a:ext uri="{FF2B5EF4-FFF2-40B4-BE49-F238E27FC236}">
                  <a16:creationId xmlns:a16="http://schemas.microsoft.com/office/drawing/2014/main" id="{7D685672-5DB5-45D1-8E25-D1F4C7CF6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044" y="3351969"/>
              <a:ext cx="431800" cy="73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A1C58FB-F331-4AB0-9774-011BC3662A01}"/>
              </a:ext>
            </a:extLst>
          </p:cNvPr>
          <p:cNvGrpSpPr/>
          <p:nvPr/>
        </p:nvGrpSpPr>
        <p:grpSpPr>
          <a:xfrm>
            <a:off x="4103333" y="1165236"/>
            <a:ext cx="442928" cy="1276436"/>
            <a:chOff x="1205917" y="2060848"/>
            <a:chExt cx="442928" cy="2022695"/>
          </a:xfrm>
        </p:grpSpPr>
        <p:sp>
          <p:nvSpPr>
            <p:cNvPr id="116" name="Text Box 205">
              <a:extLst>
                <a:ext uri="{FF2B5EF4-FFF2-40B4-BE49-F238E27FC236}">
                  <a16:creationId xmlns:a16="http://schemas.microsoft.com/office/drawing/2014/main" id="{7858F5F2-6763-4E6E-95C4-F658AF4AA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917" y="2060848"/>
              <a:ext cx="431800" cy="73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" name="Text Box 205">
              <a:extLst>
                <a:ext uri="{FF2B5EF4-FFF2-40B4-BE49-F238E27FC236}">
                  <a16:creationId xmlns:a16="http://schemas.microsoft.com/office/drawing/2014/main" id="{0B5D0EEE-4821-46DA-8074-561DADC48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045" y="3351969"/>
              <a:ext cx="431800" cy="73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8" name="Text Box 205">
              <a:extLst>
                <a:ext uri="{FF2B5EF4-FFF2-40B4-BE49-F238E27FC236}">
                  <a16:creationId xmlns:a16="http://schemas.microsoft.com/office/drawing/2014/main" id="{01F3B5F1-A36C-45DA-A668-843F70A1C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044" y="3351969"/>
              <a:ext cx="431800" cy="73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00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6727826" y="625475"/>
            <a:ext cx="2263773" cy="20834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54" name="Line 5"/>
          <p:cNvSpPr>
            <a:spLocks noChangeShapeType="1"/>
          </p:cNvSpPr>
          <p:nvPr/>
        </p:nvSpPr>
        <p:spPr bwMode="auto">
          <a:xfrm>
            <a:off x="3743325" y="3543300"/>
            <a:ext cx="0" cy="5365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155" name="Group 6"/>
          <p:cNvGrpSpPr>
            <a:grpSpLocks/>
          </p:cNvGrpSpPr>
          <p:nvPr/>
        </p:nvGrpSpPr>
        <p:grpSpPr bwMode="auto">
          <a:xfrm rot="-5400000">
            <a:off x="835651" y="1637809"/>
            <a:ext cx="933788" cy="487362"/>
            <a:chOff x="952" y="1056"/>
            <a:chExt cx="912" cy="336"/>
          </a:xfrm>
        </p:grpSpPr>
        <p:sp>
          <p:nvSpPr>
            <p:cNvPr id="245767" name="Rectangle 7"/>
            <p:cNvSpPr>
              <a:spLocks noChangeArrowheads="1"/>
            </p:cNvSpPr>
            <p:nvPr/>
          </p:nvSpPr>
          <p:spPr bwMode="auto">
            <a:xfrm>
              <a:off x="1488" y="1056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340" name="Line 8"/>
            <p:cNvSpPr>
              <a:spLocks noChangeShapeType="1"/>
            </p:cNvSpPr>
            <p:nvPr/>
          </p:nvSpPr>
          <p:spPr bwMode="auto">
            <a:xfrm>
              <a:off x="952" y="1152"/>
              <a:ext cx="52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41" name="Line 9"/>
            <p:cNvSpPr>
              <a:spLocks noChangeShapeType="1"/>
            </p:cNvSpPr>
            <p:nvPr/>
          </p:nvSpPr>
          <p:spPr bwMode="auto">
            <a:xfrm>
              <a:off x="1200" y="1296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42" name="Oval 10"/>
            <p:cNvSpPr>
              <a:spLocks noChangeArrowheads="1"/>
            </p:cNvSpPr>
            <p:nvPr/>
          </p:nvSpPr>
          <p:spPr bwMode="auto">
            <a:xfrm>
              <a:off x="1778" y="1194"/>
              <a:ext cx="86" cy="60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49156" name="Group 11"/>
          <p:cNvGrpSpPr>
            <a:grpSpLocks/>
          </p:cNvGrpSpPr>
          <p:nvPr/>
        </p:nvGrpSpPr>
        <p:grpSpPr bwMode="auto">
          <a:xfrm rot="-5400000">
            <a:off x="2558257" y="1504702"/>
            <a:ext cx="692150" cy="487363"/>
            <a:chOff x="1200" y="1056"/>
            <a:chExt cx="676" cy="336"/>
          </a:xfrm>
        </p:grpSpPr>
        <p:sp>
          <p:nvSpPr>
            <p:cNvPr id="245772" name="Rectangle 12"/>
            <p:cNvSpPr>
              <a:spLocks noChangeArrowheads="1"/>
            </p:cNvSpPr>
            <p:nvPr/>
          </p:nvSpPr>
          <p:spPr bwMode="auto">
            <a:xfrm>
              <a:off x="1488" y="1056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336" name="Line 13"/>
            <p:cNvSpPr>
              <a:spLocks noChangeShapeType="1"/>
            </p:cNvSpPr>
            <p:nvPr/>
          </p:nvSpPr>
          <p:spPr bwMode="auto">
            <a:xfrm>
              <a:off x="1200" y="115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37" name="Line 14"/>
            <p:cNvSpPr>
              <a:spLocks noChangeShapeType="1"/>
            </p:cNvSpPr>
            <p:nvPr/>
          </p:nvSpPr>
          <p:spPr bwMode="auto">
            <a:xfrm>
              <a:off x="1200" y="1296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38" name="Oval 15"/>
            <p:cNvSpPr>
              <a:spLocks noChangeArrowheads="1"/>
            </p:cNvSpPr>
            <p:nvPr/>
          </p:nvSpPr>
          <p:spPr bwMode="auto">
            <a:xfrm>
              <a:off x="1783" y="1194"/>
              <a:ext cx="93" cy="61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9157" name="Line 16"/>
          <p:cNvSpPr>
            <a:spLocks noChangeShapeType="1"/>
          </p:cNvSpPr>
          <p:nvPr/>
        </p:nvSpPr>
        <p:spPr bwMode="auto">
          <a:xfrm>
            <a:off x="1406525" y="2089696"/>
            <a:ext cx="3492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8" name="Line 17"/>
          <p:cNvSpPr>
            <a:spLocks noChangeShapeType="1"/>
          </p:cNvSpPr>
          <p:nvPr/>
        </p:nvSpPr>
        <p:spPr bwMode="auto">
          <a:xfrm flipV="1">
            <a:off x="2908300" y="1108621"/>
            <a:ext cx="0" cy="29368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9" name="Line 18"/>
          <p:cNvSpPr>
            <a:spLocks noChangeShapeType="1"/>
          </p:cNvSpPr>
          <p:nvPr/>
        </p:nvSpPr>
        <p:spPr bwMode="auto">
          <a:xfrm flipH="1" flipV="1">
            <a:off x="2520950" y="1256259"/>
            <a:ext cx="354013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0" name="Line 19"/>
          <p:cNvSpPr>
            <a:spLocks noChangeShapeType="1"/>
          </p:cNvSpPr>
          <p:nvPr/>
        </p:nvSpPr>
        <p:spPr bwMode="auto">
          <a:xfrm flipH="1">
            <a:off x="1755775" y="1256259"/>
            <a:ext cx="765175" cy="83343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1" name="Line 20"/>
          <p:cNvSpPr>
            <a:spLocks noChangeShapeType="1"/>
          </p:cNvSpPr>
          <p:nvPr/>
        </p:nvSpPr>
        <p:spPr bwMode="auto">
          <a:xfrm flipV="1">
            <a:off x="1304925" y="1108621"/>
            <a:ext cx="0" cy="29368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2" name="Line 21"/>
          <p:cNvSpPr>
            <a:spLocks noChangeShapeType="1"/>
          </p:cNvSpPr>
          <p:nvPr/>
        </p:nvSpPr>
        <p:spPr bwMode="auto">
          <a:xfrm>
            <a:off x="1304925" y="1256259"/>
            <a:ext cx="4508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3" name="Line 22"/>
          <p:cNvSpPr>
            <a:spLocks noChangeShapeType="1"/>
          </p:cNvSpPr>
          <p:nvPr/>
        </p:nvSpPr>
        <p:spPr bwMode="auto">
          <a:xfrm flipH="1">
            <a:off x="2451100" y="2089696"/>
            <a:ext cx="3492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4" name="Line 23"/>
          <p:cNvSpPr>
            <a:spLocks noChangeShapeType="1"/>
          </p:cNvSpPr>
          <p:nvPr/>
        </p:nvSpPr>
        <p:spPr bwMode="auto">
          <a:xfrm flipH="1" flipV="1">
            <a:off x="1755775" y="1256259"/>
            <a:ext cx="695325" cy="83343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84" name="Text Box 24"/>
          <p:cNvSpPr txBox="1">
            <a:spLocks noChangeArrowheads="1"/>
          </p:cNvSpPr>
          <p:nvPr/>
        </p:nvSpPr>
        <p:spPr bwMode="auto">
          <a:xfrm>
            <a:off x="2592388" y="692696"/>
            <a:ext cx="6127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45785" name="Text Box 25"/>
          <p:cNvSpPr txBox="1">
            <a:spLocks noChangeArrowheads="1"/>
          </p:cNvSpPr>
          <p:nvPr/>
        </p:nvSpPr>
        <p:spPr bwMode="auto">
          <a:xfrm>
            <a:off x="-36512" y="3187700"/>
            <a:ext cx="6651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49167" name="Group 28"/>
          <p:cNvGrpSpPr>
            <a:grpSpLocks/>
          </p:cNvGrpSpPr>
          <p:nvPr/>
        </p:nvGrpSpPr>
        <p:grpSpPr bwMode="auto">
          <a:xfrm rot="-5400000">
            <a:off x="3621933" y="1503166"/>
            <a:ext cx="695222" cy="487362"/>
            <a:chOff x="1200" y="1056"/>
            <a:chExt cx="679" cy="336"/>
          </a:xfrm>
        </p:grpSpPr>
        <p:sp>
          <p:nvSpPr>
            <p:cNvPr id="245789" name="Rectangle 29"/>
            <p:cNvSpPr>
              <a:spLocks noChangeArrowheads="1"/>
            </p:cNvSpPr>
            <p:nvPr/>
          </p:nvSpPr>
          <p:spPr bwMode="auto">
            <a:xfrm>
              <a:off x="1488" y="1056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333" name="Line 31"/>
            <p:cNvSpPr>
              <a:spLocks noChangeShapeType="1"/>
            </p:cNvSpPr>
            <p:nvPr/>
          </p:nvSpPr>
          <p:spPr bwMode="auto">
            <a:xfrm>
              <a:off x="1200" y="1296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34" name="Oval 32"/>
            <p:cNvSpPr>
              <a:spLocks noChangeArrowheads="1"/>
            </p:cNvSpPr>
            <p:nvPr/>
          </p:nvSpPr>
          <p:spPr bwMode="auto">
            <a:xfrm>
              <a:off x="1783" y="1193"/>
              <a:ext cx="96" cy="66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49168" name="Group 33"/>
          <p:cNvGrpSpPr>
            <a:grpSpLocks/>
          </p:cNvGrpSpPr>
          <p:nvPr/>
        </p:nvGrpSpPr>
        <p:grpSpPr bwMode="auto">
          <a:xfrm rot="-5400000">
            <a:off x="5094202" y="1627570"/>
            <a:ext cx="954266" cy="487363"/>
            <a:chOff x="952" y="1056"/>
            <a:chExt cx="932" cy="336"/>
          </a:xfrm>
        </p:grpSpPr>
        <p:sp>
          <p:nvSpPr>
            <p:cNvPr id="245794" name="Rectangle 34"/>
            <p:cNvSpPr>
              <a:spLocks noChangeArrowheads="1"/>
            </p:cNvSpPr>
            <p:nvPr/>
          </p:nvSpPr>
          <p:spPr bwMode="auto">
            <a:xfrm>
              <a:off x="1488" y="1056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328" name="Line 35"/>
            <p:cNvSpPr>
              <a:spLocks noChangeShapeType="1"/>
            </p:cNvSpPr>
            <p:nvPr/>
          </p:nvSpPr>
          <p:spPr bwMode="auto">
            <a:xfrm>
              <a:off x="1200" y="1152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29" name="Line 36"/>
            <p:cNvSpPr>
              <a:spLocks noChangeShapeType="1"/>
            </p:cNvSpPr>
            <p:nvPr/>
          </p:nvSpPr>
          <p:spPr bwMode="auto">
            <a:xfrm flipV="1">
              <a:off x="952" y="1307"/>
              <a:ext cx="509" cy="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30" name="Oval 37"/>
            <p:cNvSpPr>
              <a:spLocks noChangeArrowheads="1"/>
            </p:cNvSpPr>
            <p:nvPr/>
          </p:nvSpPr>
          <p:spPr bwMode="auto">
            <a:xfrm>
              <a:off x="1786" y="1196"/>
              <a:ext cx="98" cy="60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9169" name="Line 38"/>
          <p:cNvSpPr>
            <a:spLocks noChangeShapeType="1"/>
          </p:cNvSpPr>
          <p:nvPr/>
        </p:nvSpPr>
        <p:spPr bwMode="auto">
          <a:xfrm>
            <a:off x="4073978" y="2105456"/>
            <a:ext cx="3492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0" name="Line 39"/>
          <p:cNvSpPr>
            <a:spLocks noChangeShapeType="1"/>
          </p:cNvSpPr>
          <p:nvPr/>
        </p:nvSpPr>
        <p:spPr bwMode="auto">
          <a:xfrm flipV="1">
            <a:off x="5575300" y="1108621"/>
            <a:ext cx="0" cy="29368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1" name="Line 40"/>
          <p:cNvSpPr>
            <a:spLocks noChangeShapeType="1"/>
          </p:cNvSpPr>
          <p:nvPr/>
        </p:nvSpPr>
        <p:spPr bwMode="auto">
          <a:xfrm flipH="1" flipV="1">
            <a:off x="5187950" y="1256259"/>
            <a:ext cx="354013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2" name="Line 41"/>
          <p:cNvSpPr>
            <a:spLocks noChangeShapeType="1"/>
          </p:cNvSpPr>
          <p:nvPr/>
        </p:nvSpPr>
        <p:spPr bwMode="auto">
          <a:xfrm flipH="1">
            <a:off x="4422775" y="1256259"/>
            <a:ext cx="765175" cy="83343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3" name="Line 42"/>
          <p:cNvSpPr>
            <a:spLocks noChangeShapeType="1"/>
          </p:cNvSpPr>
          <p:nvPr/>
        </p:nvSpPr>
        <p:spPr bwMode="auto">
          <a:xfrm flipV="1">
            <a:off x="3971925" y="1108621"/>
            <a:ext cx="0" cy="29368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4" name="Line 43"/>
          <p:cNvSpPr>
            <a:spLocks noChangeShapeType="1"/>
          </p:cNvSpPr>
          <p:nvPr/>
        </p:nvSpPr>
        <p:spPr bwMode="auto">
          <a:xfrm>
            <a:off x="3971925" y="1256259"/>
            <a:ext cx="4508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5" name="Line 44"/>
          <p:cNvSpPr>
            <a:spLocks noChangeShapeType="1"/>
          </p:cNvSpPr>
          <p:nvPr/>
        </p:nvSpPr>
        <p:spPr bwMode="auto">
          <a:xfrm flipH="1">
            <a:off x="5118100" y="2094458"/>
            <a:ext cx="3492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49176" name="Line 45"/>
          <p:cNvSpPr>
            <a:spLocks noChangeShapeType="1"/>
          </p:cNvSpPr>
          <p:nvPr/>
        </p:nvSpPr>
        <p:spPr bwMode="auto">
          <a:xfrm flipH="1" flipV="1">
            <a:off x="4422775" y="1256259"/>
            <a:ext cx="695325" cy="83343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8" name="Text Box 48"/>
          <p:cNvSpPr txBox="1">
            <a:spLocks noChangeArrowheads="1"/>
          </p:cNvSpPr>
          <p:nvPr/>
        </p:nvSpPr>
        <p:spPr bwMode="auto">
          <a:xfrm>
            <a:off x="157163" y="4114800"/>
            <a:ext cx="685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CP</a:t>
            </a:r>
          </a:p>
        </p:txBody>
      </p:sp>
      <p:sp>
        <p:nvSpPr>
          <p:cNvPr id="245809" name="Text Box 49"/>
          <p:cNvSpPr txBox="1">
            <a:spLocks noChangeArrowheads="1"/>
          </p:cNvSpPr>
          <p:nvPr/>
        </p:nvSpPr>
        <p:spPr bwMode="auto">
          <a:xfrm>
            <a:off x="4271963" y="2590800"/>
            <a:ext cx="5984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10" name="Text Box 50"/>
          <p:cNvSpPr txBox="1">
            <a:spLocks noChangeArrowheads="1"/>
          </p:cNvSpPr>
          <p:nvPr/>
        </p:nvSpPr>
        <p:spPr bwMode="auto">
          <a:xfrm>
            <a:off x="5643563" y="2590800"/>
            <a:ext cx="5334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9180" name="Oval 51"/>
          <p:cNvSpPr>
            <a:spLocks noChangeArrowheads="1"/>
          </p:cNvSpPr>
          <p:nvPr/>
        </p:nvSpPr>
        <p:spPr bwMode="auto">
          <a:xfrm>
            <a:off x="4424363" y="421005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181" name="Oval 52"/>
          <p:cNvSpPr>
            <a:spLocks noChangeArrowheads="1"/>
          </p:cNvSpPr>
          <p:nvPr/>
        </p:nvSpPr>
        <p:spPr bwMode="auto">
          <a:xfrm>
            <a:off x="2919413" y="421005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182" name="Oval 53"/>
          <p:cNvSpPr>
            <a:spLocks noChangeArrowheads="1"/>
          </p:cNvSpPr>
          <p:nvPr/>
        </p:nvSpPr>
        <p:spPr bwMode="auto">
          <a:xfrm>
            <a:off x="1414463" y="42291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183" name="Rectangle 54"/>
          <p:cNvSpPr>
            <a:spLocks noChangeArrowheads="1"/>
          </p:cNvSpPr>
          <p:nvPr/>
        </p:nvSpPr>
        <p:spPr bwMode="auto">
          <a:xfrm>
            <a:off x="957263" y="3246438"/>
            <a:ext cx="1025525" cy="658812"/>
          </a:xfrm>
          <a:prstGeom prst="rect">
            <a:avLst/>
          </a:prstGeom>
          <a:solidFill>
            <a:schemeClr val="folHlink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815" name="Text Box 55"/>
          <p:cNvSpPr txBox="1">
            <a:spLocks noChangeArrowheads="1"/>
          </p:cNvSpPr>
          <p:nvPr/>
        </p:nvSpPr>
        <p:spPr bwMode="auto">
          <a:xfrm>
            <a:off x="1022350" y="3246438"/>
            <a:ext cx="5064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45816" name="Text Box 56"/>
          <p:cNvSpPr txBox="1">
            <a:spLocks noChangeArrowheads="1"/>
          </p:cNvSpPr>
          <p:nvPr/>
        </p:nvSpPr>
        <p:spPr bwMode="auto">
          <a:xfrm>
            <a:off x="1557338" y="3246438"/>
            <a:ext cx="3841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5817" name="Text Box 57"/>
          <p:cNvSpPr txBox="1">
            <a:spLocks noChangeArrowheads="1"/>
          </p:cNvSpPr>
          <p:nvPr/>
        </p:nvSpPr>
        <p:spPr bwMode="auto">
          <a:xfrm>
            <a:off x="1528763" y="3505200"/>
            <a:ext cx="53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49187" name="Line 58"/>
          <p:cNvSpPr>
            <a:spLocks noChangeShapeType="1"/>
          </p:cNvSpPr>
          <p:nvPr/>
        </p:nvSpPr>
        <p:spPr bwMode="auto">
          <a:xfrm flipV="1">
            <a:off x="1455465" y="3940175"/>
            <a:ext cx="0" cy="19685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188" name="Group 59"/>
          <p:cNvGrpSpPr>
            <a:grpSpLocks/>
          </p:cNvGrpSpPr>
          <p:nvPr/>
        </p:nvGrpSpPr>
        <p:grpSpPr bwMode="auto">
          <a:xfrm>
            <a:off x="1406525" y="3773488"/>
            <a:ext cx="128588" cy="131762"/>
            <a:chOff x="3120" y="3744"/>
            <a:chExt cx="96" cy="96"/>
          </a:xfrm>
        </p:grpSpPr>
        <p:sp>
          <p:nvSpPr>
            <p:cNvPr id="49325" name="Line 60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26" name="Line 61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89" name="Rectangle 62"/>
          <p:cNvSpPr>
            <a:spLocks noChangeArrowheads="1"/>
          </p:cNvSpPr>
          <p:nvPr/>
        </p:nvSpPr>
        <p:spPr bwMode="auto">
          <a:xfrm>
            <a:off x="2462213" y="3259138"/>
            <a:ext cx="1025525" cy="658812"/>
          </a:xfrm>
          <a:prstGeom prst="rect">
            <a:avLst/>
          </a:prstGeom>
          <a:solidFill>
            <a:schemeClr val="folHlink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823" name="Text Box 63"/>
          <p:cNvSpPr txBox="1">
            <a:spLocks noChangeArrowheads="1"/>
          </p:cNvSpPr>
          <p:nvPr/>
        </p:nvSpPr>
        <p:spPr bwMode="auto">
          <a:xfrm>
            <a:off x="2527300" y="3259138"/>
            <a:ext cx="5254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kumimoji="0" lang="en-US" altLang="zh-CN" sz="2000" b="1" baseline="-25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24" name="Text Box 64"/>
          <p:cNvSpPr txBox="1">
            <a:spLocks noChangeArrowheads="1"/>
          </p:cNvSpPr>
          <p:nvPr/>
        </p:nvSpPr>
        <p:spPr bwMode="auto">
          <a:xfrm>
            <a:off x="3062288" y="3259138"/>
            <a:ext cx="3841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5825" name="Text Box 65"/>
          <p:cNvSpPr txBox="1">
            <a:spLocks noChangeArrowheads="1"/>
          </p:cNvSpPr>
          <p:nvPr/>
        </p:nvSpPr>
        <p:spPr bwMode="auto">
          <a:xfrm>
            <a:off x="3103563" y="3505200"/>
            <a:ext cx="55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49193" name="Line 66"/>
          <p:cNvSpPr>
            <a:spLocks noChangeShapeType="1"/>
          </p:cNvSpPr>
          <p:nvPr/>
        </p:nvSpPr>
        <p:spPr bwMode="auto">
          <a:xfrm flipV="1">
            <a:off x="2974975" y="3917950"/>
            <a:ext cx="0" cy="19685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194" name="Group 67"/>
          <p:cNvGrpSpPr>
            <a:grpSpLocks/>
          </p:cNvGrpSpPr>
          <p:nvPr/>
        </p:nvGrpSpPr>
        <p:grpSpPr bwMode="auto">
          <a:xfrm>
            <a:off x="2911475" y="3786188"/>
            <a:ext cx="128588" cy="131762"/>
            <a:chOff x="3120" y="3744"/>
            <a:chExt cx="96" cy="96"/>
          </a:xfrm>
        </p:grpSpPr>
        <p:sp>
          <p:nvSpPr>
            <p:cNvPr id="49323" name="Line 68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24" name="Line 69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95" name="Rectangle 70"/>
          <p:cNvSpPr>
            <a:spLocks noChangeArrowheads="1"/>
          </p:cNvSpPr>
          <p:nvPr/>
        </p:nvSpPr>
        <p:spPr bwMode="auto">
          <a:xfrm>
            <a:off x="3967163" y="3246438"/>
            <a:ext cx="1025525" cy="658812"/>
          </a:xfrm>
          <a:prstGeom prst="rect">
            <a:avLst/>
          </a:prstGeom>
          <a:solidFill>
            <a:schemeClr val="folHlink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831" name="Text Box 71"/>
          <p:cNvSpPr txBox="1">
            <a:spLocks noChangeArrowheads="1"/>
          </p:cNvSpPr>
          <p:nvPr/>
        </p:nvSpPr>
        <p:spPr bwMode="auto">
          <a:xfrm>
            <a:off x="4032250" y="3246438"/>
            <a:ext cx="6207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kumimoji="0" lang="en-US" altLang="zh-CN" sz="2000" b="1" baseline="-25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32" name="Text Box 72"/>
          <p:cNvSpPr txBox="1">
            <a:spLocks noChangeArrowheads="1"/>
          </p:cNvSpPr>
          <p:nvPr/>
        </p:nvSpPr>
        <p:spPr bwMode="auto">
          <a:xfrm>
            <a:off x="4567238" y="3246438"/>
            <a:ext cx="3841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5833" name="Text Box 73"/>
          <p:cNvSpPr txBox="1">
            <a:spLocks noChangeArrowheads="1"/>
          </p:cNvSpPr>
          <p:nvPr/>
        </p:nvSpPr>
        <p:spPr bwMode="auto">
          <a:xfrm>
            <a:off x="4608513" y="3505200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49199" name="Line 74"/>
          <p:cNvSpPr>
            <a:spLocks noChangeShapeType="1"/>
          </p:cNvSpPr>
          <p:nvPr/>
        </p:nvSpPr>
        <p:spPr bwMode="auto">
          <a:xfrm flipV="1">
            <a:off x="4479925" y="3905250"/>
            <a:ext cx="0" cy="19685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200" name="Group 75"/>
          <p:cNvGrpSpPr>
            <a:grpSpLocks/>
          </p:cNvGrpSpPr>
          <p:nvPr/>
        </p:nvGrpSpPr>
        <p:grpSpPr bwMode="auto">
          <a:xfrm>
            <a:off x="4416425" y="3773488"/>
            <a:ext cx="128588" cy="131762"/>
            <a:chOff x="3120" y="3744"/>
            <a:chExt cx="96" cy="96"/>
          </a:xfrm>
        </p:grpSpPr>
        <p:sp>
          <p:nvSpPr>
            <p:cNvPr id="49321" name="Line 76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22" name="Line 77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201" name="Rectangle 78"/>
          <p:cNvSpPr>
            <a:spLocks noChangeArrowheads="1"/>
          </p:cNvSpPr>
          <p:nvPr/>
        </p:nvSpPr>
        <p:spPr bwMode="auto">
          <a:xfrm>
            <a:off x="5454650" y="3246438"/>
            <a:ext cx="1025525" cy="658812"/>
          </a:xfrm>
          <a:prstGeom prst="rect">
            <a:avLst/>
          </a:prstGeom>
          <a:solidFill>
            <a:schemeClr val="folHlink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839" name="Text Box 79"/>
          <p:cNvSpPr txBox="1">
            <a:spLocks noChangeArrowheads="1"/>
          </p:cNvSpPr>
          <p:nvPr/>
        </p:nvSpPr>
        <p:spPr bwMode="auto">
          <a:xfrm>
            <a:off x="5519738" y="3246438"/>
            <a:ext cx="5048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kumimoji="0" lang="en-US" altLang="zh-CN" sz="2000" b="1" baseline="-25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40" name="Text Box 80"/>
          <p:cNvSpPr txBox="1">
            <a:spLocks noChangeArrowheads="1"/>
          </p:cNvSpPr>
          <p:nvPr/>
        </p:nvSpPr>
        <p:spPr bwMode="auto">
          <a:xfrm>
            <a:off x="6054725" y="3246438"/>
            <a:ext cx="3841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5841" name="Text Box 81"/>
          <p:cNvSpPr txBox="1">
            <a:spLocks noChangeArrowheads="1"/>
          </p:cNvSpPr>
          <p:nvPr/>
        </p:nvSpPr>
        <p:spPr bwMode="auto">
          <a:xfrm>
            <a:off x="6024563" y="3505200"/>
            <a:ext cx="461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49205" name="Line 82"/>
          <p:cNvSpPr>
            <a:spLocks noChangeShapeType="1"/>
          </p:cNvSpPr>
          <p:nvPr/>
        </p:nvSpPr>
        <p:spPr bwMode="auto">
          <a:xfrm flipV="1">
            <a:off x="5967413" y="3905250"/>
            <a:ext cx="0" cy="19685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206" name="Group 83"/>
          <p:cNvGrpSpPr>
            <a:grpSpLocks/>
          </p:cNvGrpSpPr>
          <p:nvPr/>
        </p:nvGrpSpPr>
        <p:grpSpPr bwMode="auto">
          <a:xfrm>
            <a:off x="5903913" y="3773488"/>
            <a:ext cx="128587" cy="131762"/>
            <a:chOff x="3120" y="3744"/>
            <a:chExt cx="96" cy="96"/>
          </a:xfrm>
        </p:grpSpPr>
        <p:sp>
          <p:nvSpPr>
            <p:cNvPr id="49319" name="Line 84"/>
            <p:cNvSpPr>
              <a:spLocks noChangeShapeType="1"/>
            </p:cNvSpPr>
            <p:nvPr/>
          </p:nvSpPr>
          <p:spPr bwMode="auto">
            <a:xfrm flipH="1">
              <a:off x="3120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320" name="Line 85"/>
            <p:cNvSpPr>
              <a:spLocks noChangeShapeType="1"/>
            </p:cNvSpPr>
            <p:nvPr/>
          </p:nvSpPr>
          <p:spPr bwMode="auto">
            <a:xfrm>
              <a:off x="3168" y="3744"/>
              <a:ext cx="48" cy="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846" name="Text Box 86"/>
          <p:cNvSpPr txBox="1">
            <a:spLocks noChangeArrowheads="1"/>
          </p:cNvSpPr>
          <p:nvPr/>
        </p:nvSpPr>
        <p:spPr bwMode="auto">
          <a:xfrm>
            <a:off x="2759075" y="2743200"/>
            <a:ext cx="5984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47" name="Text Box 87"/>
          <p:cNvSpPr txBox="1">
            <a:spLocks noChangeArrowheads="1"/>
          </p:cNvSpPr>
          <p:nvPr/>
        </p:nvSpPr>
        <p:spPr bwMode="auto">
          <a:xfrm>
            <a:off x="1223963" y="2743200"/>
            <a:ext cx="5984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  <a:endParaRPr kumimoji="0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9209" name="Line 88"/>
          <p:cNvSpPr>
            <a:spLocks noChangeShapeType="1"/>
          </p:cNvSpPr>
          <p:nvPr/>
        </p:nvSpPr>
        <p:spPr bwMode="auto">
          <a:xfrm>
            <a:off x="5967413" y="40386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3" name="Line 92"/>
          <p:cNvSpPr>
            <a:spLocks noChangeShapeType="1"/>
          </p:cNvSpPr>
          <p:nvPr/>
        </p:nvSpPr>
        <p:spPr bwMode="auto">
          <a:xfrm flipH="1">
            <a:off x="785813" y="4267200"/>
            <a:ext cx="5181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0" name="Line 89"/>
          <p:cNvSpPr>
            <a:spLocks noChangeShapeType="1"/>
          </p:cNvSpPr>
          <p:nvPr/>
        </p:nvSpPr>
        <p:spPr bwMode="auto">
          <a:xfrm>
            <a:off x="4481513" y="403860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1" name="Line 90"/>
          <p:cNvSpPr>
            <a:spLocks noChangeShapeType="1"/>
          </p:cNvSpPr>
          <p:nvPr/>
        </p:nvSpPr>
        <p:spPr bwMode="auto">
          <a:xfrm>
            <a:off x="2976563" y="405765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2" name="Line 91"/>
          <p:cNvSpPr>
            <a:spLocks noChangeShapeType="1"/>
          </p:cNvSpPr>
          <p:nvPr/>
        </p:nvSpPr>
        <p:spPr bwMode="auto">
          <a:xfrm>
            <a:off x="1455465" y="4083050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4" name="Line 93"/>
          <p:cNvSpPr>
            <a:spLocks noChangeShapeType="1"/>
          </p:cNvSpPr>
          <p:nvPr/>
        </p:nvSpPr>
        <p:spPr bwMode="auto">
          <a:xfrm flipV="1">
            <a:off x="3281363" y="2667000"/>
            <a:ext cx="0" cy="5937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5" name="Oval 94"/>
          <p:cNvSpPr>
            <a:spLocks noChangeArrowheads="1"/>
          </p:cNvSpPr>
          <p:nvPr/>
        </p:nvSpPr>
        <p:spPr bwMode="auto">
          <a:xfrm>
            <a:off x="687388" y="3506666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16" name="Line 95"/>
          <p:cNvSpPr>
            <a:spLocks noChangeShapeType="1"/>
          </p:cNvSpPr>
          <p:nvPr/>
        </p:nvSpPr>
        <p:spPr bwMode="auto">
          <a:xfrm flipV="1">
            <a:off x="4767263" y="2571750"/>
            <a:ext cx="0" cy="665163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17" name="Oval 96"/>
          <p:cNvSpPr>
            <a:spLocks noChangeArrowheads="1"/>
          </p:cNvSpPr>
          <p:nvPr/>
        </p:nvSpPr>
        <p:spPr bwMode="auto">
          <a:xfrm>
            <a:off x="3700463" y="40767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18" name="Line 97"/>
          <p:cNvSpPr>
            <a:spLocks noChangeShapeType="1"/>
          </p:cNvSpPr>
          <p:nvPr/>
        </p:nvSpPr>
        <p:spPr bwMode="auto">
          <a:xfrm flipV="1">
            <a:off x="6253163" y="26289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8" name="Text Box 98"/>
          <p:cNvSpPr txBox="1">
            <a:spLocks noChangeArrowheads="1"/>
          </p:cNvSpPr>
          <p:nvPr/>
        </p:nvSpPr>
        <p:spPr bwMode="auto">
          <a:xfrm>
            <a:off x="309563" y="3581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grpSp>
        <p:nvGrpSpPr>
          <p:cNvPr id="49220" name="Group 99"/>
          <p:cNvGrpSpPr>
            <a:grpSpLocks/>
          </p:cNvGrpSpPr>
          <p:nvPr/>
        </p:nvGrpSpPr>
        <p:grpSpPr bwMode="auto">
          <a:xfrm rot="-5394368">
            <a:off x="1645450" y="4898264"/>
            <a:ext cx="854075" cy="474663"/>
            <a:chOff x="1104" y="3541"/>
            <a:chExt cx="538" cy="299"/>
          </a:xfrm>
        </p:grpSpPr>
        <p:sp>
          <p:nvSpPr>
            <p:cNvPr id="49317" name="Rectangle 100"/>
            <p:cNvSpPr>
              <a:spLocks noChangeArrowheads="1"/>
            </p:cNvSpPr>
            <p:nvPr/>
          </p:nvSpPr>
          <p:spPr bwMode="auto">
            <a:xfrm>
              <a:off x="1104" y="3603"/>
              <a:ext cx="538" cy="237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＋</a:t>
              </a:r>
            </a:p>
          </p:txBody>
        </p:sp>
        <p:sp>
          <p:nvSpPr>
            <p:cNvPr id="49318" name="Oval 101"/>
            <p:cNvSpPr>
              <a:spLocks noChangeArrowheads="1"/>
            </p:cNvSpPr>
            <p:nvPr/>
          </p:nvSpPr>
          <p:spPr bwMode="auto">
            <a:xfrm>
              <a:off x="1320" y="3541"/>
              <a:ext cx="77" cy="71"/>
            </a:xfrm>
            <a:prstGeom prst="ellipse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9221" name="Oval 102"/>
          <p:cNvSpPr>
            <a:spLocks noChangeArrowheads="1"/>
          </p:cNvSpPr>
          <p:nvPr/>
        </p:nvSpPr>
        <p:spPr bwMode="auto">
          <a:xfrm>
            <a:off x="862013" y="3505200"/>
            <a:ext cx="76200" cy="762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22" name="Oval 103"/>
          <p:cNvSpPr>
            <a:spLocks noChangeArrowheads="1"/>
          </p:cNvSpPr>
          <p:nvPr/>
        </p:nvSpPr>
        <p:spPr bwMode="auto">
          <a:xfrm>
            <a:off x="2366963" y="3505200"/>
            <a:ext cx="76200" cy="762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23" name="Oval 104"/>
          <p:cNvSpPr>
            <a:spLocks noChangeArrowheads="1"/>
          </p:cNvSpPr>
          <p:nvPr/>
        </p:nvSpPr>
        <p:spPr bwMode="auto">
          <a:xfrm>
            <a:off x="3890963" y="3505200"/>
            <a:ext cx="76200" cy="762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24" name="Oval 105"/>
          <p:cNvSpPr>
            <a:spLocks noChangeArrowheads="1"/>
          </p:cNvSpPr>
          <p:nvPr/>
        </p:nvSpPr>
        <p:spPr bwMode="auto">
          <a:xfrm>
            <a:off x="5357813" y="3505200"/>
            <a:ext cx="76200" cy="762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25" name="Line 106"/>
          <p:cNvSpPr>
            <a:spLocks noChangeShapeType="1"/>
          </p:cNvSpPr>
          <p:nvPr/>
        </p:nvSpPr>
        <p:spPr bwMode="auto">
          <a:xfrm>
            <a:off x="2214563" y="3543300"/>
            <a:ext cx="14763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26" name="Line 107"/>
          <p:cNvSpPr>
            <a:spLocks noChangeShapeType="1"/>
          </p:cNvSpPr>
          <p:nvPr/>
        </p:nvSpPr>
        <p:spPr bwMode="auto">
          <a:xfrm>
            <a:off x="2233613" y="3543300"/>
            <a:ext cx="0" cy="5365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27" name="Line 108"/>
          <p:cNvSpPr>
            <a:spLocks noChangeShapeType="1"/>
          </p:cNvSpPr>
          <p:nvPr/>
        </p:nvSpPr>
        <p:spPr bwMode="auto">
          <a:xfrm>
            <a:off x="3724275" y="3543300"/>
            <a:ext cx="16668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28" name="Line 109"/>
          <p:cNvSpPr>
            <a:spLocks noChangeShapeType="1"/>
          </p:cNvSpPr>
          <p:nvPr/>
        </p:nvSpPr>
        <p:spPr bwMode="auto">
          <a:xfrm>
            <a:off x="5210175" y="3559175"/>
            <a:ext cx="1476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29" name="Line 110"/>
          <p:cNvSpPr>
            <a:spLocks noChangeShapeType="1"/>
          </p:cNvSpPr>
          <p:nvPr/>
        </p:nvSpPr>
        <p:spPr bwMode="auto">
          <a:xfrm>
            <a:off x="5229225" y="3559175"/>
            <a:ext cx="0" cy="5365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0" name="Line 111"/>
          <p:cNvSpPr>
            <a:spLocks noChangeShapeType="1"/>
          </p:cNvSpPr>
          <p:nvPr/>
        </p:nvSpPr>
        <p:spPr bwMode="auto">
          <a:xfrm>
            <a:off x="709613" y="3543300"/>
            <a:ext cx="14763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1" name="Line 112"/>
          <p:cNvSpPr>
            <a:spLocks noChangeShapeType="1"/>
          </p:cNvSpPr>
          <p:nvPr/>
        </p:nvSpPr>
        <p:spPr bwMode="auto">
          <a:xfrm>
            <a:off x="728663" y="3543300"/>
            <a:ext cx="0" cy="5715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2" name="Line 113"/>
          <p:cNvSpPr>
            <a:spLocks noChangeShapeType="1"/>
          </p:cNvSpPr>
          <p:nvPr/>
        </p:nvSpPr>
        <p:spPr bwMode="auto">
          <a:xfrm flipH="1">
            <a:off x="728663" y="4114800"/>
            <a:ext cx="449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3" name="Oval 114"/>
          <p:cNvSpPr>
            <a:spLocks noChangeArrowheads="1"/>
          </p:cNvSpPr>
          <p:nvPr/>
        </p:nvSpPr>
        <p:spPr bwMode="auto">
          <a:xfrm>
            <a:off x="2195513" y="405765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49234" name="Group 115"/>
          <p:cNvGrpSpPr>
            <a:grpSpLocks/>
          </p:cNvGrpSpPr>
          <p:nvPr/>
        </p:nvGrpSpPr>
        <p:grpSpPr bwMode="auto">
          <a:xfrm>
            <a:off x="798240" y="1879997"/>
            <a:ext cx="533400" cy="396875"/>
            <a:chOff x="2352" y="3792"/>
            <a:chExt cx="336" cy="250"/>
          </a:xfrm>
        </p:grpSpPr>
        <p:sp>
          <p:nvSpPr>
            <p:cNvPr id="245876" name="Text Box 116"/>
            <p:cNvSpPr txBox="1">
              <a:spLocks noChangeArrowheads="1"/>
            </p:cNvSpPr>
            <p:nvPr/>
          </p:nvSpPr>
          <p:spPr bwMode="auto">
            <a:xfrm>
              <a:off x="2352" y="379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49316" name="Line 117"/>
            <p:cNvSpPr>
              <a:spLocks noChangeShapeType="1"/>
            </p:cNvSpPr>
            <p:nvPr/>
          </p:nvSpPr>
          <p:spPr bwMode="auto">
            <a:xfrm>
              <a:off x="2400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237" name="Group 120"/>
          <p:cNvGrpSpPr>
            <a:grpSpLocks/>
          </p:cNvGrpSpPr>
          <p:nvPr/>
        </p:nvGrpSpPr>
        <p:grpSpPr bwMode="auto">
          <a:xfrm>
            <a:off x="2987824" y="1879997"/>
            <a:ext cx="533400" cy="396875"/>
            <a:chOff x="2352" y="3792"/>
            <a:chExt cx="336" cy="250"/>
          </a:xfrm>
        </p:grpSpPr>
        <p:sp>
          <p:nvSpPr>
            <p:cNvPr id="245881" name="Text Box 121"/>
            <p:cNvSpPr txBox="1">
              <a:spLocks noChangeArrowheads="1"/>
            </p:cNvSpPr>
            <p:nvPr/>
          </p:nvSpPr>
          <p:spPr bwMode="auto">
            <a:xfrm>
              <a:off x="2352" y="379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49314" name="Line 122"/>
            <p:cNvSpPr>
              <a:spLocks noChangeShapeType="1"/>
            </p:cNvSpPr>
            <p:nvPr/>
          </p:nvSpPr>
          <p:spPr bwMode="auto">
            <a:xfrm>
              <a:off x="2400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238" name="Line 123"/>
          <p:cNvSpPr>
            <a:spLocks noChangeShapeType="1"/>
          </p:cNvSpPr>
          <p:nvPr/>
        </p:nvSpPr>
        <p:spPr bwMode="auto">
          <a:xfrm>
            <a:off x="2062163" y="3009900"/>
            <a:ext cx="0" cy="157638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39" name="Line 124"/>
          <p:cNvSpPr>
            <a:spLocks noChangeShapeType="1"/>
          </p:cNvSpPr>
          <p:nvPr/>
        </p:nvSpPr>
        <p:spPr bwMode="auto">
          <a:xfrm>
            <a:off x="1681163" y="3886200"/>
            <a:ext cx="0" cy="12890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0" name="Line 125"/>
          <p:cNvSpPr>
            <a:spLocks noChangeShapeType="1"/>
          </p:cNvSpPr>
          <p:nvPr/>
        </p:nvSpPr>
        <p:spPr bwMode="auto">
          <a:xfrm>
            <a:off x="1681163" y="5162550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1" name="Line 126"/>
          <p:cNvSpPr>
            <a:spLocks noChangeShapeType="1"/>
          </p:cNvSpPr>
          <p:nvPr/>
        </p:nvSpPr>
        <p:spPr bwMode="auto">
          <a:xfrm>
            <a:off x="3281363" y="3886200"/>
            <a:ext cx="0" cy="10191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2" name="Line 127"/>
          <p:cNvSpPr>
            <a:spLocks noChangeShapeType="1"/>
          </p:cNvSpPr>
          <p:nvPr/>
        </p:nvSpPr>
        <p:spPr bwMode="auto">
          <a:xfrm flipH="1">
            <a:off x="2290763" y="4895850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3" name="Line 128"/>
          <p:cNvSpPr>
            <a:spLocks noChangeShapeType="1"/>
          </p:cNvSpPr>
          <p:nvPr/>
        </p:nvSpPr>
        <p:spPr bwMode="auto">
          <a:xfrm>
            <a:off x="4805363" y="3886200"/>
            <a:ext cx="0" cy="125253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4" name="Line 129"/>
          <p:cNvSpPr>
            <a:spLocks noChangeShapeType="1"/>
          </p:cNvSpPr>
          <p:nvPr/>
        </p:nvSpPr>
        <p:spPr bwMode="auto">
          <a:xfrm flipH="1">
            <a:off x="2290763" y="5143500"/>
            <a:ext cx="2514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5" name="Line 130"/>
          <p:cNvSpPr>
            <a:spLocks noChangeShapeType="1"/>
          </p:cNvSpPr>
          <p:nvPr/>
        </p:nvSpPr>
        <p:spPr bwMode="auto">
          <a:xfrm>
            <a:off x="6253163" y="3886200"/>
            <a:ext cx="0" cy="1447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6" name="Line 131"/>
          <p:cNvSpPr>
            <a:spLocks noChangeShapeType="1"/>
          </p:cNvSpPr>
          <p:nvPr/>
        </p:nvSpPr>
        <p:spPr bwMode="auto">
          <a:xfrm flipH="1">
            <a:off x="2290763" y="5334000"/>
            <a:ext cx="396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7" name="Line 132"/>
          <p:cNvSpPr>
            <a:spLocks noChangeShapeType="1"/>
          </p:cNvSpPr>
          <p:nvPr/>
        </p:nvSpPr>
        <p:spPr bwMode="auto">
          <a:xfrm>
            <a:off x="2062163" y="4572000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48" name="Oval 133"/>
          <p:cNvSpPr>
            <a:spLocks noChangeArrowheads="1"/>
          </p:cNvSpPr>
          <p:nvPr/>
        </p:nvSpPr>
        <p:spPr bwMode="auto">
          <a:xfrm>
            <a:off x="3224213" y="45339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249" name="Line 134"/>
          <p:cNvSpPr>
            <a:spLocks noChangeShapeType="1"/>
          </p:cNvSpPr>
          <p:nvPr/>
        </p:nvSpPr>
        <p:spPr bwMode="auto">
          <a:xfrm flipV="1">
            <a:off x="1757363" y="2743200"/>
            <a:ext cx="0" cy="504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50" name="Line 135"/>
          <p:cNvSpPr>
            <a:spLocks noChangeShapeType="1"/>
          </p:cNvSpPr>
          <p:nvPr/>
        </p:nvSpPr>
        <p:spPr bwMode="auto">
          <a:xfrm flipH="1">
            <a:off x="1757363" y="30099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51" name="Line 136"/>
          <p:cNvSpPr>
            <a:spLocks noChangeShapeType="1"/>
          </p:cNvSpPr>
          <p:nvPr/>
        </p:nvSpPr>
        <p:spPr bwMode="auto">
          <a:xfrm flipH="1">
            <a:off x="3262313" y="29718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52" name="Line 137"/>
          <p:cNvSpPr>
            <a:spLocks noChangeShapeType="1"/>
          </p:cNvSpPr>
          <p:nvPr/>
        </p:nvSpPr>
        <p:spPr bwMode="auto">
          <a:xfrm>
            <a:off x="3567113" y="2957513"/>
            <a:ext cx="0" cy="218757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53" name="Oval 138"/>
          <p:cNvSpPr>
            <a:spLocks noChangeArrowheads="1"/>
          </p:cNvSpPr>
          <p:nvPr/>
        </p:nvSpPr>
        <p:spPr bwMode="auto">
          <a:xfrm>
            <a:off x="3529013" y="508635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312" name="Line 142"/>
          <p:cNvSpPr>
            <a:spLocks noChangeShapeType="1"/>
          </p:cNvSpPr>
          <p:nvPr/>
        </p:nvSpPr>
        <p:spPr bwMode="auto">
          <a:xfrm>
            <a:off x="3814763" y="-3669683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256" name="Group 143"/>
          <p:cNvGrpSpPr>
            <a:grpSpLocks/>
          </p:cNvGrpSpPr>
          <p:nvPr/>
        </p:nvGrpSpPr>
        <p:grpSpPr bwMode="auto">
          <a:xfrm>
            <a:off x="5694784" y="1879997"/>
            <a:ext cx="533400" cy="396875"/>
            <a:chOff x="2352" y="3792"/>
            <a:chExt cx="336" cy="250"/>
          </a:xfrm>
        </p:grpSpPr>
        <p:sp>
          <p:nvSpPr>
            <p:cNvPr id="245904" name="Text Box 144"/>
            <p:cNvSpPr txBox="1">
              <a:spLocks noChangeArrowheads="1"/>
            </p:cNvSpPr>
            <p:nvPr/>
          </p:nvSpPr>
          <p:spPr bwMode="auto">
            <a:xfrm>
              <a:off x="2352" y="379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49310" name="Line 145"/>
            <p:cNvSpPr>
              <a:spLocks noChangeShapeType="1"/>
            </p:cNvSpPr>
            <p:nvPr/>
          </p:nvSpPr>
          <p:spPr bwMode="auto">
            <a:xfrm>
              <a:off x="2400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907" name="Text Box 147"/>
          <p:cNvSpPr txBox="1">
            <a:spLocks noChangeArrowheads="1"/>
          </p:cNvSpPr>
          <p:nvPr/>
        </p:nvSpPr>
        <p:spPr bwMode="auto">
          <a:xfrm>
            <a:off x="5259388" y="692696"/>
            <a:ext cx="6127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49260" name="Line 149"/>
          <p:cNvSpPr>
            <a:spLocks noChangeShapeType="1"/>
          </p:cNvSpPr>
          <p:nvPr/>
        </p:nvSpPr>
        <p:spPr bwMode="auto">
          <a:xfrm flipH="1">
            <a:off x="4767263" y="29718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61" name="Line 150"/>
          <p:cNvSpPr>
            <a:spLocks noChangeShapeType="1"/>
          </p:cNvSpPr>
          <p:nvPr/>
        </p:nvSpPr>
        <p:spPr bwMode="auto">
          <a:xfrm>
            <a:off x="5072063" y="2971800"/>
            <a:ext cx="0" cy="236855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62" name="Oval 151"/>
          <p:cNvSpPr>
            <a:spLocks noChangeArrowheads="1"/>
          </p:cNvSpPr>
          <p:nvPr/>
        </p:nvSpPr>
        <p:spPr bwMode="auto">
          <a:xfrm>
            <a:off x="5033963" y="527685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5" name="Group 152"/>
          <p:cNvGrpSpPr>
            <a:grpSpLocks/>
          </p:cNvGrpSpPr>
          <p:nvPr/>
        </p:nvGrpSpPr>
        <p:grpSpPr bwMode="auto">
          <a:xfrm>
            <a:off x="6629400" y="3462338"/>
            <a:ext cx="2667000" cy="1828800"/>
            <a:chOff x="4272" y="192"/>
            <a:chExt cx="1680" cy="1152"/>
          </a:xfrm>
        </p:grpSpPr>
        <p:sp>
          <p:nvSpPr>
            <p:cNvPr id="245913" name="Text Box 153"/>
            <p:cNvSpPr txBox="1">
              <a:spLocks noChangeArrowheads="1"/>
            </p:cNvSpPr>
            <p:nvPr/>
          </p:nvSpPr>
          <p:spPr bwMode="auto">
            <a:xfrm>
              <a:off x="4272" y="192"/>
              <a:ext cx="1680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49308" name="Line 154"/>
            <p:cNvSpPr>
              <a:spLocks noChangeShapeType="1"/>
            </p:cNvSpPr>
            <p:nvPr/>
          </p:nvSpPr>
          <p:spPr bwMode="auto">
            <a:xfrm>
              <a:off x="4700" y="1078"/>
              <a:ext cx="9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155"/>
          <p:cNvGrpSpPr>
            <a:grpSpLocks/>
          </p:cNvGrpSpPr>
          <p:nvPr/>
        </p:nvGrpSpPr>
        <p:grpSpPr bwMode="auto">
          <a:xfrm>
            <a:off x="384175" y="5943599"/>
            <a:ext cx="8839200" cy="598488"/>
            <a:chOff x="242" y="3744"/>
            <a:chExt cx="5568" cy="377"/>
          </a:xfrm>
        </p:grpSpPr>
        <p:sp>
          <p:nvSpPr>
            <p:cNvPr id="245916" name="Text Box 156"/>
            <p:cNvSpPr txBox="1">
              <a:spLocks noChangeArrowheads="1"/>
            </p:cNvSpPr>
            <p:nvPr/>
          </p:nvSpPr>
          <p:spPr bwMode="auto">
            <a:xfrm>
              <a:off x="242" y="3794"/>
              <a:ext cx="5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 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+ 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49306" name="Line 157"/>
            <p:cNvSpPr>
              <a:spLocks noChangeShapeType="1"/>
            </p:cNvSpPr>
            <p:nvPr/>
          </p:nvSpPr>
          <p:spPr bwMode="auto">
            <a:xfrm>
              <a:off x="4368" y="3744"/>
              <a:ext cx="11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59"/>
          <p:cNvGrpSpPr>
            <a:grpSpLocks/>
          </p:cNvGrpSpPr>
          <p:nvPr/>
        </p:nvGrpSpPr>
        <p:grpSpPr bwMode="auto">
          <a:xfrm>
            <a:off x="6750050" y="625475"/>
            <a:ext cx="2286000" cy="2155825"/>
            <a:chOff x="336" y="1392"/>
            <a:chExt cx="1680" cy="1882"/>
          </a:xfrm>
        </p:grpSpPr>
        <p:grpSp>
          <p:nvGrpSpPr>
            <p:cNvPr id="49276" name="Group 160"/>
            <p:cNvGrpSpPr>
              <a:grpSpLocks/>
            </p:cNvGrpSpPr>
            <p:nvPr/>
          </p:nvGrpSpPr>
          <p:grpSpPr bwMode="auto">
            <a:xfrm rot="-5400000">
              <a:off x="265" y="2185"/>
              <a:ext cx="670" cy="336"/>
              <a:chOff x="1200" y="1056"/>
              <a:chExt cx="670" cy="336"/>
            </a:xfrm>
          </p:grpSpPr>
          <p:sp>
            <p:nvSpPr>
              <p:cNvPr id="245921" name="Rectangle 161"/>
              <p:cNvSpPr>
                <a:spLocks noChangeArrowheads="1"/>
              </p:cNvSpPr>
              <p:nvPr/>
            </p:nvSpPr>
            <p:spPr bwMode="auto">
              <a:xfrm>
                <a:off x="1488" y="1056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49302" name="Line 162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303" name="Line 163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304" name="Oval 164"/>
              <p:cNvSpPr>
                <a:spLocks noChangeArrowheads="1"/>
              </p:cNvSpPr>
              <p:nvPr/>
            </p:nvSpPr>
            <p:spPr bwMode="auto">
              <a:xfrm>
                <a:off x="1780" y="1195"/>
                <a:ext cx="90" cy="69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9277" name="Group 165"/>
            <p:cNvGrpSpPr>
              <a:grpSpLocks/>
            </p:cNvGrpSpPr>
            <p:nvPr/>
          </p:nvGrpSpPr>
          <p:grpSpPr bwMode="auto">
            <a:xfrm rot="-5400000">
              <a:off x="1370" y="2182"/>
              <a:ext cx="676" cy="336"/>
              <a:chOff x="1200" y="1060"/>
              <a:chExt cx="676" cy="336"/>
            </a:xfrm>
          </p:grpSpPr>
          <p:sp>
            <p:nvSpPr>
              <p:cNvPr id="245926" name="Rectangle 166"/>
              <p:cNvSpPr>
                <a:spLocks noChangeArrowheads="1"/>
              </p:cNvSpPr>
              <p:nvPr/>
            </p:nvSpPr>
            <p:spPr bwMode="auto">
              <a:xfrm>
                <a:off x="1488" y="10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49298" name="Line 167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99" name="Line 168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300" name="Oval 169"/>
              <p:cNvSpPr>
                <a:spLocks noChangeArrowheads="1"/>
              </p:cNvSpPr>
              <p:nvPr/>
            </p:nvSpPr>
            <p:spPr bwMode="auto">
              <a:xfrm>
                <a:off x="1780" y="1195"/>
                <a:ext cx="96" cy="77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9278" name="Line 170"/>
            <p:cNvSpPr>
              <a:spLocks noChangeShapeType="1"/>
            </p:cNvSpPr>
            <p:nvPr/>
          </p:nvSpPr>
          <p:spPr bwMode="auto">
            <a:xfrm>
              <a:off x="672" y="2684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79" name="Line 171"/>
            <p:cNvSpPr>
              <a:spLocks noChangeShapeType="1"/>
            </p:cNvSpPr>
            <p:nvPr/>
          </p:nvSpPr>
          <p:spPr bwMode="auto">
            <a:xfrm flipV="1">
              <a:off x="1706" y="1724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0" name="Line 172"/>
            <p:cNvSpPr>
              <a:spLocks noChangeShapeType="1"/>
            </p:cNvSpPr>
            <p:nvPr/>
          </p:nvSpPr>
          <p:spPr bwMode="auto">
            <a:xfrm flipH="1" flipV="1">
              <a:off x="1440" y="1868"/>
              <a:ext cx="24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1" name="Line 173"/>
            <p:cNvSpPr>
              <a:spLocks noChangeShapeType="1"/>
            </p:cNvSpPr>
            <p:nvPr/>
          </p:nvSpPr>
          <p:spPr bwMode="auto">
            <a:xfrm flipH="1">
              <a:off x="912" y="1868"/>
              <a:ext cx="528" cy="81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2" name="Line 174"/>
            <p:cNvSpPr>
              <a:spLocks noChangeShapeType="1"/>
            </p:cNvSpPr>
            <p:nvPr/>
          </p:nvSpPr>
          <p:spPr bwMode="auto">
            <a:xfrm flipV="1">
              <a:off x="602" y="1724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3" name="Line 175"/>
            <p:cNvSpPr>
              <a:spLocks noChangeShapeType="1"/>
            </p:cNvSpPr>
            <p:nvPr/>
          </p:nvSpPr>
          <p:spPr bwMode="auto">
            <a:xfrm>
              <a:off x="602" y="1868"/>
              <a:ext cx="31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4" name="Line 176"/>
            <p:cNvSpPr>
              <a:spLocks noChangeShapeType="1"/>
            </p:cNvSpPr>
            <p:nvPr/>
          </p:nvSpPr>
          <p:spPr bwMode="auto">
            <a:xfrm flipH="1">
              <a:off x="1392" y="2684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5" name="Line 177"/>
            <p:cNvSpPr>
              <a:spLocks noChangeShapeType="1"/>
            </p:cNvSpPr>
            <p:nvPr/>
          </p:nvSpPr>
          <p:spPr bwMode="auto">
            <a:xfrm flipH="1" flipV="1">
              <a:off x="912" y="1868"/>
              <a:ext cx="480" cy="81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6" name="Line 178"/>
            <p:cNvSpPr>
              <a:spLocks noChangeShapeType="1"/>
            </p:cNvSpPr>
            <p:nvPr/>
          </p:nvSpPr>
          <p:spPr bwMode="auto">
            <a:xfrm>
              <a:off x="528" y="2540"/>
              <a:ext cx="0" cy="33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7" name="Line 179"/>
            <p:cNvSpPr>
              <a:spLocks noChangeShapeType="1"/>
            </p:cNvSpPr>
            <p:nvPr/>
          </p:nvSpPr>
          <p:spPr bwMode="auto">
            <a:xfrm>
              <a:off x="1776" y="2588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0" name="Text Box 180"/>
            <p:cNvSpPr txBox="1">
              <a:spLocks noChangeArrowheads="1"/>
            </p:cNvSpPr>
            <p:nvPr/>
          </p:nvSpPr>
          <p:spPr bwMode="auto">
            <a:xfrm>
              <a:off x="336" y="1392"/>
              <a:ext cx="384" cy="3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49289" name="Line 181"/>
            <p:cNvSpPr>
              <a:spLocks noChangeShapeType="1"/>
            </p:cNvSpPr>
            <p:nvPr/>
          </p:nvSpPr>
          <p:spPr bwMode="auto">
            <a:xfrm>
              <a:off x="1572" y="144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2" name="Text Box 182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3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45943" name="Text Box 183"/>
            <p:cNvSpPr txBox="1">
              <a:spLocks noChangeArrowheads="1"/>
            </p:cNvSpPr>
            <p:nvPr/>
          </p:nvSpPr>
          <p:spPr bwMode="auto">
            <a:xfrm>
              <a:off x="384" y="2928"/>
              <a:ext cx="52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45944" name="Text Box 184"/>
            <p:cNvSpPr txBox="1">
              <a:spLocks noChangeArrowheads="1"/>
            </p:cNvSpPr>
            <p:nvPr/>
          </p:nvSpPr>
          <p:spPr bwMode="auto">
            <a:xfrm>
              <a:off x="1632" y="2928"/>
              <a:ext cx="384" cy="3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endParaRPr lang="en-US" altLang="zh-CN" sz="1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45945" name="Text Box 185"/>
            <p:cNvSpPr txBox="1">
              <a:spLocks noChangeArrowheads="1"/>
            </p:cNvSpPr>
            <p:nvPr/>
          </p:nvSpPr>
          <p:spPr bwMode="auto">
            <a:xfrm>
              <a:off x="459" y="2068"/>
              <a:ext cx="336" cy="34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5946" name="Text Box 186"/>
            <p:cNvSpPr txBox="1">
              <a:spLocks noChangeArrowheads="1"/>
            </p:cNvSpPr>
            <p:nvPr/>
          </p:nvSpPr>
          <p:spPr bwMode="auto">
            <a:xfrm>
              <a:off x="1575" y="2064"/>
              <a:ext cx="33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295" name="Oval 187"/>
            <p:cNvSpPr>
              <a:spLocks noChangeArrowheads="1"/>
            </p:cNvSpPr>
            <p:nvPr/>
          </p:nvSpPr>
          <p:spPr bwMode="auto">
            <a:xfrm>
              <a:off x="564" y="184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9296" name="Oval 188"/>
            <p:cNvSpPr>
              <a:spLocks noChangeArrowheads="1"/>
            </p:cNvSpPr>
            <p:nvPr/>
          </p:nvSpPr>
          <p:spPr bwMode="auto">
            <a:xfrm>
              <a:off x="1680" y="184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9266" name="Line 189"/>
          <p:cNvSpPr>
            <a:spLocks noChangeShapeType="1"/>
          </p:cNvSpPr>
          <p:nvPr/>
        </p:nvSpPr>
        <p:spPr bwMode="auto">
          <a:xfrm>
            <a:off x="373063" y="3543618"/>
            <a:ext cx="431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67" name="Line 190"/>
          <p:cNvSpPr>
            <a:spLocks noChangeShapeType="1"/>
          </p:cNvSpPr>
          <p:nvPr/>
        </p:nvSpPr>
        <p:spPr bwMode="auto">
          <a:xfrm flipV="1">
            <a:off x="1187450" y="2492374"/>
            <a:ext cx="0" cy="756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68" name="Line 191"/>
          <p:cNvSpPr>
            <a:spLocks noChangeShapeType="1"/>
          </p:cNvSpPr>
          <p:nvPr/>
        </p:nvSpPr>
        <p:spPr bwMode="auto">
          <a:xfrm>
            <a:off x="1187450" y="2517083"/>
            <a:ext cx="18351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69" name="Line 192"/>
          <p:cNvSpPr>
            <a:spLocks noChangeShapeType="1"/>
          </p:cNvSpPr>
          <p:nvPr/>
        </p:nvSpPr>
        <p:spPr bwMode="auto">
          <a:xfrm flipV="1">
            <a:off x="3008767" y="2060972"/>
            <a:ext cx="0" cy="431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49274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492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275" name="Text Box 82"/>
          <p:cNvSpPr txBox="1">
            <a:spLocks noChangeArrowheads="1"/>
          </p:cNvSpPr>
          <p:nvPr/>
        </p:nvSpPr>
        <p:spPr bwMode="auto">
          <a:xfrm>
            <a:off x="403225" y="333375"/>
            <a:ext cx="936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89" name="组合 92"/>
          <p:cNvGrpSpPr>
            <a:grpSpLocks/>
          </p:cNvGrpSpPr>
          <p:nvPr/>
        </p:nvGrpSpPr>
        <p:grpSpPr bwMode="auto">
          <a:xfrm>
            <a:off x="403225" y="5581650"/>
            <a:ext cx="8632825" cy="1082674"/>
            <a:chOff x="5525642" y="374774"/>
            <a:chExt cx="3510854" cy="3369181"/>
          </a:xfrm>
        </p:grpSpPr>
        <p:sp>
          <p:nvSpPr>
            <p:cNvPr id="190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" name="Text Box 81"/>
            <p:cNvSpPr txBox="1">
              <a:spLocks noChangeArrowheads="1"/>
            </p:cNvSpPr>
            <p:nvPr/>
          </p:nvSpPr>
          <p:spPr bwMode="auto">
            <a:xfrm>
              <a:off x="6873805" y="374774"/>
              <a:ext cx="819358" cy="1436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次态方程：</a:t>
              </a:r>
            </a:p>
          </p:txBody>
        </p:sp>
      </p:grpSp>
      <p:grpSp>
        <p:nvGrpSpPr>
          <p:cNvPr id="192" name="组合 92"/>
          <p:cNvGrpSpPr>
            <a:grpSpLocks/>
          </p:cNvGrpSpPr>
          <p:nvPr/>
        </p:nvGrpSpPr>
        <p:grpSpPr bwMode="auto">
          <a:xfrm>
            <a:off x="6629400" y="2927851"/>
            <a:ext cx="2494851" cy="2425199"/>
            <a:chOff x="5525642" y="984216"/>
            <a:chExt cx="3510854" cy="2759739"/>
          </a:xfrm>
        </p:grpSpPr>
        <p:sp>
          <p:nvSpPr>
            <p:cNvPr id="193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" name="Text Box 81"/>
            <p:cNvSpPr txBox="1">
              <a:spLocks noChangeArrowheads="1"/>
            </p:cNvSpPr>
            <p:nvPr/>
          </p:nvSpPr>
          <p:spPr bwMode="auto">
            <a:xfrm>
              <a:off x="6123727" y="984216"/>
              <a:ext cx="2253776" cy="525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输入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方程：</a:t>
              </a:r>
            </a:p>
          </p:txBody>
        </p:sp>
      </p:grpSp>
      <p:sp>
        <p:nvSpPr>
          <p:cNvPr id="195" name="Line 191"/>
          <p:cNvSpPr>
            <a:spLocks noChangeShapeType="1"/>
          </p:cNvSpPr>
          <p:nvPr/>
        </p:nvSpPr>
        <p:spPr bwMode="auto">
          <a:xfrm>
            <a:off x="2995613" y="2517082"/>
            <a:ext cx="86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7" name="Line 192"/>
          <p:cNvSpPr>
            <a:spLocks noChangeShapeType="1"/>
          </p:cNvSpPr>
          <p:nvPr/>
        </p:nvSpPr>
        <p:spPr bwMode="auto">
          <a:xfrm flipH="1" flipV="1">
            <a:off x="3860298" y="1782069"/>
            <a:ext cx="1" cy="756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8" name="Oval 133"/>
          <p:cNvSpPr>
            <a:spLocks noChangeArrowheads="1"/>
          </p:cNvSpPr>
          <p:nvPr/>
        </p:nvSpPr>
        <p:spPr bwMode="auto">
          <a:xfrm>
            <a:off x="2972824" y="2488704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99" name="Line 190"/>
          <p:cNvSpPr>
            <a:spLocks noChangeShapeType="1"/>
          </p:cNvSpPr>
          <p:nvPr/>
        </p:nvSpPr>
        <p:spPr bwMode="auto">
          <a:xfrm flipV="1">
            <a:off x="4139952" y="2325392"/>
            <a:ext cx="0" cy="936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" name="Line 191"/>
          <p:cNvSpPr>
            <a:spLocks noChangeShapeType="1"/>
          </p:cNvSpPr>
          <p:nvPr/>
        </p:nvSpPr>
        <p:spPr bwMode="auto">
          <a:xfrm>
            <a:off x="1171573" y="2342399"/>
            <a:ext cx="4546752" cy="2366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" name="Oval 133"/>
          <p:cNvSpPr>
            <a:spLocks noChangeArrowheads="1"/>
          </p:cNvSpPr>
          <p:nvPr/>
        </p:nvSpPr>
        <p:spPr bwMode="auto">
          <a:xfrm>
            <a:off x="4101535" y="23017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200" name="Group 120">
            <a:extLst>
              <a:ext uri="{FF2B5EF4-FFF2-40B4-BE49-F238E27FC236}">
                <a16:creationId xmlns:a16="http://schemas.microsoft.com/office/drawing/2014/main" id="{5E1D9D50-E6B7-4748-95FB-BCD760D933B1}"/>
              </a:ext>
            </a:extLst>
          </p:cNvPr>
          <p:cNvGrpSpPr>
            <a:grpSpLocks/>
          </p:cNvGrpSpPr>
          <p:nvPr/>
        </p:nvGrpSpPr>
        <p:grpSpPr bwMode="auto">
          <a:xfrm>
            <a:off x="3462536" y="1879997"/>
            <a:ext cx="533400" cy="396875"/>
            <a:chOff x="2352" y="3792"/>
            <a:chExt cx="336" cy="250"/>
          </a:xfrm>
        </p:grpSpPr>
        <p:sp>
          <p:nvSpPr>
            <p:cNvPr id="201" name="Text Box 121">
              <a:extLst>
                <a:ext uri="{FF2B5EF4-FFF2-40B4-BE49-F238E27FC236}">
                  <a16:creationId xmlns:a16="http://schemas.microsoft.com/office/drawing/2014/main" id="{CDC141A2-AA0B-4965-AF2C-230D979E4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79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kumimoji="0" lang="en-US" altLang="zh-CN" sz="20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204" name="Line 122">
              <a:extLst>
                <a:ext uri="{FF2B5EF4-FFF2-40B4-BE49-F238E27FC236}">
                  <a16:creationId xmlns:a16="http://schemas.microsoft.com/office/drawing/2014/main" id="{22228FC9-9EAB-4EBE-8549-8FC63208F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7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" name="Oval 133">
            <a:extLst>
              <a:ext uri="{FF2B5EF4-FFF2-40B4-BE49-F238E27FC236}">
                <a16:creationId xmlns:a16="http://schemas.microsoft.com/office/drawing/2014/main" id="{D5522CAF-7CD4-4108-87A6-F6D886773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4" y="2974444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06" name="Oval 133">
            <a:extLst>
              <a:ext uri="{FF2B5EF4-FFF2-40B4-BE49-F238E27FC236}">
                <a16:creationId xmlns:a16="http://schemas.microsoft.com/office/drawing/2014/main" id="{C061037C-37AF-4CB5-BBFE-5AEBF3D7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2929106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07" name="Oval 133">
            <a:extLst>
              <a:ext uri="{FF2B5EF4-FFF2-40B4-BE49-F238E27FC236}">
                <a16:creationId xmlns:a16="http://schemas.microsoft.com/office/drawing/2014/main" id="{1843EF2C-A8B8-49E6-8E5A-3CB9983E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2" y="293756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08" name="Text Box 4"/>
          <p:cNvSpPr txBox="1">
            <a:spLocks noChangeArrowheads="1"/>
          </p:cNvSpPr>
          <p:nvPr/>
        </p:nvSpPr>
        <p:spPr bwMode="auto">
          <a:xfrm>
            <a:off x="0" y="968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节拍发生器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9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16934" y="1124744"/>
          <a:ext cx="5535184" cy="2642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5089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chemeClr val="bg2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kumimoji="0" lang="en-US" altLang="zh-CN" sz="2000" b="1" dirty="0">
                          <a:solidFill>
                            <a:schemeClr val="bg2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kumimoji="0" lang="en-US" altLang="zh-CN" sz="2000" b="1" dirty="0">
                          <a:solidFill>
                            <a:schemeClr val="bg2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kumimoji="0" lang="en-US" altLang="zh-CN" sz="2000" b="1" dirty="0">
                          <a:solidFill>
                            <a:schemeClr val="bg2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chemeClr val="bg2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kumimoji="0" lang="en-US" altLang="zh-CN" sz="2000" b="1" baseline="30000" dirty="0">
                          <a:solidFill>
                            <a:schemeClr val="bg2"/>
                          </a:solidFill>
                        </a:rPr>
                        <a:t>n+1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dirty="0">
                          <a:solidFill>
                            <a:schemeClr val="bg2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kumimoji="0" lang="en-US" altLang="zh-CN" sz="2000" b="1" baseline="30000" dirty="0">
                          <a:solidFill>
                            <a:schemeClr val="bg2"/>
                          </a:solidFill>
                        </a:rPr>
                        <a:t>n+1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dirty="0">
                          <a:solidFill>
                            <a:schemeClr val="bg2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kumimoji="0" lang="en-US" altLang="zh-CN" sz="2000" b="1" baseline="30000" dirty="0">
                          <a:solidFill>
                            <a:schemeClr val="bg2"/>
                          </a:solidFill>
                        </a:rPr>
                        <a:t>n+1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chemeClr val="bg2"/>
                          </a:solidFill>
                        </a:rPr>
                        <a:t>Y</a:t>
                      </a:r>
                      <a:r>
                        <a:rPr kumimoji="0" lang="en-US" altLang="zh-CN" sz="2000" b="1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kumimoji="0" lang="en-US" altLang="zh-CN" sz="2000" b="1" baseline="30000" dirty="0">
                          <a:solidFill>
                            <a:schemeClr val="bg2"/>
                          </a:solidFill>
                        </a:rPr>
                        <a:t>n+1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dirty="0">
                          <a:solidFill>
                            <a:schemeClr val="bg2"/>
                          </a:solidFill>
                        </a:rPr>
                        <a:t>CP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0  0  0  0 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1  0  0  0 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0  1  0  0 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0  0  1  0 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0  0  0  1 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0178" name="Group 4"/>
          <p:cNvGrpSpPr>
            <a:grpSpLocks/>
          </p:cNvGrpSpPr>
          <p:nvPr/>
        </p:nvGrpSpPr>
        <p:grpSpPr bwMode="auto">
          <a:xfrm>
            <a:off x="5105400" y="1649413"/>
            <a:ext cx="304800" cy="2062163"/>
            <a:chOff x="3072" y="333"/>
            <a:chExt cx="192" cy="1299"/>
          </a:xfrm>
        </p:grpSpPr>
        <p:grpSp>
          <p:nvGrpSpPr>
            <p:cNvPr id="50201" name="Group 9"/>
            <p:cNvGrpSpPr>
              <a:grpSpLocks/>
            </p:cNvGrpSpPr>
            <p:nvPr/>
          </p:nvGrpSpPr>
          <p:grpSpPr bwMode="auto">
            <a:xfrm>
              <a:off x="3072" y="333"/>
              <a:ext cx="192" cy="195"/>
              <a:chOff x="3312" y="381"/>
              <a:chExt cx="192" cy="195"/>
            </a:xfrm>
          </p:grpSpPr>
          <p:sp>
            <p:nvSpPr>
              <p:cNvPr id="50218" name="Line 10"/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9" name="Line 11"/>
              <p:cNvSpPr>
                <a:spLocks noChangeShapeType="1"/>
              </p:cNvSpPr>
              <p:nvPr/>
            </p:nvSpPr>
            <p:spPr bwMode="auto">
              <a:xfrm>
                <a:off x="3408" y="381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20" name="Line 12"/>
              <p:cNvSpPr>
                <a:spLocks noChangeShapeType="1"/>
              </p:cNvSpPr>
              <p:nvPr/>
            </p:nvSpPr>
            <p:spPr bwMode="auto">
              <a:xfrm>
                <a:off x="3408" y="3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0202" name="Group 13"/>
            <p:cNvGrpSpPr>
              <a:grpSpLocks/>
            </p:cNvGrpSpPr>
            <p:nvPr/>
          </p:nvGrpSpPr>
          <p:grpSpPr bwMode="auto">
            <a:xfrm>
              <a:off x="3072" y="621"/>
              <a:ext cx="192" cy="195"/>
              <a:chOff x="3312" y="381"/>
              <a:chExt cx="192" cy="195"/>
            </a:xfrm>
          </p:grpSpPr>
          <p:sp>
            <p:nvSpPr>
              <p:cNvPr id="50215" name="Line 14"/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6" name="Line 15"/>
              <p:cNvSpPr>
                <a:spLocks noChangeShapeType="1"/>
              </p:cNvSpPr>
              <p:nvPr/>
            </p:nvSpPr>
            <p:spPr bwMode="auto">
              <a:xfrm>
                <a:off x="3408" y="381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7" name="Line 16"/>
              <p:cNvSpPr>
                <a:spLocks noChangeShapeType="1"/>
              </p:cNvSpPr>
              <p:nvPr/>
            </p:nvSpPr>
            <p:spPr bwMode="auto">
              <a:xfrm>
                <a:off x="3408" y="3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0203" name="Group 17"/>
            <p:cNvGrpSpPr>
              <a:grpSpLocks/>
            </p:cNvGrpSpPr>
            <p:nvPr/>
          </p:nvGrpSpPr>
          <p:grpSpPr bwMode="auto">
            <a:xfrm>
              <a:off x="3072" y="909"/>
              <a:ext cx="192" cy="195"/>
              <a:chOff x="3312" y="381"/>
              <a:chExt cx="192" cy="195"/>
            </a:xfrm>
          </p:grpSpPr>
          <p:sp>
            <p:nvSpPr>
              <p:cNvPr id="50212" name="Line 18"/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3" name="Line 19"/>
              <p:cNvSpPr>
                <a:spLocks noChangeShapeType="1"/>
              </p:cNvSpPr>
              <p:nvPr/>
            </p:nvSpPr>
            <p:spPr bwMode="auto">
              <a:xfrm>
                <a:off x="3408" y="381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4" name="Line 20"/>
              <p:cNvSpPr>
                <a:spLocks noChangeShapeType="1"/>
              </p:cNvSpPr>
              <p:nvPr/>
            </p:nvSpPr>
            <p:spPr bwMode="auto">
              <a:xfrm>
                <a:off x="3408" y="3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0204" name="Group 21"/>
            <p:cNvGrpSpPr>
              <a:grpSpLocks/>
            </p:cNvGrpSpPr>
            <p:nvPr/>
          </p:nvGrpSpPr>
          <p:grpSpPr bwMode="auto">
            <a:xfrm>
              <a:off x="3072" y="1149"/>
              <a:ext cx="192" cy="195"/>
              <a:chOff x="3312" y="381"/>
              <a:chExt cx="192" cy="195"/>
            </a:xfrm>
          </p:grpSpPr>
          <p:sp>
            <p:nvSpPr>
              <p:cNvPr id="50209" name="Line 22"/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0" name="Line 23"/>
              <p:cNvSpPr>
                <a:spLocks noChangeShapeType="1"/>
              </p:cNvSpPr>
              <p:nvPr/>
            </p:nvSpPr>
            <p:spPr bwMode="auto">
              <a:xfrm>
                <a:off x="3408" y="381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1" name="Line 24"/>
              <p:cNvSpPr>
                <a:spLocks noChangeShapeType="1"/>
              </p:cNvSpPr>
              <p:nvPr/>
            </p:nvSpPr>
            <p:spPr bwMode="auto">
              <a:xfrm>
                <a:off x="3408" y="3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0205" name="Group 25"/>
            <p:cNvGrpSpPr>
              <a:grpSpLocks/>
            </p:cNvGrpSpPr>
            <p:nvPr/>
          </p:nvGrpSpPr>
          <p:grpSpPr bwMode="auto">
            <a:xfrm>
              <a:off x="3072" y="1437"/>
              <a:ext cx="192" cy="195"/>
              <a:chOff x="3312" y="381"/>
              <a:chExt cx="192" cy="195"/>
            </a:xfrm>
          </p:grpSpPr>
          <p:sp>
            <p:nvSpPr>
              <p:cNvPr id="50206" name="Line 26"/>
              <p:cNvSpPr>
                <a:spLocks noChangeShapeType="1"/>
              </p:cNvSpPr>
              <p:nvPr/>
            </p:nvSpPr>
            <p:spPr bwMode="auto">
              <a:xfrm>
                <a:off x="3312" y="5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7" name="Line 27"/>
              <p:cNvSpPr>
                <a:spLocks noChangeShapeType="1"/>
              </p:cNvSpPr>
              <p:nvPr/>
            </p:nvSpPr>
            <p:spPr bwMode="auto">
              <a:xfrm>
                <a:off x="3408" y="381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8" name="Line 28"/>
              <p:cNvSpPr>
                <a:spLocks noChangeShapeType="1"/>
              </p:cNvSpPr>
              <p:nvPr/>
            </p:nvSpPr>
            <p:spPr bwMode="auto">
              <a:xfrm>
                <a:off x="3408" y="3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46813" name="Text Box 29"/>
          <p:cNvSpPr txBox="1">
            <a:spLocks noChangeArrowheads="1"/>
          </p:cNvSpPr>
          <p:nvPr/>
        </p:nvSpPr>
        <p:spPr bwMode="auto">
          <a:xfrm>
            <a:off x="6324600" y="1196975"/>
            <a:ext cx="9144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0100</a:t>
            </a:r>
          </a:p>
        </p:txBody>
      </p:sp>
      <p:sp>
        <p:nvSpPr>
          <p:cNvPr id="246814" name="Text Box 30"/>
          <p:cNvSpPr txBox="1">
            <a:spLocks noChangeArrowheads="1"/>
          </p:cNvSpPr>
          <p:nvPr/>
        </p:nvSpPr>
        <p:spPr bwMode="auto">
          <a:xfrm>
            <a:off x="7772400" y="1196975"/>
            <a:ext cx="9144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0010</a:t>
            </a:r>
          </a:p>
        </p:txBody>
      </p:sp>
      <p:sp>
        <p:nvSpPr>
          <p:cNvPr id="246815" name="Text Box 31"/>
          <p:cNvSpPr txBox="1">
            <a:spLocks noChangeArrowheads="1"/>
          </p:cNvSpPr>
          <p:nvPr/>
        </p:nvSpPr>
        <p:spPr bwMode="auto">
          <a:xfrm>
            <a:off x="7848600" y="2035175"/>
            <a:ext cx="9144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0001</a:t>
            </a:r>
          </a:p>
        </p:txBody>
      </p:sp>
      <p:sp>
        <p:nvSpPr>
          <p:cNvPr id="246816" name="Text Box 32"/>
          <p:cNvSpPr txBox="1">
            <a:spLocks noChangeArrowheads="1"/>
          </p:cNvSpPr>
          <p:nvPr/>
        </p:nvSpPr>
        <p:spPr bwMode="auto">
          <a:xfrm>
            <a:off x="6400800" y="2025650"/>
            <a:ext cx="838200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</a:p>
        </p:txBody>
      </p:sp>
      <p:sp>
        <p:nvSpPr>
          <p:cNvPr id="50183" name="Line 33"/>
          <p:cNvSpPr>
            <a:spLocks noChangeShapeType="1"/>
          </p:cNvSpPr>
          <p:nvPr/>
        </p:nvSpPr>
        <p:spPr bwMode="auto">
          <a:xfrm>
            <a:off x="7315200" y="1425575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4" name="Line 34"/>
          <p:cNvSpPr>
            <a:spLocks noChangeShapeType="1"/>
          </p:cNvSpPr>
          <p:nvPr/>
        </p:nvSpPr>
        <p:spPr bwMode="auto">
          <a:xfrm>
            <a:off x="8153400" y="165417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5" name="Line 35"/>
          <p:cNvSpPr>
            <a:spLocks noChangeShapeType="1"/>
          </p:cNvSpPr>
          <p:nvPr/>
        </p:nvSpPr>
        <p:spPr bwMode="auto">
          <a:xfrm flipH="1">
            <a:off x="7315200" y="2263775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6" name="Line 36"/>
          <p:cNvSpPr>
            <a:spLocks noChangeShapeType="1"/>
          </p:cNvSpPr>
          <p:nvPr/>
        </p:nvSpPr>
        <p:spPr bwMode="auto">
          <a:xfrm flipV="1">
            <a:off x="6934200" y="165417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821" name="Text Box 37"/>
          <p:cNvSpPr txBox="1">
            <a:spLocks noChangeArrowheads="1"/>
          </p:cNvSpPr>
          <p:nvPr/>
        </p:nvSpPr>
        <p:spPr bwMode="auto">
          <a:xfrm>
            <a:off x="6400800" y="3025775"/>
            <a:ext cx="914400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0000</a:t>
            </a:r>
          </a:p>
        </p:txBody>
      </p:sp>
      <p:sp>
        <p:nvSpPr>
          <p:cNvPr id="50188" name="Line 38"/>
          <p:cNvSpPr>
            <a:spLocks noChangeShapeType="1"/>
          </p:cNvSpPr>
          <p:nvPr/>
        </p:nvSpPr>
        <p:spPr bwMode="auto">
          <a:xfrm flipV="1">
            <a:off x="6858000" y="2568575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0191" name="Picture 4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4" name="Text Box 82"/>
          <p:cNvSpPr txBox="1">
            <a:spLocks noChangeArrowheads="1"/>
          </p:cNvSpPr>
          <p:nvPr/>
        </p:nvSpPr>
        <p:spPr bwMode="auto">
          <a:xfrm>
            <a:off x="250825" y="549275"/>
            <a:ext cx="936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3" name="Group 155"/>
          <p:cNvGrpSpPr>
            <a:grpSpLocks/>
          </p:cNvGrpSpPr>
          <p:nvPr/>
        </p:nvGrpSpPr>
        <p:grpSpPr bwMode="auto">
          <a:xfrm>
            <a:off x="384175" y="4150989"/>
            <a:ext cx="8839200" cy="598488"/>
            <a:chOff x="242" y="3744"/>
            <a:chExt cx="5568" cy="377"/>
          </a:xfrm>
        </p:grpSpPr>
        <p:sp>
          <p:nvSpPr>
            <p:cNvPr id="44" name="Text Box 156"/>
            <p:cNvSpPr txBox="1">
              <a:spLocks noChangeArrowheads="1"/>
            </p:cNvSpPr>
            <p:nvPr/>
          </p:nvSpPr>
          <p:spPr bwMode="auto">
            <a:xfrm>
              <a:off x="242" y="3794"/>
              <a:ext cx="5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n+1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 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+ 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45" name="Line 157"/>
            <p:cNvSpPr>
              <a:spLocks noChangeShapeType="1"/>
            </p:cNvSpPr>
            <p:nvPr/>
          </p:nvSpPr>
          <p:spPr bwMode="auto">
            <a:xfrm>
              <a:off x="4368" y="3744"/>
              <a:ext cx="11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" name="组合 92"/>
          <p:cNvGrpSpPr>
            <a:grpSpLocks/>
          </p:cNvGrpSpPr>
          <p:nvPr/>
        </p:nvGrpSpPr>
        <p:grpSpPr bwMode="auto">
          <a:xfrm>
            <a:off x="403225" y="3789040"/>
            <a:ext cx="8632825" cy="1082674"/>
            <a:chOff x="5525642" y="374774"/>
            <a:chExt cx="3510854" cy="3369181"/>
          </a:xfrm>
        </p:grpSpPr>
        <p:sp>
          <p:nvSpPr>
            <p:cNvPr id="47" name="圆角矩形 104"/>
            <p:cNvSpPr>
              <a:spLocks noChangeArrowheads="1"/>
            </p:cNvSpPr>
            <p:nvPr/>
          </p:nvSpPr>
          <p:spPr bwMode="auto">
            <a:xfrm>
              <a:off x="5525642" y="1237149"/>
              <a:ext cx="3510854" cy="250680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81"/>
            <p:cNvSpPr txBox="1">
              <a:spLocks noChangeArrowheads="1"/>
            </p:cNvSpPr>
            <p:nvPr/>
          </p:nvSpPr>
          <p:spPr bwMode="auto">
            <a:xfrm>
              <a:off x="6873805" y="374774"/>
              <a:ext cx="819358" cy="1436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次态方程：</a:t>
              </a:r>
            </a:p>
          </p:txBody>
        </p:sp>
      </p:grp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节拍发生器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4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4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4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13" grpId="0" animBg="1"/>
      <p:bldP spid="246814" grpId="0" animBg="1"/>
      <p:bldP spid="246815" grpId="0" animBg="1"/>
      <p:bldP spid="246816" grpId="0" animBg="1"/>
      <p:bldP spid="50183" grpId="0" animBg="1"/>
      <p:bldP spid="50184" grpId="0" animBg="1"/>
      <p:bldP spid="50185" grpId="0" animBg="1"/>
      <p:bldP spid="50186" grpId="0" animBg="1"/>
      <p:bldP spid="246821" grpId="0" animBg="1"/>
      <p:bldP spid="501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4221162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9" y="1507729"/>
            <a:ext cx="1503847" cy="1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AutoShape 49"/>
          <p:cNvSpPr>
            <a:spLocks noChangeArrowheads="1"/>
          </p:cNvSpPr>
          <p:nvPr/>
        </p:nvSpPr>
        <p:spPr bwMode="auto">
          <a:xfrm>
            <a:off x="5652120" y="2059757"/>
            <a:ext cx="576262" cy="287337"/>
          </a:xfrm>
          <a:prstGeom prst="rightArrow">
            <a:avLst>
              <a:gd name="adj1" fmla="val 50000"/>
              <a:gd name="adj2" fmla="val 50138"/>
            </a:avLst>
          </a:prstGeom>
          <a:solidFill>
            <a:srgbClr val="FF330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49" name="Text Box 51"/>
          <p:cNvSpPr txBox="1">
            <a:spLocks noChangeArrowheads="1"/>
          </p:cNvSpPr>
          <p:nvPr/>
        </p:nvSpPr>
        <p:spPr bwMode="auto">
          <a:xfrm>
            <a:off x="900113" y="3084598"/>
            <a:ext cx="568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使用总线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进行数据传输</a:t>
            </a:r>
          </a:p>
        </p:txBody>
      </p:sp>
      <p:sp>
        <p:nvSpPr>
          <p:cNvPr id="10250" name="Text Box 52"/>
          <p:cNvSpPr txBox="1">
            <a:spLocks noChangeArrowheads="1"/>
          </p:cNvSpPr>
          <p:nvPr/>
        </p:nvSpPr>
        <p:spPr bwMode="auto">
          <a:xfrm>
            <a:off x="900113" y="908050"/>
            <a:ext cx="568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输出使能</a:t>
            </a:r>
          </a:p>
        </p:txBody>
      </p:sp>
      <p:sp>
        <p:nvSpPr>
          <p:cNvPr id="1025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数据传输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7969730" y="2408926"/>
            <a:ext cx="871545" cy="675671"/>
          </a:xfrm>
          <a:prstGeom prst="wedgeRectCallout">
            <a:avLst>
              <a:gd name="adj1" fmla="val -70069"/>
              <a:gd name="adj2" fmla="val -46275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位寄</a:t>
            </a: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存器</a:t>
            </a:r>
          </a:p>
        </p:txBody>
      </p:sp>
      <p:pic>
        <p:nvPicPr>
          <p:cNvPr id="11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0" y="3546560"/>
            <a:ext cx="5228530" cy="27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696074" y="4221088"/>
            <a:ext cx="3196406" cy="1477328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+mn-lt"/>
              </a:rPr>
              <a:t>EF=00,  </a:t>
            </a:r>
            <a:r>
              <a:rPr lang="en-US" altLang="zh-CN" sz="1800" dirty="0" err="1">
                <a:solidFill>
                  <a:schemeClr val="bg2"/>
                </a:solidFill>
                <a:latin typeface="+mn-lt"/>
              </a:rPr>
              <a:t>LdG</a:t>
            </a:r>
            <a:r>
              <a:rPr lang="en-US" altLang="zh-CN" sz="1800" dirty="0">
                <a:solidFill>
                  <a:schemeClr val="bg2"/>
                </a:solidFill>
                <a:latin typeface="+mn-lt"/>
              </a:rPr>
              <a:t>=1,  </a:t>
            </a:r>
            <a:r>
              <a:rPr lang="en-US" altLang="zh-CN" sz="1800" dirty="0" err="1">
                <a:solidFill>
                  <a:schemeClr val="bg2"/>
                </a:solidFill>
                <a:latin typeface="+mn-lt"/>
              </a:rPr>
              <a:t>LdH</a:t>
            </a:r>
            <a:r>
              <a:rPr lang="en-US" altLang="zh-CN" sz="1800" dirty="0">
                <a:solidFill>
                  <a:schemeClr val="bg2"/>
                </a:solidFill>
                <a:latin typeface="+mn-lt"/>
              </a:rPr>
              <a:t>=0,  </a:t>
            </a:r>
            <a:r>
              <a:rPr lang="en-US" altLang="zh-CN" sz="1800" dirty="0" err="1">
                <a:solidFill>
                  <a:schemeClr val="bg2"/>
                </a:solidFill>
                <a:latin typeface="+mn-lt"/>
              </a:rPr>
              <a:t>Clk</a:t>
            </a:r>
            <a:r>
              <a:rPr lang="en-US" altLang="zh-CN" sz="1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+mn-lt"/>
              </a:rPr>
              <a:t>↑ </a:t>
            </a:r>
          </a:p>
          <a:p>
            <a:pPr eaLnBrk="1" hangingPunct="1">
              <a:spcBef>
                <a:spcPts val="0"/>
              </a:spcBef>
              <a:buClr>
                <a:srgbClr val="FF0000"/>
              </a:buClr>
              <a:buSz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+mn-lt"/>
              </a:rPr>
              <a:t>                          —— A to G  </a:t>
            </a:r>
          </a:p>
          <a:p>
            <a:pPr eaLnBrk="1" hangingPunct="1">
              <a:spcBef>
                <a:spcPts val="0"/>
              </a:spcBef>
              <a:buClr>
                <a:srgbClr val="FF0000"/>
              </a:buClr>
              <a:buSzTx/>
              <a:buNone/>
            </a:pPr>
            <a:endParaRPr lang="en-US" altLang="zh-CN" sz="1800" dirty="0">
              <a:solidFill>
                <a:schemeClr val="bg2"/>
              </a:solidFill>
              <a:latin typeface="+mn-lt"/>
            </a:endParaRPr>
          </a:p>
          <a:p>
            <a:pPr eaLnBrk="1" hangingPunct="1">
              <a:spcBef>
                <a:spcPts val="0"/>
              </a:spcBef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+mn-lt"/>
              </a:rPr>
              <a:t>EF=01,  </a:t>
            </a:r>
            <a:r>
              <a:rPr lang="en-US" altLang="zh-CN" sz="1800" dirty="0" err="1">
                <a:solidFill>
                  <a:schemeClr val="bg2"/>
                </a:solidFill>
                <a:latin typeface="+mn-lt"/>
              </a:rPr>
              <a:t>LdG</a:t>
            </a:r>
            <a:r>
              <a:rPr lang="en-US" altLang="zh-CN" sz="1800" dirty="0">
                <a:solidFill>
                  <a:schemeClr val="bg2"/>
                </a:solidFill>
                <a:latin typeface="+mn-lt"/>
              </a:rPr>
              <a:t>=0,  </a:t>
            </a:r>
            <a:r>
              <a:rPr lang="en-US" altLang="zh-CN" sz="1800" dirty="0" err="1">
                <a:solidFill>
                  <a:schemeClr val="bg2"/>
                </a:solidFill>
                <a:latin typeface="+mn-lt"/>
              </a:rPr>
              <a:t>LdH</a:t>
            </a:r>
            <a:r>
              <a:rPr lang="en-US" altLang="zh-CN" sz="1800" dirty="0">
                <a:solidFill>
                  <a:schemeClr val="bg2"/>
                </a:solidFill>
                <a:latin typeface="+mn-lt"/>
              </a:rPr>
              <a:t>=1,  </a:t>
            </a:r>
            <a:r>
              <a:rPr lang="en-US" altLang="zh-CN" sz="1800" dirty="0" err="1">
                <a:solidFill>
                  <a:schemeClr val="bg2"/>
                </a:solidFill>
                <a:latin typeface="+mn-lt"/>
              </a:rPr>
              <a:t>Clk</a:t>
            </a:r>
            <a:r>
              <a:rPr lang="en-US" altLang="zh-CN" sz="1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+mn-lt"/>
              </a:rPr>
              <a:t>↑ </a:t>
            </a:r>
          </a:p>
          <a:p>
            <a:pPr eaLnBrk="1" hangingPunct="1">
              <a:spcBef>
                <a:spcPts val="0"/>
              </a:spcBef>
              <a:buClr>
                <a:srgbClr val="FF0000"/>
              </a:buClr>
              <a:buSz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+mn-lt"/>
              </a:rPr>
              <a:t>                          —— B to 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49" grpId="0"/>
      <p:bldP spid="2" grpId="0" animBg="1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4"/>
          <p:cNvSpPr>
            <a:spLocks noChangeShapeType="1"/>
          </p:cNvSpPr>
          <p:nvPr/>
        </p:nvSpPr>
        <p:spPr bwMode="auto">
          <a:xfrm>
            <a:off x="3962400" y="1000125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1203" name="Group 5"/>
          <p:cNvGrpSpPr>
            <a:grpSpLocks/>
          </p:cNvGrpSpPr>
          <p:nvPr/>
        </p:nvGrpSpPr>
        <p:grpSpPr bwMode="auto">
          <a:xfrm>
            <a:off x="1295400" y="695325"/>
            <a:ext cx="4191000" cy="381000"/>
            <a:chOff x="1008" y="288"/>
            <a:chExt cx="2640" cy="240"/>
          </a:xfrm>
        </p:grpSpPr>
        <p:sp>
          <p:nvSpPr>
            <p:cNvPr id="51290" name="Line 6"/>
            <p:cNvSpPr>
              <a:spLocks noChangeShapeType="1"/>
            </p:cNvSpPr>
            <p:nvPr/>
          </p:nvSpPr>
          <p:spPr bwMode="auto">
            <a:xfrm>
              <a:off x="124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1" name="Line 7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2" name="Line 8"/>
            <p:cNvSpPr>
              <a:spLocks noChangeShapeType="1"/>
            </p:cNvSpPr>
            <p:nvPr/>
          </p:nvSpPr>
          <p:spPr bwMode="auto">
            <a:xfrm>
              <a:off x="12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3" name="Line 9"/>
            <p:cNvSpPr>
              <a:spLocks noChangeShapeType="1"/>
            </p:cNvSpPr>
            <p:nvPr/>
          </p:nvSpPr>
          <p:spPr bwMode="auto">
            <a:xfrm>
              <a:off x="148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4" name="Line 10"/>
            <p:cNvSpPr>
              <a:spLocks noChangeShapeType="1"/>
            </p:cNvSpPr>
            <p:nvPr/>
          </p:nvSpPr>
          <p:spPr bwMode="auto">
            <a:xfrm>
              <a:off x="172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5" name="Line 11"/>
            <p:cNvSpPr>
              <a:spLocks noChangeShapeType="1"/>
            </p:cNvSpPr>
            <p:nvPr/>
          </p:nvSpPr>
          <p:spPr bwMode="auto">
            <a:xfrm>
              <a:off x="19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6" name="Line 12"/>
            <p:cNvSpPr>
              <a:spLocks noChangeShapeType="1"/>
            </p:cNvSpPr>
            <p:nvPr/>
          </p:nvSpPr>
          <p:spPr bwMode="auto">
            <a:xfrm>
              <a:off x="17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7" name="Line 13"/>
            <p:cNvSpPr>
              <a:spLocks noChangeShapeType="1"/>
            </p:cNvSpPr>
            <p:nvPr/>
          </p:nvSpPr>
          <p:spPr bwMode="auto">
            <a:xfrm>
              <a:off x="196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8" name="Line 14"/>
            <p:cNvSpPr>
              <a:spLocks noChangeShapeType="1"/>
            </p:cNvSpPr>
            <p:nvPr/>
          </p:nvSpPr>
          <p:spPr bwMode="auto">
            <a:xfrm>
              <a:off x="220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9" name="Line 15"/>
            <p:cNvSpPr>
              <a:spLocks noChangeShapeType="1"/>
            </p:cNvSpPr>
            <p:nvPr/>
          </p:nvSpPr>
          <p:spPr bwMode="auto">
            <a:xfrm>
              <a:off x="244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0" name="Line 16"/>
            <p:cNvSpPr>
              <a:spLocks noChangeShapeType="1"/>
            </p:cNvSpPr>
            <p:nvPr/>
          </p:nvSpPr>
          <p:spPr bwMode="auto">
            <a:xfrm>
              <a:off x="22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1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2" name="Line 18"/>
            <p:cNvSpPr>
              <a:spLocks noChangeShapeType="1"/>
            </p:cNvSpPr>
            <p:nvPr/>
          </p:nvSpPr>
          <p:spPr bwMode="auto">
            <a:xfrm>
              <a:off x="268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3" name="Line 19"/>
            <p:cNvSpPr>
              <a:spLocks noChangeShapeType="1"/>
            </p:cNvSpPr>
            <p:nvPr/>
          </p:nvSpPr>
          <p:spPr bwMode="auto">
            <a:xfrm>
              <a:off x="292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4" name="Line 20"/>
            <p:cNvSpPr>
              <a:spLocks noChangeShapeType="1"/>
            </p:cNvSpPr>
            <p:nvPr/>
          </p:nvSpPr>
          <p:spPr bwMode="auto">
            <a:xfrm>
              <a:off x="268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5" name="Line 21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6" name="Line 22"/>
            <p:cNvSpPr>
              <a:spLocks noChangeShapeType="1"/>
            </p:cNvSpPr>
            <p:nvPr/>
          </p:nvSpPr>
          <p:spPr bwMode="auto">
            <a:xfrm>
              <a:off x="10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7" name="Line 23"/>
            <p:cNvSpPr>
              <a:spLocks noChangeShapeType="1"/>
            </p:cNvSpPr>
            <p:nvPr/>
          </p:nvSpPr>
          <p:spPr bwMode="auto">
            <a:xfrm>
              <a:off x="3168" y="28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8" name="Line 24"/>
            <p:cNvSpPr>
              <a:spLocks noChangeShapeType="1"/>
            </p:cNvSpPr>
            <p:nvPr/>
          </p:nvSpPr>
          <p:spPr bwMode="auto">
            <a:xfrm>
              <a:off x="340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9" name="Line 25"/>
            <p:cNvSpPr>
              <a:spLocks noChangeShapeType="1"/>
            </p:cNvSpPr>
            <p:nvPr/>
          </p:nvSpPr>
          <p:spPr bwMode="auto">
            <a:xfrm>
              <a:off x="3168" y="2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10" name="Line 26"/>
            <p:cNvSpPr>
              <a:spLocks noChangeShapeType="1"/>
            </p:cNvSpPr>
            <p:nvPr/>
          </p:nvSpPr>
          <p:spPr bwMode="auto">
            <a:xfrm>
              <a:off x="340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11" name="Line 27"/>
            <p:cNvSpPr>
              <a:spLocks noChangeShapeType="1"/>
            </p:cNvSpPr>
            <p:nvPr/>
          </p:nvSpPr>
          <p:spPr bwMode="auto">
            <a:xfrm>
              <a:off x="2928" y="528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04" name="Line 28"/>
          <p:cNvSpPr>
            <a:spLocks noChangeShapeType="1"/>
          </p:cNvSpPr>
          <p:nvPr/>
        </p:nvSpPr>
        <p:spPr bwMode="auto">
          <a:xfrm>
            <a:off x="1676400" y="1076325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5" name="Line 29"/>
          <p:cNvSpPr>
            <a:spLocks noChangeShapeType="1"/>
          </p:cNvSpPr>
          <p:nvPr/>
        </p:nvSpPr>
        <p:spPr bwMode="auto">
          <a:xfrm>
            <a:off x="2438400" y="1119188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6" name="Line 30"/>
          <p:cNvSpPr>
            <a:spLocks noChangeShapeType="1"/>
          </p:cNvSpPr>
          <p:nvPr/>
        </p:nvSpPr>
        <p:spPr bwMode="auto">
          <a:xfrm>
            <a:off x="3200400" y="1119188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7" name="Line 31"/>
          <p:cNvSpPr>
            <a:spLocks noChangeShapeType="1"/>
          </p:cNvSpPr>
          <p:nvPr/>
        </p:nvSpPr>
        <p:spPr bwMode="auto">
          <a:xfrm>
            <a:off x="4724400" y="1119188"/>
            <a:ext cx="0" cy="43719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40" name="Text Box 32"/>
          <p:cNvSpPr txBox="1">
            <a:spLocks noChangeArrowheads="1"/>
          </p:cNvSpPr>
          <p:nvPr/>
        </p:nvSpPr>
        <p:spPr bwMode="auto">
          <a:xfrm>
            <a:off x="489248" y="6191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  <a:endParaRPr kumimoji="0"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7841" name="Text Box 33"/>
          <p:cNvSpPr txBox="1">
            <a:spLocks noChangeArrowheads="1"/>
          </p:cNvSpPr>
          <p:nvPr/>
        </p:nvSpPr>
        <p:spPr bwMode="auto">
          <a:xfrm>
            <a:off x="489248" y="19907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grpSp>
        <p:nvGrpSpPr>
          <p:cNvPr id="51210" name="Group 34"/>
          <p:cNvGrpSpPr>
            <a:grpSpLocks/>
          </p:cNvGrpSpPr>
          <p:nvPr/>
        </p:nvGrpSpPr>
        <p:grpSpPr bwMode="auto">
          <a:xfrm>
            <a:off x="1403350" y="5327650"/>
            <a:ext cx="4191000" cy="381000"/>
            <a:chOff x="1056" y="3216"/>
            <a:chExt cx="2640" cy="240"/>
          </a:xfrm>
        </p:grpSpPr>
        <p:sp>
          <p:nvSpPr>
            <p:cNvPr id="51284" name="Line 35"/>
            <p:cNvSpPr>
              <a:spLocks noChangeShapeType="1"/>
            </p:cNvSpPr>
            <p:nvPr/>
          </p:nvSpPr>
          <p:spPr bwMode="auto">
            <a:xfrm>
              <a:off x="1056" y="3456"/>
              <a:ext cx="11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5" name="Line 36"/>
            <p:cNvSpPr>
              <a:spLocks noChangeShapeType="1"/>
            </p:cNvSpPr>
            <p:nvPr/>
          </p:nvSpPr>
          <p:spPr bwMode="auto">
            <a:xfrm flipV="1">
              <a:off x="2208" y="321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6" name="Line 37"/>
            <p:cNvSpPr>
              <a:spLocks noChangeShapeType="1"/>
            </p:cNvSpPr>
            <p:nvPr/>
          </p:nvSpPr>
          <p:spPr bwMode="auto">
            <a:xfrm>
              <a:off x="2208" y="3216"/>
              <a:ext cx="9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7" name="Line 38"/>
            <p:cNvSpPr>
              <a:spLocks noChangeShapeType="1"/>
            </p:cNvSpPr>
            <p:nvPr/>
          </p:nvSpPr>
          <p:spPr bwMode="auto">
            <a:xfrm>
              <a:off x="3168" y="321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8" name="Line 39"/>
            <p:cNvSpPr>
              <a:spLocks noChangeShapeType="1"/>
            </p:cNvSpPr>
            <p:nvPr/>
          </p:nvSpPr>
          <p:spPr bwMode="auto">
            <a:xfrm>
              <a:off x="3168" y="3456"/>
              <a:ext cx="52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9" name="Line 40"/>
            <p:cNvSpPr>
              <a:spLocks noChangeShapeType="1"/>
            </p:cNvSpPr>
            <p:nvPr/>
          </p:nvSpPr>
          <p:spPr bwMode="auto">
            <a:xfrm>
              <a:off x="3168" y="3456"/>
              <a:ext cx="52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211" name="Group 41"/>
          <p:cNvGrpSpPr>
            <a:grpSpLocks/>
          </p:cNvGrpSpPr>
          <p:nvPr/>
        </p:nvGrpSpPr>
        <p:grpSpPr bwMode="auto">
          <a:xfrm>
            <a:off x="1403350" y="3887788"/>
            <a:ext cx="4065588" cy="381000"/>
            <a:chOff x="1087" y="2304"/>
            <a:chExt cx="2561" cy="240"/>
          </a:xfrm>
        </p:grpSpPr>
        <p:sp>
          <p:nvSpPr>
            <p:cNvPr id="51278" name="Line 42"/>
            <p:cNvSpPr>
              <a:spLocks noChangeShapeType="1"/>
            </p:cNvSpPr>
            <p:nvPr/>
          </p:nvSpPr>
          <p:spPr bwMode="auto">
            <a:xfrm>
              <a:off x="1087" y="2544"/>
              <a:ext cx="16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279" name="Line 43"/>
            <p:cNvSpPr>
              <a:spLocks noChangeShapeType="1"/>
            </p:cNvSpPr>
            <p:nvPr/>
          </p:nvSpPr>
          <p:spPr bwMode="auto">
            <a:xfrm>
              <a:off x="1248" y="2544"/>
              <a:ext cx="14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280" name="Line 44"/>
            <p:cNvSpPr>
              <a:spLocks noChangeShapeType="1"/>
            </p:cNvSpPr>
            <p:nvPr/>
          </p:nvSpPr>
          <p:spPr bwMode="auto">
            <a:xfrm flipV="1">
              <a:off x="2688" y="23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281" name="Line 45"/>
            <p:cNvSpPr>
              <a:spLocks noChangeShapeType="1"/>
            </p:cNvSpPr>
            <p:nvPr/>
          </p:nvSpPr>
          <p:spPr bwMode="auto">
            <a:xfrm>
              <a:off x="2688" y="230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282" name="Line 46"/>
            <p:cNvSpPr>
              <a:spLocks noChangeShapeType="1"/>
            </p:cNvSpPr>
            <p:nvPr/>
          </p:nvSpPr>
          <p:spPr bwMode="auto">
            <a:xfrm>
              <a:off x="3168" y="23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283" name="Line 47"/>
            <p:cNvSpPr>
              <a:spLocks noChangeShapeType="1"/>
            </p:cNvSpPr>
            <p:nvPr/>
          </p:nvSpPr>
          <p:spPr bwMode="auto">
            <a:xfrm>
              <a:off x="3168" y="254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212" name="Group 48"/>
          <p:cNvGrpSpPr>
            <a:grpSpLocks/>
          </p:cNvGrpSpPr>
          <p:nvPr/>
        </p:nvGrpSpPr>
        <p:grpSpPr bwMode="auto">
          <a:xfrm>
            <a:off x="1341438" y="1943100"/>
            <a:ext cx="4137025" cy="381000"/>
            <a:chOff x="1042" y="2256"/>
            <a:chExt cx="2606" cy="240"/>
          </a:xfrm>
        </p:grpSpPr>
        <p:sp>
          <p:nvSpPr>
            <p:cNvPr id="51271" name="Line 49"/>
            <p:cNvSpPr>
              <a:spLocks noChangeShapeType="1"/>
            </p:cNvSpPr>
            <p:nvPr/>
          </p:nvSpPr>
          <p:spPr bwMode="auto">
            <a:xfrm>
              <a:off x="1042" y="2496"/>
              <a:ext cx="20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2" name="Line 50"/>
            <p:cNvSpPr>
              <a:spLocks noChangeShapeType="1"/>
            </p:cNvSpPr>
            <p:nvPr/>
          </p:nvSpPr>
          <p:spPr bwMode="auto">
            <a:xfrm flipV="1">
              <a:off x="124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3" name="Line 51"/>
            <p:cNvSpPr>
              <a:spLocks noChangeShapeType="1"/>
            </p:cNvSpPr>
            <p:nvPr/>
          </p:nvSpPr>
          <p:spPr bwMode="auto">
            <a:xfrm>
              <a:off x="124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4" name="Line 52"/>
            <p:cNvSpPr>
              <a:spLocks noChangeShapeType="1"/>
            </p:cNvSpPr>
            <p:nvPr/>
          </p:nvSpPr>
          <p:spPr bwMode="auto">
            <a:xfrm>
              <a:off x="172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5" name="Line 53"/>
            <p:cNvSpPr>
              <a:spLocks noChangeShapeType="1"/>
            </p:cNvSpPr>
            <p:nvPr/>
          </p:nvSpPr>
          <p:spPr bwMode="auto">
            <a:xfrm>
              <a:off x="1728" y="2496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6" name="Line 54"/>
            <p:cNvSpPr>
              <a:spLocks noChangeShapeType="1"/>
            </p:cNvSpPr>
            <p:nvPr/>
          </p:nvSpPr>
          <p:spPr bwMode="auto">
            <a:xfrm flipV="1">
              <a:off x="3168" y="2256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7" name="Line 55"/>
            <p:cNvSpPr>
              <a:spLocks noChangeShapeType="1"/>
            </p:cNvSpPr>
            <p:nvPr/>
          </p:nvSpPr>
          <p:spPr bwMode="auto">
            <a:xfrm>
              <a:off x="3168" y="225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64" name="Text Box 56"/>
          <p:cNvSpPr txBox="1">
            <a:spLocks noChangeArrowheads="1"/>
          </p:cNvSpPr>
          <p:nvPr/>
        </p:nvSpPr>
        <p:spPr bwMode="auto">
          <a:xfrm>
            <a:off x="489248" y="259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grpSp>
        <p:nvGrpSpPr>
          <p:cNvPr id="51214" name="Group 57"/>
          <p:cNvGrpSpPr>
            <a:grpSpLocks/>
          </p:cNvGrpSpPr>
          <p:nvPr/>
        </p:nvGrpSpPr>
        <p:grpSpPr bwMode="auto">
          <a:xfrm>
            <a:off x="1331913" y="2590800"/>
            <a:ext cx="4386262" cy="381000"/>
            <a:chOff x="1021" y="1488"/>
            <a:chExt cx="2763" cy="240"/>
          </a:xfrm>
        </p:grpSpPr>
        <p:sp>
          <p:nvSpPr>
            <p:cNvPr id="51266" name="Line 58"/>
            <p:cNvSpPr>
              <a:spLocks noChangeShapeType="1"/>
            </p:cNvSpPr>
            <p:nvPr/>
          </p:nvSpPr>
          <p:spPr bwMode="auto">
            <a:xfrm>
              <a:off x="1021" y="1728"/>
              <a:ext cx="70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67" name="Line 59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68" name="Line 60"/>
            <p:cNvSpPr>
              <a:spLocks noChangeShapeType="1"/>
            </p:cNvSpPr>
            <p:nvPr/>
          </p:nvSpPr>
          <p:spPr bwMode="auto">
            <a:xfrm>
              <a:off x="1728" y="1488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69" name="Line 61"/>
            <p:cNvSpPr>
              <a:spLocks noChangeShapeType="1"/>
            </p:cNvSpPr>
            <p:nvPr/>
          </p:nvSpPr>
          <p:spPr bwMode="auto">
            <a:xfrm>
              <a:off x="2208" y="1488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70" name="Line 62"/>
            <p:cNvSpPr>
              <a:spLocks noChangeShapeType="1"/>
            </p:cNvSpPr>
            <p:nvPr/>
          </p:nvSpPr>
          <p:spPr bwMode="auto">
            <a:xfrm>
              <a:off x="2208" y="1728"/>
              <a:ext cx="157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47871" name="Text Box 63"/>
          <p:cNvSpPr txBox="1">
            <a:spLocks noChangeArrowheads="1"/>
          </p:cNvSpPr>
          <p:nvPr/>
        </p:nvSpPr>
        <p:spPr bwMode="auto">
          <a:xfrm>
            <a:off x="489248" y="32099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grpSp>
        <p:nvGrpSpPr>
          <p:cNvPr id="51216" name="Group 64"/>
          <p:cNvGrpSpPr>
            <a:grpSpLocks/>
          </p:cNvGrpSpPr>
          <p:nvPr/>
        </p:nvGrpSpPr>
        <p:grpSpPr bwMode="auto">
          <a:xfrm>
            <a:off x="1277938" y="3209925"/>
            <a:ext cx="4454525" cy="381000"/>
            <a:chOff x="997" y="3072"/>
            <a:chExt cx="2806" cy="240"/>
          </a:xfrm>
        </p:grpSpPr>
        <p:sp>
          <p:nvSpPr>
            <p:cNvPr id="51261" name="Line 65"/>
            <p:cNvSpPr>
              <a:spLocks noChangeShapeType="1"/>
            </p:cNvSpPr>
            <p:nvPr/>
          </p:nvSpPr>
          <p:spPr bwMode="auto">
            <a:xfrm>
              <a:off x="997" y="3312"/>
              <a:ext cx="121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2" name="Line 66"/>
            <p:cNvSpPr>
              <a:spLocks noChangeShapeType="1"/>
            </p:cNvSpPr>
            <p:nvPr/>
          </p:nvSpPr>
          <p:spPr bwMode="auto">
            <a:xfrm flipV="1">
              <a:off x="220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3" name="Line 67"/>
            <p:cNvSpPr>
              <a:spLocks noChangeShapeType="1"/>
            </p:cNvSpPr>
            <p:nvPr/>
          </p:nvSpPr>
          <p:spPr bwMode="auto">
            <a:xfrm>
              <a:off x="2208" y="307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4" name="Line 68"/>
            <p:cNvSpPr>
              <a:spLocks noChangeShapeType="1"/>
            </p:cNvSpPr>
            <p:nvPr/>
          </p:nvSpPr>
          <p:spPr bwMode="auto">
            <a:xfrm>
              <a:off x="2688" y="30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5" name="Line 69"/>
            <p:cNvSpPr>
              <a:spLocks noChangeShapeType="1"/>
            </p:cNvSpPr>
            <p:nvPr/>
          </p:nvSpPr>
          <p:spPr bwMode="auto">
            <a:xfrm>
              <a:off x="2688" y="3312"/>
              <a:ext cx="111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78" name="Text Box 70"/>
          <p:cNvSpPr txBox="1">
            <a:spLocks noChangeArrowheads="1"/>
          </p:cNvSpPr>
          <p:nvPr/>
        </p:nvSpPr>
        <p:spPr bwMode="auto">
          <a:xfrm>
            <a:off x="489248" y="40481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51218" name="Group 73"/>
          <p:cNvGrpSpPr>
            <a:grpSpLocks/>
          </p:cNvGrpSpPr>
          <p:nvPr/>
        </p:nvGrpSpPr>
        <p:grpSpPr bwMode="auto">
          <a:xfrm>
            <a:off x="1219200" y="1304925"/>
            <a:ext cx="4267200" cy="381000"/>
            <a:chOff x="960" y="672"/>
            <a:chExt cx="2688" cy="240"/>
          </a:xfrm>
        </p:grpSpPr>
        <p:sp>
          <p:nvSpPr>
            <p:cNvPr id="51256" name="Line 74"/>
            <p:cNvSpPr>
              <a:spLocks noChangeShapeType="1"/>
            </p:cNvSpPr>
            <p:nvPr/>
          </p:nvSpPr>
          <p:spPr bwMode="auto">
            <a:xfrm>
              <a:off x="960" y="67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7" name="Line 75"/>
            <p:cNvSpPr>
              <a:spLocks noChangeShapeType="1"/>
            </p:cNvSpPr>
            <p:nvPr/>
          </p:nvSpPr>
          <p:spPr bwMode="auto">
            <a:xfrm>
              <a:off x="1056" y="6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8" name="Line 76"/>
            <p:cNvSpPr>
              <a:spLocks noChangeShapeType="1"/>
            </p:cNvSpPr>
            <p:nvPr/>
          </p:nvSpPr>
          <p:spPr bwMode="auto">
            <a:xfrm>
              <a:off x="1056" y="91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9" name="Line 77"/>
            <p:cNvSpPr>
              <a:spLocks noChangeShapeType="1"/>
            </p:cNvSpPr>
            <p:nvPr/>
          </p:nvSpPr>
          <p:spPr bwMode="auto">
            <a:xfrm flipV="1">
              <a:off x="1152" y="672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0" name="Line 78"/>
            <p:cNvSpPr>
              <a:spLocks noChangeShapeType="1"/>
            </p:cNvSpPr>
            <p:nvPr/>
          </p:nvSpPr>
          <p:spPr bwMode="auto">
            <a:xfrm>
              <a:off x="1152" y="672"/>
              <a:ext cx="24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87" name="Text Box 79"/>
          <p:cNvSpPr txBox="1">
            <a:spLocks noChangeArrowheads="1"/>
          </p:cNvSpPr>
          <p:nvPr/>
        </p:nvSpPr>
        <p:spPr bwMode="auto">
          <a:xfrm>
            <a:off x="489248" y="11525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grpSp>
        <p:nvGrpSpPr>
          <p:cNvPr id="51220" name="Group 80"/>
          <p:cNvGrpSpPr>
            <a:grpSpLocks/>
          </p:cNvGrpSpPr>
          <p:nvPr/>
        </p:nvGrpSpPr>
        <p:grpSpPr bwMode="auto">
          <a:xfrm>
            <a:off x="1403350" y="4751388"/>
            <a:ext cx="4114800" cy="304800"/>
            <a:chOff x="1056" y="2832"/>
            <a:chExt cx="2592" cy="192"/>
          </a:xfrm>
        </p:grpSpPr>
        <p:sp>
          <p:nvSpPr>
            <p:cNvPr id="51249" name="Line 81"/>
            <p:cNvSpPr>
              <a:spLocks noChangeShapeType="1"/>
            </p:cNvSpPr>
            <p:nvPr/>
          </p:nvSpPr>
          <p:spPr bwMode="auto">
            <a:xfrm>
              <a:off x="1056" y="3024"/>
              <a:ext cx="19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50" name="Line 82"/>
            <p:cNvSpPr>
              <a:spLocks noChangeShapeType="1"/>
            </p:cNvSpPr>
            <p:nvPr/>
          </p:nvSpPr>
          <p:spPr bwMode="auto">
            <a:xfrm flipV="1">
              <a:off x="1248" y="283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51" name="Line 83"/>
            <p:cNvSpPr>
              <a:spLocks noChangeShapeType="1"/>
            </p:cNvSpPr>
            <p:nvPr/>
          </p:nvSpPr>
          <p:spPr bwMode="auto">
            <a:xfrm>
              <a:off x="1248" y="2832"/>
              <a:ext cx="96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52" name="Line 84"/>
            <p:cNvSpPr>
              <a:spLocks noChangeShapeType="1"/>
            </p:cNvSpPr>
            <p:nvPr/>
          </p:nvSpPr>
          <p:spPr bwMode="auto">
            <a:xfrm>
              <a:off x="2208" y="283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53" name="Line 85"/>
            <p:cNvSpPr>
              <a:spLocks noChangeShapeType="1"/>
            </p:cNvSpPr>
            <p:nvPr/>
          </p:nvSpPr>
          <p:spPr bwMode="auto">
            <a:xfrm>
              <a:off x="2208" y="3024"/>
              <a:ext cx="96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54" name="Line 86"/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255" name="Line 87"/>
            <p:cNvSpPr>
              <a:spLocks noChangeShapeType="1"/>
            </p:cNvSpPr>
            <p:nvPr/>
          </p:nvSpPr>
          <p:spPr bwMode="auto">
            <a:xfrm>
              <a:off x="3168" y="2832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47896" name="Text Box 88"/>
          <p:cNvSpPr txBox="1">
            <a:spLocks noChangeArrowheads="1"/>
          </p:cNvSpPr>
          <p:nvPr/>
        </p:nvSpPr>
        <p:spPr bwMode="auto">
          <a:xfrm>
            <a:off x="489248" y="47339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</a:t>
            </a:r>
            <a:r>
              <a:rPr kumimoji="0"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47897" name="Text Box 89"/>
          <p:cNvSpPr txBox="1">
            <a:spLocks noChangeArrowheads="1"/>
          </p:cNvSpPr>
          <p:nvPr/>
        </p:nvSpPr>
        <p:spPr bwMode="auto">
          <a:xfrm>
            <a:off x="489248" y="541972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</a:t>
            </a:r>
            <a:r>
              <a:rPr kumimoji="0"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公式" r:id="rId4" imgW="126720" imgH="215640" progId="Equation.3">
                  <p:embed/>
                </p:oleObj>
              </mc:Choice>
              <mc:Fallback>
                <p:oleObj name="公式" r:id="rId4" imgW="126720" imgH="21564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矩形 115"/>
          <p:cNvSpPr/>
          <p:nvPr/>
        </p:nvSpPr>
        <p:spPr bwMode="auto">
          <a:xfrm>
            <a:off x="6399634" y="49039"/>
            <a:ext cx="2160363" cy="1363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7" name="Group 159"/>
          <p:cNvGrpSpPr>
            <a:grpSpLocks/>
          </p:cNvGrpSpPr>
          <p:nvPr/>
        </p:nvGrpSpPr>
        <p:grpSpPr bwMode="auto">
          <a:xfrm>
            <a:off x="6422872" y="49040"/>
            <a:ext cx="2298445" cy="1239410"/>
            <a:chOff x="336" y="1392"/>
            <a:chExt cx="1770" cy="1653"/>
          </a:xfrm>
        </p:grpSpPr>
        <p:sp>
          <p:nvSpPr>
            <p:cNvPr id="133" name="Text Box 180"/>
            <p:cNvSpPr txBox="1">
              <a:spLocks noChangeArrowheads="1"/>
            </p:cNvSpPr>
            <p:nvPr/>
          </p:nvSpPr>
          <p:spPr bwMode="auto">
            <a:xfrm>
              <a:off x="336" y="1392"/>
              <a:ext cx="384" cy="4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35" name="Text Box 182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4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118" name="Group 160"/>
            <p:cNvGrpSpPr>
              <a:grpSpLocks/>
            </p:cNvGrpSpPr>
            <p:nvPr/>
          </p:nvGrpSpPr>
          <p:grpSpPr bwMode="auto">
            <a:xfrm rot="-5400000">
              <a:off x="237" y="2157"/>
              <a:ext cx="727" cy="336"/>
              <a:chOff x="1200" y="1056"/>
              <a:chExt cx="727" cy="336"/>
            </a:xfrm>
          </p:grpSpPr>
          <p:sp>
            <p:nvSpPr>
              <p:cNvPr id="146" name="Rectangle 161"/>
              <p:cNvSpPr>
                <a:spLocks noChangeArrowheads="1"/>
              </p:cNvSpPr>
              <p:nvPr/>
            </p:nvSpPr>
            <p:spPr bwMode="auto">
              <a:xfrm>
                <a:off x="1488" y="1056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47" name="Line 162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148" name="Line 163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149" name="Oval 164"/>
              <p:cNvSpPr>
                <a:spLocks noChangeArrowheads="1"/>
              </p:cNvSpPr>
              <p:nvPr/>
            </p:nvSpPr>
            <p:spPr bwMode="auto">
              <a:xfrm>
                <a:off x="1780" y="1198"/>
                <a:ext cx="147" cy="78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1600"/>
              </a:p>
            </p:txBody>
          </p:sp>
        </p:grpSp>
        <p:grpSp>
          <p:nvGrpSpPr>
            <p:cNvPr id="119" name="Group 165"/>
            <p:cNvGrpSpPr>
              <a:grpSpLocks/>
            </p:cNvGrpSpPr>
            <p:nvPr/>
          </p:nvGrpSpPr>
          <p:grpSpPr bwMode="auto">
            <a:xfrm rot="-5400000">
              <a:off x="1349" y="2161"/>
              <a:ext cx="718" cy="336"/>
              <a:chOff x="1200" y="1060"/>
              <a:chExt cx="718" cy="336"/>
            </a:xfrm>
          </p:grpSpPr>
          <p:sp>
            <p:nvSpPr>
              <p:cNvPr id="142" name="Rectangle 166"/>
              <p:cNvSpPr>
                <a:spLocks noChangeArrowheads="1"/>
              </p:cNvSpPr>
              <p:nvPr/>
            </p:nvSpPr>
            <p:spPr bwMode="auto">
              <a:xfrm>
                <a:off x="1488" y="10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43" name="Line 167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144" name="Line 168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145" name="Oval 169"/>
              <p:cNvSpPr>
                <a:spLocks noChangeArrowheads="1"/>
              </p:cNvSpPr>
              <p:nvPr/>
            </p:nvSpPr>
            <p:spPr bwMode="auto">
              <a:xfrm>
                <a:off x="1780" y="1195"/>
                <a:ext cx="138" cy="75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1600"/>
              </a:p>
            </p:txBody>
          </p:sp>
        </p:grpSp>
        <p:sp>
          <p:nvSpPr>
            <p:cNvPr id="120" name="Line 170"/>
            <p:cNvSpPr>
              <a:spLocks noChangeShapeType="1"/>
            </p:cNvSpPr>
            <p:nvPr/>
          </p:nvSpPr>
          <p:spPr bwMode="auto">
            <a:xfrm>
              <a:off x="672" y="2684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21" name="Line 171"/>
            <p:cNvSpPr>
              <a:spLocks noChangeShapeType="1"/>
            </p:cNvSpPr>
            <p:nvPr/>
          </p:nvSpPr>
          <p:spPr bwMode="auto">
            <a:xfrm flipV="1">
              <a:off x="1706" y="1674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22" name="Line 172"/>
            <p:cNvSpPr>
              <a:spLocks noChangeShapeType="1"/>
            </p:cNvSpPr>
            <p:nvPr/>
          </p:nvSpPr>
          <p:spPr bwMode="auto">
            <a:xfrm flipH="1" flipV="1">
              <a:off x="1440" y="1868"/>
              <a:ext cx="24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26" name="Line 173"/>
            <p:cNvSpPr>
              <a:spLocks noChangeShapeType="1"/>
            </p:cNvSpPr>
            <p:nvPr/>
          </p:nvSpPr>
          <p:spPr bwMode="auto">
            <a:xfrm flipH="1">
              <a:off x="912" y="1868"/>
              <a:ext cx="528" cy="81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27" name="Line 174"/>
            <p:cNvSpPr>
              <a:spLocks noChangeShapeType="1"/>
            </p:cNvSpPr>
            <p:nvPr/>
          </p:nvSpPr>
          <p:spPr bwMode="auto">
            <a:xfrm flipV="1">
              <a:off x="606" y="1673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28" name="Line 175"/>
            <p:cNvSpPr>
              <a:spLocks noChangeShapeType="1"/>
            </p:cNvSpPr>
            <p:nvPr/>
          </p:nvSpPr>
          <p:spPr bwMode="auto">
            <a:xfrm>
              <a:off x="595" y="1868"/>
              <a:ext cx="31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29" name="Line 176"/>
            <p:cNvSpPr>
              <a:spLocks noChangeShapeType="1"/>
            </p:cNvSpPr>
            <p:nvPr/>
          </p:nvSpPr>
          <p:spPr bwMode="auto">
            <a:xfrm flipH="1">
              <a:off x="1392" y="2684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0" name="Line 177"/>
            <p:cNvSpPr>
              <a:spLocks noChangeShapeType="1"/>
            </p:cNvSpPr>
            <p:nvPr/>
          </p:nvSpPr>
          <p:spPr bwMode="auto">
            <a:xfrm flipH="1" flipV="1">
              <a:off x="912" y="1868"/>
              <a:ext cx="480" cy="81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4" name="Line 181"/>
            <p:cNvSpPr>
              <a:spLocks noChangeShapeType="1"/>
            </p:cNvSpPr>
            <p:nvPr/>
          </p:nvSpPr>
          <p:spPr bwMode="auto">
            <a:xfrm>
              <a:off x="1572" y="144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6" name="Text Box 183"/>
            <p:cNvSpPr txBox="1">
              <a:spLocks noChangeArrowheads="1"/>
            </p:cNvSpPr>
            <p:nvPr/>
          </p:nvSpPr>
          <p:spPr bwMode="auto">
            <a:xfrm>
              <a:off x="408" y="2635"/>
              <a:ext cx="528" cy="4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37" name="Text Box 184"/>
            <p:cNvSpPr txBox="1">
              <a:spLocks noChangeArrowheads="1"/>
            </p:cNvSpPr>
            <p:nvPr/>
          </p:nvSpPr>
          <p:spPr bwMode="auto">
            <a:xfrm>
              <a:off x="1722" y="2664"/>
              <a:ext cx="384" cy="3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endParaRPr lang="en-US" altLang="zh-CN" sz="1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" name="Text Box 185"/>
            <p:cNvSpPr txBox="1">
              <a:spLocks noChangeArrowheads="1"/>
            </p:cNvSpPr>
            <p:nvPr/>
          </p:nvSpPr>
          <p:spPr bwMode="auto">
            <a:xfrm>
              <a:off x="459" y="2068"/>
              <a:ext cx="336" cy="4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</a:t>
              </a:r>
            </a:p>
          </p:txBody>
        </p:sp>
        <p:sp>
          <p:nvSpPr>
            <p:cNvPr id="139" name="Text Box 186"/>
            <p:cNvSpPr txBox="1">
              <a:spLocks noChangeArrowheads="1"/>
            </p:cNvSpPr>
            <p:nvPr/>
          </p:nvSpPr>
          <p:spPr bwMode="auto">
            <a:xfrm>
              <a:off x="1575" y="2064"/>
              <a:ext cx="336" cy="4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2</a:t>
              </a:r>
            </a:p>
          </p:txBody>
        </p:sp>
        <p:sp>
          <p:nvSpPr>
            <p:cNvPr id="140" name="Oval 187"/>
            <p:cNvSpPr>
              <a:spLocks noChangeArrowheads="1"/>
            </p:cNvSpPr>
            <p:nvPr/>
          </p:nvSpPr>
          <p:spPr bwMode="auto">
            <a:xfrm>
              <a:off x="582" y="184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600"/>
            </a:p>
          </p:txBody>
        </p:sp>
        <p:sp>
          <p:nvSpPr>
            <p:cNvPr id="141" name="Oval 188"/>
            <p:cNvSpPr>
              <a:spLocks noChangeArrowheads="1"/>
            </p:cNvSpPr>
            <p:nvPr/>
          </p:nvSpPr>
          <p:spPr bwMode="auto">
            <a:xfrm>
              <a:off x="1680" y="184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600"/>
            </a:p>
          </p:txBody>
        </p:sp>
      </p:grpSp>
      <p:sp>
        <p:nvSpPr>
          <p:cNvPr id="2" name="矩形标注 1"/>
          <p:cNvSpPr/>
          <p:nvPr/>
        </p:nvSpPr>
        <p:spPr bwMode="auto">
          <a:xfrm>
            <a:off x="4474883" y="4184651"/>
            <a:ext cx="1499022" cy="455613"/>
          </a:xfrm>
          <a:prstGeom prst="wedgeRectCallout">
            <a:avLst>
              <a:gd name="adj1" fmla="val -135551"/>
              <a:gd name="adj2" fmla="val 63295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节拍电位</a:t>
            </a:r>
          </a:p>
        </p:txBody>
      </p:sp>
      <p:sp>
        <p:nvSpPr>
          <p:cNvPr id="150" name="矩形标注 149"/>
          <p:cNvSpPr/>
          <p:nvPr/>
        </p:nvSpPr>
        <p:spPr bwMode="auto">
          <a:xfrm>
            <a:off x="4519612" y="2219232"/>
            <a:ext cx="1499022" cy="455613"/>
          </a:xfrm>
          <a:prstGeom prst="wedgeRectCallout">
            <a:avLst>
              <a:gd name="adj1" fmla="val -135551"/>
              <a:gd name="adj2" fmla="val 63295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节拍脉冲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1" name="表格 150">
                <a:extLst>
                  <a:ext uri="{FF2B5EF4-FFF2-40B4-BE49-F238E27FC236}">
                    <a16:creationId xmlns:a16="http://schemas.microsoft.com/office/drawing/2014/main" id="{36826BE3-60DE-4C27-859D-2FA03F2E1D8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78693" y="1412776"/>
              <a:ext cx="2615561" cy="2652522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223071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392490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</a:tblGrid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S    R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0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  <m:sub>
                                      <m:r>
                                        <a:rPr lang="en-US" altLang="zh-CN" sz="2400" b="1" i="0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zh-CN" altLang="en-US" sz="2400" b="1" i="0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0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  <m:sub>
                                      <m:r>
                                        <a:rPr lang="en-US" altLang="zh-CN" sz="2400" b="1" i="0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zh-CN" altLang="en-US" sz="2400" b="1" i="0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0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altLang="zh-CN" sz="2400" b="1" i="0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0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𝐐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0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r>
                            <a:rPr lang="en-US" altLang="zh-CN" sz="2400" b="1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</a:t>
                          </a:r>
                          <a:r>
                            <a:rPr lang="en-US" altLang="zh-CN" sz="2400" b="1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-    -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1" name="表格 150">
                <a:extLst>
                  <a:ext uri="{FF2B5EF4-FFF2-40B4-BE49-F238E27FC236}">
                    <a16:creationId xmlns:a16="http://schemas.microsoft.com/office/drawing/2014/main" id="{36826BE3-60DE-4C27-859D-2FA03F2E1D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151521"/>
                  </p:ext>
                </p:extLst>
              </p:nvPr>
            </p:nvGraphicFramePr>
            <p:xfrm>
              <a:off x="6178693" y="1412776"/>
              <a:ext cx="2615561" cy="2652522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223071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392490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</a:tblGrid>
                  <a:tr h="8237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5926" r="-114925" b="-24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8210" t="-5926" r="-873" b="-24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188158" r="-114925" b="-33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8210" t="-188158" r="-873" b="-332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292000" r="-114925" b="-2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r>
                            <a:rPr lang="en-US" altLang="zh-CN" sz="2400" b="1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392000" r="-114925" b="-1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</a:t>
                          </a:r>
                          <a:r>
                            <a:rPr lang="en-US" altLang="zh-CN" sz="2400" b="1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492000" r="-114925" b="-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-    -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2" name="表格 151">
                <a:extLst>
                  <a:ext uri="{FF2B5EF4-FFF2-40B4-BE49-F238E27FC236}">
                    <a16:creationId xmlns:a16="http://schemas.microsoft.com/office/drawing/2014/main" id="{C2440C68-1147-49BC-95D5-D4803D5E6B7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72034" y="4077072"/>
              <a:ext cx="2615561" cy="2652522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223071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392490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</a:tblGrid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S    R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0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  <m:sub>
                                      <m:r>
                                        <a:rPr lang="en-US" altLang="zh-CN" sz="2400" b="1" i="0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zh-CN" altLang="en-US" sz="2400" b="1" i="0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0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  <m:sub>
                                      <m:r>
                                        <a:rPr lang="en-US" altLang="zh-CN" sz="2400" b="1" i="0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zh-CN" altLang="en-US" sz="2400" b="1" i="0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0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altLang="zh-CN" sz="2400" b="1" i="0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0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𝐐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bg2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C0C0C0"/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0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r>
                            <a:rPr lang="en-US" altLang="zh-CN" sz="2400" b="1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</a:t>
                          </a:r>
                          <a:r>
                            <a:rPr lang="en-US" altLang="zh-CN" sz="2400" b="1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-    -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2" name="表格 151">
                <a:extLst>
                  <a:ext uri="{FF2B5EF4-FFF2-40B4-BE49-F238E27FC236}">
                    <a16:creationId xmlns:a16="http://schemas.microsoft.com/office/drawing/2014/main" id="{C2440C68-1147-49BC-95D5-D4803D5E6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177930"/>
                  </p:ext>
                </p:extLst>
              </p:nvPr>
            </p:nvGraphicFramePr>
            <p:xfrm>
              <a:off x="6172034" y="4077072"/>
              <a:ext cx="2615561" cy="2652522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223071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392490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</a:tblGrid>
                  <a:tr h="8237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5926" r="-114925" b="-24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8210" t="-5926" r="-873" b="-24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188158" r="-114925" b="-33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8210" t="-188158" r="-873" b="-332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292000" r="-114925" b="-2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r>
                            <a:rPr lang="en-US" altLang="zh-CN" sz="2400" b="1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392000" r="-114925" b="-1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</a:t>
                          </a:r>
                          <a:r>
                            <a:rPr lang="en-US" altLang="zh-CN" sz="2400" b="1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492000" r="-114925" b="-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-    -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1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96" grpId="0"/>
      <p:bldP spid="247897" grpId="0"/>
      <p:bldP spid="116" grpId="0" animBg="1"/>
      <p:bldP spid="2" grpId="0" animBg="1"/>
      <p:bldP spid="15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5"/>
          <p:cNvSpPr txBox="1">
            <a:spLocks noChangeArrowheads="1"/>
          </p:cNvSpPr>
          <p:nvPr/>
        </p:nvSpPr>
        <p:spPr bwMode="auto">
          <a:xfrm>
            <a:off x="827088" y="692150"/>
            <a:ext cx="792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9.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寄存器和计数器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699792" y="2348880"/>
            <a:ext cx="3706812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</a:t>
            </a:r>
            <a:endParaRPr lang="en-US" altLang="zh-CN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en-US" altLang="zh-CN" sz="3000" b="1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节拍发生器</a:t>
            </a:r>
            <a:endParaRPr lang="en-US" altLang="zh-CN" sz="3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228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48632" y="1844824"/>
            <a:ext cx="69118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：数据传输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累加器的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并行加法器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pPr marL="120015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23234"/>
              </p:ext>
            </p:extLst>
          </p:nvPr>
        </p:nvGraphicFramePr>
        <p:xfrm>
          <a:off x="1475656" y="4077072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3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077072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6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51477"/>
            <a:ext cx="9036496" cy="43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3" name="Line 45"/>
          <p:cNvSpPr>
            <a:spLocks noChangeShapeType="1"/>
          </p:cNvSpPr>
          <p:nvPr/>
        </p:nvSpPr>
        <p:spPr bwMode="auto">
          <a:xfrm flipH="1">
            <a:off x="7302119" y="-1602956"/>
            <a:ext cx="171031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2800"/>
          </a:p>
        </p:txBody>
      </p:sp>
      <p:grpSp>
        <p:nvGrpSpPr>
          <p:cNvPr id="5" name="组合 4"/>
          <p:cNvGrpSpPr/>
          <p:nvPr/>
        </p:nvGrpSpPr>
        <p:grpSpPr>
          <a:xfrm>
            <a:off x="135694" y="1256833"/>
            <a:ext cx="7920000" cy="2766996"/>
            <a:chOff x="135694" y="1256833"/>
            <a:chExt cx="7920000" cy="2766996"/>
          </a:xfrm>
        </p:grpSpPr>
        <p:sp>
          <p:nvSpPr>
            <p:cNvPr id="11272" name="Line 11"/>
            <p:cNvSpPr>
              <a:spLocks noChangeShapeType="1"/>
            </p:cNvSpPr>
            <p:nvPr/>
          </p:nvSpPr>
          <p:spPr bwMode="auto">
            <a:xfrm>
              <a:off x="540000" y="2772000"/>
              <a:ext cx="75028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3" name="Line 12"/>
            <p:cNvSpPr>
              <a:spLocks noChangeShapeType="1"/>
            </p:cNvSpPr>
            <p:nvPr/>
          </p:nvSpPr>
          <p:spPr bwMode="auto">
            <a:xfrm flipV="1">
              <a:off x="566095" y="2492928"/>
              <a:ext cx="0" cy="288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4" name="Line 13"/>
            <p:cNvSpPr>
              <a:spLocks noChangeShapeType="1"/>
            </p:cNvSpPr>
            <p:nvPr/>
          </p:nvSpPr>
          <p:spPr bwMode="auto">
            <a:xfrm flipV="1">
              <a:off x="2590284" y="2494699"/>
              <a:ext cx="0" cy="3194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5" name="Line 14"/>
            <p:cNvSpPr>
              <a:spLocks noChangeShapeType="1"/>
            </p:cNvSpPr>
            <p:nvPr/>
          </p:nvSpPr>
          <p:spPr bwMode="auto">
            <a:xfrm flipV="1">
              <a:off x="4614475" y="2443024"/>
              <a:ext cx="0" cy="3194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76" name="Line 15"/>
            <p:cNvSpPr>
              <a:spLocks noChangeShapeType="1"/>
            </p:cNvSpPr>
            <p:nvPr/>
          </p:nvSpPr>
          <p:spPr bwMode="auto">
            <a:xfrm flipV="1">
              <a:off x="6625509" y="2494699"/>
              <a:ext cx="0" cy="3194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grpSp>
          <p:nvGrpSpPr>
            <p:cNvPr id="11277" name="Group 20"/>
            <p:cNvGrpSpPr>
              <a:grpSpLocks/>
            </p:cNvGrpSpPr>
            <p:nvPr/>
          </p:nvGrpSpPr>
          <p:grpSpPr bwMode="auto">
            <a:xfrm>
              <a:off x="1227669" y="1256833"/>
              <a:ext cx="426640" cy="2496873"/>
              <a:chOff x="1027" y="1201"/>
              <a:chExt cx="227" cy="1063"/>
            </a:xfrm>
          </p:grpSpPr>
          <p:sp>
            <p:nvSpPr>
              <p:cNvPr id="11320" name="Line 16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21" name="Line 17"/>
              <p:cNvSpPr>
                <a:spLocks noChangeShapeType="1"/>
              </p:cNvSpPr>
              <p:nvPr/>
            </p:nvSpPr>
            <p:spPr bwMode="auto">
              <a:xfrm>
                <a:off x="1027" y="120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22" name="Line 19"/>
              <p:cNvSpPr>
                <a:spLocks noChangeShapeType="1"/>
              </p:cNvSpPr>
              <p:nvPr/>
            </p:nvSpPr>
            <p:spPr bwMode="auto">
              <a:xfrm>
                <a:off x="1254" y="1201"/>
                <a:ext cx="0" cy="106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78" name="Group 21"/>
            <p:cNvGrpSpPr>
              <a:grpSpLocks/>
            </p:cNvGrpSpPr>
            <p:nvPr/>
          </p:nvGrpSpPr>
          <p:grpSpPr bwMode="auto">
            <a:xfrm>
              <a:off x="3261256" y="1256836"/>
              <a:ext cx="426639" cy="2520363"/>
              <a:chOff x="1020" y="1201"/>
              <a:chExt cx="227" cy="1073"/>
            </a:xfrm>
          </p:grpSpPr>
          <p:sp>
            <p:nvSpPr>
              <p:cNvPr id="11317" name="Line 22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8" name="Line 23"/>
              <p:cNvSpPr>
                <a:spLocks noChangeShapeType="1"/>
              </p:cNvSpPr>
              <p:nvPr/>
            </p:nvSpPr>
            <p:spPr bwMode="auto">
              <a:xfrm>
                <a:off x="1020" y="120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9" name="Line 24"/>
              <p:cNvSpPr>
                <a:spLocks noChangeShapeType="1"/>
              </p:cNvSpPr>
              <p:nvPr/>
            </p:nvSpPr>
            <p:spPr bwMode="auto">
              <a:xfrm>
                <a:off x="1247" y="1201"/>
                <a:ext cx="0" cy="107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79" name="Group 25"/>
            <p:cNvGrpSpPr>
              <a:grpSpLocks/>
            </p:cNvGrpSpPr>
            <p:nvPr/>
          </p:nvGrpSpPr>
          <p:grpSpPr bwMode="auto">
            <a:xfrm>
              <a:off x="5289205" y="1256838"/>
              <a:ext cx="426640" cy="2496874"/>
              <a:chOff x="1038" y="1207"/>
              <a:chExt cx="227" cy="1063"/>
            </a:xfrm>
          </p:grpSpPr>
          <p:sp>
            <p:nvSpPr>
              <p:cNvPr id="11314" name="Line 26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5" name="Line 27"/>
              <p:cNvSpPr>
                <a:spLocks noChangeShapeType="1"/>
              </p:cNvSpPr>
              <p:nvPr/>
            </p:nvSpPr>
            <p:spPr bwMode="auto">
              <a:xfrm>
                <a:off x="1038" y="1212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6" name="Line 28"/>
              <p:cNvSpPr>
                <a:spLocks noChangeShapeType="1"/>
              </p:cNvSpPr>
              <p:nvPr/>
            </p:nvSpPr>
            <p:spPr bwMode="auto">
              <a:xfrm>
                <a:off x="1255" y="1212"/>
                <a:ext cx="0" cy="105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0" name="Group 29"/>
            <p:cNvGrpSpPr>
              <a:grpSpLocks/>
            </p:cNvGrpSpPr>
            <p:nvPr/>
          </p:nvGrpSpPr>
          <p:grpSpPr bwMode="auto">
            <a:xfrm>
              <a:off x="7313395" y="1256838"/>
              <a:ext cx="396568" cy="2520363"/>
              <a:chOff x="1038" y="1201"/>
              <a:chExt cx="211" cy="1073"/>
            </a:xfrm>
          </p:grpSpPr>
          <p:sp>
            <p:nvSpPr>
              <p:cNvPr id="11311" name="Line 30"/>
              <p:cNvSpPr>
                <a:spLocks noChangeShapeType="1"/>
              </p:cNvSpPr>
              <p:nvPr/>
            </p:nvSpPr>
            <p:spPr bwMode="auto">
              <a:xfrm flipV="1">
                <a:off x="1038" y="120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2" name="Line 31"/>
              <p:cNvSpPr>
                <a:spLocks noChangeShapeType="1"/>
              </p:cNvSpPr>
              <p:nvPr/>
            </p:nvSpPr>
            <p:spPr bwMode="auto">
              <a:xfrm>
                <a:off x="1038" y="1207"/>
                <a:ext cx="211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3" name="Line 32"/>
              <p:cNvSpPr>
                <a:spLocks noChangeShapeType="1"/>
              </p:cNvSpPr>
              <p:nvPr/>
            </p:nvSpPr>
            <p:spPr bwMode="auto">
              <a:xfrm>
                <a:off x="1249" y="1201"/>
                <a:ext cx="0" cy="1073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1" name="Group 37"/>
            <p:cNvGrpSpPr>
              <a:grpSpLocks/>
            </p:cNvGrpSpPr>
            <p:nvPr/>
          </p:nvGrpSpPr>
          <p:grpSpPr bwMode="auto">
            <a:xfrm>
              <a:off x="1265264" y="2508793"/>
              <a:ext cx="176671" cy="1505641"/>
              <a:chOff x="1047" y="1734"/>
              <a:chExt cx="94" cy="641"/>
            </a:xfrm>
          </p:grpSpPr>
          <p:sp>
            <p:nvSpPr>
              <p:cNvPr id="11309" name="Line 35"/>
              <p:cNvSpPr>
                <a:spLocks noChangeShapeType="1"/>
              </p:cNvSpPr>
              <p:nvPr/>
            </p:nvSpPr>
            <p:spPr bwMode="auto">
              <a:xfrm flipH="1">
                <a:off x="1050" y="237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10" name="Line 36"/>
              <p:cNvSpPr>
                <a:spLocks noChangeShapeType="1"/>
              </p:cNvSpPr>
              <p:nvPr/>
            </p:nvSpPr>
            <p:spPr bwMode="auto">
              <a:xfrm flipV="1">
                <a:off x="1047" y="1734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2" name="Group 38"/>
            <p:cNvGrpSpPr>
              <a:grpSpLocks/>
            </p:cNvGrpSpPr>
            <p:nvPr/>
          </p:nvGrpSpPr>
          <p:grpSpPr bwMode="auto">
            <a:xfrm>
              <a:off x="3255603" y="2494699"/>
              <a:ext cx="218016" cy="1529130"/>
              <a:chOff x="1047" y="1734"/>
              <a:chExt cx="116" cy="651"/>
            </a:xfrm>
          </p:grpSpPr>
          <p:sp>
            <p:nvSpPr>
              <p:cNvPr id="11307" name="Line 39"/>
              <p:cNvSpPr>
                <a:spLocks noChangeShapeType="1"/>
              </p:cNvSpPr>
              <p:nvPr/>
            </p:nvSpPr>
            <p:spPr bwMode="auto">
              <a:xfrm flipH="1">
                <a:off x="1048" y="2385"/>
                <a:ext cx="115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08" name="Line 40"/>
              <p:cNvSpPr>
                <a:spLocks noChangeShapeType="1"/>
              </p:cNvSpPr>
              <p:nvPr/>
            </p:nvSpPr>
            <p:spPr bwMode="auto">
              <a:xfrm flipV="1">
                <a:off x="1047" y="1734"/>
                <a:ext cx="0" cy="644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283" name="Group 41"/>
            <p:cNvGrpSpPr>
              <a:grpSpLocks/>
            </p:cNvGrpSpPr>
            <p:nvPr/>
          </p:nvGrpSpPr>
          <p:grpSpPr bwMode="auto">
            <a:xfrm>
              <a:off x="5296723" y="2508793"/>
              <a:ext cx="171032" cy="1491548"/>
              <a:chOff x="1048" y="1752"/>
              <a:chExt cx="91" cy="635"/>
            </a:xfrm>
          </p:grpSpPr>
          <p:sp>
            <p:nvSpPr>
              <p:cNvPr id="11305" name="Line 42"/>
              <p:cNvSpPr>
                <a:spLocks noChangeShapeType="1"/>
              </p:cNvSpPr>
              <p:nvPr/>
            </p:nvSpPr>
            <p:spPr bwMode="auto">
              <a:xfrm flipH="1">
                <a:off x="1048" y="238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6" name="Line 43"/>
              <p:cNvSpPr>
                <a:spLocks noChangeShapeType="1"/>
              </p:cNvSpPr>
              <p:nvPr/>
            </p:nvSpPr>
            <p:spPr bwMode="auto">
              <a:xfrm flipV="1">
                <a:off x="1048" y="1752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89" name="Group 55"/>
            <p:cNvGrpSpPr>
              <a:grpSpLocks/>
            </p:cNvGrpSpPr>
            <p:nvPr/>
          </p:nvGrpSpPr>
          <p:grpSpPr bwMode="auto">
            <a:xfrm>
              <a:off x="135699" y="1989688"/>
              <a:ext cx="154117" cy="1296589"/>
              <a:chOff x="446" y="1513"/>
              <a:chExt cx="82" cy="552"/>
            </a:xfrm>
          </p:grpSpPr>
          <p:sp>
            <p:nvSpPr>
              <p:cNvPr id="11301" name="Line 51"/>
              <p:cNvSpPr>
                <a:spLocks noChangeShapeType="1"/>
              </p:cNvSpPr>
              <p:nvPr/>
            </p:nvSpPr>
            <p:spPr bwMode="auto">
              <a:xfrm flipV="1">
                <a:off x="446" y="1513"/>
                <a:ext cx="8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2" name="Line 53"/>
              <p:cNvSpPr>
                <a:spLocks noChangeShapeType="1"/>
              </p:cNvSpPr>
              <p:nvPr/>
            </p:nvSpPr>
            <p:spPr bwMode="auto">
              <a:xfrm>
                <a:off x="447" y="1513"/>
                <a:ext cx="0" cy="5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11290" name="Line 54"/>
            <p:cNvSpPr>
              <a:spLocks noChangeShapeType="1"/>
            </p:cNvSpPr>
            <p:nvPr/>
          </p:nvSpPr>
          <p:spPr bwMode="auto">
            <a:xfrm>
              <a:off x="135694" y="3295673"/>
              <a:ext cx="7920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grpSp>
          <p:nvGrpSpPr>
            <p:cNvPr id="11291" name="Group 56"/>
            <p:cNvGrpSpPr>
              <a:grpSpLocks/>
            </p:cNvGrpSpPr>
            <p:nvPr/>
          </p:nvGrpSpPr>
          <p:grpSpPr bwMode="auto">
            <a:xfrm>
              <a:off x="2152368" y="2003781"/>
              <a:ext cx="144719" cy="1291891"/>
              <a:chOff x="443" y="1519"/>
              <a:chExt cx="77" cy="550"/>
            </a:xfrm>
          </p:grpSpPr>
          <p:sp>
            <p:nvSpPr>
              <p:cNvPr id="11299" name="Line 57"/>
              <p:cNvSpPr>
                <a:spLocks noChangeShapeType="1"/>
              </p:cNvSpPr>
              <p:nvPr/>
            </p:nvSpPr>
            <p:spPr bwMode="auto">
              <a:xfrm>
                <a:off x="443" y="1519"/>
                <a:ext cx="7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300" name="Line 58"/>
              <p:cNvSpPr>
                <a:spLocks noChangeShapeType="1"/>
              </p:cNvSpPr>
              <p:nvPr/>
            </p:nvSpPr>
            <p:spPr bwMode="auto">
              <a:xfrm>
                <a:off x="452" y="1525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grpSp>
          <p:nvGrpSpPr>
            <p:cNvPr id="11292" name="Group 59"/>
            <p:cNvGrpSpPr>
              <a:grpSpLocks/>
            </p:cNvGrpSpPr>
            <p:nvPr/>
          </p:nvGrpSpPr>
          <p:grpSpPr bwMode="auto">
            <a:xfrm>
              <a:off x="4154004" y="1989688"/>
              <a:ext cx="171032" cy="1291891"/>
              <a:chOff x="443" y="1519"/>
              <a:chExt cx="91" cy="550"/>
            </a:xfrm>
          </p:grpSpPr>
          <p:sp>
            <p:nvSpPr>
              <p:cNvPr id="11297" name="Line 60"/>
              <p:cNvSpPr>
                <a:spLocks noChangeShapeType="1"/>
              </p:cNvSpPr>
              <p:nvPr/>
            </p:nvSpPr>
            <p:spPr bwMode="auto">
              <a:xfrm>
                <a:off x="443" y="1519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11298" name="Line 61"/>
              <p:cNvSpPr>
                <a:spLocks noChangeShapeType="1"/>
              </p:cNvSpPr>
              <p:nvPr/>
            </p:nvSpPr>
            <p:spPr bwMode="auto">
              <a:xfrm>
                <a:off x="452" y="1525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11295" name="Line 63"/>
            <p:cNvSpPr>
              <a:spLocks noChangeShapeType="1"/>
            </p:cNvSpPr>
            <p:nvPr/>
          </p:nvSpPr>
          <p:spPr bwMode="auto">
            <a:xfrm>
              <a:off x="6191352" y="2002753"/>
              <a:ext cx="144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1296" name="Line 64"/>
            <p:cNvSpPr>
              <a:spLocks noChangeShapeType="1"/>
            </p:cNvSpPr>
            <p:nvPr/>
          </p:nvSpPr>
          <p:spPr bwMode="auto">
            <a:xfrm>
              <a:off x="6191352" y="1980292"/>
              <a:ext cx="0" cy="125900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 flipH="1">
              <a:off x="7302119" y="3984444"/>
              <a:ext cx="2160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V="1">
              <a:off x="7308304" y="2492896"/>
              <a:ext cx="0" cy="14915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</p:grpSp>
      <p:sp>
        <p:nvSpPr>
          <p:cNvPr id="57" name="矩形 56"/>
          <p:cNvSpPr/>
          <p:nvPr/>
        </p:nvSpPr>
        <p:spPr bwMode="auto">
          <a:xfrm>
            <a:off x="107504" y="1024999"/>
            <a:ext cx="9289032" cy="2375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9" name="Text Box 22"/>
          <p:cNvSpPr txBox="1">
            <a:spLocks noChangeArrowheads="1"/>
          </p:cNvSpPr>
          <p:nvPr/>
        </p:nvSpPr>
        <p:spPr bwMode="auto">
          <a:xfrm>
            <a:off x="7765107" y="961455"/>
            <a:ext cx="1378893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chemeClr val="bg2"/>
                </a:solidFill>
                <a:latin typeface="Arial" panose="020B0604020202020204" pitchFamily="34" charset="0"/>
              </a:rPr>
              <a:t>X=X+Y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397631" y="5218220"/>
            <a:ext cx="7092223" cy="1089529"/>
          </a:xfrm>
          <a:prstGeom prst="rect">
            <a:avLst/>
          </a:prstGeom>
          <a:solidFill>
            <a:srgbClr val="CCFFFF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s</a:t>
            </a:r>
            <a:r>
              <a:rPr lang="en-US" altLang="zh-CN" sz="2400" baseline="-25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=  x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i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+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y</a:t>
            </a:r>
            <a:r>
              <a:rPr lang="en-US" altLang="zh-CN" sz="2400" baseline="-25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+ c</a:t>
            </a:r>
            <a:r>
              <a:rPr lang="en-US" altLang="zh-CN" sz="2400" baseline="-25000" dirty="0">
                <a:solidFill>
                  <a:schemeClr val="bg2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ClrTx/>
              <a:buSzTx/>
              <a:buNone/>
            </a:pPr>
            <a:endParaRPr lang="en-US" altLang="zh-CN" sz="2400" dirty="0">
              <a:solidFill>
                <a:schemeClr val="bg2"/>
              </a:solidFill>
              <a:latin typeface="+mn-lt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ClrTx/>
              <a:buSzTx/>
              <a:buNone/>
            </a:pPr>
            <a:endParaRPr lang="en-US" altLang="zh-CN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带累加器的并行加法器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90EE9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32180</TotalTime>
  <Words>3975</Words>
  <Application>Microsoft Office PowerPoint</Application>
  <PresentationFormat>全屏显示(4:3)</PresentationFormat>
  <Paragraphs>1496</Paragraphs>
  <Slides>71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6" baseType="lpstr">
      <vt:lpstr>仿宋</vt:lpstr>
      <vt:lpstr>黑体</vt:lpstr>
      <vt:lpstr>华文楷体</vt:lpstr>
      <vt:lpstr>隶书</vt:lpstr>
      <vt:lpstr>宋体</vt:lpstr>
      <vt:lpstr>微软雅黑</vt:lpstr>
      <vt:lpstr>Arial</vt:lpstr>
      <vt:lpstr>Calibri</vt:lpstr>
      <vt:lpstr>Cambria Math</vt:lpstr>
      <vt:lpstr>Microsoft Yi Baiti</vt:lpstr>
      <vt:lpstr>Times New Roman</vt:lpstr>
      <vt:lpstr>Wingdings</vt:lpstr>
      <vt:lpstr>Soaring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Decoding Glitches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liqiong</cp:lastModifiedBy>
  <cp:revision>2533</cp:revision>
  <dcterms:created xsi:type="dcterms:W3CDTF">2002-03-18T12:39:57Z</dcterms:created>
  <dcterms:modified xsi:type="dcterms:W3CDTF">2020-10-03T15:29:18Z</dcterms:modified>
</cp:coreProperties>
</file>