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1"/>
  </p:notesMasterIdLst>
  <p:handoutMasterIdLst>
    <p:handoutMasterId r:id="rId52"/>
  </p:handoutMasterIdLst>
  <p:sldIdLst>
    <p:sldId id="594" r:id="rId2"/>
    <p:sldId id="649" r:id="rId3"/>
    <p:sldId id="388" r:id="rId4"/>
    <p:sldId id="657" r:id="rId5"/>
    <p:sldId id="658" r:id="rId6"/>
    <p:sldId id="688" r:id="rId7"/>
    <p:sldId id="640" r:id="rId8"/>
    <p:sldId id="642" r:id="rId9"/>
    <p:sldId id="687" r:id="rId10"/>
    <p:sldId id="643" r:id="rId11"/>
    <p:sldId id="431" r:id="rId12"/>
    <p:sldId id="624" r:id="rId13"/>
    <p:sldId id="625" r:id="rId14"/>
    <p:sldId id="626" r:id="rId15"/>
    <p:sldId id="661" r:id="rId16"/>
    <p:sldId id="644" r:id="rId17"/>
    <p:sldId id="645" r:id="rId18"/>
    <p:sldId id="664" r:id="rId19"/>
    <p:sldId id="693" r:id="rId20"/>
    <p:sldId id="629" r:id="rId21"/>
    <p:sldId id="630" r:id="rId22"/>
    <p:sldId id="694" r:id="rId23"/>
    <p:sldId id="692" r:id="rId24"/>
    <p:sldId id="631" r:id="rId25"/>
    <p:sldId id="695" r:id="rId26"/>
    <p:sldId id="665" r:id="rId27"/>
    <p:sldId id="689" r:id="rId28"/>
    <p:sldId id="690" r:id="rId29"/>
    <p:sldId id="445" r:id="rId30"/>
    <p:sldId id="669" r:id="rId31"/>
    <p:sldId id="668" r:id="rId32"/>
    <p:sldId id="691" r:id="rId33"/>
    <p:sldId id="446" r:id="rId34"/>
    <p:sldId id="672" r:id="rId35"/>
    <p:sldId id="696" r:id="rId36"/>
    <p:sldId id="680" r:id="rId37"/>
    <p:sldId id="681" r:id="rId38"/>
    <p:sldId id="682" r:id="rId39"/>
    <p:sldId id="683" r:id="rId40"/>
    <p:sldId id="684" r:id="rId41"/>
    <p:sldId id="685" r:id="rId42"/>
    <p:sldId id="686" r:id="rId43"/>
    <p:sldId id="697" r:id="rId44"/>
    <p:sldId id="670" r:id="rId45"/>
    <p:sldId id="659" r:id="rId46"/>
    <p:sldId id="663" r:id="rId47"/>
    <p:sldId id="637" r:id="rId48"/>
    <p:sldId id="648" r:id="rId49"/>
    <p:sldId id="662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56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DE9B"/>
    <a:srgbClr val="FFF5E0"/>
    <a:srgbClr val="CCFF99"/>
    <a:srgbClr val="003300"/>
    <a:srgbClr val="FFFF99"/>
    <a:srgbClr val="006600"/>
    <a:srgbClr val="009900"/>
    <a:srgbClr val="0066FF"/>
    <a:srgbClr val="00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4382" autoAdjust="0"/>
  </p:normalViewPr>
  <p:slideViewPr>
    <p:cSldViewPr>
      <p:cViewPr varScale="1">
        <p:scale>
          <a:sx n="54" d="100"/>
          <a:sy n="54" d="100"/>
        </p:scale>
        <p:origin x="-1200" y="-72"/>
      </p:cViewPr>
      <p:guideLst>
        <p:guide orient="horz" pos="2256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26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9.wmf"/><Relationship Id="rId7" Type="http://schemas.openxmlformats.org/officeDocument/2006/relationships/image" Target="../media/image18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6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.png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8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2.png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34.wmf"/><Relationship Id="rId2" Type="http://schemas.openxmlformats.org/officeDocument/2006/relationships/image" Target="../media/image14.wmf"/><Relationship Id="rId1" Type="http://schemas.openxmlformats.org/officeDocument/2006/relationships/image" Target="../media/image16.wmf"/><Relationship Id="rId6" Type="http://schemas.openxmlformats.org/officeDocument/2006/relationships/image" Target="../media/image2.png"/><Relationship Id="rId5" Type="http://schemas.openxmlformats.org/officeDocument/2006/relationships/image" Target="../media/image33.wmf"/><Relationship Id="rId4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FDAB94-DB00-460C-97C2-710B326A0A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9465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2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22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2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503C7C7-5929-453B-A5F5-9AFC5835FE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38364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3C7C7-5929-453B-A5F5-9AFC5835FE70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4344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假设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=0,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m0=1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A</a:t>
            </a:r>
            <a:r>
              <a:rPr lang="zh-CN" altLang="en-US" dirty="0" smtClean="0"/>
              <a:t>‘</a:t>
            </a:r>
            <a:r>
              <a:rPr lang="en-US" altLang="zh-CN" dirty="0" smtClean="0"/>
              <a:t>B’C’=1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A</a:t>
            </a:r>
            <a:r>
              <a:rPr lang="zh-CN" altLang="en-US" dirty="0" smtClean="0"/>
              <a:t>‘</a:t>
            </a:r>
            <a:r>
              <a:rPr lang="en-US" altLang="zh-CN" dirty="0" smtClean="0"/>
              <a:t>=B’=C’=1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A=B=C=0,</a:t>
            </a:r>
          </a:p>
          <a:p>
            <a:r>
              <a:rPr lang="en-US" altLang="zh-CN" dirty="0" err="1" smtClean="0"/>
              <a:t>mj</a:t>
            </a:r>
            <a:r>
              <a:rPr lang="zh-CN" altLang="en-US" dirty="0" smtClean="0"/>
              <a:t>中必定包含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，或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，或</a:t>
            </a:r>
            <a:r>
              <a:rPr lang="en-US" altLang="zh-CN" dirty="0" smtClean="0"/>
              <a:t>C,  </a:t>
            </a:r>
            <a:r>
              <a:rPr lang="zh-CN" altLang="en-US" dirty="0" smtClean="0"/>
              <a:t>所以</a:t>
            </a:r>
            <a:r>
              <a:rPr lang="en-US" altLang="zh-CN" dirty="0" err="1" smtClean="0"/>
              <a:t>mj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m0.mj=0.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3C7C7-5929-453B-A5F5-9AFC5835FE70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12111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假设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=0,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m0=1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A</a:t>
            </a:r>
            <a:r>
              <a:rPr lang="zh-CN" altLang="en-US" dirty="0" smtClean="0"/>
              <a:t>‘</a:t>
            </a:r>
            <a:r>
              <a:rPr lang="en-US" altLang="zh-CN" dirty="0" smtClean="0"/>
              <a:t>B’C’=1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A</a:t>
            </a:r>
            <a:r>
              <a:rPr lang="zh-CN" altLang="en-US" dirty="0" smtClean="0"/>
              <a:t>‘</a:t>
            </a:r>
            <a:r>
              <a:rPr lang="en-US" altLang="zh-CN" dirty="0" smtClean="0"/>
              <a:t>=B’=C’=1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A=B=C=0,</a:t>
            </a:r>
          </a:p>
          <a:p>
            <a:r>
              <a:rPr lang="en-US" altLang="zh-CN" dirty="0" err="1" smtClean="0"/>
              <a:t>mj</a:t>
            </a:r>
            <a:r>
              <a:rPr lang="zh-CN" altLang="en-US" dirty="0" smtClean="0"/>
              <a:t>中必定包含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，或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，或</a:t>
            </a:r>
            <a:r>
              <a:rPr lang="en-US" altLang="zh-CN" dirty="0" smtClean="0"/>
              <a:t>C,  </a:t>
            </a:r>
            <a:r>
              <a:rPr lang="zh-CN" altLang="en-US" dirty="0" smtClean="0"/>
              <a:t>所以</a:t>
            </a:r>
            <a:r>
              <a:rPr lang="en-US" altLang="zh-CN" dirty="0" err="1" smtClean="0"/>
              <a:t>mj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m0.mj=0.</a:t>
            </a:r>
          </a:p>
          <a:p>
            <a:r>
              <a:rPr lang="en-US" altLang="zh-CN" dirty="0" smtClean="0"/>
              <a:t>3.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3C7C7-5929-453B-A5F5-9AFC5835FE70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9837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3C7C7-5929-453B-A5F5-9AFC5835FE70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65849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3C7C7-5929-453B-A5F5-9AFC5835FE70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7512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5BFDC-D2E3-4267-9ED5-76B25E0667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335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4C5B7-23EB-43E7-88DC-1BCF1B5CF2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4340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BEE24-84A4-4327-A552-AE823F6482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5487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DD8DE-A99F-4A92-BC74-B6F847A9DC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9005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37CFA-CE22-4ECE-AC6E-175516D322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4623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B1D3E-AD57-4EEA-AAFB-8AB84FB796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0457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6BB0A-3C50-444C-B13A-BC9C3C2288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0298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41199-1C79-4C80-8B60-9B6AC00047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6031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6A9F0-1106-4974-A968-9C81E6E0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3595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A0B49-9162-4215-B2DA-D2A48C6B1B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5315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5462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>
                <a:spcBef>
                  <a:spcPct val="0"/>
                </a:spcBef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33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19 w 21600"/>
                <a:gd name="T3" fmla="*/ 7 h 21600"/>
                <a:gd name="T4" fmla="*/ 0 w 21600"/>
                <a:gd name="T5" fmla="*/ 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EF52019-6CF1-48DB-95FE-82E52D35F2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4.png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.png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4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.png"/><Relationship Id="rId5" Type="http://schemas.openxmlformats.org/officeDocument/2006/relationships/oleObject" Target="../embeddings/oleObject43.bin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5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5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oleObject" Target="../embeddings/oleObject5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56.png"/><Relationship Id="rId5" Type="http://schemas.openxmlformats.org/officeDocument/2006/relationships/oleObject" Target="../embeddings/oleObject63.bin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69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70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4.png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6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4.bin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3.bin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2.bin"/><Relationship Id="rId9" Type="http://schemas.openxmlformats.org/officeDocument/2006/relationships/oleObject" Target="../embeddings/oleObject7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030550062"/>
          <p:cNvPicPr>
            <a:picLocks noChangeAspect="1" noChangeArrowheads="1"/>
          </p:cNvPicPr>
          <p:nvPr/>
        </p:nvPicPr>
        <p:blipFill>
          <a:blip r:embed="rId2" cstate="print">
            <a:lum contrast="42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WordArt 3"/>
          <p:cNvSpPr>
            <a:spLocks noChangeArrowheads="1" noChangeShapeType="1" noTextEdit="1"/>
          </p:cNvSpPr>
          <p:nvPr/>
        </p:nvSpPr>
        <p:spPr bwMode="auto">
          <a:xfrm>
            <a:off x="1116013" y="1341438"/>
            <a:ext cx="7200900" cy="1839912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2884"/>
                <a:gd name="adj2" fmla="val -852"/>
              </a:avLst>
            </a:prstTxWarp>
          </a:bodyPr>
          <a:lstStyle/>
          <a:p>
            <a:pPr algn="ctr"/>
            <a:r>
              <a:rPr lang="zh-CN" altLang="en-US" sz="3600" kern="10"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53882" dir="2700000" algn="ctr" rotWithShape="0">
                    <a:srgbClr val="C0C0C0"/>
                  </a:outerShdw>
                </a:effectLst>
                <a:latin typeface="隶书"/>
                <a:ea typeface="隶书"/>
              </a:rPr>
              <a:t>数字世界精彩无限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850" y="1341438"/>
            <a:ext cx="8280400" cy="3430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latin typeface="Arial" charset="0"/>
              </a:rPr>
              <a:t>How to design a combinational logic circuit?</a:t>
            </a:r>
            <a:r>
              <a:rPr lang="en-US" altLang="zh-CN" sz="3200" dirty="0">
                <a:latin typeface="Arial" charset="0"/>
              </a:rPr>
              <a:t> </a:t>
            </a:r>
          </a:p>
          <a:p>
            <a:pPr marL="1435100" indent="-1435100">
              <a:defRPr/>
            </a:pPr>
            <a:r>
              <a:rPr lang="en-US" altLang="zh-CN" sz="2600" b="1" dirty="0">
                <a:latin typeface="Arial" charset="0"/>
              </a:rPr>
              <a:t>1.  </a:t>
            </a:r>
            <a:r>
              <a:rPr lang="zh-CN" altLang="en-US" sz="2600" b="1" dirty="0">
                <a:latin typeface="Arial" charset="0"/>
              </a:rPr>
              <a:t>将文字描述的功能直接转换为真值表或表达式</a:t>
            </a:r>
            <a:endParaRPr lang="en-US" altLang="zh-CN" sz="2600" b="1" dirty="0">
              <a:latin typeface="Arial" charset="0"/>
            </a:endParaRPr>
          </a:p>
          <a:p>
            <a:pPr marL="623888" indent="-623888">
              <a:defRPr/>
            </a:pPr>
            <a:r>
              <a:rPr lang="en-US" altLang="zh-CN" sz="2600" b="1" dirty="0">
                <a:solidFill>
                  <a:schemeClr val="bg1"/>
                </a:solidFill>
                <a:latin typeface="Arial" charset="0"/>
              </a:rPr>
              <a:t>2.  </a:t>
            </a:r>
            <a:r>
              <a:rPr lang="zh-CN" altLang="en-US" sz="2600" b="1" dirty="0">
                <a:solidFill>
                  <a:schemeClr val="bg1"/>
                </a:solidFill>
                <a:latin typeface="Arial" charset="0"/>
              </a:rPr>
              <a:t>根据真值表</a:t>
            </a:r>
            <a:r>
              <a:rPr lang="zh-CN" altLang="en-US" sz="2600" b="1" dirty="0" smtClean="0">
                <a:solidFill>
                  <a:schemeClr val="bg1"/>
                </a:solidFill>
                <a:latin typeface="Arial" charset="0"/>
              </a:rPr>
              <a:t>，写出</a:t>
            </a:r>
            <a:r>
              <a:rPr lang="zh-CN" altLang="en-US" sz="2600" b="1" dirty="0">
                <a:solidFill>
                  <a:schemeClr val="bg1"/>
                </a:solidFill>
                <a:latin typeface="Arial" charset="0"/>
              </a:rPr>
              <a:t>两种标准形式的逻辑表达式：</a:t>
            </a:r>
            <a:endParaRPr lang="en-US" altLang="zh-CN" sz="2600" dirty="0">
              <a:solidFill>
                <a:schemeClr val="bg1"/>
              </a:solidFill>
              <a:latin typeface="Arial" charset="0"/>
            </a:endParaRPr>
          </a:p>
          <a:p>
            <a:pPr marL="623888" indent="-623888">
              <a:defRPr/>
            </a:pPr>
            <a:r>
              <a:rPr lang="en-US" altLang="zh-CN" b="1" dirty="0">
                <a:solidFill>
                  <a:srgbClr val="006600"/>
                </a:solidFill>
                <a:latin typeface="Arial" charset="0"/>
              </a:rPr>
              <a:t>             </a:t>
            </a:r>
            <a:r>
              <a:rPr lang="zh-CN" altLang="en-US" b="1" dirty="0">
                <a:solidFill>
                  <a:srgbClr val="006600"/>
                </a:solidFill>
                <a:latin typeface="宋体" pitchFamily="2" charset="-122"/>
              </a:rPr>
              <a:t>标准与或式 </a:t>
            </a:r>
            <a:r>
              <a:rPr lang="en-US" altLang="zh-CN" b="1" dirty="0">
                <a:solidFill>
                  <a:srgbClr val="006600"/>
                </a:solidFill>
                <a:latin typeface="Arial" charset="0"/>
              </a:rPr>
              <a:t>(</a:t>
            </a:r>
            <a:r>
              <a:rPr lang="en-US" altLang="zh-CN" b="1" dirty="0" err="1">
                <a:solidFill>
                  <a:srgbClr val="006600"/>
                </a:solidFill>
                <a:latin typeface="Arial" charset="0"/>
              </a:rPr>
              <a:t>minterm</a:t>
            </a:r>
            <a:r>
              <a:rPr lang="en-US" altLang="zh-CN" b="1" dirty="0">
                <a:solidFill>
                  <a:srgbClr val="006600"/>
                </a:solidFill>
                <a:latin typeface="Arial" charset="0"/>
              </a:rPr>
              <a:t> expansion: and-or)</a:t>
            </a:r>
            <a:r>
              <a:rPr lang="en-US" altLang="zh-CN" sz="2600" b="1" dirty="0">
                <a:solidFill>
                  <a:srgbClr val="006600"/>
                </a:solidFill>
                <a:latin typeface="Arial" charset="0"/>
              </a:rPr>
              <a:t>  </a:t>
            </a:r>
          </a:p>
          <a:p>
            <a:pPr marL="623888" indent="-623888">
              <a:defRPr/>
            </a:pPr>
            <a:r>
              <a:rPr lang="en-US" altLang="zh-CN" b="1" dirty="0">
                <a:solidFill>
                  <a:srgbClr val="006600"/>
                </a:solidFill>
                <a:latin typeface="Arial" charset="0"/>
              </a:rPr>
              <a:t>             </a:t>
            </a:r>
            <a:r>
              <a:rPr lang="zh-CN" altLang="en-US" b="1" dirty="0">
                <a:solidFill>
                  <a:srgbClr val="006600"/>
                </a:solidFill>
                <a:latin typeface="Arial" charset="0"/>
              </a:rPr>
              <a:t>标准或与式 </a:t>
            </a:r>
            <a:r>
              <a:rPr lang="en-US" altLang="zh-CN" b="1" dirty="0">
                <a:solidFill>
                  <a:srgbClr val="006600"/>
                </a:solidFill>
                <a:latin typeface="Arial" charset="0"/>
              </a:rPr>
              <a:t>(</a:t>
            </a:r>
            <a:r>
              <a:rPr lang="en-US" altLang="zh-CN" b="1" dirty="0" err="1">
                <a:solidFill>
                  <a:srgbClr val="006600"/>
                </a:solidFill>
                <a:latin typeface="Arial" charset="0"/>
              </a:rPr>
              <a:t>maxterm</a:t>
            </a:r>
            <a:r>
              <a:rPr lang="en-US" altLang="zh-CN" b="1" dirty="0">
                <a:solidFill>
                  <a:srgbClr val="006600"/>
                </a:solidFill>
                <a:latin typeface="Arial" charset="0"/>
              </a:rPr>
              <a:t> expansion: or-and)</a:t>
            </a:r>
            <a:endParaRPr lang="zh-CN" altLang="en-US" sz="2600" b="1" dirty="0">
              <a:latin typeface="Arial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35150" y="333375"/>
            <a:ext cx="5472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latin typeface="Arial" charset="0"/>
              </a:rPr>
              <a:t>布尔代数的应用</a:t>
            </a:r>
            <a:r>
              <a:rPr lang="en-US" altLang="zh-CN" sz="2600" b="1" dirty="0" smtClean="0">
                <a:latin typeface="Arial" charset="0"/>
              </a:rPr>
              <a:t>——</a:t>
            </a:r>
            <a:r>
              <a:rPr lang="zh-CN" altLang="en-US" sz="2600" b="1" dirty="0" smtClean="0">
                <a:latin typeface="Arial" charset="0"/>
              </a:rPr>
              <a:t>组合逻辑设计</a:t>
            </a:r>
            <a:endParaRPr lang="en-US" altLang="zh-CN" sz="26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hlinkClick r:id="" action="ppaction://hlinkshowjump?jump=nextslide" highlightClick="1">
              <a:snd r:embed="rId2" name="Button12.WAV"/>
            </a:hlinkClick>
            <a:hlinkHover r:id="" action="ppaction://noaction" highlightClick="1">
              <a:snd r:embed="rId3" name="Button19.wav"/>
            </a:hlinkHover>
          </p:cNvPr>
          <p:cNvSpPr txBox="1">
            <a:spLocks noChangeArrowheads="1"/>
          </p:cNvSpPr>
          <p:nvPr/>
        </p:nvSpPr>
        <p:spPr bwMode="auto">
          <a:xfrm>
            <a:off x="1714500" y="1428750"/>
            <a:ext cx="5532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逻辑函数的表示方法</a:t>
            </a: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3071813" y="2571750"/>
            <a:ext cx="2514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Arial" charset="0"/>
              </a:rPr>
              <a:t>逻辑表达式</a:t>
            </a: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3714750" y="5357813"/>
            <a:ext cx="1831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Arial" charset="0"/>
              </a:rPr>
              <a:t>逻辑图</a:t>
            </a:r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1436688" y="4052888"/>
            <a:ext cx="177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Arial" charset="0"/>
              </a:rPr>
              <a:t>真值表</a:t>
            </a: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5902325" y="4052888"/>
            <a:ext cx="1741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Arial" charset="0"/>
              </a:rPr>
              <a:t>卡诺图</a:t>
            </a:r>
          </a:p>
        </p:txBody>
      </p:sp>
      <p:sp>
        <p:nvSpPr>
          <p:cNvPr id="192520" name="Line 8"/>
          <p:cNvSpPr>
            <a:spLocks noChangeShapeType="1"/>
          </p:cNvSpPr>
          <p:nvPr/>
        </p:nvSpPr>
        <p:spPr bwMode="auto">
          <a:xfrm>
            <a:off x="3021013" y="4304432"/>
            <a:ext cx="26670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2521" name="Line 9"/>
          <p:cNvSpPr>
            <a:spLocks noChangeShapeType="1"/>
          </p:cNvSpPr>
          <p:nvPr/>
        </p:nvSpPr>
        <p:spPr bwMode="auto">
          <a:xfrm flipV="1">
            <a:off x="4329113" y="3398044"/>
            <a:ext cx="0" cy="18288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2522" name="Line 10"/>
          <p:cNvSpPr>
            <a:spLocks noChangeShapeType="1"/>
          </p:cNvSpPr>
          <p:nvPr/>
        </p:nvSpPr>
        <p:spPr bwMode="auto">
          <a:xfrm flipV="1">
            <a:off x="1889572" y="3200326"/>
            <a:ext cx="1371600" cy="6858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2526" name="Line 14"/>
          <p:cNvSpPr>
            <a:spLocks noChangeShapeType="1"/>
          </p:cNvSpPr>
          <p:nvPr/>
        </p:nvSpPr>
        <p:spPr bwMode="auto">
          <a:xfrm flipH="1" flipV="1">
            <a:off x="5368925" y="3174926"/>
            <a:ext cx="1066800" cy="7620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12304" name="Picture 17" descr="ELEGL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835150" y="333375"/>
            <a:ext cx="5472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latin typeface="Arial" charset="0"/>
              </a:rPr>
              <a:t>布尔代数的应用</a:t>
            </a:r>
            <a:r>
              <a:rPr lang="en-US" altLang="zh-CN" sz="2600" b="1" dirty="0" smtClean="0">
                <a:latin typeface="Arial" charset="0"/>
              </a:rPr>
              <a:t>——</a:t>
            </a:r>
            <a:r>
              <a:rPr lang="zh-CN" altLang="en-US" sz="2600" b="1" dirty="0" smtClean="0">
                <a:latin typeface="Arial" charset="0"/>
              </a:rPr>
              <a:t>组合逻辑设计</a:t>
            </a:r>
            <a:endParaRPr lang="en-US" altLang="zh-CN" sz="26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autoUpdateAnimBg="0"/>
      <p:bldP spid="192516" grpId="0" autoUpdateAnimBg="0"/>
      <p:bldP spid="192517" grpId="0" autoUpdateAnimBg="0"/>
      <p:bldP spid="192518" grpId="0" autoUpdateAnimBg="0"/>
      <p:bldP spid="192520" grpId="0" animBg="1"/>
      <p:bldP spid="192521" grpId="0" animBg="1"/>
      <p:bldP spid="192522" grpId="0" animBg="1"/>
      <p:bldP spid="1925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7" name="Group 45"/>
          <p:cNvGrpSpPr>
            <a:grpSpLocks/>
          </p:cNvGrpSpPr>
          <p:nvPr/>
        </p:nvGrpSpPr>
        <p:grpSpPr bwMode="auto">
          <a:xfrm>
            <a:off x="-285750" y="1054100"/>
            <a:ext cx="7527925" cy="601663"/>
            <a:chOff x="113" y="709"/>
            <a:chExt cx="4742" cy="379"/>
          </a:xfrm>
        </p:grpSpPr>
        <p:sp>
          <p:nvSpPr>
            <p:cNvPr id="13326" name="Text Box 4"/>
            <p:cNvSpPr txBox="1">
              <a:spLocks noChangeArrowheads="1"/>
            </p:cNvSpPr>
            <p:nvPr/>
          </p:nvSpPr>
          <p:spPr bwMode="auto">
            <a:xfrm>
              <a:off x="3556" y="720"/>
              <a:ext cx="129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/>
                <a:t>表达式</a:t>
              </a:r>
              <a:endParaRPr lang="en-US" altLang="zh-CN" sz="3200" b="1"/>
            </a:p>
          </p:txBody>
        </p:sp>
        <p:grpSp>
          <p:nvGrpSpPr>
            <p:cNvPr id="13327" name="Group 44"/>
            <p:cNvGrpSpPr>
              <a:grpSpLocks/>
            </p:cNvGrpSpPr>
            <p:nvPr/>
          </p:nvGrpSpPr>
          <p:grpSpPr bwMode="auto">
            <a:xfrm>
              <a:off x="113" y="709"/>
              <a:ext cx="3331" cy="365"/>
              <a:chOff x="113" y="709"/>
              <a:chExt cx="3331" cy="365"/>
            </a:xfrm>
          </p:grpSpPr>
          <p:sp>
            <p:nvSpPr>
              <p:cNvPr id="13328" name="Text Box 2"/>
              <p:cNvSpPr txBox="1">
                <a:spLocks noChangeArrowheads="1"/>
              </p:cNvSpPr>
              <p:nvPr/>
            </p:nvSpPr>
            <p:spPr bwMode="auto">
              <a:xfrm>
                <a:off x="113" y="709"/>
                <a:ext cx="321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/>
                  <a:t> </a:t>
                </a:r>
                <a:r>
                  <a:rPr lang="en-US" altLang="zh-CN" sz="3200" b="1" dirty="0"/>
                  <a:t>                       </a:t>
                </a:r>
                <a:r>
                  <a:rPr lang="zh-CN" altLang="en-US" sz="3200" b="1" dirty="0"/>
                  <a:t>真值表</a:t>
                </a:r>
              </a:p>
            </p:txBody>
          </p:sp>
          <p:sp>
            <p:nvSpPr>
              <p:cNvPr id="13329" name="Line 3"/>
              <p:cNvSpPr>
                <a:spLocks noChangeShapeType="1"/>
              </p:cNvSpPr>
              <p:nvPr/>
            </p:nvSpPr>
            <p:spPr bwMode="auto">
              <a:xfrm>
                <a:off x="2653" y="937"/>
                <a:ext cx="791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pic>
        <p:nvPicPr>
          <p:cNvPr id="13318" name="Picture 32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642" name="Text Box 10"/>
          <p:cNvSpPr txBox="1">
            <a:spLocks noChangeArrowheads="1"/>
          </p:cNvSpPr>
          <p:nvPr/>
        </p:nvSpPr>
        <p:spPr bwMode="auto">
          <a:xfrm>
            <a:off x="2843212" y="1916832"/>
            <a:ext cx="6121275" cy="1015663"/>
          </a:xfrm>
          <a:prstGeom prst="rect">
            <a:avLst/>
          </a:prstGeom>
          <a:solidFill>
            <a:srgbClr val="FFFF66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marL="358775" indent="-358775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ct val="0"/>
              </a:spcBef>
              <a:buClr>
                <a:srgbClr val="FF0000"/>
              </a:buClr>
              <a:buSzPct val="60000"/>
            </a:pPr>
            <a:r>
              <a:rPr lang="en-US" altLang="zh-CN" sz="2800" b="1" dirty="0">
                <a:latin typeface="宋体" pitchFamily="2" charset="-122"/>
              </a:rPr>
              <a:t>① </a:t>
            </a:r>
            <a:r>
              <a:rPr lang="zh-CN" altLang="en-US" sz="2800" b="1" dirty="0"/>
              <a:t>写出标准</a:t>
            </a:r>
            <a:r>
              <a:rPr lang="zh-CN" altLang="en-US" sz="2800" b="1" dirty="0">
                <a:solidFill>
                  <a:schemeClr val="bg1"/>
                </a:solidFill>
              </a:rPr>
              <a:t>与或式（乘积之和）</a:t>
            </a:r>
          </a:p>
          <a:p>
            <a:pPr eaLnBrk="1" hangingPunct="1">
              <a:lnSpc>
                <a:spcPts val="3600"/>
              </a:lnSpc>
              <a:spcBef>
                <a:spcPct val="0"/>
              </a:spcBef>
              <a:buClr>
                <a:srgbClr val="FF0000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 smtClean="0">
                <a:latin typeface="Arial" charset="0"/>
              </a:rPr>
              <a:t>关注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charset="0"/>
              </a:rPr>
              <a:t>输出</a:t>
            </a:r>
            <a:r>
              <a:rPr lang="zh-CN" altLang="en-US" sz="2800" b="1" dirty="0">
                <a:solidFill>
                  <a:srgbClr val="C00000"/>
                </a:solidFill>
                <a:latin typeface="Arial" charset="0"/>
              </a:rPr>
              <a:t>值为</a:t>
            </a:r>
            <a:r>
              <a:rPr lang="en-US" altLang="zh-CN" sz="2800" b="1" dirty="0">
                <a:solidFill>
                  <a:srgbClr val="C00000"/>
                </a:solidFill>
                <a:latin typeface="Arial" charset="0"/>
              </a:rPr>
              <a:t>1</a:t>
            </a:r>
            <a:r>
              <a:rPr lang="zh-CN" altLang="en-US" sz="2800" b="1" dirty="0">
                <a:latin typeface="Arial" charset="0"/>
              </a:rPr>
              <a:t>的所有输入取值组合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47723" y="364549"/>
            <a:ext cx="90962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组合逻辑设计</a:t>
            </a:r>
            <a:r>
              <a:rPr lang="en-US" altLang="zh-CN" sz="2600" b="1" dirty="0" smtClean="0">
                <a:latin typeface="Arial" charset="0"/>
              </a:rPr>
              <a:t>——</a:t>
            </a:r>
            <a:r>
              <a:rPr lang="zh-CN" altLang="en-US" sz="2600" b="1" dirty="0" smtClean="0">
                <a:solidFill>
                  <a:schemeClr val="bg1"/>
                </a:solidFill>
                <a:latin typeface="Arial" charset="0"/>
              </a:rPr>
              <a:t>根据真值表写出表达式</a:t>
            </a:r>
            <a:endParaRPr lang="en-US" altLang="zh-CN" sz="2600" b="1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38" name="Group 5"/>
          <p:cNvGrpSpPr>
            <a:grpSpLocks/>
          </p:cNvGrpSpPr>
          <p:nvPr/>
        </p:nvGrpSpPr>
        <p:grpSpPr bwMode="auto">
          <a:xfrm>
            <a:off x="900113" y="1989138"/>
            <a:ext cx="1600200" cy="4595812"/>
            <a:chOff x="1872" y="864"/>
            <a:chExt cx="1008" cy="2895"/>
          </a:xfrm>
        </p:grpSpPr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1872" y="1200"/>
              <a:ext cx="1008" cy="255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 C</a:t>
              </a: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r>
                <a:rPr lang="en-US" altLang="zh-CN" b="1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b="1">
                  <a:solidFill>
                    <a:srgbClr val="CC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endParaRPr lang="en-US" altLang="zh-CN" b="1" baseline="-300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0 0  0    0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0 0  1    0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0 1  0    0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0 1 1     1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1 0 0     0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1 0 1     1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1 1 0     1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1 1 1     1</a:t>
              </a: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1968" y="864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 dirty="0" smtClean="0"/>
                <a:t>真值表</a:t>
              </a:r>
              <a:endParaRPr lang="zh-CN" altLang="en-US" sz="1800" b="1" dirty="0"/>
            </a:p>
          </p:txBody>
        </p:sp>
        <p:sp>
          <p:nvSpPr>
            <p:cNvPr id="41" name="Line 8"/>
            <p:cNvSpPr>
              <a:spLocks noChangeShapeType="1"/>
            </p:cNvSpPr>
            <p:nvPr/>
          </p:nvSpPr>
          <p:spPr bwMode="auto">
            <a:xfrm>
              <a:off x="2494" y="1213"/>
              <a:ext cx="2" cy="2531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9"/>
            <p:cNvSpPr>
              <a:spLocks noChangeShapeType="1"/>
            </p:cNvSpPr>
            <p:nvPr/>
          </p:nvSpPr>
          <p:spPr bwMode="auto">
            <a:xfrm>
              <a:off x="1872" y="1445"/>
              <a:ext cx="973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9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20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900113" y="1989138"/>
            <a:ext cx="1600200" cy="4595812"/>
            <a:chOff x="1872" y="864"/>
            <a:chExt cx="1008" cy="2895"/>
          </a:xfrm>
        </p:grpSpPr>
        <p:sp>
          <p:nvSpPr>
            <p:cNvPr id="197638" name="Text Box 6"/>
            <p:cNvSpPr txBox="1">
              <a:spLocks noChangeArrowheads="1"/>
            </p:cNvSpPr>
            <p:nvPr/>
          </p:nvSpPr>
          <p:spPr bwMode="auto">
            <a:xfrm>
              <a:off x="1872" y="1200"/>
              <a:ext cx="1008" cy="255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 C</a:t>
              </a: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r>
                <a:rPr lang="en-US" altLang="zh-CN" b="1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b="1">
                  <a:solidFill>
                    <a:srgbClr val="CC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endParaRPr lang="en-US" altLang="zh-CN" b="1" baseline="-300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0 0  0    0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0 0  1    0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0 1  0    0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0 1 1     1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1 0 0     0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1 0 1     1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1 1 0     1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1 1 1     1</a:t>
              </a:r>
            </a:p>
          </p:txBody>
        </p:sp>
        <p:sp>
          <p:nvSpPr>
            <p:cNvPr id="14360" name="Text Box 7"/>
            <p:cNvSpPr txBox="1">
              <a:spLocks noChangeArrowheads="1"/>
            </p:cNvSpPr>
            <p:nvPr/>
          </p:nvSpPr>
          <p:spPr bwMode="auto">
            <a:xfrm>
              <a:off x="1968" y="864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 dirty="0" smtClean="0"/>
                <a:t>真值表</a:t>
              </a:r>
              <a:endParaRPr lang="zh-CN" altLang="en-US" sz="1800" b="1" dirty="0"/>
            </a:p>
          </p:txBody>
        </p:sp>
        <p:sp>
          <p:nvSpPr>
            <p:cNvPr id="14361" name="Line 8"/>
            <p:cNvSpPr>
              <a:spLocks noChangeShapeType="1"/>
            </p:cNvSpPr>
            <p:nvPr/>
          </p:nvSpPr>
          <p:spPr bwMode="auto">
            <a:xfrm>
              <a:off x="2494" y="1213"/>
              <a:ext cx="2" cy="2531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Line 9"/>
            <p:cNvSpPr>
              <a:spLocks noChangeShapeType="1"/>
            </p:cNvSpPr>
            <p:nvPr/>
          </p:nvSpPr>
          <p:spPr bwMode="auto">
            <a:xfrm>
              <a:off x="1872" y="1445"/>
              <a:ext cx="973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7643" name="Text Box 11"/>
          <p:cNvSpPr txBox="1">
            <a:spLocks noChangeArrowheads="1"/>
          </p:cNvSpPr>
          <p:nvPr/>
        </p:nvSpPr>
        <p:spPr bwMode="auto">
          <a:xfrm>
            <a:off x="2043113" y="4221163"/>
            <a:ext cx="6858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√</a:t>
            </a: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97644" name="Text Box 12"/>
          <p:cNvSpPr txBox="1">
            <a:spLocks noChangeArrowheads="1"/>
          </p:cNvSpPr>
          <p:nvPr/>
        </p:nvSpPr>
        <p:spPr bwMode="auto">
          <a:xfrm>
            <a:off x="2043113" y="5135563"/>
            <a:ext cx="6858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√</a:t>
            </a: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97645" name="Text Box 13"/>
          <p:cNvSpPr txBox="1">
            <a:spLocks noChangeArrowheads="1"/>
          </p:cNvSpPr>
          <p:nvPr/>
        </p:nvSpPr>
        <p:spPr bwMode="auto">
          <a:xfrm>
            <a:off x="2043113" y="5638800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√</a:t>
            </a: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97646" name="Text Box 14"/>
          <p:cNvSpPr txBox="1">
            <a:spLocks noChangeArrowheads="1"/>
          </p:cNvSpPr>
          <p:nvPr/>
        </p:nvSpPr>
        <p:spPr bwMode="auto">
          <a:xfrm>
            <a:off x="2043113" y="6049963"/>
            <a:ext cx="6858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√</a:t>
            </a: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276600" y="3284538"/>
            <a:ext cx="5181600" cy="549275"/>
            <a:chOff x="2160" y="1584"/>
            <a:chExt cx="3264" cy="346"/>
          </a:xfrm>
        </p:grpSpPr>
        <p:sp>
          <p:nvSpPr>
            <p:cNvPr id="197647" name="Text Box 15"/>
            <p:cNvSpPr txBox="1">
              <a:spLocks noChangeArrowheads="1"/>
            </p:cNvSpPr>
            <p:nvPr/>
          </p:nvSpPr>
          <p:spPr bwMode="auto">
            <a:xfrm>
              <a:off x="2160" y="1584"/>
              <a:ext cx="3264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0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F=ABC+ABC+ ABC+ABC</a:t>
              </a:r>
            </a:p>
          </p:txBody>
        </p:sp>
        <p:sp>
          <p:nvSpPr>
            <p:cNvPr id="14356" name="Line 16"/>
            <p:cNvSpPr>
              <a:spLocks noChangeShapeType="1"/>
            </p:cNvSpPr>
            <p:nvPr/>
          </p:nvSpPr>
          <p:spPr bwMode="auto">
            <a:xfrm>
              <a:off x="2544" y="1632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7" name="Line 17"/>
            <p:cNvSpPr>
              <a:spLocks noChangeShapeType="1"/>
            </p:cNvSpPr>
            <p:nvPr/>
          </p:nvSpPr>
          <p:spPr bwMode="auto">
            <a:xfrm>
              <a:off x="3404" y="1632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8" name="Line 18"/>
            <p:cNvSpPr>
              <a:spLocks noChangeShapeType="1"/>
            </p:cNvSpPr>
            <p:nvPr/>
          </p:nvSpPr>
          <p:spPr bwMode="auto">
            <a:xfrm>
              <a:off x="4272" y="1632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7652" name="Text Box 20"/>
          <p:cNvSpPr txBox="1">
            <a:spLocks noChangeArrowheads="1"/>
          </p:cNvSpPr>
          <p:nvPr/>
        </p:nvSpPr>
        <p:spPr bwMode="auto">
          <a:xfrm>
            <a:off x="3643313" y="4143375"/>
            <a:ext cx="378618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Arial" charset="0"/>
              </a:rPr>
              <a:t>输入取值组合中</a:t>
            </a:r>
            <a:endParaRPr lang="en-US" altLang="zh-CN" sz="2800" b="1">
              <a:latin typeface="Arial" charset="0"/>
            </a:endParaRPr>
          </a:p>
          <a:p>
            <a:pPr eaLnBrk="1" hangingPunct="1"/>
            <a:r>
              <a:rPr lang="en-US" altLang="zh-CN" sz="2800" b="1">
                <a:latin typeface="Arial" charset="0"/>
              </a:rPr>
              <a:t>1——</a:t>
            </a:r>
            <a:r>
              <a:rPr lang="zh-CN" altLang="en-US" sz="2800" b="1">
                <a:latin typeface="Arial" charset="0"/>
              </a:rPr>
              <a:t>原变量</a:t>
            </a:r>
          </a:p>
          <a:p>
            <a:pPr eaLnBrk="1" hangingPunct="1"/>
            <a:r>
              <a:rPr lang="en-US" altLang="zh-CN" sz="2800" b="1">
                <a:latin typeface="Arial" charset="0"/>
              </a:rPr>
              <a:t>0——</a:t>
            </a:r>
            <a:r>
              <a:rPr lang="zh-CN" altLang="en-US" sz="2800" b="1">
                <a:latin typeface="Arial" charset="0"/>
              </a:rPr>
              <a:t>反变量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47723" y="364549"/>
            <a:ext cx="90962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组合逻辑设计</a:t>
            </a:r>
            <a:r>
              <a:rPr lang="en-US" altLang="zh-CN" sz="2600" b="1" dirty="0" smtClean="0">
                <a:latin typeface="Arial" charset="0"/>
              </a:rPr>
              <a:t>——</a:t>
            </a:r>
            <a:r>
              <a:rPr lang="zh-CN" altLang="en-US" sz="2600" b="1" dirty="0" smtClean="0">
                <a:solidFill>
                  <a:schemeClr val="bg1"/>
                </a:solidFill>
                <a:latin typeface="Arial" charset="0"/>
              </a:rPr>
              <a:t>根据真值表写出表达式</a:t>
            </a:r>
            <a:endParaRPr lang="en-US" altLang="zh-CN" sz="26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2843212" y="1916832"/>
            <a:ext cx="6121275" cy="1015663"/>
          </a:xfrm>
          <a:prstGeom prst="rect">
            <a:avLst/>
          </a:prstGeom>
          <a:solidFill>
            <a:srgbClr val="FFFF66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marL="358775" indent="-358775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ct val="0"/>
              </a:spcBef>
              <a:buClr>
                <a:srgbClr val="FF0000"/>
              </a:buClr>
              <a:buSzPct val="60000"/>
            </a:pPr>
            <a:r>
              <a:rPr lang="en-US" altLang="zh-CN" sz="2800" b="1" dirty="0">
                <a:latin typeface="宋体" pitchFamily="2" charset="-122"/>
              </a:rPr>
              <a:t>① </a:t>
            </a:r>
            <a:r>
              <a:rPr lang="zh-CN" altLang="en-US" sz="2800" b="1" dirty="0"/>
              <a:t>写出标准</a:t>
            </a:r>
            <a:r>
              <a:rPr lang="zh-CN" altLang="en-US" sz="2800" b="1" dirty="0">
                <a:solidFill>
                  <a:schemeClr val="bg1"/>
                </a:solidFill>
              </a:rPr>
              <a:t>与或式（乘积之和）</a:t>
            </a:r>
          </a:p>
          <a:p>
            <a:pPr eaLnBrk="1" hangingPunct="1">
              <a:lnSpc>
                <a:spcPts val="3600"/>
              </a:lnSpc>
              <a:spcBef>
                <a:spcPct val="0"/>
              </a:spcBef>
              <a:buClr>
                <a:srgbClr val="FF0000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 smtClean="0">
                <a:latin typeface="Arial" charset="0"/>
              </a:rPr>
              <a:t>关注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charset="0"/>
              </a:rPr>
              <a:t>输出</a:t>
            </a:r>
            <a:r>
              <a:rPr lang="zh-CN" altLang="en-US" sz="2800" b="1" dirty="0">
                <a:solidFill>
                  <a:srgbClr val="C00000"/>
                </a:solidFill>
                <a:latin typeface="Arial" charset="0"/>
              </a:rPr>
              <a:t>值为</a:t>
            </a:r>
            <a:r>
              <a:rPr lang="en-US" altLang="zh-CN" sz="2800" b="1" dirty="0">
                <a:solidFill>
                  <a:srgbClr val="C00000"/>
                </a:solidFill>
                <a:latin typeface="Arial" charset="0"/>
              </a:rPr>
              <a:t>1</a:t>
            </a:r>
            <a:r>
              <a:rPr lang="zh-CN" altLang="en-US" sz="2800" b="1" dirty="0">
                <a:latin typeface="Arial" charset="0"/>
              </a:rPr>
              <a:t>的所有输入取值组合</a:t>
            </a:r>
          </a:p>
        </p:txBody>
      </p:sp>
      <p:grpSp>
        <p:nvGrpSpPr>
          <p:cNvPr id="25" name="Group 45"/>
          <p:cNvGrpSpPr>
            <a:grpSpLocks/>
          </p:cNvGrpSpPr>
          <p:nvPr/>
        </p:nvGrpSpPr>
        <p:grpSpPr bwMode="auto">
          <a:xfrm>
            <a:off x="-285750" y="1054100"/>
            <a:ext cx="7527925" cy="601663"/>
            <a:chOff x="113" y="709"/>
            <a:chExt cx="4742" cy="379"/>
          </a:xfrm>
        </p:grpSpPr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3556" y="720"/>
              <a:ext cx="129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/>
                <a:t>表达式</a:t>
              </a:r>
              <a:endParaRPr lang="en-US" altLang="zh-CN" sz="3200" b="1"/>
            </a:p>
          </p:txBody>
        </p:sp>
        <p:grpSp>
          <p:nvGrpSpPr>
            <p:cNvPr id="29" name="Group 44"/>
            <p:cNvGrpSpPr>
              <a:grpSpLocks/>
            </p:cNvGrpSpPr>
            <p:nvPr/>
          </p:nvGrpSpPr>
          <p:grpSpPr bwMode="auto">
            <a:xfrm>
              <a:off x="113" y="709"/>
              <a:ext cx="3331" cy="365"/>
              <a:chOff x="113" y="709"/>
              <a:chExt cx="3331" cy="365"/>
            </a:xfrm>
          </p:grpSpPr>
          <p:sp>
            <p:nvSpPr>
              <p:cNvPr id="30" name="Text Box 2"/>
              <p:cNvSpPr txBox="1">
                <a:spLocks noChangeArrowheads="1"/>
              </p:cNvSpPr>
              <p:nvPr/>
            </p:nvSpPr>
            <p:spPr bwMode="auto">
              <a:xfrm>
                <a:off x="113" y="709"/>
                <a:ext cx="321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/>
                  <a:t> </a:t>
                </a:r>
                <a:r>
                  <a:rPr lang="en-US" altLang="zh-CN" sz="3200" b="1" dirty="0"/>
                  <a:t>                       </a:t>
                </a:r>
                <a:r>
                  <a:rPr lang="zh-CN" altLang="en-US" sz="3200" b="1" dirty="0"/>
                  <a:t>真值表</a:t>
                </a:r>
              </a:p>
            </p:txBody>
          </p:sp>
          <p:sp>
            <p:nvSpPr>
              <p:cNvPr id="31" name="Line 3"/>
              <p:cNvSpPr>
                <a:spLocks noChangeShapeType="1"/>
              </p:cNvSpPr>
              <p:nvPr/>
            </p:nvSpPr>
            <p:spPr bwMode="auto">
              <a:xfrm>
                <a:off x="2653" y="937"/>
                <a:ext cx="791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3" grpId="0" autoUpdateAnimBg="0"/>
      <p:bldP spid="197644" grpId="0" autoUpdateAnimBg="0"/>
      <p:bldP spid="197645" grpId="0" autoUpdateAnimBg="0"/>
      <p:bldP spid="197646" grpId="0" autoUpdateAnimBg="0"/>
      <p:bldP spid="19765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68314" y="5949950"/>
            <a:ext cx="8305800" cy="579438"/>
            <a:chOff x="336" y="3475"/>
            <a:chExt cx="5232" cy="365"/>
          </a:xfrm>
        </p:grpSpPr>
        <p:sp>
          <p:nvSpPr>
            <p:cNvPr id="15381" name="Text Box 16"/>
            <p:cNvSpPr txBox="1">
              <a:spLocks noChangeArrowheads="1"/>
            </p:cNvSpPr>
            <p:nvPr/>
          </p:nvSpPr>
          <p:spPr bwMode="auto">
            <a:xfrm>
              <a:off x="336" y="3475"/>
              <a:ext cx="52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i="1" dirty="0"/>
                <a:t>F=</a:t>
              </a:r>
              <a:r>
                <a:rPr lang="zh-CN" altLang="en-US" sz="3200" b="1" i="1" dirty="0"/>
                <a:t>（</a:t>
              </a:r>
              <a:r>
                <a:rPr lang="en-US" altLang="zh-CN" sz="3200" b="1" i="1" dirty="0"/>
                <a:t>A+B+C) </a:t>
              </a:r>
              <a:r>
                <a:rPr lang="en-US" altLang="zh-CN" sz="2800" b="1" i="1" dirty="0">
                  <a:cs typeface="Times New Roman" pitchFamily="18" charset="0"/>
                </a:rPr>
                <a:t>•</a:t>
              </a:r>
              <a:r>
                <a:rPr lang="en-US" altLang="zh-CN" sz="3200" b="1" i="1" dirty="0"/>
                <a:t> (A+B+C) </a:t>
              </a:r>
              <a:r>
                <a:rPr lang="en-US" altLang="zh-CN" sz="2800" b="1" i="1" dirty="0">
                  <a:cs typeface="Times New Roman" pitchFamily="18" charset="0"/>
                </a:rPr>
                <a:t>•</a:t>
              </a:r>
              <a:r>
                <a:rPr lang="en-US" altLang="zh-CN" sz="3200" b="1" i="1" dirty="0"/>
                <a:t> (A+B+C) </a:t>
              </a:r>
              <a:r>
                <a:rPr lang="en-US" altLang="zh-CN" sz="2800" b="1" i="1" dirty="0">
                  <a:cs typeface="Times New Roman" pitchFamily="18" charset="0"/>
                </a:rPr>
                <a:t>•</a:t>
              </a:r>
              <a:r>
                <a:rPr lang="en-US" altLang="zh-CN" sz="3200" b="1" i="1" dirty="0"/>
                <a:t> (A+B+C)</a:t>
              </a:r>
            </a:p>
          </p:txBody>
        </p:sp>
        <p:sp>
          <p:nvSpPr>
            <p:cNvPr id="15382" name="Line 17"/>
            <p:cNvSpPr>
              <a:spLocks noChangeShapeType="1"/>
            </p:cNvSpPr>
            <p:nvPr/>
          </p:nvSpPr>
          <p:spPr bwMode="auto">
            <a:xfrm>
              <a:off x="3696" y="3552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3" name="Line 18"/>
            <p:cNvSpPr>
              <a:spLocks noChangeShapeType="1"/>
            </p:cNvSpPr>
            <p:nvPr/>
          </p:nvSpPr>
          <p:spPr bwMode="auto">
            <a:xfrm>
              <a:off x="2832" y="3552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4" name="Line 19"/>
            <p:cNvSpPr>
              <a:spLocks noChangeShapeType="1"/>
            </p:cNvSpPr>
            <p:nvPr/>
          </p:nvSpPr>
          <p:spPr bwMode="auto">
            <a:xfrm>
              <a:off x="4608" y="3552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7135813" y="1125538"/>
            <a:ext cx="1600200" cy="4595812"/>
            <a:chOff x="1872" y="864"/>
            <a:chExt cx="1008" cy="2895"/>
          </a:xfrm>
        </p:grpSpPr>
        <p:sp>
          <p:nvSpPr>
            <p:cNvPr id="197638" name="Text Box 6"/>
            <p:cNvSpPr txBox="1">
              <a:spLocks noChangeArrowheads="1"/>
            </p:cNvSpPr>
            <p:nvPr/>
          </p:nvSpPr>
          <p:spPr bwMode="auto">
            <a:xfrm>
              <a:off x="1872" y="1200"/>
              <a:ext cx="1008" cy="255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 C</a:t>
              </a: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r>
                <a:rPr lang="en-US" altLang="zh-CN" b="1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b="1">
                  <a:solidFill>
                    <a:srgbClr val="CC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endParaRPr lang="en-US" altLang="zh-CN" b="1" baseline="-300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0 0  0    0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0 0  1    0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0 1  0    0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0 1 1     1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1 0 0     0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1 0 1     1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1 1 0     1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1 1 1     1</a:t>
              </a:r>
            </a:p>
          </p:txBody>
        </p:sp>
        <p:sp>
          <p:nvSpPr>
            <p:cNvPr id="15378" name="Text Box 7"/>
            <p:cNvSpPr txBox="1">
              <a:spLocks noChangeArrowheads="1"/>
            </p:cNvSpPr>
            <p:nvPr/>
          </p:nvSpPr>
          <p:spPr bwMode="auto">
            <a:xfrm>
              <a:off x="1968" y="864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 dirty="0" smtClean="0"/>
                <a:t>真值表</a:t>
              </a:r>
              <a:endParaRPr lang="zh-CN" altLang="en-US" sz="1800" b="1" dirty="0"/>
            </a:p>
          </p:txBody>
        </p:sp>
        <p:sp>
          <p:nvSpPr>
            <p:cNvPr id="15379" name="Line 8"/>
            <p:cNvSpPr>
              <a:spLocks noChangeShapeType="1"/>
            </p:cNvSpPr>
            <p:nvPr/>
          </p:nvSpPr>
          <p:spPr bwMode="auto">
            <a:xfrm>
              <a:off x="2494" y="1213"/>
              <a:ext cx="2" cy="2531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Line 9"/>
            <p:cNvSpPr>
              <a:spLocks noChangeShapeType="1"/>
            </p:cNvSpPr>
            <p:nvPr/>
          </p:nvSpPr>
          <p:spPr bwMode="auto">
            <a:xfrm>
              <a:off x="1872" y="1445"/>
              <a:ext cx="973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8667" name="Text Box 11"/>
          <p:cNvSpPr txBox="1">
            <a:spLocks noChangeArrowheads="1"/>
          </p:cNvSpPr>
          <p:nvPr/>
        </p:nvSpPr>
        <p:spPr bwMode="auto">
          <a:xfrm>
            <a:off x="8243888" y="3802063"/>
            <a:ext cx="6858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√</a:t>
            </a: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98668" name="Text Box 12"/>
          <p:cNvSpPr txBox="1">
            <a:spLocks noChangeArrowheads="1"/>
          </p:cNvSpPr>
          <p:nvPr/>
        </p:nvSpPr>
        <p:spPr bwMode="auto">
          <a:xfrm>
            <a:off x="8243888" y="1998663"/>
            <a:ext cx="6858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√</a:t>
            </a: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98669" name="Text Box 13"/>
          <p:cNvSpPr txBox="1">
            <a:spLocks noChangeArrowheads="1"/>
          </p:cNvSpPr>
          <p:nvPr/>
        </p:nvSpPr>
        <p:spPr bwMode="auto">
          <a:xfrm>
            <a:off x="8243888" y="2501900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√</a:t>
            </a: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98670" name="Text Box 14"/>
          <p:cNvSpPr txBox="1">
            <a:spLocks noChangeArrowheads="1"/>
          </p:cNvSpPr>
          <p:nvPr/>
        </p:nvSpPr>
        <p:spPr bwMode="auto">
          <a:xfrm>
            <a:off x="8243888" y="2913063"/>
            <a:ext cx="6858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√</a:t>
            </a: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pic>
        <p:nvPicPr>
          <p:cNvPr id="15368" name="Picture 62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358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0" name="Group 43"/>
          <p:cNvGrpSpPr>
            <a:grpSpLocks/>
          </p:cNvGrpSpPr>
          <p:nvPr/>
        </p:nvGrpSpPr>
        <p:grpSpPr bwMode="auto">
          <a:xfrm>
            <a:off x="-928688" y="1054100"/>
            <a:ext cx="7527926" cy="601663"/>
            <a:chOff x="113" y="709"/>
            <a:chExt cx="4742" cy="379"/>
          </a:xfrm>
        </p:grpSpPr>
        <p:sp>
          <p:nvSpPr>
            <p:cNvPr id="15373" name="Text Box 4"/>
            <p:cNvSpPr txBox="1">
              <a:spLocks noChangeArrowheads="1"/>
            </p:cNvSpPr>
            <p:nvPr/>
          </p:nvSpPr>
          <p:spPr bwMode="auto">
            <a:xfrm>
              <a:off x="3556" y="720"/>
              <a:ext cx="129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/>
                <a:t>表达式</a:t>
              </a:r>
              <a:endParaRPr lang="en-US" altLang="zh-CN" sz="3200" b="1"/>
            </a:p>
          </p:txBody>
        </p:sp>
        <p:grpSp>
          <p:nvGrpSpPr>
            <p:cNvPr id="15374" name="Group 45"/>
            <p:cNvGrpSpPr>
              <a:grpSpLocks/>
            </p:cNvGrpSpPr>
            <p:nvPr/>
          </p:nvGrpSpPr>
          <p:grpSpPr bwMode="auto">
            <a:xfrm>
              <a:off x="113" y="709"/>
              <a:ext cx="3331" cy="365"/>
              <a:chOff x="113" y="709"/>
              <a:chExt cx="3331" cy="365"/>
            </a:xfrm>
          </p:grpSpPr>
          <p:sp>
            <p:nvSpPr>
              <p:cNvPr id="15375" name="Text Box 2"/>
              <p:cNvSpPr txBox="1">
                <a:spLocks noChangeArrowheads="1"/>
              </p:cNvSpPr>
              <p:nvPr/>
            </p:nvSpPr>
            <p:spPr bwMode="auto">
              <a:xfrm>
                <a:off x="113" y="709"/>
                <a:ext cx="321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/>
                  <a:t>                         真值表</a:t>
                </a:r>
              </a:p>
            </p:txBody>
          </p:sp>
          <p:sp>
            <p:nvSpPr>
              <p:cNvPr id="15376" name="Line 3"/>
              <p:cNvSpPr>
                <a:spLocks noChangeShapeType="1"/>
              </p:cNvSpPr>
              <p:nvPr/>
            </p:nvSpPr>
            <p:spPr bwMode="auto">
              <a:xfrm>
                <a:off x="2653" y="937"/>
                <a:ext cx="791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642937" y="2071688"/>
            <a:ext cx="5896903" cy="1041311"/>
          </a:xfrm>
          <a:prstGeom prst="rect">
            <a:avLst/>
          </a:prstGeom>
          <a:solidFill>
            <a:srgbClr val="FFFF66"/>
          </a:solidFill>
          <a:ln w="1905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marL="173038" indent="-173038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700"/>
              </a:lnSpc>
              <a:spcBef>
                <a:spcPct val="0"/>
              </a:spcBef>
              <a:buClr>
                <a:srgbClr val="FF0000"/>
              </a:buClr>
              <a:buSzPct val="70000"/>
            </a:pPr>
            <a:r>
              <a:rPr lang="zh-CN" altLang="en-US" sz="2800" b="1" dirty="0">
                <a:latin typeface="宋体" pitchFamily="2" charset="-122"/>
              </a:rPr>
              <a:t>②</a:t>
            </a:r>
            <a:r>
              <a:rPr lang="zh-CN" altLang="en-US" sz="2800" b="1" dirty="0"/>
              <a:t>写出标准</a:t>
            </a:r>
            <a:r>
              <a:rPr lang="zh-CN" altLang="en-US" sz="2800" b="1" dirty="0">
                <a:solidFill>
                  <a:schemeClr val="bg1"/>
                </a:solidFill>
              </a:rPr>
              <a:t>或与式（和之积）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eaLnBrk="1" hangingPunct="1">
              <a:lnSpc>
                <a:spcPts val="3700"/>
              </a:lnSpc>
              <a:spcBef>
                <a:spcPct val="0"/>
              </a:spcBef>
              <a:buClr>
                <a:srgbClr val="FF0000"/>
              </a:buClr>
              <a:buSzPct val="70000"/>
            </a:pPr>
            <a:r>
              <a:rPr lang="zh-CN" altLang="en-US" sz="2800" b="1" dirty="0" smtClean="0">
                <a:latin typeface="Arial" charset="0"/>
              </a:rPr>
              <a:t>关注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charset="0"/>
              </a:rPr>
              <a:t>输出</a:t>
            </a:r>
            <a:r>
              <a:rPr lang="zh-CN" altLang="en-US" sz="2800" b="1" dirty="0">
                <a:solidFill>
                  <a:srgbClr val="C00000"/>
                </a:solidFill>
                <a:latin typeface="Arial" charset="0"/>
              </a:rPr>
              <a:t>值为</a:t>
            </a:r>
            <a:r>
              <a:rPr lang="en-US" altLang="zh-CN" sz="2800" b="1" dirty="0">
                <a:solidFill>
                  <a:srgbClr val="C00000"/>
                </a:solidFill>
                <a:latin typeface="Arial" charset="0"/>
              </a:rPr>
              <a:t>0</a:t>
            </a:r>
            <a:r>
              <a:rPr lang="zh-CN" altLang="en-US" sz="2800" b="1" dirty="0">
                <a:latin typeface="Arial" charset="0"/>
              </a:rPr>
              <a:t>的所有输入取值组合</a:t>
            </a:r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1500188" y="3643313"/>
            <a:ext cx="378618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Arial" charset="0"/>
              </a:rPr>
              <a:t>输入取值组合中</a:t>
            </a:r>
            <a:endParaRPr lang="en-US" altLang="zh-CN" sz="2800" b="1" dirty="0">
              <a:latin typeface="Arial" charset="0"/>
            </a:endParaRPr>
          </a:p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altLang="zh-CN" sz="2800" b="1" dirty="0">
                <a:latin typeface="Arial" charset="0"/>
              </a:rPr>
              <a:t>——</a:t>
            </a:r>
            <a:r>
              <a:rPr lang="zh-CN" altLang="en-US" sz="2800" b="1" dirty="0">
                <a:latin typeface="Arial" charset="0"/>
              </a:rPr>
              <a:t>原变量</a:t>
            </a:r>
          </a:p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altLang="zh-CN" sz="2800" b="1" dirty="0">
                <a:latin typeface="Arial" charset="0"/>
              </a:rPr>
              <a:t>——</a:t>
            </a:r>
            <a:r>
              <a:rPr lang="zh-CN" altLang="en-US" sz="2800" b="1" dirty="0">
                <a:latin typeface="Arial" charset="0"/>
              </a:rPr>
              <a:t>反变量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47723" y="332656"/>
            <a:ext cx="90962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组合逻辑设计</a:t>
            </a:r>
            <a:r>
              <a:rPr lang="en-US" altLang="zh-CN" sz="2600" b="1" dirty="0" smtClean="0">
                <a:latin typeface="Arial" charset="0"/>
              </a:rPr>
              <a:t>——</a:t>
            </a:r>
            <a:r>
              <a:rPr lang="zh-CN" altLang="en-US" sz="2600" b="1" dirty="0" smtClean="0">
                <a:solidFill>
                  <a:schemeClr val="bg1"/>
                </a:solidFill>
                <a:latin typeface="Arial" charset="0"/>
              </a:rPr>
              <a:t>根据真值表写出表达式</a:t>
            </a:r>
            <a:endParaRPr lang="en-US" altLang="zh-CN" sz="2600" b="1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7" grpId="0" autoUpdateAnimBg="0"/>
      <p:bldP spid="198668" grpId="0" autoUpdateAnimBg="0"/>
      <p:bldP spid="198669" grpId="0" autoUpdateAnimBg="0"/>
      <p:bldP spid="198670" grpId="0" autoUpdateAnimBg="0"/>
      <p:bldP spid="3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9587" y="2438400"/>
            <a:ext cx="6400800" cy="3800476"/>
            <a:chOff x="1728" y="1665"/>
            <a:chExt cx="4032" cy="239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6393" name="Text Box 5"/>
            <p:cNvSpPr txBox="1">
              <a:spLocks noChangeArrowheads="1"/>
            </p:cNvSpPr>
            <p:nvPr/>
          </p:nvSpPr>
          <p:spPr bwMode="auto">
            <a:xfrm>
              <a:off x="1728" y="1665"/>
              <a:ext cx="4032" cy="239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zh-CN" altLang="en-US" sz="3200" b="1" dirty="0">
                  <a:ea typeface="楷体_GB2312" pitchFamily="49" charset="-122"/>
                </a:rPr>
                <a:t>步骤：</a:t>
              </a:r>
            </a:p>
            <a:p>
              <a:pPr eaLnBrk="1" hangingPunct="1">
                <a:lnSpc>
                  <a:spcPct val="85000"/>
                </a:lnSpc>
                <a:buFontTx/>
                <a:buAutoNum type="arabicPeriod"/>
              </a:pPr>
              <a:r>
                <a:rPr lang="zh-CN" altLang="en-US" sz="3200" b="1" dirty="0">
                  <a:ea typeface="楷体_GB2312" pitchFamily="49" charset="-122"/>
                </a:rPr>
                <a:t>根据</a:t>
              </a:r>
              <a:r>
                <a:rPr lang="zh-CN" altLang="en-US" sz="3200" b="1" dirty="0">
                  <a:latin typeface="楷体_GB2312" pitchFamily="49" charset="-122"/>
                  <a:ea typeface="楷体_GB2312" pitchFamily="49" charset="-122"/>
                </a:rPr>
                <a:t>设计要求</a:t>
              </a:r>
              <a:r>
                <a:rPr lang="zh-CN" altLang="en-US" sz="3200" b="1" dirty="0">
                  <a:ea typeface="楷体_GB2312" pitchFamily="49" charset="-122"/>
                </a:rPr>
                <a:t>确定         真值表</a:t>
              </a:r>
            </a:p>
            <a:p>
              <a:pPr eaLnBrk="1" hangingPunct="1">
                <a:lnSpc>
                  <a:spcPct val="85000"/>
                </a:lnSpc>
                <a:buFontTx/>
                <a:buAutoNum type="arabicPeriod"/>
              </a:pPr>
              <a:r>
                <a:rPr lang="zh-CN" altLang="en-US" sz="3200" b="1" dirty="0">
                  <a:ea typeface="楷体_GB2312" pitchFamily="49" charset="-122"/>
                </a:rPr>
                <a:t>根据真值表         </a:t>
              </a:r>
              <a:r>
                <a:rPr lang="zh-CN" altLang="en-US" sz="3200" b="1" dirty="0" smtClean="0">
                  <a:ea typeface="楷体_GB2312" pitchFamily="49" charset="-122"/>
                </a:rPr>
                <a:t>表达式</a:t>
              </a:r>
              <a:r>
                <a:rPr lang="en-US" altLang="zh-CN" sz="3200" b="1" dirty="0" smtClean="0">
                  <a:ea typeface="楷体_GB2312" pitchFamily="49" charset="-122"/>
                </a:rPr>
                <a:t>(</a:t>
              </a:r>
              <a:r>
                <a:rPr lang="zh-CN" altLang="en-US" sz="3200" b="1" dirty="0" smtClean="0">
                  <a:ea typeface="楷体_GB2312" pitchFamily="49" charset="-122"/>
                </a:rPr>
                <a:t>卡诺图</a:t>
              </a:r>
              <a:r>
                <a:rPr lang="en-US" altLang="zh-CN" sz="3200" b="1" dirty="0" smtClean="0">
                  <a:ea typeface="楷体_GB2312" pitchFamily="49" charset="-122"/>
                </a:rPr>
                <a:t>)</a:t>
              </a:r>
              <a:endParaRPr lang="en-US" altLang="zh-CN" sz="3200" b="1" dirty="0">
                <a:ea typeface="楷体_GB2312" pitchFamily="49" charset="-122"/>
              </a:endParaRPr>
            </a:p>
            <a:p>
              <a:pPr eaLnBrk="1" hangingPunct="1">
                <a:lnSpc>
                  <a:spcPct val="85000"/>
                </a:lnSpc>
                <a:buFontTx/>
                <a:buAutoNum type="arabicPeriod"/>
              </a:pPr>
              <a:r>
                <a:rPr lang="zh-CN" altLang="en-US" sz="3200" b="1" dirty="0">
                  <a:ea typeface="楷体_GB2312" pitchFamily="49" charset="-122"/>
                </a:rPr>
                <a:t>化简 </a:t>
              </a:r>
            </a:p>
            <a:p>
              <a:pPr eaLnBrk="1" hangingPunct="1">
                <a:lnSpc>
                  <a:spcPct val="85000"/>
                </a:lnSpc>
                <a:buFontTx/>
                <a:buAutoNum type="arabicPeriod"/>
              </a:pPr>
              <a:r>
                <a:rPr lang="zh-CN" altLang="en-US" sz="3200" b="1" dirty="0">
                  <a:ea typeface="楷体_GB2312" pitchFamily="49" charset="-122"/>
                </a:rPr>
                <a:t>按设计要求，变换逻辑表达式</a:t>
              </a:r>
            </a:p>
            <a:p>
              <a:pPr eaLnBrk="1" hangingPunct="1">
                <a:lnSpc>
                  <a:spcPct val="85000"/>
                </a:lnSpc>
                <a:buFontTx/>
                <a:buAutoNum type="arabicPeriod"/>
              </a:pPr>
              <a:r>
                <a:rPr lang="zh-CN" altLang="en-US" sz="3200" b="1" dirty="0">
                  <a:ea typeface="楷体_GB2312" pitchFamily="49" charset="-122"/>
                </a:rPr>
                <a:t>画出逻辑图</a:t>
              </a: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4224" y="2256"/>
              <a:ext cx="432" cy="0"/>
            </a:xfrm>
            <a:prstGeom prst="line">
              <a:avLst/>
            </a:prstGeom>
            <a:grpFill/>
            <a:ln w="28575" cap="sq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3408" y="2640"/>
              <a:ext cx="432" cy="0"/>
            </a:xfrm>
            <a:prstGeom prst="line">
              <a:avLst/>
            </a:prstGeom>
            <a:grpFill/>
            <a:ln w="28575" cap="sq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389" name="Text Box 20"/>
          <p:cNvSpPr txBox="1">
            <a:spLocks noChangeArrowheads="1"/>
          </p:cNvSpPr>
          <p:nvPr/>
        </p:nvSpPr>
        <p:spPr bwMode="auto">
          <a:xfrm>
            <a:off x="1835150" y="1196975"/>
            <a:ext cx="63373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800"/>
              </a:lnSpc>
            </a:pPr>
            <a:r>
              <a:rPr lang="zh-CN" altLang="en-US" sz="2800" b="1" dirty="0">
                <a:latin typeface="Arial" charset="0"/>
              </a:rPr>
              <a:t>某电路有三个输入端</a:t>
            </a:r>
            <a:r>
              <a:rPr lang="en-US" altLang="zh-CN" sz="2800" b="1" i="1" dirty="0">
                <a:solidFill>
                  <a:schemeClr val="bg1"/>
                </a:solidFill>
                <a:latin typeface="Arial" charset="0"/>
              </a:rPr>
              <a:t>A</a:t>
            </a:r>
            <a:r>
              <a:rPr lang="en-US" altLang="zh-CN" sz="2800" b="1" dirty="0">
                <a:solidFill>
                  <a:schemeClr val="bg1"/>
                </a:solidFill>
                <a:latin typeface="Arial" charset="0"/>
              </a:rPr>
              <a:t>, </a:t>
            </a:r>
            <a:r>
              <a:rPr lang="en-US" altLang="zh-CN" sz="2800" b="1" i="1" dirty="0">
                <a:solidFill>
                  <a:schemeClr val="bg1"/>
                </a:solidFill>
                <a:latin typeface="Arial" charset="0"/>
              </a:rPr>
              <a:t>B</a:t>
            </a:r>
            <a:r>
              <a:rPr lang="en-US" altLang="zh-CN" sz="2800" b="1" dirty="0">
                <a:solidFill>
                  <a:schemeClr val="bg1"/>
                </a:solidFill>
                <a:latin typeface="Arial" charset="0"/>
              </a:rPr>
              <a:t>,</a:t>
            </a:r>
            <a:r>
              <a:rPr lang="en-US" altLang="zh-CN" sz="2800" b="1" dirty="0">
                <a:latin typeface="Arial" charset="0"/>
              </a:rPr>
              <a:t> </a:t>
            </a:r>
            <a:r>
              <a:rPr lang="en-US" altLang="zh-CN" sz="2800" b="1" i="1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lang="en-US" altLang="zh-CN" sz="2800" b="1" i="1" dirty="0">
                <a:latin typeface="Arial" charset="0"/>
              </a:rPr>
              <a:t>, </a:t>
            </a:r>
            <a:r>
              <a:rPr lang="zh-CN" altLang="en-US" sz="2800" b="1" dirty="0">
                <a:latin typeface="Arial" charset="0"/>
              </a:rPr>
              <a:t>当</a:t>
            </a:r>
            <a:r>
              <a:rPr lang="en-US" altLang="zh-CN" sz="2800" b="1" i="1" dirty="0">
                <a:latin typeface="Arial" charset="0"/>
              </a:rPr>
              <a:t>ABC</a:t>
            </a:r>
            <a:r>
              <a:rPr lang="en-US" altLang="zh-CN" sz="2800" b="1" i="1" dirty="0">
                <a:latin typeface="Arial" charset="0"/>
                <a:cs typeface="Times New Roman" pitchFamily="18" charset="0"/>
              </a:rPr>
              <a:t> ≥</a:t>
            </a:r>
            <a:r>
              <a:rPr lang="en-US" altLang="zh-CN" sz="2800" b="1" dirty="0">
                <a:latin typeface="Arial" charset="0"/>
              </a:rPr>
              <a:t>011</a:t>
            </a:r>
            <a:r>
              <a:rPr lang="zh-CN" altLang="en-US" sz="2800" b="1" dirty="0">
                <a:latin typeface="Arial" charset="0"/>
              </a:rPr>
              <a:t>时，输出</a:t>
            </a:r>
            <a:r>
              <a:rPr lang="en-US" altLang="zh-CN" sz="2800" b="1" dirty="0">
                <a:latin typeface="Arial" charset="0"/>
              </a:rPr>
              <a:t> </a:t>
            </a:r>
            <a:r>
              <a:rPr lang="en-US" altLang="zh-CN" sz="2800" b="1" i="1" dirty="0" smtClean="0">
                <a:solidFill>
                  <a:schemeClr val="bg1"/>
                </a:solidFill>
                <a:latin typeface="Arial" charset="0"/>
              </a:rPr>
              <a:t>f </a:t>
            </a:r>
            <a:r>
              <a:rPr lang="en-US" altLang="zh-CN" sz="2800" b="1" i="1" dirty="0" smtClean="0">
                <a:latin typeface="Arial" charset="0"/>
              </a:rPr>
              <a:t>= </a:t>
            </a:r>
            <a:r>
              <a:rPr lang="en-US" altLang="zh-CN" sz="2800" b="1" dirty="0" smtClean="0">
                <a:latin typeface="Arial" charset="0"/>
              </a:rPr>
              <a:t>1 </a:t>
            </a:r>
            <a:r>
              <a:rPr lang="zh-CN" altLang="en-US" sz="2800" b="1" dirty="0">
                <a:latin typeface="Arial" charset="0"/>
              </a:rPr>
              <a:t>，否则 </a:t>
            </a:r>
            <a:r>
              <a:rPr lang="en-US" altLang="zh-CN" sz="2800" b="1" i="1" dirty="0">
                <a:solidFill>
                  <a:schemeClr val="bg1"/>
                </a:solidFill>
                <a:latin typeface="Arial" charset="0"/>
              </a:rPr>
              <a:t>f</a:t>
            </a:r>
            <a:r>
              <a:rPr lang="en-US" altLang="zh-CN" sz="2800" b="1" i="1" dirty="0">
                <a:latin typeface="Arial" charset="0"/>
              </a:rPr>
              <a:t> =</a:t>
            </a:r>
            <a:r>
              <a:rPr lang="en-US" altLang="zh-CN" sz="2800" b="1" dirty="0">
                <a:latin typeface="Arial" charset="0"/>
              </a:rPr>
              <a:t> 0.</a:t>
            </a:r>
            <a:endParaRPr lang="zh-CN" altLang="en-US" sz="2800" b="1" dirty="0">
              <a:latin typeface="Arial" charset="0"/>
            </a:endParaRPr>
          </a:p>
        </p:txBody>
      </p:sp>
      <p:sp>
        <p:nvSpPr>
          <p:cNvPr id="16390" name="Text Box 2"/>
          <p:cNvSpPr txBox="1">
            <a:spLocks noChangeArrowheads="1"/>
          </p:cNvSpPr>
          <p:nvPr/>
        </p:nvSpPr>
        <p:spPr bwMode="auto">
          <a:xfrm>
            <a:off x="179388" y="1196975"/>
            <a:ext cx="133191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b="1" i="1">
                <a:solidFill>
                  <a:schemeClr val="bg1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i="0" dirty="0" smtClean="0"/>
              <a:t>例：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7723" y="364549"/>
            <a:ext cx="90962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组合逻辑设计步骤</a:t>
            </a:r>
            <a:endParaRPr lang="en-US" altLang="zh-CN" sz="2600" b="1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292725" y="2781300"/>
            <a:ext cx="2808288" cy="1579563"/>
            <a:chOff x="431" y="1979"/>
            <a:chExt cx="1315" cy="453"/>
          </a:xfrm>
        </p:grpSpPr>
        <p:sp>
          <p:nvSpPr>
            <p:cNvPr id="17419" name="Rectangle 9"/>
            <p:cNvSpPr>
              <a:spLocks noChangeArrowheads="1"/>
            </p:cNvSpPr>
            <p:nvPr/>
          </p:nvSpPr>
          <p:spPr bwMode="auto">
            <a:xfrm>
              <a:off x="839" y="1979"/>
              <a:ext cx="453" cy="453"/>
            </a:xfrm>
            <a:prstGeom prst="rect">
              <a:avLst/>
            </a:prstGeom>
            <a:solidFill>
              <a:srgbClr val="99FFCC"/>
            </a:solidFill>
            <a:ln w="1905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20" name="Line 10"/>
            <p:cNvSpPr>
              <a:spLocks noChangeShapeType="1"/>
            </p:cNvSpPr>
            <p:nvPr/>
          </p:nvSpPr>
          <p:spPr bwMode="auto">
            <a:xfrm>
              <a:off x="612" y="2069"/>
              <a:ext cx="22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21" name="Line 11"/>
            <p:cNvSpPr>
              <a:spLocks noChangeShapeType="1"/>
            </p:cNvSpPr>
            <p:nvPr/>
          </p:nvSpPr>
          <p:spPr bwMode="auto">
            <a:xfrm>
              <a:off x="612" y="2226"/>
              <a:ext cx="22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22" name="Line 12"/>
            <p:cNvSpPr>
              <a:spLocks noChangeShapeType="1"/>
            </p:cNvSpPr>
            <p:nvPr/>
          </p:nvSpPr>
          <p:spPr bwMode="auto">
            <a:xfrm>
              <a:off x="612" y="2387"/>
              <a:ext cx="22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23" name="Text Box 13"/>
            <p:cNvSpPr txBox="1">
              <a:spLocks noChangeArrowheads="1"/>
            </p:cNvSpPr>
            <p:nvPr/>
          </p:nvSpPr>
          <p:spPr bwMode="auto">
            <a:xfrm>
              <a:off x="431" y="1979"/>
              <a:ext cx="27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b="1" i="1">
                  <a:latin typeface="Arial" charset="0"/>
                </a:rPr>
                <a:t>A</a:t>
              </a:r>
            </a:p>
          </p:txBody>
        </p:sp>
        <p:sp>
          <p:nvSpPr>
            <p:cNvPr id="17424" name="Text Box 14"/>
            <p:cNvSpPr txBox="1">
              <a:spLocks noChangeArrowheads="1"/>
            </p:cNvSpPr>
            <p:nvPr/>
          </p:nvSpPr>
          <p:spPr bwMode="auto">
            <a:xfrm>
              <a:off x="431" y="2115"/>
              <a:ext cx="27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b="1" i="1">
                  <a:latin typeface="Arial" charset="0"/>
                </a:rPr>
                <a:t>B</a:t>
              </a:r>
            </a:p>
          </p:txBody>
        </p:sp>
        <p:sp>
          <p:nvSpPr>
            <p:cNvPr id="17425" name="Text Box 15"/>
            <p:cNvSpPr txBox="1">
              <a:spLocks noChangeArrowheads="1"/>
            </p:cNvSpPr>
            <p:nvPr/>
          </p:nvSpPr>
          <p:spPr bwMode="auto">
            <a:xfrm>
              <a:off x="431" y="2285"/>
              <a:ext cx="27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b="1" i="1">
                  <a:latin typeface="Arial" charset="0"/>
                </a:rPr>
                <a:t>C</a:t>
              </a:r>
            </a:p>
          </p:txBody>
        </p:sp>
        <p:sp>
          <p:nvSpPr>
            <p:cNvPr id="17426" name="Text Box 16"/>
            <p:cNvSpPr txBox="1">
              <a:spLocks noChangeArrowheads="1"/>
            </p:cNvSpPr>
            <p:nvPr/>
          </p:nvSpPr>
          <p:spPr bwMode="auto">
            <a:xfrm>
              <a:off x="1474" y="2069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Arial" charset="0"/>
                </a:rPr>
                <a:t>f</a:t>
              </a:r>
            </a:p>
          </p:txBody>
        </p:sp>
        <p:sp>
          <p:nvSpPr>
            <p:cNvPr id="17427" name="Line 18"/>
            <p:cNvSpPr>
              <a:spLocks noChangeShapeType="1"/>
            </p:cNvSpPr>
            <p:nvPr/>
          </p:nvSpPr>
          <p:spPr bwMode="auto">
            <a:xfrm>
              <a:off x="1292" y="2205"/>
              <a:ext cx="22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13" name="Text Box 20"/>
          <p:cNvSpPr txBox="1">
            <a:spLocks noChangeArrowheads="1"/>
          </p:cNvSpPr>
          <p:nvPr/>
        </p:nvSpPr>
        <p:spPr bwMode="auto">
          <a:xfrm>
            <a:off x="1835150" y="1196975"/>
            <a:ext cx="6337300" cy="106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800"/>
              </a:lnSpc>
            </a:pPr>
            <a:r>
              <a:rPr lang="zh-CN" altLang="en-US" sz="2800" b="1" dirty="0">
                <a:latin typeface="Arial" charset="0"/>
              </a:rPr>
              <a:t>某电路有三个输入端</a:t>
            </a:r>
            <a:r>
              <a:rPr lang="en-US" altLang="zh-CN" sz="2800" b="1" i="1" dirty="0">
                <a:solidFill>
                  <a:schemeClr val="bg1"/>
                </a:solidFill>
                <a:latin typeface="Arial" charset="0"/>
              </a:rPr>
              <a:t>A</a:t>
            </a:r>
            <a:r>
              <a:rPr lang="en-US" altLang="zh-CN" sz="2800" b="1" dirty="0">
                <a:solidFill>
                  <a:schemeClr val="bg1"/>
                </a:solidFill>
                <a:latin typeface="Arial" charset="0"/>
              </a:rPr>
              <a:t>, </a:t>
            </a:r>
            <a:r>
              <a:rPr lang="en-US" altLang="zh-CN" sz="2800" b="1" i="1" dirty="0">
                <a:solidFill>
                  <a:schemeClr val="bg1"/>
                </a:solidFill>
                <a:latin typeface="Arial" charset="0"/>
              </a:rPr>
              <a:t>B</a:t>
            </a:r>
            <a:r>
              <a:rPr lang="en-US" altLang="zh-CN" sz="2800" b="1" dirty="0">
                <a:solidFill>
                  <a:schemeClr val="bg1"/>
                </a:solidFill>
                <a:latin typeface="Arial" charset="0"/>
              </a:rPr>
              <a:t>,</a:t>
            </a:r>
            <a:r>
              <a:rPr lang="en-US" altLang="zh-CN" sz="2800" b="1" dirty="0">
                <a:latin typeface="Arial" charset="0"/>
              </a:rPr>
              <a:t> </a:t>
            </a:r>
            <a:r>
              <a:rPr lang="en-US" altLang="zh-CN" sz="2800" b="1" i="1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lang="en-US" altLang="zh-CN" sz="2800" b="1" i="1" dirty="0">
                <a:latin typeface="Arial" charset="0"/>
              </a:rPr>
              <a:t>, </a:t>
            </a:r>
            <a:r>
              <a:rPr lang="zh-CN" altLang="en-US" sz="2800" b="1" dirty="0">
                <a:latin typeface="Arial" charset="0"/>
              </a:rPr>
              <a:t>当</a:t>
            </a:r>
            <a:r>
              <a:rPr lang="en-US" altLang="zh-CN" sz="2800" b="1" i="1" dirty="0">
                <a:latin typeface="Arial" charset="0"/>
              </a:rPr>
              <a:t>ABC</a:t>
            </a:r>
            <a:r>
              <a:rPr lang="en-US" altLang="zh-CN" sz="2800" b="1" i="1" dirty="0">
                <a:latin typeface="Arial" charset="0"/>
                <a:cs typeface="Times New Roman" pitchFamily="18" charset="0"/>
              </a:rPr>
              <a:t> ≥</a:t>
            </a:r>
            <a:r>
              <a:rPr lang="en-US" altLang="zh-CN" sz="2800" b="1" dirty="0">
                <a:latin typeface="Arial" charset="0"/>
              </a:rPr>
              <a:t>011</a:t>
            </a:r>
            <a:r>
              <a:rPr lang="zh-CN" altLang="en-US" sz="2800" b="1" dirty="0">
                <a:latin typeface="Arial" charset="0"/>
              </a:rPr>
              <a:t>时，输出</a:t>
            </a:r>
            <a:r>
              <a:rPr lang="en-US" altLang="zh-CN" sz="2800" b="1" dirty="0">
                <a:latin typeface="Arial" charset="0"/>
              </a:rPr>
              <a:t> </a:t>
            </a:r>
            <a:r>
              <a:rPr lang="en-US" altLang="zh-CN" sz="2800" b="1" i="1" dirty="0" smtClean="0">
                <a:solidFill>
                  <a:schemeClr val="bg1"/>
                </a:solidFill>
                <a:latin typeface="Arial" charset="0"/>
              </a:rPr>
              <a:t>f </a:t>
            </a:r>
            <a:r>
              <a:rPr lang="en-US" altLang="zh-CN" sz="2800" b="1" i="1" dirty="0" smtClean="0">
                <a:latin typeface="Arial" charset="0"/>
              </a:rPr>
              <a:t>= </a:t>
            </a:r>
            <a:r>
              <a:rPr lang="en-US" altLang="zh-CN" sz="2800" b="1" dirty="0" smtClean="0">
                <a:latin typeface="Arial" charset="0"/>
              </a:rPr>
              <a:t>1 </a:t>
            </a:r>
            <a:r>
              <a:rPr lang="zh-CN" altLang="en-US" sz="2800" b="1" dirty="0">
                <a:latin typeface="Arial" charset="0"/>
              </a:rPr>
              <a:t>，否则 </a:t>
            </a:r>
            <a:r>
              <a:rPr lang="en-US" altLang="zh-CN" sz="2800" b="1" i="1" dirty="0">
                <a:solidFill>
                  <a:schemeClr val="bg1"/>
                </a:solidFill>
                <a:latin typeface="Arial" charset="0"/>
              </a:rPr>
              <a:t>f</a:t>
            </a:r>
            <a:r>
              <a:rPr lang="en-US" altLang="zh-CN" sz="2800" b="1" i="1" dirty="0">
                <a:latin typeface="Arial" charset="0"/>
              </a:rPr>
              <a:t> =</a:t>
            </a:r>
            <a:r>
              <a:rPr lang="en-US" altLang="zh-CN" sz="2800" b="1" dirty="0">
                <a:latin typeface="Arial" charset="0"/>
              </a:rPr>
              <a:t> 0.</a:t>
            </a:r>
            <a:endParaRPr lang="zh-CN" altLang="en-US" sz="2800" b="1" dirty="0">
              <a:latin typeface="Arial" charset="0"/>
            </a:endParaRPr>
          </a:p>
        </p:txBody>
      </p:sp>
      <p:sp>
        <p:nvSpPr>
          <p:cNvPr id="203800" name="Text Box 24"/>
          <p:cNvSpPr txBox="1">
            <a:spLocks noChangeArrowheads="1"/>
          </p:cNvSpPr>
          <p:nvPr/>
        </p:nvSpPr>
        <p:spPr bwMode="auto">
          <a:xfrm>
            <a:off x="1835150" y="2565400"/>
            <a:ext cx="2232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Arial" charset="0"/>
              </a:rPr>
              <a:t>① </a:t>
            </a:r>
            <a:r>
              <a:rPr lang="zh-CN" altLang="en-US" b="1" dirty="0" smtClean="0">
                <a:solidFill>
                  <a:schemeClr val="bg1"/>
                </a:solidFill>
                <a:latin typeface="Arial" charset="0"/>
              </a:rPr>
              <a:t>真值表</a:t>
            </a:r>
            <a:endParaRPr lang="en-US" altLang="zh-CN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3803" name="Picture 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284538"/>
            <a:ext cx="2063750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835150" y="333375"/>
            <a:ext cx="62658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latin typeface="Arial" charset="0"/>
              </a:rPr>
              <a:t>布尔代数的应用</a:t>
            </a:r>
            <a:r>
              <a:rPr lang="en-US" altLang="zh-CN" sz="2600" b="1" dirty="0" smtClean="0">
                <a:latin typeface="Arial" charset="0"/>
              </a:rPr>
              <a:t>——</a:t>
            </a:r>
            <a:r>
              <a:rPr lang="zh-CN" altLang="en-US" sz="2600" b="1" dirty="0" smtClean="0">
                <a:latin typeface="Arial" charset="0"/>
              </a:rPr>
              <a:t>组合逻辑设计例子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79388" y="1196975"/>
            <a:ext cx="133191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b="1" i="1">
                <a:solidFill>
                  <a:schemeClr val="bg1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i="0" dirty="0" smtClean="0"/>
              <a:t>例：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0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8" name="Text Box 8"/>
          <p:cNvSpPr txBox="1">
            <a:spLocks noChangeArrowheads="1"/>
          </p:cNvSpPr>
          <p:nvPr/>
        </p:nvSpPr>
        <p:spPr bwMode="auto">
          <a:xfrm>
            <a:off x="2268538" y="1773238"/>
            <a:ext cx="5327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1" dirty="0"/>
              <a:t>f =</a:t>
            </a:r>
            <a:r>
              <a:rPr lang="en-US" altLang="zh-CN" b="1" dirty="0"/>
              <a:t> </a:t>
            </a:r>
            <a:r>
              <a:rPr lang="en-US" altLang="zh-CN" b="1" i="1" dirty="0"/>
              <a:t>A'BC +</a:t>
            </a:r>
            <a:r>
              <a:rPr lang="en-US" altLang="zh-CN" b="1" dirty="0"/>
              <a:t> </a:t>
            </a:r>
            <a:r>
              <a:rPr lang="en-US" altLang="zh-CN" b="1" i="1" dirty="0"/>
              <a:t>AB'C'</a:t>
            </a:r>
            <a:r>
              <a:rPr lang="en-US" altLang="zh-CN" b="1" dirty="0"/>
              <a:t> </a:t>
            </a:r>
            <a:r>
              <a:rPr lang="en-US" altLang="zh-CN" b="1" i="1" dirty="0"/>
              <a:t>+AB'C +</a:t>
            </a:r>
            <a:r>
              <a:rPr lang="en-US" altLang="zh-CN" b="1" dirty="0"/>
              <a:t> </a:t>
            </a:r>
            <a:r>
              <a:rPr lang="en-US" altLang="zh-CN" b="1" i="1" dirty="0"/>
              <a:t>ABC' +ABC</a:t>
            </a:r>
            <a:endParaRPr lang="zh-CN" altLang="en-US" b="1" i="1" dirty="0"/>
          </a:p>
        </p:txBody>
      </p:sp>
      <p:sp>
        <p:nvSpPr>
          <p:cNvPr id="204809" name="Text Box 9"/>
          <p:cNvSpPr txBox="1">
            <a:spLocks noChangeArrowheads="1"/>
          </p:cNvSpPr>
          <p:nvPr/>
        </p:nvSpPr>
        <p:spPr bwMode="auto">
          <a:xfrm>
            <a:off x="395288" y="1171575"/>
            <a:ext cx="3816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宋体" pitchFamily="2" charset="-122"/>
              </a:rPr>
              <a:t>②</a:t>
            </a:r>
            <a:r>
              <a:rPr lang="zh-CN" altLang="en-US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Arial" charset="0"/>
              </a:rPr>
              <a:t>根据真值表写出表达式</a:t>
            </a:r>
            <a:endParaRPr lang="en-US" altLang="zh-CN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4811" name="Text Box 11"/>
          <p:cNvSpPr txBox="1">
            <a:spLocks noChangeArrowheads="1"/>
          </p:cNvSpPr>
          <p:nvPr/>
        </p:nvSpPr>
        <p:spPr bwMode="auto">
          <a:xfrm>
            <a:off x="3492500" y="2420938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宋体" pitchFamily="2" charset="-122"/>
              </a:rPr>
              <a:t>③</a:t>
            </a:r>
            <a:r>
              <a:rPr lang="zh-CN" altLang="en-US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Arial" charset="0"/>
              </a:rPr>
              <a:t>化简</a:t>
            </a:r>
            <a:endParaRPr lang="en-US" altLang="zh-CN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4812" name="Text Box 12"/>
          <p:cNvSpPr txBox="1">
            <a:spLocks noChangeArrowheads="1"/>
          </p:cNvSpPr>
          <p:nvPr/>
        </p:nvSpPr>
        <p:spPr bwMode="auto">
          <a:xfrm>
            <a:off x="3492500" y="3068638"/>
            <a:ext cx="5327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1" dirty="0"/>
              <a:t>f =</a:t>
            </a:r>
            <a:r>
              <a:rPr lang="en-US" altLang="zh-CN" b="1" dirty="0"/>
              <a:t> </a:t>
            </a:r>
            <a:r>
              <a:rPr lang="en-US" altLang="zh-CN" b="1" i="1" dirty="0"/>
              <a:t>A'BC +</a:t>
            </a:r>
            <a:r>
              <a:rPr lang="en-US" altLang="zh-CN" b="1" dirty="0"/>
              <a:t> </a:t>
            </a:r>
            <a:r>
              <a:rPr lang="en-US" altLang="zh-CN" b="1" i="1" dirty="0">
                <a:solidFill>
                  <a:schemeClr val="bg1"/>
                </a:solidFill>
              </a:rPr>
              <a:t>AB'</a:t>
            </a:r>
            <a:r>
              <a:rPr lang="en-US" altLang="zh-CN" b="1" i="1" dirty="0"/>
              <a:t>C'</a:t>
            </a:r>
            <a:r>
              <a:rPr lang="en-US" altLang="zh-CN" b="1" dirty="0"/>
              <a:t> </a:t>
            </a:r>
            <a:r>
              <a:rPr lang="en-US" altLang="zh-CN" b="1" i="1" dirty="0"/>
              <a:t>+</a:t>
            </a:r>
            <a:r>
              <a:rPr lang="en-US" altLang="zh-CN" b="1" i="1" dirty="0">
                <a:solidFill>
                  <a:schemeClr val="bg1"/>
                </a:solidFill>
              </a:rPr>
              <a:t>AB'</a:t>
            </a:r>
            <a:r>
              <a:rPr lang="en-US" altLang="zh-CN" b="1" i="1" dirty="0"/>
              <a:t>C +</a:t>
            </a:r>
            <a:r>
              <a:rPr lang="en-US" altLang="zh-CN" b="1" dirty="0"/>
              <a:t> </a:t>
            </a:r>
            <a:r>
              <a:rPr lang="en-US" altLang="zh-CN" b="1" i="1" dirty="0">
                <a:solidFill>
                  <a:schemeClr val="hlink"/>
                </a:solidFill>
              </a:rPr>
              <a:t>AB</a:t>
            </a:r>
            <a:r>
              <a:rPr lang="en-US" altLang="zh-CN" b="1" i="1" dirty="0"/>
              <a:t>C' +</a:t>
            </a:r>
            <a:r>
              <a:rPr lang="en-US" altLang="zh-CN" b="1" i="1" dirty="0" smtClean="0">
                <a:solidFill>
                  <a:schemeClr val="hlink"/>
                </a:solidFill>
              </a:rPr>
              <a:t>AB</a:t>
            </a:r>
            <a:r>
              <a:rPr lang="en-US" altLang="zh-CN" b="1" i="1" dirty="0" smtClean="0"/>
              <a:t>C</a:t>
            </a:r>
            <a:endParaRPr lang="en-US" altLang="zh-CN" b="1" i="1" dirty="0"/>
          </a:p>
        </p:txBody>
      </p:sp>
      <p:sp>
        <p:nvSpPr>
          <p:cNvPr id="204815" name="Text Box 15"/>
          <p:cNvSpPr txBox="1">
            <a:spLocks noChangeArrowheads="1"/>
          </p:cNvSpPr>
          <p:nvPr/>
        </p:nvSpPr>
        <p:spPr bwMode="auto">
          <a:xfrm>
            <a:off x="3492500" y="4724400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宋体" pitchFamily="2" charset="-122"/>
              </a:rPr>
              <a:t>④</a:t>
            </a:r>
            <a:r>
              <a:rPr lang="zh-CN" altLang="en-US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Arial" charset="0"/>
              </a:rPr>
              <a:t>逻辑电路</a:t>
            </a:r>
            <a:endParaRPr lang="en-US" altLang="zh-CN" b="1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968081" y="5278660"/>
            <a:ext cx="3240335" cy="1224136"/>
            <a:chOff x="2835" y="3339"/>
            <a:chExt cx="1769" cy="557"/>
          </a:xfrm>
        </p:grpSpPr>
        <p:pic>
          <p:nvPicPr>
            <p:cNvPr id="18445" name="Picture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3339"/>
              <a:ext cx="544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6" name="Picture 1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" y="3430"/>
              <a:ext cx="686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7" name="Line 18"/>
            <p:cNvSpPr>
              <a:spLocks noChangeShapeType="1"/>
            </p:cNvSpPr>
            <p:nvPr/>
          </p:nvSpPr>
          <p:spPr bwMode="auto">
            <a:xfrm flipH="1">
              <a:off x="3581" y="3566"/>
              <a:ext cx="22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8" name="Text Box 19"/>
            <p:cNvSpPr txBox="1">
              <a:spLocks noChangeArrowheads="1"/>
            </p:cNvSpPr>
            <p:nvPr/>
          </p:nvSpPr>
          <p:spPr bwMode="auto">
            <a:xfrm>
              <a:off x="3515" y="3657"/>
              <a:ext cx="2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latin typeface="Arial" charset="0"/>
                </a:rPr>
                <a:t>A</a:t>
              </a:r>
            </a:p>
          </p:txBody>
        </p:sp>
        <p:sp>
          <p:nvSpPr>
            <p:cNvPr id="18449" name="Text Box 20"/>
            <p:cNvSpPr txBox="1">
              <a:spLocks noChangeArrowheads="1"/>
            </p:cNvSpPr>
            <p:nvPr/>
          </p:nvSpPr>
          <p:spPr bwMode="auto">
            <a:xfrm>
              <a:off x="2835" y="3339"/>
              <a:ext cx="2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latin typeface="Arial" charset="0"/>
                </a:rPr>
                <a:t>B</a:t>
              </a:r>
            </a:p>
          </p:txBody>
        </p:sp>
        <p:sp>
          <p:nvSpPr>
            <p:cNvPr id="18450" name="Text Box 21"/>
            <p:cNvSpPr txBox="1">
              <a:spLocks noChangeArrowheads="1"/>
            </p:cNvSpPr>
            <p:nvPr/>
          </p:nvSpPr>
          <p:spPr bwMode="auto">
            <a:xfrm>
              <a:off x="2835" y="3562"/>
              <a:ext cx="2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latin typeface="Arial" charset="0"/>
                </a:rPr>
                <a:t>C</a:t>
              </a:r>
            </a:p>
          </p:txBody>
        </p:sp>
        <p:sp>
          <p:nvSpPr>
            <p:cNvPr id="18451" name="Text Box 22"/>
            <p:cNvSpPr txBox="1">
              <a:spLocks noChangeArrowheads="1"/>
            </p:cNvSpPr>
            <p:nvPr/>
          </p:nvSpPr>
          <p:spPr bwMode="auto">
            <a:xfrm>
              <a:off x="4377" y="3521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Arial" charset="0"/>
                </a:rPr>
                <a:t>f</a:t>
              </a:r>
            </a:p>
          </p:txBody>
        </p:sp>
      </p:grpSp>
      <p:pic>
        <p:nvPicPr>
          <p:cNvPr id="18444" name="Picture 2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650" y="2565400"/>
            <a:ext cx="2063750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835150" y="333375"/>
            <a:ext cx="62658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latin typeface="Arial" charset="0"/>
              </a:rPr>
              <a:t>布尔代数的应用</a:t>
            </a:r>
            <a:r>
              <a:rPr lang="en-US" altLang="zh-CN" sz="2600" b="1" dirty="0" smtClean="0">
                <a:latin typeface="Arial" charset="0"/>
              </a:rPr>
              <a:t>——</a:t>
            </a:r>
            <a:r>
              <a:rPr lang="zh-CN" altLang="en-US" sz="2600" b="1" dirty="0" smtClean="0">
                <a:latin typeface="Arial" charset="0"/>
              </a:rPr>
              <a:t>组合逻辑设计例子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491880" y="3559291"/>
            <a:ext cx="5327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1" dirty="0" smtClean="0"/>
              <a:t>  = </a:t>
            </a:r>
            <a:r>
              <a:rPr lang="en-US" altLang="zh-CN" b="1" i="1" dirty="0"/>
              <a:t>A'BC +</a:t>
            </a:r>
            <a:r>
              <a:rPr lang="en-US" altLang="zh-CN" b="1" dirty="0"/>
              <a:t> </a:t>
            </a:r>
            <a:r>
              <a:rPr lang="en-US" altLang="zh-CN" b="1" i="1" dirty="0">
                <a:solidFill>
                  <a:srgbClr val="9900CC"/>
                </a:solidFill>
              </a:rPr>
              <a:t>A</a:t>
            </a:r>
            <a:r>
              <a:rPr lang="en-US" altLang="zh-CN" b="1" i="1" dirty="0"/>
              <a:t>B'</a:t>
            </a:r>
            <a:r>
              <a:rPr lang="en-US" altLang="zh-CN" b="1" dirty="0"/>
              <a:t> </a:t>
            </a:r>
            <a:r>
              <a:rPr lang="en-US" altLang="zh-CN" b="1" i="1" dirty="0"/>
              <a:t>+</a:t>
            </a:r>
            <a:r>
              <a:rPr lang="en-US" altLang="zh-CN" b="1" dirty="0"/>
              <a:t> </a:t>
            </a:r>
            <a:r>
              <a:rPr lang="en-US" altLang="zh-CN" b="1" i="1" dirty="0" smtClean="0">
                <a:solidFill>
                  <a:srgbClr val="9900CC"/>
                </a:solidFill>
              </a:rPr>
              <a:t>A</a:t>
            </a:r>
            <a:r>
              <a:rPr lang="en-US" altLang="zh-CN" b="1" i="1" dirty="0" smtClean="0"/>
              <a:t>B</a:t>
            </a:r>
            <a:endParaRPr lang="en-US" altLang="zh-CN" b="1" i="1" dirty="0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635896" y="4126248"/>
            <a:ext cx="5327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1" dirty="0" smtClean="0"/>
              <a:t>=</a:t>
            </a:r>
            <a:r>
              <a:rPr lang="en-US" altLang="zh-CN" dirty="0" smtClean="0"/>
              <a:t> </a:t>
            </a:r>
            <a:r>
              <a:rPr lang="en-US" altLang="zh-CN" b="1" i="1" dirty="0"/>
              <a:t>A'BC +</a:t>
            </a:r>
            <a:r>
              <a:rPr lang="en-US" altLang="zh-CN" b="1" dirty="0"/>
              <a:t> </a:t>
            </a:r>
            <a:r>
              <a:rPr lang="en-US" altLang="zh-CN" b="1" i="1" dirty="0">
                <a:solidFill>
                  <a:srgbClr val="9900CC"/>
                </a:solidFill>
              </a:rPr>
              <a:t>A</a:t>
            </a:r>
            <a:r>
              <a:rPr lang="en-US" altLang="zh-CN" b="1" i="1" dirty="0"/>
              <a:t>  = BC +</a:t>
            </a:r>
            <a:r>
              <a:rPr lang="en-US" altLang="zh-CN" b="1" dirty="0"/>
              <a:t> </a:t>
            </a:r>
            <a:r>
              <a:rPr lang="en-US" altLang="zh-CN" b="1" i="1" dirty="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8" grpId="0"/>
      <p:bldP spid="204809" grpId="0"/>
      <p:bldP spid="204811" grpId="0"/>
      <p:bldP spid="204812" grpId="0"/>
      <p:bldP spid="204815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2051050" y="1844675"/>
            <a:ext cx="5832475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布尔代数的应用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最小项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最大项展开式</a:t>
            </a:r>
            <a:endParaRPr lang="en-US" altLang="zh-CN" sz="3600" b="1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不完全给定函数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01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29871567"/>
              </p:ext>
            </p:extLst>
          </p:nvPr>
        </p:nvGraphicFramePr>
        <p:xfrm>
          <a:off x="1187450" y="2961704"/>
          <a:ext cx="762000" cy="395288"/>
        </p:xfrm>
        <a:graphic>
          <a:graphicData uri="http://schemas.openxmlformats.org/presentationml/2006/ole">
            <p:oleObj spid="_x0000_s33141" name="Clip" r:id="rId3" imgW="419048" imgH="218874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3551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98" name="Text Box 4"/>
              <p:cNvSpPr txBox="1">
                <a:spLocks noChangeArrowheads="1"/>
              </p:cNvSpPr>
              <p:nvPr/>
            </p:nvSpPr>
            <p:spPr bwMode="auto">
              <a:xfrm>
                <a:off x="827584" y="979948"/>
                <a:ext cx="7992888" cy="587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buClr>
                    <a:srgbClr val="FF6600"/>
                  </a:buClr>
                  <a:buSzPct val="65000"/>
                  <a:buFont typeface="Wingdings" pitchFamily="2" charset="2"/>
                  <a:buChar char="n"/>
                </a:pP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 最小项</a:t>
                </a:r>
                <a:r>
                  <a:rPr lang="zh-CN" altLang="en-US" sz="3600" b="1" dirty="0">
                    <a:latin typeface="黑体" pitchFamily="49" charset="-122"/>
                    <a:ea typeface="黑体" pitchFamily="49" charset="-122"/>
                  </a:rPr>
                  <a:t>、</a:t>
                </a: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最大项展开式</a:t>
                </a:r>
                <a:endParaRPr lang="en-US" altLang="zh-CN" sz="3600" b="1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最小项、最大项的概念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如何根据真值表写最小项、最大项展开式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最小项、最大项的特性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如何将逻辑函数转换为最小项、最大项展开式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itchFamily="49" charset="-122"/>
                      </a:rPr>
                      <m:t>𝐹</m:t>
                    </m:r>
                  </m:oMath>
                </a14:m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accPr>
                      <m:e>
                        <m:r>
                          <a:rPr lang="en-US" altLang="zh-CN" sz="2800" b="0" i="1" dirty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𝐹</m:t>
                        </m:r>
                      </m:e>
                    </m:acc>
                    <m:r>
                      <a:rPr lang="zh-CN" altLang="en-US" sz="2800" b="0" i="1" dirty="0">
                        <a:latin typeface="Cambria Math" panose="02040503050406030204" pitchFamily="18" charset="0"/>
                        <a:ea typeface="黑体" pitchFamily="49" charset="-122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最小项、最大项展开式之间的转换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571500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zh-CN" sz="2800" b="1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571500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zh-CN" sz="2800" b="1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571500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zh-CN" sz="28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409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979948"/>
                <a:ext cx="7992888" cy="5874109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992" t="-16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1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37002033"/>
              </p:ext>
            </p:extLst>
          </p:nvPr>
        </p:nvGraphicFramePr>
        <p:xfrm>
          <a:off x="425624" y="1988840"/>
          <a:ext cx="762000" cy="395288"/>
        </p:xfrm>
        <a:graphic>
          <a:graphicData uri="http://schemas.openxmlformats.org/presentationml/2006/ole">
            <p:oleObj spid="_x0000_s59542" name="Clip" r:id="rId4" imgW="419048" imgH="218874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5141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6"/>
          <p:cNvSpPr>
            <a:spLocks noChangeArrowheads="1" noChangeShapeType="1" noTextEdit="1"/>
          </p:cNvSpPr>
          <p:nvPr/>
        </p:nvSpPr>
        <p:spPr bwMode="auto">
          <a:xfrm>
            <a:off x="1258888" y="1824038"/>
            <a:ext cx="1728787" cy="596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000" kern="10">
                <a:ln w="381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Times New Roman"/>
                <a:cs typeface="Times New Roman"/>
              </a:rPr>
              <a:t>Unit 3</a:t>
            </a:r>
            <a:endParaRPr lang="zh-CN" altLang="en-US" sz="1000" kern="10"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203575" y="1773238"/>
            <a:ext cx="554513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布尔代数的</a:t>
            </a: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应用、最小项、最大项展开式</a:t>
            </a:r>
            <a:endParaRPr lang="en-US" altLang="zh-CN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2124075" y="3903663"/>
            <a:ext cx="4824413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ea typeface="楷体" pitchFamily="49" charset="-122"/>
              </a:rPr>
              <a:t>张</a:t>
            </a:r>
            <a:r>
              <a:rPr lang="zh-CN" altLang="en-US" sz="3200" b="1" smtClean="0">
                <a:ea typeface="楷体" pitchFamily="49" charset="-122"/>
              </a:rPr>
              <a:t>英</a:t>
            </a:r>
            <a:r>
              <a:rPr lang="zh-CN" altLang="en-US" sz="3200" b="1" smtClean="0">
                <a:ea typeface="楷体" pitchFamily="49" charset="-122"/>
              </a:rPr>
              <a:t>涛</a:t>
            </a:r>
            <a:endParaRPr lang="zh-CN" altLang="en-US" sz="3200" b="1">
              <a:ea typeface="楷体" pitchFamily="49" charset="-122"/>
            </a:endParaRPr>
          </a:p>
          <a:p>
            <a:pPr algn="ctr" eaLnBrk="1" hangingPunct="1"/>
            <a:endParaRPr lang="en-US" altLang="zh-CN" sz="2000" b="1" dirty="0">
              <a:ea typeface="楷体_GB2312" pitchFamily="49" charset="-122"/>
            </a:endParaRPr>
          </a:p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ea typeface="楷体_GB2312" pitchFamily="49" charset="-122"/>
              </a:rPr>
              <a:t>计算机科学与技术学院</a:t>
            </a:r>
            <a:endParaRPr lang="en-US" altLang="zh-CN" sz="2000" b="1" dirty="0">
              <a:solidFill>
                <a:schemeClr val="bg1"/>
              </a:solidFill>
              <a:ea typeface="楷体_GB2312" pitchFamily="49" charset="-122"/>
            </a:endParaRPr>
          </a:p>
          <a:p>
            <a:pPr algn="ctr" eaLnBrk="1" hangingPunct="1"/>
            <a:r>
              <a:rPr lang="zh-CN" altLang="en-US" sz="2000" b="1" dirty="0">
                <a:latin typeface="华文行楷" pitchFamily="2" charset="-122"/>
                <a:ea typeface="华文行楷" pitchFamily="2" charset="-122"/>
              </a:rPr>
              <a:t>哈尔滨工业大学</a:t>
            </a:r>
            <a:endParaRPr lang="en-US" altLang="zh-CN" sz="2000" b="1" dirty="0"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1763713" y="260350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最小项和最大项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201748" name="Text Box 20"/>
          <p:cNvSpPr txBox="1">
            <a:spLocks noChangeArrowheads="1"/>
          </p:cNvSpPr>
          <p:nvPr/>
        </p:nvSpPr>
        <p:spPr bwMode="auto">
          <a:xfrm>
            <a:off x="683481" y="3861048"/>
            <a:ext cx="7992938" cy="2452979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3038" indent="-173038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30000"/>
              </a:spcAft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2600" b="1" dirty="0">
                <a:latin typeface="Arial" charset="0"/>
              </a:rPr>
              <a:t> n</a:t>
            </a:r>
            <a:r>
              <a:rPr lang="zh-CN" altLang="en-US" sz="2600" b="1" dirty="0">
                <a:latin typeface="Arial" charset="0"/>
              </a:rPr>
              <a:t>个变量组成的</a:t>
            </a:r>
            <a:r>
              <a:rPr lang="zh-CN" altLang="en-US" sz="2600" b="1" dirty="0">
                <a:solidFill>
                  <a:schemeClr val="bg1"/>
                </a:solidFill>
                <a:latin typeface="Arial" charset="0"/>
              </a:rPr>
              <a:t>最小项</a:t>
            </a:r>
            <a:r>
              <a:rPr lang="zh-CN" altLang="en-US" sz="2600" b="1" dirty="0">
                <a:latin typeface="Arial" charset="0"/>
              </a:rPr>
              <a:t>：是一个与项（包含</a:t>
            </a:r>
            <a:r>
              <a:rPr lang="en-US" altLang="zh-CN" sz="2600" b="1" dirty="0">
                <a:latin typeface="Arial" charset="0"/>
              </a:rPr>
              <a:t>n</a:t>
            </a:r>
            <a:r>
              <a:rPr lang="zh-CN" altLang="en-US" sz="2600" b="1" dirty="0">
                <a:latin typeface="Arial" charset="0"/>
              </a:rPr>
              <a:t>个变量）</a:t>
            </a:r>
            <a:endParaRPr lang="en-US" altLang="zh-CN" sz="2600" b="1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spcAft>
                <a:spcPct val="30000"/>
              </a:spcAft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2600" b="1" dirty="0">
                <a:latin typeface="Arial" charset="0"/>
              </a:rPr>
              <a:t> n</a:t>
            </a:r>
            <a:r>
              <a:rPr lang="zh-CN" altLang="en-US" sz="2600" b="1" dirty="0">
                <a:latin typeface="Arial" charset="0"/>
              </a:rPr>
              <a:t>个变量组成的</a:t>
            </a:r>
            <a:r>
              <a:rPr lang="zh-CN" altLang="en-US" sz="2600" b="1" dirty="0">
                <a:solidFill>
                  <a:schemeClr val="bg1"/>
                </a:solidFill>
                <a:latin typeface="Arial" charset="0"/>
              </a:rPr>
              <a:t>最大项</a:t>
            </a:r>
            <a:r>
              <a:rPr lang="zh-CN" altLang="en-US" sz="2600" b="1" dirty="0">
                <a:latin typeface="Arial" charset="0"/>
              </a:rPr>
              <a:t>：是一个或项（包含</a:t>
            </a:r>
            <a:r>
              <a:rPr lang="en-US" altLang="zh-CN" sz="2600" b="1" dirty="0">
                <a:latin typeface="Arial" charset="0"/>
              </a:rPr>
              <a:t>n</a:t>
            </a:r>
            <a:r>
              <a:rPr lang="zh-CN" altLang="en-US" sz="2600" b="1" dirty="0">
                <a:latin typeface="Arial" charset="0"/>
              </a:rPr>
              <a:t>个变量）</a:t>
            </a:r>
            <a:endParaRPr lang="en-US" altLang="zh-CN" sz="2600" b="1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spcAft>
                <a:spcPct val="30000"/>
              </a:spcAft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2600" b="1" dirty="0">
                <a:latin typeface="Arial" charset="0"/>
              </a:rPr>
              <a:t>每个变量或者以原变量的形式、或者以反变量的形式出现，并且只出现一次。</a:t>
            </a:r>
            <a:endParaRPr lang="en-US" altLang="zh-CN" sz="2600" b="1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spcAft>
                <a:spcPct val="30000"/>
              </a:spcAft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2600" b="1" dirty="0">
                <a:latin typeface="Arial" charset="0"/>
              </a:rPr>
              <a:t>  n</a:t>
            </a:r>
            <a:r>
              <a:rPr lang="zh-CN" altLang="en-US" sz="2600" b="1" dirty="0">
                <a:latin typeface="Arial" charset="0"/>
              </a:rPr>
              <a:t>个变量能组成的最小（大）项的个数</a:t>
            </a:r>
            <a:r>
              <a:rPr lang="zh-CN" altLang="en-US" sz="2600" b="1" dirty="0" smtClean="0">
                <a:latin typeface="Arial" charset="0"/>
              </a:rPr>
              <a:t>是 </a:t>
            </a:r>
            <a:r>
              <a:rPr lang="en-US" altLang="zh-CN" sz="2600" b="1" dirty="0" smtClean="0">
                <a:solidFill>
                  <a:schemeClr val="bg1"/>
                </a:solidFill>
                <a:latin typeface="Arial" charset="0"/>
              </a:rPr>
              <a:t>2</a:t>
            </a:r>
            <a:r>
              <a:rPr lang="en-US" altLang="zh-CN" sz="2600" b="1" baseline="30000" dirty="0" smtClean="0">
                <a:solidFill>
                  <a:schemeClr val="bg1"/>
                </a:solidFill>
                <a:latin typeface="Arial" charset="0"/>
              </a:rPr>
              <a:t>n</a:t>
            </a:r>
            <a:endParaRPr lang="zh-CN" altLang="en-US" sz="2600" b="1" baseline="3000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50900"/>
            <a:ext cx="6768752" cy="278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971550" y="3648389"/>
            <a:ext cx="7632700" cy="266534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266700" indent="-266700">
              <a:spcBef>
                <a:spcPct val="0"/>
              </a:spcBef>
              <a:spcAft>
                <a:spcPct val="40000"/>
              </a:spcAft>
              <a:buClr>
                <a:srgbClr val="FF6600"/>
              </a:buClr>
              <a:buSzPct val="70000"/>
              <a:buFont typeface="Wingdings" pitchFamily="2" charset="2"/>
              <a:buChar char="n"/>
            </a:pPr>
            <a:r>
              <a:rPr lang="zh-CN" altLang="en-US" sz="2600" b="1" dirty="0" smtClean="0">
                <a:latin typeface="Arial" charset="0"/>
              </a:rPr>
              <a:t>真值表的第 </a:t>
            </a:r>
            <a:r>
              <a:rPr lang="en-US" altLang="zh-CN" sz="2600" b="1" i="1" dirty="0">
                <a:cs typeface="Times New Roman" pitchFamily="18" charset="0"/>
              </a:rPr>
              <a:t>i</a:t>
            </a:r>
            <a:r>
              <a:rPr lang="en-US" altLang="zh-CN" sz="2600" b="1" i="1" dirty="0" smtClean="0">
                <a:latin typeface="Arial" charset="0"/>
              </a:rPr>
              <a:t> </a:t>
            </a:r>
            <a:r>
              <a:rPr lang="zh-CN" altLang="en-US" sz="2600" b="1" dirty="0" smtClean="0">
                <a:latin typeface="Arial" charset="0"/>
              </a:rPr>
              <a:t>行对应的</a:t>
            </a:r>
            <a:r>
              <a:rPr lang="en-US" altLang="zh-CN" sz="2600" b="1" dirty="0" smtClean="0">
                <a:latin typeface="Arial" charset="0"/>
              </a:rPr>
              <a:t> </a:t>
            </a:r>
            <a:r>
              <a:rPr lang="zh-CN" altLang="en-US" sz="2600" b="1" i="1" dirty="0" smtClean="0">
                <a:solidFill>
                  <a:schemeClr val="bg1"/>
                </a:solidFill>
                <a:latin typeface="Arial" charset="0"/>
              </a:rPr>
              <a:t>最小项（</a:t>
            </a:r>
            <a:r>
              <a:rPr lang="en-US" altLang="zh-CN" sz="2600" b="1" i="1" dirty="0" err="1" smtClean="0">
                <a:solidFill>
                  <a:schemeClr val="bg1"/>
                </a:solidFill>
                <a:latin typeface="Arial" charset="0"/>
              </a:rPr>
              <a:t>minterm</a:t>
            </a:r>
            <a:r>
              <a:rPr lang="zh-CN" altLang="en-US" sz="2600" b="1" i="1" dirty="0" smtClean="0">
                <a:solidFill>
                  <a:schemeClr val="bg1"/>
                </a:solidFill>
                <a:latin typeface="Arial" charset="0"/>
              </a:rPr>
              <a:t>）</a:t>
            </a:r>
            <a:r>
              <a:rPr lang="en-US" altLang="zh-CN" sz="2600" b="1" dirty="0" smtClean="0">
                <a:latin typeface="Arial" charset="0"/>
              </a:rPr>
              <a:t> </a:t>
            </a:r>
            <a:r>
              <a:rPr lang="zh-CN" altLang="en-US" sz="2600" b="1" dirty="0" smtClean="0">
                <a:latin typeface="Arial" charset="0"/>
              </a:rPr>
              <a:t>记为</a:t>
            </a:r>
            <a:r>
              <a:rPr lang="en-US" altLang="zh-CN" sz="2600" b="1" dirty="0" smtClean="0">
                <a:latin typeface="Arial" charset="0"/>
              </a:rPr>
              <a:t> </a:t>
            </a:r>
            <a:r>
              <a:rPr lang="en-US" altLang="zh-CN" sz="2600" b="1" i="1" dirty="0">
                <a:solidFill>
                  <a:schemeClr val="bg1"/>
                </a:solidFill>
                <a:latin typeface="Arial" charset="0"/>
              </a:rPr>
              <a:t>m</a:t>
            </a:r>
            <a:r>
              <a:rPr lang="en-US" altLang="zh-CN" sz="2600" b="1" i="1" baseline="-25000" dirty="0">
                <a:solidFill>
                  <a:schemeClr val="bg1"/>
                </a:solidFill>
                <a:latin typeface="Arial" charset="0"/>
              </a:rPr>
              <a:t>i </a:t>
            </a:r>
            <a:r>
              <a:rPr lang="en-US" altLang="zh-CN" sz="2600" b="1" i="1" baseline="-25000" dirty="0" smtClean="0">
                <a:solidFill>
                  <a:schemeClr val="bg1"/>
                </a:solidFill>
                <a:latin typeface="Arial" charset="0"/>
              </a:rPr>
              <a:t>    </a:t>
            </a:r>
            <a:r>
              <a:rPr lang="en-US" altLang="zh-CN" sz="2600" b="1" dirty="0" smtClean="0">
                <a:latin typeface="Arial" charset="0"/>
              </a:rPr>
              <a:t>(</a:t>
            </a:r>
            <a:r>
              <a:rPr lang="en-US" altLang="zh-CN" sz="2600" b="1" i="1" dirty="0">
                <a:solidFill>
                  <a:schemeClr val="hlink"/>
                </a:solidFill>
                <a:latin typeface="Arial" charset="0"/>
              </a:rPr>
              <a:t>i</a:t>
            </a:r>
            <a:r>
              <a:rPr lang="en-US" altLang="zh-CN" sz="2600" b="1" i="1" dirty="0">
                <a:latin typeface="Arial" charset="0"/>
              </a:rPr>
              <a:t> </a:t>
            </a:r>
            <a:r>
              <a:rPr lang="zh-CN" altLang="en-US" sz="2600" b="1" dirty="0" smtClean="0">
                <a:latin typeface="Arial" charset="0"/>
              </a:rPr>
              <a:t>通常用十进制表示</a:t>
            </a:r>
            <a:r>
              <a:rPr lang="en-US" altLang="zh-CN" sz="2600" b="1" dirty="0" smtClean="0">
                <a:latin typeface="Arial" charset="0"/>
              </a:rPr>
              <a:t>).</a:t>
            </a:r>
            <a:endParaRPr lang="en-US" altLang="zh-CN" sz="2600" b="1" dirty="0">
              <a:latin typeface="Arial" charset="0"/>
            </a:endParaRPr>
          </a:p>
          <a:p>
            <a:pPr marL="266700" indent="-266700">
              <a:spcBef>
                <a:spcPct val="0"/>
              </a:spcBef>
              <a:spcAft>
                <a:spcPct val="40000"/>
              </a:spcAft>
              <a:buClr>
                <a:srgbClr val="FF6600"/>
              </a:buClr>
              <a:buSzPct val="70000"/>
              <a:buFont typeface="Wingdings" pitchFamily="2" charset="2"/>
              <a:buChar char="n"/>
            </a:pPr>
            <a:r>
              <a:rPr lang="zh-CN" altLang="en-US" sz="2600" b="1" i="1" dirty="0" smtClean="0">
                <a:solidFill>
                  <a:schemeClr val="bg1"/>
                </a:solidFill>
                <a:latin typeface="Arial" charset="0"/>
              </a:rPr>
              <a:t>最大项 </a:t>
            </a:r>
            <a:r>
              <a:rPr lang="zh-CN" altLang="en-US" sz="2600" b="1" i="1" dirty="0">
                <a:solidFill>
                  <a:schemeClr val="bg1"/>
                </a:solidFill>
                <a:latin typeface="Arial" charset="0"/>
              </a:rPr>
              <a:t>（</a:t>
            </a:r>
            <a:r>
              <a:rPr lang="en-US" altLang="zh-CN" sz="2600" b="1" i="1" dirty="0" err="1">
                <a:solidFill>
                  <a:schemeClr val="bg1"/>
                </a:solidFill>
                <a:latin typeface="Arial" charset="0"/>
              </a:rPr>
              <a:t>maxterm</a:t>
            </a:r>
            <a:r>
              <a:rPr lang="zh-CN" altLang="en-US" sz="2600" b="1" i="1" dirty="0">
                <a:solidFill>
                  <a:schemeClr val="bg1"/>
                </a:solidFill>
                <a:latin typeface="Arial" charset="0"/>
              </a:rPr>
              <a:t>）</a:t>
            </a:r>
            <a:r>
              <a:rPr lang="en-US" altLang="zh-CN" sz="2600" b="1" i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sz="2600" b="1" dirty="0" smtClean="0">
                <a:latin typeface="Arial" charset="0"/>
              </a:rPr>
              <a:t>记为</a:t>
            </a:r>
            <a:r>
              <a:rPr lang="en-US" altLang="zh-CN" sz="2600" b="1" i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sz="2600" b="1" i="1" dirty="0">
                <a:solidFill>
                  <a:schemeClr val="bg1"/>
                </a:solidFill>
                <a:latin typeface="Arial" charset="0"/>
              </a:rPr>
              <a:t>M</a:t>
            </a:r>
            <a:r>
              <a:rPr lang="en-US" altLang="zh-CN" sz="2600" b="1" i="1" baseline="-25000" dirty="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altLang="zh-CN" sz="2600" b="1" dirty="0"/>
              <a:t>.</a:t>
            </a:r>
          </a:p>
          <a:p>
            <a:pPr>
              <a:spcBef>
                <a:spcPct val="0"/>
              </a:spcBef>
              <a:spcAft>
                <a:spcPct val="40000"/>
              </a:spcAft>
              <a:buClr>
                <a:srgbClr val="FF6600"/>
              </a:buClr>
              <a:buSzPct val="70000"/>
            </a:pPr>
            <a:endParaRPr lang="en-US" altLang="zh-CN" sz="2600" b="1" i="1" dirty="0" smtClean="0">
              <a:solidFill>
                <a:srgbClr val="C00000"/>
              </a:solidFill>
              <a:latin typeface="Arial" charset="0"/>
            </a:endParaRPr>
          </a:p>
          <a:p>
            <a:pPr>
              <a:spcBef>
                <a:spcPct val="0"/>
              </a:spcBef>
              <a:spcAft>
                <a:spcPct val="40000"/>
              </a:spcAft>
              <a:buClr>
                <a:srgbClr val="FF6600"/>
              </a:buClr>
              <a:buSzPct val="70000"/>
            </a:pPr>
            <a:endParaRPr lang="en-US" altLang="zh-CN" sz="3200" b="1" i="1" dirty="0">
              <a:solidFill>
                <a:srgbClr val="C00000"/>
              </a:solidFill>
              <a:latin typeface="Arial" charset="0"/>
            </a:endParaRPr>
          </a:p>
        </p:txBody>
      </p:sp>
      <p:pic>
        <p:nvPicPr>
          <p:cNvPr id="21507" name="Picture 6" descr="ELEGL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50900"/>
            <a:ext cx="6768752" cy="278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63713" y="260350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最小项和最大项</a:t>
            </a:r>
            <a:endParaRPr lang="en-US" altLang="zh-CN" sz="2600" b="1" dirty="0">
              <a:latin typeface="Arial" charset="0"/>
            </a:endParaRPr>
          </a:p>
        </p:txBody>
      </p: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9559206" y="-582628"/>
            <a:ext cx="1279525" cy="0"/>
            <a:chOff x="2189" y="3871"/>
            <a:chExt cx="806" cy="0"/>
          </a:xfrm>
        </p:grpSpPr>
        <p:sp>
          <p:nvSpPr>
            <p:cNvPr id="14" name="Line 40"/>
            <p:cNvSpPr>
              <a:spLocks noChangeShapeType="1"/>
            </p:cNvSpPr>
            <p:nvPr/>
          </p:nvSpPr>
          <p:spPr bwMode="auto">
            <a:xfrm>
              <a:off x="2189" y="3871"/>
              <a:ext cx="1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2465" y="3871"/>
              <a:ext cx="1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42"/>
            <p:cNvSpPr>
              <a:spLocks noChangeShapeType="1"/>
            </p:cNvSpPr>
            <p:nvPr/>
          </p:nvSpPr>
          <p:spPr bwMode="auto">
            <a:xfrm>
              <a:off x="2845" y="3871"/>
              <a:ext cx="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99110676"/>
              </p:ext>
            </p:extLst>
          </p:nvPr>
        </p:nvGraphicFramePr>
        <p:xfrm>
          <a:off x="1295499" y="5586413"/>
          <a:ext cx="5292725" cy="650875"/>
        </p:xfrm>
        <a:graphic>
          <a:graphicData uri="http://schemas.openxmlformats.org/presentationml/2006/ole">
            <p:oleObj spid="_x0000_s41310" name="Equation" r:id="rId5" imgW="2234880" imgH="279360" progId="Equation.DSMT4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1020737" y="5135860"/>
            <a:ext cx="4892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spcBef>
                <a:spcPct val="0"/>
              </a:spcBef>
              <a:spcAft>
                <a:spcPct val="40000"/>
              </a:spcAft>
              <a:buClr>
                <a:srgbClr val="FF6600"/>
              </a:buClr>
              <a:buSzPct val="70000"/>
              <a:buFont typeface="Wingdings" pitchFamily="2" charset="2"/>
              <a:buChar char="n"/>
            </a:pPr>
            <a:r>
              <a:rPr lang="en-US" altLang="zh-CN" b="1" i="1" dirty="0" err="1">
                <a:solidFill>
                  <a:srgbClr val="C00000"/>
                </a:solidFill>
                <a:latin typeface="Arial" charset="0"/>
              </a:rPr>
              <a:t>M</a:t>
            </a:r>
            <a:r>
              <a:rPr lang="en-US" altLang="zh-CN" b="1" baseline="-25000" dirty="0" err="1">
                <a:solidFill>
                  <a:srgbClr val="C00000"/>
                </a:solidFill>
                <a:latin typeface="Arial" charset="0"/>
              </a:rPr>
              <a:t>i</a:t>
            </a:r>
            <a:r>
              <a:rPr lang="en-US" altLang="zh-CN" b="1" i="1" baseline="-25000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=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i="1" dirty="0">
                <a:solidFill>
                  <a:srgbClr val="C00000"/>
                </a:solidFill>
                <a:latin typeface="Arial" charset="0"/>
              </a:rPr>
              <a:t>m</a:t>
            </a:r>
            <a:r>
              <a:rPr lang="en-US" altLang="en-US" b="1" baseline="-25000" dirty="0">
                <a:solidFill>
                  <a:srgbClr val="C00000"/>
                </a:solidFill>
                <a:latin typeface="Arial" charset="0"/>
              </a:rPr>
              <a:t>i</a:t>
            </a:r>
            <a:r>
              <a:rPr lang="en-US" altLang="zh-CN" b="1" dirty="0">
                <a:solidFill>
                  <a:srgbClr val="C00000"/>
                </a:solidFill>
              </a:rPr>
              <a:t>′</a:t>
            </a:r>
            <a:r>
              <a:rPr lang="zh-CN" altLang="en-US" b="1" dirty="0">
                <a:solidFill>
                  <a:srgbClr val="C00000"/>
                </a:solidFill>
              </a:rPr>
              <a:t>（最大项与最小项互补）</a:t>
            </a:r>
            <a:endParaRPr lang="zh-CN" altLang="en-US" b="1" i="1" dirty="0">
              <a:solidFill>
                <a:srgbClr val="C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98" name="Text Box 4"/>
              <p:cNvSpPr txBox="1">
                <a:spLocks noChangeArrowheads="1"/>
              </p:cNvSpPr>
              <p:nvPr/>
            </p:nvSpPr>
            <p:spPr bwMode="auto">
              <a:xfrm>
                <a:off x="827584" y="979948"/>
                <a:ext cx="7992888" cy="587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buClr>
                    <a:srgbClr val="FF6600"/>
                  </a:buClr>
                  <a:buSzPct val="65000"/>
                  <a:buFont typeface="Wingdings" pitchFamily="2" charset="2"/>
                  <a:buChar char="n"/>
                </a:pP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 最小项</a:t>
                </a:r>
                <a:r>
                  <a:rPr lang="zh-CN" altLang="en-US" sz="3600" b="1" dirty="0">
                    <a:latin typeface="黑体" pitchFamily="49" charset="-122"/>
                    <a:ea typeface="黑体" pitchFamily="49" charset="-122"/>
                  </a:rPr>
                  <a:t>、</a:t>
                </a: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最大项展开式</a:t>
                </a:r>
                <a:endParaRPr lang="en-US" altLang="zh-CN" sz="3600" b="1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最小项、最大项的概念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如何根据真值表写最小项、最大项展开式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最小项、最大项的特性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如何将逻辑函数转换为最小项、最大项展开式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itchFamily="49" charset="-122"/>
                      </a:rPr>
                      <m:t>𝐹</m:t>
                    </m:r>
                  </m:oMath>
                </a14:m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accPr>
                      <m:e>
                        <m:r>
                          <a:rPr lang="en-US" altLang="zh-CN" sz="2800" b="0" i="1" dirty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𝐹</m:t>
                        </m:r>
                      </m:e>
                    </m:acc>
                    <m:r>
                      <a:rPr lang="zh-CN" altLang="en-US" sz="2800" b="0" i="1" dirty="0">
                        <a:latin typeface="Cambria Math" panose="02040503050406030204" pitchFamily="18" charset="0"/>
                        <a:ea typeface="黑体" pitchFamily="49" charset="-122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最小项、最大项展开式之间的转换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571500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zh-CN" sz="2800" b="1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571500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zh-CN" sz="2800" b="1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571500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zh-CN" sz="28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409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979948"/>
                <a:ext cx="7992888" cy="5874109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992" t="-16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1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71122927"/>
              </p:ext>
            </p:extLst>
          </p:nvPr>
        </p:nvGraphicFramePr>
        <p:xfrm>
          <a:off x="425624" y="2636912"/>
          <a:ext cx="762000" cy="395288"/>
        </p:xfrm>
        <a:graphic>
          <a:graphicData uri="http://schemas.openxmlformats.org/presentationml/2006/ole">
            <p:oleObj spid="_x0000_s60543" name="Clip" r:id="rId4" imgW="419048" imgH="218874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967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 descr="ELEGL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901279" y="4080669"/>
            <a:ext cx="6913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i="1" dirty="0" err="1">
                <a:solidFill>
                  <a:schemeClr val="bg1"/>
                </a:solidFill>
                <a:latin typeface="Arial" charset="0"/>
              </a:rPr>
              <a:t>Minterm</a:t>
            </a:r>
            <a:r>
              <a:rPr lang="en-US" altLang="zh-CN" sz="2800" i="1" dirty="0">
                <a:solidFill>
                  <a:schemeClr val="bg1"/>
                </a:solidFill>
                <a:latin typeface="Arial" charset="0"/>
              </a:rPr>
              <a:t> expansion:</a:t>
            </a:r>
            <a:r>
              <a:rPr lang="en-US" altLang="zh-CN" sz="2800" dirty="0">
                <a:solidFill>
                  <a:schemeClr val="tx1"/>
                </a:solidFill>
              </a:rPr>
              <a:t> :</a:t>
            </a:r>
            <a:r>
              <a:rPr lang="zh-CN" altLang="en-US" sz="2800" b="1" dirty="0" smtClean="0"/>
              <a:t>标准与</a:t>
            </a:r>
            <a:r>
              <a:rPr lang="zh-CN" altLang="en-US" sz="2800" b="1" dirty="0"/>
              <a:t>或式</a:t>
            </a:r>
            <a:endParaRPr lang="zh-CN" altLang="en-US" sz="2800" dirty="0"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55576" y="1774031"/>
            <a:ext cx="5181600" cy="579438"/>
            <a:chOff x="2115" y="1584"/>
            <a:chExt cx="3264" cy="365"/>
          </a:xfrm>
        </p:grpSpPr>
        <p:sp>
          <p:nvSpPr>
            <p:cNvPr id="22544" name="Text Box 5"/>
            <p:cNvSpPr txBox="1">
              <a:spLocks noChangeArrowheads="1"/>
            </p:cNvSpPr>
            <p:nvPr/>
          </p:nvSpPr>
          <p:spPr bwMode="auto">
            <a:xfrm>
              <a:off x="2115" y="1584"/>
              <a:ext cx="32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i="1" dirty="0" smtClean="0">
                  <a:latin typeface="+mn-lt"/>
                </a:rPr>
                <a:t>F=ABC+ABC+ABC+ABC</a:t>
              </a:r>
              <a:endParaRPr lang="en-US" altLang="zh-CN" sz="3200" i="1" dirty="0">
                <a:latin typeface="+mn-lt"/>
              </a:endParaRPr>
            </a:p>
          </p:txBody>
        </p:sp>
        <p:sp>
          <p:nvSpPr>
            <p:cNvPr id="22545" name="Line 6"/>
            <p:cNvSpPr>
              <a:spLocks noChangeShapeType="1"/>
            </p:cNvSpPr>
            <p:nvPr/>
          </p:nvSpPr>
          <p:spPr bwMode="auto">
            <a:xfrm>
              <a:off x="2544" y="1632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2546" name="Line 7"/>
            <p:cNvSpPr>
              <a:spLocks noChangeShapeType="1"/>
            </p:cNvSpPr>
            <p:nvPr/>
          </p:nvSpPr>
          <p:spPr bwMode="auto">
            <a:xfrm>
              <a:off x="3340" y="1632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2547" name="Line 8"/>
            <p:cNvSpPr>
              <a:spLocks noChangeShapeType="1"/>
            </p:cNvSpPr>
            <p:nvPr/>
          </p:nvSpPr>
          <p:spPr bwMode="auto">
            <a:xfrm>
              <a:off x="4192" y="1632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</p:grpSp>
      <p:sp>
        <p:nvSpPr>
          <p:cNvPr id="202761" name="Text Box 9"/>
          <p:cNvSpPr txBox="1">
            <a:spLocks noChangeArrowheads="1"/>
          </p:cNvSpPr>
          <p:nvPr/>
        </p:nvSpPr>
        <p:spPr bwMode="auto">
          <a:xfrm>
            <a:off x="1191233" y="1205363"/>
            <a:ext cx="4876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011    101    110    111</a:t>
            </a:r>
          </a:p>
        </p:txBody>
      </p:sp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994072" y="2451894"/>
            <a:ext cx="464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i="1">
                <a:latin typeface="+mn-lt"/>
              </a:rPr>
              <a:t>= m</a:t>
            </a:r>
            <a:r>
              <a:rPr lang="en-US" altLang="zh-CN" sz="3200" i="1" baseline="-30000">
                <a:latin typeface="+mn-lt"/>
              </a:rPr>
              <a:t>3</a:t>
            </a:r>
            <a:r>
              <a:rPr lang="en-US" altLang="zh-CN" sz="3200" i="1" baseline="30000">
                <a:latin typeface="+mn-lt"/>
              </a:rPr>
              <a:t> </a:t>
            </a:r>
            <a:r>
              <a:rPr lang="en-US" altLang="zh-CN" sz="3200" i="1">
                <a:latin typeface="+mn-lt"/>
              </a:rPr>
              <a:t>+ m</a:t>
            </a:r>
            <a:r>
              <a:rPr lang="en-US" altLang="zh-CN" sz="3200" i="1" baseline="-30000">
                <a:latin typeface="+mn-lt"/>
              </a:rPr>
              <a:t>5</a:t>
            </a:r>
            <a:r>
              <a:rPr lang="en-US" altLang="zh-CN" sz="3200" i="1" baseline="30000">
                <a:latin typeface="+mn-lt"/>
              </a:rPr>
              <a:t> </a:t>
            </a:r>
            <a:r>
              <a:rPr lang="en-US" altLang="zh-CN" sz="3200" i="1">
                <a:latin typeface="+mn-lt"/>
              </a:rPr>
              <a:t>+ m</a:t>
            </a:r>
            <a:r>
              <a:rPr lang="en-US" altLang="zh-CN" sz="3200" i="1" baseline="-30000">
                <a:latin typeface="+mn-lt"/>
              </a:rPr>
              <a:t>6</a:t>
            </a:r>
            <a:r>
              <a:rPr lang="en-US" altLang="zh-CN" sz="3200" i="1" baseline="30000">
                <a:latin typeface="+mn-lt"/>
              </a:rPr>
              <a:t> </a:t>
            </a:r>
            <a:r>
              <a:rPr lang="en-US" altLang="zh-CN" sz="3200" i="1">
                <a:latin typeface="+mn-lt"/>
              </a:rPr>
              <a:t>+ m</a:t>
            </a:r>
            <a:r>
              <a:rPr lang="en-US" altLang="zh-CN" sz="3200" i="1" baseline="-30000">
                <a:latin typeface="+mn-lt"/>
              </a:rPr>
              <a:t>7</a:t>
            </a:r>
            <a:endParaRPr lang="en-US" altLang="zh-CN" sz="3200" i="1" baseline="30000">
              <a:latin typeface="+mn-lt"/>
            </a:endParaRPr>
          </a:p>
        </p:txBody>
      </p:sp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982960" y="3145631"/>
            <a:ext cx="502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i="1" dirty="0">
                <a:latin typeface="+mn-lt"/>
              </a:rPr>
              <a:t>= </a:t>
            </a:r>
            <a:r>
              <a:rPr lang="en-US" altLang="zh-CN" sz="3200" b="1" dirty="0">
                <a:latin typeface="+mn-lt"/>
                <a:cs typeface="Times New Roman" pitchFamily="18" charset="0"/>
              </a:rPr>
              <a:t>Σ</a:t>
            </a:r>
            <a:r>
              <a:rPr lang="en-US" altLang="zh-CN" sz="3200" b="1" i="1" dirty="0">
                <a:latin typeface="+mn-lt"/>
                <a:cs typeface="Times New Roman" pitchFamily="18" charset="0"/>
              </a:rPr>
              <a:t> </a:t>
            </a:r>
            <a:r>
              <a:rPr lang="en-US" altLang="zh-CN" sz="3200" i="1" dirty="0">
                <a:latin typeface="+mn-lt"/>
              </a:rPr>
              <a:t>m </a:t>
            </a:r>
            <a:r>
              <a:rPr lang="en-US" altLang="zh-CN" sz="3200" dirty="0">
                <a:latin typeface="+mn-lt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+mn-lt"/>
                <a:cs typeface="Times New Roman" pitchFamily="18" charset="0"/>
              </a:rPr>
              <a:t> 3 </a:t>
            </a:r>
            <a:r>
              <a:rPr lang="en-US" altLang="zh-CN" sz="3200" dirty="0">
                <a:latin typeface="+mn-lt"/>
                <a:cs typeface="Times New Roman" pitchFamily="18" charset="0"/>
              </a:rPr>
              <a:t>,</a:t>
            </a:r>
            <a:r>
              <a:rPr lang="en-US" altLang="zh-CN" sz="3200" i="1" dirty="0">
                <a:latin typeface="+mn-lt"/>
                <a:cs typeface="Times New Roman" pitchFamily="18" charset="0"/>
              </a:rPr>
              <a:t> 5 </a:t>
            </a:r>
            <a:r>
              <a:rPr lang="en-US" altLang="zh-CN" sz="3200" dirty="0">
                <a:latin typeface="+mn-lt"/>
                <a:cs typeface="Times New Roman" pitchFamily="18" charset="0"/>
              </a:rPr>
              <a:t>,</a:t>
            </a:r>
            <a:r>
              <a:rPr lang="en-US" altLang="zh-CN" sz="3200" i="1" dirty="0">
                <a:latin typeface="+mn-lt"/>
                <a:cs typeface="Times New Roman" pitchFamily="18" charset="0"/>
              </a:rPr>
              <a:t> 6 </a:t>
            </a:r>
            <a:r>
              <a:rPr lang="en-US" altLang="zh-CN" sz="3200" dirty="0">
                <a:latin typeface="+mn-lt"/>
                <a:cs typeface="Times New Roman" pitchFamily="18" charset="0"/>
              </a:rPr>
              <a:t>,</a:t>
            </a:r>
            <a:r>
              <a:rPr lang="en-US" altLang="zh-CN" sz="3200" i="1" dirty="0">
                <a:latin typeface="+mn-lt"/>
                <a:cs typeface="Times New Roman" pitchFamily="18" charset="0"/>
              </a:rPr>
              <a:t> 7 </a:t>
            </a:r>
            <a:r>
              <a:rPr lang="en-US" altLang="zh-CN" sz="3200" dirty="0">
                <a:latin typeface="+mn-lt"/>
                <a:cs typeface="Times New Roman" pitchFamily="18" charset="0"/>
              </a:rPr>
              <a:t>)</a:t>
            </a:r>
          </a:p>
        </p:txBody>
      </p:sp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107505" y="1200944"/>
            <a:ext cx="64807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b="1" i="1">
                <a:solidFill>
                  <a:schemeClr val="bg1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i="0" dirty="0" smtClean="0"/>
              <a:t>例：</a:t>
            </a:r>
            <a:endParaRPr lang="zh-CN" altLang="en-US" i="0" dirty="0"/>
          </a:p>
        </p:txBody>
      </p:sp>
      <p:sp>
        <p:nvSpPr>
          <p:cNvPr id="22541" name="Text Box 37"/>
          <p:cNvSpPr txBox="1">
            <a:spLocks noChangeArrowheads="1"/>
          </p:cNvSpPr>
          <p:nvPr/>
        </p:nvSpPr>
        <p:spPr bwMode="auto">
          <a:xfrm>
            <a:off x="1258391" y="4585494"/>
            <a:ext cx="6913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542" name="Rectangle 5"/>
          <p:cNvSpPr>
            <a:spLocks noChangeArrowheads="1"/>
          </p:cNvSpPr>
          <p:nvPr/>
        </p:nvSpPr>
        <p:spPr bwMode="auto">
          <a:xfrm>
            <a:off x="899592" y="4656931"/>
            <a:ext cx="51847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kumimoji="0" lang="en-US" altLang="zh-CN" sz="2800" i="1" dirty="0" err="1">
                <a:solidFill>
                  <a:schemeClr val="bg1"/>
                </a:solidFill>
                <a:latin typeface="Arial" charset="0"/>
              </a:rPr>
              <a:t>Minterm</a:t>
            </a:r>
            <a:r>
              <a:rPr kumimoji="0" lang="en-US" altLang="zh-CN" sz="2800" i="1" dirty="0">
                <a:solidFill>
                  <a:schemeClr val="bg1"/>
                </a:solidFill>
                <a:latin typeface="Arial" charset="0"/>
              </a:rPr>
              <a:t> list</a:t>
            </a:r>
            <a:r>
              <a:rPr kumimoji="0" lang="en-US" altLang="zh-CN" sz="2800" dirty="0">
                <a:latin typeface="Arial" charset="0"/>
              </a:rPr>
              <a:t>:  </a:t>
            </a:r>
            <a:r>
              <a:rPr kumimoji="0" lang="en-US" altLang="zh-CN" sz="2800" dirty="0" smtClean="0">
                <a:latin typeface="Arial" charset="0"/>
              </a:rPr>
              <a:t>             list </a:t>
            </a:r>
            <a:r>
              <a:rPr kumimoji="0" lang="en-US" altLang="zh-CN" sz="2800" dirty="0">
                <a:latin typeface="Arial" charset="0"/>
              </a:rPr>
              <a:t>of </a:t>
            </a:r>
            <a:r>
              <a:rPr kumimoji="0" lang="en-US" altLang="zh-CN" sz="2800" dirty="0" smtClean="0">
                <a:latin typeface="Arial" charset="0"/>
              </a:rPr>
              <a:t> </a:t>
            </a:r>
            <a:r>
              <a:rPr kumimoji="0" lang="en-US" altLang="zh-CN" sz="2800" b="1" dirty="0" smtClean="0">
                <a:solidFill>
                  <a:srgbClr val="FF0000"/>
                </a:solidFill>
                <a:latin typeface="Arial" charset="0"/>
              </a:rPr>
              <a:t>1</a:t>
            </a:r>
            <a:endParaRPr kumimoji="0" lang="en-US" altLang="zh-CN" sz="2800" dirty="0">
              <a:latin typeface="Arial" charset="0"/>
            </a:endParaRPr>
          </a:p>
        </p:txBody>
      </p:sp>
      <p:sp>
        <p:nvSpPr>
          <p:cNvPr id="22543" name="Text Box 4"/>
          <p:cNvSpPr txBox="1">
            <a:spLocks noChangeArrowheads="1"/>
          </p:cNvSpPr>
          <p:nvPr/>
        </p:nvSpPr>
        <p:spPr bwMode="auto">
          <a:xfrm>
            <a:off x="1763713" y="260350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最小项表达式</a:t>
            </a:r>
            <a:endParaRPr lang="en-US" altLang="zh-CN" sz="2600" b="1" dirty="0">
              <a:latin typeface="Arial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47900156"/>
              </p:ext>
            </p:extLst>
          </p:nvPr>
        </p:nvGraphicFramePr>
        <p:xfrm>
          <a:off x="899592" y="5430043"/>
          <a:ext cx="3640138" cy="677862"/>
        </p:xfrm>
        <a:graphic>
          <a:graphicData uri="http://schemas.openxmlformats.org/presentationml/2006/ole">
            <p:oleObj spid="_x0000_s55509" name="Equation" r:id="rId4" imgW="1206360" imgH="266400" progId="Equation.DSMT4">
              <p:embed/>
            </p:oleObj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928673"/>
                  </p:ext>
                </p:extLst>
              </p:nvPr>
            </p:nvGraphicFramePr>
            <p:xfrm>
              <a:off x="6371753" y="2303413"/>
              <a:ext cx="1944663" cy="3470849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008112"/>
                    <a:gridCol w="504503"/>
                    <a:gridCol w="432048"/>
                  </a:tblGrid>
                  <a:tr h="228600">
                    <a:tc>
                      <a:txBody>
                        <a:bodyPr/>
                        <a:lstStyle/>
                        <a:p>
                          <a:pPr marL="0" indent="0" algn="ctr"/>
                          <a:r>
                            <a:rPr lang="en-US" altLang="zh-CN" sz="2400" b="1" i="1" dirty="0" smtClean="0">
                              <a:solidFill>
                                <a:schemeClr val="bg2"/>
                              </a:solidFill>
                            </a:rPr>
                            <a:t>A B C</a:t>
                          </a:r>
                          <a:endParaRPr lang="zh-CN" altLang="en-US" b="1" i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i="1" kern="1200" dirty="0" smtClean="0">
                              <a:solidFill>
                                <a:schemeClr val="bg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</a:t>
                          </a:r>
                          <a:endParaRPr lang="zh-CN" altLang="en-US" sz="2400" b="1" i="1" kern="1200" dirty="0">
                            <a:solidFill>
                              <a:schemeClr val="bg2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altLang="zh-CN" sz="2400" b="1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400" b="1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𝑭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zh-CN" altLang="en-US" sz="2400" b="1" i="1" kern="1200" dirty="0">
                            <a:solidFill>
                              <a:schemeClr val="bg2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000</a:t>
                          </a:r>
                          <a:endParaRPr lang="zh-CN" altLang="en-US" b="1" dirty="0" smtClean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 smtClean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 smtClean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001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010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011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100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101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110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111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321928673"/>
                  </p:ext>
                </p:extLst>
              </p:nvPr>
            </p:nvGraphicFramePr>
            <p:xfrm>
              <a:off x="6371753" y="2303413"/>
              <a:ext cx="1944663" cy="3470849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008112"/>
                    <a:gridCol w="504503"/>
                    <a:gridCol w="432048"/>
                  </a:tblGrid>
                  <a:tr h="497904">
                    <a:tc>
                      <a:txBody>
                        <a:bodyPr/>
                        <a:lstStyle/>
                        <a:p>
                          <a:pPr marL="0" indent="0" algn="ctr"/>
                          <a:r>
                            <a:rPr lang="en-US" altLang="zh-CN" sz="2400" b="1" i="1" dirty="0" smtClean="0">
                              <a:solidFill>
                                <a:schemeClr val="bg2"/>
                              </a:solidFill>
                            </a:rPr>
                            <a:t>A B C</a:t>
                          </a:r>
                          <a:endParaRPr lang="zh-CN" altLang="en-US" b="1" i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i="1" kern="1200" dirty="0" smtClean="0">
                              <a:solidFill>
                                <a:schemeClr val="bg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</a:t>
                          </a:r>
                          <a:endParaRPr lang="zh-CN" altLang="en-US" sz="2400" b="1" i="1" kern="1200" dirty="0">
                            <a:solidFill>
                              <a:schemeClr val="bg2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52113" t="-8537" r="-2817" b="-613415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000</a:t>
                          </a:r>
                          <a:endParaRPr lang="zh-CN" altLang="en-US" b="1" dirty="0" smtClean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 smtClean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 smtClean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001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010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011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100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101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110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111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矩形 2"/>
          <p:cNvSpPr/>
          <p:nvPr/>
        </p:nvSpPr>
        <p:spPr bwMode="auto">
          <a:xfrm>
            <a:off x="7892147" y="1988840"/>
            <a:ext cx="792088" cy="432048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170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02761" grpId="0" autoUpdateAnimBg="0"/>
      <p:bldP spid="202762" grpId="0" autoUpdateAnimBg="0"/>
      <p:bldP spid="202763" grpId="0" autoUpdateAnimBg="0"/>
      <p:bldP spid="22542" grpId="0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8" name="Text Box 8"/>
          <p:cNvSpPr txBox="1">
            <a:spLocks noChangeArrowheads="1"/>
          </p:cNvSpPr>
          <p:nvPr/>
        </p:nvSpPr>
        <p:spPr bwMode="auto">
          <a:xfrm>
            <a:off x="1528763" y="1124744"/>
            <a:ext cx="6788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2">
                    <a:lumMod val="75000"/>
                  </a:schemeClr>
                </a:solidFill>
              </a:rPr>
              <a:t>  000             001            010            100</a:t>
            </a:r>
          </a:p>
        </p:txBody>
      </p:sp>
      <p:pic>
        <p:nvPicPr>
          <p:cNvPr id="23554" name="Picture 6" descr="ELEGL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9"/>
          <p:cNvSpPr txBox="1">
            <a:spLocks noChangeArrowheads="1"/>
          </p:cNvSpPr>
          <p:nvPr/>
        </p:nvSpPr>
        <p:spPr bwMode="auto">
          <a:xfrm>
            <a:off x="539553" y="3717032"/>
            <a:ext cx="604867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i="1" dirty="0" err="1">
                <a:solidFill>
                  <a:schemeClr val="bg1"/>
                </a:solidFill>
                <a:latin typeface="Arial" charset="0"/>
              </a:rPr>
              <a:t>Maxterm</a:t>
            </a:r>
            <a:r>
              <a:rPr lang="en-US" altLang="zh-CN" sz="2800" i="1" dirty="0">
                <a:solidFill>
                  <a:schemeClr val="bg1"/>
                </a:solidFill>
                <a:latin typeface="Arial" charset="0"/>
              </a:rPr>
              <a:t> expansion</a:t>
            </a:r>
            <a:r>
              <a:rPr lang="en-US" altLang="zh-CN" sz="2800" b="1" dirty="0"/>
              <a:t>:  </a:t>
            </a:r>
            <a:r>
              <a:rPr lang="zh-CN" altLang="en-US" sz="2800" b="1" dirty="0" smtClean="0"/>
              <a:t>标准或</a:t>
            </a:r>
            <a:r>
              <a:rPr lang="zh-CN" altLang="en-US" sz="2800" b="1" dirty="0"/>
              <a:t>与式</a:t>
            </a:r>
            <a:r>
              <a:rPr lang="en-US" altLang="zh-CN" sz="2800" dirty="0">
                <a:latin typeface="Arial" charset="0"/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zh-CN" altLang="en-US" sz="2800" dirty="0">
              <a:latin typeface="Arial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40448" y="1628800"/>
            <a:ext cx="8305800" cy="579438"/>
            <a:chOff x="336" y="3475"/>
            <a:chExt cx="5232" cy="365"/>
          </a:xfrm>
        </p:grpSpPr>
        <p:sp>
          <p:nvSpPr>
            <p:cNvPr id="23567" name="Text Box 3"/>
            <p:cNvSpPr txBox="1">
              <a:spLocks noChangeArrowheads="1"/>
            </p:cNvSpPr>
            <p:nvPr/>
          </p:nvSpPr>
          <p:spPr bwMode="auto">
            <a:xfrm>
              <a:off x="336" y="3475"/>
              <a:ext cx="52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i="1" dirty="0">
                  <a:latin typeface="+mn-lt"/>
                </a:rPr>
                <a:t>F</a:t>
              </a:r>
              <a:r>
                <a:rPr lang="en-US" altLang="zh-CN" sz="3200" i="1" dirty="0" smtClean="0">
                  <a:latin typeface="+mn-lt"/>
                </a:rPr>
                <a:t>=</a:t>
              </a:r>
              <a:r>
                <a:rPr lang="en-US" altLang="zh-CN" sz="3200" dirty="0">
                  <a:latin typeface="+mn-lt"/>
                </a:rPr>
                <a:t> ( </a:t>
              </a:r>
              <a:r>
                <a:rPr lang="en-US" altLang="zh-CN" sz="3200" i="1" dirty="0" smtClean="0">
                  <a:latin typeface="+mn-lt"/>
                </a:rPr>
                <a:t>A+B+C</a:t>
              </a:r>
              <a:r>
                <a:rPr lang="en-US" altLang="zh-CN" sz="3200" dirty="0">
                  <a:latin typeface="+mn-lt"/>
                </a:rPr>
                <a:t>)</a:t>
              </a:r>
              <a:r>
                <a:rPr lang="en-US" altLang="zh-CN" sz="3200" i="1" dirty="0">
                  <a:latin typeface="+mn-lt"/>
                </a:rPr>
                <a:t> </a:t>
              </a:r>
              <a:r>
                <a:rPr lang="en-US" altLang="zh-CN" sz="2800" i="1" dirty="0">
                  <a:latin typeface="+mn-lt"/>
                  <a:cs typeface="Times New Roman" pitchFamily="18" charset="0"/>
                </a:rPr>
                <a:t>•</a:t>
              </a:r>
              <a:r>
                <a:rPr lang="en-US" altLang="zh-CN" sz="3200" i="1" dirty="0">
                  <a:latin typeface="+mn-lt"/>
                </a:rPr>
                <a:t> </a:t>
              </a:r>
              <a:r>
                <a:rPr lang="en-US" altLang="zh-CN" sz="3200" dirty="0">
                  <a:latin typeface="+mn-lt"/>
                </a:rPr>
                <a:t>(</a:t>
              </a:r>
              <a:r>
                <a:rPr lang="en-US" altLang="zh-CN" sz="3200" i="1" dirty="0">
                  <a:latin typeface="+mn-lt"/>
                </a:rPr>
                <a:t>A+B+C</a:t>
              </a:r>
              <a:r>
                <a:rPr lang="en-US" altLang="zh-CN" sz="3200" dirty="0">
                  <a:latin typeface="+mn-lt"/>
                </a:rPr>
                <a:t>)</a:t>
              </a:r>
              <a:r>
                <a:rPr lang="en-US" altLang="zh-CN" sz="3200" i="1" dirty="0">
                  <a:latin typeface="+mn-lt"/>
                </a:rPr>
                <a:t> </a:t>
              </a:r>
              <a:r>
                <a:rPr lang="en-US" altLang="zh-CN" sz="2800" i="1" dirty="0">
                  <a:latin typeface="+mn-lt"/>
                  <a:cs typeface="Times New Roman" pitchFamily="18" charset="0"/>
                </a:rPr>
                <a:t>•</a:t>
              </a:r>
              <a:r>
                <a:rPr lang="en-US" altLang="zh-CN" sz="3200" i="1" dirty="0">
                  <a:latin typeface="+mn-lt"/>
                </a:rPr>
                <a:t> </a:t>
              </a:r>
              <a:r>
                <a:rPr lang="en-US" altLang="zh-CN" sz="3200" dirty="0">
                  <a:latin typeface="+mn-lt"/>
                </a:rPr>
                <a:t>(</a:t>
              </a:r>
              <a:r>
                <a:rPr lang="en-US" altLang="zh-CN" sz="3200" i="1" dirty="0">
                  <a:latin typeface="+mn-lt"/>
                </a:rPr>
                <a:t>A+B+C</a:t>
              </a:r>
              <a:r>
                <a:rPr lang="en-US" altLang="zh-CN" sz="3200" dirty="0">
                  <a:latin typeface="+mn-lt"/>
                </a:rPr>
                <a:t>)</a:t>
              </a:r>
              <a:r>
                <a:rPr lang="en-US" altLang="zh-CN" sz="3200" i="1" dirty="0">
                  <a:latin typeface="+mn-lt"/>
                </a:rPr>
                <a:t> </a:t>
              </a:r>
              <a:r>
                <a:rPr lang="en-US" altLang="zh-CN" sz="2800" i="1" dirty="0">
                  <a:latin typeface="+mn-lt"/>
                  <a:cs typeface="Times New Roman" pitchFamily="18" charset="0"/>
                </a:rPr>
                <a:t>•</a:t>
              </a:r>
              <a:r>
                <a:rPr lang="en-US" altLang="zh-CN" sz="3200" i="1" dirty="0">
                  <a:latin typeface="+mn-lt"/>
                </a:rPr>
                <a:t> </a:t>
              </a:r>
              <a:r>
                <a:rPr lang="en-US" altLang="zh-CN" sz="3200" dirty="0">
                  <a:latin typeface="+mn-lt"/>
                </a:rPr>
                <a:t>(</a:t>
              </a:r>
              <a:r>
                <a:rPr lang="en-US" altLang="zh-CN" sz="3200" i="1" dirty="0">
                  <a:latin typeface="+mn-lt"/>
                </a:rPr>
                <a:t>A+B+C</a:t>
              </a:r>
              <a:r>
                <a:rPr lang="en-US" altLang="zh-CN" sz="3200" dirty="0">
                  <a:latin typeface="+mn-lt"/>
                </a:rPr>
                <a:t>)</a:t>
              </a:r>
            </a:p>
          </p:txBody>
        </p:sp>
        <p:sp>
          <p:nvSpPr>
            <p:cNvPr id="23568" name="Line 4"/>
            <p:cNvSpPr>
              <a:spLocks noChangeShapeType="1"/>
            </p:cNvSpPr>
            <p:nvPr/>
          </p:nvSpPr>
          <p:spPr bwMode="auto">
            <a:xfrm>
              <a:off x="3720" y="3519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3569" name="Line 5"/>
            <p:cNvSpPr>
              <a:spLocks noChangeShapeType="1"/>
            </p:cNvSpPr>
            <p:nvPr/>
          </p:nvSpPr>
          <p:spPr bwMode="auto">
            <a:xfrm>
              <a:off x="2875" y="3526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3570" name="Line 6"/>
            <p:cNvSpPr>
              <a:spLocks noChangeShapeType="1"/>
            </p:cNvSpPr>
            <p:nvPr/>
          </p:nvSpPr>
          <p:spPr bwMode="auto">
            <a:xfrm>
              <a:off x="4618" y="3519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</p:grpSp>
      <p:sp>
        <p:nvSpPr>
          <p:cNvPr id="204809" name="Text Box 9"/>
          <p:cNvSpPr txBox="1">
            <a:spLocks noChangeArrowheads="1"/>
          </p:cNvSpPr>
          <p:nvPr/>
        </p:nvSpPr>
        <p:spPr bwMode="auto">
          <a:xfrm>
            <a:off x="899592" y="2204864"/>
            <a:ext cx="3981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i="1" dirty="0">
                <a:latin typeface="+mn-lt"/>
              </a:rPr>
              <a:t>= M</a:t>
            </a:r>
            <a:r>
              <a:rPr lang="en-US" altLang="zh-CN" sz="3200" i="1" baseline="-30000" dirty="0">
                <a:latin typeface="+mn-lt"/>
              </a:rPr>
              <a:t>0</a:t>
            </a:r>
            <a:r>
              <a:rPr lang="en-US" altLang="zh-CN" sz="3200" i="1" baseline="30000" dirty="0">
                <a:latin typeface="+mn-lt"/>
              </a:rPr>
              <a:t> </a:t>
            </a:r>
            <a:r>
              <a:rPr lang="en-US" altLang="zh-CN" sz="3200" i="1" dirty="0">
                <a:latin typeface="+mn-lt"/>
                <a:cs typeface="Times New Roman" pitchFamily="18" charset="0"/>
              </a:rPr>
              <a:t>•</a:t>
            </a:r>
            <a:r>
              <a:rPr lang="en-US" altLang="zh-CN" sz="3200" i="1" dirty="0">
                <a:latin typeface="+mn-lt"/>
              </a:rPr>
              <a:t> M</a:t>
            </a:r>
            <a:r>
              <a:rPr lang="en-US" altLang="zh-CN" sz="3200" i="1" baseline="-30000" dirty="0">
                <a:latin typeface="+mn-lt"/>
              </a:rPr>
              <a:t>1</a:t>
            </a:r>
            <a:r>
              <a:rPr lang="en-US" altLang="zh-CN" sz="3200" i="1" baseline="30000" dirty="0">
                <a:latin typeface="+mn-lt"/>
              </a:rPr>
              <a:t> </a:t>
            </a:r>
            <a:r>
              <a:rPr lang="en-US" altLang="zh-CN" sz="3200" i="1" dirty="0">
                <a:latin typeface="+mn-lt"/>
                <a:cs typeface="Times New Roman" pitchFamily="18" charset="0"/>
              </a:rPr>
              <a:t>•</a:t>
            </a:r>
            <a:r>
              <a:rPr lang="en-US" altLang="zh-CN" sz="3200" i="1" dirty="0">
                <a:latin typeface="+mn-lt"/>
              </a:rPr>
              <a:t> M</a:t>
            </a:r>
            <a:r>
              <a:rPr lang="en-US" altLang="zh-CN" sz="3200" i="1" baseline="-30000" dirty="0">
                <a:latin typeface="+mn-lt"/>
              </a:rPr>
              <a:t>2</a:t>
            </a:r>
            <a:r>
              <a:rPr lang="en-US" altLang="zh-CN" sz="3200" i="1" baseline="30000" dirty="0">
                <a:latin typeface="+mn-lt"/>
              </a:rPr>
              <a:t> </a:t>
            </a:r>
            <a:r>
              <a:rPr lang="en-US" altLang="zh-CN" sz="3200" i="1" dirty="0">
                <a:latin typeface="+mn-lt"/>
                <a:cs typeface="Times New Roman" pitchFamily="18" charset="0"/>
              </a:rPr>
              <a:t>•</a:t>
            </a:r>
            <a:r>
              <a:rPr lang="en-US" altLang="zh-CN" sz="3200" i="1" dirty="0">
                <a:latin typeface="+mn-lt"/>
              </a:rPr>
              <a:t> M</a:t>
            </a:r>
            <a:r>
              <a:rPr lang="en-US" altLang="zh-CN" sz="3200" i="1" baseline="-30000" dirty="0">
                <a:latin typeface="+mn-lt"/>
              </a:rPr>
              <a:t>4</a:t>
            </a:r>
            <a:endParaRPr lang="en-US" altLang="zh-CN" sz="3200" i="1" baseline="30000" dirty="0">
              <a:latin typeface="+mn-lt"/>
            </a:endParaRPr>
          </a:p>
        </p:txBody>
      </p:sp>
      <p:sp>
        <p:nvSpPr>
          <p:cNvPr id="204810" name="Text Box 10"/>
          <p:cNvSpPr txBox="1">
            <a:spLocks noChangeArrowheads="1"/>
          </p:cNvSpPr>
          <p:nvPr/>
        </p:nvSpPr>
        <p:spPr bwMode="auto">
          <a:xfrm>
            <a:off x="937196" y="2852936"/>
            <a:ext cx="406685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i="1" dirty="0">
                <a:latin typeface="+mn-lt"/>
              </a:rPr>
              <a:t>= </a:t>
            </a:r>
            <a:r>
              <a:rPr lang="en-US" altLang="zh-CN" sz="3200" b="1" dirty="0">
                <a:latin typeface="+mn-lt"/>
                <a:cs typeface="Times New Roman" pitchFamily="18" charset="0"/>
              </a:rPr>
              <a:t>Π</a:t>
            </a:r>
            <a:r>
              <a:rPr lang="en-US" altLang="zh-CN" sz="32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3200" i="1" dirty="0">
                <a:latin typeface="+mn-lt"/>
              </a:rPr>
              <a:t>M</a:t>
            </a:r>
            <a:r>
              <a:rPr lang="en-US" altLang="zh-CN" sz="3200" i="1" baseline="30000" dirty="0">
                <a:latin typeface="+mn-lt"/>
              </a:rPr>
              <a:t> </a:t>
            </a:r>
            <a:r>
              <a:rPr lang="en-US" altLang="zh-CN" sz="3200" i="1" dirty="0">
                <a:latin typeface="+mn-lt"/>
                <a:cs typeface="Times New Roman" pitchFamily="18" charset="0"/>
              </a:rPr>
              <a:t>( 0 </a:t>
            </a:r>
            <a:r>
              <a:rPr lang="en-US" altLang="zh-CN" sz="3200" dirty="0">
                <a:latin typeface="+mn-lt"/>
                <a:cs typeface="Times New Roman" pitchFamily="18" charset="0"/>
              </a:rPr>
              <a:t>, </a:t>
            </a:r>
            <a:r>
              <a:rPr lang="en-US" altLang="zh-CN" sz="3200" i="1" dirty="0" smtClean="0">
                <a:latin typeface="+mn-lt"/>
                <a:cs typeface="Times New Roman" pitchFamily="18" charset="0"/>
              </a:rPr>
              <a:t>1 </a:t>
            </a:r>
            <a:r>
              <a:rPr lang="en-US" altLang="zh-CN" sz="3200" dirty="0">
                <a:latin typeface="+mn-lt"/>
                <a:cs typeface="Times New Roman" pitchFamily="18" charset="0"/>
              </a:rPr>
              <a:t>,</a:t>
            </a:r>
            <a:r>
              <a:rPr lang="en-US" altLang="zh-CN" sz="3200" i="1" dirty="0">
                <a:latin typeface="+mn-lt"/>
                <a:cs typeface="Times New Roman" pitchFamily="18" charset="0"/>
              </a:rPr>
              <a:t> 2 </a:t>
            </a:r>
            <a:r>
              <a:rPr lang="en-US" altLang="zh-CN" sz="3200" dirty="0">
                <a:latin typeface="+mn-lt"/>
                <a:cs typeface="Times New Roman" pitchFamily="18" charset="0"/>
              </a:rPr>
              <a:t>,</a:t>
            </a:r>
            <a:r>
              <a:rPr lang="en-US" altLang="zh-CN" sz="3200" i="1" dirty="0">
                <a:latin typeface="+mn-lt"/>
                <a:cs typeface="Times New Roman" pitchFamily="18" charset="0"/>
              </a:rPr>
              <a:t> 4 ) </a:t>
            </a:r>
          </a:p>
        </p:txBody>
      </p:sp>
      <p:sp>
        <p:nvSpPr>
          <p:cNvPr id="23565" name="Rectangle 5"/>
          <p:cNvSpPr>
            <a:spLocks noChangeArrowheads="1"/>
          </p:cNvSpPr>
          <p:nvPr/>
        </p:nvSpPr>
        <p:spPr bwMode="auto">
          <a:xfrm>
            <a:off x="539552" y="4221857"/>
            <a:ext cx="5609339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kumimoji="0" lang="en-US" altLang="zh-CN" sz="2800" i="1" dirty="0" err="1">
                <a:solidFill>
                  <a:schemeClr val="bg1"/>
                </a:solidFill>
                <a:latin typeface="Arial" charset="0"/>
              </a:rPr>
              <a:t>Maxterm</a:t>
            </a:r>
            <a:r>
              <a:rPr kumimoji="0" lang="en-US" altLang="zh-CN" sz="2800" i="1" dirty="0">
                <a:solidFill>
                  <a:schemeClr val="bg1"/>
                </a:solidFill>
                <a:latin typeface="Arial" charset="0"/>
              </a:rPr>
              <a:t> list</a:t>
            </a:r>
            <a:r>
              <a:rPr kumimoji="0" lang="en-US" altLang="zh-CN" sz="2800" i="1" dirty="0">
                <a:latin typeface="Arial" charset="0"/>
              </a:rPr>
              <a:t> </a:t>
            </a:r>
            <a:r>
              <a:rPr kumimoji="0" lang="en-US" altLang="zh-CN" sz="2800" dirty="0">
                <a:latin typeface="Arial" charset="0"/>
              </a:rPr>
              <a:t>: </a:t>
            </a:r>
            <a:r>
              <a:rPr kumimoji="0" lang="en-US" altLang="zh-CN" sz="2800" dirty="0" smtClean="0">
                <a:latin typeface="Arial" charset="0"/>
              </a:rPr>
              <a:t>             list </a:t>
            </a:r>
            <a:r>
              <a:rPr kumimoji="0" lang="en-US" altLang="zh-CN" sz="2800" dirty="0">
                <a:latin typeface="Arial" charset="0"/>
              </a:rPr>
              <a:t>of </a:t>
            </a:r>
            <a:r>
              <a:rPr kumimoji="0" lang="en-US" altLang="zh-CN" sz="2800" b="1" dirty="0">
                <a:solidFill>
                  <a:srgbClr val="FF0000"/>
                </a:solidFill>
                <a:latin typeface="Arial" charset="0"/>
              </a:rPr>
              <a:t>0</a:t>
            </a:r>
            <a:endParaRPr kumimoji="0" lang="en-US" altLang="zh-CN" sz="32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3566" name="Text Box 4"/>
          <p:cNvSpPr txBox="1">
            <a:spLocks noChangeArrowheads="1"/>
          </p:cNvSpPr>
          <p:nvPr/>
        </p:nvSpPr>
        <p:spPr bwMode="auto">
          <a:xfrm>
            <a:off x="1763713" y="260350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最大项表达式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23528" y="1124744"/>
            <a:ext cx="64807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b="1" i="1">
                <a:solidFill>
                  <a:schemeClr val="bg1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i="0" dirty="0"/>
              <a:t>例：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82919329"/>
              </p:ext>
            </p:extLst>
          </p:nvPr>
        </p:nvGraphicFramePr>
        <p:xfrm>
          <a:off x="579438" y="5105400"/>
          <a:ext cx="4052887" cy="679450"/>
        </p:xfrm>
        <a:graphic>
          <a:graphicData uri="http://schemas.openxmlformats.org/presentationml/2006/ole">
            <p:oleObj spid="_x0000_s48399" name="Equation" r:id="rId4" imgW="1282680" imgH="266400" progId="Equation.DSMT4">
              <p:embed/>
            </p:oleObj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7" name="表格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7548924"/>
                  </p:ext>
                </p:extLst>
              </p:nvPr>
            </p:nvGraphicFramePr>
            <p:xfrm>
              <a:off x="6371753" y="2303413"/>
              <a:ext cx="1944663" cy="3470849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008112"/>
                    <a:gridCol w="504503"/>
                    <a:gridCol w="432048"/>
                  </a:tblGrid>
                  <a:tr h="228600">
                    <a:tc>
                      <a:txBody>
                        <a:bodyPr/>
                        <a:lstStyle/>
                        <a:p>
                          <a:pPr marL="0" indent="0" algn="ctr"/>
                          <a:r>
                            <a:rPr lang="en-US" altLang="zh-CN" sz="2400" b="1" i="1" dirty="0" smtClean="0">
                              <a:solidFill>
                                <a:schemeClr val="bg2"/>
                              </a:solidFill>
                            </a:rPr>
                            <a:t>A B C</a:t>
                          </a:r>
                          <a:endParaRPr lang="zh-CN" altLang="en-US" b="1" i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i="1" kern="1200" dirty="0" smtClean="0">
                              <a:solidFill>
                                <a:schemeClr val="bg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</a:t>
                          </a:r>
                          <a:endParaRPr lang="zh-CN" altLang="en-US" sz="2400" b="1" i="1" kern="1200" dirty="0">
                            <a:solidFill>
                              <a:schemeClr val="bg2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altLang="zh-CN" sz="2400" b="1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400" b="1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𝑭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zh-CN" altLang="en-US" sz="2400" b="1" i="1" kern="1200" dirty="0">
                            <a:solidFill>
                              <a:schemeClr val="bg2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000</a:t>
                          </a:r>
                          <a:endParaRPr lang="zh-CN" altLang="en-US" b="1" dirty="0" smtClean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 smtClean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 smtClean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001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010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011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100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101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110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111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7" name="表格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477548924"/>
                  </p:ext>
                </p:extLst>
              </p:nvPr>
            </p:nvGraphicFramePr>
            <p:xfrm>
              <a:off x="6371753" y="2303413"/>
              <a:ext cx="1944663" cy="3470849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008112"/>
                    <a:gridCol w="504503"/>
                    <a:gridCol w="432048"/>
                  </a:tblGrid>
                  <a:tr h="497904">
                    <a:tc>
                      <a:txBody>
                        <a:bodyPr/>
                        <a:lstStyle/>
                        <a:p>
                          <a:pPr marL="0" indent="0" algn="ctr"/>
                          <a:r>
                            <a:rPr lang="en-US" altLang="zh-CN" sz="2400" b="1" i="1" dirty="0" smtClean="0">
                              <a:solidFill>
                                <a:schemeClr val="bg2"/>
                              </a:solidFill>
                            </a:rPr>
                            <a:t>A B C</a:t>
                          </a:r>
                          <a:endParaRPr lang="zh-CN" altLang="en-US" b="1" i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i="1" kern="1200" dirty="0" smtClean="0">
                              <a:solidFill>
                                <a:schemeClr val="bg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</a:t>
                          </a:r>
                          <a:endParaRPr lang="zh-CN" altLang="en-US" sz="2400" b="1" i="1" kern="1200" dirty="0">
                            <a:solidFill>
                              <a:schemeClr val="bg2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52113" t="-8537" r="-2817" b="-613415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000</a:t>
                          </a:r>
                          <a:endParaRPr lang="zh-CN" altLang="en-US" b="1" dirty="0" smtClean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 smtClean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 smtClean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001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010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011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100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101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110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111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8" name="矩形 17"/>
          <p:cNvSpPr/>
          <p:nvPr/>
        </p:nvSpPr>
        <p:spPr bwMode="auto">
          <a:xfrm>
            <a:off x="7884368" y="2154134"/>
            <a:ext cx="792088" cy="376940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8" grpId="0" autoUpdateAnimBg="0"/>
      <p:bldP spid="23556" grpId="0"/>
      <p:bldP spid="204809" grpId="0" autoUpdateAnimBg="0"/>
      <p:bldP spid="204810" grpId="0" autoUpdateAnimBg="0"/>
      <p:bldP spid="23565" grpId="0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98" name="Text Box 4"/>
              <p:cNvSpPr txBox="1">
                <a:spLocks noChangeArrowheads="1"/>
              </p:cNvSpPr>
              <p:nvPr/>
            </p:nvSpPr>
            <p:spPr bwMode="auto">
              <a:xfrm>
                <a:off x="827584" y="979948"/>
                <a:ext cx="7992888" cy="587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buClr>
                    <a:srgbClr val="FF6600"/>
                  </a:buClr>
                  <a:buSzPct val="65000"/>
                  <a:buFont typeface="Wingdings" pitchFamily="2" charset="2"/>
                  <a:buChar char="n"/>
                </a:pP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 最小项</a:t>
                </a:r>
                <a:r>
                  <a:rPr lang="zh-CN" altLang="en-US" sz="3600" b="1" dirty="0">
                    <a:latin typeface="黑体" pitchFamily="49" charset="-122"/>
                    <a:ea typeface="黑体" pitchFamily="49" charset="-122"/>
                  </a:rPr>
                  <a:t>、</a:t>
                </a: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最大项展开式</a:t>
                </a:r>
                <a:endParaRPr lang="en-US" altLang="zh-CN" sz="3600" b="1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最小项、最大项的概念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如何根据真值表写最小项、最大项展开式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最小项、最大项的特性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如何将逻辑函数转换为最小项、最大项展开式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itchFamily="49" charset="-122"/>
                      </a:rPr>
                      <m:t>𝐹</m:t>
                    </m:r>
                  </m:oMath>
                </a14:m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accPr>
                      <m:e>
                        <m:r>
                          <a:rPr lang="en-US" altLang="zh-CN" sz="2800" b="0" i="1" dirty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𝐹</m:t>
                        </m:r>
                      </m:e>
                    </m:acc>
                    <m:r>
                      <a:rPr lang="zh-CN" altLang="en-US" sz="2800" b="0" i="1" dirty="0">
                        <a:latin typeface="Cambria Math" panose="02040503050406030204" pitchFamily="18" charset="0"/>
                        <a:ea typeface="黑体" pitchFamily="49" charset="-122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最小项、最大项展开式之间的转换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571500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zh-CN" sz="2800" b="1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571500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zh-CN" sz="2800" b="1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571500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zh-CN" sz="28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409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979948"/>
                <a:ext cx="7992888" cy="5874109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992" t="-16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1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21522018"/>
              </p:ext>
            </p:extLst>
          </p:nvPr>
        </p:nvGraphicFramePr>
        <p:xfrm>
          <a:off x="425624" y="3249736"/>
          <a:ext cx="762000" cy="395288"/>
        </p:xfrm>
        <a:graphic>
          <a:graphicData uri="http://schemas.openxmlformats.org/presentationml/2006/ole">
            <p:oleObj spid="_x0000_s61566" name="Clip" r:id="rId4" imgW="419048" imgH="218874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632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0" name="Group 8"/>
          <p:cNvGrpSpPr>
            <a:grpSpLocks/>
          </p:cNvGrpSpPr>
          <p:nvPr/>
        </p:nvGrpSpPr>
        <p:grpSpPr bwMode="auto">
          <a:xfrm>
            <a:off x="250825" y="1245072"/>
            <a:ext cx="8724900" cy="3787706"/>
            <a:chOff x="264" y="752"/>
            <a:chExt cx="5496" cy="2431"/>
          </a:xfrm>
        </p:grpSpPr>
        <p:sp>
          <p:nvSpPr>
            <p:cNvPr id="205827" name="Text Box 3"/>
            <p:cNvSpPr txBox="1">
              <a:spLocks noChangeArrowheads="1"/>
            </p:cNvSpPr>
            <p:nvPr/>
          </p:nvSpPr>
          <p:spPr bwMode="auto">
            <a:xfrm>
              <a:off x="264" y="768"/>
              <a:ext cx="5496" cy="2415"/>
            </a:xfrm>
            <a:prstGeom prst="rect">
              <a:avLst/>
            </a:prstGeom>
            <a:solidFill>
              <a:schemeClr val="tx1"/>
            </a:solidFill>
            <a:ln w="190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 altLang="zh-CN" sz="1050" b="1" dirty="0" smtClean="0">
                <a:latin typeface="宋体" pitchFamily="2" charset="-122"/>
              </a:endParaRPr>
            </a:p>
            <a:p>
              <a:pPr>
                <a:defRPr/>
              </a:pPr>
              <a:r>
                <a:rPr lang="en-US" altLang="zh-CN" sz="3200" b="1" dirty="0" smtClean="0">
                  <a:latin typeface="宋体" pitchFamily="2" charset="-122"/>
                </a:rPr>
                <a:t>①       </a:t>
              </a:r>
              <a:r>
                <a:rPr lang="zh-CN" altLang="en-US" sz="3200" b="1" dirty="0" smtClean="0">
                  <a:latin typeface="宋体" pitchFamily="2" charset="-122"/>
                </a:rPr>
                <a:t>＝</a:t>
              </a:r>
              <a:r>
                <a:rPr lang="en-US" altLang="zh-CN" sz="3200" b="1" dirty="0" smtClean="0">
                  <a:latin typeface="宋体" pitchFamily="2" charset="-122"/>
                </a:rPr>
                <a:t>                </a:t>
              </a:r>
              <a:r>
                <a:rPr lang="zh-CN" altLang="en-US" sz="3200" b="1" dirty="0" smtClean="0">
                  <a:latin typeface="宋体" pitchFamily="2" charset="-122"/>
                </a:rPr>
                <a:t>＝</a:t>
              </a:r>
              <a:r>
                <a:rPr lang="en-US" altLang="zh-CN" sz="3200" b="1" dirty="0" smtClean="0">
                  <a:latin typeface="宋体" pitchFamily="2" charset="-122"/>
                </a:rPr>
                <a:t> </a:t>
              </a:r>
              <a:endParaRPr lang="en-US" altLang="zh-CN" sz="3200" b="1" dirty="0">
                <a:latin typeface="宋体" pitchFamily="2" charset="-122"/>
              </a:endParaRPr>
            </a:p>
            <a:p>
              <a:pPr>
                <a:defRPr/>
              </a:pPr>
              <a:endParaRPr lang="en-US" altLang="zh-CN" sz="1800" b="1" dirty="0" smtClean="0">
                <a:latin typeface="宋体" pitchFamily="2" charset="-122"/>
              </a:endParaRPr>
            </a:p>
            <a:p>
              <a:pPr>
                <a:defRPr/>
              </a:pPr>
              <a:r>
                <a:rPr lang="en-US" altLang="zh-CN" sz="3200" b="1" dirty="0" smtClean="0">
                  <a:latin typeface="宋体" pitchFamily="2" charset="-122"/>
                </a:rPr>
                <a:t>②   </a:t>
              </a:r>
              <a:endParaRPr lang="en-US" altLang="zh-CN" sz="3200" b="1" dirty="0">
                <a:latin typeface="宋体" pitchFamily="2" charset="-122"/>
              </a:endParaRPr>
            </a:p>
            <a:p>
              <a:pPr>
                <a:defRPr/>
              </a:pPr>
              <a:endParaRPr lang="en-US" altLang="zh-CN" sz="3200" b="1" dirty="0" smtClean="0">
                <a:latin typeface="宋体" pitchFamily="2" charset="-122"/>
              </a:endParaRPr>
            </a:p>
            <a:p>
              <a:pPr>
                <a:defRPr/>
              </a:pPr>
              <a:r>
                <a:rPr lang="en-US" altLang="zh-CN" sz="3200" b="1" dirty="0" smtClean="0">
                  <a:latin typeface="宋体" pitchFamily="2" charset="-122"/>
                </a:rPr>
                <a:t>③</a:t>
              </a:r>
              <a:endParaRPr lang="en-US" altLang="zh-CN" sz="3200" b="1" dirty="0">
                <a:latin typeface="宋体" pitchFamily="2" charset="-122"/>
              </a:endParaRPr>
            </a:p>
          </p:txBody>
        </p:sp>
        <p:graphicFrame>
          <p:nvGraphicFramePr>
            <p:cNvPr id="2458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053604325"/>
                </p:ext>
              </p:extLst>
            </p:nvPr>
          </p:nvGraphicFramePr>
          <p:xfrm>
            <a:off x="787" y="752"/>
            <a:ext cx="1156" cy="801"/>
          </p:xfrm>
          <a:graphic>
            <a:graphicData uri="http://schemas.openxmlformats.org/presentationml/2006/ole">
              <p:oleObj spid="_x0000_s72796" name="Equation" r:id="rId4" imgW="622080" imgH="457200" progId="Equation.DSMT4">
                <p:embed/>
              </p:oleObj>
            </a:graphicData>
          </a:graphic>
        </p:graphicFrame>
        <p:graphicFrame>
          <p:nvGraphicFramePr>
            <p:cNvPr id="2459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870942720"/>
                </p:ext>
              </p:extLst>
            </p:nvPr>
          </p:nvGraphicFramePr>
          <p:xfrm>
            <a:off x="3440" y="805"/>
            <a:ext cx="1117" cy="748"/>
          </p:xfrm>
          <a:graphic>
            <a:graphicData uri="http://schemas.openxmlformats.org/presentationml/2006/ole">
              <p:oleObj spid="_x0000_s72797" name="Equation" r:id="rId5" imgW="685800" imgH="457200" progId="Equation.DSMT4">
                <p:embed/>
              </p:oleObj>
            </a:graphicData>
          </a:graphic>
        </p:graphicFrame>
      </p:grp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261938" y="1270000"/>
            <a:ext cx="8686800" cy="4967288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582" name="Line 12"/>
          <p:cNvSpPr>
            <a:spLocks noChangeShapeType="1"/>
          </p:cNvSpPr>
          <p:nvPr/>
        </p:nvSpPr>
        <p:spPr bwMode="auto">
          <a:xfrm>
            <a:off x="250825" y="2708920"/>
            <a:ext cx="8697913" cy="0"/>
          </a:xfrm>
          <a:prstGeom prst="line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3" name="Line 13"/>
          <p:cNvSpPr>
            <a:spLocks noChangeShapeType="1"/>
          </p:cNvSpPr>
          <p:nvPr/>
        </p:nvSpPr>
        <p:spPr bwMode="auto">
          <a:xfrm>
            <a:off x="250825" y="3573016"/>
            <a:ext cx="8697913" cy="0"/>
          </a:xfrm>
          <a:prstGeom prst="line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4" name="Line 15"/>
          <p:cNvSpPr>
            <a:spLocks noChangeShapeType="1"/>
          </p:cNvSpPr>
          <p:nvPr/>
        </p:nvSpPr>
        <p:spPr bwMode="auto">
          <a:xfrm>
            <a:off x="4681538" y="1270000"/>
            <a:ext cx="0" cy="4967288"/>
          </a:xfrm>
          <a:prstGeom prst="line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5" name="Text Box 15"/>
          <p:cNvSpPr txBox="1">
            <a:spLocks noChangeArrowheads="1"/>
          </p:cNvSpPr>
          <p:nvPr/>
        </p:nvSpPr>
        <p:spPr bwMode="auto">
          <a:xfrm>
            <a:off x="827336" y="3933825"/>
            <a:ext cx="41767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 dirty="0" smtClean="0">
                <a:latin typeface="Arial" charset="0"/>
              </a:rPr>
              <a:t>对于任意输入组合，</a:t>
            </a:r>
            <a:r>
              <a:rPr lang="zh-CN" altLang="en-US" sz="3200" dirty="0">
                <a:latin typeface="Arial" charset="0"/>
              </a:rPr>
              <a:t>只</a:t>
            </a:r>
            <a:r>
              <a:rPr lang="zh-CN" altLang="en-US" sz="3200" dirty="0" smtClean="0">
                <a:latin typeface="Arial" charset="0"/>
              </a:rPr>
              <a:t>有一个最小项为</a:t>
            </a:r>
            <a:endParaRPr lang="en-US" altLang="zh-CN" sz="3200" dirty="0" smtClean="0">
              <a:latin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3200" dirty="0" smtClean="0">
                <a:latin typeface="Arial" charset="0"/>
              </a:rPr>
              <a:t>1 </a:t>
            </a:r>
            <a:r>
              <a:rPr lang="en-US" altLang="zh-CN" sz="3200" dirty="0">
                <a:latin typeface="Arial" charset="0"/>
              </a:rPr>
              <a:t>(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m</a:t>
            </a:r>
            <a:r>
              <a:rPr lang="en-US" altLang="zh-CN" sz="3200" b="1" baseline="-25000" dirty="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Arial" charset="0"/>
              </a:rPr>
              <a:t>＝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1)</a:t>
            </a:r>
            <a:r>
              <a:rPr lang="en-US" altLang="zh-CN" sz="3200" dirty="0">
                <a:latin typeface="Arial" charset="0"/>
              </a:rPr>
              <a:t>;</a:t>
            </a:r>
            <a:endParaRPr lang="zh-CN" altLang="en-US" sz="3200" dirty="0">
              <a:latin typeface="Arial" charset="0"/>
            </a:endParaRPr>
          </a:p>
        </p:txBody>
      </p:sp>
      <p:sp>
        <p:nvSpPr>
          <p:cNvPr id="24586" name="Text Box 16"/>
          <p:cNvSpPr txBox="1">
            <a:spLocks noChangeArrowheads="1"/>
          </p:cNvSpPr>
          <p:nvPr/>
        </p:nvSpPr>
        <p:spPr bwMode="auto">
          <a:xfrm>
            <a:off x="4931791" y="3947572"/>
            <a:ext cx="41767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 dirty="0">
                <a:latin typeface="Arial" charset="0"/>
              </a:rPr>
              <a:t>对于任意输入组合</a:t>
            </a:r>
            <a:r>
              <a:rPr lang="zh-CN" altLang="en-US" sz="3200" dirty="0" smtClean="0">
                <a:latin typeface="Arial" charset="0"/>
              </a:rPr>
              <a:t>，只有</a:t>
            </a:r>
            <a:r>
              <a:rPr lang="zh-CN" altLang="en-US" sz="3200" dirty="0">
                <a:latin typeface="Arial" charset="0"/>
              </a:rPr>
              <a:t>一个</a:t>
            </a:r>
            <a:r>
              <a:rPr lang="zh-CN" altLang="en-US" sz="3200" dirty="0" smtClean="0">
                <a:latin typeface="Arial" charset="0"/>
              </a:rPr>
              <a:t>最大项为</a:t>
            </a:r>
            <a:r>
              <a:rPr lang="en-US" altLang="zh-CN" sz="3200" dirty="0" smtClean="0">
                <a:latin typeface="Arial" charset="0"/>
              </a:rPr>
              <a:t> </a:t>
            </a:r>
            <a:r>
              <a:rPr lang="en-US" altLang="zh-CN" sz="3200" dirty="0">
                <a:latin typeface="Arial" charset="0"/>
              </a:rPr>
              <a:t>0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/>
              <a:t>(</a:t>
            </a:r>
            <a:r>
              <a:rPr lang="en-US" altLang="zh-CN" sz="3200" b="1" dirty="0" err="1">
                <a:solidFill>
                  <a:schemeClr val="bg1"/>
                </a:solidFill>
                <a:latin typeface="Arial" charset="0"/>
              </a:rPr>
              <a:t>M</a:t>
            </a:r>
            <a:r>
              <a:rPr lang="en-US" altLang="zh-CN" sz="3200" b="1" baseline="-25000" dirty="0" err="1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Arial" charset="0"/>
              </a:rPr>
              <a:t>＝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0)</a:t>
            </a:r>
            <a:endParaRPr lang="zh-CN" altLang="en-US" sz="3200" dirty="0">
              <a:latin typeface="Arial" charset="0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15377850"/>
              </p:ext>
            </p:extLst>
          </p:nvPr>
        </p:nvGraphicFramePr>
        <p:xfrm>
          <a:off x="984250" y="2838450"/>
          <a:ext cx="2301875" cy="715963"/>
        </p:xfrm>
        <a:graphic>
          <a:graphicData uri="http://schemas.openxmlformats.org/presentationml/2006/ole">
            <p:oleObj spid="_x0000_s72798" name="Equation" r:id="rId6" imgW="825480" imgH="241200" progId="Equation.DSMT4">
              <p:embed/>
            </p:oleObj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38915738"/>
              </p:ext>
            </p:extLst>
          </p:nvPr>
        </p:nvGraphicFramePr>
        <p:xfrm>
          <a:off x="5170488" y="2863850"/>
          <a:ext cx="2335212" cy="612775"/>
        </p:xfrm>
        <a:graphic>
          <a:graphicData uri="http://schemas.openxmlformats.org/presentationml/2006/ole">
            <p:oleObj spid="_x0000_s72799" name="Equation" r:id="rId7" imgW="901440" imgH="241200" progId="Equation.DSMT4">
              <p:embed/>
            </p:oleObj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5023079"/>
              </p:ext>
            </p:extLst>
          </p:nvPr>
        </p:nvGraphicFramePr>
        <p:xfrm>
          <a:off x="3530247" y="2946177"/>
          <a:ext cx="896937" cy="538163"/>
        </p:xfrm>
        <a:graphic>
          <a:graphicData uri="http://schemas.openxmlformats.org/presentationml/2006/ole">
            <p:oleObj spid="_x0000_s72800" name="Equation" r:id="rId8" imgW="317225" imgH="190335" progId="">
              <p:embed/>
            </p:oleObj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5023079"/>
              </p:ext>
            </p:extLst>
          </p:nvPr>
        </p:nvGraphicFramePr>
        <p:xfrm>
          <a:off x="7764587" y="2882307"/>
          <a:ext cx="896937" cy="538163"/>
        </p:xfrm>
        <a:graphic>
          <a:graphicData uri="http://schemas.openxmlformats.org/presentationml/2006/ole">
            <p:oleObj spid="_x0000_s72801" name="Equation" r:id="rId9" imgW="317225" imgH="190335" progId="">
              <p:embed/>
            </p:oleObj>
          </a:graphicData>
        </a:graphic>
      </p:graphicFrame>
      <p:pic>
        <p:nvPicPr>
          <p:cNvPr id="17" name="Picture 7" descr="ELEGLIN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763713" y="260350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最小项、最大项的特性</a:t>
            </a:r>
            <a:endParaRPr lang="en-US" altLang="zh-CN" sz="26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34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0" name="Group 8"/>
          <p:cNvGrpSpPr>
            <a:grpSpLocks/>
          </p:cNvGrpSpPr>
          <p:nvPr/>
        </p:nvGrpSpPr>
        <p:grpSpPr bwMode="auto">
          <a:xfrm>
            <a:off x="250825" y="1245072"/>
            <a:ext cx="8724900" cy="3787706"/>
            <a:chOff x="264" y="752"/>
            <a:chExt cx="5496" cy="2431"/>
          </a:xfrm>
        </p:grpSpPr>
        <p:sp>
          <p:nvSpPr>
            <p:cNvPr id="205827" name="Text Box 3"/>
            <p:cNvSpPr txBox="1">
              <a:spLocks noChangeArrowheads="1"/>
            </p:cNvSpPr>
            <p:nvPr/>
          </p:nvSpPr>
          <p:spPr bwMode="auto">
            <a:xfrm>
              <a:off x="264" y="768"/>
              <a:ext cx="5496" cy="2415"/>
            </a:xfrm>
            <a:prstGeom prst="rect">
              <a:avLst/>
            </a:prstGeom>
            <a:solidFill>
              <a:schemeClr val="tx1"/>
            </a:solidFill>
            <a:ln w="190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 altLang="zh-CN" sz="1050" b="1" dirty="0" smtClean="0">
                <a:latin typeface="宋体" pitchFamily="2" charset="-122"/>
              </a:endParaRPr>
            </a:p>
            <a:p>
              <a:pPr>
                <a:defRPr/>
              </a:pPr>
              <a:r>
                <a:rPr lang="en-US" altLang="zh-CN" sz="3200" b="1" dirty="0" smtClean="0">
                  <a:latin typeface="宋体" pitchFamily="2" charset="-122"/>
                </a:rPr>
                <a:t>①       </a:t>
              </a:r>
              <a:r>
                <a:rPr lang="zh-CN" altLang="en-US" sz="3200" b="1" dirty="0" smtClean="0">
                  <a:latin typeface="宋体" pitchFamily="2" charset="-122"/>
                </a:rPr>
                <a:t>＝</a:t>
              </a:r>
              <a:r>
                <a:rPr lang="en-US" altLang="zh-CN" sz="3200" b="1" dirty="0" smtClean="0">
                  <a:latin typeface="宋体" pitchFamily="2" charset="-122"/>
                </a:rPr>
                <a:t>                </a:t>
              </a:r>
              <a:r>
                <a:rPr lang="zh-CN" altLang="en-US" sz="3200" b="1" dirty="0" smtClean="0">
                  <a:latin typeface="宋体" pitchFamily="2" charset="-122"/>
                </a:rPr>
                <a:t>＝</a:t>
              </a:r>
              <a:r>
                <a:rPr lang="en-US" altLang="zh-CN" sz="3200" b="1" dirty="0" smtClean="0">
                  <a:latin typeface="宋体" pitchFamily="2" charset="-122"/>
                </a:rPr>
                <a:t> </a:t>
              </a:r>
              <a:endParaRPr lang="en-US" altLang="zh-CN" sz="3200" b="1" dirty="0">
                <a:latin typeface="宋体" pitchFamily="2" charset="-122"/>
              </a:endParaRPr>
            </a:p>
            <a:p>
              <a:pPr>
                <a:defRPr/>
              </a:pPr>
              <a:endParaRPr lang="en-US" altLang="zh-CN" sz="1800" b="1" dirty="0" smtClean="0">
                <a:latin typeface="宋体" pitchFamily="2" charset="-122"/>
              </a:endParaRPr>
            </a:p>
            <a:p>
              <a:pPr>
                <a:defRPr/>
              </a:pPr>
              <a:r>
                <a:rPr lang="en-US" altLang="zh-CN" sz="3200" b="1" dirty="0" smtClean="0">
                  <a:latin typeface="宋体" pitchFamily="2" charset="-122"/>
                </a:rPr>
                <a:t>②   </a:t>
              </a:r>
              <a:endParaRPr lang="en-US" altLang="zh-CN" sz="3200" b="1" dirty="0">
                <a:latin typeface="宋体" pitchFamily="2" charset="-122"/>
              </a:endParaRPr>
            </a:p>
            <a:p>
              <a:pPr>
                <a:defRPr/>
              </a:pPr>
              <a:endParaRPr lang="en-US" altLang="zh-CN" sz="3200" b="1" dirty="0" smtClean="0">
                <a:latin typeface="宋体" pitchFamily="2" charset="-122"/>
              </a:endParaRPr>
            </a:p>
            <a:p>
              <a:pPr>
                <a:defRPr/>
              </a:pPr>
              <a:r>
                <a:rPr lang="en-US" altLang="zh-CN" sz="3200" b="1" dirty="0" smtClean="0">
                  <a:latin typeface="宋体" pitchFamily="2" charset="-122"/>
                </a:rPr>
                <a:t>③</a:t>
              </a:r>
              <a:endParaRPr lang="en-US" altLang="zh-CN" sz="3200" b="1" dirty="0">
                <a:latin typeface="宋体" pitchFamily="2" charset="-122"/>
              </a:endParaRPr>
            </a:p>
          </p:txBody>
        </p:sp>
        <p:graphicFrame>
          <p:nvGraphicFramePr>
            <p:cNvPr id="2458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862436509"/>
                </p:ext>
              </p:extLst>
            </p:nvPr>
          </p:nvGraphicFramePr>
          <p:xfrm>
            <a:off x="787" y="752"/>
            <a:ext cx="1156" cy="801"/>
          </p:xfrm>
          <a:graphic>
            <a:graphicData uri="http://schemas.openxmlformats.org/presentationml/2006/ole">
              <p:oleObj spid="_x0000_s65371" name="Equation" r:id="rId4" imgW="622080" imgH="457200" progId="Equation.DSMT4">
                <p:embed/>
              </p:oleObj>
            </a:graphicData>
          </a:graphic>
        </p:graphicFrame>
        <p:graphicFrame>
          <p:nvGraphicFramePr>
            <p:cNvPr id="2459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870942720"/>
                </p:ext>
              </p:extLst>
            </p:nvPr>
          </p:nvGraphicFramePr>
          <p:xfrm>
            <a:off x="3440" y="805"/>
            <a:ext cx="1117" cy="748"/>
          </p:xfrm>
          <a:graphic>
            <a:graphicData uri="http://schemas.openxmlformats.org/presentationml/2006/ole">
              <p:oleObj spid="_x0000_s65372" name="Equation" r:id="rId5" imgW="685800" imgH="457200" progId="Equation.DSMT4">
                <p:embed/>
              </p:oleObj>
            </a:graphicData>
          </a:graphic>
        </p:graphicFrame>
      </p:grp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261938" y="1270000"/>
            <a:ext cx="8686800" cy="4967288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582" name="Line 12"/>
          <p:cNvSpPr>
            <a:spLocks noChangeShapeType="1"/>
          </p:cNvSpPr>
          <p:nvPr/>
        </p:nvSpPr>
        <p:spPr bwMode="auto">
          <a:xfrm>
            <a:off x="250825" y="2708920"/>
            <a:ext cx="8697913" cy="0"/>
          </a:xfrm>
          <a:prstGeom prst="line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3" name="Line 13"/>
          <p:cNvSpPr>
            <a:spLocks noChangeShapeType="1"/>
          </p:cNvSpPr>
          <p:nvPr/>
        </p:nvSpPr>
        <p:spPr bwMode="auto">
          <a:xfrm>
            <a:off x="250825" y="3573016"/>
            <a:ext cx="8697913" cy="0"/>
          </a:xfrm>
          <a:prstGeom prst="line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4" name="Line 15"/>
          <p:cNvSpPr>
            <a:spLocks noChangeShapeType="1"/>
          </p:cNvSpPr>
          <p:nvPr/>
        </p:nvSpPr>
        <p:spPr bwMode="auto">
          <a:xfrm>
            <a:off x="4681538" y="1270000"/>
            <a:ext cx="0" cy="4967288"/>
          </a:xfrm>
          <a:prstGeom prst="line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5" name="Text Box 15"/>
          <p:cNvSpPr txBox="1">
            <a:spLocks noChangeArrowheads="1"/>
          </p:cNvSpPr>
          <p:nvPr/>
        </p:nvSpPr>
        <p:spPr bwMode="auto">
          <a:xfrm>
            <a:off x="827336" y="3933825"/>
            <a:ext cx="41767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 dirty="0" smtClean="0">
                <a:latin typeface="Arial" charset="0"/>
              </a:rPr>
              <a:t>对于任意输入组合，</a:t>
            </a:r>
            <a:r>
              <a:rPr lang="zh-CN" altLang="en-US" sz="3200" dirty="0">
                <a:latin typeface="Arial" charset="0"/>
              </a:rPr>
              <a:t>只</a:t>
            </a:r>
            <a:r>
              <a:rPr lang="zh-CN" altLang="en-US" sz="3200" dirty="0" smtClean="0">
                <a:latin typeface="Arial" charset="0"/>
              </a:rPr>
              <a:t>有</a:t>
            </a:r>
            <a:r>
              <a:rPr lang="zh-CN" altLang="en-US" sz="3200" dirty="0">
                <a:latin typeface="Arial" charset="0"/>
              </a:rPr>
              <a:t>一个最小项为</a:t>
            </a:r>
            <a:endParaRPr lang="en-US" altLang="zh-CN" sz="3200" dirty="0">
              <a:latin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3200" dirty="0">
                <a:latin typeface="Arial" charset="0"/>
              </a:rPr>
              <a:t>1 (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m</a:t>
            </a:r>
            <a:r>
              <a:rPr lang="en-US" altLang="zh-CN" sz="3200" b="1" baseline="-25000" dirty="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Arial" charset="0"/>
              </a:rPr>
              <a:t>＝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1)</a:t>
            </a:r>
            <a:r>
              <a:rPr lang="en-US" altLang="zh-CN" sz="3200" dirty="0">
                <a:latin typeface="Arial" charset="0"/>
              </a:rPr>
              <a:t>;</a:t>
            </a:r>
            <a:endParaRPr lang="zh-CN" altLang="en-US" sz="3200" dirty="0">
              <a:latin typeface="Arial" charset="0"/>
            </a:endParaRPr>
          </a:p>
        </p:txBody>
      </p:sp>
      <p:sp>
        <p:nvSpPr>
          <p:cNvPr id="24586" name="Text Box 16"/>
          <p:cNvSpPr txBox="1">
            <a:spLocks noChangeArrowheads="1"/>
          </p:cNvSpPr>
          <p:nvPr/>
        </p:nvSpPr>
        <p:spPr bwMode="auto">
          <a:xfrm>
            <a:off x="4931791" y="3947572"/>
            <a:ext cx="41767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 dirty="0">
                <a:latin typeface="Arial" charset="0"/>
              </a:rPr>
              <a:t>对于任意输入组合，只有一个</a:t>
            </a:r>
            <a:r>
              <a:rPr lang="zh-CN" altLang="en-US" sz="3200" dirty="0" smtClean="0">
                <a:latin typeface="Arial" charset="0"/>
              </a:rPr>
              <a:t>最大项为</a:t>
            </a:r>
            <a:r>
              <a:rPr lang="en-US" altLang="zh-CN" sz="3200" dirty="0" smtClean="0">
                <a:latin typeface="Arial" charset="0"/>
              </a:rPr>
              <a:t> </a:t>
            </a:r>
            <a:r>
              <a:rPr lang="en-US" altLang="zh-CN" sz="3200" dirty="0">
                <a:latin typeface="Arial" charset="0"/>
              </a:rPr>
              <a:t>0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/>
              <a:t>(</a:t>
            </a:r>
            <a:r>
              <a:rPr lang="en-US" altLang="zh-CN" sz="3200" b="1" dirty="0" err="1">
                <a:solidFill>
                  <a:schemeClr val="bg1"/>
                </a:solidFill>
                <a:latin typeface="Arial" charset="0"/>
              </a:rPr>
              <a:t>M</a:t>
            </a:r>
            <a:r>
              <a:rPr lang="en-US" altLang="zh-CN" sz="3200" b="1" baseline="-25000" dirty="0" err="1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Arial" charset="0"/>
              </a:rPr>
              <a:t>＝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0)</a:t>
            </a:r>
            <a:endParaRPr lang="zh-CN" altLang="en-US" sz="3200" dirty="0">
              <a:latin typeface="Arial" charset="0"/>
            </a:endParaRP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9588146"/>
              </p:ext>
            </p:extLst>
          </p:nvPr>
        </p:nvGraphicFramePr>
        <p:xfrm>
          <a:off x="5220072" y="2863158"/>
          <a:ext cx="2236787" cy="612775"/>
        </p:xfrm>
        <a:graphic>
          <a:graphicData uri="http://schemas.openxmlformats.org/presentationml/2006/ole">
            <p:oleObj spid="_x0000_s65373" name="Equation" r:id="rId6" imgW="863280" imgH="241200" progId="Equation.DSMT4">
              <p:embed/>
            </p:oleObj>
          </a:graphicData>
        </a:graphic>
      </p:graphicFrame>
      <p:sp>
        <p:nvSpPr>
          <p:cNvPr id="15" name="矩形 14"/>
          <p:cNvSpPr/>
          <p:nvPr/>
        </p:nvSpPr>
        <p:spPr bwMode="auto">
          <a:xfrm>
            <a:off x="4694112" y="1237459"/>
            <a:ext cx="4270376" cy="44237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723806" y="3745262"/>
            <a:ext cx="4240682" cy="9541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800" dirty="0"/>
              <a:t>即</a:t>
            </a:r>
            <a:r>
              <a:rPr kumimoji="1" lang="en-US" altLang="zh-CN" sz="2800" i="1" dirty="0"/>
              <a:t>n</a:t>
            </a:r>
            <a:r>
              <a:rPr kumimoji="1" lang="zh-CN" altLang="zh-CN" sz="2800" dirty="0"/>
              <a:t>个变量的所有最小项</a:t>
            </a:r>
            <a:r>
              <a:rPr kumimoji="1" lang="zh-CN" altLang="zh-CN" sz="2800" dirty="0" smtClean="0"/>
              <a:t>之和</a:t>
            </a:r>
            <a:r>
              <a:rPr kumimoji="1" lang="zh-CN" altLang="zh-CN" sz="2800" dirty="0"/>
              <a:t>恒等于1。</a:t>
            </a:r>
            <a:endParaRPr kumimoji="1" lang="zh-CN" altLang="en-US" sz="2800" dirty="0"/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50594187"/>
              </p:ext>
            </p:extLst>
          </p:nvPr>
        </p:nvGraphicFramePr>
        <p:xfrm>
          <a:off x="4803775" y="2375563"/>
          <a:ext cx="2433638" cy="1247775"/>
        </p:xfrm>
        <a:graphic>
          <a:graphicData uri="http://schemas.openxmlformats.org/presentationml/2006/ole">
            <p:oleObj spid="_x0000_s65374" name="Equation" r:id="rId7" imgW="825480" imgH="457200" progId="Equation.DSMT4">
              <p:embed/>
            </p:oleObj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46359701"/>
              </p:ext>
            </p:extLst>
          </p:nvPr>
        </p:nvGraphicFramePr>
        <p:xfrm>
          <a:off x="4982080" y="1533279"/>
          <a:ext cx="2124075" cy="601662"/>
        </p:xfrm>
        <a:graphic>
          <a:graphicData uri="http://schemas.openxmlformats.org/presentationml/2006/ole">
            <p:oleObj spid="_x0000_s65375" name="Equation" r:id="rId8" imgW="761760" imgH="203040" progId="Equation.DSMT4">
              <p:embed/>
            </p:oleObj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81820666"/>
              </p:ext>
            </p:extLst>
          </p:nvPr>
        </p:nvGraphicFramePr>
        <p:xfrm>
          <a:off x="984250" y="2838450"/>
          <a:ext cx="2301875" cy="715963"/>
        </p:xfrm>
        <a:graphic>
          <a:graphicData uri="http://schemas.openxmlformats.org/presentationml/2006/ole">
            <p:oleObj spid="_x0000_s65376" name="Equation" r:id="rId9" imgW="825480" imgH="241200" progId="Equation.DSMT4">
              <p:embed/>
            </p:oleObj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57780108"/>
              </p:ext>
            </p:extLst>
          </p:nvPr>
        </p:nvGraphicFramePr>
        <p:xfrm>
          <a:off x="3530247" y="2946177"/>
          <a:ext cx="896937" cy="538163"/>
        </p:xfrm>
        <a:graphic>
          <a:graphicData uri="http://schemas.openxmlformats.org/presentationml/2006/ole">
            <p:oleObj spid="_x0000_s65377" name="Equation" r:id="rId10" imgW="317225" imgH="190335" progId="">
              <p:embed/>
            </p:oleObj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24552585"/>
              </p:ext>
            </p:extLst>
          </p:nvPr>
        </p:nvGraphicFramePr>
        <p:xfrm>
          <a:off x="3167809" y="1838419"/>
          <a:ext cx="474757" cy="273396"/>
        </p:xfrm>
        <a:graphic>
          <a:graphicData uri="http://schemas.openxmlformats.org/presentationml/2006/ole">
            <p:oleObj spid="_x0000_s65378" name="Clip" r:id="rId11" imgW="419048" imgH="218874" progId="">
              <p:embed/>
            </p:oleObj>
          </a:graphicData>
        </a:graphic>
      </p:graphicFrame>
      <p:pic>
        <p:nvPicPr>
          <p:cNvPr id="23" name="Picture 7" descr="ELEGLIN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763713" y="260350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最小项的特性</a:t>
            </a:r>
            <a:endParaRPr lang="en-US" altLang="zh-CN" sz="26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942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0" name="Group 8"/>
          <p:cNvGrpSpPr>
            <a:grpSpLocks/>
          </p:cNvGrpSpPr>
          <p:nvPr/>
        </p:nvGrpSpPr>
        <p:grpSpPr bwMode="auto">
          <a:xfrm>
            <a:off x="250825" y="1245072"/>
            <a:ext cx="8724900" cy="3787706"/>
            <a:chOff x="264" y="752"/>
            <a:chExt cx="5496" cy="2431"/>
          </a:xfrm>
        </p:grpSpPr>
        <p:sp>
          <p:nvSpPr>
            <p:cNvPr id="205827" name="Text Box 3"/>
            <p:cNvSpPr txBox="1">
              <a:spLocks noChangeArrowheads="1"/>
            </p:cNvSpPr>
            <p:nvPr/>
          </p:nvSpPr>
          <p:spPr bwMode="auto">
            <a:xfrm>
              <a:off x="264" y="768"/>
              <a:ext cx="5496" cy="2415"/>
            </a:xfrm>
            <a:prstGeom prst="rect">
              <a:avLst/>
            </a:prstGeom>
            <a:solidFill>
              <a:schemeClr val="tx1"/>
            </a:solidFill>
            <a:ln w="190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 altLang="zh-CN" sz="1050" b="1" dirty="0" smtClean="0">
                <a:latin typeface="宋体" pitchFamily="2" charset="-122"/>
              </a:endParaRPr>
            </a:p>
            <a:p>
              <a:pPr>
                <a:defRPr/>
              </a:pPr>
              <a:r>
                <a:rPr lang="en-US" altLang="zh-CN" sz="3200" b="1" dirty="0" smtClean="0">
                  <a:latin typeface="宋体" pitchFamily="2" charset="-122"/>
                </a:rPr>
                <a:t>①       </a:t>
              </a:r>
              <a:r>
                <a:rPr lang="zh-CN" altLang="en-US" sz="3200" b="1" dirty="0" smtClean="0">
                  <a:latin typeface="宋体" pitchFamily="2" charset="-122"/>
                </a:rPr>
                <a:t>＝</a:t>
              </a:r>
              <a:r>
                <a:rPr lang="en-US" altLang="zh-CN" sz="3200" b="1" dirty="0" smtClean="0">
                  <a:latin typeface="宋体" pitchFamily="2" charset="-122"/>
                </a:rPr>
                <a:t>                </a:t>
              </a:r>
              <a:r>
                <a:rPr lang="zh-CN" altLang="en-US" sz="3200" b="1" dirty="0" smtClean="0">
                  <a:latin typeface="宋体" pitchFamily="2" charset="-122"/>
                </a:rPr>
                <a:t>＝</a:t>
              </a:r>
              <a:r>
                <a:rPr lang="en-US" altLang="zh-CN" sz="3200" b="1" dirty="0" smtClean="0">
                  <a:latin typeface="宋体" pitchFamily="2" charset="-122"/>
                </a:rPr>
                <a:t> </a:t>
              </a:r>
              <a:endParaRPr lang="en-US" altLang="zh-CN" sz="3200" b="1" dirty="0">
                <a:latin typeface="宋体" pitchFamily="2" charset="-122"/>
              </a:endParaRPr>
            </a:p>
            <a:p>
              <a:pPr>
                <a:defRPr/>
              </a:pPr>
              <a:endParaRPr lang="en-US" altLang="zh-CN" sz="1800" b="1" dirty="0" smtClean="0">
                <a:latin typeface="宋体" pitchFamily="2" charset="-122"/>
              </a:endParaRPr>
            </a:p>
            <a:p>
              <a:pPr>
                <a:defRPr/>
              </a:pPr>
              <a:r>
                <a:rPr lang="en-US" altLang="zh-CN" sz="3200" b="1" dirty="0" smtClean="0">
                  <a:latin typeface="宋体" pitchFamily="2" charset="-122"/>
                </a:rPr>
                <a:t>②   </a:t>
              </a:r>
              <a:endParaRPr lang="en-US" altLang="zh-CN" sz="3200" b="1" dirty="0">
                <a:latin typeface="宋体" pitchFamily="2" charset="-122"/>
              </a:endParaRPr>
            </a:p>
            <a:p>
              <a:pPr>
                <a:defRPr/>
              </a:pPr>
              <a:endParaRPr lang="en-US" altLang="zh-CN" sz="3200" b="1" dirty="0" smtClean="0">
                <a:latin typeface="宋体" pitchFamily="2" charset="-122"/>
              </a:endParaRPr>
            </a:p>
            <a:p>
              <a:pPr>
                <a:defRPr/>
              </a:pPr>
              <a:r>
                <a:rPr lang="en-US" altLang="zh-CN" sz="3200" b="1" dirty="0" smtClean="0">
                  <a:latin typeface="宋体" pitchFamily="2" charset="-122"/>
                </a:rPr>
                <a:t>③</a:t>
              </a:r>
              <a:endParaRPr lang="en-US" altLang="zh-CN" sz="3200" b="1" dirty="0">
                <a:latin typeface="宋体" pitchFamily="2" charset="-122"/>
              </a:endParaRPr>
            </a:p>
          </p:txBody>
        </p:sp>
        <p:graphicFrame>
          <p:nvGraphicFramePr>
            <p:cNvPr id="2458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862436509"/>
                </p:ext>
              </p:extLst>
            </p:nvPr>
          </p:nvGraphicFramePr>
          <p:xfrm>
            <a:off x="787" y="752"/>
            <a:ext cx="1156" cy="801"/>
          </p:xfrm>
          <a:graphic>
            <a:graphicData uri="http://schemas.openxmlformats.org/presentationml/2006/ole">
              <p:oleObj spid="_x0000_s71243" name="Equation" r:id="rId4" imgW="622080" imgH="457200" progId="Equation.DSMT4">
                <p:embed/>
              </p:oleObj>
            </a:graphicData>
          </a:graphic>
        </p:graphicFrame>
        <p:graphicFrame>
          <p:nvGraphicFramePr>
            <p:cNvPr id="2459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870942720"/>
                </p:ext>
              </p:extLst>
            </p:nvPr>
          </p:nvGraphicFramePr>
          <p:xfrm>
            <a:off x="3440" y="805"/>
            <a:ext cx="1117" cy="748"/>
          </p:xfrm>
          <a:graphic>
            <a:graphicData uri="http://schemas.openxmlformats.org/presentationml/2006/ole">
              <p:oleObj spid="_x0000_s71244" name="Equation" r:id="rId5" imgW="685800" imgH="457200" progId="Equation.DSMT4">
                <p:embed/>
              </p:oleObj>
            </a:graphicData>
          </a:graphic>
        </p:graphicFrame>
      </p:grp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261938" y="1270000"/>
            <a:ext cx="8686800" cy="4967288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582" name="Line 12"/>
          <p:cNvSpPr>
            <a:spLocks noChangeShapeType="1"/>
          </p:cNvSpPr>
          <p:nvPr/>
        </p:nvSpPr>
        <p:spPr bwMode="auto">
          <a:xfrm>
            <a:off x="250825" y="2708920"/>
            <a:ext cx="8697913" cy="0"/>
          </a:xfrm>
          <a:prstGeom prst="line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3" name="Line 13"/>
          <p:cNvSpPr>
            <a:spLocks noChangeShapeType="1"/>
          </p:cNvSpPr>
          <p:nvPr/>
        </p:nvSpPr>
        <p:spPr bwMode="auto">
          <a:xfrm>
            <a:off x="250825" y="3573016"/>
            <a:ext cx="8697913" cy="0"/>
          </a:xfrm>
          <a:prstGeom prst="line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4" name="Line 15"/>
          <p:cNvSpPr>
            <a:spLocks noChangeShapeType="1"/>
          </p:cNvSpPr>
          <p:nvPr/>
        </p:nvSpPr>
        <p:spPr bwMode="auto">
          <a:xfrm>
            <a:off x="4681538" y="1270000"/>
            <a:ext cx="0" cy="4967288"/>
          </a:xfrm>
          <a:prstGeom prst="line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5" name="Text Box 15"/>
          <p:cNvSpPr txBox="1">
            <a:spLocks noChangeArrowheads="1"/>
          </p:cNvSpPr>
          <p:nvPr/>
        </p:nvSpPr>
        <p:spPr bwMode="auto">
          <a:xfrm>
            <a:off x="827336" y="3933825"/>
            <a:ext cx="41767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 dirty="0" smtClean="0">
                <a:latin typeface="Arial" charset="0"/>
              </a:rPr>
              <a:t>对于任意输入组合，</a:t>
            </a:r>
            <a:r>
              <a:rPr lang="zh-CN" altLang="en-US" sz="3200" dirty="0">
                <a:latin typeface="Arial" charset="0"/>
              </a:rPr>
              <a:t>只</a:t>
            </a:r>
            <a:r>
              <a:rPr lang="zh-CN" altLang="en-US" sz="3200" dirty="0" smtClean="0">
                <a:latin typeface="Arial" charset="0"/>
              </a:rPr>
              <a:t>有</a:t>
            </a:r>
            <a:r>
              <a:rPr lang="zh-CN" altLang="en-US" sz="3200" dirty="0">
                <a:latin typeface="Arial" charset="0"/>
              </a:rPr>
              <a:t>一个最小项为</a:t>
            </a:r>
            <a:endParaRPr lang="en-US" altLang="zh-CN" sz="3200" dirty="0">
              <a:latin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3200" dirty="0">
                <a:latin typeface="Arial" charset="0"/>
              </a:rPr>
              <a:t>1 (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m</a:t>
            </a:r>
            <a:r>
              <a:rPr lang="en-US" altLang="zh-CN" sz="3200" b="1" baseline="-25000" dirty="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Arial" charset="0"/>
              </a:rPr>
              <a:t>＝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1)</a:t>
            </a:r>
            <a:r>
              <a:rPr lang="en-US" altLang="zh-CN" sz="3200" dirty="0">
                <a:latin typeface="Arial" charset="0"/>
              </a:rPr>
              <a:t>;</a:t>
            </a:r>
            <a:endParaRPr lang="zh-CN" altLang="en-US" sz="3200" dirty="0">
              <a:latin typeface="Arial" charset="0"/>
            </a:endParaRPr>
          </a:p>
        </p:txBody>
      </p:sp>
      <p:sp>
        <p:nvSpPr>
          <p:cNvPr id="24586" name="Text Box 16"/>
          <p:cNvSpPr txBox="1">
            <a:spLocks noChangeArrowheads="1"/>
          </p:cNvSpPr>
          <p:nvPr/>
        </p:nvSpPr>
        <p:spPr bwMode="auto">
          <a:xfrm>
            <a:off x="4931791" y="3947572"/>
            <a:ext cx="41767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 dirty="0">
                <a:latin typeface="Arial" charset="0"/>
              </a:rPr>
              <a:t>对于任意输入组合，只有一个</a:t>
            </a:r>
            <a:r>
              <a:rPr lang="zh-CN" altLang="en-US" sz="3200" dirty="0" smtClean="0">
                <a:latin typeface="Arial" charset="0"/>
              </a:rPr>
              <a:t>最大项为</a:t>
            </a:r>
            <a:r>
              <a:rPr lang="en-US" altLang="zh-CN" sz="3200" dirty="0" smtClean="0">
                <a:latin typeface="Arial" charset="0"/>
              </a:rPr>
              <a:t> </a:t>
            </a:r>
            <a:r>
              <a:rPr lang="en-US" altLang="zh-CN" sz="3200" dirty="0">
                <a:latin typeface="Arial" charset="0"/>
              </a:rPr>
              <a:t>0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/>
              <a:t>(</a:t>
            </a:r>
            <a:r>
              <a:rPr lang="en-US" altLang="zh-CN" sz="3200" b="1" dirty="0" err="1">
                <a:solidFill>
                  <a:schemeClr val="bg1"/>
                </a:solidFill>
                <a:latin typeface="Arial" charset="0"/>
              </a:rPr>
              <a:t>M</a:t>
            </a:r>
            <a:r>
              <a:rPr lang="en-US" altLang="zh-CN" sz="3200" b="1" baseline="-25000" dirty="0" err="1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Arial" charset="0"/>
              </a:rPr>
              <a:t>＝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0)</a:t>
            </a:r>
            <a:endParaRPr lang="zh-CN" altLang="en-US" sz="3200" dirty="0">
              <a:latin typeface="Arial" charset="0"/>
            </a:endParaRP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9588146"/>
              </p:ext>
            </p:extLst>
          </p:nvPr>
        </p:nvGraphicFramePr>
        <p:xfrm>
          <a:off x="5220072" y="2863158"/>
          <a:ext cx="2236787" cy="612775"/>
        </p:xfrm>
        <a:graphic>
          <a:graphicData uri="http://schemas.openxmlformats.org/presentationml/2006/ole">
            <p:oleObj spid="_x0000_s71245" name="Equation" r:id="rId6" imgW="863280" imgH="241200" progId="Equation.DSMT4">
              <p:embed/>
            </p:oleObj>
          </a:graphicData>
        </a:graphic>
      </p:graphicFrame>
      <p:sp>
        <p:nvSpPr>
          <p:cNvPr id="15" name="矩形 14"/>
          <p:cNvSpPr/>
          <p:nvPr/>
        </p:nvSpPr>
        <p:spPr bwMode="auto">
          <a:xfrm>
            <a:off x="4694112" y="1237459"/>
            <a:ext cx="4254626" cy="49278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36533969"/>
              </p:ext>
            </p:extLst>
          </p:nvPr>
        </p:nvGraphicFramePr>
        <p:xfrm>
          <a:off x="4954588" y="1387475"/>
          <a:ext cx="3698875" cy="2265363"/>
        </p:xfrm>
        <a:graphic>
          <a:graphicData uri="http://schemas.openxmlformats.org/presentationml/2006/ole">
            <p:oleObj spid="_x0000_s71246" name="Equation" r:id="rId7" imgW="1562040" imgH="965160" progId="Equation.DSMT4">
              <p:embed/>
            </p:oleObj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38121583"/>
              </p:ext>
            </p:extLst>
          </p:nvPr>
        </p:nvGraphicFramePr>
        <p:xfrm>
          <a:off x="971600" y="2838450"/>
          <a:ext cx="2125662" cy="715963"/>
        </p:xfrm>
        <a:graphic>
          <a:graphicData uri="http://schemas.openxmlformats.org/presentationml/2006/ole">
            <p:oleObj spid="_x0000_s71247" name="Equation" r:id="rId8" imgW="761760" imgH="241200" progId="Equation.DSMT4">
              <p:embed/>
            </p:oleObj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78122528"/>
              </p:ext>
            </p:extLst>
          </p:nvPr>
        </p:nvGraphicFramePr>
        <p:xfrm>
          <a:off x="3131840" y="2937227"/>
          <a:ext cx="896937" cy="538163"/>
        </p:xfrm>
        <a:graphic>
          <a:graphicData uri="http://schemas.openxmlformats.org/presentationml/2006/ole">
            <p:oleObj spid="_x0000_s71248" name="Equation" r:id="rId9" imgW="317225" imgH="190335" progId="">
              <p:embed/>
            </p:oleObj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75385099"/>
              </p:ext>
            </p:extLst>
          </p:nvPr>
        </p:nvGraphicFramePr>
        <p:xfrm>
          <a:off x="4008437" y="2804056"/>
          <a:ext cx="620335" cy="273396"/>
        </p:xfrm>
        <a:graphic>
          <a:graphicData uri="http://schemas.openxmlformats.org/presentationml/2006/ole">
            <p:oleObj spid="_x0000_s71249" name="Clip" r:id="rId10" imgW="419048" imgH="218874" progId="">
              <p:embed/>
            </p:oleObj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17371241"/>
              </p:ext>
            </p:extLst>
          </p:nvPr>
        </p:nvGraphicFramePr>
        <p:xfrm>
          <a:off x="4895889" y="3620418"/>
          <a:ext cx="3848100" cy="2328862"/>
        </p:xfrm>
        <a:graphic>
          <a:graphicData uri="http://schemas.openxmlformats.org/presentationml/2006/ole">
            <p:oleObj spid="_x0000_s71250" name="Equation" r:id="rId11" imgW="1625400" imgH="990360" progId="Equation.DSMT4">
              <p:embed/>
            </p:oleObj>
          </a:graphicData>
        </a:graphic>
      </p:graphicFrame>
      <p:pic>
        <p:nvPicPr>
          <p:cNvPr id="24" name="Picture 7" descr="ELEGLIN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1763713" y="260350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最小项的特性</a:t>
            </a:r>
            <a:endParaRPr lang="en-US" altLang="zh-CN" sz="26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178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7" descr="ELEGL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1763713" y="260350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最小项的特性</a:t>
            </a:r>
            <a:endParaRPr lang="en-US" altLang="zh-CN" sz="2600" b="1" dirty="0">
              <a:latin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48264" y="1848197"/>
            <a:ext cx="2014817" cy="338437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grpSp>
        <p:nvGrpSpPr>
          <p:cNvPr id="2" name="组合 1"/>
          <p:cNvGrpSpPr/>
          <p:nvPr/>
        </p:nvGrpSpPr>
        <p:grpSpPr>
          <a:xfrm>
            <a:off x="323528" y="1196752"/>
            <a:ext cx="6551612" cy="4314825"/>
            <a:chOff x="323528" y="1196752"/>
            <a:chExt cx="6551612" cy="4314825"/>
          </a:xfrm>
        </p:grpSpPr>
        <p:pic>
          <p:nvPicPr>
            <p:cNvPr id="25604" name="Picture 4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196752"/>
              <a:ext cx="6551612" cy="431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067144044"/>
                </p:ext>
              </p:extLst>
            </p:nvPr>
          </p:nvGraphicFramePr>
          <p:xfrm>
            <a:off x="996602" y="1268759"/>
            <a:ext cx="5735638" cy="431453"/>
          </p:xfrm>
          <a:graphic>
            <a:graphicData uri="http://schemas.openxmlformats.org/presentationml/2006/ole">
              <p:oleObj spid="_x0000_s46386" name="Equation" r:id="rId6" imgW="3251160" imgH="215640" progId="Equation.DSMT4">
                <p:embed/>
              </p:oleObj>
            </a:graphicData>
          </a:graphic>
        </p:graphicFrame>
      </p:grpSp>
      <p:sp>
        <p:nvSpPr>
          <p:cNvPr id="8" name="矩形 7"/>
          <p:cNvSpPr/>
          <p:nvPr/>
        </p:nvSpPr>
        <p:spPr bwMode="auto">
          <a:xfrm>
            <a:off x="6948264" y="3537012"/>
            <a:ext cx="2014817" cy="1692188"/>
          </a:xfrm>
          <a:prstGeom prst="rect">
            <a:avLst/>
          </a:prstGeom>
          <a:solidFill>
            <a:srgbClr val="00FFFF">
              <a:alpha val="14902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2051050" y="1844675"/>
            <a:ext cx="5832475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布尔代数的应用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最小项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最大项展开式</a:t>
            </a:r>
            <a:endParaRPr lang="en-US" altLang="zh-CN" sz="3600" b="1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不完全给定函数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01749" name="Object 21"/>
          <p:cNvGraphicFramePr>
            <a:graphicFrameLocks noChangeAspect="1"/>
          </p:cNvGraphicFramePr>
          <p:nvPr/>
        </p:nvGraphicFramePr>
        <p:xfrm>
          <a:off x="1187450" y="2133600"/>
          <a:ext cx="762000" cy="395288"/>
        </p:xfrm>
        <a:graphic>
          <a:graphicData uri="http://schemas.openxmlformats.org/presentationml/2006/ole">
            <p:oleObj spid="_x0000_s4511" name="Clip" r:id="rId3" imgW="419048" imgH="21887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671872" y="1196752"/>
            <a:ext cx="540404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n"/>
            </a:pPr>
            <a:r>
              <a:rPr lang="en-US" altLang="zh-CN" i="1" dirty="0" smtClean="0">
                <a:solidFill>
                  <a:schemeClr val="bg2"/>
                </a:solidFill>
              </a:rPr>
              <a:t>n </a:t>
            </a:r>
            <a:r>
              <a:rPr lang="zh-CN" altLang="en-US" dirty="0" smtClean="0">
                <a:solidFill>
                  <a:schemeClr val="bg2"/>
                </a:solidFill>
              </a:rPr>
              <a:t>变量</a:t>
            </a:r>
            <a:r>
              <a:rPr lang="zh-CN" altLang="en-US" dirty="0">
                <a:solidFill>
                  <a:schemeClr val="bg2"/>
                </a:solidFill>
              </a:rPr>
              <a:t>的最小项有</a:t>
            </a:r>
            <a:r>
              <a:rPr lang="en-US" altLang="zh-CN" i="1" dirty="0">
                <a:solidFill>
                  <a:schemeClr val="bg2"/>
                </a:solidFill>
              </a:rPr>
              <a:t>n</a:t>
            </a:r>
            <a:r>
              <a:rPr lang="zh-CN" altLang="en-US" dirty="0">
                <a:solidFill>
                  <a:schemeClr val="bg2"/>
                </a:solidFill>
              </a:rPr>
              <a:t>个相邻项。</a:t>
            </a: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671872" y="2060848"/>
            <a:ext cx="449353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2"/>
                </a:solidFill>
              </a:rPr>
              <a:t>相邻项：</a:t>
            </a:r>
            <a:r>
              <a:rPr lang="zh-CN" altLang="en-US" dirty="0">
                <a:solidFill>
                  <a:schemeClr val="bg2"/>
                </a:solidFill>
              </a:rPr>
              <a:t>只有一个变量</a:t>
            </a:r>
            <a:r>
              <a:rPr lang="zh-CN" altLang="en-US" dirty="0" smtClean="0">
                <a:solidFill>
                  <a:schemeClr val="bg2"/>
                </a:solidFill>
              </a:rPr>
              <a:t>不同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chemeClr val="bg2"/>
                </a:solidFill>
              </a:rPr>
              <a:t>（</a:t>
            </a:r>
            <a:r>
              <a:rPr lang="zh-CN" altLang="en-US" dirty="0">
                <a:solidFill>
                  <a:schemeClr val="bg2"/>
                </a:solidFill>
              </a:rPr>
              <a:t>以相反的形式出现）。</a:t>
            </a: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611560" y="3295377"/>
            <a:ext cx="52116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一对相邻项可以消去一个变量。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73952469"/>
              </p:ext>
            </p:extLst>
          </p:nvPr>
        </p:nvGraphicFramePr>
        <p:xfrm>
          <a:off x="6732240" y="980728"/>
          <a:ext cx="2182840" cy="343014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08112"/>
                <a:gridCol w="1174728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chemeClr val="bg2"/>
                          </a:solidFill>
                        </a:rPr>
                        <a:t>A B C</a:t>
                      </a:r>
                      <a:endParaRPr lang="zh-CN" altLang="en-US" b="1" i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2400" b="1" i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000</a:t>
                      </a:r>
                      <a:endParaRPr lang="zh-CN" altLang="en-US" b="1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1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245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001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24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010</a:t>
                      </a:r>
                      <a:endParaRPr lang="zh-CN" altLang="en-US" sz="18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24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011</a:t>
                      </a:r>
                      <a:endParaRPr lang="zh-CN" altLang="en-US" sz="1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24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zh-CN" altLang="en-US" sz="18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24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zh-CN" altLang="en-US" sz="1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245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FF00"/>
                          </a:solidFill>
                        </a:rPr>
                        <a:t>110</a:t>
                      </a:r>
                      <a:endParaRPr lang="zh-CN" alt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245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992061"/>
              </p:ext>
            </p:extLst>
          </p:nvPr>
        </p:nvGraphicFramePr>
        <p:xfrm>
          <a:off x="4860032" y="4419689"/>
          <a:ext cx="4071678" cy="449471"/>
        </p:xfrm>
        <a:graphic>
          <a:graphicData uri="http://schemas.openxmlformats.org/presentationml/2006/ole">
            <p:oleObj spid="_x0000_s54691" name="Equation" r:id="rId4" imgW="1955520" imgH="21564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71125432"/>
              </p:ext>
            </p:extLst>
          </p:nvPr>
        </p:nvGraphicFramePr>
        <p:xfrm>
          <a:off x="5165410" y="4859312"/>
          <a:ext cx="2203567" cy="369888"/>
        </p:xfrm>
        <a:graphic>
          <a:graphicData uri="http://schemas.openxmlformats.org/presentationml/2006/ole">
            <p:oleObj spid="_x0000_s54692" name="Equation" r:id="rId5" imgW="1066680" imgH="177480" progId="Equation.DSMT4">
              <p:embed/>
            </p:oleObj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20227637"/>
              </p:ext>
            </p:extLst>
          </p:nvPr>
        </p:nvGraphicFramePr>
        <p:xfrm>
          <a:off x="827587" y="4793704"/>
          <a:ext cx="367240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5"/>
                <a:gridCol w="676877"/>
                <a:gridCol w="734481"/>
                <a:gridCol w="734481"/>
                <a:gridCol w="734481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01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827587" y="4682088"/>
            <a:ext cx="939052" cy="741347"/>
            <a:chOff x="4860032" y="104808"/>
            <a:chExt cx="1011063" cy="745193"/>
          </a:xfrm>
        </p:grpSpPr>
        <p:cxnSp>
          <p:nvCxnSpPr>
            <p:cNvPr id="5" name="直接连接符 4"/>
            <p:cNvCxnSpPr/>
            <p:nvPr/>
          </p:nvCxnSpPr>
          <p:spPr bwMode="auto">
            <a:xfrm>
              <a:off x="4860032" y="252849"/>
              <a:ext cx="864096" cy="4310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文本框 7"/>
            <p:cNvSpPr txBox="1"/>
            <p:nvPr/>
          </p:nvSpPr>
          <p:spPr>
            <a:xfrm>
              <a:off x="4932040" y="372104"/>
              <a:ext cx="328161" cy="477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>
                  <a:solidFill>
                    <a:schemeClr val="bg1"/>
                  </a:solidFill>
                </a:rPr>
                <a:t>A</a:t>
              </a:r>
              <a:endParaRPr lang="zh-CN" alt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220072" y="104808"/>
              <a:ext cx="651023" cy="477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solidFill>
                    <a:schemeClr val="bg1"/>
                  </a:solidFill>
                </a:rPr>
                <a:t>BC</a:t>
              </a:r>
              <a:endParaRPr lang="zh-CN" altLang="en-US" b="1" i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" name="Picture 7" descr="ELEGL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763713" y="260350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最小项的特性</a:t>
            </a:r>
            <a:endParaRPr lang="en-US" altLang="zh-CN" sz="26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084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24" grpId="0" autoUpdateAnimBg="0"/>
      <p:bldP spid="2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0" name="Group 8"/>
          <p:cNvGrpSpPr>
            <a:grpSpLocks/>
          </p:cNvGrpSpPr>
          <p:nvPr/>
        </p:nvGrpSpPr>
        <p:grpSpPr bwMode="auto">
          <a:xfrm>
            <a:off x="250825" y="1245072"/>
            <a:ext cx="8724900" cy="3787706"/>
            <a:chOff x="264" y="752"/>
            <a:chExt cx="5496" cy="2431"/>
          </a:xfrm>
        </p:grpSpPr>
        <p:sp>
          <p:nvSpPr>
            <p:cNvPr id="205827" name="Text Box 3"/>
            <p:cNvSpPr txBox="1">
              <a:spLocks noChangeArrowheads="1"/>
            </p:cNvSpPr>
            <p:nvPr/>
          </p:nvSpPr>
          <p:spPr bwMode="auto">
            <a:xfrm>
              <a:off x="264" y="768"/>
              <a:ext cx="5496" cy="2415"/>
            </a:xfrm>
            <a:prstGeom prst="rect">
              <a:avLst/>
            </a:prstGeom>
            <a:solidFill>
              <a:schemeClr val="tx1"/>
            </a:solidFill>
            <a:ln w="190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 altLang="zh-CN" sz="1050" b="1" dirty="0" smtClean="0">
                <a:latin typeface="宋体" pitchFamily="2" charset="-122"/>
              </a:endParaRPr>
            </a:p>
            <a:p>
              <a:pPr>
                <a:defRPr/>
              </a:pPr>
              <a:r>
                <a:rPr lang="en-US" altLang="zh-CN" sz="3200" b="1" dirty="0" smtClean="0">
                  <a:latin typeface="宋体" pitchFamily="2" charset="-122"/>
                </a:rPr>
                <a:t>①       </a:t>
              </a:r>
              <a:r>
                <a:rPr lang="zh-CN" altLang="en-US" sz="3200" b="1" dirty="0" smtClean="0">
                  <a:latin typeface="宋体" pitchFamily="2" charset="-122"/>
                </a:rPr>
                <a:t>＝</a:t>
              </a:r>
              <a:r>
                <a:rPr lang="en-US" altLang="zh-CN" sz="3200" b="1" dirty="0" smtClean="0">
                  <a:latin typeface="宋体" pitchFamily="2" charset="-122"/>
                </a:rPr>
                <a:t>                </a:t>
              </a:r>
              <a:r>
                <a:rPr lang="zh-CN" altLang="en-US" sz="3200" b="1" dirty="0" smtClean="0">
                  <a:latin typeface="宋体" pitchFamily="2" charset="-122"/>
                </a:rPr>
                <a:t>＝</a:t>
              </a:r>
              <a:r>
                <a:rPr lang="en-US" altLang="zh-CN" sz="3200" b="1" dirty="0" smtClean="0">
                  <a:latin typeface="宋体" pitchFamily="2" charset="-122"/>
                </a:rPr>
                <a:t> </a:t>
              </a:r>
              <a:endParaRPr lang="en-US" altLang="zh-CN" sz="3200" b="1" dirty="0">
                <a:latin typeface="宋体" pitchFamily="2" charset="-122"/>
              </a:endParaRPr>
            </a:p>
            <a:p>
              <a:pPr>
                <a:defRPr/>
              </a:pPr>
              <a:endParaRPr lang="en-US" altLang="zh-CN" sz="1800" b="1" dirty="0" smtClean="0">
                <a:latin typeface="宋体" pitchFamily="2" charset="-122"/>
              </a:endParaRPr>
            </a:p>
            <a:p>
              <a:pPr>
                <a:defRPr/>
              </a:pPr>
              <a:r>
                <a:rPr lang="en-US" altLang="zh-CN" sz="3200" b="1" dirty="0" smtClean="0">
                  <a:latin typeface="宋体" pitchFamily="2" charset="-122"/>
                </a:rPr>
                <a:t>②   </a:t>
              </a:r>
              <a:endParaRPr lang="en-US" altLang="zh-CN" sz="3200" b="1" dirty="0">
                <a:latin typeface="宋体" pitchFamily="2" charset="-122"/>
              </a:endParaRPr>
            </a:p>
            <a:p>
              <a:pPr>
                <a:defRPr/>
              </a:pPr>
              <a:endParaRPr lang="en-US" altLang="zh-CN" sz="3200" b="1" dirty="0" smtClean="0">
                <a:latin typeface="宋体" pitchFamily="2" charset="-122"/>
              </a:endParaRPr>
            </a:p>
            <a:p>
              <a:pPr>
                <a:defRPr/>
              </a:pPr>
              <a:r>
                <a:rPr lang="en-US" altLang="zh-CN" sz="3200" b="1" dirty="0" smtClean="0">
                  <a:latin typeface="宋体" pitchFamily="2" charset="-122"/>
                </a:rPr>
                <a:t>③</a:t>
              </a:r>
              <a:endParaRPr lang="en-US" altLang="zh-CN" sz="3200" b="1" dirty="0">
                <a:latin typeface="宋体" pitchFamily="2" charset="-122"/>
              </a:endParaRPr>
            </a:p>
          </p:txBody>
        </p:sp>
        <p:graphicFrame>
          <p:nvGraphicFramePr>
            <p:cNvPr id="2458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053604325"/>
                </p:ext>
              </p:extLst>
            </p:nvPr>
          </p:nvGraphicFramePr>
          <p:xfrm>
            <a:off x="787" y="752"/>
            <a:ext cx="1156" cy="801"/>
          </p:xfrm>
          <a:graphic>
            <a:graphicData uri="http://schemas.openxmlformats.org/presentationml/2006/ole">
              <p:oleObj spid="_x0000_s67267" name="Equation" r:id="rId3" imgW="622080" imgH="457200" progId="Equation.DSMT4">
                <p:embed/>
              </p:oleObj>
            </a:graphicData>
          </a:graphic>
        </p:graphicFrame>
        <p:graphicFrame>
          <p:nvGraphicFramePr>
            <p:cNvPr id="2459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310778269"/>
                </p:ext>
              </p:extLst>
            </p:nvPr>
          </p:nvGraphicFramePr>
          <p:xfrm>
            <a:off x="3440" y="805"/>
            <a:ext cx="1117" cy="748"/>
          </p:xfrm>
          <a:graphic>
            <a:graphicData uri="http://schemas.openxmlformats.org/presentationml/2006/ole">
              <p:oleObj spid="_x0000_s67268" name="Equation" r:id="rId4" imgW="685800" imgH="457200" progId="Equation.DSMT4">
                <p:embed/>
              </p:oleObj>
            </a:graphicData>
          </a:graphic>
        </p:graphicFrame>
      </p:grp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261938" y="1270000"/>
            <a:ext cx="8686800" cy="4967288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582" name="Line 12"/>
          <p:cNvSpPr>
            <a:spLocks noChangeShapeType="1"/>
          </p:cNvSpPr>
          <p:nvPr/>
        </p:nvSpPr>
        <p:spPr bwMode="auto">
          <a:xfrm>
            <a:off x="250825" y="2708920"/>
            <a:ext cx="8697913" cy="0"/>
          </a:xfrm>
          <a:prstGeom prst="line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3" name="Line 13"/>
          <p:cNvSpPr>
            <a:spLocks noChangeShapeType="1"/>
          </p:cNvSpPr>
          <p:nvPr/>
        </p:nvSpPr>
        <p:spPr bwMode="auto">
          <a:xfrm>
            <a:off x="250825" y="3573016"/>
            <a:ext cx="8697913" cy="0"/>
          </a:xfrm>
          <a:prstGeom prst="line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4" name="Line 15"/>
          <p:cNvSpPr>
            <a:spLocks noChangeShapeType="1"/>
          </p:cNvSpPr>
          <p:nvPr/>
        </p:nvSpPr>
        <p:spPr bwMode="auto">
          <a:xfrm>
            <a:off x="4644008" y="1270000"/>
            <a:ext cx="0" cy="4967288"/>
          </a:xfrm>
          <a:prstGeom prst="line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5" name="Text Box 15"/>
          <p:cNvSpPr txBox="1">
            <a:spLocks noChangeArrowheads="1"/>
          </p:cNvSpPr>
          <p:nvPr/>
        </p:nvSpPr>
        <p:spPr bwMode="auto">
          <a:xfrm>
            <a:off x="827336" y="3933825"/>
            <a:ext cx="41767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 dirty="0" smtClean="0">
                <a:latin typeface="Arial" charset="0"/>
              </a:rPr>
              <a:t>对于任意输入组合，只有一个最小项为</a:t>
            </a:r>
            <a:r>
              <a:rPr lang="en-US" altLang="zh-CN" sz="3200" dirty="0" smtClean="0">
                <a:latin typeface="Arial" charset="0"/>
              </a:rPr>
              <a:t>1 </a:t>
            </a:r>
            <a:r>
              <a:rPr lang="en-US" altLang="zh-CN" sz="3200" dirty="0">
                <a:latin typeface="Arial" charset="0"/>
              </a:rPr>
              <a:t>(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m</a:t>
            </a:r>
            <a:r>
              <a:rPr lang="en-US" altLang="zh-CN" sz="3200" b="1" baseline="-25000" dirty="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Arial" charset="0"/>
              </a:rPr>
              <a:t>＝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1)</a:t>
            </a:r>
            <a:r>
              <a:rPr lang="en-US" altLang="zh-CN" sz="3200" dirty="0">
                <a:latin typeface="Arial" charset="0"/>
              </a:rPr>
              <a:t>;</a:t>
            </a:r>
            <a:endParaRPr lang="zh-CN" altLang="en-US" sz="3200" dirty="0">
              <a:latin typeface="Arial" charset="0"/>
            </a:endParaRPr>
          </a:p>
        </p:txBody>
      </p:sp>
      <p:sp>
        <p:nvSpPr>
          <p:cNvPr id="24586" name="Text Box 16"/>
          <p:cNvSpPr txBox="1">
            <a:spLocks noChangeArrowheads="1"/>
          </p:cNvSpPr>
          <p:nvPr/>
        </p:nvSpPr>
        <p:spPr bwMode="auto">
          <a:xfrm>
            <a:off x="4931791" y="3947572"/>
            <a:ext cx="41767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 dirty="0">
                <a:latin typeface="Arial" charset="0"/>
              </a:rPr>
              <a:t>对于任意输入组合，只有一个</a:t>
            </a:r>
            <a:r>
              <a:rPr lang="zh-CN" altLang="en-US" sz="3200" dirty="0" smtClean="0">
                <a:latin typeface="Arial" charset="0"/>
              </a:rPr>
              <a:t>最大项为</a:t>
            </a:r>
            <a:r>
              <a:rPr lang="en-US" altLang="zh-CN" sz="3200" dirty="0" smtClean="0">
                <a:latin typeface="Arial" charset="0"/>
              </a:rPr>
              <a:t> </a:t>
            </a:r>
            <a:r>
              <a:rPr lang="en-US" altLang="zh-CN" sz="3200" dirty="0">
                <a:latin typeface="Arial" charset="0"/>
              </a:rPr>
              <a:t>0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/>
              <a:t>(</a:t>
            </a:r>
            <a:r>
              <a:rPr lang="en-US" altLang="zh-CN" sz="3200" b="1" dirty="0" err="1">
                <a:solidFill>
                  <a:schemeClr val="bg1"/>
                </a:solidFill>
                <a:latin typeface="Arial" charset="0"/>
              </a:rPr>
              <a:t>M</a:t>
            </a:r>
            <a:r>
              <a:rPr lang="en-US" altLang="zh-CN" sz="3200" b="1" baseline="-25000" dirty="0" err="1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Arial" charset="0"/>
              </a:rPr>
              <a:t>＝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0)</a:t>
            </a:r>
            <a:endParaRPr lang="zh-CN" altLang="en-US" sz="3200" dirty="0">
              <a:latin typeface="Arial" charset="0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15082097"/>
              </p:ext>
            </p:extLst>
          </p:nvPr>
        </p:nvGraphicFramePr>
        <p:xfrm>
          <a:off x="1011238" y="2784475"/>
          <a:ext cx="2195512" cy="715963"/>
        </p:xfrm>
        <a:graphic>
          <a:graphicData uri="http://schemas.openxmlformats.org/presentationml/2006/ole">
            <p:oleObj spid="_x0000_s67269" name="Equation" r:id="rId5" imgW="787320" imgH="241200" progId="Equation.DSMT4">
              <p:embed/>
            </p:oleObj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78835747"/>
              </p:ext>
            </p:extLst>
          </p:nvPr>
        </p:nvGraphicFramePr>
        <p:xfrm>
          <a:off x="811958" y="2935166"/>
          <a:ext cx="2236787" cy="612775"/>
        </p:xfrm>
        <a:graphic>
          <a:graphicData uri="http://schemas.openxmlformats.org/presentationml/2006/ole">
            <p:oleObj spid="_x0000_s67270" name="Equation" r:id="rId6" imgW="863280" imgH="241200" progId="Equation.DSMT4">
              <p:embed/>
            </p:oleObj>
          </a:graphicData>
        </a:graphic>
      </p:graphicFrame>
      <p:sp>
        <p:nvSpPr>
          <p:cNvPr id="15" name="矩形 14"/>
          <p:cNvSpPr/>
          <p:nvPr/>
        </p:nvSpPr>
        <p:spPr bwMode="auto">
          <a:xfrm>
            <a:off x="251519" y="1309467"/>
            <a:ext cx="4365501" cy="44237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271510" y="3843845"/>
            <a:ext cx="4290786" cy="9541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800" dirty="0"/>
              <a:t>即</a:t>
            </a:r>
            <a:r>
              <a:rPr kumimoji="1" lang="en-US" altLang="zh-CN" sz="2800" i="1" dirty="0"/>
              <a:t>n</a:t>
            </a:r>
            <a:r>
              <a:rPr kumimoji="1" lang="zh-CN" altLang="zh-CN" sz="2800" dirty="0"/>
              <a:t>个变量的所有</a:t>
            </a:r>
            <a:r>
              <a:rPr kumimoji="1" lang="zh-CN" altLang="zh-CN" sz="2800" dirty="0" smtClean="0"/>
              <a:t>最</a:t>
            </a:r>
            <a:r>
              <a:rPr kumimoji="1" lang="zh-CN" altLang="en-US" sz="2800" dirty="0" smtClean="0"/>
              <a:t>大</a:t>
            </a:r>
            <a:r>
              <a:rPr kumimoji="1" lang="zh-CN" altLang="zh-CN" sz="2800" dirty="0" smtClean="0"/>
              <a:t>项之</a:t>
            </a:r>
            <a:r>
              <a:rPr kumimoji="1" lang="zh-CN" altLang="en-US" sz="2800" dirty="0" smtClean="0"/>
              <a:t>积</a:t>
            </a:r>
            <a:r>
              <a:rPr kumimoji="1" lang="zh-CN" altLang="zh-CN" sz="2800" dirty="0" smtClean="0"/>
              <a:t>恒等于</a:t>
            </a:r>
            <a:r>
              <a:rPr lang="en-US" altLang="zh-CN" sz="2800" dirty="0"/>
              <a:t>0</a:t>
            </a:r>
            <a:r>
              <a:rPr kumimoji="1" lang="zh-CN" altLang="zh-CN" sz="2800" dirty="0" smtClean="0"/>
              <a:t>。</a:t>
            </a:r>
            <a:endParaRPr kumimoji="1" lang="zh-CN" altLang="en-US" sz="2800" dirty="0"/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03371862"/>
              </p:ext>
            </p:extLst>
          </p:nvPr>
        </p:nvGraphicFramePr>
        <p:xfrm>
          <a:off x="284163" y="2447925"/>
          <a:ext cx="2657475" cy="1247775"/>
        </p:xfrm>
        <a:graphic>
          <a:graphicData uri="http://schemas.openxmlformats.org/presentationml/2006/ole">
            <p:oleObj spid="_x0000_s67271" name="Equation" r:id="rId7" imgW="901440" imgH="457200" progId="Equation.DSMT4">
              <p:embed/>
            </p:oleObj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95396"/>
              </p:ext>
            </p:extLst>
          </p:nvPr>
        </p:nvGraphicFramePr>
        <p:xfrm>
          <a:off x="573966" y="1605287"/>
          <a:ext cx="2124075" cy="601662"/>
        </p:xfrm>
        <a:graphic>
          <a:graphicData uri="http://schemas.openxmlformats.org/presentationml/2006/ole">
            <p:oleObj spid="_x0000_s67272" name="Equation" r:id="rId8" imgW="761760" imgH="203040" progId="Equation.DSMT4">
              <p:embed/>
            </p:oleObj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82497830"/>
              </p:ext>
            </p:extLst>
          </p:nvPr>
        </p:nvGraphicFramePr>
        <p:xfrm>
          <a:off x="5220072" y="2863158"/>
          <a:ext cx="2236787" cy="612775"/>
        </p:xfrm>
        <a:graphic>
          <a:graphicData uri="http://schemas.openxmlformats.org/presentationml/2006/ole">
            <p:oleObj spid="_x0000_s67273" name="Equation" r:id="rId9" imgW="863280" imgH="241200" progId="Equation.DSMT4">
              <p:embed/>
            </p:oleObj>
          </a:graphicData>
        </a:graphic>
      </p:graphicFrame>
      <p:graphicFrame>
        <p:nvGraphicFramePr>
          <p:cNvPr id="2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71824180"/>
              </p:ext>
            </p:extLst>
          </p:nvPr>
        </p:nvGraphicFramePr>
        <p:xfrm>
          <a:off x="4550705" y="1709870"/>
          <a:ext cx="613840" cy="318430"/>
        </p:xfrm>
        <a:graphic>
          <a:graphicData uri="http://schemas.openxmlformats.org/presentationml/2006/ole">
            <p:oleObj spid="_x0000_s67274" name="Clip" r:id="rId10" imgW="419048" imgH="218874" progId="">
              <p:embed/>
            </p:oleObj>
          </a:graphicData>
        </a:graphic>
      </p:graphicFrame>
      <p:pic>
        <p:nvPicPr>
          <p:cNvPr id="21" name="Picture 7" descr="ELEGLIN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763713" y="260350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最大项的特性</a:t>
            </a:r>
            <a:endParaRPr lang="en-US" altLang="zh-CN" sz="26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474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11702258"/>
              </p:ext>
            </p:extLst>
          </p:nvPr>
        </p:nvGraphicFramePr>
        <p:xfrm>
          <a:off x="984250" y="2693194"/>
          <a:ext cx="2301875" cy="715963"/>
        </p:xfrm>
        <a:graphic>
          <a:graphicData uri="http://schemas.openxmlformats.org/presentationml/2006/ole">
            <p:oleObj spid="_x0000_s72040" name="Equation" r:id="rId4" imgW="825480" imgH="241200" progId="Equation.DSMT4">
              <p:embed/>
            </p:oleObj>
          </a:graphicData>
        </a:graphic>
      </p:graphicFrame>
      <p:grpSp>
        <p:nvGrpSpPr>
          <p:cNvPr id="24580" name="Group 8"/>
          <p:cNvGrpSpPr>
            <a:grpSpLocks/>
          </p:cNvGrpSpPr>
          <p:nvPr/>
        </p:nvGrpSpPr>
        <p:grpSpPr bwMode="auto">
          <a:xfrm>
            <a:off x="250825" y="1245072"/>
            <a:ext cx="8724900" cy="3787706"/>
            <a:chOff x="264" y="752"/>
            <a:chExt cx="5496" cy="2431"/>
          </a:xfrm>
        </p:grpSpPr>
        <p:sp>
          <p:nvSpPr>
            <p:cNvPr id="205827" name="Text Box 3"/>
            <p:cNvSpPr txBox="1">
              <a:spLocks noChangeArrowheads="1"/>
            </p:cNvSpPr>
            <p:nvPr/>
          </p:nvSpPr>
          <p:spPr bwMode="auto">
            <a:xfrm>
              <a:off x="264" y="768"/>
              <a:ext cx="5496" cy="2415"/>
            </a:xfrm>
            <a:prstGeom prst="rect">
              <a:avLst/>
            </a:prstGeom>
            <a:solidFill>
              <a:schemeClr val="tx1"/>
            </a:solidFill>
            <a:ln w="190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 altLang="zh-CN" sz="1050" b="1" dirty="0" smtClean="0">
                <a:latin typeface="宋体" pitchFamily="2" charset="-122"/>
              </a:endParaRPr>
            </a:p>
            <a:p>
              <a:pPr>
                <a:defRPr/>
              </a:pPr>
              <a:r>
                <a:rPr lang="en-US" altLang="zh-CN" sz="3200" b="1" dirty="0" smtClean="0">
                  <a:latin typeface="宋体" pitchFamily="2" charset="-122"/>
                </a:rPr>
                <a:t>①       </a:t>
              </a:r>
              <a:r>
                <a:rPr lang="zh-CN" altLang="en-US" sz="3200" b="1" dirty="0" smtClean="0">
                  <a:latin typeface="宋体" pitchFamily="2" charset="-122"/>
                </a:rPr>
                <a:t>＝</a:t>
              </a:r>
              <a:r>
                <a:rPr lang="en-US" altLang="zh-CN" sz="3200" b="1" dirty="0" smtClean="0">
                  <a:latin typeface="宋体" pitchFamily="2" charset="-122"/>
                </a:rPr>
                <a:t>                </a:t>
              </a:r>
              <a:r>
                <a:rPr lang="zh-CN" altLang="en-US" sz="3200" b="1" dirty="0" smtClean="0">
                  <a:latin typeface="宋体" pitchFamily="2" charset="-122"/>
                </a:rPr>
                <a:t>＝</a:t>
              </a:r>
              <a:r>
                <a:rPr lang="en-US" altLang="zh-CN" sz="3200" b="1" dirty="0" smtClean="0">
                  <a:latin typeface="宋体" pitchFamily="2" charset="-122"/>
                </a:rPr>
                <a:t> </a:t>
              </a:r>
              <a:endParaRPr lang="en-US" altLang="zh-CN" sz="3200" b="1" dirty="0">
                <a:latin typeface="宋体" pitchFamily="2" charset="-122"/>
              </a:endParaRPr>
            </a:p>
            <a:p>
              <a:pPr>
                <a:defRPr/>
              </a:pPr>
              <a:endParaRPr lang="en-US" altLang="zh-CN" sz="1800" b="1" dirty="0" smtClean="0">
                <a:latin typeface="宋体" pitchFamily="2" charset="-122"/>
              </a:endParaRPr>
            </a:p>
            <a:p>
              <a:pPr>
                <a:defRPr/>
              </a:pPr>
              <a:r>
                <a:rPr lang="en-US" altLang="zh-CN" sz="3200" b="1" dirty="0" smtClean="0">
                  <a:latin typeface="宋体" pitchFamily="2" charset="-122"/>
                </a:rPr>
                <a:t>②   </a:t>
              </a:r>
              <a:endParaRPr lang="en-US" altLang="zh-CN" sz="3200" b="1" dirty="0">
                <a:latin typeface="宋体" pitchFamily="2" charset="-122"/>
              </a:endParaRPr>
            </a:p>
            <a:p>
              <a:pPr>
                <a:defRPr/>
              </a:pPr>
              <a:endParaRPr lang="en-US" altLang="zh-CN" sz="3200" b="1" dirty="0" smtClean="0">
                <a:latin typeface="宋体" pitchFamily="2" charset="-122"/>
              </a:endParaRPr>
            </a:p>
            <a:p>
              <a:pPr>
                <a:defRPr/>
              </a:pPr>
              <a:r>
                <a:rPr lang="en-US" altLang="zh-CN" sz="3200" b="1" dirty="0" smtClean="0">
                  <a:latin typeface="宋体" pitchFamily="2" charset="-122"/>
                </a:rPr>
                <a:t>③</a:t>
              </a:r>
              <a:endParaRPr lang="en-US" altLang="zh-CN" sz="3200" b="1" dirty="0">
                <a:latin typeface="宋体" pitchFamily="2" charset="-122"/>
              </a:endParaRPr>
            </a:p>
          </p:txBody>
        </p:sp>
        <p:graphicFrame>
          <p:nvGraphicFramePr>
            <p:cNvPr id="2458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862436509"/>
                </p:ext>
              </p:extLst>
            </p:nvPr>
          </p:nvGraphicFramePr>
          <p:xfrm>
            <a:off x="787" y="752"/>
            <a:ext cx="1156" cy="801"/>
          </p:xfrm>
          <a:graphic>
            <a:graphicData uri="http://schemas.openxmlformats.org/presentationml/2006/ole">
              <p:oleObj spid="_x0000_s72041" name="Equation" r:id="rId5" imgW="622080" imgH="457200" progId="Equation.DSMT4">
                <p:embed/>
              </p:oleObj>
            </a:graphicData>
          </a:graphic>
        </p:graphicFrame>
        <p:graphicFrame>
          <p:nvGraphicFramePr>
            <p:cNvPr id="2459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870942720"/>
                </p:ext>
              </p:extLst>
            </p:nvPr>
          </p:nvGraphicFramePr>
          <p:xfrm>
            <a:off x="3440" y="805"/>
            <a:ext cx="1117" cy="748"/>
          </p:xfrm>
          <a:graphic>
            <a:graphicData uri="http://schemas.openxmlformats.org/presentationml/2006/ole">
              <p:oleObj spid="_x0000_s72042" name="Equation" r:id="rId6" imgW="685800" imgH="457200" progId="Equation.DSMT4">
                <p:embed/>
              </p:oleObj>
            </a:graphicData>
          </a:graphic>
        </p:graphicFrame>
      </p:grp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261938" y="1270000"/>
            <a:ext cx="8686800" cy="4967288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582" name="Line 12"/>
          <p:cNvSpPr>
            <a:spLocks noChangeShapeType="1"/>
          </p:cNvSpPr>
          <p:nvPr/>
        </p:nvSpPr>
        <p:spPr bwMode="auto">
          <a:xfrm>
            <a:off x="250825" y="2708920"/>
            <a:ext cx="8697913" cy="0"/>
          </a:xfrm>
          <a:prstGeom prst="line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3" name="Line 13"/>
          <p:cNvSpPr>
            <a:spLocks noChangeShapeType="1"/>
          </p:cNvSpPr>
          <p:nvPr/>
        </p:nvSpPr>
        <p:spPr bwMode="auto">
          <a:xfrm>
            <a:off x="250825" y="3573016"/>
            <a:ext cx="8697913" cy="0"/>
          </a:xfrm>
          <a:prstGeom prst="line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4" name="Line 15"/>
          <p:cNvSpPr>
            <a:spLocks noChangeShapeType="1"/>
          </p:cNvSpPr>
          <p:nvPr/>
        </p:nvSpPr>
        <p:spPr bwMode="auto">
          <a:xfrm>
            <a:off x="4624680" y="1270000"/>
            <a:ext cx="0" cy="4967288"/>
          </a:xfrm>
          <a:prstGeom prst="line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5" name="Text Box 15"/>
          <p:cNvSpPr txBox="1">
            <a:spLocks noChangeArrowheads="1"/>
          </p:cNvSpPr>
          <p:nvPr/>
        </p:nvSpPr>
        <p:spPr bwMode="auto">
          <a:xfrm>
            <a:off x="827336" y="3933825"/>
            <a:ext cx="41767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 dirty="0" smtClean="0">
                <a:latin typeface="Arial" charset="0"/>
              </a:rPr>
              <a:t>对于任意输入组合，</a:t>
            </a:r>
            <a:r>
              <a:rPr lang="zh-CN" altLang="en-US" sz="3200" dirty="0">
                <a:latin typeface="Arial" charset="0"/>
              </a:rPr>
              <a:t>只</a:t>
            </a:r>
            <a:r>
              <a:rPr lang="zh-CN" altLang="en-US" sz="3200" dirty="0" smtClean="0">
                <a:latin typeface="Arial" charset="0"/>
              </a:rPr>
              <a:t>有</a:t>
            </a:r>
            <a:r>
              <a:rPr lang="zh-CN" altLang="en-US" sz="3200" dirty="0">
                <a:latin typeface="Arial" charset="0"/>
              </a:rPr>
              <a:t>一个最小项为</a:t>
            </a:r>
            <a:endParaRPr lang="en-US" altLang="zh-CN" sz="3200" dirty="0">
              <a:latin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3200" dirty="0">
                <a:latin typeface="Arial" charset="0"/>
              </a:rPr>
              <a:t>1 (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m</a:t>
            </a:r>
            <a:r>
              <a:rPr lang="en-US" altLang="zh-CN" sz="3200" b="1" baseline="-25000" dirty="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Arial" charset="0"/>
              </a:rPr>
              <a:t>＝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1)</a:t>
            </a:r>
            <a:r>
              <a:rPr lang="en-US" altLang="zh-CN" sz="3200" dirty="0">
                <a:latin typeface="Arial" charset="0"/>
              </a:rPr>
              <a:t>;</a:t>
            </a:r>
            <a:endParaRPr lang="zh-CN" altLang="en-US" sz="3200" dirty="0">
              <a:latin typeface="Arial" charset="0"/>
            </a:endParaRPr>
          </a:p>
        </p:txBody>
      </p:sp>
      <p:sp>
        <p:nvSpPr>
          <p:cNvPr id="24586" name="Text Box 16"/>
          <p:cNvSpPr txBox="1">
            <a:spLocks noChangeArrowheads="1"/>
          </p:cNvSpPr>
          <p:nvPr/>
        </p:nvSpPr>
        <p:spPr bwMode="auto">
          <a:xfrm>
            <a:off x="4931791" y="3947572"/>
            <a:ext cx="41767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 dirty="0">
                <a:latin typeface="Arial" charset="0"/>
              </a:rPr>
              <a:t>对于任意输入组合，只有一个</a:t>
            </a:r>
            <a:r>
              <a:rPr lang="zh-CN" altLang="en-US" sz="3200" dirty="0" smtClean="0">
                <a:latin typeface="Arial" charset="0"/>
              </a:rPr>
              <a:t>最大项为</a:t>
            </a:r>
            <a:r>
              <a:rPr lang="en-US" altLang="zh-CN" sz="3200" dirty="0" smtClean="0">
                <a:latin typeface="Arial" charset="0"/>
              </a:rPr>
              <a:t> </a:t>
            </a:r>
            <a:r>
              <a:rPr lang="en-US" altLang="zh-CN" sz="3200" dirty="0">
                <a:latin typeface="Arial" charset="0"/>
              </a:rPr>
              <a:t>0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/>
              <a:t>(</a:t>
            </a:r>
            <a:r>
              <a:rPr lang="en-US" altLang="zh-CN" sz="3200" b="1" dirty="0" err="1">
                <a:solidFill>
                  <a:schemeClr val="bg1"/>
                </a:solidFill>
                <a:latin typeface="Arial" charset="0"/>
              </a:rPr>
              <a:t>M</a:t>
            </a:r>
            <a:r>
              <a:rPr lang="en-US" altLang="zh-CN" sz="3200" b="1" baseline="-25000" dirty="0" err="1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Arial" charset="0"/>
              </a:rPr>
              <a:t>＝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0)</a:t>
            </a:r>
            <a:endParaRPr lang="zh-CN" altLang="en-US" sz="3200" dirty="0">
              <a:latin typeface="Arial" charset="0"/>
            </a:endParaRP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9588146"/>
              </p:ext>
            </p:extLst>
          </p:nvPr>
        </p:nvGraphicFramePr>
        <p:xfrm>
          <a:off x="5220072" y="2863158"/>
          <a:ext cx="2236787" cy="612775"/>
        </p:xfrm>
        <a:graphic>
          <a:graphicData uri="http://schemas.openxmlformats.org/presentationml/2006/ole">
            <p:oleObj spid="_x0000_s72043" name="Equation" r:id="rId7" imgW="863280" imgH="241200" progId="Equation.DSMT4">
              <p:embed/>
            </p:oleObj>
          </a:graphicData>
        </a:graphic>
      </p:graphicFrame>
      <p:sp>
        <p:nvSpPr>
          <p:cNvPr id="15" name="矩形 14"/>
          <p:cNvSpPr/>
          <p:nvPr/>
        </p:nvSpPr>
        <p:spPr bwMode="auto">
          <a:xfrm>
            <a:off x="261937" y="1215865"/>
            <a:ext cx="4259263" cy="49481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23319062"/>
              </p:ext>
            </p:extLst>
          </p:nvPr>
        </p:nvGraphicFramePr>
        <p:xfrm>
          <a:off x="395536" y="1316832"/>
          <a:ext cx="3624263" cy="2206625"/>
        </p:xfrm>
        <a:graphic>
          <a:graphicData uri="http://schemas.openxmlformats.org/presentationml/2006/ole">
            <p:oleObj spid="_x0000_s72044" name="Equation" r:id="rId8" imgW="1625400" imgH="939600" progId="Equation.DSMT4">
              <p:embed/>
            </p:oleObj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82943899"/>
              </p:ext>
            </p:extLst>
          </p:nvPr>
        </p:nvGraphicFramePr>
        <p:xfrm>
          <a:off x="4593865" y="2814628"/>
          <a:ext cx="613840" cy="318430"/>
        </p:xfrm>
        <a:graphic>
          <a:graphicData uri="http://schemas.openxmlformats.org/presentationml/2006/ole">
            <p:oleObj spid="_x0000_s72045" name="Clip" r:id="rId9" imgW="419048" imgH="218874" progId="">
              <p:embed/>
            </p:oleObj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36392234"/>
              </p:ext>
            </p:extLst>
          </p:nvPr>
        </p:nvGraphicFramePr>
        <p:xfrm>
          <a:off x="415924" y="3627146"/>
          <a:ext cx="3951287" cy="2386013"/>
        </p:xfrm>
        <a:graphic>
          <a:graphicData uri="http://schemas.openxmlformats.org/presentationml/2006/ole">
            <p:oleObj spid="_x0000_s72046" name="Equation" r:id="rId10" imgW="1536480" imgH="1015920" progId="Equation.DSMT4">
              <p:embed/>
            </p:oleObj>
          </a:graphicData>
        </a:graphic>
      </p:graphicFrame>
      <p:pic>
        <p:nvPicPr>
          <p:cNvPr id="23" name="Picture 7" descr="ELEGLIN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763713" y="260350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最大项的特性</a:t>
            </a:r>
            <a:endParaRPr lang="en-US" altLang="zh-CN" sz="26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923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6837363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6875" y="1983916"/>
            <a:ext cx="1979712" cy="317327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4" name="矩形 3"/>
          <p:cNvSpPr/>
          <p:nvPr/>
        </p:nvSpPr>
        <p:spPr bwMode="auto">
          <a:xfrm>
            <a:off x="7043254" y="3645024"/>
            <a:ext cx="1955648" cy="1512167"/>
          </a:xfrm>
          <a:prstGeom prst="rect">
            <a:avLst/>
          </a:prstGeom>
          <a:solidFill>
            <a:srgbClr val="00FFFF">
              <a:alpha val="34902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" name="Picture 7" descr="ELEGL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63713" y="260350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最大项的特性</a:t>
            </a:r>
            <a:endParaRPr lang="en-US" altLang="zh-CN" sz="26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614977" y="836712"/>
            <a:ext cx="5314275" cy="65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457200" indent="-457200" eaLnBrk="1" hangingPunct="1">
              <a:lnSpc>
                <a:spcPct val="150000"/>
              </a:lnSpc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2800" i="1"/>
            </a:lvl1pPr>
            <a:lvl2pPr marL="742950" indent="-285750">
              <a:defRPr sz="2800">
                <a:solidFill>
                  <a:schemeClr val="tx1"/>
                </a:solidFill>
              </a:defRPr>
            </a:lvl2pPr>
            <a:lvl3pPr marL="1143000" indent="-228600">
              <a:defRPr sz="2800">
                <a:solidFill>
                  <a:schemeClr val="tx1"/>
                </a:solidFill>
              </a:defRPr>
            </a:lvl3pPr>
            <a:lvl4pPr marL="1600200" indent="-228600">
              <a:defRPr sz="2800">
                <a:solidFill>
                  <a:schemeClr val="tx1"/>
                </a:solidFill>
              </a:defRPr>
            </a:lvl4pPr>
            <a:lvl5pPr marL="2057400" indent="-228600">
              <a:defRPr sz="2800"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</a:defRPr>
            </a:lvl9pPr>
          </a:lstStyle>
          <a:p>
            <a:r>
              <a:rPr lang="en-US" altLang="zh-CN" i="0" dirty="0" smtClean="0"/>
              <a:t>n</a:t>
            </a:r>
            <a:r>
              <a:rPr lang="zh-CN" altLang="en-US" i="0" dirty="0"/>
              <a:t>变量的最大项有</a:t>
            </a:r>
            <a:r>
              <a:rPr lang="en-US" altLang="zh-CN" i="0" dirty="0"/>
              <a:t>n</a:t>
            </a:r>
            <a:r>
              <a:rPr lang="zh-CN" altLang="en-US" i="0" dirty="0"/>
              <a:t>个相邻项。</a:t>
            </a: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467544" y="1898829"/>
            <a:ext cx="48329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2"/>
                </a:solidFill>
              </a:rPr>
              <a:t>相邻项</a:t>
            </a:r>
            <a:r>
              <a:rPr lang="zh-CN" altLang="en-US" dirty="0">
                <a:solidFill>
                  <a:schemeClr val="bg2"/>
                </a:solidFill>
              </a:rPr>
              <a:t>：只有一个变量不同（以相反的形式出现）。</a:t>
            </a: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467544" y="3193812"/>
            <a:ext cx="52116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一对相邻项可以消去一个变量。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6576678"/>
              </p:ext>
            </p:extLst>
          </p:nvPr>
        </p:nvGraphicFramePr>
        <p:xfrm>
          <a:off x="6660232" y="1154380"/>
          <a:ext cx="2182840" cy="343014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08112"/>
                <a:gridCol w="1174728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chemeClr val="bg2"/>
                          </a:solidFill>
                        </a:rPr>
                        <a:t>A B C</a:t>
                      </a:r>
                      <a:endParaRPr lang="zh-CN" altLang="en-US" b="1" i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2400" b="1" i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1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245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FF00"/>
                          </a:solidFill>
                        </a:rPr>
                        <a:t>001</a:t>
                      </a:r>
                      <a:endParaRPr lang="zh-CN" alt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24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010</a:t>
                      </a:r>
                      <a:endParaRPr lang="zh-CN" altLang="en-US" sz="1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24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011</a:t>
                      </a:r>
                      <a:endParaRPr lang="zh-CN" altLang="en-US" sz="18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24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zh-CN" altLang="en-US" sz="1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24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zh-CN" altLang="en-US" sz="18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245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110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245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111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38689872"/>
              </p:ext>
            </p:extLst>
          </p:nvPr>
        </p:nvGraphicFramePr>
        <p:xfrm>
          <a:off x="286297" y="4017243"/>
          <a:ext cx="6370637" cy="501650"/>
        </p:xfrm>
        <a:graphic>
          <a:graphicData uri="http://schemas.openxmlformats.org/presentationml/2006/ole">
            <p:oleObj spid="_x0000_s56729" name="Equation" r:id="rId3" imgW="3060360" imgH="24120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6867680"/>
              </p:ext>
            </p:extLst>
          </p:nvPr>
        </p:nvGraphicFramePr>
        <p:xfrm>
          <a:off x="611560" y="4518893"/>
          <a:ext cx="3146425" cy="422275"/>
        </p:xfrm>
        <a:graphic>
          <a:graphicData uri="http://schemas.openxmlformats.org/presentationml/2006/ole">
            <p:oleObj spid="_x0000_s56730" name="Equation" r:id="rId4" imgW="1511280" imgH="203040" progId="Equation.DSMT4">
              <p:embed/>
            </p:oleObj>
          </a:graphicData>
        </a:graphic>
      </p:graphicFrame>
      <p:pic>
        <p:nvPicPr>
          <p:cNvPr id="11" name="Picture 7" descr="ELEGL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763713" y="260350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最大项的特性</a:t>
            </a:r>
            <a:endParaRPr lang="en-US" altLang="zh-CN" sz="2600" b="1" dirty="0">
              <a:latin typeface="Arial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68479874"/>
              </p:ext>
            </p:extLst>
          </p:nvPr>
        </p:nvGraphicFramePr>
        <p:xfrm>
          <a:off x="5148067" y="5153744"/>
          <a:ext cx="367240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5"/>
                <a:gridCol w="676877"/>
                <a:gridCol w="734481"/>
                <a:gridCol w="734481"/>
                <a:gridCol w="734481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01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5148067" y="5042128"/>
            <a:ext cx="939052" cy="741347"/>
            <a:chOff x="4860032" y="104808"/>
            <a:chExt cx="1011063" cy="745193"/>
          </a:xfrm>
        </p:grpSpPr>
        <p:cxnSp>
          <p:nvCxnSpPr>
            <p:cNvPr id="16" name="直接连接符 15"/>
            <p:cNvCxnSpPr/>
            <p:nvPr/>
          </p:nvCxnSpPr>
          <p:spPr bwMode="auto">
            <a:xfrm>
              <a:off x="4860032" y="252849"/>
              <a:ext cx="864096" cy="4310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文本框 16"/>
            <p:cNvSpPr txBox="1"/>
            <p:nvPr/>
          </p:nvSpPr>
          <p:spPr>
            <a:xfrm>
              <a:off x="4932040" y="372104"/>
              <a:ext cx="328161" cy="477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>
                  <a:solidFill>
                    <a:schemeClr val="bg1"/>
                  </a:solidFill>
                </a:rPr>
                <a:t>A</a:t>
              </a:r>
              <a:endParaRPr lang="zh-CN" alt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220072" y="104808"/>
              <a:ext cx="651023" cy="477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solidFill>
                    <a:schemeClr val="bg1"/>
                  </a:solidFill>
                </a:rPr>
                <a:t>BC</a:t>
              </a:r>
              <a:endParaRPr lang="zh-CN" altLang="en-US" b="1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1478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24" grpId="0" autoUpdateAnimBg="0"/>
      <p:bldP spid="2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98" name="Text Box 4"/>
              <p:cNvSpPr txBox="1">
                <a:spLocks noChangeArrowheads="1"/>
              </p:cNvSpPr>
              <p:nvPr/>
            </p:nvSpPr>
            <p:spPr bwMode="auto">
              <a:xfrm>
                <a:off x="827584" y="979948"/>
                <a:ext cx="7992888" cy="587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buClr>
                    <a:srgbClr val="FF6600"/>
                  </a:buClr>
                  <a:buSzPct val="65000"/>
                  <a:buFont typeface="Wingdings" pitchFamily="2" charset="2"/>
                  <a:buChar char="n"/>
                </a:pP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 最小项</a:t>
                </a:r>
                <a:r>
                  <a:rPr lang="zh-CN" altLang="en-US" sz="3600" b="1" dirty="0">
                    <a:latin typeface="黑体" pitchFamily="49" charset="-122"/>
                    <a:ea typeface="黑体" pitchFamily="49" charset="-122"/>
                  </a:rPr>
                  <a:t>、</a:t>
                </a: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最大项展开式</a:t>
                </a:r>
                <a:endParaRPr lang="en-US" altLang="zh-CN" sz="3600" b="1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最小项、最大项的概念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如何根据真值表写最小项、最大项展开式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最小项、最大项的特性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如何将逻辑函数转换为最小项、最大项展开式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itchFamily="49" charset="-122"/>
                      </a:rPr>
                      <m:t>𝐹</m:t>
                    </m:r>
                  </m:oMath>
                </a14:m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accPr>
                      <m:e>
                        <m:r>
                          <a:rPr lang="en-US" altLang="zh-CN" sz="2800" b="0" i="1" dirty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𝐹</m:t>
                        </m:r>
                      </m:e>
                    </m:acc>
                    <m:r>
                      <a:rPr lang="zh-CN" altLang="en-US" sz="2800" b="0" i="1" dirty="0">
                        <a:latin typeface="Cambria Math" panose="02040503050406030204" pitchFamily="18" charset="0"/>
                        <a:ea typeface="黑体" pitchFamily="49" charset="-122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最小项、最大项展开式之间的转换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571500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zh-CN" sz="2800" b="1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571500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zh-CN" sz="2800" b="1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571500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zh-CN" sz="28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409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979948"/>
                <a:ext cx="7992888" cy="5874109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992" t="-16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1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82328707"/>
              </p:ext>
            </p:extLst>
          </p:nvPr>
        </p:nvGraphicFramePr>
        <p:xfrm>
          <a:off x="425624" y="3897808"/>
          <a:ext cx="762000" cy="395288"/>
        </p:xfrm>
        <a:graphic>
          <a:graphicData uri="http://schemas.openxmlformats.org/presentationml/2006/ole">
            <p:oleObj spid="_x0000_s62587" name="Clip" r:id="rId4" imgW="419048" imgH="218874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1588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339752" y="124646"/>
            <a:ext cx="50293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6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逻辑函数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表达式的转换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83568" y="1628800"/>
            <a:ext cx="8136904" cy="2461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669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60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0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>
              <a:lnSpc>
                <a:spcPct val="150000"/>
              </a:lnSpc>
              <a:spcBef>
                <a:spcPct val="50000"/>
              </a:spcBef>
              <a:buClr>
                <a:schemeClr val="bg1"/>
              </a:buClr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</a:rPr>
              <a:t>任何一个逻辑函数，总可以将其 转换</a:t>
            </a:r>
            <a:r>
              <a:rPr lang="zh-CN" altLang="en-US" sz="3200" dirty="0" smtClean="0">
                <a:solidFill>
                  <a:schemeClr val="bg2"/>
                </a:solidFill>
              </a:rPr>
              <a:t>成</a:t>
            </a:r>
            <a:r>
              <a:rPr lang="en-US" altLang="zh-CN" sz="3200" dirty="0" smtClean="0">
                <a:solidFill>
                  <a:schemeClr val="bg2"/>
                </a:solidFill>
              </a:rPr>
              <a:t>“</a:t>
            </a:r>
            <a:r>
              <a:rPr lang="zh-CN" altLang="en-US" sz="3200" dirty="0" smtClean="0">
                <a:solidFill>
                  <a:schemeClr val="bg2"/>
                </a:solidFill>
              </a:rPr>
              <a:t>最小</a:t>
            </a:r>
            <a:r>
              <a:rPr lang="zh-CN" altLang="en-US" sz="3200" dirty="0">
                <a:solidFill>
                  <a:schemeClr val="bg2"/>
                </a:solidFill>
              </a:rPr>
              <a:t>项之</a:t>
            </a:r>
            <a:r>
              <a:rPr lang="zh-CN" altLang="en-US" sz="3200" dirty="0" smtClean="0">
                <a:solidFill>
                  <a:schemeClr val="bg2"/>
                </a:solidFill>
              </a:rPr>
              <a:t>和</a:t>
            </a:r>
            <a:r>
              <a:rPr lang="en-US" altLang="zh-CN" sz="3200" dirty="0" smtClean="0">
                <a:solidFill>
                  <a:schemeClr val="bg2"/>
                </a:solidFill>
              </a:rPr>
              <a:t>”</a:t>
            </a:r>
            <a:r>
              <a:rPr lang="zh-CN" altLang="en-US" sz="3200" dirty="0" smtClean="0">
                <a:solidFill>
                  <a:schemeClr val="bg2"/>
                </a:solidFill>
              </a:rPr>
              <a:t>及</a:t>
            </a:r>
            <a:r>
              <a:rPr lang="en-US" altLang="zh-CN" sz="3200" dirty="0" smtClean="0">
                <a:solidFill>
                  <a:schemeClr val="bg2"/>
                </a:solidFill>
              </a:rPr>
              <a:t>“</a:t>
            </a:r>
            <a:r>
              <a:rPr lang="zh-CN" altLang="en-US" sz="3200" dirty="0" smtClean="0">
                <a:solidFill>
                  <a:schemeClr val="bg2"/>
                </a:solidFill>
              </a:rPr>
              <a:t>最大项</a:t>
            </a:r>
            <a:r>
              <a:rPr lang="zh-CN" altLang="en-US" sz="3200" dirty="0">
                <a:solidFill>
                  <a:schemeClr val="bg2"/>
                </a:solidFill>
              </a:rPr>
              <a:t>之</a:t>
            </a:r>
            <a:r>
              <a:rPr lang="zh-CN" altLang="en-US" sz="3200" dirty="0" smtClean="0">
                <a:solidFill>
                  <a:schemeClr val="bg2"/>
                </a:solidFill>
              </a:rPr>
              <a:t>积</a:t>
            </a:r>
            <a:r>
              <a:rPr lang="en-US" altLang="zh-CN" sz="3200" dirty="0" smtClean="0">
                <a:solidFill>
                  <a:schemeClr val="bg2"/>
                </a:solidFill>
              </a:rPr>
              <a:t>”</a:t>
            </a:r>
            <a:r>
              <a:rPr lang="zh-CN" altLang="en-US" sz="3200" dirty="0" smtClean="0">
                <a:solidFill>
                  <a:schemeClr val="bg2"/>
                </a:solidFill>
              </a:rPr>
              <a:t>的形式；</a:t>
            </a:r>
            <a:endParaRPr lang="en-US" altLang="zh-CN" sz="3200" dirty="0" smtClean="0">
              <a:solidFill>
                <a:schemeClr val="bg2"/>
              </a:solidFill>
            </a:endParaRPr>
          </a:p>
          <a:p>
            <a:pPr marL="571500" indent="-5715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bg2"/>
                </a:solidFill>
              </a:rPr>
              <a:t>常用方法：代数转换法、真值表转换法</a:t>
            </a:r>
            <a:endParaRPr lang="en-US" altLang="zh-CN" sz="3200" dirty="0" smtClean="0">
              <a:solidFill>
                <a:schemeClr val="bg2"/>
              </a:solidFill>
            </a:endParaRPr>
          </a:p>
        </p:txBody>
      </p:sp>
      <p:pic>
        <p:nvPicPr>
          <p:cNvPr id="4" name="Picture 6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3897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26"/>
          <p:cNvSpPr txBox="1">
            <a:spLocks noChangeArrowheads="1"/>
          </p:cNvSpPr>
          <p:nvPr/>
        </p:nvSpPr>
        <p:spPr bwMode="auto">
          <a:xfrm>
            <a:off x="826443" y="129238"/>
            <a:ext cx="77477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/>
              <a:t>一、代数</a:t>
            </a:r>
            <a:r>
              <a:rPr kumimoji="1" lang="zh-CN" altLang="en-US" sz="3200" b="1" dirty="0" smtClean="0"/>
              <a:t>转换法</a:t>
            </a:r>
            <a:r>
              <a:rPr kumimoji="1" lang="en-US" altLang="zh-CN" sz="3200" b="1" dirty="0" smtClean="0"/>
              <a:t>——</a:t>
            </a:r>
            <a:r>
              <a:rPr kumimoji="1" lang="zh-CN" altLang="en-US" sz="3200" b="1" dirty="0" smtClean="0"/>
              <a:t>最小项展开式</a:t>
            </a:r>
            <a:endParaRPr kumimoji="1" lang="zh-CN" altLang="en-US" sz="3200" b="1" dirty="0"/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826443" y="1124744"/>
            <a:ext cx="7089775" cy="1131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69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60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0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3200" dirty="0">
                <a:solidFill>
                  <a:schemeClr val="bg2"/>
                </a:solidFill>
              </a:rPr>
              <a:t>用代数法求一个函数</a:t>
            </a:r>
            <a:r>
              <a:rPr lang="en-US" altLang="zh-CN" sz="3200" dirty="0">
                <a:solidFill>
                  <a:schemeClr val="bg2"/>
                </a:solidFill>
              </a:rPr>
              <a:t>"</a:t>
            </a:r>
            <a:r>
              <a:rPr lang="zh-CN" altLang="en-US" sz="3200" dirty="0">
                <a:solidFill>
                  <a:schemeClr val="bg2"/>
                </a:solidFill>
              </a:rPr>
              <a:t>最小项之和</a:t>
            </a:r>
            <a:r>
              <a:rPr lang="en-US" altLang="zh-CN" sz="3200" dirty="0">
                <a:solidFill>
                  <a:schemeClr val="bg2"/>
                </a:solidFill>
              </a:rPr>
              <a:t>"</a:t>
            </a:r>
            <a:r>
              <a:rPr lang="zh-CN" altLang="en-US" sz="3200" dirty="0">
                <a:solidFill>
                  <a:schemeClr val="bg2"/>
                </a:solidFill>
              </a:rPr>
              <a:t>的形式，一般分为两步：</a:t>
            </a:r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539553" y="2492896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1. </a:t>
            </a:r>
            <a:r>
              <a:rPr kumimoji="1" lang="zh-CN" altLang="en-US" sz="3200" dirty="0" smtClean="0"/>
              <a:t>将</a:t>
            </a:r>
            <a:r>
              <a:rPr kumimoji="1" lang="zh-CN" altLang="en-US" sz="3200" dirty="0"/>
              <a:t>函数表达式变换成一般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“与或”</a:t>
            </a:r>
            <a:r>
              <a:rPr kumimoji="1" lang="zh-CN" altLang="zh-CN" sz="3200" dirty="0" smtClean="0"/>
              <a:t>式</a:t>
            </a:r>
            <a:r>
              <a:rPr kumimoji="1" lang="zh-CN" altLang="zh-CN" sz="3200" dirty="0"/>
              <a:t>.</a:t>
            </a:r>
            <a:endParaRPr kumimoji="1" lang="en-US" altLang="zh-CN" sz="32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 Box 1030"/>
              <p:cNvSpPr txBox="1">
                <a:spLocks noChangeArrowheads="1"/>
              </p:cNvSpPr>
              <p:nvPr/>
            </p:nvSpPr>
            <p:spPr bwMode="auto">
              <a:xfrm>
                <a:off x="581261" y="3429000"/>
                <a:ext cx="7992887" cy="1444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1428750" indent="-1428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6192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809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20002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190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64795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10515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56235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01955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2. </a:t>
                </a:r>
                <a:r>
                  <a:rPr lang="zh-CN" altLang="en-US" sz="3200" dirty="0" smtClean="0">
                    <a:solidFill>
                      <a:schemeClr val="bg2"/>
                    </a:solidFill>
                  </a:rPr>
                  <a:t>反复使用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32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32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32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altLang="zh-CN" sz="32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32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bar>
                    <m:r>
                      <a:rPr lang="en-US" altLang="zh-CN" sz="32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i="1" dirty="0" smtClean="0">
                    <a:solidFill>
                      <a:schemeClr val="bg2"/>
                    </a:solidFill>
                  </a:rPr>
                  <a:t> </a:t>
                </a:r>
                <a:r>
                  <a:rPr lang="zh-CN" altLang="zh-CN" sz="3200" dirty="0">
                    <a:solidFill>
                      <a:schemeClr val="bg2"/>
                    </a:solidFill>
                  </a:rPr>
                  <a:t>将非最小项</a:t>
                </a:r>
                <a:r>
                  <a:rPr lang="zh-CN" altLang="zh-CN" sz="3200" dirty="0" smtClean="0">
                    <a:solidFill>
                      <a:schemeClr val="bg2"/>
                    </a:solidFill>
                  </a:rPr>
                  <a:t>的</a:t>
                </a:r>
                <a:r>
                  <a:rPr lang="zh-CN" altLang="en-US" sz="3200" dirty="0" smtClean="0">
                    <a:solidFill>
                      <a:schemeClr val="bg2"/>
                    </a:solidFill>
                  </a:rPr>
                  <a:t>“与项”</a:t>
                </a:r>
                <a:r>
                  <a:rPr lang="zh-CN" altLang="zh-CN" sz="3200" dirty="0" smtClean="0">
                    <a:solidFill>
                      <a:schemeClr val="bg2"/>
                    </a:solidFill>
                  </a:rPr>
                  <a:t>扩展</a:t>
                </a:r>
                <a:r>
                  <a:rPr lang="zh-CN" altLang="zh-CN" sz="3200" dirty="0">
                    <a:solidFill>
                      <a:schemeClr val="bg2"/>
                    </a:solidFill>
                  </a:rPr>
                  <a:t>为最小项。</a:t>
                </a:r>
                <a:endParaRPr lang="zh-CN" altLang="en-US" sz="32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8" name="Text Box 10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1261" y="3429000"/>
                <a:ext cx="7992887" cy="1444050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905" r="-1829" b="-67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39553" y="4884276"/>
            <a:ext cx="7550150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69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60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0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bg2"/>
                </a:solidFill>
              </a:rPr>
              <a:t>如果给出的函数已经</a:t>
            </a:r>
            <a:r>
              <a:rPr lang="zh-CN" altLang="en-US" sz="2800" dirty="0" smtClean="0">
                <a:solidFill>
                  <a:schemeClr val="bg2"/>
                </a:solidFill>
              </a:rPr>
              <a:t>是</a:t>
            </a:r>
            <a:r>
              <a:rPr lang="en-US" altLang="zh-CN" sz="2800" dirty="0" smtClean="0">
                <a:solidFill>
                  <a:schemeClr val="bg2"/>
                </a:solidFill>
              </a:rPr>
              <a:t>“</a:t>
            </a:r>
            <a:r>
              <a:rPr lang="zh-CN" altLang="en-US" sz="2800" dirty="0" smtClean="0">
                <a:solidFill>
                  <a:schemeClr val="bg2"/>
                </a:solidFill>
              </a:rPr>
              <a:t>与或</a:t>
            </a:r>
            <a:r>
              <a:rPr lang="en-US" altLang="zh-CN" sz="2800" dirty="0" smtClean="0">
                <a:solidFill>
                  <a:schemeClr val="bg2"/>
                </a:solidFill>
              </a:rPr>
              <a:t>”</a:t>
            </a:r>
            <a:r>
              <a:rPr lang="zh-CN" altLang="en-US" sz="2800" dirty="0" smtClean="0">
                <a:solidFill>
                  <a:schemeClr val="bg2"/>
                </a:solidFill>
              </a:rPr>
              <a:t>式</a:t>
            </a:r>
            <a:r>
              <a:rPr lang="zh-CN" altLang="en-US" sz="2800" dirty="0">
                <a:solidFill>
                  <a:schemeClr val="bg2"/>
                </a:solidFill>
              </a:rPr>
              <a:t>，</a:t>
            </a:r>
            <a:r>
              <a:rPr lang="zh-CN" altLang="en-US" sz="2800" dirty="0" smtClean="0">
                <a:solidFill>
                  <a:schemeClr val="bg2"/>
                </a:solidFill>
              </a:rPr>
              <a:t>则直接</a:t>
            </a:r>
            <a:r>
              <a:rPr lang="zh-CN" altLang="en-US" sz="2800" dirty="0">
                <a:solidFill>
                  <a:schemeClr val="bg2"/>
                </a:solidFill>
              </a:rPr>
              <a:t>进行第二步。</a:t>
            </a:r>
          </a:p>
        </p:txBody>
      </p:sp>
      <p:pic>
        <p:nvPicPr>
          <p:cNvPr id="7" name="Picture 6" descr="ELEGL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8621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/>
      <p:bldP spid="8" grpId="0" animBg="1"/>
      <p:bldP spid="12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5181536"/>
              </p:ext>
            </p:extLst>
          </p:nvPr>
        </p:nvGraphicFramePr>
        <p:xfrm>
          <a:off x="912159" y="1768614"/>
          <a:ext cx="4468812" cy="638175"/>
        </p:xfrm>
        <a:graphic>
          <a:graphicData uri="http://schemas.openxmlformats.org/presentationml/2006/ole">
            <p:oleObj spid="_x0000_s70016" name="Equation" r:id="rId3" imgW="1866600" imgH="266400" progId="Equation.DSMT4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23106866"/>
              </p:ext>
            </p:extLst>
          </p:nvPr>
        </p:nvGraphicFramePr>
        <p:xfrm>
          <a:off x="2771800" y="2567079"/>
          <a:ext cx="2339975" cy="577850"/>
        </p:xfrm>
        <a:graphic>
          <a:graphicData uri="http://schemas.openxmlformats.org/presentationml/2006/ole">
            <p:oleObj spid="_x0000_s70017" name="Equation" r:id="rId4" imgW="977760" imgH="241200" progId="Equation.DSMT4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79912076"/>
              </p:ext>
            </p:extLst>
          </p:nvPr>
        </p:nvGraphicFramePr>
        <p:xfrm>
          <a:off x="2771800" y="3444396"/>
          <a:ext cx="3524251" cy="730250"/>
        </p:xfrm>
        <a:graphic>
          <a:graphicData uri="http://schemas.openxmlformats.org/presentationml/2006/ole">
            <p:oleObj spid="_x0000_s70018" name="Equation" r:id="rId5" imgW="1473120" imgH="304560" progId="Equation.DSMT4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23507593"/>
              </p:ext>
            </p:extLst>
          </p:nvPr>
        </p:nvGraphicFramePr>
        <p:xfrm>
          <a:off x="2771800" y="4301175"/>
          <a:ext cx="3341688" cy="517525"/>
        </p:xfrm>
        <a:graphic>
          <a:graphicData uri="http://schemas.openxmlformats.org/presentationml/2006/ole">
            <p:oleObj spid="_x0000_s70019" name="Equation" r:id="rId6" imgW="1396800" imgH="215640" progId="Equation.DSMT4">
              <p:embed/>
            </p:oleObj>
          </a:graphicData>
        </a:graphic>
      </p:graphicFrame>
      <p:pic>
        <p:nvPicPr>
          <p:cNvPr id="17" name="Picture 6" descr="ELEGL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22618588"/>
              </p:ext>
            </p:extLst>
          </p:nvPr>
        </p:nvGraphicFramePr>
        <p:xfrm>
          <a:off x="941778" y="906532"/>
          <a:ext cx="7590661" cy="790575"/>
        </p:xfrm>
        <a:graphic>
          <a:graphicData uri="http://schemas.openxmlformats.org/presentationml/2006/ole">
            <p:oleObj spid="_x0000_s70020" name="Equation" r:id="rId8" imgW="3492360" imgH="330120" progId="Equation.DSMT4">
              <p:embed/>
            </p:oleObj>
          </a:graphicData>
        </a:graphic>
      </p:graphicFrame>
      <p:sp>
        <p:nvSpPr>
          <p:cNvPr id="20" name="矩形 19"/>
          <p:cNvSpPr/>
          <p:nvPr/>
        </p:nvSpPr>
        <p:spPr>
          <a:xfrm>
            <a:off x="35496" y="1664062"/>
            <a:ext cx="7290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解：</a:t>
            </a:r>
            <a:endParaRPr lang="zh-CN" altLang="en-US" sz="3200" dirty="0"/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11641" y="939350"/>
            <a:ext cx="796725" cy="68326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758825" indent="-758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54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4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5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例</a:t>
            </a:r>
            <a:r>
              <a:rPr lang="zh-CN" altLang="en-US" sz="3200" dirty="0" smtClean="0">
                <a:solidFill>
                  <a:schemeClr val="bg2"/>
                </a:solidFill>
              </a:rPr>
              <a:t>：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  <p:sp>
        <p:nvSpPr>
          <p:cNvPr id="26" name="Text Box 1026"/>
          <p:cNvSpPr txBox="1">
            <a:spLocks noChangeArrowheads="1"/>
          </p:cNvSpPr>
          <p:nvPr/>
        </p:nvSpPr>
        <p:spPr bwMode="auto">
          <a:xfrm>
            <a:off x="826443" y="129238"/>
            <a:ext cx="77477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/>
              <a:t>一、代数</a:t>
            </a:r>
            <a:r>
              <a:rPr kumimoji="1" lang="zh-CN" altLang="en-US" sz="3200" b="1" dirty="0" smtClean="0"/>
              <a:t>转换法</a:t>
            </a:r>
            <a:r>
              <a:rPr kumimoji="1" lang="en-US" altLang="zh-CN" sz="3200" b="1" dirty="0" smtClean="0"/>
              <a:t>——</a:t>
            </a:r>
            <a:r>
              <a:rPr kumimoji="1" lang="zh-CN" altLang="en-US" sz="3200" b="1" dirty="0" smtClean="0"/>
              <a:t>最小项展开式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238667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059"/>
          <p:cNvSpPr txBox="1">
            <a:spLocks noChangeArrowheads="1"/>
          </p:cNvSpPr>
          <p:nvPr/>
        </p:nvSpPr>
        <p:spPr bwMode="auto">
          <a:xfrm>
            <a:off x="774250" y="4762806"/>
            <a:ext cx="54425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i="1" dirty="0"/>
              <a:t>F(A,B,C) = m</a:t>
            </a:r>
            <a:r>
              <a:rPr lang="en-US" altLang="zh-CN" sz="3200" i="1" baseline="-25000" dirty="0"/>
              <a:t>0</a:t>
            </a:r>
            <a:r>
              <a:rPr lang="en-US" altLang="zh-CN" sz="3200" i="1" dirty="0"/>
              <a:t>+m</a:t>
            </a:r>
            <a:r>
              <a:rPr lang="en-US" altLang="zh-CN" sz="3200" i="1" baseline="-25000" dirty="0"/>
              <a:t>1</a:t>
            </a:r>
            <a:r>
              <a:rPr lang="en-US" altLang="zh-CN" sz="3200" i="1" dirty="0"/>
              <a:t>+m</a:t>
            </a:r>
            <a:r>
              <a:rPr lang="en-US" altLang="zh-CN" sz="3200" i="1" baseline="-25000" dirty="0"/>
              <a:t>3</a:t>
            </a:r>
            <a:r>
              <a:rPr lang="en-US" altLang="zh-CN" sz="3200" i="1" dirty="0"/>
              <a:t>+m</a:t>
            </a:r>
            <a:r>
              <a:rPr lang="en-US" altLang="zh-CN" sz="3200" i="1" baseline="-25000" dirty="0"/>
              <a:t>6</a:t>
            </a:r>
            <a:r>
              <a:rPr lang="en-US" altLang="zh-CN" sz="3200" i="1" dirty="0"/>
              <a:t>+m</a:t>
            </a:r>
            <a:r>
              <a:rPr lang="en-US" altLang="zh-CN" sz="3200" i="1" baseline="-25000" dirty="0"/>
              <a:t>7</a:t>
            </a:r>
          </a:p>
        </p:txBody>
      </p:sp>
      <p:sp>
        <p:nvSpPr>
          <p:cNvPr id="28" name="Text Box 1060"/>
          <p:cNvSpPr txBox="1">
            <a:spLocks noChangeArrowheads="1"/>
          </p:cNvSpPr>
          <p:nvPr/>
        </p:nvSpPr>
        <p:spPr bwMode="auto">
          <a:xfrm>
            <a:off x="2339752" y="5446965"/>
            <a:ext cx="30243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i="1" dirty="0"/>
              <a:t>=</a:t>
            </a:r>
            <a:r>
              <a:rPr lang="en-US" altLang="zh-CN" sz="3600" dirty="0" smtClean="0">
                <a:cs typeface="Times New Roman" panose="02020603050405020304" pitchFamily="18" charset="0"/>
              </a:rPr>
              <a:t>Σ </a:t>
            </a:r>
            <a:r>
              <a:rPr lang="en-US" altLang="zh-CN" sz="3200" i="1" dirty="0" smtClean="0">
                <a:cs typeface="Times New Roman" panose="02020603050405020304" pitchFamily="18" charset="0"/>
              </a:rPr>
              <a:t>m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(0,1,3,6,7</a:t>
            </a:r>
            <a:r>
              <a:rPr lang="en-US" altLang="zh-CN" sz="3200" dirty="0">
                <a:cs typeface="Times New Roman" panose="02020603050405020304" pitchFamily="18" charset="0"/>
              </a:rPr>
              <a:t>)</a:t>
            </a:r>
            <a:endParaRPr lang="en-US" altLang="zh-CN" sz="3200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6144684" y="3630485"/>
            <a:ext cx="7200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4200468" y="3680286"/>
            <a:ext cx="7200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38"/>
          <p:cNvCxnSpPr/>
          <p:nvPr/>
        </p:nvCxnSpPr>
        <p:spPr bwMode="auto">
          <a:xfrm>
            <a:off x="1176132" y="3659147"/>
            <a:ext cx="7200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36579594"/>
              </p:ext>
            </p:extLst>
          </p:nvPr>
        </p:nvGraphicFramePr>
        <p:xfrm>
          <a:off x="817332" y="1779963"/>
          <a:ext cx="7486352" cy="1277937"/>
        </p:xfrm>
        <a:graphic>
          <a:graphicData uri="http://schemas.openxmlformats.org/presentationml/2006/ole">
            <p:oleObj spid="_x0000_s67938" name="Equation" r:id="rId3" imgW="3314520" imgH="533160" progId="Equation.DSMT4">
              <p:embed/>
            </p:oleObj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1918652"/>
              </p:ext>
            </p:extLst>
          </p:nvPr>
        </p:nvGraphicFramePr>
        <p:xfrm>
          <a:off x="827584" y="3078346"/>
          <a:ext cx="8088312" cy="517525"/>
        </p:xfrm>
        <a:graphic>
          <a:graphicData uri="http://schemas.openxmlformats.org/presentationml/2006/ole">
            <p:oleObj spid="_x0000_s67939" name="Equation" r:id="rId4" imgW="3581280" imgH="215640" progId="Equation.DSMT4">
              <p:embed/>
            </p:oleObj>
          </a:graphicData>
        </a:graphic>
      </p:graphicFrame>
      <p:cxnSp>
        <p:nvCxnSpPr>
          <p:cNvPr id="18" name="直接连接符 17"/>
          <p:cNvCxnSpPr/>
          <p:nvPr/>
        </p:nvCxnSpPr>
        <p:spPr bwMode="auto">
          <a:xfrm>
            <a:off x="3120348" y="3680286"/>
            <a:ext cx="7200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04838201"/>
              </p:ext>
            </p:extLst>
          </p:nvPr>
        </p:nvGraphicFramePr>
        <p:xfrm>
          <a:off x="808366" y="3824061"/>
          <a:ext cx="4960938" cy="517525"/>
        </p:xfrm>
        <a:graphic>
          <a:graphicData uri="http://schemas.openxmlformats.org/presentationml/2006/ole">
            <p:oleObj spid="_x0000_s67940" name="Equation" r:id="rId5" imgW="2197080" imgH="215640" progId="Equation.DSMT4">
              <p:embed/>
            </p:oleObj>
          </a:graphicData>
        </a:graphic>
      </p:graphicFrame>
      <p:pic>
        <p:nvPicPr>
          <p:cNvPr id="12" name="Picture 6" descr="ELEGL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26559" y="1664062"/>
            <a:ext cx="7290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解：</a:t>
            </a:r>
            <a:endParaRPr lang="zh-CN" altLang="en-US" sz="3200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74198472"/>
              </p:ext>
            </p:extLst>
          </p:nvPr>
        </p:nvGraphicFramePr>
        <p:xfrm>
          <a:off x="941778" y="906532"/>
          <a:ext cx="7590661" cy="790575"/>
        </p:xfrm>
        <a:graphic>
          <a:graphicData uri="http://schemas.openxmlformats.org/presentationml/2006/ole">
            <p:oleObj spid="_x0000_s67941" name="Equation" r:id="rId7" imgW="3492360" imgH="330120" progId="Equation.DSMT4">
              <p:embed/>
            </p:oleObj>
          </a:graphicData>
        </a:graphic>
      </p:graphicFrame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11641" y="939350"/>
            <a:ext cx="796725" cy="68326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758825" indent="-758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54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4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5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例</a:t>
            </a:r>
            <a:r>
              <a:rPr lang="zh-CN" altLang="en-US" sz="3200" dirty="0" smtClean="0">
                <a:solidFill>
                  <a:schemeClr val="bg2"/>
                </a:solidFill>
              </a:rPr>
              <a:t>：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  <p:sp>
        <p:nvSpPr>
          <p:cNvPr id="22" name="Text Box 1026"/>
          <p:cNvSpPr txBox="1">
            <a:spLocks noChangeArrowheads="1"/>
          </p:cNvSpPr>
          <p:nvPr/>
        </p:nvSpPr>
        <p:spPr bwMode="auto">
          <a:xfrm>
            <a:off x="826443" y="129238"/>
            <a:ext cx="77477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/>
              <a:t>一、代数</a:t>
            </a:r>
            <a:r>
              <a:rPr kumimoji="1" lang="zh-CN" altLang="en-US" sz="3200" b="1" dirty="0" smtClean="0"/>
              <a:t>转换法</a:t>
            </a:r>
            <a:r>
              <a:rPr kumimoji="1" lang="en-US" altLang="zh-CN" sz="3200" b="1" dirty="0" smtClean="0"/>
              <a:t>——</a:t>
            </a:r>
            <a:r>
              <a:rPr kumimoji="1" lang="zh-CN" altLang="en-US" sz="3200" b="1" dirty="0" smtClean="0"/>
              <a:t>最小项展开式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384286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123728" y="1212850"/>
            <a:ext cx="4648200" cy="1117600"/>
          </a:xfrm>
          <a:prstGeom prst="rect">
            <a:avLst/>
          </a:prstGeom>
          <a:solidFill>
            <a:srgbClr val="FFFF99"/>
          </a:solidFill>
          <a:ln w="28575" cap="sq">
            <a:solidFill>
              <a:srgbClr val="00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已知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设计要求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待求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逻辑图</a:t>
            </a:r>
          </a:p>
        </p:txBody>
      </p:sp>
      <p:sp>
        <p:nvSpPr>
          <p:cNvPr id="5124" name="TextBox 8"/>
          <p:cNvSpPr txBox="1">
            <a:spLocks noChangeArrowheads="1"/>
          </p:cNvSpPr>
          <p:nvPr/>
        </p:nvSpPr>
        <p:spPr bwMode="auto">
          <a:xfrm>
            <a:off x="1908175" y="260350"/>
            <a:ext cx="63357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组合逻辑电路的设计方法</a:t>
            </a:r>
            <a:endParaRPr lang="zh-CN" altLang="en-US" sz="3600">
              <a:solidFill>
                <a:schemeClr val="bg1"/>
              </a:solidFill>
            </a:endParaRPr>
          </a:p>
        </p:txBody>
      </p:sp>
      <p:pic>
        <p:nvPicPr>
          <p:cNvPr id="5125" name="Picture 12" descr="想问题的3D小人图片素材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484784"/>
            <a:ext cx="13684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5" descr="ELEGL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16013" y="2636838"/>
            <a:ext cx="6400800" cy="3835400"/>
            <a:chOff x="1116013" y="2636838"/>
            <a:chExt cx="6400800" cy="3835400"/>
          </a:xfrm>
        </p:grpSpPr>
        <p:sp>
          <p:nvSpPr>
            <p:cNvPr id="5129" name="Text Box 5"/>
            <p:cNvSpPr txBox="1">
              <a:spLocks noChangeArrowheads="1"/>
            </p:cNvSpPr>
            <p:nvPr/>
          </p:nvSpPr>
          <p:spPr bwMode="auto">
            <a:xfrm>
              <a:off x="1116013" y="2636838"/>
              <a:ext cx="6400800" cy="383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zh-CN" altLang="en-US" sz="3200" b="1" dirty="0">
                  <a:ea typeface="楷体_GB2312" pitchFamily="49" charset="-122"/>
                </a:rPr>
                <a:t>步骤：</a:t>
              </a:r>
            </a:p>
            <a:p>
              <a:pPr eaLnBrk="1" hangingPunct="1">
                <a:lnSpc>
                  <a:spcPct val="85000"/>
                </a:lnSpc>
                <a:buFontTx/>
                <a:buAutoNum type="arabicPeriod"/>
              </a:pPr>
              <a:r>
                <a:rPr lang="zh-CN" altLang="en-US" sz="3200" b="1" dirty="0">
                  <a:ea typeface="楷体_GB2312" pitchFamily="49" charset="-122"/>
                </a:rPr>
                <a:t>根据</a:t>
              </a:r>
              <a:r>
                <a:rPr lang="zh-CN" altLang="en-US" sz="3200" b="1" dirty="0">
                  <a:latin typeface="楷体_GB2312" pitchFamily="49" charset="-122"/>
                  <a:ea typeface="楷体_GB2312" pitchFamily="49" charset="-122"/>
                </a:rPr>
                <a:t>设计要求</a:t>
              </a:r>
              <a:r>
                <a:rPr lang="zh-CN" altLang="en-US" sz="3200" b="1" dirty="0">
                  <a:ea typeface="楷体_GB2312" pitchFamily="49" charset="-122"/>
                </a:rPr>
                <a:t>确定         真值表</a:t>
              </a:r>
            </a:p>
            <a:p>
              <a:pPr eaLnBrk="1" hangingPunct="1">
                <a:lnSpc>
                  <a:spcPct val="85000"/>
                </a:lnSpc>
                <a:buFontTx/>
                <a:buAutoNum type="arabicPeriod"/>
              </a:pPr>
              <a:r>
                <a:rPr lang="zh-CN" altLang="en-US" sz="3200" b="1" dirty="0">
                  <a:ea typeface="楷体_GB2312" pitchFamily="49" charset="-122"/>
                </a:rPr>
                <a:t>根据真值表         </a:t>
              </a:r>
              <a:r>
                <a:rPr lang="zh-CN" altLang="en-US" sz="3200" b="1" dirty="0" smtClean="0">
                  <a:ea typeface="楷体_GB2312" pitchFamily="49" charset="-122"/>
                </a:rPr>
                <a:t>表达式 </a:t>
              </a:r>
              <a:r>
                <a:rPr lang="en-US" altLang="zh-CN" sz="3200" b="1" dirty="0" smtClean="0">
                  <a:ea typeface="楷体_GB2312" pitchFamily="49" charset="-122"/>
                </a:rPr>
                <a:t>(</a:t>
              </a:r>
              <a:r>
                <a:rPr lang="zh-CN" altLang="en-US" sz="3200" b="1" dirty="0">
                  <a:ea typeface="楷体_GB2312" pitchFamily="49" charset="-122"/>
                </a:rPr>
                <a:t>卡诺图</a:t>
              </a:r>
              <a:r>
                <a:rPr lang="en-US" altLang="zh-CN" sz="3200" b="1" dirty="0" smtClean="0">
                  <a:ea typeface="楷体_GB2312" pitchFamily="49" charset="-122"/>
                </a:rPr>
                <a:t>)</a:t>
              </a:r>
              <a:endParaRPr lang="en-US" altLang="zh-CN" sz="3200" b="1" dirty="0">
                <a:ea typeface="楷体_GB2312" pitchFamily="49" charset="-122"/>
              </a:endParaRPr>
            </a:p>
            <a:p>
              <a:pPr eaLnBrk="1" hangingPunct="1">
                <a:lnSpc>
                  <a:spcPct val="85000"/>
                </a:lnSpc>
                <a:buFontTx/>
                <a:buAutoNum type="arabicPeriod"/>
              </a:pPr>
              <a:r>
                <a:rPr lang="zh-CN" altLang="en-US" sz="3200" b="1" dirty="0">
                  <a:ea typeface="楷体_GB2312" pitchFamily="49" charset="-122"/>
                </a:rPr>
                <a:t>化简 </a:t>
              </a:r>
            </a:p>
            <a:p>
              <a:pPr eaLnBrk="1" hangingPunct="1">
                <a:lnSpc>
                  <a:spcPct val="85000"/>
                </a:lnSpc>
                <a:buFontTx/>
                <a:buAutoNum type="arabicPeriod"/>
              </a:pPr>
              <a:r>
                <a:rPr lang="zh-CN" altLang="en-US" sz="3200" b="1" dirty="0">
                  <a:ea typeface="楷体_GB2312" pitchFamily="49" charset="-122"/>
                </a:rPr>
                <a:t>按设计要求，变换逻辑表达式</a:t>
              </a:r>
            </a:p>
            <a:p>
              <a:pPr eaLnBrk="1" hangingPunct="1">
                <a:lnSpc>
                  <a:spcPct val="85000"/>
                </a:lnSpc>
                <a:buFontTx/>
                <a:buAutoNum type="arabicPeriod"/>
              </a:pPr>
              <a:r>
                <a:rPr lang="zh-CN" altLang="en-US" sz="3200" b="1" dirty="0">
                  <a:ea typeface="楷体_GB2312" pitchFamily="49" charset="-122"/>
                </a:rPr>
                <a:t>画出逻辑图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5075238" y="3500438"/>
              <a:ext cx="685800" cy="0"/>
            </a:xfrm>
            <a:prstGeom prst="line">
              <a:avLst/>
            </a:prstGeom>
            <a:noFill/>
            <a:ln w="44450" cap="sq">
              <a:solidFill>
                <a:schemeClr val="bg2"/>
              </a:solidFill>
              <a:round/>
              <a:headEnd type="none" w="lg" len="lg"/>
              <a:tailEnd type="triangl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814192" y="4149080"/>
              <a:ext cx="685800" cy="0"/>
            </a:xfrm>
            <a:prstGeom prst="line">
              <a:avLst/>
            </a:prstGeom>
            <a:noFill/>
            <a:ln w="44450" cap="sq">
              <a:solidFill>
                <a:schemeClr val="bg2"/>
              </a:solidFill>
              <a:round/>
              <a:headEnd type="none" w="lg" len="lg"/>
              <a:tailEnd type="triangl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793750" y="1223004"/>
            <a:ext cx="767397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758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54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4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5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bg2"/>
                </a:solidFill>
              </a:rPr>
              <a:t>类似地，用代数法求一个函数</a:t>
            </a:r>
            <a:r>
              <a:rPr lang="en-US" altLang="zh-CN" sz="2800" dirty="0">
                <a:solidFill>
                  <a:schemeClr val="bg2"/>
                </a:solidFill>
              </a:rPr>
              <a:t>"</a:t>
            </a:r>
            <a:r>
              <a:rPr lang="zh-CN" altLang="en-US" sz="2800" dirty="0">
                <a:solidFill>
                  <a:schemeClr val="bg2"/>
                </a:solidFill>
              </a:rPr>
              <a:t>最大项之积</a:t>
            </a:r>
            <a:r>
              <a:rPr lang="en-US" altLang="zh-CN" sz="2800" dirty="0">
                <a:solidFill>
                  <a:schemeClr val="bg2"/>
                </a:solidFill>
              </a:rPr>
              <a:t>"</a:t>
            </a:r>
            <a:r>
              <a:rPr lang="zh-CN" altLang="en-US" sz="2800" dirty="0">
                <a:solidFill>
                  <a:schemeClr val="bg2"/>
                </a:solidFill>
              </a:rPr>
              <a:t>的形式，也可分为两步：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868363" y="2566029"/>
            <a:ext cx="739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800" dirty="0" smtClean="0"/>
              <a:t>：</a:t>
            </a:r>
            <a:r>
              <a:rPr kumimoji="1" lang="zh-CN" altLang="en-US" sz="2800" dirty="0"/>
              <a:t>将函数表达式转换成</a:t>
            </a:r>
            <a:r>
              <a:rPr kumimoji="1" lang="zh-CN" altLang="en-US" sz="2800" dirty="0" smtClean="0"/>
              <a:t>一般</a:t>
            </a:r>
            <a:r>
              <a:rPr lang="zh-CN" altLang="en-US" sz="2800" dirty="0" smtClean="0"/>
              <a:t>“</a:t>
            </a:r>
            <a:r>
              <a:rPr kumimoji="1" lang="zh-CN" altLang="en-US" sz="2800" dirty="0" smtClean="0"/>
              <a:t>或与</a:t>
            </a:r>
            <a:r>
              <a:rPr lang="zh-CN" altLang="en-US" sz="2800" dirty="0" smtClean="0"/>
              <a:t>”</a:t>
            </a:r>
            <a:r>
              <a:rPr kumimoji="1" lang="zh-CN" altLang="en-US" sz="2800" dirty="0" smtClean="0"/>
              <a:t>式</a:t>
            </a:r>
            <a:r>
              <a:rPr kumimoji="1" lang="zh-CN" altLang="en-US" sz="2800" dirty="0"/>
              <a:t>；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807143" y="4725144"/>
            <a:ext cx="7550150" cy="115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69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60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0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bg2"/>
                </a:solidFill>
              </a:rPr>
              <a:t>如果给出的函数已经</a:t>
            </a:r>
            <a:r>
              <a:rPr lang="zh-CN" altLang="en-US" sz="2800" dirty="0" smtClean="0">
                <a:solidFill>
                  <a:schemeClr val="bg2"/>
                </a:solidFill>
              </a:rPr>
              <a:t>是 “或与”式</a:t>
            </a:r>
            <a:r>
              <a:rPr lang="zh-CN" altLang="en-US" sz="2800" dirty="0">
                <a:solidFill>
                  <a:schemeClr val="bg2"/>
                </a:solidFill>
              </a:rPr>
              <a:t>，则可直接进行第二步。</a:t>
            </a: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868363" y="3418982"/>
            <a:ext cx="1183358" cy="730098"/>
            <a:chOff x="600" y="1961"/>
            <a:chExt cx="3313" cy="745"/>
          </a:xfrm>
        </p:grpSpPr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600" y="1967"/>
              <a:ext cx="1989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428750" indent="-1428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6192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809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20002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90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479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1051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623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195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2800" b="1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sz="2800" dirty="0" smtClean="0">
                  <a:solidFill>
                    <a:schemeClr val="bg2"/>
                  </a:solidFill>
                </a:rPr>
                <a:t>：</a:t>
              </a:r>
              <a:endParaRPr lang="zh-CN" altLang="en-US" sz="2800" dirty="0">
                <a:solidFill>
                  <a:schemeClr val="bg2"/>
                </a:solidFill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815" y="1961"/>
              <a:ext cx="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en-US" sz="2800" dirty="0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498" y="2376"/>
              <a:ext cx="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en-US" sz="2800" dirty="0"/>
            </a:p>
          </p:txBody>
        </p:sp>
      </p:grpSp>
      <p:sp>
        <p:nvSpPr>
          <p:cNvPr id="16" name="Text Box 1026"/>
          <p:cNvSpPr txBox="1">
            <a:spLocks noChangeArrowheads="1"/>
          </p:cNvSpPr>
          <p:nvPr/>
        </p:nvSpPr>
        <p:spPr bwMode="auto">
          <a:xfrm>
            <a:off x="826443" y="129238"/>
            <a:ext cx="77477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/>
              <a:t>一、代数</a:t>
            </a:r>
            <a:r>
              <a:rPr kumimoji="1" lang="zh-CN" altLang="en-US" sz="3200" b="1" dirty="0" smtClean="0"/>
              <a:t>转换法</a:t>
            </a:r>
            <a:r>
              <a:rPr kumimoji="1" lang="en-US" altLang="zh-CN" sz="3200" b="1" dirty="0" smtClean="0"/>
              <a:t>——</a:t>
            </a:r>
            <a:r>
              <a:rPr kumimoji="1" lang="zh-CN" altLang="en-US" sz="3200" b="1" dirty="0" smtClean="0"/>
              <a:t>最大项展开式</a:t>
            </a:r>
            <a:endParaRPr kumimoji="1" lang="zh-CN" altLang="en-US" sz="3200" b="1" dirty="0"/>
          </a:p>
        </p:txBody>
      </p:sp>
      <p:pic>
        <p:nvPicPr>
          <p:cNvPr id="17" name="Picture 6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矩形 17"/>
              <p:cNvSpPr/>
              <p:nvPr/>
            </p:nvSpPr>
            <p:spPr>
              <a:xfrm>
                <a:off x="1475656" y="3418982"/>
                <a:ext cx="6624735" cy="1002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dirty="0" smtClean="0"/>
                      <m:t>反复使用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altLang="zh-CN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bar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项的</a:t>
                </a:r>
                <a:r>
                  <a:rPr lang="zh-CN" altLang="en-US" sz="2800" dirty="0"/>
                  <a:t>“</a:t>
                </a:r>
                <a:r>
                  <a:rPr lang="zh-CN" altLang="zh-CN" sz="2800" dirty="0"/>
                  <a:t>或项</a:t>
                </a:r>
                <a:r>
                  <a:rPr lang="zh-CN" altLang="en-US" sz="2800" dirty="0"/>
                  <a:t>”</a:t>
                </a:r>
                <a:r>
                  <a:rPr lang="zh-CN" altLang="zh-CN" sz="2800" dirty="0"/>
                  <a:t>扩展成为</a:t>
                </a:r>
                <a:r>
                  <a:rPr lang="zh-CN" altLang="zh-CN" sz="2800" dirty="0" smtClean="0"/>
                  <a:t>最大项</a:t>
                </a:r>
                <a:r>
                  <a:rPr lang="zh-CN" altLang="en-US" sz="2800" dirty="0" smtClean="0"/>
                  <a:t>。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418982"/>
                <a:ext cx="6624735" cy="1002006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1840" t="-3659" r="-7360"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40603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  <p:bldP spid="11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479626" y="1027477"/>
            <a:ext cx="23006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zh-CN" sz="280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74826" y="980728"/>
            <a:ext cx="7637534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174826" y="1672403"/>
            <a:ext cx="994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解</a:t>
            </a:r>
            <a:r>
              <a:rPr lang="zh-CN" altLang="en-US" sz="2800" dirty="0"/>
              <a:t>： </a:t>
            </a: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31755946"/>
              </p:ext>
            </p:extLst>
          </p:nvPr>
        </p:nvGraphicFramePr>
        <p:xfrm>
          <a:off x="298242" y="2195623"/>
          <a:ext cx="3405187" cy="638175"/>
        </p:xfrm>
        <a:graphic>
          <a:graphicData uri="http://schemas.openxmlformats.org/presentationml/2006/ole">
            <p:oleObj spid="_x0000_s73825" name="Equation" r:id="rId3" imgW="1422360" imgH="266400" progId="Equation.DSMT4">
              <p:embed/>
            </p:oleObj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13350434"/>
              </p:ext>
            </p:extLst>
          </p:nvPr>
        </p:nvGraphicFramePr>
        <p:xfrm>
          <a:off x="3715409" y="2204303"/>
          <a:ext cx="2705100" cy="728663"/>
        </p:xfrm>
        <a:graphic>
          <a:graphicData uri="http://schemas.openxmlformats.org/presentationml/2006/ole">
            <p:oleObj spid="_x0000_s73826" name="Equation" r:id="rId4" imgW="1130040" imgH="304560" progId="Equation.DSMT4">
              <p:embed/>
            </p:oleObj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87005771"/>
              </p:ext>
            </p:extLst>
          </p:nvPr>
        </p:nvGraphicFramePr>
        <p:xfrm>
          <a:off x="251520" y="2983410"/>
          <a:ext cx="8740329" cy="728662"/>
        </p:xfrm>
        <a:graphic>
          <a:graphicData uri="http://schemas.openxmlformats.org/presentationml/2006/ole">
            <p:oleObj spid="_x0000_s73827" name="Equation" r:id="rId5" imgW="3898800" imgH="304560" progId="Equation.DSMT4">
              <p:embed/>
            </p:oleObj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13493786"/>
              </p:ext>
            </p:extLst>
          </p:nvPr>
        </p:nvGraphicFramePr>
        <p:xfrm>
          <a:off x="445930" y="4499859"/>
          <a:ext cx="3984625" cy="546100"/>
        </p:xfrm>
        <a:graphic>
          <a:graphicData uri="http://schemas.openxmlformats.org/presentationml/2006/ole">
            <p:oleObj spid="_x0000_s73828" name="Equation" r:id="rId6" imgW="1777680" imgH="228600" progId="Equation.DSMT4">
              <p:embed/>
            </p:oleObj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15801718"/>
              </p:ext>
            </p:extLst>
          </p:nvPr>
        </p:nvGraphicFramePr>
        <p:xfrm>
          <a:off x="1948433" y="5228504"/>
          <a:ext cx="2390775" cy="606425"/>
        </p:xfrm>
        <a:graphic>
          <a:graphicData uri="http://schemas.openxmlformats.org/presentationml/2006/ole">
            <p:oleObj spid="_x0000_s73829" name="Equation" r:id="rId7" imgW="1066680" imgH="253800" progId="Equation.DSMT4">
              <p:embed/>
            </p:oleObj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2162374"/>
              </p:ext>
            </p:extLst>
          </p:nvPr>
        </p:nvGraphicFramePr>
        <p:xfrm>
          <a:off x="1976732" y="3683766"/>
          <a:ext cx="6975475" cy="728662"/>
        </p:xfrm>
        <a:graphic>
          <a:graphicData uri="http://schemas.openxmlformats.org/presentationml/2006/ole">
            <p:oleObj spid="_x0000_s73830" name="Equation" r:id="rId8" imgW="3111480" imgH="304560" progId="Equation.DSMT4">
              <p:embed/>
            </p:oleObj>
          </a:graphicData>
        </a:graphic>
      </p:graphicFrame>
      <p:sp>
        <p:nvSpPr>
          <p:cNvPr id="13" name="Text Box 1026"/>
          <p:cNvSpPr txBox="1">
            <a:spLocks noChangeArrowheads="1"/>
          </p:cNvSpPr>
          <p:nvPr/>
        </p:nvSpPr>
        <p:spPr bwMode="auto">
          <a:xfrm>
            <a:off x="826443" y="129238"/>
            <a:ext cx="77477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/>
              <a:t>一、代数</a:t>
            </a:r>
            <a:r>
              <a:rPr kumimoji="1" lang="zh-CN" altLang="en-US" sz="3200" b="1" dirty="0" smtClean="0"/>
              <a:t>转换法</a:t>
            </a:r>
            <a:r>
              <a:rPr kumimoji="1" lang="en-US" altLang="zh-CN" sz="3200" b="1" dirty="0" smtClean="0"/>
              <a:t>——</a:t>
            </a:r>
            <a:r>
              <a:rPr kumimoji="1" lang="zh-CN" altLang="en-US" sz="3200" b="1" dirty="0" smtClean="0"/>
              <a:t>最大项展开式</a:t>
            </a:r>
            <a:endParaRPr kumimoji="1" lang="zh-CN" altLang="en-US" sz="3200" b="1" dirty="0"/>
          </a:p>
        </p:txBody>
      </p:sp>
      <p:pic>
        <p:nvPicPr>
          <p:cNvPr id="14" name="Picture 6" descr="ELEGLI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65913554"/>
              </p:ext>
            </p:extLst>
          </p:nvPr>
        </p:nvGraphicFramePr>
        <p:xfrm>
          <a:off x="899592" y="924362"/>
          <a:ext cx="7265987" cy="638175"/>
        </p:xfrm>
        <a:graphic>
          <a:graphicData uri="http://schemas.openxmlformats.org/presentationml/2006/ole">
            <p:oleObj spid="_x0000_s73831" name="Equation" r:id="rId10" imgW="3035160" imgH="266400" progId="Equation.DSMT4">
              <p:embed/>
            </p:oleObj>
          </a:graphicData>
        </a:graphic>
      </p:graphicFrame>
      <p:cxnSp>
        <p:nvCxnSpPr>
          <p:cNvPr id="4" name="直接连接符 3"/>
          <p:cNvCxnSpPr/>
          <p:nvPr/>
        </p:nvCxnSpPr>
        <p:spPr bwMode="auto">
          <a:xfrm>
            <a:off x="3419872" y="3570218"/>
            <a:ext cx="432048" cy="2798"/>
          </a:xfrm>
          <a:prstGeom prst="line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 bwMode="auto">
          <a:xfrm>
            <a:off x="5148064" y="3570218"/>
            <a:ext cx="432048" cy="2798"/>
          </a:xfrm>
          <a:prstGeom prst="line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 bwMode="auto">
          <a:xfrm flipV="1">
            <a:off x="6336196" y="3571617"/>
            <a:ext cx="360040" cy="139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 bwMode="auto">
          <a:xfrm flipV="1">
            <a:off x="7985559" y="3570218"/>
            <a:ext cx="360040" cy="139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矩形 8"/>
              <p:cNvSpPr/>
              <p:nvPr/>
            </p:nvSpPr>
            <p:spPr>
              <a:xfrm>
                <a:off x="6336196" y="1622812"/>
                <a:ext cx="2937599" cy="50276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en-US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bar>
                      <m:r>
                        <a:rPr lang="en-US" altLang="zh-CN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196" y="1622812"/>
                <a:ext cx="2937599" cy="502766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72946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395536" y="765175"/>
            <a:ext cx="8424936" cy="13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758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93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39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2"/>
                </a:solidFill>
              </a:rPr>
              <a:t>一个逻辑函数的真值表与它的最小</a:t>
            </a:r>
            <a:r>
              <a:rPr lang="zh-CN" altLang="en-US" sz="2800" dirty="0" smtClean="0">
                <a:solidFill>
                  <a:schemeClr val="bg2"/>
                </a:solidFill>
              </a:rPr>
              <a:t>项展开式、最大项展开式均</a:t>
            </a:r>
            <a:r>
              <a:rPr lang="zh-CN" altLang="en-US" sz="2800" dirty="0">
                <a:solidFill>
                  <a:schemeClr val="bg2"/>
                </a:solidFill>
              </a:rPr>
              <a:t>存在一一对应的关系</a:t>
            </a:r>
            <a:r>
              <a:rPr lang="zh-CN" altLang="en-US" sz="2800" dirty="0" smtClean="0">
                <a:solidFill>
                  <a:schemeClr val="bg2"/>
                </a:solidFill>
              </a:rPr>
              <a:t>。转换步骤：</a:t>
            </a:r>
            <a:endParaRPr lang="en-US" altLang="zh-CN" sz="2800" dirty="0" smtClean="0">
              <a:solidFill>
                <a:schemeClr val="bg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3279" y="2131760"/>
            <a:ext cx="644042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zh-CN" altLang="en-US" sz="2800" dirty="0" smtClean="0"/>
              <a:t>写出逻辑函数 </a:t>
            </a:r>
            <a:r>
              <a:rPr lang="en-US" altLang="zh-CN" sz="2800" i="1" dirty="0" smtClean="0"/>
              <a:t>F 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真值表。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zh-CN" altLang="en-US" sz="2800" dirty="0"/>
              <a:t>函数 </a:t>
            </a:r>
            <a:r>
              <a:rPr lang="en-US" altLang="zh-CN" sz="2800" i="1" dirty="0"/>
              <a:t>F </a:t>
            </a:r>
            <a:r>
              <a:rPr lang="zh-CN" altLang="zh-CN" sz="2800" dirty="0"/>
              <a:t>的最小项</a:t>
            </a:r>
            <a:r>
              <a:rPr lang="zh-CN" altLang="en-US" sz="2800" dirty="0"/>
              <a:t>展开式</a:t>
            </a:r>
            <a:r>
              <a:rPr lang="zh-CN" altLang="zh-CN" sz="2800" dirty="0"/>
              <a:t>由使</a:t>
            </a:r>
            <a:r>
              <a:rPr lang="en-US" altLang="zh-CN" sz="2800" dirty="0"/>
              <a:t> </a:t>
            </a:r>
            <a:r>
              <a:rPr lang="en-US" altLang="zh-CN" sz="2800" i="1" dirty="0"/>
              <a:t>F </a:t>
            </a:r>
            <a:r>
              <a:rPr lang="zh-CN" altLang="zh-CN" sz="2800" dirty="0"/>
              <a:t>取值为</a:t>
            </a:r>
            <a:r>
              <a:rPr lang="en-US" altLang="zh-CN" sz="2800" dirty="0"/>
              <a:t> </a:t>
            </a:r>
            <a:r>
              <a:rPr lang="zh-CN" altLang="zh-CN" sz="2800" b="1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zh-CN" altLang="zh-CN" sz="2800" dirty="0"/>
              <a:t>的全部最小项之和组成。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zh-CN" altLang="zh-CN" sz="2800" dirty="0"/>
              <a:t>函数</a:t>
            </a:r>
            <a:r>
              <a:rPr lang="en-US" altLang="zh-CN" sz="2800" dirty="0"/>
              <a:t> </a:t>
            </a:r>
            <a:r>
              <a:rPr lang="en-US" altLang="zh-CN" sz="2800" i="1" dirty="0"/>
              <a:t>F </a:t>
            </a:r>
            <a:r>
              <a:rPr lang="zh-CN" altLang="zh-CN" sz="2800" dirty="0"/>
              <a:t>的最大项</a:t>
            </a:r>
            <a:r>
              <a:rPr lang="zh-CN" altLang="en-US" sz="2800" dirty="0"/>
              <a:t>展开</a:t>
            </a:r>
            <a:r>
              <a:rPr lang="zh-CN" altLang="zh-CN" sz="2800" dirty="0"/>
              <a:t>由使</a:t>
            </a:r>
            <a:r>
              <a:rPr lang="en-US" altLang="zh-CN" sz="2800" dirty="0"/>
              <a:t> </a:t>
            </a:r>
            <a:r>
              <a:rPr lang="en-US" altLang="zh-CN" sz="2800" i="1" dirty="0"/>
              <a:t>F </a:t>
            </a:r>
            <a:r>
              <a:rPr lang="zh-CN" altLang="zh-CN" sz="2800" dirty="0"/>
              <a:t>取值为</a:t>
            </a:r>
            <a:r>
              <a:rPr lang="en-US" altLang="zh-CN" sz="2800" dirty="0"/>
              <a:t> </a:t>
            </a:r>
            <a:r>
              <a:rPr lang="zh-CN" altLang="zh-CN" sz="2800" b="1" dirty="0">
                <a:solidFill>
                  <a:srgbClr val="FF0000"/>
                </a:solidFill>
              </a:rPr>
              <a:t>0</a:t>
            </a:r>
            <a:r>
              <a:rPr lang="en-US" altLang="zh-CN" sz="2800" dirty="0"/>
              <a:t> </a:t>
            </a:r>
            <a:r>
              <a:rPr lang="zh-CN" altLang="zh-CN" sz="2800" dirty="0"/>
              <a:t>的全部最大项之积组成。</a:t>
            </a:r>
            <a:endParaRPr lang="zh-CN" altLang="en-US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3697504"/>
              </p:ext>
            </p:extLst>
          </p:nvPr>
        </p:nvGraphicFramePr>
        <p:xfrm>
          <a:off x="7092280" y="2231326"/>
          <a:ext cx="1512615" cy="343014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08112"/>
                <a:gridCol w="504503"/>
              </a:tblGrid>
              <a:tr h="22860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b="1" i="1" dirty="0" smtClean="0">
                          <a:solidFill>
                            <a:schemeClr val="bg2"/>
                          </a:solidFill>
                        </a:rPr>
                        <a:t>A B C</a:t>
                      </a:r>
                      <a:endParaRPr lang="zh-CN" altLang="en-US" b="1" i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2400" b="1" i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000</a:t>
                      </a:r>
                      <a:endParaRPr lang="zh-CN" altLang="en-US" b="1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1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245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001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245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010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245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011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245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245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101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245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110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245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111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13048791"/>
              </p:ext>
            </p:extLst>
          </p:nvPr>
        </p:nvGraphicFramePr>
        <p:xfrm>
          <a:off x="2881188" y="5724550"/>
          <a:ext cx="2925763" cy="512762"/>
        </p:xfrm>
        <a:graphic>
          <a:graphicData uri="http://schemas.openxmlformats.org/presentationml/2006/ole">
            <p:oleObj spid="_x0000_s68774" name="Equation" r:id="rId3" imgW="1218960" imgH="25380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1273947"/>
              </p:ext>
            </p:extLst>
          </p:nvPr>
        </p:nvGraphicFramePr>
        <p:xfrm>
          <a:off x="6040313" y="5724550"/>
          <a:ext cx="2924175" cy="512762"/>
        </p:xfrm>
        <a:graphic>
          <a:graphicData uri="http://schemas.openxmlformats.org/presentationml/2006/ole">
            <p:oleObj spid="_x0000_s68775" name="Equation" r:id="rId4" imgW="1218960" imgH="253800" progId="Equation.DSMT4">
              <p:embed/>
            </p:oleObj>
          </a:graphicData>
        </a:graphic>
      </p:graphicFrame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826443" y="129238"/>
            <a:ext cx="77477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/>
              <a:t>二、真值表转换法</a:t>
            </a:r>
          </a:p>
        </p:txBody>
      </p:sp>
      <p:pic>
        <p:nvPicPr>
          <p:cNvPr id="9" name="Picture 6" descr="ELEGL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3708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98" name="Text Box 4"/>
              <p:cNvSpPr txBox="1">
                <a:spLocks noChangeArrowheads="1"/>
              </p:cNvSpPr>
              <p:nvPr/>
            </p:nvSpPr>
            <p:spPr bwMode="auto">
              <a:xfrm>
                <a:off x="827584" y="979948"/>
                <a:ext cx="7992888" cy="587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buClr>
                    <a:srgbClr val="FF6600"/>
                  </a:buClr>
                  <a:buSzPct val="65000"/>
                  <a:buFont typeface="Wingdings" pitchFamily="2" charset="2"/>
                  <a:buChar char="n"/>
                </a:pP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 最小项</a:t>
                </a:r>
                <a:r>
                  <a:rPr lang="zh-CN" altLang="en-US" sz="3600" b="1" dirty="0">
                    <a:latin typeface="黑体" pitchFamily="49" charset="-122"/>
                    <a:ea typeface="黑体" pitchFamily="49" charset="-122"/>
                  </a:rPr>
                  <a:t>、</a:t>
                </a: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最大项展开式</a:t>
                </a:r>
                <a:endParaRPr lang="en-US" altLang="zh-CN" sz="3600" b="1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最小项、最大项的概念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如何根据真值表写最小项、最大项展开式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最小项、最大项的特性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如何将逻辑函数转换为最小项、最大项展开式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itchFamily="49" charset="-122"/>
                      </a:rPr>
                      <m:t>𝐹</m:t>
                    </m:r>
                  </m:oMath>
                </a14:m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accPr>
                      <m:e>
                        <m:r>
                          <a:rPr lang="en-US" altLang="zh-CN" sz="2800" b="0" i="1" dirty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𝐹</m:t>
                        </m:r>
                      </m:e>
                    </m:acc>
                    <m:r>
                      <a:rPr lang="zh-CN" altLang="en-US" sz="2800" b="0" i="1" dirty="0">
                        <a:latin typeface="Cambria Math" panose="02040503050406030204" pitchFamily="18" charset="0"/>
                        <a:ea typeface="黑体" pitchFamily="49" charset="-122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最小项、最大项展开式之间的转换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571500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zh-CN" sz="2800" b="1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571500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zh-CN" sz="2800" b="1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571500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zh-CN" sz="28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409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979948"/>
                <a:ext cx="7992888" cy="5874109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992" t="-16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1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73306921"/>
              </p:ext>
            </p:extLst>
          </p:nvPr>
        </p:nvGraphicFramePr>
        <p:xfrm>
          <a:off x="425624" y="4545880"/>
          <a:ext cx="762000" cy="395288"/>
        </p:xfrm>
        <a:graphic>
          <a:graphicData uri="http://schemas.openxmlformats.org/presentationml/2006/ole">
            <p:oleObj spid="_x0000_s63600" name="Clip" r:id="rId4" imgW="419048" imgH="218874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4027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2305051" y="-1021349"/>
            <a:ext cx="23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77245315"/>
              </p:ext>
            </p:extLst>
          </p:nvPr>
        </p:nvGraphicFramePr>
        <p:xfrm>
          <a:off x="695325" y="2420888"/>
          <a:ext cx="4411663" cy="604837"/>
        </p:xfrm>
        <a:graphic>
          <a:graphicData uri="http://schemas.openxmlformats.org/presentationml/2006/ole">
            <p:oleObj spid="_x0000_s66409" name="Equation" r:id="rId3" imgW="1955520" imgH="241200" progId="Equation.DSMT4">
              <p:embed/>
            </p:oleObj>
          </a:graphicData>
        </a:graphic>
      </p:graphicFrame>
      <p:graphicFrame>
        <p:nvGraphicFramePr>
          <p:cNvPr id="6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09743864"/>
              </p:ext>
            </p:extLst>
          </p:nvPr>
        </p:nvGraphicFramePr>
        <p:xfrm>
          <a:off x="4499992" y="1489918"/>
          <a:ext cx="3579813" cy="642938"/>
        </p:xfrm>
        <a:graphic>
          <a:graphicData uri="http://schemas.openxmlformats.org/presentationml/2006/ole">
            <p:oleObj spid="_x0000_s66410" name="Equation" r:id="rId4" imgW="1371600" imgH="26640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61902352"/>
              </p:ext>
            </p:extLst>
          </p:nvPr>
        </p:nvGraphicFramePr>
        <p:xfrm>
          <a:off x="1208570" y="908720"/>
          <a:ext cx="5926137" cy="579437"/>
        </p:xfrm>
        <a:graphic>
          <a:graphicData uri="http://schemas.openxmlformats.org/presentationml/2006/ole">
            <p:oleObj spid="_x0000_s66411" name="Equation" r:id="rId5" imgW="2476440" imgH="241200" progId="Equation.DSMT4">
              <p:embed/>
            </p:oleObj>
          </a:graphicData>
        </a:graphic>
      </p:graphicFrame>
      <p:sp>
        <p:nvSpPr>
          <p:cNvPr id="2" name="矩形 1"/>
          <p:cNvSpPr/>
          <p:nvPr/>
        </p:nvSpPr>
        <p:spPr>
          <a:xfrm>
            <a:off x="338630" y="908720"/>
            <a:ext cx="904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zh-CN" altLang="en-US" sz="2800" dirty="0"/>
              <a:t>：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55413906"/>
              </p:ext>
            </p:extLst>
          </p:nvPr>
        </p:nvGraphicFramePr>
        <p:xfrm>
          <a:off x="973072" y="1506587"/>
          <a:ext cx="2522537" cy="609600"/>
        </p:xfrm>
        <a:graphic>
          <a:graphicData uri="http://schemas.openxmlformats.org/presentationml/2006/ole">
            <p:oleObj spid="_x0000_s66412" name="Equation" r:id="rId6" imgW="1054080" imgH="253800" progId="Equation.DSMT4">
              <p:embed/>
            </p:oleObj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32679807"/>
              </p:ext>
            </p:extLst>
          </p:nvPr>
        </p:nvGraphicFramePr>
        <p:xfrm>
          <a:off x="4751388" y="5167313"/>
          <a:ext cx="3644900" cy="612775"/>
        </p:xfrm>
        <a:graphic>
          <a:graphicData uri="http://schemas.openxmlformats.org/presentationml/2006/ole">
            <p:oleObj spid="_x0000_s66413" name="Equation" r:id="rId7" imgW="1396800" imgH="253800" progId="Equation.DSMT4">
              <p:embed/>
            </p:oleObj>
          </a:graphicData>
        </a:graphic>
      </p:graphicFrame>
      <p:cxnSp>
        <p:nvCxnSpPr>
          <p:cNvPr id="4" name="直接连接符 3"/>
          <p:cNvCxnSpPr/>
          <p:nvPr/>
        </p:nvCxnSpPr>
        <p:spPr bwMode="auto">
          <a:xfrm flipV="1">
            <a:off x="883871" y="2301110"/>
            <a:ext cx="7632848" cy="16127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37348782"/>
              </p:ext>
            </p:extLst>
          </p:nvPr>
        </p:nvGraphicFramePr>
        <p:xfrm>
          <a:off x="1065156" y="3184202"/>
          <a:ext cx="3609975" cy="604838"/>
        </p:xfrm>
        <a:graphic>
          <a:graphicData uri="http://schemas.openxmlformats.org/presentationml/2006/ole">
            <p:oleObj spid="_x0000_s66414" name="Equation" r:id="rId8" imgW="1600200" imgH="241200" progId="Equation.DSMT4">
              <p:embed/>
            </p:oleObj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82112349"/>
              </p:ext>
            </p:extLst>
          </p:nvPr>
        </p:nvGraphicFramePr>
        <p:xfrm>
          <a:off x="1032555" y="3904282"/>
          <a:ext cx="6589712" cy="604838"/>
        </p:xfrm>
        <a:graphic>
          <a:graphicData uri="http://schemas.openxmlformats.org/presentationml/2006/ole">
            <p:oleObj spid="_x0000_s66415" name="Equation" r:id="rId9" imgW="2920680" imgH="241200" progId="Equation.DSMT4">
              <p:embed/>
            </p:oleObj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89432995"/>
              </p:ext>
            </p:extLst>
          </p:nvPr>
        </p:nvGraphicFramePr>
        <p:xfrm>
          <a:off x="1032555" y="4480347"/>
          <a:ext cx="6818312" cy="604837"/>
        </p:xfrm>
        <a:graphic>
          <a:graphicData uri="http://schemas.openxmlformats.org/presentationml/2006/ole">
            <p:oleObj spid="_x0000_s66416" name="Equation" r:id="rId10" imgW="3022560" imgH="241200" progId="Equation.DSMT4">
              <p:embed/>
            </p:oleObj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17867859"/>
              </p:ext>
            </p:extLst>
          </p:nvPr>
        </p:nvGraphicFramePr>
        <p:xfrm>
          <a:off x="1004016" y="5096669"/>
          <a:ext cx="2463800" cy="636587"/>
        </p:xfrm>
        <a:graphic>
          <a:graphicData uri="http://schemas.openxmlformats.org/presentationml/2006/ole">
            <p:oleObj spid="_x0000_s66417" name="Equation" r:id="rId11" imgW="1091880" imgH="253800" progId="Equation.DSMT4">
              <p:embed/>
            </p:oleObj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 Box 1026"/>
              <p:cNvSpPr txBox="1">
                <a:spLocks noChangeArrowheads="1"/>
              </p:cNvSpPr>
              <p:nvPr/>
            </p:nvSpPr>
            <p:spPr bwMode="auto">
              <a:xfrm>
                <a:off x="790837" y="200577"/>
                <a:ext cx="774770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𝐹</m:t>
                    </m:r>
                  </m:oMath>
                </a14:m>
                <a:r>
                  <a:rPr lang="zh-CN" altLang="en-US" sz="2800" dirty="0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accPr>
                      <m:e>
                        <m:r>
                          <a:rPr lang="en-US" altLang="zh-CN" sz="2800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𝐹</m:t>
                        </m:r>
                      </m:e>
                    </m:acc>
                    <m:r>
                      <a:rPr lang="zh-CN" altLang="en-US" sz="2800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的</m:t>
                    </m:r>
                  </m:oMath>
                </a14:m>
                <a:r>
                  <a:rPr lang="zh-CN" altLang="en-US" sz="2800" dirty="0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最小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项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\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最大项展开式之间的</a:t>
                </a:r>
                <a:r>
                  <a:rPr lang="zh-CN" altLang="en-US" sz="2800" dirty="0" smtClean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转换</a:t>
                </a:r>
                <a:endParaRPr lang="zh-CN" altLang="en-US" sz="28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6" name="Text Box 10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0837" y="200577"/>
                <a:ext cx="7747705" cy="523220"/>
              </a:xfrm>
              <a:prstGeom prst="rect">
                <a:avLst/>
              </a:prstGeom>
              <a:blipFill rotWithShape="0">
                <a:blip r:embed="rId12" cstate="print"/>
                <a:stretch>
                  <a:fillRect t="-15116" b="-290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6" descr="ELEGLIN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3438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8791575" cy="2233612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 Box 1026"/>
              <p:cNvSpPr txBox="1">
                <a:spLocks noChangeArrowheads="1"/>
              </p:cNvSpPr>
              <p:nvPr/>
            </p:nvSpPr>
            <p:spPr bwMode="auto">
              <a:xfrm>
                <a:off x="790837" y="200577"/>
                <a:ext cx="774770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𝐹</m:t>
                    </m:r>
                  </m:oMath>
                </a14:m>
                <a:r>
                  <a:rPr lang="zh-CN" altLang="en-US" sz="2800" dirty="0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accPr>
                      <m:e>
                        <m:r>
                          <a:rPr lang="en-US" altLang="zh-CN" sz="2800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𝐹</m:t>
                        </m:r>
                      </m:e>
                    </m:acc>
                    <m:r>
                      <a:rPr lang="zh-CN" altLang="en-US" sz="2800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的</m:t>
                    </m:r>
                  </m:oMath>
                </a14:m>
                <a:r>
                  <a:rPr lang="zh-CN" altLang="en-US" sz="2800" dirty="0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最小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项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\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最大项展开式之间的</a:t>
                </a:r>
                <a:r>
                  <a:rPr lang="zh-CN" altLang="en-US" sz="2800" dirty="0" smtClean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转换</a:t>
                </a:r>
                <a:endParaRPr lang="zh-CN" altLang="en-US" sz="28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Text Box 10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0837" y="200577"/>
                <a:ext cx="7747705" cy="523220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t="-15116" b="-290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ELEGL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2051050" y="1844675"/>
            <a:ext cx="5832475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布尔代数的应用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最大项、最小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项展开式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不完全给定函数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01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28271677"/>
              </p:ext>
            </p:extLst>
          </p:nvPr>
        </p:nvGraphicFramePr>
        <p:xfrm>
          <a:off x="971600" y="3777563"/>
          <a:ext cx="762000" cy="395288"/>
        </p:xfrm>
        <a:graphic>
          <a:graphicData uri="http://schemas.openxmlformats.org/presentationml/2006/ole">
            <p:oleObj spid="_x0000_s32124" name="Clip" r:id="rId3" imgW="419048" imgH="218874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0070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82232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836738" y="333375"/>
            <a:ext cx="5472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不完全给定函数</a:t>
            </a:r>
            <a:r>
              <a:rPr lang="en-US" altLang="zh-CN" dirty="0" smtClean="0"/>
              <a:t> 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755650" y="981075"/>
            <a:ext cx="77771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400" b="1">
                <a:solidFill>
                  <a:schemeClr val="bg1"/>
                </a:solidFill>
                <a:latin typeface="Arial" charset="0"/>
              </a:rPr>
              <a:t>1. </a:t>
            </a:r>
            <a:r>
              <a:rPr lang="zh-CN" altLang="en-US" sz="3400" b="1">
                <a:solidFill>
                  <a:schemeClr val="bg1"/>
                </a:solidFill>
                <a:latin typeface="Arial" charset="0"/>
              </a:rPr>
              <a:t> 无关项（</a:t>
            </a:r>
            <a:r>
              <a:rPr lang="en-US" altLang="zh-CN" sz="3400" b="1">
                <a:solidFill>
                  <a:schemeClr val="bg1"/>
                </a:solidFill>
                <a:latin typeface="Arial" charset="0"/>
              </a:rPr>
              <a:t>Don’t care terms</a:t>
            </a:r>
            <a:r>
              <a:rPr lang="zh-CN" altLang="en-US" sz="3400" b="1">
                <a:solidFill>
                  <a:schemeClr val="bg1"/>
                </a:solidFill>
                <a:latin typeface="Arial" charset="0"/>
              </a:rPr>
              <a:t>）</a:t>
            </a:r>
            <a:r>
              <a:rPr lang="en-US" altLang="zh-CN" sz="3400" b="1">
                <a:solidFill>
                  <a:schemeClr val="bg1"/>
                </a:solidFill>
                <a:latin typeface="Arial" charset="0"/>
              </a:rPr>
              <a:t>——</a:t>
            </a:r>
            <a:endParaRPr lang="zh-CN" altLang="en-US" sz="34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34721" name="Text Box 225"/>
          <p:cNvSpPr txBox="1">
            <a:spLocks noChangeArrowheads="1"/>
          </p:cNvSpPr>
          <p:nvPr/>
        </p:nvSpPr>
        <p:spPr bwMode="auto">
          <a:xfrm>
            <a:off x="900113" y="1628775"/>
            <a:ext cx="7272337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lang="zh-CN" altLang="en-US" b="1" dirty="0">
                <a:latin typeface="Arial" charset="0"/>
              </a:rPr>
              <a:t>不可能存在的输入取值组合</a:t>
            </a:r>
            <a:endParaRPr lang="en-US" altLang="zh-CN" b="1" dirty="0">
              <a:latin typeface="Arial" charset="0"/>
            </a:endParaRPr>
          </a:p>
          <a:p>
            <a:pPr eaLnBrk="1" hangingPunct="1">
              <a:spcBef>
                <a:spcPct val="40000"/>
              </a:spcBef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lang="zh-CN" altLang="en-US" b="1" dirty="0">
                <a:latin typeface="Arial" charset="0"/>
              </a:rPr>
              <a:t>虽然所有输入都可能出现，但对于某些输入组合，我们不关心输出是</a:t>
            </a:r>
            <a:r>
              <a:rPr lang="en-US" altLang="zh-CN" b="1" dirty="0">
                <a:latin typeface="Arial" charset="0"/>
              </a:rPr>
              <a:t>0</a:t>
            </a:r>
            <a:r>
              <a:rPr lang="zh-CN" altLang="en-US" b="1" dirty="0">
                <a:latin typeface="Arial" charset="0"/>
              </a:rPr>
              <a:t>还是</a:t>
            </a:r>
            <a:r>
              <a:rPr lang="en-US" altLang="zh-CN" b="1" dirty="0">
                <a:latin typeface="Arial" charset="0"/>
              </a:rPr>
              <a:t>1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907704" y="3269128"/>
            <a:ext cx="3095625" cy="1274763"/>
            <a:chOff x="703" y="2704"/>
            <a:chExt cx="1950" cy="803"/>
          </a:xfrm>
        </p:grpSpPr>
        <p:sp>
          <p:nvSpPr>
            <p:cNvPr id="30752" name="Rectangle 10"/>
            <p:cNvSpPr>
              <a:spLocks noChangeArrowheads="1"/>
            </p:cNvSpPr>
            <p:nvPr/>
          </p:nvSpPr>
          <p:spPr bwMode="auto">
            <a:xfrm>
              <a:off x="1746" y="2886"/>
              <a:ext cx="453" cy="453"/>
            </a:xfrm>
            <a:prstGeom prst="rect">
              <a:avLst/>
            </a:prstGeom>
            <a:solidFill>
              <a:srgbClr val="99FFCC"/>
            </a:solidFill>
            <a:ln w="1905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3" name="Line 11"/>
            <p:cNvSpPr>
              <a:spLocks noChangeShapeType="1"/>
            </p:cNvSpPr>
            <p:nvPr/>
          </p:nvSpPr>
          <p:spPr bwMode="auto">
            <a:xfrm>
              <a:off x="1519" y="2976"/>
              <a:ext cx="22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4" name="Line 12"/>
            <p:cNvSpPr>
              <a:spLocks noChangeShapeType="1"/>
            </p:cNvSpPr>
            <p:nvPr/>
          </p:nvSpPr>
          <p:spPr bwMode="auto">
            <a:xfrm>
              <a:off x="1519" y="3133"/>
              <a:ext cx="22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5" name="Line 13"/>
            <p:cNvSpPr>
              <a:spLocks noChangeShapeType="1"/>
            </p:cNvSpPr>
            <p:nvPr/>
          </p:nvSpPr>
          <p:spPr bwMode="auto">
            <a:xfrm>
              <a:off x="1519" y="3294"/>
              <a:ext cx="22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6" name="Text Box 14"/>
            <p:cNvSpPr txBox="1">
              <a:spLocks noChangeArrowheads="1"/>
            </p:cNvSpPr>
            <p:nvPr/>
          </p:nvSpPr>
          <p:spPr bwMode="auto">
            <a:xfrm>
              <a:off x="1516" y="2800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latin typeface="Arial" charset="0"/>
                </a:rPr>
                <a:t>A</a:t>
              </a:r>
            </a:p>
          </p:txBody>
        </p:sp>
        <p:sp>
          <p:nvSpPr>
            <p:cNvPr id="30757" name="Text Box 15"/>
            <p:cNvSpPr txBox="1">
              <a:spLocks noChangeArrowheads="1"/>
            </p:cNvSpPr>
            <p:nvPr/>
          </p:nvSpPr>
          <p:spPr bwMode="auto">
            <a:xfrm>
              <a:off x="1516" y="2936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latin typeface="Arial" charset="0"/>
                </a:rPr>
                <a:t>B</a:t>
              </a:r>
            </a:p>
          </p:txBody>
        </p:sp>
        <p:sp>
          <p:nvSpPr>
            <p:cNvPr id="30758" name="Text Box 16"/>
            <p:cNvSpPr txBox="1">
              <a:spLocks noChangeArrowheads="1"/>
            </p:cNvSpPr>
            <p:nvPr/>
          </p:nvSpPr>
          <p:spPr bwMode="auto">
            <a:xfrm>
              <a:off x="1516" y="3106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latin typeface="Arial" charset="0"/>
                </a:rPr>
                <a:t>C</a:t>
              </a:r>
            </a:p>
          </p:txBody>
        </p:sp>
        <p:sp>
          <p:nvSpPr>
            <p:cNvPr id="30759" name="Text Box 17"/>
            <p:cNvSpPr txBox="1">
              <a:spLocks noChangeArrowheads="1"/>
            </p:cNvSpPr>
            <p:nvPr/>
          </p:nvSpPr>
          <p:spPr bwMode="auto">
            <a:xfrm>
              <a:off x="2381" y="297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Arial" charset="0"/>
                </a:rPr>
                <a:t>F</a:t>
              </a:r>
            </a:p>
          </p:txBody>
        </p:sp>
        <p:sp>
          <p:nvSpPr>
            <p:cNvPr id="30760" name="Line 18"/>
            <p:cNvSpPr>
              <a:spLocks noChangeShapeType="1"/>
            </p:cNvSpPr>
            <p:nvPr/>
          </p:nvSpPr>
          <p:spPr bwMode="auto">
            <a:xfrm>
              <a:off x="2199" y="3112"/>
              <a:ext cx="22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1" name="Rectangle 19"/>
            <p:cNvSpPr>
              <a:spLocks noChangeArrowheads="1"/>
            </p:cNvSpPr>
            <p:nvPr/>
          </p:nvSpPr>
          <p:spPr bwMode="auto">
            <a:xfrm>
              <a:off x="1111" y="2764"/>
              <a:ext cx="408" cy="680"/>
            </a:xfrm>
            <a:prstGeom prst="rect">
              <a:avLst/>
            </a:prstGeom>
            <a:solidFill>
              <a:srgbClr val="FFFF99"/>
            </a:solidFill>
            <a:ln w="1905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2" name="Line 20"/>
            <p:cNvSpPr>
              <a:spLocks noChangeShapeType="1"/>
            </p:cNvSpPr>
            <p:nvPr/>
          </p:nvSpPr>
          <p:spPr bwMode="auto">
            <a:xfrm>
              <a:off x="887" y="2880"/>
              <a:ext cx="22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3" name="Line 21"/>
            <p:cNvSpPr>
              <a:spLocks noChangeShapeType="1"/>
            </p:cNvSpPr>
            <p:nvPr/>
          </p:nvSpPr>
          <p:spPr bwMode="auto">
            <a:xfrm>
              <a:off x="887" y="3037"/>
              <a:ext cx="22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4" name="Line 22"/>
            <p:cNvSpPr>
              <a:spLocks noChangeShapeType="1"/>
            </p:cNvSpPr>
            <p:nvPr/>
          </p:nvSpPr>
          <p:spPr bwMode="auto">
            <a:xfrm>
              <a:off x="887" y="3198"/>
              <a:ext cx="22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5" name="Text Box 23"/>
            <p:cNvSpPr txBox="1">
              <a:spLocks noChangeArrowheads="1"/>
            </p:cNvSpPr>
            <p:nvPr/>
          </p:nvSpPr>
          <p:spPr bwMode="auto">
            <a:xfrm>
              <a:off x="703" y="2704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latin typeface="Arial" charset="0"/>
                </a:rPr>
                <a:t>w</a:t>
              </a:r>
            </a:p>
          </p:txBody>
        </p:sp>
        <p:sp>
          <p:nvSpPr>
            <p:cNvPr id="30766" name="Text Box 24"/>
            <p:cNvSpPr txBox="1">
              <a:spLocks noChangeArrowheads="1"/>
            </p:cNvSpPr>
            <p:nvPr/>
          </p:nvSpPr>
          <p:spPr bwMode="auto">
            <a:xfrm>
              <a:off x="703" y="2927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latin typeface="Arial" charset="0"/>
                </a:rPr>
                <a:t>x</a:t>
              </a:r>
            </a:p>
          </p:txBody>
        </p:sp>
        <p:sp>
          <p:nvSpPr>
            <p:cNvPr id="30767" name="Text Box 25"/>
            <p:cNvSpPr txBox="1">
              <a:spLocks noChangeArrowheads="1"/>
            </p:cNvSpPr>
            <p:nvPr/>
          </p:nvSpPr>
          <p:spPr bwMode="auto">
            <a:xfrm>
              <a:off x="703" y="3108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latin typeface="Arial" charset="0"/>
                </a:rPr>
                <a:t>y</a:t>
              </a:r>
            </a:p>
          </p:txBody>
        </p:sp>
        <p:sp>
          <p:nvSpPr>
            <p:cNvPr id="30768" name="Line 26"/>
            <p:cNvSpPr>
              <a:spLocks noChangeShapeType="1"/>
            </p:cNvSpPr>
            <p:nvPr/>
          </p:nvSpPr>
          <p:spPr bwMode="auto">
            <a:xfrm>
              <a:off x="887" y="3366"/>
              <a:ext cx="22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9" name="Text Box 27"/>
            <p:cNvSpPr txBox="1">
              <a:spLocks noChangeArrowheads="1"/>
            </p:cNvSpPr>
            <p:nvPr/>
          </p:nvSpPr>
          <p:spPr bwMode="auto">
            <a:xfrm>
              <a:off x="703" y="3276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latin typeface="Arial" charset="0"/>
                </a:rPr>
                <a:t>z</a:t>
              </a:r>
            </a:p>
          </p:txBody>
        </p:sp>
      </p:grpSp>
      <p:pic>
        <p:nvPicPr>
          <p:cNvPr id="184349" name="Picture 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72174" y="3140968"/>
            <a:ext cx="1665287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4" name="AutoShape 34"/>
          <p:cNvSpPr>
            <a:spLocks noChangeArrowheads="1"/>
          </p:cNvSpPr>
          <p:nvPr/>
        </p:nvSpPr>
        <p:spPr bwMode="auto">
          <a:xfrm>
            <a:off x="5553136" y="3877568"/>
            <a:ext cx="1584325" cy="2889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55" name="AutoShape 35"/>
          <p:cNvSpPr>
            <a:spLocks noChangeArrowheads="1"/>
          </p:cNvSpPr>
          <p:nvPr/>
        </p:nvSpPr>
        <p:spPr bwMode="auto">
          <a:xfrm>
            <a:off x="5553136" y="5460306"/>
            <a:ext cx="1584325" cy="2889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328874" y="3210514"/>
            <a:ext cx="916161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矩形标注 3"/>
          <p:cNvSpPr/>
          <p:nvPr/>
        </p:nvSpPr>
        <p:spPr bwMode="auto">
          <a:xfrm>
            <a:off x="7344382" y="3191255"/>
            <a:ext cx="1224136" cy="396875"/>
          </a:xfrm>
          <a:prstGeom prst="wedgeRectCallout">
            <a:avLst>
              <a:gd name="adj1" fmla="val -70700"/>
              <a:gd name="adj2" fmla="val 13832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无关项</a:t>
            </a:r>
          </a:p>
        </p:txBody>
      </p:sp>
      <p:sp>
        <p:nvSpPr>
          <p:cNvPr id="51" name="矩形标注 50"/>
          <p:cNvSpPr/>
          <p:nvPr/>
        </p:nvSpPr>
        <p:spPr bwMode="auto">
          <a:xfrm>
            <a:off x="7380312" y="4765850"/>
            <a:ext cx="1224136" cy="396875"/>
          </a:xfrm>
          <a:prstGeom prst="wedgeRectCallout">
            <a:avLst>
              <a:gd name="adj1" fmla="val -70700"/>
              <a:gd name="adj2" fmla="val 13832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无关项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4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721" grpId="0" build="p" autoUpdateAnimBg="0"/>
      <p:bldP spid="184354" grpId="0" animBg="1"/>
      <p:bldP spid="184355" grpId="0" animBg="1"/>
      <p:bldP spid="202754" grpId="0" animBg="1"/>
      <p:bldP spid="4" grpId="0" animBg="1"/>
      <p:bldP spid="5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82232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1836738" y="333375"/>
            <a:ext cx="54721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不完全给定函数</a:t>
            </a:r>
            <a:endParaRPr lang="en-US" altLang="zh-CN" sz="2600" b="1" dirty="0">
              <a:latin typeface="Arial" charset="0"/>
            </a:endParaRPr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133600"/>
            <a:ext cx="1665287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AutoShape 7"/>
          <p:cNvSpPr>
            <a:spLocks noChangeArrowheads="1"/>
          </p:cNvSpPr>
          <p:nvPr/>
        </p:nvSpPr>
        <p:spPr bwMode="auto">
          <a:xfrm>
            <a:off x="6381750" y="2870200"/>
            <a:ext cx="1584325" cy="2889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0" name="AutoShape 8"/>
          <p:cNvSpPr>
            <a:spLocks noChangeArrowheads="1"/>
          </p:cNvSpPr>
          <p:nvPr/>
        </p:nvSpPr>
        <p:spPr bwMode="auto">
          <a:xfrm>
            <a:off x="6381750" y="4452938"/>
            <a:ext cx="1584325" cy="2889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1" name="Text Box 2"/>
          <p:cNvSpPr txBox="1">
            <a:spLocks noChangeArrowheads="1"/>
          </p:cNvSpPr>
          <p:nvPr/>
        </p:nvSpPr>
        <p:spPr bwMode="auto">
          <a:xfrm>
            <a:off x="395288" y="1052513"/>
            <a:ext cx="75612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400" b="1">
                <a:solidFill>
                  <a:schemeClr val="bg1"/>
                </a:solidFill>
                <a:latin typeface="Arial" charset="0"/>
              </a:rPr>
              <a:t>2. </a:t>
            </a:r>
            <a:r>
              <a:rPr lang="zh-CN" altLang="en-US" sz="3400" b="1">
                <a:solidFill>
                  <a:schemeClr val="bg1"/>
                </a:solidFill>
                <a:latin typeface="Arial" charset="0"/>
              </a:rPr>
              <a:t>不完全给定函数</a:t>
            </a:r>
          </a:p>
        </p:txBody>
      </p:sp>
      <p:sp>
        <p:nvSpPr>
          <p:cNvPr id="31752" name="Text Box 10"/>
          <p:cNvSpPr txBox="1">
            <a:spLocks noChangeArrowheads="1"/>
          </p:cNvSpPr>
          <p:nvPr/>
        </p:nvSpPr>
        <p:spPr bwMode="auto">
          <a:xfrm>
            <a:off x="684213" y="2349500"/>
            <a:ext cx="4392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 dirty="0"/>
              <a:t>F</a:t>
            </a:r>
            <a:r>
              <a:rPr lang="en-US" altLang="zh-CN" sz="2800" b="1" dirty="0"/>
              <a:t> =</a:t>
            </a:r>
            <a:r>
              <a:rPr lang="en-US" altLang="zh-CN" sz="2800" b="1" dirty="0">
                <a:cs typeface="Times New Roman" pitchFamily="18" charset="0"/>
              </a:rPr>
              <a:t>∑</a:t>
            </a:r>
            <a:r>
              <a:rPr lang="en-US" altLang="zh-CN" sz="2800" b="1" i="1" dirty="0"/>
              <a:t>m</a:t>
            </a:r>
            <a:r>
              <a:rPr lang="en-US" altLang="zh-CN" sz="2800" b="1" dirty="0"/>
              <a:t>(0, 3, 7) + ∑</a:t>
            </a:r>
            <a:r>
              <a:rPr lang="en-US" altLang="zh-CN" sz="2800" b="1" i="1" dirty="0"/>
              <a:t>d</a:t>
            </a:r>
            <a:r>
              <a:rPr lang="en-US" altLang="zh-CN" sz="2800" b="1" dirty="0"/>
              <a:t>(1, 6)</a:t>
            </a:r>
            <a:endParaRPr lang="zh-CN" altLang="en-US" sz="2800" b="1" dirty="0"/>
          </a:p>
        </p:txBody>
      </p:sp>
      <p:sp>
        <p:nvSpPr>
          <p:cNvPr id="31753" name="Text Box 11"/>
          <p:cNvSpPr txBox="1">
            <a:spLocks noChangeArrowheads="1"/>
          </p:cNvSpPr>
          <p:nvPr/>
        </p:nvSpPr>
        <p:spPr bwMode="auto">
          <a:xfrm>
            <a:off x="755650" y="3284538"/>
            <a:ext cx="4465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F</a:t>
            </a:r>
            <a:r>
              <a:rPr lang="en-US" altLang="zh-CN" sz="2800" b="1"/>
              <a:t> =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∏</a:t>
            </a:r>
            <a:r>
              <a:rPr lang="en-US" altLang="zh-CN" sz="2800" b="1" i="1"/>
              <a:t>M</a:t>
            </a:r>
            <a:r>
              <a:rPr lang="en-US" altLang="zh-CN" sz="2800" b="1"/>
              <a:t>(2, 4, 5) </a:t>
            </a:r>
            <a:r>
              <a:rPr lang="en-US" altLang="zh-CN" sz="2800" b="1">
                <a:latin typeface="宋体" pitchFamily="2" charset="-122"/>
              </a:rPr>
              <a:t>•</a:t>
            </a:r>
            <a:r>
              <a:rPr lang="en-US" altLang="zh-CN" sz="2800" b="1"/>
              <a:t> ∏ </a:t>
            </a:r>
            <a:r>
              <a:rPr lang="en-US" altLang="zh-CN" sz="2800" b="1" i="1"/>
              <a:t>D</a:t>
            </a:r>
            <a:r>
              <a:rPr lang="en-US" altLang="zh-CN" sz="2800" b="1"/>
              <a:t>(1, 6)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/>
      <p:bldP spid="3175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2051050" y="1844675"/>
            <a:ext cx="5832475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布尔代数的应用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最大项、最小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项展开式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不完全给定函数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213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4213" y="1052513"/>
            <a:ext cx="79914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ts val="4325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80000"/>
            </a:pPr>
            <a:r>
              <a:rPr lang="en-US" altLang="zh-CN" sz="36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逻辑设计目标</a:t>
            </a:r>
          </a:p>
          <a:p>
            <a:pPr marL="800100" lvl="1" indent="-342900">
              <a:lnSpc>
                <a:spcPts val="4325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 实现逻辑功能</a:t>
            </a:r>
          </a:p>
          <a:p>
            <a:pPr marL="800100" lvl="1" indent="-342900">
              <a:lnSpc>
                <a:spcPts val="4325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 满足性能指标</a:t>
            </a:r>
          </a:p>
          <a:p>
            <a:pPr marL="800100" lvl="1" indent="-342900">
              <a:lnSpc>
                <a:spcPts val="4325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 综合考虑各项因素：</a:t>
            </a:r>
          </a:p>
          <a:p>
            <a:pPr marL="800100" lvl="1" indent="-342900">
              <a:lnSpc>
                <a:spcPts val="4325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8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    大小</a:t>
            </a:r>
            <a:r>
              <a:rPr lang="zh-CN" altLang="en-US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功耗、价格、可靠性、</a:t>
            </a:r>
          </a:p>
          <a:p>
            <a:pPr marL="800100" lvl="1" indent="-342900">
              <a:lnSpc>
                <a:spcPts val="4325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8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    速度、易实现、易维修、美观等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5157788"/>
            <a:ext cx="7993062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3200" b="1" dirty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kumimoji="0" lang="zh-CN" altLang="en-US" sz="3200" b="1" dirty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注：设计不唯一，最佳</a:t>
            </a:r>
            <a:r>
              <a:rPr kumimoji="0" lang="zh-CN" altLang="en-US" sz="3200" b="1" dirty="0" smtClean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设计方案随</a:t>
            </a:r>
            <a:r>
              <a:rPr kumimoji="0" lang="zh-CN" altLang="en-US" sz="3200" b="1" dirty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新技术的不断推出而变化</a:t>
            </a: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1835150" y="188913"/>
            <a:ext cx="6337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组合逻辑电路的设计方法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6149" name="Picture 5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utoUpdateAnimBg="0"/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850" y="1341438"/>
            <a:ext cx="8280400" cy="3430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latin typeface="Arial" charset="0"/>
              </a:rPr>
              <a:t>How to design a combinational logic circuit?</a:t>
            </a:r>
            <a:r>
              <a:rPr lang="en-US" altLang="zh-CN" sz="3200" dirty="0">
                <a:latin typeface="Arial" charset="0"/>
              </a:rPr>
              <a:t> </a:t>
            </a:r>
          </a:p>
          <a:p>
            <a:pPr marL="623888" indent="-623888">
              <a:defRPr/>
            </a:pPr>
            <a:r>
              <a:rPr lang="en-US" altLang="zh-CN" sz="2600" b="1" dirty="0">
                <a:solidFill>
                  <a:schemeClr val="bg1"/>
                </a:solidFill>
                <a:latin typeface="Arial" charset="0"/>
              </a:rPr>
              <a:t>1.  </a:t>
            </a:r>
            <a:r>
              <a:rPr lang="zh-CN" altLang="en-US" sz="2600" b="1" dirty="0">
                <a:solidFill>
                  <a:schemeClr val="bg1"/>
                </a:solidFill>
                <a:latin typeface="Arial" charset="0"/>
              </a:rPr>
              <a:t>将文字描述的功能直接转换为</a:t>
            </a:r>
            <a:r>
              <a:rPr lang="zh-CN" altLang="en-US" sz="2600" b="1" dirty="0" smtClean="0">
                <a:solidFill>
                  <a:schemeClr val="bg1"/>
                </a:solidFill>
                <a:latin typeface="Arial" charset="0"/>
              </a:rPr>
              <a:t>真值表或表达式</a:t>
            </a:r>
            <a:endParaRPr lang="en-US" altLang="zh-CN" sz="2600" b="1" dirty="0" smtClean="0">
              <a:solidFill>
                <a:schemeClr val="bg1"/>
              </a:solidFill>
              <a:latin typeface="Arial" charset="0"/>
            </a:endParaRPr>
          </a:p>
          <a:p>
            <a:pPr marL="623888" indent="-623888">
              <a:defRPr/>
            </a:pPr>
            <a:r>
              <a:rPr lang="en-US" altLang="zh-CN" sz="2600" b="1" dirty="0" smtClean="0">
                <a:latin typeface="Arial" charset="0"/>
              </a:rPr>
              <a:t>2.  </a:t>
            </a:r>
            <a:r>
              <a:rPr lang="zh-CN" altLang="en-US" sz="2600" b="1" dirty="0" smtClean="0">
                <a:latin typeface="Arial" charset="0"/>
              </a:rPr>
              <a:t>根据真值表，写出两种标准形式的逻辑表达式：</a:t>
            </a:r>
            <a:endParaRPr lang="en-US" altLang="zh-CN" sz="2600" dirty="0" smtClean="0">
              <a:latin typeface="Arial" charset="0"/>
            </a:endParaRPr>
          </a:p>
          <a:p>
            <a:pPr marL="623888" indent="-623888">
              <a:defRPr/>
            </a:pPr>
            <a:r>
              <a:rPr lang="en-US" altLang="zh-CN" b="1" dirty="0" smtClean="0">
                <a:solidFill>
                  <a:srgbClr val="006600"/>
                </a:solidFill>
                <a:latin typeface="Arial" charset="0"/>
              </a:rPr>
              <a:t>             </a:t>
            </a:r>
            <a:r>
              <a:rPr lang="zh-CN" altLang="en-US" b="1" dirty="0">
                <a:solidFill>
                  <a:srgbClr val="006600"/>
                </a:solidFill>
                <a:latin typeface="宋体" pitchFamily="2" charset="-122"/>
              </a:rPr>
              <a:t>标准与或式 </a:t>
            </a:r>
            <a:r>
              <a:rPr lang="en-US" altLang="zh-CN" b="1" dirty="0">
                <a:solidFill>
                  <a:srgbClr val="006600"/>
                </a:solidFill>
                <a:latin typeface="Arial" charset="0"/>
              </a:rPr>
              <a:t>(</a:t>
            </a:r>
            <a:r>
              <a:rPr lang="en-US" altLang="zh-CN" b="1" dirty="0" err="1">
                <a:solidFill>
                  <a:srgbClr val="006600"/>
                </a:solidFill>
                <a:latin typeface="Arial" charset="0"/>
              </a:rPr>
              <a:t>minterm</a:t>
            </a:r>
            <a:r>
              <a:rPr lang="en-US" altLang="zh-CN" b="1" dirty="0">
                <a:solidFill>
                  <a:srgbClr val="006600"/>
                </a:solidFill>
                <a:latin typeface="Arial" charset="0"/>
              </a:rPr>
              <a:t> expansion: and-or)</a:t>
            </a:r>
            <a:r>
              <a:rPr lang="en-US" altLang="zh-CN" sz="2600" b="1" dirty="0">
                <a:solidFill>
                  <a:srgbClr val="006600"/>
                </a:solidFill>
                <a:latin typeface="Arial" charset="0"/>
              </a:rPr>
              <a:t>  </a:t>
            </a:r>
          </a:p>
          <a:p>
            <a:pPr marL="623888" indent="-623888">
              <a:defRPr/>
            </a:pPr>
            <a:r>
              <a:rPr lang="en-US" altLang="zh-CN" b="1" dirty="0">
                <a:solidFill>
                  <a:srgbClr val="006600"/>
                </a:solidFill>
                <a:latin typeface="Arial" charset="0"/>
              </a:rPr>
              <a:t>             </a:t>
            </a:r>
            <a:r>
              <a:rPr lang="zh-CN" altLang="en-US" b="1" dirty="0">
                <a:solidFill>
                  <a:srgbClr val="006600"/>
                </a:solidFill>
                <a:latin typeface="Arial" charset="0"/>
              </a:rPr>
              <a:t>标准或与式 </a:t>
            </a:r>
            <a:r>
              <a:rPr lang="en-US" altLang="zh-CN" b="1" dirty="0">
                <a:solidFill>
                  <a:srgbClr val="006600"/>
                </a:solidFill>
                <a:latin typeface="Arial" charset="0"/>
              </a:rPr>
              <a:t>(</a:t>
            </a:r>
            <a:r>
              <a:rPr lang="en-US" altLang="zh-CN" b="1" dirty="0" err="1">
                <a:solidFill>
                  <a:srgbClr val="006600"/>
                </a:solidFill>
                <a:latin typeface="Arial" charset="0"/>
              </a:rPr>
              <a:t>maxterm</a:t>
            </a:r>
            <a:r>
              <a:rPr lang="en-US" altLang="zh-CN" b="1" dirty="0">
                <a:solidFill>
                  <a:srgbClr val="006600"/>
                </a:solidFill>
                <a:latin typeface="Arial" charset="0"/>
              </a:rPr>
              <a:t> expansion: or-and)</a:t>
            </a:r>
            <a:endParaRPr lang="zh-CN" altLang="en-US" sz="2600" b="1" dirty="0">
              <a:latin typeface="Arial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35150" y="333375"/>
            <a:ext cx="5472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latin typeface="Arial" charset="0"/>
              </a:rPr>
              <a:t>布尔代数的应用</a:t>
            </a:r>
            <a:r>
              <a:rPr lang="en-US" altLang="zh-CN" sz="2600" b="1" dirty="0" smtClean="0">
                <a:latin typeface="Arial" charset="0"/>
              </a:rPr>
              <a:t>——</a:t>
            </a:r>
            <a:r>
              <a:rPr lang="zh-CN" altLang="en-US" sz="2600" b="1" dirty="0" smtClean="0">
                <a:latin typeface="Arial" charset="0"/>
              </a:rPr>
              <a:t>组合逻辑设计</a:t>
            </a:r>
            <a:endParaRPr lang="en-US" altLang="zh-CN" sz="26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27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688" name="Text Box 8"/>
          <p:cNvSpPr txBox="1">
            <a:spLocks noChangeArrowheads="1"/>
          </p:cNvSpPr>
          <p:nvPr/>
        </p:nvSpPr>
        <p:spPr bwMode="auto">
          <a:xfrm>
            <a:off x="0" y="2059335"/>
            <a:ext cx="9396413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150" dirty="0">
                <a:latin typeface="Arial" charset="0"/>
              </a:rPr>
              <a:t>Mary watches TV </a:t>
            </a:r>
            <a:r>
              <a:rPr lang="en-US" altLang="zh-CN" sz="2150" b="1" dirty="0">
                <a:solidFill>
                  <a:schemeClr val="bg1"/>
                </a:solidFill>
                <a:latin typeface="Arial" charset="0"/>
              </a:rPr>
              <a:t>if</a:t>
            </a:r>
            <a:r>
              <a:rPr lang="en-US" altLang="zh-CN" sz="2150" dirty="0">
                <a:latin typeface="Arial" charset="0"/>
              </a:rPr>
              <a:t> it is Monday night </a:t>
            </a:r>
            <a:r>
              <a:rPr lang="en-US" altLang="zh-CN" sz="2150" b="1" dirty="0">
                <a:solidFill>
                  <a:schemeClr val="bg1"/>
                </a:solidFill>
                <a:latin typeface="Arial" charset="0"/>
              </a:rPr>
              <a:t>and</a:t>
            </a:r>
            <a:r>
              <a:rPr lang="en-US" altLang="zh-CN" sz="2150" dirty="0">
                <a:latin typeface="Arial" charset="0"/>
              </a:rPr>
              <a:t> she has finished her homework</a:t>
            </a:r>
            <a:endParaRPr lang="zh-CN" altLang="en-US" sz="2150" dirty="0">
              <a:latin typeface="Arial" charset="0"/>
            </a:endParaRPr>
          </a:p>
        </p:txBody>
      </p:sp>
      <p:sp>
        <p:nvSpPr>
          <p:cNvPr id="199689" name="AutoShape 9"/>
          <p:cNvSpPr>
            <a:spLocks/>
          </p:cNvSpPr>
          <p:nvPr/>
        </p:nvSpPr>
        <p:spPr bwMode="auto">
          <a:xfrm rot="16200000">
            <a:off x="1031875" y="1737073"/>
            <a:ext cx="288925" cy="1657350"/>
          </a:xfrm>
          <a:prstGeom prst="leftBrace">
            <a:avLst>
              <a:gd name="adj1" fmla="val 47802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9690" name="AutoShape 10"/>
          <p:cNvSpPr>
            <a:spLocks/>
          </p:cNvSpPr>
          <p:nvPr/>
        </p:nvSpPr>
        <p:spPr bwMode="auto">
          <a:xfrm rot="16200000">
            <a:off x="3336925" y="1735486"/>
            <a:ext cx="288925" cy="1657350"/>
          </a:xfrm>
          <a:prstGeom prst="leftBrace">
            <a:avLst>
              <a:gd name="adj1" fmla="val 47802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9691" name="AutoShape 11"/>
          <p:cNvSpPr>
            <a:spLocks/>
          </p:cNvSpPr>
          <p:nvPr/>
        </p:nvSpPr>
        <p:spPr bwMode="auto">
          <a:xfrm rot="16200000">
            <a:off x="7081044" y="944117"/>
            <a:ext cx="288925" cy="3240087"/>
          </a:xfrm>
          <a:prstGeom prst="leftBrace">
            <a:avLst>
              <a:gd name="adj1" fmla="val 93452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4045533" y="1265138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  <a:latin typeface="Arial" charset="0"/>
              </a:rPr>
              <a:t>逻辑关系</a:t>
            </a:r>
          </a:p>
        </p:txBody>
      </p:sp>
      <p:sp>
        <p:nvSpPr>
          <p:cNvPr id="199693" name="Line 13"/>
          <p:cNvSpPr>
            <a:spLocks noChangeShapeType="1"/>
          </p:cNvSpPr>
          <p:nvPr/>
        </p:nvSpPr>
        <p:spPr bwMode="auto">
          <a:xfrm flipV="1">
            <a:off x="3357961" y="1730573"/>
            <a:ext cx="792956" cy="425599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9694" name="Line 14"/>
          <p:cNvSpPr>
            <a:spLocks noChangeShapeType="1"/>
          </p:cNvSpPr>
          <p:nvPr/>
        </p:nvSpPr>
        <p:spPr bwMode="auto">
          <a:xfrm flipH="1" flipV="1">
            <a:off x="6108999" y="1661766"/>
            <a:ext cx="936873" cy="512762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9695" name="Text Box 15"/>
          <p:cNvSpPr txBox="1">
            <a:spLocks noChangeArrowheads="1"/>
          </p:cNvSpPr>
          <p:nvPr/>
        </p:nvSpPr>
        <p:spPr bwMode="auto">
          <a:xfrm>
            <a:off x="900113" y="3643660"/>
            <a:ext cx="64087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1" dirty="0">
                <a:solidFill>
                  <a:schemeClr val="bg1"/>
                </a:solidFill>
                <a:latin typeface="Arial" charset="0"/>
              </a:rPr>
              <a:t>F 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</a:rPr>
              <a:t>=1</a:t>
            </a:r>
            <a:r>
              <a:rPr lang="zh-CN" altLang="en-US" b="1" dirty="0">
                <a:latin typeface="Arial" charset="0"/>
              </a:rPr>
              <a:t>：看电视；    </a:t>
            </a:r>
            <a:r>
              <a:rPr lang="en-US" altLang="zh-CN" b="1" i="1" dirty="0">
                <a:solidFill>
                  <a:schemeClr val="bg1"/>
                </a:solidFill>
                <a:latin typeface="Arial" charset="0"/>
              </a:rPr>
              <a:t>F =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</a:rPr>
              <a:t>0</a:t>
            </a:r>
            <a:r>
              <a:rPr lang="zh-CN" altLang="en-US" b="1" dirty="0" smtClean="0">
                <a:solidFill>
                  <a:schemeClr val="bg1"/>
                </a:solidFill>
                <a:latin typeface="Arial" charset="0"/>
              </a:rPr>
              <a:t>：</a:t>
            </a:r>
            <a:r>
              <a:rPr lang="zh-CN" altLang="en-US" b="1" dirty="0">
                <a:latin typeface="Arial" charset="0"/>
              </a:rPr>
              <a:t>不</a:t>
            </a:r>
            <a:r>
              <a:rPr lang="zh-CN" altLang="en-US" b="1" dirty="0" smtClean="0">
                <a:latin typeface="Arial" charset="0"/>
              </a:rPr>
              <a:t>看</a:t>
            </a:r>
            <a:r>
              <a:rPr lang="zh-CN" altLang="en-US" b="1" dirty="0">
                <a:latin typeface="Arial" charset="0"/>
              </a:rPr>
              <a:t>电视</a:t>
            </a:r>
            <a:r>
              <a:rPr lang="en-US" altLang="zh-CN" b="1" dirty="0">
                <a:latin typeface="Arial" charset="0"/>
              </a:rPr>
              <a:t>.</a:t>
            </a:r>
          </a:p>
          <a:p>
            <a:pPr eaLnBrk="1" hangingPunct="1"/>
            <a:r>
              <a:rPr lang="en-US" altLang="zh-CN" b="1" i="1" dirty="0">
                <a:solidFill>
                  <a:schemeClr val="bg1"/>
                </a:solidFill>
                <a:latin typeface="Arial" charset="0"/>
              </a:rPr>
              <a:t>A 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</a:rPr>
              <a:t>=1</a:t>
            </a:r>
            <a:r>
              <a:rPr lang="en-US" altLang="zh-CN" b="1" dirty="0">
                <a:latin typeface="Arial" charset="0"/>
              </a:rPr>
              <a:t>:  </a:t>
            </a:r>
            <a:r>
              <a:rPr lang="zh-CN" altLang="en-US" b="1" dirty="0">
                <a:latin typeface="Arial" charset="0"/>
              </a:rPr>
              <a:t>周一晚上</a:t>
            </a:r>
            <a:r>
              <a:rPr lang="en-US" altLang="zh-CN" b="1" dirty="0">
                <a:latin typeface="Arial" charset="0"/>
              </a:rPr>
              <a:t>;   </a:t>
            </a:r>
            <a:r>
              <a:rPr lang="en-US" altLang="zh-CN" b="1" i="1" dirty="0">
                <a:solidFill>
                  <a:schemeClr val="bg1"/>
                </a:solidFill>
                <a:latin typeface="Arial" charset="0"/>
              </a:rPr>
              <a:t>A 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</a:rPr>
              <a:t>=0</a:t>
            </a:r>
            <a:r>
              <a:rPr lang="zh-CN" altLang="en-US" b="1" dirty="0">
                <a:solidFill>
                  <a:schemeClr val="bg1"/>
                </a:solidFill>
                <a:latin typeface="Arial" charset="0"/>
              </a:rPr>
              <a:t>：</a:t>
            </a:r>
            <a:r>
              <a:rPr lang="zh-CN" altLang="en-US" b="1" dirty="0">
                <a:latin typeface="Arial" charset="0"/>
              </a:rPr>
              <a:t>不是周一晚上</a:t>
            </a:r>
            <a:r>
              <a:rPr lang="en-US" altLang="zh-CN" b="1" dirty="0">
                <a:latin typeface="Arial" charset="0"/>
              </a:rPr>
              <a:t>.</a:t>
            </a:r>
          </a:p>
          <a:p>
            <a:pPr eaLnBrk="1" hangingPunct="1"/>
            <a:r>
              <a:rPr lang="en-US" altLang="zh-CN" b="1" i="1" dirty="0">
                <a:solidFill>
                  <a:schemeClr val="bg1"/>
                </a:solidFill>
                <a:latin typeface="Arial" charset="0"/>
              </a:rPr>
              <a:t>B 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</a:rPr>
              <a:t>=1</a:t>
            </a:r>
            <a:r>
              <a:rPr lang="zh-CN" altLang="en-US" b="1" dirty="0">
                <a:solidFill>
                  <a:schemeClr val="bg1"/>
                </a:solidFill>
                <a:latin typeface="Arial" charset="0"/>
              </a:rPr>
              <a:t>：</a:t>
            </a:r>
            <a:r>
              <a:rPr lang="zh-CN" altLang="en-US" b="1" dirty="0">
                <a:latin typeface="Arial" charset="0"/>
              </a:rPr>
              <a:t>完成作业</a:t>
            </a:r>
            <a:r>
              <a:rPr lang="en-US" altLang="zh-CN" b="1" dirty="0">
                <a:latin typeface="Arial" charset="0"/>
              </a:rPr>
              <a:t>;  </a:t>
            </a:r>
            <a:r>
              <a:rPr lang="en-US" altLang="zh-CN" b="1" i="1" dirty="0">
                <a:solidFill>
                  <a:schemeClr val="bg1"/>
                </a:solidFill>
                <a:latin typeface="Arial" charset="0"/>
              </a:rPr>
              <a:t>B 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</a:rPr>
              <a:t>=0</a:t>
            </a:r>
            <a:r>
              <a:rPr lang="zh-CN" altLang="en-US" b="1" dirty="0">
                <a:latin typeface="Arial" charset="0"/>
              </a:rPr>
              <a:t>： 没完成作业</a:t>
            </a:r>
          </a:p>
        </p:txBody>
      </p:sp>
      <p:sp>
        <p:nvSpPr>
          <p:cNvPr id="199696" name="Text Box 16"/>
          <p:cNvSpPr txBox="1">
            <a:spLocks noChangeArrowheads="1"/>
          </p:cNvSpPr>
          <p:nvPr/>
        </p:nvSpPr>
        <p:spPr bwMode="auto">
          <a:xfrm>
            <a:off x="323850" y="3197573"/>
            <a:ext cx="1512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latin typeface="Arial" charset="0"/>
              </a:rPr>
              <a:t>定义</a:t>
            </a:r>
            <a:r>
              <a:rPr lang="en-US" altLang="zh-CN" b="1" i="1" dirty="0" smtClean="0">
                <a:latin typeface="Arial" charset="0"/>
              </a:rPr>
              <a:t>:</a:t>
            </a:r>
            <a:endParaRPr lang="en-US" altLang="zh-CN" b="1" i="1" dirty="0">
              <a:latin typeface="Arial" charset="0"/>
            </a:endParaRPr>
          </a:p>
        </p:txBody>
      </p:sp>
      <p:sp>
        <p:nvSpPr>
          <p:cNvPr id="199697" name="Text Box 17"/>
          <p:cNvSpPr txBox="1">
            <a:spLocks noChangeArrowheads="1"/>
          </p:cNvSpPr>
          <p:nvPr/>
        </p:nvSpPr>
        <p:spPr bwMode="auto">
          <a:xfrm>
            <a:off x="7092950" y="4148485"/>
            <a:ext cx="1368425" cy="476250"/>
          </a:xfrm>
          <a:prstGeom prst="rect">
            <a:avLst/>
          </a:prstGeom>
          <a:solidFill>
            <a:schemeClr val="folHlink"/>
          </a:solidFill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1">
                <a:latin typeface="Arial" charset="0"/>
              </a:rPr>
              <a:t>F </a:t>
            </a:r>
            <a:r>
              <a:rPr lang="en-US" altLang="zh-CN" b="1">
                <a:latin typeface="Arial" charset="0"/>
              </a:rPr>
              <a:t>=</a:t>
            </a:r>
            <a:r>
              <a:rPr lang="en-US" altLang="zh-CN" b="1" i="1">
                <a:latin typeface="Arial" charset="0"/>
              </a:rPr>
              <a:t>A• B</a:t>
            </a:r>
            <a:endParaRPr lang="zh-CN" altLang="en-US" b="1" i="1">
              <a:latin typeface="Arial" charset="0"/>
            </a:endParaRPr>
          </a:p>
        </p:txBody>
      </p:sp>
      <p:sp>
        <p:nvSpPr>
          <p:cNvPr id="279554" name="Text Box 2"/>
          <p:cNvSpPr txBox="1">
            <a:spLocks noChangeArrowheads="1"/>
          </p:cNvSpPr>
          <p:nvPr/>
        </p:nvSpPr>
        <p:spPr bwMode="auto">
          <a:xfrm>
            <a:off x="211362" y="1412280"/>
            <a:ext cx="72008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</a:rPr>
              <a:t>例：</a:t>
            </a:r>
            <a:r>
              <a:rPr lang="en-US" altLang="zh-CN" b="1" i="1" dirty="0" smtClean="0">
                <a:solidFill>
                  <a:schemeClr val="bg1"/>
                </a:solidFill>
              </a:rPr>
              <a:t> </a:t>
            </a:r>
            <a:endParaRPr lang="en-US" altLang="zh-CN" b="1" i="1" dirty="0">
              <a:solidFill>
                <a:schemeClr val="bg1"/>
              </a:solidFill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743271" y="344269"/>
            <a:ext cx="865326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latin typeface="Arial" charset="0"/>
              </a:rPr>
              <a:t>组合逻辑设计</a:t>
            </a:r>
            <a:r>
              <a:rPr lang="en-US" altLang="zh-CN" sz="2600" b="1" dirty="0" smtClean="0">
                <a:latin typeface="Arial" charset="0"/>
              </a:rPr>
              <a:t>——</a:t>
            </a:r>
            <a:r>
              <a:rPr lang="zh-CN" altLang="en-US" sz="2600" b="1" dirty="0">
                <a:solidFill>
                  <a:schemeClr val="bg1"/>
                </a:solidFill>
                <a:latin typeface="Arial" charset="0"/>
              </a:rPr>
              <a:t>文字描述的功能直接转换为</a:t>
            </a:r>
            <a:r>
              <a:rPr lang="zh-CN" altLang="en-US" sz="2600" b="1" dirty="0" smtClean="0">
                <a:solidFill>
                  <a:schemeClr val="bg1"/>
                </a:solidFill>
                <a:latin typeface="Arial" charset="0"/>
              </a:rPr>
              <a:t>表达式</a:t>
            </a:r>
            <a:endParaRPr lang="en-US" altLang="zh-CN" sz="2600" b="1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9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8" grpId="0"/>
      <p:bldP spid="199689" grpId="0" animBg="1"/>
      <p:bldP spid="199690" grpId="0" animBg="1"/>
      <p:bldP spid="199691" grpId="0" animBg="1"/>
      <p:bldP spid="199692" grpId="0"/>
      <p:bldP spid="199693" grpId="0" animBg="1"/>
      <p:bldP spid="199694" grpId="0" animBg="1"/>
      <p:bldP spid="199695" grpId="0"/>
      <p:bldP spid="199696" grpId="0"/>
      <p:bldP spid="199697" grpId="0" animBg="1"/>
      <p:bldP spid="2795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1116013" y="2205038"/>
            <a:ext cx="763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Arial" charset="0"/>
              </a:rPr>
              <a:t>The alarm will ring </a:t>
            </a:r>
            <a:r>
              <a:rPr lang="en-US" altLang="zh-CN" dirty="0" err="1">
                <a:latin typeface="Arial" charset="0"/>
              </a:rPr>
              <a:t>iff</a:t>
            </a:r>
            <a:r>
              <a:rPr lang="en-US" altLang="zh-CN" dirty="0">
                <a:latin typeface="Arial" charset="0"/>
              </a:rPr>
              <a:t> the alarm switch is on and</a:t>
            </a:r>
            <a:endParaRPr lang="zh-CN" altLang="en-US" dirty="0">
              <a:latin typeface="Arial" charset="0"/>
            </a:endParaRPr>
          </a:p>
        </p:txBody>
      </p:sp>
      <p:pic>
        <p:nvPicPr>
          <p:cNvPr id="10243" name="Picture 6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Text Box 14"/>
          <p:cNvSpPr txBox="1">
            <a:spLocks noChangeArrowheads="1"/>
          </p:cNvSpPr>
          <p:nvPr/>
        </p:nvSpPr>
        <p:spPr bwMode="auto">
          <a:xfrm>
            <a:off x="1116013" y="3502025"/>
            <a:ext cx="712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Arial" charset="0"/>
              </a:rPr>
              <a:t>the door is not closed  or  it is after 6 P.M.  and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10254" name="Text Box 2"/>
          <p:cNvSpPr txBox="1">
            <a:spLocks noChangeArrowheads="1"/>
          </p:cNvSpPr>
          <p:nvPr/>
        </p:nvSpPr>
        <p:spPr bwMode="auto">
          <a:xfrm>
            <a:off x="323850" y="1268413"/>
            <a:ext cx="133191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xtLst/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b="1" i="1">
                <a:solidFill>
                  <a:schemeClr val="bg1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i="0" dirty="0" smtClean="0"/>
              <a:t>例：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10255" name="Text Box 20"/>
          <p:cNvSpPr txBox="1">
            <a:spLocks noChangeArrowheads="1"/>
          </p:cNvSpPr>
          <p:nvPr/>
        </p:nvSpPr>
        <p:spPr bwMode="auto">
          <a:xfrm>
            <a:off x="1187450" y="4868863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Arial" charset="0"/>
              </a:rPr>
              <a:t>the window is not closed</a:t>
            </a:r>
            <a:endParaRPr lang="zh-CN" altLang="en-US">
              <a:latin typeface="Arial" charset="0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743271" y="344269"/>
            <a:ext cx="865326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latin typeface="Arial" charset="0"/>
              </a:rPr>
              <a:t>组合逻辑设计</a:t>
            </a:r>
            <a:r>
              <a:rPr lang="en-US" altLang="zh-CN" sz="2600" b="1" dirty="0" smtClean="0">
                <a:latin typeface="Arial" charset="0"/>
              </a:rPr>
              <a:t>——</a:t>
            </a:r>
            <a:r>
              <a:rPr lang="zh-CN" altLang="en-US" sz="2600" b="1" dirty="0">
                <a:solidFill>
                  <a:schemeClr val="bg1"/>
                </a:solidFill>
                <a:latin typeface="Arial" charset="0"/>
              </a:rPr>
              <a:t>文字描述的功能直接转换为</a:t>
            </a:r>
            <a:r>
              <a:rPr lang="zh-CN" altLang="en-US" sz="2600" b="1" dirty="0" smtClean="0">
                <a:solidFill>
                  <a:schemeClr val="bg1"/>
                </a:solidFill>
                <a:latin typeface="Arial" charset="0"/>
              </a:rPr>
              <a:t>表达式</a:t>
            </a:r>
            <a:endParaRPr lang="en-US" altLang="zh-CN" sz="2600" b="1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1116013" y="2205038"/>
            <a:ext cx="763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Arial" charset="0"/>
              </a:rPr>
              <a:t>The alarm will ring </a:t>
            </a:r>
            <a:r>
              <a:rPr lang="en-US" altLang="zh-CN" b="1" dirty="0" err="1">
                <a:solidFill>
                  <a:schemeClr val="bg1"/>
                </a:solidFill>
                <a:latin typeface="Arial" charset="0"/>
              </a:rPr>
              <a:t>iff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the alarm switch is on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</a:rPr>
              <a:t>and</a:t>
            </a:r>
            <a:endParaRPr lang="zh-CN" altLang="en-US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0243" name="Picture 6" descr="ELEG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AutoShape 10"/>
          <p:cNvSpPr>
            <a:spLocks/>
          </p:cNvSpPr>
          <p:nvPr/>
        </p:nvSpPr>
        <p:spPr bwMode="auto">
          <a:xfrm rot="-5400000">
            <a:off x="2160587" y="1952626"/>
            <a:ext cx="288925" cy="1657350"/>
          </a:xfrm>
          <a:prstGeom prst="leftBrace">
            <a:avLst>
              <a:gd name="adj1" fmla="val 47802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6" name="AutoShape 11"/>
          <p:cNvSpPr>
            <a:spLocks/>
          </p:cNvSpPr>
          <p:nvPr/>
        </p:nvSpPr>
        <p:spPr bwMode="auto">
          <a:xfrm rot="-5400000">
            <a:off x="5436394" y="1485107"/>
            <a:ext cx="288925" cy="2592387"/>
          </a:xfrm>
          <a:prstGeom prst="leftBrace">
            <a:avLst>
              <a:gd name="adj1" fmla="val 74771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7" name="Text Box 12"/>
          <p:cNvSpPr txBox="1">
            <a:spLocks noChangeArrowheads="1"/>
          </p:cNvSpPr>
          <p:nvPr/>
        </p:nvSpPr>
        <p:spPr bwMode="auto">
          <a:xfrm>
            <a:off x="2125663" y="29257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Arial" charset="0"/>
              </a:rPr>
              <a:t>Z</a:t>
            </a:r>
          </a:p>
        </p:txBody>
      </p:sp>
      <p:sp>
        <p:nvSpPr>
          <p:cNvPr id="10248" name="Text Box 13"/>
          <p:cNvSpPr txBox="1">
            <a:spLocks noChangeArrowheads="1"/>
          </p:cNvSpPr>
          <p:nvPr/>
        </p:nvSpPr>
        <p:spPr bwMode="auto">
          <a:xfrm>
            <a:off x="5292725" y="29257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Arial" charset="0"/>
              </a:rPr>
              <a:t>A</a:t>
            </a:r>
          </a:p>
        </p:txBody>
      </p:sp>
      <p:sp>
        <p:nvSpPr>
          <p:cNvPr id="10249" name="Text Box 14"/>
          <p:cNvSpPr txBox="1">
            <a:spLocks noChangeArrowheads="1"/>
          </p:cNvSpPr>
          <p:nvPr/>
        </p:nvSpPr>
        <p:spPr bwMode="auto">
          <a:xfrm>
            <a:off x="1116013" y="3502025"/>
            <a:ext cx="712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Arial" charset="0"/>
              </a:rPr>
              <a:t>the door is not closed  </a:t>
            </a:r>
            <a:r>
              <a:rPr lang="en-US" altLang="zh-CN" b="1" i="1" dirty="0">
                <a:solidFill>
                  <a:schemeClr val="bg1"/>
                </a:solidFill>
                <a:latin typeface="Arial" charset="0"/>
              </a:rPr>
              <a:t>or</a:t>
            </a:r>
            <a:r>
              <a:rPr lang="en-US" altLang="zh-CN" i="1" dirty="0">
                <a:latin typeface="Arial" charset="0"/>
              </a:rPr>
              <a:t>  </a:t>
            </a:r>
            <a:r>
              <a:rPr lang="en-US" altLang="zh-CN" dirty="0">
                <a:latin typeface="Arial" charset="0"/>
              </a:rPr>
              <a:t>it is after 6 P.M.  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</a:rPr>
              <a:t>and</a:t>
            </a:r>
            <a:endParaRPr lang="zh-CN" altLang="en-US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250" name="AutoShape 15"/>
          <p:cNvSpPr>
            <a:spLocks/>
          </p:cNvSpPr>
          <p:nvPr/>
        </p:nvSpPr>
        <p:spPr bwMode="auto">
          <a:xfrm rot="-5400000">
            <a:off x="2483644" y="2782094"/>
            <a:ext cx="288925" cy="2592387"/>
          </a:xfrm>
          <a:prstGeom prst="leftBrace">
            <a:avLst>
              <a:gd name="adj1" fmla="val 74771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51" name="Text Box 16"/>
          <p:cNvSpPr txBox="1">
            <a:spLocks noChangeArrowheads="1"/>
          </p:cNvSpPr>
          <p:nvPr/>
        </p:nvSpPr>
        <p:spPr bwMode="auto">
          <a:xfrm>
            <a:off x="2339975" y="4222750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Arial" charset="0"/>
              </a:rPr>
              <a:t>B'</a:t>
            </a:r>
          </a:p>
        </p:txBody>
      </p:sp>
      <p:sp>
        <p:nvSpPr>
          <p:cNvPr id="10252" name="AutoShape 17"/>
          <p:cNvSpPr>
            <a:spLocks/>
          </p:cNvSpPr>
          <p:nvPr/>
        </p:nvSpPr>
        <p:spPr bwMode="auto">
          <a:xfrm rot="-5400000">
            <a:off x="5543550" y="3222626"/>
            <a:ext cx="288925" cy="1657350"/>
          </a:xfrm>
          <a:prstGeom prst="leftBrace">
            <a:avLst>
              <a:gd name="adj1" fmla="val 47802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53" name="Text Box 18"/>
          <p:cNvSpPr txBox="1">
            <a:spLocks noChangeArrowheads="1"/>
          </p:cNvSpPr>
          <p:nvPr/>
        </p:nvSpPr>
        <p:spPr bwMode="auto">
          <a:xfrm>
            <a:off x="5508625" y="41957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Arial" charset="0"/>
              </a:rPr>
              <a:t>C</a:t>
            </a:r>
          </a:p>
        </p:txBody>
      </p:sp>
      <p:sp>
        <p:nvSpPr>
          <p:cNvPr id="10254" name="Text Box 2"/>
          <p:cNvSpPr txBox="1">
            <a:spLocks noChangeArrowheads="1"/>
          </p:cNvSpPr>
          <p:nvPr/>
        </p:nvSpPr>
        <p:spPr bwMode="auto">
          <a:xfrm>
            <a:off x="323850" y="1268413"/>
            <a:ext cx="133191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xtLst/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b="1" i="1">
                <a:solidFill>
                  <a:schemeClr val="bg1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i="0" dirty="0" smtClean="0"/>
              <a:t>例：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10255" name="Text Box 20"/>
          <p:cNvSpPr txBox="1">
            <a:spLocks noChangeArrowheads="1"/>
          </p:cNvSpPr>
          <p:nvPr/>
        </p:nvSpPr>
        <p:spPr bwMode="auto">
          <a:xfrm>
            <a:off x="1187450" y="4868863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Arial" charset="0"/>
              </a:rPr>
              <a:t>the window is not closed</a:t>
            </a:r>
            <a:endParaRPr lang="zh-CN" altLang="en-US">
              <a:latin typeface="Arial" charset="0"/>
            </a:endParaRPr>
          </a:p>
        </p:txBody>
      </p:sp>
      <p:sp>
        <p:nvSpPr>
          <p:cNvPr id="10256" name="AutoShape 21"/>
          <p:cNvSpPr>
            <a:spLocks/>
          </p:cNvSpPr>
          <p:nvPr/>
        </p:nvSpPr>
        <p:spPr bwMode="auto">
          <a:xfrm rot="-5400000">
            <a:off x="2770981" y="4148932"/>
            <a:ext cx="288925" cy="2592388"/>
          </a:xfrm>
          <a:prstGeom prst="leftBrace">
            <a:avLst>
              <a:gd name="adj1" fmla="val 74771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57" name="Text Box 22"/>
          <p:cNvSpPr txBox="1">
            <a:spLocks noChangeArrowheads="1"/>
          </p:cNvSpPr>
          <p:nvPr/>
        </p:nvSpPr>
        <p:spPr bwMode="auto">
          <a:xfrm>
            <a:off x="2627313" y="5589588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Arial" charset="0"/>
              </a:rPr>
              <a:t>D'</a:t>
            </a:r>
          </a:p>
        </p:txBody>
      </p:sp>
      <p:sp>
        <p:nvSpPr>
          <p:cNvPr id="10258" name="Text Box 23"/>
          <p:cNvSpPr txBox="1">
            <a:spLocks noChangeArrowheads="1"/>
          </p:cNvSpPr>
          <p:nvPr/>
        </p:nvSpPr>
        <p:spPr bwMode="auto">
          <a:xfrm>
            <a:off x="3419475" y="1341438"/>
            <a:ext cx="2376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 dirty="0"/>
              <a:t>Z 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AB'+CD'</a:t>
            </a:r>
            <a:endParaRPr lang="zh-CN" altLang="en-US" sz="2800" b="1" i="1" dirty="0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743271" y="344269"/>
            <a:ext cx="865326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latin typeface="Arial" charset="0"/>
              </a:rPr>
              <a:t>组合逻辑设计</a:t>
            </a:r>
            <a:r>
              <a:rPr lang="en-US" altLang="zh-CN" sz="2600" b="1" dirty="0" smtClean="0">
                <a:latin typeface="Arial" charset="0"/>
              </a:rPr>
              <a:t>——</a:t>
            </a:r>
            <a:r>
              <a:rPr lang="zh-CN" altLang="en-US" sz="2600" b="1" dirty="0">
                <a:solidFill>
                  <a:schemeClr val="bg1"/>
                </a:solidFill>
                <a:latin typeface="Arial" charset="0"/>
              </a:rPr>
              <a:t>文字描述的功能直接转换为</a:t>
            </a:r>
            <a:r>
              <a:rPr lang="zh-CN" altLang="en-US" sz="2600" b="1" dirty="0" smtClean="0">
                <a:solidFill>
                  <a:schemeClr val="bg1"/>
                </a:solidFill>
                <a:latin typeface="Arial" charset="0"/>
              </a:rPr>
              <a:t>表达式</a:t>
            </a:r>
            <a:endParaRPr lang="en-US" altLang="zh-CN" sz="2600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779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246" grpId="0" animBg="1"/>
      <p:bldP spid="10247" grpId="0"/>
      <p:bldP spid="10248" grpId="0"/>
      <p:bldP spid="10250" grpId="0" animBg="1"/>
      <p:bldP spid="10251" grpId="0"/>
      <p:bldP spid="10252" grpId="0" animBg="1"/>
      <p:bldP spid="10253" grpId="0"/>
      <p:bldP spid="10256" grpId="0" animBg="1"/>
      <p:bldP spid="10257" grpId="0"/>
      <p:bldP spid="10258" grpId="0"/>
    </p:bldLst>
  </p:timing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28384</TotalTime>
  <Words>2058</Words>
  <Application>Microsoft Office PowerPoint</Application>
  <PresentationFormat>全屏显示(4:3)</PresentationFormat>
  <Paragraphs>462</Paragraphs>
  <Slides>49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52" baseType="lpstr">
      <vt:lpstr>Soaring</vt:lpstr>
      <vt:lpstr>Clip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</vt:vector>
  </TitlesOfParts>
  <Company>niuyv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hp</cp:lastModifiedBy>
  <cp:revision>2376</cp:revision>
  <dcterms:created xsi:type="dcterms:W3CDTF">2002-03-18T12:39:57Z</dcterms:created>
  <dcterms:modified xsi:type="dcterms:W3CDTF">2018-04-17T04:50:19Z</dcterms:modified>
</cp:coreProperties>
</file>