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3"/>
  </p:notesMasterIdLst>
  <p:handoutMasterIdLst>
    <p:handoutMasterId r:id="rId54"/>
  </p:handoutMasterIdLst>
  <p:sldIdLst>
    <p:sldId id="594" r:id="rId2"/>
    <p:sldId id="642" r:id="rId3"/>
    <p:sldId id="388" r:id="rId4"/>
    <p:sldId id="640" r:id="rId5"/>
    <p:sldId id="647" r:id="rId6"/>
    <p:sldId id="641" r:id="rId7"/>
    <p:sldId id="644" r:id="rId8"/>
    <p:sldId id="598" r:id="rId9"/>
    <p:sldId id="448" r:id="rId10"/>
    <p:sldId id="651" r:id="rId11"/>
    <p:sldId id="664" r:id="rId12"/>
    <p:sldId id="449" r:id="rId13"/>
    <p:sldId id="652" r:id="rId14"/>
    <p:sldId id="666" r:id="rId15"/>
    <p:sldId id="667" r:id="rId16"/>
    <p:sldId id="451" r:id="rId17"/>
    <p:sldId id="672" r:id="rId18"/>
    <p:sldId id="452" r:id="rId19"/>
    <p:sldId id="453" r:id="rId20"/>
    <p:sldId id="454" r:id="rId21"/>
    <p:sldId id="646" r:id="rId22"/>
    <p:sldId id="455" r:id="rId23"/>
    <p:sldId id="580" r:id="rId24"/>
    <p:sldId id="456" r:id="rId25"/>
    <p:sldId id="633" r:id="rId26"/>
    <p:sldId id="462" r:id="rId27"/>
    <p:sldId id="658" r:id="rId28"/>
    <p:sldId id="659" r:id="rId29"/>
    <p:sldId id="661" r:id="rId30"/>
    <p:sldId id="671" r:id="rId31"/>
    <p:sldId id="656" r:id="rId32"/>
    <p:sldId id="674" r:id="rId33"/>
    <p:sldId id="463" r:id="rId34"/>
    <p:sldId id="464" r:id="rId35"/>
    <p:sldId id="645" r:id="rId36"/>
    <p:sldId id="662" r:id="rId37"/>
    <p:sldId id="469" r:id="rId38"/>
    <p:sldId id="470" r:id="rId39"/>
    <p:sldId id="670" r:id="rId40"/>
    <p:sldId id="635" r:id="rId41"/>
    <p:sldId id="465" r:id="rId42"/>
    <p:sldId id="466" r:id="rId43"/>
    <p:sldId id="467" r:id="rId44"/>
    <p:sldId id="636" r:id="rId45"/>
    <p:sldId id="468" r:id="rId46"/>
    <p:sldId id="634" r:id="rId47"/>
    <p:sldId id="675" r:id="rId48"/>
    <p:sldId id="518" r:id="rId49"/>
    <p:sldId id="678" r:id="rId50"/>
    <p:sldId id="677" r:id="rId51"/>
    <p:sldId id="655" r:id="rId5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56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00CC"/>
    <a:srgbClr val="FF6600"/>
    <a:srgbClr val="660066"/>
    <a:srgbClr val="D60093"/>
    <a:srgbClr val="FFE0A3"/>
    <a:srgbClr val="006600"/>
    <a:srgbClr val="FFFF99"/>
    <a:srgbClr val="0066FF"/>
    <a:srgbClr val="00CCFF"/>
    <a:srgbClr val="FF505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6" autoAdjust="0"/>
    <p:restoredTop sz="94711" autoAdjust="0"/>
  </p:normalViewPr>
  <p:slideViewPr>
    <p:cSldViewPr>
      <p:cViewPr varScale="1">
        <p:scale>
          <a:sx n="65" d="100"/>
          <a:sy n="65" d="100"/>
        </p:scale>
        <p:origin x="-712" y="-60"/>
      </p:cViewPr>
      <p:guideLst>
        <p:guide orient="horz" pos="2256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26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AC21D7E-6D46-4855-9C9B-AC35EA3DA4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32192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2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22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2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510D2BC-BC31-4CAA-87A6-E3D38D9E8A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79759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0D2BC-BC31-4CAA-87A6-E3D38D9E8AA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8527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197D6-7F5C-45B5-8FEE-06A1E368FC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56879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8E5A6-6A52-4141-AE6A-0B8566D1AB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73029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000E5-DEAE-4EAE-A9C2-92F520EE40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29799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0C2F5D7-3EA7-4E1A-AC0C-31DC4F4275A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2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3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4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030550062"/>
          <p:cNvPicPr>
            <a:picLocks noChangeAspect="1" noChangeArrowheads="1"/>
          </p:cNvPicPr>
          <p:nvPr/>
        </p:nvPicPr>
        <p:blipFill>
          <a:blip r:embed="rId2" cstate="print">
            <a:lum contrast="42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WordArt 3"/>
          <p:cNvSpPr>
            <a:spLocks noChangeArrowheads="1" noChangeShapeType="1" noTextEdit="1"/>
          </p:cNvSpPr>
          <p:nvPr/>
        </p:nvSpPr>
        <p:spPr bwMode="auto">
          <a:xfrm>
            <a:off x="1116013" y="1341438"/>
            <a:ext cx="7200900" cy="1839912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2884"/>
                <a:gd name="adj2" fmla="val -852"/>
              </a:avLst>
            </a:prstTxWarp>
          </a:bodyPr>
          <a:lstStyle/>
          <a:p>
            <a:pPr algn="ctr"/>
            <a:r>
              <a:rPr lang="zh-CN" altLang="en-US" sz="3600" kern="10"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53882" dir="2700000" algn="ctr" rotWithShape="0">
                    <a:srgbClr val="C0C0C0"/>
                  </a:outerShdw>
                </a:effectLst>
                <a:latin typeface="隶书"/>
                <a:ea typeface="隶书"/>
              </a:rPr>
              <a:t>数字世界精彩无限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32"/>
          <p:cNvSpPr txBox="1">
            <a:spLocks noChangeArrowheads="1"/>
          </p:cNvSpPr>
          <p:nvPr/>
        </p:nvSpPr>
        <p:spPr bwMode="auto">
          <a:xfrm>
            <a:off x="755650" y="1196975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Arial" charset="0"/>
              </a:rPr>
              <a:t>3. </a:t>
            </a:r>
            <a:r>
              <a:rPr lang="zh-CN" altLang="en-US" sz="2800" b="1">
                <a:solidFill>
                  <a:schemeClr val="bg1"/>
                </a:solidFill>
                <a:latin typeface="Arial" charset="0"/>
              </a:rPr>
              <a:t>四变量卡诺图</a:t>
            </a:r>
            <a:endParaRPr lang="en-US" altLang="zh-CN" sz="2800" b="1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4341" name="Picture 41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1143000" y="260350"/>
            <a:ext cx="67151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kumimoji="0" lang="zh-CN" altLang="en-US" sz="2800" b="1">
                <a:latin typeface="Arial" charset="0"/>
              </a:rPr>
              <a:t>相邻单元格的属性</a:t>
            </a:r>
            <a:endParaRPr kumimoji="0" lang="en-US" altLang="zh-CN" sz="2800" b="1">
              <a:latin typeface="Arial" charset="0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49121386"/>
              </p:ext>
            </p:extLst>
          </p:nvPr>
        </p:nvGraphicFramePr>
        <p:xfrm>
          <a:off x="2195736" y="2325416"/>
          <a:ext cx="529898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796"/>
                <a:gridCol w="1059796"/>
                <a:gridCol w="1059796"/>
                <a:gridCol w="1059796"/>
                <a:gridCol w="1059796"/>
              </a:tblGrid>
              <a:tr h="15279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CD</a:t>
                      </a:r>
                    </a:p>
                    <a:p>
                      <a:pPr algn="l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 AB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01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28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28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28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28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58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1143000" y="260350"/>
            <a:ext cx="67151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kumimoji="0" lang="zh-CN" altLang="en-US" sz="2800" b="1">
                <a:latin typeface="Arial" charset="0"/>
              </a:rPr>
              <a:t>相邻单元格的属性</a:t>
            </a:r>
            <a:endParaRPr kumimoji="0" lang="en-US" altLang="zh-CN" sz="2800" b="1">
              <a:latin typeface="Arial" charset="0"/>
            </a:endParaRPr>
          </a:p>
        </p:txBody>
      </p:sp>
      <p:sp>
        <p:nvSpPr>
          <p:cNvPr id="15368" name="Text Box 32"/>
          <p:cNvSpPr txBox="1">
            <a:spLocks noChangeArrowheads="1"/>
          </p:cNvSpPr>
          <p:nvPr/>
        </p:nvSpPr>
        <p:spPr bwMode="auto">
          <a:xfrm>
            <a:off x="755650" y="1196975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Arial" charset="0"/>
              </a:rPr>
              <a:t>4. </a:t>
            </a:r>
            <a:r>
              <a:rPr lang="zh-CN" altLang="en-US" sz="2800" b="1">
                <a:solidFill>
                  <a:schemeClr val="bg1"/>
                </a:solidFill>
                <a:latin typeface="Arial" charset="0"/>
              </a:rPr>
              <a:t>五变量卡诺图</a:t>
            </a:r>
            <a:endParaRPr lang="en-US" altLang="zh-CN" sz="2800" b="1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73719570"/>
              </p:ext>
            </p:extLst>
          </p:nvPr>
        </p:nvGraphicFramePr>
        <p:xfrm>
          <a:off x="323528" y="1988840"/>
          <a:ext cx="8496945" cy="338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736082"/>
                <a:gridCol w="944105"/>
                <a:gridCol w="944105"/>
                <a:gridCol w="944105"/>
                <a:gridCol w="944105"/>
                <a:gridCol w="944105"/>
                <a:gridCol w="944105"/>
                <a:gridCol w="944105"/>
              </a:tblGrid>
              <a:tr h="125717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CDE</a:t>
                      </a:r>
                    </a:p>
                    <a:p>
                      <a:pPr algn="l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AB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011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010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111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31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31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31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31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15369" name="直接连接符 60"/>
          <p:cNvCxnSpPr>
            <a:cxnSpLocks noChangeShapeType="1"/>
          </p:cNvCxnSpPr>
          <p:nvPr/>
        </p:nvCxnSpPr>
        <p:spPr bwMode="auto">
          <a:xfrm>
            <a:off x="5076056" y="1988840"/>
            <a:ext cx="0" cy="3960813"/>
          </a:xfrm>
          <a:prstGeom prst="line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4783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58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1143000" y="260350"/>
            <a:ext cx="67151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kumimoji="0" lang="zh-CN" altLang="en-US" sz="2800" b="1">
                <a:latin typeface="Arial" charset="0"/>
              </a:rPr>
              <a:t>相邻单元格的属性</a:t>
            </a:r>
            <a:endParaRPr kumimoji="0" lang="en-US" altLang="zh-CN" sz="2800" b="1">
              <a:latin typeface="Arial" charset="0"/>
            </a:endParaRPr>
          </a:p>
        </p:txBody>
      </p:sp>
      <p:sp>
        <p:nvSpPr>
          <p:cNvPr id="15368" name="Text Box 32"/>
          <p:cNvSpPr txBox="1">
            <a:spLocks noChangeArrowheads="1"/>
          </p:cNvSpPr>
          <p:nvPr/>
        </p:nvSpPr>
        <p:spPr bwMode="auto">
          <a:xfrm>
            <a:off x="755650" y="1196975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Arial" charset="0"/>
              </a:rPr>
              <a:t>4. </a:t>
            </a:r>
            <a:r>
              <a:rPr lang="zh-CN" altLang="en-US" sz="2800" b="1">
                <a:solidFill>
                  <a:schemeClr val="bg1"/>
                </a:solidFill>
                <a:latin typeface="Arial" charset="0"/>
              </a:rPr>
              <a:t>五变量卡诺图</a:t>
            </a:r>
            <a:endParaRPr lang="en-US" altLang="zh-CN" sz="2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9" name="Text Box 112"/>
          <p:cNvSpPr txBox="1">
            <a:spLocks noChangeArrowheads="1"/>
          </p:cNvSpPr>
          <p:nvPr/>
        </p:nvSpPr>
        <p:spPr bwMode="auto">
          <a:xfrm>
            <a:off x="2057400" y="4525963"/>
            <a:ext cx="18288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32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1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 0 </a:t>
            </a:r>
          </a:p>
        </p:txBody>
      </p:sp>
      <p:sp>
        <p:nvSpPr>
          <p:cNvPr id="130" name="Text Box 113"/>
          <p:cNvSpPr txBox="1">
            <a:spLocks noChangeArrowheads="1"/>
          </p:cNvSpPr>
          <p:nvPr/>
        </p:nvSpPr>
        <p:spPr bwMode="auto">
          <a:xfrm>
            <a:off x="6248400" y="4572000"/>
            <a:ext cx="1828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32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= 1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aphicFrame>
        <p:nvGraphicFramePr>
          <p:cNvPr id="131" name="表格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686437"/>
              </p:ext>
            </p:extLst>
          </p:nvPr>
        </p:nvGraphicFramePr>
        <p:xfrm>
          <a:off x="467544" y="2209800"/>
          <a:ext cx="378783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51038"/>
                <a:gridCol w="757567"/>
                <a:gridCol w="757567"/>
                <a:gridCol w="757567"/>
              </a:tblGrid>
              <a:tr h="657006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altLang="zh-CN" sz="2000" b="1" baseline="-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altLang="zh-CN" sz="2000" b="1" baseline="-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  <a:p>
                      <a:pPr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altLang="zh-CN" sz="2000" b="1" baseline="-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altLang="zh-CN" sz="2000" b="1" baseline="-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altLang="zh-CN" sz="2000" b="1" baseline="-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表格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46156275"/>
              </p:ext>
            </p:extLst>
          </p:nvPr>
        </p:nvGraphicFramePr>
        <p:xfrm>
          <a:off x="4788024" y="2286000"/>
          <a:ext cx="378783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51038"/>
                <a:gridCol w="757567"/>
                <a:gridCol w="757567"/>
                <a:gridCol w="757567"/>
              </a:tblGrid>
              <a:tr h="657006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altLang="zh-CN" sz="2000" b="1" baseline="-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altLang="zh-CN" sz="2000" b="1" baseline="-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  <a:p>
                      <a:pPr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altLang="zh-CN" sz="2000" b="1" baseline="-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altLang="zh-CN" sz="2000" b="1" baseline="-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altLang="zh-CN" sz="2000" b="1" baseline="-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utoUpdateAnimBg="0"/>
      <p:bldP spid="13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ELEGL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1749" name="Object 21"/>
          <p:cNvGraphicFramePr>
            <a:graphicFrameLocks noChangeAspect="1"/>
          </p:cNvGraphicFramePr>
          <p:nvPr/>
        </p:nvGraphicFramePr>
        <p:xfrm>
          <a:off x="971550" y="4076700"/>
          <a:ext cx="762000" cy="395288"/>
        </p:xfrm>
        <a:graphic>
          <a:graphicData uri="http://schemas.openxmlformats.org/presentationml/2006/ole">
            <p:oleObj spid="_x0000_s16584" name="Clip" r:id="rId4" imgW="419048" imgH="218874" progId="">
              <p:embed/>
            </p:oleObj>
          </a:graphicData>
        </a:graphic>
      </p:graphicFrame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1979613" y="2205038"/>
            <a:ext cx="5256212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开关函数的最简形式</a:t>
            </a:r>
            <a:endParaRPr lang="en-US" altLang="zh-CN" sz="3600" b="1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多变量卡诺图</a:t>
            </a:r>
            <a:endParaRPr lang="en-US" altLang="zh-CN" sz="3600" b="1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填写卡诺图</a:t>
            </a:r>
            <a:endParaRPr lang="en-US" altLang="zh-CN" sz="36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卡诺图化简法</a:t>
            </a:r>
            <a:endParaRPr lang="en-US" altLang="zh-CN" sz="36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391" name="Text Box 15"/>
          <p:cNvSpPr txBox="1">
            <a:spLocks noChangeArrowheads="1"/>
          </p:cNvSpPr>
          <p:nvPr/>
        </p:nvSpPr>
        <p:spPr bwMode="auto">
          <a:xfrm>
            <a:off x="1042988" y="992188"/>
            <a:ext cx="59769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>
                <a:latin typeface="Arial" charset="0"/>
              </a:rPr>
              <a:t>4.  </a:t>
            </a:r>
            <a:r>
              <a:rPr lang="zh-CN" altLang="en-US" sz="4000" b="1">
                <a:latin typeface="Arial" charset="0"/>
              </a:rPr>
              <a:t>卡诺图</a:t>
            </a:r>
            <a:endParaRPr lang="en-US" altLang="zh-CN" sz="4000" b="1">
              <a:latin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9" name="Text Box 130"/>
          <p:cNvSpPr txBox="1">
            <a:spLocks noChangeArrowheads="1"/>
          </p:cNvSpPr>
          <p:nvPr/>
        </p:nvSpPr>
        <p:spPr bwMode="auto">
          <a:xfrm>
            <a:off x="1006476" y="1844675"/>
            <a:ext cx="13716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700" b="1" dirty="0">
                <a:latin typeface="Arial" charset="0"/>
              </a:rPr>
              <a:t>真值表</a:t>
            </a:r>
            <a:endParaRPr lang="en-US" altLang="zh-CN" sz="1700" b="1" dirty="0">
              <a:latin typeface="Arial" charset="0"/>
            </a:endParaRPr>
          </a:p>
        </p:txBody>
      </p:sp>
      <p:sp>
        <p:nvSpPr>
          <p:cNvPr id="212102" name="Text Box 134"/>
          <p:cNvSpPr txBox="1">
            <a:spLocks noChangeArrowheads="1"/>
          </p:cNvSpPr>
          <p:nvPr/>
        </p:nvSpPr>
        <p:spPr bwMode="auto">
          <a:xfrm>
            <a:off x="539750" y="1052513"/>
            <a:ext cx="316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Arial" charset="0"/>
              </a:rPr>
              <a:t>① </a:t>
            </a:r>
            <a:r>
              <a:rPr lang="zh-CN" altLang="en-US" sz="2800" b="1">
                <a:latin typeface="Arial" charset="0"/>
              </a:rPr>
              <a:t>已知真值表</a:t>
            </a:r>
            <a:endParaRPr lang="en-US" altLang="zh-CN" sz="2800" b="1">
              <a:latin typeface="Arial" charset="0"/>
            </a:endParaRPr>
          </a:p>
        </p:txBody>
      </p:sp>
      <p:sp>
        <p:nvSpPr>
          <p:cNvPr id="212126" name="Text Box 158"/>
          <p:cNvSpPr txBox="1">
            <a:spLocks noChangeArrowheads="1"/>
          </p:cNvSpPr>
          <p:nvPr/>
        </p:nvSpPr>
        <p:spPr bwMode="auto">
          <a:xfrm>
            <a:off x="3707407" y="1052513"/>
            <a:ext cx="3744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Arial" charset="0"/>
              </a:rPr>
              <a:t>② </a:t>
            </a:r>
            <a:r>
              <a:rPr lang="zh-CN" altLang="en-US" sz="2800" b="1" dirty="0">
                <a:latin typeface="Arial" charset="0"/>
              </a:rPr>
              <a:t>已知标准与或式</a:t>
            </a:r>
            <a:endParaRPr lang="en-US" altLang="zh-CN" sz="2800" b="1" dirty="0">
              <a:latin typeface="Arial" charset="0"/>
            </a:endParaRPr>
          </a:p>
        </p:txBody>
      </p:sp>
      <p:sp>
        <p:nvSpPr>
          <p:cNvPr id="212128" name="Text Box 160"/>
          <p:cNvSpPr txBox="1">
            <a:spLocks noChangeArrowheads="1"/>
          </p:cNvSpPr>
          <p:nvPr/>
        </p:nvSpPr>
        <p:spPr bwMode="auto">
          <a:xfrm>
            <a:off x="3791332" y="1481410"/>
            <a:ext cx="563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F= </a:t>
            </a:r>
            <a:r>
              <a:rPr lang="en-US" altLang="zh-CN" sz="3200" b="1" dirty="0">
                <a:cs typeface="Times New Roman" pitchFamily="18" charset="0"/>
              </a:rPr>
              <a:t>Σ </a:t>
            </a:r>
            <a:r>
              <a:rPr lang="en-US" altLang="zh-CN" sz="3200" b="1" dirty="0"/>
              <a:t>m</a:t>
            </a:r>
            <a:r>
              <a:rPr lang="en-US" altLang="zh-CN" sz="3200" b="1" baseline="30000" dirty="0">
                <a:latin typeface="宋体" pitchFamily="2" charset="-122"/>
              </a:rPr>
              <a:t>3 </a:t>
            </a:r>
            <a:r>
              <a:rPr lang="en-US" altLang="zh-CN" sz="3200" b="1" dirty="0">
                <a:cs typeface="Times New Roman" pitchFamily="18" charset="0"/>
              </a:rPr>
              <a:t>( 3 , 5 , 6 , 7 )</a:t>
            </a:r>
          </a:p>
        </p:txBody>
      </p:sp>
      <p:pic>
        <p:nvPicPr>
          <p:cNvPr id="17423" name="Picture 44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4" name="Rectangle 4"/>
          <p:cNvSpPr>
            <a:spLocks noChangeArrowheads="1"/>
          </p:cNvSpPr>
          <p:nvPr/>
        </p:nvSpPr>
        <p:spPr bwMode="auto">
          <a:xfrm>
            <a:off x="1143000" y="260350"/>
            <a:ext cx="67151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kumimoji="0" lang="zh-CN" altLang="en-US" sz="2800" b="1">
                <a:latin typeface="Arial" charset="0"/>
              </a:rPr>
              <a:t>填写卡诺图</a:t>
            </a:r>
            <a:endParaRPr kumimoji="0" lang="en-US" altLang="zh-CN" sz="2800" b="1">
              <a:latin typeface="Arial" charset="0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31077519"/>
              </p:ext>
            </p:extLst>
          </p:nvPr>
        </p:nvGraphicFramePr>
        <p:xfrm>
          <a:off x="971550" y="2228726"/>
          <a:ext cx="170183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19"/>
                <a:gridCol w="850919"/>
              </a:tblGrid>
              <a:tr h="451644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ABC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F</a:t>
                      </a:r>
                      <a:endParaRPr lang="en-US" altLang="zh-CN" sz="2400" b="1" baseline="-30000" dirty="0" smtClean="0">
                        <a:solidFill>
                          <a:srgbClr val="CC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0 0 0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0 0 1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0 1 0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0 1 1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</a:t>
                      </a:r>
                      <a:endParaRPr lang="zh-CN" altLang="en-US" sz="2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1 0 0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1 0 1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</a:t>
                      </a:r>
                      <a:endParaRPr lang="zh-CN" altLang="en-US" sz="24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1 1 0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</a:t>
                      </a:r>
                      <a:endParaRPr lang="zh-CN" altLang="en-US" sz="24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1 1 1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</a:t>
                      </a:r>
                      <a:endParaRPr lang="zh-CN" altLang="en-US" sz="24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73" name="Text Box 167"/>
          <p:cNvSpPr txBox="1">
            <a:spLocks noChangeArrowheads="1"/>
          </p:cNvSpPr>
          <p:nvPr/>
        </p:nvSpPr>
        <p:spPr bwMode="auto">
          <a:xfrm>
            <a:off x="2230016" y="3996407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√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91" name="Text Box 167"/>
          <p:cNvSpPr txBox="1">
            <a:spLocks noChangeArrowheads="1"/>
          </p:cNvSpPr>
          <p:nvPr/>
        </p:nvSpPr>
        <p:spPr bwMode="auto">
          <a:xfrm>
            <a:off x="2230016" y="4869359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√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92" name="Text Box 167"/>
          <p:cNvSpPr txBox="1">
            <a:spLocks noChangeArrowheads="1"/>
          </p:cNvSpPr>
          <p:nvPr/>
        </p:nvSpPr>
        <p:spPr bwMode="auto">
          <a:xfrm>
            <a:off x="2238870" y="5328480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√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93" name="Text Box 167"/>
          <p:cNvSpPr txBox="1">
            <a:spLocks noChangeArrowheads="1"/>
          </p:cNvSpPr>
          <p:nvPr/>
        </p:nvSpPr>
        <p:spPr bwMode="auto">
          <a:xfrm>
            <a:off x="2230016" y="5801890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√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96884425"/>
              </p:ext>
            </p:extLst>
          </p:nvPr>
        </p:nvGraphicFramePr>
        <p:xfrm>
          <a:off x="3791332" y="3789039"/>
          <a:ext cx="430906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812"/>
                <a:gridCol w="861812"/>
                <a:gridCol w="861812"/>
                <a:gridCol w="861812"/>
                <a:gridCol w="861812"/>
              </a:tblGrid>
              <a:tr h="872369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BC</a:t>
                      </a:r>
                    </a:p>
                    <a:p>
                      <a:pPr algn="l"/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CN" altLang="en-US" sz="28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  <a:endParaRPr lang="zh-CN" altLang="en-US" sz="28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  <a:endParaRPr lang="zh-CN" altLang="en-US" sz="28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zh-CN" altLang="en-US" sz="28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zh-CN" altLang="en-US" sz="28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83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83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2922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59" grpId="0"/>
      <p:bldP spid="212102" grpId="0" autoUpdateAnimBg="0"/>
      <p:bldP spid="212126" grpId="0" autoUpdateAnimBg="0"/>
      <p:bldP spid="212128" grpId="0" autoUpdateAnimBg="0"/>
      <p:bldP spid="73" grpId="0"/>
      <p:bldP spid="91" grpId="0"/>
      <p:bldP spid="92" grpId="0"/>
      <p:bldP spid="9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9" name="Text Box 130"/>
          <p:cNvSpPr txBox="1">
            <a:spLocks noChangeArrowheads="1"/>
          </p:cNvSpPr>
          <p:nvPr/>
        </p:nvSpPr>
        <p:spPr bwMode="auto">
          <a:xfrm>
            <a:off x="979488" y="1844677"/>
            <a:ext cx="13716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700" b="1">
                <a:latin typeface="Arial" charset="0"/>
              </a:rPr>
              <a:t>真值表</a:t>
            </a:r>
            <a:endParaRPr lang="en-US" altLang="zh-CN" sz="1700" b="1">
              <a:latin typeface="Arial" charset="0"/>
            </a:endParaRPr>
          </a:p>
        </p:txBody>
      </p:sp>
      <p:sp>
        <p:nvSpPr>
          <p:cNvPr id="212102" name="Text Box 134"/>
          <p:cNvSpPr txBox="1">
            <a:spLocks noChangeArrowheads="1"/>
          </p:cNvSpPr>
          <p:nvPr/>
        </p:nvSpPr>
        <p:spPr bwMode="auto">
          <a:xfrm>
            <a:off x="539750" y="1052513"/>
            <a:ext cx="316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Arial" charset="0"/>
              </a:rPr>
              <a:t>① </a:t>
            </a:r>
            <a:r>
              <a:rPr lang="zh-CN" altLang="en-US" sz="2800" b="1">
                <a:latin typeface="Arial" charset="0"/>
              </a:rPr>
              <a:t>已知真值表</a:t>
            </a:r>
            <a:endParaRPr lang="en-US" altLang="zh-CN" sz="2800" b="1">
              <a:latin typeface="Arial" charset="0"/>
            </a:endParaRPr>
          </a:p>
        </p:txBody>
      </p:sp>
      <p:sp>
        <p:nvSpPr>
          <p:cNvPr id="212126" name="Text Box 158"/>
          <p:cNvSpPr txBox="1">
            <a:spLocks noChangeArrowheads="1"/>
          </p:cNvSpPr>
          <p:nvPr/>
        </p:nvSpPr>
        <p:spPr bwMode="auto">
          <a:xfrm>
            <a:off x="3707407" y="1052513"/>
            <a:ext cx="3744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Arial" charset="0"/>
              </a:rPr>
              <a:t>② </a:t>
            </a:r>
            <a:r>
              <a:rPr lang="zh-CN" altLang="en-US" sz="2800" b="1" dirty="0">
                <a:latin typeface="Arial" charset="0"/>
              </a:rPr>
              <a:t>已知标准与或式</a:t>
            </a:r>
            <a:endParaRPr lang="en-US" altLang="zh-CN" sz="2800" b="1" dirty="0">
              <a:latin typeface="Arial" charset="0"/>
            </a:endParaRPr>
          </a:p>
        </p:txBody>
      </p:sp>
      <p:sp>
        <p:nvSpPr>
          <p:cNvPr id="212128" name="Text Box 160"/>
          <p:cNvSpPr txBox="1">
            <a:spLocks noChangeArrowheads="1"/>
          </p:cNvSpPr>
          <p:nvPr/>
        </p:nvSpPr>
        <p:spPr bwMode="auto">
          <a:xfrm>
            <a:off x="3791332" y="1481410"/>
            <a:ext cx="563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F= </a:t>
            </a:r>
            <a:r>
              <a:rPr lang="en-US" altLang="zh-CN" sz="3200" b="1" dirty="0">
                <a:cs typeface="Times New Roman" pitchFamily="18" charset="0"/>
              </a:rPr>
              <a:t>Σ </a:t>
            </a:r>
            <a:r>
              <a:rPr lang="en-US" altLang="zh-CN" sz="3200" b="1" dirty="0"/>
              <a:t>m</a:t>
            </a:r>
            <a:r>
              <a:rPr lang="en-US" altLang="zh-CN" sz="3200" b="1" baseline="30000" dirty="0">
                <a:latin typeface="宋体" pitchFamily="2" charset="-122"/>
              </a:rPr>
              <a:t>3 </a:t>
            </a:r>
            <a:r>
              <a:rPr lang="en-US" altLang="zh-CN" sz="3200" b="1" dirty="0">
                <a:cs typeface="Times New Roman" pitchFamily="18" charset="0"/>
              </a:rPr>
              <a:t>( 3 , 5 , 6 , 7 )</a:t>
            </a:r>
          </a:p>
        </p:txBody>
      </p:sp>
      <p:pic>
        <p:nvPicPr>
          <p:cNvPr id="17423" name="Picture 44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4" name="Rectangle 4"/>
          <p:cNvSpPr>
            <a:spLocks noChangeArrowheads="1"/>
          </p:cNvSpPr>
          <p:nvPr/>
        </p:nvSpPr>
        <p:spPr bwMode="auto">
          <a:xfrm>
            <a:off x="1143000" y="260350"/>
            <a:ext cx="67151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kumimoji="0" lang="zh-CN" altLang="en-US" sz="2800" b="1">
                <a:latin typeface="Arial" charset="0"/>
              </a:rPr>
              <a:t>填写卡诺图</a:t>
            </a:r>
            <a:endParaRPr kumimoji="0" lang="en-US" altLang="zh-CN" sz="2800" b="1">
              <a:latin typeface="Arial" charset="0"/>
            </a:endParaRPr>
          </a:p>
        </p:txBody>
      </p:sp>
      <p:sp>
        <p:nvSpPr>
          <p:cNvPr id="72" name="Text Box 133"/>
          <p:cNvSpPr txBox="1">
            <a:spLocks noChangeArrowheads="1"/>
          </p:cNvSpPr>
          <p:nvPr/>
        </p:nvSpPr>
        <p:spPr bwMode="auto">
          <a:xfrm>
            <a:off x="3696337" y="2155589"/>
            <a:ext cx="3576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Arial" charset="0"/>
              </a:rPr>
              <a:t>③ </a:t>
            </a:r>
            <a:r>
              <a:rPr lang="zh-CN" altLang="en-US" sz="2800" b="1" dirty="0">
                <a:latin typeface="Arial" charset="0"/>
              </a:rPr>
              <a:t>已知标准或与式</a:t>
            </a:r>
            <a:endParaRPr lang="en-US" altLang="zh-CN" sz="2800" b="1" dirty="0">
              <a:latin typeface="Arial" charset="0"/>
            </a:endParaRPr>
          </a:p>
        </p:txBody>
      </p:sp>
      <p:sp>
        <p:nvSpPr>
          <p:cNvPr id="73" name="Text Box 176"/>
          <p:cNvSpPr txBox="1">
            <a:spLocks noChangeArrowheads="1"/>
          </p:cNvSpPr>
          <p:nvPr/>
        </p:nvSpPr>
        <p:spPr bwMode="auto">
          <a:xfrm>
            <a:off x="3782888" y="2671713"/>
            <a:ext cx="5181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F = </a:t>
            </a:r>
            <a:r>
              <a:rPr lang="en-US" altLang="zh-CN" sz="3200" b="1" dirty="0">
                <a:cs typeface="Times New Roman" pitchFamily="18" charset="0"/>
              </a:rPr>
              <a:t>Π </a:t>
            </a:r>
            <a:r>
              <a:rPr lang="en-US" altLang="zh-CN" sz="3200" b="1" dirty="0"/>
              <a:t>M</a:t>
            </a:r>
            <a:r>
              <a:rPr lang="en-US" altLang="zh-CN" sz="3200" b="1" baseline="30000" dirty="0">
                <a:latin typeface="宋体" pitchFamily="2" charset="-122"/>
              </a:rPr>
              <a:t>3 </a:t>
            </a:r>
            <a:r>
              <a:rPr lang="en-US" altLang="zh-CN" sz="3200" b="1" dirty="0">
                <a:cs typeface="Times New Roman" pitchFamily="18" charset="0"/>
              </a:rPr>
              <a:t>( 0 ,  1 , 2 , 4 ) </a:t>
            </a:r>
          </a:p>
        </p:txBody>
      </p:sp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1217263"/>
              </p:ext>
            </p:extLst>
          </p:nvPr>
        </p:nvGraphicFramePr>
        <p:xfrm>
          <a:off x="755576" y="2228726"/>
          <a:ext cx="170183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19"/>
                <a:gridCol w="850919"/>
              </a:tblGrid>
              <a:tr h="451644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ABC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F</a:t>
                      </a:r>
                      <a:endParaRPr lang="en-US" altLang="zh-CN" sz="2400" b="1" baseline="-30000" dirty="0" smtClean="0">
                        <a:solidFill>
                          <a:srgbClr val="CC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0 0 0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0 0 1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0 1 0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0 1 1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</a:t>
                      </a:r>
                      <a:endParaRPr lang="zh-CN" altLang="en-US" sz="2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1 0 0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1 0 1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</a:t>
                      </a:r>
                      <a:endParaRPr lang="zh-CN" altLang="en-US" sz="24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1 1 0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</a:t>
                      </a:r>
                      <a:endParaRPr lang="zh-CN" altLang="en-US" sz="24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1 1 1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</a:t>
                      </a:r>
                      <a:endParaRPr lang="zh-CN" altLang="en-US" sz="24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97" name="Text Box 173"/>
          <p:cNvSpPr txBox="1">
            <a:spLocks noChangeArrowheads="1"/>
          </p:cNvSpPr>
          <p:nvPr/>
        </p:nvSpPr>
        <p:spPr bwMode="auto">
          <a:xfrm>
            <a:off x="2013992" y="2633538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√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98" name="Text Box 173"/>
          <p:cNvSpPr txBox="1">
            <a:spLocks noChangeArrowheads="1"/>
          </p:cNvSpPr>
          <p:nvPr/>
        </p:nvSpPr>
        <p:spPr bwMode="auto">
          <a:xfrm>
            <a:off x="2013992" y="3068960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√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99" name="Text Box 173"/>
          <p:cNvSpPr txBox="1">
            <a:spLocks noChangeArrowheads="1"/>
          </p:cNvSpPr>
          <p:nvPr/>
        </p:nvSpPr>
        <p:spPr bwMode="auto">
          <a:xfrm>
            <a:off x="2013992" y="3569642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√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00" name="Text Box 173"/>
          <p:cNvSpPr txBox="1">
            <a:spLocks noChangeArrowheads="1"/>
          </p:cNvSpPr>
          <p:nvPr/>
        </p:nvSpPr>
        <p:spPr bwMode="auto">
          <a:xfrm>
            <a:off x="2051720" y="4437112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√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98439659"/>
              </p:ext>
            </p:extLst>
          </p:nvPr>
        </p:nvGraphicFramePr>
        <p:xfrm>
          <a:off x="3549065" y="3859361"/>
          <a:ext cx="430906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812"/>
                <a:gridCol w="861812"/>
                <a:gridCol w="861812"/>
                <a:gridCol w="861812"/>
                <a:gridCol w="861812"/>
              </a:tblGrid>
              <a:tr h="90789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BC</a:t>
                      </a:r>
                    </a:p>
                    <a:p>
                      <a:pPr algn="l"/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CN" altLang="en-US" sz="28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  <a:endParaRPr lang="zh-CN" altLang="en-US" sz="28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  <a:endParaRPr lang="zh-CN" altLang="en-US" sz="28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zh-CN" altLang="en-US" sz="28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zh-CN" altLang="en-US" sz="28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83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83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7814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 autoUpdateAnimBg="0"/>
      <p:bldP spid="73" grpId="0" autoUpdateAnimBg="0"/>
      <p:bldP spid="97" grpId="0"/>
      <p:bldP spid="98" grpId="0"/>
      <p:bldP spid="99" grpId="0"/>
      <p:bldP spid="10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1475656" y="971550"/>
            <a:ext cx="4395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F=AB+BC+AC</a:t>
            </a:r>
          </a:p>
        </p:txBody>
      </p:sp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1688381" y="1757363"/>
            <a:ext cx="457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=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145581" y="1757363"/>
            <a:ext cx="6324600" cy="579437"/>
            <a:chOff x="1488" y="672"/>
            <a:chExt cx="3984" cy="365"/>
          </a:xfrm>
        </p:grpSpPr>
        <p:sp>
          <p:nvSpPr>
            <p:cNvPr id="18472" name="Text Box 4"/>
            <p:cNvSpPr txBox="1">
              <a:spLocks noChangeArrowheads="1"/>
            </p:cNvSpPr>
            <p:nvPr/>
          </p:nvSpPr>
          <p:spPr bwMode="auto">
            <a:xfrm>
              <a:off x="1488" y="672"/>
              <a:ext cx="39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AB(C+C)+BC(A+A)+AC(B+B)</a:t>
              </a:r>
            </a:p>
          </p:txBody>
        </p:sp>
        <p:sp>
          <p:nvSpPr>
            <p:cNvPr id="18473" name="Line 5"/>
            <p:cNvSpPr>
              <a:spLocks noChangeShapeType="1"/>
            </p:cNvSpPr>
            <p:nvPr/>
          </p:nvSpPr>
          <p:spPr bwMode="auto">
            <a:xfrm>
              <a:off x="2352" y="720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4" name="Line 6"/>
            <p:cNvSpPr>
              <a:spLocks noChangeShapeType="1"/>
            </p:cNvSpPr>
            <p:nvPr/>
          </p:nvSpPr>
          <p:spPr bwMode="auto">
            <a:xfrm>
              <a:off x="3504" y="720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5" name="Line 7"/>
            <p:cNvSpPr>
              <a:spLocks noChangeShapeType="1"/>
            </p:cNvSpPr>
            <p:nvPr/>
          </p:nvSpPr>
          <p:spPr bwMode="auto">
            <a:xfrm>
              <a:off x="4704" y="720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1688381" y="2625725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=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2221781" y="2671763"/>
            <a:ext cx="6705600" cy="579437"/>
            <a:chOff x="1536" y="1248"/>
            <a:chExt cx="4224" cy="365"/>
          </a:xfrm>
        </p:grpSpPr>
        <p:sp>
          <p:nvSpPr>
            <p:cNvPr id="18468" name="Text Box 10"/>
            <p:cNvSpPr txBox="1">
              <a:spLocks noChangeArrowheads="1"/>
            </p:cNvSpPr>
            <p:nvPr/>
          </p:nvSpPr>
          <p:spPr bwMode="auto">
            <a:xfrm>
              <a:off x="1536" y="1248"/>
              <a:ext cx="42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ABC+ABC+ABC+ABC+ABC+ABC</a:t>
              </a:r>
            </a:p>
          </p:txBody>
        </p:sp>
        <p:sp>
          <p:nvSpPr>
            <p:cNvPr id="18469" name="Line 12"/>
            <p:cNvSpPr>
              <a:spLocks noChangeShapeType="1"/>
            </p:cNvSpPr>
            <p:nvPr/>
          </p:nvSpPr>
          <p:spPr bwMode="auto">
            <a:xfrm>
              <a:off x="2688" y="129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0" name="Line 13"/>
            <p:cNvSpPr>
              <a:spLocks noChangeShapeType="1"/>
            </p:cNvSpPr>
            <p:nvPr/>
          </p:nvSpPr>
          <p:spPr bwMode="auto">
            <a:xfrm>
              <a:off x="3696" y="129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1" name="Line 14"/>
            <p:cNvSpPr>
              <a:spLocks noChangeShapeType="1"/>
            </p:cNvSpPr>
            <p:nvPr/>
          </p:nvSpPr>
          <p:spPr bwMode="auto">
            <a:xfrm>
              <a:off x="5232" y="129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3007" name="Text Box 15"/>
          <p:cNvSpPr txBox="1">
            <a:spLocks noChangeArrowheads="1"/>
          </p:cNvSpPr>
          <p:nvPr/>
        </p:nvSpPr>
        <p:spPr bwMode="auto">
          <a:xfrm>
            <a:off x="2069381" y="3281363"/>
            <a:ext cx="66784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accent2">
                    <a:lumMod val="75000"/>
                  </a:schemeClr>
                </a:solidFill>
              </a:rPr>
              <a:t>   111     110     111    011     111     101</a:t>
            </a:r>
            <a:endParaRPr lang="en-US" altLang="zh-CN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443" name="Picture 44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4" name="Rectangle 4"/>
          <p:cNvSpPr>
            <a:spLocks noChangeArrowheads="1"/>
          </p:cNvSpPr>
          <p:nvPr/>
        </p:nvSpPr>
        <p:spPr bwMode="auto">
          <a:xfrm>
            <a:off x="1143000" y="260350"/>
            <a:ext cx="67151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kumimoji="0" lang="zh-CN" altLang="en-US" sz="2800" b="1">
                <a:latin typeface="Arial" charset="0"/>
              </a:rPr>
              <a:t>填写卡诺图</a:t>
            </a:r>
            <a:endParaRPr kumimoji="0" lang="en-US" altLang="zh-CN" sz="2800" b="1">
              <a:latin typeface="Arial" charset="0"/>
            </a:endParaRPr>
          </a:p>
        </p:txBody>
      </p:sp>
      <p:sp>
        <p:nvSpPr>
          <p:cNvPr id="18445" name="Text Box 43"/>
          <p:cNvSpPr txBox="1">
            <a:spLocks noChangeArrowheads="1"/>
          </p:cNvSpPr>
          <p:nvPr/>
        </p:nvSpPr>
        <p:spPr bwMode="auto">
          <a:xfrm>
            <a:off x="576263" y="1030288"/>
            <a:ext cx="790575" cy="523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Arial" charset="0"/>
              </a:rPr>
              <a:t>例：</a:t>
            </a:r>
            <a:endParaRPr lang="en-US" altLang="zh-CN" sz="2800" b="1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12120269"/>
              </p:ext>
            </p:extLst>
          </p:nvPr>
        </p:nvGraphicFramePr>
        <p:xfrm>
          <a:off x="1916981" y="4149080"/>
          <a:ext cx="54483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60"/>
                <a:gridCol w="1089660"/>
                <a:gridCol w="1089660"/>
                <a:gridCol w="1089660"/>
                <a:gridCol w="1089660"/>
              </a:tblGrid>
              <a:tr h="85855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BC</a:t>
                      </a:r>
                    </a:p>
                    <a:p>
                      <a:pPr algn="l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CN" altLang="en-US" sz="28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  <a:endParaRPr lang="zh-CN" altLang="en-US" sz="28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  <a:endParaRPr lang="zh-CN" altLang="en-US" sz="28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zh-CN" altLang="en-US" sz="28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zh-CN" altLang="en-US" sz="28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08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08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4" grpId="0" autoUpdateAnimBg="0"/>
      <p:bldP spid="212995" grpId="0" autoUpdateAnimBg="0"/>
      <p:bldP spid="213001" grpId="0" autoUpdateAnimBg="0"/>
      <p:bldP spid="21300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1475656" y="971550"/>
            <a:ext cx="4395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F=AB+BC+AC</a:t>
            </a:r>
          </a:p>
        </p:txBody>
      </p:sp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1688381" y="1757363"/>
            <a:ext cx="457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=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145581" y="1757363"/>
            <a:ext cx="6324600" cy="579437"/>
            <a:chOff x="1488" y="672"/>
            <a:chExt cx="3984" cy="365"/>
          </a:xfrm>
        </p:grpSpPr>
        <p:sp>
          <p:nvSpPr>
            <p:cNvPr id="18472" name="Text Box 4"/>
            <p:cNvSpPr txBox="1">
              <a:spLocks noChangeArrowheads="1"/>
            </p:cNvSpPr>
            <p:nvPr/>
          </p:nvSpPr>
          <p:spPr bwMode="auto">
            <a:xfrm>
              <a:off x="1488" y="672"/>
              <a:ext cx="39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AB(C+C)+BC(A+A)+AC(B+B)</a:t>
              </a:r>
            </a:p>
          </p:txBody>
        </p:sp>
        <p:sp>
          <p:nvSpPr>
            <p:cNvPr id="18473" name="Line 5"/>
            <p:cNvSpPr>
              <a:spLocks noChangeShapeType="1"/>
            </p:cNvSpPr>
            <p:nvPr/>
          </p:nvSpPr>
          <p:spPr bwMode="auto">
            <a:xfrm>
              <a:off x="2352" y="720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4" name="Line 6"/>
            <p:cNvSpPr>
              <a:spLocks noChangeShapeType="1"/>
            </p:cNvSpPr>
            <p:nvPr/>
          </p:nvSpPr>
          <p:spPr bwMode="auto">
            <a:xfrm>
              <a:off x="3504" y="720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5" name="Line 7"/>
            <p:cNvSpPr>
              <a:spLocks noChangeShapeType="1"/>
            </p:cNvSpPr>
            <p:nvPr/>
          </p:nvSpPr>
          <p:spPr bwMode="auto">
            <a:xfrm>
              <a:off x="4704" y="720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1688381" y="2625725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=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2221781" y="2671763"/>
            <a:ext cx="6705600" cy="579437"/>
            <a:chOff x="1536" y="1248"/>
            <a:chExt cx="4224" cy="365"/>
          </a:xfrm>
        </p:grpSpPr>
        <p:sp>
          <p:nvSpPr>
            <p:cNvPr id="18468" name="Text Box 10"/>
            <p:cNvSpPr txBox="1">
              <a:spLocks noChangeArrowheads="1"/>
            </p:cNvSpPr>
            <p:nvPr/>
          </p:nvSpPr>
          <p:spPr bwMode="auto">
            <a:xfrm>
              <a:off x="1536" y="1248"/>
              <a:ext cx="42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ABC+ABC+ABC+ABC+ABC+ABC</a:t>
              </a:r>
            </a:p>
          </p:txBody>
        </p:sp>
        <p:sp>
          <p:nvSpPr>
            <p:cNvPr id="18469" name="Line 12"/>
            <p:cNvSpPr>
              <a:spLocks noChangeShapeType="1"/>
            </p:cNvSpPr>
            <p:nvPr/>
          </p:nvSpPr>
          <p:spPr bwMode="auto">
            <a:xfrm>
              <a:off x="2688" y="129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0" name="Line 13"/>
            <p:cNvSpPr>
              <a:spLocks noChangeShapeType="1"/>
            </p:cNvSpPr>
            <p:nvPr/>
          </p:nvSpPr>
          <p:spPr bwMode="auto">
            <a:xfrm>
              <a:off x="3696" y="129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1" name="Line 14"/>
            <p:cNvSpPr>
              <a:spLocks noChangeShapeType="1"/>
            </p:cNvSpPr>
            <p:nvPr/>
          </p:nvSpPr>
          <p:spPr bwMode="auto">
            <a:xfrm>
              <a:off x="5232" y="129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3007" name="Text Box 15"/>
          <p:cNvSpPr txBox="1">
            <a:spLocks noChangeArrowheads="1"/>
          </p:cNvSpPr>
          <p:nvPr/>
        </p:nvSpPr>
        <p:spPr bwMode="auto">
          <a:xfrm>
            <a:off x="2069381" y="3281363"/>
            <a:ext cx="66784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accent2">
                    <a:lumMod val="75000"/>
                  </a:schemeClr>
                </a:solidFill>
              </a:rPr>
              <a:t>   111     110     111    011     111     101</a:t>
            </a:r>
            <a:endParaRPr lang="en-US" altLang="zh-CN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443" name="Picture 44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4" name="Rectangle 4"/>
          <p:cNvSpPr>
            <a:spLocks noChangeArrowheads="1"/>
          </p:cNvSpPr>
          <p:nvPr/>
        </p:nvSpPr>
        <p:spPr bwMode="auto">
          <a:xfrm>
            <a:off x="1143000" y="260350"/>
            <a:ext cx="67151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kumimoji="0" lang="zh-CN" altLang="en-US" sz="2800" b="1">
                <a:latin typeface="Arial" charset="0"/>
              </a:rPr>
              <a:t>填写卡诺图</a:t>
            </a:r>
            <a:endParaRPr kumimoji="0" lang="en-US" altLang="zh-CN" sz="2800" b="1">
              <a:latin typeface="Arial" charset="0"/>
            </a:endParaRPr>
          </a:p>
        </p:txBody>
      </p:sp>
      <p:sp>
        <p:nvSpPr>
          <p:cNvPr id="18445" name="Text Box 43"/>
          <p:cNvSpPr txBox="1">
            <a:spLocks noChangeArrowheads="1"/>
          </p:cNvSpPr>
          <p:nvPr/>
        </p:nvSpPr>
        <p:spPr bwMode="auto">
          <a:xfrm>
            <a:off x="576263" y="1030288"/>
            <a:ext cx="790575" cy="523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Arial" charset="0"/>
              </a:rPr>
              <a:t>例：</a:t>
            </a:r>
            <a:endParaRPr lang="en-US" altLang="zh-CN" sz="2800" b="1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99869555"/>
              </p:ext>
            </p:extLst>
          </p:nvPr>
        </p:nvGraphicFramePr>
        <p:xfrm>
          <a:off x="1916981" y="4149080"/>
          <a:ext cx="54483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60"/>
                <a:gridCol w="1089660"/>
                <a:gridCol w="1089660"/>
                <a:gridCol w="1089660"/>
                <a:gridCol w="1089660"/>
              </a:tblGrid>
              <a:tr h="85855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BC</a:t>
                      </a:r>
                    </a:p>
                    <a:p>
                      <a:pPr algn="l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CN" altLang="en-US" sz="28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  <a:endParaRPr lang="zh-CN" altLang="en-US" sz="28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  <a:endParaRPr lang="zh-CN" altLang="en-US" sz="28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zh-CN" altLang="en-US" sz="28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zh-CN" altLang="en-US" sz="28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08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08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8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580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47" name="Text Box 31"/>
          <p:cNvSpPr txBox="1">
            <a:spLocks noChangeArrowheads="1"/>
          </p:cNvSpPr>
          <p:nvPr/>
        </p:nvSpPr>
        <p:spPr bwMode="auto">
          <a:xfrm>
            <a:off x="1447800" y="1981200"/>
            <a:ext cx="5715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00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 + 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01 + 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 +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00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</a:p>
        </p:txBody>
      </p:sp>
      <p:sp>
        <p:nvSpPr>
          <p:cNvPr id="214056" name="Text Box 40"/>
          <p:cNvSpPr txBox="1">
            <a:spLocks noChangeArrowheads="1"/>
          </p:cNvSpPr>
          <p:nvPr/>
        </p:nvSpPr>
        <p:spPr bwMode="auto">
          <a:xfrm>
            <a:off x="2057400" y="24384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</a:rPr>
              <a:t>0               1               2              3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79712" y="76200"/>
            <a:ext cx="3581400" cy="601663"/>
            <a:chOff x="1104" y="288"/>
            <a:chExt cx="2256" cy="379"/>
          </a:xfrm>
        </p:grpSpPr>
        <p:grpSp>
          <p:nvGrpSpPr>
            <p:cNvPr id="19528" name="Group 2"/>
            <p:cNvGrpSpPr>
              <a:grpSpLocks/>
            </p:cNvGrpSpPr>
            <p:nvPr/>
          </p:nvGrpSpPr>
          <p:grpSpPr bwMode="auto">
            <a:xfrm>
              <a:off x="1632" y="336"/>
              <a:ext cx="777" cy="331"/>
              <a:chOff x="1776" y="485"/>
              <a:chExt cx="777" cy="331"/>
            </a:xfrm>
          </p:grpSpPr>
          <p:sp>
            <p:nvSpPr>
              <p:cNvPr id="19532" name="Oval 3"/>
              <p:cNvSpPr>
                <a:spLocks noChangeArrowheads="1"/>
              </p:cNvSpPr>
              <p:nvPr/>
            </p:nvSpPr>
            <p:spPr bwMode="auto">
              <a:xfrm>
                <a:off x="2016" y="576"/>
                <a:ext cx="196" cy="180"/>
              </a:xfrm>
              <a:prstGeom prst="ellips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800" b="1">
                    <a:latin typeface="+mn-lt"/>
                  </a:rPr>
                  <a:t>+</a:t>
                </a:r>
              </a:p>
            </p:txBody>
          </p:sp>
          <p:sp>
            <p:nvSpPr>
              <p:cNvPr id="19533" name="Text Box 4"/>
              <p:cNvSpPr txBox="1">
                <a:spLocks noChangeArrowheads="1"/>
              </p:cNvSpPr>
              <p:nvPr/>
            </p:nvSpPr>
            <p:spPr bwMode="auto">
              <a:xfrm>
                <a:off x="1776" y="485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+mn-lt"/>
                  </a:rPr>
                  <a:t>A</a:t>
                </a:r>
              </a:p>
            </p:txBody>
          </p:sp>
          <p:sp>
            <p:nvSpPr>
              <p:cNvPr id="19534" name="Text Box 5"/>
              <p:cNvSpPr txBox="1">
                <a:spLocks noChangeArrowheads="1"/>
              </p:cNvSpPr>
              <p:nvPr/>
            </p:nvSpPr>
            <p:spPr bwMode="auto">
              <a:xfrm>
                <a:off x="2217" y="489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+mn-lt"/>
                  </a:rPr>
                  <a:t>B</a:t>
                </a:r>
              </a:p>
            </p:txBody>
          </p:sp>
        </p:grpSp>
        <p:sp>
          <p:nvSpPr>
            <p:cNvPr id="19529" name="Text Box 7"/>
            <p:cNvSpPr txBox="1">
              <a:spLocks noChangeArrowheads="1"/>
            </p:cNvSpPr>
            <p:nvPr/>
          </p:nvSpPr>
          <p:spPr bwMode="auto">
            <a:xfrm>
              <a:off x="1104" y="288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latin typeface="+mn-lt"/>
                </a:rPr>
                <a:t>F= (</a:t>
              </a:r>
            </a:p>
          </p:txBody>
        </p:sp>
        <p:sp>
          <p:nvSpPr>
            <p:cNvPr id="19530" name="Text Box 8"/>
            <p:cNvSpPr txBox="1">
              <a:spLocks noChangeArrowheads="1"/>
            </p:cNvSpPr>
            <p:nvPr/>
          </p:nvSpPr>
          <p:spPr bwMode="auto">
            <a:xfrm>
              <a:off x="2304" y="288"/>
              <a:ext cx="10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latin typeface="+mn-lt"/>
                </a:rPr>
                <a:t>) (C+D)</a:t>
              </a:r>
            </a:p>
          </p:txBody>
        </p:sp>
        <p:sp>
          <p:nvSpPr>
            <p:cNvPr id="19531" name="Line 9"/>
            <p:cNvSpPr>
              <a:spLocks noChangeShapeType="1"/>
            </p:cNvSpPr>
            <p:nvPr/>
          </p:nvSpPr>
          <p:spPr bwMode="auto">
            <a:xfrm>
              <a:off x="1632" y="336"/>
              <a:ext cx="144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latin typeface="+mn-lt"/>
              </a:endParaRPr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2284512" y="685800"/>
            <a:ext cx="3581400" cy="609600"/>
            <a:chOff x="1344" y="432"/>
            <a:chExt cx="2256" cy="384"/>
          </a:xfrm>
        </p:grpSpPr>
        <p:sp>
          <p:nvSpPr>
            <p:cNvPr id="214027" name="Text Box 11"/>
            <p:cNvSpPr txBox="1">
              <a:spLocks noChangeArrowheads="1"/>
            </p:cNvSpPr>
            <p:nvPr/>
          </p:nvSpPr>
          <p:spPr bwMode="auto">
            <a:xfrm>
              <a:off x="1344" y="432"/>
              <a:ext cx="38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</a:p>
          </p:txBody>
        </p:sp>
        <p:grpSp>
          <p:nvGrpSpPr>
            <p:cNvPr id="19521" name="Group 12"/>
            <p:cNvGrpSpPr>
              <a:grpSpLocks/>
            </p:cNvGrpSpPr>
            <p:nvPr/>
          </p:nvGrpSpPr>
          <p:grpSpPr bwMode="auto">
            <a:xfrm>
              <a:off x="1680" y="480"/>
              <a:ext cx="777" cy="331"/>
              <a:chOff x="1776" y="485"/>
              <a:chExt cx="777" cy="331"/>
            </a:xfrm>
          </p:grpSpPr>
          <p:sp>
            <p:nvSpPr>
              <p:cNvPr id="214029" name="Oval 13"/>
              <p:cNvSpPr>
                <a:spLocks noChangeArrowheads="1"/>
              </p:cNvSpPr>
              <p:nvPr/>
            </p:nvSpPr>
            <p:spPr bwMode="auto">
              <a:xfrm>
                <a:off x="2016" y="576"/>
                <a:ext cx="196" cy="180"/>
              </a:xfrm>
              <a:prstGeom prst="ellips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214030" name="Text Box 14"/>
              <p:cNvSpPr txBox="1">
                <a:spLocks noChangeArrowheads="1"/>
              </p:cNvSpPr>
              <p:nvPr/>
            </p:nvSpPr>
            <p:spPr bwMode="auto">
              <a:xfrm>
                <a:off x="1776" y="485"/>
                <a:ext cx="336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8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214031" name="Text Box 15"/>
              <p:cNvSpPr txBox="1">
                <a:spLocks noChangeArrowheads="1"/>
              </p:cNvSpPr>
              <p:nvPr/>
            </p:nvSpPr>
            <p:spPr bwMode="auto">
              <a:xfrm>
                <a:off x="2217" y="489"/>
                <a:ext cx="336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</a:p>
            </p:txBody>
          </p:sp>
        </p:grpSp>
        <p:sp>
          <p:nvSpPr>
            <p:cNvPr id="214032" name="Text Box 16"/>
            <p:cNvSpPr txBox="1">
              <a:spLocks noChangeArrowheads="1"/>
            </p:cNvSpPr>
            <p:nvPr/>
          </p:nvSpPr>
          <p:spPr bwMode="auto">
            <a:xfrm>
              <a:off x="2448" y="451"/>
              <a:ext cx="115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 (C+D)</a:t>
              </a:r>
            </a:p>
          </p:txBody>
        </p:sp>
        <p:sp>
          <p:nvSpPr>
            <p:cNvPr id="19523" name="Line 17"/>
            <p:cNvSpPr>
              <a:spLocks noChangeShapeType="1"/>
            </p:cNvSpPr>
            <p:nvPr/>
          </p:nvSpPr>
          <p:spPr bwMode="auto">
            <a:xfrm>
              <a:off x="1728" y="528"/>
              <a:ext cx="57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524" name="Line 18"/>
            <p:cNvSpPr>
              <a:spLocks noChangeShapeType="1"/>
            </p:cNvSpPr>
            <p:nvPr/>
          </p:nvSpPr>
          <p:spPr bwMode="auto">
            <a:xfrm>
              <a:off x="2736" y="528"/>
              <a:ext cx="57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214035" name="Text Box 19"/>
          <p:cNvSpPr txBox="1">
            <a:spLocks noChangeArrowheads="1"/>
          </p:cNvSpPr>
          <p:nvPr/>
        </p:nvSpPr>
        <p:spPr bwMode="auto">
          <a:xfrm>
            <a:off x="2360712" y="1340768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=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817912" y="1370931"/>
            <a:ext cx="2667000" cy="579437"/>
            <a:chOff x="1632" y="1459"/>
            <a:chExt cx="1680" cy="365"/>
          </a:xfrm>
        </p:grpSpPr>
        <p:sp>
          <p:nvSpPr>
            <p:cNvPr id="19515" name="Text Box 20"/>
            <p:cNvSpPr txBox="1">
              <a:spLocks noChangeArrowheads="1"/>
            </p:cNvSpPr>
            <p:nvPr/>
          </p:nvSpPr>
          <p:spPr bwMode="auto">
            <a:xfrm>
              <a:off x="1632" y="1459"/>
              <a:ext cx="16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/>
                <a:t>AB+AB+CD</a:t>
              </a:r>
            </a:p>
          </p:txBody>
        </p:sp>
        <p:sp>
          <p:nvSpPr>
            <p:cNvPr id="19516" name="Line 21"/>
            <p:cNvSpPr>
              <a:spLocks noChangeShapeType="1"/>
            </p:cNvSpPr>
            <p:nvPr/>
          </p:nvSpPr>
          <p:spPr bwMode="auto">
            <a:xfrm>
              <a:off x="1680" y="153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7" name="Line 22"/>
            <p:cNvSpPr>
              <a:spLocks noChangeShapeType="1"/>
            </p:cNvSpPr>
            <p:nvPr/>
          </p:nvSpPr>
          <p:spPr bwMode="auto">
            <a:xfrm>
              <a:off x="1872" y="153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8" name="Line 23"/>
            <p:cNvSpPr>
              <a:spLocks noChangeShapeType="1"/>
            </p:cNvSpPr>
            <p:nvPr/>
          </p:nvSpPr>
          <p:spPr bwMode="auto">
            <a:xfrm>
              <a:off x="2688" y="153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9" name="Line 24"/>
            <p:cNvSpPr>
              <a:spLocks noChangeShapeType="1"/>
            </p:cNvSpPr>
            <p:nvPr/>
          </p:nvSpPr>
          <p:spPr bwMode="auto">
            <a:xfrm>
              <a:off x="2880" y="153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533400" y="2071688"/>
            <a:ext cx="990600" cy="519112"/>
            <a:chOff x="336" y="1968"/>
            <a:chExt cx="624" cy="327"/>
          </a:xfrm>
        </p:grpSpPr>
        <p:sp>
          <p:nvSpPr>
            <p:cNvPr id="19512" name="Text Box 27"/>
            <p:cNvSpPr txBox="1">
              <a:spLocks noChangeArrowheads="1"/>
            </p:cNvSpPr>
            <p:nvPr/>
          </p:nvSpPr>
          <p:spPr bwMode="auto">
            <a:xfrm>
              <a:off x="336" y="1968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  AB </a:t>
              </a:r>
            </a:p>
          </p:txBody>
        </p:sp>
        <p:sp>
          <p:nvSpPr>
            <p:cNvPr id="19513" name="Line 28"/>
            <p:cNvSpPr>
              <a:spLocks noChangeShapeType="1"/>
            </p:cNvSpPr>
            <p:nvPr/>
          </p:nvSpPr>
          <p:spPr bwMode="auto">
            <a:xfrm>
              <a:off x="547" y="2033"/>
              <a:ext cx="7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4" name="Line 29"/>
            <p:cNvSpPr>
              <a:spLocks noChangeShapeType="1"/>
            </p:cNvSpPr>
            <p:nvPr/>
          </p:nvSpPr>
          <p:spPr bwMode="auto">
            <a:xfrm>
              <a:off x="720" y="2016"/>
              <a:ext cx="7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4048" name="Text Box 32"/>
          <p:cNvSpPr txBox="1">
            <a:spLocks noChangeArrowheads="1"/>
          </p:cNvSpPr>
          <p:nvPr/>
        </p:nvSpPr>
        <p:spPr bwMode="auto">
          <a:xfrm>
            <a:off x="685800" y="28194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AB</a:t>
            </a:r>
          </a:p>
        </p:txBody>
      </p:sp>
      <p:sp>
        <p:nvSpPr>
          <p:cNvPr id="214050" name="Text Box 34"/>
          <p:cNvSpPr txBox="1">
            <a:spLocks noChangeArrowheads="1"/>
          </p:cNvSpPr>
          <p:nvPr/>
        </p:nvSpPr>
        <p:spPr bwMode="auto">
          <a:xfrm>
            <a:off x="1447800" y="2773363"/>
            <a:ext cx="57150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 11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00 + 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01 + 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 +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533400" y="3733800"/>
            <a:ext cx="990600" cy="519113"/>
            <a:chOff x="336" y="1968"/>
            <a:chExt cx="624" cy="327"/>
          </a:xfrm>
        </p:grpSpPr>
        <p:sp>
          <p:nvSpPr>
            <p:cNvPr id="19509" name="Text Box 36"/>
            <p:cNvSpPr txBox="1">
              <a:spLocks noChangeArrowheads="1"/>
            </p:cNvSpPr>
            <p:nvPr/>
          </p:nvSpPr>
          <p:spPr bwMode="auto">
            <a:xfrm>
              <a:off x="336" y="1968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  CD</a:t>
              </a:r>
            </a:p>
          </p:txBody>
        </p:sp>
        <p:sp>
          <p:nvSpPr>
            <p:cNvPr id="19510" name="Line 37"/>
            <p:cNvSpPr>
              <a:spLocks noChangeShapeType="1"/>
            </p:cNvSpPr>
            <p:nvPr/>
          </p:nvSpPr>
          <p:spPr bwMode="auto">
            <a:xfrm>
              <a:off x="547" y="2033"/>
              <a:ext cx="7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1" name="Line 38"/>
            <p:cNvSpPr>
              <a:spLocks noChangeShapeType="1"/>
            </p:cNvSpPr>
            <p:nvPr/>
          </p:nvSpPr>
          <p:spPr bwMode="auto">
            <a:xfrm>
              <a:off x="720" y="2016"/>
              <a:ext cx="7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4055" name="Text Box 39"/>
          <p:cNvSpPr txBox="1">
            <a:spLocks noChangeArrowheads="1"/>
          </p:cNvSpPr>
          <p:nvPr/>
        </p:nvSpPr>
        <p:spPr bwMode="auto">
          <a:xfrm>
            <a:off x="1447800" y="3611563"/>
            <a:ext cx="57150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= 00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+ 01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+ 10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+ 11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</a:p>
        </p:txBody>
      </p:sp>
      <p:sp>
        <p:nvSpPr>
          <p:cNvPr id="214057" name="Text Box 41"/>
          <p:cNvSpPr txBox="1">
            <a:spLocks noChangeArrowheads="1"/>
          </p:cNvSpPr>
          <p:nvPr/>
        </p:nvSpPr>
        <p:spPr bwMode="auto">
          <a:xfrm>
            <a:off x="1981200" y="32004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</a:rPr>
              <a:t>12             13             14            15</a:t>
            </a:r>
          </a:p>
        </p:txBody>
      </p:sp>
      <p:sp>
        <p:nvSpPr>
          <p:cNvPr id="214058" name="Text Box 42"/>
          <p:cNvSpPr txBox="1">
            <a:spLocks noChangeArrowheads="1"/>
          </p:cNvSpPr>
          <p:nvPr/>
        </p:nvSpPr>
        <p:spPr bwMode="auto">
          <a:xfrm>
            <a:off x="2133600" y="40386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</a:rPr>
              <a:t>0               4               8             12</a:t>
            </a:r>
          </a:p>
        </p:txBody>
      </p:sp>
      <p:sp>
        <p:nvSpPr>
          <p:cNvPr id="19474" name="Text Box 43"/>
          <p:cNvSpPr txBox="1">
            <a:spLocks noChangeArrowheads="1"/>
          </p:cNvSpPr>
          <p:nvPr/>
        </p:nvSpPr>
        <p:spPr bwMode="auto">
          <a:xfrm>
            <a:off x="323850" y="169863"/>
            <a:ext cx="792163" cy="5222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Arial" charset="0"/>
              </a:rPr>
              <a:t>例：</a:t>
            </a:r>
            <a:endParaRPr lang="en-US" altLang="zh-CN" sz="2800" b="1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15652284"/>
              </p:ext>
            </p:extLst>
          </p:nvPr>
        </p:nvGraphicFramePr>
        <p:xfrm>
          <a:off x="2818699" y="4451353"/>
          <a:ext cx="45757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146"/>
                <a:gridCol w="915146"/>
                <a:gridCol w="915146"/>
                <a:gridCol w="915146"/>
                <a:gridCol w="915146"/>
              </a:tblGrid>
              <a:tr h="596226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CD</a:t>
                      </a:r>
                      <a:endParaRPr lang="en-US" altLang="zh-CN" sz="2000" b="1" baseline="-3000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AB</a:t>
                      </a:r>
                      <a:endParaRPr lang="en-US" altLang="zh-CN" sz="2000" b="1" baseline="-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36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36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36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36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47" grpId="0" autoUpdateAnimBg="0"/>
      <p:bldP spid="214056" grpId="0" autoUpdateAnimBg="0"/>
      <p:bldP spid="214035" grpId="0" autoUpdateAnimBg="0"/>
      <p:bldP spid="214048" grpId="0" autoUpdateAnimBg="0"/>
      <p:bldP spid="214050" grpId="0" autoUpdateAnimBg="0"/>
      <p:bldP spid="214055" grpId="0" autoUpdateAnimBg="0"/>
      <p:bldP spid="214057" grpId="0" autoUpdateAnimBg="0"/>
      <p:bldP spid="21405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3074988" y="228600"/>
            <a:ext cx="4953000" cy="754063"/>
            <a:chOff x="1248" y="102"/>
            <a:chExt cx="3120" cy="475"/>
          </a:xfrm>
        </p:grpSpPr>
        <p:grpSp>
          <p:nvGrpSpPr>
            <p:cNvPr id="20558" name="Group 3"/>
            <p:cNvGrpSpPr>
              <a:grpSpLocks/>
            </p:cNvGrpSpPr>
            <p:nvPr/>
          </p:nvGrpSpPr>
          <p:grpSpPr bwMode="auto">
            <a:xfrm>
              <a:off x="1663" y="246"/>
              <a:ext cx="842" cy="331"/>
              <a:chOff x="1711" y="485"/>
              <a:chExt cx="842" cy="331"/>
            </a:xfrm>
          </p:grpSpPr>
          <p:sp>
            <p:nvSpPr>
              <p:cNvPr id="20568" name="Oval 4"/>
              <p:cNvSpPr>
                <a:spLocks noChangeArrowheads="1"/>
              </p:cNvSpPr>
              <p:nvPr/>
            </p:nvSpPr>
            <p:spPr bwMode="auto">
              <a:xfrm>
                <a:off x="2016" y="576"/>
                <a:ext cx="196" cy="180"/>
              </a:xfrm>
              <a:prstGeom prst="ellips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800" b="1"/>
                  <a:t>+</a:t>
                </a:r>
              </a:p>
            </p:txBody>
          </p:sp>
          <p:sp>
            <p:nvSpPr>
              <p:cNvPr id="20569" name="Text Box 5"/>
              <p:cNvSpPr txBox="1">
                <a:spLocks noChangeArrowheads="1"/>
              </p:cNvSpPr>
              <p:nvPr/>
            </p:nvSpPr>
            <p:spPr bwMode="auto">
              <a:xfrm>
                <a:off x="1711" y="485"/>
                <a:ext cx="40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 smtClean="0"/>
                  <a:t>(A</a:t>
                </a:r>
                <a:endParaRPr lang="en-US" altLang="zh-CN" sz="2800" b="1" dirty="0"/>
              </a:p>
            </p:txBody>
          </p:sp>
          <p:sp>
            <p:nvSpPr>
              <p:cNvPr id="20570" name="Text Box 6"/>
              <p:cNvSpPr txBox="1">
                <a:spLocks noChangeArrowheads="1"/>
              </p:cNvSpPr>
              <p:nvPr/>
            </p:nvSpPr>
            <p:spPr bwMode="auto">
              <a:xfrm>
                <a:off x="2217" y="489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dirty="0" smtClean="0"/>
                  <a:t>C)</a:t>
                </a:r>
                <a:endParaRPr lang="en-US" altLang="zh-CN" sz="2800" dirty="0"/>
              </a:p>
            </p:txBody>
          </p:sp>
        </p:grpSp>
        <p:sp>
          <p:nvSpPr>
            <p:cNvPr id="20559" name="Text Box 7"/>
            <p:cNvSpPr txBox="1">
              <a:spLocks noChangeArrowheads="1"/>
            </p:cNvSpPr>
            <p:nvPr/>
          </p:nvSpPr>
          <p:spPr bwMode="auto">
            <a:xfrm>
              <a:off x="1248" y="198"/>
              <a:ext cx="4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F=</a:t>
              </a:r>
            </a:p>
          </p:txBody>
        </p:sp>
        <p:sp>
          <p:nvSpPr>
            <p:cNvPr id="20560" name="Text Box 8"/>
            <p:cNvSpPr txBox="1">
              <a:spLocks noChangeArrowheads="1"/>
            </p:cNvSpPr>
            <p:nvPr/>
          </p:nvSpPr>
          <p:spPr bwMode="auto">
            <a:xfrm>
              <a:off x="2400" y="246"/>
              <a:ext cx="1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cs typeface="Times New Roman" pitchFamily="18" charset="0"/>
                </a:rPr>
                <a:t>• B ( ACD + ACD )</a:t>
              </a:r>
            </a:p>
          </p:txBody>
        </p:sp>
        <p:sp>
          <p:nvSpPr>
            <p:cNvPr id="20561" name="Line 9"/>
            <p:cNvSpPr>
              <a:spLocks noChangeShapeType="1"/>
            </p:cNvSpPr>
            <p:nvPr/>
          </p:nvSpPr>
          <p:spPr bwMode="auto">
            <a:xfrm>
              <a:off x="2592" y="29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62" name="Line 10"/>
            <p:cNvSpPr>
              <a:spLocks noChangeShapeType="1"/>
            </p:cNvSpPr>
            <p:nvPr/>
          </p:nvSpPr>
          <p:spPr bwMode="auto">
            <a:xfrm>
              <a:off x="3120" y="29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63" name="Line 11"/>
            <p:cNvSpPr>
              <a:spLocks noChangeShapeType="1"/>
            </p:cNvSpPr>
            <p:nvPr/>
          </p:nvSpPr>
          <p:spPr bwMode="auto">
            <a:xfrm>
              <a:off x="3312" y="29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64" name="Line 12"/>
            <p:cNvSpPr>
              <a:spLocks noChangeShapeType="1"/>
            </p:cNvSpPr>
            <p:nvPr/>
          </p:nvSpPr>
          <p:spPr bwMode="auto">
            <a:xfrm>
              <a:off x="3696" y="29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65" name="Line 13"/>
            <p:cNvSpPr>
              <a:spLocks noChangeShapeType="1"/>
            </p:cNvSpPr>
            <p:nvPr/>
          </p:nvSpPr>
          <p:spPr bwMode="auto">
            <a:xfrm>
              <a:off x="3984" y="29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66" name="Line 14"/>
            <p:cNvSpPr>
              <a:spLocks noChangeShapeType="1"/>
            </p:cNvSpPr>
            <p:nvPr/>
          </p:nvSpPr>
          <p:spPr bwMode="auto">
            <a:xfrm>
              <a:off x="2592" y="198"/>
              <a:ext cx="153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67" name="Line 15"/>
            <p:cNvSpPr>
              <a:spLocks noChangeShapeType="1"/>
            </p:cNvSpPr>
            <p:nvPr/>
          </p:nvSpPr>
          <p:spPr bwMode="auto">
            <a:xfrm>
              <a:off x="1824" y="102"/>
              <a:ext cx="235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533400" y="1052736"/>
            <a:ext cx="4648200" cy="579438"/>
            <a:chOff x="336" y="720"/>
            <a:chExt cx="2928" cy="365"/>
          </a:xfrm>
        </p:grpSpPr>
        <p:sp>
          <p:nvSpPr>
            <p:cNvPr id="20546" name="Text Box 17"/>
            <p:cNvSpPr txBox="1">
              <a:spLocks noChangeArrowheads="1"/>
            </p:cNvSpPr>
            <p:nvPr/>
          </p:nvSpPr>
          <p:spPr bwMode="auto">
            <a:xfrm>
              <a:off x="336" y="720"/>
              <a:ext cx="4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F=</a:t>
              </a:r>
            </a:p>
          </p:txBody>
        </p:sp>
        <p:grpSp>
          <p:nvGrpSpPr>
            <p:cNvPr id="20547" name="Group 18"/>
            <p:cNvGrpSpPr>
              <a:grpSpLocks/>
            </p:cNvGrpSpPr>
            <p:nvPr/>
          </p:nvGrpSpPr>
          <p:grpSpPr bwMode="auto">
            <a:xfrm>
              <a:off x="720" y="720"/>
              <a:ext cx="777" cy="331"/>
              <a:chOff x="1776" y="485"/>
              <a:chExt cx="777" cy="331"/>
            </a:xfrm>
          </p:grpSpPr>
          <p:sp>
            <p:nvSpPr>
              <p:cNvPr id="20555" name="Oval 19"/>
              <p:cNvSpPr>
                <a:spLocks noChangeArrowheads="1"/>
              </p:cNvSpPr>
              <p:nvPr/>
            </p:nvSpPr>
            <p:spPr bwMode="auto">
              <a:xfrm>
                <a:off x="2016" y="576"/>
                <a:ext cx="196" cy="180"/>
              </a:xfrm>
              <a:prstGeom prst="ellips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800" b="1"/>
                  <a:t>+</a:t>
                </a:r>
              </a:p>
            </p:txBody>
          </p:sp>
          <p:sp>
            <p:nvSpPr>
              <p:cNvPr id="20556" name="Text Box 20"/>
              <p:cNvSpPr txBox="1">
                <a:spLocks noChangeArrowheads="1"/>
              </p:cNvSpPr>
              <p:nvPr/>
            </p:nvSpPr>
            <p:spPr bwMode="auto">
              <a:xfrm>
                <a:off x="1776" y="485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/>
                  <a:t>A</a:t>
                </a:r>
              </a:p>
            </p:txBody>
          </p:sp>
          <p:sp>
            <p:nvSpPr>
              <p:cNvPr id="20557" name="Text Box 21"/>
              <p:cNvSpPr txBox="1">
                <a:spLocks noChangeArrowheads="1"/>
              </p:cNvSpPr>
              <p:nvPr/>
            </p:nvSpPr>
            <p:spPr bwMode="auto">
              <a:xfrm>
                <a:off x="2217" y="489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/>
                  <a:t>C</a:t>
                </a:r>
              </a:p>
            </p:txBody>
          </p:sp>
        </p:grpSp>
        <p:sp>
          <p:nvSpPr>
            <p:cNvPr id="20548" name="Line 22"/>
            <p:cNvSpPr>
              <a:spLocks noChangeShapeType="1"/>
            </p:cNvSpPr>
            <p:nvPr/>
          </p:nvSpPr>
          <p:spPr bwMode="auto">
            <a:xfrm>
              <a:off x="816" y="768"/>
              <a:ext cx="52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9" name="Text Box 23"/>
            <p:cNvSpPr txBox="1">
              <a:spLocks noChangeArrowheads="1"/>
            </p:cNvSpPr>
            <p:nvPr/>
          </p:nvSpPr>
          <p:spPr bwMode="auto">
            <a:xfrm>
              <a:off x="1392" y="720"/>
              <a:ext cx="18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+</a:t>
              </a:r>
              <a:r>
                <a:rPr lang="en-US" altLang="zh-CN" sz="2800" b="1">
                  <a:cs typeface="Times New Roman" pitchFamily="18" charset="0"/>
                </a:rPr>
                <a:t>B ( ACD + ACD )</a:t>
              </a:r>
              <a:endParaRPr lang="en-US" altLang="zh-CN" sz="3200" b="1"/>
            </a:p>
          </p:txBody>
        </p:sp>
        <p:sp>
          <p:nvSpPr>
            <p:cNvPr id="20550" name="Line 24"/>
            <p:cNvSpPr>
              <a:spLocks noChangeShapeType="1"/>
            </p:cNvSpPr>
            <p:nvPr/>
          </p:nvSpPr>
          <p:spPr bwMode="auto">
            <a:xfrm>
              <a:off x="1632" y="76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51" name="Line 25"/>
            <p:cNvSpPr>
              <a:spLocks noChangeShapeType="1"/>
            </p:cNvSpPr>
            <p:nvPr/>
          </p:nvSpPr>
          <p:spPr bwMode="auto">
            <a:xfrm>
              <a:off x="2160" y="76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52" name="Line 26"/>
            <p:cNvSpPr>
              <a:spLocks noChangeShapeType="1"/>
            </p:cNvSpPr>
            <p:nvPr/>
          </p:nvSpPr>
          <p:spPr bwMode="auto">
            <a:xfrm>
              <a:off x="2304" y="76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53" name="Line 27"/>
            <p:cNvSpPr>
              <a:spLocks noChangeShapeType="1"/>
            </p:cNvSpPr>
            <p:nvPr/>
          </p:nvSpPr>
          <p:spPr bwMode="auto">
            <a:xfrm>
              <a:off x="2688" y="76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54" name="Line 28"/>
            <p:cNvSpPr>
              <a:spLocks noChangeShapeType="1"/>
            </p:cNvSpPr>
            <p:nvPr/>
          </p:nvSpPr>
          <p:spPr bwMode="auto">
            <a:xfrm>
              <a:off x="3024" y="76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838200" y="1768699"/>
            <a:ext cx="4800600" cy="625475"/>
            <a:chOff x="528" y="1171"/>
            <a:chExt cx="3024" cy="394"/>
          </a:xfrm>
        </p:grpSpPr>
        <p:sp>
          <p:nvSpPr>
            <p:cNvPr id="20537" name="Text Box 29"/>
            <p:cNvSpPr txBox="1">
              <a:spLocks noChangeArrowheads="1"/>
            </p:cNvSpPr>
            <p:nvPr/>
          </p:nvSpPr>
          <p:spPr bwMode="auto">
            <a:xfrm>
              <a:off x="528" y="1200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=</a:t>
              </a:r>
            </a:p>
          </p:txBody>
        </p:sp>
        <p:sp>
          <p:nvSpPr>
            <p:cNvPr id="20538" name="Text Box 30"/>
            <p:cNvSpPr txBox="1">
              <a:spLocks noChangeArrowheads="1"/>
            </p:cNvSpPr>
            <p:nvPr/>
          </p:nvSpPr>
          <p:spPr bwMode="auto">
            <a:xfrm>
              <a:off x="768" y="1209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A</a:t>
              </a:r>
              <a:r>
                <a:rPr lang="en-US" altLang="zh-CN" sz="2800" b="1">
                  <a:latin typeface="宋体" pitchFamily="2" charset="-122"/>
                </a:rPr>
                <a:t>⊙</a:t>
              </a:r>
              <a:r>
                <a:rPr lang="en-US" altLang="zh-CN" sz="2800" b="1"/>
                <a:t>C</a:t>
              </a:r>
            </a:p>
          </p:txBody>
        </p:sp>
        <p:sp>
          <p:nvSpPr>
            <p:cNvPr id="20539" name="Text Box 31"/>
            <p:cNvSpPr txBox="1">
              <a:spLocks noChangeArrowheads="1"/>
            </p:cNvSpPr>
            <p:nvPr/>
          </p:nvSpPr>
          <p:spPr bwMode="auto">
            <a:xfrm>
              <a:off x="1440" y="1171"/>
              <a:ext cx="21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+ABCD+ABCD</a:t>
              </a:r>
            </a:p>
          </p:txBody>
        </p:sp>
        <p:sp>
          <p:nvSpPr>
            <p:cNvPr id="20540" name="Line 32"/>
            <p:cNvSpPr>
              <a:spLocks noChangeShapeType="1"/>
            </p:cNvSpPr>
            <p:nvPr/>
          </p:nvSpPr>
          <p:spPr bwMode="auto">
            <a:xfrm>
              <a:off x="2256" y="124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1" name="Line 33"/>
            <p:cNvSpPr>
              <a:spLocks noChangeShapeType="1"/>
            </p:cNvSpPr>
            <p:nvPr/>
          </p:nvSpPr>
          <p:spPr bwMode="auto">
            <a:xfrm>
              <a:off x="2064" y="124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2" name="Line 34"/>
            <p:cNvSpPr>
              <a:spLocks noChangeShapeType="1"/>
            </p:cNvSpPr>
            <p:nvPr/>
          </p:nvSpPr>
          <p:spPr bwMode="auto">
            <a:xfrm>
              <a:off x="2736" y="124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3" name="Line 35"/>
            <p:cNvSpPr>
              <a:spLocks noChangeShapeType="1"/>
            </p:cNvSpPr>
            <p:nvPr/>
          </p:nvSpPr>
          <p:spPr bwMode="auto">
            <a:xfrm>
              <a:off x="2544" y="124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4" name="Line 36"/>
            <p:cNvSpPr>
              <a:spLocks noChangeShapeType="1"/>
            </p:cNvSpPr>
            <p:nvPr/>
          </p:nvSpPr>
          <p:spPr bwMode="auto">
            <a:xfrm>
              <a:off x="3072" y="124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5" name="Line 37"/>
            <p:cNvSpPr>
              <a:spLocks noChangeShapeType="1"/>
            </p:cNvSpPr>
            <p:nvPr/>
          </p:nvSpPr>
          <p:spPr bwMode="auto">
            <a:xfrm>
              <a:off x="1824" y="124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838200" y="2514824"/>
            <a:ext cx="5334000" cy="595312"/>
            <a:chOff x="528" y="1641"/>
            <a:chExt cx="3360" cy="375"/>
          </a:xfrm>
        </p:grpSpPr>
        <p:grpSp>
          <p:nvGrpSpPr>
            <p:cNvPr id="20525" name="Group 38"/>
            <p:cNvGrpSpPr>
              <a:grpSpLocks/>
            </p:cNvGrpSpPr>
            <p:nvPr/>
          </p:nvGrpSpPr>
          <p:grpSpPr bwMode="auto">
            <a:xfrm>
              <a:off x="816" y="1641"/>
              <a:ext cx="1200" cy="365"/>
              <a:chOff x="4224" y="3840"/>
              <a:chExt cx="1200" cy="365"/>
            </a:xfrm>
          </p:grpSpPr>
          <p:sp>
            <p:nvSpPr>
              <p:cNvPr id="20534" name="Text Box 39"/>
              <p:cNvSpPr txBox="1">
                <a:spLocks noChangeArrowheads="1"/>
              </p:cNvSpPr>
              <p:nvPr/>
            </p:nvSpPr>
            <p:spPr bwMode="auto">
              <a:xfrm>
                <a:off x="4224" y="3840"/>
                <a:ext cx="120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 dirty="0">
                    <a:solidFill>
                      <a:schemeClr val="bg1"/>
                    </a:solidFill>
                  </a:rPr>
                  <a:t>AC</a:t>
                </a:r>
                <a:r>
                  <a:rPr lang="en-US" altLang="zh-CN" sz="3200" b="1" dirty="0"/>
                  <a:t>+</a:t>
                </a:r>
                <a:r>
                  <a:rPr lang="en-US" altLang="zh-CN" sz="3200" b="1" dirty="0">
                    <a:solidFill>
                      <a:srgbClr val="006600"/>
                    </a:solidFill>
                  </a:rPr>
                  <a:t>AC</a:t>
                </a:r>
              </a:p>
            </p:txBody>
          </p:sp>
          <p:sp>
            <p:nvSpPr>
              <p:cNvPr id="20535" name="Line 40"/>
              <p:cNvSpPr>
                <a:spLocks noChangeShapeType="1"/>
              </p:cNvSpPr>
              <p:nvPr/>
            </p:nvSpPr>
            <p:spPr bwMode="auto">
              <a:xfrm>
                <a:off x="4800" y="3888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36" name="Line 41"/>
              <p:cNvSpPr>
                <a:spLocks noChangeShapeType="1"/>
              </p:cNvSpPr>
              <p:nvPr/>
            </p:nvSpPr>
            <p:spPr bwMode="auto">
              <a:xfrm>
                <a:off x="5013" y="3888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526" name="Text Box 42"/>
            <p:cNvSpPr txBox="1">
              <a:spLocks noChangeArrowheads="1"/>
            </p:cNvSpPr>
            <p:nvPr/>
          </p:nvSpPr>
          <p:spPr bwMode="auto">
            <a:xfrm>
              <a:off x="528" y="1651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=</a:t>
              </a:r>
            </a:p>
          </p:txBody>
        </p:sp>
        <p:sp>
          <p:nvSpPr>
            <p:cNvPr id="20527" name="Text Box 43"/>
            <p:cNvSpPr txBox="1">
              <a:spLocks noChangeArrowheads="1"/>
            </p:cNvSpPr>
            <p:nvPr/>
          </p:nvSpPr>
          <p:spPr bwMode="auto">
            <a:xfrm>
              <a:off x="1776" y="1651"/>
              <a:ext cx="21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+ABCD+ABCD</a:t>
              </a:r>
            </a:p>
          </p:txBody>
        </p:sp>
        <p:sp>
          <p:nvSpPr>
            <p:cNvPr id="20528" name="Line 44"/>
            <p:cNvSpPr>
              <a:spLocks noChangeShapeType="1"/>
            </p:cNvSpPr>
            <p:nvPr/>
          </p:nvSpPr>
          <p:spPr bwMode="auto">
            <a:xfrm>
              <a:off x="2592" y="172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9" name="Line 45"/>
            <p:cNvSpPr>
              <a:spLocks noChangeShapeType="1"/>
            </p:cNvSpPr>
            <p:nvPr/>
          </p:nvSpPr>
          <p:spPr bwMode="auto">
            <a:xfrm>
              <a:off x="2400" y="172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30" name="Line 46"/>
            <p:cNvSpPr>
              <a:spLocks noChangeShapeType="1"/>
            </p:cNvSpPr>
            <p:nvPr/>
          </p:nvSpPr>
          <p:spPr bwMode="auto">
            <a:xfrm>
              <a:off x="3072" y="172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31" name="Line 47"/>
            <p:cNvSpPr>
              <a:spLocks noChangeShapeType="1"/>
            </p:cNvSpPr>
            <p:nvPr/>
          </p:nvSpPr>
          <p:spPr bwMode="auto">
            <a:xfrm>
              <a:off x="2880" y="172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32" name="Line 48"/>
            <p:cNvSpPr>
              <a:spLocks noChangeShapeType="1"/>
            </p:cNvSpPr>
            <p:nvPr/>
          </p:nvSpPr>
          <p:spPr bwMode="auto">
            <a:xfrm>
              <a:off x="3408" y="172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33" name="Line 49"/>
            <p:cNvSpPr>
              <a:spLocks noChangeShapeType="1"/>
            </p:cNvSpPr>
            <p:nvPr/>
          </p:nvSpPr>
          <p:spPr bwMode="auto">
            <a:xfrm>
              <a:off x="2160" y="172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5090" name="Text Box 50"/>
          <p:cNvSpPr txBox="1">
            <a:spLocks noChangeArrowheads="1"/>
          </p:cNvSpPr>
          <p:nvPr/>
        </p:nvSpPr>
        <p:spPr bwMode="auto">
          <a:xfrm>
            <a:off x="838200" y="3140968"/>
            <a:ext cx="83058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 sz="3200" b="1" dirty="0"/>
              <a:t>=</a:t>
            </a:r>
            <a:r>
              <a:rPr lang="en-US" altLang="zh-CN" sz="3200" b="1" u="sng" dirty="0">
                <a:solidFill>
                  <a:schemeClr val="bg1"/>
                </a:solidFill>
              </a:rPr>
              <a:t>1</a:t>
            </a:r>
            <a:r>
              <a:rPr lang="en-US" altLang="zh-CN" sz="3200" b="1" dirty="0">
                <a:solidFill>
                  <a:schemeClr val="bg1"/>
                </a:solidFill>
              </a:rPr>
              <a:t>0</a:t>
            </a:r>
            <a:r>
              <a:rPr lang="en-US" altLang="zh-CN" sz="3200" b="1" u="sng" dirty="0">
                <a:solidFill>
                  <a:schemeClr val="bg1"/>
                </a:solidFill>
              </a:rPr>
              <a:t>1</a:t>
            </a:r>
            <a:r>
              <a:rPr lang="en-US" altLang="zh-CN" sz="3200" b="1" dirty="0">
                <a:solidFill>
                  <a:schemeClr val="bg1"/>
                </a:solidFill>
              </a:rPr>
              <a:t>0+</a:t>
            </a:r>
            <a:r>
              <a:rPr lang="en-US" altLang="zh-CN" sz="3200" b="1" u="sng" dirty="0">
                <a:solidFill>
                  <a:schemeClr val="bg1"/>
                </a:solidFill>
              </a:rPr>
              <a:t>1</a:t>
            </a:r>
            <a:r>
              <a:rPr lang="en-US" altLang="zh-CN" sz="3200" b="1" dirty="0">
                <a:solidFill>
                  <a:schemeClr val="bg1"/>
                </a:solidFill>
              </a:rPr>
              <a:t>0</a:t>
            </a:r>
            <a:r>
              <a:rPr lang="en-US" altLang="zh-CN" sz="3200" b="1" u="sng" dirty="0">
                <a:solidFill>
                  <a:schemeClr val="bg1"/>
                </a:solidFill>
              </a:rPr>
              <a:t>1</a:t>
            </a:r>
            <a:r>
              <a:rPr lang="en-US" altLang="zh-CN" sz="3200" b="1" dirty="0">
                <a:solidFill>
                  <a:schemeClr val="bg1"/>
                </a:solidFill>
              </a:rPr>
              <a:t>1+</a:t>
            </a:r>
            <a:r>
              <a:rPr lang="en-US" altLang="zh-CN" sz="3200" b="1" u="sng" dirty="0">
                <a:solidFill>
                  <a:schemeClr val="bg1"/>
                </a:solidFill>
              </a:rPr>
              <a:t>1</a:t>
            </a:r>
            <a:r>
              <a:rPr lang="en-US" altLang="zh-CN" sz="3200" b="1" dirty="0">
                <a:solidFill>
                  <a:schemeClr val="bg1"/>
                </a:solidFill>
              </a:rPr>
              <a:t>1</a:t>
            </a:r>
            <a:r>
              <a:rPr lang="en-US" altLang="zh-CN" sz="3200" b="1" u="sng" dirty="0">
                <a:solidFill>
                  <a:schemeClr val="bg1"/>
                </a:solidFill>
              </a:rPr>
              <a:t>1</a:t>
            </a:r>
            <a:r>
              <a:rPr lang="en-US" altLang="zh-CN" sz="3200" b="1" dirty="0">
                <a:solidFill>
                  <a:schemeClr val="bg1"/>
                </a:solidFill>
              </a:rPr>
              <a:t>0+</a:t>
            </a:r>
            <a:r>
              <a:rPr lang="en-US" altLang="zh-CN" sz="3200" b="1" u="sng" dirty="0">
                <a:solidFill>
                  <a:schemeClr val="bg1"/>
                </a:solidFill>
              </a:rPr>
              <a:t>1</a:t>
            </a:r>
            <a:r>
              <a:rPr lang="en-US" altLang="zh-CN" sz="3200" b="1" dirty="0">
                <a:solidFill>
                  <a:schemeClr val="bg1"/>
                </a:solidFill>
              </a:rPr>
              <a:t>1</a:t>
            </a:r>
            <a:r>
              <a:rPr lang="en-US" altLang="zh-CN" sz="3200" b="1" u="sng" dirty="0">
                <a:solidFill>
                  <a:schemeClr val="bg1"/>
                </a:solidFill>
              </a:rPr>
              <a:t>1</a:t>
            </a:r>
            <a:r>
              <a:rPr lang="en-US" altLang="zh-CN" sz="3200" b="1" dirty="0">
                <a:solidFill>
                  <a:schemeClr val="bg1"/>
                </a:solidFill>
              </a:rPr>
              <a:t>1</a:t>
            </a:r>
            <a:r>
              <a:rPr lang="en-US" altLang="zh-CN" sz="3200" b="1" dirty="0"/>
              <a:t>+</a:t>
            </a:r>
            <a:r>
              <a:rPr lang="en-US" altLang="zh-CN" sz="3200" b="1" u="sng" dirty="0">
                <a:solidFill>
                  <a:srgbClr val="006600"/>
                </a:solidFill>
              </a:rPr>
              <a:t>0</a:t>
            </a:r>
            <a:r>
              <a:rPr lang="en-US" altLang="zh-CN" sz="3200" b="1" dirty="0">
                <a:solidFill>
                  <a:srgbClr val="006600"/>
                </a:solidFill>
              </a:rPr>
              <a:t>0</a:t>
            </a:r>
            <a:r>
              <a:rPr lang="en-US" altLang="zh-CN" sz="3200" b="1" u="sng" dirty="0">
                <a:solidFill>
                  <a:srgbClr val="006600"/>
                </a:solidFill>
              </a:rPr>
              <a:t>0</a:t>
            </a:r>
            <a:r>
              <a:rPr lang="en-US" altLang="zh-CN" sz="3200" b="1" dirty="0">
                <a:solidFill>
                  <a:srgbClr val="006600"/>
                </a:solidFill>
              </a:rPr>
              <a:t>0+</a:t>
            </a:r>
            <a:r>
              <a:rPr lang="en-US" altLang="zh-CN" sz="3200" b="1" u="sng" dirty="0">
                <a:solidFill>
                  <a:srgbClr val="006600"/>
                </a:solidFill>
              </a:rPr>
              <a:t>0</a:t>
            </a:r>
            <a:r>
              <a:rPr lang="en-US" altLang="zh-CN" sz="3200" b="1" dirty="0">
                <a:solidFill>
                  <a:srgbClr val="006600"/>
                </a:solidFill>
              </a:rPr>
              <a:t>0</a:t>
            </a:r>
            <a:r>
              <a:rPr lang="en-US" altLang="zh-CN" sz="3200" b="1" u="sng" dirty="0">
                <a:solidFill>
                  <a:srgbClr val="006600"/>
                </a:solidFill>
              </a:rPr>
              <a:t>0</a:t>
            </a:r>
            <a:r>
              <a:rPr lang="en-US" altLang="zh-CN" sz="3200" b="1" dirty="0">
                <a:solidFill>
                  <a:srgbClr val="006600"/>
                </a:solidFill>
              </a:rPr>
              <a:t>1+</a:t>
            </a:r>
            <a:r>
              <a:rPr lang="en-US" altLang="zh-CN" sz="3200" b="1" u="sng" dirty="0">
                <a:solidFill>
                  <a:srgbClr val="006600"/>
                </a:solidFill>
              </a:rPr>
              <a:t>0</a:t>
            </a:r>
            <a:r>
              <a:rPr lang="en-US" altLang="zh-CN" sz="3200" b="1" dirty="0">
                <a:solidFill>
                  <a:srgbClr val="006600"/>
                </a:solidFill>
              </a:rPr>
              <a:t>1</a:t>
            </a:r>
            <a:r>
              <a:rPr lang="en-US" altLang="zh-CN" sz="3200" b="1" u="sng" dirty="0">
                <a:solidFill>
                  <a:srgbClr val="006600"/>
                </a:solidFill>
              </a:rPr>
              <a:t>0</a:t>
            </a:r>
            <a:r>
              <a:rPr lang="en-US" altLang="zh-CN" sz="3200" b="1" dirty="0">
                <a:solidFill>
                  <a:srgbClr val="006600"/>
                </a:solidFill>
              </a:rPr>
              <a:t>0+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3200" b="1" dirty="0">
                <a:solidFill>
                  <a:srgbClr val="006600"/>
                </a:solidFill>
              </a:rPr>
              <a:t>   </a:t>
            </a:r>
            <a:r>
              <a:rPr lang="en-US" altLang="zh-CN" sz="3200" b="1" u="sng" dirty="0" smtClean="0">
                <a:solidFill>
                  <a:srgbClr val="006600"/>
                </a:solidFill>
              </a:rPr>
              <a:t>0</a:t>
            </a:r>
            <a:r>
              <a:rPr lang="en-US" altLang="zh-CN" sz="3200" b="1" dirty="0" smtClean="0">
                <a:solidFill>
                  <a:srgbClr val="006600"/>
                </a:solidFill>
              </a:rPr>
              <a:t>1</a:t>
            </a:r>
            <a:r>
              <a:rPr lang="en-US" altLang="zh-CN" sz="3200" b="1" u="sng" dirty="0" smtClean="0">
                <a:solidFill>
                  <a:srgbClr val="006600"/>
                </a:solidFill>
              </a:rPr>
              <a:t>0</a:t>
            </a:r>
            <a:r>
              <a:rPr lang="en-US" altLang="zh-CN" sz="3200" b="1" dirty="0" smtClean="0">
                <a:solidFill>
                  <a:srgbClr val="006600"/>
                </a:solidFill>
              </a:rPr>
              <a:t>1</a:t>
            </a:r>
            <a:r>
              <a:rPr lang="en-US" altLang="zh-CN" sz="3200" b="1" dirty="0" smtClean="0"/>
              <a:t>+1000+0010</a:t>
            </a:r>
            <a:endParaRPr lang="en-US" altLang="zh-CN" sz="3200" b="1" dirty="0"/>
          </a:p>
        </p:txBody>
      </p:sp>
      <p:sp>
        <p:nvSpPr>
          <p:cNvPr id="20490" name="Text Box 43"/>
          <p:cNvSpPr txBox="1">
            <a:spLocks noChangeArrowheads="1"/>
          </p:cNvSpPr>
          <p:nvPr/>
        </p:nvSpPr>
        <p:spPr bwMode="auto">
          <a:xfrm>
            <a:off x="323850" y="169863"/>
            <a:ext cx="792163" cy="5222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Arial" charset="0"/>
              </a:rPr>
              <a:t>例：</a:t>
            </a:r>
            <a:endParaRPr lang="en-US" altLang="zh-CN" sz="2800" b="1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91548571"/>
              </p:ext>
            </p:extLst>
          </p:nvPr>
        </p:nvGraphicFramePr>
        <p:xfrm>
          <a:off x="4572000" y="3879304"/>
          <a:ext cx="427466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932"/>
                <a:gridCol w="854932"/>
                <a:gridCol w="854932"/>
                <a:gridCol w="854932"/>
                <a:gridCol w="854932"/>
              </a:tblGrid>
              <a:tr h="638946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CD</a:t>
                      </a:r>
                      <a:endParaRPr lang="en-US" altLang="zh-CN" sz="2000" b="1" baseline="-3000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AB</a:t>
                      </a:r>
                      <a:endParaRPr lang="en-US" altLang="zh-CN" sz="2000" b="1" baseline="-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11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11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11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11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56" name="Text Box 50"/>
          <p:cNvSpPr txBox="1">
            <a:spLocks noChangeArrowheads="1"/>
          </p:cNvSpPr>
          <p:nvPr/>
        </p:nvSpPr>
        <p:spPr bwMode="auto">
          <a:xfrm>
            <a:off x="827584" y="4396808"/>
            <a:ext cx="3816424" cy="184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 sz="3200" b="1" dirty="0" smtClean="0"/>
              <a:t>=0000+0001+0010+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3200" b="1" dirty="0" smtClean="0"/>
              <a:t>   0100+0101+1010+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3200" b="1" dirty="0" smtClean="0"/>
              <a:t>   1011+1110+1111</a:t>
            </a:r>
            <a:endParaRPr lang="en-US" altLang="zh-C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0" grpId="0" autoUpdateAnimBg="0"/>
      <p:bldP spid="5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6"/>
          <p:cNvSpPr>
            <a:spLocks noChangeArrowheads="1" noChangeShapeType="1" noTextEdit="1"/>
          </p:cNvSpPr>
          <p:nvPr/>
        </p:nvSpPr>
        <p:spPr bwMode="auto">
          <a:xfrm>
            <a:off x="2720975" y="2000250"/>
            <a:ext cx="1419225" cy="492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381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Times New Roman"/>
                <a:cs typeface="Times New Roman"/>
              </a:rPr>
              <a:t>Unit 4</a:t>
            </a:r>
            <a:endParaRPr lang="zh-CN" altLang="en-US" sz="3600" kern="10"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356100" y="1857375"/>
            <a:ext cx="5616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卡诺图 </a:t>
            </a:r>
            <a:endParaRPr lang="en-US" altLang="zh-CN" sz="4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2124075" y="3903663"/>
            <a:ext cx="482441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000" b="1" dirty="0" smtClean="0">
                <a:ea typeface="楷体_GB2312" pitchFamily="49" charset="-122"/>
              </a:rPr>
              <a:t>张英涛</a:t>
            </a:r>
            <a:endParaRPr lang="en-US" altLang="zh-CN" sz="2000" b="1" dirty="0" smtClean="0">
              <a:ea typeface="楷体_GB2312" pitchFamily="49" charset="-122"/>
            </a:endParaRPr>
          </a:p>
          <a:p>
            <a:pPr algn="ctr" eaLnBrk="1" hangingPunct="1"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ea typeface="楷体_GB2312" pitchFamily="49" charset="-122"/>
              </a:rPr>
              <a:t>计算机科学与技术学院</a:t>
            </a:r>
            <a:endParaRPr lang="en-US" altLang="zh-CN" sz="2000" b="1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ctr" eaLnBrk="1" hangingPunct="1">
              <a:defRPr/>
            </a:pPr>
            <a:r>
              <a:rPr lang="zh-CN" altLang="en-US" sz="2000" b="1" dirty="0" smtClean="0">
                <a:latin typeface="华文行楷" pitchFamily="2" charset="-122"/>
                <a:ea typeface="华文行楷" pitchFamily="2" charset="-122"/>
              </a:rPr>
              <a:t>哈尔滨工业大学</a:t>
            </a:r>
            <a:endParaRPr lang="en-US" altLang="zh-CN" sz="2000" b="1" dirty="0" smtClean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2411413" y="317500"/>
            <a:ext cx="45720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卡诺图的属性</a:t>
            </a:r>
          </a:p>
        </p:txBody>
      </p:sp>
      <p:sp>
        <p:nvSpPr>
          <p:cNvPr id="216097" name="Text Box 33"/>
          <p:cNvSpPr txBox="1">
            <a:spLocks noChangeArrowheads="1"/>
          </p:cNvSpPr>
          <p:nvPr/>
        </p:nvSpPr>
        <p:spPr bwMode="auto">
          <a:xfrm>
            <a:off x="2627313" y="2526432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hlink"/>
                </a:solidFill>
                <a:latin typeface="Arial" charset="0"/>
              </a:rPr>
              <a:t>＋</a:t>
            </a:r>
          </a:p>
        </p:txBody>
      </p:sp>
      <p:sp>
        <p:nvSpPr>
          <p:cNvPr id="216145" name="Text Box 81"/>
          <p:cNvSpPr txBox="1">
            <a:spLocks noChangeArrowheads="1"/>
          </p:cNvSpPr>
          <p:nvPr/>
        </p:nvSpPr>
        <p:spPr bwMode="auto">
          <a:xfrm>
            <a:off x="5867400" y="2526432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</a:p>
        </p:txBody>
      </p:sp>
      <p:sp>
        <p:nvSpPr>
          <p:cNvPr id="216169" name="Text Box 105"/>
          <p:cNvSpPr txBox="1">
            <a:spLocks noChangeArrowheads="1"/>
          </p:cNvSpPr>
          <p:nvPr/>
        </p:nvSpPr>
        <p:spPr bwMode="auto">
          <a:xfrm>
            <a:off x="2730500" y="3851995"/>
            <a:ext cx="76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hlink"/>
                </a:solidFill>
                <a:latin typeface="Arial" charset="0"/>
              </a:rPr>
              <a:t>•</a:t>
            </a:r>
          </a:p>
        </p:txBody>
      </p:sp>
      <p:sp>
        <p:nvSpPr>
          <p:cNvPr id="216170" name="Text Box 106"/>
          <p:cNvSpPr txBox="1">
            <a:spLocks noChangeArrowheads="1"/>
          </p:cNvSpPr>
          <p:nvPr/>
        </p:nvSpPr>
        <p:spPr bwMode="auto">
          <a:xfrm>
            <a:off x="5867400" y="3974232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</a:p>
        </p:txBody>
      </p:sp>
      <p:sp>
        <p:nvSpPr>
          <p:cNvPr id="216196" name="Text Box 132"/>
          <p:cNvSpPr txBox="1">
            <a:spLocks noChangeArrowheads="1"/>
          </p:cNvSpPr>
          <p:nvPr/>
        </p:nvSpPr>
        <p:spPr bwMode="auto">
          <a:xfrm>
            <a:off x="2555875" y="5177557"/>
            <a:ext cx="106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hlink"/>
                </a:solidFill>
                <a:latin typeface="Arial" charset="0"/>
              </a:rPr>
              <a:t>⊕ </a:t>
            </a:r>
          </a:p>
        </p:txBody>
      </p:sp>
      <p:sp>
        <p:nvSpPr>
          <p:cNvPr id="216197" name="Text Box 133"/>
          <p:cNvSpPr txBox="1">
            <a:spLocks noChangeArrowheads="1"/>
          </p:cNvSpPr>
          <p:nvPr/>
        </p:nvSpPr>
        <p:spPr bwMode="auto">
          <a:xfrm>
            <a:off x="5867400" y="5422032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</a:p>
        </p:txBody>
      </p:sp>
      <p:sp>
        <p:nvSpPr>
          <p:cNvPr id="21520" name="Text Box 128"/>
          <p:cNvSpPr txBox="1">
            <a:spLocks noChangeArrowheads="1"/>
          </p:cNvSpPr>
          <p:nvPr/>
        </p:nvSpPr>
        <p:spPr bwMode="auto">
          <a:xfrm>
            <a:off x="971550" y="1052736"/>
            <a:ext cx="49688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kumimoji="0" lang="zh-CN" altLang="en-US" sz="3200" b="1">
                <a:latin typeface="黑体" pitchFamily="49" charset="-122"/>
                <a:ea typeface="黑体" pitchFamily="49" charset="-122"/>
              </a:rPr>
              <a:t>基于卡诺图的逻辑运算</a:t>
            </a:r>
          </a:p>
        </p:txBody>
      </p:sp>
      <p:pic>
        <p:nvPicPr>
          <p:cNvPr id="21521" name="Picture 129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6" name="表格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5208162"/>
              </p:ext>
            </p:extLst>
          </p:nvPr>
        </p:nvGraphicFramePr>
        <p:xfrm>
          <a:off x="83965" y="1966680"/>
          <a:ext cx="2646535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603"/>
                <a:gridCol w="459011"/>
                <a:gridCol w="529307"/>
                <a:gridCol w="529307"/>
                <a:gridCol w="529307"/>
              </a:tblGrid>
              <a:tr h="44202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BC</a:t>
                      </a:r>
                    </a:p>
                    <a:p>
                      <a:pPr algn="l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00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01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5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5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表格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34512000"/>
              </p:ext>
            </p:extLst>
          </p:nvPr>
        </p:nvGraphicFramePr>
        <p:xfrm>
          <a:off x="3213849" y="2049693"/>
          <a:ext cx="2646535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071"/>
                <a:gridCol w="420543"/>
                <a:gridCol w="529307"/>
                <a:gridCol w="529307"/>
                <a:gridCol w="529307"/>
              </a:tblGrid>
              <a:tr h="44202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BC</a:t>
                      </a:r>
                    </a:p>
                    <a:p>
                      <a:pPr algn="l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00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01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5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5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" name="表格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45924723"/>
              </p:ext>
            </p:extLst>
          </p:nvPr>
        </p:nvGraphicFramePr>
        <p:xfrm>
          <a:off x="6317211" y="2060848"/>
          <a:ext cx="2646535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053"/>
                <a:gridCol w="427561"/>
                <a:gridCol w="529307"/>
                <a:gridCol w="529307"/>
                <a:gridCol w="529307"/>
              </a:tblGrid>
              <a:tr h="44202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BC</a:t>
                      </a:r>
                    </a:p>
                    <a:p>
                      <a:pPr algn="l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00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01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5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5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表格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3923793"/>
              </p:ext>
            </p:extLst>
          </p:nvPr>
        </p:nvGraphicFramePr>
        <p:xfrm>
          <a:off x="6372200" y="3516873"/>
          <a:ext cx="2646535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482550"/>
                <a:gridCol w="529307"/>
                <a:gridCol w="529307"/>
                <a:gridCol w="529307"/>
              </a:tblGrid>
              <a:tr h="44202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BC</a:t>
                      </a:r>
                    </a:p>
                    <a:p>
                      <a:pPr algn="l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00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01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5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5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表格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26409005"/>
              </p:ext>
            </p:extLst>
          </p:nvPr>
        </p:nvGraphicFramePr>
        <p:xfrm>
          <a:off x="6372200" y="4915624"/>
          <a:ext cx="2646535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482550"/>
                <a:gridCol w="529307"/>
                <a:gridCol w="529307"/>
                <a:gridCol w="529307"/>
              </a:tblGrid>
              <a:tr h="44202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BC</a:t>
                      </a:r>
                    </a:p>
                    <a:p>
                      <a:pPr algn="l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00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01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5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5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97" grpId="0" autoUpdateAnimBg="0"/>
      <p:bldP spid="216145" grpId="0" autoUpdateAnimBg="0"/>
      <p:bldP spid="216169" grpId="0" autoUpdateAnimBg="0"/>
      <p:bldP spid="216170" grpId="0" autoUpdateAnimBg="0"/>
      <p:bldP spid="216196" grpId="0" autoUpdateAnimBg="0"/>
      <p:bldP spid="21619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7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96975"/>
            <a:ext cx="28289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2550" y="1120775"/>
            <a:ext cx="27908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116" name="Text Box 28"/>
          <p:cNvSpPr txBox="1">
            <a:spLocks noChangeArrowheads="1"/>
          </p:cNvSpPr>
          <p:nvPr/>
        </p:nvSpPr>
        <p:spPr bwMode="auto">
          <a:xfrm>
            <a:off x="2267744" y="314096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F</a:t>
            </a:r>
          </a:p>
        </p:txBody>
      </p:sp>
      <p:sp>
        <p:nvSpPr>
          <p:cNvPr id="217117" name="AutoShape 29"/>
          <p:cNvSpPr>
            <a:spLocks noChangeArrowheads="1"/>
          </p:cNvSpPr>
          <p:nvPr/>
        </p:nvSpPr>
        <p:spPr bwMode="auto">
          <a:xfrm>
            <a:off x="3995738" y="436574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folHlink"/>
          </a:solidFill>
          <a:ln w="28575" cap="sq">
            <a:solidFill>
              <a:srgbClr val="FF33CC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804248" y="3212976"/>
            <a:ext cx="609600" cy="579437"/>
            <a:chOff x="6804248" y="2849563"/>
            <a:chExt cx="609600" cy="579437"/>
          </a:xfrm>
        </p:grpSpPr>
        <p:sp>
          <p:nvSpPr>
            <p:cNvPr id="22542" name="Text Box 53"/>
            <p:cNvSpPr txBox="1">
              <a:spLocks noChangeArrowheads="1"/>
            </p:cNvSpPr>
            <p:nvPr/>
          </p:nvSpPr>
          <p:spPr bwMode="auto">
            <a:xfrm>
              <a:off x="6804248" y="2849563"/>
              <a:ext cx="6096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/>
                <a:t>F</a:t>
              </a:r>
            </a:p>
          </p:txBody>
        </p:sp>
        <p:sp>
          <p:nvSpPr>
            <p:cNvPr id="22543" name="Line 54"/>
            <p:cNvSpPr>
              <a:spLocks noChangeShapeType="1"/>
            </p:cNvSpPr>
            <p:nvPr/>
          </p:nvSpPr>
          <p:spPr bwMode="auto">
            <a:xfrm>
              <a:off x="6956648" y="2924944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AutoShape 29"/>
          <p:cNvSpPr>
            <a:spLocks noChangeArrowheads="1"/>
          </p:cNvSpPr>
          <p:nvPr/>
        </p:nvSpPr>
        <p:spPr bwMode="auto">
          <a:xfrm>
            <a:off x="4141039" y="1947654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folHlink"/>
          </a:solidFill>
          <a:ln w="28575" cap="sq">
            <a:solidFill>
              <a:srgbClr val="FF33CC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0" name="Text Box 2"/>
          <p:cNvSpPr txBox="1">
            <a:spLocks noChangeArrowheads="1"/>
          </p:cNvSpPr>
          <p:nvPr/>
        </p:nvSpPr>
        <p:spPr bwMode="auto">
          <a:xfrm>
            <a:off x="2411413" y="317500"/>
            <a:ext cx="45720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卡诺图的属性</a:t>
            </a: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41731928"/>
              </p:ext>
            </p:extLst>
          </p:nvPr>
        </p:nvGraphicFramePr>
        <p:xfrm>
          <a:off x="683570" y="3727565"/>
          <a:ext cx="2949517" cy="1429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81"/>
                <a:gridCol w="623381"/>
                <a:gridCol w="623381"/>
                <a:gridCol w="455993"/>
                <a:gridCol w="623381"/>
              </a:tblGrid>
              <a:tr h="69810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BC</a:t>
                      </a:r>
                    </a:p>
                    <a:p>
                      <a:pPr algn="l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00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01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81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81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9512364"/>
              </p:ext>
            </p:extLst>
          </p:nvPr>
        </p:nvGraphicFramePr>
        <p:xfrm>
          <a:off x="5199511" y="3717469"/>
          <a:ext cx="3116905" cy="1429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633"/>
                <a:gridCol w="576064"/>
                <a:gridCol w="625446"/>
                <a:gridCol w="623381"/>
                <a:gridCol w="623381"/>
              </a:tblGrid>
              <a:tr h="69810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BC</a:t>
                      </a:r>
                    </a:p>
                    <a:p>
                      <a:pPr algn="l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00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01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81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81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16" grpId="0" autoUpdateAnimBg="0"/>
      <p:bldP spid="217117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749" name="Object 21"/>
          <p:cNvGraphicFramePr>
            <a:graphicFrameLocks noChangeAspect="1"/>
          </p:cNvGraphicFramePr>
          <p:nvPr/>
        </p:nvGraphicFramePr>
        <p:xfrm>
          <a:off x="1143000" y="5000625"/>
          <a:ext cx="762000" cy="395288"/>
        </p:xfrm>
        <a:graphic>
          <a:graphicData uri="http://schemas.openxmlformats.org/presentationml/2006/ole">
            <p:oleObj spid="_x0000_s24776" name="Clip" r:id="rId3" imgW="419048" imgH="218874" progId="">
              <p:embed/>
            </p:oleObj>
          </a:graphicData>
        </a:graphic>
      </p:graphicFrame>
      <p:pic>
        <p:nvPicPr>
          <p:cNvPr id="24581" name="Picture 66" descr="ELEGL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1979613" y="2205038"/>
            <a:ext cx="5256212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布尔函数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的最简形式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多变量卡诺图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填写卡诺图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卡诺图化简法</a:t>
            </a:r>
            <a:endParaRPr lang="en-US" altLang="zh-CN" sz="36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83" name="Text Box 15"/>
          <p:cNvSpPr txBox="1">
            <a:spLocks noChangeArrowheads="1"/>
          </p:cNvSpPr>
          <p:nvPr/>
        </p:nvSpPr>
        <p:spPr bwMode="auto">
          <a:xfrm>
            <a:off x="1042988" y="992188"/>
            <a:ext cx="59769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>
                <a:latin typeface="Arial" charset="0"/>
              </a:rPr>
              <a:t>4.  </a:t>
            </a:r>
            <a:r>
              <a:rPr lang="zh-CN" altLang="en-US" sz="4000" b="1">
                <a:latin typeface="Arial" charset="0"/>
              </a:rPr>
              <a:t>卡诺图</a:t>
            </a:r>
            <a:endParaRPr lang="en-US" altLang="zh-CN" sz="4000" b="1">
              <a:latin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27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116013" y="260350"/>
            <a:ext cx="71294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>
                <a:latin typeface="Arial" charset="0"/>
              </a:rPr>
              <a:t>逻辑函数的表示方法</a:t>
            </a:r>
            <a:endParaRPr lang="en-US" altLang="zh-CN" sz="2600" b="1">
              <a:latin typeface="Arial" charset="0"/>
            </a:endParaRPr>
          </a:p>
        </p:txBody>
      </p:sp>
      <p:sp>
        <p:nvSpPr>
          <p:cNvPr id="23558" name="Text Box 40"/>
          <p:cNvSpPr txBox="1">
            <a:spLocks noChangeArrowheads="1"/>
          </p:cNvSpPr>
          <p:nvPr/>
        </p:nvSpPr>
        <p:spPr bwMode="auto">
          <a:xfrm>
            <a:off x="468313" y="4508500"/>
            <a:ext cx="82804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lang="zh-CN" altLang="en-US" sz="2600" b="1" dirty="0" smtClean="0">
                <a:latin typeface="Arial" charset="0"/>
              </a:rPr>
              <a:t>对于不多于</a:t>
            </a:r>
            <a:r>
              <a:rPr lang="en-US" altLang="zh-CN" sz="2600" b="1" dirty="0" smtClean="0">
                <a:latin typeface="Arial" charset="0"/>
              </a:rPr>
              <a:t>4</a:t>
            </a:r>
            <a:r>
              <a:rPr lang="zh-CN" altLang="en-US" sz="2600" b="1" dirty="0" smtClean="0">
                <a:latin typeface="Arial" charset="0"/>
              </a:rPr>
              <a:t>变量的逻辑函数</a:t>
            </a:r>
            <a:r>
              <a:rPr lang="zh-CN" altLang="en-US" sz="2600" b="1" dirty="0">
                <a:latin typeface="Arial" charset="0"/>
              </a:rPr>
              <a:t>的简化</a:t>
            </a:r>
            <a:r>
              <a:rPr lang="zh-CN" altLang="en-US" sz="2600" b="1" dirty="0" smtClean="0">
                <a:latin typeface="Arial" charset="0"/>
              </a:rPr>
              <a:t>和运算，</a:t>
            </a:r>
            <a:r>
              <a:rPr lang="zh-CN" altLang="en-US" sz="2600" b="1" dirty="0">
                <a:latin typeface="Arial" charset="0"/>
              </a:rPr>
              <a:t>卡诺图非常有效</a:t>
            </a:r>
          </a:p>
        </p:txBody>
      </p:sp>
      <p:grpSp>
        <p:nvGrpSpPr>
          <p:cNvPr id="23559" name="Group 46"/>
          <p:cNvGrpSpPr>
            <a:grpSpLocks/>
          </p:cNvGrpSpPr>
          <p:nvPr/>
        </p:nvGrpSpPr>
        <p:grpSpPr bwMode="auto">
          <a:xfrm>
            <a:off x="1619250" y="1268413"/>
            <a:ext cx="5616575" cy="2751137"/>
            <a:chOff x="1791" y="1117"/>
            <a:chExt cx="3538" cy="1733"/>
          </a:xfrm>
        </p:grpSpPr>
        <p:sp>
          <p:nvSpPr>
            <p:cNvPr id="23560" name="Text Box 19"/>
            <p:cNvSpPr txBox="1">
              <a:spLocks noChangeArrowheads="1"/>
            </p:cNvSpPr>
            <p:nvPr/>
          </p:nvSpPr>
          <p:spPr bwMode="auto">
            <a:xfrm>
              <a:off x="2742" y="1117"/>
              <a:ext cx="15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latin typeface="Arial" charset="0"/>
                </a:rPr>
                <a:t>逻辑表达式</a:t>
              </a:r>
              <a:endParaRPr lang="en-US" altLang="zh-CN" sz="2800" b="1">
                <a:latin typeface="Arial" charset="0"/>
              </a:endParaRPr>
            </a:p>
          </p:txBody>
        </p:sp>
        <p:sp>
          <p:nvSpPr>
            <p:cNvPr id="23561" name="Text Box 20"/>
            <p:cNvSpPr txBox="1">
              <a:spLocks noChangeArrowheads="1"/>
            </p:cNvSpPr>
            <p:nvPr/>
          </p:nvSpPr>
          <p:spPr bwMode="auto">
            <a:xfrm>
              <a:off x="3014" y="2523"/>
              <a:ext cx="10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Arial" charset="0"/>
                </a:rPr>
                <a:t>逻辑图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791" y="1868"/>
              <a:ext cx="1008" cy="33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真值表</a:t>
              </a:r>
              <a:endPara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3563" name="Text Box 22"/>
            <p:cNvSpPr txBox="1">
              <a:spLocks noChangeArrowheads="1"/>
            </p:cNvSpPr>
            <p:nvPr/>
          </p:nvSpPr>
          <p:spPr bwMode="auto">
            <a:xfrm>
              <a:off x="4150" y="1842"/>
              <a:ext cx="11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chemeClr val="bg1"/>
                  </a:solidFill>
                  <a:latin typeface="Arial" charset="0"/>
                </a:rPr>
                <a:t>卡诺图</a:t>
              </a:r>
            </a:p>
          </p:txBody>
        </p:sp>
        <p:sp>
          <p:nvSpPr>
            <p:cNvPr id="23564" name="Line 23"/>
            <p:cNvSpPr>
              <a:spLocks noChangeShapeType="1"/>
            </p:cNvSpPr>
            <p:nvPr/>
          </p:nvSpPr>
          <p:spPr bwMode="auto">
            <a:xfrm flipV="1">
              <a:off x="3275" y="1509"/>
              <a:ext cx="0" cy="941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5" name="Line 24"/>
            <p:cNvSpPr>
              <a:spLocks noChangeShapeType="1"/>
            </p:cNvSpPr>
            <p:nvPr/>
          </p:nvSpPr>
          <p:spPr bwMode="auto">
            <a:xfrm>
              <a:off x="2742" y="1979"/>
              <a:ext cx="133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6" name="Line 25"/>
            <p:cNvSpPr>
              <a:spLocks noChangeShapeType="1"/>
            </p:cNvSpPr>
            <p:nvPr/>
          </p:nvSpPr>
          <p:spPr bwMode="auto">
            <a:xfrm flipV="1">
              <a:off x="3503" y="1548"/>
              <a:ext cx="0" cy="941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7" name="Line 26"/>
            <p:cNvSpPr>
              <a:spLocks noChangeShapeType="1"/>
            </p:cNvSpPr>
            <p:nvPr/>
          </p:nvSpPr>
          <p:spPr bwMode="auto">
            <a:xfrm flipV="1">
              <a:off x="2109" y="1444"/>
              <a:ext cx="685" cy="35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8" name="Line 27"/>
            <p:cNvSpPr>
              <a:spLocks noChangeShapeType="1"/>
            </p:cNvSpPr>
            <p:nvPr/>
          </p:nvSpPr>
          <p:spPr bwMode="auto">
            <a:xfrm flipH="1">
              <a:off x="2290" y="1490"/>
              <a:ext cx="608" cy="313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9" name="Line 28"/>
            <p:cNvSpPr>
              <a:spLocks noChangeShapeType="1"/>
            </p:cNvSpPr>
            <p:nvPr/>
          </p:nvSpPr>
          <p:spPr bwMode="auto">
            <a:xfrm>
              <a:off x="4149" y="1406"/>
              <a:ext cx="570" cy="431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0" name="Line 29"/>
            <p:cNvSpPr>
              <a:spLocks noChangeShapeType="1"/>
            </p:cNvSpPr>
            <p:nvPr/>
          </p:nvSpPr>
          <p:spPr bwMode="auto">
            <a:xfrm flipH="1" flipV="1">
              <a:off x="4043" y="1470"/>
              <a:ext cx="532" cy="3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" name="Line 24"/>
          <p:cNvSpPr>
            <a:spLocks noChangeShapeType="1"/>
          </p:cNvSpPr>
          <p:nvPr/>
        </p:nvSpPr>
        <p:spPr bwMode="auto">
          <a:xfrm flipH="1">
            <a:off x="3059832" y="2789238"/>
            <a:ext cx="2134468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59" name="Text Box 75"/>
          <p:cNvSpPr txBox="1">
            <a:spLocks noChangeArrowheads="1"/>
          </p:cNvSpPr>
          <p:nvPr/>
        </p:nvSpPr>
        <p:spPr bwMode="auto">
          <a:xfrm>
            <a:off x="1042988" y="1052513"/>
            <a:ext cx="4176712" cy="1323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buClr>
                <a:srgbClr val="FF66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代数法</a:t>
            </a:r>
            <a:endParaRPr lang="zh-CN" altLang="en-US" sz="2800" b="1" dirty="0">
              <a:latin typeface="Arial" pitchFamily="34" charset="0"/>
            </a:endParaRPr>
          </a:p>
          <a:p>
            <a:pPr>
              <a:buClr>
                <a:srgbClr val="FF66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卡诺图法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5605" name="Picture 15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1116013" y="18891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>
                <a:latin typeface="Arial" charset="0"/>
              </a:rPr>
              <a:t>化简方法</a:t>
            </a:r>
            <a:endParaRPr lang="en-US" altLang="zh-CN" sz="2600" b="1">
              <a:latin typeface="Arial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83568" y="4926112"/>
            <a:ext cx="7010400" cy="519112"/>
            <a:chOff x="576" y="1248"/>
            <a:chExt cx="4416" cy="327"/>
          </a:xfrm>
        </p:grpSpPr>
        <p:sp>
          <p:nvSpPr>
            <p:cNvPr id="25633" name="Text Box 4"/>
            <p:cNvSpPr txBox="1">
              <a:spLocks noChangeArrowheads="1"/>
            </p:cNvSpPr>
            <p:nvPr/>
          </p:nvSpPr>
          <p:spPr bwMode="auto">
            <a:xfrm>
              <a:off x="576" y="1248"/>
              <a:ext cx="44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i="1" dirty="0">
                  <a:latin typeface="Arial" charset="0"/>
                </a:rPr>
                <a:t>       F(A,B,C)= ABC+ABC=BC(A+A)=BC</a:t>
              </a:r>
            </a:p>
          </p:txBody>
        </p:sp>
        <p:sp>
          <p:nvSpPr>
            <p:cNvPr id="25634" name="Line 5"/>
            <p:cNvSpPr>
              <a:spLocks noChangeShapeType="1"/>
            </p:cNvSpPr>
            <p:nvPr/>
          </p:nvSpPr>
          <p:spPr bwMode="auto">
            <a:xfrm>
              <a:off x="2134" y="1296"/>
              <a:ext cx="12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5" name="Line 7"/>
            <p:cNvSpPr>
              <a:spLocks noChangeShapeType="1"/>
            </p:cNvSpPr>
            <p:nvPr/>
          </p:nvSpPr>
          <p:spPr bwMode="auto">
            <a:xfrm>
              <a:off x="3740" y="1281"/>
              <a:ext cx="12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7870" name="Text Box 46"/>
          <p:cNvSpPr txBox="1">
            <a:spLocks noChangeArrowheads="1"/>
          </p:cNvSpPr>
          <p:nvPr/>
        </p:nvSpPr>
        <p:spPr bwMode="auto">
          <a:xfrm>
            <a:off x="3621905" y="1873386"/>
            <a:ext cx="4751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chemeClr val="hlink"/>
              </a:buClr>
              <a:buSzPct val="70000"/>
            </a:pPr>
            <a:r>
              <a:rPr lang="zh-CN" altLang="en-US" sz="2800" b="1" dirty="0" smtClean="0">
                <a:latin typeface="Arial" charset="0"/>
              </a:rPr>
              <a:t>    图形</a:t>
            </a:r>
            <a:r>
              <a:rPr lang="zh-CN" altLang="en-US" sz="2800" b="1" dirty="0">
                <a:latin typeface="Arial" charset="0"/>
              </a:rPr>
              <a:t>法化简逻辑函数</a:t>
            </a: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2901649"/>
              </p:ext>
            </p:extLst>
          </p:nvPr>
        </p:nvGraphicFramePr>
        <p:xfrm>
          <a:off x="2463207" y="2863469"/>
          <a:ext cx="3116905" cy="1429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81"/>
                <a:gridCol w="623381"/>
                <a:gridCol w="623381"/>
                <a:gridCol w="623381"/>
                <a:gridCol w="623381"/>
              </a:tblGrid>
              <a:tr h="69810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BC</a:t>
                      </a:r>
                    </a:p>
                    <a:p>
                      <a:pPr algn="l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00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01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81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81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615456" name="Oval 32"/>
          <p:cNvSpPr>
            <a:spLocks noChangeArrowheads="1"/>
          </p:cNvSpPr>
          <p:nvPr/>
        </p:nvSpPr>
        <p:spPr bwMode="auto">
          <a:xfrm>
            <a:off x="4524871" y="3572643"/>
            <a:ext cx="228600" cy="762000"/>
          </a:xfrm>
          <a:prstGeom prst="ellips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70" grpId="0"/>
      <p:bldP spid="61545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ELEGL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02" name="Text Box 2"/>
          <p:cNvSpPr txBox="1">
            <a:spLocks noChangeArrowheads="1"/>
          </p:cNvSpPr>
          <p:nvPr/>
        </p:nvSpPr>
        <p:spPr bwMode="auto">
          <a:xfrm>
            <a:off x="2928938" y="928688"/>
            <a:ext cx="3600450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卡诺图化简法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643063" y="2630636"/>
            <a:ext cx="6715125" cy="2062163"/>
          </a:xfrm>
          <a:prstGeom prst="rect">
            <a:avLst/>
          </a:prstGeom>
          <a:noFill/>
          <a:ln w="28575" cap="sq">
            <a:solidFill>
              <a:srgbClr val="33CC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>
                <a:latin typeface="Arial" charset="0"/>
              </a:rPr>
              <a:t>最简与或式（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AND-OR</a:t>
            </a:r>
            <a:r>
              <a:rPr lang="en-US" altLang="en-US" sz="32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sz="3200" b="1" dirty="0">
                <a:latin typeface="Arial" charset="0"/>
              </a:rPr>
              <a:t>）</a:t>
            </a:r>
            <a:endParaRPr lang="en-US" altLang="zh-CN" sz="3200" b="1" dirty="0">
              <a:latin typeface="Arial" charset="0"/>
            </a:endParaRPr>
          </a:p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>
                <a:latin typeface="Arial" charset="0"/>
              </a:rPr>
              <a:t>最简或与式（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OR-AND</a:t>
            </a:r>
            <a:r>
              <a:rPr lang="en-US" altLang="en-US" sz="3200" b="1" dirty="0">
                <a:latin typeface="Arial" charset="0"/>
              </a:rPr>
              <a:t> </a:t>
            </a:r>
            <a:r>
              <a:rPr lang="zh-CN" altLang="en-US" sz="3200" b="1" dirty="0">
                <a:latin typeface="Arial" charset="0"/>
              </a:rPr>
              <a:t>）</a:t>
            </a:r>
            <a:endParaRPr lang="en-US" altLang="zh-CN" sz="3200" b="1" dirty="0">
              <a:latin typeface="Arial" charset="0"/>
            </a:endParaRPr>
          </a:p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>
                <a:latin typeface="Arial" charset="0"/>
              </a:rPr>
              <a:t>最简与或非式（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AND-OR-NOT</a:t>
            </a:r>
            <a:r>
              <a:rPr lang="en-US" altLang="en-US" sz="3200" b="1" dirty="0">
                <a:latin typeface="Arial" charset="0"/>
              </a:rPr>
              <a:t> </a:t>
            </a:r>
            <a:r>
              <a:rPr lang="zh-CN" altLang="en-US" sz="3200" b="1" dirty="0">
                <a:latin typeface="Arial" charset="0"/>
              </a:rPr>
              <a:t>）</a:t>
            </a:r>
            <a:endParaRPr lang="en-US" altLang="zh-CN" sz="3200" b="1" dirty="0">
              <a:latin typeface="Arial" charset="0"/>
            </a:endParaRPr>
          </a:p>
        </p:txBody>
      </p:sp>
      <p:sp>
        <p:nvSpPr>
          <p:cNvPr id="26629" name="Text Box 8"/>
          <p:cNvSpPr txBox="1">
            <a:spLocks noChangeArrowheads="1"/>
          </p:cNvSpPr>
          <p:nvPr/>
        </p:nvSpPr>
        <p:spPr bwMode="auto">
          <a:xfrm>
            <a:off x="1500188" y="1844824"/>
            <a:ext cx="47450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从一个卡诺图中可以读取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: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2121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18450055"/>
              </p:ext>
            </p:extLst>
          </p:nvPr>
        </p:nvGraphicFramePr>
        <p:xfrm>
          <a:off x="571500" y="2844949"/>
          <a:ext cx="719138" cy="373062"/>
        </p:xfrm>
        <a:graphic>
          <a:graphicData uri="http://schemas.openxmlformats.org/presentationml/2006/ole">
            <p:oleObj spid="_x0000_s26826" name="Clip" r:id="rId4" imgW="419048" imgH="218874" progId="">
              <p:embed/>
            </p:oleObj>
          </a:graphicData>
        </a:graphic>
      </p:graphicFrame>
      <p:sp>
        <p:nvSpPr>
          <p:cNvPr id="26633" name="Text Box 4"/>
          <p:cNvSpPr txBox="1">
            <a:spLocks noChangeArrowheads="1"/>
          </p:cNvSpPr>
          <p:nvPr/>
        </p:nvSpPr>
        <p:spPr bwMode="auto">
          <a:xfrm>
            <a:off x="1116013" y="18891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>
                <a:latin typeface="Arial" charset="0"/>
              </a:rPr>
              <a:t>化简方法</a:t>
            </a:r>
            <a:endParaRPr lang="en-US" altLang="zh-CN" sz="2600" b="1">
              <a:latin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668762" y="4941168"/>
            <a:ext cx="4860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 smtClean="0">
                <a:latin typeface="Arial" charset="0"/>
              </a:rPr>
              <a:t>  带</a:t>
            </a:r>
            <a:r>
              <a:rPr lang="zh-CN" altLang="en-US" sz="3200" b="1" dirty="0">
                <a:latin typeface="Arial" charset="0"/>
              </a:rPr>
              <a:t>无关项的卡诺图化简</a:t>
            </a:r>
            <a:endParaRPr lang="en-US" altLang="zh-CN" sz="3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1331913" y="188913"/>
            <a:ext cx="68262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最简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与或</a:t>
            </a:r>
            <a:r>
              <a:rPr lang="zh-CN" altLang="en-US" sz="2800" b="1" dirty="0">
                <a:latin typeface="Arial" pitchFamily="34" charset="0"/>
              </a:rPr>
              <a:t>式</a:t>
            </a:r>
            <a:endParaRPr lang="en-US" altLang="zh-CN" sz="2800" b="1" dirty="0">
              <a:latin typeface="Arial" pitchFamily="34" charset="0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477838" y="785813"/>
            <a:ext cx="2808287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Arial" pitchFamily="34" charset="0"/>
              </a:rPr>
              <a:t>步骤①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: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画圈</a:t>
            </a:r>
            <a:endParaRPr lang="en-US" altLang="zh-CN" sz="3600" b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24262" name="AutoShape 6"/>
          <p:cNvSpPr>
            <a:spLocks/>
          </p:cNvSpPr>
          <p:nvPr/>
        </p:nvSpPr>
        <p:spPr bwMode="auto">
          <a:xfrm>
            <a:off x="323850" y="1555750"/>
            <a:ext cx="533400" cy="1945258"/>
          </a:xfrm>
          <a:prstGeom prst="leftBrace">
            <a:avLst>
              <a:gd name="adj1" fmla="val 26193"/>
              <a:gd name="adj2" fmla="val 50000"/>
            </a:avLst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800"/>
          </a:p>
        </p:txBody>
      </p:sp>
      <p:sp>
        <p:nvSpPr>
          <p:cNvPr id="224263" name="Text Box 7"/>
          <p:cNvSpPr txBox="1">
            <a:spLocks noChangeArrowheads="1"/>
          </p:cNvSpPr>
          <p:nvPr/>
        </p:nvSpPr>
        <p:spPr bwMode="auto">
          <a:xfrm>
            <a:off x="900113" y="1339850"/>
            <a:ext cx="7920037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71475" indent="-371475">
              <a:defRPr/>
            </a:pPr>
            <a:r>
              <a:rPr lang="en-US" altLang="zh-CN" sz="2800" dirty="0">
                <a:latin typeface="Arial" charset="0"/>
              </a:rPr>
              <a:t>a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).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</a:t>
            </a:r>
            <a:r>
              <a:rPr lang="zh-CN" altLang="en-US" sz="2800" b="1" dirty="0">
                <a:solidFill>
                  <a:srgbClr val="C00000"/>
                </a:solidFill>
              </a:rPr>
              <a:t>相邻</a:t>
            </a:r>
            <a:r>
              <a:rPr lang="zh-CN" altLang="en-US" sz="2800" b="1" dirty="0"/>
              <a:t>为</a:t>
            </a:r>
            <a:r>
              <a:rPr lang="en-US" altLang="zh-CN" sz="2800" b="1" dirty="0">
                <a:solidFill>
                  <a:srgbClr val="C00000"/>
                </a:solidFill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的小方格圈在一起。</a:t>
            </a:r>
            <a:r>
              <a:rPr lang="zh-CN" altLang="en-US" sz="3200" dirty="0">
                <a:latin typeface="Arial" charset="0"/>
              </a:rPr>
              <a:t> (</a:t>
            </a:r>
            <a:r>
              <a:rPr lang="zh-CN" altLang="en-US" sz="2800" b="1" dirty="0"/>
              <a:t>小方格的个数必须为</a:t>
            </a:r>
            <a:r>
              <a:rPr lang="en-US" altLang="zh-CN" sz="2800" dirty="0">
                <a:latin typeface="Arial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altLang="zh-CN" sz="2800" b="1" baseline="30000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en-US" altLang="zh-CN" sz="2800" baseline="30000" dirty="0">
                <a:latin typeface="Arial" charset="0"/>
              </a:rPr>
              <a:t> </a:t>
            </a:r>
            <a:r>
              <a:rPr lang="en-US" altLang="zh-CN" sz="2800" dirty="0">
                <a:latin typeface="Arial" charset="0"/>
              </a:rPr>
              <a:t>,</a:t>
            </a:r>
            <a:r>
              <a:rPr lang="en-US" altLang="zh-CN" sz="2800" baseline="30000" dirty="0">
                <a:latin typeface="Arial" charset="0"/>
              </a:rPr>
              <a:t> </a:t>
            </a:r>
            <a:r>
              <a:rPr lang="en-US" altLang="zh-CN" sz="2800" dirty="0">
                <a:latin typeface="Arial" charset="0"/>
              </a:rPr>
              <a:t>m=0,1,2…)</a:t>
            </a: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892969" y="2410143"/>
            <a:ext cx="7704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Arial" charset="0"/>
              </a:rPr>
              <a:t>b).</a:t>
            </a:r>
            <a:r>
              <a:rPr lang="zh-CN" altLang="en-US" sz="2800" b="1" dirty="0"/>
              <a:t>圈</a:t>
            </a:r>
            <a:r>
              <a:rPr lang="zh-CN" altLang="en-US" sz="2800" b="1" dirty="0">
                <a:solidFill>
                  <a:srgbClr val="C00000"/>
                </a:solidFill>
              </a:rPr>
              <a:t>越大越好</a:t>
            </a:r>
          </a:p>
        </p:txBody>
      </p:sp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890042" y="3071902"/>
            <a:ext cx="5184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Arial" charset="0"/>
              </a:rPr>
              <a:t>c).</a:t>
            </a:r>
            <a:r>
              <a:rPr lang="zh-CN" altLang="en-US" sz="2800" b="1" dirty="0"/>
              <a:t>小方格可以</a:t>
            </a:r>
            <a:r>
              <a:rPr lang="zh-CN" altLang="en-US" sz="2800" b="1" dirty="0">
                <a:solidFill>
                  <a:srgbClr val="C00000"/>
                </a:solidFill>
              </a:rPr>
              <a:t>重复</a:t>
            </a:r>
            <a:r>
              <a:rPr lang="zh-CN" altLang="en-US" sz="2800" b="1" dirty="0"/>
              <a:t>使用</a:t>
            </a:r>
            <a:endParaRPr lang="zh-CN" altLang="en-US" sz="28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1258888" y="4059069"/>
            <a:ext cx="7129462" cy="1569660"/>
          </a:xfrm>
          <a:prstGeom prst="rect">
            <a:avLst/>
          </a:prstGeom>
          <a:solidFill>
            <a:srgbClr val="FFFF66"/>
          </a:solidFill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1435100" indent="-1435100">
              <a:spcBef>
                <a:spcPct val="0"/>
              </a:spcBef>
              <a:defRPr/>
            </a:pPr>
            <a:r>
              <a:rPr lang="zh-CN" altLang="en-US" sz="3200" b="1" dirty="0">
                <a:solidFill>
                  <a:schemeClr val="hlink"/>
                </a:solidFill>
                <a:latin typeface="Arial" pitchFamily="34" charset="0"/>
              </a:rPr>
              <a:t>相邻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:  </a:t>
            </a:r>
            <a:r>
              <a:rPr lang="zh-CN" altLang="en-US" sz="3200" b="1" dirty="0" smtClean="0"/>
              <a:t>紧靠</a:t>
            </a:r>
            <a:r>
              <a:rPr lang="zh-CN" altLang="en-US" sz="3200" b="1" dirty="0"/>
              <a:t>在一起的</a:t>
            </a:r>
            <a:r>
              <a:rPr lang="zh-CN" altLang="en-US" sz="3200" b="1" dirty="0" smtClean="0"/>
              <a:t>、</a:t>
            </a:r>
            <a:endParaRPr lang="en-US" altLang="zh-CN" sz="3200" b="1" dirty="0" smtClean="0"/>
          </a:p>
          <a:p>
            <a:pPr marL="1435100" indent="-1435100">
              <a:spcBef>
                <a:spcPct val="0"/>
              </a:spcBef>
              <a:defRPr/>
            </a:pPr>
            <a:r>
              <a:rPr lang="en-US" altLang="zh-CN" sz="3200" b="1" dirty="0"/>
              <a:t> </a:t>
            </a:r>
            <a:r>
              <a:rPr lang="en-US" altLang="zh-CN" sz="3200" b="1" dirty="0" smtClean="0"/>
              <a:t>           </a:t>
            </a:r>
            <a:r>
              <a:rPr lang="zh-CN" altLang="en-US" sz="3200" b="1" dirty="0" smtClean="0"/>
              <a:t>行列</a:t>
            </a:r>
            <a:r>
              <a:rPr lang="zh-CN" altLang="en-US" sz="3200" b="1" dirty="0"/>
              <a:t>首尾的</a:t>
            </a:r>
            <a:r>
              <a:rPr lang="zh-CN" altLang="en-US" sz="3200" b="1" dirty="0" smtClean="0"/>
              <a:t>、</a:t>
            </a:r>
            <a:endParaRPr lang="en-US" altLang="zh-CN" sz="3200" b="1" dirty="0" smtClean="0"/>
          </a:p>
          <a:p>
            <a:pPr marL="1435100" indent="-1435100">
              <a:spcBef>
                <a:spcPct val="0"/>
              </a:spcBef>
              <a:defRPr/>
            </a:pPr>
            <a:r>
              <a:rPr lang="en-US" altLang="zh-CN" sz="3200" b="1" dirty="0"/>
              <a:t> </a:t>
            </a:r>
            <a:r>
              <a:rPr lang="en-US" altLang="zh-CN" sz="3200" b="1" dirty="0" smtClean="0"/>
              <a:t>           </a:t>
            </a:r>
            <a:r>
              <a:rPr lang="zh-CN" altLang="en-US" sz="3200" b="1" dirty="0" smtClean="0"/>
              <a:t>对称的</a:t>
            </a:r>
            <a:endParaRPr lang="zh-CN" altLang="en-US" sz="3200" b="1" dirty="0">
              <a:latin typeface="Arial" pitchFamily="34" charset="0"/>
            </a:endParaRPr>
          </a:p>
        </p:txBody>
      </p:sp>
      <p:pic>
        <p:nvPicPr>
          <p:cNvPr id="27669" name="Picture 112" descr="ELEGL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121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4963313"/>
              </p:ext>
            </p:extLst>
          </p:nvPr>
        </p:nvGraphicFramePr>
        <p:xfrm>
          <a:off x="395288" y="4203532"/>
          <a:ext cx="719137" cy="373062"/>
        </p:xfrm>
        <a:graphic>
          <a:graphicData uri="http://schemas.openxmlformats.org/presentationml/2006/ole">
            <p:oleObj spid="_x0000_s27954" name="Clip" r:id="rId4" imgW="419048" imgH="218874" progId="">
              <p:embed/>
            </p:oleObj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utoUpdateAnimBg="0"/>
      <p:bldP spid="224262" grpId="0" animBg="1"/>
      <p:bldP spid="224263" grpId="0" autoUpdateAnimBg="0"/>
      <p:bldP spid="224264" grpId="0" autoUpdateAnimBg="0"/>
      <p:bldP spid="224265" grpId="0" autoUpdateAnimBg="0"/>
      <p:bldP spid="224266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95" name="Group 95"/>
          <p:cNvGrpSpPr>
            <a:grpSpLocks/>
          </p:cNvGrpSpPr>
          <p:nvPr/>
        </p:nvGrpSpPr>
        <p:grpSpPr bwMode="auto">
          <a:xfrm>
            <a:off x="1014413" y="2219127"/>
            <a:ext cx="1857375" cy="1785937"/>
            <a:chOff x="629" y="943"/>
            <a:chExt cx="1170" cy="1125"/>
          </a:xfrm>
        </p:grpSpPr>
        <p:sp>
          <p:nvSpPr>
            <p:cNvPr id="51213" name="Oval 13"/>
            <p:cNvSpPr>
              <a:spLocks noChangeArrowheads="1"/>
            </p:cNvSpPr>
            <p:nvPr/>
          </p:nvSpPr>
          <p:spPr bwMode="auto">
            <a:xfrm>
              <a:off x="1000" y="1755"/>
              <a:ext cx="789" cy="267"/>
            </a:xfrm>
            <a:prstGeom prst="ellipse">
              <a:avLst/>
            </a:prstGeom>
            <a:solidFill>
              <a:srgbClr val="CCFFFF">
                <a:alpha val="50000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3" name="Rectangle 3"/>
            <p:cNvSpPr>
              <a:spLocks noChangeArrowheads="1"/>
            </p:cNvSpPr>
            <p:nvPr/>
          </p:nvSpPr>
          <p:spPr bwMode="auto">
            <a:xfrm>
              <a:off x="963" y="1356"/>
              <a:ext cx="836" cy="700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4" name="Line 4"/>
            <p:cNvSpPr>
              <a:spLocks noChangeShapeType="1"/>
            </p:cNvSpPr>
            <p:nvPr/>
          </p:nvSpPr>
          <p:spPr bwMode="auto">
            <a:xfrm flipH="1" flipV="1">
              <a:off x="722" y="1111"/>
              <a:ext cx="244" cy="23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5" name="Line 5"/>
            <p:cNvSpPr>
              <a:spLocks noChangeShapeType="1"/>
            </p:cNvSpPr>
            <p:nvPr/>
          </p:nvSpPr>
          <p:spPr bwMode="auto">
            <a:xfrm>
              <a:off x="966" y="1712"/>
              <a:ext cx="83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6" name="Line 6"/>
            <p:cNvSpPr>
              <a:spLocks noChangeShapeType="1"/>
            </p:cNvSpPr>
            <p:nvPr/>
          </p:nvSpPr>
          <p:spPr bwMode="auto">
            <a:xfrm>
              <a:off x="1388" y="1357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1041" y="1055"/>
              <a:ext cx="7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 sz="2800"/>
                <a:t> 0	1</a:t>
              </a:r>
            </a:p>
          </p:txBody>
        </p:sp>
        <p:sp>
          <p:nvSpPr>
            <p:cNvPr id="51209" name="Text Box 9"/>
            <p:cNvSpPr txBox="1">
              <a:spLocks noChangeArrowheads="1"/>
            </p:cNvSpPr>
            <p:nvPr/>
          </p:nvSpPr>
          <p:spPr bwMode="auto">
            <a:xfrm>
              <a:off x="742" y="1388"/>
              <a:ext cx="184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2800"/>
                <a:t>01</a:t>
              </a:r>
            </a:p>
          </p:txBody>
        </p:sp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763" y="94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A</a:t>
              </a:r>
            </a:p>
          </p:txBody>
        </p:sp>
        <p:sp>
          <p:nvSpPr>
            <p:cNvPr id="51211" name="Text Box 11"/>
            <p:cNvSpPr txBox="1">
              <a:spLocks noChangeArrowheads="1"/>
            </p:cNvSpPr>
            <p:nvPr/>
          </p:nvSpPr>
          <p:spPr bwMode="auto">
            <a:xfrm>
              <a:off x="629" y="1143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B</a:t>
              </a:r>
            </a:p>
          </p:txBody>
        </p:sp>
        <p:sp>
          <p:nvSpPr>
            <p:cNvPr id="51212" name="Text Box 12"/>
            <p:cNvSpPr txBox="1">
              <a:spLocks noChangeArrowheads="1"/>
            </p:cNvSpPr>
            <p:nvPr/>
          </p:nvSpPr>
          <p:spPr bwMode="auto">
            <a:xfrm>
              <a:off x="1054" y="1719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1      1</a:t>
              </a:r>
            </a:p>
          </p:txBody>
        </p:sp>
      </p:grpSp>
      <p:grpSp>
        <p:nvGrpSpPr>
          <p:cNvPr id="51296" name="Group 96"/>
          <p:cNvGrpSpPr>
            <a:grpSpLocks/>
          </p:cNvGrpSpPr>
          <p:nvPr/>
        </p:nvGrpSpPr>
        <p:grpSpPr bwMode="auto">
          <a:xfrm>
            <a:off x="3467100" y="2219127"/>
            <a:ext cx="1857375" cy="1785937"/>
            <a:chOff x="2174" y="943"/>
            <a:chExt cx="1170" cy="1125"/>
          </a:xfrm>
        </p:grpSpPr>
        <p:sp>
          <p:nvSpPr>
            <p:cNvPr id="51216" name="Oval 16"/>
            <p:cNvSpPr>
              <a:spLocks noChangeArrowheads="1"/>
            </p:cNvSpPr>
            <p:nvPr/>
          </p:nvSpPr>
          <p:spPr bwMode="auto">
            <a:xfrm>
              <a:off x="2577" y="1399"/>
              <a:ext cx="290" cy="634"/>
            </a:xfrm>
            <a:prstGeom prst="ellipse">
              <a:avLst/>
            </a:prstGeom>
            <a:solidFill>
              <a:srgbClr val="CCFFFF">
                <a:alpha val="50000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7" name="Rectangle 17"/>
            <p:cNvSpPr>
              <a:spLocks noChangeArrowheads="1"/>
            </p:cNvSpPr>
            <p:nvPr/>
          </p:nvSpPr>
          <p:spPr bwMode="auto">
            <a:xfrm>
              <a:off x="2508" y="1356"/>
              <a:ext cx="836" cy="700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 flipH="1" flipV="1">
              <a:off x="2257" y="1101"/>
              <a:ext cx="244" cy="24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2511" y="1712"/>
              <a:ext cx="83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0" name="Line 20"/>
            <p:cNvSpPr>
              <a:spLocks noChangeShapeType="1"/>
            </p:cNvSpPr>
            <p:nvPr/>
          </p:nvSpPr>
          <p:spPr bwMode="auto">
            <a:xfrm>
              <a:off x="2933" y="1357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1" name="Text Box 21"/>
            <p:cNvSpPr txBox="1">
              <a:spLocks noChangeArrowheads="1"/>
            </p:cNvSpPr>
            <p:nvPr/>
          </p:nvSpPr>
          <p:spPr bwMode="auto">
            <a:xfrm>
              <a:off x="2586" y="1055"/>
              <a:ext cx="7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 sz="2800"/>
                <a:t> 0	1</a:t>
              </a:r>
            </a:p>
          </p:txBody>
        </p:sp>
        <p:sp>
          <p:nvSpPr>
            <p:cNvPr id="51222" name="Text Box 22"/>
            <p:cNvSpPr txBox="1">
              <a:spLocks noChangeArrowheads="1"/>
            </p:cNvSpPr>
            <p:nvPr/>
          </p:nvSpPr>
          <p:spPr bwMode="auto">
            <a:xfrm>
              <a:off x="2287" y="1388"/>
              <a:ext cx="184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2800"/>
                <a:t>01</a:t>
              </a:r>
            </a:p>
          </p:txBody>
        </p:sp>
        <p:sp>
          <p:nvSpPr>
            <p:cNvPr id="51223" name="Text Box 23"/>
            <p:cNvSpPr txBox="1">
              <a:spLocks noChangeArrowheads="1"/>
            </p:cNvSpPr>
            <p:nvPr/>
          </p:nvSpPr>
          <p:spPr bwMode="auto">
            <a:xfrm>
              <a:off x="2308" y="94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A</a:t>
              </a:r>
            </a:p>
          </p:txBody>
        </p:sp>
        <p:sp>
          <p:nvSpPr>
            <p:cNvPr id="51224" name="Text Box 24"/>
            <p:cNvSpPr txBox="1">
              <a:spLocks noChangeArrowheads="1"/>
            </p:cNvSpPr>
            <p:nvPr/>
          </p:nvSpPr>
          <p:spPr bwMode="auto">
            <a:xfrm>
              <a:off x="2174" y="1143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B</a:t>
              </a:r>
            </a:p>
          </p:txBody>
        </p:sp>
        <p:sp>
          <p:nvSpPr>
            <p:cNvPr id="51225" name="Text Box 25"/>
            <p:cNvSpPr txBox="1">
              <a:spLocks noChangeArrowheads="1"/>
            </p:cNvSpPr>
            <p:nvPr/>
          </p:nvSpPr>
          <p:spPr bwMode="auto">
            <a:xfrm>
              <a:off x="2610" y="1364"/>
              <a:ext cx="264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/>
                <a:t>1      1</a:t>
              </a:r>
            </a:p>
          </p:txBody>
        </p:sp>
      </p:grpSp>
      <p:grpSp>
        <p:nvGrpSpPr>
          <p:cNvPr id="51297" name="Group 97"/>
          <p:cNvGrpSpPr>
            <a:grpSpLocks/>
          </p:cNvGrpSpPr>
          <p:nvPr/>
        </p:nvGrpSpPr>
        <p:grpSpPr bwMode="auto">
          <a:xfrm>
            <a:off x="6024563" y="2219127"/>
            <a:ext cx="1857375" cy="1785937"/>
            <a:chOff x="3785" y="943"/>
            <a:chExt cx="1170" cy="1125"/>
          </a:xfrm>
        </p:grpSpPr>
        <p:sp>
          <p:nvSpPr>
            <p:cNvPr id="51227" name="Oval 27"/>
            <p:cNvSpPr>
              <a:spLocks noChangeArrowheads="1"/>
            </p:cNvSpPr>
            <p:nvPr/>
          </p:nvSpPr>
          <p:spPr bwMode="auto">
            <a:xfrm>
              <a:off x="4156" y="1755"/>
              <a:ext cx="789" cy="267"/>
            </a:xfrm>
            <a:prstGeom prst="ellipse">
              <a:avLst/>
            </a:prstGeom>
            <a:solidFill>
              <a:srgbClr val="CCFFFF">
                <a:alpha val="50000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8" name="Oval 38"/>
            <p:cNvSpPr>
              <a:spLocks noChangeArrowheads="1"/>
            </p:cNvSpPr>
            <p:nvPr/>
          </p:nvSpPr>
          <p:spPr bwMode="auto">
            <a:xfrm>
              <a:off x="4611" y="1399"/>
              <a:ext cx="290" cy="634"/>
            </a:xfrm>
            <a:prstGeom prst="ellipse">
              <a:avLst/>
            </a:prstGeom>
            <a:solidFill>
              <a:srgbClr val="CCFFFF">
                <a:alpha val="50000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8" name="Rectangle 28"/>
            <p:cNvSpPr>
              <a:spLocks noChangeArrowheads="1"/>
            </p:cNvSpPr>
            <p:nvPr/>
          </p:nvSpPr>
          <p:spPr bwMode="auto">
            <a:xfrm>
              <a:off x="4119" y="1356"/>
              <a:ext cx="836" cy="700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9" name="Line 29"/>
            <p:cNvSpPr>
              <a:spLocks noChangeShapeType="1"/>
            </p:cNvSpPr>
            <p:nvPr/>
          </p:nvSpPr>
          <p:spPr bwMode="auto">
            <a:xfrm flipH="1" flipV="1">
              <a:off x="3868" y="1101"/>
              <a:ext cx="254" cy="24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0" name="Line 30"/>
            <p:cNvSpPr>
              <a:spLocks noChangeShapeType="1"/>
            </p:cNvSpPr>
            <p:nvPr/>
          </p:nvSpPr>
          <p:spPr bwMode="auto">
            <a:xfrm>
              <a:off x="4122" y="1712"/>
              <a:ext cx="83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1" name="Line 31"/>
            <p:cNvSpPr>
              <a:spLocks noChangeShapeType="1"/>
            </p:cNvSpPr>
            <p:nvPr/>
          </p:nvSpPr>
          <p:spPr bwMode="auto">
            <a:xfrm>
              <a:off x="4544" y="1357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2" name="Text Box 32"/>
            <p:cNvSpPr txBox="1">
              <a:spLocks noChangeArrowheads="1"/>
            </p:cNvSpPr>
            <p:nvPr/>
          </p:nvSpPr>
          <p:spPr bwMode="auto">
            <a:xfrm>
              <a:off x="4197" y="1055"/>
              <a:ext cx="7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 sz="2800"/>
                <a:t> 0	1</a:t>
              </a:r>
            </a:p>
          </p:txBody>
        </p:sp>
        <p:sp>
          <p:nvSpPr>
            <p:cNvPr id="51233" name="Text Box 33"/>
            <p:cNvSpPr txBox="1">
              <a:spLocks noChangeArrowheads="1"/>
            </p:cNvSpPr>
            <p:nvPr/>
          </p:nvSpPr>
          <p:spPr bwMode="auto">
            <a:xfrm>
              <a:off x="3898" y="1388"/>
              <a:ext cx="184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2800"/>
                <a:t>01</a:t>
              </a:r>
            </a:p>
          </p:txBody>
        </p:sp>
        <p:sp>
          <p:nvSpPr>
            <p:cNvPr id="51234" name="Text Box 34"/>
            <p:cNvSpPr txBox="1">
              <a:spLocks noChangeArrowheads="1"/>
            </p:cNvSpPr>
            <p:nvPr/>
          </p:nvSpPr>
          <p:spPr bwMode="auto">
            <a:xfrm>
              <a:off x="3919" y="94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A</a:t>
              </a:r>
            </a:p>
          </p:txBody>
        </p:sp>
        <p:sp>
          <p:nvSpPr>
            <p:cNvPr id="51235" name="Text Box 35"/>
            <p:cNvSpPr txBox="1">
              <a:spLocks noChangeArrowheads="1"/>
            </p:cNvSpPr>
            <p:nvPr/>
          </p:nvSpPr>
          <p:spPr bwMode="auto">
            <a:xfrm>
              <a:off x="3785" y="1143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B</a:t>
              </a:r>
            </a:p>
          </p:txBody>
        </p:sp>
        <p:sp>
          <p:nvSpPr>
            <p:cNvPr id="51236" name="Text Box 36"/>
            <p:cNvSpPr txBox="1">
              <a:spLocks noChangeArrowheads="1"/>
            </p:cNvSpPr>
            <p:nvPr/>
          </p:nvSpPr>
          <p:spPr bwMode="auto">
            <a:xfrm>
              <a:off x="4210" y="1719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1      1</a:t>
              </a:r>
            </a:p>
          </p:txBody>
        </p:sp>
        <p:sp>
          <p:nvSpPr>
            <p:cNvPr id="51237" name="Text Box 37"/>
            <p:cNvSpPr txBox="1">
              <a:spLocks noChangeArrowheads="1"/>
            </p:cNvSpPr>
            <p:nvPr/>
          </p:nvSpPr>
          <p:spPr bwMode="auto">
            <a:xfrm>
              <a:off x="4642" y="137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1</a:t>
              </a:r>
            </a:p>
          </p:txBody>
        </p:sp>
      </p:grpSp>
      <p:sp>
        <p:nvSpPr>
          <p:cNvPr id="51299" name="Text Box 99"/>
          <p:cNvSpPr txBox="1">
            <a:spLocks noChangeArrowheads="1"/>
          </p:cNvSpPr>
          <p:nvPr/>
        </p:nvSpPr>
        <p:spPr bwMode="auto">
          <a:xfrm>
            <a:off x="2430463" y="4437112"/>
            <a:ext cx="42066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 dirty="0"/>
              <a:t>二变量卡诺图的典型合并情况</a:t>
            </a: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6516216" y="332656"/>
            <a:ext cx="2394793" cy="1569660"/>
          </a:xfrm>
          <a:prstGeom prst="rect">
            <a:avLst/>
          </a:prstGeom>
          <a:solidFill>
            <a:srgbClr val="FFFF66"/>
          </a:solidFill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hlink"/>
                </a:solidFill>
                <a:latin typeface="Arial" pitchFamily="34" charset="0"/>
              </a:rPr>
              <a:t>相邻</a:t>
            </a:r>
            <a:r>
              <a:rPr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:</a:t>
            </a:r>
            <a:endParaRPr lang="en-US" altLang="zh-CN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b="1" dirty="0" smtClean="0"/>
              <a:t>紧靠</a:t>
            </a:r>
            <a:r>
              <a:rPr lang="zh-CN" altLang="en-US" b="1" dirty="0"/>
              <a:t>在一起的、行列首尾的</a:t>
            </a:r>
            <a:r>
              <a:rPr lang="zh-CN" altLang="en-US" b="1" dirty="0" smtClean="0"/>
              <a:t>、</a:t>
            </a:r>
            <a:endParaRPr lang="en-US" altLang="zh-CN" b="1" dirty="0" smtClean="0"/>
          </a:p>
          <a:p>
            <a:pPr>
              <a:spcBef>
                <a:spcPct val="0"/>
              </a:spcBef>
              <a:defRPr/>
            </a:pPr>
            <a:r>
              <a:rPr lang="zh-CN" altLang="en-US" b="1" dirty="0" smtClean="0"/>
              <a:t>对称的</a:t>
            </a:r>
            <a:endParaRPr lang="zh-CN" altLang="en-US" b="1" dirty="0">
              <a:latin typeface="Arial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6613526" y="1117486"/>
            <a:ext cx="2016224" cy="72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6050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74" name="Group 54"/>
          <p:cNvGrpSpPr>
            <a:grpSpLocks/>
          </p:cNvGrpSpPr>
          <p:nvPr/>
        </p:nvGrpSpPr>
        <p:grpSpPr bwMode="auto">
          <a:xfrm>
            <a:off x="1187624" y="1353715"/>
            <a:ext cx="2717800" cy="1825625"/>
            <a:chOff x="965" y="726"/>
            <a:chExt cx="1712" cy="1150"/>
          </a:xfrm>
        </p:grpSpPr>
        <p:sp>
          <p:nvSpPr>
            <p:cNvPr id="81973" name="AutoShape 53"/>
            <p:cNvSpPr>
              <a:spLocks/>
            </p:cNvSpPr>
            <p:nvPr/>
          </p:nvSpPr>
          <p:spPr bwMode="auto">
            <a:xfrm>
              <a:off x="2360" y="1244"/>
              <a:ext cx="236" cy="577"/>
            </a:xfrm>
            <a:prstGeom prst="leftBracket">
              <a:avLst>
                <a:gd name="adj" fmla="val 20374"/>
              </a:avLst>
            </a:prstGeom>
            <a:solidFill>
              <a:srgbClr val="CCFF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72" name="AutoShape 52"/>
            <p:cNvSpPr>
              <a:spLocks/>
            </p:cNvSpPr>
            <p:nvPr/>
          </p:nvSpPr>
          <p:spPr bwMode="auto">
            <a:xfrm>
              <a:off x="1348" y="1245"/>
              <a:ext cx="221" cy="564"/>
            </a:xfrm>
            <a:prstGeom prst="rightBracket">
              <a:avLst>
                <a:gd name="adj" fmla="val 21267"/>
              </a:avLst>
            </a:prstGeom>
            <a:solidFill>
              <a:srgbClr val="CCFF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5" name="Rectangle 5"/>
            <p:cNvSpPr>
              <a:spLocks noChangeArrowheads="1"/>
            </p:cNvSpPr>
            <p:nvPr/>
          </p:nvSpPr>
          <p:spPr bwMode="auto">
            <a:xfrm>
              <a:off x="1327" y="1173"/>
              <a:ext cx="1281" cy="700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6" name="Line 6"/>
            <p:cNvSpPr>
              <a:spLocks noChangeShapeType="1"/>
            </p:cNvSpPr>
            <p:nvPr/>
          </p:nvSpPr>
          <p:spPr bwMode="auto">
            <a:xfrm flipH="1" flipV="1">
              <a:off x="1150" y="972"/>
              <a:ext cx="192" cy="20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>
              <a:off x="1341" y="1529"/>
              <a:ext cx="1277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>
              <a:off x="1665" y="1164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9" name="Text Box 9"/>
            <p:cNvSpPr txBox="1">
              <a:spLocks noChangeArrowheads="1"/>
            </p:cNvSpPr>
            <p:nvPr/>
          </p:nvSpPr>
          <p:spPr bwMode="auto">
            <a:xfrm>
              <a:off x="1329" y="872"/>
              <a:ext cx="1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 sz="2800"/>
                <a:t>00  01  11  10</a:t>
              </a:r>
            </a:p>
          </p:txBody>
        </p:sp>
        <p:sp>
          <p:nvSpPr>
            <p:cNvPr id="81930" name="Text Box 10"/>
            <p:cNvSpPr txBox="1">
              <a:spLocks noChangeArrowheads="1"/>
            </p:cNvSpPr>
            <p:nvPr/>
          </p:nvSpPr>
          <p:spPr bwMode="auto">
            <a:xfrm>
              <a:off x="1074" y="1205"/>
              <a:ext cx="184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2800"/>
                <a:t>01</a:t>
              </a:r>
            </a:p>
          </p:txBody>
        </p:sp>
        <p:sp>
          <p:nvSpPr>
            <p:cNvPr id="81931" name="Text Box 11"/>
            <p:cNvSpPr txBox="1">
              <a:spLocks noChangeArrowheads="1"/>
            </p:cNvSpPr>
            <p:nvPr/>
          </p:nvSpPr>
          <p:spPr bwMode="auto">
            <a:xfrm>
              <a:off x="1154" y="726"/>
              <a:ext cx="3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i="1" dirty="0">
                  <a:solidFill>
                    <a:schemeClr val="bg1"/>
                  </a:solidFill>
                </a:rPr>
                <a:t>AB</a:t>
              </a:r>
            </a:p>
          </p:txBody>
        </p:sp>
        <p:sp>
          <p:nvSpPr>
            <p:cNvPr id="81932" name="Text Box 12"/>
            <p:cNvSpPr txBox="1">
              <a:spLocks noChangeArrowheads="1"/>
            </p:cNvSpPr>
            <p:nvPr/>
          </p:nvSpPr>
          <p:spPr bwMode="auto">
            <a:xfrm>
              <a:off x="965" y="956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i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81933" name="Text Box 13"/>
            <p:cNvSpPr txBox="1">
              <a:spLocks noChangeArrowheads="1"/>
            </p:cNvSpPr>
            <p:nvPr/>
          </p:nvSpPr>
          <p:spPr bwMode="auto">
            <a:xfrm>
              <a:off x="1384" y="1159"/>
              <a:ext cx="254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/>
                <a:t>1      1</a:t>
              </a:r>
            </a:p>
          </p:txBody>
        </p:sp>
        <p:sp>
          <p:nvSpPr>
            <p:cNvPr id="81934" name="Line 14"/>
            <p:cNvSpPr>
              <a:spLocks noChangeShapeType="1"/>
            </p:cNvSpPr>
            <p:nvPr/>
          </p:nvSpPr>
          <p:spPr bwMode="auto">
            <a:xfrm>
              <a:off x="1977" y="1174"/>
              <a:ext cx="0" cy="68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5" name="Line 15"/>
            <p:cNvSpPr>
              <a:spLocks noChangeShapeType="1"/>
            </p:cNvSpPr>
            <p:nvPr/>
          </p:nvSpPr>
          <p:spPr bwMode="auto">
            <a:xfrm>
              <a:off x="2310" y="1165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6" name="Text Box 16"/>
            <p:cNvSpPr txBox="1">
              <a:spLocks noChangeArrowheads="1"/>
            </p:cNvSpPr>
            <p:nvPr/>
          </p:nvSpPr>
          <p:spPr bwMode="auto">
            <a:xfrm>
              <a:off x="2350" y="1159"/>
              <a:ext cx="254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/>
                <a:t>1      1</a:t>
              </a:r>
            </a:p>
          </p:txBody>
        </p:sp>
      </p:grpSp>
      <p:sp>
        <p:nvSpPr>
          <p:cNvPr id="81945" name="Text Box 25"/>
          <p:cNvSpPr txBox="1">
            <a:spLocks noChangeArrowheads="1"/>
          </p:cNvSpPr>
          <p:nvPr/>
        </p:nvSpPr>
        <p:spPr bwMode="auto">
          <a:xfrm>
            <a:off x="4924599" y="1253703"/>
            <a:ext cx="5597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i="1" dirty="0">
                <a:solidFill>
                  <a:schemeClr val="bg1"/>
                </a:solidFill>
              </a:rPr>
              <a:t>AB</a:t>
            </a:r>
          </a:p>
        </p:txBody>
      </p:sp>
      <p:grpSp>
        <p:nvGrpSpPr>
          <p:cNvPr id="81970" name="Group 50"/>
          <p:cNvGrpSpPr>
            <a:grpSpLocks/>
          </p:cNvGrpSpPr>
          <p:nvPr/>
        </p:nvGrpSpPr>
        <p:grpSpPr bwMode="auto">
          <a:xfrm>
            <a:off x="4424536" y="1601365"/>
            <a:ext cx="2844800" cy="1608138"/>
            <a:chOff x="3077" y="792"/>
            <a:chExt cx="1792" cy="1013"/>
          </a:xfrm>
        </p:grpSpPr>
        <p:sp>
          <p:nvSpPr>
            <p:cNvPr id="81938" name="AutoShape 18"/>
            <p:cNvSpPr>
              <a:spLocks noChangeArrowheads="1"/>
            </p:cNvSpPr>
            <p:nvPr/>
          </p:nvSpPr>
          <p:spPr bwMode="auto">
            <a:xfrm>
              <a:off x="3903" y="1191"/>
              <a:ext cx="590" cy="556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50000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9" name="Rectangle 19"/>
            <p:cNvSpPr>
              <a:spLocks noChangeArrowheads="1"/>
            </p:cNvSpPr>
            <p:nvPr/>
          </p:nvSpPr>
          <p:spPr bwMode="auto">
            <a:xfrm>
              <a:off x="3544" y="1093"/>
              <a:ext cx="1325" cy="700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0" name="Line 20"/>
            <p:cNvSpPr>
              <a:spLocks noChangeShapeType="1"/>
            </p:cNvSpPr>
            <p:nvPr/>
          </p:nvSpPr>
          <p:spPr bwMode="auto">
            <a:xfrm flipH="1" flipV="1">
              <a:off x="3304" y="828"/>
              <a:ext cx="244" cy="25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1" name="Line 21"/>
            <p:cNvSpPr>
              <a:spLocks noChangeShapeType="1"/>
            </p:cNvSpPr>
            <p:nvPr/>
          </p:nvSpPr>
          <p:spPr bwMode="auto">
            <a:xfrm>
              <a:off x="3547" y="1449"/>
              <a:ext cx="132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2" name="Line 22"/>
            <p:cNvSpPr>
              <a:spLocks noChangeShapeType="1"/>
            </p:cNvSpPr>
            <p:nvPr/>
          </p:nvSpPr>
          <p:spPr bwMode="auto">
            <a:xfrm>
              <a:off x="4179" y="1084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3" name="Text Box 23"/>
            <p:cNvSpPr txBox="1">
              <a:spLocks noChangeArrowheads="1"/>
            </p:cNvSpPr>
            <p:nvPr/>
          </p:nvSpPr>
          <p:spPr bwMode="auto">
            <a:xfrm>
              <a:off x="3445" y="792"/>
              <a:ext cx="14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 sz="2800"/>
                <a:t> 00  01  11  10</a:t>
              </a:r>
            </a:p>
          </p:txBody>
        </p:sp>
        <p:sp>
          <p:nvSpPr>
            <p:cNvPr id="81944" name="Text Box 24"/>
            <p:cNvSpPr txBox="1">
              <a:spLocks noChangeArrowheads="1"/>
            </p:cNvSpPr>
            <p:nvPr/>
          </p:nvSpPr>
          <p:spPr bwMode="auto">
            <a:xfrm>
              <a:off x="3357" y="1125"/>
              <a:ext cx="184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2800"/>
                <a:t>01</a:t>
              </a:r>
            </a:p>
          </p:txBody>
        </p:sp>
        <p:sp>
          <p:nvSpPr>
            <p:cNvPr id="81946" name="Text Box 26"/>
            <p:cNvSpPr txBox="1">
              <a:spLocks noChangeArrowheads="1"/>
            </p:cNvSpPr>
            <p:nvPr/>
          </p:nvSpPr>
          <p:spPr bwMode="auto">
            <a:xfrm>
              <a:off x="3077" y="803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i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81947" name="Text Box 27"/>
            <p:cNvSpPr txBox="1">
              <a:spLocks noChangeArrowheads="1"/>
            </p:cNvSpPr>
            <p:nvPr/>
          </p:nvSpPr>
          <p:spPr bwMode="auto">
            <a:xfrm>
              <a:off x="3922" y="1101"/>
              <a:ext cx="597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/>
                <a:t>1    1  1    1</a:t>
              </a:r>
            </a:p>
          </p:txBody>
        </p:sp>
        <p:sp>
          <p:nvSpPr>
            <p:cNvPr id="81948" name="Line 28"/>
            <p:cNvSpPr>
              <a:spLocks noChangeShapeType="1"/>
            </p:cNvSpPr>
            <p:nvPr/>
          </p:nvSpPr>
          <p:spPr bwMode="auto">
            <a:xfrm>
              <a:off x="3846" y="1105"/>
              <a:ext cx="2" cy="69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9" name="Line 29"/>
            <p:cNvSpPr>
              <a:spLocks noChangeShapeType="1"/>
            </p:cNvSpPr>
            <p:nvPr/>
          </p:nvSpPr>
          <p:spPr bwMode="auto">
            <a:xfrm>
              <a:off x="4556" y="1085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1966" name="Group 46"/>
          <p:cNvGrpSpPr>
            <a:grpSpLocks/>
          </p:cNvGrpSpPr>
          <p:nvPr/>
        </p:nvGrpSpPr>
        <p:grpSpPr bwMode="auto">
          <a:xfrm>
            <a:off x="2602086" y="3446040"/>
            <a:ext cx="3025775" cy="1855788"/>
            <a:chOff x="1701" y="1954"/>
            <a:chExt cx="1906" cy="1169"/>
          </a:xfrm>
        </p:grpSpPr>
        <p:sp>
          <p:nvSpPr>
            <p:cNvPr id="81951" name="AutoShape 31"/>
            <p:cNvSpPr>
              <a:spLocks noChangeArrowheads="1"/>
            </p:cNvSpPr>
            <p:nvPr/>
          </p:nvSpPr>
          <p:spPr bwMode="auto">
            <a:xfrm>
              <a:off x="2175" y="2820"/>
              <a:ext cx="1298" cy="246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50000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2" name="Text Box 32"/>
            <p:cNvSpPr txBox="1">
              <a:spLocks noChangeArrowheads="1"/>
            </p:cNvSpPr>
            <p:nvPr/>
          </p:nvSpPr>
          <p:spPr bwMode="auto">
            <a:xfrm>
              <a:off x="2214" y="2785"/>
              <a:ext cx="11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1    1     1  </a:t>
              </a:r>
              <a:r>
                <a:rPr kumimoji="1" lang="en-US" altLang="zh-CN" dirty="0" smtClean="0"/>
                <a:t>   </a:t>
              </a:r>
              <a:r>
                <a:rPr kumimoji="1" lang="en-US" altLang="zh-CN" dirty="0"/>
                <a:t>1</a:t>
              </a:r>
            </a:p>
          </p:txBody>
        </p:sp>
        <p:sp>
          <p:nvSpPr>
            <p:cNvPr id="81953" name="Rectangle 33"/>
            <p:cNvSpPr>
              <a:spLocks noChangeArrowheads="1"/>
            </p:cNvSpPr>
            <p:nvPr/>
          </p:nvSpPr>
          <p:spPr bwMode="auto">
            <a:xfrm>
              <a:off x="2131" y="2411"/>
              <a:ext cx="1361" cy="700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4" name="Line 34"/>
            <p:cNvSpPr>
              <a:spLocks noChangeShapeType="1"/>
            </p:cNvSpPr>
            <p:nvPr/>
          </p:nvSpPr>
          <p:spPr bwMode="auto">
            <a:xfrm flipH="1" flipV="1">
              <a:off x="1908" y="2180"/>
              <a:ext cx="228" cy="23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5" name="Line 35"/>
            <p:cNvSpPr>
              <a:spLocks noChangeShapeType="1"/>
            </p:cNvSpPr>
            <p:nvPr/>
          </p:nvSpPr>
          <p:spPr bwMode="auto">
            <a:xfrm>
              <a:off x="2133" y="2767"/>
              <a:ext cx="1359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6" name="Line 36"/>
            <p:cNvSpPr>
              <a:spLocks noChangeShapeType="1"/>
            </p:cNvSpPr>
            <p:nvPr/>
          </p:nvSpPr>
          <p:spPr bwMode="auto">
            <a:xfrm>
              <a:off x="2818" y="2412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7" name="Text Box 37"/>
            <p:cNvSpPr txBox="1">
              <a:spLocks noChangeArrowheads="1"/>
            </p:cNvSpPr>
            <p:nvPr/>
          </p:nvSpPr>
          <p:spPr bwMode="auto">
            <a:xfrm>
              <a:off x="1945" y="2443"/>
              <a:ext cx="172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2800"/>
                <a:t>01</a:t>
              </a:r>
            </a:p>
          </p:txBody>
        </p:sp>
        <p:sp>
          <p:nvSpPr>
            <p:cNvPr id="81958" name="Text Box 38"/>
            <p:cNvSpPr txBox="1">
              <a:spLocks noChangeArrowheads="1"/>
            </p:cNvSpPr>
            <p:nvPr/>
          </p:nvSpPr>
          <p:spPr bwMode="auto">
            <a:xfrm>
              <a:off x="1895" y="1954"/>
              <a:ext cx="3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i="1" dirty="0">
                  <a:solidFill>
                    <a:schemeClr val="bg1"/>
                  </a:solidFill>
                </a:rPr>
                <a:t>AB</a:t>
              </a:r>
            </a:p>
          </p:txBody>
        </p:sp>
        <p:sp>
          <p:nvSpPr>
            <p:cNvPr id="81959" name="Text Box 39"/>
            <p:cNvSpPr txBox="1">
              <a:spLocks noChangeArrowheads="1"/>
            </p:cNvSpPr>
            <p:nvPr/>
          </p:nvSpPr>
          <p:spPr bwMode="auto">
            <a:xfrm>
              <a:off x="1701" y="2132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i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81960" name="Line 40"/>
            <p:cNvSpPr>
              <a:spLocks noChangeShapeType="1"/>
            </p:cNvSpPr>
            <p:nvPr/>
          </p:nvSpPr>
          <p:spPr bwMode="auto">
            <a:xfrm>
              <a:off x="2485" y="2412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61" name="Line 41"/>
            <p:cNvSpPr>
              <a:spLocks noChangeShapeType="1"/>
            </p:cNvSpPr>
            <p:nvPr/>
          </p:nvSpPr>
          <p:spPr bwMode="auto">
            <a:xfrm>
              <a:off x="3171" y="2412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62" name="Rectangle 42"/>
            <p:cNvSpPr>
              <a:spLocks noChangeArrowheads="1"/>
            </p:cNvSpPr>
            <p:nvPr/>
          </p:nvSpPr>
          <p:spPr bwMode="auto">
            <a:xfrm>
              <a:off x="2147" y="2144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00   01  11   10</a:t>
              </a:r>
            </a:p>
          </p:txBody>
        </p:sp>
      </p:grpSp>
      <p:sp>
        <p:nvSpPr>
          <p:cNvPr id="81975" name="Text Box 55"/>
          <p:cNvSpPr txBox="1">
            <a:spLocks noChangeArrowheads="1"/>
          </p:cNvSpPr>
          <p:nvPr/>
        </p:nvSpPr>
        <p:spPr bwMode="auto">
          <a:xfrm>
            <a:off x="2240930" y="5651078"/>
            <a:ext cx="42066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 dirty="0"/>
              <a:t>三变量卡诺图的典型合并情况</a:t>
            </a: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6516216" y="332656"/>
            <a:ext cx="2394793" cy="1569660"/>
          </a:xfrm>
          <a:prstGeom prst="rect">
            <a:avLst/>
          </a:prstGeom>
          <a:solidFill>
            <a:srgbClr val="FFFF66"/>
          </a:solidFill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hlink"/>
                </a:solidFill>
                <a:latin typeface="Arial" pitchFamily="34" charset="0"/>
              </a:rPr>
              <a:t>相邻</a:t>
            </a:r>
            <a:r>
              <a:rPr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:</a:t>
            </a:r>
            <a:endParaRPr lang="en-US" altLang="zh-CN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b="1" dirty="0" smtClean="0"/>
              <a:t>紧靠</a:t>
            </a:r>
            <a:r>
              <a:rPr lang="zh-CN" altLang="en-US" b="1" dirty="0"/>
              <a:t>在一起的、行列首尾的</a:t>
            </a:r>
            <a:r>
              <a:rPr lang="zh-CN" altLang="en-US" b="1" dirty="0" smtClean="0"/>
              <a:t>、</a:t>
            </a:r>
            <a:endParaRPr lang="en-US" altLang="zh-CN" b="1" dirty="0" smtClean="0"/>
          </a:p>
          <a:p>
            <a:pPr>
              <a:spcBef>
                <a:spcPct val="0"/>
              </a:spcBef>
              <a:defRPr/>
            </a:pPr>
            <a:r>
              <a:rPr lang="zh-CN" altLang="en-US" b="1" dirty="0" smtClean="0"/>
              <a:t>对称的</a:t>
            </a:r>
            <a:endParaRPr lang="zh-CN" altLang="en-US" b="1" dirty="0">
              <a:latin typeface="Arial" pitchFamily="34" charset="0"/>
            </a:endParaRPr>
          </a:p>
        </p:txBody>
      </p:sp>
      <p:cxnSp>
        <p:nvCxnSpPr>
          <p:cNvPr id="45" name="直接连接符 44"/>
          <p:cNvCxnSpPr/>
          <p:nvPr/>
        </p:nvCxnSpPr>
        <p:spPr bwMode="auto">
          <a:xfrm>
            <a:off x="6613526" y="1117486"/>
            <a:ext cx="2016224" cy="72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/>
          <p:cNvCxnSpPr/>
          <p:nvPr/>
        </p:nvCxnSpPr>
        <p:spPr bwMode="auto">
          <a:xfrm>
            <a:off x="6660232" y="1477526"/>
            <a:ext cx="2016224" cy="72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1088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518903"/>
            <a:ext cx="7543800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5" name="Text Box 135"/>
          <p:cNvSpPr txBox="1">
            <a:spLocks noChangeArrowheads="1"/>
          </p:cNvSpPr>
          <p:nvPr/>
        </p:nvSpPr>
        <p:spPr bwMode="auto">
          <a:xfrm>
            <a:off x="2658070" y="5733256"/>
            <a:ext cx="42066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 dirty="0"/>
              <a:t>四变量卡诺图的典型合并情况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6516216" y="332656"/>
            <a:ext cx="2394793" cy="1569660"/>
          </a:xfrm>
          <a:prstGeom prst="rect">
            <a:avLst/>
          </a:prstGeom>
          <a:solidFill>
            <a:srgbClr val="FFFF66"/>
          </a:solidFill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hlink"/>
                </a:solidFill>
                <a:latin typeface="Arial" pitchFamily="34" charset="0"/>
              </a:rPr>
              <a:t>相邻</a:t>
            </a:r>
            <a:r>
              <a:rPr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:</a:t>
            </a:r>
            <a:endParaRPr lang="en-US" altLang="zh-CN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b="1" dirty="0" smtClean="0"/>
              <a:t>紧靠</a:t>
            </a:r>
            <a:r>
              <a:rPr lang="zh-CN" altLang="en-US" b="1" dirty="0"/>
              <a:t>在一起的、行列首尾的</a:t>
            </a:r>
            <a:r>
              <a:rPr lang="zh-CN" altLang="en-US" b="1" dirty="0" smtClean="0"/>
              <a:t>、</a:t>
            </a:r>
            <a:endParaRPr lang="en-US" altLang="zh-CN" b="1" dirty="0" smtClean="0"/>
          </a:p>
          <a:p>
            <a:pPr>
              <a:spcBef>
                <a:spcPct val="0"/>
              </a:spcBef>
              <a:defRPr/>
            </a:pPr>
            <a:r>
              <a:rPr lang="zh-CN" altLang="en-US" b="1" dirty="0" smtClean="0"/>
              <a:t>对称的</a:t>
            </a:r>
            <a:endParaRPr lang="zh-CN" altLang="en-US" b="1" dirty="0">
              <a:latin typeface="Arial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613526" y="1117486"/>
            <a:ext cx="2016224" cy="72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连接符 5"/>
          <p:cNvCxnSpPr/>
          <p:nvPr/>
        </p:nvCxnSpPr>
        <p:spPr bwMode="auto">
          <a:xfrm>
            <a:off x="6660232" y="1477526"/>
            <a:ext cx="2016224" cy="72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4700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5"/>
          <p:cNvSpPr txBox="1">
            <a:spLocks noChangeArrowheads="1"/>
          </p:cNvSpPr>
          <p:nvPr/>
        </p:nvSpPr>
        <p:spPr bwMode="auto">
          <a:xfrm>
            <a:off x="1042988" y="992188"/>
            <a:ext cx="59769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>
                <a:latin typeface="Arial" charset="0"/>
              </a:rPr>
              <a:t>4.  </a:t>
            </a:r>
            <a:r>
              <a:rPr lang="zh-CN" altLang="en-US" sz="4000" b="1">
                <a:latin typeface="Arial" charset="0"/>
              </a:rPr>
              <a:t>卡诺图</a:t>
            </a:r>
            <a:endParaRPr lang="en-US" altLang="zh-CN" sz="4000" b="1">
              <a:latin typeface="Arial" charset="0"/>
            </a:endParaRPr>
          </a:p>
        </p:txBody>
      </p:sp>
      <p:graphicFrame>
        <p:nvGraphicFramePr>
          <p:cNvPr id="201749" name="Object 21"/>
          <p:cNvGraphicFramePr>
            <a:graphicFrameLocks noChangeAspect="1"/>
          </p:cNvGraphicFramePr>
          <p:nvPr/>
        </p:nvGraphicFramePr>
        <p:xfrm>
          <a:off x="1042988" y="2492375"/>
          <a:ext cx="762000" cy="395288"/>
        </p:xfrm>
        <a:graphic>
          <a:graphicData uri="http://schemas.openxmlformats.org/presentationml/2006/ole">
            <p:oleObj spid="_x0000_s4295" name="Clip" r:id="rId3" imgW="419048" imgH="218874" progId="">
              <p:embed/>
            </p:oleObj>
          </a:graphicData>
        </a:graphic>
      </p:graphicFrame>
      <p:pic>
        <p:nvPicPr>
          <p:cNvPr id="4100" name="Picture 22" descr="ELEGL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Text Box 4"/>
          <p:cNvSpPr txBox="1">
            <a:spLocks noChangeArrowheads="1"/>
          </p:cNvSpPr>
          <p:nvPr/>
        </p:nvSpPr>
        <p:spPr bwMode="auto">
          <a:xfrm>
            <a:off x="1979613" y="2205038"/>
            <a:ext cx="5256212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布尔函数</a:t>
            </a:r>
            <a:r>
              <a:rPr lang="zh-CN" altLang="en-US" sz="36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的最简形式</a:t>
            </a:r>
            <a:endParaRPr lang="en-US" altLang="zh-CN" sz="36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多变量卡诺图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填写卡诺图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卡诺图化简法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C197D6-7F5C-45B5-8FEE-06A1E368FC3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28600" y="5564188"/>
            <a:ext cx="91440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100" b="1" dirty="0" smtClean="0">
                <a:latin typeface="Arial" charset="0"/>
              </a:rPr>
              <a:t>五</a:t>
            </a:r>
            <a:r>
              <a:rPr lang="zh-CN" altLang="en-US" sz="3100" b="1" dirty="0">
                <a:latin typeface="Arial" charset="0"/>
              </a:rPr>
              <a:t>变量卡诺图</a:t>
            </a:r>
            <a:endParaRPr lang="en-US" altLang="zh-CN" sz="3100" b="1" dirty="0">
              <a:latin typeface="Arial" charset="0"/>
            </a:endParaRPr>
          </a:p>
        </p:txBody>
      </p:sp>
      <p:sp>
        <p:nvSpPr>
          <p:cNvPr id="231536" name="Text Box 112"/>
          <p:cNvSpPr txBox="1">
            <a:spLocks noChangeArrowheads="1"/>
          </p:cNvSpPr>
          <p:nvPr/>
        </p:nvSpPr>
        <p:spPr bwMode="auto">
          <a:xfrm>
            <a:off x="1941939" y="4975751"/>
            <a:ext cx="18288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32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= 0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31537" name="Text Box 113"/>
          <p:cNvSpPr txBox="1">
            <a:spLocks noChangeArrowheads="1"/>
          </p:cNvSpPr>
          <p:nvPr/>
        </p:nvSpPr>
        <p:spPr bwMode="auto">
          <a:xfrm>
            <a:off x="6898762" y="5055959"/>
            <a:ext cx="1828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3200" b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= 1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79" name="Text Box 10"/>
          <p:cNvSpPr txBox="1">
            <a:spLocks noChangeArrowheads="1"/>
          </p:cNvSpPr>
          <p:nvPr/>
        </p:nvSpPr>
        <p:spPr bwMode="auto">
          <a:xfrm>
            <a:off x="6749207" y="55163"/>
            <a:ext cx="2394793" cy="1569660"/>
          </a:xfrm>
          <a:prstGeom prst="rect">
            <a:avLst/>
          </a:prstGeom>
          <a:solidFill>
            <a:srgbClr val="FFFF66"/>
          </a:solidFill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hlink"/>
                </a:solidFill>
                <a:latin typeface="Arial" pitchFamily="34" charset="0"/>
              </a:rPr>
              <a:t>相邻</a:t>
            </a:r>
            <a:r>
              <a:rPr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:</a:t>
            </a:r>
            <a:endParaRPr lang="en-US" altLang="zh-CN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b="1" dirty="0" smtClean="0"/>
              <a:t>紧靠</a:t>
            </a:r>
            <a:r>
              <a:rPr lang="zh-CN" altLang="en-US" b="1" dirty="0"/>
              <a:t>在一起的、行列首尾的</a:t>
            </a:r>
            <a:r>
              <a:rPr lang="zh-CN" altLang="en-US" b="1" dirty="0" smtClean="0"/>
              <a:t>、</a:t>
            </a:r>
            <a:endParaRPr lang="en-US" altLang="zh-CN" b="1" dirty="0" smtClean="0"/>
          </a:p>
          <a:p>
            <a:pPr>
              <a:spcBef>
                <a:spcPct val="0"/>
              </a:spcBef>
              <a:defRPr/>
            </a:pPr>
            <a:r>
              <a:rPr lang="zh-CN" altLang="en-US" b="1" dirty="0" smtClean="0"/>
              <a:t>对称的</a:t>
            </a:r>
            <a:endParaRPr lang="zh-CN" altLang="en-US" b="1" dirty="0">
              <a:latin typeface="Arial" pitchFamily="34" charset="0"/>
            </a:endParaRPr>
          </a:p>
        </p:txBody>
      </p: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70495054"/>
              </p:ext>
            </p:extLst>
          </p:nvPr>
        </p:nvGraphicFramePr>
        <p:xfrm>
          <a:off x="467544" y="1663684"/>
          <a:ext cx="4032450" cy="331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748884"/>
                <a:gridCol w="806490"/>
                <a:gridCol w="806490"/>
                <a:gridCol w="806490"/>
              </a:tblGrid>
              <a:tr h="1015701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zh-CN" sz="2400" b="1" i="1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en-US" altLang="zh-CN" sz="2400" b="1" i="0" baseline="-30000" dirty="0" smtClean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r>
                        <a:rPr lang="en-US" altLang="zh-CN" sz="2400" b="1" i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2400" b="1" i="0" baseline="-30000" dirty="0" smtClean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  <a:p>
                      <a:pPr>
                        <a:defRPr/>
                      </a:pPr>
                      <a:r>
                        <a:rPr lang="en-US" altLang="zh-CN" sz="2400" b="1" i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2400" b="1" i="0" baseline="-30000" dirty="0" smtClea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altLang="zh-CN" sz="2400" b="1" i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2400" b="1" i="0" baseline="-30000" dirty="0" smtClean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altLang="zh-CN" sz="2400" b="1" i="0" baseline="-30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0" dirty="0" smtClean="0">
                          <a:solidFill>
                            <a:schemeClr val="bg1"/>
                          </a:solidFill>
                          <a:effectLst/>
                        </a:rPr>
                        <a:t>00</a:t>
                      </a:r>
                      <a:endParaRPr lang="zh-CN" altLang="en-US" sz="2400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0" dirty="0" smtClean="0">
                          <a:solidFill>
                            <a:schemeClr val="bg1"/>
                          </a:solidFill>
                          <a:effectLst/>
                        </a:rPr>
                        <a:t>01</a:t>
                      </a:r>
                      <a:endParaRPr lang="zh-CN" altLang="en-US" sz="2400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0" dirty="0" smtClean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zh-CN" altLang="en-US" sz="2400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0" dirty="0" smtClean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zh-CN" altLang="en-US" sz="2400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740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740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740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740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80" name="矩形 79"/>
          <p:cNvSpPr/>
          <p:nvPr/>
        </p:nvSpPr>
        <p:spPr bwMode="auto">
          <a:xfrm>
            <a:off x="2207341" y="2852936"/>
            <a:ext cx="515371" cy="304913"/>
          </a:xfrm>
          <a:prstGeom prst="rect">
            <a:avLst/>
          </a:prstGeom>
          <a:solidFill>
            <a:srgbClr val="FFE0A3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2168846" y="3933056"/>
            <a:ext cx="515371" cy="304913"/>
          </a:xfrm>
          <a:prstGeom prst="rect">
            <a:avLst/>
          </a:prstGeom>
          <a:solidFill>
            <a:srgbClr val="FFE0A3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999429" y="3412119"/>
            <a:ext cx="515371" cy="304913"/>
          </a:xfrm>
          <a:prstGeom prst="rect">
            <a:avLst/>
          </a:prstGeom>
          <a:solidFill>
            <a:srgbClr val="FFE0A3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1426568" y="3412119"/>
            <a:ext cx="515371" cy="304913"/>
          </a:xfrm>
          <a:prstGeom prst="rect">
            <a:avLst/>
          </a:prstGeom>
          <a:solidFill>
            <a:srgbClr val="FFE0A3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90293981"/>
              </p:ext>
            </p:extLst>
          </p:nvPr>
        </p:nvGraphicFramePr>
        <p:xfrm>
          <a:off x="4825602" y="1772816"/>
          <a:ext cx="3960430" cy="3087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526"/>
                <a:gridCol w="685646"/>
                <a:gridCol w="792086"/>
                <a:gridCol w="792086"/>
                <a:gridCol w="792086"/>
              </a:tblGrid>
              <a:tr h="946747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zh-CN" sz="2400" b="1" i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2400" b="1" baseline="-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r>
                        <a:rPr lang="en-US" altLang="zh-CN" sz="2400" b="1" i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2400" b="1" baseline="-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  <a:p>
                      <a:pPr>
                        <a:defRPr/>
                      </a:pPr>
                      <a:r>
                        <a:rPr lang="en-US" altLang="zh-CN" sz="2400" b="1" i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2400" b="1" baseline="-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r>
                        <a:rPr lang="en-US" altLang="zh-CN" sz="2400" b="1" i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2400" b="1" baseline="-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altLang="zh-CN" sz="2400" b="1" baseline="-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  <a:endParaRPr lang="zh-CN" altLang="en-US" sz="2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  <a:endParaRPr lang="zh-CN" altLang="en-US" sz="2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zh-CN" altLang="en-US" sz="2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zh-CN" altLang="en-US" sz="2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351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351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351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351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85" name="矩形 84"/>
          <p:cNvSpPr/>
          <p:nvPr/>
        </p:nvSpPr>
        <p:spPr bwMode="auto">
          <a:xfrm>
            <a:off x="6621035" y="3368028"/>
            <a:ext cx="515371" cy="304913"/>
          </a:xfrm>
          <a:prstGeom prst="rect">
            <a:avLst/>
          </a:prstGeom>
          <a:solidFill>
            <a:srgbClr val="FFE0A3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6757542" y="836712"/>
            <a:ext cx="2016224" cy="72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>
            <a:off x="6804248" y="1549534"/>
            <a:ext cx="2016224" cy="72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3727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 animBg="1"/>
      <p:bldP spid="8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81" name="Text Box 147"/>
          <p:cNvSpPr txBox="1">
            <a:spLocks noChangeArrowheads="1"/>
          </p:cNvSpPr>
          <p:nvPr/>
        </p:nvSpPr>
        <p:spPr bwMode="auto">
          <a:xfrm>
            <a:off x="454025" y="363538"/>
            <a:ext cx="720725" cy="4603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Arial" charset="0"/>
              </a:rPr>
              <a:t>例：</a:t>
            </a:r>
            <a:endParaRPr lang="en-US" altLang="zh-CN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6" name="Text Box 2"/>
          <p:cNvSpPr txBox="1">
            <a:spLocks noChangeArrowheads="1"/>
          </p:cNvSpPr>
          <p:nvPr/>
        </p:nvSpPr>
        <p:spPr bwMode="auto">
          <a:xfrm>
            <a:off x="232920" y="5692609"/>
            <a:ext cx="91440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100" b="1" dirty="0" smtClean="0">
                <a:latin typeface="Arial" charset="0"/>
              </a:rPr>
              <a:t>六变量</a:t>
            </a:r>
            <a:r>
              <a:rPr lang="zh-CN" altLang="en-US" sz="3100" b="1" dirty="0">
                <a:latin typeface="Arial" charset="0"/>
              </a:rPr>
              <a:t>卡诺图</a:t>
            </a:r>
            <a:endParaRPr lang="en-US" altLang="zh-CN" sz="3100" b="1" dirty="0">
              <a:latin typeface="Arial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4545106"/>
              </p:ext>
            </p:extLst>
          </p:nvPr>
        </p:nvGraphicFramePr>
        <p:xfrm>
          <a:off x="1175656" y="593725"/>
          <a:ext cx="7284774" cy="4924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72"/>
                <a:gridCol w="742647"/>
                <a:gridCol w="769182"/>
                <a:gridCol w="769182"/>
                <a:gridCol w="769182"/>
                <a:gridCol w="839109"/>
                <a:gridCol w="839109"/>
                <a:gridCol w="769182"/>
                <a:gridCol w="839109"/>
              </a:tblGrid>
              <a:tr h="650452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/>
                        </a:rPr>
                        <a:t>DEF</a:t>
                      </a:r>
                      <a:endParaRPr lang="en-US" altLang="zh-CN" sz="1800" b="1" baseline="-300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/>
                        </a:rPr>
                        <a:t>ABC</a:t>
                      </a:r>
                      <a:endParaRPr lang="en-US" altLang="zh-CN" sz="1800" b="1" baseline="-30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000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001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011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010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110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111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101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5556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000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556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001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556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011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66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010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25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110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25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111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916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101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59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0042" name="Line 106"/>
          <p:cNvSpPr>
            <a:spLocks noChangeShapeType="1"/>
          </p:cNvSpPr>
          <p:nvPr/>
        </p:nvSpPr>
        <p:spPr bwMode="auto">
          <a:xfrm>
            <a:off x="5148064" y="307182"/>
            <a:ext cx="0" cy="5282058"/>
          </a:xfrm>
          <a:prstGeom prst="line">
            <a:avLst/>
          </a:prstGeom>
          <a:noFill/>
          <a:ln w="38100">
            <a:solidFill>
              <a:srgbClr val="D6009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0041" name="Line 105"/>
          <p:cNvSpPr>
            <a:spLocks noChangeShapeType="1"/>
          </p:cNvSpPr>
          <p:nvPr/>
        </p:nvSpPr>
        <p:spPr bwMode="auto">
          <a:xfrm flipV="1">
            <a:off x="814387" y="3429000"/>
            <a:ext cx="7920880" cy="0"/>
          </a:xfrm>
          <a:prstGeom prst="line">
            <a:avLst/>
          </a:prstGeom>
          <a:noFill/>
          <a:ln w="38100">
            <a:solidFill>
              <a:srgbClr val="D60093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0756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42" grpId="0" animBg="1"/>
      <p:bldP spid="400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81" name="Text Box 147"/>
          <p:cNvSpPr txBox="1">
            <a:spLocks noChangeArrowheads="1"/>
          </p:cNvSpPr>
          <p:nvPr/>
        </p:nvSpPr>
        <p:spPr bwMode="auto">
          <a:xfrm>
            <a:off x="454025" y="363538"/>
            <a:ext cx="720725" cy="4603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Arial" charset="0"/>
              </a:rPr>
              <a:t>例：</a:t>
            </a:r>
            <a:endParaRPr lang="en-US" altLang="zh-CN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6" name="Text Box 2"/>
          <p:cNvSpPr txBox="1">
            <a:spLocks noChangeArrowheads="1"/>
          </p:cNvSpPr>
          <p:nvPr/>
        </p:nvSpPr>
        <p:spPr bwMode="auto">
          <a:xfrm>
            <a:off x="232920" y="5692609"/>
            <a:ext cx="91440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100" b="1" dirty="0" smtClean="0">
                <a:latin typeface="Arial" charset="0"/>
              </a:rPr>
              <a:t>六变量</a:t>
            </a:r>
            <a:r>
              <a:rPr lang="zh-CN" altLang="en-US" sz="3100" b="1" dirty="0">
                <a:latin typeface="Arial" charset="0"/>
              </a:rPr>
              <a:t>卡诺图</a:t>
            </a:r>
            <a:endParaRPr lang="en-US" altLang="zh-CN" sz="3100" b="1" dirty="0">
              <a:latin typeface="Arial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4545106"/>
              </p:ext>
            </p:extLst>
          </p:nvPr>
        </p:nvGraphicFramePr>
        <p:xfrm>
          <a:off x="1175656" y="593725"/>
          <a:ext cx="7284774" cy="4924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72"/>
                <a:gridCol w="742647"/>
                <a:gridCol w="769182"/>
                <a:gridCol w="769182"/>
                <a:gridCol w="769182"/>
                <a:gridCol w="839109"/>
                <a:gridCol w="839109"/>
                <a:gridCol w="769182"/>
                <a:gridCol w="839109"/>
              </a:tblGrid>
              <a:tr h="650452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/>
                        </a:rPr>
                        <a:t>DEF</a:t>
                      </a:r>
                      <a:endParaRPr lang="en-US" altLang="zh-CN" sz="1800" b="1" baseline="-300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/>
                        </a:rPr>
                        <a:t>ABC</a:t>
                      </a:r>
                      <a:endParaRPr lang="en-US" altLang="zh-CN" sz="1800" b="1" baseline="-30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000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001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011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010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110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111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101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5556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000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556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001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556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011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66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010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25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110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25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111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916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101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59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0042" name="Line 106"/>
          <p:cNvSpPr>
            <a:spLocks noChangeShapeType="1"/>
          </p:cNvSpPr>
          <p:nvPr/>
        </p:nvSpPr>
        <p:spPr bwMode="auto">
          <a:xfrm>
            <a:off x="5148064" y="307182"/>
            <a:ext cx="0" cy="5282058"/>
          </a:xfrm>
          <a:prstGeom prst="line">
            <a:avLst/>
          </a:prstGeom>
          <a:noFill/>
          <a:ln w="38100">
            <a:solidFill>
              <a:srgbClr val="D6009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0041" name="Line 105"/>
          <p:cNvSpPr>
            <a:spLocks noChangeShapeType="1"/>
          </p:cNvSpPr>
          <p:nvPr/>
        </p:nvSpPr>
        <p:spPr bwMode="auto">
          <a:xfrm flipV="1">
            <a:off x="814387" y="3429000"/>
            <a:ext cx="7920880" cy="0"/>
          </a:xfrm>
          <a:prstGeom prst="line">
            <a:avLst/>
          </a:prstGeom>
          <a:noFill/>
          <a:ln w="38100">
            <a:solidFill>
              <a:srgbClr val="D60093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2937365" y="1340768"/>
            <a:ext cx="563190" cy="432048"/>
          </a:xfrm>
          <a:prstGeom prst="rect">
            <a:avLst/>
          </a:prstGeom>
          <a:solidFill>
            <a:srgbClr val="FFE0A3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715320" y="1916832"/>
            <a:ext cx="563190" cy="432048"/>
          </a:xfrm>
          <a:prstGeom prst="rect">
            <a:avLst/>
          </a:prstGeom>
          <a:solidFill>
            <a:srgbClr val="FFE0A3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174795" y="1916832"/>
            <a:ext cx="563190" cy="432048"/>
          </a:xfrm>
          <a:prstGeom prst="rect">
            <a:avLst/>
          </a:prstGeom>
          <a:solidFill>
            <a:srgbClr val="FFE0A3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952729" y="2492896"/>
            <a:ext cx="563190" cy="432048"/>
          </a:xfrm>
          <a:prstGeom prst="rect">
            <a:avLst/>
          </a:prstGeom>
          <a:solidFill>
            <a:srgbClr val="FFE0A3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948264" y="1865148"/>
            <a:ext cx="563190" cy="432048"/>
          </a:xfrm>
          <a:prstGeom prst="rect">
            <a:avLst/>
          </a:prstGeom>
          <a:solidFill>
            <a:srgbClr val="FFE0A3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976258" y="4560805"/>
            <a:ext cx="563190" cy="432048"/>
          </a:xfrm>
          <a:prstGeom prst="rect">
            <a:avLst/>
          </a:prstGeom>
          <a:solidFill>
            <a:srgbClr val="FFE0A3">
              <a:alpha val="47843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3479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1716533" y="1571625"/>
            <a:ext cx="1090613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Arial" charset="0"/>
              </a:rPr>
              <a:t>Left</a:t>
            </a:r>
          </a:p>
          <a:p>
            <a:pPr eaLnBrk="1" hangingPunct="1"/>
            <a:r>
              <a:rPr lang="en-US" altLang="zh-CN" sz="2800">
                <a:latin typeface="Arial" charset="0"/>
              </a:rPr>
              <a:t>Top </a:t>
            </a: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3073846" y="1857375"/>
            <a:ext cx="46672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Arial" charset="0"/>
              </a:rPr>
              <a:t>变量</a:t>
            </a:r>
            <a:r>
              <a:rPr lang="zh-CN" altLang="en-US" sz="3200" b="1" dirty="0"/>
              <a:t>取值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不同</a:t>
            </a:r>
            <a:r>
              <a:rPr lang="en-US" altLang="zh-CN" sz="3200" dirty="0">
                <a:latin typeface="Arial" charset="0"/>
              </a:rPr>
              <a:t>——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消去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225285" name="AutoShape 5"/>
          <p:cNvSpPr>
            <a:spLocks/>
          </p:cNvSpPr>
          <p:nvPr/>
        </p:nvSpPr>
        <p:spPr bwMode="auto">
          <a:xfrm>
            <a:off x="2651571" y="1787525"/>
            <a:ext cx="304800" cy="760413"/>
          </a:xfrm>
          <a:prstGeom prst="rightBrace">
            <a:avLst>
              <a:gd name="adj1" fmla="val 20848"/>
              <a:gd name="adj2" fmla="val 50000"/>
            </a:avLst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5287" name="AutoShape 7"/>
          <p:cNvSpPr>
            <a:spLocks/>
          </p:cNvSpPr>
          <p:nvPr/>
        </p:nvSpPr>
        <p:spPr bwMode="auto">
          <a:xfrm>
            <a:off x="4477172" y="2708796"/>
            <a:ext cx="177800" cy="990600"/>
          </a:xfrm>
          <a:prstGeom prst="leftBrace">
            <a:avLst>
              <a:gd name="adj1" fmla="val 46429"/>
              <a:gd name="adj2" fmla="val 50000"/>
            </a:avLst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5288" name="Text Box 8"/>
          <p:cNvSpPr txBox="1">
            <a:spLocks noChangeArrowheads="1"/>
          </p:cNvSpPr>
          <p:nvPr/>
        </p:nvSpPr>
        <p:spPr bwMode="auto">
          <a:xfrm>
            <a:off x="4764509" y="2492896"/>
            <a:ext cx="3889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Arial" charset="0"/>
              </a:rPr>
              <a:t>1: </a:t>
            </a:r>
            <a:r>
              <a:rPr lang="zh-CN" altLang="en-US" sz="2800" b="1">
                <a:solidFill>
                  <a:srgbClr val="C00000"/>
                </a:solidFill>
              </a:rPr>
              <a:t>原</a:t>
            </a:r>
            <a:r>
              <a:rPr lang="zh-CN" altLang="en-US" sz="2800" b="1"/>
              <a:t>变量</a:t>
            </a:r>
            <a:endParaRPr lang="zh-CN" altLang="en-US" sz="2800" b="1">
              <a:latin typeface="Arial" charset="0"/>
            </a:endParaRPr>
          </a:p>
        </p:txBody>
      </p:sp>
      <p:sp>
        <p:nvSpPr>
          <p:cNvPr id="225289" name="Text Box 9"/>
          <p:cNvSpPr txBox="1">
            <a:spLocks noChangeArrowheads="1"/>
          </p:cNvSpPr>
          <p:nvPr/>
        </p:nvSpPr>
        <p:spPr bwMode="auto">
          <a:xfrm>
            <a:off x="4824834" y="3202508"/>
            <a:ext cx="1927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Arial" charset="0"/>
              </a:rPr>
              <a:t>0</a:t>
            </a:r>
            <a:r>
              <a:rPr lang="en-US" altLang="zh-CN" sz="2800" b="1" dirty="0" smtClean="0">
                <a:latin typeface="Arial" charset="0"/>
              </a:rPr>
              <a:t>: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反</a:t>
            </a:r>
            <a:r>
              <a:rPr lang="zh-CN" altLang="en-US" sz="2800" b="1" dirty="0" smtClean="0"/>
              <a:t>变</a:t>
            </a:r>
            <a:r>
              <a:rPr lang="zh-CN" altLang="en-US" sz="2800" b="1" dirty="0"/>
              <a:t>量</a:t>
            </a:r>
            <a:endParaRPr lang="zh-CN" altLang="en-US" sz="2800" b="1" dirty="0">
              <a:latin typeface="Arial" charset="0"/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71550" y="3843685"/>
            <a:ext cx="3048000" cy="2020887"/>
            <a:chOff x="1920" y="2784"/>
            <a:chExt cx="1920" cy="1273"/>
          </a:xfrm>
        </p:grpSpPr>
        <p:sp>
          <p:nvSpPr>
            <p:cNvPr id="225291" name="Rectangle 11"/>
            <p:cNvSpPr>
              <a:spLocks noChangeArrowheads="1"/>
            </p:cNvSpPr>
            <p:nvPr/>
          </p:nvSpPr>
          <p:spPr bwMode="auto">
            <a:xfrm>
              <a:off x="3433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5292" name="Rectangle 12"/>
            <p:cNvSpPr>
              <a:spLocks noChangeArrowheads="1"/>
            </p:cNvSpPr>
            <p:nvPr/>
          </p:nvSpPr>
          <p:spPr bwMode="auto">
            <a:xfrm>
              <a:off x="3074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293" name="Rectangle 13"/>
            <p:cNvSpPr>
              <a:spLocks noChangeArrowheads="1"/>
            </p:cNvSpPr>
            <p:nvPr/>
          </p:nvSpPr>
          <p:spPr bwMode="auto">
            <a:xfrm>
              <a:off x="2716" y="383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294" name="Rectangle 14"/>
            <p:cNvSpPr>
              <a:spLocks noChangeArrowheads="1"/>
            </p:cNvSpPr>
            <p:nvPr/>
          </p:nvSpPr>
          <p:spPr bwMode="auto">
            <a:xfrm>
              <a:off x="2357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5295" name="Rectangle 15"/>
            <p:cNvSpPr>
              <a:spLocks noChangeArrowheads="1"/>
            </p:cNvSpPr>
            <p:nvPr/>
          </p:nvSpPr>
          <p:spPr bwMode="auto">
            <a:xfrm>
              <a:off x="3433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296" name="Rectangle 16"/>
            <p:cNvSpPr>
              <a:spLocks noChangeArrowheads="1"/>
            </p:cNvSpPr>
            <p:nvPr/>
          </p:nvSpPr>
          <p:spPr bwMode="auto">
            <a:xfrm>
              <a:off x="3074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297" name="Rectangle 17"/>
            <p:cNvSpPr>
              <a:spLocks noChangeArrowheads="1"/>
            </p:cNvSpPr>
            <p:nvPr/>
          </p:nvSpPr>
          <p:spPr bwMode="auto">
            <a:xfrm>
              <a:off x="2716" y="360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298" name="Rectangle 18"/>
            <p:cNvSpPr>
              <a:spLocks noChangeArrowheads="1"/>
            </p:cNvSpPr>
            <p:nvPr/>
          </p:nvSpPr>
          <p:spPr bwMode="auto">
            <a:xfrm>
              <a:off x="2357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299" name="Rectangle 19"/>
            <p:cNvSpPr>
              <a:spLocks noChangeArrowheads="1"/>
            </p:cNvSpPr>
            <p:nvPr/>
          </p:nvSpPr>
          <p:spPr bwMode="auto">
            <a:xfrm>
              <a:off x="3433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00" name="Rectangle 20"/>
            <p:cNvSpPr>
              <a:spLocks noChangeArrowheads="1"/>
            </p:cNvSpPr>
            <p:nvPr/>
          </p:nvSpPr>
          <p:spPr bwMode="auto">
            <a:xfrm>
              <a:off x="3074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01" name="Rectangle 21"/>
            <p:cNvSpPr>
              <a:spLocks noChangeArrowheads="1"/>
            </p:cNvSpPr>
            <p:nvPr/>
          </p:nvSpPr>
          <p:spPr bwMode="auto">
            <a:xfrm>
              <a:off x="2716" y="338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02" name="Rectangle 22"/>
            <p:cNvSpPr>
              <a:spLocks noChangeArrowheads="1"/>
            </p:cNvSpPr>
            <p:nvPr/>
          </p:nvSpPr>
          <p:spPr bwMode="auto">
            <a:xfrm>
              <a:off x="2357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03" name="Rectangle 23"/>
            <p:cNvSpPr>
              <a:spLocks noChangeArrowheads="1"/>
            </p:cNvSpPr>
            <p:nvPr/>
          </p:nvSpPr>
          <p:spPr bwMode="auto">
            <a:xfrm>
              <a:off x="3433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5304" name="Rectangle 24"/>
            <p:cNvSpPr>
              <a:spLocks noChangeArrowheads="1"/>
            </p:cNvSpPr>
            <p:nvPr/>
          </p:nvSpPr>
          <p:spPr bwMode="auto">
            <a:xfrm>
              <a:off x="3074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05" name="Rectangle 25"/>
            <p:cNvSpPr>
              <a:spLocks noChangeArrowheads="1"/>
            </p:cNvSpPr>
            <p:nvPr/>
          </p:nvSpPr>
          <p:spPr bwMode="auto">
            <a:xfrm>
              <a:off x="2716" y="315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06" name="Rectangle 26"/>
            <p:cNvSpPr>
              <a:spLocks noChangeArrowheads="1"/>
            </p:cNvSpPr>
            <p:nvPr/>
          </p:nvSpPr>
          <p:spPr bwMode="auto">
            <a:xfrm>
              <a:off x="2357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</a:t>
              </a:r>
            </a:p>
          </p:txBody>
        </p:sp>
        <p:sp>
          <p:nvSpPr>
            <p:cNvPr id="28745" name="Line 27"/>
            <p:cNvSpPr>
              <a:spLocks noChangeShapeType="1"/>
            </p:cNvSpPr>
            <p:nvPr/>
          </p:nvSpPr>
          <p:spPr bwMode="auto">
            <a:xfrm>
              <a:off x="2357" y="3157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46" name="Line 28"/>
            <p:cNvSpPr>
              <a:spLocks noChangeShapeType="1"/>
            </p:cNvSpPr>
            <p:nvPr/>
          </p:nvSpPr>
          <p:spPr bwMode="auto">
            <a:xfrm>
              <a:off x="2357" y="338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47" name="Line 29"/>
            <p:cNvSpPr>
              <a:spLocks noChangeShapeType="1"/>
            </p:cNvSpPr>
            <p:nvPr/>
          </p:nvSpPr>
          <p:spPr bwMode="auto">
            <a:xfrm>
              <a:off x="2357" y="3607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48" name="Line 30"/>
            <p:cNvSpPr>
              <a:spLocks noChangeShapeType="1"/>
            </p:cNvSpPr>
            <p:nvPr/>
          </p:nvSpPr>
          <p:spPr bwMode="auto">
            <a:xfrm>
              <a:off x="2357" y="383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49" name="Line 31"/>
            <p:cNvSpPr>
              <a:spLocks noChangeShapeType="1"/>
            </p:cNvSpPr>
            <p:nvPr/>
          </p:nvSpPr>
          <p:spPr bwMode="auto">
            <a:xfrm>
              <a:off x="2357" y="4057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0" name="Line 32"/>
            <p:cNvSpPr>
              <a:spLocks noChangeShapeType="1"/>
            </p:cNvSpPr>
            <p:nvPr/>
          </p:nvSpPr>
          <p:spPr bwMode="auto">
            <a:xfrm>
              <a:off x="2357" y="3157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1" name="Line 33"/>
            <p:cNvSpPr>
              <a:spLocks noChangeShapeType="1"/>
            </p:cNvSpPr>
            <p:nvPr/>
          </p:nvSpPr>
          <p:spPr bwMode="auto">
            <a:xfrm>
              <a:off x="2716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2" name="Line 34"/>
            <p:cNvSpPr>
              <a:spLocks noChangeShapeType="1"/>
            </p:cNvSpPr>
            <p:nvPr/>
          </p:nvSpPr>
          <p:spPr bwMode="auto">
            <a:xfrm>
              <a:off x="3074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3" name="Line 35"/>
            <p:cNvSpPr>
              <a:spLocks noChangeShapeType="1"/>
            </p:cNvSpPr>
            <p:nvPr/>
          </p:nvSpPr>
          <p:spPr bwMode="auto">
            <a:xfrm>
              <a:off x="3433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4" name="Line 36"/>
            <p:cNvSpPr>
              <a:spLocks noChangeShapeType="1"/>
            </p:cNvSpPr>
            <p:nvPr/>
          </p:nvSpPr>
          <p:spPr bwMode="auto">
            <a:xfrm>
              <a:off x="3792" y="3832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5" name="Line 37"/>
            <p:cNvSpPr>
              <a:spLocks noChangeShapeType="1"/>
            </p:cNvSpPr>
            <p:nvPr/>
          </p:nvSpPr>
          <p:spPr bwMode="auto">
            <a:xfrm>
              <a:off x="3792" y="3157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6" name="Line 38"/>
            <p:cNvSpPr>
              <a:spLocks noChangeShapeType="1"/>
            </p:cNvSpPr>
            <p:nvPr/>
          </p:nvSpPr>
          <p:spPr bwMode="auto">
            <a:xfrm>
              <a:off x="2357" y="3382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7" name="Line 39"/>
            <p:cNvSpPr>
              <a:spLocks noChangeShapeType="1"/>
            </p:cNvSpPr>
            <p:nvPr/>
          </p:nvSpPr>
          <p:spPr bwMode="auto">
            <a:xfrm>
              <a:off x="2716" y="3157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8" name="Line 40"/>
            <p:cNvSpPr>
              <a:spLocks noChangeShapeType="1"/>
            </p:cNvSpPr>
            <p:nvPr/>
          </p:nvSpPr>
          <p:spPr bwMode="auto">
            <a:xfrm flipH="1" flipV="1">
              <a:off x="2118" y="2906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321" name="Text Box 41"/>
            <p:cNvSpPr txBox="1">
              <a:spLocks noChangeArrowheads="1"/>
            </p:cNvSpPr>
            <p:nvPr/>
          </p:nvSpPr>
          <p:spPr bwMode="auto">
            <a:xfrm>
              <a:off x="2304" y="2928"/>
              <a:ext cx="1536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00     01     11     10</a:t>
              </a:r>
            </a:p>
          </p:txBody>
        </p:sp>
        <p:sp>
          <p:nvSpPr>
            <p:cNvPr id="225322" name="Text Box 42"/>
            <p:cNvSpPr txBox="1">
              <a:spLocks noChangeArrowheads="1"/>
            </p:cNvSpPr>
            <p:nvPr/>
          </p:nvSpPr>
          <p:spPr bwMode="auto">
            <a:xfrm>
              <a:off x="2088" y="3221"/>
              <a:ext cx="299" cy="81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225323" name="Text Box 43"/>
            <p:cNvSpPr txBox="1">
              <a:spLocks noChangeArrowheads="1"/>
            </p:cNvSpPr>
            <p:nvPr/>
          </p:nvSpPr>
          <p:spPr bwMode="auto">
            <a:xfrm>
              <a:off x="1920" y="2969"/>
              <a:ext cx="432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</a:t>
              </a:r>
            </a:p>
          </p:txBody>
        </p:sp>
        <p:sp>
          <p:nvSpPr>
            <p:cNvPr id="225324" name="Text Box 44"/>
            <p:cNvSpPr txBox="1">
              <a:spLocks noChangeArrowheads="1"/>
            </p:cNvSpPr>
            <p:nvPr/>
          </p:nvSpPr>
          <p:spPr bwMode="auto">
            <a:xfrm>
              <a:off x="2160" y="2784"/>
              <a:ext cx="415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CD</a:t>
              </a:r>
            </a:p>
          </p:txBody>
        </p:sp>
      </p:grpSp>
      <p:sp>
        <p:nvSpPr>
          <p:cNvPr id="225325" name="AutoShape 45"/>
          <p:cNvSpPr>
            <a:spLocks/>
          </p:cNvSpPr>
          <p:nvPr/>
        </p:nvSpPr>
        <p:spPr bwMode="auto">
          <a:xfrm>
            <a:off x="1685925" y="4412010"/>
            <a:ext cx="457200" cy="457200"/>
          </a:xfrm>
          <a:prstGeom prst="rightBracket">
            <a:avLst>
              <a:gd name="adj" fmla="val 50000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5326" name="AutoShape 46"/>
          <p:cNvSpPr>
            <a:spLocks/>
          </p:cNvSpPr>
          <p:nvPr/>
        </p:nvSpPr>
        <p:spPr bwMode="auto">
          <a:xfrm>
            <a:off x="1685925" y="5420072"/>
            <a:ext cx="457200" cy="457200"/>
          </a:xfrm>
          <a:prstGeom prst="rightBracket">
            <a:avLst>
              <a:gd name="adj" fmla="val 50000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5327" name="AutoShape 47"/>
          <p:cNvSpPr>
            <a:spLocks/>
          </p:cNvSpPr>
          <p:nvPr/>
        </p:nvSpPr>
        <p:spPr bwMode="auto">
          <a:xfrm>
            <a:off x="3486150" y="4412010"/>
            <a:ext cx="381000" cy="457200"/>
          </a:xfrm>
          <a:prstGeom prst="leftBracket">
            <a:avLst>
              <a:gd name="adj" fmla="val 59167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5328" name="AutoShape 48"/>
          <p:cNvSpPr>
            <a:spLocks/>
          </p:cNvSpPr>
          <p:nvPr/>
        </p:nvSpPr>
        <p:spPr bwMode="auto">
          <a:xfrm>
            <a:off x="3486150" y="5420072"/>
            <a:ext cx="381000" cy="457200"/>
          </a:xfrm>
          <a:prstGeom prst="leftBracket">
            <a:avLst>
              <a:gd name="adj" fmla="val 59167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648200" y="3861048"/>
            <a:ext cx="3048000" cy="2020887"/>
            <a:chOff x="1920" y="2784"/>
            <a:chExt cx="1920" cy="1273"/>
          </a:xfrm>
        </p:grpSpPr>
        <p:sp>
          <p:nvSpPr>
            <p:cNvPr id="225330" name="Rectangle 50"/>
            <p:cNvSpPr>
              <a:spLocks noChangeArrowheads="1"/>
            </p:cNvSpPr>
            <p:nvPr/>
          </p:nvSpPr>
          <p:spPr bwMode="auto">
            <a:xfrm>
              <a:off x="3433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31" name="Rectangle 51"/>
            <p:cNvSpPr>
              <a:spLocks noChangeArrowheads="1"/>
            </p:cNvSpPr>
            <p:nvPr/>
          </p:nvSpPr>
          <p:spPr bwMode="auto">
            <a:xfrm>
              <a:off x="3074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5332" name="Rectangle 52"/>
            <p:cNvSpPr>
              <a:spLocks noChangeArrowheads="1"/>
            </p:cNvSpPr>
            <p:nvPr/>
          </p:nvSpPr>
          <p:spPr bwMode="auto">
            <a:xfrm>
              <a:off x="2716" y="383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5333" name="Rectangle 53"/>
            <p:cNvSpPr>
              <a:spLocks noChangeArrowheads="1"/>
            </p:cNvSpPr>
            <p:nvPr/>
          </p:nvSpPr>
          <p:spPr bwMode="auto">
            <a:xfrm>
              <a:off x="2357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34" name="Rectangle 54"/>
            <p:cNvSpPr>
              <a:spLocks noChangeArrowheads="1"/>
            </p:cNvSpPr>
            <p:nvPr/>
          </p:nvSpPr>
          <p:spPr bwMode="auto">
            <a:xfrm>
              <a:off x="3433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35" name="Rectangle 55"/>
            <p:cNvSpPr>
              <a:spLocks noChangeArrowheads="1"/>
            </p:cNvSpPr>
            <p:nvPr/>
          </p:nvSpPr>
          <p:spPr bwMode="auto">
            <a:xfrm>
              <a:off x="3074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36" name="Rectangle 56"/>
            <p:cNvSpPr>
              <a:spLocks noChangeArrowheads="1"/>
            </p:cNvSpPr>
            <p:nvPr/>
          </p:nvSpPr>
          <p:spPr bwMode="auto">
            <a:xfrm>
              <a:off x="2716" y="360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37" name="Rectangle 57"/>
            <p:cNvSpPr>
              <a:spLocks noChangeArrowheads="1"/>
            </p:cNvSpPr>
            <p:nvPr/>
          </p:nvSpPr>
          <p:spPr bwMode="auto">
            <a:xfrm>
              <a:off x="2357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38" name="Rectangle 58"/>
            <p:cNvSpPr>
              <a:spLocks noChangeArrowheads="1"/>
            </p:cNvSpPr>
            <p:nvPr/>
          </p:nvSpPr>
          <p:spPr bwMode="auto">
            <a:xfrm>
              <a:off x="3433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39" name="Rectangle 59"/>
            <p:cNvSpPr>
              <a:spLocks noChangeArrowheads="1"/>
            </p:cNvSpPr>
            <p:nvPr/>
          </p:nvSpPr>
          <p:spPr bwMode="auto">
            <a:xfrm>
              <a:off x="3074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40" name="Rectangle 60"/>
            <p:cNvSpPr>
              <a:spLocks noChangeArrowheads="1"/>
            </p:cNvSpPr>
            <p:nvPr/>
          </p:nvSpPr>
          <p:spPr bwMode="auto">
            <a:xfrm>
              <a:off x="2716" y="338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41" name="Rectangle 61"/>
            <p:cNvSpPr>
              <a:spLocks noChangeArrowheads="1"/>
            </p:cNvSpPr>
            <p:nvPr/>
          </p:nvSpPr>
          <p:spPr bwMode="auto">
            <a:xfrm>
              <a:off x="2357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42" name="Rectangle 62"/>
            <p:cNvSpPr>
              <a:spLocks noChangeArrowheads="1"/>
            </p:cNvSpPr>
            <p:nvPr/>
          </p:nvSpPr>
          <p:spPr bwMode="auto">
            <a:xfrm>
              <a:off x="3433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43" name="Rectangle 63"/>
            <p:cNvSpPr>
              <a:spLocks noChangeArrowheads="1"/>
            </p:cNvSpPr>
            <p:nvPr/>
          </p:nvSpPr>
          <p:spPr bwMode="auto">
            <a:xfrm>
              <a:off x="3074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5344" name="Rectangle 64"/>
            <p:cNvSpPr>
              <a:spLocks noChangeArrowheads="1"/>
            </p:cNvSpPr>
            <p:nvPr/>
          </p:nvSpPr>
          <p:spPr bwMode="auto">
            <a:xfrm>
              <a:off x="2716" y="315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5345" name="Rectangle 65"/>
            <p:cNvSpPr>
              <a:spLocks noChangeArrowheads="1"/>
            </p:cNvSpPr>
            <p:nvPr/>
          </p:nvSpPr>
          <p:spPr bwMode="auto">
            <a:xfrm>
              <a:off x="2357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</a:t>
              </a:r>
            </a:p>
          </p:txBody>
        </p:sp>
        <p:sp>
          <p:nvSpPr>
            <p:cNvPr id="28711" name="Line 66"/>
            <p:cNvSpPr>
              <a:spLocks noChangeShapeType="1"/>
            </p:cNvSpPr>
            <p:nvPr/>
          </p:nvSpPr>
          <p:spPr bwMode="auto">
            <a:xfrm>
              <a:off x="2357" y="3157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2" name="Line 67"/>
            <p:cNvSpPr>
              <a:spLocks noChangeShapeType="1"/>
            </p:cNvSpPr>
            <p:nvPr/>
          </p:nvSpPr>
          <p:spPr bwMode="auto">
            <a:xfrm>
              <a:off x="2357" y="338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3" name="Line 68"/>
            <p:cNvSpPr>
              <a:spLocks noChangeShapeType="1"/>
            </p:cNvSpPr>
            <p:nvPr/>
          </p:nvSpPr>
          <p:spPr bwMode="auto">
            <a:xfrm>
              <a:off x="2357" y="3607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4" name="Line 69"/>
            <p:cNvSpPr>
              <a:spLocks noChangeShapeType="1"/>
            </p:cNvSpPr>
            <p:nvPr/>
          </p:nvSpPr>
          <p:spPr bwMode="auto">
            <a:xfrm>
              <a:off x="2357" y="383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5" name="Line 70"/>
            <p:cNvSpPr>
              <a:spLocks noChangeShapeType="1"/>
            </p:cNvSpPr>
            <p:nvPr/>
          </p:nvSpPr>
          <p:spPr bwMode="auto">
            <a:xfrm>
              <a:off x="2357" y="4057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6" name="Line 71"/>
            <p:cNvSpPr>
              <a:spLocks noChangeShapeType="1"/>
            </p:cNvSpPr>
            <p:nvPr/>
          </p:nvSpPr>
          <p:spPr bwMode="auto">
            <a:xfrm>
              <a:off x="2357" y="3157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7" name="Line 72"/>
            <p:cNvSpPr>
              <a:spLocks noChangeShapeType="1"/>
            </p:cNvSpPr>
            <p:nvPr/>
          </p:nvSpPr>
          <p:spPr bwMode="auto">
            <a:xfrm>
              <a:off x="2716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8" name="Line 73"/>
            <p:cNvSpPr>
              <a:spLocks noChangeShapeType="1"/>
            </p:cNvSpPr>
            <p:nvPr/>
          </p:nvSpPr>
          <p:spPr bwMode="auto">
            <a:xfrm>
              <a:off x="3074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9" name="Line 74"/>
            <p:cNvSpPr>
              <a:spLocks noChangeShapeType="1"/>
            </p:cNvSpPr>
            <p:nvPr/>
          </p:nvSpPr>
          <p:spPr bwMode="auto">
            <a:xfrm>
              <a:off x="3433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0" name="Line 75"/>
            <p:cNvSpPr>
              <a:spLocks noChangeShapeType="1"/>
            </p:cNvSpPr>
            <p:nvPr/>
          </p:nvSpPr>
          <p:spPr bwMode="auto">
            <a:xfrm>
              <a:off x="3792" y="3832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1" name="Line 76"/>
            <p:cNvSpPr>
              <a:spLocks noChangeShapeType="1"/>
            </p:cNvSpPr>
            <p:nvPr/>
          </p:nvSpPr>
          <p:spPr bwMode="auto">
            <a:xfrm>
              <a:off x="3792" y="3157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2" name="Line 77"/>
            <p:cNvSpPr>
              <a:spLocks noChangeShapeType="1"/>
            </p:cNvSpPr>
            <p:nvPr/>
          </p:nvSpPr>
          <p:spPr bwMode="auto">
            <a:xfrm>
              <a:off x="2357" y="3382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3" name="Line 78"/>
            <p:cNvSpPr>
              <a:spLocks noChangeShapeType="1"/>
            </p:cNvSpPr>
            <p:nvPr/>
          </p:nvSpPr>
          <p:spPr bwMode="auto">
            <a:xfrm>
              <a:off x="2716" y="3157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4" name="Line 79"/>
            <p:cNvSpPr>
              <a:spLocks noChangeShapeType="1"/>
            </p:cNvSpPr>
            <p:nvPr/>
          </p:nvSpPr>
          <p:spPr bwMode="auto">
            <a:xfrm flipH="1" flipV="1">
              <a:off x="2118" y="2906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360" name="Text Box 80"/>
            <p:cNvSpPr txBox="1">
              <a:spLocks noChangeArrowheads="1"/>
            </p:cNvSpPr>
            <p:nvPr/>
          </p:nvSpPr>
          <p:spPr bwMode="auto">
            <a:xfrm>
              <a:off x="2304" y="2928"/>
              <a:ext cx="1536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00     01     11     10</a:t>
              </a:r>
            </a:p>
          </p:txBody>
        </p:sp>
        <p:sp>
          <p:nvSpPr>
            <p:cNvPr id="225361" name="Text Box 81"/>
            <p:cNvSpPr txBox="1">
              <a:spLocks noChangeArrowheads="1"/>
            </p:cNvSpPr>
            <p:nvPr/>
          </p:nvSpPr>
          <p:spPr bwMode="auto">
            <a:xfrm>
              <a:off x="2088" y="3221"/>
              <a:ext cx="299" cy="81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225362" name="Text Box 82"/>
            <p:cNvSpPr txBox="1">
              <a:spLocks noChangeArrowheads="1"/>
            </p:cNvSpPr>
            <p:nvPr/>
          </p:nvSpPr>
          <p:spPr bwMode="auto">
            <a:xfrm>
              <a:off x="1920" y="2969"/>
              <a:ext cx="432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</a:t>
              </a:r>
            </a:p>
          </p:txBody>
        </p:sp>
        <p:sp>
          <p:nvSpPr>
            <p:cNvPr id="225363" name="Text Box 83"/>
            <p:cNvSpPr txBox="1">
              <a:spLocks noChangeArrowheads="1"/>
            </p:cNvSpPr>
            <p:nvPr/>
          </p:nvSpPr>
          <p:spPr bwMode="auto">
            <a:xfrm>
              <a:off x="2160" y="2784"/>
              <a:ext cx="415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CD</a:t>
              </a:r>
            </a:p>
          </p:txBody>
        </p:sp>
      </p:grpSp>
      <p:sp>
        <p:nvSpPr>
          <p:cNvPr id="225364" name="AutoShape 84"/>
          <p:cNvSpPr>
            <a:spLocks/>
          </p:cNvSpPr>
          <p:nvPr/>
        </p:nvSpPr>
        <p:spPr bwMode="auto">
          <a:xfrm rot="-5220392">
            <a:off x="6114256" y="4030117"/>
            <a:ext cx="649287" cy="1143000"/>
          </a:xfrm>
          <a:prstGeom prst="leftBracket">
            <a:avLst>
              <a:gd name="adj" fmla="val 87107"/>
            </a:avLst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5365" name="AutoShape 85"/>
          <p:cNvSpPr>
            <a:spLocks/>
          </p:cNvSpPr>
          <p:nvPr/>
        </p:nvSpPr>
        <p:spPr bwMode="auto">
          <a:xfrm rot="5455089">
            <a:off x="6114256" y="5181054"/>
            <a:ext cx="649288" cy="1143000"/>
          </a:xfrm>
          <a:prstGeom prst="leftBracket">
            <a:avLst>
              <a:gd name="adj" fmla="val 87107"/>
            </a:avLst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pic>
        <p:nvPicPr>
          <p:cNvPr id="28690" name="Picture 90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91" name="Text Box 4"/>
          <p:cNvSpPr txBox="1">
            <a:spLocks noChangeArrowheads="1"/>
          </p:cNvSpPr>
          <p:nvPr/>
        </p:nvSpPr>
        <p:spPr bwMode="auto">
          <a:xfrm>
            <a:off x="573533" y="836613"/>
            <a:ext cx="8353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步骤②</a:t>
            </a:r>
            <a:r>
              <a:rPr lang="zh-CN" altLang="en-US" b="1" dirty="0"/>
              <a:t> </a:t>
            </a:r>
            <a:r>
              <a:rPr lang="en-US" altLang="zh-CN" sz="3200" b="1" dirty="0"/>
              <a:t>:  </a:t>
            </a:r>
            <a:r>
              <a:rPr lang="zh-CN" altLang="en-US" sz="3200" b="1" dirty="0">
                <a:latin typeface="宋体" pitchFamily="2" charset="-122"/>
              </a:rPr>
              <a:t>每个圈代表一个</a:t>
            </a:r>
            <a:r>
              <a:rPr lang="zh-CN" altLang="en-US" sz="3200" b="1" dirty="0">
                <a:solidFill>
                  <a:srgbClr val="C00000"/>
                </a:solidFill>
              </a:rPr>
              <a:t>与</a:t>
            </a:r>
            <a:r>
              <a:rPr lang="zh-CN" altLang="en-US" sz="3200" b="1" dirty="0">
                <a:solidFill>
                  <a:srgbClr val="C00000"/>
                </a:solidFill>
                <a:latin typeface="宋体" pitchFamily="2" charset="-122"/>
              </a:rPr>
              <a:t>项</a:t>
            </a:r>
            <a:endParaRPr lang="en-US" altLang="zh-CN" sz="3200" b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619672" y="2942159"/>
            <a:ext cx="2928937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Arial" charset="0"/>
              </a:rPr>
              <a:t>变量</a:t>
            </a:r>
            <a:r>
              <a:rPr lang="zh-CN" altLang="en-US" sz="3200" b="1" dirty="0"/>
              <a:t>取值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相同</a:t>
            </a:r>
            <a:endParaRPr lang="zh-CN" altLang="en-US" sz="32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3533" y="1928813"/>
            <a:ext cx="9286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观察</a:t>
            </a:r>
          </a:p>
        </p:txBody>
      </p:sp>
      <p:sp>
        <p:nvSpPr>
          <p:cNvPr id="91" name="Text Box 3"/>
          <p:cNvSpPr txBox="1">
            <a:spLocks noChangeArrowheads="1"/>
          </p:cNvSpPr>
          <p:nvPr/>
        </p:nvSpPr>
        <p:spPr bwMode="auto">
          <a:xfrm>
            <a:off x="1331913" y="188913"/>
            <a:ext cx="68262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最简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与或</a:t>
            </a:r>
            <a:r>
              <a:rPr lang="zh-CN" altLang="en-US" sz="2800" b="1" dirty="0">
                <a:latin typeface="Arial" pitchFamily="34" charset="0"/>
              </a:rPr>
              <a:t>式</a:t>
            </a:r>
            <a:endParaRPr lang="en-US" altLang="zh-CN" sz="2800" b="1" dirty="0">
              <a:latin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4" name="文本框 93"/>
              <p:cNvSpPr txBox="1"/>
              <p:nvPr/>
            </p:nvSpPr>
            <p:spPr>
              <a:xfrm>
                <a:off x="2503345" y="6060354"/>
                <a:ext cx="5940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345" y="6060354"/>
                <a:ext cx="594009" cy="430887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5" name="文本框 94"/>
              <p:cNvSpPr txBox="1"/>
              <p:nvPr/>
            </p:nvSpPr>
            <p:spPr>
              <a:xfrm>
                <a:off x="6171122" y="6060354"/>
                <a:ext cx="5940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22" y="6060354"/>
                <a:ext cx="594009" cy="430887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2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2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autoUpdateAnimBg="0"/>
      <p:bldP spid="225284" grpId="0" autoUpdateAnimBg="0"/>
      <p:bldP spid="225285" grpId="0" animBg="1"/>
      <p:bldP spid="225287" grpId="0" animBg="1"/>
      <p:bldP spid="225288" grpId="0" autoUpdateAnimBg="0"/>
      <p:bldP spid="225289" grpId="0" autoUpdateAnimBg="0"/>
      <p:bldP spid="225325" grpId="0" animBg="1"/>
      <p:bldP spid="225326" grpId="0" animBg="1"/>
      <p:bldP spid="225327" grpId="0" animBg="1"/>
      <p:bldP spid="225328" grpId="0" animBg="1"/>
      <p:bldP spid="225364" grpId="0" animBg="1"/>
      <p:bldP spid="225365" grpId="0" animBg="1"/>
      <p:bldP spid="2" grpId="0" autoUpdateAnimBg="0"/>
      <p:bldP spid="94" grpId="0" animBg="1"/>
      <p:bldP spid="9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39975" y="1772816"/>
            <a:ext cx="3962400" cy="2693987"/>
            <a:chOff x="1920" y="2784"/>
            <a:chExt cx="1920" cy="1273"/>
          </a:xfrm>
        </p:grpSpPr>
        <p:sp>
          <p:nvSpPr>
            <p:cNvPr id="29717" name="Rectangle 4"/>
            <p:cNvSpPr>
              <a:spLocks noChangeArrowheads="1"/>
            </p:cNvSpPr>
            <p:nvPr/>
          </p:nvSpPr>
          <p:spPr bwMode="auto">
            <a:xfrm>
              <a:off x="3433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9718" name="Rectangle 5"/>
            <p:cNvSpPr>
              <a:spLocks noChangeArrowheads="1"/>
            </p:cNvSpPr>
            <p:nvPr/>
          </p:nvSpPr>
          <p:spPr bwMode="auto">
            <a:xfrm>
              <a:off x="3074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9719" name="Rectangle 6"/>
            <p:cNvSpPr>
              <a:spLocks noChangeArrowheads="1"/>
            </p:cNvSpPr>
            <p:nvPr/>
          </p:nvSpPr>
          <p:spPr bwMode="auto">
            <a:xfrm>
              <a:off x="2716" y="383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0</a:t>
              </a:r>
            </a:p>
          </p:txBody>
        </p:sp>
        <p:sp>
          <p:nvSpPr>
            <p:cNvPr id="29720" name="Rectangle 7"/>
            <p:cNvSpPr>
              <a:spLocks noChangeArrowheads="1"/>
            </p:cNvSpPr>
            <p:nvPr/>
          </p:nvSpPr>
          <p:spPr bwMode="auto">
            <a:xfrm>
              <a:off x="2357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9721" name="Rectangle 8"/>
            <p:cNvSpPr>
              <a:spLocks noChangeArrowheads="1"/>
            </p:cNvSpPr>
            <p:nvPr/>
          </p:nvSpPr>
          <p:spPr bwMode="auto">
            <a:xfrm>
              <a:off x="3433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9722" name="Rectangle 9"/>
            <p:cNvSpPr>
              <a:spLocks noChangeArrowheads="1"/>
            </p:cNvSpPr>
            <p:nvPr/>
          </p:nvSpPr>
          <p:spPr bwMode="auto">
            <a:xfrm>
              <a:off x="3074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9723" name="Rectangle 10"/>
            <p:cNvSpPr>
              <a:spLocks noChangeArrowheads="1"/>
            </p:cNvSpPr>
            <p:nvPr/>
          </p:nvSpPr>
          <p:spPr bwMode="auto">
            <a:xfrm>
              <a:off x="2716" y="360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0</a:t>
              </a:r>
            </a:p>
          </p:txBody>
        </p:sp>
        <p:sp>
          <p:nvSpPr>
            <p:cNvPr id="29724" name="Rectangle 11"/>
            <p:cNvSpPr>
              <a:spLocks noChangeArrowheads="1"/>
            </p:cNvSpPr>
            <p:nvPr/>
          </p:nvSpPr>
          <p:spPr bwMode="auto">
            <a:xfrm>
              <a:off x="2357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0</a:t>
              </a:r>
            </a:p>
          </p:txBody>
        </p:sp>
        <p:sp>
          <p:nvSpPr>
            <p:cNvPr id="29725" name="Rectangle 12"/>
            <p:cNvSpPr>
              <a:spLocks noChangeArrowheads="1"/>
            </p:cNvSpPr>
            <p:nvPr/>
          </p:nvSpPr>
          <p:spPr bwMode="auto">
            <a:xfrm>
              <a:off x="3433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0</a:t>
              </a:r>
            </a:p>
          </p:txBody>
        </p:sp>
        <p:sp>
          <p:nvSpPr>
            <p:cNvPr id="29726" name="Rectangle 13"/>
            <p:cNvSpPr>
              <a:spLocks noChangeArrowheads="1"/>
            </p:cNvSpPr>
            <p:nvPr/>
          </p:nvSpPr>
          <p:spPr bwMode="auto">
            <a:xfrm>
              <a:off x="3074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0</a:t>
              </a:r>
            </a:p>
          </p:txBody>
        </p:sp>
        <p:sp>
          <p:nvSpPr>
            <p:cNvPr id="29727" name="Rectangle 14"/>
            <p:cNvSpPr>
              <a:spLocks noChangeArrowheads="1"/>
            </p:cNvSpPr>
            <p:nvPr/>
          </p:nvSpPr>
          <p:spPr bwMode="auto">
            <a:xfrm>
              <a:off x="2716" y="338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9728" name="Rectangle 15"/>
            <p:cNvSpPr>
              <a:spLocks noChangeArrowheads="1"/>
            </p:cNvSpPr>
            <p:nvPr/>
          </p:nvSpPr>
          <p:spPr bwMode="auto">
            <a:xfrm>
              <a:off x="2357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9729" name="Rectangle 16"/>
            <p:cNvSpPr>
              <a:spLocks noChangeArrowheads="1"/>
            </p:cNvSpPr>
            <p:nvPr/>
          </p:nvSpPr>
          <p:spPr bwMode="auto">
            <a:xfrm>
              <a:off x="3433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9730" name="Rectangle 17"/>
            <p:cNvSpPr>
              <a:spLocks noChangeArrowheads="1"/>
            </p:cNvSpPr>
            <p:nvPr/>
          </p:nvSpPr>
          <p:spPr bwMode="auto">
            <a:xfrm>
              <a:off x="3074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0</a:t>
              </a:r>
            </a:p>
          </p:txBody>
        </p:sp>
        <p:sp>
          <p:nvSpPr>
            <p:cNvPr id="29731" name="Rectangle 18"/>
            <p:cNvSpPr>
              <a:spLocks noChangeArrowheads="1"/>
            </p:cNvSpPr>
            <p:nvPr/>
          </p:nvSpPr>
          <p:spPr bwMode="auto">
            <a:xfrm>
              <a:off x="2716" y="315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9732" name="Rectangle 19"/>
            <p:cNvSpPr>
              <a:spLocks noChangeArrowheads="1"/>
            </p:cNvSpPr>
            <p:nvPr/>
          </p:nvSpPr>
          <p:spPr bwMode="auto">
            <a:xfrm>
              <a:off x="2357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 dirty="0"/>
                <a:t>1 </a:t>
              </a:r>
            </a:p>
          </p:txBody>
        </p:sp>
        <p:sp>
          <p:nvSpPr>
            <p:cNvPr id="29733" name="Line 20"/>
            <p:cNvSpPr>
              <a:spLocks noChangeShapeType="1"/>
            </p:cNvSpPr>
            <p:nvPr/>
          </p:nvSpPr>
          <p:spPr bwMode="auto">
            <a:xfrm>
              <a:off x="2357" y="3157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4" name="Line 21"/>
            <p:cNvSpPr>
              <a:spLocks noChangeShapeType="1"/>
            </p:cNvSpPr>
            <p:nvPr/>
          </p:nvSpPr>
          <p:spPr bwMode="auto">
            <a:xfrm>
              <a:off x="2357" y="338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5" name="Line 22"/>
            <p:cNvSpPr>
              <a:spLocks noChangeShapeType="1"/>
            </p:cNvSpPr>
            <p:nvPr/>
          </p:nvSpPr>
          <p:spPr bwMode="auto">
            <a:xfrm>
              <a:off x="2357" y="3607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6" name="Line 23"/>
            <p:cNvSpPr>
              <a:spLocks noChangeShapeType="1"/>
            </p:cNvSpPr>
            <p:nvPr/>
          </p:nvSpPr>
          <p:spPr bwMode="auto">
            <a:xfrm>
              <a:off x="2357" y="383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7" name="Line 24"/>
            <p:cNvSpPr>
              <a:spLocks noChangeShapeType="1"/>
            </p:cNvSpPr>
            <p:nvPr/>
          </p:nvSpPr>
          <p:spPr bwMode="auto">
            <a:xfrm>
              <a:off x="2357" y="4057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8" name="Line 25"/>
            <p:cNvSpPr>
              <a:spLocks noChangeShapeType="1"/>
            </p:cNvSpPr>
            <p:nvPr/>
          </p:nvSpPr>
          <p:spPr bwMode="auto">
            <a:xfrm>
              <a:off x="2357" y="3157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9" name="Line 26"/>
            <p:cNvSpPr>
              <a:spLocks noChangeShapeType="1"/>
            </p:cNvSpPr>
            <p:nvPr/>
          </p:nvSpPr>
          <p:spPr bwMode="auto">
            <a:xfrm>
              <a:off x="2716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0" name="Line 27"/>
            <p:cNvSpPr>
              <a:spLocks noChangeShapeType="1"/>
            </p:cNvSpPr>
            <p:nvPr/>
          </p:nvSpPr>
          <p:spPr bwMode="auto">
            <a:xfrm>
              <a:off x="3074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1" name="Line 28"/>
            <p:cNvSpPr>
              <a:spLocks noChangeShapeType="1"/>
            </p:cNvSpPr>
            <p:nvPr/>
          </p:nvSpPr>
          <p:spPr bwMode="auto">
            <a:xfrm>
              <a:off x="3433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2" name="Line 29"/>
            <p:cNvSpPr>
              <a:spLocks noChangeShapeType="1"/>
            </p:cNvSpPr>
            <p:nvPr/>
          </p:nvSpPr>
          <p:spPr bwMode="auto">
            <a:xfrm>
              <a:off x="3792" y="3832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3" name="Line 30"/>
            <p:cNvSpPr>
              <a:spLocks noChangeShapeType="1"/>
            </p:cNvSpPr>
            <p:nvPr/>
          </p:nvSpPr>
          <p:spPr bwMode="auto">
            <a:xfrm>
              <a:off x="3792" y="3157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4" name="Line 31"/>
            <p:cNvSpPr>
              <a:spLocks noChangeShapeType="1"/>
            </p:cNvSpPr>
            <p:nvPr/>
          </p:nvSpPr>
          <p:spPr bwMode="auto">
            <a:xfrm>
              <a:off x="2357" y="3382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5" name="Line 32"/>
            <p:cNvSpPr>
              <a:spLocks noChangeShapeType="1"/>
            </p:cNvSpPr>
            <p:nvPr/>
          </p:nvSpPr>
          <p:spPr bwMode="auto">
            <a:xfrm>
              <a:off x="2716" y="3157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6" name="Line 33"/>
            <p:cNvSpPr>
              <a:spLocks noChangeShapeType="1"/>
            </p:cNvSpPr>
            <p:nvPr/>
          </p:nvSpPr>
          <p:spPr bwMode="auto">
            <a:xfrm flipH="1" flipV="1">
              <a:off x="2118" y="2906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7" name="Text Box 34"/>
            <p:cNvSpPr txBox="1">
              <a:spLocks noChangeArrowheads="1"/>
            </p:cNvSpPr>
            <p:nvPr/>
          </p:nvSpPr>
          <p:spPr bwMode="auto">
            <a:xfrm>
              <a:off x="2304" y="2928"/>
              <a:ext cx="153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  00     01     11     10</a:t>
              </a:r>
            </a:p>
          </p:txBody>
        </p:sp>
        <p:sp>
          <p:nvSpPr>
            <p:cNvPr id="29748" name="Text Box 35"/>
            <p:cNvSpPr txBox="1">
              <a:spLocks noChangeArrowheads="1"/>
            </p:cNvSpPr>
            <p:nvPr/>
          </p:nvSpPr>
          <p:spPr bwMode="auto">
            <a:xfrm>
              <a:off x="2088" y="3221"/>
              <a:ext cx="299" cy="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0000"/>
                </a:lnSpc>
              </a:pPr>
              <a:r>
                <a:rPr lang="en-US" altLang="zh-CN" sz="2800" b="1"/>
                <a:t>00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800" b="1"/>
                <a:t>01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800" b="1"/>
                <a:t>11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800" b="1"/>
                <a:t>10</a:t>
              </a:r>
            </a:p>
          </p:txBody>
        </p:sp>
        <p:sp>
          <p:nvSpPr>
            <p:cNvPr id="29749" name="Text Box 36"/>
            <p:cNvSpPr txBox="1">
              <a:spLocks noChangeArrowheads="1"/>
            </p:cNvSpPr>
            <p:nvPr/>
          </p:nvSpPr>
          <p:spPr bwMode="auto">
            <a:xfrm>
              <a:off x="1920" y="2969"/>
              <a:ext cx="432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AB</a:t>
              </a:r>
            </a:p>
          </p:txBody>
        </p:sp>
        <p:sp>
          <p:nvSpPr>
            <p:cNvPr id="29750" name="Text Box 37"/>
            <p:cNvSpPr txBox="1">
              <a:spLocks noChangeArrowheads="1"/>
            </p:cNvSpPr>
            <p:nvPr/>
          </p:nvSpPr>
          <p:spPr bwMode="auto">
            <a:xfrm>
              <a:off x="2160" y="2784"/>
              <a:ext cx="4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CD</a:t>
              </a:r>
            </a:p>
          </p:txBody>
        </p:sp>
      </p:grpSp>
      <p:sp>
        <p:nvSpPr>
          <p:cNvPr id="226342" name="AutoShape 38"/>
          <p:cNvSpPr>
            <a:spLocks/>
          </p:cNvSpPr>
          <p:nvPr/>
        </p:nvSpPr>
        <p:spPr bwMode="auto">
          <a:xfrm>
            <a:off x="3203575" y="2493541"/>
            <a:ext cx="593725" cy="609600"/>
          </a:xfrm>
          <a:prstGeom prst="rightBracket">
            <a:avLst>
              <a:gd name="adj" fmla="val 51337"/>
            </a:avLst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6343" name="AutoShape 39"/>
          <p:cNvSpPr>
            <a:spLocks/>
          </p:cNvSpPr>
          <p:nvPr/>
        </p:nvSpPr>
        <p:spPr bwMode="auto">
          <a:xfrm>
            <a:off x="3203575" y="3961978"/>
            <a:ext cx="593725" cy="609600"/>
          </a:xfrm>
          <a:prstGeom prst="rightBracket">
            <a:avLst>
              <a:gd name="adj" fmla="val 51337"/>
            </a:avLst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6344" name="AutoShape 40"/>
          <p:cNvSpPr>
            <a:spLocks/>
          </p:cNvSpPr>
          <p:nvPr/>
        </p:nvSpPr>
        <p:spPr bwMode="auto">
          <a:xfrm>
            <a:off x="5573713" y="2463378"/>
            <a:ext cx="495300" cy="609600"/>
          </a:xfrm>
          <a:prstGeom prst="leftBracket">
            <a:avLst>
              <a:gd name="adj" fmla="val 60684"/>
            </a:avLst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6345" name="AutoShape 41"/>
          <p:cNvSpPr>
            <a:spLocks/>
          </p:cNvSpPr>
          <p:nvPr/>
        </p:nvSpPr>
        <p:spPr bwMode="auto">
          <a:xfrm>
            <a:off x="5580063" y="3861966"/>
            <a:ext cx="693737" cy="609600"/>
          </a:xfrm>
          <a:prstGeom prst="leftBracket">
            <a:avLst>
              <a:gd name="adj" fmla="val 49306"/>
            </a:avLst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6346" name="AutoShape 42"/>
          <p:cNvSpPr>
            <a:spLocks noChangeArrowheads="1"/>
          </p:cNvSpPr>
          <p:nvPr/>
        </p:nvSpPr>
        <p:spPr bwMode="auto">
          <a:xfrm>
            <a:off x="3276600" y="2493541"/>
            <a:ext cx="1287463" cy="1016000"/>
          </a:xfrm>
          <a:prstGeom prst="roundRect">
            <a:avLst>
              <a:gd name="adj" fmla="val 16667"/>
            </a:avLst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6347" name="AutoShape 43"/>
          <p:cNvSpPr>
            <a:spLocks noChangeArrowheads="1"/>
          </p:cNvSpPr>
          <p:nvPr/>
        </p:nvSpPr>
        <p:spPr bwMode="auto">
          <a:xfrm>
            <a:off x="4787900" y="3501603"/>
            <a:ext cx="1287463" cy="1016000"/>
          </a:xfrm>
          <a:prstGeom prst="roundRect">
            <a:avLst>
              <a:gd name="adj" fmla="val 16667"/>
            </a:avLst>
          </a:prstGeom>
          <a:noFill/>
          <a:ln w="28575" cap="sq">
            <a:solidFill>
              <a:srgbClr val="99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3059113" y="5013176"/>
            <a:ext cx="3276600" cy="579438"/>
            <a:chOff x="576" y="2784"/>
            <a:chExt cx="2064" cy="365"/>
          </a:xfrm>
        </p:grpSpPr>
        <p:sp>
          <p:nvSpPr>
            <p:cNvPr id="29712" name="Text Box 45"/>
            <p:cNvSpPr txBox="1">
              <a:spLocks noChangeArrowheads="1"/>
            </p:cNvSpPr>
            <p:nvPr/>
          </p:nvSpPr>
          <p:spPr bwMode="auto">
            <a:xfrm>
              <a:off x="576" y="2784"/>
              <a:ext cx="20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i="1" dirty="0">
                  <a:latin typeface="Arial" charset="0"/>
                </a:rPr>
                <a:t>F= AC+AC+BD</a:t>
              </a:r>
            </a:p>
          </p:txBody>
        </p:sp>
        <p:sp>
          <p:nvSpPr>
            <p:cNvPr id="29713" name="Line 46"/>
            <p:cNvSpPr>
              <a:spLocks noChangeShapeType="1"/>
            </p:cNvSpPr>
            <p:nvPr/>
          </p:nvSpPr>
          <p:spPr bwMode="auto">
            <a:xfrm>
              <a:off x="2256" y="283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4" name="Line 47"/>
            <p:cNvSpPr>
              <a:spLocks noChangeShapeType="1"/>
            </p:cNvSpPr>
            <p:nvPr/>
          </p:nvSpPr>
          <p:spPr bwMode="auto">
            <a:xfrm>
              <a:off x="2064" y="283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5" name="Line 48"/>
            <p:cNvSpPr>
              <a:spLocks noChangeShapeType="1"/>
            </p:cNvSpPr>
            <p:nvPr/>
          </p:nvSpPr>
          <p:spPr bwMode="auto">
            <a:xfrm>
              <a:off x="1248" y="283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6" name="Line 49"/>
            <p:cNvSpPr>
              <a:spLocks noChangeShapeType="1"/>
            </p:cNvSpPr>
            <p:nvPr/>
          </p:nvSpPr>
          <p:spPr bwMode="auto">
            <a:xfrm>
              <a:off x="1056" y="283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708" name="Line 5"/>
          <p:cNvSpPr>
            <a:spLocks noChangeShapeType="1"/>
          </p:cNvSpPr>
          <p:nvPr/>
        </p:nvSpPr>
        <p:spPr bwMode="auto">
          <a:xfrm>
            <a:off x="381000" y="6858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29709" name="Picture 54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373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0" name="Text Box 4"/>
          <p:cNvSpPr txBox="1">
            <a:spLocks noChangeArrowheads="1"/>
          </p:cNvSpPr>
          <p:nvPr/>
        </p:nvSpPr>
        <p:spPr bwMode="auto">
          <a:xfrm>
            <a:off x="1214438" y="1071563"/>
            <a:ext cx="6457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Arial" charset="0"/>
              </a:rPr>
              <a:t>步骤 </a:t>
            </a:r>
            <a:r>
              <a:rPr lang="zh-CN" altLang="en-US" sz="3200" b="1"/>
              <a:t>③</a:t>
            </a:r>
            <a:r>
              <a:rPr lang="en-US" altLang="zh-CN" sz="3200" b="1">
                <a:latin typeface="Arial" charset="0"/>
              </a:rPr>
              <a:t>:   </a:t>
            </a:r>
            <a:r>
              <a:rPr lang="zh-CN" altLang="en-US" sz="3200" b="1">
                <a:latin typeface="宋体" pitchFamily="2" charset="-122"/>
              </a:rPr>
              <a:t>将所有的</a:t>
            </a:r>
            <a:r>
              <a:rPr lang="zh-CN" altLang="en-US" sz="3200" b="1">
                <a:solidFill>
                  <a:srgbClr val="C00000"/>
                </a:solidFill>
              </a:rPr>
              <a:t>与</a:t>
            </a:r>
            <a:r>
              <a:rPr lang="zh-CN" altLang="en-US" sz="3200" b="1">
                <a:latin typeface="宋体" pitchFamily="2" charset="-122"/>
              </a:rPr>
              <a:t>项</a:t>
            </a:r>
            <a:r>
              <a:rPr lang="zh-CN" altLang="en-US" sz="3200" b="1">
                <a:solidFill>
                  <a:srgbClr val="C00000"/>
                </a:solidFill>
              </a:rPr>
              <a:t>相加</a:t>
            </a:r>
            <a:endParaRPr lang="en-US" altLang="zh-CN" sz="3200" b="1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1331913" y="188913"/>
            <a:ext cx="68262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最简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与或</a:t>
            </a:r>
            <a:r>
              <a:rPr lang="zh-CN" altLang="en-US" sz="2800" b="1" dirty="0">
                <a:latin typeface="Arial" pitchFamily="34" charset="0"/>
              </a:rPr>
              <a:t>式</a:t>
            </a:r>
            <a:endParaRPr lang="en-US" altLang="zh-CN" sz="2800" b="1" dirty="0">
              <a:latin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文本框 4"/>
              <p:cNvSpPr txBox="1"/>
              <p:nvPr/>
            </p:nvSpPr>
            <p:spPr>
              <a:xfrm>
                <a:off x="7380438" y="2420888"/>
                <a:ext cx="5940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38" y="2420888"/>
                <a:ext cx="594009" cy="430887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" name="文本框 55"/>
              <p:cNvSpPr txBox="1"/>
              <p:nvPr/>
            </p:nvSpPr>
            <p:spPr>
              <a:xfrm>
                <a:off x="7398456" y="3104631"/>
                <a:ext cx="551498" cy="4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456" y="3104631"/>
                <a:ext cx="551498" cy="43178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7" name="文本框 56"/>
              <p:cNvSpPr txBox="1"/>
              <p:nvPr/>
            </p:nvSpPr>
            <p:spPr>
              <a:xfrm>
                <a:off x="7380312" y="3744201"/>
                <a:ext cx="5479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9900CC"/>
                          </a:solidFill>
                          <a:latin typeface="Cambria Math" panose="02040503050406030204" pitchFamily="18" charset="0"/>
                        </a:rPr>
                        <m:t>𝐴𝐶</m:t>
                      </m:r>
                    </m:oMath>
                  </m:oMathPara>
                </a14:m>
                <a:endParaRPr lang="zh-CN" altLang="en-US" sz="2800" dirty="0">
                  <a:solidFill>
                    <a:srgbClr val="9900CC"/>
                  </a:solidFill>
                </a:endParaRPr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744201"/>
                <a:ext cx="547971" cy="430887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42" grpId="0" animBg="1"/>
      <p:bldP spid="226343" grpId="0" animBg="1"/>
      <p:bldP spid="226344" grpId="0" animBg="1"/>
      <p:bldP spid="226345" grpId="0" animBg="1"/>
      <p:bldP spid="226346" grpId="0" animBg="1"/>
      <p:bldP spid="226347" grpId="0" animBg="1"/>
      <p:bldP spid="5" grpId="0" animBg="1"/>
      <p:bldP spid="56" grpId="0" animBg="1"/>
      <p:bldP spid="5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868144" y="4365104"/>
            <a:ext cx="720080" cy="889260"/>
            <a:chOff x="6012573" y="5235587"/>
            <a:chExt cx="720080" cy="889260"/>
          </a:xfrm>
        </p:grpSpPr>
        <p:sp>
          <p:nvSpPr>
            <p:cNvPr id="32" name="圆角矩形 31"/>
            <p:cNvSpPr/>
            <p:nvPr/>
          </p:nvSpPr>
          <p:spPr bwMode="auto">
            <a:xfrm rot="10800000">
              <a:off x="6205813" y="5235587"/>
              <a:ext cx="432048" cy="857709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6012573" y="5821039"/>
              <a:ext cx="720080" cy="3038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931288" y="1429668"/>
            <a:ext cx="720080" cy="941327"/>
            <a:chOff x="8028384" y="1556792"/>
            <a:chExt cx="720080" cy="941327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8165309" y="1640410"/>
              <a:ext cx="432048" cy="857709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8028384" y="1556792"/>
              <a:ext cx="720080" cy="3038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0723" name="Line 5"/>
          <p:cNvSpPr>
            <a:spLocks noChangeShapeType="1"/>
          </p:cNvSpPr>
          <p:nvPr/>
        </p:nvSpPr>
        <p:spPr bwMode="auto">
          <a:xfrm>
            <a:off x="381000" y="6858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 i="1"/>
          </a:p>
        </p:txBody>
      </p:sp>
      <p:pic>
        <p:nvPicPr>
          <p:cNvPr id="30724" name="Picture 9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373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331913" y="188913"/>
            <a:ext cx="68262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最简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与或</a:t>
            </a:r>
            <a:r>
              <a:rPr lang="zh-CN" altLang="en-US" sz="2800" b="1" dirty="0">
                <a:latin typeface="Arial" pitchFamily="34" charset="0"/>
              </a:rPr>
              <a:t>式</a:t>
            </a:r>
            <a:endParaRPr lang="en-US" altLang="zh-CN" sz="2800" b="1" dirty="0">
              <a:latin typeface="Arial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3994391"/>
              </p:ext>
            </p:extLst>
          </p:nvPr>
        </p:nvGraphicFramePr>
        <p:xfrm>
          <a:off x="1524000" y="892944"/>
          <a:ext cx="2543944" cy="41922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13194"/>
                <a:gridCol w="1022638"/>
                <a:gridCol w="1008112"/>
              </a:tblGrid>
              <a:tr h="83844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331913" y="951111"/>
            <a:ext cx="1166036" cy="821705"/>
            <a:chOff x="1331913" y="1455167"/>
            <a:chExt cx="1166036" cy="821705"/>
          </a:xfrm>
        </p:grpSpPr>
        <p:cxnSp>
          <p:nvCxnSpPr>
            <p:cNvPr id="4" name="直接连接符 3"/>
            <p:cNvCxnSpPr/>
            <p:nvPr/>
          </p:nvCxnSpPr>
          <p:spPr bwMode="auto">
            <a:xfrm flipH="1" flipV="1">
              <a:off x="1392873" y="1556792"/>
              <a:ext cx="648072" cy="72008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" name="文本框 4"/>
            <p:cNvSpPr txBox="1"/>
            <p:nvPr/>
          </p:nvSpPr>
          <p:spPr>
            <a:xfrm>
              <a:off x="1331913" y="1815207"/>
              <a:ext cx="4788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/>
                <a:t>bc</a:t>
              </a:r>
              <a:endParaRPr lang="zh-CN" altLang="en-US" i="1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705861" y="1455167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a</a:t>
              </a:r>
              <a:endParaRPr lang="zh-CN" altLang="en-US" i="1" dirty="0"/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98806705"/>
              </p:ext>
            </p:extLst>
          </p:nvPr>
        </p:nvGraphicFramePr>
        <p:xfrm>
          <a:off x="5292080" y="892944"/>
          <a:ext cx="2543944" cy="41922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13194"/>
                <a:gridCol w="1022638"/>
                <a:gridCol w="1008112"/>
              </a:tblGrid>
              <a:tr h="83844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5076329" y="894879"/>
            <a:ext cx="1166036" cy="821705"/>
            <a:chOff x="1331913" y="1455167"/>
            <a:chExt cx="1166036" cy="821705"/>
          </a:xfrm>
        </p:grpSpPr>
        <p:cxnSp>
          <p:nvCxnSpPr>
            <p:cNvPr id="14" name="直接连接符 13"/>
            <p:cNvCxnSpPr/>
            <p:nvPr/>
          </p:nvCxnSpPr>
          <p:spPr bwMode="auto">
            <a:xfrm flipH="1" flipV="1">
              <a:off x="1392873" y="1556792"/>
              <a:ext cx="648072" cy="72008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文本框 14"/>
            <p:cNvSpPr txBox="1"/>
            <p:nvPr/>
          </p:nvSpPr>
          <p:spPr>
            <a:xfrm>
              <a:off x="1331913" y="1815207"/>
              <a:ext cx="4788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/>
                <a:t>bc</a:t>
              </a:r>
              <a:endParaRPr lang="zh-CN" altLang="en-US" i="1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705861" y="1455167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a</a:t>
              </a:r>
              <a:endParaRPr lang="zh-CN" altLang="en-US" i="1" dirty="0"/>
            </a:p>
          </p:txBody>
        </p:sp>
      </p:grpSp>
      <p:sp>
        <p:nvSpPr>
          <p:cNvPr id="7" name="圆角矩形 6"/>
          <p:cNvSpPr/>
          <p:nvPr/>
        </p:nvSpPr>
        <p:spPr bwMode="auto">
          <a:xfrm>
            <a:off x="2349337" y="1772816"/>
            <a:ext cx="432048" cy="1512168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3367761" y="2636912"/>
            <a:ext cx="432048" cy="1512168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 rot="16200000">
            <a:off x="2868976" y="3827332"/>
            <a:ext cx="432048" cy="1728192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 rot="16200000">
            <a:off x="6635064" y="2060849"/>
            <a:ext cx="432048" cy="1728192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7075495" y="3424540"/>
            <a:ext cx="432048" cy="1512168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" name="文本框 24"/>
              <p:cNvSpPr txBox="1"/>
              <p:nvPr/>
            </p:nvSpPr>
            <p:spPr>
              <a:xfrm>
                <a:off x="1571326" y="5411508"/>
                <a:ext cx="2407903" cy="377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326" y="5411508"/>
                <a:ext cx="2407903" cy="377476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2532" t="-1613" r="-506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6" name="文本框 35"/>
              <p:cNvSpPr txBox="1"/>
              <p:nvPr/>
            </p:nvSpPr>
            <p:spPr>
              <a:xfrm>
                <a:off x="5450277" y="5418945"/>
                <a:ext cx="2407903" cy="377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277" y="5418945"/>
                <a:ext cx="2407903" cy="377476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2278" t="-1613" r="-2278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爆炸形 2 17"/>
          <p:cNvSpPr/>
          <p:nvPr/>
        </p:nvSpPr>
        <p:spPr bwMode="auto">
          <a:xfrm>
            <a:off x="2133313" y="5893048"/>
            <a:ext cx="5158206" cy="834143"/>
          </a:xfrm>
          <a:prstGeom prst="irregularSeal2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表达式可能不唯一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0" grpId="0" animBg="1"/>
      <p:bldP spid="22" grpId="0" animBg="1"/>
      <p:bldP spid="30" grpId="0" animBg="1"/>
      <p:bldP spid="25" grpId="0" animBg="1"/>
      <p:bldP spid="36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Line 5"/>
          <p:cNvSpPr>
            <a:spLocks noChangeShapeType="1"/>
          </p:cNvSpPr>
          <p:nvPr/>
        </p:nvSpPr>
        <p:spPr bwMode="auto">
          <a:xfrm>
            <a:off x="381000" y="6858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30724" name="Picture 9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373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331913" y="188913"/>
            <a:ext cx="68262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小结</a:t>
            </a:r>
            <a:endParaRPr lang="en-US" altLang="zh-CN" sz="2800" b="1" dirty="0">
              <a:latin typeface="Arial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27584" y="1120775"/>
            <a:ext cx="54441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 dirty="0"/>
              <a:t>一个卡诺圈中的小方格满足以下规律：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99281" y="1878013"/>
            <a:ext cx="70631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dirty="0">
                <a:sym typeface="Monotype Sorts" pitchFamily="2" charset="2"/>
              </a:rPr>
              <a:t>1</a:t>
            </a:r>
            <a:r>
              <a:rPr kumimoji="1" lang="zh-CN" altLang="en-US" b="1" dirty="0">
                <a:sym typeface="Monotype Sorts" pitchFamily="2" charset="2"/>
              </a:rPr>
              <a:t>）卡诺圈中的小方格的数目为</a:t>
            </a:r>
            <a:r>
              <a:rPr kumimoji="1" lang="en-US" altLang="zh-CN" b="1" dirty="0">
                <a:solidFill>
                  <a:schemeClr val="bg1"/>
                </a:solidFill>
                <a:sym typeface="Monotype Sorts" pitchFamily="2" charset="2"/>
              </a:rPr>
              <a:t>2</a:t>
            </a:r>
            <a:r>
              <a:rPr kumimoji="1" lang="en-US" altLang="zh-CN" b="1" i="1" baseline="30000" dirty="0">
                <a:solidFill>
                  <a:schemeClr val="bg1"/>
                </a:solidFill>
                <a:sym typeface="Monotype Sorts" pitchFamily="2" charset="2"/>
              </a:rPr>
              <a:t>m</a:t>
            </a:r>
            <a:r>
              <a:rPr kumimoji="1" lang="en-US" altLang="zh-CN" b="1" dirty="0">
                <a:sym typeface="Monotype Sorts" pitchFamily="2" charset="2"/>
              </a:rPr>
              <a:t>, </a:t>
            </a:r>
            <a:r>
              <a:rPr kumimoji="1" lang="en-US" altLang="zh-CN" b="1" i="1" dirty="0">
                <a:sym typeface="Monotype Sorts" pitchFamily="2" charset="2"/>
              </a:rPr>
              <a:t>m</a:t>
            </a:r>
            <a:r>
              <a:rPr kumimoji="1" lang="zh-CN" altLang="zh-CN" b="1" dirty="0">
                <a:sym typeface="Monotype Sorts" pitchFamily="2" charset="2"/>
              </a:rPr>
              <a:t>为整数</a:t>
            </a:r>
            <a:r>
              <a:rPr kumimoji="1" lang="zh-CN" altLang="zh-CN" b="1" dirty="0" smtClean="0">
                <a:sym typeface="Monotype Sorts" pitchFamily="2" charset="2"/>
              </a:rPr>
              <a:t>且</a:t>
            </a:r>
            <a:r>
              <a:rPr kumimoji="1" lang="en-US" altLang="zh-CN" b="1" dirty="0" smtClean="0">
                <a:sym typeface="Monotype Sorts" pitchFamily="2" charset="2"/>
              </a:rPr>
              <a:t> </a:t>
            </a:r>
            <a:r>
              <a:rPr kumimoji="1" lang="en-US" altLang="zh-CN" b="1" i="1" dirty="0" err="1" smtClean="0">
                <a:sym typeface="Monotype Sorts" pitchFamily="2" charset="2"/>
              </a:rPr>
              <a:t>m</a:t>
            </a:r>
            <a:r>
              <a:rPr kumimoji="1" lang="en-US" altLang="zh-CN" b="1" dirty="0" err="1">
                <a:sym typeface="Symbol" pitchFamily="18" charset="2"/>
              </a:rPr>
              <a:t></a:t>
            </a:r>
            <a:r>
              <a:rPr kumimoji="1" lang="en-US" altLang="zh-CN" b="1" i="1" dirty="0" err="1">
                <a:sym typeface="Symbol" pitchFamily="18" charset="2"/>
              </a:rPr>
              <a:t>n</a:t>
            </a:r>
            <a:r>
              <a:rPr kumimoji="1" lang="en-US" altLang="zh-CN" b="1" dirty="0">
                <a:sym typeface="Symbol" pitchFamily="18" charset="2"/>
              </a:rPr>
              <a:t>;</a:t>
            </a:r>
            <a:endParaRPr kumimoji="1" lang="en-US" altLang="zh-CN" b="1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80231" y="3263900"/>
            <a:ext cx="7896225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76250" indent="-476250">
              <a:lnSpc>
                <a:spcPct val="120000"/>
              </a:lnSpc>
            </a:pPr>
            <a:r>
              <a:rPr kumimoji="1" lang="en-US" altLang="zh-CN" b="1" dirty="0">
                <a:sym typeface="Monotype Sorts" pitchFamily="2" charset="2"/>
              </a:rPr>
              <a:t>3</a:t>
            </a:r>
            <a:r>
              <a:rPr kumimoji="1" lang="zh-CN" altLang="en-US" b="1" dirty="0">
                <a:sym typeface="Monotype Sorts" pitchFamily="2" charset="2"/>
              </a:rPr>
              <a:t>） </a:t>
            </a:r>
            <a:r>
              <a:rPr kumimoji="1" lang="en-US" altLang="zh-CN" b="1" dirty="0">
                <a:sym typeface="Monotype Sorts" pitchFamily="2" charset="2"/>
              </a:rPr>
              <a:t>2</a:t>
            </a:r>
            <a:r>
              <a:rPr kumimoji="1" lang="en-US" altLang="zh-CN" b="1" i="1" baseline="30000" dirty="0">
                <a:sym typeface="Monotype Sorts" pitchFamily="2" charset="2"/>
              </a:rPr>
              <a:t>m</a:t>
            </a:r>
            <a:r>
              <a:rPr kumimoji="1" lang="zh-CN" altLang="en-US" b="1" dirty="0">
                <a:sym typeface="Monotype Sorts" pitchFamily="2" charset="2"/>
              </a:rPr>
              <a:t>个小方格可用</a:t>
            </a:r>
            <a:r>
              <a:rPr kumimoji="1" lang="zh-CN" altLang="zh-CN" b="1" dirty="0">
                <a:solidFill>
                  <a:schemeClr val="bg1"/>
                </a:solidFill>
                <a:sym typeface="Monotype Sorts" pitchFamily="2" charset="2"/>
              </a:rPr>
              <a:t>(</a:t>
            </a:r>
            <a:r>
              <a:rPr kumimoji="1" lang="en-US" altLang="zh-CN" b="1" i="1" dirty="0">
                <a:solidFill>
                  <a:schemeClr val="bg1"/>
                </a:solidFill>
                <a:sym typeface="Monotype Sorts" pitchFamily="2" charset="2"/>
              </a:rPr>
              <a:t>n-m</a:t>
            </a:r>
            <a:r>
              <a:rPr kumimoji="1" lang="en-US" altLang="zh-CN" b="1" dirty="0">
                <a:solidFill>
                  <a:schemeClr val="bg1"/>
                </a:solidFill>
                <a:sym typeface="Monotype Sorts" pitchFamily="2" charset="2"/>
              </a:rPr>
              <a:t>)</a:t>
            </a:r>
            <a:r>
              <a:rPr kumimoji="1" lang="zh-CN" altLang="en-US" b="1" dirty="0">
                <a:sym typeface="Monotype Sorts" pitchFamily="2" charset="2"/>
              </a:rPr>
              <a:t>个变量的</a:t>
            </a:r>
            <a:r>
              <a:rPr kumimoji="1" lang="en-US" altLang="zh-CN" b="1" dirty="0">
                <a:solidFill>
                  <a:schemeClr val="bg1"/>
                </a:solidFill>
                <a:sym typeface="Monotype Sorts" pitchFamily="2" charset="2"/>
              </a:rPr>
              <a:t>"</a:t>
            </a:r>
            <a:r>
              <a:rPr kumimoji="1" lang="zh-CN" altLang="en-US" b="1" dirty="0">
                <a:solidFill>
                  <a:schemeClr val="bg1"/>
                </a:solidFill>
                <a:sym typeface="Monotype Sorts" pitchFamily="2" charset="2"/>
              </a:rPr>
              <a:t>与项</a:t>
            </a:r>
            <a:r>
              <a:rPr kumimoji="1" lang="en-US" altLang="zh-CN" b="1" dirty="0">
                <a:solidFill>
                  <a:schemeClr val="bg1"/>
                </a:solidFill>
                <a:sym typeface="Monotype Sorts" pitchFamily="2" charset="2"/>
              </a:rPr>
              <a:t>"</a:t>
            </a:r>
            <a:r>
              <a:rPr kumimoji="1" lang="zh-CN" altLang="zh-CN" b="1" dirty="0">
                <a:sym typeface="Monotype Sorts" pitchFamily="2" charset="2"/>
              </a:rPr>
              <a:t>表示, 该"与项"由这些最小项中的相同变量构成。</a:t>
            </a:r>
            <a:endParaRPr kumimoji="1" lang="zh-CN" altLang="en-US" b="1" dirty="0">
              <a:sym typeface="Monotype Sorts" pitchFamily="2" charset="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99281" y="2590800"/>
            <a:ext cx="73581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dirty="0">
                <a:sym typeface="Monotype Sorts" pitchFamily="2" charset="2"/>
              </a:rPr>
              <a:t>2</a:t>
            </a:r>
            <a:r>
              <a:rPr kumimoji="1" lang="zh-CN" altLang="en-US" b="1" dirty="0">
                <a:sym typeface="Monotype Sorts" pitchFamily="2" charset="2"/>
              </a:rPr>
              <a:t>） </a:t>
            </a:r>
            <a:r>
              <a:rPr kumimoji="1" lang="en-US" altLang="zh-CN" b="1" dirty="0">
                <a:sym typeface="Monotype Sorts" pitchFamily="2" charset="2"/>
              </a:rPr>
              <a:t>2</a:t>
            </a:r>
            <a:r>
              <a:rPr kumimoji="1" lang="en-US" altLang="zh-CN" b="1" i="1" baseline="30000" dirty="0">
                <a:sym typeface="Monotype Sorts" pitchFamily="2" charset="2"/>
              </a:rPr>
              <a:t>m</a:t>
            </a:r>
            <a:r>
              <a:rPr kumimoji="1" lang="zh-CN" altLang="zh-CN" b="1" dirty="0">
                <a:sym typeface="Monotype Sorts" pitchFamily="2" charset="2"/>
              </a:rPr>
              <a:t>个小方格含有</a:t>
            </a:r>
            <a:r>
              <a:rPr kumimoji="1" lang="en-US" altLang="zh-CN" b="1" i="1" dirty="0">
                <a:solidFill>
                  <a:schemeClr val="bg1"/>
                </a:solidFill>
                <a:sym typeface="Monotype Sorts" pitchFamily="2" charset="2"/>
              </a:rPr>
              <a:t>m</a:t>
            </a:r>
            <a:r>
              <a:rPr kumimoji="1" lang="zh-CN" altLang="zh-CN" b="1" dirty="0">
                <a:sym typeface="Monotype Sorts" pitchFamily="2" charset="2"/>
              </a:rPr>
              <a:t>个不同变量和</a:t>
            </a:r>
            <a:r>
              <a:rPr kumimoji="1" lang="zh-CN" altLang="zh-CN" b="1" dirty="0">
                <a:solidFill>
                  <a:schemeClr val="bg1"/>
                </a:solidFill>
                <a:sym typeface="Monotype Sorts" pitchFamily="2" charset="2"/>
              </a:rPr>
              <a:t>(</a:t>
            </a:r>
            <a:r>
              <a:rPr kumimoji="1" lang="en-US" altLang="zh-CN" b="1" i="1" dirty="0">
                <a:solidFill>
                  <a:schemeClr val="bg1"/>
                </a:solidFill>
                <a:sym typeface="Monotype Sorts" pitchFamily="2" charset="2"/>
              </a:rPr>
              <a:t>n-m</a:t>
            </a:r>
            <a:r>
              <a:rPr kumimoji="1" lang="en-US" altLang="zh-CN" b="1" dirty="0">
                <a:solidFill>
                  <a:schemeClr val="bg1"/>
                </a:solidFill>
                <a:sym typeface="Monotype Sorts" pitchFamily="2" charset="2"/>
              </a:rPr>
              <a:t>)</a:t>
            </a:r>
            <a:r>
              <a:rPr kumimoji="1" lang="zh-CN" altLang="zh-CN" b="1" dirty="0">
                <a:sym typeface="Monotype Sorts" pitchFamily="2" charset="2"/>
              </a:rPr>
              <a:t>个相同变量;</a:t>
            </a:r>
            <a:endParaRPr kumimoji="1" lang="en-US" altLang="zh-CN" b="1" dirty="0">
              <a:sym typeface="Monotype Sorts" pitchFamily="2" charset="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99281" y="4365104"/>
            <a:ext cx="7877175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chemeClr val="bg2"/>
                </a:solidFill>
                <a:sym typeface="Monotype Sorts" pitchFamily="2" charset="2"/>
              </a:rPr>
              <a:t>4</a:t>
            </a:r>
            <a:r>
              <a:rPr lang="zh-CN" altLang="en-US" b="1" dirty="0">
                <a:solidFill>
                  <a:schemeClr val="bg2"/>
                </a:solidFill>
                <a:sym typeface="Monotype Sorts" pitchFamily="2" charset="2"/>
              </a:rPr>
              <a:t>）</a:t>
            </a:r>
            <a:r>
              <a:rPr lang="zh-CN" altLang="zh-CN" b="1" dirty="0">
                <a:solidFill>
                  <a:schemeClr val="bg2"/>
                </a:solidFill>
                <a:sym typeface="Monotype Sorts" pitchFamily="2" charset="2"/>
              </a:rPr>
              <a:t>当</a:t>
            </a:r>
            <a:r>
              <a:rPr lang="en-US" altLang="zh-CN" b="1" i="1" dirty="0">
                <a:solidFill>
                  <a:schemeClr val="bg2"/>
                </a:solidFill>
                <a:sym typeface="Monotype Sorts" pitchFamily="2" charset="2"/>
              </a:rPr>
              <a:t>m=n</a:t>
            </a:r>
            <a:r>
              <a:rPr lang="zh-CN" altLang="zh-CN" b="1" dirty="0">
                <a:solidFill>
                  <a:schemeClr val="bg2"/>
                </a:solidFill>
                <a:sym typeface="Monotype Sorts" pitchFamily="2" charset="2"/>
              </a:rPr>
              <a:t>时,卡诺圈包围整个卡诺图,可用</a:t>
            </a:r>
            <a:r>
              <a:rPr lang="zh-CN" altLang="zh-CN" b="1" dirty="0">
                <a:solidFill>
                  <a:schemeClr val="bg1"/>
                </a:solidFill>
                <a:sym typeface="Monotype Sorts" pitchFamily="2" charset="2"/>
              </a:rPr>
              <a:t>1</a:t>
            </a:r>
            <a:r>
              <a:rPr lang="zh-CN" altLang="zh-CN" b="1" dirty="0">
                <a:solidFill>
                  <a:schemeClr val="bg2"/>
                </a:solidFill>
                <a:sym typeface="Monotype Sorts" pitchFamily="2" charset="2"/>
              </a:rPr>
              <a:t>表示，即</a:t>
            </a:r>
            <a:r>
              <a:rPr lang="en-US" altLang="zh-CN" b="1" i="1" dirty="0">
                <a:solidFill>
                  <a:schemeClr val="bg2"/>
                </a:solidFill>
                <a:sym typeface="Monotype Sorts" pitchFamily="2" charset="2"/>
              </a:rPr>
              <a:t>n</a:t>
            </a:r>
            <a:r>
              <a:rPr lang="zh-CN" altLang="zh-CN" b="1" dirty="0">
                <a:solidFill>
                  <a:schemeClr val="bg2"/>
                </a:solidFill>
                <a:sym typeface="Monotype Sorts" pitchFamily="2" charset="2"/>
              </a:rPr>
              <a:t>个变量的全部最小项之和为</a:t>
            </a:r>
            <a:r>
              <a:rPr lang="zh-CN" altLang="zh-CN" b="1" dirty="0">
                <a:solidFill>
                  <a:schemeClr val="bg1"/>
                </a:solidFill>
                <a:sym typeface="Monotype Sorts" pitchFamily="2" charset="2"/>
              </a:rPr>
              <a:t>1</a:t>
            </a:r>
            <a:r>
              <a:rPr lang="zh-CN" altLang="zh-CN" b="1" dirty="0">
                <a:solidFill>
                  <a:schemeClr val="bg2"/>
                </a:solidFill>
                <a:sym typeface="Monotype Sorts" pitchFamily="2" charset="2"/>
              </a:rPr>
              <a:t>。</a:t>
            </a:r>
            <a:endParaRPr lang="zh-CN" altLang="en-US" b="1" dirty="0">
              <a:solidFill>
                <a:schemeClr val="bg2"/>
              </a:solidFill>
              <a:sym typeface="Monotype Sorts" pitchFamily="2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4172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8" grpId="0" build="p" autoUpdateAnimBg="0"/>
      <p:bldP spid="10" grpId="0" build="p" autoUpdateAnimBg="0"/>
      <p:bldP spid="11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411163"/>
            <a:ext cx="91440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100" b="1" dirty="0" smtClean="0">
                <a:latin typeface="Arial" charset="0"/>
              </a:rPr>
              <a:t>五</a:t>
            </a:r>
            <a:r>
              <a:rPr lang="zh-CN" altLang="en-US" sz="3100" b="1" dirty="0">
                <a:latin typeface="Arial" charset="0"/>
              </a:rPr>
              <a:t>变量卡诺图</a:t>
            </a:r>
            <a:endParaRPr lang="en-US" altLang="zh-CN" sz="3100" b="1" dirty="0">
              <a:latin typeface="Arial" charset="0"/>
            </a:endParaRPr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2907694" y="1362075"/>
            <a:ext cx="3369226" cy="579438"/>
            <a:chOff x="2064" y="755"/>
            <a:chExt cx="5372" cy="365"/>
          </a:xfrm>
        </p:grpSpPr>
        <p:sp>
          <p:nvSpPr>
            <p:cNvPr id="37967" name="Text Box 3"/>
            <p:cNvSpPr txBox="1">
              <a:spLocks noChangeArrowheads="1"/>
            </p:cNvSpPr>
            <p:nvPr/>
          </p:nvSpPr>
          <p:spPr bwMode="auto">
            <a:xfrm>
              <a:off x="2156" y="755"/>
              <a:ext cx="52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i="1" dirty="0" smtClean="0">
                  <a:latin typeface="+mn-lt"/>
                </a:rPr>
                <a:t>F </a:t>
              </a:r>
              <a:r>
                <a:rPr lang="en-US" altLang="zh-CN" sz="3200" b="1" dirty="0" smtClean="0">
                  <a:latin typeface="+mn-lt"/>
                </a:rPr>
                <a:t>= </a:t>
              </a:r>
              <a:r>
                <a:rPr lang="en-US" altLang="zh-CN" sz="3200" b="1" i="1" dirty="0" smtClean="0">
                  <a:latin typeface="+mn-lt"/>
                </a:rPr>
                <a:t>f </a:t>
              </a:r>
              <a:r>
                <a:rPr lang="en-US" altLang="zh-CN" sz="3200" b="1" dirty="0" smtClean="0">
                  <a:latin typeface="+mn-lt"/>
                </a:rPr>
                <a:t>(</a:t>
              </a:r>
              <a:r>
                <a:rPr lang="en-US" altLang="zh-CN" sz="3200" b="1" i="1" dirty="0" smtClean="0">
                  <a:latin typeface="+mn-lt"/>
                </a:rPr>
                <a:t>x</a:t>
              </a:r>
              <a:r>
                <a:rPr lang="en-US" altLang="zh-CN" sz="3200" b="1" baseline="-30000" dirty="0" smtClean="0">
                  <a:latin typeface="+mn-lt"/>
                </a:rPr>
                <a:t>1</a:t>
              </a:r>
              <a:r>
                <a:rPr lang="en-US" altLang="zh-CN" sz="3200" b="1" i="1" dirty="0" smtClean="0"/>
                <a:t>x</a:t>
              </a:r>
              <a:r>
                <a:rPr lang="en-US" altLang="zh-CN" sz="3200" b="1" baseline="-30000" dirty="0" smtClean="0">
                  <a:latin typeface="+mn-lt"/>
                </a:rPr>
                <a:t>2</a:t>
              </a:r>
              <a:r>
                <a:rPr lang="en-US" altLang="zh-CN" sz="3200" b="1" i="1" dirty="0" smtClean="0"/>
                <a:t>x</a:t>
              </a:r>
              <a:r>
                <a:rPr lang="en-US" altLang="zh-CN" sz="3200" b="1" baseline="-30000" dirty="0" smtClean="0">
                  <a:latin typeface="+mn-lt"/>
                </a:rPr>
                <a:t>3</a:t>
              </a:r>
              <a:r>
                <a:rPr lang="en-US" altLang="zh-CN" sz="3200" b="1" i="1" dirty="0" smtClean="0"/>
                <a:t>x</a:t>
              </a:r>
              <a:r>
                <a:rPr lang="en-US" altLang="zh-CN" sz="3200" b="1" baseline="-30000" dirty="0" smtClean="0">
                  <a:latin typeface="+mn-lt"/>
                </a:rPr>
                <a:t>4</a:t>
              </a:r>
              <a:r>
                <a:rPr lang="en-US" altLang="zh-CN" sz="3200" b="1" i="1" dirty="0"/>
                <a:t>x</a:t>
              </a:r>
              <a:r>
                <a:rPr lang="en-US" altLang="zh-CN" sz="3200" b="1" baseline="-30000" dirty="0" smtClean="0">
                  <a:latin typeface="+mn-lt"/>
                </a:rPr>
                <a:t>5</a:t>
              </a:r>
              <a:r>
                <a:rPr lang="en-US" altLang="zh-CN" sz="3200" b="1" dirty="0">
                  <a:latin typeface="+mn-lt"/>
                </a:rPr>
                <a:t>)</a:t>
              </a:r>
            </a:p>
          </p:txBody>
        </p:sp>
        <p:sp>
          <p:nvSpPr>
            <p:cNvPr id="37968" name="Line 4"/>
            <p:cNvSpPr>
              <a:spLocks noChangeShapeType="1"/>
            </p:cNvSpPr>
            <p:nvPr/>
          </p:nvSpPr>
          <p:spPr bwMode="auto">
            <a:xfrm>
              <a:off x="2064" y="883"/>
              <a:ext cx="9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381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684213" y="2205038"/>
            <a:ext cx="3276600" cy="2362200"/>
            <a:chOff x="432" y="960"/>
            <a:chExt cx="2064" cy="1488"/>
          </a:xfrm>
        </p:grpSpPr>
        <p:sp>
          <p:nvSpPr>
            <p:cNvPr id="231431" name="Rectangle 7"/>
            <p:cNvSpPr>
              <a:spLocks noChangeArrowheads="1"/>
            </p:cNvSpPr>
            <p:nvPr/>
          </p:nvSpPr>
          <p:spPr bwMode="auto">
            <a:xfrm>
              <a:off x="2089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10</a:t>
              </a:r>
            </a:p>
          </p:txBody>
        </p:sp>
        <p:sp>
          <p:nvSpPr>
            <p:cNvPr id="231432" name="Rectangle 8"/>
            <p:cNvSpPr>
              <a:spLocks noChangeArrowheads="1"/>
            </p:cNvSpPr>
            <p:nvPr/>
          </p:nvSpPr>
          <p:spPr bwMode="auto">
            <a:xfrm>
              <a:off x="1730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11</a:t>
              </a:r>
            </a:p>
          </p:txBody>
        </p:sp>
        <p:sp>
          <p:nvSpPr>
            <p:cNvPr id="231433" name="Rectangle 9"/>
            <p:cNvSpPr>
              <a:spLocks noChangeArrowheads="1"/>
            </p:cNvSpPr>
            <p:nvPr/>
          </p:nvSpPr>
          <p:spPr bwMode="auto">
            <a:xfrm>
              <a:off x="1372" y="222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9</a:t>
              </a:r>
            </a:p>
          </p:txBody>
        </p:sp>
        <p:sp>
          <p:nvSpPr>
            <p:cNvPr id="231434" name="Rectangle 10"/>
            <p:cNvSpPr>
              <a:spLocks noChangeArrowheads="1"/>
            </p:cNvSpPr>
            <p:nvPr/>
          </p:nvSpPr>
          <p:spPr bwMode="auto">
            <a:xfrm>
              <a:off x="1013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8</a:t>
              </a:r>
            </a:p>
          </p:txBody>
        </p:sp>
        <p:sp>
          <p:nvSpPr>
            <p:cNvPr id="231435" name="Rectangle 11"/>
            <p:cNvSpPr>
              <a:spLocks noChangeArrowheads="1"/>
            </p:cNvSpPr>
            <p:nvPr/>
          </p:nvSpPr>
          <p:spPr bwMode="auto">
            <a:xfrm>
              <a:off x="2089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14</a:t>
              </a:r>
            </a:p>
          </p:txBody>
        </p:sp>
        <p:sp>
          <p:nvSpPr>
            <p:cNvPr id="231436" name="Rectangle 12"/>
            <p:cNvSpPr>
              <a:spLocks noChangeArrowheads="1"/>
            </p:cNvSpPr>
            <p:nvPr/>
          </p:nvSpPr>
          <p:spPr bwMode="auto">
            <a:xfrm>
              <a:off x="1730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15</a:t>
              </a:r>
            </a:p>
          </p:txBody>
        </p:sp>
        <p:sp>
          <p:nvSpPr>
            <p:cNvPr id="231437" name="Rectangle 13"/>
            <p:cNvSpPr>
              <a:spLocks noChangeArrowheads="1"/>
            </p:cNvSpPr>
            <p:nvPr/>
          </p:nvSpPr>
          <p:spPr bwMode="auto">
            <a:xfrm>
              <a:off x="1372" y="199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13</a:t>
              </a:r>
            </a:p>
          </p:txBody>
        </p:sp>
        <p:sp>
          <p:nvSpPr>
            <p:cNvPr id="231438" name="Rectangle 14"/>
            <p:cNvSpPr>
              <a:spLocks noChangeArrowheads="1"/>
            </p:cNvSpPr>
            <p:nvPr/>
          </p:nvSpPr>
          <p:spPr bwMode="auto">
            <a:xfrm>
              <a:off x="1013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12</a:t>
              </a:r>
            </a:p>
          </p:txBody>
        </p:sp>
        <p:sp>
          <p:nvSpPr>
            <p:cNvPr id="231439" name="Rectangle 15"/>
            <p:cNvSpPr>
              <a:spLocks noChangeArrowheads="1"/>
            </p:cNvSpPr>
            <p:nvPr/>
          </p:nvSpPr>
          <p:spPr bwMode="auto">
            <a:xfrm>
              <a:off x="2089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6</a:t>
              </a:r>
            </a:p>
          </p:txBody>
        </p:sp>
        <p:sp>
          <p:nvSpPr>
            <p:cNvPr id="231440" name="Rectangle 16"/>
            <p:cNvSpPr>
              <a:spLocks noChangeArrowheads="1"/>
            </p:cNvSpPr>
            <p:nvPr/>
          </p:nvSpPr>
          <p:spPr bwMode="auto">
            <a:xfrm>
              <a:off x="1730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7</a:t>
              </a:r>
            </a:p>
          </p:txBody>
        </p:sp>
        <p:sp>
          <p:nvSpPr>
            <p:cNvPr id="231441" name="Rectangle 17"/>
            <p:cNvSpPr>
              <a:spLocks noChangeArrowheads="1"/>
            </p:cNvSpPr>
            <p:nvPr/>
          </p:nvSpPr>
          <p:spPr bwMode="auto">
            <a:xfrm>
              <a:off x="1372" y="177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5</a:t>
              </a:r>
            </a:p>
          </p:txBody>
        </p:sp>
        <p:sp>
          <p:nvSpPr>
            <p:cNvPr id="231442" name="Rectangle 18"/>
            <p:cNvSpPr>
              <a:spLocks noChangeArrowheads="1"/>
            </p:cNvSpPr>
            <p:nvPr/>
          </p:nvSpPr>
          <p:spPr bwMode="auto">
            <a:xfrm>
              <a:off x="1013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4</a:t>
              </a:r>
            </a:p>
          </p:txBody>
        </p:sp>
        <p:sp>
          <p:nvSpPr>
            <p:cNvPr id="231443" name="Rectangle 19"/>
            <p:cNvSpPr>
              <a:spLocks noChangeArrowheads="1"/>
            </p:cNvSpPr>
            <p:nvPr/>
          </p:nvSpPr>
          <p:spPr bwMode="auto">
            <a:xfrm>
              <a:off x="2089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</a:t>
              </a:r>
            </a:p>
          </p:txBody>
        </p:sp>
        <p:sp>
          <p:nvSpPr>
            <p:cNvPr id="231444" name="Rectangle 20"/>
            <p:cNvSpPr>
              <a:spLocks noChangeArrowheads="1"/>
            </p:cNvSpPr>
            <p:nvPr/>
          </p:nvSpPr>
          <p:spPr bwMode="auto">
            <a:xfrm>
              <a:off x="1730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3</a:t>
              </a:r>
            </a:p>
          </p:txBody>
        </p:sp>
        <p:sp>
          <p:nvSpPr>
            <p:cNvPr id="231445" name="Rectangle 21"/>
            <p:cNvSpPr>
              <a:spLocks noChangeArrowheads="1"/>
            </p:cNvSpPr>
            <p:nvPr/>
          </p:nvSpPr>
          <p:spPr bwMode="auto">
            <a:xfrm>
              <a:off x="1372" y="154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</a:t>
              </a:r>
            </a:p>
          </p:txBody>
        </p:sp>
        <p:sp>
          <p:nvSpPr>
            <p:cNvPr id="231446" name="Rectangle 22"/>
            <p:cNvSpPr>
              <a:spLocks noChangeArrowheads="1"/>
            </p:cNvSpPr>
            <p:nvPr/>
          </p:nvSpPr>
          <p:spPr bwMode="auto">
            <a:xfrm>
              <a:off x="1013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 </a:t>
              </a:r>
            </a:p>
          </p:txBody>
        </p:sp>
        <p:sp>
          <p:nvSpPr>
            <p:cNvPr id="37949" name="Line 23"/>
            <p:cNvSpPr>
              <a:spLocks noChangeShapeType="1"/>
            </p:cNvSpPr>
            <p:nvPr/>
          </p:nvSpPr>
          <p:spPr bwMode="auto">
            <a:xfrm>
              <a:off x="1013" y="1548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7950" name="Line 24"/>
            <p:cNvSpPr>
              <a:spLocks noChangeShapeType="1"/>
            </p:cNvSpPr>
            <p:nvPr/>
          </p:nvSpPr>
          <p:spPr bwMode="auto">
            <a:xfrm>
              <a:off x="1013" y="177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7951" name="Line 25"/>
            <p:cNvSpPr>
              <a:spLocks noChangeShapeType="1"/>
            </p:cNvSpPr>
            <p:nvPr/>
          </p:nvSpPr>
          <p:spPr bwMode="auto">
            <a:xfrm>
              <a:off x="1013" y="1998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7952" name="Line 26"/>
            <p:cNvSpPr>
              <a:spLocks noChangeShapeType="1"/>
            </p:cNvSpPr>
            <p:nvPr/>
          </p:nvSpPr>
          <p:spPr bwMode="auto">
            <a:xfrm>
              <a:off x="1013" y="222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7953" name="Line 27"/>
            <p:cNvSpPr>
              <a:spLocks noChangeShapeType="1"/>
            </p:cNvSpPr>
            <p:nvPr/>
          </p:nvSpPr>
          <p:spPr bwMode="auto">
            <a:xfrm>
              <a:off x="1013" y="2448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7954" name="Line 28"/>
            <p:cNvSpPr>
              <a:spLocks noChangeShapeType="1"/>
            </p:cNvSpPr>
            <p:nvPr/>
          </p:nvSpPr>
          <p:spPr bwMode="auto">
            <a:xfrm>
              <a:off x="1013" y="1548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7955" name="Line 29"/>
            <p:cNvSpPr>
              <a:spLocks noChangeShapeType="1"/>
            </p:cNvSpPr>
            <p:nvPr/>
          </p:nvSpPr>
          <p:spPr bwMode="auto">
            <a:xfrm>
              <a:off x="1372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7956" name="Line 30"/>
            <p:cNvSpPr>
              <a:spLocks noChangeShapeType="1"/>
            </p:cNvSpPr>
            <p:nvPr/>
          </p:nvSpPr>
          <p:spPr bwMode="auto">
            <a:xfrm>
              <a:off x="1730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7957" name="Line 31"/>
            <p:cNvSpPr>
              <a:spLocks noChangeShapeType="1"/>
            </p:cNvSpPr>
            <p:nvPr/>
          </p:nvSpPr>
          <p:spPr bwMode="auto">
            <a:xfrm>
              <a:off x="2089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7958" name="Line 32"/>
            <p:cNvSpPr>
              <a:spLocks noChangeShapeType="1"/>
            </p:cNvSpPr>
            <p:nvPr/>
          </p:nvSpPr>
          <p:spPr bwMode="auto">
            <a:xfrm>
              <a:off x="2448" y="2223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7959" name="Line 33"/>
            <p:cNvSpPr>
              <a:spLocks noChangeShapeType="1"/>
            </p:cNvSpPr>
            <p:nvPr/>
          </p:nvSpPr>
          <p:spPr bwMode="auto">
            <a:xfrm>
              <a:off x="2448" y="1548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7960" name="Line 34"/>
            <p:cNvSpPr>
              <a:spLocks noChangeShapeType="1"/>
            </p:cNvSpPr>
            <p:nvPr/>
          </p:nvSpPr>
          <p:spPr bwMode="auto">
            <a:xfrm>
              <a:off x="1013" y="1773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7961" name="Line 35"/>
            <p:cNvSpPr>
              <a:spLocks noChangeShapeType="1"/>
            </p:cNvSpPr>
            <p:nvPr/>
          </p:nvSpPr>
          <p:spPr bwMode="auto">
            <a:xfrm>
              <a:off x="1372" y="1548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7962" name="Line 36"/>
            <p:cNvSpPr>
              <a:spLocks noChangeShapeType="1"/>
            </p:cNvSpPr>
            <p:nvPr/>
          </p:nvSpPr>
          <p:spPr bwMode="auto">
            <a:xfrm flipH="1" flipV="1">
              <a:off x="774" y="1297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31461" name="Text Box 37"/>
            <p:cNvSpPr txBox="1">
              <a:spLocks noChangeArrowheads="1"/>
            </p:cNvSpPr>
            <p:nvPr/>
          </p:nvSpPr>
          <p:spPr bwMode="auto">
            <a:xfrm>
              <a:off x="960" y="1319"/>
              <a:ext cx="1536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 00     01     11     10</a:t>
              </a:r>
            </a:p>
          </p:txBody>
        </p:sp>
        <p:sp>
          <p:nvSpPr>
            <p:cNvPr id="231462" name="Text Box 38"/>
            <p:cNvSpPr txBox="1">
              <a:spLocks noChangeArrowheads="1"/>
            </p:cNvSpPr>
            <p:nvPr/>
          </p:nvSpPr>
          <p:spPr bwMode="auto">
            <a:xfrm>
              <a:off x="744" y="1612"/>
              <a:ext cx="299" cy="81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10</a:t>
              </a:r>
            </a:p>
          </p:txBody>
        </p:sp>
        <p:sp>
          <p:nvSpPr>
            <p:cNvPr id="231463" name="Text Box 39"/>
            <p:cNvSpPr txBox="1">
              <a:spLocks noChangeArrowheads="1"/>
            </p:cNvSpPr>
            <p:nvPr/>
          </p:nvSpPr>
          <p:spPr bwMode="auto">
            <a:xfrm>
              <a:off x="432" y="1200"/>
              <a:ext cx="768" cy="365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</a:t>
              </a:r>
              <a:r>
                <a:rPr lang="en-US" altLang="zh-CN" sz="3200" b="1" baseline="-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</a:t>
              </a:r>
              <a:r>
                <a:rPr lang="en-US" altLang="zh-CN" sz="32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</a:t>
              </a:r>
              <a:r>
                <a:rPr lang="en-US" altLang="zh-CN" sz="3200" b="1" baseline="-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3</a:t>
              </a:r>
            </a:p>
          </p:txBody>
        </p:sp>
        <p:sp>
          <p:nvSpPr>
            <p:cNvPr id="231464" name="Text Box 40"/>
            <p:cNvSpPr txBox="1">
              <a:spLocks noChangeArrowheads="1"/>
            </p:cNvSpPr>
            <p:nvPr/>
          </p:nvSpPr>
          <p:spPr bwMode="auto">
            <a:xfrm>
              <a:off x="720" y="960"/>
              <a:ext cx="672" cy="365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</a:t>
              </a:r>
              <a:r>
                <a:rPr lang="en-US" altLang="zh-CN" sz="3200" b="1" baseline="-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4</a:t>
              </a:r>
              <a:r>
                <a:rPr lang="en-US" altLang="zh-CN" sz="32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</a:t>
              </a:r>
              <a:r>
                <a:rPr lang="en-US" altLang="zh-CN" sz="3200" b="1" baseline="-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5</a:t>
              </a:r>
            </a:p>
          </p:txBody>
        </p:sp>
      </p:grp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4800600" y="2209800"/>
            <a:ext cx="3276600" cy="2362200"/>
            <a:chOff x="432" y="960"/>
            <a:chExt cx="2064" cy="1488"/>
          </a:xfrm>
        </p:grpSpPr>
        <p:sp>
          <p:nvSpPr>
            <p:cNvPr id="231502" name="Rectangle 78"/>
            <p:cNvSpPr>
              <a:spLocks noChangeArrowheads="1"/>
            </p:cNvSpPr>
            <p:nvPr/>
          </p:nvSpPr>
          <p:spPr bwMode="auto">
            <a:xfrm>
              <a:off x="2089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26</a:t>
              </a:r>
            </a:p>
          </p:txBody>
        </p:sp>
        <p:sp>
          <p:nvSpPr>
            <p:cNvPr id="231503" name="Rectangle 79"/>
            <p:cNvSpPr>
              <a:spLocks noChangeArrowheads="1"/>
            </p:cNvSpPr>
            <p:nvPr/>
          </p:nvSpPr>
          <p:spPr bwMode="auto">
            <a:xfrm>
              <a:off x="1730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27</a:t>
              </a:r>
            </a:p>
          </p:txBody>
        </p:sp>
        <p:sp>
          <p:nvSpPr>
            <p:cNvPr id="231504" name="Rectangle 80"/>
            <p:cNvSpPr>
              <a:spLocks noChangeArrowheads="1"/>
            </p:cNvSpPr>
            <p:nvPr/>
          </p:nvSpPr>
          <p:spPr bwMode="auto">
            <a:xfrm>
              <a:off x="1372" y="222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25</a:t>
              </a:r>
            </a:p>
          </p:txBody>
        </p:sp>
        <p:sp>
          <p:nvSpPr>
            <p:cNvPr id="231505" name="Rectangle 81"/>
            <p:cNvSpPr>
              <a:spLocks noChangeArrowheads="1"/>
            </p:cNvSpPr>
            <p:nvPr/>
          </p:nvSpPr>
          <p:spPr bwMode="auto">
            <a:xfrm>
              <a:off x="1013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24</a:t>
              </a:r>
            </a:p>
          </p:txBody>
        </p:sp>
        <p:sp>
          <p:nvSpPr>
            <p:cNvPr id="231506" name="Rectangle 82"/>
            <p:cNvSpPr>
              <a:spLocks noChangeArrowheads="1"/>
            </p:cNvSpPr>
            <p:nvPr/>
          </p:nvSpPr>
          <p:spPr bwMode="auto">
            <a:xfrm>
              <a:off x="2089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30</a:t>
              </a:r>
            </a:p>
          </p:txBody>
        </p:sp>
        <p:sp>
          <p:nvSpPr>
            <p:cNvPr id="231507" name="Rectangle 83"/>
            <p:cNvSpPr>
              <a:spLocks noChangeArrowheads="1"/>
            </p:cNvSpPr>
            <p:nvPr/>
          </p:nvSpPr>
          <p:spPr bwMode="auto">
            <a:xfrm>
              <a:off x="1730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31</a:t>
              </a:r>
            </a:p>
          </p:txBody>
        </p:sp>
        <p:sp>
          <p:nvSpPr>
            <p:cNvPr id="231508" name="Rectangle 84"/>
            <p:cNvSpPr>
              <a:spLocks noChangeArrowheads="1"/>
            </p:cNvSpPr>
            <p:nvPr/>
          </p:nvSpPr>
          <p:spPr bwMode="auto">
            <a:xfrm>
              <a:off x="1372" y="199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29</a:t>
              </a:r>
            </a:p>
          </p:txBody>
        </p:sp>
        <p:sp>
          <p:nvSpPr>
            <p:cNvPr id="231509" name="Rectangle 85"/>
            <p:cNvSpPr>
              <a:spLocks noChangeArrowheads="1"/>
            </p:cNvSpPr>
            <p:nvPr/>
          </p:nvSpPr>
          <p:spPr bwMode="auto">
            <a:xfrm>
              <a:off x="1013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28</a:t>
              </a:r>
            </a:p>
          </p:txBody>
        </p:sp>
        <p:sp>
          <p:nvSpPr>
            <p:cNvPr id="231510" name="Rectangle 86"/>
            <p:cNvSpPr>
              <a:spLocks noChangeArrowheads="1"/>
            </p:cNvSpPr>
            <p:nvPr/>
          </p:nvSpPr>
          <p:spPr bwMode="auto">
            <a:xfrm>
              <a:off x="2089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22</a:t>
              </a:r>
            </a:p>
          </p:txBody>
        </p:sp>
        <p:sp>
          <p:nvSpPr>
            <p:cNvPr id="231511" name="Rectangle 87"/>
            <p:cNvSpPr>
              <a:spLocks noChangeArrowheads="1"/>
            </p:cNvSpPr>
            <p:nvPr/>
          </p:nvSpPr>
          <p:spPr bwMode="auto">
            <a:xfrm>
              <a:off x="1730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23</a:t>
              </a:r>
            </a:p>
          </p:txBody>
        </p:sp>
        <p:sp>
          <p:nvSpPr>
            <p:cNvPr id="231512" name="Rectangle 88"/>
            <p:cNvSpPr>
              <a:spLocks noChangeArrowheads="1"/>
            </p:cNvSpPr>
            <p:nvPr/>
          </p:nvSpPr>
          <p:spPr bwMode="auto">
            <a:xfrm>
              <a:off x="1372" y="177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21</a:t>
              </a:r>
            </a:p>
          </p:txBody>
        </p:sp>
        <p:sp>
          <p:nvSpPr>
            <p:cNvPr id="231513" name="Rectangle 89"/>
            <p:cNvSpPr>
              <a:spLocks noChangeArrowheads="1"/>
            </p:cNvSpPr>
            <p:nvPr/>
          </p:nvSpPr>
          <p:spPr bwMode="auto">
            <a:xfrm>
              <a:off x="1013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20</a:t>
              </a:r>
            </a:p>
          </p:txBody>
        </p:sp>
        <p:sp>
          <p:nvSpPr>
            <p:cNvPr id="231514" name="Rectangle 90"/>
            <p:cNvSpPr>
              <a:spLocks noChangeArrowheads="1"/>
            </p:cNvSpPr>
            <p:nvPr/>
          </p:nvSpPr>
          <p:spPr bwMode="auto">
            <a:xfrm>
              <a:off x="2089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18</a:t>
              </a:r>
            </a:p>
          </p:txBody>
        </p:sp>
        <p:sp>
          <p:nvSpPr>
            <p:cNvPr id="231515" name="Rectangle 91"/>
            <p:cNvSpPr>
              <a:spLocks noChangeArrowheads="1"/>
            </p:cNvSpPr>
            <p:nvPr/>
          </p:nvSpPr>
          <p:spPr bwMode="auto">
            <a:xfrm>
              <a:off x="1730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19</a:t>
              </a:r>
            </a:p>
          </p:txBody>
        </p:sp>
        <p:sp>
          <p:nvSpPr>
            <p:cNvPr id="231516" name="Rectangle 92"/>
            <p:cNvSpPr>
              <a:spLocks noChangeArrowheads="1"/>
            </p:cNvSpPr>
            <p:nvPr/>
          </p:nvSpPr>
          <p:spPr bwMode="auto">
            <a:xfrm>
              <a:off x="1372" y="154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17</a:t>
              </a:r>
            </a:p>
          </p:txBody>
        </p:sp>
        <p:sp>
          <p:nvSpPr>
            <p:cNvPr id="231517" name="Rectangle 93"/>
            <p:cNvSpPr>
              <a:spLocks noChangeArrowheads="1"/>
            </p:cNvSpPr>
            <p:nvPr/>
          </p:nvSpPr>
          <p:spPr bwMode="auto">
            <a:xfrm>
              <a:off x="1013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16</a:t>
              </a:r>
            </a:p>
          </p:txBody>
        </p:sp>
        <p:sp>
          <p:nvSpPr>
            <p:cNvPr id="37915" name="Line 94"/>
            <p:cNvSpPr>
              <a:spLocks noChangeShapeType="1"/>
            </p:cNvSpPr>
            <p:nvPr/>
          </p:nvSpPr>
          <p:spPr bwMode="auto">
            <a:xfrm>
              <a:off x="1013" y="1548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7916" name="Line 95"/>
            <p:cNvSpPr>
              <a:spLocks noChangeShapeType="1"/>
            </p:cNvSpPr>
            <p:nvPr/>
          </p:nvSpPr>
          <p:spPr bwMode="auto">
            <a:xfrm>
              <a:off x="1013" y="177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7917" name="Line 96"/>
            <p:cNvSpPr>
              <a:spLocks noChangeShapeType="1"/>
            </p:cNvSpPr>
            <p:nvPr/>
          </p:nvSpPr>
          <p:spPr bwMode="auto">
            <a:xfrm>
              <a:off x="1013" y="1998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7918" name="Line 97"/>
            <p:cNvSpPr>
              <a:spLocks noChangeShapeType="1"/>
            </p:cNvSpPr>
            <p:nvPr/>
          </p:nvSpPr>
          <p:spPr bwMode="auto">
            <a:xfrm>
              <a:off x="1013" y="222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7919" name="Line 98"/>
            <p:cNvSpPr>
              <a:spLocks noChangeShapeType="1"/>
            </p:cNvSpPr>
            <p:nvPr/>
          </p:nvSpPr>
          <p:spPr bwMode="auto">
            <a:xfrm>
              <a:off x="1013" y="2448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7920" name="Line 99"/>
            <p:cNvSpPr>
              <a:spLocks noChangeShapeType="1"/>
            </p:cNvSpPr>
            <p:nvPr/>
          </p:nvSpPr>
          <p:spPr bwMode="auto">
            <a:xfrm>
              <a:off x="1013" y="1548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7921" name="Line 100"/>
            <p:cNvSpPr>
              <a:spLocks noChangeShapeType="1"/>
            </p:cNvSpPr>
            <p:nvPr/>
          </p:nvSpPr>
          <p:spPr bwMode="auto">
            <a:xfrm>
              <a:off x="1372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7922" name="Line 101"/>
            <p:cNvSpPr>
              <a:spLocks noChangeShapeType="1"/>
            </p:cNvSpPr>
            <p:nvPr/>
          </p:nvSpPr>
          <p:spPr bwMode="auto">
            <a:xfrm>
              <a:off x="1730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7923" name="Line 102"/>
            <p:cNvSpPr>
              <a:spLocks noChangeShapeType="1"/>
            </p:cNvSpPr>
            <p:nvPr/>
          </p:nvSpPr>
          <p:spPr bwMode="auto">
            <a:xfrm>
              <a:off x="2089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7924" name="Line 103"/>
            <p:cNvSpPr>
              <a:spLocks noChangeShapeType="1"/>
            </p:cNvSpPr>
            <p:nvPr/>
          </p:nvSpPr>
          <p:spPr bwMode="auto">
            <a:xfrm>
              <a:off x="2448" y="2223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7925" name="Line 104"/>
            <p:cNvSpPr>
              <a:spLocks noChangeShapeType="1"/>
            </p:cNvSpPr>
            <p:nvPr/>
          </p:nvSpPr>
          <p:spPr bwMode="auto">
            <a:xfrm>
              <a:off x="2448" y="1548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7926" name="Line 105"/>
            <p:cNvSpPr>
              <a:spLocks noChangeShapeType="1"/>
            </p:cNvSpPr>
            <p:nvPr/>
          </p:nvSpPr>
          <p:spPr bwMode="auto">
            <a:xfrm>
              <a:off x="1013" y="1773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7927" name="Line 106"/>
            <p:cNvSpPr>
              <a:spLocks noChangeShapeType="1"/>
            </p:cNvSpPr>
            <p:nvPr/>
          </p:nvSpPr>
          <p:spPr bwMode="auto">
            <a:xfrm>
              <a:off x="1372" y="1548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7928" name="Line 107"/>
            <p:cNvSpPr>
              <a:spLocks noChangeShapeType="1"/>
            </p:cNvSpPr>
            <p:nvPr/>
          </p:nvSpPr>
          <p:spPr bwMode="auto">
            <a:xfrm flipH="1" flipV="1">
              <a:off x="774" y="1297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31532" name="Text Box 108"/>
            <p:cNvSpPr txBox="1">
              <a:spLocks noChangeArrowheads="1"/>
            </p:cNvSpPr>
            <p:nvPr/>
          </p:nvSpPr>
          <p:spPr bwMode="auto">
            <a:xfrm>
              <a:off x="960" y="1319"/>
              <a:ext cx="1536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 </a:t>
              </a: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00     01     11     10</a:t>
              </a:r>
            </a:p>
          </p:txBody>
        </p:sp>
        <p:sp>
          <p:nvSpPr>
            <p:cNvPr id="231533" name="Text Box 109"/>
            <p:cNvSpPr txBox="1">
              <a:spLocks noChangeArrowheads="1"/>
            </p:cNvSpPr>
            <p:nvPr/>
          </p:nvSpPr>
          <p:spPr bwMode="auto">
            <a:xfrm>
              <a:off x="744" y="1612"/>
              <a:ext cx="299" cy="823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10</a:t>
              </a:r>
            </a:p>
          </p:txBody>
        </p:sp>
        <p:sp>
          <p:nvSpPr>
            <p:cNvPr id="231534" name="Text Box 110"/>
            <p:cNvSpPr txBox="1">
              <a:spLocks noChangeArrowheads="1"/>
            </p:cNvSpPr>
            <p:nvPr/>
          </p:nvSpPr>
          <p:spPr bwMode="auto">
            <a:xfrm>
              <a:off x="432" y="1200"/>
              <a:ext cx="768" cy="365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</a:t>
              </a:r>
              <a:r>
                <a:rPr lang="en-US" altLang="zh-CN" sz="3200" b="1" baseline="-30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</a:t>
              </a:r>
              <a:r>
                <a:rPr lang="en-US" altLang="zh-CN" sz="32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</a:t>
              </a:r>
              <a:r>
                <a:rPr lang="en-US" altLang="zh-CN" sz="3200" b="1" baseline="-30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3</a:t>
              </a:r>
              <a:endParaRPr lang="en-US" altLang="zh-CN" sz="3200" b="1" baseline="-30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231535" name="Text Box 111"/>
            <p:cNvSpPr txBox="1">
              <a:spLocks noChangeArrowheads="1"/>
            </p:cNvSpPr>
            <p:nvPr/>
          </p:nvSpPr>
          <p:spPr bwMode="auto">
            <a:xfrm>
              <a:off x="720" y="960"/>
              <a:ext cx="672" cy="365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</a:t>
              </a:r>
              <a:r>
                <a:rPr lang="en-US" altLang="zh-CN" sz="3200" b="1" baseline="-30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4</a:t>
              </a:r>
              <a:r>
                <a:rPr lang="en-US" altLang="zh-CN" sz="32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</a:t>
              </a:r>
              <a:r>
                <a:rPr lang="en-US" altLang="zh-CN" sz="3200" b="1" baseline="-30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5</a:t>
              </a:r>
              <a:endParaRPr lang="en-US" altLang="zh-CN" sz="3200" b="1" baseline="-30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</p:grpSp>
      <p:sp>
        <p:nvSpPr>
          <p:cNvPr id="231536" name="Text Box 112"/>
          <p:cNvSpPr txBox="1">
            <a:spLocks noChangeArrowheads="1"/>
          </p:cNvSpPr>
          <p:nvPr/>
        </p:nvSpPr>
        <p:spPr bwMode="auto">
          <a:xfrm>
            <a:off x="2050995" y="4601369"/>
            <a:ext cx="18288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32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1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 0 </a:t>
            </a:r>
          </a:p>
        </p:txBody>
      </p:sp>
      <p:sp>
        <p:nvSpPr>
          <p:cNvPr id="231537" name="Text Box 113"/>
          <p:cNvSpPr txBox="1">
            <a:spLocks noChangeArrowheads="1"/>
          </p:cNvSpPr>
          <p:nvPr/>
        </p:nvSpPr>
        <p:spPr bwMode="auto">
          <a:xfrm>
            <a:off x="6248400" y="4572000"/>
            <a:ext cx="1828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32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1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 1 </a:t>
            </a:r>
          </a:p>
        </p:txBody>
      </p:sp>
      <p:pic>
        <p:nvPicPr>
          <p:cNvPr id="37898" name="Picture 82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98266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-90264" y="25467"/>
            <a:ext cx="9324528" cy="26820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895350" y="3573463"/>
            <a:ext cx="3067050" cy="2095500"/>
            <a:chOff x="564" y="1128"/>
            <a:chExt cx="1932" cy="1320"/>
          </a:xfrm>
        </p:grpSpPr>
        <p:sp>
          <p:nvSpPr>
            <p:cNvPr id="39051" name="Rectangle 76"/>
            <p:cNvSpPr>
              <a:spLocks noChangeArrowheads="1"/>
            </p:cNvSpPr>
            <p:nvPr/>
          </p:nvSpPr>
          <p:spPr bwMode="auto">
            <a:xfrm>
              <a:off x="2089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9052" name="Rectangle 77"/>
            <p:cNvSpPr>
              <a:spLocks noChangeArrowheads="1"/>
            </p:cNvSpPr>
            <p:nvPr/>
          </p:nvSpPr>
          <p:spPr bwMode="auto">
            <a:xfrm>
              <a:off x="1730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1</a:t>
              </a:r>
            </a:p>
          </p:txBody>
        </p:sp>
        <p:sp>
          <p:nvSpPr>
            <p:cNvPr id="39053" name="Rectangle 78"/>
            <p:cNvSpPr>
              <a:spLocks noChangeArrowheads="1"/>
            </p:cNvSpPr>
            <p:nvPr/>
          </p:nvSpPr>
          <p:spPr bwMode="auto">
            <a:xfrm>
              <a:off x="1372" y="222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9054" name="Rectangle 79"/>
            <p:cNvSpPr>
              <a:spLocks noChangeArrowheads="1"/>
            </p:cNvSpPr>
            <p:nvPr/>
          </p:nvSpPr>
          <p:spPr bwMode="auto">
            <a:xfrm>
              <a:off x="1013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9055" name="Rectangle 80"/>
            <p:cNvSpPr>
              <a:spLocks noChangeArrowheads="1"/>
            </p:cNvSpPr>
            <p:nvPr/>
          </p:nvSpPr>
          <p:spPr bwMode="auto">
            <a:xfrm>
              <a:off x="2089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1</a:t>
              </a:r>
            </a:p>
          </p:txBody>
        </p:sp>
        <p:sp>
          <p:nvSpPr>
            <p:cNvPr id="39056" name="Rectangle 81"/>
            <p:cNvSpPr>
              <a:spLocks noChangeArrowheads="1"/>
            </p:cNvSpPr>
            <p:nvPr/>
          </p:nvSpPr>
          <p:spPr bwMode="auto">
            <a:xfrm>
              <a:off x="1730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9057" name="Rectangle 82"/>
            <p:cNvSpPr>
              <a:spLocks noChangeArrowheads="1"/>
            </p:cNvSpPr>
            <p:nvPr/>
          </p:nvSpPr>
          <p:spPr bwMode="auto">
            <a:xfrm>
              <a:off x="1372" y="199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9058" name="Rectangle 83"/>
            <p:cNvSpPr>
              <a:spLocks noChangeArrowheads="1"/>
            </p:cNvSpPr>
            <p:nvPr/>
          </p:nvSpPr>
          <p:spPr bwMode="auto">
            <a:xfrm>
              <a:off x="1013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1</a:t>
              </a:r>
            </a:p>
          </p:txBody>
        </p:sp>
        <p:sp>
          <p:nvSpPr>
            <p:cNvPr id="39059" name="Rectangle 84"/>
            <p:cNvSpPr>
              <a:spLocks noChangeArrowheads="1"/>
            </p:cNvSpPr>
            <p:nvPr/>
          </p:nvSpPr>
          <p:spPr bwMode="auto">
            <a:xfrm>
              <a:off x="2089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1</a:t>
              </a:r>
            </a:p>
          </p:txBody>
        </p:sp>
        <p:sp>
          <p:nvSpPr>
            <p:cNvPr id="39060" name="Rectangle 85"/>
            <p:cNvSpPr>
              <a:spLocks noChangeArrowheads="1"/>
            </p:cNvSpPr>
            <p:nvPr/>
          </p:nvSpPr>
          <p:spPr bwMode="auto">
            <a:xfrm>
              <a:off x="1730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9061" name="Rectangle 86"/>
            <p:cNvSpPr>
              <a:spLocks noChangeArrowheads="1"/>
            </p:cNvSpPr>
            <p:nvPr/>
          </p:nvSpPr>
          <p:spPr bwMode="auto">
            <a:xfrm>
              <a:off x="1372" y="177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1</a:t>
              </a:r>
            </a:p>
          </p:txBody>
        </p:sp>
        <p:sp>
          <p:nvSpPr>
            <p:cNvPr id="39062" name="Rectangle 87"/>
            <p:cNvSpPr>
              <a:spLocks noChangeArrowheads="1"/>
            </p:cNvSpPr>
            <p:nvPr/>
          </p:nvSpPr>
          <p:spPr bwMode="auto">
            <a:xfrm>
              <a:off x="1013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1</a:t>
              </a:r>
            </a:p>
          </p:txBody>
        </p:sp>
        <p:sp>
          <p:nvSpPr>
            <p:cNvPr id="39063" name="Rectangle 88"/>
            <p:cNvSpPr>
              <a:spLocks noChangeArrowheads="1"/>
            </p:cNvSpPr>
            <p:nvPr/>
          </p:nvSpPr>
          <p:spPr bwMode="auto">
            <a:xfrm>
              <a:off x="2089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9064" name="Rectangle 89"/>
            <p:cNvSpPr>
              <a:spLocks noChangeArrowheads="1"/>
            </p:cNvSpPr>
            <p:nvPr/>
          </p:nvSpPr>
          <p:spPr bwMode="auto">
            <a:xfrm>
              <a:off x="1730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9065" name="Rectangle 90"/>
            <p:cNvSpPr>
              <a:spLocks noChangeArrowheads="1"/>
            </p:cNvSpPr>
            <p:nvPr/>
          </p:nvSpPr>
          <p:spPr bwMode="auto">
            <a:xfrm>
              <a:off x="1372" y="154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1</a:t>
              </a:r>
            </a:p>
          </p:txBody>
        </p:sp>
        <p:sp>
          <p:nvSpPr>
            <p:cNvPr id="39066" name="Rectangle 91"/>
            <p:cNvSpPr>
              <a:spLocks noChangeArrowheads="1"/>
            </p:cNvSpPr>
            <p:nvPr/>
          </p:nvSpPr>
          <p:spPr bwMode="auto">
            <a:xfrm>
              <a:off x="1013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1 </a:t>
              </a:r>
            </a:p>
          </p:txBody>
        </p:sp>
        <p:sp>
          <p:nvSpPr>
            <p:cNvPr id="39067" name="Line 92"/>
            <p:cNvSpPr>
              <a:spLocks noChangeShapeType="1"/>
            </p:cNvSpPr>
            <p:nvPr/>
          </p:nvSpPr>
          <p:spPr bwMode="auto">
            <a:xfrm>
              <a:off x="1013" y="1548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68" name="Line 93"/>
            <p:cNvSpPr>
              <a:spLocks noChangeShapeType="1"/>
            </p:cNvSpPr>
            <p:nvPr/>
          </p:nvSpPr>
          <p:spPr bwMode="auto">
            <a:xfrm>
              <a:off x="1013" y="177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69" name="Line 94"/>
            <p:cNvSpPr>
              <a:spLocks noChangeShapeType="1"/>
            </p:cNvSpPr>
            <p:nvPr/>
          </p:nvSpPr>
          <p:spPr bwMode="auto">
            <a:xfrm>
              <a:off x="1013" y="1998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70" name="Line 95"/>
            <p:cNvSpPr>
              <a:spLocks noChangeShapeType="1"/>
            </p:cNvSpPr>
            <p:nvPr/>
          </p:nvSpPr>
          <p:spPr bwMode="auto">
            <a:xfrm>
              <a:off x="1013" y="222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71" name="Line 96"/>
            <p:cNvSpPr>
              <a:spLocks noChangeShapeType="1"/>
            </p:cNvSpPr>
            <p:nvPr/>
          </p:nvSpPr>
          <p:spPr bwMode="auto">
            <a:xfrm>
              <a:off x="1013" y="2448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72" name="Line 97"/>
            <p:cNvSpPr>
              <a:spLocks noChangeShapeType="1"/>
            </p:cNvSpPr>
            <p:nvPr/>
          </p:nvSpPr>
          <p:spPr bwMode="auto">
            <a:xfrm>
              <a:off x="1013" y="1548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73" name="Line 98"/>
            <p:cNvSpPr>
              <a:spLocks noChangeShapeType="1"/>
            </p:cNvSpPr>
            <p:nvPr/>
          </p:nvSpPr>
          <p:spPr bwMode="auto">
            <a:xfrm>
              <a:off x="1372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74" name="Line 99"/>
            <p:cNvSpPr>
              <a:spLocks noChangeShapeType="1"/>
            </p:cNvSpPr>
            <p:nvPr/>
          </p:nvSpPr>
          <p:spPr bwMode="auto">
            <a:xfrm>
              <a:off x="1730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75" name="Line 100"/>
            <p:cNvSpPr>
              <a:spLocks noChangeShapeType="1"/>
            </p:cNvSpPr>
            <p:nvPr/>
          </p:nvSpPr>
          <p:spPr bwMode="auto">
            <a:xfrm>
              <a:off x="2089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76" name="Line 101"/>
            <p:cNvSpPr>
              <a:spLocks noChangeShapeType="1"/>
            </p:cNvSpPr>
            <p:nvPr/>
          </p:nvSpPr>
          <p:spPr bwMode="auto">
            <a:xfrm>
              <a:off x="2448" y="2223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77" name="Line 102"/>
            <p:cNvSpPr>
              <a:spLocks noChangeShapeType="1"/>
            </p:cNvSpPr>
            <p:nvPr/>
          </p:nvSpPr>
          <p:spPr bwMode="auto">
            <a:xfrm>
              <a:off x="2448" y="1548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78" name="Line 103"/>
            <p:cNvSpPr>
              <a:spLocks noChangeShapeType="1"/>
            </p:cNvSpPr>
            <p:nvPr/>
          </p:nvSpPr>
          <p:spPr bwMode="auto">
            <a:xfrm>
              <a:off x="1013" y="1773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79" name="Line 104"/>
            <p:cNvSpPr>
              <a:spLocks noChangeShapeType="1"/>
            </p:cNvSpPr>
            <p:nvPr/>
          </p:nvSpPr>
          <p:spPr bwMode="auto">
            <a:xfrm>
              <a:off x="1372" y="1548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80" name="Line 105"/>
            <p:cNvSpPr>
              <a:spLocks noChangeShapeType="1"/>
            </p:cNvSpPr>
            <p:nvPr/>
          </p:nvSpPr>
          <p:spPr bwMode="auto">
            <a:xfrm flipH="1" flipV="1">
              <a:off x="774" y="1297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81" name="Text Box 106"/>
            <p:cNvSpPr txBox="1">
              <a:spLocks noChangeArrowheads="1"/>
            </p:cNvSpPr>
            <p:nvPr/>
          </p:nvSpPr>
          <p:spPr bwMode="auto">
            <a:xfrm>
              <a:off x="960" y="1319"/>
              <a:ext cx="15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+mn-lt"/>
                </a:rPr>
                <a:t>  00     01     11     10</a:t>
              </a:r>
            </a:p>
          </p:txBody>
        </p:sp>
        <p:sp>
          <p:nvSpPr>
            <p:cNvPr id="39082" name="Text Box 107"/>
            <p:cNvSpPr txBox="1">
              <a:spLocks noChangeArrowheads="1"/>
            </p:cNvSpPr>
            <p:nvPr/>
          </p:nvSpPr>
          <p:spPr bwMode="auto">
            <a:xfrm>
              <a:off x="744" y="1612"/>
              <a:ext cx="299" cy="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0000"/>
                </a:lnSpc>
              </a:pPr>
              <a:r>
                <a:rPr lang="en-US" altLang="zh-CN" sz="2000" b="1">
                  <a:latin typeface="+mn-lt"/>
                </a:rPr>
                <a:t>00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000" b="1">
                  <a:latin typeface="+mn-lt"/>
                </a:rPr>
                <a:t>01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000" b="1">
                  <a:latin typeface="+mn-lt"/>
                </a:rPr>
                <a:t>11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000" b="1">
                  <a:latin typeface="+mn-lt"/>
                </a:rPr>
                <a:t>10</a:t>
              </a:r>
            </a:p>
          </p:txBody>
        </p:sp>
        <p:sp>
          <p:nvSpPr>
            <p:cNvPr id="39083" name="Text Box 108"/>
            <p:cNvSpPr txBox="1">
              <a:spLocks noChangeArrowheads="1"/>
            </p:cNvSpPr>
            <p:nvPr/>
          </p:nvSpPr>
          <p:spPr bwMode="auto">
            <a:xfrm>
              <a:off x="564" y="1336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latin typeface="+mn-lt"/>
                </a:rPr>
                <a:t>BC</a:t>
              </a:r>
              <a:endParaRPr lang="en-US" altLang="zh-CN" b="1" baseline="-30000" dirty="0">
                <a:latin typeface="+mn-lt"/>
              </a:endParaRPr>
            </a:p>
          </p:txBody>
        </p:sp>
        <p:sp>
          <p:nvSpPr>
            <p:cNvPr id="39084" name="Text Box 109"/>
            <p:cNvSpPr txBox="1">
              <a:spLocks noChangeArrowheads="1"/>
            </p:cNvSpPr>
            <p:nvPr/>
          </p:nvSpPr>
          <p:spPr bwMode="auto">
            <a:xfrm>
              <a:off x="744" y="1128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latin typeface="+mn-lt"/>
                </a:rPr>
                <a:t>DE</a:t>
              </a:r>
              <a:endParaRPr lang="en-US" altLang="zh-CN" b="1" baseline="-30000" dirty="0">
                <a:latin typeface="+mn-lt"/>
              </a:endParaRPr>
            </a:p>
          </p:txBody>
        </p:sp>
      </p:grpSp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467544" y="2858515"/>
            <a:ext cx="8915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00" b="1" i="1" dirty="0">
                <a:latin typeface="+mn-lt"/>
              </a:rPr>
              <a:t>F</a:t>
            </a:r>
            <a:r>
              <a:rPr lang="en-US" altLang="zh-CN" sz="3000" b="1" dirty="0">
                <a:latin typeface="+mn-lt"/>
              </a:rPr>
              <a:t>= </a:t>
            </a:r>
            <a:r>
              <a:rPr lang="en-US" altLang="zh-CN" sz="3000" b="1" dirty="0">
                <a:latin typeface="+mn-lt"/>
                <a:cs typeface="Times New Roman" pitchFamily="18" charset="0"/>
              </a:rPr>
              <a:t>Σ </a:t>
            </a:r>
            <a:r>
              <a:rPr lang="en-US" altLang="zh-CN" sz="3000" b="1" dirty="0">
                <a:latin typeface="+mn-lt"/>
              </a:rPr>
              <a:t>m</a:t>
            </a:r>
            <a:r>
              <a:rPr lang="en-US" altLang="zh-CN" sz="3000" b="1" dirty="0">
                <a:latin typeface="+mn-lt"/>
                <a:cs typeface="Times New Roman" pitchFamily="18" charset="0"/>
              </a:rPr>
              <a:t>( 0</a:t>
            </a:r>
            <a:r>
              <a:rPr lang="en-US" altLang="zh-CN" sz="3000" b="1" dirty="0">
                <a:latin typeface="+mn-lt"/>
              </a:rPr>
              <a:t>,1,4</a:t>
            </a:r>
            <a:r>
              <a:rPr lang="en-US" altLang="zh-CN" sz="3000" b="1" dirty="0">
                <a:latin typeface="+mn-lt"/>
                <a:cs typeface="Times New Roman" pitchFamily="18" charset="0"/>
              </a:rPr>
              <a:t>, 5 , 6 , 11,12,14,16,20,22,28,30,31 )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762000" y="-23665"/>
            <a:ext cx="3276600" cy="2362200"/>
            <a:chOff x="432" y="960"/>
            <a:chExt cx="2064" cy="1488"/>
          </a:xfrm>
        </p:grpSpPr>
        <p:sp>
          <p:nvSpPr>
            <p:cNvPr id="232452" name="Rectangle 4"/>
            <p:cNvSpPr>
              <a:spLocks noChangeArrowheads="1"/>
            </p:cNvSpPr>
            <p:nvPr/>
          </p:nvSpPr>
          <p:spPr bwMode="auto">
            <a:xfrm>
              <a:off x="2089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10</a:t>
              </a:r>
            </a:p>
          </p:txBody>
        </p:sp>
        <p:sp>
          <p:nvSpPr>
            <p:cNvPr id="232453" name="Rectangle 5"/>
            <p:cNvSpPr>
              <a:spLocks noChangeArrowheads="1"/>
            </p:cNvSpPr>
            <p:nvPr/>
          </p:nvSpPr>
          <p:spPr bwMode="auto">
            <a:xfrm>
              <a:off x="1730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11</a:t>
              </a:r>
            </a:p>
          </p:txBody>
        </p:sp>
        <p:sp>
          <p:nvSpPr>
            <p:cNvPr id="232454" name="Rectangle 6"/>
            <p:cNvSpPr>
              <a:spLocks noChangeArrowheads="1"/>
            </p:cNvSpPr>
            <p:nvPr/>
          </p:nvSpPr>
          <p:spPr bwMode="auto">
            <a:xfrm>
              <a:off x="1372" y="222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9</a:t>
              </a:r>
            </a:p>
          </p:txBody>
        </p:sp>
        <p:sp>
          <p:nvSpPr>
            <p:cNvPr id="232455" name="Rectangle 7"/>
            <p:cNvSpPr>
              <a:spLocks noChangeArrowheads="1"/>
            </p:cNvSpPr>
            <p:nvPr/>
          </p:nvSpPr>
          <p:spPr bwMode="auto">
            <a:xfrm>
              <a:off x="1013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8</a:t>
              </a:r>
            </a:p>
          </p:txBody>
        </p:sp>
        <p:sp>
          <p:nvSpPr>
            <p:cNvPr id="232456" name="Rectangle 8"/>
            <p:cNvSpPr>
              <a:spLocks noChangeArrowheads="1"/>
            </p:cNvSpPr>
            <p:nvPr/>
          </p:nvSpPr>
          <p:spPr bwMode="auto">
            <a:xfrm>
              <a:off x="2089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14</a:t>
              </a:r>
            </a:p>
          </p:txBody>
        </p:sp>
        <p:sp>
          <p:nvSpPr>
            <p:cNvPr id="232457" name="Rectangle 9"/>
            <p:cNvSpPr>
              <a:spLocks noChangeArrowheads="1"/>
            </p:cNvSpPr>
            <p:nvPr/>
          </p:nvSpPr>
          <p:spPr bwMode="auto">
            <a:xfrm>
              <a:off x="1730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15</a:t>
              </a:r>
            </a:p>
          </p:txBody>
        </p:sp>
        <p:sp>
          <p:nvSpPr>
            <p:cNvPr id="232458" name="Rectangle 10"/>
            <p:cNvSpPr>
              <a:spLocks noChangeArrowheads="1"/>
            </p:cNvSpPr>
            <p:nvPr/>
          </p:nvSpPr>
          <p:spPr bwMode="auto">
            <a:xfrm>
              <a:off x="1372" y="199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13</a:t>
              </a:r>
            </a:p>
          </p:txBody>
        </p:sp>
        <p:sp>
          <p:nvSpPr>
            <p:cNvPr id="232459" name="Rectangle 11"/>
            <p:cNvSpPr>
              <a:spLocks noChangeArrowheads="1"/>
            </p:cNvSpPr>
            <p:nvPr/>
          </p:nvSpPr>
          <p:spPr bwMode="auto">
            <a:xfrm>
              <a:off x="1013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12</a:t>
              </a:r>
            </a:p>
          </p:txBody>
        </p:sp>
        <p:sp>
          <p:nvSpPr>
            <p:cNvPr id="232460" name="Rectangle 12"/>
            <p:cNvSpPr>
              <a:spLocks noChangeArrowheads="1"/>
            </p:cNvSpPr>
            <p:nvPr/>
          </p:nvSpPr>
          <p:spPr bwMode="auto">
            <a:xfrm>
              <a:off x="2089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6</a:t>
              </a:r>
            </a:p>
          </p:txBody>
        </p:sp>
        <p:sp>
          <p:nvSpPr>
            <p:cNvPr id="232461" name="Rectangle 13"/>
            <p:cNvSpPr>
              <a:spLocks noChangeArrowheads="1"/>
            </p:cNvSpPr>
            <p:nvPr/>
          </p:nvSpPr>
          <p:spPr bwMode="auto">
            <a:xfrm>
              <a:off x="1730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7</a:t>
              </a:r>
            </a:p>
          </p:txBody>
        </p:sp>
        <p:sp>
          <p:nvSpPr>
            <p:cNvPr id="232462" name="Rectangle 14"/>
            <p:cNvSpPr>
              <a:spLocks noChangeArrowheads="1"/>
            </p:cNvSpPr>
            <p:nvPr/>
          </p:nvSpPr>
          <p:spPr bwMode="auto">
            <a:xfrm>
              <a:off x="1372" y="177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5</a:t>
              </a:r>
            </a:p>
          </p:txBody>
        </p:sp>
        <p:sp>
          <p:nvSpPr>
            <p:cNvPr id="232463" name="Rectangle 15"/>
            <p:cNvSpPr>
              <a:spLocks noChangeArrowheads="1"/>
            </p:cNvSpPr>
            <p:nvPr/>
          </p:nvSpPr>
          <p:spPr bwMode="auto">
            <a:xfrm>
              <a:off x="1013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4</a:t>
              </a:r>
            </a:p>
          </p:txBody>
        </p:sp>
        <p:sp>
          <p:nvSpPr>
            <p:cNvPr id="232464" name="Rectangle 16"/>
            <p:cNvSpPr>
              <a:spLocks noChangeArrowheads="1"/>
            </p:cNvSpPr>
            <p:nvPr/>
          </p:nvSpPr>
          <p:spPr bwMode="auto">
            <a:xfrm>
              <a:off x="2089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</a:t>
              </a:r>
            </a:p>
          </p:txBody>
        </p:sp>
        <p:sp>
          <p:nvSpPr>
            <p:cNvPr id="232465" name="Rectangle 17"/>
            <p:cNvSpPr>
              <a:spLocks noChangeArrowheads="1"/>
            </p:cNvSpPr>
            <p:nvPr/>
          </p:nvSpPr>
          <p:spPr bwMode="auto">
            <a:xfrm>
              <a:off x="1730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3</a:t>
              </a:r>
            </a:p>
          </p:txBody>
        </p:sp>
        <p:sp>
          <p:nvSpPr>
            <p:cNvPr id="232466" name="Rectangle 18"/>
            <p:cNvSpPr>
              <a:spLocks noChangeArrowheads="1"/>
            </p:cNvSpPr>
            <p:nvPr/>
          </p:nvSpPr>
          <p:spPr bwMode="auto">
            <a:xfrm>
              <a:off x="1372" y="154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</a:t>
              </a:r>
            </a:p>
          </p:txBody>
        </p:sp>
        <p:sp>
          <p:nvSpPr>
            <p:cNvPr id="232467" name="Rectangle 19"/>
            <p:cNvSpPr>
              <a:spLocks noChangeArrowheads="1"/>
            </p:cNvSpPr>
            <p:nvPr/>
          </p:nvSpPr>
          <p:spPr bwMode="auto">
            <a:xfrm>
              <a:off x="1013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 </a:t>
              </a:r>
            </a:p>
          </p:txBody>
        </p:sp>
        <p:sp>
          <p:nvSpPr>
            <p:cNvPr id="39033" name="Line 20"/>
            <p:cNvSpPr>
              <a:spLocks noChangeShapeType="1"/>
            </p:cNvSpPr>
            <p:nvPr/>
          </p:nvSpPr>
          <p:spPr bwMode="auto">
            <a:xfrm>
              <a:off x="1013" y="1548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34" name="Line 21"/>
            <p:cNvSpPr>
              <a:spLocks noChangeShapeType="1"/>
            </p:cNvSpPr>
            <p:nvPr/>
          </p:nvSpPr>
          <p:spPr bwMode="auto">
            <a:xfrm>
              <a:off x="1013" y="177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35" name="Line 22"/>
            <p:cNvSpPr>
              <a:spLocks noChangeShapeType="1"/>
            </p:cNvSpPr>
            <p:nvPr/>
          </p:nvSpPr>
          <p:spPr bwMode="auto">
            <a:xfrm>
              <a:off x="1013" y="1998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36" name="Line 23"/>
            <p:cNvSpPr>
              <a:spLocks noChangeShapeType="1"/>
            </p:cNvSpPr>
            <p:nvPr/>
          </p:nvSpPr>
          <p:spPr bwMode="auto">
            <a:xfrm>
              <a:off x="1013" y="222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37" name="Line 24"/>
            <p:cNvSpPr>
              <a:spLocks noChangeShapeType="1"/>
            </p:cNvSpPr>
            <p:nvPr/>
          </p:nvSpPr>
          <p:spPr bwMode="auto">
            <a:xfrm>
              <a:off x="1013" y="2448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38" name="Line 25"/>
            <p:cNvSpPr>
              <a:spLocks noChangeShapeType="1"/>
            </p:cNvSpPr>
            <p:nvPr/>
          </p:nvSpPr>
          <p:spPr bwMode="auto">
            <a:xfrm>
              <a:off x="1013" y="1548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39" name="Line 26"/>
            <p:cNvSpPr>
              <a:spLocks noChangeShapeType="1"/>
            </p:cNvSpPr>
            <p:nvPr/>
          </p:nvSpPr>
          <p:spPr bwMode="auto">
            <a:xfrm>
              <a:off x="1372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40" name="Line 27"/>
            <p:cNvSpPr>
              <a:spLocks noChangeShapeType="1"/>
            </p:cNvSpPr>
            <p:nvPr/>
          </p:nvSpPr>
          <p:spPr bwMode="auto">
            <a:xfrm>
              <a:off x="1730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41" name="Line 28"/>
            <p:cNvSpPr>
              <a:spLocks noChangeShapeType="1"/>
            </p:cNvSpPr>
            <p:nvPr/>
          </p:nvSpPr>
          <p:spPr bwMode="auto">
            <a:xfrm>
              <a:off x="2089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42" name="Line 29"/>
            <p:cNvSpPr>
              <a:spLocks noChangeShapeType="1"/>
            </p:cNvSpPr>
            <p:nvPr/>
          </p:nvSpPr>
          <p:spPr bwMode="auto">
            <a:xfrm>
              <a:off x="2448" y="2223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43" name="Line 30"/>
            <p:cNvSpPr>
              <a:spLocks noChangeShapeType="1"/>
            </p:cNvSpPr>
            <p:nvPr/>
          </p:nvSpPr>
          <p:spPr bwMode="auto">
            <a:xfrm>
              <a:off x="2448" y="1548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44" name="Line 31"/>
            <p:cNvSpPr>
              <a:spLocks noChangeShapeType="1"/>
            </p:cNvSpPr>
            <p:nvPr/>
          </p:nvSpPr>
          <p:spPr bwMode="auto">
            <a:xfrm>
              <a:off x="1013" y="1773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45" name="Line 32"/>
            <p:cNvSpPr>
              <a:spLocks noChangeShapeType="1"/>
            </p:cNvSpPr>
            <p:nvPr/>
          </p:nvSpPr>
          <p:spPr bwMode="auto">
            <a:xfrm>
              <a:off x="1372" y="1548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46" name="Line 33"/>
            <p:cNvSpPr>
              <a:spLocks noChangeShapeType="1"/>
            </p:cNvSpPr>
            <p:nvPr/>
          </p:nvSpPr>
          <p:spPr bwMode="auto">
            <a:xfrm flipH="1" flipV="1">
              <a:off x="774" y="1297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32482" name="Text Box 34"/>
            <p:cNvSpPr txBox="1">
              <a:spLocks noChangeArrowheads="1"/>
            </p:cNvSpPr>
            <p:nvPr/>
          </p:nvSpPr>
          <p:spPr bwMode="auto">
            <a:xfrm>
              <a:off x="960" y="1319"/>
              <a:ext cx="1536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 00     01     11     10</a:t>
              </a:r>
            </a:p>
          </p:txBody>
        </p:sp>
        <p:sp>
          <p:nvSpPr>
            <p:cNvPr id="232483" name="Text Box 35"/>
            <p:cNvSpPr txBox="1">
              <a:spLocks noChangeArrowheads="1"/>
            </p:cNvSpPr>
            <p:nvPr/>
          </p:nvSpPr>
          <p:spPr bwMode="auto">
            <a:xfrm>
              <a:off x="744" y="1612"/>
              <a:ext cx="299" cy="81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10</a:t>
              </a:r>
            </a:p>
          </p:txBody>
        </p:sp>
        <p:sp>
          <p:nvSpPr>
            <p:cNvPr id="232484" name="Text Box 36"/>
            <p:cNvSpPr txBox="1">
              <a:spLocks noChangeArrowheads="1"/>
            </p:cNvSpPr>
            <p:nvPr/>
          </p:nvSpPr>
          <p:spPr bwMode="auto">
            <a:xfrm>
              <a:off x="432" y="1200"/>
              <a:ext cx="768" cy="365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</a:t>
              </a:r>
              <a:r>
                <a:rPr lang="en-US" altLang="zh-CN" sz="3200" b="1" baseline="-30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</a:t>
              </a:r>
              <a:r>
                <a:rPr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</a:t>
              </a:r>
              <a:r>
                <a:rPr lang="en-US" altLang="zh-CN" sz="3200" b="1" baseline="-30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3</a:t>
              </a:r>
              <a:endParaRPr lang="en-US" altLang="zh-CN" sz="32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232485" name="Text Box 37"/>
            <p:cNvSpPr txBox="1">
              <a:spLocks noChangeArrowheads="1"/>
            </p:cNvSpPr>
            <p:nvPr/>
          </p:nvSpPr>
          <p:spPr bwMode="auto">
            <a:xfrm>
              <a:off x="720" y="960"/>
              <a:ext cx="672" cy="365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4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5</a:t>
              </a: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876800" y="-23665"/>
            <a:ext cx="3276600" cy="2362200"/>
            <a:chOff x="432" y="960"/>
            <a:chExt cx="2064" cy="1488"/>
          </a:xfrm>
        </p:grpSpPr>
        <p:sp>
          <p:nvSpPr>
            <p:cNvPr id="232487" name="Rectangle 39"/>
            <p:cNvSpPr>
              <a:spLocks noChangeArrowheads="1"/>
            </p:cNvSpPr>
            <p:nvPr/>
          </p:nvSpPr>
          <p:spPr bwMode="auto">
            <a:xfrm>
              <a:off x="2089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26</a:t>
              </a:r>
            </a:p>
          </p:txBody>
        </p:sp>
        <p:sp>
          <p:nvSpPr>
            <p:cNvPr id="232488" name="Rectangle 40"/>
            <p:cNvSpPr>
              <a:spLocks noChangeArrowheads="1"/>
            </p:cNvSpPr>
            <p:nvPr/>
          </p:nvSpPr>
          <p:spPr bwMode="auto">
            <a:xfrm>
              <a:off x="1730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27</a:t>
              </a:r>
            </a:p>
          </p:txBody>
        </p:sp>
        <p:sp>
          <p:nvSpPr>
            <p:cNvPr id="232489" name="Rectangle 41"/>
            <p:cNvSpPr>
              <a:spLocks noChangeArrowheads="1"/>
            </p:cNvSpPr>
            <p:nvPr/>
          </p:nvSpPr>
          <p:spPr bwMode="auto">
            <a:xfrm>
              <a:off x="1372" y="222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25</a:t>
              </a:r>
            </a:p>
          </p:txBody>
        </p:sp>
        <p:sp>
          <p:nvSpPr>
            <p:cNvPr id="232490" name="Rectangle 42"/>
            <p:cNvSpPr>
              <a:spLocks noChangeArrowheads="1"/>
            </p:cNvSpPr>
            <p:nvPr/>
          </p:nvSpPr>
          <p:spPr bwMode="auto">
            <a:xfrm>
              <a:off x="1013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24</a:t>
              </a:r>
            </a:p>
          </p:txBody>
        </p:sp>
        <p:sp>
          <p:nvSpPr>
            <p:cNvPr id="232491" name="Rectangle 43"/>
            <p:cNvSpPr>
              <a:spLocks noChangeArrowheads="1"/>
            </p:cNvSpPr>
            <p:nvPr/>
          </p:nvSpPr>
          <p:spPr bwMode="auto">
            <a:xfrm>
              <a:off x="2089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30</a:t>
              </a:r>
            </a:p>
          </p:txBody>
        </p:sp>
        <p:sp>
          <p:nvSpPr>
            <p:cNvPr id="232492" name="Rectangle 44"/>
            <p:cNvSpPr>
              <a:spLocks noChangeArrowheads="1"/>
            </p:cNvSpPr>
            <p:nvPr/>
          </p:nvSpPr>
          <p:spPr bwMode="auto">
            <a:xfrm>
              <a:off x="1730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31</a:t>
              </a:r>
            </a:p>
          </p:txBody>
        </p:sp>
        <p:sp>
          <p:nvSpPr>
            <p:cNvPr id="232493" name="Rectangle 45"/>
            <p:cNvSpPr>
              <a:spLocks noChangeArrowheads="1"/>
            </p:cNvSpPr>
            <p:nvPr/>
          </p:nvSpPr>
          <p:spPr bwMode="auto">
            <a:xfrm>
              <a:off x="1372" y="199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29</a:t>
              </a:r>
            </a:p>
          </p:txBody>
        </p:sp>
        <p:sp>
          <p:nvSpPr>
            <p:cNvPr id="232494" name="Rectangle 46"/>
            <p:cNvSpPr>
              <a:spLocks noChangeArrowheads="1"/>
            </p:cNvSpPr>
            <p:nvPr/>
          </p:nvSpPr>
          <p:spPr bwMode="auto">
            <a:xfrm>
              <a:off x="1013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28</a:t>
              </a:r>
            </a:p>
          </p:txBody>
        </p:sp>
        <p:sp>
          <p:nvSpPr>
            <p:cNvPr id="232495" name="Rectangle 47"/>
            <p:cNvSpPr>
              <a:spLocks noChangeArrowheads="1"/>
            </p:cNvSpPr>
            <p:nvPr/>
          </p:nvSpPr>
          <p:spPr bwMode="auto">
            <a:xfrm>
              <a:off x="2089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22</a:t>
              </a:r>
            </a:p>
          </p:txBody>
        </p:sp>
        <p:sp>
          <p:nvSpPr>
            <p:cNvPr id="232496" name="Rectangle 48"/>
            <p:cNvSpPr>
              <a:spLocks noChangeArrowheads="1"/>
            </p:cNvSpPr>
            <p:nvPr/>
          </p:nvSpPr>
          <p:spPr bwMode="auto">
            <a:xfrm>
              <a:off x="1730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23</a:t>
              </a:r>
            </a:p>
          </p:txBody>
        </p:sp>
        <p:sp>
          <p:nvSpPr>
            <p:cNvPr id="232497" name="Rectangle 49"/>
            <p:cNvSpPr>
              <a:spLocks noChangeArrowheads="1"/>
            </p:cNvSpPr>
            <p:nvPr/>
          </p:nvSpPr>
          <p:spPr bwMode="auto">
            <a:xfrm>
              <a:off x="1372" y="177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21</a:t>
              </a:r>
            </a:p>
          </p:txBody>
        </p:sp>
        <p:sp>
          <p:nvSpPr>
            <p:cNvPr id="232498" name="Rectangle 50"/>
            <p:cNvSpPr>
              <a:spLocks noChangeArrowheads="1"/>
            </p:cNvSpPr>
            <p:nvPr/>
          </p:nvSpPr>
          <p:spPr bwMode="auto">
            <a:xfrm>
              <a:off x="1013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20</a:t>
              </a:r>
            </a:p>
          </p:txBody>
        </p:sp>
        <p:sp>
          <p:nvSpPr>
            <p:cNvPr id="232499" name="Rectangle 51"/>
            <p:cNvSpPr>
              <a:spLocks noChangeArrowheads="1"/>
            </p:cNvSpPr>
            <p:nvPr/>
          </p:nvSpPr>
          <p:spPr bwMode="auto">
            <a:xfrm>
              <a:off x="2089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18</a:t>
              </a:r>
            </a:p>
          </p:txBody>
        </p:sp>
        <p:sp>
          <p:nvSpPr>
            <p:cNvPr id="232500" name="Rectangle 52"/>
            <p:cNvSpPr>
              <a:spLocks noChangeArrowheads="1"/>
            </p:cNvSpPr>
            <p:nvPr/>
          </p:nvSpPr>
          <p:spPr bwMode="auto">
            <a:xfrm>
              <a:off x="1730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19</a:t>
              </a:r>
            </a:p>
          </p:txBody>
        </p:sp>
        <p:sp>
          <p:nvSpPr>
            <p:cNvPr id="232501" name="Rectangle 53"/>
            <p:cNvSpPr>
              <a:spLocks noChangeArrowheads="1"/>
            </p:cNvSpPr>
            <p:nvPr/>
          </p:nvSpPr>
          <p:spPr bwMode="auto">
            <a:xfrm>
              <a:off x="1372" y="154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17</a:t>
              </a:r>
            </a:p>
          </p:txBody>
        </p:sp>
        <p:sp>
          <p:nvSpPr>
            <p:cNvPr id="232502" name="Rectangle 54"/>
            <p:cNvSpPr>
              <a:spLocks noChangeArrowheads="1"/>
            </p:cNvSpPr>
            <p:nvPr/>
          </p:nvSpPr>
          <p:spPr bwMode="auto">
            <a:xfrm>
              <a:off x="1013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16</a:t>
              </a:r>
            </a:p>
          </p:txBody>
        </p:sp>
        <p:sp>
          <p:nvSpPr>
            <p:cNvPr id="38999" name="Line 55"/>
            <p:cNvSpPr>
              <a:spLocks noChangeShapeType="1"/>
            </p:cNvSpPr>
            <p:nvPr/>
          </p:nvSpPr>
          <p:spPr bwMode="auto">
            <a:xfrm>
              <a:off x="1013" y="1548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00" name="Line 56"/>
            <p:cNvSpPr>
              <a:spLocks noChangeShapeType="1"/>
            </p:cNvSpPr>
            <p:nvPr/>
          </p:nvSpPr>
          <p:spPr bwMode="auto">
            <a:xfrm>
              <a:off x="1013" y="177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01" name="Line 57"/>
            <p:cNvSpPr>
              <a:spLocks noChangeShapeType="1"/>
            </p:cNvSpPr>
            <p:nvPr/>
          </p:nvSpPr>
          <p:spPr bwMode="auto">
            <a:xfrm>
              <a:off x="1013" y="1998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02" name="Line 58"/>
            <p:cNvSpPr>
              <a:spLocks noChangeShapeType="1"/>
            </p:cNvSpPr>
            <p:nvPr/>
          </p:nvSpPr>
          <p:spPr bwMode="auto">
            <a:xfrm>
              <a:off x="1013" y="222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03" name="Line 59"/>
            <p:cNvSpPr>
              <a:spLocks noChangeShapeType="1"/>
            </p:cNvSpPr>
            <p:nvPr/>
          </p:nvSpPr>
          <p:spPr bwMode="auto">
            <a:xfrm>
              <a:off x="1013" y="2448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04" name="Line 60"/>
            <p:cNvSpPr>
              <a:spLocks noChangeShapeType="1"/>
            </p:cNvSpPr>
            <p:nvPr/>
          </p:nvSpPr>
          <p:spPr bwMode="auto">
            <a:xfrm>
              <a:off x="1013" y="1548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05" name="Line 61"/>
            <p:cNvSpPr>
              <a:spLocks noChangeShapeType="1"/>
            </p:cNvSpPr>
            <p:nvPr/>
          </p:nvSpPr>
          <p:spPr bwMode="auto">
            <a:xfrm>
              <a:off x="1372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06" name="Line 62"/>
            <p:cNvSpPr>
              <a:spLocks noChangeShapeType="1"/>
            </p:cNvSpPr>
            <p:nvPr/>
          </p:nvSpPr>
          <p:spPr bwMode="auto">
            <a:xfrm>
              <a:off x="1730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07" name="Line 63"/>
            <p:cNvSpPr>
              <a:spLocks noChangeShapeType="1"/>
            </p:cNvSpPr>
            <p:nvPr/>
          </p:nvSpPr>
          <p:spPr bwMode="auto">
            <a:xfrm>
              <a:off x="2089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08" name="Line 64"/>
            <p:cNvSpPr>
              <a:spLocks noChangeShapeType="1"/>
            </p:cNvSpPr>
            <p:nvPr/>
          </p:nvSpPr>
          <p:spPr bwMode="auto">
            <a:xfrm>
              <a:off x="2448" y="2223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09" name="Line 65"/>
            <p:cNvSpPr>
              <a:spLocks noChangeShapeType="1"/>
            </p:cNvSpPr>
            <p:nvPr/>
          </p:nvSpPr>
          <p:spPr bwMode="auto">
            <a:xfrm>
              <a:off x="2448" y="1548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10" name="Line 66"/>
            <p:cNvSpPr>
              <a:spLocks noChangeShapeType="1"/>
            </p:cNvSpPr>
            <p:nvPr/>
          </p:nvSpPr>
          <p:spPr bwMode="auto">
            <a:xfrm>
              <a:off x="1013" y="1773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11" name="Line 67"/>
            <p:cNvSpPr>
              <a:spLocks noChangeShapeType="1"/>
            </p:cNvSpPr>
            <p:nvPr/>
          </p:nvSpPr>
          <p:spPr bwMode="auto">
            <a:xfrm>
              <a:off x="1372" y="1548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12" name="Line 68"/>
            <p:cNvSpPr>
              <a:spLocks noChangeShapeType="1"/>
            </p:cNvSpPr>
            <p:nvPr/>
          </p:nvSpPr>
          <p:spPr bwMode="auto">
            <a:xfrm flipH="1" flipV="1">
              <a:off x="774" y="1297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32517" name="Text Box 69"/>
            <p:cNvSpPr txBox="1">
              <a:spLocks noChangeArrowheads="1"/>
            </p:cNvSpPr>
            <p:nvPr/>
          </p:nvSpPr>
          <p:spPr bwMode="auto">
            <a:xfrm>
              <a:off x="960" y="1319"/>
              <a:ext cx="1536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 00     01     11     10</a:t>
              </a:r>
            </a:p>
          </p:txBody>
        </p:sp>
        <p:sp>
          <p:nvSpPr>
            <p:cNvPr id="232518" name="Text Box 70"/>
            <p:cNvSpPr txBox="1">
              <a:spLocks noChangeArrowheads="1"/>
            </p:cNvSpPr>
            <p:nvPr/>
          </p:nvSpPr>
          <p:spPr bwMode="auto">
            <a:xfrm>
              <a:off x="744" y="1612"/>
              <a:ext cx="299" cy="81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10</a:t>
              </a:r>
            </a:p>
          </p:txBody>
        </p:sp>
        <p:sp>
          <p:nvSpPr>
            <p:cNvPr id="232519" name="Text Box 71"/>
            <p:cNvSpPr txBox="1">
              <a:spLocks noChangeArrowheads="1"/>
            </p:cNvSpPr>
            <p:nvPr/>
          </p:nvSpPr>
          <p:spPr bwMode="auto">
            <a:xfrm>
              <a:off x="432" y="1200"/>
              <a:ext cx="768" cy="365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3</a:t>
              </a:r>
            </a:p>
          </p:txBody>
        </p:sp>
        <p:sp>
          <p:nvSpPr>
            <p:cNvPr id="232520" name="Text Box 72"/>
            <p:cNvSpPr txBox="1">
              <a:spLocks noChangeArrowheads="1"/>
            </p:cNvSpPr>
            <p:nvPr/>
          </p:nvSpPr>
          <p:spPr bwMode="auto">
            <a:xfrm>
              <a:off x="720" y="960"/>
              <a:ext cx="672" cy="365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4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5</a:t>
              </a:r>
            </a:p>
          </p:txBody>
        </p:sp>
      </p:grpSp>
      <p:sp>
        <p:nvSpPr>
          <p:cNvPr id="232521" name="Text Box 73"/>
          <p:cNvSpPr txBox="1">
            <a:spLocks noChangeArrowheads="1"/>
          </p:cNvSpPr>
          <p:nvPr/>
        </p:nvSpPr>
        <p:spPr bwMode="auto">
          <a:xfrm>
            <a:off x="2123753" y="227960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latin typeface="+mn-lt"/>
              </a:rPr>
              <a:t>x</a:t>
            </a:r>
            <a:r>
              <a:rPr lang="en-US" altLang="zh-CN" sz="2800" b="1" baseline="-30000" dirty="0" smtClean="0">
                <a:latin typeface="+mn-lt"/>
              </a:rPr>
              <a:t>1 </a:t>
            </a:r>
            <a:r>
              <a:rPr lang="en-US" altLang="zh-CN" sz="2800" b="1" dirty="0">
                <a:latin typeface="+mn-lt"/>
              </a:rPr>
              <a:t>= 0 </a:t>
            </a:r>
          </a:p>
        </p:txBody>
      </p:sp>
      <p:sp>
        <p:nvSpPr>
          <p:cNvPr id="232522" name="Text Box 74"/>
          <p:cNvSpPr txBox="1">
            <a:spLocks noChangeArrowheads="1"/>
          </p:cNvSpPr>
          <p:nvPr/>
        </p:nvSpPr>
        <p:spPr bwMode="auto">
          <a:xfrm>
            <a:off x="6327864" y="2269554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latin typeface="+mn-lt"/>
              </a:rPr>
              <a:t>x</a:t>
            </a:r>
            <a:r>
              <a:rPr lang="en-US" altLang="zh-CN" sz="2800" b="1" baseline="-30000" dirty="0" smtClean="0">
                <a:latin typeface="+mn-lt"/>
              </a:rPr>
              <a:t>1 </a:t>
            </a:r>
            <a:r>
              <a:rPr lang="en-US" altLang="zh-CN" sz="2800" b="1" dirty="0" smtClean="0">
                <a:latin typeface="+mn-lt"/>
              </a:rPr>
              <a:t>= </a:t>
            </a:r>
            <a:r>
              <a:rPr lang="en-US" altLang="zh-CN" sz="2800" b="1" dirty="0">
                <a:latin typeface="+mn-lt"/>
              </a:rPr>
              <a:t>1 </a:t>
            </a:r>
          </a:p>
        </p:txBody>
      </p:sp>
      <p:grpSp>
        <p:nvGrpSpPr>
          <p:cNvPr id="5" name="Group 110"/>
          <p:cNvGrpSpPr>
            <a:grpSpLocks/>
          </p:cNvGrpSpPr>
          <p:nvPr/>
        </p:nvGrpSpPr>
        <p:grpSpPr bwMode="auto">
          <a:xfrm>
            <a:off x="5037138" y="3552826"/>
            <a:ext cx="3040063" cy="2116138"/>
            <a:chOff x="581" y="1115"/>
            <a:chExt cx="1915" cy="1333"/>
          </a:xfrm>
        </p:grpSpPr>
        <p:sp>
          <p:nvSpPr>
            <p:cNvPr id="38949" name="Rectangle 111"/>
            <p:cNvSpPr>
              <a:spLocks noChangeArrowheads="1"/>
            </p:cNvSpPr>
            <p:nvPr/>
          </p:nvSpPr>
          <p:spPr bwMode="auto">
            <a:xfrm>
              <a:off x="2089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8950" name="Rectangle 112"/>
            <p:cNvSpPr>
              <a:spLocks noChangeArrowheads="1"/>
            </p:cNvSpPr>
            <p:nvPr/>
          </p:nvSpPr>
          <p:spPr bwMode="auto">
            <a:xfrm>
              <a:off x="1730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8951" name="Rectangle 113"/>
            <p:cNvSpPr>
              <a:spLocks noChangeArrowheads="1"/>
            </p:cNvSpPr>
            <p:nvPr/>
          </p:nvSpPr>
          <p:spPr bwMode="auto">
            <a:xfrm>
              <a:off x="1372" y="222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8952" name="Rectangle 114"/>
            <p:cNvSpPr>
              <a:spLocks noChangeArrowheads="1"/>
            </p:cNvSpPr>
            <p:nvPr/>
          </p:nvSpPr>
          <p:spPr bwMode="auto">
            <a:xfrm>
              <a:off x="1013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8953" name="Rectangle 115"/>
            <p:cNvSpPr>
              <a:spLocks noChangeArrowheads="1"/>
            </p:cNvSpPr>
            <p:nvPr/>
          </p:nvSpPr>
          <p:spPr bwMode="auto">
            <a:xfrm>
              <a:off x="2089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1</a:t>
              </a:r>
            </a:p>
          </p:txBody>
        </p:sp>
        <p:sp>
          <p:nvSpPr>
            <p:cNvPr id="38954" name="Rectangle 116"/>
            <p:cNvSpPr>
              <a:spLocks noChangeArrowheads="1"/>
            </p:cNvSpPr>
            <p:nvPr/>
          </p:nvSpPr>
          <p:spPr bwMode="auto">
            <a:xfrm>
              <a:off x="1730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1</a:t>
              </a:r>
            </a:p>
          </p:txBody>
        </p:sp>
        <p:sp>
          <p:nvSpPr>
            <p:cNvPr id="38955" name="Rectangle 117"/>
            <p:cNvSpPr>
              <a:spLocks noChangeArrowheads="1"/>
            </p:cNvSpPr>
            <p:nvPr/>
          </p:nvSpPr>
          <p:spPr bwMode="auto">
            <a:xfrm>
              <a:off x="1372" y="199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8956" name="Rectangle 118"/>
            <p:cNvSpPr>
              <a:spLocks noChangeArrowheads="1"/>
            </p:cNvSpPr>
            <p:nvPr/>
          </p:nvSpPr>
          <p:spPr bwMode="auto">
            <a:xfrm>
              <a:off x="1013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1</a:t>
              </a:r>
            </a:p>
          </p:txBody>
        </p:sp>
        <p:sp>
          <p:nvSpPr>
            <p:cNvPr id="38957" name="Rectangle 119"/>
            <p:cNvSpPr>
              <a:spLocks noChangeArrowheads="1"/>
            </p:cNvSpPr>
            <p:nvPr/>
          </p:nvSpPr>
          <p:spPr bwMode="auto">
            <a:xfrm>
              <a:off x="2089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1</a:t>
              </a:r>
            </a:p>
          </p:txBody>
        </p:sp>
        <p:sp>
          <p:nvSpPr>
            <p:cNvPr id="38958" name="Rectangle 120"/>
            <p:cNvSpPr>
              <a:spLocks noChangeArrowheads="1"/>
            </p:cNvSpPr>
            <p:nvPr/>
          </p:nvSpPr>
          <p:spPr bwMode="auto">
            <a:xfrm>
              <a:off x="1730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8959" name="Rectangle 121"/>
            <p:cNvSpPr>
              <a:spLocks noChangeArrowheads="1"/>
            </p:cNvSpPr>
            <p:nvPr/>
          </p:nvSpPr>
          <p:spPr bwMode="auto">
            <a:xfrm>
              <a:off x="1372" y="177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8960" name="Rectangle 122"/>
            <p:cNvSpPr>
              <a:spLocks noChangeArrowheads="1"/>
            </p:cNvSpPr>
            <p:nvPr/>
          </p:nvSpPr>
          <p:spPr bwMode="auto">
            <a:xfrm>
              <a:off x="1013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1</a:t>
              </a:r>
            </a:p>
          </p:txBody>
        </p:sp>
        <p:sp>
          <p:nvSpPr>
            <p:cNvPr id="38961" name="Rectangle 123"/>
            <p:cNvSpPr>
              <a:spLocks noChangeArrowheads="1"/>
            </p:cNvSpPr>
            <p:nvPr/>
          </p:nvSpPr>
          <p:spPr bwMode="auto">
            <a:xfrm>
              <a:off x="2089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8962" name="Rectangle 124"/>
            <p:cNvSpPr>
              <a:spLocks noChangeArrowheads="1"/>
            </p:cNvSpPr>
            <p:nvPr/>
          </p:nvSpPr>
          <p:spPr bwMode="auto">
            <a:xfrm>
              <a:off x="1730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8963" name="Rectangle 125"/>
            <p:cNvSpPr>
              <a:spLocks noChangeArrowheads="1"/>
            </p:cNvSpPr>
            <p:nvPr/>
          </p:nvSpPr>
          <p:spPr bwMode="auto">
            <a:xfrm>
              <a:off x="1372" y="154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8964" name="Rectangle 126"/>
            <p:cNvSpPr>
              <a:spLocks noChangeArrowheads="1"/>
            </p:cNvSpPr>
            <p:nvPr/>
          </p:nvSpPr>
          <p:spPr bwMode="auto">
            <a:xfrm>
              <a:off x="1013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1</a:t>
              </a:r>
            </a:p>
          </p:txBody>
        </p:sp>
        <p:sp>
          <p:nvSpPr>
            <p:cNvPr id="38965" name="Line 127"/>
            <p:cNvSpPr>
              <a:spLocks noChangeShapeType="1"/>
            </p:cNvSpPr>
            <p:nvPr/>
          </p:nvSpPr>
          <p:spPr bwMode="auto">
            <a:xfrm>
              <a:off x="1013" y="1548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66" name="Line 128"/>
            <p:cNvSpPr>
              <a:spLocks noChangeShapeType="1"/>
            </p:cNvSpPr>
            <p:nvPr/>
          </p:nvSpPr>
          <p:spPr bwMode="auto">
            <a:xfrm>
              <a:off x="1013" y="177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67" name="Line 129"/>
            <p:cNvSpPr>
              <a:spLocks noChangeShapeType="1"/>
            </p:cNvSpPr>
            <p:nvPr/>
          </p:nvSpPr>
          <p:spPr bwMode="auto">
            <a:xfrm>
              <a:off x="1013" y="1998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68" name="Line 130"/>
            <p:cNvSpPr>
              <a:spLocks noChangeShapeType="1"/>
            </p:cNvSpPr>
            <p:nvPr/>
          </p:nvSpPr>
          <p:spPr bwMode="auto">
            <a:xfrm>
              <a:off x="1013" y="222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69" name="Line 131"/>
            <p:cNvSpPr>
              <a:spLocks noChangeShapeType="1"/>
            </p:cNvSpPr>
            <p:nvPr/>
          </p:nvSpPr>
          <p:spPr bwMode="auto">
            <a:xfrm>
              <a:off x="1013" y="2448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70" name="Line 132"/>
            <p:cNvSpPr>
              <a:spLocks noChangeShapeType="1"/>
            </p:cNvSpPr>
            <p:nvPr/>
          </p:nvSpPr>
          <p:spPr bwMode="auto">
            <a:xfrm>
              <a:off x="1013" y="1548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71" name="Line 133"/>
            <p:cNvSpPr>
              <a:spLocks noChangeShapeType="1"/>
            </p:cNvSpPr>
            <p:nvPr/>
          </p:nvSpPr>
          <p:spPr bwMode="auto">
            <a:xfrm>
              <a:off x="1372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72" name="Line 134"/>
            <p:cNvSpPr>
              <a:spLocks noChangeShapeType="1"/>
            </p:cNvSpPr>
            <p:nvPr/>
          </p:nvSpPr>
          <p:spPr bwMode="auto">
            <a:xfrm>
              <a:off x="1730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73" name="Line 135"/>
            <p:cNvSpPr>
              <a:spLocks noChangeShapeType="1"/>
            </p:cNvSpPr>
            <p:nvPr/>
          </p:nvSpPr>
          <p:spPr bwMode="auto">
            <a:xfrm>
              <a:off x="2089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74" name="Line 136"/>
            <p:cNvSpPr>
              <a:spLocks noChangeShapeType="1"/>
            </p:cNvSpPr>
            <p:nvPr/>
          </p:nvSpPr>
          <p:spPr bwMode="auto">
            <a:xfrm>
              <a:off x="2448" y="2223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75" name="Line 137"/>
            <p:cNvSpPr>
              <a:spLocks noChangeShapeType="1"/>
            </p:cNvSpPr>
            <p:nvPr/>
          </p:nvSpPr>
          <p:spPr bwMode="auto">
            <a:xfrm>
              <a:off x="2448" y="1548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76" name="Line 138"/>
            <p:cNvSpPr>
              <a:spLocks noChangeShapeType="1"/>
            </p:cNvSpPr>
            <p:nvPr/>
          </p:nvSpPr>
          <p:spPr bwMode="auto">
            <a:xfrm>
              <a:off x="1013" y="1773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77" name="Line 139"/>
            <p:cNvSpPr>
              <a:spLocks noChangeShapeType="1"/>
            </p:cNvSpPr>
            <p:nvPr/>
          </p:nvSpPr>
          <p:spPr bwMode="auto">
            <a:xfrm>
              <a:off x="1372" y="1548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78" name="Line 140"/>
            <p:cNvSpPr>
              <a:spLocks noChangeShapeType="1"/>
            </p:cNvSpPr>
            <p:nvPr/>
          </p:nvSpPr>
          <p:spPr bwMode="auto">
            <a:xfrm flipH="1" flipV="1">
              <a:off x="774" y="1297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79" name="Text Box 141"/>
            <p:cNvSpPr txBox="1">
              <a:spLocks noChangeArrowheads="1"/>
            </p:cNvSpPr>
            <p:nvPr/>
          </p:nvSpPr>
          <p:spPr bwMode="auto">
            <a:xfrm>
              <a:off x="960" y="1319"/>
              <a:ext cx="15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+mn-lt"/>
                </a:rPr>
                <a:t>  00     01     11     10</a:t>
              </a:r>
            </a:p>
          </p:txBody>
        </p:sp>
        <p:sp>
          <p:nvSpPr>
            <p:cNvPr id="38980" name="Text Box 142"/>
            <p:cNvSpPr txBox="1">
              <a:spLocks noChangeArrowheads="1"/>
            </p:cNvSpPr>
            <p:nvPr/>
          </p:nvSpPr>
          <p:spPr bwMode="auto">
            <a:xfrm>
              <a:off x="744" y="1612"/>
              <a:ext cx="299" cy="82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0000"/>
                </a:lnSpc>
              </a:pPr>
              <a:r>
                <a:rPr lang="en-US" altLang="zh-CN" sz="2000" b="1">
                  <a:latin typeface="+mn-lt"/>
                </a:rPr>
                <a:t>00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000" b="1">
                  <a:latin typeface="+mn-lt"/>
                </a:rPr>
                <a:t>01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000" b="1">
                  <a:latin typeface="+mn-lt"/>
                </a:rPr>
                <a:t>11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000" b="1">
                  <a:latin typeface="+mn-lt"/>
                </a:rPr>
                <a:t>10</a:t>
              </a:r>
            </a:p>
          </p:txBody>
        </p:sp>
        <p:sp>
          <p:nvSpPr>
            <p:cNvPr id="38981" name="Text Box 143"/>
            <p:cNvSpPr txBox="1">
              <a:spLocks noChangeArrowheads="1"/>
            </p:cNvSpPr>
            <p:nvPr/>
          </p:nvSpPr>
          <p:spPr bwMode="auto">
            <a:xfrm>
              <a:off x="581" y="1341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latin typeface="+mn-lt"/>
                </a:rPr>
                <a:t>BC</a:t>
              </a:r>
            </a:p>
          </p:txBody>
        </p:sp>
        <p:sp>
          <p:nvSpPr>
            <p:cNvPr id="38982" name="Text Box 144"/>
            <p:cNvSpPr txBox="1">
              <a:spLocks noChangeArrowheads="1"/>
            </p:cNvSpPr>
            <p:nvPr/>
          </p:nvSpPr>
          <p:spPr bwMode="auto">
            <a:xfrm>
              <a:off x="744" y="1115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latin typeface="+mn-lt"/>
                </a:rPr>
                <a:t>DE</a:t>
              </a:r>
              <a:endParaRPr lang="en-US" altLang="zh-CN" sz="3200" b="1" baseline="-30000" dirty="0">
                <a:latin typeface="+mn-lt"/>
              </a:endParaRPr>
            </a:p>
          </p:txBody>
        </p:sp>
      </p:grpSp>
      <p:sp>
        <p:nvSpPr>
          <p:cNvPr id="232593" name="Text Box 145"/>
          <p:cNvSpPr txBox="1">
            <a:spLocks noChangeArrowheads="1"/>
          </p:cNvSpPr>
          <p:nvPr/>
        </p:nvSpPr>
        <p:spPr bwMode="auto">
          <a:xfrm>
            <a:off x="2411760" y="562292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n-lt"/>
              </a:rPr>
              <a:t>A= 0 </a:t>
            </a:r>
          </a:p>
        </p:txBody>
      </p:sp>
      <p:sp>
        <p:nvSpPr>
          <p:cNvPr id="232594" name="Text Box 146"/>
          <p:cNvSpPr txBox="1">
            <a:spLocks noChangeArrowheads="1"/>
          </p:cNvSpPr>
          <p:nvPr/>
        </p:nvSpPr>
        <p:spPr bwMode="auto">
          <a:xfrm>
            <a:off x="6559624" y="566896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n-lt"/>
              </a:rPr>
              <a:t>A = 1 </a:t>
            </a:r>
          </a:p>
        </p:txBody>
      </p:sp>
      <p:sp>
        <p:nvSpPr>
          <p:cNvPr id="232596" name="Oval 148"/>
          <p:cNvSpPr>
            <a:spLocks noChangeArrowheads="1"/>
          </p:cNvSpPr>
          <p:nvPr/>
        </p:nvSpPr>
        <p:spPr bwMode="auto">
          <a:xfrm>
            <a:off x="1676400" y="4572000"/>
            <a:ext cx="457200" cy="838200"/>
          </a:xfrm>
          <a:prstGeom prst="ellipse">
            <a:avLst/>
          </a:pr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>
              <a:latin typeface="+mn-lt"/>
            </a:endParaRPr>
          </a:p>
        </p:txBody>
      </p:sp>
      <p:sp>
        <p:nvSpPr>
          <p:cNvPr id="232597" name="AutoShape 149"/>
          <p:cNvSpPr>
            <a:spLocks noChangeArrowheads="1"/>
          </p:cNvSpPr>
          <p:nvPr/>
        </p:nvSpPr>
        <p:spPr bwMode="auto">
          <a:xfrm>
            <a:off x="1676400" y="4267200"/>
            <a:ext cx="990600" cy="685800"/>
          </a:xfrm>
          <a:prstGeom prst="roundRect">
            <a:avLst>
              <a:gd name="adj" fmla="val 16667"/>
            </a:avLst>
          </a:prstGeom>
          <a:noFill/>
          <a:ln w="38100" cap="sq">
            <a:solidFill>
              <a:srgbClr val="FF33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>
              <a:latin typeface="+mn-lt"/>
            </a:endParaRPr>
          </a:p>
        </p:txBody>
      </p:sp>
      <p:sp>
        <p:nvSpPr>
          <p:cNvPr id="232598" name="Oval 150"/>
          <p:cNvSpPr>
            <a:spLocks noChangeArrowheads="1"/>
          </p:cNvSpPr>
          <p:nvPr/>
        </p:nvSpPr>
        <p:spPr bwMode="auto">
          <a:xfrm>
            <a:off x="3352800" y="4572000"/>
            <a:ext cx="457200" cy="838200"/>
          </a:xfrm>
          <a:prstGeom prst="ellipse">
            <a:avLst/>
          </a:pr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>
              <a:latin typeface="+mn-lt"/>
            </a:endParaRPr>
          </a:p>
        </p:txBody>
      </p:sp>
      <p:sp>
        <p:nvSpPr>
          <p:cNvPr id="232599" name="Oval 151"/>
          <p:cNvSpPr>
            <a:spLocks noChangeArrowheads="1"/>
          </p:cNvSpPr>
          <p:nvPr/>
        </p:nvSpPr>
        <p:spPr bwMode="auto">
          <a:xfrm>
            <a:off x="2819400" y="5257800"/>
            <a:ext cx="381000" cy="381000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>
              <a:latin typeface="+mn-lt"/>
            </a:endParaRPr>
          </a:p>
        </p:txBody>
      </p:sp>
      <p:grpSp>
        <p:nvGrpSpPr>
          <p:cNvPr id="6" name="Group 170"/>
          <p:cNvGrpSpPr>
            <a:grpSpLocks/>
          </p:cNvGrpSpPr>
          <p:nvPr/>
        </p:nvGrpSpPr>
        <p:grpSpPr bwMode="auto">
          <a:xfrm>
            <a:off x="609600" y="6172200"/>
            <a:ext cx="6172200" cy="549275"/>
            <a:chOff x="384" y="3888"/>
            <a:chExt cx="3888" cy="346"/>
          </a:xfrm>
        </p:grpSpPr>
        <p:sp>
          <p:nvSpPr>
            <p:cNvPr id="38939" name="Text Box 147"/>
            <p:cNvSpPr txBox="1">
              <a:spLocks noChangeArrowheads="1"/>
            </p:cNvSpPr>
            <p:nvPr/>
          </p:nvSpPr>
          <p:spPr bwMode="auto">
            <a:xfrm>
              <a:off x="384" y="3888"/>
              <a:ext cx="3888" cy="3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 i="1" dirty="0" smtClean="0">
                  <a:solidFill>
                    <a:schemeClr val="tx1"/>
                  </a:solidFill>
                  <a:latin typeface="+mn-lt"/>
                </a:rPr>
                <a:t>F</a:t>
              </a:r>
              <a:r>
                <a:rPr lang="en-US" altLang="zh-CN" sz="3000" b="1" dirty="0" smtClean="0">
                  <a:solidFill>
                    <a:schemeClr val="tx1"/>
                  </a:solidFill>
                  <a:latin typeface="+mn-lt"/>
                </a:rPr>
                <a:t>=</a:t>
              </a:r>
              <a:r>
                <a:rPr lang="en-US" altLang="zh-CN" sz="3000" b="1" dirty="0" smtClean="0">
                  <a:solidFill>
                    <a:srgbClr val="FF66FF"/>
                  </a:solidFill>
                  <a:latin typeface="+mn-lt"/>
                </a:rPr>
                <a:t>ABD</a:t>
              </a:r>
              <a:r>
                <a:rPr lang="en-US" altLang="zh-CN" sz="3000" b="1" dirty="0" smtClean="0">
                  <a:solidFill>
                    <a:schemeClr val="tx1"/>
                  </a:solidFill>
                  <a:latin typeface="+mn-lt"/>
                </a:rPr>
                <a:t>+</a:t>
              </a:r>
              <a:r>
                <a:rPr lang="en-US" altLang="zh-CN" sz="3000" b="1" dirty="0" smtClean="0">
                  <a:solidFill>
                    <a:srgbClr val="FF6600"/>
                  </a:solidFill>
                  <a:latin typeface="+mn-lt"/>
                </a:rPr>
                <a:t>BDE</a:t>
              </a:r>
              <a:r>
                <a:rPr lang="en-US" altLang="zh-CN" sz="3000" b="1" dirty="0" smtClean="0">
                  <a:solidFill>
                    <a:schemeClr val="tx1"/>
                  </a:solidFill>
                  <a:latin typeface="+mn-lt"/>
                </a:rPr>
                <a:t>+</a:t>
              </a:r>
              <a:r>
                <a:rPr lang="en-US" altLang="zh-CN" sz="3000" b="1" dirty="0" smtClean="0">
                  <a:solidFill>
                    <a:srgbClr val="66FF33"/>
                  </a:solidFill>
                  <a:latin typeface="+mn-lt"/>
                </a:rPr>
                <a:t>ABCD</a:t>
              </a:r>
              <a:r>
                <a:rPr lang="en-US" altLang="zh-CN" sz="3000" b="1" dirty="0" smtClean="0">
                  <a:solidFill>
                    <a:schemeClr val="tx1"/>
                  </a:solidFill>
                  <a:latin typeface="+mn-lt"/>
                </a:rPr>
                <a:t>+</a:t>
              </a:r>
              <a:r>
                <a:rPr lang="en-US" altLang="zh-CN" sz="3000" b="1" dirty="0" smtClean="0">
                  <a:solidFill>
                    <a:schemeClr val="hlink"/>
                  </a:solidFill>
                  <a:latin typeface="+mn-lt"/>
                </a:rPr>
                <a:t>ABCDE</a:t>
              </a:r>
              <a:r>
                <a:rPr lang="en-US" altLang="zh-CN" sz="3000" b="1" dirty="0" smtClean="0">
                  <a:solidFill>
                    <a:schemeClr val="tx1"/>
                  </a:solidFill>
                  <a:latin typeface="+mn-lt"/>
                </a:rPr>
                <a:t>+</a:t>
              </a:r>
              <a:r>
                <a:rPr lang="en-US" altLang="zh-CN" sz="3000" b="1" dirty="0" smtClean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CE</a:t>
              </a:r>
              <a:endParaRPr lang="en-US" altLang="zh-CN" sz="3000" b="1" dirty="0">
                <a:solidFill>
                  <a:schemeClr val="accent3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38940" name="Line 152"/>
            <p:cNvSpPr>
              <a:spLocks noChangeShapeType="1"/>
            </p:cNvSpPr>
            <p:nvPr/>
          </p:nvSpPr>
          <p:spPr bwMode="auto">
            <a:xfrm>
              <a:off x="1104" y="3936"/>
              <a:ext cx="96" cy="0"/>
            </a:xfrm>
            <a:prstGeom prst="line">
              <a:avLst/>
            </a:prstGeom>
            <a:noFill/>
            <a:ln w="38100" cap="sq">
              <a:solidFill>
                <a:srgbClr val="FF66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41" name="Line 153"/>
            <p:cNvSpPr>
              <a:spLocks noChangeShapeType="1"/>
            </p:cNvSpPr>
            <p:nvPr/>
          </p:nvSpPr>
          <p:spPr bwMode="auto">
            <a:xfrm>
              <a:off x="912" y="3936"/>
              <a:ext cx="96" cy="0"/>
            </a:xfrm>
            <a:prstGeom prst="line">
              <a:avLst/>
            </a:prstGeom>
            <a:noFill/>
            <a:ln w="38100" cap="sq">
              <a:solidFill>
                <a:srgbClr val="FF66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42" name="Line 154"/>
            <p:cNvSpPr>
              <a:spLocks noChangeShapeType="1"/>
            </p:cNvSpPr>
            <p:nvPr/>
          </p:nvSpPr>
          <p:spPr bwMode="auto">
            <a:xfrm>
              <a:off x="768" y="3936"/>
              <a:ext cx="96" cy="0"/>
            </a:xfrm>
            <a:prstGeom prst="line">
              <a:avLst/>
            </a:prstGeom>
            <a:noFill/>
            <a:ln w="38100" cap="sq">
              <a:solidFill>
                <a:srgbClr val="FF66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43" name="Line 155"/>
            <p:cNvSpPr>
              <a:spLocks noChangeShapeType="1"/>
            </p:cNvSpPr>
            <p:nvPr/>
          </p:nvSpPr>
          <p:spPr bwMode="auto">
            <a:xfrm>
              <a:off x="1344" y="3936"/>
              <a:ext cx="96" cy="0"/>
            </a:xfrm>
            <a:prstGeom prst="line">
              <a:avLst/>
            </a:prstGeom>
            <a:noFill/>
            <a:ln w="38100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44" name="Line 156"/>
            <p:cNvSpPr>
              <a:spLocks noChangeShapeType="1"/>
            </p:cNvSpPr>
            <p:nvPr/>
          </p:nvSpPr>
          <p:spPr bwMode="auto">
            <a:xfrm>
              <a:off x="1536" y="3936"/>
              <a:ext cx="96" cy="0"/>
            </a:xfrm>
            <a:prstGeom prst="line">
              <a:avLst/>
            </a:prstGeom>
            <a:noFill/>
            <a:ln w="38100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45" name="Line 157"/>
            <p:cNvSpPr>
              <a:spLocks noChangeShapeType="1"/>
            </p:cNvSpPr>
            <p:nvPr/>
          </p:nvSpPr>
          <p:spPr bwMode="auto">
            <a:xfrm>
              <a:off x="1728" y="3936"/>
              <a:ext cx="96" cy="0"/>
            </a:xfrm>
            <a:prstGeom prst="line">
              <a:avLst/>
            </a:prstGeom>
            <a:noFill/>
            <a:ln w="38100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46" name="Line 158"/>
            <p:cNvSpPr>
              <a:spLocks noChangeShapeType="1"/>
            </p:cNvSpPr>
            <p:nvPr/>
          </p:nvSpPr>
          <p:spPr bwMode="auto">
            <a:xfrm>
              <a:off x="2832" y="3936"/>
              <a:ext cx="96" cy="0"/>
            </a:xfrm>
            <a:prstGeom prst="line">
              <a:avLst/>
            </a:prstGeom>
            <a:noFill/>
            <a:ln w="38100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47" name="Line 159"/>
            <p:cNvSpPr>
              <a:spLocks noChangeShapeType="1"/>
            </p:cNvSpPr>
            <p:nvPr/>
          </p:nvSpPr>
          <p:spPr bwMode="auto">
            <a:xfrm>
              <a:off x="3168" y="3936"/>
              <a:ext cx="96" cy="0"/>
            </a:xfrm>
            <a:prstGeom prst="line">
              <a:avLst/>
            </a:prstGeom>
            <a:noFill/>
            <a:ln w="38100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48" name="Line 160"/>
            <p:cNvSpPr>
              <a:spLocks noChangeShapeType="1"/>
            </p:cNvSpPr>
            <p:nvPr/>
          </p:nvSpPr>
          <p:spPr bwMode="auto">
            <a:xfrm>
              <a:off x="3984" y="3936"/>
              <a:ext cx="96" cy="0"/>
            </a:xfrm>
            <a:prstGeom prst="line">
              <a:avLst/>
            </a:prstGeom>
            <a:noFill/>
            <a:ln w="38100" cap="sq">
              <a:solidFill>
                <a:schemeClr val="accent3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</p:grpSp>
      <p:sp>
        <p:nvSpPr>
          <p:cNvPr id="232610" name="Oval 162"/>
          <p:cNvSpPr>
            <a:spLocks noChangeArrowheads="1"/>
          </p:cNvSpPr>
          <p:nvPr/>
        </p:nvSpPr>
        <p:spPr bwMode="auto">
          <a:xfrm>
            <a:off x="7010400" y="4876800"/>
            <a:ext cx="914400" cy="457200"/>
          </a:xfrm>
          <a:prstGeom prst="ellipse">
            <a:avLst/>
          </a:prstGeom>
          <a:noFill/>
          <a:ln w="38100" cap="sq">
            <a:solidFill>
              <a:srgbClr val="66FF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>
              <a:latin typeface="+mn-lt"/>
            </a:endParaRPr>
          </a:p>
        </p:txBody>
      </p:sp>
      <p:sp>
        <p:nvSpPr>
          <p:cNvPr id="232611" name="Oval 163"/>
          <p:cNvSpPr>
            <a:spLocks noChangeArrowheads="1"/>
          </p:cNvSpPr>
          <p:nvPr/>
        </p:nvSpPr>
        <p:spPr bwMode="auto">
          <a:xfrm>
            <a:off x="5791200" y="4572000"/>
            <a:ext cx="457200" cy="838200"/>
          </a:xfrm>
          <a:prstGeom prst="ellipse">
            <a:avLst/>
          </a:pr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>
              <a:latin typeface="+mn-lt"/>
            </a:endParaRPr>
          </a:p>
        </p:txBody>
      </p:sp>
      <p:sp>
        <p:nvSpPr>
          <p:cNvPr id="232612" name="Oval 164"/>
          <p:cNvSpPr>
            <a:spLocks noChangeArrowheads="1"/>
          </p:cNvSpPr>
          <p:nvPr/>
        </p:nvSpPr>
        <p:spPr bwMode="auto">
          <a:xfrm>
            <a:off x="7467600" y="4572000"/>
            <a:ext cx="457200" cy="838200"/>
          </a:xfrm>
          <a:prstGeom prst="ellipse">
            <a:avLst/>
          </a:pr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>
              <a:latin typeface="+mn-lt"/>
            </a:endParaRPr>
          </a:p>
        </p:txBody>
      </p:sp>
      <p:sp>
        <p:nvSpPr>
          <p:cNvPr id="232613" name="Oval 165"/>
          <p:cNvSpPr>
            <a:spLocks noChangeArrowheads="1"/>
          </p:cNvSpPr>
          <p:nvPr/>
        </p:nvSpPr>
        <p:spPr bwMode="auto">
          <a:xfrm>
            <a:off x="1692275" y="4149725"/>
            <a:ext cx="457200" cy="838200"/>
          </a:xfrm>
          <a:prstGeom prst="ellips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>
              <a:latin typeface="+mn-lt"/>
            </a:endParaRPr>
          </a:p>
        </p:txBody>
      </p:sp>
      <p:sp>
        <p:nvSpPr>
          <p:cNvPr id="232614" name="Oval 166"/>
          <p:cNvSpPr>
            <a:spLocks noChangeArrowheads="1"/>
          </p:cNvSpPr>
          <p:nvPr/>
        </p:nvSpPr>
        <p:spPr bwMode="auto">
          <a:xfrm>
            <a:off x="5795963" y="4221163"/>
            <a:ext cx="457200" cy="838200"/>
          </a:xfrm>
          <a:prstGeom prst="ellips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>
              <a:latin typeface="+mn-lt"/>
            </a:endParaRPr>
          </a:p>
        </p:txBody>
      </p:sp>
      <p:sp>
        <p:nvSpPr>
          <p:cNvPr id="232619" name="Line 171"/>
          <p:cNvSpPr>
            <a:spLocks noChangeShapeType="1"/>
          </p:cNvSpPr>
          <p:nvPr/>
        </p:nvSpPr>
        <p:spPr bwMode="auto">
          <a:xfrm>
            <a:off x="2133600" y="5029200"/>
            <a:ext cx="1219200" cy="0"/>
          </a:xfrm>
          <a:prstGeom prst="line">
            <a:avLst/>
          </a:prstGeom>
          <a:noFill/>
          <a:ln w="38100">
            <a:solidFill>
              <a:schemeClr val="bg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232620" name="Line 172"/>
          <p:cNvSpPr>
            <a:spLocks noChangeShapeType="1"/>
          </p:cNvSpPr>
          <p:nvPr/>
        </p:nvSpPr>
        <p:spPr bwMode="auto">
          <a:xfrm>
            <a:off x="3810000" y="5029200"/>
            <a:ext cx="1981200" cy="0"/>
          </a:xfrm>
          <a:prstGeom prst="line">
            <a:avLst/>
          </a:prstGeom>
          <a:noFill/>
          <a:ln w="38100">
            <a:solidFill>
              <a:schemeClr val="bg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232621" name="Line 173"/>
          <p:cNvSpPr>
            <a:spLocks noChangeShapeType="1"/>
          </p:cNvSpPr>
          <p:nvPr/>
        </p:nvSpPr>
        <p:spPr bwMode="auto">
          <a:xfrm>
            <a:off x="6248400" y="5029200"/>
            <a:ext cx="1219200" cy="0"/>
          </a:xfrm>
          <a:prstGeom prst="line">
            <a:avLst/>
          </a:prstGeom>
          <a:noFill/>
          <a:ln w="38100">
            <a:solidFill>
              <a:schemeClr val="bg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232622" name="Line 174"/>
          <p:cNvSpPr>
            <a:spLocks noChangeShapeType="1"/>
          </p:cNvSpPr>
          <p:nvPr/>
        </p:nvSpPr>
        <p:spPr bwMode="auto">
          <a:xfrm>
            <a:off x="2124075" y="4508500"/>
            <a:ext cx="3657600" cy="0"/>
          </a:xfrm>
          <a:prstGeom prst="line">
            <a:avLst/>
          </a:prstGeom>
          <a:noFill/>
          <a:ln w="38100">
            <a:solidFill>
              <a:srgbClr val="FF66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 autoUpdateAnimBg="0"/>
      <p:bldP spid="232593" grpId="0" autoUpdateAnimBg="0"/>
      <p:bldP spid="232594" grpId="0" autoUpdateAnimBg="0"/>
      <p:bldP spid="232596" grpId="0" animBg="1"/>
      <p:bldP spid="232597" grpId="0" animBg="1"/>
      <p:bldP spid="232598" grpId="0" animBg="1"/>
      <p:bldP spid="232599" grpId="0" animBg="1"/>
      <p:bldP spid="232610" grpId="0" animBg="1"/>
      <p:bldP spid="232611" grpId="0" animBg="1"/>
      <p:bldP spid="232612" grpId="0" animBg="1"/>
      <p:bldP spid="232613" grpId="0" animBg="1"/>
      <p:bldP spid="232614" grpId="0" animBg="1"/>
      <p:bldP spid="232619" grpId="0" animBg="1"/>
      <p:bldP spid="232620" grpId="0" animBg="1"/>
      <p:bldP spid="232621" grpId="0" animBg="1"/>
      <p:bldP spid="2326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2"/>
          <p:cNvSpPr>
            <a:spLocks noChangeShapeType="1"/>
          </p:cNvSpPr>
          <p:nvPr/>
        </p:nvSpPr>
        <p:spPr bwMode="auto">
          <a:xfrm>
            <a:off x="1676400" y="677863"/>
            <a:ext cx="649288" cy="5048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7955" name="Text Box 3"/>
          <p:cNvSpPr txBox="1">
            <a:spLocks noChangeArrowheads="1"/>
          </p:cNvSpPr>
          <p:nvPr/>
        </p:nvSpPr>
        <p:spPr bwMode="auto">
          <a:xfrm>
            <a:off x="1806575" y="593725"/>
            <a:ext cx="9366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DEF</a:t>
            </a:r>
          </a:p>
        </p:txBody>
      </p:sp>
      <p:sp>
        <p:nvSpPr>
          <p:cNvPr id="637956" name="Text Box 4"/>
          <p:cNvSpPr txBox="1">
            <a:spLocks noChangeArrowheads="1"/>
          </p:cNvSpPr>
          <p:nvPr/>
        </p:nvSpPr>
        <p:spPr bwMode="auto">
          <a:xfrm>
            <a:off x="1619151" y="908720"/>
            <a:ext cx="9366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ABC</a:t>
            </a:r>
          </a:p>
        </p:txBody>
      </p:sp>
      <p:sp>
        <p:nvSpPr>
          <p:cNvPr id="637957" name="Rectangle 5"/>
          <p:cNvSpPr>
            <a:spLocks noChangeArrowheads="1"/>
          </p:cNvSpPr>
          <p:nvPr/>
        </p:nvSpPr>
        <p:spPr bwMode="auto">
          <a:xfrm>
            <a:off x="7500938" y="5073650"/>
            <a:ext cx="728662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6773863" y="5073650"/>
            <a:ext cx="727075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6045200" y="5073650"/>
            <a:ext cx="728663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60" name="Rectangle 8"/>
          <p:cNvSpPr>
            <a:spLocks noChangeArrowheads="1"/>
          </p:cNvSpPr>
          <p:nvPr/>
        </p:nvSpPr>
        <p:spPr bwMode="auto">
          <a:xfrm>
            <a:off x="5316538" y="5073650"/>
            <a:ext cx="728662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61" name="Rectangle 9"/>
          <p:cNvSpPr>
            <a:spLocks noChangeArrowheads="1"/>
          </p:cNvSpPr>
          <p:nvPr/>
        </p:nvSpPr>
        <p:spPr bwMode="auto">
          <a:xfrm>
            <a:off x="4589463" y="5073650"/>
            <a:ext cx="727075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62" name="Rectangle 10"/>
          <p:cNvSpPr>
            <a:spLocks noChangeArrowheads="1"/>
          </p:cNvSpPr>
          <p:nvPr/>
        </p:nvSpPr>
        <p:spPr bwMode="auto">
          <a:xfrm>
            <a:off x="3860800" y="5073650"/>
            <a:ext cx="728663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63" name="Rectangle 11"/>
          <p:cNvSpPr>
            <a:spLocks noChangeArrowheads="1"/>
          </p:cNvSpPr>
          <p:nvPr/>
        </p:nvSpPr>
        <p:spPr bwMode="auto">
          <a:xfrm>
            <a:off x="3132138" y="5073650"/>
            <a:ext cx="728662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64" name="Rectangle 12"/>
          <p:cNvSpPr>
            <a:spLocks noChangeArrowheads="1"/>
          </p:cNvSpPr>
          <p:nvPr/>
        </p:nvSpPr>
        <p:spPr bwMode="auto">
          <a:xfrm>
            <a:off x="2405063" y="5073650"/>
            <a:ext cx="727075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65" name="Rectangle 13"/>
          <p:cNvSpPr>
            <a:spLocks noChangeArrowheads="1"/>
          </p:cNvSpPr>
          <p:nvPr/>
        </p:nvSpPr>
        <p:spPr bwMode="auto">
          <a:xfrm>
            <a:off x="1676400" y="5073650"/>
            <a:ext cx="728663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100</a:t>
            </a:r>
          </a:p>
        </p:txBody>
      </p:sp>
      <p:sp>
        <p:nvSpPr>
          <p:cNvPr id="637966" name="Rectangle 14"/>
          <p:cNvSpPr>
            <a:spLocks noChangeArrowheads="1"/>
          </p:cNvSpPr>
          <p:nvPr/>
        </p:nvSpPr>
        <p:spPr bwMode="auto">
          <a:xfrm>
            <a:off x="7500938" y="4524375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67" name="Rectangle 15"/>
          <p:cNvSpPr>
            <a:spLocks noChangeArrowheads="1"/>
          </p:cNvSpPr>
          <p:nvPr/>
        </p:nvSpPr>
        <p:spPr bwMode="auto">
          <a:xfrm>
            <a:off x="6773863" y="4524375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68" name="Rectangle 16"/>
          <p:cNvSpPr>
            <a:spLocks noChangeArrowheads="1"/>
          </p:cNvSpPr>
          <p:nvPr/>
        </p:nvSpPr>
        <p:spPr bwMode="auto">
          <a:xfrm>
            <a:off x="6045200" y="4524375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69" name="Rectangle 17"/>
          <p:cNvSpPr>
            <a:spLocks noChangeArrowheads="1"/>
          </p:cNvSpPr>
          <p:nvPr/>
        </p:nvSpPr>
        <p:spPr bwMode="auto">
          <a:xfrm>
            <a:off x="5316538" y="4524375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70" name="Rectangle 18"/>
          <p:cNvSpPr>
            <a:spLocks noChangeArrowheads="1"/>
          </p:cNvSpPr>
          <p:nvPr/>
        </p:nvSpPr>
        <p:spPr bwMode="auto">
          <a:xfrm>
            <a:off x="4589463" y="4524375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71" name="Rectangle 19"/>
          <p:cNvSpPr>
            <a:spLocks noChangeArrowheads="1"/>
          </p:cNvSpPr>
          <p:nvPr/>
        </p:nvSpPr>
        <p:spPr bwMode="auto">
          <a:xfrm>
            <a:off x="3860800" y="4524375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72" name="Rectangle 20"/>
          <p:cNvSpPr>
            <a:spLocks noChangeArrowheads="1"/>
          </p:cNvSpPr>
          <p:nvPr/>
        </p:nvSpPr>
        <p:spPr bwMode="auto">
          <a:xfrm>
            <a:off x="3132138" y="4524375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73" name="Rectangle 21"/>
          <p:cNvSpPr>
            <a:spLocks noChangeArrowheads="1"/>
          </p:cNvSpPr>
          <p:nvPr/>
        </p:nvSpPr>
        <p:spPr bwMode="auto">
          <a:xfrm>
            <a:off x="2405063" y="4524375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74" name="Rectangle 22"/>
          <p:cNvSpPr>
            <a:spLocks noChangeArrowheads="1"/>
          </p:cNvSpPr>
          <p:nvPr/>
        </p:nvSpPr>
        <p:spPr bwMode="auto">
          <a:xfrm>
            <a:off x="1676400" y="4524375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101</a:t>
            </a:r>
          </a:p>
        </p:txBody>
      </p:sp>
      <p:sp>
        <p:nvSpPr>
          <p:cNvPr id="637975" name="Rectangle 23"/>
          <p:cNvSpPr>
            <a:spLocks noChangeArrowheads="1"/>
          </p:cNvSpPr>
          <p:nvPr/>
        </p:nvSpPr>
        <p:spPr bwMode="auto">
          <a:xfrm>
            <a:off x="7500938" y="3975100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</a:p>
        </p:txBody>
      </p:sp>
      <p:sp>
        <p:nvSpPr>
          <p:cNvPr id="637976" name="Rectangle 24"/>
          <p:cNvSpPr>
            <a:spLocks noChangeArrowheads="1"/>
          </p:cNvSpPr>
          <p:nvPr/>
        </p:nvSpPr>
        <p:spPr bwMode="auto">
          <a:xfrm>
            <a:off x="6773863" y="3975100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77" name="Rectangle 25"/>
          <p:cNvSpPr>
            <a:spLocks noChangeArrowheads="1"/>
          </p:cNvSpPr>
          <p:nvPr/>
        </p:nvSpPr>
        <p:spPr bwMode="auto">
          <a:xfrm>
            <a:off x="6045200" y="3975100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78" name="Rectangle 26"/>
          <p:cNvSpPr>
            <a:spLocks noChangeArrowheads="1"/>
          </p:cNvSpPr>
          <p:nvPr/>
        </p:nvSpPr>
        <p:spPr bwMode="auto">
          <a:xfrm>
            <a:off x="5316538" y="3975100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79" name="Rectangle 27"/>
          <p:cNvSpPr>
            <a:spLocks noChangeArrowheads="1"/>
          </p:cNvSpPr>
          <p:nvPr/>
        </p:nvSpPr>
        <p:spPr bwMode="auto">
          <a:xfrm>
            <a:off x="4589463" y="3975100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80" name="Rectangle 28"/>
          <p:cNvSpPr>
            <a:spLocks noChangeArrowheads="1"/>
          </p:cNvSpPr>
          <p:nvPr/>
        </p:nvSpPr>
        <p:spPr bwMode="auto">
          <a:xfrm>
            <a:off x="3860800" y="3975100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81" name="Rectangle 29"/>
          <p:cNvSpPr>
            <a:spLocks noChangeArrowheads="1"/>
          </p:cNvSpPr>
          <p:nvPr/>
        </p:nvSpPr>
        <p:spPr bwMode="auto">
          <a:xfrm>
            <a:off x="3132138" y="3975100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82" name="Rectangle 30"/>
          <p:cNvSpPr>
            <a:spLocks noChangeArrowheads="1"/>
          </p:cNvSpPr>
          <p:nvPr/>
        </p:nvSpPr>
        <p:spPr bwMode="auto">
          <a:xfrm>
            <a:off x="2405063" y="3975100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83" name="Rectangle 31"/>
          <p:cNvSpPr>
            <a:spLocks noChangeArrowheads="1"/>
          </p:cNvSpPr>
          <p:nvPr/>
        </p:nvSpPr>
        <p:spPr bwMode="auto">
          <a:xfrm>
            <a:off x="1676400" y="3975100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111</a:t>
            </a:r>
          </a:p>
        </p:txBody>
      </p:sp>
      <p:sp>
        <p:nvSpPr>
          <p:cNvPr id="637984" name="Rectangle 32"/>
          <p:cNvSpPr>
            <a:spLocks noChangeArrowheads="1"/>
          </p:cNvSpPr>
          <p:nvPr/>
        </p:nvSpPr>
        <p:spPr bwMode="auto">
          <a:xfrm>
            <a:off x="7500938" y="3425825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85" name="Rectangle 33"/>
          <p:cNvSpPr>
            <a:spLocks noChangeArrowheads="1"/>
          </p:cNvSpPr>
          <p:nvPr/>
        </p:nvSpPr>
        <p:spPr bwMode="auto">
          <a:xfrm>
            <a:off x="6773863" y="3425825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1</a:t>
            </a:r>
          </a:p>
        </p:txBody>
      </p:sp>
      <p:sp>
        <p:nvSpPr>
          <p:cNvPr id="637986" name="Rectangle 34"/>
          <p:cNvSpPr>
            <a:spLocks noChangeArrowheads="1"/>
          </p:cNvSpPr>
          <p:nvPr/>
        </p:nvSpPr>
        <p:spPr bwMode="auto">
          <a:xfrm>
            <a:off x="6045200" y="3425825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87" name="Rectangle 35"/>
          <p:cNvSpPr>
            <a:spLocks noChangeArrowheads="1"/>
          </p:cNvSpPr>
          <p:nvPr/>
        </p:nvSpPr>
        <p:spPr bwMode="auto">
          <a:xfrm>
            <a:off x="5316538" y="3425825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88" name="Rectangle 36"/>
          <p:cNvSpPr>
            <a:spLocks noChangeArrowheads="1"/>
          </p:cNvSpPr>
          <p:nvPr/>
        </p:nvSpPr>
        <p:spPr bwMode="auto">
          <a:xfrm>
            <a:off x="4589463" y="3425825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89" name="Rectangle 37"/>
          <p:cNvSpPr>
            <a:spLocks noChangeArrowheads="1"/>
          </p:cNvSpPr>
          <p:nvPr/>
        </p:nvSpPr>
        <p:spPr bwMode="auto">
          <a:xfrm>
            <a:off x="3860800" y="3425825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37990" name="Rectangle 38"/>
          <p:cNvSpPr>
            <a:spLocks noChangeArrowheads="1"/>
          </p:cNvSpPr>
          <p:nvPr/>
        </p:nvSpPr>
        <p:spPr bwMode="auto">
          <a:xfrm>
            <a:off x="3132138" y="3425825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91" name="Rectangle 39"/>
          <p:cNvSpPr>
            <a:spLocks noChangeArrowheads="1"/>
          </p:cNvSpPr>
          <p:nvPr/>
        </p:nvSpPr>
        <p:spPr bwMode="auto">
          <a:xfrm>
            <a:off x="2405063" y="3425825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92" name="Rectangle 40"/>
          <p:cNvSpPr>
            <a:spLocks noChangeArrowheads="1"/>
          </p:cNvSpPr>
          <p:nvPr/>
        </p:nvSpPr>
        <p:spPr bwMode="auto">
          <a:xfrm>
            <a:off x="1676400" y="3425825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110</a:t>
            </a:r>
          </a:p>
        </p:txBody>
      </p:sp>
      <p:sp>
        <p:nvSpPr>
          <p:cNvPr id="637993" name="Rectangle 41"/>
          <p:cNvSpPr>
            <a:spLocks noChangeArrowheads="1"/>
          </p:cNvSpPr>
          <p:nvPr/>
        </p:nvSpPr>
        <p:spPr bwMode="auto">
          <a:xfrm>
            <a:off x="7500938" y="2874963"/>
            <a:ext cx="728662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94" name="Rectangle 42"/>
          <p:cNvSpPr>
            <a:spLocks noChangeArrowheads="1"/>
          </p:cNvSpPr>
          <p:nvPr/>
        </p:nvSpPr>
        <p:spPr bwMode="auto">
          <a:xfrm>
            <a:off x="6773863" y="2874963"/>
            <a:ext cx="727075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95" name="Rectangle 43"/>
          <p:cNvSpPr>
            <a:spLocks noChangeArrowheads="1"/>
          </p:cNvSpPr>
          <p:nvPr/>
        </p:nvSpPr>
        <p:spPr bwMode="auto">
          <a:xfrm>
            <a:off x="6045200" y="2874963"/>
            <a:ext cx="728663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96" name="Rectangle 44"/>
          <p:cNvSpPr>
            <a:spLocks noChangeArrowheads="1"/>
          </p:cNvSpPr>
          <p:nvPr/>
        </p:nvSpPr>
        <p:spPr bwMode="auto">
          <a:xfrm>
            <a:off x="5316538" y="2874963"/>
            <a:ext cx="728662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97" name="Rectangle 45"/>
          <p:cNvSpPr>
            <a:spLocks noChangeArrowheads="1"/>
          </p:cNvSpPr>
          <p:nvPr/>
        </p:nvSpPr>
        <p:spPr bwMode="auto">
          <a:xfrm>
            <a:off x="4589463" y="2874963"/>
            <a:ext cx="727075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98" name="Rectangle 46"/>
          <p:cNvSpPr>
            <a:spLocks noChangeArrowheads="1"/>
          </p:cNvSpPr>
          <p:nvPr/>
        </p:nvSpPr>
        <p:spPr bwMode="auto">
          <a:xfrm>
            <a:off x="3860800" y="2874963"/>
            <a:ext cx="728663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37999" name="Rectangle 47"/>
          <p:cNvSpPr>
            <a:spLocks noChangeArrowheads="1"/>
          </p:cNvSpPr>
          <p:nvPr/>
        </p:nvSpPr>
        <p:spPr bwMode="auto">
          <a:xfrm>
            <a:off x="3132138" y="2874963"/>
            <a:ext cx="728662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00" name="Rectangle 48"/>
          <p:cNvSpPr>
            <a:spLocks noChangeArrowheads="1"/>
          </p:cNvSpPr>
          <p:nvPr/>
        </p:nvSpPr>
        <p:spPr bwMode="auto">
          <a:xfrm>
            <a:off x="2405063" y="2874963"/>
            <a:ext cx="727075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01" name="Rectangle 49"/>
          <p:cNvSpPr>
            <a:spLocks noChangeArrowheads="1"/>
          </p:cNvSpPr>
          <p:nvPr/>
        </p:nvSpPr>
        <p:spPr bwMode="auto">
          <a:xfrm>
            <a:off x="1676400" y="2874963"/>
            <a:ext cx="728663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010</a:t>
            </a:r>
          </a:p>
        </p:txBody>
      </p:sp>
      <p:sp>
        <p:nvSpPr>
          <p:cNvPr id="638002" name="Rectangle 50"/>
          <p:cNvSpPr>
            <a:spLocks noChangeArrowheads="1"/>
          </p:cNvSpPr>
          <p:nvPr/>
        </p:nvSpPr>
        <p:spPr bwMode="auto">
          <a:xfrm>
            <a:off x="7500938" y="2325688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03" name="Rectangle 51"/>
          <p:cNvSpPr>
            <a:spLocks noChangeArrowheads="1"/>
          </p:cNvSpPr>
          <p:nvPr/>
        </p:nvSpPr>
        <p:spPr bwMode="auto">
          <a:xfrm>
            <a:off x="6773863" y="2325688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38004" name="Rectangle 52"/>
          <p:cNvSpPr>
            <a:spLocks noChangeArrowheads="1"/>
          </p:cNvSpPr>
          <p:nvPr/>
        </p:nvSpPr>
        <p:spPr bwMode="auto">
          <a:xfrm>
            <a:off x="6045200" y="2325688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38005" name="Rectangle 53"/>
          <p:cNvSpPr>
            <a:spLocks noChangeArrowheads="1"/>
          </p:cNvSpPr>
          <p:nvPr/>
        </p:nvSpPr>
        <p:spPr bwMode="auto">
          <a:xfrm>
            <a:off x="5316538" y="2325688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06" name="Rectangle 54"/>
          <p:cNvSpPr>
            <a:spLocks noChangeArrowheads="1"/>
          </p:cNvSpPr>
          <p:nvPr/>
        </p:nvSpPr>
        <p:spPr bwMode="auto">
          <a:xfrm>
            <a:off x="4589463" y="2325688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07" name="Rectangle 55"/>
          <p:cNvSpPr>
            <a:spLocks noChangeArrowheads="1"/>
          </p:cNvSpPr>
          <p:nvPr/>
        </p:nvSpPr>
        <p:spPr bwMode="auto">
          <a:xfrm>
            <a:off x="3860800" y="2325688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08" name="Rectangle 56"/>
          <p:cNvSpPr>
            <a:spLocks noChangeArrowheads="1"/>
          </p:cNvSpPr>
          <p:nvPr/>
        </p:nvSpPr>
        <p:spPr bwMode="auto">
          <a:xfrm>
            <a:off x="3132138" y="2325688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</a:p>
        </p:txBody>
      </p:sp>
      <p:sp>
        <p:nvSpPr>
          <p:cNvPr id="638009" name="Rectangle 57"/>
          <p:cNvSpPr>
            <a:spLocks noChangeArrowheads="1"/>
          </p:cNvSpPr>
          <p:nvPr/>
        </p:nvSpPr>
        <p:spPr bwMode="auto">
          <a:xfrm>
            <a:off x="2405063" y="2325688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10" name="Rectangle 58"/>
          <p:cNvSpPr>
            <a:spLocks noChangeArrowheads="1"/>
          </p:cNvSpPr>
          <p:nvPr/>
        </p:nvSpPr>
        <p:spPr bwMode="auto">
          <a:xfrm>
            <a:off x="1676400" y="2325688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011</a:t>
            </a:r>
          </a:p>
        </p:txBody>
      </p:sp>
      <p:sp>
        <p:nvSpPr>
          <p:cNvPr id="638011" name="Rectangle 59"/>
          <p:cNvSpPr>
            <a:spLocks noChangeArrowheads="1"/>
          </p:cNvSpPr>
          <p:nvPr/>
        </p:nvSpPr>
        <p:spPr bwMode="auto">
          <a:xfrm>
            <a:off x="7500938" y="1776413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12" name="Rectangle 60"/>
          <p:cNvSpPr>
            <a:spLocks noChangeArrowheads="1"/>
          </p:cNvSpPr>
          <p:nvPr/>
        </p:nvSpPr>
        <p:spPr bwMode="auto">
          <a:xfrm>
            <a:off x="6773863" y="1776413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</a:p>
        </p:txBody>
      </p:sp>
      <p:sp>
        <p:nvSpPr>
          <p:cNvPr id="638013" name="Rectangle 61"/>
          <p:cNvSpPr>
            <a:spLocks noChangeArrowheads="1"/>
          </p:cNvSpPr>
          <p:nvPr/>
        </p:nvSpPr>
        <p:spPr bwMode="auto">
          <a:xfrm>
            <a:off x="6045200" y="1776413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38014" name="Rectangle 62"/>
          <p:cNvSpPr>
            <a:spLocks noChangeArrowheads="1"/>
          </p:cNvSpPr>
          <p:nvPr/>
        </p:nvSpPr>
        <p:spPr bwMode="auto">
          <a:xfrm>
            <a:off x="5316538" y="1776413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15" name="Rectangle 63"/>
          <p:cNvSpPr>
            <a:spLocks noChangeArrowheads="1"/>
          </p:cNvSpPr>
          <p:nvPr/>
        </p:nvSpPr>
        <p:spPr bwMode="auto">
          <a:xfrm>
            <a:off x="4589463" y="1776413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16" name="Rectangle 64"/>
          <p:cNvSpPr>
            <a:spLocks noChangeArrowheads="1"/>
          </p:cNvSpPr>
          <p:nvPr/>
        </p:nvSpPr>
        <p:spPr bwMode="auto">
          <a:xfrm>
            <a:off x="3860800" y="1776413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1</a:t>
            </a:r>
          </a:p>
        </p:txBody>
      </p:sp>
      <p:sp>
        <p:nvSpPr>
          <p:cNvPr id="638017" name="Rectangle 65"/>
          <p:cNvSpPr>
            <a:spLocks noChangeArrowheads="1"/>
          </p:cNvSpPr>
          <p:nvPr/>
        </p:nvSpPr>
        <p:spPr bwMode="auto">
          <a:xfrm>
            <a:off x="3132138" y="1776413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18" name="Rectangle 66"/>
          <p:cNvSpPr>
            <a:spLocks noChangeArrowheads="1"/>
          </p:cNvSpPr>
          <p:nvPr/>
        </p:nvSpPr>
        <p:spPr bwMode="auto">
          <a:xfrm>
            <a:off x="2405063" y="1776413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19" name="Rectangle 67"/>
          <p:cNvSpPr>
            <a:spLocks noChangeArrowheads="1"/>
          </p:cNvSpPr>
          <p:nvPr/>
        </p:nvSpPr>
        <p:spPr bwMode="auto">
          <a:xfrm>
            <a:off x="1676400" y="1776413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001</a:t>
            </a:r>
          </a:p>
        </p:txBody>
      </p:sp>
      <p:sp>
        <p:nvSpPr>
          <p:cNvPr id="638020" name="Rectangle 68"/>
          <p:cNvSpPr>
            <a:spLocks noChangeArrowheads="1"/>
          </p:cNvSpPr>
          <p:nvPr/>
        </p:nvSpPr>
        <p:spPr bwMode="auto">
          <a:xfrm>
            <a:off x="7500938" y="1227138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21" name="Rectangle 69"/>
          <p:cNvSpPr>
            <a:spLocks noChangeArrowheads="1"/>
          </p:cNvSpPr>
          <p:nvPr/>
        </p:nvSpPr>
        <p:spPr bwMode="auto">
          <a:xfrm>
            <a:off x="6773863" y="1227138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22" name="Rectangle 70"/>
          <p:cNvSpPr>
            <a:spLocks noChangeArrowheads="1"/>
          </p:cNvSpPr>
          <p:nvPr/>
        </p:nvSpPr>
        <p:spPr bwMode="auto">
          <a:xfrm>
            <a:off x="6045200" y="1227138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23" name="Rectangle 71"/>
          <p:cNvSpPr>
            <a:spLocks noChangeArrowheads="1"/>
          </p:cNvSpPr>
          <p:nvPr/>
        </p:nvSpPr>
        <p:spPr bwMode="auto">
          <a:xfrm>
            <a:off x="5316538" y="1227138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24" name="Rectangle 72"/>
          <p:cNvSpPr>
            <a:spLocks noChangeArrowheads="1"/>
          </p:cNvSpPr>
          <p:nvPr/>
        </p:nvSpPr>
        <p:spPr bwMode="auto">
          <a:xfrm>
            <a:off x="4589463" y="1227138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25" name="Rectangle 73"/>
          <p:cNvSpPr>
            <a:spLocks noChangeArrowheads="1"/>
          </p:cNvSpPr>
          <p:nvPr/>
        </p:nvSpPr>
        <p:spPr bwMode="auto">
          <a:xfrm>
            <a:off x="3860800" y="1227138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26" name="Rectangle 74"/>
          <p:cNvSpPr>
            <a:spLocks noChangeArrowheads="1"/>
          </p:cNvSpPr>
          <p:nvPr/>
        </p:nvSpPr>
        <p:spPr bwMode="auto">
          <a:xfrm>
            <a:off x="3132138" y="1227138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27" name="Rectangle 75"/>
          <p:cNvSpPr>
            <a:spLocks noChangeArrowheads="1"/>
          </p:cNvSpPr>
          <p:nvPr/>
        </p:nvSpPr>
        <p:spPr bwMode="auto">
          <a:xfrm>
            <a:off x="2405063" y="1227138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28" name="Rectangle 76"/>
          <p:cNvSpPr>
            <a:spLocks noChangeArrowheads="1"/>
          </p:cNvSpPr>
          <p:nvPr/>
        </p:nvSpPr>
        <p:spPr bwMode="auto">
          <a:xfrm>
            <a:off x="1676400" y="1227138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000</a:t>
            </a:r>
          </a:p>
        </p:txBody>
      </p:sp>
      <p:sp>
        <p:nvSpPr>
          <p:cNvPr id="638029" name="Rectangle 77"/>
          <p:cNvSpPr>
            <a:spLocks noChangeArrowheads="1"/>
          </p:cNvSpPr>
          <p:nvPr/>
        </p:nvSpPr>
        <p:spPr bwMode="auto">
          <a:xfrm>
            <a:off x="7500938" y="677863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100</a:t>
            </a:r>
          </a:p>
        </p:txBody>
      </p:sp>
      <p:sp>
        <p:nvSpPr>
          <p:cNvPr id="638030" name="Rectangle 78"/>
          <p:cNvSpPr>
            <a:spLocks noChangeArrowheads="1"/>
          </p:cNvSpPr>
          <p:nvPr/>
        </p:nvSpPr>
        <p:spPr bwMode="auto">
          <a:xfrm>
            <a:off x="6773863" y="677863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101</a:t>
            </a:r>
          </a:p>
        </p:txBody>
      </p:sp>
      <p:sp>
        <p:nvSpPr>
          <p:cNvPr id="638031" name="Rectangle 79"/>
          <p:cNvSpPr>
            <a:spLocks noChangeArrowheads="1"/>
          </p:cNvSpPr>
          <p:nvPr/>
        </p:nvSpPr>
        <p:spPr bwMode="auto">
          <a:xfrm>
            <a:off x="6045200" y="677863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111</a:t>
            </a:r>
          </a:p>
        </p:txBody>
      </p:sp>
      <p:sp>
        <p:nvSpPr>
          <p:cNvPr id="638032" name="Rectangle 80"/>
          <p:cNvSpPr>
            <a:spLocks noChangeArrowheads="1"/>
          </p:cNvSpPr>
          <p:nvPr/>
        </p:nvSpPr>
        <p:spPr bwMode="auto">
          <a:xfrm>
            <a:off x="5316538" y="677863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110</a:t>
            </a:r>
          </a:p>
        </p:txBody>
      </p:sp>
      <p:sp>
        <p:nvSpPr>
          <p:cNvPr id="638033" name="Rectangle 81"/>
          <p:cNvSpPr>
            <a:spLocks noChangeArrowheads="1"/>
          </p:cNvSpPr>
          <p:nvPr/>
        </p:nvSpPr>
        <p:spPr bwMode="auto">
          <a:xfrm>
            <a:off x="4589463" y="677863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010</a:t>
            </a:r>
          </a:p>
        </p:txBody>
      </p:sp>
      <p:sp>
        <p:nvSpPr>
          <p:cNvPr id="638034" name="Rectangle 82"/>
          <p:cNvSpPr>
            <a:spLocks noChangeArrowheads="1"/>
          </p:cNvSpPr>
          <p:nvPr/>
        </p:nvSpPr>
        <p:spPr bwMode="auto">
          <a:xfrm>
            <a:off x="3860800" y="677863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011</a:t>
            </a:r>
          </a:p>
        </p:txBody>
      </p:sp>
      <p:sp>
        <p:nvSpPr>
          <p:cNvPr id="638035" name="Rectangle 83"/>
          <p:cNvSpPr>
            <a:spLocks noChangeArrowheads="1"/>
          </p:cNvSpPr>
          <p:nvPr/>
        </p:nvSpPr>
        <p:spPr bwMode="auto">
          <a:xfrm>
            <a:off x="3132138" y="677863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001</a:t>
            </a:r>
          </a:p>
        </p:txBody>
      </p:sp>
      <p:sp>
        <p:nvSpPr>
          <p:cNvPr id="638036" name="Rectangle 84"/>
          <p:cNvSpPr>
            <a:spLocks noChangeArrowheads="1"/>
          </p:cNvSpPr>
          <p:nvPr/>
        </p:nvSpPr>
        <p:spPr bwMode="auto">
          <a:xfrm>
            <a:off x="2405063" y="677863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000</a:t>
            </a:r>
          </a:p>
        </p:txBody>
      </p:sp>
      <p:sp>
        <p:nvSpPr>
          <p:cNvPr id="41045" name="Line 85"/>
          <p:cNvSpPr>
            <a:spLocks noChangeShapeType="1"/>
          </p:cNvSpPr>
          <p:nvPr/>
        </p:nvSpPr>
        <p:spPr bwMode="auto">
          <a:xfrm>
            <a:off x="1676400" y="677863"/>
            <a:ext cx="65532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46" name="Line 86"/>
          <p:cNvSpPr>
            <a:spLocks noChangeShapeType="1"/>
          </p:cNvSpPr>
          <p:nvPr/>
        </p:nvSpPr>
        <p:spPr bwMode="auto">
          <a:xfrm>
            <a:off x="1692275" y="1196975"/>
            <a:ext cx="6553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47" name="Line 87"/>
          <p:cNvSpPr>
            <a:spLocks noChangeShapeType="1"/>
          </p:cNvSpPr>
          <p:nvPr/>
        </p:nvSpPr>
        <p:spPr bwMode="auto">
          <a:xfrm>
            <a:off x="1692275" y="1773238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48" name="Line 88"/>
          <p:cNvSpPr>
            <a:spLocks noChangeShapeType="1"/>
          </p:cNvSpPr>
          <p:nvPr/>
        </p:nvSpPr>
        <p:spPr bwMode="auto">
          <a:xfrm>
            <a:off x="1676400" y="2325688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49" name="Line 89"/>
          <p:cNvSpPr>
            <a:spLocks noChangeShapeType="1"/>
          </p:cNvSpPr>
          <p:nvPr/>
        </p:nvSpPr>
        <p:spPr bwMode="auto">
          <a:xfrm>
            <a:off x="1676400" y="2874963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50" name="Line 90"/>
          <p:cNvSpPr>
            <a:spLocks noChangeShapeType="1"/>
          </p:cNvSpPr>
          <p:nvPr/>
        </p:nvSpPr>
        <p:spPr bwMode="auto">
          <a:xfrm>
            <a:off x="1676400" y="3425825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51" name="Line 91"/>
          <p:cNvSpPr>
            <a:spLocks noChangeShapeType="1"/>
          </p:cNvSpPr>
          <p:nvPr/>
        </p:nvSpPr>
        <p:spPr bwMode="auto">
          <a:xfrm>
            <a:off x="1676400" y="3975100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52" name="Line 92"/>
          <p:cNvSpPr>
            <a:spLocks noChangeShapeType="1"/>
          </p:cNvSpPr>
          <p:nvPr/>
        </p:nvSpPr>
        <p:spPr bwMode="auto">
          <a:xfrm>
            <a:off x="1676400" y="4524375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53" name="Line 93"/>
          <p:cNvSpPr>
            <a:spLocks noChangeShapeType="1"/>
          </p:cNvSpPr>
          <p:nvPr/>
        </p:nvSpPr>
        <p:spPr bwMode="auto">
          <a:xfrm>
            <a:off x="1676400" y="5073650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54" name="Line 94"/>
          <p:cNvSpPr>
            <a:spLocks noChangeShapeType="1"/>
          </p:cNvSpPr>
          <p:nvPr/>
        </p:nvSpPr>
        <p:spPr bwMode="auto">
          <a:xfrm>
            <a:off x="1676400" y="5646738"/>
            <a:ext cx="65532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55" name="Line 95"/>
          <p:cNvSpPr>
            <a:spLocks noChangeShapeType="1"/>
          </p:cNvSpPr>
          <p:nvPr/>
        </p:nvSpPr>
        <p:spPr bwMode="auto">
          <a:xfrm>
            <a:off x="1676400" y="677863"/>
            <a:ext cx="0" cy="4968875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56" name="Line 96"/>
          <p:cNvSpPr>
            <a:spLocks noChangeShapeType="1"/>
          </p:cNvSpPr>
          <p:nvPr/>
        </p:nvSpPr>
        <p:spPr bwMode="auto">
          <a:xfrm>
            <a:off x="2405063" y="67786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57" name="Line 97"/>
          <p:cNvSpPr>
            <a:spLocks noChangeShapeType="1"/>
          </p:cNvSpPr>
          <p:nvPr/>
        </p:nvSpPr>
        <p:spPr bwMode="auto">
          <a:xfrm>
            <a:off x="3132138" y="67786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58" name="Line 98"/>
          <p:cNvSpPr>
            <a:spLocks noChangeShapeType="1"/>
          </p:cNvSpPr>
          <p:nvPr/>
        </p:nvSpPr>
        <p:spPr bwMode="auto">
          <a:xfrm>
            <a:off x="3860800" y="67786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59" name="Line 99"/>
          <p:cNvSpPr>
            <a:spLocks noChangeShapeType="1"/>
          </p:cNvSpPr>
          <p:nvPr/>
        </p:nvSpPr>
        <p:spPr bwMode="auto">
          <a:xfrm>
            <a:off x="4589463" y="67786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60" name="Line 100"/>
          <p:cNvSpPr>
            <a:spLocks noChangeShapeType="1"/>
          </p:cNvSpPr>
          <p:nvPr/>
        </p:nvSpPr>
        <p:spPr bwMode="auto">
          <a:xfrm>
            <a:off x="5316538" y="67786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61" name="Line 101"/>
          <p:cNvSpPr>
            <a:spLocks noChangeShapeType="1"/>
          </p:cNvSpPr>
          <p:nvPr/>
        </p:nvSpPr>
        <p:spPr bwMode="auto">
          <a:xfrm>
            <a:off x="6045200" y="67786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62" name="Line 102"/>
          <p:cNvSpPr>
            <a:spLocks noChangeShapeType="1"/>
          </p:cNvSpPr>
          <p:nvPr/>
        </p:nvSpPr>
        <p:spPr bwMode="auto">
          <a:xfrm>
            <a:off x="6773863" y="67786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63" name="Line 103"/>
          <p:cNvSpPr>
            <a:spLocks noChangeShapeType="1"/>
          </p:cNvSpPr>
          <p:nvPr/>
        </p:nvSpPr>
        <p:spPr bwMode="auto">
          <a:xfrm>
            <a:off x="7500938" y="67786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64" name="Line 104"/>
          <p:cNvSpPr>
            <a:spLocks noChangeShapeType="1"/>
          </p:cNvSpPr>
          <p:nvPr/>
        </p:nvSpPr>
        <p:spPr bwMode="auto">
          <a:xfrm>
            <a:off x="8229600" y="677863"/>
            <a:ext cx="0" cy="4968875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65" name="Line 105"/>
          <p:cNvSpPr>
            <a:spLocks noChangeShapeType="1"/>
          </p:cNvSpPr>
          <p:nvPr/>
        </p:nvSpPr>
        <p:spPr bwMode="auto">
          <a:xfrm flipV="1">
            <a:off x="1371600" y="3429000"/>
            <a:ext cx="7239000" cy="0"/>
          </a:xfrm>
          <a:prstGeom prst="line">
            <a:avLst/>
          </a:prstGeom>
          <a:noFill/>
          <a:ln w="38100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66" name="Line 106"/>
          <p:cNvSpPr>
            <a:spLocks noChangeShapeType="1"/>
          </p:cNvSpPr>
          <p:nvPr/>
        </p:nvSpPr>
        <p:spPr bwMode="auto">
          <a:xfrm flipH="1">
            <a:off x="5311775" y="533400"/>
            <a:ext cx="22225" cy="5257800"/>
          </a:xfrm>
          <a:prstGeom prst="line">
            <a:avLst/>
          </a:prstGeom>
          <a:noFill/>
          <a:ln w="38100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67" name="Line 107"/>
          <p:cNvSpPr>
            <a:spLocks noChangeShapeType="1"/>
          </p:cNvSpPr>
          <p:nvPr/>
        </p:nvSpPr>
        <p:spPr bwMode="auto">
          <a:xfrm>
            <a:off x="2397125" y="1182688"/>
            <a:ext cx="0" cy="44640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60" name="Oval 108"/>
          <p:cNvSpPr>
            <a:spLocks noChangeArrowheads="1"/>
          </p:cNvSpPr>
          <p:nvPr/>
        </p:nvSpPr>
        <p:spPr bwMode="auto">
          <a:xfrm>
            <a:off x="6877050" y="3284538"/>
            <a:ext cx="1368425" cy="809625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defRPr/>
            </a:pPr>
            <a:endParaRPr lang="zh-CN" altLang="zh-CN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61" name="Oval 109"/>
          <p:cNvSpPr>
            <a:spLocks noChangeArrowheads="1"/>
          </p:cNvSpPr>
          <p:nvPr/>
        </p:nvSpPr>
        <p:spPr bwMode="auto">
          <a:xfrm rot="5400000">
            <a:off x="7478713" y="2466975"/>
            <a:ext cx="728662" cy="636588"/>
          </a:xfrm>
          <a:prstGeom prst="ellipse">
            <a:avLst/>
          </a:prstGeom>
          <a:noFill/>
          <a:ln w="28575" algn="ctr">
            <a:solidFill>
              <a:srgbClr val="D600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 vert="eaVert" anchor="ctr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38063" name="Freeform 111"/>
          <p:cNvSpPr>
            <a:spLocks/>
          </p:cNvSpPr>
          <p:nvPr/>
        </p:nvSpPr>
        <p:spPr bwMode="auto">
          <a:xfrm rot="2108815">
            <a:off x="2555875" y="1268413"/>
            <a:ext cx="433388" cy="431800"/>
          </a:xfrm>
          <a:custGeom>
            <a:avLst/>
            <a:gdLst>
              <a:gd name="T0" fmla="*/ 0 w 273"/>
              <a:gd name="T1" fmla="*/ 0 h 272"/>
              <a:gd name="T2" fmla="*/ 2147483647 w 273"/>
              <a:gd name="T3" fmla="*/ 2147483647 h 272"/>
              <a:gd name="T4" fmla="*/ 0 w 273"/>
              <a:gd name="T5" fmla="*/ 2147483647 h 272"/>
              <a:gd name="T6" fmla="*/ 0 60000 65536"/>
              <a:gd name="T7" fmla="*/ 0 60000 65536"/>
              <a:gd name="T8" fmla="*/ 0 60000 65536"/>
              <a:gd name="T9" fmla="*/ 0 w 273"/>
              <a:gd name="T10" fmla="*/ 0 h 272"/>
              <a:gd name="T11" fmla="*/ 273 w 273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272">
                <a:moveTo>
                  <a:pt x="0" y="0"/>
                </a:moveTo>
                <a:cubicBezTo>
                  <a:pt x="136" y="45"/>
                  <a:pt x="273" y="91"/>
                  <a:pt x="273" y="136"/>
                </a:cubicBezTo>
                <a:cubicBezTo>
                  <a:pt x="273" y="181"/>
                  <a:pt x="46" y="249"/>
                  <a:pt x="0" y="272"/>
                </a:cubicBez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64" name="Freeform 112"/>
          <p:cNvSpPr>
            <a:spLocks/>
          </p:cNvSpPr>
          <p:nvPr/>
        </p:nvSpPr>
        <p:spPr bwMode="auto">
          <a:xfrm rot="19491185" flipV="1">
            <a:off x="2555875" y="5084763"/>
            <a:ext cx="433388" cy="431800"/>
          </a:xfrm>
          <a:custGeom>
            <a:avLst/>
            <a:gdLst>
              <a:gd name="T0" fmla="*/ 0 w 273"/>
              <a:gd name="T1" fmla="*/ 0 h 272"/>
              <a:gd name="T2" fmla="*/ 2147483647 w 273"/>
              <a:gd name="T3" fmla="*/ 2147483647 h 272"/>
              <a:gd name="T4" fmla="*/ 0 w 273"/>
              <a:gd name="T5" fmla="*/ 2147483647 h 272"/>
              <a:gd name="T6" fmla="*/ 0 60000 65536"/>
              <a:gd name="T7" fmla="*/ 0 60000 65536"/>
              <a:gd name="T8" fmla="*/ 0 60000 65536"/>
              <a:gd name="T9" fmla="*/ 0 w 273"/>
              <a:gd name="T10" fmla="*/ 0 h 272"/>
              <a:gd name="T11" fmla="*/ 273 w 273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272">
                <a:moveTo>
                  <a:pt x="0" y="0"/>
                </a:moveTo>
                <a:cubicBezTo>
                  <a:pt x="136" y="45"/>
                  <a:pt x="273" y="91"/>
                  <a:pt x="273" y="136"/>
                </a:cubicBezTo>
                <a:cubicBezTo>
                  <a:pt x="273" y="181"/>
                  <a:pt x="46" y="249"/>
                  <a:pt x="0" y="272"/>
                </a:cubicBez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65" name="Freeform 113"/>
          <p:cNvSpPr>
            <a:spLocks/>
          </p:cNvSpPr>
          <p:nvPr/>
        </p:nvSpPr>
        <p:spPr bwMode="auto">
          <a:xfrm rot="2108815" flipH="1" flipV="1">
            <a:off x="7596188" y="5013325"/>
            <a:ext cx="433387" cy="431800"/>
          </a:xfrm>
          <a:custGeom>
            <a:avLst/>
            <a:gdLst>
              <a:gd name="T0" fmla="*/ 0 w 273"/>
              <a:gd name="T1" fmla="*/ 0 h 272"/>
              <a:gd name="T2" fmla="*/ 2147483647 w 273"/>
              <a:gd name="T3" fmla="*/ 2147483647 h 272"/>
              <a:gd name="T4" fmla="*/ 0 w 273"/>
              <a:gd name="T5" fmla="*/ 2147483647 h 272"/>
              <a:gd name="T6" fmla="*/ 0 60000 65536"/>
              <a:gd name="T7" fmla="*/ 0 60000 65536"/>
              <a:gd name="T8" fmla="*/ 0 60000 65536"/>
              <a:gd name="T9" fmla="*/ 0 w 273"/>
              <a:gd name="T10" fmla="*/ 0 h 272"/>
              <a:gd name="T11" fmla="*/ 273 w 273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272">
                <a:moveTo>
                  <a:pt x="0" y="0"/>
                </a:moveTo>
                <a:cubicBezTo>
                  <a:pt x="136" y="45"/>
                  <a:pt x="273" y="91"/>
                  <a:pt x="273" y="136"/>
                </a:cubicBezTo>
                <a:cubicBezTo>
                  <a:pt x="273" y="181"/>
                  <a:pt x="46" y="249"/>
                  <a:pt x="0" y="272"/>
                </a:cubicBez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66" name="Freeform 114"/>
          <p:cNvSpPr>
            <a:spLocks/>
          </p:cNvSpPr>
          <p:nvPr/>
        </p:nvSpPr>
        <p:spPr bwMode="auto">
          <a:xfrm>
            <a:off x="4643438" y="1196975"/>
            <a:ext cx="1189037" cy="527050"/>
          </a:xfrm>
          <a:custGeom>
            <a:avLst/>
            <a:gdLst>
              <a:gd name="T0" fmla="*/ 2147483647 w 726"/>
              <a:gd name="T1" fmla="*/ 0 h 241"/>
              <a:gd name="T2" fmla="*/ 2147483647 w 726"/>
              <a:gd name="T3" fmla="*/ 2147483647 h 241"/>
              <a:gd name="T4" fmla="*/ 2147483647 w 726"/>
              <a:gd name="T5" fmla="*/ 2147483647 h 241"/>
              <a:gd name="T6" fmla="*/ 2147483647 w 726"/>
              <a:gd name="T7" fmla="*/ 2147483647 h 241"/>
              <a:gd name="T8" fmla="*/ 2147483647 w 726"/>
              <a:gd name="T9" fmla="*/ 2147483647 h 241"/>
              <a:gd name="T10" fmla="*/ 2147483647 w 726"/>
              <a:gd name="T11" fmla="*/ 2147483647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6"/>
              <a:gd name="T19" fmla="*/ 0 h 241"/>
              <a:gd name="T20" fmla="*/ 726 w 726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6" h="241">
                <a:moveTo>
                  <a:pt x="23" y="0"/>
                </a:moveTo>
                <a:cubicBezTo>
                  <a:pt x="11" y="49"/>
                  <a:pt x="0" y="99"/>
                  <a:pt x="23" y="136"/>
                </a:cubicBezTo>
                <a:cubicBezTo>
                  <a:pt x="46" y="173"/>
                  <a:pt x="68" y="211"/>
                  <a:pt x="159" y="226"/>
                </a:cubicBezTo>
                <a:cubicBezTo>
                  <a:pt x="250" y="241"/>
                  <a:pt x="476" y="234"/>
                  <a:pt x="567" y="226"/>
                </a:cubicBezTo>
                <a:cubicBezTo>
                  <a:pt x="658" y="218"/>
                  <a:pt x="680" y="211"/>
                  <a:pt x="703" y="181"/>
                </a:cubicBezTo>
                <a:cubicBezTo>
                  <a:pt x="726" y="151"/>
                  <a:pt x="703" y="68"/>
                  <a:pt x="703" y="45"/>
                </a:cubicBez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67" name="Freeform 115"/>
          <p:cNvSpPr>
            <a:spLocks/>
          </p:cNvSpPr>
          <p:nvPr/>
        </p:nvSpPr>
        <p:spPr bwMode="auto">
          <a:xfrm flipV="1">
            <a:off x="4643438" y="5013325"/>
            <a:ext cx="1189037" cy="527050"/>
          </a:xfrm>
          <a:custGeom>
            <a:avLst/>
            <a:gdLst>
              <a:gd name="T0" fmla="*/ 2147483647 w 726"/>
              <a:gd name="T1" fmla="*/ 0 h 241"/>
              <a:gd name="T2" fmla="*/ 2147483647 w 726"/>
              <a:gd name="T3" fmla="*/ 2147483647 h 241"/>
              <a:gd name="T4" fmla="*/ 2147483647 w 726"/>
              <a:gd name="T5" fmla="*/ 2147483647 h 241"/>
              <a:gd name="T6" fmla="*/ 2147483647 w 726"/>
              <a:gd name="T7" fmla="*/ 2147483647 h 241"/>
              <a:gd name="T8" fmla="*/ 2147483647 w 726"/>
              <a:gd name="T9" fmla="*/ 2147483647 h 241"/>
              <a:gd name="T10" fmla="*/ 2147483647 w 726"/>
              <a:gd name="T11" fmla="*/ 2147483647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6"/>
              <a:gd name="T19" fmla="*/ 0 h 241"/>
              <a:gd name="T20" fmla="*/ 726 w 726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6" h="241">
                <a:moveTo>
                  <a:pt x="23" y="0"/>
                </a:moveTo>
                <a:cubicBezTo>
                  <a:pt x="11" y="49"/>
                  <a:pt x="0" y="99"/>
                  <a:pt x="23" y="136"/>
                </a:cubicBezTo>
                <a:cubicBezTo>
                  <a:pt x="46" y="173"/>
                  <a:pt x="68" y="211"/>
                  <a:pt x="159" y="226"/>
                </a:cubicBezTo>
                <a:cubicBezTo>
                  <a:pt x="250" y="241"/>
                  <a:pt x="476" y="234"/>
                  <a:pt x="567" y="226"/>
                </a:cubicBezTo>
                <a:cubicBezTo>
                  <a:pt x="658" y="218"/>
                  <a:pt x="680" y="211"/>
                  <a:pt x="703" y="181"/>
                </a:cubicBezTo>
                <a:cubicBezTo>
                  <a:pt x="726" y="151"/>
                  <a:pt x="703" y="68"/>
                  <a:pt x="703" y="45"/>
                </a:cubicBez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68" name="Freeform 116"/>
          <p:cNvSpPr>
            <a:spLocks/>
          </p:cNvSpPr>
          <p:nvPr/>
        </p:nvSpPr>
        <p:spPr bwMode="auto">
          <a:xfrm rot="-5400000">
            <a:off x="2080419" y="3183732"/>
            <a:ext cx="1189037" cy="527050"/>
          </a:xfrm>
          <a:custGeom>
            <a:avLst/>
            <a:gdLst>
              <a:gd name="T0" fmla="*/ 2147483647 w 726"/>
              <a:gd name="T1" fmla="*/ 0 h 241"/>
              <a:gd name="T2" fmla="*/ 2147483647 w 726"/>
              <a:gd name="T3" fmla="*/ 2147483647 h 241"/>
              <a:gd name="T4" fmla="*/ 2147483647 w 726"/>
              <a:gd name="T5" fmla="*/ 2147483647 h 241"/>
              <a:gd name="T6" fmla="*/ 2147483647 w 726"/>
              <a:gd name="T7" fmla="*/ 2147483647 h 241"/>
              <a:gd name="T8" fmla="*/ 2147483647 w 726"/>
              <a:gd name="T9" fmla="*/ 2147483647 h 241"/>
              <a:gd name="T10" fmla="*/ 2147483647 w 726"/>
              <a:gd name="T11" fmla="*/ 2147483647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6"/>
              <a:gd name="T19" fmla="*/ 0 h 241"/>
              <a:gd name="T20" fmla="*/ 726 w 726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6" h="241">
                <a:moveTo>
                  <a:pt x="23" y="0"/>
                </a:moveTo>
                <a:cubicBezTo>
                  <a:pt x="11" y="49"/>
                  <a:pt x="0" y="99"/>
                  <a:pt x="23" y="136"/>
                </a:cubicBezTo>
                <a:cubicBezTo>
                  <a:pt x="46" y="173"/>
                  <a:pt x="68" y="211"/>
                  <a:pt x="159" y="226"/>
                </a:cubicBezTo>
                <a:cubicBezTo>
                  <a:pt x="250" y="241"/>
                  <a:pt x="476" y="234"/>
                  <a:pt x="567" y="226"/>
                </a:cubicBezTo>
                <a:cubicBezTo>
                  <a:pt x="658" y="218"/>
                  <a:pt x="680" y="211"/>
                  <a:pt x="703" y="181"/>
                </a:cubicBezTo>
                <a:cubicBezTo>
                  <a:pt x="726" y="151"/>
                  <a:pt x="703" y="68"/>
                  <a:pt x="703" y="45"/>
                </a:cubicBez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69" name="Freeform 117"/>
          <p:cNvSpPr>
            <a:spLocks/>
          </p:cNvSpPr>
          <p:nvPr/>
        </p:nvSpPr>
        <p:spPr bwMode="auto">
          <a:xfrm rot="5400000">
            <a:off x="7265194" y="3183732"/>
            <a:ext cx="1189037" cy="527050"/>
          </a:xfrm>
          <a:custGeom>
            <a:avLst/>
            <a:gdLst>
              <a:gd name="T0" fmla="*/ 2147483647 w 726"/>
              <a:gd name="T1" fmla="*/ 0 h 241"/>
              <a:gd name="T2" fmla="*/ 2147483647 w 726"/>
              <a:gd name="T3" fmla="*/ 2147483647 h 241"/>
              <a:gd name="T4" fmla="*/ 2147483647 w 726"/>
              <a:gd name="T5" fmla="*/ 2147483647 h 241"/>
              <a:gd name="T6" fmla="*/ 2147483647 w 726"/>
              <a:gd name="T7" fmla="*/ 2147483647 h 241"/>
              <a:gd name="T8" fmla="*/ 2147483647 w 726"/>
              <a:gd name="T9" fmla="*/ 2147483647 h 241"/>
              <a:gd name="T10" fmla="*/ 2147483647 w 726"/>
              <a:gd name="T11" fmla="*/ 2147483647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6"/>
              <a:gd name="T19" fmla="*/ 0 h 241"/>
              <a:gd name="T20" fmla="*/ 726 w 726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6" h="241">
                <a:moveTo>
                  <a:pt x="23" y="0"/>
                </a:moveTo>
                <a:cubicBezTo>
                  <a:pt x="11" y="49"/>
                  <a:pt x="0" y="99"/>
                  <a:pt x="23" y="136"/>
                </a:cubicBezTo>
                <a:cubicBezTo>
                  <a:pt x="46" y="173"/>
                  <a:pt x="68" y="211"/>
                  <a:pt x="159" y="226"/>
                </a:cubicBezTo>
                <a:cubicBezTo>
                  <a:pt x="250" y="241"/>
                  <a:pt x="476" y="234"/>
                  <a:pt x="567" y="226"/>
                </a:cubicBezTo>
                <a:cubicBezTo>
                  <a:pt x="658" y="218"/>
                  <a:pt x="680" y="211"/>
                  <a:pt x="703" y="181"/>
                </a:cubicBezTo>
                <a:cubicBezTo>
                  <a:pt x="726" y="151"/>
                  <a:pt x="703" y="68"/>
                  <a:pt x="703" y="45"/>
                </a:cubicBez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70" name="Oval 118"/>
          <p:cNvSpPr>
            <a:spLocks noChangeArrowheads="1"/>
          </p:cNvSpPr>
          <p:nvPr/>
        </p:nvSpPr>
        <p:spPr bwMode="auto">
          <a:xfrm>
            <a:off x="4643438" y="3068638"/>
            <a:ext cx="1436687" cy="636587"/>
          </a:xfrm>
          <a:prstGeom prst="ellips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38071" name="Freeform 119"/>
          <p:cNvSpPr>
            <a:spLocks/>
          </p:cNvSpPr>
          <p:nvPr/>
        </p:nvSpPr>
        <p:spPr bwMode="auto">
          <a:xfrm rot="19491185" flipH="1">
            <a:off x="7620000" y="1244600"/>
            <a:ext cx="433388" cy="431800"/>
          </a:xfrm>
          <a:custGeom>
            <a:avLst/>
            <a:gdLst>
              <a:gd name="T0" fmla="*/ 0 w 273"/>
              <a:gd name="T1" fmla="*/ 0 h 272"/>
              <a:gd name="T2" fmla="*/ 2147483647 w 273"/>
              <a:gd name="T3" fmla="*/ 2147483647 h 272"/>
              <a:gd name="T4" fmla="*/ 0 w 273"/>
              <a:gd name="T5" fmla="*/ 2147483647 h 272"/>
              <a:gd name="T6" fmla="*/ 0 60000 65536"/>
              <a:gd name="T7" fmla="*/ 0 60000 65536"/>
              <a:gd name="T8" fmla="*/ 0 60000 65536"/>
              <a:gd name="T9" fmla="*/ 0 w 273"/>
              <a:gd name="T10" fmla="*/ 0 h 272"/>
              <a:gd name="T11" fmla="*/ 273 w 273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272">
                <a:moveTo>
                  <a:pt x="0" y="0"/>
                </a:moveTo>
                <a:cubicBezTo>
                  <a:pt x="136" y="45"/>
                  <a:pt x="273" y="91"/>
                  <a:pt x="273" y="136"/>
                </a:cubicBezTo>
                <a:cubicBezTo>
                  <a:pt x="273" y="181"/>
                  <a:pt x="46" y="249"/>
                  <a:pt x="0" y="272"/>
                </a:cubicBez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72" name="Line 120"/>
          <p:cNvSpPr>
            <a:spLocks noChangeShapeType="1"/>
          </p:cNvSpPr>
          <p:nvPr/>
        </p:nvSpPr>
        <p:spPr bwMode="auto">
          <a:xfrm>
            <a:off x="2916238" y="1484313"/>
            <a:ext cx="1873250" cy="0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73" name="Line 121"/>
          <p:cNvSpPr>
            <a:spLocks noChangeShapeType="1"/>
          </p:cNvSpPr>
          <p:nvPr/>
        </p:nvSpPr>
        <p:spPr bwMode="auto">
          <a:xfrm>
            <a:off x="5867400" y="1484313"/>
            <a:ext cx="1727200" cy="0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74" name="Line 122"/>
          <p:cNvSpPr>
            <a:spLocks noChangeShapeType="1"/>
          </p:cNvSpPr>
          <p:nvPr/>
        </p:nvSpPr>
        <p:spPr bwMode="auto">
          <a:xfrm>
            <a:off x="2743200" y="1676400"/>
            <a:ext cx="0" cy="1223963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75" name="Line 123"/>
          <p:cNvSpPr>
            <a:spLocks noChangeShapeType="1"/>
          </p:cNvSpPr>
          <p:nvPr/>
        </p:nvSpPr>
        <p:spPr bwMode="auto">
          <a:xfrm>
            <a:off x="2771775" y="4005263"/>
            <a:ext cx="0" cy="1152525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76" name="Line 124"/>
          <p:cNvSpPr>
            <a:spLocks noChangeShapeType="1"/>
          </p:cNvSpPr>
          <p:nvPr/>
        </p:nvSpPr>
        <p:spPr bwMode="auto">
          <a:xfrm>
            <a:off x="2916238" y="5373688"/>
            <a:ext cx="1800225" cy="0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77" name="Line 125"/>
          <p:cNvSpPr>
            <a:spLocks noChangeShapeType="1"/>
          </p:cNvSpPr>
          <p:nvPr/>
        </p:nvSpPr>
        <p:spPr bwMode="auto">
          <a:xfrm>
            <a:off x="5795963" y="5373688"/>
            <a:ext cx="1873250" cy="0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78" name="Line 126"/>
          <p:cNvSpPr>
            <a:spLocks noChangeShapeType="1"/>
          </p:cNvSpPr>
          <p:nvPr/>
        </p:nvSpPr>
        <p:spPr bwMode="auto">
          <a:xfrm flipV="1">
            <a:off x="8027988" y="4005263"/>
            <a:ext cx="0" cy="1152525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79" name="Line 127"/>
          <p:cNvSpPr>
            <a:spLocks noChangeShapeType="1"/>
          </p:cNvSpPr>
          <p:nvPr/>
        </p:nvSpPr>
        <p:spPr bwMode="auto">
          <a:xfrm>
            <a:off x="8027988" y="1628775"/>
            <a:ext cx="0" cy="1223963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80" name="Line 128"/>
          <p:cNvSpPr>
            <a:spLocks noChangeShapeType="1"/>
          </p:cNvSpPr>
          <p:nvPr/>
        </p:nvSpPr>
        <p:spPr bwMode="auto">
          <a:xfrm>
            <a:off x="5651500" y="1773238"/>
            <a:ext cx="0" cy="1223962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81" name="Line 129"/>
          <p:cNvSpPr>
            <a:spLocks noChangeShapeType="1"/>
          </p:cNvSpPr>
          <p:nvPr/>
        </p:nvSpPr>
        <p:spPr bwMode="auto">
          <a:xfrm>
            <a:off x="5651500" y="3933825"/>
            <a:ext cx="0" cy="1223963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82" name="Oval 130"/>
          <p:cNvSpPr>
            <a:spLocks noChangeArrowheads="1"/>
          </p:cNvSpPr>
          <p:nvPr/>
        </p:nvSpPr>
        <p:spPr bwMode="auto">
          <a:xfrm>
            <a:off x="3203575" y="1700213"/>
            <a:ext cx="1306513" cy="636587"/>
          </a:xfrm>
          <a:prstGeom prst="ellipse">
            <a:avLst/>
          </a:prstGeom>
          <a:noFill/>
          <a:ln w="28575" algn="ctr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38083" name="Oval 131"/>
          <p:cNvSpPr>
            <a:spLocks noChangeArrowheads="1"/>
          </p:cNvSpPr>
          <p:nvPr/>
        </p:nvSpPr>
        <p:spPr bwMode="auto">
          <a:xfrm>
            <a:off x="3132138" y="4508500"/>
            <a:ext cx="1371600" cy="636588"/>
          </a:xfrm>
          <a:prstGeom prst="ellipse">
            <a:avLst/>
          </a:prstGeom>
          <a:noFill/>
          <a:ln w="28575" algn="ctr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38084" name="Line 132"/>
          <p:cNvSpPr>
            <a:spLocks noChangeShapeType="1"/>
          </p:cNvSpPr>
          <p:nvPr/>
        </p:nvSpPr>
        <p:spPr bwMode="auto">
          <a:xfrm flipH="1">
            <a:off x="4500563" y="1989138"/>
            <a:ext cx="0" cy="2743200"/>
          </a:xfrm>
          <a:prstGeom prst="line">
            <a:avLst/>
          </a:prstGeom>
          <a:noFill/>
          <a:ln w="28575">
            <a:solidFill>
              <a:srgbClr val="009900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85" name="Oval 133"/>
          <p:cNvSpPr>
            <a:spLocks noChangeArrowheads="1"/>
          </p:cNvSpPr>
          <p:nvPr/>
        </p:nvSpPr>
        <p:spPr bwMode="auto">
          <a:xfrm rot="5400000">
            <a:off x="4606926" y="2501900"/>
            <a:ext cx="728662" cy="636587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 vert="eaVert" anchor="ctr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38086" name="Text Box 134"/>
          <p:cNvSpPr txBox="1">
            <a:spLocks noChangeArrowheads="1"/>
          </p:cNvSpPr>
          <p:nvPr/>
        </p:nvSpPr>
        <p:spPr bwMode="auto">
          <a:xfrm>
            <a:off x="1331913" y="5805488"/>
            <a:ext cx="1511300" cy="579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F=</a:t>
            </a:r>
            <a:r>
              <a:rPr kumimoji="0" lang="en-US" altLang="zh-CN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C’F’</a:t>
            </a:r>
          </a:p>
        </p:txBody>
      </p:sp>
      <p:sp>
        <p:nvSpPr>
          <p:cNvPr id="638087" name="Text Box 135"/>
          <p:cNvSpPr txBox="1">
            <a:spLocks noChangeArrowheads="1"/>
          </p:cNvSpPr>
          <p:nvPr/>
        </p:nvSpPr>
        <p:spPr bwMode="auto">
          <a:xfrm>
            <a:off x="2555776" y="5805488"/>
            <a:ext cx="2232025" cy="579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+</a:t>
            </a:r>
            <a:r>
              <a:rPr kumimoji="0" lang="en-US" altLang="zh-CN" sz="32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B’CD’F</a:t>
            </a:r>
          </a:p>
        </p:txBody>
      </p:sp>
      <p:sp>
        <p:nvSpPr>
          <p:cNvPr id="638088" name="Text Box 136"/>
          <p:cNvSpPr txBox="1">
            <a:spLocks noChangeArrowheads="1"/>
          </p:cNvSpPr>
          <p:nvPr/>
        </p:nvSpPr>
        <p:spPr bwMode="auto">
          <a:xfrm>
            <a:off x="4284663" y="5805488"/>
            <a:ext cx="2663825" cy="579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+ </a:t>
            </a:r>
            <a:r>
              <a:rPr kumimoji="0" lang="en-US" altLang="zh-CN" sz="32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ACD’F</a:t>
            </a:r>
          </a:p>
        </p:txBody>
      </p:sp>
      <p:sp>
        <p:nvSpPr>
          <p:cNvPr id="638090" name="Text Box 138"/>
          <p:cNvSpPr txBox="1">
            <a:spLocks noChangeArrowheads="1"/>
          </p:cNvSpPr>
          <p:nvPr/>
        </p:nvSpPr>
        <p:spPr bwMode="auto">
          <a:xfrm>
            <a:off x="5867400" y="5805488"/>
            <a:ext cx="2808288" cy="579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+ </a:t>
            </a:r>
            <a:r>
              <a:rPr kumimoji="0"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A’BD’EF’</a:t>
            </a:r>
          </a:p>
        </p:txBody>
      </p:sp>
      <p:sp>
        <p:nvSpPr>
          <p:cNvPr id="638092" name="Text Box 140"/>
          <p:cNvSpPr txBox="1">
            <a:spLocks noChangeArrowheads="1"/>
          </p:cNvSpPr>
          <p:nvPr/>
        </p:nvSpPr>
        <p:spPr bwMode="auto">
          <a:xfrm>
            <a:off x="1835150" y="6308725"/>
            <a:ext cx="2881313" cy="5794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+ </a:t>
            </a:r>
            <a:r>
              <a:rPr kumimoji="0" lang="en-US" altLang="zh-CN" sz="3200" b="1" i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A’BDE’F'</a:t>
            </a:r>
          </a:p>
        </p:txBody>
      </p:sp>
      <p:sp>
        <p:nvSpPr>
          <p:cNvPr id="638094" name="Text Box 142"/>
          <p:cNvSpPr txBox="1">
            <a:spLocks noChangeArrowheads="1"/>
          </p:cNvSpPr>
          <p:nvPr/>
        </p:nvSpPr>
        <p:spPr bwMode="auto">
          <a:xfrm>
            <a:off x="4067175" y="6308725"/>
            <a:ext cx="2809875" cy="5794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+ </a:t>
            </a:r>
            <a:r>
              <a:rPr kumimoji="0" lang="en-US" altLang="zh-CN" sz="3200" b="1" i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ABC’DE’</a:t>
            </a:r>
          </a:p>
        </p:txBody>
      </p:sp>
      <p:sp>
        <p:nvSpPr>
          <p:cNvPr id="638097" name="AutoShape 145"/>
          <p:cNvSpPr>
            <a:spLocks noChangeArrowheads="1"/>
          </p:cNvSpPr>
          <p:nvPr/>
        </p:nvSpPr>
        <p:spPr bwMode="auto">
          <a:xfrm>
            <a:off x="3200400" y="4038600"/>
            <a:ext cx="1143000" cy="9112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99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6" name="Text Box 147"/>
          <p:cNvSpPr txBox="1">
            <a:spLocks noChangeArrowheads="1"/>
          </p:cNvSpPr>
          <p:nvPr/>
        </p:nvSpPr>
        <p:spPr bwMode="auto">
          <a:xfrm>
            <a:off x="454025" y="363538"/>
            <a:ext cx="720725" cy="4603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Arial" charset="0"/>
              </a:rPr>
              <a:t>例：</a:t>
            </a:r>
            <a:endParaRPr lang="en-US" altLang="zh-CN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7" name="Text Box 2"/>
          <p:cNvSpPr txBox="1">
            <a:spLocks noChangeArrowheads="1"/>
          </p:cNvSpPr>
          <p:nvPr/>
        </p:nvSpPr>
        <p:spPr bwMode="auto">
          <a:xfrm>
            <a:off x="0" y="-88478"/>
            <a:ext cx="91440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100" b="1" dirty="0" smtClean="0">
                <a:latin typeface="Arial" charset="0"/>
              </a:rPr>
              <a:t>六变量</a:t>
            </a:r>
            <a:r>
              <a:rPr lang="zh-CN" altLang="en-US" sz="3100" b="1" dirty="0">
                <a:latin typeface="Arial" charset="0"/>
              </a:rPr>
              <a:t>卡诺图</a:t>
            </a:r>
            <a:endParaRPr lang="en-US" altLang="zh-CN" sz="3100" b="1" dirty="0">
              <a:latin typeface="Arial" charset="0"/>
            </a:endParaRPr>
          </a:p>
        </p:txBody>
      </p:sp>
      <p:pic>
        <p:nvPicPr>
          <p:cNvPr id="148" name="Picture 82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40010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8446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3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060" grpId="0" animBg="1" autoUpdateAnimBg="0"/>
      <p:bldP spid="638061" grpId="0" animBg="1"/>
      <p:bldP spid="638063" grpId="0" animBg="1"/>
      <p:bldP spid="638064" grpId="0" animBg="1"/>
      <p:bldP spid="638065" grpId="0" animBg="1"/>
      <p:bldP spid="638066" grpId="0" animBg="1"/>
      <p:bldP spid="638067" grpId="0" animBg="1"/>
      <p:bldP spid="638068" grpId="0" animBg="1"/>
      <p:bldP spid="638069" grpId="0" animBg="1"/>
      <p:bldP spid="638070" grpId="0" animBg="1"/>
      <p:bldP spid="638071" grpId="0" animBg="1"/>
      <p:bldP spid="638072" grpId="0" animBg="1"/>
      <p:bldP spid="638073" grpId="0" animBg="1"/>
      <p:bldP spid="638074" grpId="0" animBg="1"/>
      <p:bldP spid="638075" grpId="0" animBg="1"/>
      <p:bldP spid="638076" grpId="0" animBg="1"/>
      <p:bldP spid="638077" grpId="0" animBg="1"/>
      <p:bldP spid="638078" grpId="0" animBg="1"/>
      <p:bldP spid="638079" grpId="0" animBg="1"/>
      <p:bldP spid="638080" grpId="0" animBg="1"/>
      <p:bldP spid="638081" grpId="0" animBg="1"/>
      <p:bldP spid="638082" grpId="0" animBg="1"/>
      <p:bldP spid="638083" grpId="0" animBg="1"/>
      <p:bldP spid="638084" grpId="0" animBg="1"/>
      <p:bldP spid="638085" grpId="0" animBg="1"/>
      <p:bldP spid="638086" grpId="0" autoUpdateAnimBg="0"/>
      <p:bldP spid="638087" grpId="0" autoUpdateAnimBg="0"/>
      <p:bldP spid="638088" grpId="0" autoUpdateAnimBg="0"/>
      <p:bldP spid="638090" grpId="0" autoUpdateAnimBg="0"/>
      <p:bldP spid="638092" grpId="0" autoUpdateAnimBg="0"/>
      <p:bldP spid="638094" grpId="0" autoUpdateAnimBg="0"/>
      <p:bldP spid="6380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1403350" y="260350"/>
            <a:ext cx="65516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布尔函数</a:t>
            </a:r>
            <a:r>
              <a:rPr lang="zh-CN" altLang="en-US" sz="2600" b="1" dirty="0">
                <a:latin typeface="Arial" charset="0"/>
              </a:rPr>
              <a:t>的最简形式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684213" y="981075"/>
            <a:ext cx="7848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SzPct val="80000"/>
              <a:buFont typeface="Wingdings" pitchFamily="2" charset="2"/>
              <a:buChar char="n"/>
            </a:pPr>
            <a:r>
              <a:rPr lang="zh-CN" altLang="en-US">
                <a:latin typeface="Arial" charset="0"/>
              </a:rPr>
              <a:t>使用</a:t>
            </a:r>
            <a:r>
              <a:rPr lang="en-US" altLang="zh-CN" b="1">
                <a:latin typeface="Arial" charset="0"/>
              </a:rPr>
              <a:t>AND</a:t>
            </a:r>
            <a:r>
              <a:rPr lang="zh-CN" altLang="en-US">
                <a:latin typeface="Arial" charset="0"/>
              </a:rPr>
              <a:t>门、</a:t>
            </a:r>
            <a:r>
              <a:rPr lang="en-US" altLang="zh-CN" b="1">
                <a:latin typeface="Arial" charset="0"/>
              </a:rPr>
              <a:t>OR</a:t>
            </a:r>
            <a:r>
              <a:rPr lang="zh-CN" altLang="en-US">
                <a:latin typeface="Arial" charset="0"/>
              </a:rPr>
              <a:t>门来实现一个函数时，实现该函数的代价与所用 </a:t>
            </a:r>
            <a:r>
              <a:rPr lang="zh-CN" altLang="en-US" b="1">
                <a:solidFill>
                  <a:schemeClr val="bg1"/>
                </a:solidFill>
                <a:latin typeface="Arial" charset="0"/>
              </a:rPr>
              <a:t>逻辑门的个数</a:t>
            </a:r>
            <a:r>
              <a:rPr lang="zh-CN" altLang="en-US">
                <a:latin typeface="Arial" charset="0"/>
              </a:rPr>
              <a:t>、</a:t>
            </a:r>
            <a:r>
              <a:rPr lang="zh-CN" altLang="en-US" b="1">
                <a:solidFill>
                  <a:schemeClr val="bg1"/>
                </a:solidFill>
                <a:latin typeface="Arial" charset="0"/>
              </a:rPr>
              <a:t>输入个数</a:t>
            </a:r>
            <a:r>
              <a:rPr lang="zh-CN" altLang="en-US">
                <a:latin typeface="Arial" charset="0"/>
              </a:rPr>
              <a:t>直接相关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19150" y="2300288"/>
            <a:ext cx="1704975" cy="457200"/>
            <a:chOff x="432" y="1968"/>
            <a:chExt cx="1392" cy="290"/>
          </a:xfrm>
        </p:grpSpPr>
        <p:sp>
          <p:nvSpPr>
            <p:cNvPr id="5258" name="Text Box 4"/>
            <p:cNvSpPr txBox="1">
              <a:spLocks noChangeArrowheads="1"/>
            </p:cNvSpPr>
            <p:nvPr/>
          </p:nvSpPr>
          <p:spPr bwMode="auto">
            <a:xfrm>
              <a:off x="432" y="1968"/>
              <a:ext cx="139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F=</a:t>
              </a:r>
              <a:r>
                <a:rPr lang="en-US" altLang="zh-CN" b="1" dirty="0">
                  <a:solidFill>
                    <a:srgbClr val="FF0000"/>
                  </a:solidFill>
                </a:rPr>
                <a:t>AB</a:t>
              </a:r>
              <a:r>
                <a:rPr lang="en-US" altLang="zh-CN" b="1" dirty="0"/>
                <a:t>+</a:t>
              </a:r>
              <a:r>
                <a:rPr lang="en-US" altLang="zh-CN" b="1" dirty="0">
                  <a:solidFill>
                    <a:srgbClr val="00B050"/>
                  </a:solidFill>
                </a:rPr>
                <a:t>AC</a:t>
              </a:r>
            </a:p>
          </p:txBody>
        </p:sp>
        <p:sp>
          <p:nvSpPr>
            <p:cNvPr id="5259" name="Line 5"/>
            <p:cNvSpPr>
              <a:spLocks noChangeShapeType="1"/>
            </p:cNvSpPr>
            <p:nvPr/>
          </p:nvSpPr>
          <p:spPr bwMode="auto">
            <a:xfrm>
              <a:off x="1296" y="2016"/>
              <a:ext cx="100" cy="0"/>
            </a:xfrm>
            <a:prstGeom prst="line">
              <a:avLst/>
            </a:prstGeom>
            <a:noFill/>
            <a:ln w="38100" cap="sq">
              <a:solidFill>
                <a:srgbClr val="00B05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19150" y="2730500"/>
            <a:ext cx="2447925" cy="457200"/>
            <a:chOff x="624" y="1200"/>
            <a:chExt cx="2016" cy="288"/>
          </a:xfrm>
        </p:grpSpPr>
        <p:sp>
          <p:nvSpPr>
            <p:cNvPr id="5256" name="Text Box 7"/>
            <p:cNvSpPr txBox="1">
              <a:spLocks noChangeArrowheads="1"/>
            </p:cNvSpPr>
            <p:nvPr/>
          </p:nvSpPr>
          <p:spPr bwMode="auto">
            <a:xfrm>
              <a:off x="624" y="1200"/>
              <a:ext cx="20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  =</a:t>
              </a:r>
              <a:r>
                <a:rPr lang="en-US" altLang="zh-CN" b="1" dirty="0">
                  <a:solidFill>
                    <a:srgbClr val="FF0000"/>
                  </a:solidFill>
                </a:rPr>
                <a:t>AB</a:t>
              </a:r>
              <a:r>
                <a:rPr lang="en-US" altLang="zh-CN" b="1" dirty="0"/>
                <a:t>+</a:t>
              </a:r>
              <a:r>
                <a:rPr lang="en-US" altLang="zh-CN" b="1" dirty="0">
                  <a:solidFill>
                    <a:srgbClr val="00B050"/>
                  </a:solidFill>
                </a:rPr>
                <a:t>AC</a:t>
              </a:r>
              <a:r>
                <a:rPr lang="en-US" altLang="zh-CN" b="1" dirty="0"/>
                <a:t>+BC</a:t>
              </a:r>
            </a:p>
          </p:txBody>
        </p:sp>
        <p:sp>
          <p:nvSpPr>
            <p:cNvPr id="5257" name="Line 8"/>
            <p:cNvSpPr>
              <a:spLocks noChangeShapeType="1"/>
            </p:cNvSpPr>
            <p:nvPr/>
          </p:nvSpPr>
          <p:spPr bwMode="auto">
            <a:xfrm>
              <a:off x="1488" y="1248"/>
              <a:ext cx="100" cy="0"/>
            </a:xfrm>
            <a:prstGeom prst="line">
              <a:avLst/>
            </a:prstGeom>
            <a:noFill/>
            <a:ln w="38100" cap="sq">
              <a:solidFill>
                <a:srgbClr val="00B05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012825" y="3187700"/>
            <a:ext cx="3600450" cy="457200"/>
            <a:chOff x="768" y="1632"/>
            <a:chExt cx="3024" cy="288"/>
          </a:xfrm>
        </p:grpSpPr>
        <p:sp>
          <p:nvSpPr>
            <p:cNvPr id="5251" name="Text Box 10"/>
            <p:cNvSpPr txBox="1">
              <a:spLocks noChangeArrowheads="1"/>
            </p:cNvSpPr>
            <p:nvPr/>
          </p:nvSpPr>
          <p:spPr bwMode="auto">
            <a:xfrm>
              <a:off x="768" y="1632"/>
              <a:ext cx="30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= </a:t>
              </a:r>
              <a:r>
                <a:rPr lang="en-US" altLang="zh-CN" b="1" dirty="0">
                  <a:solidFill>
                    <a:srgbClr val="FF0000"/>
                  </a:solidFill>
                </a:rPr>
                <a:t>ABC</a:t>
              </a:r>
              <a:r>
                <a:rPr lang="en-US" altLang="zh-CN" b="1" dirty="0"/>
                <a:t>+</a:t>
              </a:r>
              <a:r>
                <a:rPr lang="en-US" altLang="zh-CN" b="1" dirty="0">
                  <a:solidFill>
                    <a:srgbClr val="FF0000"/>
                  </a:solidFill>
                </a:rPr>
                <a:t>ABC</a:t>
              </a:r>
              <a:r>
                <a:rPr lang="en-US" altLang="zh-CN" b="1" dirty="0"/>
                <a:t>+</a:t>
              </a:r>
              <a:r>
                <a:rPr lang="en-US" altLang="zh-CN" b="1" dirty="0">
                  <a:solidFill>
                    <a:srgbClr val="00B050"/>
                  </a:solidFill>
                </a:rPr>
                <a:t>ABC</a:t>
              </a:r>
              <a:r>
                <a:rPr lang="en-US" altLang="zh-CN" b="1" dirty="0"/>
                <a:t>+</a:t>
              </a:r>
              <a:r>
                <a:rPr lang="en-US" altLang="zh-CN" b="1" dirty="0">
                  <a:solidFill>
                    <a:srgbClr val="00B050"/>
                  </a:solidFill>
                </a:rPr>
                <a:t>ABC</a:t>
              </a:r>
            </a:p>
          </p:txBody>
        </p:sp>
        <p:sp>
          <p:nvSpPr>
            <p:cNvPr id="5252" name="Line 11"/>
            <p:cNvSpPr>
              <a:spLocks noChangeShapeType="1"/>
            </p:cNvSpPr>
            <p:nvPr/>
          </p:nvSpPr>
          <p:spPr bwMode="auto">
            <a:xfrm>
              <a:off x="3312" y="1680"/>
              <a:ext cx="96" cy="0"/>
            </a:xfrm>
            <a:prstGeom prst="line">
              <a:avLst/>
            </a:prstGeom>
            <a:noFill/>
            <a:ln w="38100" cap="sq">
              <a:solidFill>
                <a:srgbClr val="00B05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53" name="Line 12"/>
            <p:cNvSpPr>
              <a:spLocks noChangeShapeType="1"/>
            </p:cNvSpPr>
            <p:nvPr/>
          </p:nvSpPr>
          <p:spPr bwMode="auto">
            <a:xfrm>
              <a:off x="3120" y="1680"/>
              <a:ext cx="96" cy="0"/>
            </a:xfrm>
            <a:prstGeom prst="line">
              <a:avLst/>
            </a:prstGeom>
            <a:noFill/>
            <a:ln w="38100" cap="sq">
              <a:solidFill>
                <a:srgbClr val="00B05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54" name="Line 13"/>
            <p:cNvSpPr>
              <a:spLocks noChangeShapeType="1"/>
            </p:cNvSpPr>
            <p:nvPr/>
          </p:nvSpPr>
          <p:spPr bwMode="auto">
            <a:xfrm>
              <a:off x="2448" y="1680"/>
              <a:ext cx="96" cy="0"/>
            </a:xfrm>
            <a:prstGeom prst="line">
              <a:avLst/>
            </a:prstGeom>
            <a:noFill/>
            <a:ln w="38100" cap="sq">
              <a:solidFill>
                <a:srgbClr val="00B05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55" name="Line 14"/>
            <p:cNvSpPr>
              <a:spLocks noChangeShapeType="1"/>
            </p:cNvSpPr>
            <p:nvPr/>
          </p:nvSpPr>
          <p:spPr bwMode="auto">
            <a:xfrm>
              <a:off x="2112" y="1680"/>
              <a:ext cx="96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0176" name="Text Box 16"/>
          <p:cNvSpPr txBox="1">
            <a:spLocks noChangeArrowheads="1"/>
          </p:cNvSpPr>
          <p:nvPr/>
        </p:nvSpPr>
        <p:spPr bwMode="auto">
          <a:xfrm>
            <a:off x="4572000" y="220503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………..①F</a:t>
            </a:r>
            <a:r>
              <a:rPr lang="en-US" altLang="zh-CN" b="1" baseline="-25000"/>
              <a:t>1</a:t>
            </a:r>
          </a:p>
        </p:txBody>
      </p:sp>
      <p:sp>
        <p:nvSpPr>
          <p:cNvPr id="220177" name="Text Box 17"/>
          <p:cNvSpPr txBox="1">
            <a:spLocks noChangeArrowheads="1"/>
          </p:cNvSpPr>
          <p:nvPr/>
        </p:nvSpPr>
        <p:spPr bwMode="auto">
          <a:xfrm>
            <a:off x="4995863" y="263683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……….. ②F</a:t>
            </a:r>
            <a:r>
              <a:rPr lang="en-US" altLang="zh-CN" b="1" baseline="-25000"/>
              <a:t>2</a:t>
            </a:r>
          </a:p>
        </p:txBody>
      </p:sp>
      <p:sp>
        <p:nvSpPr>
          <p:cNvPr id="220179" name="Text Box 19"/>
          <p:cNvSpPr txBox="1">
            <a:spLocks noChangeArrowheads="1"/>
          </p:cNvSpPr>
          <p:nvPr/>
        </p:nvSpPr>
        <p:spPr bwMode="auto">
          <a:xfrm>
            <a:off x="5651500" y="3068638"/>
            <a:ext cx="216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………..③F</a:t>
            </a:r>
            <a:r>
              <a:rPr lang="en-US" altLang="zh-CN" b="1" baseline="-25000"/>
              <a:t>3</a:t>
            </a:r>
          </a:p>
        </p:txBody>
      </p: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395288" y="4005263"/>
            <a:ext cx="3048000" cy="1641475"/>
            <a:chOff x="-96" y="1920"/>
            <a:chExt cx="2544" cy="1334"/>
          </a:xfrm>
        </p:grpSpPr>
        <p:grpSp>
          <p:nvGrpSpPr>
            <p:cNvPr id="5225" name="Group 20"/>
            <p:cNvGrpSpPr>
              <a:grpSpLocks/>
            </p:cNvGrpSpPr>
            <p:nvPr/>
          </p:nvGrpSpPr>
          <p:grpSpPr bwMode="auto">
            <a:xfrm>
              <a:off x="-96" y="2679"/>
              <a:ext cx="1440" cy="575"/>
              <a:chOff x="2592" y="2928"/>
              <a:chExt cx="1440" cy="575"/>
            </a:xfrm>
          </p:grpSpPr>
          <p:grpSp>
            <p:nvGrpSpPr>
              <p:cNvPr id="5243" name="Group 21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1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492" y="2153"/>
                  <a:ext cx="288" cy="34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5249" name="Line 23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50" name="Line 24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185" name="Text Box 25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80" cy="37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186" name="Text Box 26"/>
              <p:cNvSpPr txBox="1">
                <a:spLocks noChangeArrowheads="1"/>
              </p:cNvSpPr>
              <p:nvPr/>
            </p:nvSpPr>
            <p:spPr bwMode="auto">
              <a:xfrm>
                <a:off x="2592" y="3130"/>
                <a:ext cx="480" cy="37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5246" name="Line 27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88" name="Text Box 28"/>
              <p:cNvSpPr txBox="1">
                <a:spLocks noChangeArrowheads="1"/>
              </p:cNvSpPr>
              <p:nvPr/>
            </p:nvSpPr>
            <p:spPr bwMode="auto">
              <a:xfrm>
                <a:off x="3743" y="3023"/>
                <a:ext cx="289" cy="37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grpSp>
          <p:nvGrpSpPr>
            <p:cNvPr id="5226" name="Group 29"/>
            <p:cNvGrpSpPr>
              <a:grpSpLocks/>
            </p:cNvGrpSpPr>
            <p:nvPr/>
          </p:nvGrpSpPr>
          <p:grpSpPr bwMode="auto">
            <a:xfrm>
              <a:off x="-96" y="1920"/>
              <a:ext cx="1440" cy="573"/>
              <a:chOff x="2592" y="2928"/>
              <a:chExt cx="1440" cy="573"/>
            </a:xfrm>
          </p:grpSpPr>
          <p:grpSp>
            <p:nvGrpSpPr>
              <p:cNvPr id="5235" name="Group 30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191" name="Rectangle 31"/>
                <p:cNvSpPr>
                  <a:spLocks noChangeArrowheads="1"/>
                </p:cNvSpPr>
                <p:nvPr/>
              </p:nvSpPr>
              <p:spPr bwMode="auto">
                <a:xfrm>
                  <a:off x="1492" y="2157"/>
                  <a:ext cx="288" cy="339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5241" name="Line 32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42" name="Line 33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194" name="Text Box 34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80" cy="37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195" name="Text Box 35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80" cy="37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5238" name="Line 36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97" name="Text Box 37"/>
              <p:cNvSpPr txBox="1">
                <a:spLocks noChangeArrowheads="1"/>
              </p:cNvSpPr>
              <p:nvPr/>
            </p:nvSpPr>
            <p:spPr bwMode="auto">
              <a:xfrm>
                <a:off x="3743" y="3023"/>
                <a:ext cx="289" cy="37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grpSp>
          <p:nvGrpSpPr>
            <p:cNvPr id="5227" name="Group 40"/>
            <p:cNvGrpSpPr>
              <a:grpSpLocks/>
            </p:cNvGrpSpPr>
            <p:nvPr/>
          </p:nvGrpSpPr>
          <p:grpSpPr bwMode="auto">
            <a:xfrm>
              <a:off x="1056" y="2400"/>
              <a:ext cx="576" cy="336"/>
              <a:chOff x="1204" y="2160"/>
              <a:chExt cx="576" cy="336"/>
            </a:xfrm>
          </p:grpSpPr>
          <p:sp>
            <p:nvSpPr>
              <p:cNvPr id="220201" name="Rectangle 41"/>
              <p:cNvSpPr>
                <a:spLocks noChangeArrowheads="1"/>
              </p:cNvSpPr>
              <p:nvPr/>
            </p:nvSpPr>
            <p:spPr bwMode="auto">
              <a:xfrm>
                <a:off x="1492" y="2160"/>
                <a:ext cx="288" cy="33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+</a:t>
                </a:r>
              </a:p>
            </p:txBody>
          </p:sp>
          <p:sp>
            <p:nvSpPr>
              <p:cNvPr id="5233" name="Line 42"/>
              <p:cNvSpPr>
                <a:spLocks noChangeShapeType="1"/>
              </p:cNvSpPr>
              <p:nvPr/>
            </p:nvSpPr>
            <p:spPr bwMode="auto">
              <a:xfrm>
                <a:off x="1204" y="225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34" name="Line 43"/>
              <p:cNvSpPr>
                <a:spLocks noChangeShapeType="1"/>
              </p:cNvSpPr>
              <p:nvPr/>
            </p:nvSpPr>
            <p:spPr bwMode="auto">
              <a:xfrm>
                <a:off x="1204" y="2400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228" name="Line 44"/>
            <p:cNvSpPr>
              <a:spLocks noChangeShapeType="1"/>
            </p:cNvSpPr>
            <p:nvPr/>
          </p:nvSpPr>
          <p:spPr bwMode="auto">
            <a:xfrm>
              <a:off x="1056" y="2208"/>
              <a:ext cx="0" cy="28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9" name="Line 45"/>
            <p:cNvSpPr>
              <a:spLocks noChangeShapeType="1"/>
            </p:cNvSpPr>
            <p:nvPr/>
          </p:nvSpPr>
          <p:spPr bwMode="auto">
            <a:xfrm>
              <a:off x="1056" y="2640"/>
              <a:ext cx="0" cy="28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0" name="Line 46"/>
            <p:cNvSpPr>
              <a:spLocks noChangeShapeType="1"/>
            </p:cNvSpPr>
            <p:nvPr/>
          </p:nvSpPr>
          <p:spPr bwMode="auto">
            <a:xfrm>
              <a:off x="1632" y="2566"/>
              <a:ext cx="33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7" name="Text Box 47"/>
            <p:cNvSpPr txBox="1">
              <a:spLocks noChangeArrowheads="1"/>
            </p:cNvSpPr>
            <p:nvPr/>
          </p:nvSpPr>
          <p:spPr bwMode="auto">
            <a:xfrm>
              <a:off x="2017" y="2353"/>
              <a:ext cx="431" cy="4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lang="en-US" altLang="zh-CN" sz="20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</p:grpSp>
      <p:grpSp>
        <p:nvGrpSpPr>
          <p:cNvPr id="11" name="Group 139"/>
          <p:cNvGrpSpPr>
            <a:grpSpLocks/>
          </p:cNvGrpSpPr>
          <p:nvPr/>
        </p:nvGrpSpPr>
        <p:grpSpPr bwMode="auto">
          <a:xfrm>
            <a:off x="6227763" y="4005263"/>
            <a:ext cx="2665412" cy="2930525"/>
            <a:chOff x="3600" y="2016"/>
            <a:chExt cx="1920" cy="2135"/>
          </a:xfrm>
        </p:grpSpPr>
        <p:grpSp>
          <p:nvGrpSpPr>
            <p:cNvPr id="5176" name="Group 78"/>
            <p:cNvGrpSpPr>
              <a:grpSpLocks/>
            </p:cNvGrpSpPr>
            <p:nvPr/>
          </p:nvGrpSpPr>
          <p:grpSpPr bwMode="auto">
            <a:xfrm>
              <a:off x="3600" y="2605"/>
              <a:ext cx="1087" cy="490"/>
              <a:chOff x="2592" y="2928"/>
              <a:chExt cx="1440" cy="632"/>
            </a:xfrm>
          </p:grpSpPr>
          <p:grpSp>
            <p:nvGrpSpPr>
              <p:cNvPr id="5217" name="Group 79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240" name="Rectangle 80"/>
                <p:cNvSpPr>
                  <a:spLocks noChangeArrowheads="1"/>
                </p:cNvSpPr>
                <p:nvPr/>
              </p:nvSpPr>
              <p:spPr bwMode="auto">
                <a:xfrm>
                  <a:off x="1492" y="2158"/>
                  <a:ext cx="288" cy="343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5223" name="Line 81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24" name="Line 82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243" name="Text Box 83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80" cy="4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244" name="Text Box 84"/>
              <p:cNvSpPr txBox="1">
                <a:spLocks noChangeArrowheads="1"/>
              </p:cNvSpPr>
              <p:nvPr/>
            </p:nvSpPr>
            <p:spPr bwMode="auto">
              <a:xfrm>
                <a:off x="2592" y="3130"/>
                <a:ext cx="480" cy="4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5220" name="Line 85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46" name="Text Box 86"/>
              <p:cNvSpPr txBox="1">
                <a:spLocks noChangeArrowheads="1"/>
              </p:cNvSpPr>
              <p:nvPr/>
            </p:nvSpPr>
            <p:spPr bwMode="auto">
              <a:xfrm>
                <a:off x="3743" y="3023"/>
                <a:ext cx="289" cy="4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grpSp>
          <p:nvGrpSpPr>
            <p:cNvPr id="5177" name="Group 87"/>
            <p:cNvGrpSpPr>
              <a:grpSpLocks/>
            </p:cNvGrpSpPr>
            <p:nvPr/>
          </p:nvGrpSpPr>
          <p:grpSpPr bwMode="auto">
            <a:xfrm>
              <a:off x="3600" y="2016"/>
              <a:ext cx="1087" cy="489"/>
              <a:chOff x="2592" y="2928"/>
              <a:chExt cx="1440" cy="630"/>
            </a:xfrm>
          </p:grpSpPr>
          <p:grpSp>
            <p:nvGrpSpPr>
              <p:cNvPr id="5209" name="Group 88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249" name="Rectangle 89"/>
                <p:cNvSpPr>
                  <a:spLocks noChangeArrowheads="1"/>
                </p:cNvSpPr>
                <p:nvPr/>
              </p:nvSpPr>
              <p:spPr bwMode="auto">
                <a:xfrm>
                  <a:off x="1492" y="2158"/>
                  <a:ext cx="288" cy="338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5215" name="Line 90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16" name="Line 91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252" name="Text Box 92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80" cy="42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253" name="Text Box 93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80" cy="42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5212" name="Line 94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55" name="Text Box 95"/>
              <p:cNvSpPr txBox="1">
                <a:spLocks noChangeArrowheads="1"/>
              </p:cNvSpPr>
              <p:nvPr/>
            </p:nvSpPr>
            <p:spPr bwMode="auto">
              <a:xfrm>
                <a:off x="3743" y="3022"/>
                <a:ext cx="289" cy="42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0257" name="Rectangle 97"/>
            <p:cNvSpPr>
              <a:spLocks noChangeArrowheads="1"/>
            </p:cNvSpPr>
            <p:nvPr/>
          </p:nvSpPr>
          <p:spPr bwMode="auto">
            <a:xfrm>
              <a:off x="4830" y="2388"/>
              <a:ext cx="255" cy="588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+</a:t>
              </a:r>
            </a:p>
          </p:txBody>
        </p:sp>
        <p:sp>
          <p:nvSpPr>
            <p:cNvPr id="5179" name="Line 100"/>
            <p:cNvSpPr>
              <a:spLocks noChangeShapeType="1"/>
            </p:cNvSpPr>
            <p:nvPr/>
          </p:nvSpPr>
          <p:spPr bwMode="auto">
            <a:xfrm>
              <a:off x="4469" y="2239"/>
              <a:ext cx="0" cy="2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0" name="Line 101"/>
            <p:cNvSpPr>
              <a:spLocks noChangeShapeType="1"/>
            </p:cNvSpPr>
            <p:nvPr/>
          </p:nvSpPr>
          <p:spPr bwMode="auto">
            <a:xfrm>
              <a:off x="4469" y="2574"/>
              <a:ext cx="0" cy="2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1" name="Line 102"/>
            <p:cNvSpPr>
              <a:spLocks noChangeShapeType="1"/>
            </p:cNvSpPr>
            <p:nvPr/>
          </p:nvSpPr>
          <p:spPr bwMode="auto">
            <a:xfrm>
              <a:off x="5122" y="2688"/>
              <a:ext cx="25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63" name="Text Box 103"/>
            <p:cNvSpPr txBox="1">
              <a:spLocks noChangeArrowheads="1"/>
            </p:cNvSpPr>
            <p:nvPr/>
          </p:nvSpPr>
          <p:spPr bwMode="auto">
            <a:xfrm>
              <a:off x="5195" y="2353"/>
              <a:ext cx="325" cy="28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lang="en-US" altLang="zh-CN" sz="20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grpSp>
          <p:nvGrpSpPr>
            <p:cNvPr id="5183" name="Group 105"/>
            <p:cNvGrpSpPr>
              <a:grpSpLocks/>
            </p:cNvGrpSpPr>
            <p:nvPr/>
          </p:nvGrpSpPr>
          <p:grpSpPr bwMode="auto">
            <a:xfrm>
              <a:off x="3600" y="3661"/>
              <a:ext cx="1087" cy="490"/>
              <a:chOff x="2592" y="2928"/>
              <a:chExt cx="1440" cy="632"/>
            </a:xfrm>
          </p:grpSpPr>
          <p:grpSp>
            <p:nvGrpSpPr>
              <p:cNvPr id="5201" name="Group 106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267" name="Rectangle 107"/>
                <p:cNvSpPr>
                  <a:spLocks noChangeArrowheads="1"/>
                </p:cNvSpPr>
                <p:nvPr/>
              </p:nvSpPr>
              <p:spPr bwMode="auto">
                <a:xfrm>
                  <a:off x="1492" y="2155"/>
                  <a:ext cx="288" cy="34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5207" name="Line 108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08" name="Line 109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270" name="Text Box 110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80" cy="4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271" name="Text Box 111"/>
              <p:cNvSpPr txBox="1">
                <a:spLocks noChangeArrowheads="1"/>
              </p:cNvSpPr>
              <p:nvPr/>
            </p:nvSpPr>
            <p:spPr bwMode="auto">
              <a:xfrm>
                <a:off x="2592" y="3130"/>
                <a:ext cx="480" cy="4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5204" name="Line 112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73" name="Text Box 113"/>
              <p:cNvSpPr txBox="1">
                <a:spLocks noChangeArrowheads="1"/>
              </p:cNvSpPr>
              <p:nvPr/>
            </p:nvSpPr>
            <p:spPr bwMode="auto">
              <a:xfrm>
                <a:off x="3743" y="3023"/>
                <a:ext cx="289" cy="4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grpSp>
          <p:nvGrpSpPr>
            <p:cNvPr id="5184" name="Group 114"/>
            <p:cNvGrpSpPr>
              <a:grpSpLocks/>
            </p:cNvGrpSpPr>
            <p:nvPr/>
          </p:nvGrpSpPr>
          <p:grpSpPr bwMode="auto">
            <a:xfrm>
              <a:off x="3600" y="3072"/>
              <a:ext cx="1087" cy="489"/>
              <a:chOff x="2592" y="2928"/>
              <a:chExt cx="1440" cy="630"/>
            </a:xfrm>
          </p:grpSpPr>
          <p:grpSp>
            <p:nvGrpSpPr>
              <p:cNvPr id="5193" name="Group 115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276" name="Rectangle 116"/>
                <p:cNvSpPr>
                  <a:spLocks noChangeArrowheads="1"/>
                </p:cNvSpPr>
                <p:nvPr/>
              </p:nvSpPr>
              <p:spPr bwMode="auto">
                <a:xfrm>
                  <a:off x="1492" y="2158"/>
                  <a:ext cx="288" cy="338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5199" name="Line 117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00" name="Line 118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279" name="Text Box 119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80" cy="42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280" name="Text Box 120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80" cy="42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5196" name="Line 121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82" name="Text Box 122"/>
              <p:cNvSpPr txBox="1">
                <a:spLocks noChangeArrowheads="1"/>
              </p:cNvSpPr>
              <p:nvPr/>
            </p:nvSpPr>
            <p:spPr bwMode="auto">
              <a:xfrm>
                <a:off x="3743" y="3023"/>
                <a:ext cx="289" cy="4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5185" name="Line 131"/>
            <p:cNvSpPr>
              <a:spLocks noChangeShapeType="1"/>
            </p:cNvSpPr>
            <p:nvPr/>
          </p:nvSpPr>
          <p:spPr bwMode="auto">
            <a:xfrm>
              <a:off x="4464" y="3275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6" name="Line 132"/>
            <p:cNvSpPr>
              <a:spLocks noChangeShapeType="1"/>
            </p:cNvSpPr>
            <p:nvPr/>
          </p:nvSpPr>
          <p:spPr bwMode="auto">
            <a:xfrm flipV="1">
              <a:off x="4560" y="2736"/>
              <a:ext cx="0" cy="52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7" name="Line 133"/>
            <p:cNvSpPr>
              <a:spLocks noChangeShapeType="1"/>
            </p:cNvSpPr>
            <p:nvPr/>
          </p:nvSpPr>
          <p:spPr bwMode="auto">
            <a:xfrm>
              <a:off x="4560" y="2736"/>
              <a:ext cx="24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8" name="Line 134"/>
            <p:cNvSpPr>
              <a:spLocks noChangeShapeType="1"/>
            </p:cNvSpPr>
            <p:nvPr/>
          </p:nvSpPr>
          <p:spPr bwMode="auto">
            <a:xfrm>
              <a:off x="4464" y="3865"/>
              <a:ext cx="19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9" name="Line 135"/>
            <p:cNvSpPr>
              <a:spLocks noChangeShapeType="1"/>
            </p:cNvSpPr>
            <p:nvPr/>
          </p:nvSpPr>
          <p:spPr bwMode="auto">
            <a:xfrm flipV="1">
              <a:off x="4656" y="2832"/>
              <a:ext cx="0" cy="100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90" name="Line 136"/>
            <p:cNvSpPr>
              <a:spLocks noChangeShapeType="1"/>
            </p:cNvSpPr>
            <p:nvPr/>
          </p:nvSpPr>
          <p:spPr bwMode="auto">
            <a:xfrm>
              <a:off x="4487" y="2568"/>
              <a:ext cx="31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91" name="Line 137"/>
            <p:cNvSpPr>
              <a:spLocks noChangeShapeType="1"/>
            </p:cNvSpPr>
            <p:nvPr/>
          </p:nvSpPr>
          <p:spPr bwMode="auto">
            <a:xfrm>
              <a:off x="4487" y="2471"/>
              <a:ext cx="31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92" name="Line 138"/>
            <p:cNvSpPr>
              <a:spLocks noChangeShapeType="1"/>
            </p:cNvSpPr>
            <p:nvPr/>
          </p:nvSpPr>
          <p:spPr bwMode="auto">
            <a:xfrm>
              <a:off x="4656" y="2832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" name="Group 217"/>
          <p:cNvGrpSpPr>
            <a:grpSpLocks/>
          </p:cNvGrpSpPr>
          <p:nvPr/>
        </p:nvGrpSpPr>
        <p:grpSpPr bwMode="auto">
          <a:xfrm>
            <a:off x="3203848" y="3860800"/>
            <a:ext cx="3124200" cy="2459038"/>
            <a:chOff x="1968" y="1895"/>
            <a:chExt cx="1920" cy="1488"/>
          </a:xfrm>
        </p:grpSpPr>
        <p:grpSp>
          <p:nvGrpSpPr>
            <p:cNvPr id="5139" name="Group 168"/>
            <p:cNvGrpSpPr>
              <a:grpSpLocks/>
            </p:cNvGrpSpPr>
            <p:nvPr/>
          </p:nvGrpSpPr>
          <p:grpSpPr bwMode="auto">
            <a:xfrm>
              <a:off x="1968" y="2484"/>
              <a:ext cx="1087" cy="432"/>
              <a:chOff x="2592" y="2928"/>
              <a:chExt cx="1440" cy="558"/>
            </a:xfrm>
          </p:grpSpPr>
          <p:grpSp>
            <p:nvGrpSpPr>
              <p:cNvPr id="5168" name="Group 169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330" name="Rectangle 170"/>
                <p:cNvSpPr>
                  <a:spLocks noChangeArrowheads="1"/>
                </p:cNvSpPr>
                <p:nvPr/>
              </p:nvSpPr>
              <p:spPr bwMode="auto">
                <a:xfrm>
                  <a:off x="1492" y="2157"/>
                  <a:ext cx="288" cy="341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5174" name="Line 171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175" name="Line 172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333" name="Text Box 173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79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334" name="Text Box 174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79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5171" name="Line 175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336" name="Text Box 176"/>
              <p:cNvSpPr txBox="1">
                <a:spLocks noChangeArrowheads="1"/>
              </p:cNvSpPr>
              <p:nvPr/>
            </p:nvSpPr>
            <p:spPr bwMode="auto">
              <a:xfrm>
                <a:off x="3742" y="3023"/>
                <a:ext cx="290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grpSp>
          <p:nvGrpSpPr>
            <p:cNvPr id="5140" name="Group 177"/>
            <p:cNvGrpSpPr>
              <a:grpSpLocks/>
            </p:cNvGrpSpPr>
            <p:nvPr/>
          </p:nvGrpSpPr>
          <p:grpSpPr bwMode="auto">
            <a:xfrm>
              <a:off x="1968" y="1895"/>
              <a:ext cx="1087" cy="432"/>
              <a:chOff x="2592" y="2928"/>
              <a:chExt cx="1440" cy="558"/>
            </a:xfrm>
          </p:grpSpPr>
          <p:grpSp>
            <p:nvGrpSpPr>
              <p:cNvPr id="5160" name="Group 178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339" name="Rectangle 179"/>
                <p:cNvSpPr>
                  <a:spLocks noChangeArrowheads="1"/>
                </p:cNvSpPr>
                <p:nvPr/>
              </p:nvSpPr>
              <p:spPr bwMode="auto">
                <a:xfrm>
                  <a:off x="1492" y="2160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5166" name="Line 180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167" name="Line 181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342" name="Text Box 182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79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343" name="Text Box 183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79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5163" name="Line 184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345" name="Text Box 185"/>
              <p:cNvSpPr txBox="1">
                <a:spLocks noChangeArrowheads="1"/>
              </p:cNvSpPr>
              <p:nvPr/>
            </p:nvSpPr>
            <p:spPr bwMode="auto">
              <a:xfrm>
                <a:off x="3742" y="3024"/>
                <a:ext cx="290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0346" name="Rectangle 186"/>
            <p:cNvSpPr>
              <a:spLocks noChangeArrowheads="1"/>
            </p:cNvSpPr>
            <p:nvPr/>
          </p:nvSpPr>
          <p:spPr bwMode="auto">
            <a:xfrm>
              <a:off x="3199" y="2267"/>
              <a:ext cx="257" cy="588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+</a:t>
              </a:r>
            </a:p>
          </p:txBody>
        </p:sp>
        <p:sp>
          <p:nvSpPr>
            <p:cNvPr id="5142" name="Line 187"/>
            <p:cNvSpPr>
              <a:spLocks noChangeShapeType="1"/>
            </p:cNvSpPr>
            <p:nvPr/>
          </p:nvSpPr>
          <p:spPr bwMode="auto">
            <a:xfrm>
              <a:off x="2837" y="2118"/>
              <a:ext cx="0" cy="2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3" name="Line 188"/>
            <p:cNvSpPr>
              <a:spLocks noChangeShapeType="1"/>
            </p:cNvSpPr>
            <p:nvPr/>
          </p:nvSpPr>
          <p:spPr bwMode="auto">
            <a:xfrm>
              <a:off x="2837" y="2453"/>
              <a:ext cx="0" cy="2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4" name="Line 189"/>
            <p:cNvSpPr>
              <a:spLocks noChangeShapeType="1"/>
            </p:cNvSpPr>
            <p:nvPr/>
          </p:nvSpPr>
          <p:spPr bwMode="auto">
            <a:xfrm>
              <a:off x="3490" y="2567"/>
              <a:ext cx="25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350" name="Text Box 190"/>
            <p:cNvSpPr txBox="1">
              <a:spLocks noChangeArrowheads="1"/>
            </p:cNvSpPr>
            <p:nvPr/>
          </p:nvSpPr>
          <p:spPr bwMode="auto">
            <a:xfrm>
              <a:off x="3563" y="2231"/>
              <a:ext cx="325" cy="2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lang="en-US" altLang="zh-CN" sz="20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grpSp>
          <p:nvGrpSpPr>
            <p:cNvPr id="5146" name="Group 200"/>
            <p:cNvGrpSpPr>
              <a:grpSpLocks/>
            </p:cNvGrpSpPr>
            <p:nvPr/>
          </p:nvGrpSpPr>
          <p:grpSpPr bwMode="auto">
            <a:xfrm>
              <a:off x="1968" y="2951"/>
              <a:ext cx="1087" cy="432"/>
              <a:chOff x="2592" y="2928"/>
              <a:chExt cx="1440" cy="558"/>
            </a:xfrm>
          </p:grpSpPr>
          <p:grpSp>
            <p:nvGrpSpPr>
              <p:cNvPr id="5152" name="Group 201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362" name="Rectangle 202"/>
                <p:cNvSpPr>
                  <a:spLocks noChangeArrowheads="1"/>
                </p:cNvSpPr>
                <p:nvPr/>
              </p:nvSpPr>
              <p:spPr bwMode="auto">
                <a:xfrm>
                  <a:off x="1492" y="2157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5158" name="Line 203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159" name="Line 204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365" name="Text Box 205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79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366" name="Text Box 206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79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5155" name="Line 207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368" name="Text Box 208"/>
              <p:cNvSpPr txBox="1">
                <a:spLocks noChangeArrowheads="1"/>
              </p:cNvSpPr>
              <p:nvPr/>
            </p:nvSpPr>
            <p:spPr bwMode="auto">
              <a:xfrm>
                <a:off x="3742" y="3023"/>
                <a:ext cx="290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5147" name="Line 209"/>
            <p:cNvSpPr>
              <a:spLocks noChangeShapeType="1"/>
            </p:cNvSpPr>
            <p:nvPr/>
          </p:nvSpPr>
          <p:spPr bwMode="auto">
            <a:xfrm>
              <a:off x="2832" y="315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8" name="Line 210"/>
            <p:cNvSpPr>
              <a:spLocks noChangeShapeType="1"/>
            </p:cNvSpPr>
            <p:nvPr/>
          </p:nvSpPr>
          <p:spPr bwMode="auto">
            <a:xfrm flipV="1">
              <a:off x="2928" y="2615"/>
              <a:ext cx="0" cy="52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9" name="Line 211"/>
            <p:cNvSpPr>
              <a:spLocks noChangeShapeType="1"/>
            </p:cNvSpPr>
            <p:nvPr/>
          </p:nvSpPr>
          <p:spPr bwMode="auto">
            <a:xfrm>
              <a:off x="2928" y="2615"/>
              <a:ext cx="24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0" name="Line 214"/>
            <p:cNvSpPr>
              <a:spLocks noChangeShapeType="1"/>
            </p:cNvSpPr>
            <p:nvPr/>
          </p:nvSpPr>
          <p:spPr bwMode="auto">
            <a:xfrm>
              <a:off x="2855" y="2447"/>
              <a:ext cx="31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1" name="Line 215"/>
            <p:cNvSpPr>
              <a:spLocks noChangeShapeType="1"/>
            </p:cNvSpPr>
            <p:nvPr/>
          </p:nvSpPr>
          <p:spPr bwMode="auto">
            <a:xfrm>
              <a:off x="2855" y="2350"/>
              <a:ext cx="31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7" name="Group 144"/>
          <p:cNvGrpSpPr>
            <a:grpSpLocks/>
          </p:cNvGrpSpPr>
          <p:nvPr/>
        </p:nvGrpSpPr>
        <p:grpSpPr bwMode="auto">
          <a:xfrm>
            <a:off x="1187450" y="5661025"/>
            <a:ext cx="1873250" cy="806450"/>
            <a:chOff x="521" y="3385"/>
            <a:chExt cx="1180" cy="635"/>
          </a:xfrm>
        </p:grpSpPr>
        <p:sp>
          <p:nvSpPr>
            <p:cNvPr id="5137" name="AutoShape 143"/>
            <p:cNvSpPr>
              <a:spLocks noChangeArrowheads="1"/>
            </p:cNvSpPr>
            <p:nvPr/>
          </p:nvSpPr>
          <p:spPr bwMode="auto">
            <a:xfrm>
              <a:off x="521" y="3385"/>
              <a:ext cx="1180" cy="635"/>
            </a:xfrm>
            <a:prstGeom prst="cloudCallout">
              <a:avLst>
                <a:gd name="adj1" fmla="val -31866"/>
                <a:gd name="adj2" fmla="val -92046"/>
              </a:avLst>
            </a:prstGeom>
            <a:solidFill>
              <a:srgbClr val="FFFF99"/>
            </a:solidFill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138" name="Text Box 142"/>
            <p:cNvSpPr txBox="1">
              <a:spLocks noChangeArrowheads="1"/>
            </p:cNvSpPr>
            <p:nvPr/>
          </p:nvSpPr>
          <p:spPr bwMode="auto">
            <a:xfrm>
              <a:off x="702" y="3491"/>
              <a:ext cx="953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Arial" charset="0"/>
                </a:rPr>
                <a:t>最小代价</a:t>
              </a:r>
              <a:r>
                <a:rPr lang="en-US" altLang="zh-CN" dirty="0">
                  <a:latin typeface="Arial" charset="0"/>
                </a:rPr>
                <a:t>!</a:t>
              </a:r>
              <a:endParaRPr lang="zh-CN" altLang="en-US" dirty="0">
                <a:latin typeface="Arial" charset="0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6" grpId="0" autoUpdateAnimBg="0"/>
      <p:bldP spid="220177" grpId="0" autoUpdateAnimBg="0"/>
      <p:bldP spid="220179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ELEGL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1116013" y="18891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>
                <a:latin typeface="Arial" charset="0"/>
              </a:rPr>
              <a:t>化简方法</a:t>
            </a:r>
            <a:endParaRPr lang="en-US" altLang="zh-CN" sz="2600" b="1">
              <a:latin typeface="Arial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928938" y="928688"/>
            <a:ext cx="3600450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卡诺图化简法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643063" y="2630636"/>
            <a:ext cx="6715125" cy="2062163"/>
          </a:xfrm>
          <a:prstGeom prst="rect">
            <a:avLst/>
          </a:prstGeom>
          <a:noFill/>
          <a:ln w="28575" cap="sq">
            <a:solidFill>
              <a:srgbClr val="33CC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>
                <a:latin typeface="Arial" charset="0"/>
              </a:rPr>
              <a:t>最简与或式（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AND-OR</a:t>
            </a:r>
            <a:r>
              <a:rPr lang="en-US" altLang="en-US" sz="32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sz="3200" b="1" dirty="0">
                <a:latin typeface="Arial" charset="0"/>
              </a:rPr>
              <a:t>）</a:t>
            </a:r>
            <a:endParaRPr lang="en-US" altLang="zh-CN" sz="3200" b="1" dirty="0">
              <a:latin typeface="Arial" charset="0"/>
            </a:endParaRPr>
          </a:p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>
                <a:latin typeface="Arial" charset="0"/>
              </a:rPr>
              <a:t>最简或与式（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OR-AND</a:t>
            </a:r>
            <a:r>
              <a:rPr lang="en-US" altLang="en-US" sz="3200" b="1" dirty="0">
                <a:latin typeface="Arial" charset="0"/>
              </a:rPr>
              <a:t> </a:t>
            </a:r>
            <a:r>
              <a:rPr lang="zh-CN" altLang="en-US" sz="3200" b="1" dirty="0">
                <a:latin typeface="Arial" charset="0"/>
              </a:rPr>
              <a:t>）</a:t>
            </a:r>
            <a:endParaRPr lang="en-US" altLang="zh-CN" sz="3200" b="1" dirty="0">
              <a:latin typeface="Arial" charset="0"/>
            </a:endParaRPr>
          </a:p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>
                <a:latin typeface="Arial" charset="0"/>
              </a:rPr>
              <a:t>最简与或非式（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AND-OR-NOT</a:t>
            </a:r>
            <a:r>
              <a:rPr lang="en-US" altLang="en-US" sz="3200" b="1" dirty="0">
                <a:latin typeface="Arial" charset="0"/>
              </a:rPr>
              <a:t> </a:t>
            </a:r>
            <a:r>
              <a:rPr lang="zh-CN" altLang="en-US" sz="3200" b="1" dirty="0">
                <a:latin typeface="Arial" charset="0"/>
              </a:rPr>
              <a:t>）</a:t>
            </a:r>
            <a:endParaRPr lang="en-US" altLang="zh-CN" sz="3200" b="1" dirty="0">
              <a:latin typeface="Arial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500188" y="1844824"/>
            <a:ext cx="47450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从一个卡诺图中可以读取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: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69948258"/>
              </p:ext>
            </p:extLst>
          </p:nvPr>
        </p:nvGraphicFramePr>
        <p:xfrm>
          <a:off x="571500" y="3632002"/>
          <a:ext cx="719138" cy="373062"/>
        </p:xfrm>
        <a:graphic>
          <a:graphicData uri="http://schemas.openxmlformats.org/presentationml/2006/ole">
            <p:oleObj spid="_x0000_s31945" name="Clip" r:id="rId4" imgW="419048" imgH="218874" progId="">
              <p:embed/>
            </p:oleObj>
          </a:graphicData>
        </a:graphic>
      </p:graphicFrame>
      <p:sp>
        <p:nvSpPr>
          <p:cNvPr id="15" name="矩形 14"/>
          <p:cNvSpPr/>
          <p:nvPr/>
        </p:nvSpPr>
        <p:spPr>
          <a:xfrm>
            <a:off x="1668762" y="4941168"/>
            <a:ext cx="4860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 smtClean="0">
                <a:latin typeface="Arial" charset="0"/>
              </a:rPr>
              <a:t>  带</a:t>
            </a:r>
            <a:r>
              <a:rPr lang="zh-CN" altLang="en-US" sz="3200" b="1" dirty="0">
                <a:latin typeface="Arial" charset="0"/>
              </a:rPr>
              <a:t>无关项的卡诺图化简</a:t>
            </a:r>
            <a:endParaRPr lang="en-US" altLang="zh-CN" sz="3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49225" y="4678288"/>
            <a:ext cx="2590800" cy="1295400"/>
            <a:chOff x="48" y="1824"/>
            <a:chExt cx="1632" cy="816"/>
          </a:xfrm>
        </p:grpSpPr>
        <p:sp>
          <p:nvSpPr>
            <p:cNvPr id="227338" name="Rectangle 10"/>
            <p:cNvSpPr>
              <a:spLocks noChangeArrowheads="1"/>
            </p:cNvSpPr>
            <p:nvPr/>
          </p:nvSpPr>
          <p:spPr bwMode="auto">
            <a:xfrm>
              <a:off x="1354" y="2403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339" name="Rectangle 11"/>
            <p:cNvSpPr>
              <a:spLocks noChangeArrowheads="1"/>
            </p:cNvSpPr>
            <p:nvPr/>
          </p:nvSpPr>
          <p:spPr bwMode="auto">
            <a:xfrm>
              <a:off x="1027" y="2403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340" name="Rectangle 12"/>
            <p:cNvSpPr>
              <a:spLocks noChangeArrowheads="1"/>
            </p:cNvSpPr>
            <p:nvPr/>
          </p:nvSpPr>
          <p:spPr bwMode="auto">
            <a:xfrm>
              <a:off x="701" y="2403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341" name="Rectangle 13"/>
            <p:cNvSpPr>
              <a:spLocks noChangeArrowheads="1"/>
            </p:cNvSpPr>
            <p:nvPr/>
          </p:nvSpPr>
          <p:spPr bwMode="auto">
            <a:xfrm>
              <a:off x="374" y="2403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42" name="Rectangle 14"/>
            <p:cNvSpPr>
              <a:spLocks noChangeArrowheads="1"/>
            </p:cNvSpPr>
            <p:nvPr/>
          </p:nvSpPr>
          <p:spPr bwMode="auto">
            <a:xfrm>
              <a:off x="1354" y="2167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43" name="Rectangle 15"/>
            <p:cNvSpPr>
              <a:spLocks noChangeArrowheads="1"/>
            </p:cNvSpPr>
            <p:nvPr/>
          </p:nvSpPr>
          <p:spPr bwMode="auto">
            <a:xfrm>
              <a:off x="1027" y="2167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344" name="Rectangle 16"/>
            <p:cNvSpPr>
              <a:spLocks noChangeArrowheads="1"/>
            </p:cNvSpPr>
            <p:nvPr/>
          </p:nvSpPr>
          <p:spPr bwMode="auto">
            <a:xfrm>
              <a:off x="701" y="2167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45" name="Rectangle 17"/>
            <p:cNvSpPr>
              <a:spLocks noChangeArrowheads="1"/>
            </p:cNvSpPr>
            <p:nvPr/>
          </p:nvSpPr>
          <p:spPr bwMode="auto">
            <a:xfrm>
              <a:off x="374" y="2167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32868" name="Line 18"/>
            <p:cNvSpPr>
              <a:spLocks noChangeShapeType="1"/>
            </p:cNvSpPr>
            <p:nvPr/>
          </p:nvSpPr>
          <p:spPr bwMode="auto">
            <a:xfrm>
              <a:off x="374" y="2167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69" name="Line 19"/>
            <p:cNvSpPr>
              <a:spLocks noChangeShapeType="1"/>
            </p:cNvSpPr>
            <p:nvPr/>
          </p:nvSpPr>
          <p:spPr bwMode="auto">
            <a:xfrm>
              <a:off x="374" y="2403"/>
              <a:ext cx="130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70" name="Line 20"/>
            <p:cNvSpPr>
              <a:spLocks noChangeShapeType="1"/>
            </p:cNvSpPr>
            <p:nvPr/>
          </p:nvSpPr>
          <p:spPr bwMode="auto">
            <a:xfrm>
              <a:off x="374" y="263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71" name="Line 21"/>
            <p:cNvSpPr>
              <a:spLocks noChangeShapeType="1"/>
            </p:cNvSpPr>
            <p:nvPr/>
          </p:nvSpPr>
          <p:spPr bwMode="auto">
            <a:xfrm>
              <a:off x="374" y="2167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72" name="Line 22"/>
            <p:cNvSpPr>
              <a:spLocks noChangeShapeType="1"/>
            </p:cNvSpPr>
            <p:nvPr/>
          </p:nvSpPr>
          <p:spPr bwMode="auto">
            <a:xfrm>
              <a:off x="701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73" name="Line 23"/>
            <p:cNvSpPr>
              <a:spLocks noChangeShapeType="1"/>
            </p:cNvSpPr>
            <p:nvPr/>
          </p:nvSpPr>
          <p:spPr bwMode="auto">
            <a:xfrm>
              <a:off x="1027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74" name="Line 24"/>
            <p:cNvSpPr>
              <a:spLocks noChangeShapeType="1"/>
            </p:cNvSpPr>
            <p:nvPr/>
          </p:nvSpPr>
          <p:spPr bwMode="auto">
            <a:xfrm>
              <a:off x="1354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75" name="Line 25"/>
            <p:cNvSpPr>
              <a:spLocks noChangeShapeType="1"/>
            </p:cNvSpPr>
            <p:nvPr/>
          </p:nvSpPr>
          <p:spPr bwMode="auto">
            <a:xfrm>
              <a:off x="1680" y="2403"/>
              <a:ext cx="0" cy="2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76" name="Line 26"/>
            <p:cNvSpPr>
              <a:spLocks noChangeShapeType="1"/>
            </p:cNvSpPr>
            <p:nvPr/>
          </p:nvSpPr>
          <p:spPr bwMode="auto">
            <a:xfrm>
              <a:off x="1680" y="2167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77" name="Line 27"/>
            <p:cNvSpPr>
              <a:spLocks noChangeShapeType="1"/>
            </p:cNvSpPr>
            <p:nvPr/>
          </p:nvSpPr>
          <p:spPr bwMode="auto">
            <a:xfrm>
              <a:off x="201" y="1992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7356" name="Text Box 28"/>
            <p:cNvSpPr txBox="1">
              <a:spLocks noChangeArrowheads="1"/>
            </p:cNvSpPr>
            <p:nvPr/>
          </p:nvSpPr>
          <p:spPr bwMode="auto">
            <a:xfrm>
              <a:off x="462" y="1902"/>
              <a:ext cx="1218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00   01  11    10</a:t>
              </a:r>
            </a:p>
          </p:txBody>
        </p:sp>
        <p:sp>
          <p:nvSpPr>
            <p:cNvPr id="227357" name="Text Box 29"/>
            <p:cNvSpPr txBox="1">
              <a:spLocks noChangeArrowheads="1"/>
            </p:cNvSpPr>
            <p:nvPr/>
          </p:nvSpPr>
          <p:spPr bwMode="auto">
            <a:xfrm>
              <a:off x="201" y="2236"/>
              <a:ext cx="196" cy="40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  <a:p>
              <a:pPr eaLnBrk="1" hangingPunct="1">
                <a:lnSpc>
                  <a:spcPct val="65000"/>
                </a:lnSpc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58" name="Text Box 30"/>
            <p:cNvSpPr txBox="1">
              <a:spLocks noChangeArrowheads="1"/>
            </p:cNvSpPr>
            <p:nvPr/>
          </p:nvSpPr>
          <p:spPr bwMode="auto">
            <a:xfrm>
              <a:off x="48" y="1999"/>
              <a:ext cx="173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27359" name="Text Box 31"/>
            <p:cNvSpPr txBox="1">
              <a:spLocks noChangeArrowheads="1"/>
            </p:cNvSpPr>
            <p:nvPr/>
          </p:nvSpPr>
          <p:spPr bwMode="auto">
            <a:xfrm>
              <a:off x="193" y="1824"/>
              <a:ext cx="399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BC</a:t>
              </a:r>
            </a:p>
          </p:txBody>
        </p:sp>
      </p:grpSp>
      <p:sp>
        <p:nvSpPr>
          <p:cNvPr id="227360" name="Oval 32"/>
          <p:cNvSpPr>
            <a:spLocks noChangeArrowheads="1"/>
          </p:cNvSpPr>
          <p:nvPr/>
        </p:nvSpPr>
        <p:spPr bwMode="auto">
          <a:xfrm>
            <a:off x="1765300" y="5135488"/>
            <a:ext cx="381000" cy="914400"/>
          </a:xfrm>
          <a:prstGeom prst="ellips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7361" name="Oval 33"/>
          <p:cNvSpPr>
            <a:spLocks noChangeArrowheads="1"/>
          </p:cNvSpPr>
          <p:nvPr/>
        </p:nvSpPr>
        <p:spPr bwMode="auto">
          <a:xfrm>
            <a:off x="1116013" y="5568876"/>
            <a:ext cx="990600" cy="381000"/>
          </a:xfrm>
          <a:prstGeom prst="ellipse">
            <a:avLst/>
          </a:prstGeom>
          <a:noFill/>
          <a:ln w="28575" cap="sq">
            <a:solidFill>
              <a:srgbClr val="99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7362" name="Oval 34"/>
          <p:cNvSpPr>
            <a:spLocks noChangeArrowheads="1"/>
          </p:cNvSpPr>
          <p:nvPr/>
        </p:nvSpPr>
        <p:spPr bwMode="auto">
          <a:xfrm>
            <a:off x="1765300" y="5568876"/>
            <a:ext cx="990600" cy="381000"/>
          </a:xfrm>
          <a:prstGeom prst="ellipse">
            <a:avLst/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816225" y="4221088"/>
            <a:ext cx="3048000" cy="2020888"/>
            <a:chOff x="1920" y="2784"/>
            <a:chExt cx="1920" cy="1273"/>
          </a:xfrm>
        </p:grpSpPr>
        <p:sp>
          <p:nvSpPr>
            <p:cNvPr id="227364" name="Rectangle 36"/>
            <p:cNvSpPr>
              <a:spLocks noChangeArrowheads="1"/>
            </p:cNvSpPr>
            <p:nvPr/>
          </p:nvSpPr>
          <p:spPr bwMode="auto">
            <a:xfrm>
              <a:off x="3433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365" name="Rectangle 37"/>
            <p:cNvSpPr>
              <a:spLocks noChangeArrowheads="1"/>
            </p:cNvSpPr>
            <p:nvPr/>
          </p:nvSpPr>
          <p:spPr bwMode="auto">
            <a:xfrm>
              <a:off x="3074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66" name="Rectangle 38"/>
            <p:cNvSpPr>
              <a:spLocks noChangeArrowheads="1"/>
            </p:cNvSpPr>
            <p:nvPr/>
          </p:nvSpPr>
          <p:spPr bwMode="auto">
            <a:xfrm>
              <a:off x="2716" y="383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67" name="Rectangle 39"/>
            <p:cNvSpPr>
              <a:spLocks noChangeArrowheads="1"/>
            </p:cNvSpPr>
            <p:nvPr/>
          </p:nvSpPr>
          <p:spPr bwMode="auto">
            <a:xfrm>
              <a:off x="2357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368" name="Rectangle 40"/>
            <p:cNvSpPr>
              <a:spLocks noChangeArrowheads="1"/>
            </p:cNvSpPr>
            <p:nvPr/>
          </p:nvSpPr>
          <p:spPr bwMode="auto">
            <a:xfrm>
              <a:off x="3433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369" name="Rectangle 41"/>
            <p:cNvSpPr>
              <a:spLocks noChangeArrowheads="1"/>
            </p:cNvSpPr>
            <p:nvPr/>
          </p:nvSpPr>
          <p:spPr bwMode="auto">
            <a:xfrm>
              <a:off x="3074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70" name="Rectangle 42"/>
            <p:cNvSpPr>
              <a:spLocks noChangeArrowheads="1"/>
            </p:cNvSpPr>
            <p:nvPr/>
          </p:nvSpPr>
          <p:spPr bwMode="auto">
            <a:xfrm>
              <a:off x="2716" y="360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71" name="Rectangle 43"/>
            <p:cNvSpPr>
              <a:spLocks noChangeArrowheads="1"/>
            </p:cNvSpPr>
            <p:nvPr/>
          </p:nvSpPr>
          <p:spPr bwMode="auto">
            <a:xfrm>
              <a:off x="2357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72" name="Rectangle 44"/>
            <p:cNvSpPr>
              <a:spLocks noChangeArrowheads="1"/>
            </p:cNvSpPr>
            <p:nvPr/>
          </p:nvSpPr>
          <p:spPr bwMode="auto">
            <a:xfrm>
              <a:off x="3433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373" name="Rectangle 45"/>
            <p:cNvSpPr>
              <a:spLocks noChangeArrowheads="1"/>
            </p:cNvSpPr>
            <p:nvPr/>
          </p:nvSpPr>
          <p:spPr bwMode="auto">
            <a:xfrm>
              <a:off x="3074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74" name="Rectangle 46"/>
            <p:cNvSpPr>
              <a:spLocks noChangeArrowheads="1"/>
            </p:cNvSpPr>
            <p:nvPr/>
          </p:nvSpPr>
          <p:spPr bwMode="auto">
            <a:xfrm>
              <a:off x="2716" y="338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75" name="Rectangle 47"/>
            <p:cNvSpPr>
              <a:spLocks noChangeArrowheads="1"/>
            </p:cNvSpPr>
            <p:nvPr/>
          </p:nvSpPr>
          <p:spPr bwMode="auto">
            <a:xfrm>
              <a:off x="2357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76" name="Rectangle 48"/>
            <p:cNvSpPr>
              <a:spLocks noChangeArrowheads="1"/>
            </p:cNvSpPr>
            <p:nvPr/>
          </p:nvSpPr>
          <p:spPr bwMode="auto">
            <a:xfrm>
              <a:off x="3433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377" name="Rectangle 49"/>
            <p:cNvSpPr>
              <a:spLocks noChangeArrowheads="1"/>
            </p:cNvSpPr>
            <p:nvPr/>
          </p:nvSpPr>
          <p:spPr bwMode="auto">
            <a:xfrm>
              <a:off x="3074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78" name="Rectangle 50"/>
            <p:cNvSpPr>
              <a:spLocks noChangeArrowheads="1"/>
            </p:cNvSpPr>
            <p:nvPr/>
          </p:nvSpPr>
          <p:spPr bwMode="auto">
            <a:xfrm>
              <a:off x="2716" y="315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79" name="Rectangle 51"/>
            <p:cNvSpPr>
              <a:spLocks noChangeArrowheads="1"/>
            </p:cNvSpPr>
            <p:nvPr/>
          </p:nvSpPr>
          <p:spPr bwMode="auto">
            <a:xfrm>
              <a:off x="2357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</a:t>
              </a:r>
            </a:p>
          </p:txBody>
        </p:sp>
        <p:sp>
          <p:nvSpPr>
            <p:cNvPr id="32842" name="Line 52"/>
            <p:cNvSpPr>
              <a:spLocks noChangeShapeType="1"/>
            </p:cNvSpPr>
            <p:nvPr/>
          </p:nvSpPr>
          <p:spPr bwMode="auto">
            <a:xfrm>
              <a:off x="2357" y="3157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3" name="Line 53"/>
            <p:cNvSpPr>
              <a:spLocks noChangeShapeType="1"/>
            </p:cNvSpPr>
            <p:nvPr/>
          </p:nvSpPr>
          <p:spPr bwMode="auto">
            <a:xfrm>
              <a:off x="2357" y="338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4" name="Line 54"/>
            <p:cNvSpPr>
              <a:spLocks noChangeShapeType="1"/>
            </p:cNvSpPr>
            <p:nvPr/>
          </p:nvSpPr>
          <p:spPr bwMode="auto">
            <a:xfrm>
              <a:off x="2357" y="3607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5" name="Line 55"/>
            <p:cNvSpPr>
              <a:spLocks noChangeShapeType="1"/>
            </p:cNvSpPr>
            <p:nvPr/>
          </p:nvSpPr>
          <p:spPr bwMode="auto">
            <a:xfrm>
              <a:off x="2357" y="383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6" name="Line 56"/>
            <p:cNvSpPr>
              <a:spLocks noChangeShapeType="1"/>
            </p:cNvSpPr>
            <p:nvPr/>
          </p:nvSpPr>
          <p:spPr bwMode="auto">
            <a:xfrm>
              <a:off x="2357" y="4057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7" name="Line 57"/>
            <p:cNvSpPr>
              <a:spLocks noChangeShapeType="1"/>
            </p:cNvSpPr>
            <p:nvPr/>
          </p:nvSpPr>
          <p:spPr bwMode="auto">
            <a:xfrm>
              <a:off x="2357" y="3157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8" name="Line 58"/>
            <p:cNvSpPr>
              <a:spLocks noChangeShapeType="1"/>
            </p:cNvSpPr>
            <p:nvPr/>
          </p:nvSpPr>
          <p:spPr bwMode="auto">
            <a:xfrm>
              <a:off x="2716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9" name="Line 59"/>
            <p:cNvSpPr>
              <a:spLocks noChangeShapeType="1"/>
            </p:cNvSpPr>
            <p:nvPr/>
          </p:nvSpPr>
          <p:spPr bwMode="auto">
            <a:xfrm>
              <a:off x="3074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50" name="Line 60"/>
            <p:cNvSpPr>
              <a:spLocks noChangeShapeType="1"/>
            </p:cNvSpPr>
            <p:nvPr/>
          </p:nvSpPr>
          <p:spPr bwMode="auto">
            <a:xfrm>
              <a:off x="3433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51" name="Line 61"/>
            <p:cNvSpPr>
              <a:spLocks noChangeShapeType="1"/>
            </p:cNvSpPr>
            <p:nvPr/>
          </p:nvSpPr>
          <p:spPr bwMode="auto">
            <a:xfrm>
              <a:off x="3792" y="3832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52" name="Line 62"/>
            <p:cNvSpPr>
              <a:spLocks noChangeShapeType="1"/>
            </p:cNvSpPr>
            <p:nvPr/>
          </p:nvSpPr>
          <p:spPr bwMode="auto">
            <a:xfrm>
              <a:off x="3792" y="3157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53" name="Line 63"/>
            <p:cNvSpPr>
              <a:spLocks noChangeShapeType="1"/>
            </p:cNvSpPr>
            <p:nvPr/>
          </p:nvSpPr>
          <p:spPr bwMode="auto">
            <a:xfrm>
              <a:off x="2357" y="3382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54" name="Line 64"/>
            <p:cNvSpPr>
              <a:spLocks noChangeShapeType="1"/>
            </p:cNvSpPr>
            <p:nvPr/>
          </p:nvSpPr>
          <p:spPr bwMode="auto">
            <a:xfrm>
              <a:off x="2716" y="3157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55" name="Line 65"/>
            <p:cNvSpPr>
              <a:spLocks noChangeShapeType="1"/>
            </p:cNvSpPr>
            <p:nvPr/>
          </p:nvSpPr>
          <p:spPr bwMode="auto">
            <a:xfrm flipH="1" flipV="1">
              <a:off x="2118" y="2906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7394" name="Text Box 66"/>
            <p:cNvSpPr txBox="1">
              <a:spLocks noChangeArrowheads="1"/>
            </p:cNvSpPr>
            <p:nvPr/>
          </p:nvSpPr>
          <p:spPr bwMode="auto">
            <a:xfrm>
              <a:off x="2304" y="2928"/>
              <a:ext cx="1536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00     01     11     10</a:t>
              </a:r>
            </a:p>
          </p:txBody>
        </p:sp>
        <p:sp>
          <p:nvSpPr>
            <p:cNvPr id="227395" name="Text Box 67"/>
            <p:cNvSpPr txBox="1">
              <a:spLocks noChangeArrowheads="1"/>
            </p:cNvSpPr>
            <p:nvPr/>
          </p:nvSpPr>
          <p:spPr bwMode="auto">
            <a:xfrm>
              <a:off x="2088" y="3221"/>
              <a:ext cx="299" cy="806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227396" name="Text Box 68"/>
            <p:cNvSpPr txBox="1">
              <a:spLocks noChangeArrowheads="1"/>
            </p:cNvSpPr>
            <p:nvPr/>
          </p:nvSpPr>
          <p:spPr bwMode="auto">
            <a:xfrm>
              <a:off x="1920" y="2969"/>
              <a:ext cx="432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</a:t>
              </a:r>
            </a:p>
          </p:txBody>
        </p:sp>
        <p:sp>
          <p:nvSpPr>
            <p:cNvPr id="227397" name="Text Box 69"/>
            <p:cNvSpPr txBox="1">
              <a:spLocks noChangeArrowheads="1"/>
            </p:cNvSpPr>
            <p:nvPr/>
          </p:nvSpPr>
          <p:spPr bwMode="auto">
            <a:xfrm>
              <a:off x="2160" y="2784"/>
              <a:ext cx="415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CD</a:t>
              </a:r>
            </a:p>
          </p:txBody>
        </p:sp>
      </p:grpSp>
      <p:sp>
        <p:nvSpPr>
          <p:cNvPr id="227398" name="AutoShape 70"/>
          <p:cNvSpPr>
            <a:spLocks/>
          </p:cNvSpPr>
          <p:nvPr/>
        </p:nvSpPr>
        <p:spPr bwMode="auto">
          <a:xfrm>
            <a:off x="3492500" y="4776713"/>
            <a:ext cx="457200" cy="457200"/>
          </a:xfrm>
          <a:prstGeom prst="rightBracket">
            <a:avLst>
              <a:gd name="adj" fmla="val 50000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7399" name="AutoShape 71"/>
          <p:cNvSpPr>
            <a:spLocks/>
          </p:cNvSpPr>
          <p:nvPr/>
        </p:nvSpPr>
        <p:spPr bwMode="auto">
          <a:xfrm>
            <a:off x="3492500" y="5856213"/>
            <a:ext cx="457200" cy="457200"/>
          </a:xfrm>
          <a:prstGeom prst="rightBracket">
            <a:avLst>
              <a:gd name="adj" fmla="val 50000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7400" name="AutoShape 72"/>
          <p:cNvSpPr>
            <a:spLocks/>
          </p:cNvSpPr>
          <p:nvPr/>
        </p:nvSpPr>
        <p:spPr bwMode="auto">
          <a:xfrm>
            <a:off x="5330825" y="4754488"/>
            <a:ext cx="381000" cy="457200"/>
          </a:xfrm>
          <a:prstGeom prst="leftBracket">
            <a:avLst>
              <a:gd name="adj" fmla="val 59167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7401" name="AutoShape 73"/>
          <p:cNvSpPr>
            <a:spLocks/>
          </p:cNvSpPr>
          <p:nvPr/>
        </p:nvSpPr>
        <p:spPr bwMode="auto">
          <a:xfrm>
            <a:off x="5330825" y="5821288"/>
            <a:ext cx="381000" cy="457200"/>
          </a:xfrm>
          <a:prstGeom prst="leftBracket">
            <a:avLst>
              <a:gd name="adj" fmla="val 59167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5940425" y="4271888"/>
            <a:ext cx="3048000" cy="2020888"/>
            <a:chOff x="1920" y="2784"/>
            <a:chExt cx="1920" cy="1273"/>
          </a:xfrm>
        </p:grpSpPr>
        <p:sp>
          <p:nvSpPr>
            <p:cNvPr id="227403" name="Rectangle 75"/>
            <p:cNvSpPr>
              <a:spLocks noChangeArrowheads="1"/>
            </p:cNvSpPr>
            <p:nvPr/>
          </p:nvSpPr>
          <p:spPr bwMode="auto">
            <a:xfrm>
              <a:off x="3433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04" name="Rectangle 76"/>
            <p:cNvSpPr>
              <a:spLocks noChangeArrowheads="1"/>
            </p:cNvSpPr>
            <p:nvPr/>
          </p:nvSpPr>
          <p:spPr bwMode="auto">
            <a:xfrm>
              <a:off x="3074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405" name="Rectangle 77"/>
            <p:cNvSpPr>
              <a:spLocks noChangeArrowheads="1"/>
            </p:cNvSpPr>
            <p:nvPr/>
          </p:nvSpPr>
          <p:spPr bwMode="auto">
            <a:xfrm>
              <a:off x="2716" y="383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406" name="Rectangle 78"/>
            <p:cNvSpPr>
              <a:spLocks noChangeArrowheads="1"/>
            </p:cNvSpPr>
            <p:nvPr/>
          </p:nvSpPr>
          <p:spPr bwMode="auto">
            <a:xfrm>
              <a:off x="2357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07" name="Rectangle 79"/>
            <p:cNvSpPr>
              <a:spLocks noChangeArrowheads="1"/>
            </p:cNvSpPr>
            <p:nvPr/>
          </p:nvSpPr>
          <p:spPr bwMode="auto">
            <a:xfrm>
              <a:off x="3433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08" name="Rectangle 80"/>
            <p:cNvSpPr>
              <a:spLocks noChangeArrowheads="1"/>
            </p:cNvSpPr>
            <p:nvPr/>
          </p:nvSpPr>
          <p:spPr bwMode="auto">
            <a:xfrm>
              <a:off x="3074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09" name="Rectangle 81"/>
            <p:cNvSpPr>
              <a:spLocks noChangeArrowheads="1"/>
            </p:cNvSpPr>
            <p:nvPr/>
          </p:nvSpPr>
          <p:spPr bwMode="auto">
            <a:xfrm>
              <a:off x="2716" y="360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10" name="Rectangle 82"/>
            <p:cNvSpPr>
              <a:spLocks noChangeArrowheads="1"/>
            </p:cNvSpPr>
            <p:nvPr/>
          </p:nvSpPr>
          <p:spPr bwMode="auto">
            <a:xfrm>
              <a:off x="2357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11" name="Rectangle 83"/>
            <p:cNvSpPr>
              <a:spLocks noChangeArrowheads="1"/>
            </p:cNvSpPr>
            <p:nvPr/>
          </p:nvSpPr>
          <p:spPr bwMode="auto">
            <a:xfrm>
              <a:off x="3433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12" name="Rectangle 84"/>
            <p:cNvSpPr>
              <a:spLocks noChangeArrowheads="1"/>
            </p:cNvSpPr>
            <p:nvPr/>
          </p:nvSpPr>
          <p:spPr bwMode="auto">
            <a:xfrm>
              <a:off x="3074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13" name="Rectangle 85"/>
            <p:cNvSpPr>
              <a:spLocks noChangeArrowheads="1"/>
            </p:cNvSpPr>
            <p:nvPr/>
          </p:nvSpPr>
          <p:spPr bwMode="auto">
            <a:xfrm>
              <a:off x="2716" y="338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14" name="Rectangle 86"/>
            <p:cNvSpPr>
              <a:spLocks noChangeArrowheads="1"/>
            </p:cNvSpPr>
            <p:nvPr/>
          </p:nvSpPr>
          <p:spPr bwMode="auto">
            <a:xfrm>
              <a:off x="2357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15" name="Rectangle 87"/>
            <p:cNvSpPr>
              <a:spLocks noChangeArrowheads="1"/>
            </p:cNvSpPr>
            <p:nvPr/>
          </p:nvSpPr>
          <p:spPr bwMode="auto">
            <a:xfrm>
              <a:off x="3433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16" name="Rectangle 88"/>
            <p:cNvSpPr>
              <a:spLocks noChangeArrowheads="1"/>
            </p:cNvSpPr>
            <p:nvPr/>
          </p:nvSpPr>
          <p:spPr bwMode="auto">
            <a:xfrm>
              <a:off x="3074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417" name="Rectangle 89"/>
            <p:cNvSpPr>
              <a:spLocks noChangeArrowheads="1"/>
            </p:cNvSpPr>
            <p:nvPr/>
          </p:nvSpPr>
          <p:spPr bwMode="auto">
            <a:xfrm>
              <a:off x="2716" y="315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418" name="Rectangle 90"/>
            <p:cNvSpPr>
              <a:spLocks noChangeArrowheads="1"/>
            </p:cNvSpPr>
            <p:nvPr/>
          </p:nvSpPr>
          <p:spPr bwMode="auto">
            <a:xfrm>
              <a:off x="2357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</a:t>
              </a:r>
            </a:p>
          </p:txBody>
        </p:sp>
        <p:sp>
          <p:nvSpPr>
            <p:cNvPr id="32808" name="Line 91"/>
            <p:cNvSpPr>
              <a:spLocks noChangeShapeType="1"/>
            </p:cNvSpPr>
            <p:nvPr/>
          </p:nvSpPr>
          <p:spPr bwMode="auto">
            <a:xfrm>
              <a:off x="2357" y="3157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9" name="Line 92"/>
            <p:cNvSpPr>
              <a:spLocks noChangeShapeType="1"/>
            </p:cNvSpPr>
            <p:nvPr/>
          </p:nvSpPr>
          <p:spPr bwMode="auto">
            <a:xfrm>
              <a:off x="2357" y="338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0" name="Line 93"/>
            <p:cNvSpPr>
              <a:spLocks noChangeShapeType="1"/>
            </p:cNvSpPr>
            <p:nvPr/>
          </p:nvSpPr>
          <p:spPr bwMode="auto">
            <a:xfrm>
              <a:off x="2357" y="3607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1" name="Line 94"/>
            <p:cNvSpPr>
              <a:spLocks noChangeShapeType="1"/>
            </p:cNvSpPr>
            <p:nvPr/>
          </p:nvSpPr>
          <p:spPr bwMode="auto">
            <a:xfrm>
              <a:off x="2357" y="383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2" name="Line 95"/>
            <p:cNvSpPr>
              <a:spLocks noChangeShapeType="1"/>
            </p:cNvSpPr>
            <p:nvPr/>
          </p:nvSpPr>
          <p:spPr bwMode="auto">
            <a:xfrm>
              <a:off x="2357" y="4057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3" name="Line 96"/>
            <p:cNvSpPr>
              <a:spLocks noChangeShapeType="1"/>
            </p:cNvSpPr>
            <p:nvPr/>
          </p:nvSpPr>
          <p:spPr bwMode="auto">
            <a:xfrm>
              <a:off x="2357" y="3157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4" name="Line 97"/>
            <p:cNvSpPr>
              <a:spLocks noChangeShapeType="1"/>
            </p:cNvSpPr>
            <p:nvPr/>
          </p:nvSpPr>
          <p:spPr bwMode="auto">
            <a:xfrm>
              <a:off x="2716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5" name="Line 98"/>
            <p:cNvSpPr>
              <a:spLocks noChangeShapeType="1"/>
            </p:cNvSpPr>
            <p:nvPr/>
          </p:nvSpPr>
          <p:spPr bwMode="auto">
            <a:xfrm>
              <a:off x="3074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6" name="Line 99"/>
            <p:cNvSpPr>
              <a:spLocks noChangeShapeType="1"/>
            </p:cNvSpPr>
            <p:nvPr/>
          </p:nvSpPr>
          <p:spPr bwMode="auto">
            <a:xfrm>
              <a:off x="3433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7" name="Line 100"/>
            <p:cNvSpPr>
              <a:spLocks noChangeShapeType="1"/>
            </p:cNvSpPr>
            <p:nvPr/>
          </p:nvSpPr>
          <p:spPr bwMode="auto">
            <a:xfrm>
              <a:off x="3792" y="3832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8" name="Line 101"/>
            <p:cNvSpPr>
              <a:spLocks noChangeShapeType="1"/>
            </p:cNvSpPr>
            <p:nvPr/>
          </p:nvSpPr>
          <p:spPr bwMode="auto">
            <a:xfrm>
              <a:off x="3792" y="3157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9" name="Line 102"/>
            <p:cNvSpPr>
              <a:spLocks noChangeShapeType="1"/>
            </p:cNvSpPr>
            <p:nvPr/>
          </p:nvSpPr>
          <p:spPr bwMode="auto">
            <a:xfrm>
              <a:off x="2357" y="3382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0" name="Line 103"/>
            <p:cNvSpPr>
              <a:spLocks noChangeShapeType="1"/>
            </p:cNvSpPr>
            <p:nvPr/>
          </p:nvSpPr>
          <p:spPr bwMode="auto">
            <a:xfrm>
              <a:off x="2716" y="3157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1" name="Line 104"/>
            <p:cNvSpPr>
              <a:spLocks noChangeShapeType="1"/>
            </p:cNvSpPr>
            <p:nvPr/>
          </p:nvSpPr>
          <p:spPr bwMode="auto">
            <a:xfrm flipH="1" flipV="1">
              <a:off x="2118" y="2906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7433" name="Text Box 105"/>
            <p:cNvSpPr txBox="1">
              <a:spLocks noChangeArrowheads="1"/>
            </p:cNvSpPr>
            <p:nvPr/>
          </p:nvSpPr>
          <p:spPr bwMode="auto">
            <a:xfrm>
              <a:off x="2304" y="2928"/>
              <a:ext cx="1536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00     01     11     10</a:t>
              </a:r>
            </a:p>
          </p:txBody>
        </p:sp>
        <p:sp>
          <p:nvSpPr>
            <p:cNvPr id="227434" name="Text Box 106"/>
            <p:cNvSpPr txBox="1">
              <a:spLocks noChangeArrowheads="1"/>
            </p:cNvSpPr>
            <p:nvPr/>
          </p:nvSpPr>
          <p:spPr bwMode="auto">
            <a:xfrm>
              <a:off x="2088" y="3221"/>
              <a:ext cx="299" cy="806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227435" name="Text Box 107"/>
            <p:cNvSpPr txBox="1">
              <a:spLocks noChangeArrowheads="1"/>
            </p:cNvSpPr>
            <p:nvPr/>
          </p:nvSpPr>
          <p:spPr bwMode="auto">
            <a:xfrm>
              <a:off x="1920" y="2969"/>
              <a:ext cx="432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</a:t>
              </a:r>
            </a:p>
          </p:txBody>
        </p:sp>
        <p:sp>
          <p:nvSpPr>
            <p:cNvPr id="227436" name="Text Box 108"/>
            <p:cNvSpPr txBox="1">
              <a:spLocks noChangeArrowheads="1"/>
            </p:cNvSpPr>
            <p:nvPr/>
          </p:nvSpPr>
          <p:spPr bwMode="auto">
            <a:xfrm>
              <a:off x="2160" y="2784"/>
              <a:ext cx="415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CD</a:t>
              </a:r>
            </a:p>
          </p:txBody>
        </p:sp>
      </p:grpSp>
      <p:sp>
        <p:nvSpPr>
          <p:cNvPr id="227437" name="AutoShape 109"/>
          <p:cNvSpPr>
            <a:spLocks/>
          </p:cNvSpPr>
          <p:nvPr/>
        </p:nvSpPr>
        <p:spPr bwMode="auto">
          <a:xfrm rot="16379608">
            <a:off x="7412831" y="4456832"/>
            <a:ext cx="649288" cy="1143000"/>
          </a:xfrm>
          <a:prstGeom prst="leftBracket">
            <a:avLst>
              <a:gd name="adj" fmla="val 87107"/>
            </a:avLst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7438" name="AutoShape 110"/>
          <p:cNvSpPr>
            <a:spLocks/>
          </p:cNvSpPr>
          <p:nvPr/>
        </p:nvSpPr>
        <p:spPr bwMode="auto">
          <a:xfrm rot="5455089">
            <a:off x="7412831" y="5609357"/>
            <a:ext cx="649288" cy="1143000"/>
          </a:xfrm>
          <a:prstGeom prst="leftBracket">
            <a:avLst>
              <a:gd name="adj" fmla="val 87107"/>
            </a:avLst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7442" name="Oval 114"/>
          <p:cNvSpPr>
            <a:spLocks noChangeArrowheads="1"/>
          </p:cNvSpPr>
          <p:nvPr/>
        </p:nvSpPr>
        <p:spPr bwMode="auto">
          <a:xfrm>
            <a:off x="5221288" y="4848151"/>
            <a:ext cx="457200" cy="1524000"/>
          </a:xfrm>
          <a:prstGeom prst="ellipse">
            <a:avLst/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1346200" y="188913"/>
            <a:ext cx="68262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2.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最简</a:t>
            </a:r>
            <a:r>
              <a:rPr lang="zh-CN" altLang="en-US" sz="2800" b="1" dirty="0">
                <a:solidFill>
                  <a:schemeClr val="bg1"/>
                </a:solidFill>
                <a:latin typeface="Arial" pitchFamily="34" charset="0"/>
              </a:rPr>
              <a:t>或与</a:t>
            </a:r>
            <a:r>
              <a:rPr lang="zh-CN" altLang="en-US" sz="2800" b="1" dirty="0">
                <a:latin typeface="Arial" pitchFamily="34" charset="0"/>
              </a:rPr>
              <a:t>式</a:t>
            </a:r>
            <a:endParaRPr lang="en-US" altLang="zh-CN" sz="2800" b="1" dirty="0">
              <a:latin typeface="Arial" pitchFamily="34" charset="0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395288" y="836613"/>
            <a:ext cx="2808287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Arial" pitchFamily="34" charset="0"/>
              </a:rPr>
              <a:t>步骤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①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: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画圈</a:t>
            </a:r>
            <a:endParaRPr lang="en-US" altLang="zh-CN" sz="2800" b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2785" name="AutoShape 6"/>
          <p:cNvSpPr>
            <a:spLocks/>
          </p:cNvSpPr>
          <p:nvPr/>
        </p:nvSpPr>
        <p:spPr bwMode="auto">
          <a:xfrm>
            <a:off x="323850" y="1555750"/>
            <a:ext cx="533400" cy="1676400"/>
          </a:xfrm>
          <a:prstGeom prst="leftBrace">
            <a:avLst>
              <a:gd name="adj1" fmla="val 26190"/>
              <a:gd name="adj2" fmla="val 50000"/>
            </a:avLst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32" name="Text Box 7"/>
          <p:cNvSpPr txBox="1">
            <a:spLocks noChangeArrowheads="1"/>
          </p:cNvSpPr>
          <p:nvPr/>
        </p:nvSpPr>
        <p:spPr bwMode="auto">
          <a:xfrm>
            <a:off x="900113" y="1341438"/>
            <a:ext cx="7920037" cy="892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71475" indent="-371475">
              <a:defRPr/>
            </a:pPr>
            <a:r>
              <a:rPr lang="en-US" altLang="zh-CN" dirty="0">
                <a:latin typeface="Arial" charset="0"/>
              </a:rPr>
              <a:t>a).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</a:t>
            </a:r>
            <a:r>
              <a:rPr lang="zh-CN" altLang="en-US" b="1" dirty="0">
                <a:solidFill>
                  <a:srgbClr val="C00000"/>
                </a:solidFill>
              </a:rPr>
              <a:t>相邻</a:t>
            </a:r>
            <a:r>
              <a:rPr lang="zh-CN" altLang="en-US" b="1" dirty="0"/>
              <a:t>为</a:t>
            </a:r>
            <a:r>
              <a:rPr lang="en-US" altLang="zh-CN" b="1" dirty="0">
                <a:solidFill>
                  <a:srgbClr val="C00000"/>
                </a:solidFill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的小方格圈在一起。</a:t>
            </a:r>
            <a:r>
              <a:rPr lang="en-US" altLang="zh-CN" dirty="0">
                <a:latin typeface="Arial" charset="0"/>
              </a:rPr>
              <a:t> </a:t>
            </a:r>
            <a:r>
              <a:rPr lang="zh-CN" altLang="en-US" sz="2800" dirty="0">
                <a:latin typeface="Arial" charset="0"/>
              </a:rPr>
              <a:t>(</a:t>
            </a:r>
            <a:r>
              <a:rPr lang="zh-CN" altLang="en-US" b="1" dirty="0"/>
              <a:t>小方格的个数必须为</a:t>
            </a:r>
            <a:r>
              <a:rPr lang="en-US" altLang="zh-CN" dirty="0">
                <a:latin typeface="Arial" charset="0"/>
              </a:rPr>
              <a:t>  </a:t>
            </a:r>
            <a:r>
              <a:rPr lang="en-US" altLang="zh-CN" b="1" dirty="0">
                <a:solidFill>
                  <a:srgbClr val="D60093"/>
                </a:solidFill>
                <a:latin typeface="Arial" charset="0"/>
              </a:rPr>
              <a:t>2</a:t>
            </a:r>
            <a:r>
              <a:rPr lang="en-US" altLang="zh-CN" b="1" baseline="30000" dirty="0">
                <a:solidFill>
                  <a:srgbClr val="D60093"/>
                </a:solidFill>
                <a:latin typeface="Arial" charset="0"/>
              </a:rPr>
              <a:t>m</a:t>
            </a:r>
            <a:r>
              <a:rPr lang="en-US" altLang="zh-CN" baseline="30000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,</a:t>
            </a:r>
            <a:r>
              <a:rPr lang="en-US" altLang="zh-CN" baseline="30000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m=0,1,2…)</a:t>
            </a:r>
          </a:p>
        </p:txBody>
      </p:sp>
      <p:pic>
        <p:nvPicPr>
          <p:cNvPr id="32787" name="Picture 123" descr="ELEGL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78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0519337"/>
              </p:ext>
            </p:extLst>
          </p:nvPr>
        </p:nvGraphicFramePr>
        <p:xfrm>
          <a:off x="395288" y="3645024"/>
          <a:ext cx="719137" cy="373062"/>
        </p:xfrm>
        <a:graphic>
          <a:graphicData uri="http://schemas.openxmlformats.org/presentationml/2006/ole">
            <p:oleObj spid="_x0000_s33074" name="Clip" r:id="rId4" imgW="419048" imgH="218874" progId="">
              <p:embed/>
            </p:oleObj>
          </a:graphicData>
        </a:graphic>
      </p:graphicFrame>
      <p:sp>
        <p:nvSpPr>
          <p:cNvPr id="114" name="Text Box 8"/>
          <p:cNvSpPr txBox="1">
            <a:spLocks noChangeArrowheads="1"/>
          </p:cNvSpPr>
          <p:nvPr/>
        </p:nvSpPr>
        <p:spPr bwMode="auto">
          <a:xfrm>
            <a:off x="900113" y="2246313"/>
            <a:ext cx="3743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Arial" charset="0"/>
              </a:rPr>
              <a:t>b).</a:t>
            </a:r>
            <a:r>
              <a:rPr lang="zh-CN" altLang="en-US" b="1"/>
              <a:t>圈</a:t>
            </a:r>
            <a:r>
              <a:rPr lang="zh-CN" altLang="en-US" b="1">
                <a:solidFill>
                  <a:srgbClr val="C00000"/>
                </a:solidFill>
              </a:rPr>
              <a:t>越大越好</a:t>
            </a:r>
          </a:p>
        </p:txBody>
      </p:sp>
      <p:sp>
        <p:nvSpPr>
          <p:cNvPr id="115" name="Text Box 9"/>
          <p:cNvSpPr txBox="1">
            <a:spLocks noChangeArrowheads="1"/>
          </p:cNvSpPr>
          <p:nvPr/>
        </p:nvSpPr>
        <p:spPr bwMode="auto">
          <a:xfrm>
            <a:off x="928688" y="2857500"/>
            <a:ext cx="5184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Arial" charset="0"/>
              </a:rPr>
              <a:t>c).</a:t>
            </a:r>
            <a:r>
              <a:rPr lang="zh-CN" altLang="en-US" b="1"/>
              <a:t>小方格可以</a:t>
            </a:r>
            <a:r>
              <a:rPr lang="zh-CN" altLang="en-US" b="1">
                <a:solidFill>
                  <a:srgbClr val="C00000"/>
                </a:solidFill>
              </a:rPr>
              <a:t>重复</a:t>
            </a:r>
            <a:r>
              <a:rPr lang="zh-CN" altLang="en-US" b="1"/>
              <a:t>使用</a:t>
            </a:r>
            <a:endParaRPr lang="zh-CN" altLang="en-US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16" name="Text Box 10"/>
          <p:cNvSpPr txBox="1">
            <a:spLocks noChangeArrowheads="1"/>
          </p:cNvSpPr>
          <p:nvPr/>
        </p:nvSpPr>
        <p:spPr bwMode="auto">
          <a:xfrm>
            <a:off x="1258888" y="3501008"/>
            <a:ext cx="6626225" cy="461963"/>
          </a:xfrm>
          <a:prstGeom prst="rect">
            <a:avLst/>
          </a:prstGeom>
          <a:solidFill>
            <a:srgbClr val="FFFF66"/>
          </a:solidFill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1435100" indent="-1435100"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hlink"/>
                </a:solidFill>
                <a:latin typeface="Arial" pitchFamily="34" charset="0"/>
              </a:rPr>
              <a:t>相邻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:</a:t>
            </a:r>
            <a:r>
              <a:rPr lang="zh-CN" altLang="en-US" b="1" dirty="0"/>
              <a:t>紧靠在一起的、行列首尾的</a:t>
            </a:r>
            <a:r>
              <a:rPr lang="zh-CN" altLang="en-US" b="1" dirty="0" smtClean="0"/>
              <a:t>、</a:t>
            </a:r>
            <a:r>
              <a:rPr lang="zh-CN" altLang="en-US" b="1" dirty="0"/>
              <a:t>对称</a:t>
            </a:r>
            <a:r>
              <a:rPr lang="zh-CN" altLang="en-US" b="1" dirty="0" smtClean="0"/>
              <a:t>的</a:t>
            </a:r>
            <a:endParaRPr lang="zh-CN" altLang="en-US" b="1" dirty="0">
              <a:latin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2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2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60" grpId="0" animBg="1"/>
      <p:bldP spid="227361" grpId="0" animBg="1"/>
      <p:bldP spid="227362" grpId="0" animBg="1"/>
      <p:bldP spid="227398" grpId="0" animBg="1"/>
      <p:bldP spid="227399" grpId="0" animBg="1"/>
      <p:bldP spid="227400" grpId="0" animBg="1"/>
      <p:bldP spid="227401" grpId="0" animBg="1"/>
      <p:bldP spid="227437" grpId="0" animBg="1"/>
      <p:bldP spid="227438" grpId="0" animBg="1"/>
      <p:bldP spid="227442" grpId="0" animBg="1"/>
      <p:bldP spid="114" grpId="0" autoUpdateAnimBg="0"/>
      <p:bldP spid="115" grpId="0" autoUpdateAnimBg="0"/>
      <p:bldP spid="116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14400" y="3861048"/>
            <a:ext cx="3048000" cy="2020888"/>
            <a:chOff x="1920" y="2784"/>
            <a:chExt cx="1920" cy="1273"/>
          </a:xfrm>
        </p:grpSpPr>
        <p:sp>
          <p:nvSpPr>
            <p:cNvPr id="228363" name="Rectangle 11"/>
            <p:cNvSpPr>
              <a:spLocks noChangeArrowheads="1"/>
            </p:cNvSpPr>
            <p:nvPr/>
          </p:nvSpPr>
          <p:spPr bwMode="auto">
            <a:xfrm>
              <a:off x="3433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8364" name="Rectangle 12"/>
            <p:cNvSpPr>
              <a:spLocks noChangeArrowheads="1"/>
            </p:cNvSpPr>
            <p:nvPr/>
          </p:nvSpPr>
          <p:spPr bwMode="auto">
            <a:xfrm>
              <a:off x="3074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365" name="Rectangle 13"/>
            <p:cNvSpPr>
              <a:spLocks noChangeArrowheads="1"/>
            </p:cNvSpPr>
            <p:nvPr/>
          </p:nvSpPr>
          <p:spPr bwMode="auto">
            <a:xfrm>
              <a:off x="2716" y="383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366" name="Rectangle 14"/>
            <p:cNvSpPr>
              <a:spLocks noChangeArrowheads="1"/>
            </p:cNvSpPr>
            <p:nvPr/>
          </p:nvSpPr>
          <p:spPr bwMode="auto">
            <a:xfrm>
              <a:off x="2357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8367" name="Rectangle 15"/>
            <p:cNvSpPr>
              <a:spLocks noChangeArrowheads="1"/>
            </p:cNvSpPr>
            <p:nvPr/>
          </p:nvSpPr>
          <p:spPr bwMode="auto">
            <a:xfrm>
              <a:off x="3433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8368" name="Rectangle 16"/>
            <p:cNvSpPr>
              <a:spLocks noChangeArrowheads="1"/>
            </p:cNvSpPr>
            <p:nvPr/>
          </p:nvSpPr>
          <p:spPr bwMode="auto">
            <a:xfrm>
              <a:off x="3074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369" name="Rectangle 17"/>
            <p:cNvSpPr>
              <a:spLocks noChangeArrowheads="1"/>
            </p:cNvSpPr>
            <p:nvPr/>
          </p:nvSpPr>
          <p:spPr bwMode="auto">
            <a:xfrm>
              <a:off x="2716" y="360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370" name="Rectangle 18"/>
            <p:cNvSpPr>
              <a:spLocks noChangeArrowheads="1"/>
            </p:cNvSpPr>
            <p:nvPr/>
          </p:nvSpPr>
          <p:spPr bwMode="auto">
            <a:xfrm>
              <a:off x="2357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371" name="Rectangle 19"/>
            <p:cNvSpPr>
              <a:spLocks noChangeArrowheads="1"/>
            </p:cNvSpPr>
            <p:nvPr/>
          </p:nvSpPr>
          <p:spPr bwMode="auto">
            <a:xfrm>
              <a:off x="3433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8372" name="Rectangle 20"/>
            <p:cNvSpPr>
              <a:spLocks noChangeArrowheads="1"/>
            </p:cNvSpPr>
            <p:nvPr/>
          </p:nvSpPr>
          <p:spPr bwMode="auto">
            <a:xfrm>
              <a:off x="3074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373" name="Rectangle 21"/>
            <p:cNvSpPr>
              <a:spLocks noChangeArrowheads="1"/>
            </p:cNvSpPr>
            <p:nvPr/>
          </p:nvSpPr>
          <p:spPr bwMode="auto">
            <a:xfrm>
              <a:off x="2716" y="338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374" name="Rectangle 22"/>
            <p:cNvSpPr>
              <a:spLocks noChangeArrowheads="1"/>
            </p:cNvSpPr>
            <p:nvPr/>
          </p:nvSpPr>
          <p:spPr bwMode="auto">
            <a:xfrm>
              <a:off x="2357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375" name="Rectangle 23"/>
            <p:cNvSpPr>
              <a:spLocks noChangeArrowheads="1"/>
            </p:cNvSpPr>
            <p:nvPr/>
          </p:nvSpPr>
          <p:spPr bwMode="auto">
            <a:xfrm>
              <a:off x="3433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8376" name="Rectangle 24"/>
            <p:cNvSpPr>
              <a:spLocks noChangeArrowheads="1"/>
            </p:cNvSpPr>
            <p:nvPr/>
          </p:nvSpPr>
          <p:spPr bwMode="auto">
            <a:xfrm>
              <a:off x="3074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377" name="Rectangle 25"/>
            <p:cNvSpPr>
              <a:spLocks noChangeArrowheads="1"/>
            </p:cNvSpPr>
            <p:nvPr/>
          </p:nvSpPr>
          <p:spPr bwMode="auto">
            <a:xfrm>
              <a:off x="2716" y="315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378" name="Rectangle 26"/>
            <p:cNvSpPr>
              <a:spLocks noChangeArrowheads="1"/>
            </p:cNvSpPr>
            <p:nvPr/>
          </p:nvSpPr>
          <p:spPr bwMode="auto">
            <a:xfrm>
              <a:off x="2357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</a:t>
              </a:r>
            </a:p>
          </p:txBody>
        </p:sp>
        <p:sp>
          <p:nvSpPr>
            <p:cNvPr id="33866" name="Line 27"/>
            <p:cNvSpPr>
              <a:spLocks noChangeShapeType="1"/>
            </p:cNvSpPr>
            <p:nvPr/>
          </p:nvSpPr>
          <p:spPr bwMode="auto">
            <a:xfrm>
              <a:off x="2357" y="3157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67" name="Line 28"/>
            <p:cNvSpPr>
              <a:spLocks noChangeShapeType="1"/>
            </p:cNvSpPr>
            <p:nvPr/>
          </p:nvSpPr>
          <p:spPr bwMode="auto">
            <a:xfrm>
              <a:off x="2357" y="338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68" name="Line 29"/>
            <p:cNvSpPr>
              <a:spLocks noChangeShapeType="1"/>
            </p:cNvSpPr>
            <p:nvPr/>
          </p:nvSpPr>
          <p:spPr bwMode="auto">
            <a:xfrm>
              <a:off x="2357" y="3607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69" name="Line 30"/>
            <p:cNvSpPr>
              <a:spLocks noChangeShapeType="1"/>
            </p:cNvSpPr>
            <p:nvPr/>
          </p:nvSpPr>
          <p:spPr bwMode="auto">
            <a:xfrm>
              <a:off x="2357" y="383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0" name="Line 31"/>
            <p:cNvSpPr>
              <a:spLocks noChangeShapeType="1"/>
            </p:cNvSpPr>
            <p:nvPr/>
          </p:nvSpPr>
          <p:spPr bwMode="auto">
            <a:xfrm>
              <a:off x="2357" y="4057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1" name="Line 32"/>
            <p:cNvSpPr>
              <a:spLocks noChangeShapeType="1"/>
            </p:cNvSpPr>
            <p:nvPr/>
          </p:nvSpPr>
          <p:spPr bwMode="auto">
            <a:xfrm>
              <a:off x="2357" y="3157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2" name="Line 33"/>
            <p:cNvSpPr>
              <a:spLocks noChangeShapeType="1"/>
            </p:cNvSpPr>
            <p:nvPr/>
          </p:nvSpPr>
          <p:spPr bwMode="auto">
            <a:xfrm>
              <a:off x="2716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3" name="Line 34"/>
            <p:cNvSpPr>
              <a:spLocks noChangeShapeType="1"/>
            </p:cNvSpPr>
            <p:nvPr/>
          </p:nvSpPr>
          <p:spPr bwMode="auto">
            <a:xfrm>
              <a:off x="3074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4" name="Line 35"/>
            <p:cNvSpPr>
              <a:spLocks noChangeShapeType="1"/>
            </p:cNvSpPr>
            <p:nvPr/>
          </p:nvSpPr>
          <p:spPr bwMode="auto">
            <a:xfrm>
              <a:off x="3433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5" name="Line 36"/>
            <p:cNvSpPr>
              <a:spLocks noChangeShapeType="1"/>
            </p:cNvSpPr>
            <p:nvPr/>
          </p:nvSpPr>
          <p:spPr bwMode="auto">
            <a:xfrm>
              <a:off x="3792" y="3832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6" name="Line 37"/>
            <p:cNvSpPr>
              <a:spLocks noChangeShapeType="1"/>
            </p:cNvSpPr>
            <p:nvPr/>
          </p:nvSpPr>
          <p:spPr bwMode="auto">
            <a:xfrm>
              <a:off x="3792" y="3157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7" name="Line 38"/>
            <p:cNvSpPr>
              <a:spLocks noChangeShapeType="1"/>
            </p:cNvSpPr>
            <p:nvPr/>
          </p:nvSpPr>
          <p:spPr bwMode="auto">
            <a:xfrm>
              <a:off x="2357" y="3382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8" name="Line 39"/>
            <p:cNvSpPr>
              <a:spLocks noChangeShapeType="1"/>
            </p:cNvSpPr>
            <p:nvPr/>
          </p:nvSpPr>
          <p:spPr bwMode="auto">
            <a:xfrm>
              <a:off x="2716" y="3157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9" name="Line 40"/>
            <p:cNvSpPr>
              <a:spLocks noChangeShapeType="1"/>
            </p:cNvSpPr>
            <p:nvPr/>
          </p:nvSpPr>
          <p:spPr bwMode="auto">
            <a:xfrm flipH="1" flipV="1">
              <a:off x="2118" y="2906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8393" name="Text Box 41"/>
            <p:cNvSpPr txBox="1">
              <a:spLocks noChangeArrowheads="1"/>
            </p:cNvSpPr>
            <p:nvPr/>
          </p:nvSpPr>
          <p:spPr bwMode="auto">
            <a:xfrm>
              <a:off x="2304" y="2928"/>
              <a:ext cx="1536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00     01     11     10</a:t>
              </a:r>
            </a:p>
          </p:txBody>
        </p:sp>
        <p:sp>
          <p:nvSpPr>
            <p:cNvPr id="228394" name="Text Box 42"/>
            <p:cNvSpPr txBox="1">
              <a:spLocks noChangeArrowheads="1"/>
            </p:cNvSpPr>
            <p:nvPr/>
          </p:nvSpPr>
          <p:spPr bwMode="auto">
            <a:xfrm>
              <a:off x="2088" y="3221"/>
              <a:ext cx="299" cy="806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228395" name="Text Box 43"/>
            <p:cNvSpPr txBox="1">
              <a:spLocks noChangeArrowheads="1"/>
            </p:cNvSpPr>
            <p:nvPr/>
          </p:nvSpPr>
          <p:spPr bwMode="auto">
            <a:xfrm>
              <a:off x="1920" y="2969"/>
              <a:ext cx="432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</a:t>
              </a:r>
            </a:p>
          </p:txBody>
        </p:sp>
        <p:sp>
          <p:nvSpPr>
            <p:cNvPr id="228396" name="Text Box 44"/>
            <p:cNvSpPr txBox="1">
              <a:spLocks noChangeArrowheads="1"/>
            </p:cNvSpPr>
            <p:nvPr/>
          </p:nvSpPr>
          <p:spPr bwMode="auto">
            <a:xfrm>
              <a:off x="2160" y="2784"/>
              <a:ext cx="415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CD</a:t>
              </a:r>
            </a:p>
          </p:txBody>
        </p:sp>
      </p:grpSp>
      <p:sp>
        <p:nvSpPr>
          <p:cNvPr id="228397" name="AutoShape 45"/>
          <p:cNvSpPr>
            <a:spLocks/>
          </p:cNvSpPr>
          <p:nvPr/>
        </p:nvSpPr>
        <p:spPr bwMode="auto">
          <a:xfrm>
            <a:off x="1619250" y="4413498"/>
            <a:ext cx="457200" cy="457200"/>
          </a:xfrm>
          <a:prstGeom prst="rightBracket">
            <a:avLst>
              <a:gd name="adj" fmla="val 50000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8398" name="AutoShape 46"/>
          <p:cNvSpPr>
            <a:spLocks/>
          </p:cNvSpPr>
          <p:nvPr/>
        </p:nvSpPr>
        <p:spPr bwMode="auto">
          <a:xfrm>
            <a:off x="1619250" y="5494586"/>
            <a:ext cx="457200" cy="457200"/>
          </a:xfrm>
          <a:prstGeom prst="rightBracket">
            <a:avLst>
              <a:gd name="adj" fmla="val 50000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8399" name="AutoShape 47"/>
          <p:cNvSpPr>
            <a:spLocks/>
          </p:cNvSpPr>
          <p:nvPr/>
        </p:nvSpPr>
        <p:spPr bwMode="auto">
          <a:xfrm>
            <a:off x="3429000" y="4394448"/>
            <a:ext cx="381000" cy="457200"/>
          </a:xfrm>
          <a:prstGeom prst="leftBracket">
            <a:avLst>
              <a:gd name="adj" fmla="val 59167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8400" name="AutoShape 48"/>
          <p:cNvSpPr>
            <a:spLocks/>
          </p:cNvSpPr>
          <p:nvPr/>
        </p:nvSpPr>
        <p:spPr bwMode="auto">
          <a:xfrm>
            <a:off x="3429000" y="5461248"/>
            <a:ext cx="381000" cy="457200"/>
          </a:xfrm>
          <a:prstGeom prst="leftBracket">
            <a:avLst>
              <a:gd name="adj" fmla="val 59167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4800600" y="3861048"/>
            <a:ext cx="3048000" cy="2020888"/>
            <a:chOff x="1920" y="2784"/>
            <a:chExt cx="1920" cy="1273"/>
          </a:xfrm>
        </p:grpSpPr>
        <p:sp>
          <p:nvSpPr>
            <p:cNvPr id="228402" name="Rectangle 50"/>
            <p:cNvSpPr>
              <a:spLocks noChangeArrowheads="1"/>
            </p:cNvSpPr>
            <p:nvPr/>
          </p:nvSpPr>
          <p:spPr bwMode="auto">
            <a:xfrm>
              <a:off x="3433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03" name="Rectangle 51"/>
            <p:cNvSpPr>
              <a:spLocks noChangeArrowheads="1"/>
            </p:cNvSpPr>
            <p:nvPr/>
          </p:nvSpPr>
          <p:spPr bwMode="auto">
            <a:xfrm>
              <a:off x="3074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8404" name="Rectangle 52"/>
            <p:cNvSpPr>
              <a:spLocks noChangeArrowheads="1"/>
            </p:cNvSpPr>
            <p:nvPr/>
          </p:nvSpPr>
          <p:spPr bwMode="auto">
            <a:xfrm>
              <a:off x="2716" y="383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8405" name="Rectangle 53"/>
            <p:cNvSpPr>
              <a:spLocks noChangeArrowheads="1"/>
            </p:cNvSpPr>
            <p:nvPr/>
          </p:nvSpPr>
          <p:spPr bwMode="auto">
            <a:xfrm>
              <a:off x="2357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06" name="Rectangle 54"/>
            <p:cNvSpPr>
              <a:spLocks noChangeArrowheads="1"/>
            </p:cNvSpPr>
            <p:nvPr/>
          </p:nvSpPr>
          <p:spPr bwMode="auto">
            <a:xfrm>
              <a:off x="3433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07" name="Rectangle 55"/>
            <p:cNvSpPr>
              <a:spLocks noChangeArrowheads="1"/>
            </p:cNvSpPr>
            <p:nvPr/>
          </p:nvSpPr>
          <p:spPr bwMode="auto">
            <a:xfrm>
              <a:off x="3074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08" name="Rectangle 56"/>
            <p:cNvSpPr>
              <a:spLocks noChangeArrowheads="1"/>
            </p:cNvSpPr>
            <p:nvPr/>
          </p:nvSpPr>
          <p:spPr bwMode="auto">
            <a:xfrm>
              <a:off x="2716" y="360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09" name="Rectangle 57"/>
            <p:cNvSpPr>
              <a:spLocks noChangeArrowheads="1"/>
            </p:cNvSpPr>
            <p:nvPr/>
          </p:nvSpPr>
          <p:spPr bwMode="auto">
            <a:xfrm>
              <a:off x="2357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10" name="Rectangle 58"/>
            <p:cNvSpPr>
              <a:spLocks noChangeArrowheads="1"/>
            </p:cNvSpPr>
            <p:nvPr/>
          </p:nvSpPr>
          <p:spPr bwMode="auto">
            <a:xfrm>
              <a:off x="3433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11" name="Rectangle 59"/>
            <p:cNvSpPr>
              <a:spLocks noChangeArrowheads="1"/>
            </p:cNvSpPr>
            <p:nvPr/>
          </p:nvSpPr>
          <p:spPr bwMode="auto">
            <a:xfrm>
              <a:off x="3074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12" name="Rectangle 60"/>
            <p:cNvSpPr>
              <a:spLocks noChangeArrowheads="1"/>
            </p:cNvSpPr>
            <p:nvPr/>
          </p:nvSpPr>
          <p:spPr bwMode="auto">
            <a:xfrm>
              <a:off x="2716" y="338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13" name="Rectangle 61"/>
            <p:cNvSpPr>
              <a:spLocks noChangeArrowheads="1"/>
            </p:cNvSpPr>
            <p:nvPr/>
          </p:nvSpPr>
          <p:spPr bwMode="auto">
            <a:xfrm>
              <a:off x="2357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14" name="Rectangle 62"/>
            <p:cNvSpPr>
              <a:spLocks noChangeArrowheads="1"/>
            </p:cNvSpPr>
            <p:nvPr/>
          </p:nvSpPr>
          <p:spPr bwMode="auto">
            <a:xfrm>
              <a:off x="3433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15" name="Rectangle 63"/>
            <p:cNvSpPr>
              <a:spLocks noChangeArrowheads="1"/>
            </p:cNvSpPr>
            <p:nvPr/>
          </p:nvSpPr>
          <p:spPr bwMode="auto">
            <a:xfrm>
              <a:off x="3074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8416" name="Rectangle 64"/>
            <p:cNvSpPr>
              <a:spLocks noChangeArrowheads="1"/>
            </p:cNvSpPr>
            <p:nvPr/>
          </p:nvSpPr>
          <p:spPr bwMode="auto">
            <a:xfrm>
              <a:off x="2716" y="315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8417" name="Rectangle 65"/>
            <p:cNvSpPr>
              <a:spLocks noChangeArrowheads="1"/>
            </p:cNvSpPr>
            <p:nvPr/>
          </p:nvSpPr>
          <p:spPr bwMode="auto">
            <a:xfrm>
              <a:off x="2357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</a:t>
              </a:r>
            </a:p>
          </p:txBody>
        </p:sp>
        <p:sp>
          <p:nvSpPr>
            <p:cNvPr id="33832" name="Line 66"/>
            <p:cNvSpPr>
              <a:spLocks noChangeShapeType="1"/>
            </p:cNvSpPr>
            <p:nvPr/>
          </p:nvSpPr>
          <p:spPr bwMode="auto">
            <a:xfrm>
              <a:off x="2357" y="3157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33" name="Line 67"/>
            <p:cNvSpPr>
              <a:spLocks noChangeShapeType="1"/>
            </p:cNvSpPr>
            <p:nvPr/>
          </p:nvSpPr>
          <p:spPr bwMode="auto">
            <a:xfrm>
              <a:off x="2357" y="338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34" name="Line 68"/>
            <p:cNvSpPr>
              <a:spLocks noChangeShapeType="1"/>
            </p:cNvSpPr>
            <p:nvPr/>
          </p:nvSpPr>
          <p:spPr bwMode="auto">
            <a:xfrm>
              <a:off x="2357" y="3607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35" name="Line 69"/>
            <p:cNvSpPr>
              <a:spLocks noChangeShapeType="1"/>
            </p:cNvSpPr>
            <p:nvPr/>
          </p:nvSpPr>
          <p:spPr bwMode="auto">
            <a:xfrm>
              <a:off x="2357" y="383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36" name="Line 70"/>
            <p:cNvSpPr>
              <a:spLocks noChangeShapeType="1"/>
            </p:cNvSpPr>
            <p:nvPr/>
          </p:nvSpPr>
          <p:spPr bwMode="auto">
            <a:xfrm>
              <a:off x="2357" y="4057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37" name="Line 71"/>
            <p:cNvSpPr>
              <a:spLocks noChangeShapeType="1"/>
            </p:cNvSpPr>
            <p:nvPr/>
          </p:nvSpPr>
          <p:spPr bwMode="auto">
            <a:xfrm>
              <a:off x="2357" y="3157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38" name="Line 72"/>
            <p:cNvSpPr>
              <a:spLocks noChangeShapeType="1"/>
            </p:cNvSpPr>
            <p:nvPr/>
          </p:nvSpPr>
          <p:spPr bwMode="auto">
            <a:xfrm>
              <a:off x="2716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39" name="Line 73"/>
            <p:cNvSpPr>
              <a:spLocks noChangeShapeType="1"/>
            </p:cNvSpPr>
            <p:nvPr/>
          </p:nvSpPr>
          <p:spPr bwMode="auto">
            <a:xfrm>
              <a:off x="3074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40" name="Line 74"/>
            <p:cNvSpPr>
              <a:spLocks noChangeShapeType="1"/>
            </p:cNvSpPr>
            <p:nvPr/>
          </p:nvSpPr>
          <p:spPr bwMode="auto">
            <a:xfrm>
              <a:off x="3433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41" name="Line 75"/>
            <p:cNvSpPr>
              <a:spLocks noChangeShapeType="1"/>
            </p:cNvSpPr>
            <p:nvPr/>
          </p:nvSpPr>
          <p:spPr bwMode="auto">
            <a:xfrm>
              <a:off x="3792" y="3832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42" name="Line 76"/>
            <p:cNvSpPr>
              <a:spLocks noChangeShapeType="1"/>
            </p:cNvSpPr>
            <p:nvPr/>
          </p:nvSpPr>
          <p:spPr bwMode="auto">
            <a:xfrm>
              <a:off x="3792" y="3157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43" name="Line 77"/>
            <p:cNvSpPr>
              <a:spLocks noChangeShapeType="1"/>
            </p:cNvSpPr>
            <p:nvPr/>
          </p:nvSpPr>
          <p:spPr bwMode="auto">
            <a:xfrm>
              <a:off x="2357" y="3382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44" name="Line 78"/>
            <p:cNvSpPr>
              <a:spLocks noChangeShapeType="1"/>
            </p:cNvSpPr>
            <p:nvPr/>
          </p:nvSpPr>
          <p:spPr bwMode="auto">
            <a:xfrm>
              <a:off x="2716" y="3157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45" name="Line 79"/>
            <p:cNvSpPr>
              <a:spLocks noChangeShapeType="1"/>
            </p:cNvSpPr>
            <p:nvPr/>
          </p:nvSpPr>
          <p:spPr bwMode="auto">
            <a:xfrm flipH="1" flipV="1">
              <a:off x="2118" y="2906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8432" name="Text Box 80"/>
            <p:cNvSpPr txBox="1">
              <a:spLocks noChangeArrowheads="1"/>
            </p:cNvSpPr>
            <p:nvPr/>
          </p:nvSpPr>
          <p:spPr bwMode="auto">
            <a:xfrm>
              <a:off x="2304" y="2928"/>
              <a:ext cx="1536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00     01     11     10</a:t>
              </a:r>
            </a:p>
          </p:txBody>
        </p:sp>
        <p:sp>
          <p:nvSpPr>
            <p:cNvPr id="228433" name="Text Box 81"/>
            <p:cNvSpPr txBox="1">
              <a:spLocks noChangeArrowheads="1"/>
            </p:cNvSpPr>
            <p:nvPr/>
          </p:nvSpPr>
          <p:spPr bwMode="auto">
            <a:xfrm>
              <a:off x="2088" y="3221"/>
              <a:ext cx="299" cy="806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228434" name="Text Box 82"/>
            <p:cNvSpPr txBox="1">
              <a:spLocks noChangeArrowheads="1"/>
            </p:cNvSpPr>
            <p:nvPr/>
          </p:nvSpPr>
          <p:spPr bwMode="auto">
            <a:xfrm>
              <a:off x="1920" y="2969"/>
              <a:ext cx="432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</a:t>
              </a:r>
            </a:p>
          </p:txBody>
        </p:sp>
        <p:sp>
          <p:nvSpPr>
            <p:cNvPr id="228435" name="Text Box 83"/>
            <p:cNvSpPr txBox="1">
              <a:spLocks noChangeArrowheads="1"/>
            </p:cNvSpPr>
            <p:nvPr/>
          </p:nvSpPr>
          <p:spPr bwMode="auto">
            <a:xfrm>
              <a:off x="2160" y="2784"/>
              <a:ext cx="415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CD</a:t>
              </a:r>
            </a:p>
          </p:txBody>
        </p:sp>
      </p:grpSp>
      <p:sp>
        <p:nvSpPr>
          <p:cNvPr id="228436" name="AutoShape 84"/>
          <p:cNvSpPr>
            <a:spLocks/>
          </p:cNvSpPr>
          <p:nvPr/>
        </p:nvSpPr>
        <p:spPr bwMode="auto">
          <a:xfrm rot="-5220392">
            <a:off x="6258719" y="4023767"/>
            <a:ext cx="649288" cy="1143000"/>
          </a:xfrm>
          <a:prstGeom prst="leftBracket">
            <a:avLst>
              <a:gd name="adj" fmla="val 87107"/>
            </a:avLst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8437" name="AutoShape 85"/>
          <p:cNvSpPr>
            <a:spLocks/>
          </p:cNvSpPr>
          <p:nvPr/>
        </p:nvSpPr>
        <p:spPr bwMode="auto">
          <a:xfrm rot="5455089">
            <a:off x="6258719" y="5174705"/>
            <a:ext cx="649287" cy="1143000"/>
          </a:xfrm>
          <a:prstGeom prst="leftBracket">
            <a:avLst>
              <a:gd name="adj" fmla="val 87107"/>
            </a:avLst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8440" name="Oval 88"/>
          <p:cNvSpPr>
            <a:spLocks noChangeArrowheads="1"/>
          </p:cNvSpPr>
          <p:nvPr/>
        </p:nvSpPr>
        <p:spPr bwMode="auto">
          <a:xfrm>
            <a:off x="3348038" y="4486523"/>
            <a:ext cx="457200" cy="1524000"/>
          </a:xfrm>
          <a:prstGeom prst="ellipse">
            <a:avLst/>
          </a:prstGeom>
          <a:noFill/>
          <a:ln w="28575" cap="sq">
            <a:solidFill>
              <a:srgbClr val="0099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pic>
        <p:nvPicPr>
          <p:cNvPr id="33805" name="Picture 99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1346200" y="188913"/>
            <a:ext cx="68262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2.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最简</a:t>
            </a:r>
            <a:r>
              <a:rPr lang="zh-CN" altLang="en-US" sz="2800" b="1" dirty="0">
                <a:solidFill>
                  <a:schemeClr val="bg1"/>
                </a:solidFill>
                <a:latin typeface="Arial" pitchFamily="34" charset="0"/>
              </a:rPr>
              <a:t>或与</a:t>
            </a:r>
            <a:r>
              <a:rPr lang="zh-CN" altLang="en-US" sz="2800" b="1" dirty="0">
                <a:latin typeface="Arial" pitchFamily="34" charset="0"/>
              </a:rPr>
              <a:t>式</a:t>
            </a:r>
            <a:endParaRPr lang="en-US" altLang="zh-CN" sz="2800" b="1" dirty="0">
              <a:latin typeface="Arial" pitchFamily="34" charset="0"/>
            </a:endParaRPr>
          </a:p>
        </p:txBody>
      </p:sp>
      <p:sp>
        <p:nvSpPr>
          <p:cNvPr id="91" name="Text Box 3"/>
          <p:cNvSpPr txBox="1">
            <a:spLocks noChangeArrowheads="1"/>
          </p:cNvSpPr>
          <p:nvPr/>
        </p:nvSpPr>
        <p:spPr bwMode="auto">
          <a:xfrm>
            <a:off x="1428750" y="1412776"/>
            <a:ext cx="1090613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Arial" charset="0"/>
              </a:rPr>
              <a:t>Left</a:t>
            </a:r>
          </a:p>
          <a:p>
            <a:pPr eaLnBrk="1" hangingPunct="1"/>
            <a:r>
              <a:rPr lang="en-US" altLang="zh-CN" sz="2800">
                <a:latin typeface="Arial" charset="0"/>
              </a:rPr>
              <a:t>Top </a:t>
            </a:r>
          </a:p>
        </p:txBody>
      </p:sp>
      <p:sp>
        <p:nvSpPr>
          <p:cNvPr id="92" name="Text Box 4"/>
          <p:cNvSpPr txBox="1">
            <a:spLocks noChangeArrowheads="1"/>
          </p:cNvSpPr>
          <p:nvPr/>
        </p:nvSpPr>
        <p:spPr bwMode="auto">
          <a:xfrm>
            <a:off x="2786063" y="1698526"/>
            <a:ext cx="46672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Arial" charset="0"/>
              </a:rPr>
              <a:t>变量</a:t>
            </a:r>
            <a:r>
              <a:rPr lang="zh-CN" altLang="en-US" sz="3200" b="1" dirty="0"/>
              <a:t>取值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不同</a:t>
            </a:r>
            <a:r>
              <a:rPr lang="en-US" altLang="zh-CN" sz="3200" dirty="0">
                <a:latin typeface="Arial" charset="0"/>
              </a:rPr>
              <a:t>——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消去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93" name="AutoShape 5"/>
          <p:cNvSpPr>
            <a:spLocks/>
          </p:cNvSpPr>
          <p:nvPr/>
        </p:nvSpPr>
        <p:spPr bwMode="auto">
          <a:xfrm>
            <a:off x="2363788" y="1628676"/>
            <a:ext cx="304800" cy="760413"/>
          </a:xfrm>
          <a:prstGeom prst="rightBrace">
            <a:avLst>
              <a:gd name="adj1" fmla="val 20848"/>
              <a:gd name="adj2" fmla="val 50000"/>
            </a:avLst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94" name="AutoShape 7"/>
          <p:cNvSpPr>
            <a:spLocks/>
          </p:cNvSpPr>
          <p:nvPr/>
        </p:nvSpPr>
        <p:spPr bwMode="auto">
          <a:xfrm>
            <a:off x="4643438" y="2636788"/>
            <a:ext cx="177800" cy="990600"/>
          </a:xfrm>
          <a:prstGeom prst="leftBrace">
            <a:avLst>
              <a:gd name="adj1" fmla="val 46429"/>
              <a:gd name="adj2" fmla="val 50000"/>
            </a:avLst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95" name="Text Box 8"/>
          <p:cNvSpPr txBox="1">
            <a:spLocks noChangeArrowheads="1"/>
          </p:cNvSpPr>
          <p:nvPr/>
        </p:nvSpPr>
        <p:spPr bwMode="auto">
          <a:xfrm>
            <a:off x="4930775" y="2420888"/>
            <a:ext cx="3889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Arial" charset="0"/>
              </a:rPr>
              <a:t>0: </a:t>
            </a:r>
            <a:r>
              <a:rPr lang="zh-CN" altLang="en-US" sz="2800" b="1">
                <a:solidFill>
                  <a:srgbClr val="C00000"/>
                </a:solidFill>
              </a:rPr>
              <a:t>原</a:t>
            </a:r>
            <a:r>
              <a:rPr lang="zh-CN" altLang="en-US" sz="2800" b="1"/>
              <a:t>变量</a:t>
            </a:r>
            <a:endParaRPr lang="zh-CN" altLang="en-US" sz="2800" b="1">
              <a:latin typeface="Arial" charset="0"/>
            </a:endParaRPr>
          </a:p>
        </p:txBody>
      </p:sp>
      <p:sp>
        <p:nvSpPr>
          <p:cNvPr id="96" name="Text Box 9"/>
          <p:cNvSpPr txBox="1">
            <a:spLocks noChangeArrowheads="1"/>
          </p:cNvSpPr>
          <p:nvPr/>
        </p:nvSpPr>
        <p:spPr bwMode="auto">
          <a:xfrm>
            <a:off x="4935538" y="3213051"/>
            <a:ext cx="1927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Arial" charset="0"/>
              </a:rPr>
              <a:t>1: </a:t>
            </a:r>
            <a:r>
              <a:rPr lang="zh-CN" altLang="en-US" sz="2800" b="1">
                <a:solidFill>
                  <a:srgbClr val="C00000"/>
                </a:solidFill>
              </a:rPr>
              <a:t>反</a:t>
            </a:r>
            <a:r>
              <a:rPr lang="zh-CN" altLang="en-US" sz="2800" b="1"/>
              <a:t>变量</a:t>
            </a:r>
            <a:endParaRPr lang="zh-CN" altLang="en-US" sz="2800" b="1">
              <a:latin typeface="Arial" charset="0"/>
            </a:endParaRPr>
          </a:p>
        </p:txBody>
      </p:sp>
      <p:sp>
        <p:nvSpPr>
          <p:cNvPr id="33813" name="Text Box 4"/>
          <p:cNvSpPr txBox="1">
            <a:spLocks noChangeArrowheads="1"/>
          </p:cNvSpPr>
          <p:nvPr/>
        </p:nvSpPr>
        <p:spPr bwMode="auto">
          <a:xfrm>
            <a:off x="395288" y="836613"/>
            <a:ext cx="8353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步骤②</a:t>
            </a:r>
            <a:r>
              <a:rPr lang="zh-CN" altLang="en-US" b="1"/>
              <a:t> </a:t>
            </a:r>
            <a:r>
              <a:rPr lang="en-US" altLang="zh-CN" sz="3200" b="1"/>
              <a:t>:  </a:t>
            </a:r>
            <a:r>
              <a:rPr lang="zh-CN" altLang="en-US" sz="3200" b="1">
                <a:latin typeface="宋体" pitchFamily="2" charset="-122"/>
              </a:rPr>
              <a:t>每个圈代表一个</a:t>
            </a:r>
            <a:r>
              <a:rPr lang="zh-CN" altLang="en-US" sz="3200" b="1">
                <a:solidFill>
                  <a:srgbClr val="C00000"/>
                </a:solidFill>
              </a:rPr>
              <a:t>和</a:t>
            </a:r>
            <a:r>
              <a:rPr lang="zh-CN" altLang="en-US" sz="3200" b="1">
                <a:solidFill>
                  <a:srgbClr val="C00000"/>
                </a:solidFill>
                <a:latin typeface="宋体" pitchFamily="2" charset="-122"/>
              </a:rPr>
              <a:t>项</a:t>
            </a:r>
            <a:endParaRPr lang="en-US" altLang="zh-CN" sz="3200" b="1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98" name="Text Box 4"/>
          <p:cNvSpPr txBox="1">
            <a:spLocks noChangeArrowheads="1"/>
          </p:cNvSpPr>
          <p:nvPr/>
        </p:nvSpPr>
        <p:spPr bwMode="auto">
          <a:xfrm>
            <a:off x="1785938" y="2870151"/>
            <a:ext cx="2928937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Arial" charset="0"/>
              </a:rPr>
              <a:t>变量</a:t>
            </a:r>
            <a:r>
              <a:rPr lang="zh-CN" altLang="en-US" sz="3200" b="1" dirty="0"/>
              <a:t>取值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相同</a:t>
            </a:r>
            <a:endParaRPr lang="zh-CN" altLang="en-US" sz="32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5750" y="1769964"/>
            <a:ext cx="9286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观察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17135" y="6227242"/>
            <a:ext cx="60272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i="1" dirty="0" smtClean="0">
                <a:solidFill>
                  <a:schemeClr val="bg1"/>
                </a:solidFill>
              </a:rPr>
              <a:t>B+D</a:t>
            </a:r>
            <a:endParaRPr lang="zh-CN" altLang="en-US" b="1" i="1" dirty="0">
              <a:solidFill>
                <a:schemeClr val="bg1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3146599" y="6228020"/>
            <a:ext cx="70532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i="1" dirty="0" smtClean="0">
                <a:solidFill>
                  <a:schemeClr val="bg1"/>
                </a:solidFill>
              </a:rPr>
              <a:t>C’+D</a:t>
            </a:r>
            <a:endParaRPr lang="zh-CN" altLang="en-US" b="1" i="1" dirty="0">
              <a:solidFill>
                <a:schemeClr val="bg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386959" y="6237312"/>
            <a:ext cx="70532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i="1" dirty="0" smtClean="0">
                <a:solidFill>
                  <a:schemeClr val="bg1"/>
                </a:solidFill>
              </a:rPr>
              <a:t>B+D’</a:t>
            </a:r>
            <a:endParaRPr lang="zh-CN" altLang="en-US" b="1" i="1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2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2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97" grpId="0" animBg="1"/>
      <p:bldP spid="228398" grpId="0" animBg="1"/>
      <p:bldP spid="228399" grpId="0" animBg="1"/>
      <p:bldP spid="228400" grpId="0" animBg="1"/>
      <p:bldP spid="228436" grpId="0" animBg="1"/>
      <p:bldP spid="228437" grpId="0" animBg="1"/>
      <p:bldP spid="228440" grpId="0" animBg="1"/>
      <p:bldP spid="91" grpId="0" autoUpdateAnimBg="0"/>
      <p:bldP spid="92" grpId="0" autoUpdateAnimBg="0"/>
      <p:bldP spid="93" grpId="0" animBg="1"/>
      <p:bldP spid="94" grpId="0" animBg="1"/>
      <p:bldP spid="95" grpId="0" autoUpdateAnimBg="0"/>
      <p:bldP spid="96" grpId="0" autoUpdateAnimBg="0"/>
      <p:bldP spid="98" grpId="0" autoUpdateAnimBg="0"/>
      <p:bldP spid="5" grpId="0"/>
      <p:bldP spid="97" grpId="0"/>
      <p:bldP spid="10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11400" y="1773238"/>
            <a:ext cx="3962400" cy="2693987"/>
            <a:chOff x="1920" y="2784"/>
            <a:chExt cx="1920" cy="1273"/>
          </a:xfrm>
        </p:grpSpPr>
        <p:sp>
          <p:nvSpPr>
            <p:cNvPr id="229380" name="Rectangle 4"/>
            <p:cNvSpPr>
              <a:spLocks noChangeArrowheads="1"/>
            </p:cNvSpPr>
            <p:nvPr/>
          </p:nvSpPr>
          <p:spPr bwMode="auto">
            <a:xfrm>
              <a:off x="3433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9381" name="Rectangle 5"/>
            <p:cNvSpPr>
              <a:spLocks noChangeArrowheads="1"/>
            </p:cNvSpPr>
            <p:nvPr/>
          </p:nvSpPr>
          <p:spPr bwMode="auto">
            <a:xfrm>
              <a:off x="3074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9382" name="Rectangle 6"/>
            <p:cNvSpPr>
              <a:spLocks noChangeArrowheads="1"/>
            </p:cNvSpPr>
            <p:nvPr/>
          </p:nvSpPr>
          <p:spPr bwMode="auto">
            <a:xfrm>
              <a:off x="2716" y="383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9383" name="Rectangle 7"/>
            <p:cNvSpPr>
              <a:spLocks noChangeArrowheads="1"/>
            </p:cNvSpPr>
            <p:nvPr/>
          </p:nvSpPr>
          <p:spPr bwMode="auto">
            <a:xfrm>
              <a:off x="2357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9384" name="Rectangle 8"/>
            <p:cNvSpPr>
              <a:spLocks noChangeArrowheads="1"/>
            </p:cNvSpPr>
            <p:nvPr/>
          </p:nvSpPr>
          <p:spPr bwMode="auto">
            <a:xfrm>
              <a:off x="3433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9385" name="Rectangle 9"/>
            <p:cNvSpPr>
              <a:spLocks noChangeArrowheads="1"/>
            </p:cNvSpPr>
            <p:nvPr/>
          </p:nvSpPr>
          <p:spPr bwMode="auto">
            <a:xfrm>
              <a:off x="3074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9386" name="Rectangle 10"/>
            <p:cNvSpPr>
              <a:spLocks noChangeArrowheads="1"/>
            </p:cNvSpPr>
            <p:nvPr/>
          </p:nvSpPr>
          <p:spPr bwMode="auto">
            <a:xfrm>
              <a:off x="2716" y="360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9387" name="Rectangle 11"/>
            <p:cNvSpPr>
              <a:spLocks noChangeArrowheads="1"/>
            </p:cNvSpPr>
            <p:nvPr/>
          </p:nvSpPr>
          <p:spPr bwMode="auto">
            <a:xfrm>
              <a:off x="2357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9388" name="Rectangle 12"/>
            <p:cNvSpPr>
              <a:spLocks noChangeArrowheads="1"/>
            </p:cNvSpPr>
            <p:nvPr/>
          </p:nvSpPr>
          <p:spPr bwMode="auto">
            <a:xfrm>
              <a:off x="3433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9389" name="Rectangle 13"/>
            <p:cNvSpPr>
              <a:spLocks noChangeArrowheads="1"/>
            </p:cNvSpPr>
            <p:nvPr/>
          </p:nvSpPr>
          <p:spPr bwMode="auto">
            <a:xfrm>
              <a:off x="3074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9390" name="Rectangle 14"/>
            <p:cNvSpPr>
              <a:spLocks noChangeArrowheads="1"/>
            </p:cNvSpPr>
            <p:nvPr/>
          </p:nvSpPr>
          <p:spPr bwMode="auto">
            <a:xfrm>
              <a:off x="2716" y="338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9391" name="Rectangle 15"/>
            <p:cNvSpPr>
              <a:spLocks noChangeArrowheads="1"/>
            </p:cNvSpPr>
            <p:nvPr/>
          </p:nvSpPr>
          <p:spPr bwMode="auto">
            <a:xfrm>
              <a:off x="2357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9392" name="Rectangle 16"/>
            <p:cNvSpPr>
              <a:spLocks noChangeArrowheads="1"/>
            </p:cNvSpPr>
            <p:nvPr/>
          </p:nvSpPr>
          <p:spPr bwMode="auto">
            <a:xfrm>
              <a:off x="3433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9393" name="Rectangle 17"/>
            <p:cNvSpPr>
              <a:spLocks noChangeArrowheads="1"/>
            </p:cNvSpPr>
            <p:nvPr/>
          </p:nvSpPr>
          <p:spPr bwMode="auto">
            <a:xfrm>
              <a:off x="3074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9394" name="Rectangle 18"/>
            <p:cNvSpPr>
              <a:spLocks noChangeArrowheads="1"/>
            </p:cNvSpPr>
            <p:nvPr/>
          </p:nvSpPr>
          <p:spPr bwMode="auto">
            <a:xfrm>
              <a:off x="2716" y="315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9395" name="Rectangle 19"/>
            <p:cNvSpPr>
              <a:spLocks noChangeArrowheads="1"/>
            </p:cNvSpPr>
            <p:nvPr/>
          </p:nvSpPr>
          <p:spPr bwMode="auto">
            <a:xfrm>
              <a:off x="2357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</a:t>
              </a:r>
            </a:p>
          </p:txBody>
        </p:sp>
        <p:sp>
          <p:nvSpPr>
            <p:cNvPr id="34851" name="Line 20"/>
            <p:cNvSpPr>
              <a:spLocks noChangeShapeType="1"/>
            </p:cNvSpPr>
            <p:nvPr/>
          </p:nvSpPr>
          <p:spPr bwMode="auto">
            <a:xfrm>
              <a:off x="2357" y="3157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2" name="Line 21"/>
            <p:cNvSpPr>
              <a:spLocks noChangeShapeType="1"/>
            </p:cNvSpPr>
            <p:nvPr/>
          </p:nvSpPr>
          <p:spPr bwMode="auto">
            <a:xfrm>
              <a:off x="2357" y="338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3" name="Line 22"/>
            <p:cNvSpPr>
              <a:spLocks noChangeShapeType="1"/>
            </p:cNvSpPr>
            <p:nvPr/>
          </p:nvSpPr>
          <p:spPr bwMode="auto">
            <a:xfrm>
              <a:off x="2357" y="3607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4" name="Line 23"/>
            <p:cNvSpPr>
              <a:spLocks noChangeShapeType="1"/>
            </p:cNvSpPr>
            <p:nvPr/>
          </p:nvSpPr>
          <p:spPr bwMode="auto">
            <a:xfrm>
              <a:off x="2357" y="383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5" name="Line 24"/>
            <p:cNvSpPr>
              <a:spLocks noChangeShapeType="1"/>
            </p:cNvSpPr>
            <p:nvPr/>
          </p:nvSpPr>
          <p:spPr bwMode="auto">
            <a:xfrm>
              <a:off x="2357" y="4057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6" name="Line 25"/>
            <p:cNvSpPr>
              <a:spLocks noChangeShapeType="1"/>
            </p:cNvSpPr>
            <p:nvPr/>
          </p:nvSpPr>
          <p:spPr bwMode="auto">
            <a:xfrm>
              <a:off x="2357" y="3157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7" name="Line 26"/>
            <p:cNvSpPr>
              <a:spLocks noChangeShapeType="1"/>
            </p:cNvSpPr>
            <p:nvPr/>
          </p:nvSpPr>
          <p:spPr bwMode="auto">
            <a:xfrm>
              <a:off x="2716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8" name="Line 27"/>
            <p:cNvSpPr>
              <a:spLocks noChangeShapeType="1"/>
            </p:cNvSpPr>
            <p:nvPr/>
          </p:nvSpPr>
          <p:spPr bwMode="auto">
            <a:xfrm>
              <a:off x="3074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9" name="Line 28"/>
            <p:cNvSpPr>
              <a:spLocks noChangeShapeType="1"/>
            </p:cNvSpPr>
            <p:nvPr/>
          </p:nvSpPr>
          <p:spPr bwMode="auto">
            <a:xfrm>
              <a:off x="3433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0" name="Line 29"/>
            <p:cNvSpPr>
              <a:spLocks noChangeShapeType="1"/>
            </p:cNvSpPr>
            <p:nvPr/>
          </p:nvSpPr>
          <p:spPr bwMode="auto">
            <a:xfrm>
              <a:off x="3792" y="3832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1" name="Line 30"/>
            <p:cNvSpPr>
              <a:spLocks noChangeShapeType="1"/>
            </p:cNvSpPr>
            <p:nvPr/>
          </p:nvSpPr>
          <p:spPr bwMode="auto">
            <a:xfrm>
              <a:off x="3792" y="3157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2" name="Line 31"/>
            <p:cNvSpPr>
              <a:spLocks noChangeShapeType="1"/>
            </p:cNvSpPr>
            <p:nvPr/>
          </p:nvSpPr>
          <p:spPr bwMode="auto">
            <a:xfrm>
              <a:off x="2357" y="3382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3" name="Line 32"/>
            <p:cNvSpPr>
              <a:spLocks noChangeShapeType="1"/>
            </p:cNvSpPr>
            <p:nvPr/>
          </p:nvSpPr>
          <p:spPr bwMode="auto">
            <a:xfrm>
              <a:off x="2716" y="3157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4" name="Line 33"/>
            <p:cNvSpPr>
              <a:spLocks noChangeShapeType="1"/>
            </p:cNvSpPr>
            <p:nvPr/>
          </p:nvSpPr>
          <p:spPr bwMode="auto">
            <a:xfrm flipH="1" flipV="1">
              <a:off x="2118" y="2906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9410" name="Text Box 34"/>
            <p:cNvSpPr txBox="1">
              <a:spLocks noChangeArrowheads="1"/>
            </p:cNvSpPr>
            <p:nvPr/>
          </p:nvSpPr>
          <p:spPr bwMode="auto">
            <a:xfrm>
              <a:off x="2304" y="2928"/>
              <a:ext cx="1536" cy="245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00     01     11     10</a:t>
              </a:r>
            </a:p>
          </p:txBody>
        </p:sp>
        <p:sp>
          <p:nvSpPr>
            <p:cNvPr id="229411" name="Text Box 35"/>
            <p:cNvSpPr txBox="1">
              <a:spLocks noChangeArrowheads="1"/>
            </p:cNvSpPr>
            <p:nvPr/>
          </p:nvSpPr>
          <p:spPr bwMode="auto">
            <a:xfrm>
              <a:off x="2088" y="3221"/>
              <a:ext cx="299" cy="83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34867" name="Text Box 36"/>
            <p:cNvSpPr txBox="1">
              <a:spLocks noChangeArrowheads="1"/>
            </p:cNvSpPr>
            <p:nvPr/>
          </p:nvSpPr>
          <p:spPr bwMode="auto">
            <a:xfrm>
              <a:off x="1920" y="2969"/>
              <a:ext cx="432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Arial" charset="0"/>
                </a:rPr>
                <a:t>AB</a:t>
              </a:r>
            </a:p>
          </p:txBody>
        </p:sp>
        <p:sp>
          <p:nvSpPr>
            <p:cNvPr id="34868" name="Text Box 37"/>
            <p:cNvSpPr txBox="1">
              <a:spLocks noChangeArrowheads="1"/>
            </p:cNvSpPr>
            <p:nvPr/>
          </p:nvSpPr>
          <p:spPr bwMode="auto">
            <a:xfrm>
              <a:off x="2160" y="2784"/>
              <a:ext cx="4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Arial" charset="0"/>
                </a:rPr>
                <a:t>CD</a:t>
              </a:r>
            </a:p>
          </p:txBody>
        </p:sp>
      </p:grpSp>
      <p:sp>
        <p:nvSpPr>
          <p:cNvPr id="229414" name="AutoShape 38"/>
          <p:cNvSpPr>
            <a:spLocks/>
          </p:cNvSpPr>
          <p:nvPr/>
        </p:nvSpPr>
        <p:spPr bwMode="auto">
          <a:xfrm>
            <a:off x="3203575" y="2492375"/>
            <a:ext cx="593725" cy="609600"/>
          </a:xfrm>
          <a:prstGeom prst="rightBracket">
            <a:avLst>
              <a:gd name="adj" fmla="val 51337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9415" name="AutoShape 39"/>
          <p:cNvSpPr>
            <a:spLocks/>
          </p:cNvSpPr>
          <p:nvPr/>
        </p:nvSpPr>
        <p:spPr bwMode="auto">
          <a:xfrm>
            <a:off x="3203575" y="3932238"/>
            <a:ext cx="593725" cy="609600"/>
          </a:xfrm>
          <a:prstGeom prst="rightBracket">
            <a:avLst>
              <a:gd name="adj" fmla="val 51337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9416" name="AutoShape 40"/>
          <p:cNvSpPr>
            <a:spLocks/>
          </p:cNvSpPr>
          <p:nvPr/>
        </p:nvSpPr>
        <p:spPr bwMode="auto">
          <a:xfrm>
            <a:off x="5580063" y="2492375"/>
            <a:ext cx="495300" cy="609600"/>
          </a:xfrm>
          <a:prstGeom prst="leftBracket">
            <a:avLst>
              <a:gd name="adj" fmla="val 60684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9417" name="AutoShape 41"/>
          <p:cNvSpPr>
            <a:spLocks/>
          </p:cNvSpPr>
          <p:nvPr/>
        </p:nvSpPr>
        <p:spPr bwMode="auto">
          <a:xfrm>
            <a:off x="5580063" y="3932238"/>
            <a:ext cx="693737" cy="609600"/>
          </a:xfrm>
          <a:prstGeom prst="leftBracket">
            <a:avLst>
              <a:gd name="adj" fmla="val 49306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9418" name="AutoShape 42"/>
          <p:cNvSpPr>
            <a:spLocks noChangeArrowheads="1"/>
          </p:cNvSpPr>
          <p:nvPr/>
        </p:nvSpPr>
        <p:spPr bwMode="auto">
          <a:xfrm>
            <a:off x="3302000" y="2484438"/>
            <a:ext cx="1287463" cy="1016000"/>
          </a:xfrm>
          <a:prstGeom prst="roundRect">
            <a:avLst>
              <a:gd name="adj" fmla="val 16667"/>
            </a:avLst>
          </a:prstGeom>
          <a:noFill/>
          <a:ln w="28575" cap="sq">
            <a:solidFill>
              <a:srgbClr val="99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9419" name="AutoShape 43"/>
          <p:cNvSpPr>
            <a:spLocks noChangeArrowheads="1"/>
          </p:cNvSpPr>
          <p:nvPr/>
        </p:nvSpPr>
        <p:spPr bwMode="auto">
          <a:xfrm>
            <a:off x="4787900" y="3500438"/>
            <a:ext cx="1287463" cy="1016000"/>
          </a:xfrm>
          <a:prstGeom prst="roundRect">
            <a:avLst>
              <a:gd name="adj" fmla="val 16667"/>
            </a:avLst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979613" y="4941888"/>
            <a:ext cx="5181600" cy="579437"/>
            <a:chOff x="1872" y="2784"/>
            <a:chExt cx="3264" cy="365"/>
          </a:xfrm>
        </p:grpSpPr>
        <p:sp>
          <p:nvSpPr>
            <p:cNvPr id="34832" name="Text Box 45"/>
            <p:cNvSpPr txBox="1">
              <a:spLocks noChangeArrowheads="1"/>
            </p:cNvSpPr>
            <p:nvPr/>
          </p:nvSpPr>
          <p:spPr bwMode="auto">
            <a:xfrm>
              <a:off x="1872" y="2784"/>
              <a:ext cx="32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latin typeface="Arial" charset="0"/>
                </a:rPr>
                <a:t>F= (A+C) </a:t>
              </a:r>
              <a:r>
                <a:rPr lang="en-US" altLang="zh-CN" i="1">
                  <a:latin typeface="Arial" charset="0"/>
                  <a:cs typeface="Times New Roman" pitchFamily="18" charset="0"/>
                </a:rPr>
                <a:t>•</a:t>
              </a:r>
              <a:r>
                <a:rPr lang="en-US" altLang="zh-CN" sz="3200" i="1">
                  <a:latin typeface="Arial" charset="0"/>
                </a:rPr>
                <a:t> (A+C) </a:t>
              </a:r>
              <a:r>
                <a:rPr lang="en-US" altLang="zh-CN" i="1">
                  <a:latin typeface="Arial" charset="0"/>
                  <a:cs typeface="Times New Roman" pitchFamily="18" charset="0"/>
                </a:rPr>
                <a:t>•</a:t>
              </a:r>
              <a:r>
                <a:rPr lang="en-US" altLang="zh-CN" sz="3200" i="1">
                  <a:latin typeface="Arial" charset="0"/>
                </a:rPr>
                <a:t> (B + D)</a:t>
              </a:r>
            </a:p>
          </p:txBody>
        </p:sp>
        <p:sp>
          <p:nvSpPr>
            <p:cNvPr id="34833" name="Line 46"/>
            <p:cNvSpPr>
              <a:spLocks noChangeShapeType="1"/>
            </p:cNvSpPr>
            <p:nvPr/>
          </p:nvSpPr>
          <p:spPr bwMode="auto">
            <a:xfrm>
              <a:off x="3648" y="283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4" name="Line 47"/>
            <p:cNvSpPr>
              <a:spLocks noChangeShapeType="1"/>
            </p:cNvSpPr>
            <p:nvPr/>
          </p:nvSpPr>
          <p:spPr bwMode="auto">
            <a:xfrm>
              <a:off x="3312" y="283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828" name="Line 5"/>
          <p:cNvSpPr>
            <a:spLocks noChangeShapeType="1"/>
          </p:cNvSpPr>
          <p:nvPr/>
        </p:nvSpPr>
        <p:spPr bwMode="auto">
          <a:xfrm>
            <a:off x="381000" y="6858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34829" name="Picture 52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373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1547813" y="188913"/>
            <a:ext cx="68262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2.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最简</a:t>
            </a:r>
            <a:r>
              <a:rPr lang="zh-CN" altLang="en-US" sz="2800" b="1" dirty="0">
                <a:solidFill>
                  <a:schemeClr val="bg1"/>
                </a:solidFill>
                <a:latin typeface="Arial" pitchFamily="34" charset="0"/>
              </a:rPr>
              <a:t>或与</a:t>
            </a:r>
            <a:r>
              <a:rPr lang="zh-CN" altLang="en-US" sz="2800" b="1" dirty="0">
                <a:latin typeface="Arial" pitchFamily="34" charset="0"/>
              </a:rPr>
              <a:t>式</a:t>
            </a:r>
            <a:endParaRPr lang="en-US" altLang="zh-CN" sz="2800" b="1" dirty="0">
              <a:latin typeface="Arial" pitchFamily="34" charset="0"/>
            </a:endParaRPr>
          </a:p>
        </p:txBody>
      </p:sp>
      <p:sp>
        <p:nvSpPr>
          <p:cNvPr id="34831" name="Text Box 4"/>
          <p:cNvSpPr txBox="1">
            <a:spLocks noChangeArrowheads="1"/>
          </p:cNvSpPr>
          <p:nvPr/>
        </p:nvSpPr>
        <p:spPr bwMode="auto">
          <a:xfrm>
            <a:off x="1214438" y="1071563"/>
            <a:ext cx="6457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Arial" charset="0"/>
              </a:rPr>
              <a:t>步骤 </a:t>
            </a:r>
            <a:r>
              <a:rPr lang="zh-CN" altLang="en-US" sz="3200" b="1"/>
              <a:t>③</a:t>
            </a:r>
            <a:r>
              <a:rPr lang="en-US" altLang="zh-CN" sz="3200" b="1">
                <a:latin typeface="Arial" charset="0"/>
              </a:rPr>
              <a:t>:   </a:t>
            </a:r>
            <a:r>
              <a:rPr lang="zh-CN" altLang="en-US" sz="3200" b="1">
                <a:latin typeface="宋体" pitchFamily="2" charset="-122"/>
              </a:rPr>
              <a:t>将所有的</a:t>
            </a:r>
            <a:r>
              <a:rPr lang="zh-CN" altLang="en-US" sz="3200" b="1">
                <a:solidFill>
                  <a:srgbClr val="C00000"/>
                </a:solidFill>
              </a:rPr>
              <a:t>和</a:t>
            </a:r>
            <a:r>
              <a:rPr lang="zh-CN" altLang="en-US" sz="3200" b="1">
                <a:latin typeface="宋体" pitchFamily="2" charset="-122"/>
              </a:rPr>
              <a:t>项</a:t>
            </a:r>
            <a:r>
              <a:rPr lang="zh-CN" altLang="en-US" sz="3200" b="1">
                <a:solidFill>
                  <a:srgbClr val="C00000"/>
                </a:solidFill>
              </a:rPr>
              <a:t>相乘</a:t>
            </a:r>
            <a:endParaRPr lang="en-US" altLang="zh-CN" sz="3200" b="1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524328" y="2580000"/>
            <a:ext cx="60272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i="1" dirty="0" smtClean="0">
                <a:solidFill>
                  <a:srgbClr val="FF6600"/>
                </a:solidFill>
              </a:rPr>
              <a:t>B+D</a:t>
            </a:r>
            <a:endParaRPr lang="zh-CN" altLang="en-US" b="1" i="1" dirty="0">
              <a:solidFill>
                <a:srgbClr val="FF66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441965" y="3995772"/>
            <a:ext cx="76745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i="1" dirty="0" smtClean="0">
                <a:solidFill>
                  <a:schemeClr val="bg1"/>
                </a:solidFill>
              </a:rPr>
              <a:t>A’+C’</a:t>
            </a:r>
            <a:endParaRPr lang="zh-CN" altLang="en-US" b="1" i="1" dirty="0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516280" y="3340812"/>
            <a:ext cx="58509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i="1" dirty="0" smtClean="0">
                <a:solidFill>
                  <a:srgbClr val="9900CC"/>
                </a:solidFill>
              </a:rPr>
              <a:t>A+C</a:t>
            </a:r>
            <a:endParaRPr lang="zh-CN" altLang="en-US" b="1" i="1" dirty="0">
              <a:solidFill>
                <a:srgbClr val="99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22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14" grpId="0" animBg="1"/>
      <p:bldP spid="229415" grpId="0" animBg="1"/>
      <p:bldP spid="229416" grpId="0" animBg="1"/>
      <p:bldP spid="229417" grpId="0" animBg="1"/>
      <p:bldP spid="229418" grpId="0" animBg="1"/>
      <p:bldP spid="229419" grpId="0" animBg="1"/>
      <p:bldP spid="51" grpId="0"/>
      <p:bldP spid="52" grpId="0"/>
      <p:bldP spid="5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ELEGL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1116013" y="18891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化简方法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928938" y="928688"/>
            <a:ext cx="3600450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卡诺图化简法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643063" y="2630636"/>
            <a:ext cx="6715125" cy="2062163"/>
          </a:xfrm>
          <a:prstGeom prst="rect">
            <a:avLst/>
          </a:prstGeom>
          <a:noFill/>
          <a:ln w="28575" cap="sq">
            <a:solidFill>
              <a:srgbClr val="33CC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>
                <a:latin typeface="Arial" charset="0"/>
              </a:rPr>
              <a:t>最简与或式（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AND-OR</a:t>
            </a:r>
            <a:r>
              <a:rPr lang="en-US" altLang="en-US" sz="32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sz="3200" b="1" dirty="0">
                <a:latin typeface="Arial" charset="0"/>
              </a:rPr>
              <a:t>）</a:t>
            </a:r>
            <a:endParaRPr lang="en-US" altLang="zh-CN" sz="3200" b="1" dirty="0">
              <a:latin typeface="Arial" charset="0"/>
            </a:endParaRPr>
          </a:p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>
                <a:latin typeface="Arial" charset="0"/>
              </a:rPr>
              <a:t>最简或与式（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OR-AND</a:t>
            </a:r>
            <a:r>
              <a:rPr lang="en-US" altLang="en-US" sz="3200" b="1" dirty="0">
                <a:latin typeface="Arial" charset="0"/>
              </a:rPr>
              <a:t> </a:t>
            </a:r>
            <a:r>
              <a:rPr lang="zh-CN" altLang="en-US" sz="3200" b="1" dirty="0">
                <a:latin typeface="Arial" charset="0"/>
              </a:rPr>
              <a:t>）</a:t>
            </a:r>
            <a:endParaRPr lang="en-US" altLang="zh-CN" sz="3200" b="1" dirty="0">
              <a:latin typeface="Arial" charset="0"/>
            </a:endParaRPr>
          </a:p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>
                <a:latin typeface="Arial" charset="0"/>
              </a:rPr>
              <a:t>最简与或非式（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AND-OR-NOT</a:t>
            </a:r>
            <a:r>
              <a:rPr lang="en-US" altLang="en-US" sz="3200" b="1" dirty="0">
                <a:latin typeface="Arial" charset="0"/>
              </a:rPr>
              <a:t> </a:t>
            </a:r>
            <a:r>
              <a:rPr lang="zh-CN" altLang="en-US" sz="3200" b="1" dirty="0">
                <a:latin typeface="Arial" charset="0"/>
              </a:rPr>
              <a:t>）</a:t>
            </a:r>
            <a:endParaRPr lang="en-US" altLang="zh-CN" sz="3200" b="1" dirty="0">
              <a:latin typeface="Arial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500188" y="1844824"/>
            <a:ext cx="47450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从一个卡诺图中可以读取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: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1409646"/>
              </p:ext>
            </p:extLst>
          </p:nvPr>
        </p:nvGraphicFramePr>
        <p:xfrm>
          <a:off x="571500" y="4352082"/>
          <a:ext cx="719138" cy="373062"/>
        </p:xfrm>
        <a:graphic>
          <a:graphicData uri="http://schemas.openxmlformats.org/presentationml/2006/ole">
            <p:oleObj spid="_x0000_s36041" name="Clip" r:id="rId4" imgW="419048" imgH="218874" progId="">
              <p:embed/>
            </p:oleObj>
          </a:graphicData>
        </a:graphic>
      </p:graphicFrame>
      <p:sp>
        <p:nvSpPr>
          <p:cNvPr id="14" name="矩形 13"/>
          <p:cNvSpPr/>
          <p:nvPr/>
        </p:nvSpPr>
        <p:spPr>
          <a:xfrm>
            <a:off x="1668762" y="4941168"/>
            <a:ext cx="4860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 smtClean="0">
                <a:latin typeface="Arial" charset="0"/>
              </a:rPr>
              <a:t>  带</a:t>
            </a:r>
            <a:r>
              <a:rPr lang="zh-CN" altLang="en-US" sz="3200" b="1" dirty="0">
                <a:latin typeface="Arial" charset="0"/>
              </a:rPr>
              <a:t>无关项的卡诺图化简</a:t>
            </a:r>
            <a:endParaRPr lang="en-US" altLang="zh-CN" sz="3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60"/>
          <p:cNvGrpSpPr>
            <a:grpSpLocks/>
          </p:cNvGrpSpPr>
          <p:nvPr/>
        </p:nvGrpSpPr>
        <p:grpSpPr bwMode="auto">
          <a:xfrm>
            <a:off x="827088" y="836712"/>
            <a:ext cx="5707062" cy="584200"/>
            <a:chOff x="249" y="618"/>
            <a:chExt cx="3595" cy="368"/>
          </a:xfrm>
        </p:grpSpPr>
        <p:sp>
          <p:nvSpPr>
            <p:cNvPr id="36924" name="Text Box 3"/>
            <p:cNvSpPr txBox="1">
              <a:spLocks noChangeArrowheads="1"/>
            </p:cNvSpPr>
            <p:nvPr/>
          </p:nvSpPr>
          <p:spPr bwMode="auto">
            <a:xfrm>
              <a:off x="249" y="618"/>
              <a:ext cx="359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chemeClr val="bg1"/>
                  </a:solidFill>
                </a:rPr>
                <a:t>步骤</a:t>
              </a:r>
              <a:r>
                <a:rPr lang="en-US" altLang="zh-CN" sz="32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3200" b="1" dirty="0">
                  <a:solidFill>
                    <a:schemeClr val="bg1"/>
                  </a:solidFill>
                  <a:latin typeface="宋体" pitchFamily="2" charset="-122"/>
                </a:rPr>
                <a:t>①</a:t>
              </a:r>
              <a:r>
                <a:rPr lang="zh-CN" altLang="en-US" sz="3200" b="1" dirty="0">
                  <a:latin typeface="宋体" pitchFamily="2" charset="-122"/>
                </a:rPr>
                <a:t>：</a:t>
              </a:r>
              <a:r>
                <a:rPr lang="zh-CN" altLang="en-US" sz="3200" b="1" dirty="0"/>
                <a:t>读</a:t>
              </a:r>
              <a:r>
                <a:rPr lang="en-US" altLang="zh-CN" sz="3200" b="1" dirty="0"/>
                <a:t> </a:t>
              </a:r>
              <a:r>
                <a:rPr lang="en-US" altLang="zh-CN" sz="3200" b="1" i="1" dirty="0">
                  <a:solidFill>
                    <a:schemeClr val="hlink"/>
                  </a:solidFill>
                </a:rPr>
                <a:t>F</a:t>
              </a:r>
              <a:r>
                <a:rPr lang="zh-CN" altLang="en-US" sz="3200" b="1" dirty="0"/>
                <a:t>的与或式</a:t>
              </a:r>
              <a:endParaRPr lang="en-US" altLang="zh-CN" sz="3200" b="1" dirty="0"/>
            </a:p>
          </p:txBody>
        </p:sp>
        <p:sp>
          <p:nvSpPr>
            <p:cNvPr id="36925" name="Line 4"/>
            <p:cNvSpPr>
              <a:spLocks noChangeShapeType="1"/>
            </p:cNvSpPr>
            <p:nvPr/>
          </p:nvSpPr>
          <p:spPr bwMode="auto">
            <a:xfrm>
              <a:off x="1746" y="663"/>
              <a:ext cx="116" cy="0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827088" y="1485454"/>
            <a:ext cx="813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27175" indent="-1527175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Arial" charset="0"/>
              </a:rPr>
              <a:t>方法</a:t>
            </a:r>
            <a:r>
              <a:rPr lang="zh-CN" altLang="en-US" sz="2800" dirty="0">
                <a:latin typeface="Arial" charset="0"/>
              </a:rPr>
              <a:t>：同于最简与或式，但关注</a:t>
            </a:r>
            <a:r>
              <a:rPr lang="en-US" altLang="zh-CN" sz="2800" dirty="0">
                <a:solidFill>
                  <a:srgbClr val="006600"/>
                </a:solidFill>
                <a:latin typeface="Arial" charset="0"/>
              </a:rPr>
              <a:t> </a:t>
            </a:r>
            <a:r>
              <a:rPr lang="en-US" altLang="zh-CN" sz="2800" b="1" dirty="0">
                <a:solidFill>
                  <a:schemeClr val="hlink"/>
                </a:solidFill>
                <a:latin typeface="Arial" charset="0"/>
              </a:rPr>
              <a:t>“0”</a:t>
            </a:r>
          </a:p>
        </p:txBody>
      </p:sp>
      <p:grpSp>
        <p:nvGrpSpPr>
          <p:cNvPr id="36868" name="Group 61"/>
          <p:cNvGrpSpPr>
            <a:grpSpLocks/>
          </p:cNvGrpSpPr>
          <p:nvPr/>
        </p:nvGrpSpPr>
        <p:grpSpPr bwMode="auto">
          <a:xfrm>
            <a:off x="2805125" y="4592562"/>
            <a:ext cx="4608512" cy="579438"/>
            <a:chOff x="340" y="1706"/>
            <a:chExt cx="2903" cy="365"/>
          </a:xfrm>
        </p:grpSpPr>
        <p:sp>
          <p:nvSpPr>
            <p:cNvPr id="36922" name="Text Box 7"/>
            <p:cNvSpPr txBox="1">
              <a:spLocks noChangeArrowheads="1"/>
            </p:cNvSpPr>
            <p:nvPr/>
          </p:nvSpPr>
          <p:spPr bwMode="auto">
            <a:xfrm>
              <a:off x="340" y="1706"/>
              <a:ext cx="290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chemeClr val="bg1"/>
                  </a:solidFill>
                </a:rPr>
                <a:t>步骤</a:t>
              </a:r>
              <a:r>
                <a:rPr lang="en-US" altLang="zh-CN" sz="3200" b="1" dirty="0">
                  <a:solidFill>
                    <a:schemeClr val="bg1"/>
                  </a:solidFill>
                </a:rPr>
                <a:t>②</a:t>
              </a:r>
              <a:r>
                <a:rPr lang="zh-CN" altLang="en-US" sz="3200" b="1" dirty="0"/>
                <a:t>：对</a:t>
              </a:r>
              <a:r>
                <a:rPr lang="en-US" altLang="zh-CN" sz="3200" b="1" i="1" dirty="0">
                  <a:solidFill>
                    <a:schemeClr val="hlink"/>
                  </a:solidFill>
                </a:rPr>
                <a:t>F</a:t>
              </a:r>
              <a:r>
                <a:rPr lang="zh-CN" altLang="en-US" sz="3200" b="1" dirty="0"/>
                <a:t>求反</a:t>
              </a:r>
            </a:p>
          </p:txBody>
        </p:sp>
        <p:sp>
          <p:nvSpPr>
            <p:cNvPr id="36923" name="Line 8"/>
            <p:cNvSpPr>
              <a:spLocks noChangeShapeType="1"/>
            </p:cNvSpPr>
            <p:nvPr/>
          </p:nvSpPr>
          <p:spPr bwMode="auto">
            <a:xfrm>
              <a:off x="1792" y="1752"/>
              <a:ext cx="100" cy="0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1187450" y="2045618"/>
            <a:ext cx="3733800" cy="1751012"/>
            <a:chOff x="48" y="1824"/>
            <a:chExt cx="1632" cy="815"/>
          </a:xfrm>
        </p:grpSpPr>
        <p:sp>
          <p:nvSpPr>
            <p:cNvPr id="230411" name="Rectangle 11"/>
            <p:cNvSpPr>
              <a:spLocks noChangeArrowheads="1"/>
            </p:cNvSpPr>
            <p:nvPr/>
          </p:nvSpPr>
          <p:spPr bwMode="auto">
            <a:xfrm>
              <a:off x="1354" y="2403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30412" name="Rectangle 12"/>
            <p:cNvSpPr>
              <a:spLocks noChangeArrowheads="1"/>
            </p:cNvSpPr>
            <p:nvPr/>
          </p:nvSpPr>
          <p:spPr bwMode="auto">
            <a:xfrm>
              <a:off x="1027" y="2403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30413" name="Rectangle 13"/>
            <p:cNvSpPr>
              <a:spLocks noChangeArrowheads="1"/>
            </p:cNvSpPr>
            <p:nvPr/>
          </p:nvSpPr>
          <p:spPr bwMode="auto">
            <a:xfrm>
              <a:off x="701" y="2403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30414" name="Rectangle 14"/>
            <p:cNvSpPr>
              <a:spLocks noChangeArrowheads="1"/>
            </p:cNvSpPr>
            <p:nvPr/>
          </p:nvSpPr>
          <p:spPr bwMode="auto">
            <a:xfrm>
              <a:off x="374" y="2403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30415" name="Rectangle 15"/>
            <p:cNvSpPr>
              <a:spLocks noChangeArrowheads="1"/>
            </p:cNvSpPr>
            <p:nvPr/>
          </p:nvSpPr>
          <p:spPr bwMode="auto">
            <a:xfrm>
              <a:off x="1354" y="2167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30416" name="Rectangle 16"/>
            <p:cNvSpPr>
              <a:spLocks noChangeArrowheads="1"/>
            </p:cNvSpPr>
            <p:nvPr/>
          </p:nvSpPr>
          <p:spPr bwMode="auto">
            <a:xfrm>
              <a:off x="1027" y="2167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30417" name="Rectangle 17"/>
            <p:cNvSpPr>
              <a:spLocks noChangeArrowheads="1"/>
            </p:cNvSpPr>
            <p:nvPr/>
          </p:nvSpPr>
          <p:spPr bwMode="auto">
            <a:xfrm>
              <a:off x="701" y="2167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30418" name="Rectangle 18"/>
            <p:cNvSpPr>
              <a:spLocks noChangeArrowheads="1"/>
            </p:cNvSpPr>
            <p:nvPr/>
          </p:nvSpPr>
          <p:spPr bwMode="auto">
            <a:xfrm>
              <a:off x="374" y="2167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36908" name="Line 19"/>
            <p:cNvSpPr>
              <a:spLocks noChangeShapeType="1"/>
            </p:cNvSpPr>
            <p:nvPr/>
          </p:nvSpPr>
          <p:spPr bwMode="auto">
            <a:xfrm>
              <a:off x="374" y="2167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9" name="Line 20"/>
            <p:cNvSpPr>
              <a:spLocks noChangeShapeType="1"/>
            </p:cNvSpPr>
            <p:nvPr/>
          </p:nvSpPr>
          <p:spPr bwMode="auto">
            <a:xfrm>
              <a:off x="374" y="2403"/>
              <a:ext cx="130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0" name="Line 21"/>
            <p:cNvSpPr>
              <a:spLocks noChangeShapeType="1"/>
            </p:cNvSpPr>
            <p:nvPr/>
          </p:nvSpPr>
          <p:spPr bwMode="auto">
            <a:xfrm>
              <a:off x="374" y="263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1" name="Line 22"/>
            <p:cNvSpPr>
              <a:spLocks noChangeShapeType="1"/>
            </p:cNvSpPr>
            <p:nvPr/>
          </p:nvSpPr>
          <p:spPr bwMode="auto">
            <a:xfrm>
              <a:off x="374" y="2167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2" name="Line 23"/>
            <p:cNvSpPr>
              <a:spLocks noChangeShapeType="1"/>
            </p:cNvSpPr>
            <p:nvPr/>
          </p:nvSpPr>
          <p:spPr bwMode="auto">
            <a:xfrm>
              <a:off x="701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4" name="Line 25"/>
            <p:cNvSpPr>
              <a:spLocks noChangeShapeType="1"/>
            </p:cNvSpPr>
            <p:nvPr/>
          </p:nvSpPr>
          <p:spPr bwMode="auto">
            <a:xfrm>
              <a:off x="1354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5" name="Line 26"/>
            <p:cNvSpPr>
              <a:spLocks noChangeShapeType="1"/>
            </p:cNvSpPr>
            <p:nvPr/>
          </p:nvSpPr>
          <p:spPr bwMode="auto">
            <a:xfrm>
              <a:off x="1680" y="2403"/>
              <a:ext cx="0" cy="2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6" name="Line 27"/>
            <p:cNvSpPr>
              <a:spLocks noChangeShapeType="1"/>
            </p:cNvSpPr>
            <p:nvPr/>
          </p:nvSpPr>
          <p:spPr bwMode="auto">
            <a:xfrm>
              <a:off x="1680" y="2167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7" name="Line 28"/>
            <p:cNvSpPr>
              <a:spLocks noChangeShapeType="1"/>
            </p:cNvSpPr>
            <p:nvPr/>
          </p:nvSpPr>
          <p:spPr bwMode="auto">
            <a:xfrm>
              <a:off x="201" y="1992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0429" name="Text Box 29"/>
            <p:cNvSpPr txBox="1">
              <a:spLocks noChangeArrowheads="1"/>
            </p:cNvSpPr>
            <p:nvPr/>
          </p:nvSpPr>
          <p:spPr bwMode="auto">
            <a:xfrm>
              <a:off x="462" y="1902"/>
              <a:ext cx="1218" cy="213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00     01     11      10</a:t>
              </a:r>
            </a:p>
          </p:txBody>
        </p:sp>
        <p:sp>
          <p:nvSpPr>
            <p:cNvPr id="230430" name="Text Box 30"/>
            <p:cNvSpPr txBox="1">
              <a:spLocks noChangeArrowheads="1"/>
            </p:cNvSpPr>
            <p:nvPr/>
          </p:nvSpPr>
          <p:spPr bwMode="auto">
            <a:xfrm>
              <a:off x="201" y="2236"/>
              <a:ext cx="196" cy="349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  <a:p>
              <a:pPr eaLnBrk="1" hangingPunct="1">
                <a:lnSpc>
                  <a:spcPct val="65000"/>
                </a:lnSpc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30431" name="Text Box 31"/>
            <p:cNvSpPr txBox="1">
              <a:spLocks noChangeArrowheads="1"/>
            </p:cNvSpPr>
            <p:nvPr/>
          </p:nvSpPr>
          <p:spPr bwMode="auto">
            <a:xfrm>
              <a:off x="48" y="1999"/>
              <a:ext cx="173" cy="213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30432" name="Text Box 32"/>
            <p:cNvSpPr txBox="1">
              <a:spLocks noChangeArrowheads="1"/>
            </p:cNvSpPr>
            <p:nvPr/>
          </p:nvSpPr>
          <p:spPr bwMode="auto">
            <a:xfrm>
              <a:off x="193" y="1824"/>
              <a:ext cx="399" cy="213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BC</a:t>
              </a:r>
            </a:p>
          </p:txBody>
        </p:sp>
      </p:grpSp>
      <p:sp>
        <p:nvSpPr>
          <p:cNvPr id="230433" name="Oval 33"/>
          <p:cNvSpPr>
            <a:spLocks noChangeArrowheads="1"/>
          </p:cNvSpPr>
          <p:nvPr/>
        </p:nvSpPr>
        <p:spPr bwMode="auto">
          <a:xfrm>
            <a:off x="2047875" y="2718718"/>
            <a:ext cx="457200" cy="1143000"/>
          </a:xfrm>
          <a:prstGeom prst="ellipse">
            <a:avLst/>
          </a:pr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0434" name="Oval 34"/>
          <p:cNvSpPr>
            <a:spLocks noChangeArrowheads="1"/>
          </p:cNvSpPr>
          <p:nvPr/>
        </p:nvSpPr>
        <p:spPr bwMode="auto">
          <a:xfrm>
            <a:off x="1906588" y="2782218"/>
            <a:ext cx="1600200" cy="457200"/>
          </a:xfrm>
          <a:prstGeom prst="ellipse">
            <a:avLst/>
          </a:prstGeom>
          <a:noFill/>
          <a:ln w="38100" cap="sq">
            <a:solidFill>
              <a:srgbClr val="99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0435" name="AutoShape 35"/>
          <p:cNvSpPr>
            <a:spLocks/>
          </p:cNvSpPr>
          <p:nvPr/>
        </p:nvSpPr>
        <p:spPr bwMode="auto">
          <a:xfrm>
            <a:off x="1987550" y="2642518"/>
            <a:ext cx="593725" cy="609600"/>
          </a:xfrm>
          <a:prstGeom prst="rightBracket">
            <a:avLst>
              <a:gd name="adj" fmla="val 51337"/>
            </a:avLst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0436" name="AutoShape 36"/>
          <p:cNvSpPr>
            <a:spLocks/>
          </p:cNvSpPr>
          <p:nvPr/>
        </p:nvSpPr>
        <p:spPr bwMode="auto">
          <a:xfrm>
            <a:off x="4333875" y="2642518"/>
            <a:ext cx="495300" cy="609600"/>
          </a:xfrm>
          <a:prstGeom prst="leftBracket">
            <a:avLst>
              <a:gd name="adj" fmla="val 60684"/>
            </a:avLst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900113" y="4005734"/>
            <a:ext cx="3200400" cy="579437"/>
            <a:chOff x="864" y="3408"/>
            <a:chExt cx="2016" cy="365"/>
          </a:xfrm>
        </p:grpSpPr>
        <p:sp>
          <p:nvSpPr>
            <p:cNvPr id="36892" name="Text Box 37"/>
            <p:cNvSpPr txBox="1">
              <a:spLocks noChangeArrowheads="1"/>
            </p:cNvSpPr>
            <p:nvPr/>
          </p:nvSpPr>
          <p:spPr bwMode="auto">
            <a:xfrm>
              <a:off x="864" y="3408"/>
              <a:ext cx="20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>
                  <a:latin typeface="Arial" charset="0"/>
                </a:rPr>
                <a:t>F= </a:t>
              </a:r>
              <a:r>
                <a:rPr lang="en-US" altLang="zh-CN" sz="3200" b="1" dirty="0">
                  <a:solidFill>
                    <a:srgbClr val="9900CC"/>
                  </a:solidFill>
                  <a:latin typeface="Arial" charset="0"/>
                </a:rPr>
                <a:t>AB</a:t>
              </a:r>
              <a:r>
                <a:rPr lang="en-US" altLang="zh-CN" sz="3200" b="1" dirty="0">
                  <a:latin typeface="Arial" charset="0"/>
                </a:rPr>
                <a:t>+</a:t>
              </a:r>
              <a:r>
                <a:rPr lang="en-US" altLang="zh-CN" sz="3200" b="1" dirty="0">
                  <a:solidFill>
                    <a:schemeClr val="bg1"/>
                  </a:solidFill>
                  <a:latin typeface="Arial" charset="0"/>
                </a:rPr>
                <a:t>BC</a:t>
              </a:r>
              <a:r>
                <a:rPr lang="en-US" altLang="zh-CN" sz="3200" b="1" dirty="0">
                  <a:latin typeface="Arial" charset="0"/>
                </a:rPr>
                <a:t>+</a:t>
              </a:r>
              <a:r>
                <a:rPr lang="en-US" altLang="zh-CN" sz="3200" b="1" dirty="0">
                  <a:solidFill>
                    <a:srgbClr val="FF6600"/>
                  </a:solidFill>
                  <a:latin typeface="Arial" charset="0"/>
                </a:rPr>
                <a:t>AC</a:t>
              </a:r>
            </a:p>
          </p:txBody>
        </p:sp>
        <p:sp>
          <p:nvSpPr>
            <p:cNvPr id="36893" name="Line 38"/>
            <p:cNvSpPr>
              <a:spLocks noChangeShapeType="1"/>
            </p:cNvSpPr>
            <p:nvPr/>
          </p:nvSpPr>
          <p:spPr bwMode="auto">
            <a:xfrm>
              <a:off x="2355" y="3456"/>
              <a:ext cx="96" cy="0"/>
            </a:xfrm>
            <a:prstGeom prst="line">
              <a:avLst/>
            </a:prstGeom>
            <a:noFill/>
            <a:ln w="38100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4" name="Line 39"/>
            <p:cNvSpPr>
              <a:spLocks noChangeShapeType="1"/>
            </p:cNvSpPr>
            <p:nvPr/>
          </p:nvSpPr>
          <p:spPr bwMode="auto">
            <a:xfrm>
              <a:off x="2038" y="3456"/>
              <a:ext cx="96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5" name="Line 40"/>
            <p:cNvSpPr>
              <a:spLocks noChangeShapeType="1"/>
            </p:cNvSpPr>
            <p:nvPr/>
          </p:nvSpPr>
          <p:spPr bwMode="auto">
            <a:xfrm>
              <a:off x="1856" y="3456"/>
              <a:ext cx="96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6" name="Line 41"/>
            <p:cNvSpPr>
              <a:spLocks noChangeShapeType="1"/>
            </p:cNvSpPr>
            <p:nvPr/>
          </p:nvSpPr>
          <p:spPr bwMode="auto">
            <a:xfrm>
              <a:off x="1488" y="3456"/>
              <a:ext cx="96" cy="0"/>
            </a:xfrm>
            <a:prstGeom prst="line">
              <a:avLst/>
            </a:prstGeom>
            <a:noFill/>
            <a:ln w="38100" cap="sq">
              <a:solidFill>
                <a:srgbClr val="9900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7" name="Line 42"/>
            <p:cNvSpPr>
              <a:spLocks noChangeShapeType="1"/>
            </p:cNvSpPr>
            <p:nvPr/>
          </p:nvSpPr>
          <p:spPr bwMode="auto">
            <a:xfrm>
              <a:off x="1296" y="3456"/>
              <a:ext cx="96" cy="0"/>
            </a:xfrm>
            <a:prstGeom prst="line">
              <a:avLst/>
            </a:prstGeom>
            <a:noFill/>
            <a:ln w="38100" cap="sq">
              <a:solidFill>
                <a:srgbClr val="9900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8" name="Line 43"/>
            <p:cNvSpPr>
              <a:spLocks noChangeShapeType="1"/>
            </p:cNvSpPr>
            <p:nvPr/>
          </p:nvSpPr>
          <p:spPr bwMode="auto">
            <a:xfrm>
              <a:off x="960" y="345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9" name="Line 44"/>
            <p:cNvSpPr>
              <a:spLocks noChangeShapeType="1"/>
            </p:cNvSpPr>
            <p:nvPr/>
          </p:nvSpPr>
          <p:spPr bwMode="auto">
            <a:xfrm>
              <a:off x="2582" y="3456"/>
              <a:ext cx="96" cy="0"/>
            </a:xfrm>
            <a:prstGeom prst="line">
              <a:avLst/>
            </a:prstGeom>
            <a:noFill/>
            <a:ln w="38100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899592" y="5480150"/>
            <a:ext cx="3200400" cy="609600"/>
            <a:chOff x="864" y="3744"/>
            <a:chExt cx="2016" cy="384"/>
          </a:xfrm>
        </p:grpSpPr>
        <p:sp>
          <p:nvSpPr>
            <p:cNvPr id="36884" name="Text Box 47"/>
            <p:cNvSpPr txBox="1">
              <a:spLocks noChangeArrowheads="1"/>
            </p:cNvSpPr>
            <p:nvPr/>
          </p:nvSpPr>
          <p:spPr bwMode="auto">
            <a:xfrm>
              <a:off x="864" y="3763"/>
              <a:ext cx="20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>
                  <a:latin typeface="Arial" charset="0"/>
                </a:rPr>
                <a:t>F= AB+BC+AC</a:t>
              </a:r>
            </a:p>
          </p:txBody>
        </p:sp>
        <p:sp>
          <p:nvSpPr>
            <p:cNvPr id="36885" name="Line 48"/>
            <p:cNvSpPr>
              <a:spLocks noChangeShapeType="1"/>
            </p:cNvSpPr>
            <p:nvPr/>
          </p:nvSpPr>
          <p:spPr bwMode="auto">
            <a:xfrm>
              <a:off x="2304" y="381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6" name="Line 49"/>
            <p:cNvSpPr>
              <a:spLocks noChangeShapeType="1"/>
            </p:cNvSpPr>
            <p:nvPr/>
          </p:nvSpPr>
          <p:spPr bwMode="auto">
            <a:xfrm>
              <a:off x="1968" y="381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7" name="Line 50"/>
            <p:cNvSpPr>
              <a:spLocks noChangeShapeType="1"/>
            </p:cNvSpPr>
            <p:nvPr/>
          </p:nvSpPr>
          <p:spPr bwMode="auto">
            <a:xfrm>
              <a:off x="1776" y="381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8" name="Line 51"/>
            <p:cNvSpPr>
              <a:spLocks noChangeShapeType="1"/>
            </p:cNvSpPr>
            <p:nvPr/>
          </p:nvSpPr>
          <p:spPr bwMode="auto">
            <a:xfrm>
              <a:off x="1488" y="381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9" name="Line 52"/>
            <p:cNvSpPr>
              <a:spLocks noChangeShapeType="1"/>
            </p:cNvSpPr>
            <p:nvPr/>
          </p:nvSpPr>
          <p:spPr bwMode="auto">
            <a:xfrm>
              <a:off x="1296" y="381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0" name="Line 54"/>
            <p:cNvSpPr>
              <a:spLocks noChangeShapeType="1"/>
            </p:cNvSpPr>
            <p:nvPr/>
          </p:nvSpPr>
          <p:spPr bwMode="auto">
            <a:xfrm>
              <a:off x="2496" y="381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1" name="Line 55"/>
            <p:cNvSpPr>
              <a:spLocks noChangeShapeType="1"/>
            </p:cNvSpPr>
            <p:nvPr/>
          </p:nvSpPr>
          <p:spPr bwMode="auto">
            <a:xfrm>
              <a:off x="1248" y="3744"/>
              <a:ext cx="139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0457" name="AutoShape 57"/>
          <p:cNvSpPr>
            <a:spLocks noChangeArrowheads="1"/>
          </p:cNvSpPr>
          <p:nvPr/>
        </p:nvSpPr>
        <p:spPr bwMode="auto">
          <a:xfrm rot="5400000">
            <a:off x="1928136" y="4751291"/>
            <a:ext cx="863996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folHlink"/>
          </a:solidFill>
          <a:ln w="28575" cap="sq">
            <a:solidFill>
              <a:srgbClr val="FF66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1187450" y="188913"/>
            <a:ext cx="6826250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3.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最简 </a:t>
            </a:r>
            <a:r>
              <a:rPr lang="zh-CN" altLang="en-US" sz="2800" b="1" dirty="0">
                <a:solidFill>
                  <a:schemeClr val="bg1"/>
                </a:solidFill>
                <a:latin typeface="Arial" pitchFamily="34" charset="0"/>
              </a:rPr>
              <a:t>与或非</a:t>
            </a:r>
            <a:r>
              <a:rPr lang="zh-CN" altLang="en-US" sz="2800" b="1" dirty="0">
                <a:latin typeface="Arial" pitchFamily="34" charset="0"/>
              </a:rPr>
              <a:t>式</a:t>
            </a:r>
            <a:endParaRPr lang="en-US" altLang="zh-CN" sz="2800" b="1" dirty="0">
              <a:latin typeface="Arial" pitchFamily="34" charset="0"/>
            </a:endParaRPr>
          </a:p>
        </p:txBody>
      </p:sp>
      <p:pic>
        <p:nvPicPr>
          <p:cNvPr id="36880" name="Picture 60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6" grpId="0" autoUpdateAnimBg="0"/>
      <p:bldP spid="230433" grpId="0" animBg="1"/>
      <p:bldP spid="230434" grpId="0" animBg="1"/>
      <p:bldP spid="230435" grpId="0" animBg="1"/>
      <p:bldP spid="230436" grpId="0" animBg="1"/>
      <p:bldP spid="23045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ELEGL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1116013" y="18891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>
                <a:latin typeface="Arial" charset="0"/>
              </a:rPr>
              <a:t>化简方法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131840" y="1058069"/>
            <a:ext cx="3600450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卡诺图化简法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643063" y="2630636"/>
            <a:ext cx="6715125" cy="2062163"/>
          </a:xfrm>
          <a:prstGeom prst="rect">
            <a:avLst/>
          </a:prstGeom>
          <a:noFill/>
          <a:ln w="28575" cap="sq">
            <a:solidFill>
              <a:srgbClr val="33CC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>
                <a:latin typeface="Arial" charset="0"/>
              </a:rPr>
              <a:t>最简与或式（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AND-OR</a:t>
            </a:r>
            <a:r>
              <a:rPr lang="en-US" altLang="en-US" sz="32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sz="3200" b="1" dirty="0">
                <a:latin typeface="Arial" charset="0"/>
              </a:rPr>
              <a:t>）</a:t>
            </a:r>
            <a:endParaRPr lang="en-US" altLang="zh-CN" sz="3200" b="1" dirty="0">
              <a:latin typeface="Arial" charset="0"/>
            </a:endParaRPr>
          </a:p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>
                <a:latin typeface="Arial" charset="0"/>
              </a:rPr>
              <a:t>最简或与式（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OR-AND</a:t>
            </a:r>
            <a:r>
              <a:rPr lang="en-US" altLang="en-US" sz="3200" b="1" dirty="0">
                <a:latin typeface="Arial" charset="0"/>
              </a:rPr>
              <a:t> </a:t>
            </a:r>
            <a:r>
              <a:rPr lang="zh-CN" altLang="en-US" sz="3200" b="1" dirty="0">
                <a:latin typeface="Arial" charset="0"/>
              </a:rPr>
              <a:t>）</a:t>
            </a:r>
            <a:endParaRPr lang="en-US" altLang="zh-CN" sz="3200" b="1" dirty="0">
              <a:latin typeface="Arial" charset="0"/>
            </a:endParaRPr>
          </a:p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>
                <a:latin typeface="Arial" charset="0"/>
              </a:rPr>
              <a:t>最简与或非式（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AND-OR-NOT</a:t>
            </a:r>
            <a:r>
              <a:rPr lang="en-US" altLang="en-US" sz="3200" b="1" dirty="0">
                <a:latin typeface="Arial" charset="0"/>
              </a:rPr>
              <a:t> </a:t>
            </a:r>
            <a:r>
              <a:rPr lang="zh-CN" altLang="en-US" sz="3200" b="1" dirty="0">
                <a:latin typeface="Arial" charset="0"/>
              </a:rPr>
              <a:t>）</a:t>
            </a:r>
            <a:endParaRPr lang="en-US" altLang="zh-CN" sz="3200" b="1" dirty="0">
              <a:latin typeface="Arial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500188" y="1844824"/>
            <a:ext cx="47450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从一个卡诺图中可以读取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: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1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01158940"/>
              </p:ext>
            </p:extLst>
          </p:nvPr>
        </p:nvGraphicFramePr>
        <p:xfrm>
          <a:off x="571500" y="5216178"/>
          <a:ext cx="719138" cy="373062"/>
        </p:xfrm>
        <a:graphic>
          <a:graphicData uri="http://schemas.openxmlformats.org/presentationml/2006/ole">
            <p:oleObj spid="_x0000_s41160" name="Clip" r:id="rId4" imgW="419048" imgH="218874" progId="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1668762" y="4941168"/>
            <a:ext cx="4860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 smtClean="0">
                <a:latin typeface="Arial" charset="0"/>
              </a:rPr>
              <a:t>  带</a:t>
            </a:r>
            <a:r>
              <a:rPr lang="zh-CN" altLang="en-US" sz="3200" b="1" dirty="0">
                <a:latin typeface="Arial" charset="0"/>
              </a:rPr>
              <a:t>无关项的卡诺图化简</a:t>
            </a:r>
            <a:endParaRPr lang="en-US" altLang="zh-CN" sz="3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900113" y="836613"/>
            <a:ext cx="7883525" cy="120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zh-CN" altLang="en-US" sz="2800" b="1" dirty="0">
                <a:latin typeface="Arial" charset="0"/>
              </a:rPr>
              <a:t>数据判断与操作</a:t>
            </a:r>
            <a:r>
              <a:rPr kumimoji="0" lang="en-US" altLang="zh-CN" sz="2800" b="1" dirty="0">
                <a:latin typeface="Arial" charset="0"/>
              </a:rPr>
              <a:t>:</a:t>
            </a:r>
            <a:br>
              <a:rPr kumimoji="0" lang="en-US" altLang="zh-CN" sz="2800" b="1" dirty="0">
                <a:latin typeface="Arial" charset="0"/>
              </a:rPr>
            </a:br>
            <a:r>
              <a:rPr kumimoji="0" lang="zh-CN" altLang="en-US" b="1" dirty="0">
                <a:latin typeface="+mn-ea"/>
                <a:ea typeface="+mn-ea"/>
              </a:rPr>
              <a:t>输入</a:t>
            </a:r>
            <a:r>
              <a:rPr kumimoji="0" lang="en-US" altLang="zh-CN" b="1" dirty="0">
                <a:latin typeface="+mn-ea"/>
                <a:ea typeface="+mn-ea"/>
              </a:rPr>
              <a:t> X is 4-bits BCD8421 code, </a:t>
            </a:r>
            <a:r>
              <a:rPr kumimoji="0" lang="zh-CN" altLang="en-US" b="1" dirty="0">
                <a:latin typeface="+mn-ea"/>
                <a:ea typeface="+mn-ea"/>
              </a:rPr>
              <a:t>若</a:t>
            </a:r>
            <a:r>
              <a:rPr kumimoji="0" lang="en-US" altLang="zh-CN" b="1" dirty="0">
                <a:latin typeface="+mn-ea"/>
                <a:ea typeface="+mn-ea"/>
              </a:rPr>
              <a:t> X</a:t>
            </a:r>
            <a:r>
              <a:rPr kumimoji="0" lang="en-US" altLang="zh-CN" b="1" dirty="0">
                <a:latin typeface="+mn-ea"/>
                <a:ea typeface="+mn-ea"/>
                <a:cs typeface="Times New Roman" pitchFamily="18" charset="0"/>
              </a:rPr>
              <a:t>≥</a:t>
            </a:r>
            <a:r>
              <a:rPr kumimoji="0" lang="en-US" altLang="zh-CN" b="1" dirty="0">
                <a:latin typeface="+mn-ea"/>
                <a:ea typeface="+mn-ea"/>
              </a:rPr>
              <a:t>5, </a:t>
            </a:r>
            <a:r>
              <a:rPr kumimoji="0" lang="zh-CN" altLang="en-US" b="1" dirty="0">
                <a:latin typeface="+mn-ea"/>
                <a:ea typeface="+mn-ea"/>
              </a:rPr>
              <a:t>输出 </a:t>
            </a:r>
            <a:r>
              <a:rPr kumimoji="0" lang="en-US" altLang="zh-CN" b="1" dirty="0">
                <a:latin typeface="+mn-ea"/>
                <a:ea typeface="+mn-ea"/>
              </a:rPr>
              <a:t>F=1</a:t>
            </a:r>
          </a:p>
        </p:txBody>
      </p:sp>
      <p:sp>
        <p:nvSpPr>
          <p:cNvPr id="282679" name="Text Box 55"/>
          <p:cNvSpPr txBox="1">
            <a:spLocks noChangeArrowheads="1"/>
          </p:cNvSpPr>
          <p:nvPr/>
        </p:nvSpPr>
        <p:spPr bwMode="auto">
          <a:xfrm>
            <a:off x="3381375" y="5808663"/>
            <a:ext cx="2930525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F=</a:t>
            </a:r>
            <a:r>
              <a:rPr kumimoji="0"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+</a:t>
            </a:r>
            <a:r>
              <a:rPr kumimoji="0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BD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+</a:t>
            </a:r>
            <a:r>
              <a:rPr kumimoji="0" lang="en-US" altLang="zh-CN" sz="32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BC</a:t>
            </a:r>
          </a:p>
        </p:txBody>
      </p:sp>
      <p:pic>
        <p:nvPicPr>
          <p:cNvPr id="43013" name="Picture 59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7" name="Text Box 4"/>
          <p:cNvSpPr txBox="1">
            <a:spLocks noChangeArrowheads="1"/>
          </p:cNvSpPr>
          <p:nvPr/>
        </p:nvSpPr>
        <p:spPr bwMode="auto">
          <a:xfrm>
            <a:off x="1116013" y="34766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>
                <a:latin typeface="Arial" charset="0"/>
              </a:rPr>
              <a:t>无关项的处理</a:t>
            </a:r>
            <a:endParaRPr lang="en-US" altLang="zh-CN" sz="2600" b="1">
              <a:latin typeface="Arial" charset="0"/>
            </a:endParaRPr>
          </a:p>
        </p:txBody>
      </p:sp>
      <p:sp>
        <p:nvSpPr>
          <p:cNvPr id="43018" name="Text Box 147"/>
          <p:cNvSpPr txBox="1">
            <a:spLocks noChangeArrowheads="1"/>
          </p:cNvSpPr>
          <p:nvPr/>
        </p:nvSpPr>
        <p:spPr bwMode="auto">
          <a:xfrm>
            <a:off x="184150" y="1001713"/>
            <a:ext cx="859458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Arial" charset="0"/>
              </a:rPr>
              <a:t>例 </a:t>
            </a:r>
            <a:r>
              <a:rPr lang="en-US" altLang="zh-CN" b="1" dirty="0" smtClean="0">
                <a:solidFill>
                  <a:schemeClr val="bg1"/>
                </a:solidFill>
                <a:latin typeface="Arial" charset="0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latin typeface="Arial" charset="0"/>
              </a:rPr>
              <a:t>：</a:t>
            </a:r>
            <a:endParaRPr lang="en-US" altLang="zh-CN" b="1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99296557"/>
              </p:ext>
            </p:extLst>
          </p:nvPr>
        </p:nvGraphicFramePr>
        <p:xfrm>
          <a:off x="2267744" y="2492896"/>
          <a:ext cx="4968552" cy="3240361"/>
        </p:xfrm>
        <a:graphic>
          <a:graphicData uri="http://schemas.openxmlformats.org/drawingml/2006/table">
            <a:tbl>
              <a:tblPr firstRow="1" bandRow="1"/>
              <a:tblGrid>
                <a:gridCol w="1080120"/>
                <a:gridCol w="936104"/>
                <a:gridCol w="1080120"/>
                <a:gridCol w="936104"/>
                <a:gridCol w="936104"/>
              </a:tblGrid>
              <a:tr h="986197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AB</a:t>
                      </a:r>
                    </a:p>
                    <a:p>
                      <a:r>
                        <a:rPr lang="en-US" altLang="zh-CN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CD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00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01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5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00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5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01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5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5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4317" name="Oval 61"/>
          <p:cNvSpPr>
            <a:spLocks noChangeArrowheads="1"/>
          </p:cNvSpPr>
          <p:nvPr/>
        </p:nvSpPr>
        <p:spPr bwMode="auto">
          <a:xfrm>
            <a:off x="5436096" y="3429000"/>
            <a:ext cx="1728192" cy="2239766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 bwMode="auto">
          <a:xfrm>
            <a:off x="4499992" y="4005064"/>
            <a:ext cx="1648040" cy="115212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 w="57150">
                <a:solidFill>
                  <a:schemeClr val="bg2"/>
                </a:solidFill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4499992" y="4581128"/>
            <a:ext cx="1648040" cy="1152128"/>
          </a:xfrm>
          <a:prstGeom prst="roundRect">
            <a:avLst/>
          </a:prstGeom>
          <a:noFill/>
          <a:ln w="38100" cap="flat" cmpd="sng" algn="ctr">
            <a:solidFill>
              <a:srgbClr val="99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 w="57150">
                <a:solidFill>
                  <a:schemeClr val="bg2"/>
                </a:solidFill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120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2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79" grpId="0" autoUpdateAnimBg="0"/>
      <p:bldP spid="224317" grpId="0" animBg="1"/>
      <p:bldP spid="4" grpId="0" animBg="1"/>
      <p:bldP spid="6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476375" y="765175"/>
            <a:ext cx="68087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zh-CN" sz="2800" b="1">
                <a:solidFill>
                  <a:schemeClr val="bg1"/>
                </a:solidFill>
                <a:latin typeface="Arial" charset="0"/>
              </a:rPr>
              <a:t>4-bit </a:t>
            </a:r>
            <a:r>
              <a:rPr lang="zh-CN" altLang="en-US" sz="2800" b="1">
                <a:solidFill>
                  <a:schemeClr val="bg1"/>
                </a:solidFill>
                <a:latin typeface="Arial" charset="0"/>
              </a:rPr>
              <a:t>二进制串转换为余</a:t>
            </a:r>
            <a:r>
              <a:rPr lang="en-US" altLang="zh-CN" sz="2800" b="1">
                <a:solidFill>
                  <a:schemeClr val="bg1"/>
                </a:solidFill>
                <a:latin typeface="Arial" charset="0"/>
              </a:rPr>
              <a:t>-3</a:t>
            </a:r>
            <a:r>
              <a:rPr lang="zh-CN" altLang="en-US" sz="2800" b="1">
                <a:solidFill>
                  <a:schemeClr val="bg1"/>
                </a:solidFill>
                <a:latin typeface="Arial" charset="0"/>
              </a:rPr>
              <a:t>码</a:t>
            </a:r>
            <a:endParaRPr lang="en-US" altLang="el-GR" sz="2800" b="1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101508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97962427"/>
              </p:ext>
            </p:extLst>
          </p:nvPr>
        </p:nvGraphicFramePr>
        <p:xfrm>
          <a:off x="973138" y="1412875"/>
          <a:ext cx="7415212" cy="5029200"/>
        </p:xfrm>
        <a:graphic>
          <a:graphicData uri="http://schemas.openxmlformats.org/drawingml/2006/table">
            <a:tbl>
              <a:tblPr/>
              <a:tblGrid>
                <a:gridCol w="1854200"/>
                <a:gridCol w="1827212"/>
                <a:gridCol w="1881188"/>
                <a:gridCol w="1852612"/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二进制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  X  Y 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余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-3 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码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  B  C 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二进制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  X  Y 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余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-3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码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  B  C 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0  0  0  0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0  0  1  1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1  0  0  0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1  0  1  1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0  0  0  1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0  1  0  0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1  0  0  1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1  1  0  0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0  0  1  0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0  1  0  1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1  0  1  0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Φ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0  0  1  1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0  1  1  0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1  0  1  1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Φ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0  1  0  0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0  1  1  1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1  1  0  0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Φ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0  1  0  1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1  0  0  0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1  1  0  1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Φ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0  1  1  0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1  0  0  1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1  1  1  0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Φ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0  1  1  1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1  0  1  0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1  1  1  1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Φ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3704" name="Line 56"/>
          <p:cNvSpPr>
            <a:spLocks noChangeShapeType="1"/>
          </p:cNvSpPr>
          <p:nvPr/>
        </p:nvSpPr>
        <p:spPr bwMode="auto">
          <a:xfrm>
            <a:off x="4573588" y="1412875"/>
            <a:ext cx="0" cy="5040313"/>
          </a:xfrm>
          <a:prstGeom prst="line">
            <a:avLst/>
          </a:prstGeom>
          <a:noFill/>
          <a:ln w="19050">
            <a:solidFill>
              <a:schemeClr val="bg1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44088" name="Picture 133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89" name="Text Box 4"/>
          <p:cNvSpPr txBox="1">
            <a:spLocks noChangeArrowheads="1"/>
          </p:cNvSpPr>
          <p:nvPr/>
        </p:nvSpPr>
        <p:spPr bwMode="auto">
          <a:xfrm>
            <a:off x="1116013" y="18891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>
                <a:latin typeface="Arial" charset="0"/>
              </a:rPr>
              <a:t>无关项的处理</a:t>
            </a:r>
            <a:endParaRPr lang="en-US" altLang="zh-CN" sz="2600" b="1">
              <a:latin typeface="Arial" charset="0"/>
            </a:endParaRPr>
          </a:p>
        </p:txBody>
      </p:sp>
      <p:sp>
        <p:nvSpPr>
          <p:cNvPr id="44090" name="Text Box 147"/>
          <p:cNvSpPr txBox="1">
            <a:spLocks noChangeArrowheads="1"/>
          </p:cNvSpPr>
          <p:nvPr/>
        </p:nvSpPr>
        <p:spPr bwMode="auto">
          <a:xfrm>
            <a:off x="184149" y="950913"/>
            <a:ext cx="931863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Arial" charset="0"/>
              </a:rPr>
              <a:t>例 </a:t>
            </a:r>
            <a:r>
              <a:rPr lang="en-US" altLang="zh-CN" b="1" dirty="0" smtClean="0">
                <a:solidFill>
                  <a:schemeClr val="bg1"/>
                </a:solidFill>
                <a:latin typeface="Arial" charset="0"/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  <a:latin typeface="Arial" charset="0"/>
              </a:rPr>
              <a:t>：</a:t>
            </a:r>
            <a:endParaRPr lang="en-US" altLang="zh-CN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030" name="Text Box 54"/>
          <p:cNvSpPr txBox="1">
            <a:spLocks noChangeArrowheads="1"/>
          </p:cNvSpPr>
          <p:nvPr/>
        </p:nvSpPr>
        <p:spPr bwMode="auto">
          <a:xfrm>
            <a:off x="684213" y="5732611"/>
            <a:ext cx="309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 i="1" dirty="0">
                <a:latin typeface="Arial" charset="0"/>
              </a:rPr>
              <a:t>A=</a:t>
            </a:r>
            <a:r>
              <a:rPr kumimoji="0" lang="en-US" altLang="zh-CN" sz="3200" b="1" i="1" dirty="0">
                <a:solidFill>
                  <a:srgbClr val="FF6600"/>
                </a:solidFill>
                <a:latin typeface="Arial" charset="0"/>
              </a:rPr>
              <a:t>W</a:t>
            </a:r>
            <a:r>
              <a:rPr kumimoji="0" lang="en-US" altLang="zh-CN" sz="3200" b="1" i="1" dirty="0">
                <a:latin typeface="Arial" charset="0"/>
              </a:rPr>
              <a:t>+</a:t>
            </a:r>
            <a:r>
              <a:rPr kumimoji="0" lang="en-US" altLang="zh-CN" sz="3200" b="1" i="1" dirty="0">
                <a:solidFill>
                  <a:schemeClr val="accent1"/>
                </a:solidFill>
                <a:latin typeface="Arial" charset="0"/>
              </a:rPr>
              <a:t>XZ</a:t>
            </a:r>
            <a:r>
              <a:rPr kumimoji="0" lang="en-US" altLang="zh-CN" sz="3200" b="1" i="1" dirty="0">
                <a:latin typeface="Arial" charset="0"/>
              </a:rPr>
              <a:t>+</a:t>
            </a:r>
            <a:r>
              <a:rPr kumimoji="0" lang="en-US" altLang="zh-CN" sz="3200" b="1" i="1" dirty="0">
                <a:solidFill>
                  <a:schemeClr val="bg1"/>
                </a:solidFill>
                <a:latin typeface="Arial" charset="0"/>
              </a:rPr>
              <a:t>XY</a:t>
            </a:r>
          </a:p>
        </p:txBody>
      </p:sp>
      <p:sp>
        <p:nvSpPr>
          <p:cNvPr id="639081" name="Text Box 105"/>
          <p:cNvSpPr txBox="1">
            <a:spLocks noChangeArrowheads="1"/>
          </p:cNvSpPr>
          <p:nvPr/>
        </p:nvSpPr>
        <p:spPr bwMode="auto">
          <a:xfrm>
            <a:off x="755650" y="1844824"/>
            <a:ext cx="1008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 i="1" dirty="0">
                <a:latin typeface="Arial" charset="0"/>
              </a:rPr>
              <a:t>A</a:t>
            </a:r>
            <a:r>
              <a:rPr kumimoji="0" lang="zh-CN" altLang="en-US" sz="3200" b="1" i="1" dirty="0">
                <a:latin typeface="Arial" charset="0"/>
              </a:rPr>
              <a:t>：</a:t>
            </a:r>
          </a:p>
        </p:txBody>
      </p:sp>
      <p:sp>
        <p:nvSpPr>
          <p:cNvPr id="639082" name="Text Box 106"/>
          <p:cNvSpPr txBox="1">
            <a:spLocks noChangeArrowheads="1"/>
          </p:cNvSpPr>
          <p:nvPr/>
        </p:nvSpPr>
        <p:spPr bwMode="auto">
          <a:xfrm>
            <a:off x="5003800" y="1844824"/>
            <a:ext cx="1152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 i="1">
                <a:latin typeface="Arial" charset="0"/>
              </a:rPr>
              <a:t>B</a:t>
            </a:r>
            <a:r>
              <a:rPr kumimoji="0" lang="zh-CN" altLang="en-US" sz="3200" b="1" i="1">
                <a:latin typeface="Arial" charset="0"/>
              </a:rPr>
              <a:t>：</a:t>
            </a:r>
          </a:p>
        </p:txBody>
      </p:sp>
      <p:grpSp>
        <p:nvGrpSpPr>
          <p:cNvPr id="4" name="Group 113"/>
          <p:cNvGrpSpPr>
            <a:grpSpLocks/>
          </p:cNvGrpSpPr>
          <p:nvPr/>
        </p:nvGrpSpPr>
        <p:grpSpPr bwMode="auto">
          <a:xfrm>
            <a:off x="5074989" y="5661248"/>
            <a:ext cx="3673475" cy="579438"/>
            <a:chOff x="3107" y="3158"/>
            <a:chExt cx="2314" cy="365"/>
          </a:xfrm>
        </p:grpSpPr>
        <p:sp>
          <p:nvSpPr>
            <p:cNvPr id="45074" name="Text Box 114"/>
            <p:cNvSpPr txBox="1">
              <a:spLocks noChangeArrowheads="1"/>
            </p:cNvSpPr>
            <p:nvPr/>
          </p:nvSpPr>
          <p:spPr bwMode="auto">
            <a:xfrm>
              <a:off x="3107" y="3158"/>
              <a:ext cx="23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3200" b="1" i="1" dirty="0">
                  <a:latin typeface="Arial" charset="0"/>
                </a:rPr>
                <a:t>B=XZ+X Y+XYZ </a:t>
              </a:r>
            </a:p>
          </p:txBody>
        </p:sp>
        <p:sp>
          <p:nvSpPr>
            <p:cNvPr id="45075" name="Line 115"/>
            <p:cNvSpPr>
              <a:spLocks noChangeShapeType="1"/>
            </p:cNvSpPr>
            <p:nvPr/>
          </p:nvSpPr>
          <p:spPr bwMode="auto">
            <a:xfrm>
              <a:off x="3504" y="3216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6" name="Line 116"/>
            <p:cNvSpPr>
              <a:spLocks noChangeShapeType="1"/>
            </p:cNvSpPr>
            <p:nvPr/>
          </p:nvSpPr>
          <p:spPr bwMode="auto">
            <a:xfrm>
              <a:off x="3984" y="3216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7" name="Line 117"/>
            <p:cNvSpPr>
              <a:spLocks noChangeShapeType="1"/>
            </p:cNvSpPr>
            <p:nvPr/>
          </p:nvSpPr>
          <p:spPr bwMode="auto">
            <a:xfrm>
              <a:off x="4704" y="3216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8" name="Line 118"/>
            <p:cNvSpPr>
              <a:spLocks noChangeShapeType="1"/>
            </p:cNvSpPr>
            <p:nvPr/>
          </p:nvSpPr>
          <p:spPr bwMode="auto">
            <a:xfrm>
              <a:off x="4944" y="3216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45070" name="Picture 120" descr="ELEGL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71" name="Text Box 4"/>
          <p:cNvSpPr txBox="1">
            <a:spLocks noChangeArrowheads="1"/>
          </p:cNvSpPr>
          <p:nvPr/>
        </p:nvSpPr>
        <p:spPr bwMode="auto">
          <a:xfrm>
            <a:off x="1116013" y="18891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>
                <a:latin typeface="Arial" charset="0"/>
              </a:rPr>
              <a:t>无关项的处理</a:t>
            </a:r>
            <a:endParaRPr lang="en-US" altLang="zh-CN" sz="2600" b="1">
              <a:latin typeface="Arial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37713812"/>
              </p:ext>
            </p:extLst>
          </p:nvPr>
        </p:nvGraphicFramePr>
        <p:xfrm>
          <a:off x="237577" y="980728"/>
          <a:ext cx="4190407" cy="774314"/>
        </p:xfrm>
        <a:graphic>
          <a:graphicData uri="http://schemas.openxmlformats.org/presentationml/2006/ole">
            <p:oleObj spid="_x0000_s41992" name="Equation" r:id="rId4" imgW="2336760" imgH="431640" progId="Equation.DSMT4">
              <p:embed/>
            </p:oleObj>
          </a:graphicData>
        </a:graphic>
      </p:graphicFrame>
      <p:graphicFrame>
        <p:nvGraphicFramePr>
          <p:cNvPr id="120" name="对象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54048"/>
              </p:ext>
            </p:extLst>
          </p:nvPr>
        </p:nvGraphicFramePr>
        <p:xfrm>
          <a:off x="4836348" y="980728"/>
          <a:ext cx="4190407" cy="774314"/>
        </p:xfrm>
        <a:graphic>
          <a:graphicData uri="http://schemas.openxmlformats.org/presentationml/2006/ole">
            <p:oleObj spid="_x0000_s41993" name="Equation" r:id="rId5" imgW="2336760" imgH="431640" progId="Equation.DSMT4">
              <p:embed/>
            </p:oleObj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49224105"/>
              </p:ext>
            </p:extLst>
          </p:nvPr>
        </p:nvGraphicFramePr>
        <p:xfrm>
          <a:off x="755650" y="2564904"/>
          <a:ext cx="3600325" cy="2771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65"/>
                <a:gridCol w="720065"/>
                <a:gridCol w="720065"/>
                <a:gridCol w="720065"/>
                <a:gridCol w="720065"/>
              </a:tblGrid>
              <a:tr h="532859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WX</a:t>
                      </a:r>
                    </a:p>
                    <a:p>
                      <a:pPr algn="l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YZ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2" name="表格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9702851"/>
              </p:ext>
            </p:extLst>
          </p:nvPr>
        </p:nvGraphicFramePr>
        <p:xfrm>
          <a:off x="5076056" y="2564904"/>
          <a:ext cx="3600325" cy="2771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65"/>
                <a:gridCol w="720065"/>
                <a:gridCol w="720065"/>
                <a:gridCol w="720065"/>
                <a:gridCol w="720065"/>
              </a:tblGrid>
              <a:tr h="532859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WX</a:t>
                      </a:r>
                    </a:p>
                    <a:p>
                      <a:pPr algn="l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YZ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椭圆 6"/>
          <p:cNvSpPr/>
          <p:nvPr/>
        </p:nvSpPr>
        <p:spPr bwMode="auto">
          <a:xfrm>
            <a:off x="3059832" y="3140968"/>
            <a:ext cx="1152128" cy="2160240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4" name="椭圆 123"/>
          <p:cNvSpPr/>
          <p:nvPr/>
        </p:nvSpPr>
        <p:spPr bwMode="auto">
          <a:xfrm>
            <a:off x="2195736" y="3796281"/>
            <a:ext cx="1403871" cy="1000871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5" name="椭圆 124"/>
          <p:cNvSpPr/>
          <p:nvPr/>
        </p:nvSpPr>
        <p:spPr bwMode="auto">
          <a:xfrm>
            <a:off x="2232025" y="4296716"/>
            <a:ext cx="1403871" cy="1000871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6" name="椭圆 125"/>
          <p:cNvSpPr/>
          <p:nvPr/>
        </p:nvSpPr>
        <p:spPr bwMode="auto">
          <a:xfrm>
            <a:off x="6581527" y="3212976"/>
            <a:ext cx="1403871" cy="500435"/>
          </a:xfrm>
          <a:prstGeom prst="ellipse">
            <a:avLst/>
          </a:prstGeom>
          <a:noFill/>
          <a:ln w="3810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>
            <a:off x="5927464" y="3777419"/>
            <a:ext cx="537882" cy="1022766"/>
          </a:xfrm>
          <a:custGeom>
            <a:avLst/>
            <a:gdLst>
              <a:gd name="connsiteX0" fmla="*/ 0 w 537882"/>
              <a:gd name="connsiteY0" fmla="*/ 20030 h 1022766"/>
              <a:gd name="connsiteX1" fmla="*/ 376517 w 537882"/>
              <a:gd name="connsiteY1" fmla="*/ 20030 h 1022766"/>
              <a:gd name="connsiteX2" fmla="*/ 441063 w 537882"/>
              <a:gd name="connsiteY2" fmla="*/ 41546 h 1022766"/>
              <a:gd name="connsiteX3" fmla="*/ 451821 w 537882"/>
              <a:gd name="connsiteY3" fmla="*/ 73819 h 1022766"/>
              <a:gd name="connsiteX4" fmla="*/ 494851 w 537882"/>
              <a:gd name="connsiteY4" fmla="*/ 138365 h 1022766"/>
              <a:gd name="connsiteX5" fmla="*/ 505609 w 537882"/>
              <a:gd name="connsiteY5" fmla="*/ 245941 h 1022766"/>
              <a:gd name="connsiteX6" fmla="*/ 516367 w 537882"/>
              <a:gd name="connsiteY6" fmla="*/ 288972 h 1022766"/>
              <a:gd name="connsiteX7" fmla="*/ 537882 w 537882"/>
              <a:gd name="connsiteY7" fmla="*/ 418063 h 1022766"/>
              <a:gd name="connsiteX8" fmla="*/ 527124 w 537882"/>
              <a:gd name="connsiteY8" fmla="*/ 643974 h 1022766"/>
              <a:gd name="connsiteX9" fmla="*/ 516367 w 537882"/>
              <a:gd name="connsiteY9" fmla="*/ 687005 h 1022766"/>
              <a:gd name="connsiteX10" fmla="*/ 505609 w 537882"/>
              <a:gd name="connsiteY10" fmla="*/ 740793 h 1022766"/>
              <a:gd name="connsiteX11" fmla="*/ 484094 w 537882"/>
              <a:gd name="connsiteY11" fmla="*/ 816096 h 1022766"/>
              <a:gd name="connsiteX12" fmla="*/ 462578 w 537882"/>
              <a:gd name="connsiteY12" fmla="*/ 934430 h 1022766"/>
              <a:gd name="connsiteX13" fmla="*/ 441063 w 537882"/>
              <a:gd name="connsiteY13" fmla="*/ 966703 h 1022766"/>
              <a:gd name="connsiteX14" fmla="*/ 419548 w 537882"/>
              <a:gd name="connsiteY14" fmla="*/ 988219 h 1022766"/>
              <a:gd name="connsiteX15" fmla="*/ 355002 w 537882"/>
              <a:gd name="connsiteY15" fmla="*/ 1009734 h 1022766"/>
              <a:gd name="connsiteX16" fmla="*/ 75303 w 537882"/>
              <a:gd name="connsiteY16" fmla="*/ 1020492 h 102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7882" h="1022766">
                <a:moveTo>
                  <a:pt x="0" y="20030"/>
                </a:moveTo>
                <a:cubicBezTo>
                  <a:pt x="149111" y="-9791"/>
                  <a:pt x="95696" y="-3372"/>
                  <a:pt x="376517" y="20030"/>
                </a:cubicBezTo>
                <a:cubicBezTo>
                  <a:pt x="399118" y="21913"/>
                  <a:pt x="441063" y="41546"/>
                  <a:pt x="441063" y="41546"/>
                </a:cubicBezTo>
                <a:cubicBezTo>
                  <a:pt x="444649" y="52304"/>
                  <a:pt x="446314" y="63906"/>
                  <a:pt x="451821" y="73819"/>
                </a:cubicBezTo>
                <a:cubicBezTo>
                  <a:pt x="464379" y="96423"/>
                  <a:pt x="494851" y="138365"/>
                  <a:pt x="494851" y="138365"/>
                </a:cubicBezTo>
                <a:cubicBezTo>
                  <a:pt x="498437" y="174224"/>
                  <a:pt x="500512" y="210266"/>
                  <a:pt x="505609" y="245941"/>
                </a:cubicBezTo>
                <a:cubicBezTo>
                  <a:pt x="507700" y="260578"/>
                  <a:pt x="513936" y="274388"/>
                  <a:pt x="516367" y="288972"/>
                </a:cubicBezTo>
                <a:cubicBezTo>
                  <a:pt x="541549" y="440067"/>
                  <a:pt x="513673" y="321230"/>
                  <a:pt x="537882" y="418063"/>
                </a:cubicBezTo>
                <a:cubicBezTo>
                  <a:pt x="534296" y="493367"/>
                  <a:pt x="533136" y="568825"/>
                  <a:pt x="527124" y="643974"/>
                </a:cubicBezTo>
                <a:cubicBezTo>
                  <a:pt x="525945" y="658712"/>
                  <a:pt x="519574" y="672572"/>
                  <a:pt x="516367" y="687005"/>
                </a:cubicBezTo>
                <a:cubicBezTo>
                  <a:pt x="512401" y="704854"/>
                  <a:pt x="510044" y="723055"/>
                  <a:pt x="505609" y="740793"/>
                </a:cubicBezTo>
                <a:cubicBezTo>
                  <a:pt x="492818" y="791956"/>
                  <a:pt x="494156" y="755724"/>
                  <a:pt x="484094" y="816096"/>
                </a:cubicBezTo>
                <a:cubicBezTo>
                  <a:pt x="478531" y="849475"/>
                  <a:pt x="479889" y="899808"/>
                  <a:pt x="462578" y="934430"/>
                </a:cubicBezTo>
                <a:cubicBezTo>
                  <a:pt x="456796" y="945994"/>
                  <a:pt x="449140" y="956607"/>
                  <a:pt x="441063" y="966703"/>
                </a:cubicBezTo>
                <a:cubicBezTo>
                  <a:pt x="434727" y="974623"/>
                  <a:pt x="428620" y="983683"/>
                  <a:pt x="419548" y="988219"/>
                </a:cubicBezTo>
                <a:cubicBezTo>
                  <a:pt x="399263" y="998362"/>
                  <a:pt x="377453" y="1006527"/>
                  <a:pt x="355002" y="1009734"/>
                </a:cubicBezTo>
                <a:cubicBezTo>
                  <a:pt x="212251" y="1030128"/>
                  <a:pt x="305054" y="1020492"/>
                  <a:pt x="75303" y="1020492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任意多边形 17"/>
          <p:cNvSpPr/>
          <p:nvPr/>
        </p:nvSpPr>
        <p:spPr bwMode="auto">
          <a:xfrm>
            <a:off x="8014447" y="3797449"/>
            <a:ext cx="527125" cy="996267"/>
          </a:xfrm>
          <a:custGeom>
            <a:avLst/>
            <a:gdLst>
              <a:gd name="connsiteX0" fmla="*/ 505609 w 527125"/>
              <a:gd name="connsiteY0" fmla="*/ 0 h 996267"/>
              <a:gd name="connsiteX1" fmla="*/ 441064 w 527125"/>
              <a:gd name="connsiteY1" fmla="*/ 10758 h 996267"/>
              <a:gd name="connsiteX2" fmla="*/ 398033 w 527125"/>
              <a:gd name="connsiteY2" fmla="*/ 21516 h 996267"/>
              <a:gd name="connsiteX3" fmla="*/ 172122 w 527125"/>
              <a:gd name="connsiteY3" fmla="*/ 32273 h 996267"/>
              <a:gd name="connsiteX4" fmla="*/ 107577 w 527125"/>
              <a:gd name="connsiteY4" fmla="*/ 64546 h 996267"/>
              <a:gd name="connsiteX5" fmla="*/ 96819 w 527125"/>
              <a:gd name="connsiteY5" fmla="*/ 96819 h 996267"/>
              <a:gd name="connsiteX6" fmla="*/ 53788 w 527125"/>
              <a:gd name="connsiteY6" fmla="*/ 139850 h 996267"/>
              <a:gd name="connsiteX7" fmla="*/ 32273 w 527125"/>
              <a:gd name="connsiteY7" fmla="*/ 268942 h 996267"/>
              <a:gd name="connsiteX8" fmla="*/ 10758 w 527125"/>
              <a:gd name="connsiteY8" fmla="*/ 333487 h 996267"/>
              <a:gd name="connsiteX9" fmla="*/ 0 w 527125"/>
              <a:gd name="connsiteY9" fmla="*/ 365760 h 996267"/>
              <a:gd name="connsiteX10" fmla="*/ 21515 w 527125"/>
              <a:gd name="connsiteY10" fmla="*/ 666975 h 996267"/>
              <a:gd name="connsiteX11" fmla="*/ 43031 w 527125"/>
              <a:gd name="connsiteY11" fmla="*/ 731520 h 996267"/>
              <a:gd name="connsiteX12" fmla="*/ 64546 w 527125"/>
              <a:gd name="connsiteY12" fmla="*/ 796066 h 996267"/>
              <a:gd name="connsiteX13" fmla="*/ 86061 w 527125"/>
              <a:gd name="connsiteY13" fmla="*/ 817582 h 996267"/>
              <a:gd name="connsiteX14" fmla="*/ 150607 w 527125"/>
              <a:gd name="connsiteY14" fmla="*/ 903643 h 996267"/>
              <a:gd name="connsiteX15" fmla="*/ 182880 w 527125"/>
              <a:gd name="connsiteY15" fmla="*/ 914400 h 996267"/>
              <a:gd name="connsiteX16" fmla="*/ 236668 w 527125"/>
              <a:gd name="connsiteY16" fmla="*/ 957431 h 996267"/>
              <a:gd name="connsiteX17" fmla="*/ 301214 w 527125"/>
              <a:gd name="connsiteY17" fmla="*/ 978946 h 996267"/>
              <a:gd name="connsiteX18" fmla="*/ 527125 w 527125"/>
              <a:gd name="connsiteY18" fmla="*/ 989704 h 99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7125" h="996267">
                <a:moveTo>
                  <a:pt x="505609" y="0"/>
                </a:moveTo>
                <a:cubicBezTo>
                  <a:pt x="484094" y="3586"/>
                  <a:pt x="462452" y="6480"/>
                  <a:pt x="441064" y="10758"/>
                </a:cubicBezTo>
                <a:cubicBezTo>
                  <a:pt x="426566" y="13658"/>
                  <a:pt x="412771" y="20337"/>
                  <a:pt x="398033" y="21516"/>
                </a:cubicBezTo>
                <a:cubicBezTo>
                  <a:pt x="322884" y="27528"/>
                  <a:pt x="247426" y="28687"/>
                  <a:pt x="172122" y="32273"/>
                </a:cubicBezTo>
                <a:cubicBezTo>
                  <a:pt x="150862" y="39360"/>
                  <a:pt x="122743" y="45588"/>
                  <a:pt x="107577" y="64546"/>
                </a:cubicBezTo>
                <a:cubicBezTo>
                  <a:pt x="100493" y="73401"/>
                  <a:pt x="103410" y="87592"/>
                  <a:pt x="96819" y="96819"/>
                </a:cubicBezTo>
                <a:cubicBezTo>
                  <a:pt x="85029" y="113326"/>
                  <a:pt x="53788" y="139850"/>
                  <a:pt x="53788" y="139850"/>
                </a:cubicBezTo>
                <a:cubicBezTo>
                  <a:pt x="24374" y="228096"/>
                  <a:pt x="68305" y="88783"/>
                  <a:pt x="32273" y="268942"/>
                </a:cubicBezTo>
                <a:cubicBezTo>
                  <a:pt x="27825" y="291180"/>
                  <a:pt x="17930" y="311972"/>
                  <a:pt x="10758" y="333487"/>
                </a:cubicBezTo>
                <a:lnTo>
                  <a:pt x="0" y="365760"/>
                </a:lnTo>
                <a:cubicBezTo>
                  <a:pt x="1773" y="402994"/>
                  <a:pt x="3525" y="589017"/>
                  <a:pt x="21515" y="666975"/>
                </a:cubicBezTo>
                <a:cubicBezTo>
                  <a:pt x="26615" y="689073"/>
                  <a:pt x="35859" y="710005"/>
                  <a:pt x="43031" y="731520"/>
                </a:cubicBezTo>
                <a:lnTo>
                  <a:pt x="64546" y="796066"/>
                </a:lnTo>
                <a:cubicBezTo>
                  <a:pt x="71718" y="803238"/>
                  <a:pt x="79975" y="809468"/>
                  <a:pt x="86061" y="817582"/>
                </a:cubicBezTo>
                <a:cubicBezTo>
                  <a:pt x="90423" y="823398"/>
                  <a:pt x="128182" y="890188"/>
                  <a:pt x="150607" y="903643"/>
                </a:cubicBezTo>
                <a:cubicBezTo>
                  <a:pt x="160331" y="909477"/>
                  <a:pt x="172122" y="910814"/>
                  <a:pt x="182880" y="914400"/>
                </a:cubicBezTo>
                <a:cubicBezTo>
                  <a:pt x="200763" y="932284"/>
                  <a:pt x="212239" y="946574"/>
                  <a:pt x="236668" y="957431"/>
                </a:cubicBezTo>
                <a:cubicBezTo>
                  <a:pt x="257392" y="966642"/>
                  <a:pt x="279699" y="971774"/>
                  <a:pt x="301214" y="978946"/>
                </a:cubicBezTo>
                <a:cubicBezTo>
                  <a:pt x="394723" y="1010116"/>
                  <a:pt x="322131" y="989704"/>
                  <a:pt x="527125" y="989704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" name="任意多边形 137"/>
          <p:cNvSpPr/>
          <p:nvPr/>
        </p:nvSpPr>
        <p:spPr bwMode="auto">
          <a:xfrm>
            <a:off x="5933827" y="4304102"/>
            <a:ext cx="537882" cy="1022766"/>
          </a:xfrm>
          <a:custGeom>
            <a:avLst/>
            <a:gdLst>
              <a:gd name="connsiteX0" fmla="*/ 0 w 537882"/>
              <a:gd name="connsiteY0" fmla="*/ 20030 h 1022766"/>
              <a:gd name="connsiteX1" fmla="*/ 376517 w 537882"/>
              <a:gd name="connsiteY1" fmla="*/ 20030 h 1022766"/>
              <a:gd name="connsiteX2" fmla="*/ 441063 w 537882"/>
              <a:gd name="connsiteY2" fmla="*/ 41546 h 1022766"/>
              <a:gd name="connsiteX3" fmla="*/ 451821 w 537882"/>
              <a:gd name="connsiteY3" fmla="*/ 73819 h 1022766"/>
              <a:gd name="connsiteX4" fmla="*/ 494851 w 537882"/>
              <a:gd name="connsiteY4" fmla="*/ 138365 h 1022766"/>
              <a:gd name="connsiteX5" fmla="*/ 505609 w 537882"/>
              <a:gd name="connsiteY5" fmla="*/ 245941 h 1022766"/>
              <a:gd name="connsiteX6" fmla="*/ 516367 w 537882"/>
              <a:gd name="connsiteY6" fmla="*/ 288972 h 1022766"/>
              <a:gd name="connsiteX7" fmla="*/ 537882 w 537882"/>
              <a:gd name="connsiteY7" fmla="*/ 418063 h 1022766"/>
              <a:gd name="connsiteX8" fmla="*/ 527124 w 537882"/>
              <a:gd name="connsiteY8" fmla="*/ 643974 h 1022766"/>
              <a:gd name="connsiteX9" fmla="*/ 516367 w 537882"/>
              <a:gd name="connsiteY9" fmla="*/ 687005 h 1022766"/>
              <a:gd name="connsiteX10" fmla="*/ 505609 w 537882"/>
              <a:gd name="connsiteY10" fmla="*/ 740793 h 1022766"/>
              <a:gd name="connsiteX11" fmla="*/ 484094 w 537882"/>
              <a:gd name="connsiteY11" fmla="*/ 816096 h 1022766"/>
              <a:gd name="connsiteX12" fmla="*/ 462578 w 537882"/>
              <a:gd name="connsiteY12" fmla="*/ 934430 h 1022766"/>
              <a:gd name="connsiteX13" fmla="*/ 441063 w 537882"/>
              <a:gd name="connsiteY13" fmla="*/ 966703 h 1022766"/>
              <a:gd name="connsiteX14" fmla="*/ 419548 w 537882"/>
              <a:gd name="connsiteY14" fmla="*/ 988219 h 1022766"/>
              <a:gd name="connsiteX15" fmla="*/ 355002 w 537882"/>
              <a:gd name="connsiteY15" fmla="*/ 1009734 h 1022766"/>
              <a:gd name="connsiteX16" fmla="*/ 75303 w 537882"/>
              <a:gd name="connsiteY16" fmla="*/ 1020492 h 102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7882" h="1022766">
                <a:moveTo>
                  <a:pt x="0" y="20030"/>
                </a:moveTo>
                <a:cubicBezTo>
                  <a:pt x="149111" y="-9791"/>
                  <a:pt x="95696" y="-3372"/>
                  <a:pt x="376517" y="20030"/>
                </a:cubicBezTo>
                <a:cubicBezTo>
                  <a:pt x="399118" y="21913"/>
                  <a:pt x="441063" y="41546"/>
                  <a:pt x="441063" y="41546"/>
                </a:cubicBezTo>
                <a:cubicBezTo>
                  <a:pt x="444649" y="52304"/>
                  <a:pt x="446314" y="63906"/>
                  <a:pt x="451821" y="73819"/>
                </a:cubicBezTo>
                <a:cubicBezTo>
                  <a:pt x="464379" y="96423"/>
                  <a:pt x="494851" y="138365"/>
                  <a:pt x="494851" y="138365"/>
                </a:cubicBezTo>
                <a:cubicBezTo>
                  <a:pt x="498437" y="174224"/>
                  <a:pt x="500512" y="210266"/>
                  <a:pt x="505609" y="245941"/>
                </a:cubicBezTo>
                <a:cubicBezTo>
                  <a:pt x="507700" y="260578"/>
                  <a:pt x="513936" y="274388"/>
                  <a:pt x="516367" y="288972"/>
                </a:cubicBezTo>
                <a:cubicBezTo>
                  <a:pt x="541549" y="440067"/>
                  <a:pt x="513673" y="321230"/>
                  <a:pt x="537882" y="418063"/>
                </a:cubicBezTo>
                <a:cubicBezTo>
                  <a:pt x="534296" y="493367"/>
                  <a:pt x="533136" y="568825"/>
                  <a:pt x="527124" y="643974"/>
                </a:cubicBezTo>
                <a:cubicBezTo>
                  <a:pt x="525945" y="658712"/>
                  <a:pt x="519574" y="672572"/>
                  <a:pt x="516367" y="687005"/>
                </a:cubicBezTo>
                <a:cubicBezTo>
                  <a:pt x="512401" y="704854"/>
                  <a:pt x="510044" y="723055"/>
                  <a:pt x="505609" y="740793"/>
                </a:cubicBezTo>
                <a:cubicBezTo>
                  <a:pt x="492818" y="791956"/>
                  <a:pt x="494156" y="755724"/>
                  <a:pt x="484094" y="816096"/>
                </a:cubicBezTo>
                <a:cubicBezTo>
                  <a:pt x="478531" y="849475"/>
                  <a:pt x="479889" y="899808"/>
                  <a:pt x="462578" y="934430"/>
                </a:cubicBezTo>
                <a:cubicBezTo>
                  <a:pt x="456796" y="945994"/>
                  <a:pt x="449140" y="956607"/>
                  <a:pt x="441063" y="966703"/>
                </a:cubicBezTo>
                <a:cubicBezTo>
                  <a:pt x="434727" y="974623"/>
                  <a:pt x="428620" y="983683"/>
                  <a:pt x="419548" y="988219"/>
                </a:cubicBezTo>
                <a:cubicBezTo>
                  <a:pt x="399263" y="998362"/>
                  <a:pt x="377453" y="1006527"/>
                  <a:pt x="355002" y="1009734"/>
                </a:cubicBezTo>
                <a:cubicBezTo>
                  <a:pt x="212251" y="1030128"/>
                  <a:pt x="305054" y="1020492"/>
                  <a:pt x="75303" y="1020492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9" name="任意多边形 138"/>
          <p:cNvSpPr/>
          <p:nvPr/>
        </p:nvSpPr>
        <p:spPr bwMode="auto">
          <a:xfrm>
            <a:off x="8028384" y="4365104"/>
            <a:ext cx="527125" cy="996267"/>
          </a:xfrm>
          <a:custGeom>
            <a:avLst/>
            <a:gdLst>
              <a:gd name="connsiteX0" fmla="*/ 505609 w 527125"/>
              <a:gd name="connsiteY0" fmla="*/ 0 h 996267"/>
              <a:gd name="connsiteX1" fmla="*/ 441064 w 527125"/>
              <a:gd name="connsiteY1" fmla="*/ 10758 h 996267"/>
              <a:gd name="connsiteX2" fmla="*/ 398033 w 527125"/>
              <a:gd name="connsiteY2" fmla="*/ 21516 h 996267"/>
              <a:gd name="connsiteX3" fmla="*/ 172122 w 527125"/>
              <a:gd name="connsiteY3" fmla="*/ 32273 h 996267"/>
              <a:gd name="connsiteX4" fmla="*/ 107577 w 527125"/>
              <a:gd name="connsiteY4" fmla="*/ 64546 h 996267"/>
              <a:gd name="connsiteX5" fmla="*/ 96819 w 527125"/>
              <a:gd name="connsiteY5" fmla="*/ 96819 h 996267"/>
              <a:gd name="connsiteX6" fmla="*/ 53788 w 527125"/>
              <a:gd name="connsiteY6" fmla="*/ 139850 h 996267"/>
              <a:gd name="connsiteX7" fmla="*/ 32273 w 527125"/>
              <a:gd name="connsiteY7" fmla="*/ 268942 h 996267"/>
              <a:gd name="connsiteX8" fmla="*/ 10758 w 527125"/>
              <a:gd name="connsiteY8" fmla="*/ 333487 h 996267"/>
              <a:gd name="connsiteX9" fmla="*/ 0 w 527125"/>
              <a:gd name="connsiteY9" fmla="*/ 365760 h 996267"/>
              <a:gd name="connsiteX10" fmla="*/ 21515 w 527125"/>
              <a:gd name="connsiteY10" fmla="*/ 666975 h 996267"/>
              <a:gd name="connsiteX11" fmla="*/ 43031 w 527125"/>
              <a:gd name="connsiteY11" fmla="*/ 731520 h 996267"/>
              <a:gd name="connsiteX12" fmla="*/ 64546 w 527125"/>
              <a:gd name="connsiteY12" fmla="*/ 796066 h 996267"/>
              <a:gd name="connsiteX13" fmla="*/ 86061 w 527125"/>
              <a:gd name="connsiteY13" fmla="*/ 817582 h 996267"/>
              <a:gd name="connsiteX14" fmla="*/ 150607 w 527125"/>
              <a:gd name="connsiteY14" fmla="*/ 903643 h 996267"/>
              <a:gd name="connsiteX15" fmla="*/ 182880 w 527125"/>
              <a:gd name="connsiteY15" fmla="*/ 914400 h 996267"/>
              <a:gd name="connsiteX16" fmla="*/ 236668 w 527125"/>
              <a:gd name="connsiteY16" fmla="*/ 957431 h 996267"/>
              <a:gd name="connsiteX17" fmla="*/ 301214 w 527125"/>
              <a:gd name="connsiteY17" fmla="*/ 978946 h 996267"/>
              <a:gd name="connsiteX18" fmla="*/ 527125 w 527125"/>
              <a:gd name="connsiteY18" fmla="*/ 989704 h 99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7125" h="996267">
                <a:moveTo>
                  <a:pt x="505609" y="0"/>
                </a:moveTo>
                <a:cubicBezTo>
                  <a:pt x="484094" y="3586"/>
                  <a:pt x="462452" y="6480"/>
                  <a:pt x="441064" y="10758"/>
                </a:cubicBezTo>
                <a:cubicBezTo>
                  <a:pt x="426566" y="13658"/>
                  <a:pt x="412771" y="20337"/>
                  <a:pt x="398033" y="21516"/>
                </a:cubicBezTo>
                <a:cubicBezTo>
                  <a:pt x="322884" y="27528"/>
                  <a:pt x="247426" y="28687"/>
                  <a:pt x="172122" y="32273"/>
                </a:cubicBezTo>
                <a:cubicBezTo>
                  <a:pt x="150862" y="39360"/>
                  <a:pt x="122743" y="45588"/>
                  <a:pt x="107577" y="64546"/>
                </a:cubicBezTo>
                <a:cubicBezTo>
                  <a:pt x="100493" y="73401"/>
                  <a:pt x="103410" y="87592"/>
                  <a:pt x="96819" y="96819"/>
                </a:cubicBezTo>
                <a:cubicBezTo>
                  <a:pt x="85029" y="113326"/>
                  <a:pt x="53788" y="139850"/>
                  <a:pt x="53788" y="139850"/>
                </a:cubicBezTo>
                <a:cubicBezTo>
                  <a:pt x="24374" y="228096"/>
                  <a:pt x="68305" y="88783"/>
                  <a:pt x="32273" y="268942"/>
                </a:cubicBezTo>
                <a:cubicBezTo>
                  <a:pt x="27825" y="291180"/>
                  <a:pt x="17930" y="311972"/>
                  <a:pt x="10758" y="333487"/>
                </a:cubicBezTo>
                <a:lnTo>
                  <a:pt x="0" y="365760"/>
                </a:lnTo>
                <a:cubicBezTo>
                  <a:pt x="1773" y="402994"/>
                  <a:pt x="3525" y="589017"/>
                  <a:pt x="21515" y="666975"/>
                </a:cubicBezTo>
                <a:cubicBezTo>
                  <a:pt x="26615" y="689073"/>
                  <a:pt x="35859" y="710005"/>
                  <a:pt x="43031" y="731520"/>
                </a:cubicBezTo>
                <a:lnTo>
                  <a:pt x="64546" y="796066"/>
                </a:lnTo>
                <a:cubicBezTo>
                  <a:pt x="71718" y="803238"/>
                  <a:pt x="79975" y="809468"/>
                  <a:pt x="86061" y="817582"/>
                </a:cubicBezTo>
                <a:cubicBezTo>
                  <a:pt x="90423" y="823398"/>
                  <a:pt x="128182" y="890188"/>
                  <a:pt x="150607" y="903643"/>
                </a:cubicBezTo>
                <a:cubicBezTo>
                  <a:pt x="160331" y="909477"/>
                  <a:pt x="172122" y="910814"/>
                  <a:pt x="182880" y="914400"/>
                </a:cubicBezTo>
                <a:cubicBezTo>
                  <a:pt x="200763" y="932284"/>
                  <a:pt x="212239" y="946574"/>
                  <a:pt x="236668" y="957431"/>
                </a:cubicBezTo>
                <a:cubicBezTo>
                  <a:pt x="257392" y="966642"/>
                  <a:pt x="279699" y="971774"/>
                  <a:pt x="301214" y="978946"/>
                </a:cubicBezTo>
                <a:cubicBezTo>
                  <a:pt x="394723" y="1010116"/>
                  <a:pt x="322131" y="989704"/>
                  <a:pt x="527125" y="989704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504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9030" grpId="0" autoUpdateAnimBg="0"/>
      <p:bldP spid="639081" grpId="0" autoUpdateAnimBg="0"/>
      <p:bldP spid="639082" grpId="0" autoUpdateAnimBg="0"/>
      <p:bldP spid="7" grpId="0" animBg="1"/>
      <p:bldP spid="124" grpId="0" animBg="1"/>
      <p:bldP spid="125" grpId="0" animBg="1"/>
      <p:bldP spid="126" grpId="0" animBg="1"/>
      <p:bldP spid="16" grpId="0" animBg="1"/>
      <p:bldP spid="18" grpId="0" animBg="1"/>
      <p:bldP spid="138" grpId="0" animBg="1"/>
      <p:bldP spid="1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9031990"/>
              </p:ext>
            </p:extLst>
          </p:nvPr>
        </p:nvGraphicFramePr>
        <p:xfrm>
          <a:off x="4767309" y="980728"/>
          <a:ext cx="4125171" cy="419624"/>
        </p:xfrm>
        <a:graphic>
          <a:graphicData uri="http://schemas.openxmlformats.org/presentationml/2006/ole">
            <p:oleObj spid="_x0000_s6606" r:id="rId3" imgW="2169816" imgH="215713" progId="">
              <p:embed/>
            </p:oleObj>
          </a:graphicData>
        </a:graphic>
      </p:graphicFrame>
      <p:graphicFrame>
        <p:nvGraphicFramePr>
          <p:cNvPr id="614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18516511"/>
              </p:ext>
            </p:extLst>
          </p:nvPr>
        </p:nvGraphicFramePr>
        <p:xfrm>
          <a:off x="5184450" y="5109189"/>
          <a:ext cx="3290888" cy="493713"/>
        </p:xfrm>
        <a:graphic>
          <a:graphicData uri="http://schemas.openxmlformats.org/presentationml/2006/ole">
            <p:oleObj spid="_x0000_s6607" name="公式" r:id="rId4" imgW="1434477" imgH="215806" progId="">
              <p:embed/>
            </p:oleObj>
          </a:graphicData>
        </a:graphic>
      </p:graphicFrame>
      <p:pic>
        <p:nvPicPr>
          <p:cNvPr id="6149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195" r="66023" b="5900"/>
          <a:stretch/>
        </p:blipFill>
        <p:spPr bwMode="auto">
          <a:xfrm>
            <a:off x="683568" y="1555600"/>
            <a:ext cx="3760039" cy="278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8" descr="ELEGL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1403350" y="260350"/>
            <a:ext cx="65516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布尔函数</a:t>
            </a:r>
            <a:r>
              <a:rPr lang="zh-CN" altLang="en-US" sz="2600" b="1" dirty="0">
                <a:latin typeface="Arial" charset="0"/>
              </a:rPr>
              <a:t>的最简形式</a:t>
            </a:r>
            <a:endParaRPr lang="en-US" altLang="zh-CN" sz="2600" b="1" dirty="0">
              <a:latin typeface="Arial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868" r="28276"/>
          <a:stretch/>
        </p:blipFill>
        <p:spPr bwMode="auto">
          <a:xfrm>
            <a:off x="5076056" y="1555600"/>
            <a:ext cx="3672408" cy="278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1406" t="17735" b="20867"/>
          <a:stretch/>
        </p:blipFill>
        <p:spPr bwMode="auto">
          <a:xfrm>
            <a:off x="1331640" y="4467213"/>
            <a:ext cx="3794564" cy="228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>
            <a:stCxn id="6150" idx="0"/>
          </p:cNvCxnSpPr>
          <p:nvPr/>
        </p:nvCxnSpPr>
        <p:spPr bwMode="auto">
          <a:xfrm>
            <a:off x="4679950" y="836613"/>
            <a:ext cx="0" cy="35284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>
            <a:off x="251520" y="4365104"/>
            <a:ext cx="87129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文本框 1"/>
          <p:cNvSpPr txBox="1"/>
          <p:nvPr/>
        </p:nvSpPr>
        <p:spPr>
          <a:xfrm>
            <a:off x="3767328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文本框 3"/>
              <p:cNvSpPr txBox="1"/>
              <p:nvPr/>
            </p:nvSpPr>
            <p:spPr>
              <a:xfrm>
                <a:off x="304098" y="1020241"/>
                <a:ext cx="40498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i="1" dirty="0" smtClean="0"/>
                  <a:t>F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1,5,7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𝑥𝑦𝑧</m:t>
                        </m:r>
                      </m:e>
                    </m:nary>
                  </m:oMath>
                </a14:m>
                <a:endParaRPr lang="zh-CN" altLang="en-US" i="1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98" y="1020241"/>
                <a:ext cx="4049827" cy="307777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3916" t="-170588" r="-1506" b="-25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下箭头 12"/>
          <p:cNvSpPr/>
          <p:nvPr/>
        </p:nvSpPr>
        <p:spPr bwMode="auto">
          <a:xfrm rot="16200000">
            <a:off x="4350197" y="1154084"/>
            <a:ext cx="401390" cy="105032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8202551" y="3891136"/>
            <a:ext cx="401390" cy="105032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100" name="Text Box 100"/>
          <p:cNvSpPr txBox="1">
            <a:spLocks noChangeArrowheads="1"/>
          </p:cNvSpPr>
          <p:nvPr/>
        </p:nvSpPr>
        <p:spPr bwMode="auto">
          <a:xfrm>
            <a:off x="755650" y="1193800"/>
            <a:ext cx="1008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 i="1" dirty="0">
                <a:latin typeface="Arial" charset="0"/>
              </a:rPr>
              <a:t>C</a:t>
            </a:r>
            <a:r>
              <a:rPr kumimoji="0" lang="zh-CN" altLang="en-US" sz="3200" b="1" i="1" dirty="0">
                <a:latin typeface="Arial" charset="0"/>
              </a:rPr>
              <a:t>：</a:t>
            </a:r>
          </a:p>
        </p:txBody>
      </p:sp>
      <p:sp>
        <p:nvSpPr>
          <p:cNvPr id="640101" name="Text Box 101"/>
          <p:cNvSpPr txBox="1">
            <a:spLocks noChangeArrowheads="1"/>
          </p:cNvSpPr>
          <p:nvPr/>
        </p:nvSpPr>
        <p:spPr bwMode="auto">
          <a:xfrm>
            <a:off x="5003800" y="1196975"/>
            <a:ext cx="1152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 i="1" dirty="0">
                <a:latin typeface="Arial" charset="0"/>
              </a:rPr>
              <a:t>D</a:t>
            </a:r>
            <a:r>
              <a:rPr kumimoji="0" lang="zh-CN" altLang="en-US" sz="3200" b="1" i="1" dirty="0">
                <a:latin typeface="Arial" charset="0"/>
              </a:rPr>
              <a:t>：</a:t>
            </a:r>
          </a:p>
        </p:txBody>
      </p:sp>
      <p:grpSp>
        <p:nvGrpSpPr>
          <p:cNvPr id="4" name="Group 106"/>
          <p:cNvGrpSpPr>
            <a:grpSpLocks/>
          </p:cNvGrpSpPr>
          <p:nvPr/>
        </p:nvGrpSpPr>
        <p:grpSpPr bwMode="auto">
          <a:xfrm>
            <a:off x="5148263" y="5010150"/>
            <a:ext cx="2160587" cy="579438"/>
            <a:chOff x="3243" y="3022"/>
            <a:chExt cx="1361" cy="365"/>
          </a:xfrm>
        </p:grpSpPr>
        <p:sp>
          <p:nvSpPr>
            <p:cNvPr id="46100" name="Text Box 107"/>
            <p:cNvSpPr txBox="1">
              <a:spLocks noChangeArrowheads="1"/>
            </p:cNvSpPr>
            <p:nvPr/>
          </p:nvSpPr>
          <p:spPr bwMode="auto">
            <a:xfrm>
              <a:off x="3243" y="3022"/>
              <a:ext cx="136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3200" b="1" i="1" dirty="0">
                  <a:latin typeface="Arial" charset="0"/>
                </a:rPr>
                <a:t>D=Z </a:t>
              </a:r>
            </a:p>
          </p:txBody>
        </p:sp>
        <p:sp>
          <p:nvSpPr>
            <p:cNvPr id="46101" name="Line 108"/>
            <p:cNvSpPr>
              <a:spLocks noChangeShapeType="1"/>
            </p:cNvSpPr>
            <p:nvPr/>
          </p:nvSpPr>
          <p:spPr bwMode="auto">
            <a:xfrm>
              <a:off x="3648" y="3072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11"/>
          <p:cNvGrpSpPr>
            <a:grpSpLocks/>
          </p:cNvGrpSpPr>
          <p:nvPr/>
        </p:nvGrpSpPr>
        <p:grpSpPr bwMode="auto">
          <a:xfrm>
            <a:off x="827088" y="5081588"/>
            <a:ext cx="2601912" cy="579437"/>
            <a:chOff x="521" y="3067"/>
            <a:chExt cx="1639" cy="365"/>
          </a:xfrm>
        </p:grpSpPr>
        <p:grpSp>
          <p:nvGrpSpPr>
            <p:cNvPr id="46096" name="Group 112"/>
            <p:cNvGrpSpPr>
              <a:grpSpLocks/>
            </p:cNvGrpSpPr>
            <p:nvPr/>
          </p:nvGrpSpPr>
          <p:grpSpPr bwMode="auto">
            <a:xfrm>
              <a:off x="521" y="3067"/>
              <a:ext cx="1639" cy="365"/>
              <a:chOff x="521" y="3067"/>
              <a:chExt cx="1639" cy="365"/>
            </a:xfrm>
          </p:grpSpPr>
          <p:sp>
            <p:nvSpPr>
              <p:cNvPr id="46098" name="Text Box 113"/>
              <p:cNvSpPr txBox="1">
                <a:spLocks noChangeArrowheads="1"/>
              </p:cNvSpPr>
              <p:nvPr/>
            </p:nvSpPr>
            <p:spPr bwMode="auto">
              <a:xfrm>
                <a:off x="521" y="3067"/>
                <a:ext cx="1639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0" lang="en-US" altLang="zh-CN" sz="3200" b="1" i="1">
                    <a:latin typeface="Arial" charset="0"/>
                  </a:rPr>
                  <a:t>C=YZ+YZ</a:t>
                </a:r>
              </a:p>
            </p:txBody>
          </p:sp>
          <p:sp>
            <p:nvSpPr>
              <p:cNvPr id="46099" name="Line 114"/>
              <p:cNvSpPr>
                <a:spLocks noChangeShapeType="1"/>
              </p:cNvSpPr>
              <p:nvPr/>
            </p:nvSpPr>
            <p:spPr bwMode="auto">
              <a:xfrm>
                <a:off x="912" y="312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097" name="Line 115"/>
            <p:cNvSpPr>
              <a:spLocks noChangeShapeType="1"/>
            </p:cNvSpPr>
            <p:nvPr/>
          </p:nvSpPr>
          <p:spPr bwMode="auto">
            <a:xfrm>
              <a:off x="1104" y="312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46094" name="Picture 120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5" name="Text Box 4"/>
          <p:cNvSpPr txBox="1">
            <a:spLocks noChangeArrowheads="1"/>
          </p:cNvSpPr>
          <p:nvPr/>
        </p:nvSpPr>
        <p:spPr bwMode="auto">
          <a:xfrm>
            <a:off x="1116013" y="18891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>
                <a:latin typeface="Arial" charset="0"/>
              </a:rPr>
              <a:t>无关项的处理</a:t>
            </a:r>
            <a:endParaRPr lang="en-US" altLang="zh-CN" sz="2600" b="1">
              <a:latin typeface="Arial" charset="0"/>
            </a:endParaRPr>
          </a:p>
        </p:txBody>
      </p:sp>
      <p:graphicFrame>
        <p:nvGraphicFramePr>
          <p:cNvPr id="116" name="表格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19895500"/>
              </p:ext>
            </p:extLst>
          </p:nvPr>
        </p:nvGraphicFramePr>
        <p:xfrm>
          <a:off x="1035418" y="1988840"/>
          <a:ext cx="3600325" cy="2771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65"/>
                <a:gridCol w="720065"/>
                <a:gridCol w="720065"/>
                <a:gridCol w="720065"/>
                <a:gridCol w="720065"/>
              </a:tblGrid>
              <a:tr h="532859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WX</a:t>
                      </a:r>
                    </a:p>
                    <a:p>
                      <a:pPr algn="l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YZ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7" name="表格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8362708"/>
              </p:ext>
            </p:extLst>
          </p:nvPr>
        </p:nvGraphicFramePr>
        <p:xfrm>
          <a:off x="5076131" y="1988840"/>
          <a:ext cx="3600325" cy="2771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65"/>
                <a:gridCol w="720065"/>
                <a:gridCol w="720065"/>
                <a:gridCol w="720065"/>
                <a:gridCol w="720065"/>
              </a:tblGrid>
              <a:tr h="532859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WX</a:t>
                      </a:r>
                    </a:p>
                    <a:p>
                      <a:pPr algn="l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YZ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40102" name="Oval 102"/>
          <p:cNvSpPr>
            <a:spLocks noChangeArrowheads="1"/>
          </p:cNvSpPr>
          <p:nvPr/>
        </p:nvSpPr>
        <p:spPr bwMode="auto">
          <a:xfrm>
            <a:off x="1866900" y="2564904"/>
            <a:ext cx="2665412" cy="646113"/>
          </a:xfrm>
          <a:prstGeom prst="ellipse">
            <a:avLst/>
          </a:prstGeom>
          <a:noFill/>
          <a:ln w="38100" algn="ctr">
            <a:solidFill>
              <a:srgbClr val="FF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0103" name="Oval 103"/>
          <p:cNvSpPr>
            <a:spLocks noChangeArrowheads="1"/>
          </p:cNvSpPr>
          <p:nvPr/>
        </p:nvSpPr>
        <p:spPr bwMode="auto">
          <a:xfrm>
            <a:off x="1866900" y="3645024"/>
            <a:ext cx="2662238" cy="646113"/>
          </a:xfrm>
          <a:prstGeom prst="ellipse">
            <a:avLst/>
          </a:prstGeom>
          <a:noFill/>
          <a:ln w="38100" algn="ctr">
            <a:solidFill>
              <a:srgbClr val="2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0104" name="Freeform 104"/>
          <p:cNvSpPr>
            <a:spLocks/>
          </p:cNvSpPr>
          <p:nvPr/>
        </p:nvSpPr>
        <p:spPr bwMode="auto">
          <a:xfrm>
            <a:off x="5922962" y="2552150"/>
            <a:ext cx="2771775" cy="588963"/>
          </a:xfrm>
          <a:custGeom>
            <a:avLst/>
            <a:gdLst>
              <a:gd name="T0" fmla="*/ 2147483647 w 1814"/>
              <a:gd name="T1" fmla="*/ 0 h 235"/>
              <a:gd name="T2" fmla="*/ 2147483647 w 1814"/>
              <a:gd name="T3" fmla="*/ 2147483647 h 235"/>
              <a:gd name="T4" fmla="*/ 2147483647 w 1814"/>
              <a:gd name="T5" fmla="*/ 2147483647 h 235"/>
              <a:gd name="T6" fmla="*/ 2147483647 w 1814"/>
              <a:gd name="T7" fmla="*/ 2147483647 h 235"/>
              <a:gd name="T8" fmla="*/ 2147483647 w 1814"/>
              <a:gd name="T9" fmla="*/ 2147483647 h 235"/>
              <a:gd name="T10" fmla="*/ 2147483647 w 1814"/>
              <a:gd name="T11" fmla="*/ 2147483647 h 2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4"/>
              <a:gd name="T19" fmla="*/ 0 h 235"/>
              <a:gd name="T20" fmla="*/ 1814 w 1814"/>
              <a:gd name="T21" fmla="*/ 235 h 2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4" h="235">
                <a:moveTo>
                  <a:pt x="68" y="0"/>
                </a:moveTo>
                <a:cubicBezTo>
                  <a:pt x="53" y="71"/>
                  <a:pt x="38" y="143"/>
                  <a:pt x="68" y="181"/>
                </a:cubicBezTo>
                <a:cubicBezTo>
                  <a:pt x="98" y="219"/>
                  <a:pt x="0" y="219"/>
                  <a:pt x="249" y="227"/>
                </a:cubicBezTo>
                <a:cubicBezTo>
                  <a:pt x="498" y="235"/>
                  <a:pt x="1316" y="235"/>
                  <a:pt x="1565" y="227"/>
                </a:cubicBezTo>
                <a:cubicBezTo>
                  <a:pt x="1814" y="219"/>
                  <a:pt x="1709" y="211"/>
                  <a:pt x="1746" y="181"/>
                </a:cubicBezTo>
                <a:cubicBezTo>
                  <a:pt x="1783" y="151"/>
                  <a:pt x="1784" y="68"/>
                  <a:pt x="1791" y="45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0105" name="Freeform 105"/>
          <p:cNvSpPr>
            <a:spLocks/>
          </p:cNvSpPr>
          <p:nvPr/>
        </p:nvSpPr>
        <p:spPr bwMode="auto">
          <a:xfrm flipV="1">
            <a:off x="5905500" y="4221088"/>
            <a:ext cx="2771775" cy="588963"/>
          </a:xfrm>
          <a:custGeom>
            <a:avLst/>
            <a:gdLst>
              <a:gd name="T0" fmla="*/ 2147483647 w 1814"/>
              <a:gd name="T1" fmla="*/ 0 h 235"/>
              <a:gd name="T2" fmla="*/ 2147483647 w 1814"/>
              <a:gd name="T3" fmla="*/ 2147483647 h 235"/>
              <a:gd name="T4" fmla="*/ 2147483647 w 1814"/>
              <a:gd name="T5" fmla="*/ 2147483647 h 235"/>
              <a:gd name="T6" fmla="*/ 2147483647 w 1814"/>
              <a:gd name="T7" fmla="*/ 2147483647 h 235"/>
              <a:gd name="T8" fmla="*/ 2147483647 w 1814"/>
              <a:gd name="T9" fmla="*/ 2147483647 h 235"/>
              <a:gd name="T10" fmla="*/ 2147483647 w 1814"/>
              <a:gd name="T11" fmla="*/ 2147483647 h 2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4"/>
              <a:gd name="T19" fmla="*/ 0 h 235"/>
              <a:gd name="T20" fmla="*/ 1814 w 1814"/>
              <a:gd name="T21" fmla="*/ 235 h 2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4" h="235">
                <a:moveTo>
                  <a:pt x="68" y="0"/>
                </a:moveTo>
                <a:cubicBezTo>
                  <a:pt x="53" y="71"/>
                  <a:pt x="38" y="143"/>
                  <a:pt x="68" y="181"/>
                </a:cubicBezTo>
                <a:cubicBezTo>
                  <a:pt x="98" y="219"/>
                  <a:pt x="0" y="219"/>
                  <a:pt x="249" y="227"/>
                </a:cubicBezTo>
                <a:cubicBezTo>
                  <a:pt x="498" y="235"/>
                  <a:pt x="1316" y="235"/>
                  <a:pt x="1565" y="227"/>
                </a:cubicBezTo>
                <a:cubicBezTo>
                  <a:pt x="1814" y="219"/>
                  <a:pt x="1709" y="211"/>
                  <a:pt x="1746" y="181"/>
                </a:cubicBezTo>
                <a:cubicBezTo>
                  <a:pt x="1783" y="151"/>
                  <a:pt x="1784" y="68"/>
                  <a:pt x="1791" y="45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831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100" grpId="0"/>
      <p:bldP spid="640101" grpId="0"/>
      <p:bldP spid="640102" grpId="0" animBg="1"/>
      <p:bldP spid="640103" grpId="0" animBg="1"/>
      <p:bldP spid="640104" grpId="0" animBg="1"/>
      <p:bldP spid="64010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7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1979613" y="2205038"/>
            <a:ext cx="5256212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布尔函数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的最简形式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多变量卡诺图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填写卡诺图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卡诺图化简法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08" name="Text Box 15"/>
          <p:cNvSpPr txBox="1">
            <a:spLocks noChangeArrowheads="1"/>
          </p:cNvSpPr>
          <p:nvPr/>
        </p:nvSpPr>
        <p:spPr bwMode="auto">
          <a:xfrm>
            <a:off x="1042988" y="992188"/>
            <a:ext cx="59769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>
                <a:latin typeface="Arial" charset="0"/>
              </a:rPr>
              <a:t>4.  </a:t>
            </a:r>
            <a:r>
              <a:rPr lang="zh-CN" altLang="en-US" sz="4000" b="1">
                <a:latin typeface="Arial" charset="0"/>
              </a:rPr>
              <a:t>卡诺图</a:t>
            </a:r>
            <a:endParaRPr lang="en-US" altLang="zh-CN" sz="4000" b="1">
              <a:latin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6"/>
          <p:cNvSpPr txBox="1">
            <a:spLocks noChangeArrowheads="1"/>
          </p:cNvSpPr>
          <p:nvPr/>
        </p:nvSpPr>
        <p:spPr bwMode="auto">
          <a:xfrm>
            <a:off x="827584" y="1065671"/>
            <a:ext cx="3168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最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简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表达式标准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: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72" name="Text Box 7"/>
          <p:cNvSpPr txBox="1">
            <a:spLocks noChangeArrowheads="1"/>
          </p:cNvSpPr>
          <p:nvPr/>
        </p:nvSpPr>
        <p:spPr bwMode="auto">
          <a:xfrm>
            <a:off x="684088" y="3716338"/>
            <a:ext cx="8136384" cy="2246769"/>
          </a:xfrm>
          <a:prstGeom prst="rect">
            <a:avLst/>
          </a:prstGeom>
          <a:noFill/>
          <a:ln w="2857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52847A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Arial" charset="0"/>
              </a:rPr>
              <a:t>  </a:t>
            </a:r>
            <a:r>
              <a:rPr lang="zh-CN" altLang="en-US" sz="2800" b="1" dirty="0">
                <a:latin typeface="Arial" charset="0"/>
              </a:rPr>
              <a:t>与最小项（最大项）表达式不同</a:t>
            </a:r>
            <a:endParaRPr lang="en-US" altLang="zh-CN" sz="2800" b="1" dirty="0">
              <a:latin typeface="Arial" charset="0"/>
            </a:endParaRPr>
          </a:p>
          <a:p>
            <a:pPr eaLnBrk="1" hangingPunct="1">
              <a:buClr>
                <a:srgbClr val="52847A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 dirty="0">
                <a:latin typeface="Arial" charset="0"/>
              </a:rPr>
              <a:t>最简表达式</a:t>
            </a:r>
            <a:r>
              <a:rPr lang="zh-CN" altLang="en-US" sz="2800" b="1" dirty="0">
                <a:solidFill>
                  <a:srgbClr val="C00000"/>
                </a:solidFill>
                <a:latin typeface="Arial" charset="0"/>
              </a:rPr>
              <a:t>不一定是唯一的</a:t>
            </a:r>
            <a:r>
              <a:rPr lang="en-US" altLang="zh-CN" sz="2800" b="1" dirty="0">
                <a:latin typeface="Arial" charset="0"/>
              </a:rPr>
              <a:t>.</a:t>
            </a:r>
          </a:p>
          <a:p>
            <a:pPr eaLnBrk="1" hangingPunct="1">
              <a:buClr>
                <a:srgbClr val="52847A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 dirty="0">
                <a:latin typeface="Arial" charset="0"/>
              </a:rPr>
              <a:t>但最简表达式的实现代价是相同的（逻辑门的数量相同、输入变量的个数相同）</a:t>
            </a: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auto">
          <a:xfrm>
            <a:off x="1979613" y="1844675"/>
            <a:ext cx="4643437" cy="1169988"/>
          </a:xfrm>
          <a:prstGeom prst="rect">
            <a:avLst/>
          </a:prstGeom>
          <a:solidFill>
            <a:srgbClr val="FFFF99"/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kumimoji="0" lang="zh-CN" altLang="en-US" sz="2800" b="1" dirty="0">
                <a:latin typeface="Arial" charset="0"/>
              </a:rPr>
              <a:t>① </a:t>
            </a:r>
            <a:r>
              <a:rPr kumimoji="0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逻辑门的数量最少</a:t>
            </a:r>
          </a:p>
          <a:p>
            <a:pPr marL="342900" indent="-342900">
              <a:defRPr/>
            </a:pPr>
            <a:r>
              <a:rPr kumimoji="0" lang="zh-CN" altLang="en-US" sz="2800" b="1" dirty="0">
                <a:latin typeface="Arial" charset="0"/>
              </a:rPr>
              <a:t>② </a:t>
            </a:r>
            <a:r>
              <a:rPr kumimoji="0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逻辑门的输入个数最少</a:t>
            </a:r>
          </a:p>
        </p:txBody>
      </p:sp>
      <p:sp>
        <p:nvSpPr>
          <p:cNvPr id="7176" name="Text Box 4"/>
          <p:cNvSpPr txBox="1">
            <a:spLocks noChangeArrowheads="1"/>
          </p:cNvSpPr>
          <p:nvPr/>
        </p:nvSpPr>
        <p:spPr bwMode="auto">
          <a:xfrm>
            <a:off x="1403350" y="260350"/>
            <a:ext cx="65516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布尔函数</a:t>
            </a:r>
            <a:r>
              <a:rPr lang="zh-CN" altLang="en-US" sz="2600" b="1" dirty="0">
                <a:latin typeface="Arial" charset="0"/>
              </a:rPr>
              <a:t>的最简形式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1979613" y="2205038"/>
            <a:ext cx="5256212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布尔函数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的最简形式</a:t>
            </a:r>
            <a:endParaRPr lang="en-US" altLang="zh-CN" sz="3600" b="1" dirty="0">
              <a:solidFill>
                <a:srgbClr val="0066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多变量卡诺图</a:t>
            </a:r>
            <a:endParaRPr lang="en-US" altLang="zh-CN" sz="36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填写卡诺图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卡诺图化简法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01749" name="Object 21"/>
          <p:cNvGraphicFramePr>
            <a:graphicFrameLocks noChangeAspect="1"/>
          </p:cNvGraphicFramePr>
          <p:nvPr/>
        </p:nvGraphicFramePr>
        <p:xfrm>
          <a:off x="900113" y="3284538"/>
          <a:ext cx="762000" cy="395287"/>
        </p:xfrm>
        <a:graphic>
          <a:graphicData uri="http://schemas.openxmlformats.org/presentationml/2006/ole">
            <p:oleObj spid="_x0000_s8392" name="Clip" r:id="rId3" imgW="419048" imgH="218874" progId="">
              <p:embed/>
            </p:oleObj>
          </a:graphicData>
        </a:graphic>
      </p:graphicFrame>
      <p:pic>
        <p:nvPicPr>
          <p:cNvPr id="8196" name="Picture 8" descr="ELEGL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 Box 15"/>
          <p:cNvSpPr txBox="1">
            <a:spLocks noChangeArrowheads="1"/>
          </p:cNvSpPr>
          <p:nvPr/>
        </p:nvSpPr>
        <p:spPr bwMode="auto">
          <a:xfrm>
            <a:off x="1042988" y="992188"/>
            <a:ext cx="59769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>
                <a:latin typeface="Arial" charset="0"/>
              </a:rPr>
              <a:t>4.  </a:t>
            </a:r>
            <a:r>
              <a:rPr lang="zh-CN" altLang="en-US" sz="4000" b="1">
                <a:latin typeface="Arial" charset="0"/>
              </a:rPr>
              <a:t>卡诺图</a:t>
            </a:r>
            <a:endParaRPr lang="en-US" altLang="zh-CN" sz="4000" b="1">
              <a:latin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8"/>
          <p:cNvSpPr txBox="1">
            <a:spLocks noChangeArrowheads="1"/>
          </p:cNvSpPr>
          <p:nvPr/>
        </p:nvSpPr>
        <p:spPr bwMode="auto">
          <a:xfrm>
            <a:off x="755650" y="980728"/>
            <a:ext cx="79200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kumimoji="0" lang="zh-CN" altLang="en-US" sz="2800" b="1" dirty="0">
                <a:latin typeface="Arial" charset="0"/>
              </a:rPr>
              <a:t>单元格对应的最小</a:t>
            </a:r>
            <a:r>
              <a:rPr kumimoji="0" lang="zh-CN" altLang="en-US" sz="2800" b="1" dirty="0" smtClean="0">
                <a:latin typeface="Arial" charset="0"/>
              </a:rPr>
              <a:t>项，按</a:t>
            </a:r>
            <a:r>
              <a:rPr kumimoji="0" lang="zh-CN" altLang="en-US" sz="2800" b="1" dirty="0">
                <a:latin typeface="Arial" charset="0"/>
              </a:rPr>
              <a:t>格雷码摆放</a:t>
            </a:r>
            <a:endParaRPr kumimoji="0" lang="en-US" altLang="zh-CN" sz="2800" b="1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kumimoji="0" lang="zh-CN" altLang="en-US" sz="2800" b="1" dirty="0">
                <a:latin typeface="Arial" charset="0"/>
              </a:rPr>
              <a:t>任何两个相邻单元格对应的最小项只有一个变量取值不同</a:t>
            </a:r>
          </a:p>
        </p:txBody>
      </p:sp>
      <p:pic>
        <p:nvPicPr>
          <p:cNvPr id="12293" name="Picture 9" descr="ELEGL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928" name="Text Box 32"/>
          <p:cNvSpPr txBox="1">
            <a:spLocks noChangeArrowheads="1"/>
          </p:cNvSpPr>
          <p:nvPr/>
        </p:nvSpPr>
        <p:spPr bwMode="auto">
          <a:xfrm>
            <a:off x="695258" y="2365028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Arial" charset="0"/>
              </a:rPr>
              <a:t>1. </a:t>
            </a:r>
            <a:r>
              <a:rPr lang="zh-CN" altLang="en-US" sz="2800" b="1" dirty="0">
                <a:solidFill>
                  <a:schemeClr val="bg1"/>
                </a:solidFill>
                <a:latin typeface="Arial" charset="0"/>
              </a:rPr>
              <a:t>两变量卡诺图</a:t>
            </a:r>
            <a:endParaRPr lang="en-US" altLang="zh-CN" sz="2800" b="1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20894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17239858"/>
              </p:ext>
            </p:extLst>
          </p:nvPr>
        </p:nvGraphicFramePr>
        <p:xfrm>
          <a:off x="279399" y="3968581"/>
          <a:ext cx="4319588" cy="2324100"/>
        </p:xfrm>
        <a:graphic>
          <a:graphicData uri="http://schemas.openxmlformats.org/presentationml/2006/ole">
            <p:oleObj spid="_x0000_s12570" name="Flash 影片" r:id="rId4" imgW="2183040" imgH="1174680" progId="">
              <p:embed/>
            </p:oleObj>
          </a:graphicData>
        </a:graphic>
      </p:graphicFrame>
      <p:sp>
        <p:nvSpPr>
          <p:cNvPr id="12298" name="Rectangle 4"/>
          <p:cNvSpPr>
            <a:spLocks noChangeArrowheads="1"/>
          </p:cNvSpPr>
          <p:nvPr/>
        </p:nvSpPr>
        <p:spPr bwMode="auto">
          <a:xfrm>
            <a:off x="1241425" y="260350"/>
            <a:ext cx="67151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kumimoji="0" lang="zh-CN" altLang="en-US" sz="3200" b="1">
                <a:latin typeface="Arial" charset="0"/>
              </a:rPr>
              <a:t>相邻单元格的属性</a:t>
            </a:r>
            <a:endParaRPr kumimoji="0" lang="en-US" altLang="zh-CN" sz="3200" b="1">
              <a:latin typeface="Arial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36142975"/>
              </p:ext>
            </p:extLst>
          </p:nvPr>
        </p:nvGraphicFramePr>
        <p:xfrm>
          <a:off x="3635896" y="1987381"/>
          <a:ext cx="252028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225"/>
                <a:gridCol w="778967"/>
                <a:gridCol w="792088"/>
              </a:tblGrid>
              <a:tr h="79887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  <a:p>
                      <a:pPr algn="l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   A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3809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3809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54150372"/>
              </p:ext>
            </p:extLst>
          </p:nvPr>
        </p:nvGraphicFramePr>
        <p:xfrm>
          <a:off x="6516216" y="3120051"/>
          <a:ext cx="244757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401"/>
                <a:gridCol w="760428"/>
                <a:gridCol w="823748"/>
              </a:tblGrid>
              <a:tr h="94488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  <a:p>
                      <a:pPr algn="l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  A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2834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2834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17021483"/>
              </p:ext>
            </p:extLst>
          </p:nvPr>
        </p:nvGraphicFramePr>
        <p:xfrm>
          <a:off x="5940224" y="5373216"/>
          <a:ext cx="3023569" cy="520450"/>
        </p:xfrm>
        <a:graphic>
          <a:graphicData uri="http://schemas.openxmlformats.org/presentationml/2006/ole">
            <p:oleObj spid="_x0000_s12571" name="Equation" r:id="rId5" imgW="1549080" imgH="266400" progId="Equation.DSMT4">
              <p:embed/>
            </p:oleObj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2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5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1143000" y="260350"/>
            <a:ext cx="67151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kumimoji="0" lang="zh-CN" altLang="en-US" sz="2800" b="1">
                <a:latin typeface="Arial" charset="0"/>
              </a:rPr>
              <a:t>相邻单元格的属性</a:t>
            </a:r>
            <a:endParaRPr kumimoji="0" lang="en-US" altLang="zh-CN" sz="2800" b="1">
              <a:latin typeface="Arial" charset="0"/>
            </a:endParaRPr>
          </a:p>
        </p:txBody>
      </p:sp>
      <p:sp>
        <p:nvSpPr>
          <p:cNvPr id="13320" name="Text Box 32"/>
          <p:cNvSpPr txBox="1">
            <a:spLocks noChangeArrowheads="1"/>
          </p:cNvSpPr>
          <p:nvPr/>
        </p:nvSpPr>
        <p:spPr bwMode="auto">
          <a:xfrm>
            <a:off x="755650" y="1196975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Arial" charset="0"/>
              </a:rPr>
              <a:t>2. </a:t>
            </a:r>
            <a:r>
              <a:rPr lang="zh-CN" altLang="en-US" sz="2800" b="1">
                <a:solidFill>
                  <a:schemeClr val="bg1"/>
                </a:solidFill>
                <a:latin typeface="Arial" charset="0"/>
              </a:rPr>
              <a:t>三变量卡诺图</a:t>
            </a:r>
            <a:endParaRPr lang="en-US" altLang="zh-CN" sz="2800" b="1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98766579"/>
              </p:ext>
            </p:extLst>
          </p:nvPr>
        </p:nvGraphicFramePr>
        <p:xfrm>
          <a:off x="1835696" y="2564904"/>
          <a:ext cx="529898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796"/>
                <a:gridCol w="1059796"/>
                <a:gridCol w="1059796"/>
                <a:gridCol w="1059796"/>
                <a:gridCol w="1059796"/>
              </a:tblGrid>
              <a:tr h="78114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BC</a:t>
                      </a:r>
                    </a:p>
                    <a:p>
                      <a:pPr algn="l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   A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01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28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28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26964</TotalTime>
  <Words>2979</Words>
  <Application>Microsoft Office PowerPoint</Application>
  <PresentationFormat>全屏显示(4:3)</PresentationFormat>
  <Paragraphs>1577</Paragraphs>
  <Slides>51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51</vt:i4>
      </vt:variant>
    </vt:vector>
  </HeadingPairs>
  <TitlesOfParts>
    <vt:vector size="56" baseType="lpstr">
      <vt:lpstr>Soaring</vt:lpstr>
      <vt:lpstr>Clip</vt:lpstr>
      <vt:lpstr>公式</vt:lpstr>
      <vt:lpstr>Flash 影片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</vt:vector>
  </TitlesOfParts>
  <Company>niuyv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hp</cp:lastModifiedBy>
  <cp:revision>2316</cp:revision>
  <dcterms:created xsi:type="dcterms:W3CDTF">2002-03-18T12:39:57Z</dcterms:created>
  <dcterms:modified xsi:type="dcterms:W3CDTF">2018-04-17T04:50:42Z</dcterms:modified>
</cp:coreProperties>
</file>