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1005" r:id="rId2"/>
    <p:sldId id="1058" r:id="rId3"/>
    <p:sldId id="1076" r:id="rId4"/>
    <p:sldId id="1040" r:id="rId5"/>
    <p:sldId id="1050" r:id="rId6"/>
    <p:sldId id="1068" r:id="rId7"/>
    <p:sldId id="1077" r:id="rId8"/>
    <p:sldId id="1041" r:id="rId9"/>
    <p:sldId id="1064" r:id="rId10"/>
    <p:sldId id="1010" r:id="rId11"/>
    <p:sldId id="1051" r:id="rId12"/>
    <p:sldId id="1043" r:id="rId13"/>
    <p:sldId id="1044" r:id="rId14"/>
    <p:sldId id="1078" r:id="rId15"/>
    <p:sldId id="1079" r:id="rId16"/>
    <p:sldId id="1012" r:id="rId17"/>
    <p:sldId id="1045" r:id="rId18"/>
    <p:sldId id="1028" r:id="rId19"/>
    <p:sldId id="1042" r:id="rId20"/>
    <p:sldId id="1015" r:id="rId21"/>
    <p:sldId id="1016" r:id="rId22"/>
    <p:sldId id="1080" r:id="rId23"/>
    <p:sldId id="1063" r:id="rId24"/>
    <p:sldId id="1014" r:id="rId25"/>
    <p:sldId id="1046" r:id="rId26"/>
    <p:sldId id="1047" r:id="rId27"/>
    <p:sldId id="108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CC66"/>
    <a:srgbClr val="00CC00"/>
    <a:srgbClr val="CC0099"/>
    <a:srgbClr val="FF99FF"/>
    <a:srgbClr val="CCCC00"/>
    <a:srgbClr val="B2B2B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384" autoAdjust="0"/>
  </p:normalViewPr>
  <p:slideViewPr>
    <p:cSldViewPr>
      <p:cViewPr varScale="1">
        <p:scale>
          <a:sx n="121" d="100"/>
          <a:sy n="121" d="100"/>
        </p:scale>
        <p:origin x="84" y="816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5.wmf"/><Relationship Id="rId5" Type="http://schemas.openxmlformats.org/officeDocument/2006/relationships/image" Target="../media/image2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9A18CF-7F96-4441-8224-1D58BACDA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03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88C6-D531-4B63-96A6-B7CEEC3E9EA7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96888-A548-496A-BBA8-9E0B4CA3D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9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72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72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96888-A548-496A-BBA8-9E0B4CA3DA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6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96888-A548-496A-BBA8-9E0B4CA3DA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3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88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97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96888-A548-496A-BBA8-9E0B4CA3DA2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75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3F96A-F0E1-40BC-8950-5BBC16975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14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8B13-292B-4338-8A94-2EEA0C0AB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9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1615-7EE3-4374-9A55-80CD651D0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1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3F5DB-E170-49E1-BB59-AA569937A1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E23AF-03DC-4E77-8BC8-3C5DD3DA4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6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6EAF9-FCC2-4F01-A9B3-026FD14C6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5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D06D-D9EE-4B47-8DFC-58237E836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C80C-A665-4C83-94AF-426494F15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7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8DE6-26FD-4245-A9A4-CF3F6043F3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DC12-687D-42FF-995E-E7FC07119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5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0547-7CD3-41D5-A830-48A6631F7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5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68C890D-0070-4477-BA38-65CF0FA6C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.wmf"/><Relationship Id="rId3" Type="http://schemas.openxmlformats.org/officeDocument/2006/relationships/image" Target="../media/image3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6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3.png"/><Relationship Id="rId7" Type="http://schemas.openxmlformats.org/officeDocument/2006/relationships/image" Target="../media/image33.wmf"/><Relationship Id="rId12" Type="http://schemas.openxmlformats.org/officeDocument/2006/relationships/image" Target="../media/image34.wmf"/><Relationship Id="rId1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3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2411760" y="1821309"/>
            <a:ext cx="1749127" cy="86307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kern="10" dirty="0">
                <a:ln w="381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Unit 6</a:t>
            </a:r>
            <a:endParaRPr lang="zh-CN" altLang="en-US" sz="4400" kern="10" dirty="0"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58616" y="1761058"/>
            <a:ext cx="49287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/>
              <a:t>冒险</a:t>
            </a:r>
            <a:endParaRPr lang="en-US" altLang="zh-CN" sz="5400" b="1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72118" y="3642871"/>
            <a:ext cx="7344816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李琼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计算学部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5085184"/>
            <a:ext cx="1467148" cy="12757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23929" y="2515285"/>
            <a:ext cx="5040560" cy="2870278"/>
            <a:chOff x="3923929" y="2599639"/>
            <a:chExt cx="5040560" cy="2701569"/>
          </a:xfrm>
        </p:grpSpPr>
        <p:sp>
          <p:nvSpPr>
            <p:cNvPr id="15" name="矩形 14"/>
            <p:cNvSpPr/>
            <p:nvPr/>
          </p:nvSpPr>
          <p:spPr bwMode="auto">
            <a:xfrm>
              <a:off x="3923929" y="2599639"/>
              <a:ext cx="5040560" cy="2644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351" name="Rectangle 62"/>
            <p:cNvSpPr>
              <a:spLocks noChangeArrowheads="1"/>
            </p:cNvSpPr>
            <p:nvPr/>
          </p:nvSpPr>
          <p:spPr bwMode="auto">
            <a:xfrm>
              <a:off x="4055948" y="2637485"/>
              <a:ext cx="404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lt"/>
                </a:rPr>
                <a:t>B</a:t>
              </a:r>
            </a:p>
          </p:txBody>
        </p:sp>
        <p:sp>
          <p:nvSpPr>
            <p:cNvPr id="14352" name="Line 63"/>
            <p:cNvSpPr>
              <a:spLocks noChangeShapeType="1"/>
            </p:cNvSpPr>
            <p:nvPr/>
          </p:nvSpPr>
          <p:spPr bwMode="auto">
            <a:xfrm>
              <a:off x="4908810" y="3977278"/>
              <a:ext cx="43497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3" name="Line 64"/>
            <p:cNvSpPr>
              <a:spLocks noChangeShapeType="1"/>
            </p:cNvSpPr>
            <p:nvPr/>
          </p:nvSpPr>
          <p:spPr bwMode="auto">
            <a:xfrm flipH="1">
              <a:off x="5661285" y="3977278"/>
              <a:ext cx="45243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4" name="Text Box 65"/>
            <p:cNvSpPr txBox="1">
              <a:spLocks noChangeArrowheads="1"/>
            </p:cNvSpPr>
            <p:nvPr/>
          </p:nvSpPr>
          <p:spPr bwMode="auto">
            <a:xfrm>
              <a:off x="4790301" y="3458165"/>
              <a:ext cx="5238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 err="1">
                  <a:latin typeface="+mn-lt"/>
                </a:rPr>
                <a:t>t</a:t>
              </a:r>
              <a:r>
                <a:rPr lang="en-US" altLang="zh-CN" sz="2800" b="1" i="1" baseline="-25000" dirty="0" err="1">
                  <a:latin typeface="+mn-lt"/>
                </a:rPr>
                <a:t>pd</a:t>
              </a:r>
              <a:endParaRPr lang="en-US" altLang="zh-CN" sz="2800" b="1" i="1" dirty="0">
                <a:latin typeface="+mn-lt"/>
              </a:endParaRPr>
            </a:p>
          </p:txBody>
        </p:sp>
        <p:sp>
          <p:nvSpPr>
            <p:cNvPr id="14355" name="Line 66"/>
            <p:cNvSpPr>
              <a:spLocks noChangeShapeType="1"/>
            </p:cNvSpPr>
            <p:nvPr/>
          </p:nvSpPr>
          <p:spPr bwMode="auto">
            <a:xfrm>
              <a:off x="5650172" y="2805658"/>
              <a:ext cx="0" cy="243840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6" name="Line 67"/>
            <p:cNvSpPr>
              <a:spLocks noChangeShapeType="1"/>
            </p:cNvSpPr>
            <p:nvPr/>
          </p:nvSpPr>
          <p:spPr bwMode="auto">
            <a:xfrm>
              <a:off x="5345372" y="3262858"/>
              <a:ext cx="0" cy="203835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7" name="Line 68"/>
            <p:cNvSpPr>
              <a:spLocks noChangeShapeType="1"/>
            </p:cNvSpPr>
            <p:nvPr/>
          </p:nvSpPr>
          <p:spPr bwMode="auto">
            <a:xfrm>
              <a:off x="4518285" y="4482058"/>
              <a:ext cx="1116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8" name="Line 69"/>
            <p:cNvSpPr>
              <a:spLocks noChangeShapeType="1"/>
            </p:cNvSpPr>
            <p:nvPr/>
          </p:nvSpPr>
          <p:spPr bwMode="auto">
            <a:xfrm flipV="1">
              <a:off x="5653707" y="4482058"/>
              <a:ext cx="0" cy="533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59" name="Line 70"/>
            <p:cNvSpPr>
              <a:spLocks noChangeShapeType="1"/>
            </p:cNvSpPr>
            <p:nvPr/>
          </p:nvSpPr>
          <p:spPr bwMode="auto">
            <a:xfrm>
              <a:off x="5652120" y="5015458"/>
              <a:ext cx="30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60" name="Line 71"/>
            <p:cNvSpPr>
              <a:spLocks noChangeShapeType="1"/>
            </p:cNvSpPr>
            <p:nvPr/>
          </p:nvSpPr>
          <p:spPr bwMode="auto">
            <a:xfrm>
              <a:off x="5958507" y="4482058"/>
              <a:ext cx="0" cy="533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61" name="Line 72"/>
            <p:cNvSpPr>
              <a:spLocks noChangeShapeType="1"/>
            </p:cNvSpPr>
            <p:nvPr/>
          </p:nvSpPr>
          <p:spPr bwMode="auto">
            <a:xfrm>
              <a:off x="5940152" y="4494758"/>
              <a:ext cx="28956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4363" name="Text Box 76"/>
            <p:cNvSpPr txBox="1">
              <a:spLocks noChangeArrowheads="1"/>
            </p:cNvSpPr>
            <p:nvPr/>
          </p:nvSpPr>
          <p:spPr bwMode="auto">
            <a:xfrm>
              <a:off x="4096429" y="4332150"/>
              <a:ext cx="533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+mn-lt"/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560" y="3791174"/>
                  <a:ext cx="51328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acc>
                      </m:oMath>
                    </m:oMathPara>
                  </a14:m>
                  <a:endParaRPr lang="en-US" altLang="zh-CN" sz="2800" b="1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7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560" y="3791174"/>
                  <a:ext cx="51328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/>
            <p:cNvGrpSpPr/>
            <p:nvPr/>
          </p:nvGrpSpPr>
          <p:grpSpPr>
            <a:xfrm>
              <a:off x="4518441" y="2780218"/>
              <a:ext cx="3910798" cy="536911"/>
              <a:chOff x="4300140" y="1151820"/>
              <a:chExt cx="3910798" cy="536911"/>
            </a:xfrm>
          </p:grpSpPr>
          <p:sp>
            <p:nvSpPr>
              <p:cNvPr id="71" name="Line 68"/>
              <p:cNvSpPr>
                <a:spLocks noChangeShapeType="1"/>
              </p:cNvSpPr>
              <p:nvPr/>
            </p:nvSpPr>
            <p:spPr bwMode="auto">
              <a:xfrm>
                <a:off x="4300140" y="1151820"/>
                <a:ext cx="8382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4" name="Line 68"/>
              <p:cNvSpPr>
                <a:spLocks noChangeShapeType="1"/>
              </p:cNvSpPr>
              <p:nvPr/>
            </p:nvSpPr>
            <p:spPr bwMode="auto">
              <a:xfrm>
                <a:off x="7372738" y="1174062"/>
                <a:ext cx="8382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5" name="Line 69"/>
              <p:cNvSpPr>
                <a:spLocks noChangeShapeType="1"/>
              </p:cNvSpPr>
              <p:nvPr/>
            </p:nvSpPr>
            <p:spPr bwMode="auto">
              <a:xfrm flipV="1">
                <a:off x="5121557" y="115182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6" name="Line 72"/>
              <p:cNvSpPr>
                <a:spLocks noChangeShapeType="1"/>
              </p:cNvSpPr>
              <p:nvPr/>
            </p:nvSpPr>
            <p:spPr bwMode="auto">
              <a:xfrm>
                <a:off x="5121557" y="1685220"/>
                <a:ext cx="22680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7" name="Line 69"/>
              <p:cNvSpPr>
                <a:spLocks noChangeShapeType="1"/>
              </p:cNvSpPr>
              <p:nvPr/>
            </p:nvSpPr>
            <p:spPr bwMode="auto">
              <a:xfrm flipV="1">
                <a:off x="7381319" y="1155331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rot="10800000">
              <a:off x="7922733" y="4219880"/>
              <a:ext cx="756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3" name="Line 68"/>
            <p:cNvSpPr>
              <a:spLocks noChangeShapeType="1"/>
            </p:cNvSpPr>
            <p:nvPr/>
          </p:nvSpPr>
          <p:spPr bwMode="auto">
            <a:xfrm rot="10800000">
              <a:off x="4574397" y="4227206"/>
              <a:ext cx="1080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4" name="Line 69"/>
            <p:cNvSpPr>
              <a:spLocks noChangeShapeType="1"/>
            </p:cNvSpPr>
            <p:nvPr/>
          </p:nvSpPr>
          <p:spPr bwMode="auto">
            <a:xfrm rot="10800000" flipV="1">
              <a:off x="7927018" y="3693806"/>
              <a:ext cx="0" cy="533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rot="10800000">
              <a:off x="5654733" y="3717165"/>
              <a:ext cx="2268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8" name="Line 69"/>
            <p:cNvSpPr>
              <a:spLocks noChangeShapeType="1"/>
            </p:cNvSpPr>
            <p:nvPr/>
          </p:nvSpPr>
          <p:spPr bwMode="auto">
            <a:xfrm rot="10800000" flipV="1">
              <a:off x="5654397" y="3712537"/>
              <a:ext cx="0" cy="533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51" name="Rectangle 26" descr="深色下对角线"/>
          <p:cNvSpPr>
            <a:spLocks noChangeArrowheads="1"/>
          </p:cNvSpPr>
          <p:nvPr/>
        </p:nvSpPr>
        <p:spPr bwMode="auto">
          <a:xfrm>
            <a:off x="5668001" y="4530843"/>
            <a:ext cx="284004" cy="538402"/>
          </a:xfrm>
          <a:prstGeom prst="rect">
            <a:avLst/>
          </a:prstGeom>
          <a:pattFill prst="dkDnDiag">
            <a:fgClr>
              <a:srgbClr val="FF9900"/>
            </a:fgClr>
            <a:bgClr>
              <a:srgbClr val="CC00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pic>
        <p:nvPicPr>
          <p:cNvPr id="14344" name="Picture 81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 dirty="0"/>
              <a:t>静态冒险</a:t>
            </a:r>
            <a:endParaRPr kumimoji="0" lang="en-US" altLang="zh-CN" sz="3200" b="1" dirty="0"/>
          </a:p>
        </p:txBody>
      </p:sp>
      <p:sp>
        <p:nvSpPr>
          <p:cNvPr id="814159" name="Line 79"/>
          <p:cNvSpPr>
            <a:spLocks noChangeShapeType="1"/>
          </p:cNvSpPr>
          <p:nvPr/>
        </p:nvSpPr>
        <p:spPr bwMode="auto">
          <a:xfrm flipH="1" flipV="1">
            <a:off x="5973461" y="4733481"/>
            <a:ext cx="627052" cy="174625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514975" y="4544956"/>
            <a:ext cx="2449513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 dirty="0">
                <a:latin typeface="+mn-lt"/>
              </a:rPr>
              <a:t>静态</a:t>
            </a:r>
            <a:r>
              <a:rPr kumimoji="0" lang="en-US" altLang="zh-CN" b="1" dirty="0">
                <a:latin typeface="+mn-lt"/>
              </a:rPr>
              <a:t>-1 </a:t>
            </a:r>
            <a:r>
              <a:rPr kumimoji="0" lang="zh-CN" altLang="en-US" b="1" dirty="0">
                <a:latin typeface="+mn-lt"/>
              </a:rPr>
              <a:t>冒险</a:t>
            </a:r>
            <a:endParaRPr lang="en-US" altLang="zh-CN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20313"/>
              </p:ext>
            </p:extLst>
          </p:nvPr>
        </p:nvGraphicFramePr>
        <p:xfrm>
          <a:off x="823685" y="1092182"/>
          <a:ext cx="2089595" cy="52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3" name="Equation" r:id="rId5" imgW="863280" imgH="215640" progId="Equation.DSMT4">
                  <p:embed/>
                </p:oleObj>
              </mc:Choice>
              <mc:Fallback>
                <p:oleObj name="Equation" r:id="rId5" imgW="863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685" y="1092182"/>
                        <a:ext cx="2089595" cy="522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76054"/>
              </p:ext>
            </p:extLst>
          </p:nvPr>
        </p:nvGraphicFramePr>
        <p:xfrm>
          <a:off x="766763" y="1833563"/>
          <a:ext cx="22431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"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763" y="1833563"/>
                        <a:ext cx="224313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956703"/>
              </p:ext>
            </p:extLst>
          </p:nvPr>
        </p:nvGraphicFramePr>
        <p:xfrm>
          <a:off x="806694" y="2391799"/>
          <a:ext cx="15970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5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6694" y="2391799"/>
                        <a:ext cx="1597025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07504" y="3018067"/>
            <a:ext cx="3600400" cy="1870602"/>
            <a:chOff x="107504" y="3018067"/>
            <a:chExt cx="3600400" cy="1870602"/>
          </a:xfrm>
        </p:grpSpPr>
        <p:sp>
          <p:nvSpPr>
            <p:cNvPr id="13" name="矩形 12"/>
            <p:cNvSpPr/>
            <p:nvPr/>
          </p:nvSpPr>
          <p:spPr bwMode="auto">
            <a:xfrm>
              <a:off x="107504" y="3018067"/>
              <a:ext cx="3600400" cy="18706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07413" y="3187416"/>
              <a:ext cx="3116263" cy="1314450"/>
              <a:chOff x="737179" y="3509963"/>
              <a:chExt cx="3116263" cy="1314450"/>
            </a:xfrm>
          </p:grpSpPr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737179" y="3509963"/>
                <a:ext cx="3116263" cy="1314450"/>
                <a:chOff x="384" y="2988"/>
                <a:chExt cx="1963" cy="828"/>
              </a:xfrm>
            </p:grpSpPr>
            <p:grpSp>
              <p:nvGrpSpPr>
                <p:cNvPr id="14366" name="Group 42"/>
                <p:cNvGrpSpPr>
                  <a:grpSpLocks/>
                </p:cNvGrpSpPr>
                <p:nvPr/>
              </p:nvGrpSpPr>
              <p:grpSpPr bwMode="auto">
                <a:xfrm>
                  <a:off x="845" y="3600"/>
                  <a:ext cx="587" cy="216"/>
                  <a:chOff x="1008" y="3744"/>
                  <a:chExt cx="960" cy="336"/>
                </a:xfrm>
              </p:grpSpPr>
              <p:sp>
                <p:nvSpPr>
                  <p:cNvPr id="1437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744"/>
                    <a:ext cx="288" cy="336"/>
                  </a:xfrm>
                  <a:prstGeom prst="rect">
                    <a:avLst/>
                  </a:prstGeom>
                  <a:noFill/>
                  <a:ln w="38100" cap="sq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3200" b="1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143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912"/>
                    <a:ext cx="288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43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3912"/>
                    <a:ext cx="288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43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588" y="3868"/>
                    <a:ext cx="96" cy="96"/>
                  </a:xfrm>
                  <a:prstGeom prst="ellipse">
                    <a:avLst/>
                  </a:prstGeom>
                  <a:noFill/>
                  <a:ln w="38100" cap="sq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4367" name="Rectangle 47"/>
                <p:cNvSpPr>
                  <a:spLocks noChangeArrowheads="1"/>
                </p:cNvSpPr>
                <p:nvPr/>
              </p:nvSpPr>
              <p:spPr bwMode="auto">
                <a:xfrm rot="5400000">
                  <a:off x="1571" y="3448"/>
                  <a:ext cx="432" cy="207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6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45" y="3180"/>
                  <a:ext cx="461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69" name="Line 49"/>
                <p:cNvSpPr>
                  <a:spLocks noChangeShapeType="1"/>
                </p:cNvSpPr>
                <p:nvPr/>
              </p:nvSpPr>
              <p:spPr bwMode="auto">
                <a:xfrm>
                  <a:off x="845" y="3180"/>
                  <a:ext cx="0" cy="52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594" y="3180"/>
                  <a:ext cx="3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1" name="Oval 51"/>
                <p:cNvSpPr>
                  <a:spLocks noChangeArrowheads="1"/>
                </p:cNvSpPr>
                <p:nvPr/>
              </p:nvSpPr>
              <p:spPr bwMode="auto">
                <a:xfrm>
                  <a:off x="824" y="3156"/>
                  <a:ext cx="42" cy="4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4" y="2988"/>
                  <a:ext cx="33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143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517" y="3420"/>
                  <a:ext cx="16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517" y="31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291" y="3180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6" name="Line 56"/>
                <p:cNvSpPr>
                  <a:spLocks noChangeShapeType="1"/>
                </p:cNvSpPr>
                <p:nvPr/>
              </p:nvSpPr>
              <p:spPr bwMode="auto">
                <a:xfrm>
                  <a:off x="1894" y="3576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7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137" y="3453"/>
                  <a:ext cx="2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bg2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dirty="0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4378" name="Line 58"/>
                <p:cNvSpPr>
                  <a:spLocks noChangeShapeType="1"/>
                </p:cNvSpPr>
                <p:nvPr/>
              </p:nvSpPr>
              <p:spPr bwMode="auto">
                <a:xfrm>
                  <a:off x="1392" y="370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2794579" y="4166234"/>
                <a:ext cx="526132" cy="47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14159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84776" y="1800319"/>
            <a:ext cx="1674812" cy="530224"/>
            <a:chOff x="1768" y="936"/>
            <a:chExt cx="1055" cy="334"/>
          </a:xfrm>
        </p:grpSpPr>
        <p:sp>
          <p:nvSpPr>
            <p:cNvPr id="13378" name="Line 3"/>
            <p:cNvSpPr>
              <a:spLocks noChangeShapeType="1"/>
            </p:cNvSpPr>
            <p:nvPr/>
          </p:nvSpPr>
          <p:spPr bwMode="auto">
            <a:xfrm>
              <a:off x="2435" y="975"/>
              <a:ext cx="11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3060" name="Rectangle 4"/>
            <p:cNvSpPr>
              <a:spLocks noChangeArrowheads="1"/>
            </p:cNvSpPr>
            <p:nvPr/>
          </p:nvSpPr>
          <p:spPr bwMode="auto">
            <a:xfrm>
              <a:off x="2695" y="960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3061" name="Rectangle 5"/>
            <p:cNvSpPr>
              <a:spLocks noChangeArrowheads="1"/>
            </p:cNvSpPr>
            <p:nvPr/>
          </p:nvSpPr>
          <p:spPr bwMode="auto">
            <a:xfrm>
              <a:off x="2567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2" name="Rectangle 6"/>
            <p:cNvSpPr>
              <a:spLocks noChangeArrowheads="1"/>
            </p:cNvSpPr>
            <p:nvPr/>
          </p:nvSpPr>
          <p:spPr bwMode="auto">
            <a:xfrm>
              <a:off x="2255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3" name="Rectangle 7"/>
            <p:cNvSpPr>
              <a:spLocks noChangeArrowheads="1"/>
            </p:cNvSpPr>
            <p:nvPr/>
          </p:nvSpPr>
          <p:spPr bwMode="auto">
            <a:xfrm>
              <a:off x="1947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4" name="Rectangle 8"/>
            <p:cNvSpPr>
              <a:spLocks noChangeArrowheads="1"/>
            </p:cNvSpPr>
            <p:nvPr/>
          </p:nvSpPr>
          <p:spPr bwMode="auto">
            <a:xfrm>
              <a:off x="2411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5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66" name="Rectangle 10"/>
            <p:cNvSpPr>
              <a:spLocks noChangeArrowheads="1"/>
            </p:cNvSpPr>
            <p:nvPr/>
          </p:nvSpPr>
          <p:spPr bwMode="auto">
            <a:xfrm>
              <a:off x="1768" y="960"/>
              <a:ext cx="1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922963" y="1294389"/>
            <a:ext cx="2465387" cy="530224"/>
            <a:chOff x="288" y="936"/>
            <a:chExt cx="1553" cy="334"/>
          </a:xfrm>
        </p:grpSpPr>
        <p:sp>
          <p:nvSpPr>
            <p:cNvPr id="813073" name="Rectangle 17"/>
            <p:cNvSpPr>
              <a:spLocks noChangeArrowheads="1"/>
            </p:cNvSpPr>
            <p:nvPr/>
          </p:nvSpPr>
          <p:spPr bwMode="auto">
            <a:xfrm>
              <a:off x="1319" y="960"/>
              <a:ext cx="12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3074" name="Rectangle 18"/>
            <p:cNvSpPr>
              <a:spLocks noChangeArrowheads="1"/>
            </p:cNvSpPr>
            <p:nvPr/>
          </p:nvSpPr>
          <p:spPr bwMode="auto">
            <a:xfrm>
              <a:off x="1190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5" name="Rectangle 19"/>
            <p:cNvSpPr>
              <a:spLocks noChangeArrowheads="1"/>
            </p:cNvSpPr>
            <p:nvPr/>
          </p:nvSpPr>
          <p:spPr bwMode="auto">
            <a:xfrm>
              <a:off x="864" y="936"/>
              <a:ext cx="14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6" name="Rectangle 20"/>
            <p:cNvSpPr>
              <a:spLocks noChangeArrowheads="1"/>
            </p:cNvSpPr>
            <p:nvPr/>
          </p:nvSpPr>
          <p:spPr bwMode="auto">
            <a:xfrm>
              <a:off x="1008" y="960"/>
              <a:ext cx="17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7" name="Rectangle 21"/>
            <p:cNvSpPr>
              <a:spLocks noChangeArrowheads="1"/>
            </p:cNvSpPr>
            <p:nvPr/>
          </p:nvSpPr>
          <p:spPr bwMode="auto">
            <a:xfrm>
              <a:off x="699" y="960"/>
              <a:ext cx="17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8" name="Rectangle 22"/>
            <p:cNvSpPr>
              <a:spLocks noChangeArrowheads="1"/>
            </p:cNvSpPr>
            <p:nvPr/>
          </p:nvSpPr>
          <p:spPr bwMode="auto">
            <a:xfrm>
              <a:off x="1584" y="960"/>
              <a:ext cx="25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，</a:t>
              </a:r>
              <a:endPara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13079" name="Rectangle 23"/>
            <p:cNvSpPr>
              <a:spLocks noChangeArrowheads="1"/>
            </p:cNvSpPr>
            <p:nvPr/>
          </p:nvSpPr>
          <p:spPr bwMode="auto">
            <a:xfrm>
              <a:off x="288" y="960"/>
              <a:ext cx="1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If</a:t>
              </a:r>
            </a:p>
          </p:txBody>
        </p:sp>
      </p:grpSp>
      <p:pic>
        <p:nvPicPr>
          <p:cNvPr id="13321" name="Picture 7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87" y="1033300"/>
            <a:ext cx="5183601" cy="157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30" y="2564904"/>
            <a:ext cx="7837926" cy="2681759"/>
          </a:xfrm>
          <a:prstGeom prst="rect">
            <a:avLst/>
          </a:prstGeom>
        </p:spPr>
      </p:pic>
      <p:sp>
        <p:nvSpPr>
          <p:cNvPr id="813126" name="Line 70"/>
          <p:cNvSpPr>
            <a:spLocks noChangeShapeType="1"/>
          </p:cNvSpPr>
          <p:nvPr/>
        </p:nvSpPr>
        <p:spPr bwMode="auto">
          <a:xfrm flipH="1" flipV="1">
            <a:off x="5984775" y="4945289"/>
            <a:ext cx="546100" cy="79105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728000" y="2929105"/>
            <a:ext cx="6564620" cy="360000"/>
            <a:chOff x="1728000" y="3285024"/>
            <a:chExt cx="6564620" cy="360000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1728000" y="3645024"/>
              <a:ext cx="2916000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4656620" y="3292528"/>
              <a:ext cx="3636000" cy="12032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4644007" y="3285024"/>
              <a:ext cx="1" cy="3600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301880" y="2675751"/>
                <a:ext cx="30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80" y="2675751"/>
                <a:ext cx="3077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000" t="-1639" r="-3400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 dirty="0"/>
              <a:t>静态冒险</a:t>
            </a:r>
            <a:endParaRPr kumimoji="0" lang="en-US" altLang="zh-CN" sz="3200" b="1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434831" y="5646623"/>
            <a:ext cx="2449513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 dirty="0">
                <a:latin typeface="+mn-lt"/>
              </a:rPr>
              <a:t>静态</a:t>
            </a:r>
            <a:r>
              <a:rPr kumimoji="0" lang="en-US" altLang="zh-CN" b="1" dirty="0">
                <a:latin typeface="+mn-lt"/>
              </a:rPr>
              <a:t>-1 </a:t>
            </a:r>
            <a:r>
              <a:rPr kumimoji="0" lang="zh-CN" altLang="en-US" b="1" dirty="0">
                <a:latin typeface="+mn-lt"/>
              </a:rPr>
              <a:t>冒险</a:t>
            </a:r>
            <a:endParaRPr lang="en-US" altLang="zh-CN" dirty="0">
              <a:latin typeface="+mn-lt"/>
            </a:endParaRPr>
          </a:p>
        </p:txBody>
      </p:sp>
      <p:sp>
        <p:nvSpPr>
          <p:cNvPr id="32" name="Rectangle 26" descr="深色下对角线"/>
          <p:cNvSpPr>
            <a:spLocks noChangeArrowheads="1"/>
          </p:cNvSpPr>
          <p:nvPr/>
        </p:nvSpPr>
        <p:spPr bwMode="auto">
          <a:xfrm>
            <a:off x="5592697" y="4545329"/>
            <a:ext cx="925136" cy="310544"/>
          </a:xfrm>
          <a:prstGeom prst="rect">
            <a:avLst/>
          </a:prstGeom>
          <a:pattFill prst="dkDnDiag">
            <a:fgClr>
              <a:srgbClr val="FF9900"/>
            </a:fgClr>
            <a:bgClr>
              <a:srgbClr val="CC00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33" name="云形标注 32"/>
          <p:cNvSpPr/>
          <p:nvPr/>
        </p:nvSpPr>
        <p:spPr bwMode="auto">
          <a:xfrm>
            <a:off x="107504" y="5553255"/>
            <a:ext cx="3384376" cy="702766"/>
          </a:xfrm>
          <a:prstGeom prst="cloudCallou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A=</a:t>
            </a:r>
            <a:r>
              <a:rPr lang="en-US" altLang="zh-CN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,C</a:t>
            </a:r>
            <a:r>
              <a:rPr lang="en-US" altLang="zh-CN" dirty="0">
                <a:latin typeface="+mn-lt"/>
              </a:rPr>
              <a:t>=1</a:t>
            </a:r>
            <a:r>
              <a:rPr lang="en-US" altLang="zh-CN" i="1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?</a:t>
            </a:r>
            <a:endParaRPr kumimoji="1" lang="zh-CN" altLang="en-US" sz="2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76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26" grpId="0" animBg="1"/>
      <p:bldP spid="20" grpId="0"/>
      <p:bldP spid="31" grpId="0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动态冒险</a:t>
            </a:r>
            <a:endParaRPr lang="en-US" altLang="zh-CN" sz="3200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15616" y="1196752"/>
            <a:ext cx="7056437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dirty="0"/>
              <a:t>发生的电路多于两级</a:t>
            </a:r>
            <a:endParaRPr kumimoji="0" lang="en-US" altLang="zh-CN" sz="2800" dirty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dirty="0"/>
              <a:t>某输入信号发生变化后，将</a:t>
            </a:r>
            <a:r>
              <a:rPr kumimoji="0" lang="zh-CN" altLang="en-US" sz="2800" dirty="0" smtClean="0"/>
              <a:t>影响</a:t>
            </a:r>
            <a:r>
              <a:rPr kumimoji="0" lang="zh-CN" altLang="en-US" sz="2800" dirty="0"/>
              <a:t>多</a:t>
            </a:r>
            <a:r>
              <a:rPr kumimoji="0" lang="zh-CN" altLang="en-US" sz="2800" dirty="0" smtClean="0"/>
              <a:t>个门的输出信号</a:t>
            </a:r>
            <a:r>
              <a:rPr kumimoji="0" lang="zh-CN" altLang="en-US" sz="2800" dirty="0"/>
              <a:t>，不同信号有不同的路径，通过电路的时间延迟可能不同</a:t>
            </a:r>
            <a:endParaRPr kumimoji="0" lang="en-US" altLang="zh-CN" sz="2800" dirty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kumimoji="0" lang="zh-CN" altLang="en-US" sz="2800" dirty="0"/>
              <a:t>输入改变一次，输出可能改变多次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914400" y="1196975"/>
            <a:ext cx="7042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40000"/>
              </a:lnSpc>
              <a:buClr>
                <a:schemeClr val="bg1"/>
              </a:buClr>
              <a:buFont typeface="Arial" charset="0"/>
              <a:buChar char="•"/>
            </a:pPr>
            <a:r>
              <a:rPr kumimoji="0" lang="zh-CN" altLang="en-US" sz="2800" b="1" dirty="0"/>
              <a:t>当</a:t>
            </a:r>
            <a:r>
              <a:rPr kumimoji="0" lang="en-US" altLang="zh-CN" sz="2800" b="1" dirty="0"/>
              <a:t>   WYZ=001,  F=X'</a:t>
            </a:r>
          </a:p>
          <a:p>
            <a:pPr marL="457200" indent="-457200">
              <a:lnSpc>
                <a:spcPct val="140000"/>
              </a:lnSpc>
              <a:buClr>
                <a:schemeClr val="bg1"/>
              </a:buClr>
              <a:buFont typeface="Arial" charset="0"/>
              <a:buChar char="•"/>
            </a:pPr>
            <a:r>
              <a:rPr kumimoji="0" lang="en-US" altLang="zh-CN" sz="2800" b="1" dirty="0"/>
              <a:t>X – F </a:t>
            </a:r>
            <a:r>
              <a:rPr kumimoji="0" lang="zh-CN" altLang="en-US" sz="2800" b="1" dirty="0"/>
              <a:t>之间存在</a:t>
            </a:r>
            <a:r>
              <a:rPr kumimoji="0" lang="en-US" altLang="zh-CN" sz="2800" b="1" dirty="0"/>
              <a:t>3</a:t>
            </a:r>
            <a:r>
              <a:rPr kumimoji="0" lang="zh-CN" altLang="en-US" sz="2800" b="1" dirty="0"/>
              <a:t>条路径</a:t>
            </a:r>
            <a:endParaRPr kumimoji="0" lang="en-US" altLang="zh-CN" sz="2800" b="1" dirty="0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648069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动态冒险</a:t>
            </a:r>
            <a:endParaRPr lang="en-US" altLang="zh-CN" sz="3200" b="1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69" y="1019175"/>
            <a:ext cx="1439862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例：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72782"/>
              </p:ext>
            </p:extLst>
          </p:nvPr>
        </p:nvGraphicFramePr>
        <p:xfrm>
          <a:off x="395536" y="3900509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00509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冒险简介</a:t>
            </a:r>
            <a:endParaRPr lang="en-US" altLang="zh-CN" sz="3200" b="1" dirty="0"/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15364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83"/>
              </p:ext>
            </p:extLst>
          </p:nvPr>
        </p:nvGraphicFramePr>
        <p:xfrm>
          <a:off x="827584" y="4581128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1128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冒险简介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71241" y="4293096"/>
            <a:ext cx="425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50000"/>
              </a:spcBef>
              <a:buClr>
                <a:srgbClr val="FF6600"/>
              </a:buClr>
              <a:buSzPct val="65000"/>
              <a:defRPr/>
            </a:pPr>
            <a:r>
              <a:rPr lang="zh-CN" altLang="en-US" sz="2800" b="1" kern="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（代数法、卡诺图法）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289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827088" y="1341438"/>
            <a:ext cx="73437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ym typeface="Monotype Sorts" charset="2"/>
              </a:rPr>
              <a:t>检查</a:t>
            </a:r>
            <a:r>
              <a:rPr lang="zh-CN" altLang="zh-CN" sz="2800" b="1" dirty="0">
                <a:sym typeface="Monotype Sorts" charset="2"/>
              </a:rPr>
              <a:t>表达式中</a:t>
            </a:r>
            <a:r>
              <a:rPr lang="zh-CN" altLang="en-US" sz="2800" b="1" dirty="0">
                <a:sym typeface="Monotype Sorts" charset="2"/>
              </a:rPr>
              <a:t>是否存在某个变量</a:t>
            </a:r>
            <a:r>
              <a:rPr lang="en-US" altLang="zh-CN" sz="2800" b="1" i="1" dirty="0">
                <a:sym typeface="Monotype Sorts" charset="2"/>
              </a:rPr>
              <a:t>X</a:t>
            </a:r>
            <a:r>
              <a:rPr lang="zh-CN" altLang="en-US" sz="2800" b="1" dirty="0">
                <a:sym typeface="Monotype Sorts" charset="2"/>
              </a:rPr>
              <a:t>，</a:t>
            </a:r>
            <a:endParaRPr lang="en-US" altLang="zh-CN" sz="2800" b="1" dirty="0">
              <a:sym typeface="Monotype Sorts" charset="2"/>
            </a:endParaRPr>
          </a:p>
          <a:p>
            <a:pPr marL="514350" indent="-514350" eaLnBrk="1" hangingPunct="1">
              <a:lnSpc>
                <a:spcPct val="130000"/>
              </a:lnSpc>
              <a:buAutoNum type="arabicPeriod"/>
            </a:pPr>
            <a:r>
              <a:rPr lang="zh-CN" altLang="zh-CN" sz="2800" b="1" dirty="0">
                <a:sym typeface="Monotype Sorts" charset="2"/>
              </a:rPr>
              <a:t>它同时以原变量和反变量的形式出现；</a:t>
            </a:r>
            <a:endParaRPr lang="en-US" altLang="zh-CN" sz="2800" b="1" dirty="0">
              <a:sym typeface="Monotype Sorts" charset="2"/>
            </a:endParaRPr>
          </a:p>
          <a:p>
            <a:pPr marL="514350" indent="-514350" eaLnBrk="1" hangingPunct="1">
              <a:lnSpc>
                <a:spcPct val="130000"/>
              </a:lnSpc>
              <a:buAutoNum type="arabicPeriod"/>
            </a:pPr>
            <a:r>
              <a:rPr lang="zh-CN" altLang="en-US" sz="2800" b="1" dirty="0">
                <a:sym typeface="Monotype Sorts" charset="2"/>
              </a:rPr>
              <a:t>在特定条件下简化成下面形式之一：</a:t>
            </a:r>
            <a:endParaRPr lang="zh-CN" altLang="en-US" sz="2800" b="1" dirty="0"/>
          </a:p>
        </p:txBody>
      </p:sp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2051050" y="3286125"/>
            <a:ext cx="1655763" cy="1373188"/>
            <a:chOff x="567" y="2251"/>
            <a:chExt cx="1043" cy="865"/>
          </a:xfrm>
        </p:grpSpPr>
        <p:sp>
          <p:nvSpPr>
            <p:cNvPr id="20488" name="Line 13"/>
            <p:cNvSpPr>
              <a:spLocks noChangeShapeType="1"/>
            </p:cNvSpPr>
            <p:nvPr/>
          </p:nvSpPr>
          <p:spPr bwMode="auto">
            <a:xfrm>
              <a:off x="1226" y="2373"/>
              <a:ext cx="1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Rectangle 14"/>
            <p:cNvSpPr>
              <a:spLocks noChangeArrowheads="1"/>
            </p:cNvSpPr>
            <p:nvPr/>
          </p:nvSpPr>
          <p:spPr bwMode="auto">
            <a:xfrm>
              <a:off x="567" y="2251"/>
              <a:ext cx="104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285750" indent="-285750">
                <a:lnSpc>
                  <a:spcPct val="130000"/>
                </a:lnSpc>
                <a:buClr>
                  <a:schemeClr val="hlink"/>
                </a:buClr>
                <a:buSzPct val="70000"/>
                <a:buFont typeface="Wingdings" pitchFamily="2" charset="2"/>
                <a:buChar char="n"/>
              </a:pPr>
              <a:r>
                <a:rPr lang="en-US" altLang="zh-CN" sz="3200" b="1" i="1">
                  <a:sym typeface="Monotype Sorts" charset="2"/>
                </a:rPr>
                <a:t> X+X</a:t>
              </a:r>
              <a:endParaRPr lang="en-US" altLang="zh-CN" sz="3200" b="1">
                <a:sym typeface="Monotype Sorts" charset="2"/>
              </a:endParaRPr>
            </a:p>
            <a:p>
              <a:pPr marL="285750" indent="-285750">
                <a:lnSpc>
                  <a:spcPct val="130000"/>
                </a:lnSpc>
                <a:buClr>
                  <a:schemeClr val="hlink"/>
                </a:buClr>
                <a:buSzPct val="70000"/>
                <a:buFont typeface="Wingdings" pitchFamily="2" charset="2"/>
                <a:buChar char="n"/>
              </a:pPr>
              <a:r>
                <a:rPr lang="en-US" altLang="zh-CN" sz="3200" b="1" i="1">
                  <a:sym typeface="Monotype Sorts" charset="2"/>
                </a:rPr>
                <a:t> X</a:t>
              </a:r>
              <a:r>
                <a:rPr lang="en-US" altLang="zh-CN" sz="3200" b="1">
                  <a:sym typeface="Symbol" pitchFamily="18" charset="2"/>
                </a:rPr>
                <a:t></a:t>
              </a:r>
              <a:r>
                <a:rPr lang="en-US" altLang="zh-CN" sz="3200" b="1" i="1">
                  <a:sym typeface="Symbol" pitchFamily="18" charset="2"/>
                </a:rPr>
                <a:t>X</a:t>
              </a:r>
              <a:endParaRPr lang="en-US" altLang="zh-CN" sz="3200" b="1">
                <a:sym typeface="Monotype Sorts" charset="2"/>
              </a:endParaRPr>
            </a:p>
          </p:txBody>
        </p:sp>
        <p:sp>
          <p:nvSpPr>
            <p:cNvPr id="20490" name="Line 15"/>
            <p:cNvSpPr>
              <a:spLocks noChangeShapeType="1"/>
            </p:cNvSpPr>
            <p:nvPr/>
          </p:nvSpPr>
          <p:spPr bwMode="auto">
            <a:xfrm>
              <a:off x="1153" y="2750"/>
              <a:ext cx="167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 dirty="0"/>
              <a:t>冒险的判断法</a:t>
            </a:r>
            <a:r>
              <a:rPr kumimoji="0" lang="en-US" altLang="zh-CN" sz="3200" b="1" dirty="0"/>
              <a:t>1——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代数法</a:t>
            </a:r>
            <a:endParaRPr kumimoji="0"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53"/>
          <p:cNvGrpSpPr>
            <a:grpSpLocks/>
          </p:cNvGrpSpPr>
          <p:nvPr/>
        </p:nvGrpSpPr>
        <p:grpSpPr bwMode="auto">
          <a:xfrm>
            <a:off x="2771775" y="1268413"/>
            <a:ext cx="2736850" cy="466725"/>
            <a:chOff x="1910" y="769"/>
            <a:chExt cx="1724" cy="294"/>
          </a:xfrm>
        </p:grpSpPr>
        <p:sp>
          <p:nvSpPr>
            <p:cNvPr id="21540" name="Line 8"/>
            <p:cNvSpPr>
              <a:spLocks noChangeShapeType="1"/>
            </p:cNvSpPr>
            <p:nvPr/>
          </p:nvSpPr>
          <p:spPr bwMode="auto">
            <a:xfrm>
              <a:off x="2316" y="806"/>
              <a:ext cx="137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9"/>
            <p:cNvSpPr>
              <a:spLocks noChangeShapeType="1"/>
            </p:cNvSpPr>
            <p:nvPr/>
          </p:nvSpPr>
          <p:spPr bwMode="auto">
            <a:xfrm>
              <a:off x="2507" y="806"/>
              <a:ext cx="14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10"/>
            <p:cNvSpPr>
              <a:spLocks noChangeShapeType="1"/>
            </p:cNvSpPr>
            <p:nvPr/>
          </p:nvSpPr>
          <p:spPr bwMode="auto">
            <a:xfrm>
              <a:off x="2881" y="806"/>
              <a:ext cx="136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33" name="Rectangle 13"/>
            <p:cNvSpPr>
              <a:spLocks noChangeArrowheads="1"/>
            </p:cNvSpPr>
            <p:nvPr/>
          </p:nvSpPr>
          <p:spPr bwMode="auto">
            <a:xfrm>
              <a:off x="3336" y="79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4" name="Rectangle 14"/>
            <p:cNvSpPr>
              <a:spLocks noChangeArrowheads="1"/>
            </p:cNvSpPr>
            <p:nvPr/>
          </p:nvSpPr>
          <p:spPr bwMode="auto">
            <a:xfrm>
              <a:off x="2966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5" name="Rectangle 15"/>
            <p:cNvSpPr>
              <a:spLocks noChangeArrowheads="1"/>
            </p:cNvSpPr>
            <p:nvPr/>
          </p:nvSpPr>
          <p:spPr bwMode="auto">
            <a:xfrm>
              <a:off x="284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6" name="Rectangle 16"/>
            <p:cNvSpPr>
              <a:spLocks noChangeArrowheads="1"/>
            </p:cNvSpPr>
            <p:nvPr/>
          </p:nvSpPr>
          <p:spPr bwMode="auto">
            <a:xfrm>
              <a:off x="244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7" name="Rectangle 17"/>
            <p:cNvSpPr>
              <a:spLocks noChangeArrowheads="1"/>
            </p:cNvSpPr>
            <p:nvPr/>
          </p:nvSpPr>
          <p:spPr bwMode="auto">
            <a:xfrm>
              <a:off x="2318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8" name="Rectangle 18"/>
            <p:cNvSpPr>
              <a:spLocks noChangeArrowheads="1"/>
            </p:cNvSpPr>
            <p:nvPr/>
          </p:nvSpPr>
          <p:spPr bwMode="auto">
            <a:xfrm>
              <a:off x="1910" y="794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39" name="Rectangle 19"/>
            <p:cNvSpPr>
              <a:spLocks noChangeArrowheads="1"/>
            </p:cNvSpPr>
            <p:nvPr/>
          </p:nvSpPr>
          <p:spPr bwMode="auto">
            <a:xfrm>
              <a:off x="3149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0" name="Rectangle 20"/>
            <p:cNvSpPr>
              <a:spLocks noChangeArrowheads="1"/>
            </p:cNvSpPr>
            <p:nvPr/>
          </p:nvSpPr>
          <p:spPr bwMode="auto">
            <a:xfrm>
              <a:off x="265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+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1" name="Rectangle 21"/>
            <p:cNvSpPr>
              <a:spLocks noChangeArrowheads="1"/>
            </p:cNvSpPr>
            <p:nvPr/>
          </p:nvSpPr>
          <p:spPr bwMode="auto">
            <a:xfrm>
              <a:off x="2123" y="76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49944" name="Text Box 24"/>
          <p:cNvSpPr txBox="1">
            <a:spLocks noChangeArrowheads="1"/>
          </p:cNvSpPr>
          <p:nvPr/>
        </p:nvSpPr>
        <p:spPr bwMode="auto">
          <a:xfrm>
            <a:off x="406500" y="2062164"/>
            <a:ext cx="39599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检查变量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49946" name="Text Box 26"/>
          <p:cNvSpPr txBox="1">
            <a:spLocks noChangeArrowheads="1"/>
          </p:cNvSpPr>
          <p:nvPr/>
        </p:nvSpPr>
        <p:spPr bwMode="auto">
          <a:xfrm>
            <a:off x="1483552" y="5729104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Symbol" pitchFamily="18" charset="2"/>
              </a:rPr>
              <a:t>无冒险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sym typeface="Symbol" pitchFamily="18" charset="2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51520" y="3213101"/>
            <a:ext cx="4105275" cy="2447925"/>
            <a:chOff x="1791" y="2024"/>
            <a:chExt cx="2586" cy="1542"/>
          </a:xfrm>
        </p:grpSpPr>
        <p:sp>
          <p:nvSpPr>
            <p:cNvPr id="849948" name="Rectangle 28"/>
            <p:cNvSpPr>
              <a:spLocks noChangeArrowheads="1"/>
            </p:cNvSpPr>
            <p:nvPr/>
          </p:nvSpPr>
          <p:spPr bwMode="auto">
            <a:xfrm>
              <a:off x="2607" y="3142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49" name="Rectangle 29"/>
            <p:cNvSpPr>
              <a:spLocks noChangeArrowheads="1"/>
            </p:cNvSpPr>
            <p:nvPr/>
          </p:nvSpPr>
          <p:spPr bwMode="auto">
            <a:xfrm>
              <a:off x="2607" y="2806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0" name="Rectangle 30"/>
            <p:cNvSpPr>
              <a:spLocks noChangeArrowheads="1"/>
            </p:cNvSpPr>
            <p:nvPr/>
          </p:nvSpPr>
          <p:spPr bwMode="auto">
            <a:xfrm>
              <a:off x="2626" y="2470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1" name="Rectangle 31"/>
            <p:cNvSpPr>
              <a:spLocks noChangeArrowheads="1"/>
            </p:cNvSpPr>
            <p:nvPr/>
          </p:nvSpPr>
          <p:spPr bwMode="auto">
            <a:xfrm>
              <a:off x="2626" y="2134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2" name="Rectangle 32"/>
            <p:cNvSpPr>
              <a:spLocks noChangeArrowheads="1"/>
            </p:cNvSpPr>
            <p:nvPr/>
          </p:nvSpPr>
          <p:spPr bwMode="auto">
            <a:xfrm>
              <a:off x="2465" y="311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3" name="Rectangle 33"/>
            <p:cNvSpPr>
              <a:spLocks noChangeArrowheads="1"/>
            </p:cNvSpPr>
            <p:nvPr/>
          </p:nvSpPr>
          <p:spPr bwMode="auto">
            <a:xfrm>
              <a:off x="2465" y="278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4" name="Rectangle 34"/>
            <p:cNvSpPr>
              <a:spLocks noChangeArrowheads="1"/>
            </p:cNvSpPr>
            <p:nvPr/>
          </p:nvSpPr>
          <p:spPr bwMode="auto">
            <a:xfrm>
              <a:off x="2465" y="244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5" name="Rectangle 35"/>
            <p:cNvSpPr>
              <a:spLocks noChangeArrowheads="1"/>
            </p:cNvSpPr>
            <p:nvPr/>
          </p:nvSpPr>
          <p:spPr bwMode="auto">
            <a:xfrm>
              <a:off x="2465" y="21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6" name="Rectangle 36"/>
            <p:cNvSpPr>
              <a:spLocks noChangeArrowheads="1"/>
            </p:cNvSpPr>
            <p:nvPr/>
          </p:nvSpPr>
          <p:spPr bwMode="auto">
            <a:xfrm>
              <a:off x="2159" y="3142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7" name="Rectangle 37"/>
            <p:cNvSpPr>
              <a:spLocks noChangeArrowheads="1"/>
            </p:cNvSpPr>
            <p:nvPr/>
          </p:nvSpPr>
          <p:spPr bwMode="auto">
            <a:xfrm>
              <a:off x="2159" y="2806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8" name="Rectangle 38"/>
            <p:cNvSpPr>
              <a:spLocks noChangeArrowheads="1"/>
            </p:cNvSpPr>
            <p:nvPr/>
          </p:nvSpPr>
          <p:spPr bwMode="auto">
            <a:xfrm>
              <a:off x="2159" y="2470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59" name="Rectangle 39"/>
            <p:cNvSpPr>
              <a:spLocks noChangeArrowheads="1"/>
            </p:cNvSpPr>
            <p:nvPr/>
          </p:nvSpPr>
          <p:spPr bwMode="auto">
            <a:xfrm>
              <a:off x="2159" y="2134"/>
              <a:ext cx="29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>
              <a:off x="3729" y="2163"/>
              <a:ext cx="133" cy="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61" name="Rectangle 41"/>
            <p:cNvSpPr>
              <a:spLocks noChangeArrowheads="1"/>
            </p:cNvSpPr>
            <p:nvPr/>
          </p:nvSpPr>
          <p:spPr bwMode="auto">
            <a:xfrm>
              <a:off x="3720" y="315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2" name="Rectangle 42"/>
            <p:cNvSpPr>
              <a:spLocks noChangeArrowheads="1"/>
            </p:cNvSpPr>
            <p:nvPr/>
          </p:nvSpPr>
          <p:spPr bwMode="auto">
            <a:xfrm>
              <a:off x="3365" y="3158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3" name="Rectangle 43"/>
            <p:cNvSpPr>
              <a:spLocks noChangeArrowheads="1"/>
            </p:cNvSpPr>
            <p:nvPr/>
          </p:nvSpPr>
          <p:spPr bwMode="auto">
            <a:xfrm>
              <a:off x="3720" y="28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4" name="Rectangle 44"/>
            <p:cNvSpPr>
              <a:spLocks noChangeArrowheads="1"/>
            </p:cNvSpPr>
            <p:nvPr/>
          </p:nvSpPr>
          <p:spPr bwMode="auto">
            <a:xfrm>
              <a:off x="3365" y="2822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5" name="Rectangle 45"/>
            <p:cNvSpPr>
              <a:spLocks noChangeArrowheads="1"/>
            </p:cNvSpPr>
            <p:nvPr/>
          </p:nvSpPr>
          <p:spPr bwMode="auto">
            <a:xfrm>
              <a:off x="3365" y="24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6" name="Rectangle 46"/>
            <p:cNvSpPr>
              <a:spLocks noChangeArrowheads="1"/>
            </p:cNvSpPr>
            <p:nvPr/>
          </p:nvSpPr>
          <p:spPr bwMode="auto">
            <a:xfrm>
              <a:off x="3720" y="21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7" name="Rectangle 47"/>
            <p:cNvSpPr>
              <a:spLocks noChangeArrowheads="1"/>
            </p:cNvSpPr>
            <p:nvPr/>
          </p:nvSpPr>
          <p:spPr bwMode="auto">
            <a:xfrm>
              <a:off x="3365" y="215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8" name="Rectangle 48"/>
            <p:cNvSpPr>
              <a:spLocks noChangeArrowheads="1"/>
            </p:cNvSpPr>
            <p:nvPr/>
          </p:nvSpPr>
          <p:spPr bwMode="auto">
            <a:xfrm>
              <a:off x="3562" y="313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69" name="Rectangle 49"/>
            <p:cNvSpPr>
              <a:spLocks noChangeArrowheads="1"/>
            </p:cNvSpPr>
            <p:nvPr/>
          </p:nvSpPr>
          <p:spPr bwMode="auto">
            <a:xfrm>
              <a:off x="3562" y="279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0" name="Rectangle 50"/>
            <p:cNvSpPr>
              <a:spLocks noChangeArrowheads="1"/>
            </p:cNvSpPr>
            <p:nvPr/>
          </p:nvSpPr>
          <p:spPr bwMode="auto">
            <a:xfrm>
              <a:off x="3562" y="24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1" name="Rectangle 51"/>
            <p:cNvSpPr>
              <a:spLocks noChangeArrowheads="1"/>
            </p:cNvSpPr>
            <p:nvPr/>
          </p:nvSpPr>
          <p:spPr bwMode="auto">
            <a:xfrm>
              <a:off x="3562" y="21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=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49972" name="Rectangle 52"/>
            <p:cNvSpPr>
              <a:spLocks noChangeArrowheads="1"/>
            </p:cNvSpPr>
            <p:nvPr/>
          </p:nvSpPr>
          <p:spPr bwMode="auto">
            <a:xfrm>
              <a:off x="3704" y="2486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539" name="AutoShape 54"/>
            <p:cNvSpPr>
              <a:spLocks noChangeArrowheads="1"/>
            </p:cNvSpPr>
            <p:nvPr/>
          </p:nvSpPr>
          <p:spPr bwMode="auto">
            <a:xfrm>
              <a:off x="1791" y="2024"/>
              <a:ext cx="2586" cy="1542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2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 dirty="0"/>
              <a:t>冒险的判断法</a:t>
            </a:r>
            <a:r>
              <a:rPr kumimoji="0" lang="en-US" altLang="zh-CN" sz="3200" b="1" dirty="0"/>
              <a:t>1——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代数法</a:t>
            </a:r>
            <a:endParaRPr kumimoji="0" lang="en-US" altLang="zh-CN" sz="3200" b="1" dirty="0"/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84D5D77E-8250-4EEE-8C3B-23B12FA6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858" y="2599532"/>
            <a:ext cx="1871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D43B2A-66E8-409B-8230-9A6ABBB7F888}"/>
              </a:ext>
            </a:extLst>
          </p:cNvPr>
          <p:cNvGrpSpPr/>
          <p:nvPr/>
        </p:nvGrpSpPr>
        <p:grpSpPr>
          <a:xfrm>
            <a:off x="4572000" y="3213101"/>
            <a:ext cx="4105275" cy="2447925"/>
            <a:chOff x="4572000" y="3213101"/>
            <a:chExt cx="4105275" cy="2447925"/>
          </a:xfrm>
        </p:grpSpPr>
        <p:sp>
          <p:nvSpPr>
            <p:cNvPr id="50" name="AutoShape 87">
              <a:extLst>
                <a:ext uri="{FF2B5EF4-FFF2-40B4-BE49-F238E27FC236}">
                  <a16:creationId xmlns:a16="http://schemas.microsoft.com/office/drawing/2014/main" id="{CB140A8F-B96B-48F7-A865-1CBB38C5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213101"/>
              <a:ext cx="4105275" cy="244792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89">
              <a:extLst>
                <a:ext uri="{FF2B5EF4-FFF2-40B4-BE49-F238E27FC236}">
                  <a16:creationId xmlns:a16="http://schemas.microsoft.com/office/drawing/2014/main" id="{1770C1D1-7E48-48CB-B40B-7CEB1621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5001666"/>
              <a:ext cx="355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90">
              <a:extLst>
                <a:ext uri="{FF2B5EF4-FFF2-40B4-BE49-F238E27FC236}">
                  <a16:creationId xmlns:a16="http://schemas.microsoft.com/office/drawing/2014/main" id="{365169D6-80F7-4563-B65E-62ACED9E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200" y="4468266"/>
              <a:ext cx="355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91">
              <a:extLst>
                <a:ext uri="{FF2B5EF4-FFF2-40B4-BE49-F238E27FC236}">
                  <a16:creationId xmlns:a16="http://schemas.microsoft.com/office/drawing/2014/main" id="{044D045B-5182-46FC-8264-190C576B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7" y="3934866"/>
              <a:ext cx="355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01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92">
              <a:extLst>
                <a:ext uri="{FF2B5EF4-FFF2-40B4-BE49-F238E27FC236}">
                  <a16:creationId xmlns:a16="http://schemas.microsoft.com/office/drawing/2014/main" id="{5B426A95-B2D0-41D2-A6FC-D3162EC2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537" y="3401466"/>
              <a:ext cx="3556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</a:rPr>
                <a:t>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93">
              <a:extLst>
                <a:ext uri="{FF2B5EF4-FFF2-40B4-BE49-F238E27FC236}">
                  <a16:creationId xmlns:a16="http://schemas.microsoft.com/office/drawing/2014/main" id="{01AF0A91-9B6F-4233-B604-925597E6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12" y="4961979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94">
              <a:extLst>
                <a:ext uri="{FF2B5EF4-FFF2-40B4-BE49-F238E27FC236}">
                  <a16:creationId xmlns:a16="http://schemas.microsoft.com/office/drawing/2014/main" id="{9C9B3BFF-5C6B-4C56-80F6-9C1117F3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12" y="4428579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95">
              <a:extLst>
                <a:ext uri="{FF2B5EF4-FFF2-40B4-BE49-F238E27FC236}">
                  <a16:creationId xmlns:a16="http://schemas.microsoft.com/office/drawing/2014/main" id="{4E279DAA-E98E-434B-BB09-A4A4B86A5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12" y="3895179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96">
              <a:extLst>
                <a:ext uri="{FF2B5EF4-FFF2-40B4-BE49-F238E27FC236}">
                  <a16:creationId xmlns:a16="http://schemas.microsoft.com/office/drawing/2014/main" id="{D6ADE764-8200-42E6-8984-87478814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312" y="3361779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97">
              <a:extLst>
                <a:ext uri="{FF2B5EF4-FFF2-40B4-BE49-F238E27FC236}">
                  <a16:creationId xmlns:a16="http://schemas.microsoft.com/office/drawing/2014/main" id="{A721C090-8FDC-4CF1-B82B-701764A9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5001666"/>
              <a:ext cx="4730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BC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98">
              <a:extLst>
                <a:ext uri="{FF2B5EF4-FFF2-40B4-BE49-F238E27FC236}">
                  <a16:creationId xmlns:a16="http://schemas.microsoft.com/office/drawing/2014/main" id="{4246CF91-2942-4355-BE8B-E3576B49D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4468266"/>
              <a:ext cx="4730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BC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99">
              <a:extLst>
                <a:ext uri="{FF2B5EF4-FFF2-40B4-BE49-F238E27FC236}">
                  <a16:creationId xmlns:a16="http://schemas.microsoft.com/office/drawing/2014/main" id="{442B6F18-21F8-4B8D-B892-FAB632D9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3934866"/>
              <a:ext cx="4730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BC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100">
              <a:extLst>
                <a:ext uri="{FF2B5EF4-FFF2-40B4-BE49-F238E27FC236}">
                  <a16:creationId xmlns:a16="http://schemas.microsoft.com/office/drawing/2014/main" id="{C881590D-D857-44E3-A3D5-85F899AB6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3401466"/>
              <a:ext cx="4730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BC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3" name="Line 101">
              <a:extLst>
                <a:ext uri="{FF2B5EF4-FFF2-40B4-BE49-F238E27FC236}">
                  <a16:creationId xmlns:a16="http://schemas.microsoft.com/office/drawing/2014/main" id="{915448AA-5E7E-4A15-85DE-FD27C8AD6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9687" y="3423691"/>
              <a:ext cx="217488" cy="15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">
              <a:extLst>
                <a:ext uri="{FF2B5EF4-FFF2-40B4-BE49-F238E27FC236}">
                  <a16:creationId xmlns:a16="http://schemas.microsoft.com/office/drawing/2014/main" id="{16603794-9DAA-459D-9754-168E8B2A7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9687" y="4519066"/>
              <a:ext cx="217488" cy="15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3">
              <a:extLst>
                <a:ext uri="{FF2B5EF4-FFF2-40B4-BE49-F238E27FC236}">
                  <a16:creationId xmlns:a16="http://schemas.microsoft.com/office/drawing/2014/main" id="{B6E9E4C4-1CC6-432C-82C7-8C0D2B6E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9125" y="5081041"/>
              <a:ext cx="217487" cy="15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104">
              <a:extLst>
                <a:ext uri="{FF2B5EF4-FFF2-40B4-BE49-F238E27FC236}">
                  <a16:creationId xmlns:a16="http://schemas.microsoft.com/office/drawing/2014/main" id="{BF52F176-DF7F-41A3-B5A0-C69E5C8D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506199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105">
              <a:extLst>
                <a:ext uri="{FF2B5EF4-FFF2-40B4-BE49-F238E27FC236}">
                  <a16:creationId xmlns:a16="http://schemas.microsoft.com/office/drawing/2014/main" id="{D31C3656-39B5-4D90-9C65-3E7326CA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506199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06">
              <a:extLst>
                <a:ext uri="{FF2B5EF4-FFF2-40B4-BE49-F238E27FC236}">
                  <a16:creationId xmlns:a16="http://schemas.microsoft.com/office/drawing/2014/main" id="{89DBC056-3A91-4085-902D-466B6EF9E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506199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107">
              <a:extLst>
                <a:ext uri="{FF2B5EF4-FFF2-40B4-BE49-F238E27FC236}">
                  <a16:creationId xmlns:a16="http://schemas.microsoft.com/office/drawing/2014/main" id="{E9E3FCD4-72C6-4141-B7BB-0D8030BA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4500016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108">
              <a:extLst>
                <a:ext uri="{FF2B5EF4-FFF2-40B4-BE49-F238E27FC236}">
                  <a16:creationId xmlns:a16="http://schemas.microsoft.com/office/drawing/2014/main" id="{457E173A-D97F-4E17-B27A-DA82E479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4500016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109">
              <a:extLst>
                <a:ext uri="{FF2B5EF4-FFF2-40B4-BE49-F238E27FC236}">
                  <a16:creationId xmlns:a16="http://schemas.microsoft.com/office/drawing/2014/main" id="{F144F306-33DF-41C2-9AF1-AD1F5F882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393804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110">
              <a:extLst>
                <a:ext uri="{FF2B5EF4-FFF2-40B4-BE49-F238E27FC236}">
                  <a16:creationId xmlns:a16="http://schemas.microsoft.com/office/drawing/2014/main" id="{2A7E4A41-8F4F-4DB3-A731-F1100E96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393804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111">
              <a:extLst>
                <a:ext uri="{FF2B5EF4-FFF2-40B4-BE49-F238E27FC236}">
                  <a16:creationId xmlns:a16="http://schemas.microsoft.com/office/drawing/2014/main" id="{65319077-099A-4481-894B-7B534C7CF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600" y="340464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112">
              <a:extLst>
                <a:ext uri="{FF2B5EF4-FFF2-40B4-BE49-F238E27FC236}">
                  <a16:creationId xmlns:a16="http://schemas.microsoft.com/office/drawing/2014/main" id="{8B968866-1515-4B37-9785-C5824701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00" y="3404641"/>
              <a:ext cx="236537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113">
              <a:extLst>
                <a:ext uri="{FF2B5EF4-FFF2-40B4-BE49-F238E27FC236}">
                  <a16:creationId xmlns:a16="http://schemas.microsoft.com/office/drawing/2014/main" id="{EBADD0A7-40F6-42D7-A33E-45F2BAB23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7" y="5022304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+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114">
              <a:extLst>
                <a:ext uri="{FF2B5EF4-FFF2-40B4-BE49-F238E27FC236}">
                  <a16:creationId xmlns:a16="http://schemas.microsoft.com/office/drawing/2014/main" id="{2637888F-0EA5-4AF9-94DF-78A7A951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7" y="5022304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115">
              <a:extLst>
                <a:ext uri="{FF2B5EF4-FFF2-40B4-BE49-F238E27FC236}">
                  <a16:creationId xmlns:a16="http://schemas.microsoft.com/office/drawing/2014/main" id="{068FC6AE-4A32-4CED-BB13-2F7FC0BEB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7" y="4460329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116">
              <a:extLst>
                <a:ext uri="{FF2B5EF4-FFF2-40B4-BE49-F238E27FC236}">
                  <a16:creationId xmlns:a16="http://schemas.microsoft.com/office/drawing/2014/main" id="{F08EC005-1EA0-451E-ADCF-79466D1BC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7" y="3898354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117">
              <a:extLst>
                <a:ext uri="{FF2B5EF4-FFF2-40B4-BE49-F238E27FC236}">
                  <a16:creationId xmlns:a16="http://schemas.microsoft.com/office/drawing/2014/main" id="{E7842D33-5BC3-4EC9-B0CE-6CC95D69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7" y="3364954"/>
              <a:ext cx="1952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Symbol" panose="05050102010706020507" pitchFamily="18" charset="2"/>
                </a:rPr>
                <a:t>=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Line 118">
            <a:extLst>
              <a:ext uri="{FF2B5EF4-FFF2-40B4-BE49-F238E27FC236}">
                <a16:creationId xmlns:a16="http://schemas.microsoft.com/office/drawing/2014/main" id="{4FF887AA-0620-4ACF-A1E8-7F7F6CBC7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202" y="5498006"/>
            <a:ext cx="3527425" cy="2912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81" name="Text Box 12">
            <a:extLst>
              <a:ext uri="{FF2B5EF4-FFF2-40B4-BE49-F238E27FC236}">
                <a16:creationId xmlns:a16="http://schemas.microsoft.com/office/drawing/2014/main" id="{77630598-A1E1-4EC2-8483-39191D48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667301"/>
            <a:ext cx="2449512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sz="2800" b="1" dirty="0">
                <a:solidFill>
                  <a:schemeClr val="bg1"/>
                </a:solidFill>
                <a:latin typeface="+mn-lt"/>
              </a:rPr>
              <a:t>静态</a:t>
            </a:r>
            <a:r>
              <a:rPr kumimoji="0" lang="en-US" altLang="zh-CN" sz="2800" b="1" dirty="0">
                <a:solidFill>
                  <a:schemeClr val="bg1"/>
                </a:solidFill>
                <a:latin typeface="+mn-lt"/>
              </a:rPr>
              <a:t>-1 </a:t>
            </a:r>
            <a:r>
              <a:rPr kumimoji="0" lang="zh-CN" altLang="en-US" sz="2800" b="1" dirty="0">
                <a:solidFill>
                  <a:schemeClr val="bg1"/>
                </a:solidFill>
                <a:latin typeface="+mn-lt"/>
              </a:rPr>
              <a:t>冒险</a:t>
            </a:r>
            <a:endParaRPr lang="en-US" altLang="zh-CN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2" name="云形标注 51">
            <a:extLst>
              <a:ext uri="{FF2B5EF4-FFF2-40B4-BE49-F238E27FC236}">
                <a16:creationId xmlns:a16="http://schemas.microsoft.com/office/drawing/2014/main" id="{033A0ED7-6C00-49CF-951A-6829AA9E59CF}"/>
              </a:ext>
            </a:extLst>
          </p:cNvPr>
          <p:cNvSpPr/>
          <p:nvPr/>
        </p:nvSpPr>
        <p:spPr bwMode="auto">
          <a:xfrm>
            <a:off x="5818048" y="2156809"/>
            <a:ext cx="3240360" cy="702766"/>
          </a:xfrm>
          <a:prstGeom prst="cloudCallou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lt"/>
              </a:rPr>
              <a:t>为何没考虑</a:t>
            </a:r>
            <a:r>
              <a:rPr lang="en-US" altLang="zh-CN" dirty="0" smtClean="0">
                <a:latin typeface="+mn-lt"/>
              </a:rPr>
              <a:t> </a:t>
            </a:r>
            <a:r>
              <a:rPr lang="en-US" altLang="zh-CN" i="1" dirty="0" smtClean="0">
                <a:latin typeface="+mn-lt"/>
              </a:rPr>
              <a:t>B </a:t>
            </a:r>
            <a:r>
              <a:rPr lang="en-US" altLang="zh-CN" dirty="0" smtClean="0">
                <a:latin typeface="+mn-lt"/>
              </a:rPr>
              <a:t>?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83" name="Text Box 60">
            <a:extLst>
              <a:ext uri="{FF2B5EF4-FFF2-40B4-BE49-F238E27FC236}">
                <a16:creationId xmlns:a16="http://schemas.microsoft.com/office/drawing/2014/main" id="{7928D220-CA3F-40D8-B644-AEA9B240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97" y="2621855"/>
            <a:ext cx="1871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4" grpId="0" build="p" autoUpdateAnimBg="0"/>
      <p:bldP spid="849946" grpId="0" build="p" autoUpdateAnimBg="0"/>
      <p:bldP spid="48" grpId="0"/>
      <p:bldP spid="80" grpId="0" animBg="1"/>
      <p:bldP spid="81" grpId="0"/>
      <p:bldP spid="82" grpId="0" animBg="1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4863" y="765175"/>
            <a:ext cx="4630737" cy="7921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F=(A+B)(A+C)(B+C)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684584" y="3727028"/>
            <a:ext cx="7467600" cy="2654300"/>
            <a:chOff x="528" y="816"/>
            <a:chExt cx="4704" cy="1672"/>
          </a:xfrm>
        </p:grpSpPr>
        <p:sp>
          <p:nvSpPr>
            <p:cNvPr id="832517" name="Text Box 5"/>
            <p:cNvSpPr txBox="1">
              <a:spLocks noChangeArrowheads="1"/>
            </p:cNvSpPr>
            <p:nvPr/>
          </p:nvSpPr>
          <p:spPr bwMode="auto">
            <a:xfrm>
              <a:off x="528" y="816"/>
              <a:ext cx="4704" cy="16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C = 0 0       F = BB 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C = 0 1       F = B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A C = 1 0       F = 0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A C = 1 1       F = 1</a:t>
              </a:r>
            </a:p>
            <a:p>
              <a:pPr>
                <a:defRPr/>
              </a:pP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573" name="Line 6"/>
            <p:cNvSpPr>
              <a:spLocks noChangeShapeType="1"/>
            </p:cNvSpPr>
            <p:nvPr/>
          </p:nvSpPr>
          <p:spPr bwMode="auto">
            <a:xfrm>
              <a:off x="3522" y="1127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585268" y="1803182"/>
            <a:ext cx="7696200" cy="2227263"/>
            <a:chOff x="528" y="2448"/>
            <a:chExt cx="4848" cy="1403"/>
          </a:xfrm>
        </p:grpSpPr>
        <p:sp>
          <p:nvSpPr>
            <p:cNvPr id="832520" name="Text Box 8"/>
            <p:cNvSpPr txBox="1">
              <a:spLocks noChangeArrowheads="1"/>
            </p:cNvSpPr>
            <p:nvPr/>
          </p:nvSpPr>
          <p:spPr bwMode="auto">
            <a:xfrm>
              <a:off x="528" y="2448"/>
              <a:ext cx="4848" cy="14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C = 0 0      F = AA 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C = 0 1      F = A</a:t>
              </a:r>
              <a:endPara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                   </a:t>
              </a: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B C = 1 0      F = A </a:t>
              </a:r>
            </a:p>
            <a:p>
              <a:pPr>
                <a:defRPr/>
              </a:pPr>
              <a:r>
                <a:rPr kumimoji="0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 2" pitchFamily="18" charset="2"/>
                </a:rPr>
                <a:t>                       B C = 1 1      F = 1</a:t>
              </a:r>
              <a:endParaRPr kumimoji="0" lang="en-US" altLang="zh-CN" sz="1600" b="1" dirty="0"/>
            </a:p>
          </p:txBody>
        </p:sp>
        <p:sp>
          <p:nvSpPr>
            <p:cNvPr id="23570" name="Line 9"/>
            <p:cNvSpPr>
              <a:spLocks noChangeShapeType="1"/>
            </p:cNvSpPr>
            <p:nvPr/>
          </p:nvSpPr>
          <p:spPr bwMode="auto">
            <a:xfrm>
              <a:off x="3473" y="2792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1" name="Line 10"/>
            <p:cNvSpPr>
              <a:spLocks noChangeShapeType="1"/>
            </p:cNvSpPr>
            <p:nvPr/>
          </p:nvSpPr>
          <p:spPr bwMode="auto">
            <a:xfrm>
              <a:off x="3454" y="33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57" name="Line 11"/>
          <p:cNvSpPr>
            <a:spLocks noChangeShapeType="1"/>
          </p:cNvSpPr>
          <p:nvPr/>
        </p:nvSpPr>
        <p:spPr bwMode="auto">
          <a:xfrm>
            <a:off x="3295650" y="10890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12"/>
          <p:cNvSpPr>
            <a:spLocks noChangeShapeType="1"/>
          </p:cNvSpPr>
          <p:nvPr/>
        </p:nvSpPr>
        <p:spPr bwMode="auto">
          <a:xfrm>
            <a:off x="4203700" y="1089025"/>
            <a:ext cx="1524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2528" name="Text Box 16"/>
          <p:cNvSpPr txBox="1">
            <a:spLocks noChangeArrowheads="1"/>
          </p:cNvSpPr>
          <p:nvPr/>
        </p:nvSpPr>
        <p:spPr bwMode="auto">
          <a:xfrm>
            <a:off x="1039930" y="1582123"/>
            <a:ext cx="3671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检查变量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 :</a:t>
            </a:r>
          </a:p>
        </p:txBody>
      </p:sp>
      <p:sp>
        <p:nvSpPr>
          <p:cNvPr id="832529" name="Text Box 17"/>
          <p:cNvSpPr txBox="1">
            <a:spLocks noChangeArrowheads="1"/>
          </p:cNvSpPr>
          <p:nvPr/>
        </p:nvSpPr>
        <p:spPr bwMode="auto">
          <a:xfrm>
            <a:off x="466899" y="2150556"/>
            <a:ext cx="9805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2530" name="Text Box 18"/>
          <p:cNvSpPr txBox="1">
            <a:spLocks noChangeArrowheads="1"/>
          </p:cNvSpPr>
          <p:nvPr/>
        </p:nvSpPr>
        <p:spPr bwMode="auto">
          <a:xfrm>
            <a:off x="466899" y="4129088"/>
            <a:ext cx="98054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32531" name="AutoShape 19"/>
          <p:cNvSpPr>
            <a:spLocks noChangeArrowheads="1"/>
          </p:cNvSpPr>
          <p:nvPr/>
        </p:nvSpPr>
        <p:spPr bwMode="auto">
          <a:xfrm>
            <a:off x="1330995" y="4071939"/>
            <a:ext cx="3313013" cy="576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832532" name="AutoShape 20"/>
          <p:cNvSpPr>
            <a:spLocks noChangeArrowheads="1"/>
          </p:cNvSpPr>
          <p:nvPr/>
        </p:nvSpPr>
        <p:spPr bwMode="auto">
          <a:xfrm>
            <a:off x="1447441" y="2107405"/>
            <a:ext cx="3196567" cy="5762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23566" name="Picture 4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8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  <a:endParaRPr lang="en-US" altLang="zh-CN" b="1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644552" y="1777801"/>
            <a:ext cx="7696200" cy="2227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kumimoji="0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Wingdings 2" pitchFamily="18" charset="2"/>
            </a:endParaRPr>
          </a:p>
          <a:p>
            <a:pPr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                   AB  = 0 0      F = 0</a:t>
            </a:r>
          </a:p>
          <a:p>
            <a:pPr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                   AB  = 0 1      F = C</a:t>
            </a:r>
            <a:endParaRPr kumimoji="0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A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B  = 1 0      F = C </a:t>
            </a:r>
          </a:p>
          <a:p>
            <a:pPr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 2" pitchFamily="18" charset="2"/>
              </a:rPr>
              <a:t>                       AB  = 1 1      F = C</a:t>
            </a:r>
            <a:endParaRPr kumimoji="0" lang="en-US" altLang="zh-CN" sz="1600" b="1" dirty="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900950" y="2169119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 dirty="0"/>
              <a:t>冒险的判断法</a:t>
            </a:r>
            <a:r>
              <a:rPr kumimoji="0" lang="en-US" altLang="zh-CN" sz="3200" b="1" dirty="0"/>
              <a:t>1——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代数法</a:t>
            </a:r>
            <a:endParaRPr kumimoji="0" lang="en-US" altLang="zh-CN" sz="3200" b="1" dirty="0"/>
          </a:p>
        </p:txBody>
      </p:sp>
      <p:sp>
        <p:nvSpPr>
          <p:cNvPr id="22" name="云形标注 21"/>
          <p:cNvSpPr/>
          <p:nvPr/>
        </p:nvSpPr>
        <p:spPr bwMode="auto">
          <a:xfrm>
            <a:off x="5288748" y="1376145"/>
            <a:ext cx="3240360" cy="702766"/>
          </a:xfrm>
          <a:prstGeom prst="cloudCallou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lt"/>
              </a:rPr>
              <a:t>为何没考虑 </a:t>
            </a:r>
            <a:r>
              <a:rPr lang="en-US" altLang="zh-CN" i="1" dirty="0" smtClean="0">
                <a:latin typeface="+mn-lt"/>
              </a:rPr>
              <a:t>C </a:t>
            </a:r>
            <a:r>
              <a:rPr lang="en-US" altLang="zh-CN" dirty="0">
                <a:latin typeface="+mn-lt"/>
              </a:rPr>
              <a:t>?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28" grpId="0" build="p" autoUpdateAnimBg="0"/>
      <p:bldP spid="832529" grpId="0" build="p" autoUpdateAnimBg="0"/>
      <p:bldP spid="832530" grpId="0" build="p" autoUpdateAnimBg="0"/>
      <p:bldP spid="832531" grpId="0" animBg="1"/>
      <p:bldP spid="832532" grpId="0" animBg="1"/>
      <p:bldP spid="20" grpId="0"/>
      <p:bldP spid="21" grpId="0" build="p" autoUpdateAnimBg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0" name="Object 7"/>
          <p:cNvGraphicFramePr>
            <a:graphicFrameLocks noChangeAspect="1"/>
          </p:cNvGraphicFramePr>
          <p:nvPr/>
        </p:nvGraphicFramePr>
        <p:xfrm>
          <a:off x="5148263" y="4416425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6" r:id="rId4" imgW="1359490" imgH="215994" progId="Equation.3">
                  <p:embed/>
                </p:oleObj>
              </mc:Choice>
              <mc:Fallback>
                <p:oleObj r:id="rId4" imgW="1359490" imgH="21599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16425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4748213" y="4868863"/>
          <a:ext cx="4171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7" name="Equation" r:id="rId6" imgW="2006280" imgH="241200" progId="Equation.DSMT4">
                  <p:embed/>
                </p:oleObj>
              </mc:Choice>
              <mc:Fallback>
                <p:oleObj name="Equation" r:id="rId6" imgW="20062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868863"/>
                        <a:ext cx="4171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59000"/>
            <a:ext cx="3638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37338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1187450" y="1052513"/>
            <a:ext cx="6408738" cy="5842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3200" b="1"/>
              <a:t>化简后是否存在相切的卡诺圈</a:t>
            </a:r>
            <a:endParaRPr kumimoji="0" lang="en-US" altLang="zh-CN" sz="3200" b="1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0" y="38339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1" dirty="0"/>
              <a:t>冒险的判断法</a:t>
            </a:r>
            <a:r>
              <a:rPr kumimoji="0" lang="en-US" altLang="zh-CN" sz="2800" b="1" dirty="0"/>
              <a:t>2——</a:t>
            </a:r>
            <a:r>
              <a:rPr kumimoji="0" lang="zh-CN" altLang="en-US" sz="2800" b="1" dirty="0"/>
              <a:t>卡诺图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法</a:t>
            </a:r>
            <a:endParaRPr kumimoji="0" lang="en-US" altLang="zh-CN" sz="2800" b="1" dirty="0"/>
          </a:p>
        </p:txBody>
      </p:sp>
      <p:cxnSp>
        <p:nvCxnSpPr>
          <p:cNvPr id="24587" name="直接连接符 2"/>
          <p:cNvCxnSpPr>
            <a:cxnSpLocks noChangeShapeType="1"/>
          </p:cNvCxnSpPr>
          <p:nvPr/>
        </p:nvCxnSpPr>
        <p:spPr bwMode="auto">
          <a:xfrm>
            <a:off x="4618038" y="1636713"/>
            <a:ext cx="25400" cy="52212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47529"/>
              </p:ext>
            </p:extLst>
          </p:nvPr>
        </p:nvGraphicFramePr>
        <p:xfrm>
          <a:off x="1038226" y="4416425"/>
          <a:ext cx="2438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8" r:id="rId10" imgW="1092674" imgH="177877" progId="Equation.3">
                  <p:embed/>
                </p:oleObj>
              </mc:Choice>
              <mc:Fallback>
                <p:oleObj r:id="rId10" imgW="1092674" imgH="1778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6" y="4416425"/>
                        <a:ext cx="2438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42295"/>
              </p:ext>
            </p:extLst>
          </p:nvPr>
        </p:nvGraphicFramePr>
        <p:xfrm>
          <a:off x="338138" y="4868863"/>
          <a:ext cx="3952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9" name="Equation" r:id="rId12" imgW="2133360" imgH="241200" progId="Equation.DSMT4">
                  <p:embed/>
                </p:oleObj>
              </mc:Choice>
              <mc:Fallback>
                <p:oleObj name="Equation" r:id="rId12" imgW="2133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868863"/>
                        <a:ext cx="39528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9163"/>
            <a:ext cx="37338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49860"/>
              </p:ext>
            </p:extLst>
          </p:nvPr>
        </p:nvGraphicFramePr>
        <p:xfrm>
          <a:off x="353616" y="1850921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16" y="1850921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冒险简介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76420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5" name="Group 37"/>
          <p:cNvGrpSpPr>
            <a:grpSpLocks/>
          </p:cNvGrpSpPr>
          <p:nvPr/>
        </p:nvGrpSpPr>
        <p:grpSpPr bwMode="auto">
          <a:xfrm>
            <a:off x="825532" y="1778795"/>
            <a:ext cx="3233739" cy="549276"/>
            <a:chOff x="1716" y="518"/>
            <a:chExt cx="2037" cy="346"/>
          </a:xfrm>
        </p:grpSpPr>
        <p:sp>
          <p:nvSpPr>
            <p:cNvPr id="25616" name="Rectangle 44"/>
            <p:cNvSpPr>
              <a:spLocks noChangeArrowheads="1"/>
            </p:cNvSpPr>
            <p:nvPr/>
          </p:nvSpPr>
          <p:spPr bwMode="auto">
            <a:xfrm>
              <a:off x="2599" y="533"/>
              <a:ext cx="22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rgbClr val="006600"/>
                  </a:solidFill>
                  <a:latin typeface="Times New Roman" pitchFamily="18" charset="0"/>
                </a:rPr>
                <a:t>A  </a:t>
              </a:r>
              <a:endParaRPr lang="en-US" altLang="zh-CN" sz="28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25610" name="Line 38"/>
            <p:cNvSpPr>
              <a:spLocks noChangeShapeType="1"/>
            </p:cNvSpPr>
            <p:nvPr/>
          </p:nvSpPr>
          <p:spPr bwMode="auto">
            <a:xfrm>
              <a:off x="2110" y="555"/>
              <a:ext cx="137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1" name="Line 39"/>
            <p:cNvSpPr>
              <a:spLocks noChangeShapeType="1"/>
            </p:cNvSpPr>
            <p:nvPr/>
          </p:nvSpPr>
          <p:spPr bwMode="auto">
            <a:xfrm>
              <a:off x="2631" y="555"/>
              <a:ext cx="137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2" name="Line 40"/>
            <p:cNvSpPr>
              <a:spLocks noChangeShapeType="1"/>
            </p:cNvSpPr>
            <p:nvPr/>
          </p:nvSpPr>
          <p:spPr bwMode="auto">
            <a:xfrm>
              <a:off x="3568" y="555"/>
              <a:ext cx="144" cy="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614" name="Rectangle 42"/>
            <p:cNvSpPr>
              <a:spLocks noChangeArrowheads="1"/>
            </p:cNvSpPr>
            <p:nvPr/>
          </p:nvSpPr>
          <p:spPr bwMode="auto">
            <a:xfrm>
              <a:off x="3207" y="554"/>
              <a:ext cx="5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</a:rPr>
                <a:t>ABC</a:t>
              </a: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5615" name="Rectangle 43"/>
            <p:cNvSpPr>
              <a:spLocks noChangeArrowheads="1"/>
            </p:cNvSpPr>
            <p:nvPr/>
          </p:nvSpPr>
          <p:spPr bwMode="auto">
            <a:xfrm>
              <a:off x="2758" y="540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  <p:sp>
          <p:nvSpPr>
            <p:cNvPr id="25617" name="Rectangle 45"/>
            <p:cNvSpPr>
              <a:spLocks noChangeArrowheads="1"/>
            </p:cNvSpPr>
            <p:nvPr/>
          </p:nvSpPr>
          <p:spPr bwMode="auto">
            <a:xfrm>
              <a:off x="2250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5618" name="Rectangle 46"/>
            <p:cNvSpPr>
              <a:spLocks noChangeArrowheads="1"/>
            </p:cNvSpPr>
            <p:nvPr/>
          </p:nvSpPr>
          <p:spPr bwMode="auto">
            <a:xfrm>
              <a:off x="2106" y="54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endParaRPr lang="en-US" altLang="zh-CN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5619" name="Rectangle 47"/>
            <p:cNvSpPr>
              <a:spLocks noChangeArrowheads="1"/>
            </p:cNvSpPr>
            <p:nvPr/>
          </p:nvSpPr>
          <p:spPr bwMode="auto">
            <a:xfrm>
              <a:off x="1716" y="543"/>
              <a:ext cx="1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latin typeface="Times New Roman" pitchFamily="18" charset="0"/>
                </a:rPr>
                <a:t>F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20" name="Rectangle 48"/>
            <p:cNvSpPr>
              <a:spLocks noChangeArrowheads="1"/>
            </p:cNvSpPr>
            <p:nvPr/>
          </p:nvSpPr>
          <p:spPr bwMode="auto">
            <a:xfrm>
              <a:off x="2962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Symbol" pitchFamily="18" charset="2"/>
                </a:rPr>
                <a:t>+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21" name="Rectangle 49"/>
            <p:cNvSpPr>
              <a:spLocks noChangeArrowheads="1"/>
            </p:cNvSpPr>
            <p:nvPr/>
          </p:nvSpPr>
          <p:spPr bwMode="auto">
            <a:xfrm>
              <a:off x="2458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dirty="0">
                  <a:latin typeface="Symbol" pitchFamily="18" charset="2"/>
                </a:rPr>
                <a:t>+</a:t>
              </a:r>
              <a:endParaRPr lang="en-US" altLang="zh-CN" sz="2800" b="1" dirty="0">
                <a:latin typeface="Times New Roman" pitchFamily="18" charset="0"/>
              </a:endParaRPr>
            </a:p>
          </p:txBody>
        </p:sp>
        <p:sp>
          <p:nvSpPr>
            <p:cNvPr id="25622" name="Rectangle 50"/>
            <p:cNvSpPr>
              <a:spLocks noChangeArrowheads="1"/>
            </p:cNvSpPr>
            <p:nvPr/>
          </p:nvSpPr>
          <p:spPr bwMode="auto">
            <a:xfrm>
              <a:off x="1929" y="518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latin typeface="Symbol" pitchFamily="18" charset="2"/>
                </a:rPr>
                <a:t>=</a:t>
              </a:r>
              <a:endParaRPr lang="en-US" altLang="zh-CN" sz="2800" b="1">
                <a:latin typeface="Times New Roman" pitchFamily="18" charset="0"/>
              </a:endParaRPr>
            </a:p>
          </p:txBody>
        </p:sp>
      </p:grpSp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30238" y="1383508"/>
            <a:ext cx="8153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endParaRPr kumimoji="0" lang="en-US" altLang="zh-CN" sz="3200" b="1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4356100" y="1341438"/>
            <a:ext cx="3644900" cy="3222625"/>
            <a:chOff x="1582" y="799"/>
            <a:chExt cx="2296" cy="2030"/>
          </a:xfrm>
        </p:grpSpPr>
        <p:sp>
          <p:nvSpPr>
            <p:cNvPr id="25623" name="AutoShape 11"/>
            <p:cNvSpPr>
              <a:spLocks noChangeArrowheads="1"/>
            </p:cNvSpPr>
            <p:nvPr/>
          </p:nvSpPr>
          <p:spPr bwMode="auto">
            <a:xfrm>
              <a:off x="2198" y="1693"/>
              <a:ext cx="731" cy="6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AutoShape 12"/>
            <p:cNvSpPr>
              <a:spLocks noChangeArrowheads="1"/>
            </p:cNvSpPr>
            <p:nvPr/>
          </p:nvSpPr>
          <p:spPr bwMode="auto">
            <a:xfrm>
              <a:off x="2198" y="2100"/>
              <a:ext cx="731" cy="68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Oval 13"/>
            <p:cNvSpPr>
              <a:spLocks noChangeArrowheads="1"/>
            </p:cNvSpPr>
            <p:nvPr/>
          </p:nvSpPr>
          <p:spPr bwMode="auto">
            <a:xfrm>
              <a:off x="3073" y="1245"/>
              <a:ext cx="305" cy="74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4"/>
            <p:cNvSpPr>
              <a:spLocks noChangeShapeType="1"/>
            </p:cNvSpPr>
            <p:nvPr/>
          </p:nvSpPr>
          <p:spPr bwMode="auto">
            <a:xfrm>
              <a:off x="2130" y="1608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Text Box 15"/>
            <p:cNvSpPr txBox="1">
              <a:spLocks noChangeArrowheads="1"/>
            </p:cNvSpPr>
            <p:nvPr/>
          </p:nvSpPr>
          <p:spPr bwMode="auto">
            <a:xfrm>
              <a:off x="2215" y="915"/>
              <a:ext cx="1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itchFamily="18" charset="0"/>
                </a:rPr>
                <a:t>00    01    11   10</a:t>
              </a:r>
            </a:p>
          </p:txBody>
        </p:sp>
        <p:sp>
          <p:nvSpPr>
            <p:cNvPr id="25628" name="Text Box 16"/>
            <p:cNvSpPr txBox="1">
              <a:spLocks noChangeArrowheads="1"/>
            </p:cNvSpPr>
            <p:nvPr/>
          </p:nvSpPr>
          <p:spPr bwMode="auto">
            <a:xfrm>
              <a:off x="1765" y="1141"/>
              <a:ext cx="364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00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01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11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5629" name="Text Box 17"/>
            <p:cNvSpPr txBox="1">
              <a:spLocks noChangeArrowheads="1"/>
            </p:cNvSpPr>
            <p:nvPr/>
          </p:nvSpPr>
          <p:spPr bwMode="auto">
            <a:xfrm>
              <a:off x="1862" y="799"/>
              <a:ext cx="4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itchFamily="18" charset="0"/>
                </a:rPr>
                <a:t>AB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25630" name="Text Box 18"/>
            <p:cNvSpPr txBox="1">
              <a:spLocks noChangeArrowheads="1"/>
            </p:cNvSpPr>
            <p:nvPr/>
          </p:nvSpPr>
          <p:spPr bwMode="auto">
            <a:xfrm>
              <a:off x="1582" y="930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latin typeface="Times New Roman" pitchFamily="18" charset="0"/>
                </a:rPr>
                <a:t>CD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grpSp>
          <p:nvGrpSpPr>
            <p:cNvPr id="25631" name="Group 19"/>
            <p:cNvGrpSpPr>
              <a:grpSpLocks/>
            </p:cNvGrpSpPr>
            <p:nvPr/>
          </p:nvGrpSpPr>
          <p:grpSpPr bwMode="auto">
            <a:xfrm>
              <a:off x="2111" y="1201"/>
              <a:ext cx="1754" cy="1604"/>
              <a:chOff x="520" y="702"/>
              <a:chExt cx="1281" cy="1403"/>
            </a:xfrm>
          </p:grpSpPr>
          <p:sp>
            <p:nvSpPr>
              <p:cNvPr id="25643" name="Rectangle 20"/>
              <p:cNvSpPr>
                <a:spLocks noChangeArrowheads="1"/>
              </p:cNvSpPr>
              <p:nvPr/>
            </p:nvSpPr>
            <p:spPr bwMode="auto">
              <a:xfrm>
                <a:off x="520" y="702"/>
                <a:ext cx="1281" cy="1400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44" name="Group 21"/>
              <p:cNvGrpSpPr>
                <a:grpSpLocks/>
              </p:cNvGrpSpPr>
              <p:nvPr/>
            </p:nvGrpSpPr>
            <p:grpSpPr bwMode="auto">
              <a:xfrm>
                <a:off x="858" y="702"/>
                <a:ext cx="645" cy="1403"/>
                <a:chOff x="858" y="702"/>
                <a:chExt cx="645" cy="1380"/>
              </a:xfrm>
            </p:grpSpPr>
            <p:sp>
              <p:nvSpPr>
                <p:cNvPr id="25645" name="Line 22"/>
                <p:cNvSpPr>
                  <a:spLocks noChangeShapeType="1"/>
                </p:cNvSpPr>
                <p:nvPr/>
              </p:nvSpPr>
              <p:spPr bwMode="auto">
                <a:xfrm>
                  <a:off x="858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6" name="Line 23"/>
                <p:cNvSpPr>
                  <a:spLocks noChangeShapeType="1"/>
                </p:cNvSpPr>
                <p:nvPr/>
              </p:nvSpPr>
              <p:spPr bwMode="auto">
                <a:xfrm>
                  <a:off x="1170" y="703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7" name="Line 24"/>
                <p:cNvSpPr>
                  <a:spLocks noChangeShapeType="1"/>
                </p:cNvSpPr>
                <p:nvPr/>
              </p:nvSpPr>
              <p:spPr bwMode="auto">
                <a:xfrm>
                  <a:off x="1503" y="70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32" name="Line 25"/>
            <p:cNvSpPr>
              <a:spLocks noChangeShapeType="1"/>
            </p:cNvSpPr>
            <p:nvPr/>
          </p:nvSpPr>
          <p:spPr bwMode="auto">
            <a:xfrm>
              <a:off x="2130" y="2006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6"/>
            <p:cNvSpPr>
              <a:spLocks noChangeShapeType="1"/>
            </p:cNvSpPr>
            <p:nvPr/>
          </p:nvSpPr>
          <p:spPr bwMode="auto">
            <a:xfrm>
              <a:off x="2112" y="2449"/>
              <a:ext cx="174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Rectangle 27"/>
            <p:cNvSpPr>
              <a:spLocks noChangeArrowheads="1"/>
            </p:cNvSpPr>
            <p:nvPr/>
          </p:nvSpPr>
          <p:spPr bwMode="auto">
            <a:xfrm>
              <a:off x="2682" y="250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5" name="Rectangle 28"/>
            <p:cNvSpPr>
              <a:spLocks noChangeArrowheads="1"/>
            </p:cNvSpPr>
            <p:nvPr/>
          </p:nvSpPr>
          <p:spPr bwMode="auto">
            <a:xfrm>
              <a:off x="2219" y="25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6" name="Rectangle 29"/>
            <p:cNvSpPr>
              <a:spLocks noChangeArrowheads="1"/>
            </p:cNvSpPr>
            <p:nvPr/>
          </p:nvSpPr>
          <p:spPr bwMode="auto">
            <a:xfrm>
              <a:off x="2681" y="20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7" name="Rectangle 30"/>
            <p:cNvSpPr>
              <a:spLocks noChangeArrowheads="1"/>
            </p:cNvSpPr>
            <p:nvPr/>
          </p:nvSpPr>
          <p:spPr bwMode="auto">
            <a:xfrm>
              <a:off x="2207" y="20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8" name="Text Box 31"/>
            <p:cNvSpPr txBox="1">
              <a:spLocks noChangeArrowheads="1"/>
            </p:cNvSpPr>
            <p:nvPr/>
          </p:nvSpPr>
          <p:spPr bwMode="auto">
            <a:xfrm>
              <a:off x="3121" y="1219"/>
              <a:ext cx="23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39" name="Rectangle 32"/>
            <p:cNvSpPr>
              <a:spLocks noChangeArrowheads="1"/>
            </p:cNvSpPr>
            <p:nvPr/>
          </p:nvSpPr>
          <p:spPr bwMode="auto">
            <a:xfrm>
              <a:off x="2689" y="16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0" name="Rectangle 33"/>
            <p:cNvSpPr>
              <a:spLocks noChangeArrowheads="1"/>
            </p:cNvSpPr>
            <p:nvPr/>
          </p:nvSpPr>
          <p:spPr bwMode="auto">
            <a:xfrm>
              <a:off x="2227" y="16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1" name="Text Box 34"/>
            <p:cNvSpPr txBox="1">
              <a:spLocks noChangeArrowheads="1"/>
            </p:cNvSpPr>
            <p:nvPr/>
          </p:nvSpPr>
          <p:spPr bwMode="auto">
            <a:xfrm>
              <a:off x="3121" y="1630"/>
              <a:ext cx="34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642" name="Line 35"/>
            <p:cNvSpPr>
              <a:spLocks noChangeShapeType="1"/>
            </p:cNvSpPr>
            <p:nvPr/>
          </p:nvSpPr>
          <p:spPr bwMode="auto">
            <a:xfrm>
              <a:off x="1803" y="911"/>
              <a:ext cx="306" cy="30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611188" y="2852738"/>
            <a:ext cx="360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当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B = D </a:t>
            </a:r>
            <a:r>
              <a:rPr lang="en-US" altLang="zh-CN" sz="2800" b="1" dirty="0"/>
              <a:t>= 1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C </a:t>
            </a:r>
            <a:r>
              <a:rPr lang="en-US" altLang="zh-CN" sz="2800" b="1" dirty="0"/>
              <a:t>= 0</a:t>
            </a:r>
            <a:r>
              <a:rPr lang="zh-CN" altLang="en-US" sz="2800" b="1" dirty="0"/>
              <a:t>，</a:t>
            </a:r>
            <a:endParaRPr lang="en-US" altLang="zh-CN" sz="2800" b="1" dirty="0"/>
          </a:p>
        </p:txBody>
      </p:sp>
      <p:pic>
        <p:nvPicPr>
          <p:cNvPr id="25606" name="Picture 51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30293"/>
              </p:ext>
            </p:extLst>
          </p:nvPr>
        </p:nvGraphicFramePr>
        <p:xfrm>
          <a:off x="1074738" y="365125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0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651250"/>
                        <a:ext cx="220980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0" y="38339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1" dirty="0"/>
              <a:t>冒险的判断法</a:t>
            </a:r>
            <a:r>
              <a:rPr kumimoji="0" lang="en-US" altLang="zh-CN" sz="2800" b="1" dirty="0"/>
              <a:t>2——</a:t>
            </a:r>
            <a:r>
              <a:rPr kumimoji="0" lang="zh-CN" altLang="en-US" sz="2800" b="1" dirty="0"/>
              <a:t>卡诺图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法</a:t>
            </a:r>
            <a:endParaRPr kumimoji="0"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9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0" y="38339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 b="1" dirty="0"/>
              <a:t>冒险的判断法</a:t>
            </a:r>
            <a:r>
              <a:rPr kumimoji="0" lang="en-US" altLang="zh-CN" sz="2800" b="1" dirty="0"/>
              <a:t>2——</a:t>
            </a:r>
            <a:r>
              <a:rPr kumimoji="0" lang="zh-CN" altLang="en-US" sz="2800" b="1" dirty="0"/>
              <a:t>卡诺图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法</a:t>
            </a:r>
            <a:endParaRPr kumimoji="0"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1212056"/>
            <a:ext cx="4738410" cy="4593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18992"/>
              </p:ext>
            </p:extLst>
          </p:nvPr>
        </p:nvGraphicFramePr>
        <p:xfrm>
          <a:off x="827584" y="5196653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196653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冒险简介</a:t>
            </a:r>
            <a:endParaRPr lang="en-US" altLang="zh-CN" sz="3200" b="1" dirty="0"/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冒险的判断（代数法、卡诺图法）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1553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28675" y="981075"/>
            <a:ext cx="3889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kumimoji="0" lang="zh-CN" altLang="en-US" sz="3200" b="1" dirty="0">
                <a:solidFill>
                  <a:schemeClr val="bg1"/>
                </a:solidFill>
                <a:latin typeface="宋体" pitchFamily="2" charset="-122"/>
              </a:rPr>
              <a:t>添加卡诺圈</a:t>
            </a:r>
            <a:r>
              <a:rPr kumimoji="0" lang="en-US" sz="32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66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26805"/>
              </p:ext>
            </p:extLst>
          </p:nvPr>
        </p:nvGraphicFramePr>
        <p:xfrm>
          <a:off x="757238" y="3933056"/>
          <a:ext cx="32337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0" r:id="rId4" imgW="1421166" imgH="177646" progId="Equation.3">
                  <p:embed/>
                </p:oleObj>
              </mc:Choice>
              <mc:Fallback>
                <p:oleObj r:id="rId4" imgW="142116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933056"/>
                        <a:ext cx="3233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12022"/>
              </p:ext>
            </p:extLst>
          </p:nvPr>
        </p:nvGraphicFramePr>
        <p:xfrm>
          <a:off x="4930775" y="3929606"/>
          <a:ext cx="3817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" r:id="rId6" imgW="1827214" imgH="215713" progId="Equation.3">
                  <p:embed/>
                </p:oleObj>
              </mc:Choice>
              <mc:Fallback>
                <p:oleObj r:id="rId6" imgW="182721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929606"/>
                        <a:ext cx="3817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3" name="Picture 1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4"/>
          <a:stretch/>
        </p:blipFill>
        <p:spPr bwMode="auto">
          <a:xfrm>
            <a:off x="515938" y="1704975"/>
            <a:ext cx="38400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AutoShape 17"/>
          <p:cNvSpPr>
            <a:spLocks noChangeArrowheads="1"/>
          </p:cNvSpPr>
          <p:nvPr/>
        </p:nvSpPr>
        <p:spPr bwMode="auto">
          <a:xfrm>
            <a:off x="3357282" y="3944168"/>
            <a:ext cx="7207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637" name="AutoShape 18"/>
          <p:cNvSpPr>
            <a:spLocks noChangeArrowheads="1"/>
          </p:cNvSpPr>
          <p:nvPr/>
        </p:nvSpPr>
        <p:spPr bwMode="auto">
          <a:xfrm>
            <a:off x="7810500" y="3940718"/>
            <a:ext cx="936625" cy="4318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26638" name="直接连接符 14"/>
          <p:cNvCxnSpPr>
            <a:cxnSpLocks noChangeShapeType="1"/>
          </p:cNvCxnSpPr>
          <p:nvPr/>
        </p:nvCxnSpPr>
        <p:spPr bwMode="auto">
          <a:xfrm>
            <a:off x="4500563" y="1636713"/>
            <a:ext cx="25400" cy="522128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381384"/>
              </p:ext>
            </p:extLst>
          </p:nvPr>
        </p:nvGraphicFramePr>
        <p:xfrm>
          <a:off x="345062" y="4471450"/>
          <a:ext cx="3952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2" name="Equation" r:id="rId9" imgW="2133360" imgH="241200" progId="Equation.DSMT4">
                  <p:embed/>
                </p:oleObj>
              </mc:Choice>
              <mc:Fallback>
                <p:oleObj name="Equation" r:id="rId9" imgW="2133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62" y="4471450"/>
                        <a:ext cx="3952875" cy="5254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113387"/>
              </p:ext>
            </p:extLst>
          </p:nvPr>
        </p:nvGraphicFramePr>
        <p:xfrm>
          <a:off x="1327329" y="5178856"/>
          <a:ext cx="2487920" cy="944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3" name="Equation" r:id="rId11" imgW="1079280" imgH="406080" progId="Equation.DSMT4">
                  <p:embed/>
                </p:oleObj>
              </mc:Choice>
              <mc:Fallback>
                <p:oleObj name="Equation" r:id="rId11" imgW="107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329" y="5178856"/>
                        <a:ext cx="2487920" cy="94444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9505"/>
              </p:ext>
            </p:extLst>
          </p:nvPr>
        </p:nvGraphicFramePr>
        <p:xfrm>
          <a:off x="4748213" y="4495872"/>
          <a:ext cx="4171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4" name="Equation" r:id="rId13" imgW="2006280" imgH="241200" progId="Equation.DSMT4">
                  <p:embed/>
                </p:oleObj>
              </mc:Choice>
              <mc:Fallback>
                <p:oleObj name="Equation" r:id="rId13" imgW="2006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495872"/>
                        <a:ext cx="4171950" cy="5254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15253"/>
              </p:ext>
            </p:extLst>
          </p:nvPr>
        </p:nvGraphicFramePr>
        <p:xfrm>
          <a:off x="5548313" y="5186906"/>
          <a:ext cx="28400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5" name="Equation" r:id="rId15" imgW="1231560" imgH="431640" progId="Equation.DSMT4">
                  <p:embed/>
                </p:oleObj>
              </mc:Choice>
              <mc:Fallback>
                <p:oleObj name="Equation" r:id="rId15" imgW="1231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5186906"/>
                        <a:ext cx="2840037" cy="10017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 bwMode="auto">
          <a:xfrm>
            <a:off x="7810500" y="2069006"/>
            <a:ext cx="721940" cy="980889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1556792"/>
            <a:ext cx="4054599" cy="221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8100467" y="2365225"/>
            <a:ext cx="431973" cy="999925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0" y="38339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冒险的</a:t>
            </a:r>
            <a:r>
              <a:rPr lang="zh-CN" altLang="en-US" sz="2800" b="1" dirty="0" smtClean="0"/>
              <a:t>消除法</a:t>
            </a:r>
            <a:r>
              <a:rPr lang="en-US" altLang="zh-CN" sz="2800" b="1" dirty="0" smtClean="0"/>
              <a:t>1 ——</a:t>
            </a:r>
            <a:r>
              <a:rPr lang="zh-CN" altLang="en-US" sz="2800" b="1" dirty="0"/>
              <a:t>卡诺图</a:t>
            </a:r>
            <a:r>
              <a:rPr lang="zh-CN" altLang="en-US" sz="2800" b="1" dirty="0" smtClean="0"/>
              <a:t>法</a:t>
            </a:r>
            <a:endParaRPr kumimoji="0"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7937" y="1016183"/>
            <a:ext cx="2093193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增加冗余项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9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nimBg="1"/>
      <p:bldP spid="26637" grpId="0" animBg="1"/>
      <p:bldP spid="5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0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00152"/>
              </p:ext>
            </p:extLst>
          </p:nvPr>
        </p:nvGraphicFramePr>
        <p:xfrm>
          <a:off x="2224338" y="5097643"/>
          <a:ext cx="3976817" cy="63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4" imgW="1193760" imgH="215640" progId="Equation.DSMT4">
                  <p:embed/>
                </p:oleObj>
              </mc:Choice>
              <mc:Fallback>
                <p:oleObj name="Equation" r:id="rId4" imgW="1193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338" y="5097643"/>
                        <a:ext cx="3976817" cy="63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79"/>
          <p:cNvGrpSpPr>
            <a:grpSpLocks/>
          </p:cNvGrpSpPr>
          <p:nvPr/>
        </p:nvGrpSpPr>
        <p:grpSpPr bwMode="auto">
          <a:xfrm>
            <a:off x="1720713" y="1071216"/>
            <a:ext cx="5875623" cy="1789113"/>
            <a:chOff x="576" y="1737"/>
            <a:chExt cx="3360" cy="1127"/>
          </a:xfrm>
        </p:grpSpPr>
        <p:sp>
          <p:nvSpPr>
            <p:cNvPr id="33" name="Rectangle 80"/>
            <p:cNvSpPr>
              <a:spLocks noChangeArrowheads="1"/>
            </p:cNvSpPr>
            <p:nvPr/>
          </p:nvSpPr>
          <p:spPr bwMode="auto">
            <a:xfrm>
              <a:off x="321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4" name="Rectangle 81"/>
            <p:cNvSpPr>
              <a:spLocks noChangeArrowheads="1"/>
            </p:cNvSpPr>
            <p:nvPr/>
          </p:nvSpPr>
          <p:spPr bwMode="auto">
            <a:xfrm>
              <a:off x="249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5" name="Rectangle 82"/>
            <p:cNvSpPr>
              <a:spLocks noChangeArrowheads="1"/>
            </p:cNvSpPr>
            <p:nvPr/>
          </p:nvSpPr>
          <p:spPr bwMode="auto">
            <a:xfrm>
              <a:off x="177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" name="Rectangle 83"/>
            <p:cNvSpPr>
              <a:spLocks noChangeArrowheads="1"/>
            </p:cNvSpPr>
            <p:nvPr/>
          </p:nvSpPr>
          <p:spPr bwMode="auto">
            <a:xfrm>
              <a:off x="1056" y="2534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" name="Rectangle 84"/>
            <p:cNvSpPr>
              <a:spLocks noChangeArrowheads="1"/>
            </p:cNvSpPr>
            <p:nvPr/>
          </p:nvSpPr>
          <p:spPr bwMode="auto">
            <a:xfrm>
              <a:off x="321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8" name="Rectangle 85"/>
            <p:cNvSpPr>
              <a:spLocks noChangeArrowheads="1"/>
            </p:cNvSpPr>
            <p:nvPr/>
          </p:nvSpPr>
          <p:spPr bwMode="auto">
            <a:xfrm>
              <a:off x="249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77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1056" y="2208"/>
              <a:ext cx="720" cy="326"/>
            </a:xfrm>
            <a:prstGeom prst="rect">
              <a:avLst/>
            </a:prstGeom>
            <a:noFill/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" name="Line 88"/>
            <p:cNvSpPr>
              <a:spLocks noChangeShapeType="1"/>
            </p:cNvSpPr>
            <p:nvPr/>
          </p:nvSpPr>
          <p:spPr bwMode="auto">
            <a:xfrm>
              <a:off x="1056" y="2208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89"/>
            <p:cNvSpPr>
              <a:spLocks noChangeShapeType="1"/>
            </p:cNvSpPr>
            <p:nvPr/>
          </p:nvSpPr>
          <p:spPr bwMode="auto">
            <a:xfrm>
              <a:off x="1056" y="2534"/>
              <a:ext cx="28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90"/>
            <p:cNvSpPr>
              <a:spLocks noChangeShapeType="1"/>
            </p:cNvSpPr>
            <p:nvPr/>
          </p:nvSpPr>
          <p:spPr bwMode="auto">
            <a:xfrm>
              <a:off x="1056" y="2860"/>
              <a:ext cx="288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91"/>
            <p:cNvSpPr>
              <a:spLocks noChangeShapeType="1"/>
            </p:cNvSpPr>
            <p:nvPr/>
          </p:nvSpPr>
          <p:spPr bwMode="auto">
            <a:xfrm>
              <a:off x="1056" y="2208"/>
              <a:ext cx="0" cy="65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92"/>
            <p:cNvSpPr>
              <a:spLocks noChangeShapeType="1"/>
            </p:cNvSpPr>
            <p:nvPr/>
          </p:nvSpPr>
          <p:spPr bwMode="auto">
            <a:xfrm>
              <a:off x="177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>
              <a:off x="249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3216" y="2208"/>
              <a:ext cx="0" cy="6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5"/>
            <p:cNvSpPr>
              <a:spLocks noChangeShapeType="1"/>
            </p:cNvSpPr>
            <p:nvPr/>
          </p:nvSpPr>
          <p:spPr bwMode="auto">
            <a:xfrm>
              <a:off x="3936" y="2534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96"/>
            <p:cNvSpPr>
              <a:spLocks noChangeShapeType="1"/>
            </p:cNvSpPr>
            <p:nvPr/>
          </p:nvSpPr>
          <p:spPr bwMode="auto">
            <a:xfrm>
              <a:off x="3936" y="2208"/>
              <a:ext cx="0" cy="65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97"/>
            <p:cNvSpPr>
              <a:spLocks noChangeShapeType="1"/>
            </p:cNvSpPr>
            <p:nvPr/>
          </p:nvSpPr>
          <p:spPr bwMode="auto">
            <a:xfrm>
              <a:off x="672" y="1968"/>
              <a:ext cx="384" cy="24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1248" y="1859"/>
              <a:ext cx="268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00       01        11      10</a:t>
              </a:r>
            </a:p>
          </p:txBody>
        </p:sp>
        <p:sp>
          <p:nvSpPr>
            <p:cNvPr id="52" name="Text Box 99"/>
            <p:cNvSpPr txBox="1">
              <a:spLocks noChangeArrowheads="1"/>
            </p:cNvSpPr>
            <p:nvPr/>
          </p:nvSpPr>
          <p:spPr bwMode="auto">
            <a:xfrm>
              <a:off x="803" y="2180"/>
              <a:ext cx="432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3" name="Text Box 100"/>
            <p:cNvSpPr txBox="1">
              <a:spLocks noChangeArrowheads="1"/>
            </p:cNvSpPr>
            <p:nvPr/>
          </p:nvSpPr>
          <p:spPr bwMode="auto">
            <a:xfrm>
              <a:off x="576" y="1977"/>
              <a:ext cx="38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54" name="Text Box 101"/>
            <p:cNvSpPr txBox="1">
              <a:spLocks noChangeArrowheads="1"/>
            </p:cNvSpPr>
            <p:nvPr/>
          </p:nvSpPr>
          <p:spPr bwMode="auto">
            <a:xfrm>
              <a:off x="720" y="1737"/>
              <a:ext cx="5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</a:t>
              </a:r>
            </a:p>
          </p:txBody>
        </p:sp>
      </p:grpSp>
      <p:sp>
        <p:nvSpPr>
          <p:cNvPr id="2" name="圆角矩形 1"/>
          <p:cNvSpPr/>
          <p:nvPr/>
        </p:nvSpPr>
        <p:spPr bwMode="auto">
          <a:xfrm>
            <a:off x="3999066" y="1905682"/>
            <a:ext cx="2201858" cy="3651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5292080" y="2420888"/>
            <a:ext cx="2201858" cy="36000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7" name="圆角矩形 56"/>
          <p:cNvSpPr/>
          <p:nvPr/>
        </p:nvSpPr>
        <p:spPr bwMode="auto">
          <a:xfrm rot="5400000">
            <a:off x="5026411" y="2083211"/>
            <a:ext cx="1393374" cy="578123"/>
          </a:xfrm>
          <a:prstGeom prst="roundRect">
            <a:avLst/>
          </a:prstGeom>
          <a:noFill/>
          <a:ln w="381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030097"/>
              </p:ext>
            </p:extLst>
          </p:nvPr>
        </p:nvGraphicFramePr>
        <p:xfrm>
          <a:off x="2315958" y="2922223"/>
          <a:ext cx="2847203" cy="72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6" imgW="850680" imgH="215640" progId="Equation.DSMT4">
                  <p:embed/>
                </p:oleObj>
              </mc:Choice>
              <mc:Fallback>
                <p:oleObj name="Equation" r:id="rId6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58" y="2922223"/>
                        <a:ext cx="2847203" cy="726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1204006" y="3713613"/>
            <a:ext cx="3889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kumimoji="0" lang="zh-CN" altLang="en-US" sz="2800" b="1" dirty="0">
                <a:solidFill>
                  <a:schemeClr val="bg1"/>
                </a:solidFill>
                <a:latin typeface="宋体" pitchFamily="2" charset="-122"/>
              </a:rPr>
              <a:t>添加卡诺圈</a:t>
            </a:r>
            <a:r>
              <a:rPr kumimoji="0" lang="en-US" sz="28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07950" y="30514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冒险的消除法</a:t>
            </a:r>
            <a:r>
              <a:rPr lang="en-US" altLang="zh-CN" sz="2800" b="1" dirty="0"/>
              <a:t>1 ——</a:t>
            </a:r>
            <a:r>
              <a:rPr lang="zh-CN" altLang="en-US" sz="2800" b="1" dirty="0"/>
              <a:t>卡诺图法</a:t>
            </a:r>
            <a:endParaRPr kumimoji="0"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例：</a:t>
            </a:r>
            <a:endParaRPr lang="en-US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1193270" y="4397479"/>
            <a:ext cx="525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sz="2800" b="1" dirty="0">
                <a:solidFill>
                  <a:schemeClr val="bg1"/>
                </a:solidFill>
              </a:rPr>
              <a:t>表达式中添加相应的冗余项</a:t>
            </a:r>
            <a:r>
              <a:rPr kumimoji="0" lang="en-US" altLang="zh-CN" sz="2800" b="1" dirty="0">
                <a:solidFill>
                  <a:schemeClr val="bg1"/>
                </a:solidFill>
              </a:rPr>
              <a:t>: </a:t>
            </a:r>
            <a:r>
              <a:rPr lang="en-US" altLang="zh-CN" sz="2800" b="1" dirty="0">
                <a:solidFill>
                  <a:schemeClr val="bg1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3968" y="2204864"/>
            <a:ext cx="4707888" cy="2584660"/>
            <a:chOff x="1321997" y="2262187"/>
            <a:chExt cx="5507046" cy="3662363"/>
          </a:xfrm>
        </p:grpSpPr>
        <p:sp>
          <p:nvSpPr>
            <p:cNvPr id="29698" name="Line 4"/>
            <p:cNvSpPr>
              <a:spLocks noChangeShapeType="1"/>
            </p:cNvSpPr>
            <p:nvPr/>
          </p:nvSpPr>
          <p:spPr bwMode="auto">
            <a:xfrm>
              <a:off x="4402455" y="4452352"/>
              <a:ext cx="2005900" cy="2260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9" name="Freeform 5"/>
            <p:cNvSpPr>
              <a:spLocks/>
            </p:cNvSpPr>
            <p:nvPr/>
          </p:nvSpPr>
          <p:spPr bwMode="auto">
            <a:xfrm>
              <a:off x="3036887" y="3204016"/>
              <a:ext cx="952499" cy="1111250"/>
            </a:xfrm>
            <a:custGeom>
              <a:avLst/>
              <a:gdLst>
                <a:gd name="T0" fmla="*/ 0 w 578"/>
                <a:gd name="T1" fmla="*/ 0 h 655"/>
                <a:gd name="T2" fmla="*/ 0 w 578"/>
                <a:gd name="T3" fmla="*/ 2147483647 h 655"/>
                <a:gd name="T4" fmla="*/ 2147483647 w 578"/>
                <a:gd name="T5" fmla="*/ 2147483647 h 655"/>
                <a:gd name="T6" fmla="*/ 0 60000 65536"/>
                <a:gd name="T7" fmla="*/ 0 60000 65536"/>
                <a:gd name="T8" fmla="*/ 0 60000 65536"/>
                <a:gd name="T9" fmla="*/ 0 w 578"/>
                <a:gd name="T10" fmla="*/ 0 h 655"/>
                <a:gd name="T11" fmla="*/ 578 w 578"/>
                <a:gd name="T12" fmla="*/ 655 h 6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8" h="655">
                  <a:moveTo>
                    <a:pt x="0" y="0"/>
                  </a:moveTo>
                  <a:lnTo>
                    <a:pt x="0" y="655"/>
                  </a:lnTo>
                  <a:lnTo>
                    <a:pt x="578" y="655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0" name="Freeform 6"/>
            <p:cNvSpPr>
              <a:spLocks/>
            </p:cNvSpPr>
            <p:nvPr/>
          </p:nvSpPr>
          <p:spPr bwMode="auto">
            <a:xfrm>
              <a:off x="4413252" y="4724400"/>
              <a:ext cx="1304923" cy="863599"/>
            </a:xfrm>
            <a:custGeom>
              <a:avLst/>
              <a:gdLst>
                <a:gd name="T0" fmla="*/ 0 w 767"/>
                <a:gd name="T1" fmla="*/ 2147483647 h 688"/>
                <a:gd name="T2" fmla="*/ 2147483647 w 767"/>
                <a:gd name="T3" fmla="*/ 2147483647 h 688"/>
                <a:gd name="T4" fmla="*/ 2147483647 w 767"/>
                <a:gd name="T5" fmla="*/ 0 h 688"/>
                <a:gd name="T6" fmla="*/ 2147483647 w 767"/>
                <a:gd name="T7" fmla="*/ 0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688"/>
                <a:gd name="T14" fmla="*/ 767 w 76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688">
                  <a:moveTo>
                    <a:pt x="0" y="688"/>
                  </a:moveTo>
                  <a:lnTo>
                    <a:pt x="611" y="688"/>
                  </a:lnTo>
                  <a:lnTo>
                    <a:pt x="611" y="0"/>
                  </a:lnTo>
                  <a:lnTo>
                    <a:pt x="767" y="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" name="Rectangle 7"/>
            <p:cNvSpPr>
              <a:spLocks noChangeArrowheads="1"/>
            </p:cNvSpPr>
            <p:nvPr/>
          </p:nvSpPr>
          <p:spPr bwMode="auto">
            <a:xfrm>
              <a:off x="3989388" y="2590799"/>
              <a:ext cx="406400" cy="70485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2" name="Rectangle 8"/>
            <p:cNvSpPr>
              <a:spLocks noChangeArrowheads="1"/>
            </p:cNvSpPr>
            <p:nvPr/>
          </p:nvSpPr>
          <p:spPr bwMode="auto">
            <a:xfrm>
              <a:off x="3989388" y="4087813"/>
              <a:ext cx="406400" cy="70485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3989388" y="5219700"/>
              <a:ext cx="406400" cy="70485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9704" name="Rectangle 10"/>
            <p:cNvSpPr>
              <a:spLocks noChangeArrowheads="1"/>
            </p:cNvSpPr>
            <p:nvPr/>
          </p:nvSpPr>
          <p:spPr bwMode="auto">
            <a:xfrm>
              <a:off x="2614613" y="3522662"/>
              <a:ext cx="830262" cy="43973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Line 12"/>
            <p:cNvSpPr>
              <a:spLocks noChangeShapeType="1"/>
            </p:cNvSpPr>
            <p:nvPr/>
          </p:nvSpPr>
          <p:spPr bwMode="auto">
            <a:xfrm>
              <a:off x="1749424" y="2730500"/>
              <a:ext cx="22399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13"/>
            <p:cNvSpPr>
              <a:spLocks noChangeShapeType="1"/>
            </p:cNvSpPr>
            <p:nvPr/>
          </p:nvSpPr>
          <p:spPr bwMode="auto">
            <a:xfrm>
              <a:off x="1749424" y="3170239"/>
              <a:ext cx="22399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Oval 14"/>
            <p:cNvSpPr>
              <a:spLocks noChangeArrowheads="1"/>
            </p:cNvSpPr>
            <p:nvPr/>
          </p:nvSpPr>
          <p:spPr bwMode="auto">
            <a:xfrm>
              <a:off x="2981325" y="3965575"/>
              <a:ext cx="106363" cy="106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bg2"/>
              </a:solidFill>
              <a:round/>
              <a:headEnd/>
              <a:tailEnd type="none" w="sm" len="lg"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Freeform 15"/>
            <p:cNvSpPr>
              <a:spLocks/>
            </p:cNvSpPr>
            <p:nvPr/>
          </p:nvSpPr>
          <p:spPr bwMode="auto">
            <a:xfrm>
              <a:off x="4413251" y="2924175"/>
              <a:ext cx="1304925" cy="1269999"/>
            </a:xfrm>
            <a:custGeom>
              <a:avLst/>
              <a:gdLst>
                <a:gd name="T0" fmla="*/ 0 w 767"/>
                <a:gd name="T1" fmla="*/ 0 h 800"/>
                <a:gd name="T2" fmla="*/ 2147483647 w 767"/>
                <a:gd name="T3" fmla="*/ 0 h 800"/>
                <a:gd name="T4" fmla="*/ 2147483647 w 767"/>
                <a:gd name="T5" fmla="*/ 2147483647 h 800"/>
                <a:gd name="T6" fmla="*/ 2147483647 w 767"/>
                <a:gd name="T7" fmla="*/ 2147483647 h 8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800"/>
                <a:gd name="T14" fmla="*/ 767 w 767"/>
                <a:gd name="T15" fmla="*/ 800 h 8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800">
                  <a:moveTo>
                    <a:pt x="0" y="0"/>
                  </a:moveTo>
                  <a:lnTo>
                    <a:pt x="600" y="0"/>
                  </a:lnTo>
                  <a:lnTo>
                    <a:pt x="600" y="800"/>
                  </a:lnTo>
                  <a:lnTo>
                    <a:pt x="767" y="800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V="1">
              <a:off x="2022475" y="5748338"/>
              <a:ext cx="196691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1784350" y="4635499"/>
              <a:ext cx="220503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Oval 18"/>
            <p:cNvSpPr>
              <a:spLocks noChangeArrowheads="1"/>
            </p:cNvSpPr>
            <p:nvPr/>
          </p:nvSpPr>
          <p:spPr bwMode="auto">
            <a:xfrm>
              <a:off x="2981325" y="3119438"/>
              <a:ext cx="106363" cy="1063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Freeform 20"/>
            <p:cNvSpPr>
              <a:spLocks/>
            </p:cNvSpPr>
            <p:nvPr/>
          </p:nvSpPr>
          <p:spPr bwMode="auto">
            <a:xfrm>
              <a:off x="2613025" y="4652964"/>
              <a:ext cx="1376363" cy="708026"/>
            </a:xfrm>
            <a:custGeom>
              <a:avLst/>
              <a:gdLst>
                <a:gd name="T0" fmla="*/ 0 w 867"/>
                <a:gd name="T1" fmla="*/ 0 h 567"/>
                <a:gd name="T2" fmla="*/ 0 w 867"/>
                <a:gd name="T3" fmla="*/ 2147483647 h 567"/>
                <a:gd name="T4" fmla="*/ 2147483647 w 867"/>
                <a:gd name="T5" fmla="*/ 2147483647 h 567"/>
                <a:gd name="T6" fmla="*/ 0 60000 65536"/>
                <a:gd name="T7" fmla="*/ 0 60000 65536"/>
                <a:gd name="T8" fmla="*/ 0 60000 65536"/>
                <a:gd name="T9" fmla="*/ 0 w 867"/>
                <a:gd name="T10" fmla="*/ 0 h 567"/>
                <a:gd name="T11" fmla="*/ 867 w 867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7" h="567">
                  <a:moveTo>
                    <a:pt x="0" y="0"/>
                  </a:moveTo>
                  <a:lnTo>
                    <a:pt x="0" y="567"/>
                  </a:lnTo>
                  <a:lnTo>
                    <a:pt x="867" y="567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Oval 21"/>
            <p:cNvSpPr>
              <a:spLocks noChangeArrowheads="1"/>
            </p:cNvSpPr>
            <p:nvPr/>
          </p:nvSpPr>
          <p:spPr bwMode="auto">
            <a:xfrm>
              <a:off x="2557463" y="4583113"/>
              <a:ext cx="106362" cy="1063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66" name="Rectangle 22"/>
            <p:cNvSpPr>
              <a:spLocks noChangeArrowheads="1"/>
            </p:cNvSpPr>
            <p:nvPr/>
          </p:nvSpPr>
          <p:spPr bwMode="auto">
            <a:xfrm>
              <a:off x="1321997" y="2262187"/>
              <a:ext cx="420688" cy="519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50967" name="Rectangle 23"/>
            <p:cNvSpPr>
              <a:spLocks noChangeArrowheads="1"/>
            </p:cNvSpPr>
            <p:nvPr/>
          </p:nvSpPr>
          <p:spPr bwMode="auto">
            <a:xfrm>
              <a:off x="1333638" y="2869927"/>
              <a:ext cx="420688" cy="5191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50968" name="Rectangle 24"/>
            <p:cNvSpPr>
              <a:spLocks noChangeArrowheads="1"/>
            </p:cNvSpPr>
            <p:nvPr/>
          </p:nvSpPr>
          <p:spPr bwMode="auto">
            <a:xfrm>
              <a:off x="1333815" y="4235450"/>
              <a:ext cx="420688" cy="5191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0969" name="Text Box 25"/>
            <p:cNvSpPr txBox="1">
              <a:spLocks noChangeArrowheads="1"/>
            </p:cNvSpPr>
            <p:nvPr/>
          </p:nvSpPr>
          <p:spPr bwMode="auto">
            <a:xfrm>
              <a:off x="6408356" y="4165914"/>
              <a:ext cx="420687" cy="51911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flipH="1">
              <a:off x="2028825" y="2720976"/>
              <a:ext cx="9525" cy="3028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0" name="Oval 27"/>
            <p:cNvSpPr>
              <a:spLocks noChangeArrowheads="1"/>
            </p:cNvSpPr>
            <p:nvPr/>
          </p:nvSpPr>
          <p:spPr bwMode="auto">
            <a:xfrm>
              <a:off x="1973263" y="2665411"/>
              <a:ext cx="106362" cy="11588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55" name="Rectangle 11"/>
            <p:cNvSpPr>
              <a:spLocks noChangeArrowheads="1"/>
            </p:cNvSpPr>
            <p:nvPr/>
          </p:nvSpPr>
          <p:spPr bwMode="auto">
            <a:xfrm>
              <a:off x="5718175" y="4087813"/>
              <a:ext cx="406400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</p:grpSp>
      <p:pic>
        <p:nvPicPr>
          <p:cNvPr id="29722" name="Picture 28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2"/>
          <p:cNvGrpSpPr>
            <a:grpSpLocks/>
          </p:cNvGrpSpPr>
          <p:nvPr/>
        </p:nvGrpSpPr>
        <p:grpSpPr bwMode="auto">
          <a:xfrm>
            <a:off x="499494" y="2434534"/>
            <a:ext cx="3422157" cy="2524125"/>
            <a:chOff x="3580" y="1731"/>
            <a:chExt cx="2216" cy="1590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969" y="2391"/>
              <a:ext cx="414" cy="25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4680" y="2004"/>
              <a:ext cx="374" cy="391"/>
            </a:xfrm>
            <a:custGeom>
              <a:avLst/>
              <a:gdLst>
                <a:gd name="T0" fmla="*/ 0 w 446"/>
                <a:gd name="T1" fmla="*/ 5 h 389"/>
                <a:gd name="T2" fmla="*/ 88 w 446"/>
                <a:gd name="T3" fmla="*/ 0 h 389"/>
                <a:gd name="T4" fmla="*/ 88 w 446"/>
                <a:gd name="T5" fmla="*/ 399 h 389"/>
                <a:gd name="T6" fmla="*/ 185 w 446"/>
                <a:gd name="T7" fmla="*/ 399 h 3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6"/>
                <a:gd name="T13" fmla="*/ 0 h 389"/>
                <a:gd name="T14" fmla="*/ 446 w 446"/>
                <a:gd name="T15" fmla="*/ 389 h 3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6" h="389">
                  <a:moveTo>
                    <a:pt x="0" y="5"/>
                  </a:moveTo>
                  <a:lnTo>
                    <a:pt x="212" y="0"/>
                  </a:lnTo>
                  <a:lnTo>
                    <a:pt x="212" y="389"/>
                  </a:lnTo>
                  <a:lnTo>
                    <a:pt x="446" y="389"/>
                  </a:lnTo>
                </a:path>
              </a:pathLst>
            </a:cu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471" y="1807"/>
              <a:ext cx="224" cy="36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4507" y="2877"/>
              <a:ext cx="224" cy="3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5042" y="2328"/>
              <a:ext cx="224" cy="3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i="1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3800" y="1901"/>
              <a:ext cx="6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3800" y="2115"/>
              <a:ext cx="681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4146" y="2098"/>
              <a:ext cx="40" cy="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441" y="2821"/>
              <a:ext cx="1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588" y="1731"/>
              <a:ext cx="2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3580" y="2991"/>
              <a:ext cx="2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3587" y="1973"/>
              <a:ext cx="2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>
              <a:off x="5280" y="2524"/>
              <a:ext cx="2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i="1"/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522" y="2364"/>
              <a:ext cx="2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7" name="Oval 27"/>
            <p:cNvSpPr>
              <a:spLocks noChangeArrowheads="1"/>
            </p:cNvSpPr>
            <p:nvPr/>
          </p:nvSpPr>
          <p:spPr bwMode="auto">
            <a:xfrm>
              <a:off x="4152" y="2652"/>
              <a:ext cx="61" cy="61"/>
            </a:xfrm>
            <a:prstGeom prst="ellips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i="1">
                <a:latin typeface="Times New Roman" pitchFamily="18" charset="0"/>
              </a:endParaRPr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H="1">
              <a:off x="4171" y="3018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 flipV="1">
              <a:off x="4176" y="2713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4176" y="211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 flipH="1">
              <a:off x="3888" y="3120"/>
              <a:ext cx="62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>
              <a:off x="4745" y="3024"/>
              <a:ext cx="10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 flipV="1">
              <a:off x="4848" y="2592"/>
              <a:ext cx="0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  <p:sp>
          <p:nvSpPr>
            <p:cNvPr id="54" name="Line 34"/>
            <p:cNvSpPr>
              <a:spLocks noChangeShapeType="1"/>
            </p:cNvSpPr>
            <p:nvPr/>
          </p:nvSpPr>
          <p:spPr bwMode="auto">
            <a:xfrm>
              <a:off x="4848" y="2592"/>
              <a:ext cx="19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i="1"/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4067944" y="906463"/>
            <a:ext cx="0" cy="5951537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75"/>
          <p:cNvSpPr txBox="1">
            <a:spLocks noChangeArrowheads="1"/>
          </p:cNvSpPr>
          <p:nvPr/>
        </p:nvSpPr>
        <p:spPr bwMode="auto">
          <a:xfrm>
            <a:off x="250825" y="981075"/>
            <a:ext cx="804863" cy="4619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例：</a:t>
            </a:r>
            <a:endParaRPr lang="en-US" altLang="zh-CN" b="1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0C4F88C-5778-4061-85CC-A912C01B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514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冒险的消除法</a:t>
            </a:r>
            <a:r>
              <a:rPr lang="en-US" altLang="zh-CN" sz="2800" b="1" dirty="0"/>
              <a:t>1 ——</a:t>
            </a:r>
            <a:r>
              <a:rPr lang="zh-CN" altLang="en-US" sz="2800" b="1" dirty="0"/>
              <a:t>卡诺图法</a:t>
            </a:r>
            <a:endParaRPr kumimoji="0"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0" name="Object 11">
            <a:extLst>
              <a:ext uri="{FF2B5EF4-FFF2-40B4-BE49-F238E27FC236}">
                <a16:creationId xmlns:a16="http://schemas.microsoft.com/office/drawing/2014/main" id="{3725D27A-9876-46CC-847C-D2D7561D6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233"/>
              </p:ext>
            </p:extLst>
          </p:nvPr>
        </p:nvGraphicFramePr>
        <p:xfrm>
          <a:off x="4414540" y="1435608"/>
          <a:ext cx="3976817" cy="63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2" name="Equation" r:id="rId4" imgW="1193760" imgH="215640" progId="Equation.DSMT4">
                  <p:embed/>
                </p:oleObj>
              </mc:Choice>
              <mc:Fallback>
                <p:oleObj name="Equation" r:id="rId4" imgW="1193760" imgH="215640" progId="Equation.DSMT4">
                  <p:embed/>
                  <p:pic>
                    <p:nvPicPr>
                      <p:cNvPr id="287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540" y="1435608"/>
                        <a:ext cx="3976817" cy="63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8FD62BEC-F4FF-483D-ACDC-628E799E8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848653"/>
              </p:ext>
            </p:extLst>
          </p:nvPr>
        </p:nvGraphicFramePr>
        <p:xfrm>
          <a:off x="584570" y="1479832"/>
          <a:ext cx="2619278" cy="66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3" name="Equation" r:id="rId6" imgW="850680" imgH="215640" progId="Equation.DSMT4">
                  <p:embed/>
                </p:oleObj>
              </mc:Choice>
              <mc:Fallback>
                <p:oleObj name="Equation" r:id="rId6" imgW="850680" imgH="215640" progId="Equation.DSMT4">
                  <p:embed/>
                  <p:pic>
                    <p:nvPicPr>
                      <p:cNvPr id="58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70" y="1479832"/>
                        <a:ext cx="2619278" cy="668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358920" y="5302695"/>
            <a:ext cx="360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当</a:t>
            </a:r>
            <a:r>
              <a:rPr lang="zh-CN" altLang="en-US" sz="2800" b="1" i="1" dirty="0"/>
              <a:t> </a:t>
            </a:r>
            <a:r>
              <a:rPr lang="en-US" altLang="zh-CN" sz="2800" b="1" i="1" dirty="0">
                <a:latin typeface="+mn-lt"/>
              </a:rPr>
              <a:t>B = </a:t>
            </a:r>
            <a:r>
              <a:rPr lang="en-US" altLang="zh-CN" sz="2800" b="1" i="1" dirty="0" smtClean="0">
                <a:latin typeface="+mn-lt"/>
              </a:rPr>
              <a:t>C </a:t>
            </a:r>
            <a:r>
              <a:rPr lang="en-US" altLang="zh-CN" sz="2800" b="1" dirty="0">
                <a:latin typeface="+mn-lt"/>
              </a:rPr>
              <a:t>= 1</a:t>
            </a:r>
            <a:r>
              <a:rPr lang="zh-CN" altLang="en-US" sz="2800" b="1" dirty="0" smtClean="0">
                <a:latin typeface="+mn-lt"/>
              </a:rPr>
              <a:t>，</a:t>
            </a:r>
            <a:endParaRPr lang="en-US" altLang="zh-CN" sz="2800" b="1" dirty="0">
              <a:latin typeface="+mn-lt"/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127786"/>
              </p:ext>
            </p:extLst>
          </p:nvPr>
        </p:nvGraphicFramePr>
        <p:xfrm>
          <a:off x="467544" y="5854817"/>
          <a:ext cx="1977516" cy="61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4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54817"/>
                        <a:ext cx="1977516" cy="61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4571950" y="5229200"/>
            <a:ext cx="360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当</a:t>
            </a:r>
            <a:r>
              <a:rPr lang="zh-CN" altLang="en-US" sz="2800" b="1" i="1" dirty="0"/>
              <a:t> </a:t>
            </a:r>
            <a:r>
              <a:rPr lang="en-US" altLang="zh-CN" sz="2800" b="1" i="1" dirty="0">
                <a:latin typeface="+mn-lt"/>
              </a:rPr>
              <a:t>B = </a:t>
            </a:r>
            <a:r>
              <a:rPr lang="en-US" altLang="zh-CN" sz="2800" b="1" i="1" dirty="0" smtClean="0">
                <a:latin typeface="+mn-lt"/>
              </a:rPr>
              <a:t>C </a:t>
            </a:r>
            <a:r>
              <a:rPr lang="en-US" altLang="zh-CN" sz="2800" b="1" dirty="0">
                <a:latin typeface="+mn-lt"/>
              </a:rPr>
              <a:t>= 1</a:t>
            </a:r>
            <a:r>
              <a:rPr lang="zh-CN" altLang="en-US" sz="2800" b="1" dirty="0" smtClean="0">
                <a:latin typeface="+mn-lt"/>
              </a:rPr>
              <a:t>，</a:t>
            </a:r>
            <a:endParaRPr lang="en-US" altLang="zh-CN" sz="2800" b="1" dirty="0">
              <a:latin typeface="+mn-lt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44952"/>
              </p:ext>
            </p:extLst>
          </p:nvPr>
        </p:nvGraphicFramePr>
        <p:xfrm>
          <a:off x="4666332" y="5761484"/>
          <a:ext cx="30019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5" name="Equation" r:id="rId10" imgW="1002960" imgH="215640" progId="Equation.DSMT4">
                  <p:embed/>
                </p:oleObj>
              </mc:Choice>
              <mc:Fallback>
                <p:oleObj name="Equation" r:id="rId10" imgW="1002960" imgH="215640" progId="Equation.DSMT4">
                  <p:embed/>
                  <p:pic>
                    <p:nvPicPr>
                      <p:cNvPr id="56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32" y="5761484"/>
                        <a:ext cx="3001962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3563888" y="1164928"/>
            <a:ext cx="4740275" cy="1590675"/>
            <a:chOff x="1479" y="2502"/>
            <a:chExt cx="2986" cy="1002"/>
          </a:xfrm>
        </p:grpSpPr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2082" y="2615"/>
              <a:ext cx="984" cy="80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1707" y="2769"/>
              <a:ext cx="37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1706" y="2926"/>
              <a:ext cx="365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706" y="3293"/>
              <a:ext cx="365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980" name="Text Box 12"/>
            <p:cNvSpPr txBox="1">
              <a:spLocks noChangeArrowheads="1"/>
            </p:cNvSpPr>
            <p:nvPr/>
          </p:nvSpPr>
          <p:spPr bwMode="auto">
            <a:xfrm rot="-5400000">
              <a:off x="1726" y="2956"/>
              <a:ext cx="34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3069" y="3004"/>
              <a:ext cx="9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540" y="2948"/>
              <a:ext cx="294" cy="111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bg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4068" y="3004"/>
              <a:ext cx="0" cy="17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977" y="3181"/>
              <a:ext cx="1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3977" y="3259"/>
              <a:ext cx="19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068" y="3259"/>
              <a:ext cx="0" cy="24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3977" y="3504"/>
              <a:ext cx="193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3238" y="2979"/>
              <a:ext cx="43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4046" y="2979"/>
              <a:ext cx="42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990" name="Text Box 22"/>
            <p:cNvSpPr txBox="1">
              <a:spLocks noChangeArrowheads="1"/>
            </p:cNvSpPr>
            <p:nvPr/>
          </p:nvSpPr>
          <p:spPr bwMode="auto">
            <a:xfrm>
              <a:off x="1479" y="2502"/>
              <a:ext cx="2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1" name="Text Box 23"/>
            <p:cNvSpPr txBox="1">
              <a:spLocks noChangeArrowheads="1"/>
            </p:cNvSpPr>
            <p:nvPr/>
          </p:nvSpPr>
          <p:spPr bwMode="auto">
            <a:xfrm>
              <a:off x="1479" y="2692"/>
              <a:ext cx="2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2" name="Text Box 24"/>
            <p:cNvSpPr txBox="1">
              <a:spLocks noChangeArrowheads="1"/>
            </p:cNvSpPr>
            <p:nvPr/>
          </p:nvSpPr>
          <p:spPr bwMode="auto">
            <a:xfrm>
              <a:off x="1479" y="3091"/>
              <a:ext cx="2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4185" y="2725"/>
              <a:ext cx="28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51994" name="Rectangle 26"/>
            <p:cNvSpPr>
              <a:spLocks noChangeArrowheads="1"/>
            </p:cNvSpPr>
            <p:nvPr/>
          </p:nvSpPr>
          <p:spPr bwMode="auto">
            <a:xfrm>
              <a:off x="3166" y="2714"/>
              <a:ext cx="25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51995" name="Text Box 27"/>
            <p:cNvSpPr txBox="1">
              <a:spLocks noChangeArrowheads="1"/>
            </p:cNvSpPr>
            <p:nvPr/>
          </p:nvSpPr>
          <p:spPr bwMode="auto">
            <a:xfrm>
              <a:off x="3750" y="3091"/>
              <a:ext cx="26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1996" name="Rectangle 28"/>
            <p:cNvSpPr>
              <a:spLocks noChangeArrowheads="1"/>
            </p:cNvSpPr>
            <p:nvPr/>
          </p:nvSpPr>
          <p:spPr bwMode="auto">
            <a:xfrm>
              <a:off x="3587" y="2681"/>
              <a:ext cx="25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749" name="Text Box 29"/>
            <p:cNvSpPr txBox="1">
              <a:spLocks noChangeArrowheads="1"/>
            </p:cNvSpPr>
            <p:nvPr/>
          </p:nvSpPr>
          <p:spPr bwMode="auto">
            <a:xfrm>
              <a:off x="2269" y="2857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Times New Roman" pitchFamily="18" charset="0"/>
                </a:rPr>
                <a:t>电路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1135683" y="2564904"/>
            <a:ext cx="3087688" cy="1611312"/>
            <a:chOff x="3398" y="1543"/>
            <a:chExt cx="1945" cy="1015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645" y="2453"/>
              <a:ext cx="154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3645" y="162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3645" y="2098"/>
              <a:ext cx="1411" cy="300"/>
            </a:xfrm>
            <a:custGeom>
              <a:avLst/>
              <a:gdLst>
                <a:gd name="T0" fmla="*/ 0 w 1411"/>
                <a:gd name="T1" fmla="*/ 278 h 300"/>
                <a:gd name="T2" fmla="*/ 311 w 1411"/>
                <a:gd name="T3" fmla="*/ 278 h 300"/>
                <a:gd name="T4" fmla="*/ 311 w 1411"/>
                <a:gd name="T5" fmla="*/ 0 h 300"/>
                <a:gd name="T6" fmla="*/ 911 w 1411"/>
                <a:gd name="T7" fmla="*/ 0 h 300"/>
                <a:gd name="T8" fmla="*/ 911 w 1411"/>
                <a:gd name="T9" fmla="*/ 300 h 300"/>
                <a:gd name="T10" fmla="*/ 1089 w 1411"/>
                <a:gd name="T11" fmla="*/ 300 h 300"/>
                <a:gd name="T12" fmla="*/ 1089 w 1411"/>
                <a:gd name="T13" fmla="*/ 11 h 300"/>
                <a:gd name="T14" fmla="*/ 1411 w 1411"/>
                <a:gd name="T15" fmla="*/ 11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1" h="300">
                  <a:moveTo>
                    <a:pt x="0" y="278"/>
                  </a:moveTo>
                  <a:lnTo>
                    <a:pt x="311" y="278"/>
                  </a:lnTo>
                  <a:lnTo>
                    <a:pt x="311" y="0"/>
                  </a:lnTo>
                  <a:lnTo>
                    <a:pt x="911" y="0"/>
                  </a:lnTo>
                  <a:lnTo>
                    <a:pt x="911" y="300"/>
                  </a:lnTo>
                  <a:lnTo>
                    <a:pt x="1089" y="300"/>
                  </a:lnTo>
                  <a:lnTo>
                    <a:pt x="1089" y="11"/>
                  </a:lnTo>
                  <a:lnTo>
                    <a:pt x="1411" y="11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3398" y="1543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0"/>
                <a:t>F</a:t>
              </a:r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5165" y="22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/>
                <a:t>t</a:t>
              </a:r>
            </a:p>
          </p:txBody>
        </p:sp>
      </p:grpSp>
      <p:grpSp>
        <p:nvGrpSpPr>
          <p:cNvPr id="35" name="Group 44"/>
          <p:cNvGrpSpPr>
            <a:grpSpLocks/>
          </p:cNvGrpSpPr>
          <p:nvPr/>
        </p:nvGrpSpPr>
        <p:grpSpPr bwMode="auto">
          <a:xfrm>
            <a:off x="1043608" y="3447554"/>
            <a:ext cx="3214688" cy="2633662"/>
            <a:chOff x="3340" y="2099"/>
            <a:chExt cx="2025" cy="1659"/>
          </a:xfrm>
        </p:grpSpPr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3645" y="3643"/>
              <a:ext cx="1567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V="1">
              <a:off x="3645" y="2810"/>
              <a:ext cx="0" cy="8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>
              <a:off x="4557" y="2099"/>
              <a:ext cx="0" cy="155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4735" y="2110"/>
              <a:ext cx="0" cy="155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3645" y="3216"/>
              <a:ext cx="1645" cy="371"/>
            </a:xfrm>
            <a:custGeom>
              <a:avLst/>
              <a:gdLst>
                <a:gd name="T0" fmla="*/ 0 w 1533"/>
                <a:gd name="T1" fmla="*/ 371 h 371"/>
                <a:gd name="T2" fmla="*/ 141 w 1533"/>
                <a:gd name="T3" fmla="*/ 354 h 371"/>
                <a:gd name="T4" fmla="*/ 233 w 1533"/>
                <a:gd name="T5" fmla="*/ 326 h 371"/>
                <a:gd name="T6" fmla="*/ 267 w 1533"/>
                <a:gd name="T7" fmla="*/ 264 h 371"/>
                <a:gd name="T8" fmla="*/ 291 w 1533"/>
                <a:gd name="T9" fmla="*/ 192 h 371"/>
                <a:gd name="T10" fmla="*/ 315 w 1533"/>
                <a:gd name="T11" fmla="*/ 114 h 371"/>
                <a:gd name="T12" fmla="*/ 344 w 1533"/>
                <a:gd name="T13" fmla="*/ 60 h 371"/>
                <a:gd name="T14" fmla="*/ 387 w 1533"/>
                <a:gd name="T15" fmla="*/ 30 h 371"/>
                <a:gd name="T16" fmla="*/ 478 w 1533"/>
                <a:gd name="T17" fmla="*/ 15 h 371"/>
                <a:gd name="T18" fmla="*/ 573 w 1533"/>
                <a:gd name="T19" fmla="*/ 6 h 371"/>
                <a:gd name="T20" fmla="*/ 678 w 1533"/>
                <a:gd name="T21" fmla="*/ 4 h 371"/>
                <a:gd name="T22" fmla="*/ 822 w 1533"/>
                <a:gd name="T23" fmla="*/ 4 h 371"/>
                <a:gd name="T24" fmla="*/ 922 w 1533"/>
                <a:gd name="T25" fmla="*/ 26 h 371"/>
                <a:gd name="T26" fmla="*/ 1000 w 1533"/>
                <a:gd name="T27" fmla="*/ 137 h 371"/>
                <a:gd name="T28" fmla="*/ 1089 w 1533"/>
                <a:gd name="T29" fmla="*/ 37 h 371"/>
                <a:gd name="T30" fmla="*/ 1089 w 1533"/>
                <a:gd name="T31" fmla="*/ 37 h 371"/>
                <a:gd name="T32" fmla="*/ 1173 w 1533"/>
                <a:gd name="T33" fmla="*/ 12 h 371"/>
                <a:gd name="T34" fmla="*/ 1263 w 1533"/>
                <a:gd name="T35" fmla="*/ 0 h 371"/>
                <a:gd name="T36" fmla="*/ 1347 w 1533"/>
                <a:gd name="T37" fmla="*/ 6 h 371"/>
                <a:gd name="T38" fmla="*/ 1437 w 1533"/>
                <a:gd name="T39" fmla="*/ 0 h 371"/>
                <a:gd name="T40" fmla="*/ 1533 w 1533"/>
                <a:gd name="T41" fmla="*/ 1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3" h="371">
                  <a:moveTo>
                    <a:pt x="0" y="371"/>
                  </a:moveTo>
                  <a:lnTo>
                    <a:pt x="141" y="354"/>
                  </a:lnTo>
                  <a:lnTo>
                    <a:pt x="233" y="326"/>
                  </a:lnTo>
                  <a:lnTo>
                    <a:pt x="267" y="264"/>
                  </a:lnTo>
                  <a:lnTo>
                    <a:pt x="291" y="192"/>
                  </a:lnTo>
                  <a:lnTo>
                    <a:pt x="315" y="114"/>
                  </a:lnTo>
                  <a:lnTo>
                    <a:pt x="344" y="60"/>
                  </a:lnTo>
                  <a:lnTo>
                    <a:pt x="387" y="30"/>
                  </a:lnTo>
                  <a:lnTo>
                    <a:pt x="478" y="15"/>
                  </a:lnTo>
                  <a:lnTo>
                    <a:pt x="573" y="6"/>
                  </a:lnTo>
                  <a:lnTo>
                    <a:pt x="678" y="4"/>
                  </a:lnTo>
                  <a:lnTo>
                    <a:pt x="822" y="4"/>
                  </a:lnTo>
                  <a:lnTo>
                    <a:pt x="922" y="26"/>
                  </a:lnTo>
                  <a:lnTo>
                    <a:pt x="1000" y="137"/>
                  </a:lnTo>
                  <a:lnTo>
                    <a:pt x="1089" y="37"/>
                  </a:lnTo>
                  <a:lnTo>
                    <a:pt x="1089" y="37"/>
                  </a:lnTo>
                  <a:lnTo>
                    <a:pt x="1173" y="12"/>
                  </a:lnTo>
                  <a:lnTo>
                    <a:pt x="1263" y="0"/>
                  </a:lnTo>
                  <a:lnTo>
                    <a:pt x="1347" y="6"/>
                  </a:lnTo>
                  <a:lnTo>
                    <a:pt x="1437" y="0"/>
                  </a:lnTo>
                  <a:lnTo>
                    <a:pt x="1533" y="15"/>
                  </a:ln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340" y="2776"/>
              <a:ext cx="2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i="0" dirty="0"/>
                <a:t>G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187" y="343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87056" y="3430566"/>
                <a:ext cx="4305424" cy="249299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</a:rPr>
                  <a:t>注意</a:t>
                </a:r>
                <a:r>
                  <a:rPr lang="zh-CN" altLang="en-US" b="1" dirty="0"/>
                  <a:t>：</a:t>
                </a:r>
                <a:endParaRPr lang="en-US" altLang="zh-CN" b="1" dirty="0"/>
              </a:p>
              <a:p>
                <a:pPr indent="452438"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适当选择时间常数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𝝉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 =RC)</a:t>
                </a:r>
                <a:endParaRPr lang="en-US" altLang="zh-CN" b="1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indent="452438" defTabSz="830263"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𝝉</m:t>
                    </m:r>
                  </m:oMath>
                </a14:m>
                <a:r>
                  <a:rPr lang="zh-CN" altLang="en-US" b="1" dirty="0">
                    <a:sym typeface="Symbol" panose="05050102010706020507" pitchFamily="18" charset="2"/>
                  </a:rPr>
                  <a:t> 需</a:t>
                </a:r>
                <a:r>
                  <a:rPr lang="zh-CN" altLang="zh-CN" b="1" dirty="0">
                    <a:sym typeface="Symbol" panose="05050102010706020507" pitchFamily="18" charset="2"/>
                  </a:rPr>
                  <a:t>足够大，以便“削平”尖脉冲</a:t>
                </a:r>
                <a:r>
                  <a:rPr lang="zh-CN" altLang="en-US" b="1" dirty="0">
                    <a:sym typeface="Symbol" panose="05050102010706020507" pitchFamily="18" charset="2"/>
                  </a:rPr>
                  <a:t>，</a:t>
                </a:r>
                <a:r>
                  <a:rPr lang="zh-CN" altLang="zh-CN" b="1" dirty="0">
                    <a:sym typeface="Symbol" panose="05050102010706020507" pitchFamily="18" charset="2"/>
                  </a:rPr>
                  <a:t>但不能太大，以免使正常的输出发生畸变。</a:t>
                </a:r>
                <a:endParaRPr lang="zh-CN" altLang="en-US" b="1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56" y="3430566"/>
                <a:ext cx="4305424" cy="2492990"/>
              </a:xfrm>
              <a:prstGeom prst="rect">
                <a:avLst/>
              </a:prstGeom>
              <a:blipFill rotWithShape="0">
                <a:blip r:embed="rId3"/>
                <a:stretch>
                  <a:fillRect l="-2122" t="-2445" r="-1273" b="-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30647" y="1071246"/>
            <a:ext cx="2292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增加</a:t>
            </a:r>
            <a:r>
              <a:rPr lang="en-US" altLang="zh-CN" sz="2800" b="1" dirty="0"/>
              <a:t>RC</a:t>
            </a:r>
            <a:r>
              <a:rPr lang="zh-CN" altLang="en-US" sz="2800" b="1" dirty="0"/>
              <a:t>电路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滤波电容、吸收电容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</a:t>
            </a: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DD6760B6-7BB7-45CB-B503-2AAAEA75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5147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bg2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/>
              <a:t>冒险的</a:t>
            </a:r>
            <a:r>
              <a:rPr lang="zh-CN" altLang="en-US" sz="2800" b="1" dirty="0" smtClean="0"/>
              <a:t>消除法</a:t>
            </a:r>
            <a:r>
              <a:rPr lang="en-US" altLang="zh-CN" sz="2800" b="1" dirty="0" smtClean="0"/>
              <a:t>2 —— RC</a:t>
            </a:r>
            <a:r>
              <a:rPr lang="zh-CN" altLang="en-US" sz="2800" b="1" dirty="0" smtClean="0"/>
              <a:t>电路</a:t>
            </a:r>
            <a:endParaRPr kumimoji="0" lang="en-US" altLang="zh-CN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冒险简介</a:t>
            </a:r>
            <a:endParaRPr lang="en-US" altLang="zh-CN" sz="3200" b="1" dirty="0"/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冒险的判断（代数法、卡诺图法）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41737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72840"/>
              </p:ext>
            </p:extLst>
          </p:nvPr>
        </p:nvGraphicFramePr>
        <p:xfrm>
          <a:off x="755576" y="2564904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564904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冒险简介</a:t>
            </a:r>
            <a:endParaRPr lang="en-US" altLang="zh-CN" sz="3200" b="1" dirty="0"/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4346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929729"/>
              </p:ext>
            </p:extLst>
          </p:nvPr>
        </p:nvGraphicFramePr>
        <p:xfrm>
          <a:off x="2339107" y="2205583"/>
          <a:ext cx="5329237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" name="VISIO" r:id="rId3" imgW="2141220" imgH="1242060" progId="Visio.Drawing.4">
                  <p:embed/>
                </p:oleObj>
              </mc:Choice>
              <mc:Fallback>
                <p:oleObj name="VISIO" r:id="rId3" imgW="2141220" imgH="124206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107" y="2205583"/>
                        <a:ext cx="5329237" cy="3095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5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门延迟</a:t>
            </a:r>
            <a:endParaRPr lang="en-US" altLang="zh-CN" sz="3200" dirty="0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8208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</a:rPr>
              <a:t>门延迟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  <a:latin typeface="+mn-lt"/>
              </a:rPr>
              <a:t>Gate Delays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dirty="0"/>
              <a:t>：指逻辑门的输入改变后，输出不会马上改变。</a:t>
            </a:r>
            <a:endParaRPr lang="en-US" altLang="zh-CN" dirty="0"/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78580C15-7ECC-41E3-9AFB-2967C92E8E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25476" y="2818606"/>
            <a:ext cx="646112" cy="574675"/>
          </a:xfrm>
          <a:prstGeom prst="flowChartExtra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9" name="Line 31">
            <a:extLst>
              <a:ext uri="{FF2B5EF4-FFF2-40B4-BE49-F238E27FC236}">
                <a16:creationId xmlns:a16="http://schemas.microsoft.com/office/drawing/2014/main" id="{F9441748-E6E0-409A-BA9C-189713743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76" y="3120231"/>
            <a:ext cx="504825" cy="15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2">
            <a:extLst>
              <a:ext uri="{FF2B5EF4-FFF2-40B4-BE49-F238E27FC236}">
                <a16:creationId xmlns:a16="http://schemas.microsoft.com/office/drawing/2014/main" id="{723ED3A3-10DD-491C-9CFD-4285C9840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14" y="3123406"/>
            <a:ext cx="504825" cy="15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33">
            <a:extLst>
              <a:ext uri="{FF2B5EF4-FFF2-40B4-BE49-F238E27FC236}">
                <a16:creationId xmlns:a16="http://schemas.microsoft.com/office/drawing/2014/main" id="{E7CE6816-1FA2-4B88-9017-205CAB8C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51" y="3069431"/>
            <a:ext cx="107950" cy="10795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门延迟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81665"/>
            <a:ext cx="6552728" cy="23203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939890"/>
            <a:ext cx="3528392" cy="860334"/>
          </a:xfrm>
          <a:prstGeom prst="rect">
            <a:avLst/>
          </a:prstGeom>
          <a:ln>
            <a:noFill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27881" y="4509120"/>
            <a:ext cx="7704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dirty="0"/>
              <a:t>在很多情况下，这种延迟可以被忽略</a:t>
            </a:r>
            <a:r>
              <a:rPr lang="en-US" altLang="zh-CN" dirty="0"/>
              <a:t>. </a:t>
            </a:r>
          </a:p>
          <a:p>
            <a:pPr eaLnBrk="1" hangingPunct="1">
              <a:buClr>
                <a:schemeClr val="bg1"/>
              </a:buClr>
              <a:buSzPct val="70000"/>
              <a:buFont typeface="Wingdings" pitchFamily="2" charset="2"/>
              <a:buChar char="n"/>
            </a:pPr>
            <a:r>
              <a:rPr lang="zh-CN" altLang="en-US" dirty="0"/>
              <a:t>但是，在分析一些类型的电路时，即使很短的延迟也非常重要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1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 descr="ELEG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0" y="257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/>
              <a:t>门延迟</a:t>
            </a:r>
            <a:endParaRPr lang="en-US" altLang="zh-CN" sz="3200" dirty="0"/>
          </a:p>
        </p:txBody>
      </p:sp>
      <p:sp>
        <p:nvSpPr>
          <p:cNvPr id="70" name="Text Box 84"/>
          <p:cNvSpPr txBox="1">
            <a:spLocks noChangeArrowheads="1"/>
          </p:cNvSpPr>
          <p:nvPr/>
        </p:nvSpPr>
        <p:spPr bwMode="auto">
          <a:xfrm>
            <a:off x="251520" y="969517"/>
            <a:ext cx="855348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651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604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092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6700" indent="-266700">
              <a:lnSpc>
                <a:spcPct val="12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：多个信号经不同路径到达某一点有时间差，称为竞争。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66700" indent="-266700">
              <a:lnSpc>
                <a:spcPct val="120000"/>
              </a:lnSpc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冒险（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hazard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chemeClr val="bg2"/>
                </a:solidFill>
              </a:rPr>
              <a:t>由于竞争使得电路产生了暂时的错误输出，称为冒险，也称为险象。</a:t>
            </a: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48661"/>
              </p:ext>
            </p:extLst>
          </p:nvPr>
        </p:nvGraphicFramePr>
        <p:xfrm>
          <a:off x="1138328" y="2461295"/>
          <a:ext cx="13081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8" name="Equation" r:id="rId4" imgW="672840" imgH="215640" progId="Equation.DSMT4">
                  <p:embed/>
                </p:oleObj>
              </mc:Choice>
              <mc:Fallback>
                <p:oleObj name="Equation" r:id="rId4" imgW="672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8328" y="2461295"/>
                        <a:ext cx="130810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3704" y="2453454"/>
            <a:ext cx="62474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:</a:t>
            </a:r>
            <a:endParaRPr lang="zh-CN" altLang="en-US" dirty="0">
              <a:latin typeface="+mn-lt"/>
            </a:endParaRPr>
          </a:p>
        </p:txBody>
      </p:sp>
      <p:sp>
        <p:nvSpPr>
          <p:cNvPr id="83" name="Rectangle 66" descr="浅色上对角线"/>
          <p:cNvSpPr>
            <a:spLocks noChangeArrowheads="1"/>
          </p:cNvSpPr>
          <p:nvPr/>
        </p:nvSpPr>
        <p:spPr bwMode="auto">
          <a:xfrm>
            <a:off x="7956376" y="4869160"/>
            <a:ext cx="305022" cy="45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11276" name="组合 11275"/>
          <p:cNvGrpSpPr/>
          <p:nvPr/>
        </p:nvGrpSpPr>
        <p:grpSpPr>
          <a:xfrm>
            <a:off x="4276001" y="2738265"/>
            <a:ext cx="4672742" cy="2852315"/>
            <a:chOff x="4036623" y="2564904"/>
            <a:chExt cx="4672742" cy="2852315"/>
          </a:xfrm>
        </p:grpSpPr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5429623" y="2620443"/>
              <a:ext cx="34383" cy="2736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5752248" y="2564904"/>
              <a:ext cx="37891" cy="26898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7386699" y="2622403"/>
              <a:ext cx="28940" cy="27724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510081" y="2921643"/>
              <a:ext cx="4199284" cy="493713"/>
            </a:xfrm>
            <a:custGeom>
              <a:avLst/>
              <a:gdLst>
                <a:gd name="T0" fmla="*/ 0 w 2789"/>
                <a:gd name="T1" fmla="*/ 311 h 311"/>
                <a:gd name="T2" fmla="*/ 611 w 2789"/>
                <a:gd name="T3" fmla="*/ 311 h 311"/>
                <a:gd name="T4" fmla="*/ 611 w 2789"/>
                <a:gd name="T5" fmla="*/ 0 h 311"/>
                <a:gd name="T6" fmla="*/ 1900 w 2789"/>
                <a:gd name="T7" fmla="*/ 0 h 311"/>
                <a:gd name="T8" fmla="*/ 1900 w 2789"/>
                <a:gd name="T9" fmla="*/ 311 h 311"/>
                <a:gd name="T10" fmla="*/ 2789 w 2789"/>
                <a:gd name="T1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9" h="311">
                  <a:moveTo>
                    <a:pt x="0" y="311"/>
                  </a:moveTo>
                  <a:lnTo>
                    <a:pt x="611" y="311"/>
                  </a:lnTo>
                  <a:lnTo>
                    <a:pt x="611" y="0"/>
                  </a:lnTo>
                  <a:lnTo>
                    <a:pt x="1900" y="0"/>
                  </a:lnTo>
                  <a:lnTo>
                    <a:pt x="1900" y="311"/>
                  </a:lnTo>
                  <a:lnTo>
                    <a:pt x="2789" y="311"/>
                  </a:ln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0" name="Rectangle 68"/>
            <p:cNvSpPr>
              <a:spLocks noChangeArrowheads="1"/>
            </p:cNvSpPr>
            <p:nvPr/>
          </p:nvSpPr>
          <p:spPr bwMode="auto">
            <a:xfrm>
              <a:off x="4162104" y="4346837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 dirty="0">
                  <a:latin typeface="+mn-lt"/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036623" y="3559212"/>
                  <a:ext cx="460190" cy="4624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kumimoji="1" lang="en-US" altLang="zh-CN" sz="2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1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6623" y="3559212"/>
                  <a:ext cx="460190" cy="46243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81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Line 73"/>
            <p:cNvSpPr>
              <a:spLocks noChangeShapeType="1"/>
            </p:cNvSpPr>
            <p:nvPr/>
          </p:nvSpPr>
          <p:spPr bwMode="auto">
            <a:xfrm>
              <a:off x="4994903" y="3909068"/>
              <a:ext cx="43513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5" name="Line 74"/>
            <p:cNvSpPr>
              <a:spLocks noChangeShapeType="1"/>
            </p:cNvSpPr>
            <p:nvPr/>
          </p:nvSpPr>
          <p:spPr bwMode="auto">
            <a:xfrm flipH="1">
              <a:off x="5747732" y="3909068"/>
              <a:ext cx="453203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66" name="Text Box 75"/>
            <p:cNvSpPr txBox="1">
              <a:spLocks noChangeArrowheads="1"/>
            </p:cNvSpPr>
            <p:nvPr/>
          </p:nvSpPr>
          <p:spPr bwMode="auto">
            <a:xfrm>
              <a:off x="5829038" y="3342331"/>
              <a:ext cx="523969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>
                  <a:latin typeface="+mn-lt"/>
                </a:rPr>
                <a:t>t</a:t>
              </a:r>
              <a:r>
                <a:rPr kumimoji="1" lang="en-US" altLang="zh-CN" sz="2800" baseline="-25000">
                  <a:latin typeface="+mn-lt"/>
                </a:rPr>
                <a:t>pd</a:t>
              </a:r>
              <a:endParaRPr kumimoji="1" lang="en-US" altLang="zh-CN" sz="2800">
                <a:latin typeface="+mn-lt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4113477" y="3153706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i="1" dirty="0">
                  <a:latin typeface="+mn-lt"/>
                </a:rPr>
                <a:t>A</a:t>
              </a:r>
            </a:p>
          </p:txBody>
        </p:sp>
        <p:sp>
          <p:nvSpPr>
            <p:cNvPr id="86" name="Freeform 54"/>
            <p:cNvSpPr>
              <a:spLocks/>
            </p:cNvSpPr>
            <p:nvPr/>
          </p:nvSpPr>
          <p:spPr bwMode="auto">
            <a:xfrm rot="10800000">
              <a:off x="4439905" y="3744267"/>
              <a:ext cx="4199284" cy="493713"/>
            </a:xfrm>
            <a:custGeom>
              <a:avLst/>
              <a:gdLst>
                <a:gd name="T0" fmla="*/ 0 w 2789"/>
                <a:gd name="T1" fmla="*/ 311 h 311"/>
                <a:gd name="T2" fmla="*/ 611 w 2789"/>
                <a:gd name="T3" fmla="*/ 311 h 311"/>
                <a:gd name="T4" fmla="*/ 611 w 2789"/>
                <a:gd name="T5" fmla="*/ 0 h 311"/>
                <a:gd name="T6" fmla="*/ 1900 w 2789"/>
                <a:gd name="T7" fmla="*/ 0 h 311"/>
                <a:gd name="T8" fmla="*/ 1900 w 2789"/>
                <a:gd name="T9" fmla="*/ 311 h 311"/>
                <a:gd name="T10" fmla="*/ 2789 w 2789"/>
                <a:gd name="T11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9" h="311">
                  <a:moveTo>
                    <a:pt x="0" y="311"/>
                  </a:moveTo>
                  <a:lnTo>
                    <a:pt x="611" y="311"/>
                  </a:lnTo>
                  <a:lnTo>
                    <a:pt x="611" y="0"/>
                  </a:lnTo>
                  <a:lnTo>
                    <a:pt x="1900" y="0"/>
                  </a:lnTo>
                  <a:lnTo>
                    <a:pt x="1900" y="311"/>
                  </a:lnTo>
                  <a:lnTo>
                    <a:pt x="2789" y="311"/>
                  </a:ln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7698362" y="2644775"/>
              <a:ext cx="28940" cy="27724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cxnSp>
          <p:nvCxnSpPr>
            <p:cNvPr id="11264" name="直接连接符 11263"/>
            <p:cNvCxnSpPr/>
            <p:nvPr/>
          </p:nvCxnSpPr>
          <p:spPr bwMode="auto">
            <a:xfrm flipV="1">
              <a:off x="4571999" y="4698469"/>
              <a:ext cx="3132000" cy="45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023838" y="4706317"/>
              <a:ext cx="648000" cy="258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716998" y="5135803"/>
              <a:ext cx="324000" cy="258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7716998" y="4669723"/>
              <a:ext cx="1355" cy="4606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 flipV="1">
              <a:off x="8034064" y="4711736"/>
              <a:ext cx="507" cy="418648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77" name="组合 11276"/>
          <p:cNvGrpSpPr/>
          <p:nvPr/>
        </p:nvGrpSpPr>
        <p:grpSpPr>
          <a:xfrm>
            <a:off x="511833" y="3481556"/>
            <a:ext cx="2977762" cy="1350420"/>
            <a:chOff x="511833" y="3481556"/>
            <a:chExt cx="2977762" cy="1350420"/>
          </a:xfrm>
        </p:grpSpPr>
        <p:grpSp>
          <p:nvGrpSpPr>
            <p:cNvPr id="4" name="组合 3"/>
            <p:cNvGrpSpPr/>
            <p:nvPr/>
          </p:nvGrpSpPr>
          <p:grpSpPr>
            <a:xfrm>
              <a:off x="511833" y="3481556"/>
              <a:ext cx="2977762" cy="1350420"/>
              <a:chOff x="701193" y="4573835"/>
              <a:chExt cx="2977762" cy="1350420"/>
            </a:xfrm>
          </p:grpSpPr>
          <p:sp>
            <p:nvSpPr>
              <p:cNvPr id="11" name="Freeform 30"/>
              <p:cNvSpPr>
                <a:spLocks/>
              </p:cNvSpPr>
              <p:nvPr/>
            </p:nvSpPr>
            <p:spPr bwMode="auto">
              <a:xfrm>
                <a:off x="1629880" y="4818311"/>
                <a:ext cx="474663" cy="1105944"/>
              </a:xfrm>
              <a:custGeom>
                <a:avLst/>
                <a:gdLst>
                  <a:gd name="T0" fmla="*/ 0 w 299"/>
                  <a:gd name="T1" fmla="*/ 0 h 813"/>
                  <a:gd name="T2" fmla="*/ 0 w 299"/>
                  <a:gd name="T3" fmla="*/ 813 h 813"/>
                  <a:gd name="T4" fmla="*/ 299 w 299"/>
                  <a:gd name="T5" fmla="*/ 813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" h="813">
                    <a:moveTo>
                      <a:pt x="0" y="0"/>
                    </a:moveTo>
                    <a:lnTo>
                      <a:pt x="0" y="813"/>
                    </a:lnTo>
                    <a:lnTo>
                      <a:pt x="299" y="813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Rectangle 26"/>
              <p:cNvSpPr>
                <a:spLocks noChangeArrowheads="1"/>
              </p:cNvSpPr>
              <p:nvPr/>
            </p:nvSpPr>
            <p:spPr bwMode="auto">
              <a:xfrm>
                <a:off x="1307618" y="5237410"/>
                <a:ext cx="657225" cy="4000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1455255" y="5167560"/>
                <a:ext cx="385763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800" i="0"/>
                  <a:t>1</a:t>
                </a: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583282" y="4615340"/>
                <a:ext cx="355600" cy="57626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039329" y="4799259"/>
                <a:ext cx="1529009" cy="158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607655" y="4772273"/>
                <a:ext cx="63500" cy="61912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701193" y="4573835"/>
                <a:ext cx="40481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i="0"/>
                  <a:t>A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2962951" y="4903570"/>
                <a:ext cx="3556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307480" y="4657632"/>
                <a:ext cx="371475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i="0" dirty="0"/>
                  <a:t>F</a:t>
                </a:r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2568291" y="4627344"/>
                <a:ext cx="39466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800" i="0" dirty="0"/>
                  <a:t>+</a:t>
                </a:r>
              </a:p>
            </p:txBody>
          </p:sp>
          <p:sp>
            <p:nvSpPr>
              <p:cNvPr id="34" name="Oval 28"/>
              <p:cNvSpPr>
                <a:spLocks noChangeArrowheads="1"/>
              </p:cNvSpPr>
              <p:nvPr/>
            </p:nvSpPr>
            <p:spPr bwMode="auto">
              <a:xfrm>
                <a:off x="1587018" y="5632697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 flipH="1" flipV="1">
                <a:off x="2096606" y="5046353"/>
                <a:ext cx="4953" cy="87790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 flipV="1">
              <a:off x="1921821" y="3954072"/>
              <a:ext cx="46911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6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63869"/>
              </p:ext>
            </p:extLst>
          </p:nvPr>
        </p:nvGraphicFramePr>
        <p:xfrm>
          <a:off x="755576" y="3180429"/>
          <a:ext cx="617984" cy="32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name="Clip" r:id="rId4" imgW="419048" imgH="218874" progId="MS_ClipArt_Gallery.2">
                  <p:embed/>
                </p:oleObj>
              </mc:Choice>
              <mc:Fallback>
                <p:oleObj name="Clip" r:id="rId4" imgW="419048" imgH="218874" progId="MS_ClipArt_Gallery.2">
                  <p:embed/>
                  <p:pic>
                    <p:nvPicPr>
                      <p:cNvPr id="201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80429"/>
                        <a:ext cx="617984" cy="320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971600" y="1608470"/>
            <a:ext cx="7848872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冒险简介</a:t>
            </a:r>
            <a:endParaRPr lang="en-US" altLang="zh-CN" sz="3200" b="1" dirty="0"/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门延迟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静态冒险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Clr>
                <a:srgbClr val="FF66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3200" b="1" dirty="0"/>
              <a:t>  冒险的判断及消除</a:t>
            </a:r>
            <a:endParaRPr lang="en-US" altLang="zh-CN" sz="3200" b="1" dirty="0"/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冒险的判断</a:t>
            </a:r>
            <a:endParaRPr lang="en-US" altLang="zh-CN" sz="2800" b="1" kern="0" dirty="0" smtClean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冒险的消除</a:t>
            </a:r>
            <a:endParaRPr lang="en-US" altLang="zh-CN" sz="2800" b="1" kern="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971550" y="642938"/>
            <a:ext cx="8172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 smtClean="0"/>
              <a:t>冒险</a:t>
            </a:r>
            <a:endParaRPr lang="en-US" altLang="zh-CN" sz="4000" b="1" dirty="0"/>
          </a:p>
        </p:txBody>
      </p:sp>
      <p:pic>
        <p:nvPicPr>
          <p:cNvPr id="5" name="Picture 69" descr="ELEG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00188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848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755650" y="1844358"/>
            <a:ext cx="7388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kumimoji="0" lang="en-US" altLang="zh-CN" sz="3200" b="1">
              <a:solidFill>
                <a:srgbClr val="0000FF"/>
              </a:solidFill>
            </a:endParaRP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240"/>
            <a:ext cx="18002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284240"/>
            <a:ext cx="19446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ELEG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 dirty="0" smtClean="0"/>
              <a:t>静态冒险</a:t>
            </a:r>
            <a:endParaRPr kumimoji="0" lang="en-US" altLang="zh-CN" sz="3200" b="1" dirty="0"/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38956" y="1724615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静态冒险</a:t>
            </a:r>
            <a:r>
              <a:rPr kumimoji="0"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(Static Hazard)</a:t>
            </a:r>
            <a:r>
              <a:rPr kumimoji="0"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dirty="0" smtClean="0"/>
              <a:t>指组合逻辑电路在某输入变化前后的</a:t>
            </a:r>
            <a:r>
              <a:rPr lang="zh-CN" altLang="en-US" b="1" dirty="0" smtClean="0">
                <a:solidFill>
                  <a:srgbClr val="FF0000"/>
                </a:solidFill>
              </a:rPr>
              <a:t>输出相同</a:t>
            </a:r>
            <a:r>
              <a:rPr lang="zh-CN" altLang="en-US" dirty="0" smtClean="0"/>
              <a:t>时，在输出端出现瞬时干扰脉冲的现象</a:t>
            </a:r>
            <a:r>
              <a:rPr lang="en-US" altLang="zh-CN" dirty="0" smtClean="0"/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1229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3284240"/>
            <a:ext cx="20891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284240"/>
            <a:ext cx="1728788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538956" y="4725144"/>
            <a:ext cx="816818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动态冒险</a:t>
            </a:r>
            <a:r>
              <a:rPr kumimoji="0"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(Dynamic Hazard</a:t>
            </a:r>
            <a:r>
              <a:rPr kumimoji="0"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</a:t>
            </a:r>
            <a:r>
              <a:rPr lang="zh-CN" altLang="en-US" dirty="0"/>
              <a:t>指组合逻辑电路在某输入变化前后的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zh-CN" altLang="en-US" b="1" dirty="0" smtClean="0">
                <a:solidFill>
                  <a:srgbClr val="FF0000"/>
                </a:solidFill>
              </a:rPr>
              <a:t>相反</a:t>
            </a:r>
            <a:r>
              <a:rPr lang="zh-CN" altLang="en-US" dirty="0" smtClean="0"/>
              <a:t>时，在输出端出现</a:t>
            </a:r>
            <a:r>
              <a:rPr lang="zh-CN" altLang="en-US" dirty="0"/>
              <a:t>瞬时干扰脉冲的</a:t>
            </a:r>
            <a:r>
              <a:rPr lang="zh-CN" altLang="en-US" dirty="0" smtClean="0"/>
              <a:t>现象（输入</a:t>
            </a:r>
            <a:r>
              <a:rPr lang="zh-CN" altLang="en-US" dirty="0"/>
              <a:t>只改变</a:t>
            </a:r>
            <a:r>
              <a:rPr lang="en-US" altLang="zh-CN" dirty="0"/>
              <a:t>1</a:t>
            </a:r>
            <a:r>
              <a:rPr lang="zh-CN" altLang="en-US" dirty="0"/>
              <a:t>次，但输出改变</a:t>
            </a:r>
            <a:r>
              <a:rPr lang="zh-CN" altLang="en-US" dirty="0"/>
              <a:t>多次）。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F955FFD9-1E33-4199-99C4-73ACBE8E2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636912"/>
            <a:ext cx="24495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/>
              <a:t>静态</a:t>
            </a:r>
            <a:r>
              <a:rPr kumimoji="0" lang="en-US" altLang="zh-CN" b="1"/>
              <a:t>-0 </a:t>
            </a:r>
            <a:r>
              <a:rPr kumimoji="0" lang="zh-CN" altLang="en-US" b="1"/>
              <a:t>冒险</a:t>
            </a:r>
            <a:endParaRPr lang="en-US" altLang="zh-CN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0CFDE1EE-A94B-4BDD-BB0A-BA4B5796F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636912"/>
            <a:ext cx="244951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/>
              <a:t>静态</a:t>
            </a:r>
            <a:r>
              <a:rPr kumimoji="0" lang="en-US" altLang="zh-CN" b="1"/>
              <a:t>-1 </a:t>
            </a:r>
            <a:r>
              <a:rPr kumimoji="0" lang="zh-CN" altLang="en-US" b="1"/>
              <a:t>冒险</a:t>
            </a:r>
            <a:endParaRPr lang="en-US" altLang="zh-CN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F89D8B4D-B528-4327-9A14-0C1221DE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7036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b="1" dirty="0"/>
              <a:t>动态冒险</a:t>
            </a:r>
            <a:endParaRPr kumimoji="0" lang="en-US" altLang="zh-CN" b="1" dirty="0"/>
          </a:p>
        </p:txBody>
      </p:sp>
      <p:sp>
        <p:nvSpPr>
          <p:cNvPr id="2" name="矩形 1"/>
          <p:cNvSpPr/>
          <p:nvPr/>
        </p:nvSpPr>
        <p:spPr>
          <a:xfrm>
            <a:off x="510656" y="936199"/>
            <a:ext cx="6221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根据出现时正常输出是否改变区分：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 bwMode="auto">
          <a:xfrm>
            <a:off x="4306751" y="2996952"/>
            <a:ext cx="4785266" cy="2526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349" name="Freeform 60"/>
          <p:cNvSpPr>
            <a:spLocks/>
          </p:cNvSpPr>
          <p:nvPr/>
        </p:nvSpPr>
        <p:spPr bwMode="auto">
          <a:xfrm>
            <a:off x="4830595" y="3141070"/>
            <a:ext cx="3845861" cy="493713"/>
          </a:xfrm>
          <a:custGeom>
            <a:avLst/>
            <a:gdLst>
              <a:gd name="T0" fmla="*/ 0 w 2789"/>
              <a:gd name="T1" fmla="*/ 311 h 311"/>
              <a:gd name="T2" fmla="*/ 468 w 2789"/>
              <a:gd name="T3" fmla="*/ 311 h 311"/>
              <a:gd name="T4" fmla="*/ 468 w 2789"/>
              <a:gd name="T5" fmla="*/ 0 h 311"/>
              <a:gd name="T6" fmla="*/ 1458 w 2789"/>
              <a:gd name="T7" fmla="*/ 0 h 311"/>
              <a:gd name="T8" fmla="*/ 1458 w 2789"/>
              <a:gd name="T9" fmla="*/ 311 h 311"/>
              <a:gd name="T10" fmla="*/ 2140 w 2789"/>
              <a:gd name="T11" fmla="*/ 311 h 3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89"/>
              <a:gd name="T19" fmla="*/ 0 h 311"/>
              <a:gd name="T20" fmla="*/ 2789 w 2789"/>
              <a:gd name="T21" fmla="*/ 311 h 3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89" h="311">
                <a:moveTo>
                  <a:pt x="0" y="311"/>
                </a:moveTo>
                <a:lnTo>
                  <a:pt x="611" y="311"/>
                </a:lnTo>
                <a:lnTo>
                  <a:pt x="611" y="0"/>
                </a:lnTo>
                <a:lnTo>
                  <a:pt x="1900" y="0"/>
                </a:lnTo>
                <a:lnTo>
                  <a:pt x="1900" y="311"/>
                </a:lnTo>
                <a:lnTo>
                  <a:pt x="2789" y="311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0" name="Freeform 61"/>
          <p:cNvSpPr>
            <a:spLocks/>
          </p:cNvSpPr>
          <p:nvPr/>
        </p:nvSpPr>
        <p:spPr bwMode="auto">
          <a:xfrm>
            <a:off x="4791924" y="3915770"/>
            <a:ext cx="4100513" cy="458788"/>
          </a:xfrm>
          <a:custGeom>
            <a:avLst/>
            <a:gdLst>
              <a:gd name="T0" fmla="*/ 0 w 2734"/>
              <a:gd name="T1" fmla="*/ 0 h 289"/>
              <a:gd name="T2" fmla="*/ 615 w 2734"/>
              <a:gd name="T3" fmla="*/ 0 h 289"/>
              <a:gd name="T4" fmla="*/ 615 w 2734"/>
              <a:gd name="T5" fmla="*/ 289 h 289"/>
              <a:gd name="T6" fmla="*/ 1517 w 2734"/>
              <a:gd name="T7" fmla="*/ 289 h 289"/>
              <a:gd name="T8" fmla="*/ 1517 w 2734"/>
              <a:gd name="T9" fmla="*/ 0 h 289"/>
              <a:gd name="T10" fmla="*/ 2098 w 2734"/>
              <a:gd name="T11" fmla="*/ 0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4"/>
              <a:gd name="T19" fmla="*/ 0 h 289"/>
              <a:gd name="T20" fmla="*/ 2734 w 2734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4" h="289">
                <a:moveTo>
                  <a:pt x="0" y="0"/>
                </a:moveTo>
                <a:lnTo>
                  <a:pt x="800" y="0"/>
                </a:lnTo>
                <a:lnTo>
                  <a:pt x="800" y="289"/>
                </a:lnTo>
                <a:lnTo>
                  <a:pt x="1978" y="289"/>
                </a:lnTo>
                <a:lnTo>
                  <a:pt x="1978" y="0"/>
                </a:lnTo>
                <a:lnTo>
                  <a:pt x="2734" y="0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1" name="Rectangle 62"/>
          <p:cNvSpPr>
            <a:spLocks noChangeArrowheads="1"/>
          </p:cNvSpPr>
          <p:nvPr/>
        </p:nvSpPr>
        <p:spPr bwMode="auto">
          <a:xfrm>
            <a:off x="4385524" y="330775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lt"/>
              </a:rPr>
              <a:t>A</a:t>
            </a:r>
          </a:p>
        </p:txBody>
      </p:sp>
      <p:sp>
        <p:nvSpPr>
          <p:cNvPr id="14352" name="Line 63"/>
          <p:cNvSpPr>
            <a:spLocks noChangeShapeType="1"/>
          </p:cNvSpPr>
          <p:nvPr/>
        </p:nvSpPr>
        <p:spPr bwMode="auto">
          <a:xfrm>
            <a:off x="5244362" y="4128495"/>
            <a:ext cx="4349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3" name="Line 64"/>
          <p:cNvSpPr>
            <a:spLocks noChangeShapeType="1"/>
          </p:cNvSpPr>
          <p:nvPr/>
        </p:nvSpPr>
        <p:spPr bwMode="auto">
          <a:xfrm flipH="1">
            <a:off x="5996837" y="4128495"/>
            <a:ext cx="45243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4" name="Text Box 65"/>
          <p:cNvSpPr txBox="1">
            <a:spLocks noChangeArrowheads="1"/>
          </p:cNvSpPr>
          <p:nvPr/>
        </p:nvSpPr>
        <p:spPr bwMode="auto">
          <a:xfrm>
            <a:off x="6077799" y="3561758"/>
            <a:ext cx="52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latin typeface="+mn-lt"/>
              </a:rPr>
              <a:t>t</a:t>
            </a:r>
            <a:r>
              <a:rPr lang="en-US" altLang="zh-CN" sz="2800" b="1" i="1" baseline="-25000">
                <a:latin typeface="+mn-lt"/>
              </a:rPr>
              <a:t>pd</a:t>
            </a:r>
            <a:endParaRPr lang="en-US" altLang="zh-CN" sz="2800" b="1" i="1">
              <a:latin typeface="+mn-lt"/>
            </a:endParaRPr>
          </a:p>
        </p:txBody>
      </p:sp>
      <p:sp>
        <p:nvSpPr>
          <p:cNvPr id="14355" name="Line 66"/>
          <p:cNvSpPr>
            <a:spLocks noChangeShapeType="1"/>
          </p:cNvSpPr>
          <p:nvPr/>
        </p:nvSpPr>
        <p:spPr bwMode="auto">
          <a:xfrm>
            <a:off x="5985724" y="3155358"/>
            <a:ext cx="0" cy="2438400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6" name="Line 67"/>
          <p:cNvSpPr>
            <a:spLocks noChangeShapeType="1"/>
          </p:cNvSpPr>
          <p:nvPr/>
        </p:nvSpPr>
        <p:spPr bwMode="auto">
          <a:xfrm>
            <a:off x="5680924" y="3612558"/>
            <a:ext cx="0" cy="2038350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7" name="Line 68"/>
          <p:cNvSpPr>
            <a:spLocks noChangeShapeType="1"/>
          </p:cNvSpPr>
          <p:nvPr/>
        </p:nvSpPr>
        <p:spPr bwMode="auto">
          <a:xfrm>
            <a:off x="4842724" y="5365158"/>
            <a:ext cx="1152525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8" name="Line 69"/>
          <p:cNvSpPr>
            <a:spLocks noChangeShapeType="1"/>
          </p:cNvSpPr>
          <p:nvPr/>
        </p:nvSpPr>
        <p:spPr bwMode="auto">
          <a:xfrm flipV="1">
            <a:off x="6012712" y="483175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59" name="Line 70"/>
          <p:cNvSpPr>
            <a:spLocks noChangeShapeType="1"/>
          </p:cNvSpPr>
          <p:nvPr/>
        </p:nvSpPr>
        <p:spPr bwMode="auto">
          <a:xfrm>
            <a:off x="6012712" y="4831758"/>
            <a:ext cx="304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60" name="Line 71"/>
          <p:cNvSpPr>
            <a:spLocks noChangeShapeType="1"/>
          </p:cNvSpPr>
          <p:nvPr/>
        </p:nvSpPr>
        <p:spPr bwMode="auto">
          <a:xfrm>
            <a:off x="6317512" y="4831758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61" name="Line 72"/>
          <p:cNvSpPr>
            <a:spLocks noChangeShapeType="1"/>
          </p:cNvSpPr>
          <p:nvPr/>
        </p:nvSpPr>
        <p:spPr bwMode="auto">
          <a:xfrm>
            <a:off x="6300049" y="5365158"/>
            <a:ext cx="2592388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14363" name="Text Box 76"/>
          <p:cNvSpPr txBox="1">
            <a:spLocks noChangeArrowheads="1"/>
          </p:cNvSpPr>
          <p:nvPr/>
        </p:nvSpPr>
        <p:spPr bwMode="auto">
          <a:xfrm>
            <a:off x="4461724" y="5060358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+mn-lt"/>
              </a:rPr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 Box 74"/>
              <p:cNvSpPr txBox="1">
                <a:spLocks noChangeArrowheads="1"/>
              </p:cNvSpPr>
              <p:nvPr/>
            </p:nvSpPr>
            <p:spPr bwMode="auto">
              <a:xfrm>
                <a:off x="4358169" y="3721848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en-US" altLang="zh-CN" sz="2800" b="1" dirty="0">
                  <a:latin typeface="+mn-lt"/>
                </a:endParaRPr>
              </a:p>
            </p:txBody>
          </p:sp>
        </mc:Choice>
        <mc:Fallback>
          <p:sp>
            <p:nvSpPr>
              <p:cNvPr id="87" name="Text 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8169" y="3721848"/>
                <a:ext cx="470000" cy="461665"/>
              </a:xfrm>
              <a:prstGeom prst="rect">
                <a:avLst/>
              </a:prstGeom>
              <a:blipFill>
                <a:blip r:embed="rId4"/>
                <a:stretch>
                  <a:fillRect r="-25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9041"/>
              </p:ext>
            </p:extLst>
          </p:nvPr>
        </p:nvGraphicFramePr>
        <p:xfrm>
          <a:off x="4062510" y="5345212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2510" y="5345212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6" descr="深色下对角线"/>
          <p:cNvSpPr>
            <a:spLocks noChangeArrowheads="1"/>
          </p:cNvSpPr>
          <p:nvPr/>
        </p:nvSpPr>
        <p:spPr bwMode="auto">
          <a:xfrm>
            <a:off x="6037920" y="4858403"/>
            <a:ext cx="262272" cy="506755"/>
          </a:xfrm>
          <a:prstGeom prst="rect">
            <a:avLst/>
          </a:prstGeom>
          <a:pattFill prst="dkDnDiag">
            <a:fgClr>
              <a:srgbClr val="FF9900"/>
            </a:fgClr>
            <a:bgClr>
              <a:srgbClr val="CC00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4423" y="3503371"/>
            <a:ext cx="3523074" cy="1688943"/>
            <a:chOff x="504423" y="3503371"/>
            <a:chExt cx="3523074" cy="1688943"/>
          </a:xfrm>
        </p:grpSpPr>
        <p:sp>
          <p:nvSpPr>
            <p:cNvPr id="5" name="矩形 4"/>
            <p:cNvSpPr/>
            <p:nvPr/>
          </p:nvSpPr>
          <p:spPr bwMode="auto">
            <a:xfrm>
              <a:off x="504423" y="3503371"/>
              <a:ext cx="3523074" cy="16889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737179" y="3509963"/>
              <a:ext cx="3116263" cy="1314450"/>
              <a:chOff x="384" y="2988"/>
              <a:chExt cx="1963" cy="828"/>
            </a:xfrm>
          </p:grpSpPr>
          <p:grpSp>
            <p:nvGrpSpPr>
              <p:cNvPr id="14366" name="Group 42"/>
              <p:cNvGrpSpPr>
                <a:grpSpLocks/>
              </p:cNvGrpSpPr>
              <p:nvPr/>
            </p:nvGrpSpPr>
            <p:grpSpPr bwMode="auto">
              <a:xfrm>
                <a:off x="845" y="3600"/>
                <a:ext cx="587" cy="216"/>
                <a:chOff x="1008" y="3744"/>
                <a:chExt cx="960" cy="336"/>
              </a:xfrm>
            </p:grpSpPr>
            <p:sp>
              <p:nvSpPr>
                <p:cNvPr id="14379" name="Rectangle 43"/>
                <p:cNvSpPr>
                  <a:spLocks noChangeArrowheads="1"/>
                </p:cNvSpPr>
                <p:nvPr/>
              </p:nvSpPr>
              <p:spPr bwMode="auto">
                <a:xfrm>
                  <a:off x="1296" y="3744"/>
                  <a:ext cx="288" cy="336"/>
                </a:xfrm>
                <a:prstGeom prst="rect">
                  <a:avLst/>
                </a:prstGeom>
                <a:noFill/>
                <a:ln w="381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3200" b="1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4380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91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81" name="Line 45"/>
                <p:cNvSpPr>
                  <a:spLocks noChangeShapeType="1"/>
                </p:cNvSpPr>
                <p:nvPr/>
              </p:nvSpPr>
              <p:spPr bwMode="auto">
                <a:xfrm>
                  <a:off x="1008" y="3912"/>
                  <a:ext cx="288" cy="0"/>
                </a:xfrm>
                <a:prstGeom prst="lin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4382" name="Oval 46"/>
                <p:cNvSpPr>
                  <a:spLocks noChangeArrowheads="1"/>
                </p:cNvSpPr>
                <p:nvPr/>
              </p:nvSpPr>
              <p:spPr bwMode="auto">
                <a:xfrm>
                  <a:off x="1588" y="3868"/>
                  <a:ext cx="96" cy="96"/>
                </a:xfrm>
                <a:prstGeom prst="ellipse">
                  <a:avLst/>
                </a:prstGeom>
                <a:noFill/>
                <a:ln w="38100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14367" name="Rectangle 47"/>
              <p:cNvSpPr>
                <a:spLocks noChangeArrowheads="1"/>
              </p:cNvSpPr>
              <p:nvPr/>
            </p:nvSpPr>
            <p:spPr bwMode="auto">
              <a:xfrm rot="5400000">
                <a:off x="1571" y="3448"/>
                <a:ext cx="432" cy="207"/>
              </a:xfrm>
              <a:prstGeom prst="rect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68" name="Line 48"/>
              <p:cNvSpPr>
                <a:spLocks noChangeShapeType="1"/>
              </p:cNvSpPr>
              <p:nvPr/>
            </p:nvSpPr>
            <p:spPr bwMode="auto">
              <a:xfrm flipH="1">
                <a:off x="845" y="3180"/>
                <a:ext cx="461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69" name="Line 49"/>
              <p:cNvSpPr>
                <a:spLocks noChangeShapeType="1"/>
              </p:cNvSpPr>
              <p:nvPr/>
            </p:nvSpPr>
            <p:spPr bwMode="auto">
              <a:xfrm>
                <a:off x="845" y="3180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0" name="Line 50"/>
              <p:cNvSpPr>
                <a:spLocks noChangeShapeType="1"/>
              </p:cNvSpPr>
              <p:nvPr/>
            </p:nvSpPr>
            <p:spPr bwMode="auto">
              <a:xfrm flipH="1">
                <a:off x="594" y="3180"/>
                <a:ext cx="3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1" name="Oval 51"/>
              <p:cNvSpPr>
                <a:spLocks noChangeArrowheads="1"/>
              </p:cNvSpPr>
              <p:nvPr/>
            </p:nvSpPr>
            <p:spPr bwMode="auto">
              <a:xfrm>
                <a:off x="824" y="3156"/>
                <a:ext cx="42" cy="4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2" name="Text Box 52"/>
              <p:cNvSpPr txBox="1">
                <a:spLocks noChangeArrowheads="1"/>
              </p:cNvSpPr>
              <p:nvPr/>
            </p:nvSpPr>
            <p:spPr bwMode="auto">
              <a:xfrm>
                <a:off x="384" y="2988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+mn-lt"/>
                  </a:rPr>
                  <a:t>A</a:t>
                </a:r>
              </a:p>
            </p:txBody>
          </p:sp>
          <p:sp>
            <p:nvSpPr>
              <p:cNvPr id="14373" name="Line 53"/>
              <p:cNvSpPr>
                <a:spLocks noChangeShapeType="1"/>
              </p:cNvSpPr>
              <p:nvPr/>
            </p:nvSpPr>
            <p:spPr bwMode="auto">
              <a:xfrm flipH="1">
                <a:off x="1517" y="3420"/>
                <a:ext cx="16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4" name="Line 54"/>
              <p:cNvSpPr>
                <a:spLocks noChangeShapeType="1"/>
              </p:cNvSpPr>
              <p:nvPr/>
            </p:nvSpPr>
            <p:spPr bwMode="auto">
              <a:xfrm flipV="1">
                <a:off x="1517" y="31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5" name="Line 55"/>
              <p:cNvSpPr>
                <a:spLocks noChangeShapeType="1"/>
              </p:cNvSpPr>
              <p:nvPr/>
            </p:nvSpPr>
            <p:spPr bwMode="auto">
              <a:xfrm flipH="1">
                <a:off x="1291" y="3180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6" name="Line 56"/>
              <p:cNvSpPr>
                <a:spLocks noChangeShapeType="1"/>
              </p:cNvSpPr>
              <p:nvPr/>
            </p:nvSpPr>
            <p:spPr bwMode="auto">
              <a:xfrm>
                <a:off x="1894" y="3576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4377" name="Text Box 57"/>
              <p:cNvSpPr txBox="1">
                <a:spLocks noChangeArrowheads="1"/>
              </p:cNvSpPr>
              <p:nvPr/>
            </p:nvSpPr>
            <p:spPr bwMode="auto">
              <a:xfrm>
                <a:off x="2137" y="3453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+mn-lt"/>
                  </a:rPr>
                  <a:t>F</a:t>
                </a:r>
              </a:p>
            </p:txBody>
          </p:sp>
          <p:sp>
            <p:nvSpPr>
              <p:cNvPr id="14378" name="Line 58"/>
              <p:cNvSpPr>
                <a:spLocks noChangeShapeType="1"/>
              </p:cNvSpPr>
              <p:nvPr/>
            </p:nvSpPr>
            <p:spPr bwMode="auto">
              <a:xfrm>
                <a:off x="1392" y="370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sp>
        <p:nvSpPr>
          <p:cNvPr id="814159" name="Line 79"/>
          <p:cNvSpPr>
            <a:spLocks noChangeShapeType="1"/>
          </p:cNvSpPr>
          <p:nvPr/>
        </p:nvSpPr>
        <p:spPr bwMode="auto">
          <a:xfrm flipH="1">
            <a:off x="6348121" y="4762104"/>
            <a:ext cx="593568" cy="511176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pic>
        <p:nvPicPr>
          <p:cNvPr id="14344" name="Picture 81" descr="ELEGL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0" y="333375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0" lang="zh-CN" altLang="en-US" sz="3200" b="1" dirty="0"/>
              <a:t>静态冒险</a:t>
            </a:r>
            <a:endParaRPr kumimoji="0" lang="en-US" altLang="zh-CN" sz="3200" b="1" dirty="0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875015" y="4485970"/>
            <a:ext cx="2449513" cy="54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 dirty="0">
                <a:latin typeface="+mn-lt"/>
              </a:rPr>
              <a:t>静态</a:t>
            </a:r>
            <a:r>
              <a:rPr kumimoji="0" lang="en-US" altLang="zh-CN" b="1" dirty="0">
                <a:latin typeface="+mn-lt"/>
              </a:rPr>
              <a:t>-0 </a:t>
            </a:r>
            <a:r>
              <a:rPr kumimoji="0" lang="zh-CN" altLang="en-US" b="1" dirty="0">
                <a:latin typeface="+mn-lt"/>
              </a:rPr>
              <a:t>冒险</a:t>
            </a:r>
            <a:endParaRPr lang="en-US" altLang="zh-CN" dirty="0">
              <a:latin typeface="+mn-lt"/>
            </a:endParaRP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00226"/>
              </p:ext>
            </p:extLst>
          </p:nvPr>
        </p:nvGraphicFramePr>
        <p:xfrm>
          <a:off x="832430" y="1229505"/>
          <a:ext cx="2919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6" name="Equation" r:id="rId8" imgW="1206360" imgH="241200" progId="Equation.DSMT4">
                  <p:embed/>
                </p:oleObj>
              </mc:Choice>
              <mc:Fallback>
                <p:oleObj name="Equation" r:id="rId8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2430" y="1229505"/>
                        <a:ext cx="29194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540691"/>
              </p:ext>
            </p:extLst>
          </p:nvPr>
        </p:nvGraphicFramePr>
        <p:xfrm>
          <a:off x="823699" y="1944674"/>
          <a:ext cx="23050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7" name="Equation" r:id="rId10" imgW="952200" imgH="203040" progId="Equation.DSMT4">
                  <p:embed/>
                </p:oleObj>
              </mc:Choice>
              <mc:Fallback>
                <p:oleObj name="Equation" r:id="rId10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3699" y="1944674"/>
                        <a:ext cx="23050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802083"/>
              </p:ext>
            </p:extLst>
          </p:nvPr>
        </p:nvGraphicFramePr>
        <p:xfrm>
          <a:off x="823699" y="2527086"/>
          <a:ext cx="1322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8" name="Equation" r:id="rId12" imgW="545760" imgH="215640" progId="Equation.DSMT4">
                  <p:embed/>
                </p:oleObj>
              </mc:Choice>
              <mc:Fallback>
                <p:oleObj name="Equation" r:id="rId12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3699" y="2527086"/>
                        <a:ext cx="13223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3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814159" grpId="0" animBg="1"/>
      <p:bldP spid="50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90EE9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28140</TotalTime>
  <Words>957</Words>
  <Application>Microsoft Office PowerPoint</Application>
  <PresentationFormat>全屏显示(4:3)</PresentationFormat>
  <Paragraphs>306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Monotype Sorts</vt:lpstr>
      <vt:lpstr>等线</vt:lpstr>
      <vt:lpstr>黑体</vt:lpstr>
      <vt:lpstr>华文楷体</vt:lpstr>
      <vt:lpstr>隶书</vt:lpstr>
      <vt:lpstr>宋体</vt:lpstr>
      <vt:lpstr>Arial</vt:lpstr>
      <vt:lpstr>Cambria Math</vt:lpstr>
      <vt:lpstr>Microsoft Yi Baiti</vt:lpstr>
      <vt:lpstr>Symbol</vt:lpstr>
      <vt:lpstr>Times New Roman</vt:lpstr>
      <vt:lpstr>Wingdings</vt:lpstr>
      <vt:lpstr>Wingdings 2</vt:lpstr>
      <vt:lpstr>Soaring</vt:lpstr>
      <vt:lpstr>Clip</vt:lpstr>
      <vt:lpstr>VISIO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F=(A+B)(A+C)(B+C)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liqiong</cp:lastModifiedBy>
  <cp:revision>2461</cp:revision>
  <dcterms:created xsi:type="dcterms:W3CDTF">2002-03-18T12:39:57Z</dcterms:created>
  <dcterms:modified xsi:type="dcterms:W3CDTF">2020-09-29T15:30:52Z</dcterms:modified>
</cp:coreProperties>
</file>