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4"/>
  </p:notesMasterIdLst>
  <p:handoutMasterIdLst>
    <p:handoutMasterId r:id="rId85"/>
  </p:handoutMasterIdLst>
  <p:sldIdLst>
    <p:sldId id="576" r:id="rId2"/>
    <p:sldId id="932" r:id="rId3"/>
    <p:sldId id="933" r:id="rId4"/>
    <p:sldId id="821" r:id="rId5"/>
    <p:sldId id="822" r:id="rId6"/>
    <p:sldId id="914" r:id="rId7"/>
    <p:sldId id="282" r:id="rId8"/>
    <p:sldId id="876" r:id="rId9"/>
    <p:sldId id="895" r:id="rId10"/>
    <p:sldId id="896" r:id="rId11"/>
    <p:sldId id="898" r:id="rId12"/>
    <p:sldId id="897" r:id="rId13"/>
    <p:sldId id="873" r:id="rId14"/>
    <p:sldId id="878" r:id="rId15"/>
    <p:sldId id="877" r:id="rId16"/>
    <p:sldId id="903" r:id="rId17"/>
    <p:sldId id="874" r:id="rId18"/>
    <p:sldId id="890" r:id="rId19"/>
    <p:sldId id="934" r:id="rId20"/>
    <p:sldId id="880" r:id="rId21"/>
    <p:sldId id="881" r:id="rId22"/>
    <p:sldId id="902" r:id="rId23"/>
    <p:sldId id="901" r:id="rId24"/>
    <p:sldId id="935" r:id="rId25"/>
    <p:sldId id="936" r:id="rId26"/>
    <p:sldId id="883" r:id="rId27"/>
    <p:sldId id="884" r:id="rId28"/>
    <p:sldId id="905" r:id="rId29"/>
    <p:sldId id="885" r:id="rId30"/>
    <p:sldId id="938" r:id="rId31"/>
    <p:sldId id="283" r:id="rId32"/>
    <p:sldId id="947" r:id="rId33"/>
    <p:sldId id="888" r:id="rId34"/>
    <p:sldId id="907" r:id="rId35"/>
    <p:sldId id="948" r:id="rId36"/>
    <p:sldId id="949" r:id="rId37"/>
    <p:sldId id="950" r:id="rId38"/>
    <p:sldId id="951" r:id="rId39"/>
    <p:sldId id="939" r:id="rId40"/>
    <p:sldId id="284" r:id="rId41"/>
    <p:sldId id="285" r:id="rId42"/>
    <p:sldId id="942" r:id="rId43"/>
    <p:sldId id="937" r:id="rId44"/>
    <p:sldId id="940" r:id="rId45"/>
    <p:sldId id="845" r:id="rId46"/>
    <p:sldId id="918" r:id="rId47"/>
    <p:sldId id="572" r:id="rId48"/>
    <p:sldId id="912" r:id="rId49"/>
    <p:sldId id="941" r:id="rId50"/>
    <p:sldId id="577" r:id="rId51"/>
    <p:sldId id="913" r:id="rId52"/>
    <p:sldId id="581" r:id="rId53"/>
    <p:sldId id="580" r:id="rId54"/>
    <p:sldId id="943" r:id="rId55"/>
    <p:sldId id="591" r:id="rId56"/>
    <p:sldId id="823" r:id="rId57"/>
    <p:sldId id="944" r:id="rId58"/>
    <p:sldId id="592" r:id="rId59"/>
    <p:sldId id="919" r:id="rId60"/>
    <p:sldId id="593" r:id="rId61"/>
    <p:sldId id="952" r:id="rId62"/>
    <p:sldId id="892" r:id="rId63"/>
    <p:sldId id="633" r:id="rId64"/>
    <p:sldId id="612" r:id="rId65"/>
    <p:sldId id="617" r:id="rId66"/>
    <p:sldId id="616" r:id="rId67"/>
    <p:sldId id="629" r:id="rId68"/>
    <p:sldId id="628" r:id="rId69"/>
    <p:sldId id="945" r:id="rId70"/>
    <p:sldId id="946" r:id="rId71"/>
    <p:sldId id="627" r:id="rId72"/>
    <p:sldId id="954" r:id="rId73"/>
    <p:sldId id="955" r:id="rId74"/>
    <p:sldId id="956" r:id="rId75"/>
    <p:sldId id="957" r:id="rId76"/>
    <p:sldId id="958" r:id="rId77"/>
    <p:sldId id="959" r:id="rId78"/>
    <p:sldId id="960" r:id="rId79"/>
    <p:sldId id="961" r:id="rId80"/>
    <p:sldId id="962" r:id="rId81"/>
    <p:sldId id="963" r:id="rId82"/>
    <p:sldId id="846" r:id="rId8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423"/>
    <a:srgbClr val="FF3300"/>
    <a:srgbClr val="00FF00"/>
    <a:srgbClr val="F8F8F8"/>
    <a:srgbClr val="FFFFCC"/>
    <a:srgbClr val="EC1423"/>
    <a:srgbClr val="FF0101"/>
    <a:srgbClr val="000066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93" autoAdjust="0"/>
  </p:normalViewPr>
  <p:slideViewPr>
    <p:cSldViewPr>
      <p:cViewPr>
        <p:scale>
          <a:sx n="100" d="100"/>
          <a:sy n="100" d="100"/>
        </p:scale>
        <p:origin x="-928" y="-872"/>
      </p:cViewPr>
      <p:guideLst>
        <p:guide orient="horz" pos="336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20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7AFD512-142B-42D2-A786-8E170B541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881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4607F-B1C0-46D6-B168-429CEC0062CA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BAE3-F65A-4498-B1CF-4291C4E3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6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BAE3-F65A-4498-B1CF-4291C4E37E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3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clk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S=1</a:t>
            </a:r>
            <a:r>
              <a:rPr lang="zh-CN" altLang="en-US" dirty="0"/>
              <a:t>，</a:t>
            </a:r>
            <a:r>
              <a:rPr lang="en-US" altLang="zh-CN" dirty="0"/>
              <a:t>R=0 </a:t>
            </a:r>
            <a:r>
              <a:rPr lang="zh-CN" altLang="en-US" dirty="0"/>
              <a:t>→</a:t>
            </a:r>
            <a:r>
              <a:rPr lang="en-US" altLang="zh-CN" dirty="0"/>
              <a:t>P=1,Q=0,</a:t>
            </a:r>
          </a:p>
          <a:p>
            <a:pPr marL="228600" indent="-228600">
              <a:buAutoNum type="arabicPeriod"/>
            </a:pPr>
            <a:r>
              <a:rPr lang="en-US" altLang="zh-CN" dirty="0" err="1"/>
              <a:t>Clk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S=0</a:t>
            </a:r>
            <a:r>
              <a:rPr lang="zh-CN" altLang="en-US" dirty="0"/>
              <a:t>，</a:t>
            </a:r>
            <a:r>
              <a:rPr lang="en-US" altLang="zh-CN" dirty="0"/>
              <a:t>R=0</a:t>
            </a:r>
            <a:r>
              <a:rPr lang="zh-CN" altLang="en-US" dirty="0"/>
              <a:t>→（</a:t>
            </a:r>
            <a:r>
              <a:rPr lang="en-US" altLang="zh-CN" dirty="0"/>
              <a:t>master </a:t>
            </a:r>
            <a:r>
              <a:rPr lang="zh-CN" altLang="en-US" dirty="0"/>
              <a:t>保持）</a:t>
            </a:r>
            <a:r>
              <a:rPr lang="en-US" altLang="zh-CN" dirty="0"/>
              <a:t>P=1, </a:t>
            </a:r>
            <a:r>
              <a:rPr lang="zh-CN" altLang="en-US" dirty="0"/>
              <a:t>（</a:t>
            </a:r>
            <a:r>
              <a:rPr lang="en-US" altLang="zh-CN" dirty="0"/>
              <a:t>slave </a:t>
            </a:r>
            <a:r>
              <a:rPr lang="zh-CN" altLang="en-US" dirty="0"/>
              <a:t>保持）</a:t>
            </a:r>
            <a:r>
              <a:rPr lang="en-US" altLang="zh-CN" dirty="0"/>
              <a:t>Q=0</a:t>
            </a:r>
          </a:p>
          <a:p>
            <a:pPr marL="228600" indent="-228600">
              <a:buAutoNum type="arabicPeriod"/>
            </a:pPr>
            <a:r>
              <a:rPr lang="en-US" altLang="zh-CN" dirty="0" err="1"/>
              <a:t>Clk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S=0</a:t>
            </a:r>
            <a:r>
              <a:rPr lang="zh-CN" altLang="en-US" dirty="0"/>
              <a:t>，</a:t>
            </a:r>
            <a:r>
              <a:rPr lang="en-US" altLang="zh-CN" dirty="0"/>
              <a:t>R=0</a:t>
            </a:r>
            <a:r>
              <a:rPr lang="zh-CN" altLang="en-US" dirty="0"/>
              <a:t>→（</a:t>
            </a:r>
            <a:r>
              <a:rPr lang="en-US" altLang="zh-CN" dirty="0"/>
              <a:t>master </a:t>
            </a:r>
            <a:r>
              <a:rPr lang="zh-CN" altLang="en-US" dirty="0"/>
              <a:t>保持）</a:t>
            </a:r>
            <a:r>
              <a:rPr lang="en-US" altLang="zh-CN" dirty="0"/>
              <a:t>P=1</a:t>
            </a:r>
            <a:r>
              <a:rPr lang="zh-CN" altLang="en-US" dirty="0"/>
              <a:t>，（</a:t>
            </a:r>
            <a:r>
              <a:rPr lang="en-US" altLang="zh-CN" dirty="0"/>
              <a:t>slave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Q=1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2BAE3-F65A-4498-B1CF-4291C4E37E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0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BAE3-F65A-4498-B1CF-4291C4E37E8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BAE3-F65A-4498-B1CF-4291C4E37E8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2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BAE3-F65A-4498-B1CF-4291C4E37E8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4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RS = 11 </a:t>
            </a:r>
            <a:r>
              <a:rPr lang="zh-CN" altLang="en-US" dirty="0"/>
              <a:t>是无关项，不允许的输入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BAE3-F65A-4498-B1CF-4291C4E37E8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0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BAE3-F65A-4498-B1CF-4291C4E37E8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2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BAE3-F65A-4498-B1CF-4291C4E37E8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4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6A8B2-CDCE-4E0A-B737-F798DFF3C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06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1AB57-23B1-4A06-AB16-06433A9F7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33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002BE-8252-40AA-98C3-3F139F746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4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36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4AF7253-4CBD-4767-9829-536CB40716B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3" r:id="rId1"/>
    <p:sldLayoutId id="2147483822" r:id="rId2"/>
    <p:sldLayoutId id="2147483823" r:id="rId3"/>
    <p:sldLayoutId id="214748382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http://col.njtu.edu.cn/zskj/5004/digitsim_web/beike/users/szljdl/html/Log_710.jp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0.png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0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1.png"/><Relationship Id="rId7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62.png"/><Relationship Id="rId9" Type="http://schemas.openxmlformats.org/officeDocument/2006/relationships/image" Target="../media/image7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10.png"/><Relationship Id="rId4" Type="http://schemas.openxmlformats.org/officeDocument/2006/relationships/image" Target="../media/image7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1.png"/><Relationship Id="rId4" Type="http://schemas.openxmlformats.org/officeDocument/2006/relationships/image" Target="../media/image57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0.png"/><Relationship Id="rId4" Type="http://schemas.openxmlformats.org/officeDocument/2006/relationships/image" Target="../media/image62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0.png"/><Relationship Id="rId5" Type="http://schemas.openxmlformats.org/officeDocument/2006/relationships/image" Target="../media/image64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6"/>
          <p:cNvSpPr>
            <a:spLocks noChangeArrowheads="1" noChangeShapeType="1" noTextEdit="1"/>
          </p:cNvSpPr>
          <p:nvPr/>
        </p:nvSpPr>
        <p:spPr bwMode="auto">
          <a:xfrm>
            <a:off x="1116013" y="2168525"/>
            <a:ext cx="1368425" cy="684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8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843213" y="2168525"/>
            <a:ext cx="6624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锁存器与触发器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(Latches and Flip-Flops)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2118" y="3642871"/>
            <a:ext cx="73448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计算学部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5085184"/>
            <a:ext cx="1467148" cy="1275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"/>
          <p:cNvGrpSpPr>
            <a:grpSpLocks/>
          </p:cNvGrpSpPr>
          <p:nvPr/>
        </p:nvGrpSpPr>
        <p:grpSpPr bwMode="auto">
          <a:xfrm>
            <a:off x="930275" y="2555583"/>
            <a:ext cx="3333750" cy="1995487"/>
            <a:chOff x="874" y="855"/>
            <a:chExt cx="2100" cy="1257"/>
          </a:xfrm>
        </p:grpSpPr>
        <p:grpSp>
          <p:nvGrpSpPr>
            <p:cNvPr id="13398" name="Group 5"/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3420" name="Arc 6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" name="Arc 7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2" name="Arc 8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3" name="Oval 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99" name="Line 10"/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400" name="Group 11"/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3416" name="Arc 12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" name="Arc 13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8" name="Arc 14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9" name="Oval 1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401" name="Line 16"/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2" name="Line 17"/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3" name="Line 18"/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4" name="Line 19"/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5" name="Line 20"/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6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7" name="Line 22"/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8" name="Line 23"/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9" name="Line 24"/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0" name="Line 25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1" name="Line 26"/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2" name="Text Box 27"/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3413" name="Text Box 28"/>
            <p:cNvSpPr txBox="1">
              <a:spLocks noChangeArrowheads="1"/>
            </p:cNvSpPr>
            <p:nvPr/>
          </p:nvSpPr>
          <p:spPr bwMode="auto">
            <a:xfrm>
              <a:off x="2671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414" name="Text Box 29"/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13415" name="Text Box 30"/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13386" name="Text Box 33"/>
          <p:cNvSpPr txBox="1">
            <a:spLocks noChangeArrowheads="1"/>
          </p:cNvSpPr>
          <p:nvPr/>
        </p:nvSpPr>
        <p:spPr bwMode="auto">
          <a:xfrm>
            <a:off x="1241847" y="2926309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387" name="Text Box 34"/>
          <p:cNvSpPr txBox="1">
            <a:spLocks noChangeArrowheads="1"/>
          </p:cNvSpPr>
          <p:nvPr/>
        </p:nvSpPr>
        <p:spPr bwMode="auto">
          <a:xfrm>
            <a:off x="1222375" y="3707359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66FF66"/>
                </a:solidFill>
                <a:latin typeface="Tahoma" panose="020B0604030504040204" pitchFamily="34" charset="0"/>
              </a:rPr>
              <a:t>0</a:t>
            </a:r>
          </a:p>
        </p:txBody>
      </p:sp>
      <p:grpSp>
        <p:nvGrpSpPr>
          <p:cNvPr id="13388" name="Group 35"/>
          <p:cNvGrpSpPr>
            <a:grpSpLocks/>
          </p:cNvGrpSpPr>
          <p:nvPr/>
        </p:nvGrpSpPr>
        <p:grpSpPr bwMode="auto">
          <a:xfrm>
            <a:off x="1603648" y="3083472"/>
            <a:ext cx="1600200" cy="1081088"/>
            <a:chOff x="1104" y="3207"/>
            <a:chExt cx="1008" cy="681"/>
          </a:xfrm>
        </p:grpSpPr>
        <p:sp>
          <p:nvSpPr>
            <p:cNvPr id="13394" name="Line 36"/>
            <p:cNvSpPr>
              <a:spLocks noChangeShapeType="1"/>
            </p:cNvSpPr>
            <p:nvPr/>
          </p:nvSpPr>
          <p:spPr bwMode="auto">
            <a:xfrm>
              <a:off x="1104" y="3216"/>
              <a:ext cx="28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5" name="Line 37"/>
            <p:cNvSpPr>
              <a:spLocks noChangeShapeType="1"/>
            </p:cNvSpPr>
            <p:nvPr/>
          </p:nvSpPr>
          <p:spPr bwMode="auto">
            <a:xfrm flipV="1">
              <a:off x="2112" y="3696"/>
              <a:ext cx="0" cy="19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6" name="Line 38"/>
            <p:cNvSpPr>
              <a:spLocks noChangeShapeType="1"/>
            </p:cNvSpPr>
            <p:nvPr/>
          </p:nvSpPr>
          <p:spPr bwMode="auto">
            <a:xfrm>
              <a:off x="1104" y="3207"/>
              <a:ext cx="0" cy="15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7" name="Line 39"/>
            <p:cNvSpPr>
              <a:spLocks noChangeShapeType="1"/>
            </p:cNvSpPr>
            <p:nvPr/>
          </p:nvSpPr>
          <p:spPr bwMode="auto">
            <a:xfrm>
              <a:off x="1104" y="3351"/>
              <a:ext cx="1008" cy="345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89" name="Group 40"/>
          <p:cNvGrpSpPr>
            <a:grpSpLocks/>
          </p:cNvGrpSpPr>
          <p:nvPr/>
        </p:nvGrpSpPr>
        <p:grpSpPr bwMode="auto">
          <a:xfrm>
            <a:off x="1603648" y="2945359"/>
            <a:ext cx="1600200" cy="1066800"/>
            <a:chOff x="1104" y="3120"/>
            <a:chExt cx="1008" cy="672"/>
          </a:xfrm>
        </p:grpSpPr>
        <p:sp>
          <p:nvSpPr>
            <p:cNvPr id="13390" name="Line 41"/>
            <p:cNvSpPr>
              <a:spLocks noChangeShapeType="1"/>
            </p:cNvSpPr>
            <p:nvPr/>
          </p:nvSpPr>
          <p:spPr bwMode="auto">
            <a:xfrm>
              <a:off x="1104" y="3792"/>
              <a:ext cx="28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1" name="Line 42"/>
            <p:cNvSpPr>
              <a:spLocks noChangeShapeType="1"/>
            </p:cNvSpPr>
            <p:nvPr/>
          </p:nvSpPr>
          <p:spPr bwMode="auto">
            <a:xfrm>
              <a:off x="2112" y="3120"/>
              <a:ext cx="0" cy="19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2" name="Line 43"/>
            <p:cNvSpPr>
              <a:spLocks noChangeShapeType="1"/>
            </p:cNvSpPr>
            <p:nvPr/>
          </p:nvSpPr>
          <p:spPr bwMode="auto">
            <a:xfrm>
              <a:off x="1104" y="3648"/>
              <a:ext cx="0" cy="14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3" name="Line 44"/>
            <p:cNvSpPr>
              <a:spLocks noChangeShapeType="1"/>
            </p:cNvSpPr>
            <p:nvPr/>
          </p:nvSpPr>
          <p:spPr bwMode="auto">
            <a:xfrm flipV="1">
              <a:off x="1104" y="3312"/>
              <a:ext cx="1008" cy="33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16" name="Text Box 45"/>
          <p:cNvSpPr txBox="1">
            <a:spLocks noChangeArrowheads="1"/>
          </p:cNvSpPr>
          <p:nvPr/>
        </p:nvSpPr>
        <p:spPr bwMode="auto">
          <a:xfrm>
            <a:off x="267588" y="1445050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  R = 0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609600" y="4767907"/>
            <a:ext cx="295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a.  </a:t>
            </a:r>
            <a:r>
              <a:rPr lang="en-US" altLang="zh-CN" sz="2400" b="1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  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Q’</a:t>
            </a:r>
            <a:r>
              <a:rPr lang="en-US" altLang="zh-CN" sz="2400" b="1" baseline="-25000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8705" name="Text Box 49"/>
          <p:cNvSpPr txBox="1">
            <a:spLocks noChangeArrowheads="1"/>
          </p:cNvSpPr>
          <p:nvPr/>
        </p:nvSpPr>
        <p:spPr bwMode="auto">
          <a:xfrm>
            <a:off x="951767" y="5415607"/>
            <a:ext cx="2900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Q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=0，Q’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5076056" y="4767907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b.  </a:t>
            </a:r>
            <a:r>
              <a:rPr lang="en-US" altLang="zh-CN" sz="2400" b="1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  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Q’</a:t>
            </a:r>
            <a:r>
              <a:rPr lang="en-US" altLang="zh-CN" sz="2400" b="1" baseline="-25000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5364088" y="5415607"/>
            <a:ext cx="2989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Q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=0，Q’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4810794" y="1185244"/>
            <a:ext cx="3698875" cy="461962"/>
          </a:xfrm>
          <a:prstGeom prst="rect">
            <a:avLst/>
          </a:prstGeom>
          <a:solidFill>
            <a:schemeClr val="tx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复位：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   Q’</a:t>
            </a:r>
            <a:r>
              <a:rPr lang="en-US" altLang="zh-CN" sz="2400" b="1" baseline="-25000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3384" name="Text Box 56"/>
          <p:cNvSpPr txBox="1">
            <a:spLocks noChangeArrowheads="1"/>
          </p:cNvSpPr>
          <p:nvPr/>
        </p:nvSpPr>
        <p:spPr bwMode="auto">
          <a:xfrm>
            <a:off x="1230313" y="2308771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385" name="Text Box 57"/>
          <p:cNvSpPr txBox="1">
            <a:spLocks noChangeArrowheads="1"/>
          </p:cNvSpPr>
          <p:nvPr/>
        </p:nvSpPr>
        <p:spPr bwMode="auto">
          <a:xfrm>
            <a:off x="1230313" y="4293146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3383" name="Text Box 58"/>
          <p:cNvSpPr txBox="1">
            <a:spLocks noChangeArrowheads="1"/>
          </p:cNvSpPr>
          <p:nvPr/>
        </p:nvSpPr>
        <p:spPr bwMode="auto">
          <a:xfrm>
            <a:off x="468313" y="3148559"/>
            <a:ext cx="719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grpSp>
        <p:nvGrpSpPr>
          <p:cNvPr id="13348" name="Group 61"/>
          <p:cNvGrpSpPr>
            <a:grpSpLocks/>
          </p:cNvGrpSpPr>
          <p:nvPr/>
        </p:nvGrpSpPr>
        <p:grpSpPr bwMode="auto">
          <a:xfrm>
            <a:off x="6289872" y="2483323"/>
            <a:ext cx="990600" cy="609600"/>
            <a:chOff x="2064" y="1536"/>
            <a:chExt cx="624" cy="384"/>
          </a:xfrm>
        </p:grpSpPr>
        <p:sp>
          <p:nvSpPr>
            <p:cNvPr id="13378" name="Arc 62"/>
            <p:cNvSpPr>
              <a:spLocks/>
            </p:cNvSpPr>
            <p:nvPr/>
          </p:nvSpPr>
          <p:spPr bwMode="auto">
            <a:xfrm>
              <a:off x="2064" y="1536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9" name="Arc 63"/>
            <p:cNvSpPr>
              <a:spLocks/>
            </p:cNvSpPr>
            <p:nvPr/>
          </p:nvSpPr>
          <p:spPr bwMode="auto">
            <a:xfrm flipV="1">
              <a:off x="2064" y="1728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0" name="Arc 64"/>
            <p:cNvSpPr>
              <a:spLocks/>
            </p:cNvSpPr>
            <p:nvPr/>
          </p:nvSpPr>
          <p:spPr bwMode="auto">
            <a:xfrm>
              <a:off x="2064" y="1536"/>
              <a:ext cx="96" cy="375"/>
            </a:xfrm>
            <a:custGeom>
              <a:avLst/>
              <a:gdLst>
                <a:gd name="T0" fmla="*/ 0 w 21600"/>
                <a:gd name="T1" fmla="*/ 0 h 42159"/>
                <a:gd name="T2" fmla="*/ 0 w 21600"/>
                <a:gd name="T3" fmla="*/ 0 h 42159"/>
                <a:gd name="T4" fmla="*/ 0 w 21600"/>
                <a:gd name="T5" fmla="*/ 0 h 421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59"/>
                <a:gd name="T11" fmla="*/ 21600 w 21600"/>
                <a:gd name="T12" fmla="*/ 42159 h 42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5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</a:path>
                <a:path w="21600" h="4215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1" name="Oval 65"/>
            <p:cNvSpPr>
              <a:spLocks noChangeArrowheads="1"/>
            </p:cNvSpPr>
            <p:nvPr/>
          </p:nvSpPr>
          <p:spPr bwMode="auto">
            <a:xfrm>
              <a:off x="25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349" name="Line 66"/>
          <p:cNvSpPr>
            <a:spLocks noChangeShapeType="1"/>
          </p:cNvSpPr>
          <p:nvPr/>
        </p:nvSpPr>
        <p:spPr bwMode="auto">
          <a:xfrm flipH="1">
            <a:off x="5680272" y="2635723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50" name="Group 67"/>
          <p:cNvGrpSpPr>
            <a:grpSpLocks/>
          </p:cNvGrpSpPr>
          <p:nvPr/>
        </p:nvGrpSpPr>
        <p:grpSpPr bwMode="auto">
          <a:xfrm>
            <a:off x="6289872" y="3702524"/>
            <a:ext cx="990600" cy="609600"/>
            <a:chOff x="2064" y="1536"/>
            <a:chExt cx="624" cy="384"/>
          </a:xfrm>
        </p:grpSpPr>
        <p:sp>
          <p:nvSpPr>
            <p:cNvPr id="13374" name="Arc 68"/>
            <p:cNvSpPr>
              <a:spLocks/>
            </p:cNvSpPr>
            <p:nvPr/>
          </p:nvSpPr>
          <p:spPr bwMode="auto">
            <a:xfrm>
              <a:off x="2064" y="1536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5" name="Arc 69"/>
            <p:cNvSpPr>
              <a:spLocks/>
            </p:cNvSpPr>
            <p:nvPr/>
          </p:nvSpPr>
          <p:spPr bwMode="auto">
            <a:xfrm flipV="1">
              <a:off x="2064" y="1728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6" name="Arc 70"/>
            <p:cNvSpPr>
              <a:spLocks/>
            </p:cNvSpPr>
            <p:nvPr/>
          </p:nvSpPr>
          <p:spPr bwMode="auto">
            <a:xfrm>
              <a:off x="2064" y="1536"/>
              <a:ext cx="96" cy="375"/>
            </a:xfrm>
            <a:custGeom>
              <a:avLst/>
              <a:gdLst>
                <a:gd name="T0" fmla="*/ 0 w 21600"/>
                <a:gd name="T1" fmla="*/ 0 h 42159"/>
                <a:gd name="T2" fmla="*/ 0 w 21600"/>
                <a:gd name="T3" fmla="*/ 0 h 42159"/>
                <a:gd name="T4" fmla="*/ 0 w 21600"/>
                <a:gd name="T5" fmla="*/ 0 h 421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59"/>
                <a:gd name="T11" fmla="*/ 21600 w 21600"/>
                <a:gd name="T12" fmla="*/ 42159 h 42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5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</a:path>
                <a:path w="21600" h="4215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7" name="Oval 71"/>
            <p:cNvSpPr>
              <a:spLocks noChangeArrowheads="1"/>
            </p:cNvSpPr>
            <p:nvPr/>
          </p:nvSpPr>
          <p:spPr bwMode="auto">
            <a:xfrm>
              <a:off x="25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351" name="Line 72"/>
          <p:cNvSpPr>
            <a:spLocks noChangeShapeType="1"/>
          </p:cNvSpPr>
          <p:nvPr/>
        </p:nvSpPr>
        <p:spPr bwMode="auto">
          <a:xfrm flipH="1">
            <a:off x="5680272" y="4159724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2" name="Line 73"/>
          <p:cNvSpPr>
            <a:spLocks noChangeShapeType="1"/>
          </p:cNvSpPr>
          <p:nvPr/>
        </p:nvSpPr>
        <p:spPr bwMode="auto">
          <a:xfrm>
            <a:off x="7280472" y="2788123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3" name="Line 74"/>
          <p:cNvSpPr>
            <a:spLocks noChangeShapeType="1"/>
          </p:cNvSpPr>
          <p:nvPr/>
        </p:nvSpPr>
        <p:spPr bwMode="auto">
          <a:xfrm>
            <a:off x="7280472" y="4007324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4" name="Text Box 75"/>
          <p:cNvSpPr txBox="1">
            <a:spLocks noChangeArrowheads="1"/>
          </p:cNvSpPr>
          <p:nvPr/>
        </p:nvSpPr>
        <p:spPr bwMode="auto">
          <a:xfrm>
            <a:off x="8178997" y="2545236"/>
            <a:ext cx="37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Q</a:t>
            </a:r>
          </a:p>
        </p:txBody>
      </p:sp>
      <p:sp>
        <p:nvSpPr>
          <p:cNvPr id="13355" name="Text Box 76"/>
          <p:cNvSpPr txBox="1">
            <a:spLocks noChangeArrowheads="1"/>
          </p:cNvSpPr>
          <p:nvPr/>
        </p:nvSpPr>
        <p:spPr bwMode="auto">
          <a:xfrm>
            <a:off x="8152010" y="3778724"/>
            <a:ext cx="45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Q’</a:t>
            </a:r>
          </a:p>
        </p:txBody>
      </p:sp>
      <p:sp>
        <p:nvSpPr>
          <p:cNvPr id="13356" name="Text Box 77"/>
          <p:cNvSpPr txBox="1">
            <a:spLocks noChangeArrowheads="1"/>
          </p:cNvSpPr>
          <p:nvPr/>
        </p:nvSpPr>
        <p:spPr bwMode="auto">
          <a:xfrm>
            <a:off x="5299272" y="2392836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R</a:t>
            </a:r>
          </a:p>
        </p:txBody>
      </p:sp>
      <p:sp>
        <p:nvSpPr>
          <p:cNvPr id="13357" name="Text Box 78"/>
          <p:cNvSpPr txBox="1">
            <a:spLocks noChangeArrowheads="1"/>
          </p:cNvSpPr>
          <p:nvPr/>
        </p:nvSpPr>
        <p:spPr bwMode="auto">
          <a:xfrm>
            <a:off x="5313560" y="3931124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S</a:t>
            </a:r>
          </a:p>
        </p:txBody>
      </p:sp>
      <p:grpSp>
        <p:nvGrpSpPr>
          <p:cNvPr id="13358" name="Group 79"/>
          <p:cNvGrpSpPr>
            <a:grpSpLocks/>
          </p:cNvGrpSpPr>
          <p:nvPr/>
        </p:nvGrpSpPr>
        <p:grpSpPr bwMode="auto">
          <a:xfrm>
            <a:off x="5607247" y="2175348"/>
            <a:ext cx="377825" cy="2441576"/>
            <a:chOff x="864" y="766"/>
            <a:chExt cx="238" cy="1538"/>
          </a:xfrm>
        </p:grpSpPr>
        <p:sp>
          <p:nvSpPr>
            <p:cNvPr id="13372" name="Text Box 80"/>
            <p:cNvSpPr txBox="1">
              <a:spLocks noChangeArrowheads="1"/>
            </p:cNvSpPr>
            <p:nvPr/>
          </p:nvSpPr>
          <p:spPr bwMode="auto">
            <a:xfrm>
              <a:off x="864" y="76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3373" name="Text Box 81"/>
            <p:cNvSpPr txBox="1">
              <a:spLocks noChangeArrowheads="1"/>
            </p:cNvSpPr>
            <p:nvPr/>
          </p:nvSpPr>
          <p:spPr bwMode="auto">
            <a:xfrm>
              <a:off x="864" y="201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3360" name="Text Box 83"/>
          <p:cNvSpPr txBox="1">
            <a:spLocks noChangeArrowheads="1"/>
          </p:cNvSpPr>
          <p:nvPr/>
        </p:nvSpPr>
        <p:spPr bwMode="auto">
          <a:xfrm>
            <a:off x="5580111" y="278812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3361" name="Text Box 84"/>
          <p:cNvSpPr txBox="1">
            <a:spLocks noChangeArrowheads="1"/>
          </p:cNvSpPr>
          <p:nvPr/>
        </p:nvSpPr>
        <p:spPr bwMode="auto">
          <a:xfrm>
            <a:off x="5580111" y="355012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66FF66"/>
                </a:solidFill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3362" name="Group 85"/>
          <p:cNvGrpSpPr>
            <a:grpSpLocks/>
          </p:cNvGrpSpPr>
          <p:nvPr/>
        </p:nvGrpSpPr>
        <p:grpSpPr bwMode="auto">
          <a:xfrm>
            <a:off x="5961111" y="2926236"/>
            <a:ext cx="1600200" cy="1081088"/>
            <a:chOff x="1104" y="3207"/>
            <a:chExt cx="1008" cy="681"/>
          </a:xfrm>
        </p:grpSpPr>
        <p:sp>
          <p:nvSpPr>
            <p:cNvPr id="13368" name="Line 86"/>
            <p:cNvSpPr>
              <a:spLocks noChangeShapeType="1"/>
            </p:cNvSpPr>
            <p:nvPr/>
          </p:nvSpPr>
          <p:spPr bwMode="auto">
            <a:xfrm>
              <a:off x="1104" y="321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9" name="Line 87"/>
            <p:cNvSpPr>
              <a:spLocks noChangeShapeType="1"/>
            </p:cNvSpPr>
            <p:nvPr/>
          </p:nvSpPr>
          <p:spPr bwMode="auto">
            <a:xfrm flipV="1">
              <a:off x="2112" y="369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0" name="Line 88"/>
            <p:cNvSpPr>
              <a:spLocks noChangeShapeType="1"/>
            </p:cNvSpPr>
            <p:nvPr/>
          </p:nvSpPr>
          <p:spPr bwMode="auto">
            <a:xfrm>
              <a:off x="1104" y="3207"/>
              <a:ext cx="0" cy="15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71" name="Line 89"/>
            <p:cNvSpPr>
              <a:spLocks noChangeShapeType="1"/>
            </p:cNvSpPr>
            <p:nvPr/>
          </p:nvSpPr>
          <p:spPr bwMode="auto">
            <a:xfrm>
              <a:off x="1104" y="3351"/>
              <a:ext cx="1008" cy="3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363" name="Group 90"/>
          <p:cNvGrpSpPr>
            <a:grpSpLocks/>
          </p:cNvGrpSpPr>
          <p:nvPr/>
        </p:nvGrpSpPr>
        <p:grpSpPr bwMode="auto">
          <a:xfrm>
            <a:off x="5961111" y="2788123"/>
            <a:ext cx="1600200" cy="1066800"/>
            <a:chOff x="1104" y="3120"/>
            <a:chExt cx="1008" cy="672"/>
          </a:xfrm>
        </p:grpSpPr>
        <p:sp>
          <p:nvSpPr>
            <p:cNvPr id="13364" name="Line 91"/>
            <p:cNvSpPr>
              <a:spLocks noChangeShapeType="1"/>
            </p:cNvSpPr>
            <p:nvPr/>
          </p:nvSpPr>
          <p:spPr bwMode="auto">
            <a:xfrm>
              <a:off x="1104" y="3792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5" name="Line 92"/>
            <p:cNvSpPr>
              <a:spLocks noChangeShapeType="1"/>
            </p:cNvSpPr>
            <p:nvPr/>
          </p:nvSpPr>
          <p:spPr bwMode="auto">
            <a:xfrm>
              <a:off x="2112" y="312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6" name="Line 93"/>
            <p:cNvSpPr>
              <a:spLocks noChangeShapeType="1"/>
            </p:cNvSpPr>
            <p:nvPr/>
          </p:nvSpPr>
          <p:spPr bwMode="auto">
            <a:xfrm>
              <a:off x="1104" y="3648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7" name="Line 94"/>
            <p:cNvSpPr>
              <a:spLocks noChangeShapeType="1"/>
            </p:cNvSpPr>
            <p:nvPr/>
          </p:nvSpPr>
          <p:spPr bwMode="auto">
            <a:xfrm flipV="1">
              <a:off x="1104" y="3312"/>
              <a:ext cx="1008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44" name="Text Box 97"/>
          <p:cNvSpPr txBox="1">
            <a:spLocks noChangeArrowheads="1"/>
          </p:cNvSpPr>
          <p:nvPr/>
        </p:nvSpPr>
        <p:spPr bwMode="auto">
          <a:xfrm>
            <a:off x="7357565" y="2266331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3345" name="Text Box 98"/>
          <p:cNvSpPr txBox="1">
            <a:spLocks noChangeArrowheads="1"/>
          </p:cNvSpPr>
          <p:nvPr/>
        </p:nvSpPr>
        <p:spPr bwMode="auto">
          <a:xfrm>
            <a:off x="7380311" y="4007322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pic>
        <p:nvPicPr>
          <p:cNvPr id="13330" name="Picture 11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13" name="矩形 112"/>
          <p:cNvSpPr/>
          <p:nvPr/>
        </p:nvSpPr>
        <p:spPr>
          <a:xfrm>
            <a:off x="323528" y="3244652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(a)</a:t>
            </a:r>
            <a:endParaRPr lang="en-US" altLang="zh-CN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999" y="3092922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(b)</a:t>
            </a:r>
            <a:endParaRPr lang="en-US" altLang="zh-CN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11" name="Text Box 47"/>
          <p:cNvSpPr txBox="1">
            <a:spLocks noChangeArrowheads="1"/>
          </p:cNvSpPr>
          <p:nvPr/>
        </p:nvSpPr>
        <p:spPr bwMode="auto">
          <a:xfrm>
            <a:off x="2987824" y="2470722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4" name="Text Box 47"/>
          <p:cNvSpPr txBox="1">
            <a:spLocks noChangeArrowheads="1"/>
          </p:cNvSpPr>
          <p:nvPr/>
        </p:nvSpPr>
        <p:spPr bwMode="auto">
          <a:xfrm>
            <a:off x="3059832" y="4151874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20" name="Text Box 47"/>
          <p:cNvSpPr txBox="1">
            <a:spLocks noChangeArrowheads="1"/>
          </p:cNvSpPr>
          <p:nvPr/>
        </p:nvSpPr>
        <p:spPr bwMode="auto">
          <a:xfrm>
            <a:off x="7995740" y="2266331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1" name="Text Box 48"/>
          <p:cNvSpPr txBox="1">
            <a:spLocks noChangeArrowheads="1"/>
          </p:cNvSpPr>
          <p:nvPr/>
        </p:nvSpPr>
        <p:spPr bwMode="auto">
          <a:xfrm>
            <a:off x="7986736" y="4022403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122" name="直接箭头连接符 121"/>
          <p:cNvCxnSpPr>
            <a:stCxn id="13344" idx="3"/>
          </p:cNvCxnSpPr>
          <p:nvPr/>
        </p:nvCxnSpPr>
        <p:spPr bwMode="auto">
          <a:xfrm>
            <a:off x="7678240" y="2494931"/>
            <a:ext cx="3501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/>
          <p:nvPr/>
        </p:nvCxnSpPr>
        <p:spPr bwMode="auto">
          <a:xfrm>
            <a:off x="7763989" y="4259387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 Box 48"/>
          <p:cNvSpPr txBox="1">
            <a:spLocks noChangeArrowheads="1"/>
          </p:cNvSpPr>
          <p:nvPr/>
        </p:nvSpPr>
        <p:spPr bwMode="auto">
          <a:xfrm>
            <a:off x="5004047" y="3543499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cxnSp>
        <p:nvCxnSpPr>
          <p:cNvPr id="125" name="直接箭头连接符 124"/>
          <p:cNvCxnSpPr/>
          <p:nvPr/>
        </p:nvCxnSpPr>
        <p:spPr bwMode="auto">
          <a:xfrm>
            <a:off x="5299272" y="3778723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 Box 48"/>
          <p:cNvSpPr txBox="1">
            <a:spLocks noChangeArrowheads="1"/>
          </p:cNvSpPr>
          <p:nvPr/>
        </p:nvSpPr>
        <p:spPr bwMode="auto">
          <a:xfrm>
            <a:off x="5032894" y="2793802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27" name="直接箭头连接符 126"/>
          <p:cNvCxnSpPr/>
          <p:nvPr/>
        </p:nvCxnSpPr>
        <p:spPr bwMode="auto">
          <a:xfrm>
            <a:off x="5328119" y="3029026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703" name="Text Box 47"/>
          <p:cNvSpPr txBox="1">
            <a:spLocks noChangeArrowheads="1"/>
          </p:cNvSpPr>
          <p:nvPr/>
        </p:nvSpPr>
        <p:spPr bwMode="auto">
          <a:xfrm>
            <a:off x="2987824" y="2470722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3059832" y="4159796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51520" y="2132856"/>
            <a:ext cx="4039640" cy="4002932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572000" y="2132856"/>
            <a:ext cx="4176464" cy="4002932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23528" y="920105"/>
            <a:ext cx="218631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真值表分析</a:t>
            </a:r>
            <a:r>
              <a:rPr lang="en-US" altLang="zh-CN" b="1" dirty="0" smtClean="0"/>
              <a:t>-2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5" grpId="0"/>
      <p:bldP spid="198707" grpId="0"/>
      <p:bldP spid="198708" grpId="0" animBg="1"/>
      <p:bldP spid="13384" grpId="0"/>
      <p:bldP spid="13385" grpId="0"/>
      <p:bldP spid="120" grpId="0"/>
      <p:bldP spid="121" grpId="0"/>
      <p:bldP spid="124" grpId="0"/>
      <p:bldP spid="126" grpId="0"/>
      <p:bldP spid="198703" grpId="0"/>
      <p:bldP spid="1987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4"/>
          <p:cNvGrpSpPr>
            <a:grpSpLocks/>
          </p:cNvGrpSpPr>
          <p:nvPr/>
        </p:nvGrpSpPr>
        <p:grpSpPr bwMode="auto">
          <a:xfrm>
            <a:off x="900113" y="2450503"/>
            <a:ext cx="3333750" cy="1995488"/>
            <a:chOff x="874" y="855"/>
            <a:chExt cx="2100" cy="1257"/>
          </a:xfrm>
        </p:grpSpPr>
        <p:grpSp>
          <p:nvGrpSpPr>
            <p:cNvPr id="14422" name="Group 5"/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4444" name="Arc 6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5" name="Arc 7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6" name="Arc 8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7" name="Oval 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423" name="Line 10"/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424" name="Group 11"/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4440" name="Arc 12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1" name="Arc 13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2" name="Arc 14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3" name="Oval 1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425" name="Line 16"/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6" name="Line 17"/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7" name="Line 18"/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8" name="Line 19"/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29" name="Line 20"/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0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1" name="Line 22"/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2" name="Line 23"/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3" name="Line 24"/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4" name="Line 25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5" name="Line 26"/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6" name="Text Box 27"/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4437" name="Text Box 28"/>
            <p:cNvSpPr txBox="1">
              <a:spLocks noChangeArrowheads="1"/>
            </p:cNvSpPr>
            <p:nvPr/>
          </p:nvSpPr>
          <p:spPr bwMode="auto">
            <a:xfrm>
              <a:off x="2671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438" name="Text Box 29"/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14439" name="Text Box 30"/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14410" name="Text Box 33"/>
          <p:cNvSpPr txBox="1">
            <a:spLocks noChangeArrowheads="1"/>
          </p:cNvSpPr>
          <p:nvPr/>
        </p:nvSpPr>
        <p:spPr bwMode="auto">
          <a:xfrm>
            <a:off x="1219200" y="286642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411" name="Text Box 34"/>
          <p:cNvSpPr txBox="1">
            <a:spLocks noChangeArrowheads="1"/>
          </p:cNvSpPr>
          <p:nvPr/>
        </p:nvSpPr>
        <p:spPr bwMode="auto">
          <a:xfrm>
            <a:off x="1219200" y="362842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66FF66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0750" name="Text Box 46"/>
          <p:cNvSpPr txBox="1">
            <a:spLocks noChangeArrowheads="1"/>
          </p:cNvSpPr>
          <p:nvPr/>
        </p:nvSpPr>
        <p:spPr bwMode="auto">
          <a:xfrm>
            <a:off x="609600" y="4847628"/>
            <a:ext cx="2940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a.  </a:t>
            </a:r>
            <a:r>
              <a:rPr lang="en-US" altLang="zh-CN" sz="2400" b="1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  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Q’</a:t>
            </a:r>
            <a:r>
              <a:rPr lang="en-US" altLang="zh-CN" sz="2400" b="1" baseline="-25000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1" name="Text Box 47"/>
          <p:cNvSpPr txBox="1">
            <a:spLocks noChangeArrowheads="1"/>
          </p:cNvSpPr>
          <p:nvPr/>
        </p:nvSpPr>
        <p:spPr bwMode="auto">
          <a:xfrm>
            <a:off x="2987824" y="240922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0752" name="Text Box 48"/>
          <p:cNvSpPr txBox="1">
            <a:spLocks noChangeArrowheads="1"/>
          </p:cNvSpPr>
          <p:nvPr/>
        </p:nvSpPr>
        <p:spPr bwMode="auto">
          <a:xfrm>
            <a:off x="2987824" y="408562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00753" name="Text Box 49"/>
          <p:cNvSpPr txBox="1">
            <a:spLocks noChangeArrowheads="1"/>
          </p:cNvSpPr>
          <p:nvPr/>
        </p:nvSpPr>
        <p:spPr bwMode="auto">
          <a:xfrm>
            <a:off x="971550" y="5474691"/>
            <a:ext cx="2900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Q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=1，Q’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4" name="Text Box 50"/>
          <p:cNvSpPr txBox="1">
            <a:spLocks noChangeArrowheads="1"/>
          </p:cNvSpPr>
          <p:nvPr/>
        </p:nvSpPr>
        <p:spPr bwMode="auto">
          <a:xfrm>
            <a:off x="5068600" y="4813298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b.  </a:t>
            </a:r>
            <a:r>
              <a:rPr lang="en-US" altLang="zh-CN" sz="2400" b="1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 err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  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Q’</a:t>
            </a:r>
            <a:r>
              <a:rPr lang="en-US" altLang="zh-CN" sz="2400" b="1" baseline="-25000" dirty="0" err="1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55" name="Text Box 51"/>
          <p:cNvSpPr txBox="1">
            <a:spLocks noChangeArrowheads="1"/>
          </p:cNvSpPr>
          <p:nvPr/>
        </p:nvSpPr>
        <p:spPr bwMode="auto">
          <a:xfrm>
            <a:off x="5416262" y="5445123"/>
            <a:ext cx="2900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Q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=1，Q’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en-US" altLang="zh-CN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4406" name="Group 56"/>
          <p:cNvGrpSpPr>
            <a:grpSpLocks/>
          </p:cNvGrpSpPr>
          <p:nvPr/>
        </p:nvGrpSpPr>
        <p:grpSpPr bwMode="auto">
          <a:xfrm>
            <a:off x="1233488" y="2234604"/>
            <a:ext cx="377825" cy="2441577"/>
            <a:chOff x="864" y="766"/>
            <a:chExt cx="238" cy="1538"/>
          </a:xfrm>
        </p:grpSpPr>
        <p:sp>
          <p:nvSpPr>
            <p:cNvPr id="14408" name="Text Box 57"/>
            <p:cNvSpPr txBox="1">
              <a:spLocks noChangeArrowheads="1"/>
            </p:cNvSpPr>
            <p:nvPr/>
          </p:nvSpPr>
          <p:spPr bwMode="auto">
            <a:xfrm>
              <a:off x="864" y="76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409" name="Text Box 58"/>
            <p:cNvSpPr txBox="1">
              <a:spLocks noChangeArrowheads="1"/>
            </p:cNvSpPr>
            <p:nvPr/>
          </p:nvSpPr>
          <p:spPr bwMode="auto">
            <a:xfrm>
              <a:off x="864" y="201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4407" name="Text Box 59"/>
          <p:cNvSpPr txBox="1">
            <a:spLocks noChangeArrowheads="1"/>
          </p:cNvSpPr>
          <p:nvPr/>
        </p:nvSpPr>
        <p:spPr bwMode="auto">
          <a:xfrm>
            <a:off x="323528" y="3149005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ahoma" panose="020B0604030504040204" pitchFamily="34" charset="0"/>
              </a:rPr>
              <a:t>(a)</a:t>
            </a:r>
          </a:p>
        </p:txBody>
      </p:sp>
      <p:grpSp>
        <p:nvGrpSpPr>
          <p:cNvPr id="14372" name="Group 62"/>
          <p:cNvGrpSpPr>
            <a:grpSpLocks/>
          </p:cNvGrpSpPr>
          <p:nvPr/>
        </p:nvGrpSpPr>
        <p:grpSpPr bwMode="auto">
          <a:xfrm>
            <a:off x="6405313" y="2542355"/>
            <a:ext cx="990600" cy="609600"/>
            <a:chOff x="2064" y="1536"/>
            <a:chExt cx="624" cy="384"/>
          </a:xfrm>
        </p:grpSpPr>
        <p:sp>
          <p:nvSpPr>
            <p:cNvPr id="14402" name="Arc 63"/>
            <p:cNvSpPr>
              <a:spLocks/>
            </p:cNvSpPr>
            <p:nvPr/>
          </p:nvSpPr>
          <p:spPr bwMode="auto">
            <a:xfrm>
              <a:off x="2064" y="1536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3" name="Arc 64"/>
            <p:cNvSpPr>
              <a:spLocks/>
            </p:cNvSpPr>
            <p:nvPr/>
          </p:nvSpPr>
          <p:spPr bwMode="auto">
            <a:xfrm flipV="1">
              <a:off x="2064" y="1728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4" name="Arc 65"/>
            <p:cNvSpPr>
              <a:spLocks/>
            </p:cNvSpPr>
            <p:nvPr/>
          </p:nvSpPr>
          <p:spPr bwMode="auto">
            <a:xfrm>
              <a:off x="2064" y="1536"/>
              <a:ext cx="96" cy="375"/>
            </a:xfrm>
            <a:custGeom>
              <a:avLst/>
              <a:gdLst>
                <a:gd name="T0" fmla="*/ 0 w 21600"/>
                <a:gd name="T1" fmla="*/ 0 h 42159"/>
                <a:gd name="T2" fmla="*/ 0 w 21600"/>
                <a:gd name="T3" fmla="*/ 0 h 42159"/>
                <a:gd name="T4" fmla="*/ 0 w 21600"/>
                <a:gd name="T5" fmla="*/ 0 h 421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59"/>
                <a:gd name="T11" fmla="*/ 21600 w 21600"/>
                <a:gd name="T12" fmla="*/ 42159 h 42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5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</a:path>
                <a:path w="21600" h="4215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5" name="Oval 66"/>
            <p:cNvSpPr>
              <a:spLocks noChangeArrowheads="1"/>
            </p:cNvSpPr>
            <p:nvPr/>
          </p:nvSpPr>
          <p:spPr bwMode="auto">
            <a:xfrm>
              <a:off x="25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373" name="Line 67"/>
          <p:cNvSpPr>
            <a:spLocks noChangeShapeType="1"/>
          </p:cNvSpPr>
          <p:nvPr/>
        </p:nvSpPr>
        <p:spPr bwMode="auto">
          <a:xfrm flipH="1">
            <a:off x="5795713" y="2694755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374" name="Group 68"/>
          <p:cNvGrpSpPr>
            <a:grpSpLocks/>
          </p:cNvGrpSpPr>
          <p:nvPr/>
        </p:nvGrpSpPr>
        <p:grpSpPr bwMode="auto">
          <a:xfrm>
            <a:off x="6405313" y="3761555"/>
            <a:ext cx="990600" cy="609600"/>
            <a:chOff x="2064" y="1536"/>
            <a:chExt cx="624" cy="384"/>
          </a:xfrm>
        </p:grpSpPr>
        <p:sp>
          <p:nvSpPr>
            <p:cNvPr id="14398" name="Arc 69"/>
            <p:cNvSpPr>
              <a:spLocks/>
            </p:cNvSpPr>
            <p:nvPr/>
          </p:nvSpPr>
          <p:spPr bwMode="auto">
            <a:xfrm>
              <a:off x="2064" y="1536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9" name="Arc 70"/>
            <p:cNvSpPr>
              <a:spLocks/>
            </p:cNvSpPr>
            <p:nvPr/>
          </p:nvSpPr>
          <p:spPr bwMode="auto">
            <a:xfrm flipV="1">
              <a:off x="2064" y="1728"/>
              <a:ext cx="52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0" name="Arc 71"/>
            <p:cNvSpPr>
              <a:spLocks/>
            </p:cNvSpPr>
            <p:nvPr/>
          </p:nvSpPr>
          <p:spPr bwMode="auto">
            <a:xfrm>
              <a:off x="2064" y="1536"/>
              <a:ext cx="96" cy="375"/>
            </a:xfrm>
            <a:custGeom>
              <a:avLst/>
              <a:gdLst>
                <a:gd name="T0" fmla="*/ 0 w 21600"/>
                <a:gd name="T1" fmla="*/ 0 h 42159"/>
                <a:gd name="T2" fmla="*/ 0 w 21600"/>
                <a:gd name="T3" fmla="*/ 0 h 42159"/>
                <a:gd name="T4" fmla="*/ 0 w 21600"/>
                <a:gd name="T5" fmla="*/ 0 h 421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59"/>
                <a:gd name="T11" fmla="*/ 21600 w 21600"/>
                <a:gd name="T12" fmla="*/ 42159 h 42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5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</a:path>
                <a:path w="21600" h="4215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76"/>
                    <a:pt x="15550" y="39282"/>
                    <a:pt x="6624" y="421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1" name="Oval 72"/>
            <p:cNvSpPr>
              <a:spLocks noChangeArrowheads="1"/>
            </p:cNvSpPr>
            <p:nvPr/>
          </p:nvSpPr>
          <p:spPr bwMode="auto">
            <a:xfrm>
              <a:off x="25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375" name="Line 73"/>
          <p:cNvSpPr>
            <a:spLocks noChangeShapeType="1"/>
          </p:cNvSpPr>
          <p:nvPr/>
        </p:nvSpPr>
        <p:spPr bwMode="auto">
          <a:xfrm flipH="1">
            <a:off x="5795713" y="4218755"/>
            <a:ext cx="7620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6" name="Line 74"/>
          <p:cNvSpPr>
            <a:spLocks noChangeShapeType="1"/>
          </p:cNvSpPr>
          <p:nvPr/>
        </p:nvSpPr>
        <p:spPr bwMode="auto">
          <a:xfrm>
            <a:off x="7395914" y="2847155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7" name="Line 75"/>
          <p:cNvSpPr>
            <a:spLocks noChangeShapeType="1"/>
          </p:cNvSpPr>
          <p:nvPr/>
        </p:nvSpPr>
        <p:spPr bwMode="auto">
          <a:xfrm>
            <a:off x="7395914" y="4066355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8" name="Text Box 76"/>
          <p:cNvSpPr txBox="1">
            <a:spLocks noChangeArrowheads="1"/>
          </p:cNvSpPr>
          <p:nvPr/>
        </p:nvSpPr>
        <p:spPr bwMode="auto">
          <a:xfrm>
            <a:off x="8294439" y="2604268"/>
            <a:ext cx="37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Q</a:t>
            </a:r>
          </a:p>
        </p:txBody>
      </p:sp>
      <p:sp>
        <p:nvSpPr>
          <p:cNvPr id="14379" name="Text Box 77"/>
          <p:cNvSpPr txBox="1">
            <a:spLocks noChangeArrowheads="1"/>
          </p:cNvSpPr>
          <p:nvPr/>
        </p:nvSpPr>
        <p:spPr bwMode="auto">
          <a:xfrm>
            <a:off x="8267451" y="3840930"/>
            <a:ext cx="48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2400" b="1">
                <a:solidFill>
                  <a:schemeClr val="bg2"/>
                </a:solidFill>
              </a:rPr>
              <a:t>’</a:t>
            </a:r>
            <a:endParaRPr lang="en-US" altLang="zh-CN" sz="2400" b="1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14380" name="Text Box 78"/>
          <p:cNvSpPr txBox="1">
            <a:spLocks noChangeArrowheads="1"/>
          </p:cNvSpPr>
          <p:nvPr/>
        </p:nvSpPr>
        <p:spPr bwMode="auto">
          <a:xfrm>
            <a:off x="5414713" y="2451868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R</a:t>
            </a:r>
          </a:p>
        </p:txBody>
      </p:sp>
      <p:sp>
        <p:nvSpPr>
          <p:cNvPr id="14381" name="Text Box 79"/>
          <p:cNvSpPr txBox="1">
            <a:spLocks noChangeArrowheads="1"/>
          </p:cNvSpPr>
          <p:nvPr/>
        </p:nvSpPr>
        <p:spPr bwMode="auto">
          <a:xfrm>
            <a:off x="5429001" y="3990155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rPr>
              <a:t>S</a:t>
            </a:r>
          </a:p>
        </p:txBody>
      </p:sp>
      <p:sp>
        <p:nvSpPr>
          <p:cNvPr id="14396" name="Text Box 81"/>
          <p:cNvSpPr txBox="1">
            <a:spLocks noChangeArrowheads="1"/>
          </p:cNvSpPr>
          <p:nvPr/>
        </p:nvSpPr>
        <p:spPr bwMode="auto">
          <a:xfrm>
            <a:off x="5722688" y="2234380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397" name="Text Box 82"/>
          <p:cNvSpPr txBox="1">
            <a:spLocks noChangeArrowheads="1"/>
          </p:cNvSpPr>
          <p:nvPr/>
        </p:nvSpPr>
        <p:spPr bwMode="auto">
          <a:xfrm>
            <a:off x="5722688" y="4218755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4383" name="Group 83"/>
          <p:cNvGrpSpPr>
            <a:grpSpLocks/>
          </p:cNvGrpSpPr>
          <p:nvPr/>
        </p:nvGrpSpPr>
        <p:grpSpPr bwMode="auto">
          <a:xfrm>
            <a:off x="6100513" y="2847155"/>
            <a:ext cx="1600200" cy="1219200"/>
            <a:chOff x="1008" y="1152"/>
            <a:chExt cx="1008" cy="768"/>
          </a:xfrm>
        </p:grpSpPr>
        <p:grpSp>
          <p:nvGrpSpPr>
            <p:cNvPr id="14386" name="Group 86"/>
            <p:cNvGrpSpPr>
              <a:grpSpLocks/>
            </p:cNvGrpSpPr>
            <p:nvPr/>
          </p:nvGrpSpPr>
          <p:grpSpPr bwMode="auto">
            <a:xfrm>
              <a:off x="1008" y="1239"/>
              <a:ext cx="1008" cy="681"/>
              <a:chOff x="1104" y="3207"/>
              <a:chExt cx="1008" cy="681"/>
            </a:xfrm>
          </p:grpSpPr>
          <p:sp>
            <p:nvSpPr>
              <p:cNvPr id="14392" name="Line 87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3" name="Line 88"/>
              <p:cNvSpPr>
                <a:spLocks noChangeShapeType="1"/>
              </p:cNvSpPr>
              <p:nvPr/>
            </p:nvSpPr>
            <p:spPr bwMode="auto">
              <a:xfrm flipV="1">
                <a:off x="2112" y="36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4" name="Line 89"/>
              <p:cNvSpPr>
                <a:spLocks noChangeShapeType="1"/>
              </p:cNvSpPr>
              <p:nvPr/>
            </p:nvSpPr>
            <p:spPr bwMode="auto">
              <a:xfrm>
                <a:off x="1104" y="3207"/>
                <a:ext cx="0" cy="153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5" name="Line 90"/>
              <p:cNvSpPr>
                <a:spLocks noChangeShapeType="1"/>
              </p:cNvSpPr>
              <p:nvPr/>
            </p:nvSpPr>
            <p:spPr bwMode="auto">
              <a:xfrm>
                <a:off x="1104" y="3351"/>
                <a:ext cx="1008" cy="345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387" name="Group 91"/>
            <p:cNvGrpSpPr>
              <a:grpSpLocks/>
            </p:cNvGrpSpPr>
            <p:nvPr/>
          </p:nvGrpSpPr>
          <p:grpSpPr bwMode="auto">
            <a:xfrm>
              <a:off x="1008" y="1152"/>
              <a:ext cx="1008" cy="672"/>
              <a:chOff x="1104" y="3120"/>
              <a:chExt cx="1008" cy="672"/>
            </a:xfrm>
          </p:grpSpPr>
          <p:sp>
            <p:nvSpPr>
              <p:cNvPr id="14388" name="Line 92"/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89" name="Line 93"/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0" name="Line 94"/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1" name="Line 95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1008" cy="33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371" name="Text Box 96"/>
          <p:cNvSpPr txBox="1">
            <a:spLocks noChangeArrowheads="1"/>
          </p:cNvSpPr>
          <p:nvPr/>
        </p:nvSpPr>
        <p:spPr bwMode="auto">
          <a:xfrm>
            <a:off x="4558655" y="3227435"/>
            <a:ext cx="73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ahoma" panose="020B0604030504040204" pitchFamily="34" charset="0"/>
              </a:rPr>
              <a:t>(b)</a:t>
            </a:r>
            <a:endParaRPr lang="zh-CN" altLang="en-US" sz="2800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4369" name="Text Box 99"/>
          <p:cNvSpPr txBox="1">
            <a:spLocks noChangeArrowheads="1"/>
          </p:cNvSpPr>
          <p:nvPr/>
        </p:nvSpPr>
        <p:spPr bwMode="auto">
          <a:xfrm>
            <a:off x="8172399" y="4107158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00804" name="Text Box 100"/>
          <p:cNvSpPr txBox="1">
            <a:spLocks noChangeArrowheads="1"/>
          </p:cNvSpPr>
          <p:nvPr/>
        </p:nvSpPr>
        <p:spPr bwMode="auto">
          <a:xfrm>
            <a:off x="7524002" y="2423664"/>
            <a:ext cx="360363" cy="3911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</a:rPr>
              <a:t>0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pic>
        <p:nvPicPr>
          <p:cNvPr id="14354" name="Picture 11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3" name="Text Box 47"/>
          <p:cNvSpPr txBox="1">
            <a:spLocks noChangeArrowheads="1"/>
          </p:cNvSpPr>
          <p:nvPr/>
        </p:nvSpPr>
        <p:spPr bwMode="auto">
          <a:xfrm>
            <a:off x="2987824" y="2416815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14" name="Text Box 48"/>
          <p:cNvSpPr txBox="1">
            <a:spLocks noChangeArrowheads="1"/>
          </p:cNvSpPr>
          <p:nvPr/>
        </p:nvSpPr>
        <p:spPr bwMode="auto">
          <a:xfrm>
            <a:off x="2987824" y="4081436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5" name="Text Box 82"/>
          <p:cNvSpPr txBox="1">
            <a:spLocks noChangeArrowheads="1"/>
          </p:cNvSpPr>
          <p:nvPr/>
        </p:nvSpPr>
        <p:spPr bwMode="auto">
          <a:xfrm>
            <a:off x="7506540" y="4082006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16" name="Text Box 33"/>
          <p:cNvSpPr txBox="1">
            <a:spLocks noChangeArrowheads="1"/>
          </p:cNvSpPr>
          <p:nvPr/>
        </p:nvSpPr>
        <p:spPr bwMode="auto">
          <a:xfrm>
            <a:off x="5724125" y="2785862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17" name="Text Box 34"/>
          <p:cNvSpPr txBox="1">
            <a:spLocks noChangeArrowheads="1"/>
          </p:cNvSpPr>
          <p:nvPr/>
        </p:nvSpPr>
        <p:spPr bwMode="auto">
          <a:xfrm>
            <a:off x="5724125" y="364995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66FF66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8129857" y="2378966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19" name="直接箭头连接符 118"/>
          <p:cNvCxnSpPr/>
          <p:nvPr/>
        </p:nvCxnSpPr>
        <p:spPr bwMode="auto">
          <a:xfrm>
            <a:off x="7812357" y="2607566"/>
            <a:ext cx="3501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箭头连接符 119"/>
          <p:cNvCxnSpPr/>
          <p:nvPr/>
        </p:nvCxnSpPr>
        <p:spPr bwMode="auto">
          <a:xfrm>
            <a:off x="7822254" y="4323182"/>
            <a:ext cx="3501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Text Box 48"/>
          <p:cNvSpPr txBox="1">
            <a:spLocks noChangeArrowheads="1"/>
          </p:cNvSpPr>
          <p:nvPr/>
        </p:nvSpPr>
        <p:spPr bwMode="auto">
          <a:xfrm>
            <a:off x="5148061" y="2823319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5443286" y="3046238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48"/>
          <p:cNvSpPr txBox="1">
            <a:spLocks noChangeArrowheads="1"/>
          </p:cNvSpPr>
          <p:nvPr/>
        </p:nvSpPr>
        <p:spPr bwMode="auto">
          <a:xfrm>
            <a:off x="5187429" y="3644923"/>
            <a:ext cx="32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24" name="直接箭头连接符 123"/>
          <p:cNvCxnSpPr/>
          <p:nvPr/>
        </p:nvCxnSpPr>
        <p:spPr bwMode="auto">
          <a:xfrm>
            <a:off x="5443288" y="3880717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矩形 91"/>
          <p:cNvSpPr/>
          <p:nvPr/>
        </p:nvSpPr>
        <p:spPr bwMode="auto">
          <a:xfrm>
            <a:off x="251520" y="2090364"/>
            <a:ext cx="4039640" cy="4002932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572000" y="2090364"/>
            <a:ext cx="4101852" cy="4002932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Text Box 45"/>
          <p:cNvSpPr txBox="1">
            <a:spLocks noChangeArrowheads="1"/>
          </p:cNvSpPr>
          <p:nvPr/>
        </p:nvSpPr>
        <p:spPr bwMode="auto">
          <a:xfrm>
            <a:off x="267588" y="1445050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  R =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0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23528" y="920105"/>
            <a:ext cx="218631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真值表分析</a:t>
            </a:r>
            <a:r>
              <a:rPr lang="en-US" altLang="zh-CN" b="1" dirty="0" smtClean="0"/>
              <a:t>-3</a:t>
            </a:r>
            <a:endParaRPr lang="zh-CN" altLang="en-US" b="1" dirty="0"/>
          </a:p>
        </p:txBody>
      </p:sp>
      <p:sp>
        <p:nvSpPr>
          <p:cNvPr id="96" name="Text Box 52"/>
          <p:cNvSpPr txBox="1">
            <a:spLocks noChangeArrowheads="1"/>
          </p:cNvSpPr>
          <p:nvPr/>
        </p:nvSpPr>
        <p:spPr bwMode="auto">
          <a:xfrm>
            <a:off x="4810794" y="1185244"/>
            <a:ext cx="3494867" cy="461665"/>
          </a:xfrm>
          <a:prstGeom prst="rect">
            <a:avLst/>
          </a:prstGeom>
          <a:solidFill>
            <a:schemeClr val="tx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置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=1  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Q’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dirty="0" smtClean="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=0</a:t>
            </a:r>
            <a:endParaRPr lang="zh-CN" altLang="en-US" sz="2400" b="1" dirty="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53" grpId="0"/>
      <p:bldP spid="200755" grpId="0"/>
      <p:bldP spid="14396" grpId="0"/>
      <p:bldP spid="14397" grpId="0"/>
      <p:bldP spid="14369" grpId="0"/>
      <p:bldP spid="113" grpId="0"/>
      <p:bldP spid="114" grpId="0"/>
      <p:bldP spid="118" grpId="0"/>
      <p:bldP spid="121" grpId="0"/>
      <p:bldP spid="123" grpId="0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1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3" name="Group 121"/>
          <p:cNvGrpSpPr>
            <a:grpSpLocks/>
          </p:cNvGrpSpPr>
          <p:nvPr/>
        </p:nvGrpSpPr>
        <p:grpSpPr bwMode="auto">
          <a:xfrm>
            <a:off x="3110458" y="3003525"/>
            <a:ext cx="3333750" cy="1995488"/>
            <a:chOff x="874" y="855"/>
            <a:chExt cx="2100" cy="1257"/>
          </a:xfrm>
        </p:grpSpPr>
        <p:grpSp>
          <p:nvGrpSpPr>
            <p:cNvPr id="15375" name="Group 122"/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5397" name="Arc 123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Arc 124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Arc 125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Oval 126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76" name="Line 127"/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377" name="Group 128"/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5393" name="Arc 129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Arc 130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Arc 131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Oval 132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78" name="Line 133"/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9" name="Line 134"/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0" name="Line 135"/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136"/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Line 137"/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3" name="Line 138"/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Line 139"/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Line 140"/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141"/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142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Line 143"/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9" name="Text Box 144"/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5390" name="Text Box 145"/>
            <p:cNvSpPr txBox="1">
              <a:spLocks noChangeArrowheads="1"/>
            </p:cNvSpPr>
            <p:nvPr/>
          </p:nvSpPr>
          <p:spPr bwMode="auto">
            <a:xfrm>
              <a:off x="2671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391" name="Text Box 146"/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15392" name="Text Box 147"/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S</a:t>
              </a:r>
            </a:p>
          </p:txBody>
        </p: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5471070" y="2962250"/>
            <a:ext cx="336550" cy="2133600"/>
            <a:chOff x="2054" y="864"/>
            <a:chExt cx="212" cy="1344"/>
          </a:xfrm>
        </p:grpSpPr>
        <p:sp>
          <p:nvSpPr>
            <p:cNvPr id="15373" name="Text Box 151"/>
            <p:cNvSpPr txBox="1">
              <a:spLocks noChangeArrowheads="1"/>
            </p:cNvSpPr>
            <p:nvPr/>
          </p:nvSpPr>
          <p:spPr bwMode="auto">
            <a:xfrm>
              <a:off x="2054" y="864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5374" name="Text Box 152"/>
            <p:cNvSpPr txBox="1">
              <a:spLocks noChangeArrowheads="1"/>
            </p:cNvSpPr>
            <p:nvPr/>
          </p:nvSpPr>
          <p:spPr bwMode="auto">
            <a:xfrm>
              <a:off x="2064" y="1920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sp>
        <p:nvSpPr>
          <p:cNvPr id="199833" name="Text Box 153"/>
          <p:cNvSpPr txBox="1">
            <a:spLocks noChangeArrowheads="1"/>
          </p:cNvSpPr>
          <p:nvPr/>
        </p:nvSpPr>
        <p:spPr bwMode="auto">
          <a:xfrm>
            <a:off x="3372743" y="1648104"/>
            <a:ext cx="3517900" cy="8509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不允许出现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baseline="50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Q’</a:t>
            </a:r>
            <a:r>
              <a:rPr lang="en-US" altLang="zh-CN" sz="2400" b="1" baseline="-25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baseline="50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0</a:t>
            </a:r>
          </a:p>
        </p:txBody>
      </p: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3397795" y="2787625"/>
            <a:ext cx="377825" cy="2441575"/>
            <a:chOff x="864" y="766"/>
            <a:chExt cx="238" cy="1538"/>
          </a:xfrm>
        </p:grpSpPr>
        <p:sp>
          <p:nvSpPr>
            <p:cNvPr id="15371" name="Text Box 156"/>
            <p:cNvSpPr txBox="1">
              <a:spLocks noChangeArrowheads="1"/>
            </p:cNvSpPr>
            <p:nvPr/>
          </p:nvSpPr>
          <p:spPr bwMode="auto">
            <a:xfrm>
              <a:off x="864" y="76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5372" name="Text Box 157"/>
            <p:cNvSpPr txBox="1">
              <a:spLocks noChangeArrowheads="1"/>
            </p:cNvSpPr>
            <p:nvPr/>
          </p:nvSpPr>
          <p:spPr bwMode="auto">
            <a:xfrm>
              <a:off x="864" y="201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67588" y="1445050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  R =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1 1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23528" y="920105"/>
            <a:ext cx="218631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真值表分析</a:t>
            </a:r>
            <a:r>
              <a:rPr lang="en-US" altLang="zh-CN" b="1" dirty="0" smtClean="0"/>
              <a:t>-4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83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16"/>
          <p:cNvSpPr txBox="1">
            <a:spLocks noChangeArrowheads="1"/>
          </p:cNvSpPr>
          <p:nvPr/>
        </p:nvSpPr>
        <p:spPr bwMode="auto">
          <a:xfrm>
            <a:off x="719410" y="836712"/>
            <a:ext cx="7164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次态的表达式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特性方程，次态方程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741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1480061"/>
            <a:ext cx="18764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 Box 20"/>
          <p:cNvSpPr txBox="1">
            <a:spLocks noChangeArrowheads="1"/>
          </p:cNvSpPr>
          <p:nvPr/>
        </p:nvSpPr>
        <p:spPr bwMode="auto">
          <a:xfrm>
            <a:off x="755576" y="4725144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17419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384968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2916238" y="3606800"/>
            <a:ext cx="1295400" cy="83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不允许的输入</a:t>
            </a:r>
          </a:p>
        </p:txBody>
      </p:sp>
      <p:sp>
        <p:nvSpPr>
          <p:cNvPr id="13" name="Text Box 153"/>
          <p:cNvSpPr txBox="1">
            <a:spLocks noChangeArrowheads="1"/>
          </p:cNvSpPr>
          <p:nvPr/>
        </p:nvSpPr>
        <p:spPr bwMode="auto">
          <a:xfrm>
            <a:off x="6408737" y="2158009"/>
            <a:ext cx="2555751" cy="52322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Q</a:t>
            </a:r>
            <a:r>
              <a:rPr lang="en-US" altLang="zh-CN" sz="2800" b="1" baseline="30000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+</a:t>
            </a:r>
            <a:r>
              <a:rPr lang="en-US" altLang="zh-CN" sz="2800" b="1" baseline="50000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=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S 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+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R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’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Q</a:t>
            </a:r>
            <a:endParaRPr lang="en-US" altLang="zh-CN" sz="2800" b="1" i="1" dirty="0">
              <a:solidFill>
                <a:schemeClr val="bg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1863" y="2928937"/>
            <a:ext cx="1909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800" b="1" i="1" dirty="0" smtClean="0">
                <a:latin typeface="+mn-lt"/>
                <a:ea typeface="黑体" panose="02010609060101010101" pitchFamily="49" charset="-122"/>
              </a:rPr>
              <a:t>SR = 0</a:t>
            </a:r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）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202" y="4881916"/>
            <a:ext cx="1538436" cy="1595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00113" y="836712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(5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驱动表（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Driving table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18435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18"/>
          <p:cNvSpPr txBox="1">
            <a:spLocks noChangeArrowheads="1"/>
          </p:cNvSpPr>
          <p:nvPr/>
        </p:nvSpPr>
        <p:spPr bwMode="auto">
          <a:xfrm>
            <a:off x="5796136" y="1700808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驱动表</a:t>
            </a:r>
          </a:p>
        </p:txBody>
      </p:sp>
      <p:pic>
        <p:nvPicPr>
          <p:cNvPr id="1843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90089"/>
            <a:ext cx="3849688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20"/>
          <p:cNvSpPr txBox="1">
            <a:spLocks noChangeArrowheads="1"/>
          </p:cNvSpPr>
          <p:nvPr/>
        </p:nvSpPr>
        <p:spPr bwMode="auto">
          <a:xfrm>
            <a:off x="5578847" y="253064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>
            <a:off x="3563938" y="3234702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folHlink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8443" name="TextBox 19"/>
          <p:cNvSpPr txBox="1">
            <a:spLocks noChangeArrowheads="1"/>
          </p:cNvSpPr>
          <p:nvPr/>
        </p:nvSpPr>
        <p:spPr bwMode="auto">
          <a:xfrm>
            <a:off x="2987675" y="4195139"/>
            <a:ext cx="1296988" cy="831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不允许的输入</a:t>
            </a:r>
          </a:p>
        </p:txBody>
      </p:sp>
      <p:sp>
        <p:nvSpPr>
          <p:cNvPr id="18444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284132"/>
                  </p:ext>
                </p:extLst>
              </p:nvPr>
            </p:nvGraphicFramePr>
            <p:xfrm>
              <a:off x="5403205" y="2272674"/>
              <a:ext cx="2806402" cy="23383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032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03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7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1" dirty="0" err="1" smtClean="0">
                              <a:solidFill>
                                <a:schemeClr val="bg2"/>
                              </a:solidFill>
                            </a:rPr>
                            <a:t>Q</a:t>
                          </a:r>
                          <a:r>
                            <a:rPr lang="en-US" altLang="zh-CN" sz="1800" b="1" i="1" baseline="-30000" dirty="0" err="1" smtClean="0">
                              <a:solidFill>
                                <a:schemeClr val="bg2"/>
                              </a:solidFill>
                            </a:rPr>
                            <a:t>n</a:t>
                          </a:r>
                          <a:r>
                            <a:rPr lang="en-US" altLang="zh-CN" sz="1800" b="1" i="1" baseline="-30000" dirty="0" smtClean="0">
                              <a:solidFill>
                                <a:schemeClr val="bg2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800" b="1" baseline="-30000" dirty="0" smtClean="0">
                              <a:solidFill>
                                <a:schemeClr val="bg2"/>
                              </a:solidFill>
                            </a:rPr>
                            <a:t>  </a:t>
                          </a:r>
                          <a:r>
                            <a:rPr lang="en-US" altLang="zh-CN" sz="1800" b="1" i="1" dirty="0" smtClean="0">
                              <a:solidFill>
                                <a:schemeClr val="bg2"/>
                              </a:solidFill>
                            </a:rPr>
                            <a:t>Q</a:t>
                          </a:r>
                          <a:r>
                            <a:rPr lang="en-US" altLang="zh-CN" sz="1800" b="1" i="1" baseline="-30000" dirty="0" smtClean="0">
                              <a:solidFill>
                                <a:schemeClr val="bg2"/>
                              </a:solidFill>
                            </a:rPr>
                            <a:t>n</a:t>
                          </a:r>
                          <a:r>
                            <a:rPr lang="en-US" altLang="zh-CN" sz="1800" b="1" baseline="-30000" dirty="0" smtClean="0">
                              <a:solidFill>
                                <a:schemeClr val="bg2"/>
                              </a:solidFill>
                            </a:rPr>
                            <a:t>+1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1" dirty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     </a:t>
                          </a:r>
                          <a:r>
                            <a:rPr lang="en-US" altLang="zh-CN" sz="1800" b="1" i="1" dirty="0" smtClean="0">
                              <a:solidFill>
                                <a:schemeClr val="bg2"/>
                              </a:solidFill>
                            </a:rPr>
                            <a:t>R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7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  0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0    ×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7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  1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1     0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7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1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  0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0     1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7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  1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×    0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284132"/>
                  </p:ext>
                </p:extLst>
              </p:nvPr>
            </p:nvGraphicFramePr>
            <p:xfrm>
              <a:off x="5403205" y="2272674"/>
              <a:ext cx="2806402" cy="23383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03201"/>
                    <a:gridCol w="1403201"/>
                  </a:tblGrid>
                  <a:tr h="4676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299" t="-6494" r="-102165" b="-4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1" dirty="0" smtClean="0">
                              <a:solidFill>
                                <a:schemeClr val="bg2"/>
                              </a:solidFill>
                            </a:rPr>
                            <a:t>S</a:t>
                          </a:r>
                          <a:r>
                            <a:rPr lang="en-US" altLang="zh-CN" sz="1800" b="1" dirty="0" smtClean="0">
                              <a:solidFill>
                                <a:schemeClr val="bg2"/>
                              </a:solidFill>
                            </a:rPr>
                            <a:t>     </a:t>
                          </a:r>
                          <a:r>
                            <a:rPr lang="en-US" altLang="zh-CN" sz="1800" b="1" i="1" dirty="0" smtClean="0">
                              <a:solidFill>
                                <a:schemeClr val="bg2"/>
                              </a:solidFill>
                            </a:rPr>
                            <a:t>R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676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299" t="-106494" r="-102165" b="-3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0    ×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</a:tr>
                  <a:tr h="4676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1299" t="-206494" r="-102165" b="-2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1     0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676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1299" t="-306494" r="-102165" b="-1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0     1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676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299" t="-406494" r="-102165" b="-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×    0</a:t>
                          </a:r>
                          <a:endParaRPr lang="zh-CN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348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1584"/>
            <a:ext cx="3267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827584" y="836712"/>
            <a:ext cx="838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(6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另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一种形式的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RS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2199035" y="3732584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2199035" y="4310434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2199035" y="4881934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0" y="3705597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0" y="4307879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0" y="4955951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46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81" y="1395745"/>
            <a:ext cx="1918138" cy="15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85" y="1370112"/>
            <a:ext cx="231850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1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9472" name="TextBox 17"/>
          <p:cNvSpPr txBox="1">
            <a:spLocks noChangeArrowheads="1"/>
          </p:cNvSpPr>
          <p:nvPr/>
        </p:nvSpPr>
        <p:spPr bwMode="auto">
          <a:xfrm>
            <a:off x="4504085" y="5443909"/>
            <a:ext cx="1295400" cy="83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不允许的输入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7" name="上弧形箭头 16"/>
          <p:cNvSpPr/>
          <p:nvPr/>
        </p:nvSpPr>
        <p:spPr bwMode="auto">
          <a:xfrm>
            <a:off x="4029696" y="2852936"/>
            <a:ext cx="2230303" cy="57348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62398"/>
              </p:ext>
            </p:extLst>
          </p:nvPr>
        </p:nvGraphicFramePr>
        <p:xfrm>
          <a:off x="5683936" y="3461574"/>
          <a:ext cx="198440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S   R 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Q</a:t>
                      </a:r>
                      <a:r>
                        <a:rPr lang="en-US" altLang="zh-CN" sz="2400" b="1" baseline="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+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0   0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--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1   0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0   1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1   1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Q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Picture 1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1"/>
          <a:stretch/>
        </p:blipFill>
        <p:spPr bwMode="auto">
          <a:xfrm>
            <a:off x="7668344" y="1573600"/>
            <a:ext cx="916650" cy="1240175"/>
          </a:xfrm>
          <a:prstGeom prst="rect">
            <a:avLst/>
          </a:prstGeom>
          <a:noFill/>
          <a:ln w="190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107210" y="1887860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/>
              <a:t>符号：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70060" y="1848411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电路：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2"/>
          <p:cNvSpPr txBox="1">
            <a:spLocks noChangeArrowheads="1"/>
          </p:cNvSpPr>
          <p:nvPr/>
        </p:nvSpPr>
        <p:spPr bwMode="auto">
          <a:xfrm>
            <a:off x="755650" y="1038225"/>
            <a:ext cx="3095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bg2"/>
                </a:solidFill>
                <a:latin typeface="Arial" panose="020B0604020202020204" pitchFamily="34" charset="0"/>
              </a:rPr>
              <a:t>(7) </a:t>
            </a:r>
            <a:r>
              <a:rPr lang="zh-CN" altLang="en-US" b="1">
                <a:solidFill>
                  <a:schemeClr val="bg2"/>
                </a:solidFill>
                <a:latin typeface="Arial" panose="020B0604020202020204" pitchFamily="34" charset="0"/>
              </a:rPr>
              <a:t>应用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861219" y="1988840"/>
            <a:ext cx="7637462" cy="39456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构成其他锁存器、触发器；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消除机械开关的触点抖动：</a:t>
            </a:r>
            <a:endParaRPr lang="en-US" altLang="zh-CN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bg2"/>
                </a:solidFill>
              </a:rPr>
              <a:t>       基本 </a:t>
            </a:r>
            <a:r>
              <a:rPr lang="en-US" altLang="zh-CN" dirty="0" smtClean="0">
                <a:solidFill>
                  <a:schemeClr val="bg2"/>
                </a:solidFill>
              </a:rPr>
              <a:t>S- R </a:t>
            </a:r>
            <a:r>
              <a:rPr lang="zh-CN" altLang="zh-CN" dirty="0" smtClean="0">
                <a:solidFill>
                  <a:schemeClr val="bg2"/>
                </a:solidFill>
              </a:rPr>
              <a:t>触发器</a:t>
            </a:r>
            <a:r>
              <a:rPr lang="zh-CN" altLang="zh-CN" dirty="0">
                <a:solidFill>
                  <a:schemeClr val="bg2"/>
                </a:solidFill>
              </a:rPr>
              <a:t>的一个重要特性</a:t>
            </a:r>
            <a:r>
              <a:rPr lang="zh-CN" altLang="zh-CN" dirty="0" smtClean="0">
                <a:solidFill>
                  <a:schemeClr val="bg2"/>
                </a:solidFill>
              </a:rPr>
              <a:t>：如果</a:t>
            </a:r>
            <a:r>
              <a:rPr lang="zh-CN" altLang="zh-CN" dirty="0">
                <a:solidFill>
                  <a:schemeClr val="bg2"/>
                </a:solidFill>
              </a:rPr>
              <a:t>连续出现多个置0或置1信号，只有第一个置0或置1信号起作用</a:t>
            </a:r>
            <a:r>
              <a:rPr lang="zh-CN" altLang="zh-CN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    </a:t>
            </a:r>
            <a:r>
              <a:rPr lang="zh-CN" altLang="zh-CN" dirty="0" smtClean="0">
                <a:solidFill>
                  <a:schemeClr val="bg2"/>
                </a:solidFill>
              </a:rPr>
              <a:t>利用</a:t>
            </a:r>
            <a:r>
              <a:rPr lang="zh-CN" altLang="zh-CN" dirty="0">
                <a:solidFill>
                  <a:schemeClr val="bg2"/>
                </a:solidFill>
              </a:rPr>
              <a:t>这一特性可消除机械开关的触点抖动</a:t>
            </a:r>
            <a:r>
              <a:rPr lang="zh-CN" altLang="zh-CN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2"/>
          <p:cNvSpPr txBox="1">
            <a:spLocks noChangeArrowheads="1"/>
          </p:cNvSpPr>
          <p:nvPr/>
        </p:nvSpPr>
        <p:spPr bwMode="auto">
          <a:xfrm>
            <a:off x="755650" y="103822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(7)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应用</a:t>
            </a:r>
          </a:p>
        </p:txBody>
      </p:sp>
      <p:grpSp>
        <p:nvGrpSpPr>
          <p:cNvPr id="20486" name="Group 38"/>
          <p:cNvGrpSpPr>
            <a:grpSpLocks/>
          </p:cNvGrpSpPr>
          <p:nvPr/>
        </p:nvGrpSpPr>
        <p:grpSpPr bwMode="auto">
          <a:xfrm>
            <a:off x="250825" y="1700213"/>
            <a:ext cx="4681538" cy="4752976"/>
            <a:chOff x="240" y="1092"/>
            <a:chExt cx="2949" cy="2994"/>
          </a:xfrm>
        </p:grpSpPr>
        <p:grpSp>
          <p:nvGrpSpPr>
            <p:cNvPr id="20518" name="Group 39"/>
            <p:cNvGrpSpPr>
              <a:grpSpLocks/>
            </p:cNvGrpSpPr>
            <p:nvPr/>
          </p:nvGrpSpPr>
          <p:grpSpPr bwMode="auto">
            <a:xfrm>
              <a:off x="240" y="1200"/>
              <a:ext cx="2949" cy="2886"/>
              <a:chOff x="240" y="816"/>
              <a:chExt cx="2949" cy="2886"/>
            </a:xfrm>
          </p:grpSpPr>
          <p:sp>
            <p:nvSpPr>
              <p:cNvPr id="20521" name="Line 40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0" cy="48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2" name="Line 41"/>
              <p:cNvSpPr>
                <a:spLocks noChangeShapeType="1"/>
              </p:cNvSpPr>
              <p:nvPr/>
            </p:nvSpPr>
            <p:spPr bwMode="auto">
              <a:xfrm flipV="1">
                <a:off x="1558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523" name="Group 42"/>
              <p:cNvGrpSpPr>
                <a:grpSpLocks/>
              </p:cNvGrpSpPr>
              <p:nvPr/>
            </p:nvGrpSpPr>
            <p:grpSpPr bwMode="auto">
              <a:xfrm rot="-5400000">
                <a:off x="473" y="1536"/>
                <a:ext cx="673" cy="480"/>
                <a:chOff x="1200" y="1056"/>
                <a:chExt cx="673" cy="336"/>
              </a:xfrm>
            </p:grpSpPr>
            <p:sp>
              <p:nvSpPr>
                <p:cNvPr id="664619" name="Rectangle 43"/>
                <p:cNvSpPr>
                  <a:spLocks noChangeArrowheads="1"/>
                </p:cNvSpPr>
                <p:nvPr/>
              </p:nvSpPr>
              <p:spPr bwMode="auto">
                <a:xfrm>
                  <a:off x="1488" y="1056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20569" name="Line 44"/>
                <p:cNvSpPr>
                  <a:spLocks noChangeShapeType="1"/>
                </p:cNvSpPr>
                <p:nvPr/>
              </p:nvSpPr>
              <p:spPr bwMode="auto">
                <a:xfrm>
                  <a:off x="1200" y="1152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0" name="Line 45"/>
                <p:cNvSpPr>
                  <a:spLocks noChangeShapeType="1"/>
                </p:cNvSpPr>
                <p:nvPr/>
              </p:nvSpPr>
              <p:spPr bwMode="auto">
                <a:xfrm>
                  <a:off x="1200" y="129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71" name="Oval 46"/>
                <p:cNvSpPr>
                  <a:spLocks noChangeArrowheads="1"/>
                </p:cNvSpPr>
                <p:nvPr/>
              </p:nvSpPr>
              <p:spPr bwMode="auto">
                <a:xfrm>
                  <a:off x="1777" y="1198"/>
                  <a:ext cx="96" cy="59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20524" name="Group 47"/>
              <p:cNvGrpSpPr>
                <a:grpSpLocks/>
              </p:cNvGrpSpPr>
              <p:nvPr/>
            </p:nvGrpSpPr>
            <p:grpSpPr bwMode="auto">
              <a:xfrm rot="-5400000">
                <a:off x="2049" y="1535"/>
                <a:ext cx="674" cy="480"/>
                <a:chOff x="1200" y="1056"/>
                <a:chExt cx="674" cy="336"/>
              </a:xfrm>
            </p:grpSpPr>
            <p:sp>
              <p:nvSpPr>
                <p:cNvPr id="664624" name="Rectangle 48"/>
                <p:cNvSpPr>
                  <a:spLocks noChangeArrowheads="1"/>
                </p:cNvSpPr>
                <p:nvPr/>
              </p:nvSpPr>
              <p:spPr bwMode="auto">
                <a:xfrm>
                  <a:off x="1488" y="1056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20565" name="Line 49"/>
                <p:cNvSpPr>
                  <a:spLocks noChangeShapeType="1"/>
                </p:cNvSpPr>
                <p:nvPr/>
              </p:nvSpPr>
              <p:spPr bwMode="auto">
                <a:xfrm>
                  <a:off x="1200" y="1152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6" name="Line 50"/>
                <p:cNvSpPr>
                  <a:spLocks noChangeShapeType="1"/>
                </p:cNvSpPr>
                <p:nvPr/>
              </p:nvSpPr>
              <p:spPr bwMode="auto">
                <a:xfrm>
                  <a:off x="1200" y="129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67" name="Oval 51"/>
                <p:cNvSpPr>
                  <a:spLocks noChangeArrowheads="1"/>
                </p:cNvSpPr>
                <p:nvPr/>
              </p:nvSpPr>
              <p:spPr bwMode="auto">
                <a:xfrm>
                  <a:off x="1778" y="1198"/>
                  <a:ext cx="96" cy="65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0525" name="Line 52"/>
              <p:cNvSpPr>
                <a:spLocks noChangeShapeType="1"/>
              </p:cNvSpPr>
              <p:nvPr/>
            </p:nvSpPr>
            <p:spPr bwMode="auto">
              <a:xfrm>
                <a:off x="912" y="2108"/>
                <a:ext cx="3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6" name="Line 53"/>
              <p:cNvSpPr>
                <a:spLocks noChangeShapeType="1"/>
              </p:cNvSpPr>
              <p:nvPr/>
            </p:nvSpPr>
            <p:spPr bwMode="auto">
              <a:xfrm flipV="1">
                <a:off x="2389" y="114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7" name="Line 54"/>
              <p:cNvSpPr>
                <a:spLocks noChangeShapeType="1"/>
              </p:cNvSpPr>
              <p:nvPr/>
            </p:nvSpPr>
            <p:spPr bwMode="auto">
              <a:xfrm flipH="1" flipV="1">
                <a:off x="2009" y="1292"/>
                <a:ext cx="38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8" name="Line 55"/>
              <p:cNvSpPr>
                <a:spLocks noChangeShapeType="1"/>
              </p:cNvSpPr>
              <p:nvPr/>
            </p:nvSpPr>
            <p:spPr bwMode="auto">
              <a:xfrm flipH="1">
                <a:off x="1255" y="1292"/>
                <a:ext cx="754" cy="816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9" name="Line 56"/>
              <p:cNvSpPr>
                <a:spLocks noChangeShapeType="1"/>
              </p:cNvSpPr>
              <p:nvPr/>
            </p:nvSpPr>
            <p:spPr bwMode="auto">
              <a:xfrm flipV="1">
                <a:off x="812" y="1148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0" name="Line 57"/>
              <p:cNvSpPr>
                <a:spLocks noChangeShapeType="1"/>
              </p:cNvSpPr>
              <p:nvPr/>
            </p:nvSpPr>
            <p:spPr bwMode="auto">
              <a:xfrm>
                <a:off x="812" y="1292"/>
                <a:ext cx="44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1" name="Line 58"/>
              <p:cNvSpPr>
                <a:spLocks noChangeShapeType="1"/>
              </p:cNvSpPr>
              <p:nvPr/>
            </p:nvSpPr>
            <p:spPr bwMode="auto">
              <a:xfrm flipH="1">
                <a:off x="1941" y="2108"/>
                <a:ext cx="34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2" name="Line 59"/>
              <p:cNvSpPr>
                <a:spLocks noChangeShapeType="1"/>
              </p:cNvSpPr>
              <p:nvPr/>
            </p:nvSpPr>
            <p:spPr bwMode="auto">
              <a:xfrm flipH="1" flipV="1">
                <a:off x="1255" y="1292"/>
                <a:ext cx="686" cy="816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3" name="Line 60"/>
              <p:cNvSpPr>
                <a:spLocks noChangeShapeType="1"/>
              </p:cNvSpPr>
              <p:nvPr/>
            </p:nvSpPr>
            <p:spPr bwMode="auto">
              <a:xfrm>
                <a:off x="706" y="1964"/>
                <a:ext cx="0" cy="336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4" name="Line 61"/>
              <p:cNvSpPr>
                <a:spLocks noChangeShapeType="1"/>
              </p:cNvSpPr>
              <p:nvPr/>
            </p:nvSpPr>
            <p:spPr bwMode="auto">
              <a:xfrm>
                <a:off x="2489" y="201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4639" name="Text Box 63"/>
              <p:cNvSpPr txBox="1">
                <a:spLocks noChangeArrowheads="1"/>
              </p:cNvSpPr>
              <p:nvPr/>
            </p:nvSpPr>
            <p:spPr bwMode="auto">
              <a:xfrm>
                <a:off x="432" y="816"/>
                <a:ext cx="54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64641" name="Text Box 65"/>
              <p:cNvSpPr txBox="1">
                <a:spLocks noChangeArrowheads="1"/>
              </p:cNvSpPr>
              <p:nvPr/>
            </p:nvSpPr>
            <p:spPr bwMode="auto">
              <a:xfrm>
                <a:off x="2078" y="816"/>
                <a:ext cx="48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64642" name="Text Box 66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75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664643" name="Text Box 67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54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  <a:endPara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64644" name="Text Box 68"/>
              <p:cNvSpPr txBox="1">
                <a:spLocks noChangeArrowheads="1"/>
              </p:cNvSpPr>
              <p:nvPr/>
            </p:nvSpPr>
            <p:spPr bwMode="auto">
              <a:xfrm>
                <a:off x="606" y="1493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64645" name="Text Box 69"/>
              <p:cNvSpPr txBox="1">
                <a:spLocks noChangeArrowheads="1"/>
              </p:cNvSpPr>
              <p:nvPr/>
            </p:nvSpPr>
            <p:spPr bwMode="auto">
              <a:xfrm>
                <a:off x="2202" y="1488"/>
                <a:ext cx="480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0541" name="Rectangle 70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336" cy="96"/>
              </a:xfrm>
              <a:prstGeom prst="rect">
                <a:avLst/>
              </a:prstGeom>
              <a:solidFill>
                <a:schemeClr val="hlink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2" name="Rectangle 7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336" cy="96"/>
              </a:xfrm>
              <a:prstGeom prst="rect">
                <a:avLst/>
              </a:prstGeom>
              <a:solidFill>
                <a:schemeClr val="hlink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3" name="Oval 72"/>
              <p:cNvSpPr>
                <a:spLocks noChangeArrowheads="1"/>
              </p:cNvSpPr>
              <p:nvPr/>
            </p:nvSpPr>
            <p:spPr bwMode="auto">
              <a:xfrm>
                <a:off x="1533" y="3417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4" name="Oval 73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5" name="Oval 74"/>
              <p:cNvSpPr>
                <a:spLocks noChangeArrowheads="1"/>
              </p:cNvSpPr>
              <p:nvPr/>
            </p:nvSpPr>
            <p:spPr bwMode="auto">
              <a:xfrm>
                <a:off x="1499" y="2352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6" name="Oval 75"/>
              <p:cNvSpPr>
                <a:spLocks noChangeArrowheads="1"/>
              </p:cNvSpPr>
              <p:nvPr/>
            </p:nvSpPr>
            <p:spPr bwMode="auto">
              <a:xfrm>
                <a:off x="1248" y="3120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47" name="Line 76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48" name="Oval 77"/>
              <p:cNvSpPr>
                <a:spLocks noChangeArrowheads="1"/>
              </p:cNvSpPr>
              <p:nvPr/>
            </p:nvSpPr>
            <p:spPr bwMode="auto">
              <a:xfrm>
                <a:off x="1536" y="266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64654" name="Text Box 78"/>
              <p:cNvSpPr txBox="1">
                <a:spLocks noChangeArrowheads="1"/>
              </p:cNvSpPr>
              <p:nvPr/>
            </p:nvSpPr>
            <p:spPr bwMode="auto">
              <a:xfrm>
                <a:off x="960" y="2784"/>
                <a:ext cx="52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1K</a:t>
                </a:r>
              </a:p>
            </p:txBody>
          </p:sp>
          <p:sp>
            <p:nvSpPr>
              <p:cNvPr id="664655" name="Text Box 79"/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52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1K</a:t>
                </a:r>
              </a:p>
            </p:txBody>
          </p:sp>
          <p:sp>
            <p:nvSpPr>
              <p:cNvPr id="664656" name="Text Box 80"/>
              <p:cNvSpPr txBox="1">
                <a:spLocks noChangeArrowheads="1"/>
              </p:cNvSpPr>
              <p:nvPr/>
            </p:nvSpPr>
            <p:spPr bwMode="auto">
              <a:xfrm>
                <a:off x="1584" y="2208"/>
                <a:ext cx="57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+5V</a:t>
                </a:r>
              </a:p>
            </p:txBody>
          </p:sp>
          <p:sp>
            <p:nvSpPr>
              <p:cNvPr id="20552" name="Line 81"/>
              <p:cNvSpPr>
                <a:spLocks noChangeShapeType="1"/>
              </p:cNvSpPr>
              <p:nvPr/>
            </p:nvSpPr>
            <p:spPr bwMode="auto">
              <a:xfrm flipH="1">
                <a:off x="720" y="268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3" name="Line 82"/>
              <p:cNvSpPr>
                <a:spLocks noChangeShapeType="1"/>
              </p:cNvSpPr>
              <p:nvPr/>
            </p:nvSpPr>
            <p:spPr bwMode="auto">
              <a:xfrm flipV="1">
                <a:off x="705" y="2208"/>
                <a:ext cx="0" cy="48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4" name="Line 83"/>
              <p:cNvSpPr>
                <a:spLocks noChangeShapeType="1"/>
              </p:cNvSpPr>
              <p:nvPr/>
            </p:nvSpPr>
            <p:spPr bwMode="auto">
              <a:xfrm>
                <a:off x="2489" y="2215"/>
                <a:ext cx="0" cy="48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5" name="Line 84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313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6" name="Line 85"/>
              <p:cNvSpPr>
                <a:spLocks noChangeShapeType="1"/>
              </p:cNvSpPr>
              <p:nvPr/>
            </p:nvSpPr>
            <p:spPr bwMode="auto">
              <a:xfrm flipH="1">
                <a:off x="1578" y="3513"/>
                <a:ext cx="0" cy="189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7" name="Line 86"/>
              <p:cNvSpPr>
                <a:spLocks noChangeShapeType="1"/>
              </p:cNvSpPr>
              <p:nvPr/>
            </p:nvSpPr>
            <p:spPr bwMode="auto">
              <a:xfrm>
                <a:off x="1488" y="370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4663" name="Text Box 87"/>
              <p:cNvSpPr txBox="1">
                <a:spLocks noChangeArrowheads="1"/>
              </p:cNvSpPr>
              <p:nvPr/>
            </p:nvSpPr>
            <p:spPr bwMode="auto">
              <a:xfrm>
                <a:off x="1776" y="3312"/>
                <a:ext cx="28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20559" name="Line 88"/>
              <p:cNvSpPr>
                <a:spLocks noChangeShapeType="1"/>
              </p:cNvSpPr>
              <p:nvPr/>
            </p:nvSpPr>
            <p:spPr bwMode="auto">
              <a:xfrm flipH="1">
                <a:off x="720" y="3168"/>
                <a:ext cx="522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60" name="Line 89"/>
              <p:cNvSpPr>
                <a:spLocks noChangeShapeType="1"/>
              </p:cNvSpPr>
              <p:nvPr/>
            </p:nvSpPr>
            <p:spPr bwMode="auto">
              <a:xfrm>
                <a:off x="705" y="2688"/>
                <a:ext cx="0" cy="48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61" name="Oval 90"/>
              <p:cNvSpPr>
                <a:spLocks noChangeArrowheads="1"/>
              </p:cNvSpPr>
              <p:nvPr/>
            </p:nvSpPr>
            <p:spPr bwMode="auto">
              <a:xfrm>
                <a:off x="672" y="2661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62" name="Oval 91"/>
              <p:cNvSpPr>
                <a:spLocks noChangeArrowheads="1"/>
              </p:cNvSpPr>
              <p:nvPr/>
            </p:nvSpPr>
            <p:spPr bwMode="auto">
              <a:xfrm>
                <a:off x="2464" y="265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63" name="Line 92"/>
              <p:cNvSpPr>
                <a:spLocks noChangeShapeType="1"/>
              </p:cNvSpPr>
              <p:nvPr/>
            </p:nvSpPr>
            <p:spPr bwMode="auto">
              <a:xfrm>
                <a:off x="1920" y="3168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19" name="Line 93"/>
            <p:cNvSpPr>
              <a:spLocks noChangeShapeType="1"/>
            </p:cNvSpPr>
            <p:nvPr/>
          </p:nvSpPr>
          <p:spPr bwMode="auto">
            <a:xfrm>
              <a:off x="2160" y="124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0" name="Rectangle 94"/>
            <p:cNvSpPr>
              <a:spLocks noChangeArrowheads="1"/>
            </p:cNvSpPr>
            <p:nvPr/>
          </p:nvSpPr>
          <p:spPr bwMode="auto">
            <a:xfrm>
              <a:off x="480" y="109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664579" name="Line 3"/>
          <p:cNvSpPr>
            <a:spLocks noChangeShapeType="1"/>
          </p:cNvSpPr>
          <p:nvPr/>
        </p:nvSpPr>
        <p:spPr bwMode="auto">
          <a:xfrm flipV="1">
            <a:off x="2374899" y="5648328"/>
            <a:ext cx="395289" cy="333374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4609" name="Line 33"/>
          <p:cNvSpPr>
            <a:spLocks noChangeShapeType="1"/>
          </p:cNvSpPr>
          <p:nvPr/>
        </p:nvSpPr>
        <p:spPr bwMode="auto">
          <a:xfrm flipH="1" flipV="1">
            <a:off x="2009774" y="5604828"/>
            <a:ext cx="339726" cy="376873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102" name="Group 4"/>
          <p:cNvGrpSpPr>
            <a:grpSpLocks/>
          </p:cNvGrpSpPr>
          <p:nvPr/>
        </p:nvGrpSpPr>
        <p:grpSpPr bwMode="auto">
          <a:xfrm>
            <a:off x="5473824" y="3117304"/>
            <a:ext cx="2362200" cy="636588"/>
            <a:chOff x="3648" y="1440"/>
            <a:chExt cx="1488" cy="401"/>
          </a:xfrm>
        </p:grpSpPr>
        <p:sp>
          <p:nvSpPr>
            <p:cNvPr id="103" name="Line 5"/>
            <p:cNvSpPr>
              <a:spLocks noChangeShapeType="1"/>
            </p:cNvSpPr>
            <p:nvPr/>
          </p:nvSpPr>
          <p:spPr bwMode="auto">
            <a:xfrm>
              <a:off x="3648" y="144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6"/>
            <p:cNvSpPr>
              <a:spLocks noChangeShapeType="1"/>
            </p:cNvSpPr>
            <p:nvPr/>
          </p:nvSpPr>
          <p:spPr bwMode="auto">
            <a:xfrm>
              <a:off x="3936" y="1440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7"/>
            <p:cNvSpPr>
              <a:spLocks noChangeShapeType="1"/>
            </p:cNvSpPr>
            <p:nvPr/>
          </p:nvSpPr>
          <p:spPr bwMode="auto">
            <a:xfrm>
              <a:off x="4320" y="1824"/>
              <a:ext cx="48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Line 8"/>
            <p:cNvSpPr>
              <a:spLocks noChangeShapeType="1"/>
            </p:cNvSpPr>
            <p:nvPr/>
          </p:nvSpPr>
          <p:spPr bwMode="auto">
            <a:xfrm flipV="1">
              <a:off x="4800" y="1440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" name="Line 9"/>
            <p:cNvSpPr>
              <a:spLocks noChangeShapeType="1"/>
            </p:cNvSpPr>
            <p:nvPr/>
          </p:nvSpPr>
          <p:spPr bwMode="auto">
            <a:xfrm>
              <a:off x="4800" y="1440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" name="Freeform 10"/>
            <p:cNvSpPr>
              <a:spLocks/>
            </p:cNvSpPr>
            <p:nvPr/>
          </p:nvSpPr>
          <p:spPr bwMode="auto">
            <a:xfrm>
              <a:off x="3919" y="1440"/>
              <a:ext cx="376" cy="401"/>
            </a:xfrm>
            <a:custGeom>
              <a:avLst/>
              <a:gdLst>
                <a:gd name="T0" fmla="*/ 0 w 376"/>
                <a:gd name="T1" fmla="*/ 401 h 401"/>
                <a:gd name="T2" fmla="*/ 38 w 376"/>
                <a:gd name="T3" fmla="*/ 326 h 401"/>
                <a:gd name="T4" fmla="*/ 63 w 376"/>
                <a:gd name="T5" fmla="*/ 250 h 401"/>
                <a:gd name="T6" fmla="*/ 75 w 376"/>
                <a:gd name="T7" fmla="*/ 13 h 401"/>
                <a:gd name="T8" fmla="*/ 88 w 376"/>
                <a:gd name="T9" fmla="*/ 50 h 401"/>
                <a:gd name="T10" fmla="*/ 113 w 376"/>
                <a:gd name="T11" fmla="*/ 138 h 401"/>
                <a:gd name="T12" fmla="*/ 151 w 376"/>
                <a:gd name="T13" fmla="*/ 401 h 401"/>
                <a:gd name="T14" fmla="*/ 188 w 376"/>
                <a:gd name="T15" fmla="*/ 213 h 401"/>
                <a:gd name="T16" fmla="*/ 213 w 376"/>
                <a:gd name="T17" fmla="*/ 38 h 401"/>
                <a:gd name="T18" fmla="*/ 263 w 376"/>
                <a:gd name="T19" fmla="*/ 150 h 401"/>
                <a:gd name="T20" fmla="*/ 376 w 376"/>
                <a:gd name="T21" fmla="*/ 388 h 4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6"/>
                <a:gd name="T34" fmla="*/ 0 h 401"/>
                <a:gd name="T35" fmla="*/ 376 w 376"/>
                <a:gd name="T36" fmla="*/ 401 h 40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6" h="401">
                  <a:moveTo>
                    <a:pt x="0" y="401"/>
                  </a:moveTo>
                  <a:cubicBezTo>
                    <a:pt x="30" y="355"/>
                    <a:pt x="22" y="375"/>
                    <a:pt x="38" y="326"/>
                  </a:cubicBezTo>
                  <a:cubicBezTo>
                    <a:pt x="47" y="301"/>
                    <a:pt x="63" y="250"/>
                    <a:pt x="63" y="250"/>
                  </a:cubicBezTo>
                  <a:cubicBezTo>
                    <a:pt x="67" y="171"/>
                    <a:pt x="65" y="91"/>
                    <a:pt x="75" y="13"/>
                  </a:cubicBezTo>
                  <a:cubicBezTo>
                    <a:pt x="77" y="0"/>
                    <a:pt x="84" y="38"/>
                    <a:pt x="88" y="50"/>
                  </a:cubicBezTo>
                  <a:cubicBezTo>
                    <a:pt x="102" y="91"/>
                    <a:pt x="101" y="92"/>
                    <a:pt x="113" y="138"/>
                  </a:cubicBezTo>
                  <a:cubicBezTo>
                    <a:pt x="139" y="376"/>
                    <a:pt x="114" y="292"/>
                    <a:pt x="151" y="401"/>
                  </a:cubicBezTo>
                  <a:cubicBezTo>
                    <a:pt x="173" y="332"/>
                    <a:pt x="178" y="293"/>
                    <a:pt x="188" y="213"/>
                  </a:cubicBezTo>
                  <a:cubicBezTo>
                    <a:pt x="196" y="155"/>
                    <a:pt x="213" y="38"/>
                    <a:pt x="213" y="38"/>
                  </a:cubicBezTo>
                  <a:cubicBezTo>
                    <a:pt x="227" y="78"/>
                    <a:pt x="253" y="109"/>
                    <a:pt x="263" y="150"/>
                  </a:cubicBezTo>
                  <a:cubicBezTo>
                    <a:pt x="281" y="222"/>
                    <a:pt x="266" y="388"/>
                    <a:pt x="376" y="388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9" name="Group 11"/>
          <p:cNvGrpSpPr>
            <a:grpSpLocks/>
          </p:cNvGrpSpPr>
          <p:nvPr/>
        </p:nvGrpSpPr>
        <p:grpSpPr bwMode="auto">
          <a:xfrm>
            <a:off x="5397624" y="4260304"/>
            <a:ext cx="2971800" cy="625475"/>
            <a:chOff x="3600" y="2160"/>
            <a:chExt cx="1872" cy="394"/>
          </a:xfrm>
        </p:grpSpPr>
        <p:sp>
          <p:nvSpPr>
            <p:cNvPr id="110" name="Line 12"/>
            <p:cNvSpPr>
              <a:spLocks noChangeShapeType="1"/>
            </p:cNvSpPr>
            <p:nvPr/>
          </p:nvSpPr>
          <p:spPr bwMode="auto">
            <a:xfrm>
              <a:off x="4512" y="2160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4800" y="2160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14"/>
            <p:cNvSpPr>
              <a:spLocks noChangeShapeType="1"/>
            </p:cNvSpPr>
            <p:nvPr/>
          </p:nvSpPr>
          <p:spPr bwMode="auto">
            <a:xfrm>
              <a:off x="3600" y="2544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 flipV="1">
              <a:off x="3888" y="2160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3888" y="2160"/>
              <a:ext cx="76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4800" y="2544"/>
              <a:ext cx="4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Freeform 18"/>
            <p:cNvSpPr>
              <a:spLocks/>
            </p:cNvSpPr>
            <p:nvPr/>
          </p:nvSpPr>
          <p:spPr bwMode="auto">
            <a:xfrm>
              <a:off x="4858" y="2179"/>
              <a:ext cx="339" cy="375"/>
            </a:xfrm>
            <a:custGeom>
              <a:avLst/>
              <a:gdLst>
                <a:gd name="T0" fmla="*/ 0 w 339"/>
                <a:gd name="T1" fmla="*/ 350 h 375"/>
                <a:gd name="T2" fmla="*/ 25 w 339"/>
                <a:gd name="T3" fmla="*/ 188 h 375"/>
                <a:gd name="T4" fmla="*/ 38 w 339"/>
                <a:gd name="T5" fmla="*/ 25 h 375"/>
                <a:gd name="T6" fmla="*/ 76 w 339"/>
                <a:gd name="T7" fmla="*/ 0 h 375"/>
                <a:gd name="T8" fmla="*/ 151 w 339"/>
                <a:gd name="T9" fmla="*/ 350 h 375"/>
                <a:gd name="T10" fmla="*/ 201 w 339"/>
                <a:gd name="T11" fmla="*/ 175 h 375"/>
                <a:gd name="T12" fmla="*/ 226 w 339"/>
                <a:gd name="T13" fmla="*/ 0 h 375"/>
                <a:gd name="T14" fmla="*/ 276 w 339"/>
                <a:gd name="T15" fmla="*/ 125 h 375"/>
                <a:gd name="T16" fmla="*/ 339 w 339"/>
                <a:gd name="T17" fmla="*/ 37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9"/>
                <a:gd name="T28" fmla="*/ 0 h 375"/>
                <a:gd name="T29" fmla="*/ 339 w 33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9" h="375">
                  <a:moveTo>
                    <a:pt x="0" y="350"/>
                  </a:moveTo>
                  <a:cubicBezTo>
                    <a:pt x="8" y="296"/>
                    <a:pt x="17" y="242"/>
                    <a:pt x="25" y="188"/>
                  </a:cubicBezTo>
                  <a:cubicBezTo>
                    <a:pt x="33" y="134"/>
                    <a:pt x="24" y="78"/>
                    <a:pt x="38" y="25"/>
                  </a:cubicBezTo>
                  <a:cubicBezTo>
                    <a:pt x="42" y="10"/>
                    <a:pt x="63" y="8"/>
                    <a:pt x="76" y="0"/>
                  </a:cubicBezTo>
                  <a:cubicBezTo>
                    <a:pt x="152" y="112"/>
                    <a:pt x="10" y="305"/>
                    <a:pt x="151" y="350"/>
                  </a:cubicBezTo>
                  <a:cubicBezTo>
                    <a:pt x="187" y="242"/>
                    <a:pt x="170" y="301"/>
                    <a:pt x="201" y="175"/>
                  </a:cubicBezTo>
                  <a:cubicBezTo>
                    <a:pt x="215" y="118"/>
                    <a:pt x="226" y="0"/>
                    <a:pt x="226" y="0"/>
                  </a:cubicBezTo>
                  <a:cubicBezTo>
                    <a:pt x="254" y="42"/>
                    <a:pt x="263" y="76"/>
                    <a:pt x="276" y="125"/>
                  </a:cubicBezTo>
                  <a:cubicBezTo>
                    <a:pt x="284" y="205"/>
                    <a:pt x="274" y="315"/>
                    <a:pt x="339" y="375"/>
                  </a:cubicBezTo>
                </a:path>
              </a:pathLst>
            </a:cu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>
              <a:off x="5184" y="2544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8" name="Group 20"/>
          <p:cNvGrpSpPr>
            <a:grpSpLocks/>
          </p:cNvGrpSpPr>
          <p:nvPr/>
        </p:nvGrpSpPr>
        <p:grpSpPr bwMode="auto">
          <a:xfrm>
            <a:off x="5397624" y="5555704"/>
            <a:ext cx="2895600" cy="609600"/>
            <a:chOff x="3600" y="3168"/>
            <a:chExt cx="1824" cy="384"/>
          </a:xfrm>
        </p:grpSpPr>
        <p:sp>
          <p:nvSpPr>
            <p:cNvPr id="119" name="Line 21"/>
            <p:cNvSpPr>
              <a:spLocks noChangeShapeType="1"/>
            </p:cNvSpPr>
            <p:nvPr/>
          </p:nvSpPr>
          <p:spPr bwMode="auto">
            <a:xfrm>
              <a:off x="4800" y="3168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22"/>
            <p:cNvSpPr>
              <a:spLocks noChangeShapeType="1"/>
            </p:cNvSpPr>
            <p:nvPr/>
          </p:nvSpPr>
          <p:spPr bwMode="auto">
            <a:xfrm>
              <a:off x="3600" y="3168"/>
              <a:ext cx="28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" name="Line 23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888" y="3552"/>
              <a:ext cx="912" cy="0"/>
              <a:chOff x="3888" y="3552"/>
              <a:chExt cx="912" cy="0"/>
            </a:xfrm>
          </p:grpSpPr>
          <p:sp>
            <p:nvSpPr>
              <p:cNvPr id="124" name="Line 25"/>
              <p:cNvSpPr>
                <a:spLocks noChangeShapeType="1"/>
              </p:cNvSpPr>
              <p:nvPr/>
            </p:nvSpPr>
            <p:spPr bwMode="auto">
              <a:xfrm>
                <a:off x="4512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" name="Line 26"/>
              <p:cNvSpPr>
                <a:spLocks noChangeShapeType="1"/>
              </p:cNvSpPr>
              <p:nvPr/>
            </p:nvSpPr>
            <p:spPr bwMode="auto">
              <a:xfrm>
                <a:off x="3888" y="3552"/>
                <a:ext cx="76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27"/>
              <p:cNvSpPr>
                <a:spLocks noChangeShapeType="1"/>
              </p:cNvSpPr>
              <p:nvPr/>
            </p:nvSpPr>
            <p:spPr bwMode="auto">
              <a:xfrm>
                <a:off x="4752" y="3552"/>
                <a:ext cx="4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" name="Line 28"/>
            <p:cNvSpPr>
              <a:spLocks noChangeShapeType="1"/>
            </p:cNvSpPr>
            <p:nvPr/>
          </p:nvSpPr>
          <p:spPr bwMode="auto">
            <a:xfrm>
              <a:off x="4800" y="3168"/>
              <a:ext cx="62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4788024" y="2826792"/>
            <a:ext cx="685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zh-CN" sz="28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4788024" y="4565104"/>
            <a:ext cx="762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4788024" y="5555704"/>
            <a:ext cx="45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739187" y="2251401"/>
            <a:ext cx="34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867821" y="22514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371877" y="2251401"/>
            <a:ext cx="34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187998" y="2250182"/>
            <a:ext cx="34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723805" y="3835944"/>
            <a:ext cx="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939829" y="3835944"/>
            <a:ext cx="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155853" y="3835944"/>
            <a:ext cx="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371877" y="3835944"/>
            <a:ext cx="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587901" y="3835944"/>
            <a:ext cx="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7D4AF95-1388-416E-933E-347F78167398}"/>
              </a:ext>
            </a:extLst>
          </p:cNvPr>
          <p:cNvSpPr txBox="1"/>
          <p:nvPr/>
        </p:nvSpPr>
        <p:spPr>
          <a:xfrm>
            <a:off x="6579512" y="2251401"/>
            <a:ext cx="34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7E3FCDA-A363-4C42-BD5A-2022DD252A01}"/>
              </a:ext>
            </a:extLst>
          </p:cNvPr>
          <p:cNvSpPr txBox="1"/>
          <p:nvPr/>
        </p:nvSpPr>
        <p:spPr>
          <a:xfrm>
            <a:off x="6803925" y="2250182"/>
            <a:ext cx="34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D9D0AD1-111D-4F68-944C-DEAAAA024CF2}"/>
              </a:ext>
            </a:extLst>
          </p:cNvPr>
          <p:cNvSpPr txBox="1"/>
          <p:nvPr/>
        </p:nvSpPr>
        <p:spPr>
          <a:xfrm>
            <a:off x="6803925" y="3835944"/>
            <a:ext cx="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014E2E8-8A89-4484-9B9E-A2FB9F6FCCEB}"/>
              </a:ext>
            </a:extLst>
          </p:cNvPr>
          <p:cNvSpPr txBox="1"/>
          <p:nvPr/>
        </p:nvSpPr>
        <p:spPr>
          <a:xfrm>
            <a:off x="7019949" y="3835944"/>
            <a:ext cx="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AFAAAA2-5948-4F21-9DD4-4E41F98F6A6F}"/>
              </a:ext>
            </a:extLst>
          </p:cNvPr>
          <p:cNvSpPr txBox="1"/>
          <p:nvPr/>
        </p:nvSpPr>
        <p:spPr>
          <a:xfrm>
            <a:off x="7029655" y="2252668"/>
            <a:ext cx="34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D05DD4A-F7E2-4646-A977-C7FC7DD0930F}"/>
              </a:ext>
            </a:extLst>
          </p:cNvPr>
          <p:cNvCxnSpPr/>
          <p:nvPr/>
        </p:nvCxnSpPr>
        <p:spPr bwMode="auto">
          <a:xfrm>
            <a:off x="5939829" y="2610222"/>
            <a:ext cx="0" cy="133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B6D43DA6-1724-4E78-AC29-C68F8ABD9C24}"/>
              </a:ext>
            </a:extLst>
          </p:cNvPr>
          <p:cNvCxnSpPr/>
          <p:nvPr/>
        </p:nvCxnSpPr>
        <p:spPr bwMode="auto">
          <a:xfrm>
            <a:off x="6151134" y="2610222"/>
            <a:ext cx="0" cy="133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A7D54C1-7469-46CA-AD49-FA6A9D5DB2FB}"/>
              </a:ext>
            </a:extLst>
          </p:cNvPr>
          <p:cNvCxnSpPr/>
          <p:nvPr/>
        </p:nvCxnSpPr>
        <p:spPr bwMode="auto">
          <a:xfrm>
            <a:off x="6362439" y="2610222"/>
            <a:ext cx="0" cy="133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F2F6F1C5-6725-4C8D-B929-F2D4303A95F5}"/>
              </a:ext>
            </a:extLst>
          </p:cNvPr>
          <p:cNvCxnSpPr/>
          <p:nvPr/>
        </p:nvCxnSpPr>
        <p:spPr bwMode="auto">
          <a:xfrm>
            <a:off x="6573744" y="2610222"/>
            <a:ext cx="0" cy="133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F612A60-C22B-494E-9D9C-F7684FA29FB1}"/>
              </a:ext>
            </a:extLst>
          </p:cNvPr>
          <p:cNvCxnSpPr/>
          <p:nvPr/>
        </p:nvCxnSpPr>
        <p:spPr bwMode="auto">
          <a:xfrm>
            <a:off x="6785049" y="2610222"/>
            <a:ext cx="0" cy="133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81E8D62B-FD3E-4CB8-AC4D-9E3A99F491A2}"/>
              </a:ext>
            </a:extLst>
          </p:cNvPr>
          <p:cNvCxnSpPr/>
          <p:nvPr/>
        </p:nvCxnSpPr>
        <p:spPr bwMode="auto">
          <a:xfrm>
            <a:off x="6996354" y="2610222"/>
            <a:ext cx="0" cy="133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D61679E-7BEA-4C74-AED8-47302ABB4767}"/>
              </a:ext>
            </a:extLst>
          </p:cNvPr>
          <p:cNvCxnSpPr/>
          <p:nvPr/>
        </p:nvCxnSpPr>
        <p:spPr bwMode="auto">
          <a:xfrm>
            <a:off x="7207659" y="2610222"/>
            <a:ext cx="0" cy="133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690744"/>
            <a:ext cx="1402407" cy="158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4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tton1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animBg="1"/>
      <p:bldP spid="664609" grpId="0" animBg="1"/>
      <p:bldP spid="127" grpId="0"/>
      <p:bldP spid="128" grpId="0" autoUpdateAnimBg="0"/>
      <p:bldP spid="129" grpId="0" autoUpdateAnimBg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7704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(8)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典型芯片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74LS279      4 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latches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1507" name="Picture 9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19" y="1844824"/>
            <a:ext cx="8424862" cy="42484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333750" indent="-3333750" eaLnBrk="1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600" b="1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总结：</a:t>
            </a:r>
            <a:endParaRPr lang="en-US" altLang="zh-CN" sz="2600" b="1" dirty="0">
              <a:solidFill>
                <a:schemeClr val="bg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在众多的触发器中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S-R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锁存器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是最基本的，其他触发器都是在它的基础上逐步改进和完善后形成的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用途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：记忆状态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优点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：结构简单</a:t>
            </a: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缺点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6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defRPr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l-GR" sz="2600" dirty="0" smtClean="0">
                <a:latin typeface="黑体" pitchFamily="49" charset="-122"/>
                <a:ea typeface="黑体" pitchFamily="49" charset="-122"/>
              </a:rPr>
              <a:t>①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 输入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存在约束，使用不便；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defRPr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l-GR" sz="2600" dirty="0">
                <a:latin typeface="黑体" pitchFamily="49" charset="-122"/>
                <a:ea typeface="黑体" pitchFamily="49" charset="-122"/>
              </a:rPr>
              <a:t>②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 状态改变由输入直接控制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给使用带来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局限性。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 marL="3333750" indent="-3333750" eaLnBrk="1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altLang="zh-CN" sz="3200" b="1" dirty="0">
              <a:latin typeface="Arial" charset="0"/>
            </a:endParaRPr>
          </a:p>
          <a:p>
            <a:pPr marL="3333750" indent="-3333750" eaLnBrk="1" hangingPunct="1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el-GR" sz="26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52874"/>
              </p:ext>
            </p:extLst>
          </p:nvPr>
        </p:nvGraphicFramePr>
        <p:xfrm>
          <a:off x="1403648" y="3704179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704179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30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门控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24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endParaRPr lang="en-US" altLang="zh-CN" sz="30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6A8B2-CDCE-4E0A-B737-F798DFF3C5F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7534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898070"/>
              </p:ext>
            </p:extLst>
          </p:nvPr>
        </p:nvGraphicFramePr>
        <p:xfrm>
          <a:off x="785664" y="2420888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3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64" y="2420888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22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endParaRPr lang="en-US" altLang="zh-CN" sz="30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6A8B2-CDCE-4E0A-B737-F798DFF3C5F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12839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22476"/>
            <a:ext cx="1217159" cy="145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74" y="1403127"/>
            <a:ext cx="1719411" cy="33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5508625" y="981075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684213" y="981075"/>
            <a:ext cx="345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电路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755650" y="3929063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pic>
        <p:nvPicPr>
          <p:cNvPr id="2253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5" y="1656589"/>
            <a:ext cx="35623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门控锁存器（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Gated D Latch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6020719" y="2011411"/>
            <a:ext cx="1944215" cy="132468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6020719" y="3397179"/>
            <a:ext cx="1944215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6020719" y="4005064"/>
            <a:ext cx="1944216" cy="71900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7964934" y="2348880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7964934" y="3395958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964934" y="4084268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35690"/>
              </p:ext>
            </p:extLst>
          </p:nvPr>
        </p:nvGraphicFramePr>
        <p:xfrm>
          <a:off x="3236305" y="4005329"/>
          <a:ext cx="198440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G</a:t>
                      </a:r>
                      <a:endParaRPr lang="zh-CN" altLang="en-US" sz="2400" b="1" i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zh-CN" altLang="en-US" sz="2400" b="1" i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zh-CN" altLang="en-US" sz="2400" b="1" i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zh-CN" altLang="en-US" sz="2400" b="1" i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1727"/>
              </p:ext>
            </p:extLst>
          </p:nvPr>
        </p:nvGraphicFramePr>
        <p:xfrm>
          <a:off x="5217455" y="4005329"/>
          <a:ext cx="59055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Q</a:t>
                      </a:r>
                      <a:r>
                        <a:rPr lang="en-US" altLang="zh-CN" sz="2400" b="1" baseline="30000" dirty="0" smtClean="0">
                          <a:solidFill>
                            <a:schemeClr val="bg2"/>
                          </a:solidFill>
                        </a:rPr>
                        <a:t>+</a:t>
                      </a:r>
                      <a:endParaRPr lang="zh-CN" altLang="en-US" sz="2400" b="1" baseline="300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Q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Q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058200" y="4483567"/>
            <a:ext cx="2870893" cy="864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3077014" y="5373216"/>
            <a:ext cx="2863138" cy="468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077012" y="5863189"/>
            <a:ext cx="2852082" cy="432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395213" y="854926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(4)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次态的表达式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3555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94" y="1240747"/>
            <a:ext cx="3260716" cy="19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54" y="3328007"/>
            <a:ext cx="44291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14"/>
          <p:cNvSpPr txBox="1">
            <a:spLocks noChangeArrowheads="1"/>
          </p:cNvSpPr>
          <p:nvPr/>
        </p:nvSpPr>
        <p:spPr bwMode="auto">
          <a:xfrm>
            <a:off x="380832" y="2974962"/>
            <a:ext cx="374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时序分析</a:t>
            </a:r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404842" y="5693419"/>
            <a:ext cx="7920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(6)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典型芯片 ： 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74LS373 ——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8 D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</a:p>
        </p:txBody>
      </p:sp>
      <p:sp>
        <p:nvSpPr>
          <p:cNvPr id="2356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门控锁存器（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Gated D Latch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5" y="3577698"/>
            <a:ext cx="2978866" cy="134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77" y="289506"/>
            <a:ext cx="1116236" cy="220339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可选过程 2"/>
          <p:cNvSpPr/>
          <p:nvPr/>
        </p:nvSpPr>
        <p:spPr bwMode="auto">
          <a:xfrm>
            <a:off x="6981109" y="5085561"/>
            <a:ext cx="1728304" cy="576752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透明锁存器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153"/>
          <p:cNvSpPr txBox="1">
            <a:spLocks noChangeArrowheads="1"/>
          </p:cNvSpPr>
          <p:nvPr/>
        </p:nvSpPr>
        <p:spPr bwMode="auto">
          <a:xfrm>
            <a:off x="6372200" y="2549593"/>
            <a:ext cx="2555751" cy="52322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Q</a:t>
            </a:r>
            <a:r>
              <a:rPr lang="en-US" altLang="zh-CN" sz="2800" b="1" baseline="30000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+</a:t>
            </a:r>
            <a:r>
              <a:rPr lang="en-US" altLang="zh-CN" sz="2800" b="1" baseline="50000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=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GD 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+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G</a:t>
            </a:r>
            <a:r>
              <a:rPr lang="en-US" altLang="zh-CN" sz="2800" b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’</a:t>
            </a:r>
            <a:r>
              <a:rPr lang="en-US" altLang="zh-CN" sz="2800" b="1" i="1" dirty="0" smtClean="0">
                <a:solidFill>
                  <a:schemeClr val="bg2"/>
                </a:solidFill>
                <a:latin typeface="+mn-lt"/>
                <a:ea typeface="黑体" panose="02010609060101010101" pitchFamily="49" charset="-122"/>
              </a:rPr>
              <a:t>Q</a:t>
            </a:r>
            <a:endParaRPr lang="en-US" altLang="zh-CN" sz="2800" b="1" i="1" dirty="0">
              <a:solidFill>
                <a:schemeClr val="bg2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3" grpId="0" animBg="1"/>
      <p:bldP spid="1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0063" y="428625"/>
            <a:ext cx="8305800" cy="3429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defRPr/>
            </a:pPr>
            <a:r>
              <a:rPr lang="zh-CN" altLang="en-US" sz="2600" b="1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总结：</a:t>
            </a:r>
            <a:endParaRPr lang="en-US" altLang="zh-CN" sz="2600" b="1" dirty="0">
              <a:solidFill>
                <a:schemeClr val="bg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优点：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结构简单，仅一个输入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端，无输入约束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450850" indent="-450850" eaLnBrk="1" hangingPunct="1">
              <a:spcBef>
                <a:spcPts val="1200"/>
              </a:spcBef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chemeClr val="bg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缺点：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使能电位作用期间，只要输入信号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改变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有时是干扰信号加入），触发器的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跟着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改变；</a:t>
            </a:r>
            <a:r>
              <a:rPr kumimoji="0" lang="zh-CN" altLang="en-US" sz="2600" dirty="0">
                <a:latin typeface="黑体" pitchFamily="49" charset="-122"/>
                <a:ea typeface="黑体" pitchFamily="49" charset="-122"/>
              </a:rPr>
              <a:t>存在“</a:t>
            </a:r>
            <a:r>
              <a:rPr kumimoji="0" lang="zh-CN" altLang="en-US" sz="2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空翻</a:t>
            </a:r>
            <a:r>
              <a:rPr kumimoji="0" lang="zh-CN" altLang="en-US" sz="2600" dirty="0">
                <a:latin typeface="黑体" pitchFamily="49" charset="-122"/>
                <a:ea typeface="黑体" pitchFamily="49" charset="-122"/>
              </a:rPr>
              <a:t>”现象</a:t>
            </a:r>
            <a:endParaRPr lang="zh-CN" altLang="el-GR" sz="2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46705" y="3053377"/>
            <a:ext cx="3183284" cy="1041450"/>
          </a:xfrm>
          <a:prstGeom prst="wedgeRoundRectCallout">
            <a:avLst>
              <a:gd name="adj1" fmla="val -5407"/>
              <a:gd name="adj2" fmla="val -65759"/>
              <a:gd name="adj3" fmla="val 16667"/>
            </a:avLst>
          </a:prstGeom>
          <a:solidFill>
            <a:schemeClr val="tx1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同一时钟内，触发器状态</a:t>
            </a:r>
            <a:r>
              <a:rPr kumimoji="0" lang="zh-CN" altLang="en-US" sz="2400" b="1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发生多次</a:t>
            </a:r>
            <a:r>
              <a:rPr kumimoji="0" lang="zh-CN" altLang="en-US" sz="24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585864" y="422515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2585864" y="490552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2585864" y="558588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130252" y="4294212"/>
            <a:ext cx="4572000" cy="381000"/>
            <a:chOff x="768" y="3024"/>
            <a:chExt cx="2165" cy="240"/>
          </a:xfrm>
        </p:grpSpPr>
        <p:sp>
          <p:nvSpPr>
            <p:cNvPr id="24627" name="Line 39"/>
            <p:cNvSpPr>
              <a:spLocks noChangeShapeType="1"/>
            </p:cNvSpPr>
            <p:nvPr/>
          </p:nvSpPr>
          <p:spPr bwMode="auto">
            <a:xfrm>
              <a:off x="1077" y="3024"/>
              <a:ext cx="31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8" name="Line 40"/>
            <p:cNvSpPr>
              <a:spLocks noChangeShapeType="1"/>
            </p:cNvSpPr>
            <p:nvPr/>
          </p:nvSpPr>
          <p:spPr bwMode="auto">
            <a:xfrm>
              <a:off x="1387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9" name="Line 41"/>
            <p:cNvSpPr>
              <a:spLocks noChangeShapeType="1"/>
            </p:cNvSpPr>
            <p:nvPr/>
          </p:nvSpPr>
          <p:spPr bwMode="auto">
            <a:xfrm>
              <a:off x="1077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0" name="Line 42"/>
            <p:cNvSpPr>
              <a:spLocks noChangeShapeType="1"/>
            </p:cNvSpPr>
            <p:nvPr/>
          </p:nvSpPr>
          <p:spPr bwMode="auto">
            <a:xfrm>
              <a:off x="1387" y="326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1" name="Line 43"/>
            <p:cNvSpPr>
              <a:spLocks noChangeShapeType="1"/>
            </p:cNvSpPr>
            <p:nvPr/>
          </p:nvSpPr>
          <p:spPr bwMode="auto">
            <a:xfrm>
              <a:off x="1696" y="302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2" name="Line 44"/>
            <p:cNvSpPr>
              <a:spLocks noChangeShapeType="1"/>
            </p:cNvSpPr>
            <p:nvPr/>
          </p:nvSpPr>
          <p:spPr bwMode="auto">
            <a:xfrm>
              <a:off x="2005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3" name="Line 45"/>
            <p:cNvSpPr>
              <a:spLocks noChangeShapeType="1"/>
            </p:cNvSpPr>
            <p:nvPr/>
          </p:nvSpPr>
          <p:spPr bwMode="auto">
            <a:xfrm>
              <a:off x="1696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4" name="Line 46"/>
            <p:cNvSpPr>
              <a:spLocks noChangeShapeType="1"/>
            </p:cNvSpPr>
            <p:nvPr/>
          </p:nvSpPr>
          <p:spPr bwMode="auto">
            <a:xfrm>
              <a:off x="2005" y="3264"/>
              <a:ext cx="31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5" name="Line 47"/>
            <p:cNvSpPr>
              <a:spLocks noChangeShapeType="1"/>
            </p:cNvSpPr>
            <p:nvPr/>
          </p:nvSpPr>
          <p:spPr bwMode="auto">
            <a:xfrm>
              <a:off x="2315" y="302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6" name="Line 48"/>
            <p:cNvSpPr>
              <a:spLocks noChangeShapeType="1"/>
            </p:cNvSpPr>
            <p:nvPr/>
          </p:nvSpPr>
          <p:spPr bwMode="auto">
            <a:xfrm>
              <a:off x="2624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7" name="Line 49"/>
            <p:cNvSpPr>
              <a:spLocks noChangeShapeType="1"/>
            </p:cNvSpPr>
            <p:nvPr/>
          </p:nvSpPr>
          <p:spPr bwMode="auto">
            <a:xfrm>
              <a:off x="2315" y="302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8" name="Line 50"/>
            <p:cNvSpPr>
              <a:spLocks noChangeShapeType="1"/>
            </p:cNvSpPr>
            <p:nvPr/>
          </p:nvSpPr>
          <p:spPr bwMode="auto">
            <a:xfrm>
              <a:off x="2624" y="326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9" name="Line 55"/>
            <p:cNvSpPr>
              <a:spLocks noChangeShapeType="1"/>
            </p:cNvSpPr>
            <p:nvPr/>
          </p:nvSpPr>
          <p:spPr bwMode="auto">
            <a:xfrm>
              <a:off x="768" y="3264"/>
              <a:ext cx="30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3782715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>
            <a:off x="3930352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59"/>
          <p:cNvSpPr>
            <a:spLocks noChangeShapeType="1"/>
          </p:cNvSpPr>
          <p:nvPr/>
        </p:nvSpPr>
        <p:spPr bwMode="auto">
          <a:xfrm>
            <a:off x="4087515" y="4351362"/>
            <a:ext cx="0" cy="18288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>
            <a:off x="4335165" y="4351362"/>
            <a:ext cx="0" cy="18288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61"/>
          <p:cNvSpPr>
            <a:spLocks noChangeShapeType="1"/>
          </p:cNvSpPr>
          <p:nvPr/>
        </p:nvSpPr>
        <p:spPr bwMode="auto">
          <a:xfrm>
            <a:off x="5092402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5744865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63"/>
          <p:cNvSpPr>
            <a:spLocks noChangeShapeType="1"/>
          </p:cNvSpPr>
          <p:nvPr/>
        </p:nvSpPr>
        <p:spPr bwMode="auto">
          <a:xfrm>
            <a:off x="6983115" y="43323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64"/>
          <p:cNvSpPr>
            <a:spLocks noChangeShapeType="1"/>
          </p:cNvSpPr>
          <p:nvPr/>
        </p:nvSpPr>
        <p:spPr bwMode="auto">
          <a:xfrm>
            <a:off x="6697365" y="4294212"/>
            <a:ext cx="0" cy="1905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3111202" y="5761062"/>
            <a:ext cx="4591050" cy="342900"/>
            <a:chOff x="660" y="3900"/>
            <a:chExt cx="2892" cy="216"/>
          </a:xfrm>
        </p:grpSpPr>
        <p:sp>
          <p:nvSpPr>
            <p:cNvPr id="24613" name="Line 73"/>
            <p:cNvSpPr>
              <a:spLocks noChangeShapeType="1"/>
            </p:cNvSpPr>
            <p:nvPr/>
          </p:nvSpPr>
          <p:spPr bwMode="auto">
            <a:xfrm>
              <a:off x="1920" y="4104"/>
              <a:ext cx="995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4" name="Line 87"/>
            <p:cNvSpPr>
              <a:spLocks noChangeShapeType="1"/>
            </p:cNvSpPr>
            <p:nvPr/>
          </p:nvSpPr>
          <p:spPr bwMode="auto">
            <a:xfrm>
              <a:off x="1424" y="4104"/>
              <a:ext cx="4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5" name="Line 88"/>
            <p:cNvSpPr>
              <a:spLocks noChangeShapeType="1"/>
            </p:cNvSpPr>
            <p:nvPr/>
          </p:nvSpPr>
          <p:spPr bwMode="auto">
            <a:xfrm>
              <a:off x="1171" y="39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6" name="Line 89"/>
            <p:cNvSpPr>
              <a:spLocks noChangeShapeType="1"/>
            </p:cNvSpPr>
            <p:nvPr/>
          </p:nvSpPr>
          <p:spPr bwMode="auto">
            <a:xfrm flipH="1">
              <a:off x="660" y="4104"/>
              <a:ext cx="41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Line 90"/>
            <p:cNvSpPr>
              <a:spLocks noChangeShapeType="1"/>
            </p:cNvSpPr>
            <p:nvPr/>
          </p:nvSpPr>
          <p:spPr bwMode="auto">
            <a:xfrm>
              <a:off x="1184" y="409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Line 91"/>
            <p:cNvSpPr>
              <a:spLocks noChangeShapeType="1"/>
            </p:cNvSpPr>
            <p:nvPr/>
          </p:nvSpPr>
          <p:spPr bwMode="auto">
            <a:xfrm>
              <a:off x="1267" y="3900"/>
              <a:ext cx="0" cy="19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9" name="Line 92"/>
            <p:cNvSpPr>
              <a:spLocks noChangeShapeType="1"/>
            </p:cNvSpPr>
            <p:nvPr/>
          </p:nvSpPr>
          <p:spPr bwMode="auto">
            <a:xfrm>
              <a:off x="1268" y="3900"/>
              <a:ext cx="1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0" name="Line 93"/>
            <p:cNvSpPr>
              <a:spLocks noChangeShapeType="1"/>
            </p:cNvSpPr>
            <p:nvPr/>
          </p:nvSpPr>
          <p:spPr bwMode="auto">
            <a:xfrm>
              <a:off x="1424" y="39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1" name="Line 94"/>
            <p:cNvSpPr>
              <a:spLocks noChangeShapeType="1"/>
            </p:cNvSpPr>
            <p:nvPr/>
          </p:nvSpPr>
          <p:spPr bwMode="auto">
            <a:xfrm>
              <a:off x="1080" y="391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2" name="Line 95"/>
            <p:cNvSpPr>
              <a:spLocks noChangeShapeType="1"/>
            </p:cNvSpPr>
            <p:nvPr/>
          </p:nvSpPr>
          <p:spPr bwMode="auto">
            <a:xfrm>
              <a:off x="1080" y="39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3" name="Line 100"/>
            <p:cNvSpPr>
              <a:spLocks noChangeShapeType="1"/>
            </p:cNvSpPr>
            <p:nvPr/>
          </p:nvSpPr>
          <p:spPr bwMode="auto">
            <a:xfrm>
              <a:off x="2922" y="39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4" name="Line 101"/>
            <p:cNvSpPr>
              <a:spLocks noChangeShapeType="1"/>
            </p:cNvSpPr>
            <p:nvPr/>
          </p:nvSpPr>
          <p:spPr bwMode="auto">
            <a:xfrm>
              <a:off x="2911" y="3912"/>
              <a:ext cx="18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5" name="Line 102"/>
            <p:cNvSpPr>
              <a:spLocks noChangeShapeType="1"/>
            </p:cNvSpPr>
            <p:nvPr/>
          </p:nvSpPr>
          <p:spPr bwMode="auto">
            <a:xfrm>
              <a:off x="3084" y="392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6" name="Line 103"/>
            <p:cNvSpPr>
              <a:spLocks noChangeShapeType="1"/>
            </p:cNvSpPr>
            <p:nvPr/>
          </p:nvSpPr>
          <p:spPr bwMode="auto">
            <a:xfrm>
              <a:off x="3072" y="411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3131840" y="4980012"/>
            <a:ext cx="4608513" cy="381000"/>
            <a:chOff x="673" y="3408"/>
            <a:chExt cx="2903" cy="240"/>
          </a:xfrm>
        </p:grpSpPr>
        <p:sp>
          <p:nvSpPr>
            <p:cNvPr id="24596" name="Line 66"/>
            <p:cNvSpPr>
              <a:spLocks noChangeShapeType="1"/>
            </p:cNvSpPr>
            <p:nvPr/>
          </p:nvSpPr>
          <p:spPr bwMode="auto">
            <a:xfrm>
              <a:off x="1425" y="3624"/>
              <a:ext cx="4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7" name="Line 67"/>
            <p:cNvSpPr>
              <a:spLocks noChangeShapeType="1"/>
            </p:cNvSpPr>
            <p:nvPr/>
          </p:nvSpPr>
          <p:spPr bwMode="auto">
            <a:xfrm>
              <a:off x="1929" y="3624"/>
              <a:ext cx="53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8" name="Line 68"/>
            <p:cNvSpPr>
              <a:spLocks noChangeShapeType="1"/>
            </p:cNvSpPr>
            <p:nvPr/>
          </p:nvSpPr>
          <p:spPr bwMode="auto">
            <a:xfrm>
              <a:off x="1172" y="343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69"/>
            <p:cNvSpPr>
              <a:spLocks noChangeShapeType="1"/>
            </p:cNvSpPr>
            <p:nvPr/>
          </p:nvSpPr>
          <p:spPr bwMode="auto">
            <a:xfrm flipH="1">
              <a:off x="673" y="3432"/>
              <a:ext cx="49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0" name="Line 77"/>
            <p:cNvSpPr>
              <a:spLocks noChangeShapeType="1"/>
            </p:cNvSpPr>
            <p:nvPr/>
          </p:nvSpPr>
          <p:spPr bwMode="auto">
            <a:xfrm>
              <a:off x="1185" y="3612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1" name="Line 78"/>
            <p:cNvSpPr>
              <a:spLocks noChangeShapeType="1"/>
            </p:cNvSpPr>
            <p:nvPr/>
          </p:nvSpPr>
          <p:spPr bwMode="auto">
            <a:xfrm>
              <a:off x="1268" y="340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2" name="Line 79"/>
            <p:cNvSpPr>
              <a:spLocks noChangeShapeType="1"/>
            </p:cNvSpPr>
            <p:nvPr/>
          </p:nvSpPr>
          <p:spPr bwMode="auto">
            <a:xfrm>
              <a:off x="1257" y="3420"/>
              <a:ext cx="18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3" name="Line 80"/>
            <p:cNvSpPr>
              <a:spLocks noChangeShapeType="1"/>
            </p:cNvSpPr>
            <p:nvPr/>
          </p:nvSpPr>
          <p:spPr bwMode="auto">
            <a:xfrm>
              <a:off x="1425" y="343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82"/>
            <p:cNvSpPr>
              <a:spLocks noChangeShapeType="1"/>
            </p:cNvSpPr>
            <p:nvPr/>
          </p:nvSpPr>
          <p:spPr bwMode="auto">
            <a:xfrm>
              <a:off x="2463" y="3624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83"/>
            <p:cNvSpPr>
              <a:spLocks noChangeShapeType="1"/>
            </p:cNvSpPr>
            <p:nvPr/>
          </p:nvSpPr>
          <p:spPr bwMode="auto">
            <a:xfrm>
              <a:off x="2546" y="343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6" name="Line 84"/>
            <p:cNvSpPr>
              <a:spLocks noChangeShapeType="1"/>
            </p:cNvSpPr>
            <p:nvPr/>
          </p:nvSpPr>
          <p:spPr bwMode="auto">
            <a:xfrm>
              <a:off x="2547" y="3432"/>
              <a:ext cx="1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7" name="Line 85"/>
            <p:cNvSpPr>
              <a:spLocks noChangeShapeType="1"/>
            </p:cNvSpPr>
            <p:nvPr/>
          </p:nvSpPr>
          <p:spPr bwMode="auto">
            <a:xfrm>
              <a:off x="2703" y="344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8" name="Line 96"/>
            <p:cNvSpPr>
              <a:spLocks noChangeShapeType="1"/>
            </p:cNvSpPr>
            <p:nvPr/>
          </p:nvSpPr>
          <p:spPr bwMode="auto">
            <a:xfrm>
              <a:off x="2700" y="3636"/>
              <a:ext cx="23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9" name="Line 97"/>
            <p:cNvSpPr>
              <a:spLocks noChangeShapeType="1"/>
            </p:cNvSpPr>
            <p:nvPr/>
          </p:nvSpPr>
          <p:spPr bwMode="auto">
            <a:xfrm>
              <a:off x="2915" y="344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0" name="Line 98"/>
            <p:cNvSpPr>
              <a:spLocks noChangeShapeType="1"/>
            </p:cNvSpPr>
            <p:nvPr/>
          </p:nvSpPr>
          <p:spPr bwMode="auto">
            <a:xfrm>
              <a:off x="2904" y="3444"/>
              <a:ext cx="2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1" name="Line 99"/>
            <p:cNvSpPr>
              <a:spLocks noChangeShapeType="1"/>
            </p:cNvSpPr>
            <p:nvPr/>
          </p:nvSpPr>
          <p:spPr bwMode="auto">
            <a:xfrm>
              <a:off x="3096" y="345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Line 104"/>
            <p:cNvSpPr>
              <a:spLocks noChangeShapeType="1"/>
            </p:cNvSpPr>
            <p:nvPr/>
          </p:nvSpPr>
          <p:spPr bwMode="auto">
            <a:xfrm>
              <a:off x="3096" y="364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  <p:bldP spid="5" grpId="0" animBg="1" autoUpdateAnimBg="0"/>
      <p:bldP spid="6" grpId="0" autoUpdateAnimBg="0"/>
      <p:bldP spid="7" grpId="0" autoUpdateAnimBg="0"/>
      <p:bldP spid="8" grpId="0" autoUpdateAnimBg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0825" y="2492896"/>
            <a:ext cx="8153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200" b="1" dirty="0">
                <a:latin typeface="+mn-ea"/>
                <a:ea typeface="+mn-ea"/>
              </a:rPr>
              <a:t> </a:t>
            </a:r>
            <a:r>
              <a:rPr kumimoji="0" lang="zh-CN" altLang="el-GR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☆</a:t>
            </a:r>
            <a:r>
              <a:rPr kumimoji="0" lang="en-US" altLang="zh-CN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zh-CN" altLang="en-US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关键问题</a:t>
            </a:r>
            <a:r>
              <a:rPr kumimoji="0" lang="zh-CN" altLang="en-US" sz="3200" b="1" dirty="0">
                <a:latin typeface="+mn-ea"/>
                <a:ea typeface="+mn-ea"/>
              </a:rPr>
              <a:t>：电平（电位）触发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0" lang="zh-CN" altLang="en-US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zh-CN" altLang="el-GR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☆</a:t>
            </a:r>
            <a:r>
              <a:rPr kumimoji="0" lang="zh-CN" altLang="en-US" sz="32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解决方案</a:t>
            </a:r>
            <a:r>
              <a:rPr kumimoji="0" lang="zh-CN" altLang="en-US" sz="3200" b="1" dirty="0" smtClean="0">
                <a:latin typeface="+mn-ea"/>
                <a:ea typeface="+mn-ea"/>
              </a:rPr>
              <a:t>：将电平触发改为</a:t>
            </a:r>
            <a:r>
              <a:rPr kumimoji="0"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边沿触发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300" y="1126303"/>
            <a:ext cx="815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n"/>
              <a:defRPr/>
            </a:pPr>
            <a:r>
              <a:rPr kumimoji="0" lang="en-US" altLang="zh-CN" sz="2800" b="1" dirty="0">
                <a:latin typeface="+mn-ea"/>
                <a:ea typeface="+mn-ea"/>
              </a:rPr>
              <a:t>“</a:t>
            </a:r>
            <a:r>
              <a:rPr kumimoji="0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空翻</a:t>
            </a:r>
            <a:r>
              <a:rPr kumimoji="0" lang="zh-CN" altLang="en-US" sz="2800" b="1" dirty="0">
                <a:latin typeface="+mn-ea"/>
                <a:ea typeface="+mn-ea"/>
              </a:rPr>
              <a:t>”现象是锁存器（或电平方式触发器）共有的</a:t>
            </a:r>
            <a:r>
              <a:rPr kumimoji="0" lang="zh-CN" altLang="en-US" sz="2800" b="1" dirty="0" smtClean="0">
                <a:latin typeface="+mn-ea"/>
                <a:ea typeface="+mn-ea"/>
              </a:rPr>
              <a:t>问题</a:t>
            </a:r>
            <a:endParaRPr kumimoji="0" lang="en-US" altLang="zh-CN" sz="2800" b="1" dirty="0" smtClean="0">
              <a:latin typeface="+mn-ea"/>
              <a:ea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038225" y="4653483"/>
            <a:ext cx="7648575" cy="9540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38250" indent="-12382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特征：触发器的状态仅在时钟信号的</a:t>
            </a:r>
            <a:r>
              <a:rPr kumimoji="0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上升沿</a:t>
            </a:r>
            <a:r>
              <a:rPr kumimoji="0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或</a:t>
            </a:r>
            <a:r>
              <a:rPr kumimoji="0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下降沿 </a:t>
            </a:r>
            <a:r>
              <a:rPr kumimoji="0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发生改变 </a:t>
            </a:r>
          </a:p>
        </p:txBody>
      </p:sp>
      <p:sp>
        <p:nvSpPr>
          <p:cNvPr id="25610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门控锁存器（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Gated D Latch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utoUpdateAnimBg="0"/>
      <p:bldP spid="1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259513"/>
              </p:ext>
            </p:extLst>
          </p:nvPr>
        </p:nvGraphicFramePr>
        <p:xfrm>
          <a:off x="857672" y="3177728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672" y="3177728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22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endParaRPr lang="en-US" altLang="zh-CN" sz="30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6A8B2-CDCE-4E0A-B737-F798DFF3C5F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97343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955294"/>
              </p:ext>
            </p:extLst>
          </p:nvPr>
        </p:nvGraphicFramePr>
        <p:xfrm>
          <a:off x="395536" y="2276872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76872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1570722"/>
            <a:ext cx="7992888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solidFill>
                  <a:schemeClr val="bg1"/>
                </a:solidFill>
              </a:rPr>
              <a:t>触发器</a:t>
            </a:r>
            <a:endParaRPr lang="en-US" altLang="zh-CN" sz="3000" b="1" dirty="0" smtClean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D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</a:t>
            </a:r>
            <a:r>
              <a:rPr lang="en-US" altLang="zh-CN" b="1" dirty="0"/>
              <a:t>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S-R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3.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J-K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 smtClean="0"/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T’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/>
              <a:t>    </a:t>
            </a:r>
            <a:r>
              <a:rPr lang="en-US" altLang="zh-CN" b="1" dirty="0" smtClean="0"/>
              <a:t>1.</a:t>
            </a:r>
            <a:r>
              <a:rPr lang="zh-CN" altLang="zh-CN" b="1" dirty="0"/>
              <a:t>次态方程</a:t>
            </a:r>
            <a:r>
              <a:rPr lang="en-US" altLang="zh-CN" b="1" dirty="0"/>
              <a:t>;  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时序分析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  </a:t>
            </a:r>
            <a:fld id="{AC4AC339-1079-46B0-9B89-333E52809500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7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33" y="1098763"/>
            <a:ext cx="2763837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4">
            <a:lum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47" y="1097400"/>
            <a:ext cx="2778125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8" y="4099966"/>
            <a:ext cx="15843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467544" y="842751"/>
            <a:ext cx="2089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539552" y="3407684"/>
            <a:ext cx="2663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2765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00192" y="6332147"/>
            <a:ext cx="1905000" cy="457200"/>
          </a:xfrm>
        </p:spPr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483445" y="3407684"/>
            <a:ext cx="374473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次态方程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3939977" y="5459901"/>
            <a:ext cx="2055812" cy="644525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4669439" y="3768046"/>
            <a:ext cx="1427163" cy="608013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003873" y="4078776"/>
            <a:ext cx="3168650" cy="1952625"/>
            <a:chOff x="5076056" y="1124744"/>
            <a:chExt cx="3168650" cy="1952625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076056" y="1124744"/>
              <a:ext cx="3168650" cy="1952625"/>
              <a:chOff x="2688" y="2208"/>
              <a:chExt cx="1996" cy="1230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888" y="3112"/>
                <a:ext cx="768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120" y="3112"/>
                <a:ext cx="768" cy="326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888" y="2784"/>
                <a:ext cx="768" cy="32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768" cy="328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120" y="3112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3148" y="343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654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65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4656" y="3112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4656" y="2784"/>
                <a:ext cx="0" cy="328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2832" y="2400"/>
                <a:ext cx="288" cy="384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396" y="2352"/>
                <a:ext cx="115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         </a:t>
                </a: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1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736" y="2832"/>
                <a:ext cx="384" cy="49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688" y="2400"/>
                <a:ext cx="38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928" y="2208"/>
                <a:ext cx="38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  <a:r>
                  <a:rPr lang="en-US" altLang="zh-CN" b="1" baseline="30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cxnSp>
          <p:nvCxnSpPr>
            <p:cNvPr id="15" name="直接连接符 3"/>
            <p:cNvCxnSpPr>
              <a:cxnSpLocks noChangeShapeType="1"/>
              <a:stCxn id="25" idx="0"/>
            </p:cNvCxnSpPr>
            <p:nvPr/>
          </p:nvCxnSpPr>
          <p:spPr bwMode="auto">
            <a:xfrm>
              <a:off x="8200256" y="2559844"/>
              <a:ext cx="0" cy="517525"/>
            </a:xfrm>
            <a:prstGeom prst="line">
              <a:avLst/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utoShape 8"/>
              <p:cNvSpPr>
                <a:spLocks noChangeArrowheads="1"/>
              </p:cNvSpPr>
              <p:nvPr/>
            </p:nvSpPr>
            <p:spPr bwMode="auto">
              <a:xfrm>
                <a:off x="395536" y="1503363"/>
                <a:ext cx="1872208" cy="1210212"/>
              </a:xfrm>
              <a:prstGeom prst="wedgeRoundRectCallout">
                <a:avLst>
                  <a:gd name="adj1" fmla="val 37281"/>
                  <a:gd name="adj2" fmla="val 73733"/>
                  <a:gd name="adj3" fmla="val 16667"/>
                </a:avLst>
              </a:prstGeom>
              <a:solidFill>
                <a:schemeClr val="tx1"/>
              </a:solid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kumimoji="0" lang="zh-CN" altLang="en-US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只在时钟从</a:t>
                </a:r>
                <a:r>
                  <a:rPr kumimoji="0" lang="en-US" altLang="zh-CN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14:m>
                  <m:oMath xmlns:m="http://schemas.openxmlformats.org/officeDocument/2006/math">
                    <m:r>
                      <a:rPr kumimoji="0"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0" lang="en-US" altLang="zh-CN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kumimoji="0" lang="zh-CN" altLang="en-US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的变化瞬间改变</a:t>
                </a:r>
                <a:endParaRPr kumimoji="0" lang="zh-CN" altLang="en-US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AutoShap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503363"/>
                <a:ext cx="1872208" cy="1210212"/>
              </a:xfrm>
              <a:prstGeom prst="wedgeRoundRectCallout">
                <a:avLst>
                  <a:gd name="adj1" fmla="val 37281"/>
                  <a:gd name="adj2" fmla="val 73733"/>
                  <a:gd name="adj3" fmla="val 16667"/>
                </a:avLst>
              </a:prstGeom>
              <a:blipFill rotWithShape="0">
                <a:blip r:embed="rId6"/>
                <a:stretch>
                  <a:fillRect l="-958"/>
                </a:stretch>
              </a:blip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AutoShape 8"/>
              <p:cNvSpPr>
                <a:spLocks noChangeArrowheads="1"/>
              </p:cNvSpPr>
              <p:nvPr/>
            </p:nvSpPr>
            <p:spPr bwMode="auto">
              <a:xfrm>
                <a:off x="6948265" y="1424494"/>
                <a:ext cx="1872208" cy="1210212"/>
              </a:xfrm>
              <a:prstGeom prst="wedgeRoundRectCallout">
                <a:avLst>
                  <a:gd name="adj1" fmla="val -50567"/>
                  <a:gd name="adj2" fmla="val 80303"/>
                  <a:gd name="adj3" fmla="val 16667"/>
                </a:avLst>
              </a:prstGeom>
              <a:solidFill>
                <a:schemeClr val="tx1"/>
              </a:solid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kumimoji="0" lang="zh-CN" altLang="en-US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只在时钟从</a:t>
                </a:r>
                <a14:m>
                  <m:oMath xmlns:m="http://schemas.openxmlformats.org/officeDocument/2006/math">
                    <m:r>
                      <a:rPr kumimoji="0" lang="en-US" altLang="zh-CN" sz="24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0" lang="en-US" altLang="zh-CN" sz="24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zh-CN" altLang="en-US" sz="2400" b="1" dirty="0" smtClean="0">
                    <a:solidFill>
                      <a:schemeClr val="bg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的变化瞬间改变</a:t>
                </a:r>
                <a:endParaRPr kumimoji="0" lang="zh-CN" altLang="en-US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" name="AutoShap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5" y="1424494"/>
                <a:ext cx="1872208" cy="1210212"/>
              </a:xfrm>
              <a:prstGeom prst="wedgeRoundRectCallout">
                <a:avLst>
                  <a:gd name="adj1" fmla="val -50567"/>
                  <a:gd name="adj2" fmla="val 80303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6553200" y="3407684"/>
            <a:ext cx="241907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驱动表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0875"/>
                  </p:ext>
                </p:extLst>
              </p:nvPr>
            </p:nvGraphicFramePr>
            <p:xfrm>
              <a:off x="6485072" y="3933056"/>
              <a:ext cx="2119376" cy="23825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15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3312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b="1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D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2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2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2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endParaRPr lang="en-US" altLang="zh-CN" sz="2400" b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0875"/>
                  </p:ext>
                </p:extLst>
              </p:nvPr>
            </p:nvGraphicFramePr>
            <p:xfrm>
              <a:off x="6485072" y="3933056"/>
              <a:ext cx="2119376" cy="23825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15320"/>
                    <a:gridCol w="504056"/>
                  </a:tblGrid>
                  <a:tr h="5331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128" t="-3409" r="-33459" b="-3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D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623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8"/>
                          <a:stretch>
                            <a:fillRect l="-1128" t="-119737" r="-33459" b="-33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</a:tr>
                  <a:tr h="4623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8"/>
                          <a:stretch>
                            <a:fillRect l="-1128" t="-219737" r="-33459" b="-23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623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8"/>
                          <a:stretch>
                            <a:fillRect l="-1128" t="-319737" r="-33459" b="-13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623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1128" t="-419737" r="-33459" b="-3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endParaRPr lang="en-US" altLang="zh-CN" sz="2400" b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 autoUpdateAnimBg="0"/>
      <p:bldP spid="32" grpId="0" animBg="1" autoUpdateAnimBg="0"/>
      <p:bldP spid="3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344561" y="946236"/>
            <a:ext cx="3743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实现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9124"/>
          <a:stretch/>
        </p:blipFill>
        <p:spPr>
          <a:xfrm>
            <a:off x="466688" y="1470111"/>
            <a:ext cx="7991512" cy="1817439"/>
          </a:xfrm>
          <a:prstGeom prst="rect">
            <a:avLst/>
          </a:prstGeom>
        </p:spPr>
      </p:pic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187624" y="2209677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4462444" y="1375390"/>
            <a:ext cx="613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=D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7327340" y="1387359"/>
            <a:ext cx="989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保持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1468619" y="2211422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4427984" y="1844824"/>
            <a:ext cx="86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保持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01840" y="1875789"/>
            <a:ext cx="86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=P</a:t>
            </a:r>
            <a:endParaRPr lang="en-US" altLang="zh-CN" sz="24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1794139" y="2213167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0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4481211" y="2170377"/>
            <a:ext cx="8243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=D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7318483" y="2285580"/>
            <a:ext cx="8243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</a:rPr>
              <a:t>保持</a:t>
            </a:r>
            <a:endParaRPr lang="en-US" altLang="zh-CN" sz="24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616" y="44624"/>
            <a:ext cx="1630888" cy="130489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72" y="3717032"/>
            <a:ext cx="8352928" cy="2622694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035969C-D792-4FB6-95BB-6EB1647E47EB}"/>
              </a:ext>
            </a:extLst>
          </p:cNvPr>
          <p:cNvCxnSpPr/>
          <p:nvPr/>
        </p:nvCxnSpPr>
        <p:spPr bwMode="auto">
          <a:xfrm>
            <a:off x="3203848" y="4293096"/>
            <a:ext cx="0" cy="23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BE7974B-C056-4C13-9B25-FE1EC3618D1A}"/>
              </a:ext>
            </a:extLst>
          </p:cNvPr>
          <p:cNvCxnSpPr/>
          <p:nvPr/>
        </p:nvCxnSpPr>
        <p:spPr bwMode="auto">
          <a:xfrm>
            <a:off x="4788024" y="4293096"/>
            <a:ext cx="0" cy="23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979482B-82E8-40C2-9BF9-5F9D662F7A1D}"/>
              </a:ext>
            </a:extLst>
          </p:cNvPr>
          <p:cNvCxnSpPr/>
          <p:nvPr/>
        </p:nvCxnSpPr>
        <p:spPr bwMode="auto">
          <a:xfrm>
            <a:off x="6372200" y="4293096"/>
            <a:ext cx="0" cy="23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10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237827" y="3068960"/>
            <a:ext cx="4877508" cy="830997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400" b="1" baseline="30000" dirty="0" smtClean="0">
                <a:solidFill>
                  <a:srgbClr val="00B050"/>
                </a:solidFill>
                <a:latin typeface="Arial" panose="020B0604020202020204" pitchFamily="34" charset="0"/>
              </a:rPr>
              <a:t>+ </a:t>
            </a:r>
            <a:r>
              <a:rPr lang="en-US" altLang="zh-CN" sz="2400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有效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沿之前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 D,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在上升沿之前的其他变化不影响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lang="zh-CN" altLang="en-US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值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23528" y="1434583"/>
            <a:ext cx="8640960" cy="205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zh-CN" altLang="en-US" sz="2600" dirty="0" smtClean="0">
                <a:solidFill>
                  <a:schemeClr val="bg2"/>
                </a:solidFill>
                <a:latin typeface="Arial" panose="020B0604020202020204" pitchFamily="34" charset="0"/>
              </a:rPr>
              <a:t>一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</a:rPr>
              <a:t>个边沿触发的触发器的输入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</a:rPr>
              <a:t> D 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</a:rPr>
              <a:t>必须在时钟的有效沿之前和之后保持一段时间的稳定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FF6600"/>
              </a:buClr>
              <a:buSzPct val="70000"/>
              <a:buNone/>
            </a:pPr>
            <a:r>
              <a:rPr lang="zh-CN" altLang="en-US" sz="2600" dirty="0" smtClean="0">
                <a:solidFill>
                  <a:schemeClr val="bg2"/>
                </a:solidFill>
                <a:latin typeface="Arial" panose="020B0604020202020204" pitchFamily="34" charset="0"/>
              </a:rPr>
              <a:t>   如果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</a:rPr>
              <a:t>在时钟有效沿同时变化，则触发器的行为是随机的，不可预测的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zh-CN" altLang="en-US" sz="2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9699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33319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3528" y="4014819"/>
            <a:ext cx="849694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传播延时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/>
              <a:t>时钟有效沿与输出结果改变之间的时间。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323528" y="4662891"/>
            <a:ext cx="849694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建立时间：</a:t>
            </a:r>
            <a:r>
              <a:rPr lang="zh-CN" altLang="en-US" sz="2800" dirty="0" smtClean="0"/>
              <a:t>有效沿之前 </a:t>
            </a:r>
            <a:r>
              <a:rPr lang="en-US" altLang="zh-CN" sz="2800" dirty="0" smtClean="0"/>
              <a:t>D </a:t>
            </a:r>
            <a:r>
              <a:rPr lang="zh-CN" altLang="en-US" sz="2800" dirty="0" smtClean="0"/>
              <a:t>必须稳定的时间。</a:t>
            </a:r>
            <a:endParaRPr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323528" y="5301208"/>
            <a:ext cx="8496944" cy="525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保持时间：</a:t>
            </a:r>
            <a:r>
              <a:rPr lang="zh-CN" altLang="en-US" sz="2800" dirty="0" smtClean="0"/>
              <a:t>有效沿之后 </a:t>
            </a:r>
            <a:r>
              <a:rPr lang="en-US" altLang="zh-CN" sz="2800" dirty="0" smtClean="0"/>
              <a:t>D </a:t>
            </a:r>
            <a:r>
              <a:rPr lang="zh-CN" altLang="en-US" sz="2800" dirty="0" smtClean="0"/>
              <a:t>必须稳定的时间。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80932"/>
            <a:ext cx="8640960" cy="27236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211960" y="1137456"/>
            <a:ext cx="648072" cy="1193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860032" y="1137456"/>
            <a:ext cx="648072" cy="1193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27984" y="3061040"/>
            <a:ext cx="1232520" cy="8640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696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与时间相关的概念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" grpId="0"/>
      <p:bldP spid="8" grpId="0"/>
      <p:bldP spid="9" grpId="0"/>
      <p:bldP spid="6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131840" y="1208836"/>
            <a:ext cx="5832647" cy="126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FF6600"/>
              </a:buClr>
              <a:buSzPct val="70000"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+mn-ea"/>
                <a:ea typeface="+mn-ea"/>
              </a:rPr>
              <a:t>假设左</a:t>
            </a:r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</a:rPr>
              <a:t>图中</a:t>
            </a:r>
            <a:r>
              <a:rPr lang="zh-CN" altLang="en-US" sz="2400" b="1" dirty="0" smtClean="0">
                <a:solidFill>
                  <a:schemeClr val="bg2"/>
                </a:solidFill>
                <a:latin typeface="+mn-ea"/>
                <a:ea typeface="+mn-ea"/>
              </a:rPr>
              <a:t>的反相器的传输延时 </a:t>
            </a:r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2ns</a:t>
            </a:r>
            <a:r>
              <a:rPr lang="zh-CN" altLang="en-US" sz="2400" b="1" dirty="0" smtClean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endParaRPr lang="en-US" altLang="zh-CN" sz="24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FF6600"/>
              </a:buClr>
              <a:buSzPct val="70000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</a:rPr>
              <a:t>           </a:t>
            </a:r>
            <a:r>
              <a:rPr lang="zh-CN" altLang="en-US" sz="2400" b="1" dirty="0" smtClean="0">
                <a:solidFill>
                  <a:schemeClr val="bg2"/>
                </a:solidFill>
                <a:latin typeface="+mn-ea"/>
                <a:ea typeface="+mn-ea"/>
              </a:rPr>
              <a:t>触发器的</a:t>
            </a:r>
            <a:r>
              <a:rPr lang="zh-CN" altLang="en-US" sz="2400" b="1" dirty="0">
                <a:solidFill>
                  <a:schemeClr val="bg2"/>
                </a:solidFill>
                <a:latin typeface="+mn-ea"/>
              </a:rPr>
              <a:t>传输延时 </a:t>
            </a:r>
            <a:r>
              <a:rPr lang="en-US" altLang="zh-CN" sz="2400" b="1" dirty="0">
                <a:solidFill>
                  <a:schemeClr val="bg2"/>
                </a:solidFill>
                <a:latin typeface="+mn-ea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5ns</a:t>
            </a:r>
            <a:r>
              <a:rPr lang="zh-CN" altLang="en-US" sz="2400" b="1" dirty="0" smtClean="0">
                <a:solidFill>
                  <a:schemeClr val="bg2"/>
                </a:solidFill>
                <a:latin typeface="+mn-ea"/>
              </a:rPr>
              <a:t>，</a:t>
            </a:r>
            <a:endParaRPr lang="en-US" altLang="zh-CN" sz="2400" b="1" dirty="0" smtClean="0">
              <a:solidFill>
                <a:schemeClr val="bg2"/>
              </a:solidFill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FF6600"/>
              </a:buClr>
              <a:buSzPct val="70000"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+mn-ea"/>
              </a:rPr>
              <a:t>      	</a:t>
            </a:r>
            <a:r>
              <a:rPr lang="zh-CN" altLang="en-US" sz="2400" b="1" dirty="0" smtClean="0">
                <a:solidFill>
                  <a:schemeClr val="bg2"/>
                </a:solidFill>
                <a:latin typeface="+mn-ea"/>
              </a:rPr>
              <a:t>建立时间 </a:t>
            </a:r>
            <a:r>
              <a:rPr lang="en-US" altLang="zh-CN" sz="2400" b="1" dirty="0" smtClean="0">
                <a:solidFill>
                  <a:schemeClr val="bg2"/>
                </a:solidFill>
                <a:latin typeface="+mn-ea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3ns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9699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D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与时间相关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的例子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33379"/>
            <a:ext cx="2414297" cy="16137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826330"/>
            <a:ext cx="4536504" cy="30243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5982" y="4350120"/>
            <a:ext cx="320392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SzPct val="70000"/>
            </a:pPr>
            <a:r>
              <a:rPr lang="en-US" altLang="zh-CN" b="1" dirty="0" smtClean="0">
                <a:latin typeface="+mn-ea"/>
              </a:rPr>
              <a:t>(2)</a:t>
            </a:r>
            <a:r>
              <a:rPr lang="zh-CN" altLang="en-US" b="1" dirty="0" smtClean="0">
                <a:latin typeface="+mn-ea"/>
              </a:rPr>
              <a:t> 能</a:t>
            </a:r>
            <a:r>
              <a:rPr lang="zh-CN" altLang="en-US" b="1" dirty="0">
                <a:latin typeface="+mn-ea"/>
              </a:rPr>
              <a:t>让该 </a:t>
            </a:r>
            <a:r>
              <a:rPr lang="en-US" altLang="zh-CN" b="1" dirty="0">
                <a:latin typeface="+mn-ea"/>
              </a:rPr>
              <a:t>D </a:t>
            </a:r>
            <a:r>
              <a:rPr lang="zh-CN" altLang="en-US" b="1" dirty="0">
                <a:latin typeface="+mn-ea"/>
              </a:rPr>
              <a:t>触发器正常</a:t>
            </a:r>
            <a:r>
              <a:rPr lang="zh-CN" altLang="en-US" b="1" dirty="0" smtClean="0">
                <a:latin typeface="+mn-ea"/>
              </a:rPr>
              <a:t>工作的最小时钟周期是多少？</a:t>
            </a:r>
            <a:endParaRPr lang="en-US" altLang="zh-CN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4048" y="2804994"/>
            <a:ext cx="327585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6600"/>
              </a:buClr>
              <a:buSzPct val="70000"/>
            </a:pPr>
            <a:r>
              <a:rPr lang="en-US" altLang="zh-CN" b="1" dirty="0">
                <a:latin typeface="+mn-ea"/>
              </a:rPr>
              <a:t>(1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左图</a:t>
            </a:r>
            <a:r>
              <a:rPr lang="zh-CN" altLang="en-US" b="1" dirty="0">
                <a:latin typeface="+mn-ea"/>
              </a:rPr>
              <a:t>周期为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9ns </a:t>
            </a:r>
            <a:r>
              <a:rPr lang="zh-CN" altLang="en-US" b="1" dirty="0">
                <a:latin typeface="+mn-ea"/>
              </a:rPr>
              <a:t>的时钟能让该 </a:t>
            </a:r>
            <a:r>
              <a:rPr lang="en-US" altLang="zh-CN" b="1" dirty="0">
                <a:latin typeface="+mn-ea"/>
              </a:rPr>
              <a:t>D </a:t>
            </a:r>
            <a:r>
              <a:rPr lang="zh-CN" altLang="en-US" b="1" dirty="0">
                <a:latin typeface="+mn-ea"/>
              </a:rPr>
              <a:t>触发器正常工作吗？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914503"/>
              </p:ext>
            </p:extLst>
          </p:nvPr>
        </p:nvGraphicFramePr>
        <p:xfrm>
          <a:off x="1403648" y="306896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6896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30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门控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24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endParaRPr lang="en-US" altLang="zh-CN" sz="3000" b="1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endParaRPr lang="en-US" altLang="zh-CN" sz="30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6A8B2-CDCE-4E0A-B737-F798DFF3C5F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48867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723500"/>
              </p:ext>
            </p:extLst>
          </p:nvPr>
        </p:nvGraphicFramePr>
        <p:xfrm>
          <a:off x="395536" y="3177729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77729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1570722"/>
            <a:ext cx="828092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solidFill>
                  <a:schemeClr val="bg1"/>
                </a:solidFill>
              </a:rPr>
              <a:t>触发器</a:t>
            </a:r>
            <a:endParaRPr lang="en-US" altLang="zh-CN" sz="3000" b="1" dirty="0" smtClean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D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</a:t>
            </a:r>
            <a:r>
              <a:rPr lang="en-US" altLang="zh-CN" b="1" dirty="0"/>
              <a:t>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S-R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3.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J-K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 smtClean="0"/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T’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/>
              <a:t>    </a:t>
            </a:r>
            <a:r>
              <a:rPr lang="en-US" altLang="zh-CN" b="1" dirty="0" smtClean="0"/>
              <a:t>1.</a:t>
            </a:r>
            <a:r>
              <a:rPr lang="zh-CN" altLang="zh-CN" b="1" dirty="0"/>
              <a:t>次态方程</a:t>
            </a:r>
            <a:r>
              <a:rPr lang="en-US" altLang="zh-CN" b="1" dirty="0"/>
              <a:t>;  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时序分析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  </a:t>
            </a:r>
            <a:fld id="{AC4AC339-1079-46B0-9B89-333E52809500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462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08639"/>
              </p:ext>
            </p:extLst>
          </p:nvPr>
        </p:nvGraphicFramePr>
        <p:xfrm>
          <a:off x="3131840" y="1402432"/>
          <a:ext cx="2511896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R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   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   </a:t>
                      </a:r>
                      <a:r>
                        <a:rPr lang="en-US" altLang="zh-CN" sz="2400" b="1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n+1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0    0    0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5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en-US" altLang="zh-CN" sz="2400" b="1" baseline="-300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0    0    1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0    1    0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0    1    1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1    0    0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1    0    1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1    1    0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1    1    1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1748" name="Picture 7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312"/>
            <a:ext cx="129562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93"/>
          <p:cNvSpPr txBox="1">
            <a:spLocks noChangeArrowheads="1"/>
          </p:cNvSpPr>
          <p:nvPr/>
        </p:nvSpPr>
        <p:spPr bwMode="auto">
          <a:xfrm>
            <a:off x="684213" y="836712"/>
            <a:ext cx="2089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31753" name="Text Box 94"/>
          <p:cNvSpPr txBox="1">
            <a:spLocks noChangeArrowheads="1"/>
          </p:cNvSpPr>
          <p:nvPr/>
        </p:nvSpPr>
        <p:spPr bwMode="auto">
          <a:xfrm>
            <a:off x="3059113" y="836712"/>
            <a:ext cx="2663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31754" name="AutoShape 95"/>
          <p:cNvSpPr>
            <a:spLocks noChangeArrowheads="1"/>
          </p:cNvSpPr>
          <p:nvPr/>
        </p:nvSpPr>
        <p:spPr bwMode="auto">
          <a:xfrm>
            <a:off x="5684341" y="2248792"/>
            <a:ext cx="503237" cy="360363"/>
          </a:xfrm>
          <a:prstGeom prst="rightArrow">
            <a:avLst>
              <a:gd name="adj1" fmla="val 50000"/>
              <a:gd name="adj2" fmla="val 34912"/>
            </a:avLst>
          </a:prstGeom>
          <a:solidFill>
            <a:schemeClr val="folHlink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5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63476" y="3772513"/>
            <a:ext cx="27718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+mn-ea"/>
              </a:rPr>
              <a:t> 与</a:t>
            </a:r>
            <a:r>
              <a:rPr lang="en-US" altLang="zh-CN" b="1" dirty="0" smtClean="0">
                <a:latin typeface="+mn-ea"/>
              </a:rPr>
              <a:t>S-R</a:t>
            </a:r>
            <a:r>
              <a:rPr lang="zh-CN" altLang="en-US" b="1" dirty="0" smtClean="0">
                <a:latin typeface="+mn-ea"/>
              </a:rPr>
              <a:t>锁存器的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相同处</a:t>
            </a:r>
            <a:r>
              <a:rPr lang="zh-CN" altLang="en-US" b="1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 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b="1" dirty="0" smtClean="0">
                <a:latin typeface="+mn-ea"/>
              </a:rPr>
              <a:t>真值表、次态方程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5589240"/>
            <a:ext cx="761031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不同处</a:t>
            </a:r>
            <a:r>
              <a:rPr lang="zh-CN" altLang="en-US" b="1" dirty="0" smtClean="0">
                <a:latin typeface="+mn-ea"/>
              </a:rPr>
              <a:t>：对</a:t>
            </a:r>
            <a:r>
              <a:rPr lang="en-US" altLang="zh-CN" b="1" dirty="0" smtClean="0">
                <a:latin typeface="+mn-ea"/>
              </a:rPr>
              <a:t>S-R</a:t>
            </a:r>
            <a:r>
              <a:rPr lang="zh-CN" altLang="en-US" b="1" dirty="0" smtClean="0">
                <a:latin typeface="+mn-ea"/>
              </a:rPr>
              <a:t>锁存器，</a:t>
            </a:r>
            <a:r>
              <a:rPr lang="en-US" altLang="zh-CN" b="1" dirty="0" smtClean="0">
                <a:latin typeface="+mn-ea"/>
              </a:rPr>
              <a:t>Q</a:t>
            </a:r>
            <a:r>
              <a:rPr lang="en-US" altLang="zh-CN" b="1" baseline="-25000" dirty="0" smtClean="0">
                <a:latin typeface="+mn-ea"/>
              </a:rPr>
              <a:t>n+1</a:t>
            </a:r>
            <a:r>
              <a:rPr lang="zh-CN" altLang="en-US" b="1" dirty="0">
                <a:latin typeface="+mn-ea"/>
              </a:rPr>
              <a:t>为传输延时</a:t>
            </a:r>
            <a:r>
              <a:rPr lang="zh-CN" altLang="en-US" b="1" dirty="0" smtClean="0">
                <a:latin typeface="+mn-ea"/>
              </a:rPr>
              <a:t>后的</a:t>
            </a:r>
            <a:r>
              <a:rPr lang="en-US" altLang="zh-CN" b="1" dirty="0" smtClean="0">
                <a:latin typeface="+mn-ea"/>
              </a:rPr>
              <a:t>Q</a:t>
            </a:r>
            <a:r>
              <a:rPr lang="zh-CN" altLang="en-US" b="1" dirty="0" smtClean="0">
                <a:latin typeface="+mn-ea"/>
              </a:rPr>
              <a:t>值；对</a:t>
            </a:r>
            <a:r>
              <a:rPr lang="en-US" altLang="zh-CN" b="1" dirty="0" smtClean="0">
                <a:latin typeface="+mn-ea"/>
              </a:rPr>
              <a:t>S-R</a:t>
            </a:r>
            <a:r>
              <a:rPr lang="zh-CN" altLang="en-US" b="1" dirty="0" smtClean="0">
                <a:latin typeface="+mn-ea"/>
              </a:rPr>
              <a:t>触发器，</a:t>
            </a:r>
            <a:r>
              <a:rPr lang="en-US" altLang="zh-CN" b="1" dirty="0" smtClean="0">
                <a:latin typeface="+mn-ea"/>
              </a:rPr>
              <a:t>Q</a:t>
            </a:r>
            <a:r>
              <a:rPr lang="en-US" altLang="zh-CN" b="1" baseline="-25000" dirty="0" smtClean="0">
                <a:latin typeface="+mn-ea"/>
              </a:rPr>
              <a:t>n+1</a:t>
            </a:r>
            <a:r>
              <a:rPr lang="zh-CN" altLang="en-US" b="1" dirty="0" smtClean="0">
                <a:latin typeface="+mn-ea"/>
              </a:rPr>
              <a:t>为时钟有效沿后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zh-CN" b="1" dirty="0">
                <a:latin typeface="+mn-ea"/>
              </a:rPr>
              <a:t>Q</a:t>
            </a:r>
            <a:r>
              <a:rPr lang="zh-CN" altLang="en-US" b="1" dirty="0">
                <a:latin typeface="+mn-ea"/>
              </a:rPr>
              <a:t>值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061024" y="1948589"/>
            <a:ext cx="2661914" cy="7920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3061023" y="2825012"/>
            <a:ext cx="2661915" cy="8200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061023" y="3794878"/>
            <a:ext cx="2661915" cy="72318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09192"/>
              </p:ext>
            </p:extLst>
          </p:nvPr>
        </p:nvGraphicFramePr>
        <p:xfrm>
          <a:off x="6228184" y="1443248"/>
          <a:ext cx="2243902" cy="235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R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         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n+1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0        0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5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endParaRPr lang="en-US" altLang="zh-CN" sz="2400" b="1" baseline="-300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1        0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1        1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×</a:t>
                      </a: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nimBg="1"/>
      <p:bldP spid="17" grpId="0"/>
      <p:bldP spid="19" grpId="0"/>
      <p:bldP spid="20" grpId="0" animBg="1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971550" y="836712"/>
            <a:ext cx="7743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实现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主从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flip-flop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15830" y="1305868"/>
            <a:ext cx="3326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设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Q=0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S=1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R=0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58" name="Group 44"/>
          <p:cNvGrpSpPr>
            <a:grpSpLocks/>
          </p:cNvGrpSpPr>
          <p:nvPr/>
        </p:nvGrpSpPr>
        <p:grpSpPr bwMode="auto">
          <a:xfrm>
            <a:off x="1018431" y="4464464"/>
            <a:ext cx="6865937" cy="1790700"/>
            <a:chOff x="612" y="2840"/>
            <a:chExt cx="4325" cy="1128"/>
          </a:xfrm>
        </p:grpSpPr>
        <p:pic>
          <p:nvPicPr>
            <p:cNvPr id="59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840"/>
              <a:ext cx="4325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 Box 43"/>
            <p:cNvSpPr txBox="1">
              <a:spLocks noChangeArrowheads="1"/>
            </p:cNvSpPr>
            <p:nvPr/>
          </p:nvSpPr>
          <p:spPr bwMode="auto">
            <a:xfrm>
              <a:off x="4541" y="292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25638"/>
            <a:ext cx="6865938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2" y="1916832"/>
            <a:ext cx="68405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1547813" y="22780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5003800" y="22780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5048250" y="306896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6013425" y="20605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6013425" y="289979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7215188" y="1643063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保持</a:t>
            </a:r>
          </a:p>
        </p:txBody>
      </p:sp>
      <p:sp>
        <p:nvSpPr>
          <p:cNvPr id="71" name="Text Box 15"/>
          <p:cNvSpPr txBox="1">
            <a:spLocks noChangeArrowheads="1"/>
          </p:cNvSpPr>
          <p:nvPr/>
        </p:nvSpPr>
        <p:spPr bwMode="auto">
          <a:xfrm>
            <a:off x="2339975" y="22780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2627313" y="17002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2671763" y="28987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4789488" y="19161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Text Box 19"/>
          <p:cNvSpPr txBox="1">
            <a:spLocks noChangeArrowheads="1"/>
          </p:cNvSpPr>
          <p:nvPr/>
        </p:nvSpPr>
        <p:spPr bwMode="auto">
          <a:xfrm>
            <a:off x="4787900" y="26844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6" name="Text Box 20"/>
          <p:cNvSpPr txBox="1">
            <a:spLocks noChangeArrowheads="1"/>
          </p:cNvSpPr>
          <p:nvPr/>
        </p:nvSpPr>
        <p:spPr bwMode="auto">
          <a:xfrm>
            <a:off x="7235825" y="20605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7" name="AutoShape 34"/>
          <p:cNvSpPr>
            <a:spLocks noChangeArrowheads="1"/>
          </p:cNvSpPr>
          <p:nvPr/>
        </p:nvSpPr>
        <p:spPr bwMode="auto">
          <a:xfrm>
            <a:off x="1692275" y="3789363"/>
            <a:ext cx="287338" cy="719137"/>
          </a:xfrm>
          <a:prstGeom prst="downArrow">
            <a:avLst>
              <a:gd name="adj1" fmla="val 50000"/>
              <a:gd name="adj2" fmla="val 6256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78" name="Group 178"/>
          <p:cNvGrpSpPr>
            <a:grpSpLocks/>
          </p:cNvGrpSpPr>
          <p:nvPr/>
        </p:nvGrpSpPr>
        <p:grpSpPr bwMode="auto">
          <a:xfrm>
            <a:off x="1116013" y="4076700"/>
            <a:ext cx="533400" cy="304800"/>
            <a:chOff x="3360" y="480"/>
            <a:chExt cx="336" cy="192"/>
          </a:xfrm>
        </p:grpSpPr>
        <p:sp>
          <p:nvSpPr>
            <p:cNvPr id="79" name="Line 173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74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75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76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77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4" name="AutoShape 44"/>
          <p:cNvSpPr>
            <a:spLocks noChangeArrowheads="1"/>
          </p:cNvSpPr>
          <p:nvPr/>
        </p:nvSpPr>
        <p:spPr bwMode="auto">
          <a:xfrm>
            <a:off x="1042988" y="3357563"/>
            <a:ext cx="360362" cy="504825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folHlink"/>
          </a:solidFill>
          <a:ln w="2857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1547813" y="479742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3586537" y="1883569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3636963" y="2669381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7236296" y="2899792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9" name="Text Box 20"/>
          <p:cNvSpPr txBox="1">
            <a:spLocks noChangeArrowheads="1"/>
          </p:cNvSpPr>
          <p:nvPr/>
        </p:nvSpPr>
        <p:spPr bwMode="auto">
          <a:xfrm>
            <a:off x="7235825" y="5353532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7732390" y="4229100"/>
            <a:ext cx="573832" cy="598488"/>
          </a:xfrm>
          <a:prstGeom prst="wedgeEllipseCallout">
            <a:avLst>
              <a:gd name="adj1" fmla="val -82994"/>
              <a:gd name="adj2" fmla="val 27226"/>
            </a:avLst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?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0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84" grpId="0" animBg="1"/>
      <p:bldP spid="85" grpId="0"/>
      <p:bldP spid="86" grpId="0"/>
      <p:bldP spid="87" grpId="0"/>
      <p:bldP spid="88" grpId="0"/>
      <p:bldP spid="89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971550" y="836712"/>
            <a:ext cx="7743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实现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主从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flip-flop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15830" y="1305868"/>
            <a:ext cx="3326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设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Q=0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S=1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R=0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8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13697"/>
            <a:ext cx="6840538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25638"/>
            <a:ext cx="6865938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2" y="1916832"/>
            <a:ext cx="68405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547813" y="22780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5003800" y="22780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5048250" y="306896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6013425" y="20605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6013425" y="289979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7215188" y="1643063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保持</a:t>
            </a: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2339975" y="22780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2627313" y="17002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671763" y="28987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4789488" y="191611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4787900" y="2684463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7235825" y="20605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3" name="AutoShape 34"/>
          <p:cNvSpPr>
            <a:spLocks noChangeArrowheads="1"/>
          </p:cNvSpPr>
          <p:nvPr/>
        </p:nvSpPr>
        <p:spPr bwMode="auto">
          <a:xfrm>
            <a:off x="1692275" y="3789363"/>
            <a:ext cx="287338" cy="719137"/>
          </a:xfrm>
          <a:prstGeom prst="downArrow">
            <a:avLst>
              <a:gd name="adj1" fmla="val 50000"/>
              <a:gd name="adj2" fmla="val 6256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74" name="Group 178"/>
          <p:cNvGrpSpPr>
            <a:grpSpLocks/>
          </p:cNvGrpSpPr>
          <p:nvPr/>
        </p:nvGrpSpPr>
        <p:grpSpPr bwMode="auto">
          <a:xfrm>
            <a:off x="1116013" y="4076700"/>
            <a:ext cx="533400" cy="304800"/>
            <a:chOff x="3360" y="480"/>
            <a:chExt cx="336" cy="192"/>
          </a:xfrm>
        </p:grpSpPr>
        <p:sp>
          <p:nvSpPr>
            <p:cNvPr id="75" name="Line 173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74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175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76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77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0" name="AutoShape 44"/>
          <p:cNvSpPr>
            <a:spLocks noChangeArrowheads="1"/>
          </p:cNvSpPr>
          <p:nvPr/>
        </p:nvSpPr>
        <p:spPr bwMode="auto">
          <a:xfrm>
            <a:off x="1042988" y="3357563"/>
            <a:ext cx="360362" cy="504825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folHlink"/>
          </a:solidFill>
          <a:ln w="2857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1547813" y="479742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2" name="Text Box 23"/>
          <p:cNvSpPr txBox="1">
            <a:spLocks noChangeArrowheads="1"/>
          </p:cNvSpPr>
          <p:nvPr/>
        </p:nvSpPr>
        <p:spPr bwMode="auto">
          <a:xfrm>
            <a:off x="5004048" y="558924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3491880" y="436510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4" name="Text Box 42"/>
          <p:cNvSpPr txBox="1">
            <a:spLocks noChangeArrowheads="1"/>
          </p:cNvSpPr>
          <p:nvPr/>
        </p:nvSpPr>
        <p:spPr bwMode="auto">
          <a:xfrm>
            <a:off x="2267744" y="479715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5" name="Text Box 27"/>
          <p:cNvSpPr txBox="1">
            <a:spLocks noChangeArrowheads="1"/>
          </p:cNvSpPr>
          <p:nvPr/>
        </p:nvSpPr>
        <p:spPr bwMode="auto">
          <a:xfrm>
            <a:off x="6227763" y="4076700"/>
            <a:ext cx="198305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状态改变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!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3491880" y="515719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7" name="Text Box 22"/>
          <p:cNvSpPr txBox="1">
            <a:spLocks noChangeArrowheads="1"/>
          </p:cNvSpPr>
          <p:nvPr/>
        </p:nvSpPr>
        <p:spPr bwMode="auto">
          <a:xfrm>
            <a:off x="5004048" y="479715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7957641" y="4602589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3586537" y="1883569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3636963" y="2669381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5909493" y="4546327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2" name="Text Box 19"/>
          <p:cNvSpPr txBox="1">
            <a:spLocks noChangeArrowheads="1"/>
          </p:cNvSpPr>
          <p:nvPr/>
        </p:nvSpPr>
        <p:spPr bwMode="auto">
          <a:xfrm>
            <a:off x="5941775" y="531389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" name="Text Box 20"/>
          <p:cNvSpPr txBox="1">
            <a:spLocks noChangeArrowheads="1"/>
          </p:cNvSpPr>
          <p:nvPr/>
        </p:nvSpPr>
        <p:spPr bwMode="auto">
          <a:xfrm>
            <a:off x="7236296" y="2899792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7957641" y="5373216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4666866" y="4417591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4688458" y="520362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7255718" y="460575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7235825" y="5353532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52" name="直接箭头连接符 51"/>
          <p:cNvCxnSpPr/>
          <p:nvPr/>
        </p:nvCxnSpPr>
        <p:spPr bwMode="auto">
          <a:xfrm>
            <a:off x="7594600" y="4844256"/>
            <a:ext cx="43070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/>
          <p:cNvCxnSpPr/>
          <p:nvPr/>
        </p:nvCxnSpPr>
        <p:spPr bwMode="auto">
          <a:xfrm>
            <a:off x="7596336" y="5589240"/>
            <a:ext cx="43070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2440583" y="422151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2485033" y="5420072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91" grpId="0"/>
      <p:bldP spid="92" grpId="0"/>
      <p:bldP spid="94" grpId="0"/>
      <p:bldP spid="95" grpId="0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45492" y="1196752"/>
            <a:ext cx="751088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主从触发器 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vs.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边沿触发型触发器：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474" y="1939471"/>
            <a:ext cx="8085052" cy="1456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+mn-ea"/>
              </a:rPr>
              <a:t>边沿触发型触发器（上升沿）： 时钟上升沿到来时才采集输入数据；在时钟为低电平时输入可以改变。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190" y="3683864"/>
            <a:ext cx="8085052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+mn-ea"/>
              </a:rPr>
              <a:t>主从触发器（上升沿）：在时钟为低电平时，如果输入改变，则触发器的输出可能出错。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8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sp>
        <p:nvSpPr>
          <p:cNvPr id="13" name="线形标注 2 12"/>
          <p:cNvSpPr/>
          <p:nvPr/>
        </p:nvSpPr>
        <p:spPr bwMode="auto">
          <a:xfrm>
            <a:off x="5831035" y="3585255"/>
            <a:ext cx="3060578" cy="556904"/>
          </a:xfrm>
          <a:prstGeom prst="borderCallout2">
            <a:avLst>
              <a:gd name="adj1" fmla="val 18751"/>
              <a:gd name="adj2" fmla="val -448"/>
              <a:gd name="adj3" fmla="val 18750"/>
              <a:gd name="adj4" fmla="val -16667"/>
              <a:gd name="adj5" fmla="val 158669"/>
              <a:gd name="adj6" fmla="val -26528"/>
            </a:avLst>
          </a:prstGeom>
          <a:solidFill>
            <a:schemeClr val="tx2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S=0,R=0,Q</a:t>
            </a:r>
            <a:r>
              <a:rPr kumimoji="1" lang="zh-CN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应保持为</a:t>
            </a:r>
            <a:r>
              <a:rPr kumimoji="1" lang="en-US" altLang="zh-CN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0</a:t>
            </a:r>
            <a:endParaRPr kumimoji="1" lang="zh-CN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5" y="986853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91DF05-CD1F-4C87-A812-36408BE5DC49}"/>
              </a:ext>
            </a:extLst>
          </p:cNvPr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14764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 bwMode="auto">
          <a:xfrm>
            <a:off x="4139952" y="330952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5077321" y="3284984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95" y="986853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755576" y="145655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099425" y="113130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420" y="1172328"/>
            <a:ext cx="864096" cy="6865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920" y="2072642"/>
            <a:ext cx="864096" cy="686542"/>
          </a:xfrm>
          <a:prstGeom prst="rect">
            <a:avLst/>
          </a:prstGeom>
        </p:spPr>
      </p:pic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908969" y="9303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1907704" y="220138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584" y="1913348"/>
            <a:ext cx="864096" cy="686542"/>
          </a:xfrm>
          <a:prstGeom prst="rect">
            <a:avLst/>
          </a:prstGeom>
        </p:spPr>
      </p:pic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052985" y="14813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637161" y="100239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3635896" y="191334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077321" y="100239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077321" y="191334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8100392" y="208251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>
            <a:off x="1619672" y="1146412"/>
            <a:ext cx="36130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1331640" y="9303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</a:rPr>
              <a:t>0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312" y="990741"/>
            <a:ext cx="864096" cy="686542"/>
          </a:xfrm>
          <a:prstGeom prst="rect">
            <a:avLst/>
          </a:prstGeom>
        </p:spPr>
      </p:pic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3635896" y="129042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</a:rPr>
              <a:t>0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293345" y="1002396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１</a:t>
            </a:r>
            <a:endParaRPr lang="en-US" altLang="zh-CN" sz="2400" b="1" dirty="0">
              <a:solidFill>
                <a:srgbClr val="00B050"/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41466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/>
      <p:bldP spid="49" grpId="0"/>
      <p:bldP spid="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5077321" y="3284984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5" y="986853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099425" y="113130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20" y="2072642"/>
            <a:ext cx="864096" cy="686542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908969" y="9303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07704" y="220138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584" y="1913348"/>
            <a:ext cx="864096" cy="686542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637161" y="100239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635896" y="191334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077321" y="100239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077321" y="191334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100392" y="208251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1619672" y="1146412"/>
            <a:ext cx="36130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331640" y="9303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</a:rPr>
              <a:t>0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312" y="990741"/>
            <a:ext cx="864096" cy="686542"/>
          </a:xfrm>
          <a:prstGeom prst="rect">
            <a:avLst/>
          </a:prstGeom>
        </p:spPr>
      </p:pic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635896" y="129042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</a:rPr>
              <a:t>0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293345" y="1002396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１</a:t>
            </a:r>
            <a:endParaRPr lang="en-US" altLang="zh-CN" sz="2400" b="1" dirty="0">
              <a:solidFill>
                <a:srgbClr val="00B050"/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806440" y="1433429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979712" y="143444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0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365353" y="136243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589489" y="12184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589489" y="205736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0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8317681" y="112126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8317681" y="205736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0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A24D73F-FE63-4021-8B42-ED84573A2BDE}"/>
              </a:ext>
            </a:extLst>
          </p:cNvPr>
          <p:cNvCxnSpPr/>
          <p:nvPr/>
        </p:nvCxnSpPr>
        <p:spPr bwMode="auto">
          <a:xfrm>
            <a:off x="4139952" y="330952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36451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" y="3140968"/>
            <a:ext cx="5871625" cy="338437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5077321" y="3284984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4427984" y="4005064"/>
            <a:ext cx="360040" cy="8329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95" y="986853"/>
            <a:ext cx="8567218" cy="193809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099425" y="113130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20" y="2072642"/>
            <a:ext cx="864096" cy="686542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908969" y="9303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07704" y="220138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584" y="1913348"/>
            <a:ext cx="864096" cy="686542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637161" y="100239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635896" y="191334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077321" y="100239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077321" y="191334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100392" y="208251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1619672" y="1146412"/>
            <a:ext cx="36130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331640" y="93038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</a:rPr>
              <a:t>0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312" y="990741"/>
            <a:ext cx="864096" cy="686542"/>
          </a:xfrm>
          <a:prstGeom prst="rect">
            <a:avLst/>
          </a:prstGeom>
        </p:spPr>
      </p:pic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635896" y="129042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</a:rPr>
              <a:t>0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293345" y="1002396"/>
            <a:ext cx="35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１</a:t>
            </a:r>
            <a:endParaRPr lang="en-US" altLang="zh-CN" sz="2400" b="1" dirty="0">
              <a:solidFill>
                <a:srgbClr val="00B050"/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806440" y="1433429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979712" y="143444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0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365353" y="1362436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589489" y="121842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589489" y="205736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0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8317681" y="112126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8317681" y="2057364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0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A24D73F-FE63-4021-8B42-ED84573A2BDE}"/>
              </a:ext>
            </a:extLst>
          </p:cNvPr>
          <p:cNvCxnSpPr/>
          <p:nvPr/>
        </p:nvCxnSpPr>
        <p:spPr bwMode="auto">
          <a:xfrm>
            <a:off x="4139952" y="3309528"/>
            <a:ext cx="0" cy="33123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1AF7E7D-434F-47A2-937F-99F6B789702D}"/>
              </a:ext>
            </a:extLst>
          </p:cNvPr>
          <p:cNvSpPr/>
          <p:nvPr/>
        </p:nvSpPr>
        <p:spPr>
          <a:xfrm>
            <a:off x="5940152" y="3140968"/>
            <a:ext cx="267532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上升沿后：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b="1" dirty="0">
                <a:latin typeface="+mn-ea"/>
              </a:rPr>
              <a:t>S=0,R=0,Q=P=1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7588F5-FDF2-4F1D-BE47-AFF59012244B}"/>
              </a:ext>
            </a:extLst>
          </p:cNvPr>
          <p:cNvSpPr/>
          <p:nvPr/>
        </p:nvSpPr>
        <p:spPr>
          <a:xfrm>
            <a:off x="5976925" y="4005064"/>
            <a:ext cx="305486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正确情况：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b="1" dirty="0">
                <a:latin typeface="+mn-ea"/>
              </a:rPr>
              <a:t>S=0,R=0,Q</a:t>
            </a:r>
            <a:r>
              <a:rPr lang="zh-CN" altLang="en-US" b="1" dirty="0">
                <a:latin typeface="+mn-ea"/>
              </a:rPr>
              <a:t>保持为</a:t>
            </a:r>
            <a:r>
              <a:rPr lang="en-US" altLang="zh-CN" b="1" dirty="0">
                <a:latin typeface="+mn-ea"/>
              </a:rPr>
              <a:t>0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328109-22D8-4426-840E-7C5153148891}"/>
              </a:ext>
            </a:extLst>
          </p:cNvPr>
          <p:cNvSpPr/>
          <p:nvPr/>
        </p:nvSpPr>
        <p:spPr>
          <a:xfrm>
            <a:off x="6012160" y="4998192"/>
            <a:ext cx="305486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解决方案：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70000"/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en-US" b="1" dirty="0">
                <a:latin typeface="+mn-ea"/>
              </a:rPr>
              <a:t>仅允许</a:t>
            </a:r>
            <a:r>
              <a:rPr lang="en-US" altLang="zh-CN" b="1" dirty="0">
                <a:latin typeface="+mn-ea"/>
              </a:rPr>
              <a:t>S,R</a:t>
            </a:r>
            <a:r>
              <a:rPr lang="zh-CN" altLang="en-US" b="1" dirty="0">
                <a:latin typeface="+mn-ea"/>
              </a:rPr>
              <a:t>在时钟高电平</a:t>
            </a:r>
            <a:r>
              <a:rPr lang="zh-CN" altLang="en-US" b="1" dirty="0" smtClean="0">
                <a:latin typeface="+mn-ea"/>
              </a:rPr>
              <a:t>时改变</a:t>
            </a:r>
            <a:endParaRPr lang="en-US" altLang="zh-CN" b="1" dirty="0">
              <a:latin typeface="+mn-ea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S-R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36753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83921"/>
              </p:ext>
            </p:extLst>
          </p:nvPr>
        </p:nvGraphicFramePr>
        <p:xfrm>
          <a:off x="395536" y="4041825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4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41825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1570722"/>
            <a:ext cx="828092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solidFill>
                  <a:schemeClr val="bg1"/>
                </a:solidFill>
              </a:rPr>
              <a:t>触发器</a:t>
            </a:r>
            <a:endParaRPr lang="en-US" altLang="zh-CN" sz="3000" b="1" dirty="0" smtClean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D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</a:t>
            </a:r>
            <a:r>
              <a:rPr lang="en-US" altLang="zh-CN" b="1" dirty="0"/>
              <a:t>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S-R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3.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J-K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 smtClean="0"/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T’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/>
              <a:t>    </a:t>
            </a:r>
            <a:r>
              <a:rPr lang="en-US" altLang="zh-CN" b="1" dirty="0" smtClean="0"/>
              <a:t>1.</a:t>
            </a:r>
            <a:r>
              <a:rPr lang="zh-CN" altLang="zh-CN" b="1" dirty="0"/>
              <a:t>次态方程</a:t>
            </a:r>
            <a:r>
              <a:rPr lang="en-US" altLang="zh-CN" b="1" dirty="0"/>
              <a:t>;  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时序分析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  </a:t>
            </a:r>
            <a:fld id="{AC4AC339-1079-46B0-9B89-333E52809500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08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3" name="Picture 5" descr="Log_710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4" r="54944" b="29982"/>
          <a:stretch>
            <a:fillRect/>
          </a:stretch>
        </p:blipFill>
        <p:spPr bwMode="auto">
          <a:xfrm>
            <a:off x="755650" y="860425"/>
            <a:ext cx="29527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539552" y="3867869"/>
            <a:ext cx="4105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 i="1" dirty="0">
                <a:solidFill>
                  <a:srgbClr val="0000CC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锁存器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触发器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是时序电路中常用的存储器件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124075" y="18891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简 介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Picture 8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9552" y="4831482"/>
            <a:ext cx="81359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锁存器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: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没有时钟输入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的存储单元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  <a:endParaRPr lang="en-US" altLang="zh-CN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触发器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</a:rPr>
              <a:t>有时钟输入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，仅在时钟脉冲到来时改变状态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5" descr="Log_710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5" t="-2393" b="-2"/>
          <a:stretch>
            <a:fillRect/>
          </a:stretch>
        </p:blipFill>
        <p:spPr bwMode="auto">
          <a:xfrm>
            <a:off x="5148064" y="859892"/>
            <a:ext cx="3183459" cy="318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9552" y="5949280"/>
            <a:ext cx="6878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 时序电路中</a:t>
            </a:r>
            <a:r>
              <a:rPr lang="en-US" altLang="zh-CN" dirty="0"/>
              <a:t>, </a:t>
            </a:r>
            <a:r>
              <a:rPr lang="zh-CN" altLang="en-US" dirty="0"/>
              <a:t>反馈（</a:t>
            </a:r>
            <a:r>
              <a:rPr lang="en-US" altLang="zh-CN" b="1" i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feedback</a:t>
            </a:r>
            <a:r>
              <a:rPr lang="en-US" altLang="zh-CN" b="1" i="1" dirty="0">
                <a:solidFill>
                  <a:srgbClr val="0000CC"/>
                </a:solidFill>
              </a:rPr>
              <a:t> </a:t>
            </a:r>
            <a:r>
              <a:rPr lang="zh-CN" altLang="en-US" dirty="0"/>
              <a:t>）非常重要</a:t>
            </a:r>
            <a:r>
              <a:rPr lang="en-US" altLang="zh-CN" dirty="0"/>
              <a:t> 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741725" y="3898911"/>
            <a:ext cx="4270649" cy="8875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输出不仅与当前输入有关，还与之前的输入序列有关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9170"/>
              </p:ext>
            </p:extLst>
          </p:nvPr>
        </p:nvGraphicFramePr>
        <p:xfrm>
          <a:off x="2731698" y="1431984"/>
          <a:ext cx="247999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   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   </a:t>
                      </a:r>
                      <a:r>
                        <a:rPr lang="en-US" altLang="zh-CN" sz="2400" b="1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n+1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0    0    0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5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en-US" altLang="zh-CN" sz="2400" b="1" baseline="-300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0    0    1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0    1    0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0    1    1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1    0    0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1    0    1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1    1    0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1    1    1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3796" name="Picture 1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14287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22"/>
          <p:cNvSpPr txBox="1">
            <a:spLocks noChangeArrowheads="1"/>
          </p:cNvSpPr>
          <p:nvPr/>
        </p:nvSpPr>
        <p:spPr bwMode="auto">
          <a:xfrm>
            <a:off x="539750" y="889000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33799" name="Text Box 23"/>
          <p:cNvSpPr txBox="1">
            <a:spLocks noChangeArrowheads="1"/>
          </p:cNvSpPr>
          <p:nvPr/>
        </p:nvSpPr>
        <p:spPr bwMode="auto">
          <a:xfrm>
            <a:off x="2771775" y="889000"/>
            <a:ext cx="266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33801" name="AutoShape 15"/>
          <p:cNvSpPr>
            <a:spLocks noChangeArrowheads="1"/>
          </p:cNvSpPr>
          <p:nvPr/>
        </p:nvSpPr>
        <p:spPr bwMode="auto">
          <a:xfrm>
            <a:off x="5364088" y="2555067"/>
            <a:ext cx="577850" cy="352425"/>
          </a:xfrm>
          <a:prstGeom prst="rightArrow">
            <a:avLst>
              <a:gd name="adj1" fmla="val 50000"/>
              <a:gd name="adj2" fmla="val 40991"/>
            </a:avLst>
          </a:prstGeom>
          <a:solidFill>
            <a:schemeClr val="folHlink"/>
          </a:solidFill>
          <a:ln w="28575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380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551584" y="1962693"/>
            <a:ext cx="2808311" cy="7920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2555776" y="2897020"/>
            <a:ext cx="2808312" cy="8200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551584" y="3833124"/>
            <a:ext cx="2808312" cy="72318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2555776" y="4722044"/>
            <a:ext cx="2808312" cy="72318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971612"/>
                  </p:ext>
                </p:extLst>
              </p:nvPr>
            </p:nvGraphicFramePr>
            <p:xfrm>
              <a:off x="6012160" y="1556792"/>
              <a:ext cx="2243902" cy="24236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91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4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42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J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 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K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0     0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0     1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1     0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1     1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bg2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400" b="1" dirty="0" smtClean="0">
                                        <a:solidFill>
                                          <a:schemeClr val="bg2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Times New Roman" pitchFamily="18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400" b="1" baseline="-30000" dirty="0" smtClean="0">
                                        <a:solidFill>
                                          <a:schemeClr val="bg2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Times New Roman" pitchFamily="18" charset="0"/>
                                      </a:rPr>
                                      <m:t>n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zh-CN" sz="2400" b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971612"/>
                  </p:ext>
                </p:extLst>
              </p:nvPr>
            </p:nvGraphicFramePr>
            <p:xfrm>
              <a:off x="6012160" y="1556792"/>
              <a:ext cx="2243902" cy="24236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9187"/>
                    <a:gridCol w="794715"/>
                  </a:tblGrid>
                  <a:tr h="542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J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 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K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0     0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0     1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1     0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1     1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3969" t="-420779" r="-4580" b="-3506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23"/>
          <p:cNvSpPr txBox="1">
            <a:spLocks noChangeArrowheads="1"/>
          </p:cNvSpPr>
          <p:nvPr/>
        </p:nvSpPr>
        <p:spPr bwMode="auto">
          <a:xfrm>
            <a:off x="900113" y="1052513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次态方程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4821" name="Picture 2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5" name="Group 31"/>
          <p:cNvGrpSpPr>
            <a:grpSpLocks/>
          </p:cNvGrpSpPr>
          <p:nvPr/>
        </p:nvGrpSpPr>
        <p:grpSpPr bwMode="auto">
          <a:xfrm>
            <a:off x="1259632" y="1941525"/>
            <a:ext cx="4038600" cy="793750"/>
            <a:chOff x="884" y="1253"/>
            <a:chExt cx="2544" cy="499"/>
          </a:xfrm>
        </p:grpSpPr>
        <p:grpSp>
          <p:nvGrpSpPr>
            <p:cNvPr id="34840" name="Group 49"/>
            <p:cNvGrpSpPr>
              <a:grpSpLocks/>
            </p:cNvGrpSpPr>
            <p:nvPr/>
          </p:nvGrpSpPr>
          <p:grpSpPr bwMode="auto">
            <a:xfrm>
              <a:off x="884" y="1298"/>
              <a:ext cx="2544" cy="365"/>
              <a:chOff x="912" y="3235"/>
              <a:chExt cx="2544" cy="365"/>
            </a:xfrm>
          </p:grpSpPr>
          <p:sp>
            <p:nvSpPr>
              <p:cNvPr id="377893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544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n+1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J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K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endPara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34843" name="Line 38"/>
              <p:cNvSpPr>
                <a:spLocks noChangeShapeType="1"/>
              </p:cNvSpPr>
              <p:nvPr/>
            </p:nvSpPr>
            <p:spPr bwMode="auto">
              <a:xfrm>
                <a:off x="1937" y="3281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4" name="Line 48"/>
              <p:cNvSpPr>
                <a:spLocks noChangeShapeType="1"/>
              </p:cNvSpPr>
              <p:nvPr/>
            </p:nvSpPr>
            <p:spPr bwMode="auto">
              <a:xfrm>
                <a:off x="2481" y="3281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41" name="Rectangle 30"/>
            <p:cNvSpPr>
              <a:spLocks noChangeArrowheads="1"/>
            </p:cNvSpPr>
            <p:nvPr/>
          </p:nvSpPr>
          <p:spPr bwMode="auto">
            <a:xfrm>
              <a:off x="884" y="1253"/>
              <a:ext cx="2359" cy="499"/>
            </a:xfrm>
            <a:prstGeom prst="rect">
              <a:avLst/>
            </a:prstGeom>
            <a:noFill/>
            <a:ln w="38100" algn="ctr">
              <a:solidFill>
                <a:srgbClr val="EC142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4824" name="Text Box 42"/>
          <p:cNvSpPr txBox="1">
            <a:spLocks noChangeArrowheads="1"/>
          </p:cNvSpPr>
          <p:nvPr/>
        </p:nvSpPr>
        <p:spPr bwMode="auto">
          <a:xfrm>
            <a:off x="900113" y="3557959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驱动表</a:t>
            </a:r>
          </a:p>
        </p:txBody>
      </p:sp>
      <p:sp>
        <p:nvSpPr>
          <p:cNvPr id="37899" name="AutoShape 48"/>
          <p:cNvSpPr>
            <a:spLocks noChangeArrowheads="1"/>
          </p:cNvSpPr>
          <p:nvPr/>
        </p:nvSpPr>
        <p:spPr bwMode="auto">
          <a:xfrm rot="19643586">
            <a:off x="4317536" y="4311727"/>
            <a:ext cx="2606781" cy="419335"/>
          </a:xfrm>
          <a:prstGeom prst="leftArrow">
            <a:avLst>
              <a:gd name="adj1" fmla="val 50000"/>
              <a:gd name="adj2" fmla="val 45133"/>
            </a:avLst>
          </a:prstGeom>
          <a:solidFill>
            <a:srgbClr val="00CC00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26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70224"/>
              </p:ext>
            </p:extLst>
          </p:nvPr>
        </p:nvGraphicFramePr>
        <p:xfrm>
          <a:off x="1156316" y="4160789"/>
          <a:ext cx="3055644" cy="2382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       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n+1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  K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5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×</a:t>
                      </a:r>
                      <a:endParaRPr lang="en-US" altLang="zh-CN" sz="2400" b="1" baseline="-300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×</a:t>
                      </a:r>
                      <a:endParaRPr lang="zh-CN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×  1</a:t>
                      </a:r>
                      <a:endParaRPr lang="zh-CN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1     1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×  0</a:t>
                      </a:r>
                      <a:endParaRPr lang="en-US" altLang="zh-CN" sz="2400" b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1814736" y="4437112"/>
            <a:ext cx="381000" cy="0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967136" y="4941168"/>
            <a:ext cx="381000" cy="0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979712" y="5373216"/>
            <a:ext cx="381000" cy="0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1958752" y="5877272"/>
            <a:ext cx="381000" cy="0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1958752" y="6309320"/>
            <a:ext cx="381000" cy="0"/>
          </a:xfrm>
          <a:prstGeom prst="lin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0047"/>
              </p:ext>
            </p:extLst>
          </p:nvPr>
        </p:nvGraphicFramePr>
        <p:xfrm>
          <a:off x="6660232" y="1268760"/>
          <a:ext cx="2232248" cy="4477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   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   </a:t>
                      </a:r>
                      <a:r>
                        <a:rPr lang="en-US" altLang="zh-CN" sz="2400" b="1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n+1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0    0    0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5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en-US" altLang="zh-CN" sz="2400" b="1" baseline="-300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0    0    1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0    1    0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0    1    1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1    0    0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1    0    1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1    1    0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1    1    1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AutoShape 48"/>
          <p:cNvSpPr>
            <a:spLocks noChangeArrowheads="1"/>
          </p:cNvSpPr>
          <p:nvPr/>
        </p:nvSpPr>
        <p:spPr bwMode="auto">
          <a:xfrm>
            <a:off x="5220073" y="2133202"/>
            <a:ext cx="1315242" cy="419335"/>
          </a:xfrm>
          <a:prstGeom prst="leftArrow">
            <a:avLst>
              <a:gd name="adj1" fmla="val 50000"/>
              <a:gd name="adj2" fmla="val 45133"/>
            </a:avLst>
          </a:prstGeom>
          <a:solidFill>
            <a:srgbClr val="00CC00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1"/>
          <p:cNvSpPr txBox="1">
            <a:spLocks noChangeArrowheads="1"/>
          </p:cNvSpPr>
          <p:nvPr/>
        </p:nvSpPr>
        <p:spPr bwMode="auto">
          <a:xfrm>
            <a:off x="285750" y="836712"/>
            <a:ext cx="88227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实现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主从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JK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触发器（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master-slave JK flip-flop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5843" name="Picture 4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1287450" y="4079807"/>
            <a:ext cx="6858000" cy="2009775"/>
            <a:chOff x="1331590" y="4077072"/>
            <a:chExt cx="6858000" cy="2009775"/>
          </a:xfrm>
        </p:grpSpPr>
        <p:pic>
          <p:nvPicPr>
            <p:cNvPr id="11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590" y="4077072"/>
              <a:ext cx="6858000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2542" y="5183448"/>
              <a:ext cx="749995" cy="595357"/>
            </a:xfrm>
            <a:prstGeom prst="rect">
              <a:avLst/>
            </a:prstGeom>
          </p:spPr>
        </p:pic>
      </p:grpSp>
      <p:pic>
        <p:nvPicPr>
          <p:cNvPr id="120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37103"/>
            <a:ext cx="7201669" cy="201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 Box 48"/>
          <p:cNvSpPr txBox="1">
            <a:spLocks noChangeArrowheads="1"/>
          </p:cNvSpPr>
          <p:nvPr/>
        </p:nvSpPr>
        <p:spPr bwMode="auto">
          <a:xfrm>
            <a:off x="166757" y="1723956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clk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=0: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7936678" y="1612632"/>
            <a:ext cx="863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/1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23" name="Text Box 12"/>
          <p:cNvSpPr txBox="1">
            <a:spLocks noChangeArrowheads="1"/>
          </p:cNvSpPr>
          <p:nvPr/>
        </p:nvSpPr>
        <p:spPr bwMode="auto">
          <a:xfrm>
            <a:off x="2555977" y="1641056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4" name="Text Box 12"/>
          <p:cNvSpPr txBox="1">
            <a:spLocks noChangeArrowheads="1"/>
          </p:cNvSpPr>
          <p:nvPr/>
        </p:nvSpPr>
        <p:spPr bwMode="auto">
          <a:xfrm>
            <a:off x="1619947" y="1988294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7936677" y="2384492"/>
            <a:ext cx="863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1/0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26" name="Text Box 12"/>
          <p:cNvSpPr txBox="1">
            <a:spLocks noChangeArrowheads="1"/>
          </p:cNvSpPr>
          <p:nvPr/>
        </p:nvSpPr>
        <p:spPr bwMode="auto">
          <a:xfrm>
            <a:off x="5148339" y="1556246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7" name="Text Box 12"/>
          <p:cNvSpPr txBox="1">
            <a:spLocks noChangeArrowheads="1"/>
          </p:cNvSpPr>
          <p:nvPr/>
        </p:nvSpPr>
        <p:spPr bwMode="auto">
          <a:xfrm>
            <a:off x="5148339" y="2380272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8" name="Text Box 20"/>
          <p:cNvSpPr txBox="1">
            <a:spLocks noChangeArrowheads="1"/>
          </p:cNvSpPr>
          <p:nvPr/>
        </p:nvSpPr>
        <p:spPr bwMode="auto">
          <a:xfrm>
            <a:off x="115830" y="1305868"/>
            <a:ext cx="3326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设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J=1 K=0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9" name="Group 178"/>
          <p:cNvGrpSpPr>
            <a:grpSpLocks/>
          </p:cNvGrpSpPr>
          <p:nvPr/>
        </p:nvGrpSpPr>
        <p:grpSpPr bwMode="auto">
          <a:xfrm>
            <a:off x="1302296" y="3716089"/>
            <a:ext cx="533400" cy="304800"/>
            <a:chOff x="3360" y="480"/>
            <a:chExt cx="336" cy="192"/>
          </a:xfrm>
        </p:grpSpPr>
        <p:sp>
          <p:nvSpPr>
            <p:cNvPr id="130" name="Line 173"/>
            <p:cNvSpPr>
              <a:spLocks noChangeShapeType="1"/>
            </p:cNvSpPr>
            <p:nvPr/>
          </p:nvSpPr>
          <p:spPr bwMode="auto">
            <a:xfrm>
              <a:off x="3472" y="480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" name="Line 174"/>
            <p:cNvSpPr>
              <a:spLocks noChangeShapeType="1"/>
            </p:cNvSpPr>
            <p:nvPr/>
          </p:nvSpPr>
          <p:spPr bwMode="auto">
            <a:xfrm>
              <a:off x="3584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Line 175"/>
            <p:cNvSpPr>
              <a:spLocks noChangeShapeType="1"/>
            </p:cNvSpPr>
            <p:nvPr/>
          </p:nvSpPr>
          <p:spPr bwMode="auto">
            <a:xfrm>
              <a:off x="3472" y="4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" name="Line 176"/>
            <p:cNvSpPr>
              <a:spLocks noChangeShapeType="1"/>
            </p:cNvSpPr>
            <p:nvPr/>
          </p:nvSpPr>
          <p:spPr bwMode="auto">
            <a:xfrm>
              <a:off x="3584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" name="Line 177"/>
            <p:cNvSpPr>
              <a:spLocks noChangeShapeType="1"/>
            </p:cNvSpPr>
            <p:nvPr/>
          </p:nvSpPr>
          <p:spPr bwMode="auto">
            <a:xfrm>
              <a:off x="3360" y="672"/>
              <a:ext cx="1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5" name="AutoShape 44"/>
          <p:cNvSpPr>
            <a:spLocks noChangeArrowheads="1"/>
          </p:cNvSpPr>
          <p:nvPr/>
        </p:nvSpPr>
        <p:spPr bwMode="auto">
          <a:xfrm>
            <a:off x="1259310" y="2996952"/>
            <a:ext cx="360362" cy="504825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folHlink"/>
          </a:solidFill>
          <a:ln w="2857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6" name="Text Box 46"/>
          <p:cNvSpPr txBox="1">
            <a:spLocks noChangeArrowheads="1"/>
          </p:cNvSpPr>
          <p:nvPr/>
        </p:nvSpPr>
        <p:spPr bwMode="auto">
          <a:xfrm>
            <a:off x="2464067" y="3571293"/>
            <a:ext cx="5681383" cy="461665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不论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bg2"/>
                </a:solidFill>
                <a:latin typeface="Arial" panose="020B0604020202020204" pitchFamily="34" charset="0"/>
              </a:rPr>
              <a:t>K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值为何，</a:t>
            </a:r>
            <a:r>
              <a:rPr lang="en-US" altLang="zh-CN" sz="2400" b="1" i="1" dirty="0" smtClean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 smtClean="0">
                <a:solidFill>
                  <a:schemeClr val="bg2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0,</a:t>
            </a:r>
            <a:r>
              <a:rPr lang="en-US" altLang="zh-CN" sz="2400" b="1" i="1" dirty="0" smtClean="0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baseline="-25000" dirty="0" smtClean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1" i="1" dirty="0" smtClean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Q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保持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 Box 9"/>
              <p:cNvSpPr txBox="1">
                <a:spLocks noChangeArrowheads="1"/>
              </p:cNvSpPr>
              <p:nvPr/>
            </p:nvSpPr>
            <p:spPr bwMode="auto">
              <a:xfrm>
                <a:off x="2464067" y="6086847"/>
                <a:ext cx="5681383" cy="461665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2400" b="1" i="1" baseline="-25000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zh-CN" sz="2400" b="1" i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= </a:t>
                </a:r>
                <a:r>
                  <a:rPr lang="en-US" altLang="zh-CN" sz="2400" b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1,</a:t>
                </a:r>
                <a:r>
                  <a:rPr lang="en-US" altLang="zh-CN" sz="2400" b="1" i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R</a:t>
                </a:r>
                <a:r>
                  <a:rPr lang="en-US" altLang="zh-CN" sz="2400" b="1" i="1" baseline="-25000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zh-CN" sz="2400" b="1" i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=</a:t>
                </a:r>
                <a:r>
                  <a:rPr lang="en-US" altLang="zh-CN" sz="2400" b="1" dirty="0" smtClean="0">
                    <a:solidFill>
                      <a:schemeClr val="bg2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en-US" altLang="zh-CN" sz="2400" b="1" dirty="0" smtClean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Q</a:t>
                </a:r>
                <a:r>
                  <a:rPr lang="en-US" altLang="zh-CN" sz="2400" b="1" baseline="300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=1 </a:t>
                </a:r>
              </a:p>
            </p:txBody>
          </p:sp>
        </mc:Choice>
        <mc:Fallback>
          <p:sp>
            <p:nvSpPr>
              <p:cNvPr id="13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4067" y="6086847"/>
                <a:ext cx="5681383" cy="461665"/>
              </a:xfrm>
              <a:prstGeom prst="rect">
                <a:avLst/>
              </a:prstGeom>
              <a:blipFill>
                <a:blip r:embed="rId7"/>
                <a:stretch>
                  <a:fillRect l="-1387" t="-7407" b="-23457"/>
                </a:stretch>
              </a:blip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Text Box 12"/>
          <p:cNvSpPr txBox="1">
            <a:spLocks noChangeArrowheads="1"/>
          </p:cNvSpPr>
          <p:nvPr/>
        </p:nvSpPr>
        <p:spPr bwMode="auto">
          <a:xfrm>
            <a:off x="1259632" y="5081959"/>
            <a:ext cx="1009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9" name="矩形 138"/>
          <p:cNvSpPr/>
          <p:nvPr/>
        </p:nvSpPr>
        <p:spPr>
          <a:xfrm>
            <a:off x="7702073" y="4286592"/>
            <a:ext cx="615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0/1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686348" y="423728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" name="矩形 140"/>
          <p:cNvSpPr/>
          <p:nvPr/>
        </p:nvSpPr>
        <p:spPr>
          <a:xfrm>
            <a:off x="7701050" y="5081017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1/0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464067" y="461282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3" name="矩形 142"/>
          <p:cNvSpPr/>
          <p:nvPr/>
        </p:nvSpPr>
        <p:spPr>
          <a:xfrm>
            <a:off x="5180770" y="424885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4" name="矩形 143"/>
          <p:cNvSpPr/>
          <p:nvPr/>
        </p:nvSpPr>
        <p:spPr>
          <a:xfrm>
            <a:off x="5180770" y="4536891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矩形 144"/>
          <p:cNvSpPr/>
          <p:nvPr/>
        </p:nvSpPr>
        <p:spPr>
          <a:xfrm>
            <a:off x="6188882" y="436093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6" name="矩形 145"/>
          <p:cNvSpPr/>
          <p:nvPr/>
        </p:nvSpPr>
        <p:spPr>
          <a:xfrm>
            <a:off x="5180770" y="504094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7" name="矩形 146"/>
          <p:cNvSpPr/>
          <p:nvPr/>
        </p:nvSpPr>
        <p:spPr>
          <a:xfrm>
            <a:off x="5180770" y="530120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8" name="矩形 147"/>
          <p:cNvSpPr/>
          <p:nvPr/>
        </p:nvSpPr>
        <p:spPr>
          <a:xfrm>
            <a:off x="6188882" y="515302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9" name="矩形 148"/>
          <p:cNvSpPr/>
          <p:nvPr/>
        </p:nvSpPr>
        <p:spPr>
          <a:xfrm>
            <a:off x="8153340" y="4218081"/>
            <a:ext cx="635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8185362" y="4979392"/>
            <a:ext cx="635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→</a:t>
            </a:r>
            <a:r>
              <a:rPr lang="en-US" altLang="zh-CN" sz="2000" b="1">
                <a:solidFill>
                  <a:srgbClr val="FF0000"/>
                </a:solidFill>
              </a:rPr>
              <a:t>0</a:t>
            </a:r>
            <a:endParaRPr lang="zh-CN" altLang="en-US"/>
          </a:p>
        </p:txBody>
      </p:sp>
      <p:pic>
        <p:nvPicPr>
          <p:cNvPr id="151" name="图片 1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29" y="3356992"/>
            <a:ext cx="1319785" cy="1459340"/>
          </a:xfrm>
          <a:prstGeom prst="rect">
            <a:avLst/>
          </a:prstGeom>
        </p:spPr>
      </p:pic>
      <p:sp>
        <p:nvSpPr>
          <p:cNvPr id="152" name="矩形 151"/>
          <p:cNvSpPr/>
          <p:nvPr/>
        </p:nvSpPr>
        <p:spPr bwMode="auto">
          <a:xfrm>
            <a:off x="0" y="4218696"/>
            <a:ext cx="1664681" cy="285233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" name="Text Box 48"/>
          <p:cNvSpPr txBox="1">
            <a:spLocks noChangeArrowheads="1"/>
          </p:cNvSpPr>
          <p:nvPr/>
        </p:nvSpPr>
        <p:spPr bwMode="auto">
          <a:xfrm>
            <a:off x="221021" y="5086424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clk</a:t>
            </a:r>
            <a:r>
              <a:rPr lang="en-US" altLang="zh-CN" sz="2400" dirty="0" smtClean="0">
                <a:solidFill>
                  <a:schemeClr val="bg2"/>
                </a:solidFill>
                <a:latin typeface="Arial" panose="020B0604020202020204" pitchFamily="34" charset="0"/>
              </a:rPr>
              <a:t>=1: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4" name="Text Box 12"/>
          <p:cNvSpPr txBox="1">
            <a:spLocks noChangeArrowheads="1"/>
          </p:cNvSpPr>
          <p:nvPr/>
        </p:nvSpPr>
        <p:spPr bwMode="auto">
          <a:xfrm>
            <a:off x="2555776" y="2380818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5" name="Text Box 12"/>
          <p:cNvSpPr txBox="1">
            <a:spLocks noChangeArrowheads="1"/>
          </p:cNvSpPr>
          <p:nvPr/>
        </p:nvSpPr>
        <p:spPr bwMode="auto">
          <a:xfrm>
            <a:off x="2701057" y="5045114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6" name="Text Box 12"/>
          <p:cNvSpPr txBox="1">
            <a:spLocks noChangeArrowheads="1"/>
          </p:cNvSpPr>
          <p:nvPr/>
        </p:nvSpPr>
        <p:spPr bwMode="auto">
          <a:xfrm>
            <a:off x="6157441" y="1772816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57" name="Text Box 12"/>
          <p:cNvSpPr txBox="1">
            <a:spLocks noChangeArrowheads="1"/>
          </p:cNvSpPr>
          <p:nvPr/>
        </p:nvSpPr>
        <p:spPr bwMode="auto">
          <a:xfrm>
            <a:off x="6157441" y="2596842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682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/>
      <p:bldP spid="154" grpId="0"/>
      <p:bldP spid="155" grpId="0"/>
      <p:bldP spid="156" grpId="0"/>
      <p:bldP spid="1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2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J-K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2" y="2625824"/>
            <a:ext cx="8233548" cy="3755504"/>
          </a:xfrm>
          <a:prstGeom prst="rect">
            <a:avLst/>
          </a:prstGeom>
        </p:spPr>
      </p:pic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623882" y="939752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时序图：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16638" y="332656"/>
              <a:ext cx="2243902" cy="24236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91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4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42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J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 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K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0     0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0     1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1     0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1     1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400" b="1" i="1" dirty="0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 b="1" dirty="0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Times New Roman" pitchFamily="18" charset="0"/>
                                    </a:rPr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baseline="-30000" dirty="0" smtClean="0">
                                      <a:solidFill>
                                        <a:schemeClr val="bg2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Times New Roman" pitchFamily="18" charset="0"/>
                                    </a:rPr>
                                    <m:t>n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b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375584"/>
                  </p:ext>
                </p:extLst>
              </p:nvPr>
            </p:nvGraphicFramePr>
            <p:xfrm>
              <a:off x="6216638" y="332656"/>
              <a:ext cx="2243902" cy="24236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9187"/>
                    <a:gridCol w="794715"/>
                  </a:tblGrid>
                  <a:tr h="542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J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 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K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0     0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0     1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1     0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70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1     1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83969" t="-422078" r="-5344" b="-337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66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61989"/>
              </p:ext>
            </p:extLst>
          </p:nvPr>
        </p:nvGraphicFramePr>
        <p:xfrm>
          <a:off x="395536" y="494116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94116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1570722"/>
            <a:ext cx="828092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solidFill>
                  <a:schemeClr val="bg1"/>
                </a:solidFill>
              </a:rPr>
              <a:t>触发器</a:t>
            </a:r>
            <a:endParaRPr lang="en-US" altLang="zh-CN" sz="3000" b="1" dirty="0" smtClean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D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</a:t>
            </a:r>
            <a:r>
              <a:rPr lang="en-US" altLang="zh-CN" b="1" dirty="0"/>
              <a:t>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S-R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3.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J-K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 smtClean="0"/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T’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/>
              <a:t>    </a:t>
            </a:r>
            <a:r>
              <a:rPr lang="en-US" altLang="zh-CN" b="1" dirty="0" smtClean="0"/>
              <a:t>1.</a:t>
            </a:r>
            <a:r>
              <a:rPr lang="zh-CN" altLang="zh-CN" b="1" dirty="0"/>
              <a:t>次态方程</a:t>
            </a:r>
            <a:r>
              <a:rPr lang="en-US" altLang="zh-CN" b="1" dirty="0"/>
              <a:t>;  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时序分析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  </a:t>
            </a:r>
            <a:fld id="{AC4AC339-1079-46B0-9B89-333E52809500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104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90" y="1041400"/>
            <a:ext cx="2159744" cy="186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9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103"/>
          <p:cNvSpPr txBox="1">
            <a:spLocks noChangeArrowheads="1"/>
          </p:cNvSpPr>
          <p:nvPr/>
        </p:nvSpPr>
        <p:spPr bwMode="auto">
          <a:xfrm>
            <a:off x="827088" y="836613"/>
            <a:ext cx="237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  <p:sp>
        <p:nvSpPr>
          <p:cNvPr id="37895" name="Text Box 104"/>
          <p:cNvSpPr txBox="1">
            <a:spLocks noChangeArrowheads="1"/>
          </p:cNvSpPr>
          <p:nvPr/>
        </p:nvSpPr>
        <p:spPr bwMode="auto">
          <a:xfrm>
            <a:off x="827088" y="2741067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37896" name="AutoShape 12"/>
          <p:cNvSpPr>
            <a:spLocks noChangeArrowheads="1"/>
          </p:cNvSpPr>
          <p:nvPr/>
        </p:nvSpPr>
        <p:spPr bwMode="auto">
          <a:xfrm>
            <a:off x="3995738" y="3965029"/>
            <a:ext cx="750887" cy="381000"/>
          </a:xfrm>
          <a:prstGeom prst="rightArrow">
            <a:avLst>
              <a:gd name="adj1" fmla="val 50000"/>
              <a:gd name="adj2" fmla="val 49271"/>
            </a:avLst>
          </a:prstGeom>
          <a:solidFill>
            <a:schemeClr val="folHlink"/>
          </a:solidFill>
          <a:ln w="28575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7899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83606"/>
              </p:ext>
            </p:extLst>
          </p:nvPr>
        </p:nvGraphicFramePr>
        <p:xfrm>
          <a:off x="1259632" y="3429000"/>
          <a:ext cx="1953185" cy="2341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T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    </a:t>
                      </a:r>
                      <a:r>
                        <a:rPr lang="en-US" altLang="zh-CN" sz="2400" b="1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n+1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5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en-US" altLang="zh-CN" sz="2400" b="1" baseline="-300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1     1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en-US" altLang="zh-CN" sz="2400" b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423973"/>
                  </p:ext>
                </p:extLst>
              </p:nvPr>
            </p:nvGraphicFramePr>
            <p:xfrm>
              <a:off x="5476867" y="3573016"/>
              <a:ext cx="2335493" cy="14202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220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34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58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T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0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0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bg2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400" b="1" dirty="0">
                                        <a:solidFill>
                                          <a:schemeClr val="bg2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Times New Roman" pitchFamily="18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400" b="1" baseline="-30000" dirty="0">
                                        <a:solidFill>
                                          <a:schemeClr val="bg2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Times New Roman" pitchFamily="18" charset="0"/>
                                      </a:rPr>
                                      <m:t>n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423973"/>
                  </p:ext>
                </p:extLst>
              </p:nvPr>
            </p:nvGraphicFramePr>
            <p:xfrm>
              <a:off x="5476867" y="3573016"/>
              <a:ext cx="2335493" cy="14202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22042"/>
                    <a:gridCol w="913451"/>
                  </a:tblGrid>
                  <a:tr h="5058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T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8000" t="-218667" r="-4000" b="-3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822306" y="3990316"/>
            <a:ext cx="2808311" cy="7920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>
            <a:off x="851746" y="4866587"/>
            <a:ext cx="2808312" cy="8200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827584" y="836712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次态方程：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2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24" name="Group 35"/>
          <p:cNvGrpSpPr>
            <a:grpSpLocks/>
          </p:cNvGrpSpPr>
          <p:nvPr/>
        </p:nvGrpSpPr>
        <p:grpSpPr bwMode="auto">
          <a:xfrm>
            <a:off x="4211960" y="1576388"/>
            <a:ext cx="3816350" cy="1584325"/>
            <a:chOff x="975" y="2251"/>
            <a:chExt cx="2404" cy="998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9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 </a:t>
              </a:r>
              <a:r>
                <a:rPr lang="en-US" altLang="zh-CN" sz="32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+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</a:t>
              </a:r>
              <a:endPara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     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T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r>
                <a:rPr kumimoji="0" lang="en-US" altLang="zh-CN" sz="32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043" y="2341"/>
              <a:ext cx="159" cy="0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562" y="2341"/>
              <a:ext cx="159" cy="0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020" y="2251"/>
              <a:ext cx="2359" cy="998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2408"/>
              </p:ext>
            </p:extLst>
          </p:nvPr>
        </p:nvGraphicFramePr>
        <p:xfrm>
          <a:off x="899592" y="1412776"/>
          <a:ext cx="1953185" cy="2341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T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    </a:t>
                      </a:r>
                      <a:r>
                        <a:rPr lang="en-US" altLang="zh-CN" sz="2400" b="1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err="1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</a:t>
                      </a:r>
                      <a:r>
                        <a:rPr lang="en-US" altLang="zh-CN" sz="2400" b="1" baseline="-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n+1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5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en-US" altLang="zh-CN" sz="2400" b="1" baseline="-300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0     1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1     1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  <a:endParaRPr lang="en-US" altLang="zh-CN" sz="2400" b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4352171" y="3510974"/>
            <a:ext cx="201622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驱动表</a:t>
            </a: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auto">
          <a:xfrm rot="13315941">
            <a:off x="3011103" y="4149080"/>
            <a:ext cx="1219970" cy="419335"/>
          </a:xfrm>
          <a:prstGeom prst="leftArrow">
            <a:avLst>
              <a:gd name="adj1" fmla="val 50000"/>
              <a:gd name="adj2" fmla="val 45133"/>
            </a:avLst>
          </a:prstGeom>
          <a:solidFill>
            <a:srgbClr val="00CC00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619463"/>
                  </p:ext>
                </p:extLst>
              </p:nvPr>
            </p:nvGraphicFramePr>
            <p:xfrm>
              <a:off x="4543453" y="4149080"/>
              <a:ext cx="3055644" cy="23825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55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331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T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2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1 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2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0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2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1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en-US" altLang="zh-CN" sz="2400" b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619463"/>
                  </p:ext>
                </p:extLst>
              </p:nvPr>
            </p:nvGraphicFramePr>
            <p:xfrm>
              <a:off x="4543453" y="4149080"/>
              <a:ext cx="3055644" cy="238258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5524"/>
                    <a:gridCol w="1080120"/>
                  </a:tblGrid>
                  <a:tr h="5331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23" t="-3409" r="-56308" b="-3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T</a:t>
                          </a:r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  <a:tr h="4623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923" t="-119737" r="-56308" b="-33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1" hangingPunct="1">
                            <a:lnSpc>
                              <a:spcPct val="85000"/>
                            </a:lnSpc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 </a:t>
                          </a:r>
                          <a:endParaRPr lang="en-US" altLang="zh-CN" sz="2400" b="1" baseline="-30000" dirty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/>
                        </a:solidFill>
                      </a:tcPr>
                    </a:tc>
                  </a:tr>
                  <a:tr h="4623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923" t="-219737" r="-56308" b="-23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 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623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923" t="-319737" r="-56308" b="-13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endParaRPr lang="zh-CN" altLang="en-US" sz="2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</a:tr>
                  <a:tr h="4623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23" t="-419737" r="-56308" b="-3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</a:t>
                          </a:r>
                          <a:endParaRPr lang="en-US" altLang="zh-CN" sz="2400" b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rgbClr val="C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0" name="AutoShape 48"/>
          <p:cNvSpPr>
            <a:spLocks noChangeArrowheads="1"/>
          </p:cNvSpPr>
          <p:nvPr/>
        </p:nvSpPr>
        <p:spPr bwMode="auto">
          <a:xfrm rot="10800000">
            <a:off x="2915816" y="2275428"/>
            <a:ext cx="1219970" cy="419335"/>
          </a:xfrm>
          <a:prstGeom prst="leftArrow">
            <a:avLst>
              <a:gd name="adj1" fmla="val 50000"/>
              <a:gd name="adj2" fmla="val 45133"/>
            </a:avLst>
          </a:prstGeom>
          <a:solidFill>
            <a:srgbClr val="00CC00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496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实现 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2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541512" y="1916832"/>
            <a:ext cx="3528243" cy="792163"/>
            <a:chOff x="884" y="1253"/>
            <a:chExt cx="2544" cy="499"/>
          </a:xfrm>
        </p:grpSpPr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884" y="1298"/>
              <a:ext cx="254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D</a:t>
              </a:r>
              <a:endPara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84" y="1253"/>
              <a:ext cx="2359" cy="499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128757" y="2931662"/>
            <a:ext cx="23828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当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D = </a:t>
            </a:r>
            <a:r>
              <a:rPr kumimoji="0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 </a:t>
            </a:r>
            <a:r>
              <a:rPr kumimoji="0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 </a:t>
            </a:r>
            <a:r>
              <a:rPr kumimoji="0" lang="en-US" altLang="zh-CN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Q</a:t>
            </a:r>
            <a:r>
              <a:rPr kumimoji="0" lang="en-US" altLang="zh-CN" sz="2800" b="1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n</a:t>
            </a:r>
            <a:endParaRPr kumimoji="0" lang="en-US" altLang="zh-CN" sz="2800" b="1" baseline="-25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sym typeface="Symbol" pitchFamily="18" charset="2"/>
            </a:endParaRPr>
          </a:p>
        </p:txBody>
      </p: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1541512" y="3645620"/>
            <a:ext cx="3240211" cy="771089"/>
            <a:chOff x="975" y="2251"/>
            <a:chExt cx="2404" cy="998"/>
          </a:xfrm>
        </p:grpSpPr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3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 T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r>
                <a:rPr kumimoji="0" lang="en-US" altLang="zh-CN" sz="32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1020" y="2251"/>
              <a:ext cx="2359" cy="998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00" y="1721732"/>
            <a:ext cx="2028277" cy="2880320"/>
          </a:xfrm>
          <a:prstGeom prst="rect">
            <a:avLst/>
          </a:prstGeom>
        </p:spPr>
      </p:pic>
      <p:sp>
        <p:nvSpPr>
          <p:cNvPr id="24" name="AutoShape 48"/>
          <p:cNvSpPr>
            <a:spLocks noChangeArrowheads="1"/>
          </p:cNvSpPr>
          <p:nvPr/>
        </p:nvSpPr>
        <p:spPr bwMode="auto">
          <a:xfrm rot="16200000">
            <a:off x="2494567" y="2989646"/>
            <a:ext cx="685769" cy="419335"/>
          </a:xfrm>
          <a:prstGeom prst="leftArrow">
            <a:avLst>
              <a:gd name="adj1" fmla="val 50000"/>
              <a:gd name="adj2" fmla="val 45133"/>
            </a:avLst>
          </a:prstGeom>
          <a:solidFill>
            <a:srgbClr val="00CC00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8A31B4-FFDD-4F37-913F-8244F250313B}"/>
              </a:ext>
            </a:extLst>
          </p:cNvPr>
          <p:cNvSpPr/>
          <p:nvPr/>
        </p:nvSpPr>
        <p:spPr bwMode="auto">
          <a:xfrm>
            <a:off x="7168996" y="3245849"/>
            <a:ext cx="1435445" cy="135620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AEBDA15-96F6-4AFB-8125-804A30D54174}"/>
              </a:ext>
            </a:extLst>
          </p:cNvPr>
          <p:cNvGrpSpPr/>
          <p:nvPr/>
        </p:nvGrpSpPr>
        <p:grpSpPr>
          <a:xfrm>
            <a:off x="7626251" y="4602052"/>
            <a:ext cx="372218" cy="967272"/>
            <a:chOff x="7626251" y="4602052"/>
            <a:chExt cx="372218" cy="967272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0357F29-372A-4B7B-B337-038F9C32A690}"/>
                </a:ext>
              </a:extLst>
            </p:cNvPr>
            <p:cNvCxnSpPr/>
            <p:nvPr/>
          </p:nvCxnSpPr>
          <p:spPr bwMode="auto">
            <a:xfrm>
              <a:off x="7812360" y="4602052"/>
              <a:ext cx="0" cy="483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37B6E40-1D8C-420E-AA40-DC97AF576C51}"/>
                </a:ext>
              </a:extLst>
            </p:cNvPr>
            <p:cNvSpPr/>
            <p:nvPr/>
          </p:nvSpPr>
          <p:spPr>
            <a:xfrm>
              <a:off x="7626251" y="5107659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endParaRPr lang="zh-CN" altLang="en-US" dirty="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0D7B2D7-8527-49E0-A717-0E608A31F27E}"/>
              </a:ext>
            </a:extLst>
          </p:cNvPr>
          <p:cNvSpPr/>
          <p:nvPr/>
        </p:nvSpPr>
        <p:spPr bwMode="auto">
          <a:xfrm>
            <a:off x="5868988" y="1988840"/>
            <a:ext cx="3023492" cy="281047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FEE3323-2228-405E-9803-28D5E38691AB}"/>
              </a:ext>
            </a:extLst>
          </p:cNvPr>
          <p:cNvCxnSpPr/>
          <p:nvPr/>
        </p:nvCxnSpPr>
        <p:spPr bwMode="auto">
          <a:xfrm flipH="1">
            <a:off x="6660232" y="3071278"/>
            <a:ext cx="21794" cy="20297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F33A1F4-2D8D-403A-9A5F-7F472910D972}"/>
              </a:ext>
            </a:extLst>
          </p:cNvPr>
          <p:cNvSpPr/>
          <p:nvPr/>
        </p:nvSpPr>
        <p:spPr>
          <a:xfrm>
            <a:off x="6360073" y="5101006"/>
            <a:ext cx="556732" cy="47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496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(5)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实现 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403648" y="2068105"/>
            <a:ext cx="4038600" cy="792660"/>
            <a:chOff x="884" y="1298"/>
            <a:chExt cx="2544" cy="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84" y="1298"/>
                  <a:ext cx="2544" cy="37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80000"/>
                    </a:spcBef>
                    <a:defRPr/>
                  </a:pPr>
                  <a:r>
                    <a:rPr lang="en-US" altLang="zh-CN" sz="32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Q</a:t>
                  </a:r>
                  <a:r>
                    <a:rPr lang="en-US" altLang="zh-CN" sz="3200" b="1" baseline="-30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n+1</a:t>
                  </a:r>
                  <a:r>
                    <a:rPr lang="en-US" altLang="zh-CN" sz="32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</a:t>
                  </a:r>
                  <a:r>
                    <a:rPr kumimoji="0" lang="en-US" altLang="zh-CN" sz="32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= J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3200" b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altLang="zh-CN" sz="3200" b="1" baseline="-30000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m:t>n</m:t>
                          </m:r>
                        </m:e>
                      </m:acc>
                      <m:r>
                        <a:rPr lang="en-US" altLang="zh-CN" sz="3200" b="1" i="0" baseline="-300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0" lang="en-US" altLang="zh-CN" sz="32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+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0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</m:acc>
                      <m:r>
                        <a:rPr lang="en-US" altLang="zh-CN" sz="3200" b="1" i="0" baseline="-300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320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Q</a:t>
                  </a:r>
                  <a:r>
                    <a:rPr lang="en-US" altLang="zh-CN" sz="3200" b="1" baseline="-30000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n</a:t>
                  </a:r>
                  <a:endPara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" name="Text 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4" y="1298"/>
                  <a:ext cx="2544" cy="37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922" t="-14583" b="-40625"/>
                  </a:stretch>
                </a:blipFill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84" y="1314"/>
              <a:ext cx="2132" cy="291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131418" y="3068911"/>
            <a:ext cx="2087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当</a:t>
            </a: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J = K = 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37"/>
              <p:cNvSpPr txBox="1">
                <a:spLocks noChangeArrowheads="1"/>
              </p:cNvSpPr>
              <p:nvPr/>
            </p:nvSpPr>
            <p:spPr bwMode="auto">
              <a:xfrm>
                <a:off x="1475656" y="3861081"/>
                <a:ext cx="3816350" cy="5873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n+1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:r>
                  <a:rPr kumimoji="0" lang="en-US" altLang="zh-CN" sz="3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T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+mn-lt"/>
                          </a:rPr>
                          <m:t>n</m:t>
                        </m:r>
                      </m:e>
                    </m:acc>
                  </m:oMath>
                </a14:m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acc>
                  </m:oMath>
                </a14:m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</a:p>
            </p:txBody>
          </p:sp>
        </mc:Choice>
        <mc:Fallback>
          <p:sp>
            <p:nvSpPr>
              <p:cNvPr id="2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3861081"/>
                <a:ext cx="3816350" cy="587376"/>
              </a:xfrm>
              <a:prstGeom prst="rect">
                <a:avLst/>
              </a:prstGeom>
              <a:blipFill>
                <a:blip r:embed="rId4"/>
                <a:stretch>
                  <a:fillRect l="-4153" t="-14433" b="-40206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50" y="1809266"/>
            <a:ext cx="2247958" cy="23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48"/>
          <p:cNvSpPr>
            <a:spLocks noChangeArrowheads="1"/>
          </p:cNvSpPr>
          <p:nvPr/>
        </p:nvSpPr>
        <p:spPr bwMode="auto">
          <a:xfrm rot="16200000">
            <a:off x="2188015" y="2879586"/>
            <a:ext cx="685769" cy="917079"/>
          </a:xfrm>
          <a:prstGeom prst="leftArrow">
            <a:avLst>
              <a:gd name="adj1" fmla="val 50000"/>
              <a:gd name="adj2" fmla="val 45133"/>
            </a:avLst>
          </a:prstGeom>
          <a:solidFill>
            <a:srgbClr val="00CC00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2BCBEA-6A42-4080-86A6-1EE3FC8DA2A9}"/>
              </a:ext>
            </a:extLst>
          </p:cNvPr>
          <p:cNvSpPr/>
          <p:nvPr/>
        </p:nvSpPr>
        <p:spPr bwMode="auto">
          <a:xfrm>
            <a:off x="5936099" y="3354165"/>
            <a:ext cx="2452251" cy="2520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9C3723-45B6-47F4-88F5-731585B764A3}"/>
              </a:ext>
            </a:extLst>
          </p:cNvPr>
          <p:cNvSpPr/>
          <p:nvPr/>
        </p:nvSpPr>
        <p:spPr bwMode="auto">
          <a:xfrm>
            <a:off x="5868988" y="1988840"/>
            <a:ext cx="2591444" cy="169217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0114C2-CE14-4BDA-BD13-2A77FC688539}"/>
              </a:ext>
            </a:extLst>
          </p:cNvPr>
          <p:cNvGrpSpPr/>
          <p:nvPr/>
        </p:nvGrpSpPr>
        <p:grpSpPr>
          <a:xfrm>
            <a:off x="1430843" y="4717407"/>
            <a:ext cx="3788138" cy="601406"/>
            <a:chOff x="1548235" y="5364955"/>
            <a:chExt cx="3788138" cy="601406"/>
          </a:xfrm>
        </p:grpSpPr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9321425B-817C-4414-B758-2CFB6AAEB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898" y="5364955"/>
              <a:ext cx="3710475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n+1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T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r>
                <a:rPr kumimoji="0" lang="en-US" altLang="zh-CN" sz="32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A34C2DAB-26EB-4731-AF2F-2438AA3FB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235" y="5426361"/>
              <a:ext cx="3573205" cy="540000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0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49114"/>
              </p:ext>
            </p:extLst>
          </p:nvPr>
        </p:nvGraphicFramePr>
        <p:xfrm>
          <a:off x="395536" y="5842025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842025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1570722"/>
            <a:ext cx="828092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>
                <a:solidFill>
                  <a:schemeClr val="bg1"/>
                </a:solidFill>
              </a:rPr>
              <a:t>触发器</a:t>
            </a:r>
            <a:endParaRPr lang="en-US" altLang="zh-CN" sz="3000" b="1" dirty="0" smtClean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D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</a:t>
            </a:r>
            <a:r>
              <a:rPr lang="en-US" altLang="zh-CN" b="1" dirty="0"/>
              <a:t>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S-R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3.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J-K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 smtClean="0"/>
              <a:t>    1.</a:t>
            </a:r>
            <a:r>
              <a:rPr lang="zh-CN" altLang="zh-CN" b="1" dirty="0" smtClean="0"/>
              <a:t>符号</a:t>
            </a:r>
            <a:r>
              <a:rPr lang="en-US" altLang="zh-CN" b="1" dirty="0" smtClean="0"/>
              <a:t>;  2.</a:t>
            </a:r>
            <a:r>
              <a:rPr lang="zh-CN" altLang="zh-CN" b="1" dirty="0" smtClean="0"/>
              <a:t>真值表</a:t>
            </a:r>
            <a:r>
              <a:rPr lang="en-US" altLang="zh-CN" b="1" dirty="0" smtClean="0"/>
              <a:t>;  3.</a:t>
            </a:r>
            <a:r>
              <a:rPr lang="zh-CN" altLang="zh-CN" b="1" dirty="0" smtClean="0"/>
              <a:t>次</a:t>
            </a:r>
            <a:r>
              <a:rPr lang="zh-CN" altLang="zh-CN" b="1" dirty="0"/>
              <a:t>态方程</a:t>
            </a:r>
            <a:r>
              <a:rPr lang="en-US" altLang="zh-CN" b="1" dirty="0" smtClean="0"/>
              <a:t>;  4.</a:t>
            </a:r>
            <a:r>
              <a:rPr lang="zh-CN" altLang="zh-CN" b="1" dirty="0" smtClean="0"/>
              <a:t>驱动</a:t>
            </a:r>
            <a:r>
              <a:rPr lang="zh-CN" altLang="zh-CN" b="1" dirty="0"/>
              <a:t>表</a:t>
            </a:r>
            <a:r>
              <a:rPr lang="en-US" altLang="zh-CN" b="1" dirty="0" smtClean="0"/>
              <a:t>;  5.</a:t>
            </a:r>
            <a:r>
              <a:rPr lang="zh-CN" altLang="zh-CN" b="1" dirty="0" smtClean="0"/>
              <a:t>实现</a:t>
            </a:r>
            <a:endParaRPr lang="en-US" altLang="zh-CN" b="1" dirty="0" smtClean="0"/>
          </a:p>
          <a:p>
            <a:pPr marL="800100" lvl="1" indent="-3429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T’ </a:t>
            </a:r>
            <a:r>
              <a:rPr lang="zh-CN" altLang="en-US" b="1" dirty="0">
                <a:solidFill>
                  <a:schemeClr val="bg1"/>
                </a:solidFill>
              </a:rPr>
              <a:t>触发器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Clr>
                <a:srgbClr val="FF6600"/>
              </a:buClr>
              <a:buSzPct val="65000"/>
              <a:defRPr/>
            </a:pPr>
            <a:r>
              <a:rPr lang="en-US" altLang="zh-CN" b="1" dirty="0"/>
              <a:t>    </a:t>
            </a:r>
            <a:r>
              <a:rPr lang="en-US" altLang="zh-CN" b="1" dirty="0" smtClean="0"/>
              <a:t>1.</a:t>
            </a:r>
            <a:r>
              <a:rPr lang="zh-CN" altLang="zh-CN" b="1" dirty="0"/>
              <a:t>次态方程</a:t>
            </a:r>
            <a:r>
              <a:rPr lang="en-US" altLang="zh-CN" b="1" dirty="0"/>
              <a:t>;  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时序分析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  </a:t>
            </a:r>
            <a:fld id="{AC4AC339-1079-46B0-9B89-333E52809500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2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39750" y="846138"/>
            <a:ext cx="8135938" cy="3046988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6"/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latin typeface="Arial" charset="0"/>
              </a:rPr>
              <a:t>双稳态</a:t>
            </a:r>
            <a:r>
              <a:rPr lang="en-US" altLang="zh-CN" b="1" dirty="0">
                <a:latin typeface="Arial" charset="0"/>
              </a:rPr>
              <a:t>(</a:t>
            </a:r>
            <a:r>
              <a:rPr lang="en-US" altLang="zh-CN" b="1" dirty="0" err="1">
                <a:latin typeface="Arial" charset="0"/>
                <a:cs typeface="Times New Roman" pitchFamily="18" charset="0"/>
              </a:rPr>
              <a:t>Bi</a:t>
            </a:r>
            <a:r>
              <a:rPr lang="en-US" altLang="zh-CN" b="1" dirty="0" err="1">
                <a:latin typeface="Arial" charset="0"/>
              </a:rPr>
              <a:t>stable</a:t>
            </a:r>
            <a:r>
              <a:rPr lang="en-US" altLang="zh-CN" b="1" dirty="0">
                <a:latin typeface="Arial" charset="0"/>
              </a:rPr>
              <a:t> state) </a:t>
            </a:r>
            <a:r>
              <a:rPr lang="zh-CN" altLang="en-US" b="1" dirty="0">
                <a:latin typeface="Arial" charset="0"/>
              </a:rPr>
              <a:t>锁存器 和 触发器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CN" b="1" dirty="0">
                <a:latin typeface="Arial" charset="0"/>
              </a:rPr>
              <a:t>Q</a:t>
            </a:r>
            <a:r>
              <a:rPr lang="zh-CN" altLang="en-US" b="1" dirty="0">
                <a:latin typeface="Arial" charset="0"/>
              </a:rPr>
              <a:t>和</a:t>
            </a:r>
            <a:r>
              <a:rPr lang="en-US" altLang="zh-CN" b="1" dirty="0">
                <a:latin typeface="Arial" charset="0"/>
              </a:rPr>
              <a:t>Q’ </a:t>
            </a:r>
            <a:r>
              <a:rPr lang="zh-CN" altLang="en-US" b="1" dirty="0">
                <a:latin typeface="Arial" charset="0"/>
              </a:rPr>
              <a:t>一定互反，</a:t>
            </a:r>
            <a:endParaRPr lang="en-US" altLang="zh-CN" b="1" dirty="0">
              <a:latin typeface="Arial" charset="0"/>
            </a:endParaRP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b="1" dirty="0" smtClean="0">
                <a:latin typeface="Arial" charset="0"/>
              </a:rPr>
              <a:t>双稳态</a:t>
            </a:r>
            <a:r>
              <a:rPr lang="en-US" altLang="zh-CN" b="1" dirty="0">
                <a:latin typeface="Arial" charset="0"/>
              </a:rPr>
              <a:t>: state 0, state </a:t>
            </a:r>
            <a:r>
              <a:rPr lang="en-US" altLang="zh-CN" b="1" dirty="0" smtClean="0">
                <a:latin typeface="Arial" charset="0"/>
              </a:rPr>
              <a:t>1</a:t>
            </a:r>
            <a:r>
              <a:rPr lang="zh-CN" altLang="en-US" b="1" dirty="0" smtClean="0">
                <a:latin typeface="Arial" charset="0"/>
              </a:rPr>
              <a:t>，</a:t>
            </a:r>
            <a:r>
              <a:rPr lang="en-US" altLang="zh-CN" b="1" dirty="0" smtClean="0">
                <a:latin typeface="Arial" charset="0"/>
              </a:rPr>
              <a:t> </a:t>
            </a:r>
            <a:endParaRPr lang="en-US" altLang="zh-CN" b="1" dirty="0">
              <a:latin typeface="Arial" charset="0"/>
            </a:endParaRPr>
          </a:p>
          <a:p>
            <a:pPr marL="808038" indent="-350838"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Arial" charset="0"/>
              </a:rPr>
              <a:t>在</a:t>
            </a:r>
            <a:r>
              <a:rPr lang="zh-CN" altLang="en-US" b="1" dirty="0">
                <a:latin typeface="Arial" charset="0"/>
              </a:rPr>
              <a:t>外界输入信号的刺激下，可以从一个稳定状态转变到另一个</a:t>
            </a:r>
            <a:r>
              <a:rPr lang="zh-CN" altLang="en-US" b="1" dirty="0" smtClean="0">
                <a:latin typeface="Arial" charset="0"/>
              </a:rPr>
              <a:t>稳定状态，</a:t>
            </a:r>
            <a:endParaRPr lang="en-US" altLang="zh-CN" b="1" dirty="0">
              <a:latin typeface="Arial" charset="0"/>
            </a:endParaRPr>
          </a:p>
          <a:p>
            <a:pPr marL="808038" indent="-350838"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Arial" charset="0"/>
              </a:rPr>
              <a:t>没有外界信号刺激，维持当前状态不变。</a:t>
            </a:r>
            <a:endParaRPr lang="en-US" altLang="zh-CN" b="1" dirty="0">
              <a:latin typeface="Arial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124075" y="18891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简 介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837238" y="4183362"/>
            <a:ext cx="2284412" cy="457200"/>
            <a:chOff x="825" y="864"/>
            <a:chExt cx="1439" cy="288"/>
          </a:xfrm>
        </p:grpSpPr>
        <p:sp>
          <p:nvSpPr>
            <p:cNvPr id="9261" name="AutoShape 5"/>
            <p:cNvSpPr>
              <a:spLocks noChangeArrowheads="1"/>
            </p:cNvSpPr>
            <p:nvPr/>
          </p:nvSpPr>
          <p:spPr bwMode="auto">
            <a:xfrm rot="5400000">
              <a:off x="1089" y="88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62" name="Oval 6"/>
            <p:cNvSpPr>
              <a:spLocks noChangeArrowheads="1"/>
            </p:cNvSpPr>
            <p:nvPr/>
          </p:nvSpPr>
          <p:spPr bwMode="auto">
            <a:xfrm>
              <a:off x="1353" y="96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63" name="Line 7"/>
            <p:cNvSpPr>
              <a:spLocks noChangeShapeType="1"/>
            </p:cNvSpPr>
            <p:nvPr/>
          </p:nvSpPr>
          <p:spPr bwMode="auto">
            <a:xfrm>
              <a:off x="825" y="100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64" name="Line 8"/>
            <p:cNvSpPr>
              <a:spLocks noChangeShapeType="1"/>
            </p:cNvSpPr>
            <p:nvPr/>
          </p:nvSpPr>
          <p:spPr bwMode="auto">
            <a:xfrm>
              <a:off x="1449" y="100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65" name="Text Box 9"/>
            <p:cNvSpPr txBox="1">
              <a:spLocks noChangeArrowheads="1"/>
            </p:cNvSpPr>
            <p:nvPr/>
          </p:nvSpPr>
          <p:spPr bwMode="auto">
            <a:xfrm>
              <a:off x="2025" y="864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837238" y="4399262"/>
            <a:ext cx="2386012" cy="1374775"/>
            <a:chOff x="825" y="1152"/>
            <a:chExt cx="1503" cy="866"/>
          </a:xfrm>
        </p:grpSpPr>
        <p:sp>
          <p:nvSpPr>
            <p:cNvPr id="9250" name="AutoShape 11"/>
            <p:cNvSpPr>
              <a:spLocks noChangeArrowheads="1"/>
            </p:cNvSpPr>
            <p:nvPr/>
          </p:nvSpPr>
          <p:spPr bwMode="auto">
            <a:xfrm rot="5400000">
              <a:off x="1089" y="1752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51" name="Oval 12"/>
            <p:cNvSpPr>
              <a:spLocks noChangeArrowheads="1"/>
            </p:cNvSpPr>
            <p:nvPr/>
          </p:nvSpPr>
          <p:spPr bwMode="auto">
            <a:xfrm>
              <a:off x="1353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52" name="Line 13"/>
            <p:cNvSpPr>
              <a:spLocks noChangeShapeType="1"/>
            </p:cNvSpPr>
            <p:nvPr/>
          </p:nvSpPr>
          <p:spPr bwMode="auto">
            <a:xfrm>
              <a:off x="825" y="1872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53" name="Line 14"/>
            <p:cNvSpPr>
              <a:spLocks noChangeShapeType="1"/>
            </p:cNvSpPr>
            <p:nvPr/>
          </p:nvSpPr>
          <p:spPr bwMode="auto">
            <a:xfrm>
              <a:off x="1449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54" name="Line 15"/>
            <p:cNvSpPr>
              <a:spLocks noChangeShapeType="1"/>
            </p:cNvSpPr>
            <p:nvPr/>
          </p:nvSpPr>
          <p:spPr bwMode="auto">
            <a:xfrm>
              <a:off x="1641" y="1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55" name="Line 16"/>
            <p:cNvSpPr>
              <a:spLocks noChangeShapeType="1"/>
            </p:cNvSpPr>
            <p:nvPr/>
          </p:nvSpPr>
          <p:spPr bwMode="auto">
            <a:xfrm flipV="1">
              <a:off x="1641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56" name="Line 17"/>
            <p:cNvSpPr>
              <a:spLocks noChangeShapeType="1"/>
            </p:cNvSpPr>
            <p:nvPr/>
          </p:nvSpPr>
          <p:spPr bwMode="auto">
            <a:xfrm>
              <a:off x="825" y="1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57" name="Line 18"/>
            <p:cNvSpPr>
              <a:spLocks noChangeShapeType="1"/>
            </p:cNvSpPr>
            <p:nvPr/>
          </p:nvSpPr>
          <p:spPr bwMode="auto">
            <a:xfrm>
              <a:off x="825" y="1344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58" name="Line 19"/>
            <p:cNvSpPr>
              <a:spLocks noChangeShapeType="1"/>
            </p:cNvSpPr>
            <p:nvPr/>
          </p:nvSpPr>
          <p:spPr bwMode="auto">
            <a:xfrm>
              <a:off x="825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59" name="Line 20"/>
            <p:cNvSpPr>
              <a:spLocks noChangeShapeType="1"/>
            </p:cNvSpPr>
            <p:nvPr/>
          </p:nvSpPr>
          <p:spPr bwMode="auto">
            <a:xfrm flipV="1">
              <a:off x="825" y="1344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60" name="Text Box 21"/>
            <p:cNvSpPr txBox="1">
              <a:spLocks noChangeArrowheads="1"/>
            </p:cNvSpPr>
            <p:nvPr/>
          </p:nvSpPr>
          <p:spPr bwMode="auto">
            <a:xfrm>
              <a:off x="2025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rgbClr val="FF0000"/>
                  </a:solidFill>
                </a:rPr>
                <a:t>’</a:t>
              </a:r>
              <a:endParaRPr lang="en-US" altLang="zh-CN" sz="2400" b="1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7132638" y="3896025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5405438" y="5262862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7132638" y="5551787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405438" y="4183362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1275755" y="4220393"/>
            <a:ext cx="2386012" cy="1603375"/>
            <a:chOff x="1200" y="2064"/>
            <a:chExt cx="1503" cy="1010"/>
          </a:xfrm>
        </p:grpSpPr>
        <p:sp>
          <p:nvSpPr>
            <p:cNvPr id="9234" name="AutoShape 27"/>
            <p:cNvSpPr>
              <a:spLocks noChangeArrowheads="1"/>
            </p:cNvSpPr>
            <p:nvPr/>
          </p:nvSpPr>
          <p:spPr bwMode="auto">
            <a:xfrm rot="5400000">
              <a:off x="1464" y="208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5" name="Oval 28"/>
            <p:cNvSpPr>
              <a:spLocks noChangeArrowheads="1"/>
            </p:cNvSpPr>
            <p:nvPr/>
          </p:nvSpPr>
          <p:spPr bwMode="auto">
            <a:xfrm>
              <a:off x="1728" y="216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6" name="Line 29"/>
            <p:cNvSpPr>
              <a:spLocks noChangeShapeType="1"/>
            </p:cNvSpPr>
            <p:nvPr/>
          </p:nvSpPr>
          <p:spPr bwMode="auto">
            <a:xfrm>
              <a:off x="1200" y="220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37" name="Line 30"/>
            <p:cNvSpPr>
              <a:spLocks noChangeShapeType="1"/>
            </p:cNvSpPr>
            <p:nvPr/>
          </p:nvSpPr>
          <p:spPr bwMode="auto">
            <a:xfrm>
              <a:off x="1824" y="220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38" name="AutoShape 31"/>
            <p:cNvSpPr>
              <a:spLocks noChangeArrowheads="1"/>
            </p:cNvSpPr>
            <p:nvPr/>
          </p:nvSpPr>
          <p:spPr bwMode="auto">
            <a:xfrm rot="5400000">
              <a:off x="1464" y="280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9" name="Oval 32"/>
            <p:cNvSpPr>
              <a:spLocks noChangeArrowheads="1"/>
            </p:cNvSpPr>
            <p:nvPr/>
          </p:nvSpPr>
          <p:spPr bwMode="auto">
            <a:xfrm>
              <a:off x="172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0" name="Line 33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41" name="Line 34"/>
            <p:cNvSpPr>
              <a:spLocks noChangeShapeType="1"/>
            </p:cNvSpPr>
            <p:nvPr/>
          </p:nvSpPr>
          <p:spPr bwMode="auto">
            <a:xfrm>
              <a:off x="1824" y="292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42" name="Line 35"/>
            <p:cNvSpPr>
              <a:spLocks noChangeShapeType="1"/>
            </p:cNvSpPr>
            <p:nvPr/>
          </p:nvSpPr>
          <p:spPr bwMode="auto">
            <a:xfrm>
              <a:off x="2016" y="220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43" name="Line 36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44" name="Line 37"/>
            <p:cNvSpPr>
              <a:spLocks noChangeShapeType="1"/>
            </p:cNvSpPr>
            <p:nvPr/>
          </p:nvSpPr>
          <p:spPr bwMode="auto">
            <a:xfrm>
              <a:off x="1200" y="220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45" name="Line 38"/>
            <p:cNvSpPr>
              <a:spLocks noChangeShapeType="1"/>
            </p:cNvSpPr>
            <p:nvPr/>
          </p:nvSpPr>
          <p:spPr bwMode="auto">
            <a:xfrm>
              <a:off x="1200" y="2400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46" name="Line 39"/>
            <p:cNvSpPr>
              <a:spLocks noChangeShapeType="1"/>
            </p:cNvSpPr>
            <p:nvPr/>
          </p:nvSpPr>
          <p:spPr bwMode="auto">
            <a:xfrm>
              <a:off x="1200" y="27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47" name="Line 40"/>
            <p:cNvSpPr>
              <a:spLocks noChangeShapeType="1"/>
            </p:cNvSpPr>
            <p:nvPr/>
          </p:nvSpPr>
          <p:spPr bwMode="auto">
            <a:xfrm flipV="1">
              <a:off x="1200" y="2400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48" name="Text Box 41"/>
            <p:cNvSpPr txBox="1">
              <a:spLocks noChangeArrowheads="1"/>
            </p:cNvSpPr>
            <p:nvPr/>
          </p:nvSpPr>
          <p:spPr bwMode="auto">
            <a:xfrm>
              <a:off x="2400" y="2064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9249" name="Text Box 42"/>
            <p:cNvSpPr txBox="1">
              <a:spLocks noChangeArrowheads="1"/>
            </p:cNvSpPr>
            <p:nvPr/>
          </p:nvSpPr>
          <p:spPr bwMode="auto">
            <a:xfrm>
              <a:off x="2400" y="2786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rgbClr val="FF0000"/>
                  </a:solidFill>
                </a:rPr>
                <a:t>’</a:t>
              </a:r>
              <a:endParaRPr lang="en-US" altLang="zh-CN" sz="2400" b="1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2572742" y="3933056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843955" y="529989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2572742" y="558881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843955" y="422039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67867" y="6116662"/>
            <a:ext cx="1162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state 0</a:t>
            </a:r>
            <a:endParaRPr lang="zh-CN" altLang="en-US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981105" y="6032577"/>
            <a:ext cx="1246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state 1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11"/>
          <p:cNvSpPr txBox="1">
            <a:spLocks noChangeArrowheads="1"/>
          </p:cNvSpPr>
          <p:nvPr/>
        </p:nvSpPr>
        <p:spPr bwMode="auto">
          <a:xfrm>
            <a:off x="900113" y="981075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次态方程：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Text Box 19"/>
          <p:cNvSpPr txBox="1">
            <a:spLocks noChangeArrowheads="1"/>
          </p:cNvSpPr>
          <p:nvPr/>
        </p:nvSpPr>
        <p:spPr bwMode="auto">
          <a:xfrm>
            <a:off x="3203575" y="2781300"/>
            <a:ext cx="23828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当</a:t>
            </a:r>
            <a:r>
              <a:rPr lang="en-US" altLang="zh-CN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T=1</a:t>
            </a:r>
          </a:p>
        </p:txBody>
      </p:sp>
      <p:grpSp>
        <p:nvGrpSpPr>
          <p:cNvPr id="39945" name="Group 25"/>
          <p:cNvGrpSpPr>
            <a:grpSpLocks/>
          </p:cNvGrpSpPr>
          <p:nvPr/>
        </p:nvGrpSpPr>
        <p:grpSpPr bwMode="auto">
          <a:xfrm>
            <a:off x="1979613" y="3502025"/>
            <a:ext cx="2305050" cy="863600"/>
            <a:chOff x="1020" y="2251"/>
            <a:chExt cx="1452" cy="544"/>
          </a:xfrm>
        </p:grpSpPr>
        <p:sp>
          <p:nvSpPr>
            <p:cNvPr id="377893" name="Text Box 37"/>
            <p:cNvSpPr txBox="1">
              <a:spLocks noChangeArrowheads="1"/>
            </p:cNvSpPr>
            <p:nvPr/>
          </p:nvSpPr>
          <p:spPr bwMode="auto">
            <a:xfrm>
              <a:off x="1020" y="2296"/>
              <a:ext cx="1452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39950" name="Line 38"/>
            <p:cNvSpPr>
              <a:spLocks noChangeShapeType="1"/>
            </p:cNvSpPr>
            <p:nvPr/>
          </p:nvSpPr>
          <p:spPr bwMode="auto">
            <a:xfrm>
              <a:off x="1927" y="2341"/>
              <a:ext cx="159" cy="0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1" name="Rectangle 28"/>
            <p:cNvSpPr>
              <a:spLocks noChangeArrowheads="1"/>
            </p:cNvSpPr>
            <p:nvPr/>
          </p:nvSpPr>
          <p:spPr bwMode="auto">
            <a:xfrm>
              <a:off x="1020" y="2251"/>
              <a:ext cx="1406" cy="544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39946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46" y="1598226"/>
            <a:ext cx="1936458" cy="1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Text Box 30"/>
          <p:cNvSpPr txBox="1">
            <a:spLocks noChangeArrowheads="1"/>
          </p:cNvSpPr>
          <p:nvPr/>
        </p:nvSpPr>
        <p:spPr bwMode="auto">
          <a:xfrm>
            <a:off x="7224541" y="333184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“1”</a:t>
            </a:r>
          </a:p>
        </p:txBody>
      </p:sp>
      <p:sp>
        <p:nvSpPr>
          <p:cNvPr id="3994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T’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1512032" y="1742480"/>
            <a:ext cx="3240211" cy="771089"/>
            <a:chOff x="975" y="2251"/>
            <a:chExt cx="2404" cy="998"/>
          </a:xfrm>
        </p:grpSpPr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3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n+1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 </a:t>
              </a: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32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r>
                <a:rPr kumimoji="0" lang="en-US" altLang="zh-CN" sz="32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n</a:t>
              </a:r>
              <a:endPara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1020" y="2251"/>
              <a:ext cx="2359" cy="998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" name="AutoShape 48"/>
          <p:cNvSpPr>
            <a:spLocks noChangeArrowheads="1"/>
          </p:cNvSpPr>
          <p:nvPr/>
        </p:nvSpPr>
        <p:spPr bwMode="auto">
          <a:xfrm rot="16200000">
            <a:off x="2646298" y="2833848"/>
            <a:ext cx="685769" cy="419335"/>
          </a:xfrm>
          <a:prstGeom prst="leftArrow">
            <a:avLst>
              <a:gd name="adj1" fmla="val 50000"/>
              <a:gd name="adj2" fmla="val 45133"/>
            </a:avLst>
          </a:prstGeom>
          <a:solidFill>
            <a:srgbClr val="00CC00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Line 3"/>
          <p:cNvSpPr>
            <a:spLocks noChangeShapeType="1"/>
          </p:cNvSpPr>
          <p:nvPr/>
        </p:nvSpPr>
        <p:spPr bwMode="auto">
          <a:xfrm>
            <a:off x="2697163" y="3573463"/>
            <a:ext cx="0" cy="9001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28" name="Line 4"/>
          <p:cNvSpPr>
            <a:spLocks noChangeShapeType="1"/>
          </p:cNvSpPr>
          <p:nvPr/>
        </p:nvSpPr>
        <p:spPr bwMode="auto">
          <a:xfrm>
            <a:off x="3078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29" name="Line 5"/>
          <p:cNvSpPr>
            <a:spLocks noChangeShapeType="1"/>
          </p:cNvSpPr>
          <p:nvPr/>
        </p:nvSpPr>
        <p:spPr bwMode="auto">
          <a:xfrm>
            <a:off x="3459163" y="36496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30" name="Line 6"/>
          <p:cNvSpPr>
            <a:spLocks noChangeShapeType="1"/>
          </p:cNvSpPr>
          <p:nvPr/>
        </p:nvSpPr>
        <p:spPr bwMode="auto">
          <a:xfrm>
            <a:off x="3840163" y="36496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31" name="Line 7"/>
          <p:cNvSpPr>
            <a:spLocks noChangeShapeType="1"/>
          </p:cNvSpPr>
          <p:nvPr/>
        </p:nvSpPr>
        <p:spPr bwMode="auto">
          <a:xfrm>
            <a:off x="4221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32" name="Line 8"/>
          <p:cNvSpPr>
            <a:spLocks noChangeShapeType="1"/>
          </p:cNvSpPr>
          <p:nvPr/>
        </p:nvSpPr>
        <p:spPr bwMode="auto">
          <a:xfrm>
            <a:off x="4602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1492250" y="3282950"/>
            <a:ext cx="76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CP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1492250" y="41211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</a:p>
        </p:txBody>
      </p:sp>
      <p:grpSp>
        <p:nvGrpSpPr>
          <p:cNvPr id="40974" name="Group 15"/>
          <p:cNvGrpSpPr>
            <a:grpSpLocks/>
          </p:cNvGrpSpPr>
          <p:nvPr/>
        </p:nvGrpSpPr>
        <p:grpSpPr bwMode="auto">
          <a:xfrm>
            <a:off x="2316163" y="3192463"/>
            <a:ext cx="3429000" cy="381000"/>
            <a:chOff x="240" y="3504"/>
            <a:chExt cx="2160" cy="240"/>
          </a:xfrm>
        </p:grpSpPr>
        <p:sp>
          <p:nvSpPr>
            <p:cNvPr id="40998" name="Line 16"/>
            <p:cNvSpPr>
              <a:spLocks noChangeShapeType="1"/>
            </p:cNvSpPr>
            <p:nvPr/>
          </p:nvSpPr>
          <p:spPr bwMode="auto">
            <a:xfrm>
              <a:off x="480" y="35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9" name="Line 17"/>
            <p:cNvSpPr>
              <a:spLocks noChangeShapeType="1"/>
            </p:cNvSpPr>
            <p:nvPr/>
          </p:nvSpPr>
          <p:spPr bwMode="auto">
            <a:xfrm>
              <a:off x="72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0" name="Line 18"/>
            <p:cNvSpPr>
              <a:spLocks noChangeShapeType="1"/>
            </p:cNvSpPr>
            <p:nvPr/>
          </p:nvSpPr>
          <p:spPr bwMode="auto">
            <a:xfrm>
              <a:off x="48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1" name="Line 19"/>
            <p:cNvSpPr>
              <a:spLocks noChangeShapeType="1"/>
            </p:cNvSpPr>
            <p:nvPr/>
          </p:nvSpPr>
          <p:spPr bwMode="auto">
            <a:xfrm>
              <a:off x="72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2" name="Line 20"/>
            <p:cNvSpPr>
              <a:spLocks noChangeShapeType="1"/>
            </p:cNvSpPr>
            <p:nvPr/>
          </p:nvSpPr>
          <p:spPr bwMode="auto">
            <a:xfrm>
              <a:off x="960" y="35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3" name="Line 21"/>
            <p:cNvSpPr>
              <a:spLocks noChangeShapeType="1"/>
            </p:cNvSpPr>
            <p:nvPr/>
          </p:nvSpPr>
          <p:spPr bwMode="auto">
            <a:xfrm>
              <a:off x="120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4" name="Line 22"/>
            <p:cNvSpPr>
              <a:spLocks noChangeShapeType="1"/>
            </p:cNvSpPr>
            <p:nvPr/>
          </p:nvSpPr>
          <p:spPr bwMode="auto">
            <a:xfrm>
              <a:off x="96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5" name="Line 23"/>
            <p:cNvSpPr>
              <a:spLocks noChangeShapeType="1"/>
            </p:cNvSpPr>
            <p:nvPr/>
          </p:nvSpPr>
          <p:spPr bwMode="auto">
            <a:xfrm>
              <a:off x="120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6" name="Line 24"/>
            <p:cNvSpPr>
              <a:spLocks noChangeShapeType="1"/>
            </p:cNvSpPr>
            <p:nvPr/>
          </p:nvSpPr>
          <p:spPr bwMode="auto">
            <a:xfrm>
              <a:off x="1440" y="35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7" name="Line 25"/>
            <p:cNvSpPr>
              <a:spLocks noChangeShapeType="1"/>
            </p:cNvSpPr>
            <p:nvPr/>
          </p:nvSpPr>
          <p:spPr bwMode="auto">
            <a:xfrm>
              <a:off x="168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8" name="Line 26"/>
            <p:cNvSpPr>
              <a:spLocks noChangeShapeType="1"/>
            </p:cNvSpPr>
            <p:nvPr/>
          </p:nvSpPr>
          <p:spPr bwMode="auto">
            <a:xfrm>
              <a:off x="144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9" name="Line 27"/>
            <p:cNvSpPr>
              <a:spLocks noChangeShapeType="1"/>
            </p:cNvSpPr>
            <p:nvPr/>
          </p:nvSpPr>
          <p:spPr bwMode="auto">
            <a:xfrm>
              <a:off x="168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0" name="Line 28"/>
            <p:cNvSpPr>
              <a:spLocks noChangeShapeType="1"/>
            </p:cNvSpPr>
            <p:nvPr/>
          </p:nvSpPr>
          <p:spPr bwMode="auto">
            <a:xfrm>
              <a:off x="1920" y="350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1" name="Line 29"/>
            <p:cNvSpPr>
              <a:spLocks noChangeShapeType="1"/>
            </p:cNvSpPr>
            <p:nvPr/>
          </p:nvSpPr>
          <p:spPr bwMode="auto">
            <a:xfrm>
              <a:off x="216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2" name="Line 30"/>
            <p:cNvSpPr>
              <a:spLocks noChangeShapeType="1"/>
            </p:cNvSpPr>
            <p:nvPr/>
          </p:nvSpPr>
          <p:spPr bwMode="auto">
            <a:xfrm>
              <a:off x="1920" y="3504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3" name="Line 31"/>
            <p:cNvSpPr>
              <a:spLocks noChangeShapeType="1"/>
            </p:cNvSpPr>
            <p:nvPr/>
          </p:nvSpPr>
          <p:spPr bwMode="auto">
            <a:xfrm>
              <a:off x="216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4" name="Line 32"/>
            <p:cNvSpPr>
              <a:spLocks noChangeShapeType="1"/>
            </p:cNvSpPr>
            <p:nvPr/>
          </p:nvSpPr>
          <p:spPr bwMode="auto">
            <a:xfrm>
              <a:off x="240" y="3744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2257" name="Line 33"/>
          <p:cNvSpPr>
            <a:spLocks noChangeShapeType="1"/>
          </p:cNvSpPr>
          <p:nvPr/>
        </p:nvSpPr>
        <p:spPr bwMode="auto">
          <a:xfrm>
            <a:off x="4983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58" name="Line 34"/>
          <p:cNvSpPr>
            <a:spLocks noChangeShapeType="1"/>
          </p:cNvSpPr>
          <p:nvPr/>
        </p:nvSpPr>
        <p:spPr bwMode="auto">
          <a:xfrm>
            <a:off x="5364163" y="3573463"/>
            <a:ext cx="0" cy="900112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2260" name="Text Box 36"/>
          <p:cNvSpPr txBox="1">
            <a:spLocks noChangeArrowheads="1"/>
          </p:cNvSpPr>
          <p:nvPr/>
        </p:nvSpPr>
        <p:spPr bwMode="auto">
          <a:xfrm>
            <a:off x="2411413" y="198913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408238" y="3998913"/>
            <a:ext cx="3703637" cy="427037"/>
            <a:chOff x="1728" y="3091"/>
            <a:chExt cx="2333" cy="269"/>
          </a:xfrm>
        </p:grpSpPr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1728" y="309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设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989" name="Line 44"/>
            <p:cNvSpPr>
              <a:spLocks noChangeShapeType="1"/>
            </p:cNvSpPr>
            <p:nvPr/>
          </p:nvSpPr>
          <p:spPr bwMode="auto">
            <a:xfrm>
              <a:off x="2159" y="3168"/>
              <a:ext cx="46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45"/>
            <p:cNvSpPr>
              <a:spLocks noChangeShapeType="1"/>
            </p:cNvSpPr>
            <p:nvPr/>
          </p:nvSpPr>
          <p:spPr bwMode="auto">
            <a:xfrm>
              <a:off x="2627" y="3360"/>
              <a:ext cx="47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46"/>
            <p:cNvSpPr>
              <a:spLocks noChangeShapeType="1"/>
            </p:cNvSpPr>
            <p:nvPr/>
          </p:nvSpPr>
          <p:spPr bwMode="auto">
            <a:xfrm>
              <a:off x="2148" y="316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47"/>
            <p:cNvSpPr>
              <a:spLocks noChangeShapeType="1"/>
            </p:cNvSpPr>
            <p:nvPr/>
          </p:nvSpPr>
          <p:spPr bwMode="auto">
            <a:xfrm flipH="1">
              <a:off x="1944" y="3360"/>
              <a:ext cx="20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48"/>
            <p:cNvSpPr>
              <a:spLocks noChangeShapeType="1"/>
            </p:cNvSpPr>
            <p:nvPr/>
          </p:nvSpPr>
          <p:spPr bwMode="auto">
            <a:xfrm>
              <a:off x="2627" y="316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49"/>
            <p:cNvSpPr>
              <a:spLocks noChangeShapeType="1"/>
            </p:cNvSpPr>
            <p:nvPr/>
          </p:nvSpPr>
          <p:spPr bwMode="auto">
            <a:xfrm>
              <a:off x="3119" y="3168"/>
              <a:ext cx="46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5" name="Line 50"/>
            <p:cNvSpPr>
              <a:spLocks noChangeShapeType="1"/>
            </p:cNvSpPr>
            <p:nvPr/>
          </p:nvSpPr>
          <p:spPr bwMode="auto">
            <a:xfrm>
              <a:off x="3587" y="3360"/>
              <a:ext cx="47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51"/>
            <p:cNvSpPr>
              <a:spLocks noChangeShapeType="1"/>
            </p:cNvSpPr>
            <p:nvPr/>
          </p:nvSpPr>
          <p:spPr bwMode="auto">
            <a:xfrm>
              <a:off x="3108" y="316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Line 52"/>
            <p:cNvSpPr>
              <a:spLocks noChangeShapeType="1"/>
            </p:cNvSpPr>
            <p:nvPr/>
          </p:nvSpPr>
          <p:spPr bwMode="auto">
            <a:xfrm>
              <a:off x="3587" y="316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2277" name="Text Box 53"/>
          <p:cNvSpPr txBox="1">
            <a:spLocks noChangeArrowheads="1"/>
          </p:cNvSpPr>
          <p:nvPr/>
        </p:nvSpPr>
        <p:spPr bwMode="auto">
          <a:xfrm>
            <a:off x="1675606" y="5157788"/>
            <a:ext cx="4319587" cy="523875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主要功能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二分频 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40980" name="Group 55"/>
          <p:cNvGrpSpPr>
            <a:grpSpLocks/>
          </p:cNvGrpSpPr>
          <p:nvPr/>
        </p:nvGrpSpPr>
        <p:grpSpPr bwMode="auto">
          <a:xfrm>
            <a:off x="2484438" y="1196975"/>
            <a:ext cx="2514600" cy="579438"/>
            <a:chOff x="1632" y="1795"/>
            <a:chExt cx="1584" cy="365"/>
          </a:xfrm>
        </p:grpSpPr>
        <p:sp>
          <p:nvSpPr>
            <p:cNvPr id="692280" name="Text Box 56"/>
            <p:cNvSpPr txBox="1">
              <a:spLocks noChangeArrowheads="1"/>
            </p:cNvSpPr>
            <p:nvPr/>
          </p:nvSpPr>
          <p:spPr bwMode="auto">
            <a:xfrm>
              <a:off x="1632" y="1795"/>
              <a:ext cx="158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endPara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0987" name="Line 57"/>
            <p:cNvSpPr>
              <a:spLocks noChangeShapeType="1"/>
            </p:cNvSpPr>
            <p:nvPr/>
          </p:nvSpPr>
          <p:spPr bwMode="auto">
            <a:xfrm>
              <a:off x="2721" y="1840"/>
              <a:ext cx="159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0981" name="Picture 14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2" name="Picture 1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412875"/>
            <a:ext cx="1872059" cy="161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3" name="Text Box 143"/>
          <p:cNvSpPr txBox="1">
            <a:spLocks noChangeArrowheads="1"/>
          </p:cNvSpPr>
          <p:nvPr/>
        </p:nvSpPr>
        <p:spPr bwMode="auto">
          <a:xfrm>
            <a:off x="7164213" y="306956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“1”</a:t>
            </a:r>
          </a:p>
        </p:txBody>
      </p:sp>
      <p:sp>
        <p:nvSpPr>
          <p:cNvPr id="40984" name="Text Box 144"/>
          <p:cNvSpPr txBox="1">
            <a:spLocks noChangeArrowheads="1"/>
          </p:cNvSpPr>
          <p:nvPr/>
        </p:nvSpPr>
        <p:spPr bwMode="auto">
          <a:xfrm>
            <a:off x="1116013" y="2276475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时序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分析</a:t>
            </a:r>
            <a:r>
              <a:rPr lang="en-US" altLang="zh-CN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8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T’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2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animBg="1"/>
      <p:bldP spid="692228" grpId="0" animBg="1"/>
      <p:bldP spid="692229" grpId="0" animBg="1"/>
      <p:bldP spid="692230" grpId="0" animBg="1"/>
      <p:bldP spid="692231" grpId="0" animBg="1"/>
      <p:bldP spid="692232" grpId="0" animBg="1"/>
      <p:bldP spid="692234" grpId="0" autoUpdateAnimBg="0"/>
      <p:bldP spid="692257" grpId="0" animBg="1"/>
      <p:bldP spid="692258" grpId="0" animBg="1"/>
      <p:bldP spid="69227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2280" name="Text Box 56"/>
              <p:cNvSpPr txBox="1">
                <a:spLocks noChangeArrowheads="1"/>
              </p:cNvSpPr>
              <p:nvPr/>
            </p:nvSpPr>
            <p:spPr bwMode="auto">
              <a:xfrm>
                <a:off x="3125688" y="4916674"/>
                <a:ext cx="2514600" cy="52520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2800" b="1" baseline="30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+ 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rPr>
                          <m:t>Q</m:t>
                        </m:r>
                      </m:e>
                    </m:acc>
                  </m:oMath>
                </a14:m>
                <a:endPara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92280" name="Text 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5688" y="4916674"/>
                <a:ext cx="2514600" cy="525208"/>
              </a:xfrm>
              <a:prstGeom prst="rect">
                <a:avLst/>
              </a:prstGeom>
              <a:blipFill rotWithShape="0">
                <a:blip r:embed="rId2"/>
                <a:stretch>
                  <a:fillRect l="-5340" t="-12791" b="-38372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1" name="Picture 14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>
                <a:latin typeface="+mn-lt"/>
              </a:rPr>
              <a:pPr>
                <a:defRPr/>
              </a:pPr>
              <a:t>52</a:t>
            </a:fld>
            <a:endParaRPr lang="en-US" altLang="zh-CN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17" y="4941168"/>
            <a:ext cx="2049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T’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53" name="Group 35"/>
          <p:cNvGrpSpPr>
            <a:grpSpLocks/>
          </p:cNvGrpSpPr>
          <p:nvPr/>
        </p:nvGrpSpPr>
        <p:grpSpPr bwMode="auto">
          <a:xfrm>
            <a:off x="3125688" y="3909970"/>
            <a:ext cx="3240211" cy="611926"/>
            <a:chOff x="975" y="2296"/>
            <a:chExt cx="2404" cy="792"/>
          </a:xfrm>
        </p:grpSpPr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6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2800" b="1" baseline="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Q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1020" y="2411"/>
              <a:ext cx="2359" cy="6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842917" y="3933056"/>
            <a:ext cx="1946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T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42917" y="2996952"/>
            <a:ext cx="2307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J-K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3125688" y="980728"/>
            <a:ext cx="125867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D</a:t>
            </a:r>
          </a:p>
        </p:txBody>
      </p:sp>
      <p:sp>
        <p:nvSpPr>
          <p:cNvPr id="65" name="矩形 64"/>
          <p:cNvSpPr/>
          <p:nvPr/>
        </p:nvSpPr>
        <p:spPr>
          <a:xfrm>
            <a:off x="842917" y="1012178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D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4679" y="1937168"/>
            <a:ext cx="3687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S + R’Q    (SR=0)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42917" y="1969676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lt"/>
              </a:rPr>
              <a:t>S-R 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3125688" y="2999971"/>
            <a:ext cx="4038600" cy="586961"/>
            <a:chOff x="884" y="1298"/>
            <a:chExt cx="2544" cy="369"/>
          </a:xfrm>
        </p:grpSpPr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884" y="1298"/>
              <a:ext cx="2544" cy="3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J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Q’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K’</a:t>
              </a:r>
              <a:r>
                <a:rPr kumimoji="0"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884" y="1338"/>
              <a:ext cx="116" cy="32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755650" y="38258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258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锁存器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带附加输入的触发器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b="1" dirty="0" smtClean="0"/>
              <a:t> 触发器的转换</a:t>
            </a:r>
            <a:endParaRPr lang="en-US" altLang="zh-CN" sz="3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820751"/>
              </p:ext>
            </p:extLst>
          </p:nvPr>
        </p:nvGraphicFramePr>
        <p:xfrm>
          <a:off x="1259632" y="4437112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437112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锁存器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带附加输入的触发器</a:t>
            </a:r>
            <a:endParaRPr lang="en-US" altLang="zh-CN" sz="3000" b="1" dirty="0" smtClean="0"/>
          </a:p>
          <a:p>
            <a:pPr marL="91440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将触发器设置到一个与时钟无关的初始态</a:t>
            </a:r>
          </a:p>
          <a:p>
            <a:pPr marL="91440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希望触发器即使在输入可能正在改变时，仍保持数据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endParaRPr lang="en-US" altLang="zh-CN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触发器的转换</a:t>
            </a:r>
            <a:endParaRPr lang="en-US" altLang="zh-CN" sz="3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65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29" y="894912"/>
            <a:ext cx="3523058" cy="165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30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36" y="3485715"/>
            <a:ext cx="5790834" cy="267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 Box 22"/>
          <p:cNvSpPr txBox="1">
            <a:spLocks noChangeArrowheads="1"/>
          </p:cNvSpPr>
          <p:nvPr/>
        </p:nvSpPr>
        <p:spPr bwMode="auto">
          <a:xfrm>
            <a:off x="371938" y="1052736"/>
            <a:ext cx="4326805" cy="954107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目的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将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触发器设置到一个与时钟无关的初始态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1835696" y="4069195"/>
            <a:ext cx="3672408" cy="96148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830624" y="5052185"/>
            <a:ext cx="3677480" cy="1113119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4217149" y="2608272"/>
            <a:ext cx="1856559" cy="489365"/>
          </a:xfrm>
          <a:prstGeom prst="wedgeRectCallout">
            <a:avLst>
              <a:gd name="adj1" fmla="val 17454"/>
              <a:gd name="adj2" fmla="val -183285"/>
            </a:avLst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异步清零端</a:t>
            </a:r>
          </a:p>
        </p:txBody>
      </p:sp>
      <p:sp>
        <p:nvSpPr>
          <p:cNvPr id="14" name="矩形标注 13"/>
          <p:cNvSpPr/>
          <p:nvPr/>
        </p:nvSpPr>
        <p:spPr bwMode="auto">
          <a:xfrm>
            <a:off x="6906958" y="2662387"/>
            <a:ext cx="2016224" cy="482566"/>
          </a:xfrm>
          <a:prstGeom prst="wedgeRectCallout">
            <a:avLst>
              <a:gd name="adj1" fmla="val 24504"/>
              <a:gd name="adj2" fmla="val -196860"/>
            </a:avLst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异步置位端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4" name="Line 34"/>
          <p:cNvSpPr>
            <a:spLocks noChangeShapeType="1"/>
          </p:cNvSpPr>
          <p:nvPr/>
        </p:nvSpPr>
        <p:spPr bwMode="auto">
          <a:xfrm>
            <a:off x="3470870" y="2724894"/>
            <a:ext cx="0" cy="26280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0" name="Line 30"/>
          <p:cNvSpPr>
            <a:spLocks noChangeShapeType="1"/>
          </p:cNvSpPr>
          <p:nvPr/>
        </p:nvSpPr>
        <p:spPr bwMode="auto">
          <a:xfrm>
            <a:off x="1813520" y="2724894"/>
            <a:ext cx="0" cy="26280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09" name="Rectangle 9"/>
          <p:cNvSpPr>
            <a:spLocks noChangeArrowheads="1"/>
          </p:cNvSpPr>
          <p:nvPr/>
        </p:nvSpPr>
        <p:spPr bwMode="auto">
          <a:xfrm>
            <a:off x="3608982" y="1196752"/>
            <a:ext cx="167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n+1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746720" y="2839195"/>
            <a:ext cx="6477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CP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757311" y="3182095"/>
            <a:ext cx="7747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ClrN</a:t>
            </a:r>
            <a:endParaRPr lang="en-US" altLang="zh-CN" sz="20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9615" name="Text Box 15"/>
          <p:cNvSpPr txBox="1">
            <a:spLocks noChangeArrowheads="1"/>
          </p:cNvSpPr>
          <p:nvPr/>
        </p:nvSpPr>
        <p:spPr bwMode="auto">
          <a:xfrm>
            <a:off x="784820" y="4553695"/>
            <a:ext cx="457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</a:p>
        </p:txBody>
      </p:sp>
      <p:sp>
        <p:nvSpPr>
          <p:cNvPr id="46089" name="Line 17"/>
          <p:cNvSpPr>
            <a:spLocks noChangeShapeType="1"/>
          </p:cNvSpPr>
          <p:nvPr/>
        </p:nvSpPr>
        <p:spPr bwMode="auto">
          <a:xfrm>
            <a:off x="2161183" y="2686795"/>
            <a:ext cx="65405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0" name="Line 18"/>
          <p:cNvSpPr>
            <a:spLocks noChangeShapeType="1"/>
          </p:cNvSpPr>
          <p:nvPr/>
        </p:nvSpPr>
        <p:spPr bwMode="auto">
          <a:xfrm>
            <a:off x="2815233" y="268679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1" name="Line 19"/>
          <p:cNvSpPr>
            <a:spLocks noChangeShapeType="1"/>
          </p:cNvSpPr>
          <p:nvPr/>
        </p:nvSpPr>
        <p:spPr bwMode="auto">
          <a:xfrm>
            <a:off x="2161183" y="268679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2" name="Line 20"/>
          <p:cNvSpPr>
            <a:spLocks noChangeShapeType="1"/>
          </p:cNvSpPr>
          <p:nvPr/>
        </p:nvSpPr>
        <p:spPr bwMode="auto">
          <a:xfrm>
            <a:off x="2815233" y="3067795"/>
            <a:ext cx="6524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3" name="Line 21"/>
          <p:cNvSpPr>
            <a:spLocks noChangeShapeType="1"/>
          </p:cNvSpPr>
          <p:nvPr/>
        </p:nvSpPr>
        <p:spPr bwMode="auto">
          <a:xfrm>
            <a:off x="3467695" y="2686795"/>
            <a:ext cx="65405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4" name="Line 22"/>
          <p:cNvSpPr>
            <a:spLocks noChangeShapeType="1"/>
          </p:cNvSpPr>
          <p:nvPr/>
        </p:nvSpPr>
        <p:spPr bwMode="auto">
          <a:xfrm>
            <a:off x="4121745" y="268679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5" name="Line 23"/>
          <p:cNvSpPr>
            <a:spLocks noChangeShapeType="1"/>
          </p:cNvSpPr>
          <p:nvPr/>
        </p:nvSpPr>
        <p:spPr bwMode="auto">
          <a:xfrm>
            <a:off x="3467695" y="268679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>
            <a:off x="4121745" y="3067795"/>
            <a:ext cx="65405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4775795" y="2686795"/>
            <a:ext cx="6524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>
            <a:off x="5428258" y="268679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>
            <a:off x="4775795" y="268679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5428258" y="3067795"/>
            <a:ext cx="6524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01" name="Line 29"/>
          <p:cNvSpPr>
            <a:spLocks noChangeShapeType="1"/>
          </p:cNvSpPr>
          <p:nvPr/>
        </p:nvSpPr>
        <p:spPr bwMode="auto">
          <a:xfrm>
            <a:off x="1508720" y="3067795"/>
            <a:ext cx="6524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1" name="Line 31"/>
          <p:cNvSpPr>
            <a:spLocks noChangeShapeType="1"/>
          </p:cNvSpPr>
          <p:nvPr/>
        </p:nvSpPr>
        <p:spPr bwMode="auto">
          <a:xfrm>
            <a:off x="1965920" y="2724894"/>
            <a:ext cx="0" cy="26280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2" name="Line 32"/>
          <p:cNvSpPr>
            <a:spLocks noChangeShapeType="1"/>
          </p:cNvSpPr>
          <p:nvPr/>
        </p:nvSpPr>
        <p:spPr bwMode="auto">
          <a:xfrm>
            <a:off x="2156420" y="2743944"/>
            <a:ext cx="0" cy="26280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6" name="Line 36"/>
          <p:cNvSpPr>
            <a:spLocks noChangeShapeType="1"/>
          </p:cNvSpPr>
          <p:nvPr/>
        </p:nvSpPr>
        <p:spPr bwMode="auto">
          <a:xfrm>
            <a:off x="6061670" y="2724894"/>
            <a:ext cx="0" cy="26280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37" name="Line 37"/>
          <p:cNvSpPr>
            <a:spLocks noChangeShapeType="1"/>
          </p:cNvSpPr>
          <p:nvPr/>
        </p:nvSpPr>
        <p:spPr bwMode="auto">
          <a:xfrm>
            <a:off x="4766270" y="2686794"/>
            <a:ext cx="0" cy="26280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106" name="Group 104"/>
          <p:cNvGrpSpPr>
            <a:grpSpLocks/>
          </p:cNvGrpSpPr>
          <p:nvPr/>
        </p:nvGrpSpPr>
        <p:grpSpPr bwMode="auto">
          <a:xfrm>
            <a:off x="1546820" y="3334495"/>
            <a:ext cx="5791200" cy="342900"/>
            <a:chOff x="576" y="3024"/>
            <a:chExt cx="3648" cy="216"/>
          </a:xfrm>
        </p:grpSpPr>
        <p:sp>
          <p:nvSpPr>
            <p:cNvPr id="46146" name="Line 56"/>
            <p:cNvSpPr>
              <a:spLocks noChangeShapeType="1"/>
            </p:cNvSpPr>
            <p:nvPr/>
          </p:nvSpPr>
          <p:spPr bwMode="auto">
            <a:xfrm>
              <a:off x="740" y="3048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7" name="Line 57"/>
            <p:cNvSpPr>
              <a:spLocks noChangeShapeType="1"/>
            </p:cNvSpPr>
            <p:nvPr/>
          </p:nvSpPr>
          <p:spPr bwMode="auto">
            <a:xfrm flipH="1">
              <a:off x="576" y="3048"/>
              <a:ext cx="1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8" name="Line 58"/>
            <p:cNvSpPr>
              <a:spLocks noChangeShapeType="1"/>
            </p:cNvSpPr>
            <p:nvPr/>
          </p:nvSpPr>
          <p:spPr bwMode="auto">
            <a:xfrm>
              <a:off x="753" y="322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9" name="Line 59"/>
            <p:cNvSpPr>
              <a:spLocks noChangeShapeType="1"/>
            </p:cNvSpPr>
            <p:nvPr/>
          </p:nvSpPr>
          <p:spPr bwMode="auto">
            <a:xfrm>
              <a:off x="836" y="3024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0" name="Line 60"/>
            <p:cNvSpPr>
              <a:spLocks noChangeShapeType="1"/>
            </p:cNvSpPr>
            <p:nvPr/>
          </p:nvSpPr>
          <p:spPr bwMode="auto">
            <a:xfrm flipV="1">
              <a:off x="825" y="3024"/>
              <a:ext cx="3399" cy="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07" name="Line 71"/>
          <p:cNvSpPr>
            <a:spLocks noChangeShapeType="1"/>
          </p:cNvSpPr>
          <p:nvPr/>
        </p:nvSpPr>
        <p:spPr bwMode="auto">
          <a:xfrm>
            <a:off x="1546820" y="3944095"/>
            <a:ext cx="57912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4" name="Text Box 74"/>
          <p:cNvSpPr txBox="1">
            <a:spLocks noChangeArrowheads="1"/>
          </p:cNvSpPr>
          <p:nvPr/>
        </p:nvSpPr>
        <p:spPr bwMode="auto">
          <a:xfrm>
            <a:off x="2994620" y="356309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46110" name="Line 75"/>
          <p:cNvSpPr>
            <a:spLocks noChangeShapeType="1"/>
          </p:cNvSpPr>
          <p:nvPr/>
        </p:nvSpPr>
        <p:spPr bwMode="auto">
          <a:xfrm>
            <a:off x="6061670" y="2686795"/>
            <a:ext cx="6524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1" name="Line 76"/>
          <p:cNvSpPr>
            <a:spLocks noChangeShapeType="1"/>
          </p:cNvSpPr>
          <p:nvPr/>
        </p:nvSpPr>
        <p:spPr bwMode="auto">
          <a:xfrm>
            <a:off x="6714133" y="268679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2" name="Line 77"/>
          <p:cNvSpPr>
            <a:spLocks noChangeShapeType="1"/>
          </p:cNvSpPr>
          <p:nvPr/>
        </p:nvSpPr>
        <p:spPr bwMode="auto">
          <a:xfrm>
            <a:off x="6061670" y="2686795"/>
            <a:ext cx="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3" name="Line 78"/>
          <p:cNvSpPr>
            <a:spLocks noChangeShapeType="1"/>
          </p:cNvSpPr>
          <p:nvPr/>
        </p:nvSpPr>
        <p:spPr bwMode="auto">
          <a:xfrm>
            <a:off x="6714133" y="3067795"/>
            <a:ext cx="652462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114" name="Group 103"/>
          <p:cNvGrpSpPr>
            <a:grpSpLocks/>
          </p:cNvGrpSpPr>
          <p:nvPr/>
        </p:nvGrpSpPr>
        <p:grpSpPr bwMode="auto">
          <a:xfrm>
            <a:off x="1546820" y="4172695"/>
            <a:ext cx="5867400" cy="304800"/>
            <a:chOff x="576" y="3552"/>
            <a:chExt cx="3696" cy="192"/>
          </a:xfrm>
        </p:grpSpPr>
        <p:sp>
          <p:nvSpPr>
            <p:cNvPr id="46135" name="Line 79"/>
            <p:cNvSpPr>
              <a:spLocks noChangeShapeType="1"/>
            </p:cNvSpPr>
            <p:nvPr/>
          </p:nvSpPr>
          <p:spPr bwMode="auto">
            <a:xfrm>
              <a:off x="576" y="3552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6" name="Line 80"/>
            <p:cNvSpPr>
              <a:spLocks noChangeShapeType="1"/>
            </p:cNvSpPr>
            <p:nvPr/>
          </p:nvSpPr>
          <p:spPr bwMode="auto">
            <a:xfrm>
              <a:off x="1248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7" name="Line 81"/>
            <p:cNvSpPr>
              <a:spLocks noChangeShapeType="1"/>
            </p:cNvSpPr>
            <p:nvPr/>
          </p:nvSpPr>
          <p:spPr bwMode="auto">
            <a:xfrm>
              <a:off x="1248" y="3744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8" name="Line 82"/>
            <p:cNvSpPr>
              <a:spLocks noChangeShapeType="1"/>
            </p:cNvSpPr>
            <p:nvPr/>
          </p:nvSpPr>
          <p:spPr bwMode="auto">
            <a:xfrm>
              <a:off x="2016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9" name="Line 83"/>
            <p:cNvSpPr>
              <a:spLocks noChangeShapeType="1"/>
            </p:cNvSpPr>
            <p:nvPr/>
          </p:nvSpPr>
          <p:spPr bwMode="auto">
            <a:xfrm>
              <a:off x="2016" y="355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0" name="Line 84"/>
            <p:cNvSpPr>
              <a:spLocks noChangeShapeType="1"/>
            </p:cNvSpPr>
            <p:nvPr/>
          </p:nvSpPr>
          <p:spPr bwMode="auto">
            <a:xfrm>
              <a:off x="2256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1" name="Line 85"/>
            <p:cNvSpPr>
              <a:spLocks noChangeShapeType="1"/>
            </p:cNvSpPr>
            <p:nvPr/>
          </p:nvSpPr>
          <p:spPr bwMode="auto">
            <a:xfrm>
              <a:off x="2256" y="37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2" name="Line 86"/>
            <p:cNvSpPr>
              <a:spLocks noChangeShapeType="1"/>
            </p:cNvSpPr>
            <p:nvPr/>
          </p:nvSpPr>
          <p:spPr bwMode="auto">
            <a:xfrm flipV="1">
              <a:off x="2400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3" name="Line 87"/>
            <p:cNvSpPr>
              <a:spLocks noChangeShapeType="1"/>
            </p:cNvSpPr>
            <p:nvPr/>
          </p:nvSpPr>
          <p:spPr bwMode="auto">
            <a:xfrm>
              <a:off x="2400" y="3552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4" name="Line 88"/>
            <p:cNvSpPr>
              <a:spLocks noChangeShapeType="1"/>
            </p:cNvSpPr>
            <p:nvPr/>
          </p:nvSpPr>
          <p:spPr bwMode="auto">
            <a:xfrm>
              <a:off x="2784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5" name="Line 89"/>
            <p:cNvSpPr>
              <a:spLocks noChangeShapeType="1"/>
            </p:cNvSpPr>
            <p:nvPr/>
          </p:nvSpPr>
          <p:spPr bwMode="auto">
            <a:xfrm>
              <a:off x="2784" y="3744"/>
              <a:ext cx="14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90" name="Text Box 90"/>
          <p:cNvSpPr txBox="1">
            <a:spLocks noChangeArrowheads="1"/>
          </p:cNvSpPr>
          <p:nvPr/>
        </p:nvSpPr>
        <p:spPr bwMode="auto">
          <a:xfrm>
            <a:off x="784820" y="4020295"/>
            <a:ext cx="533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1661120" y="4706095"/>
            <a:ext cx="5791200" cy="381000"/>
            <a:chOff x="624" y="3888"/>
            <a:chExt cx="3648" cy="240"/>
          </a:xfrm>
        </p:grpSpPr>
        <p:sp>
          <p:nvSpPr>
            <p:cNvPr id="46124" name="Line 91"/>
            <p:cNvSpPr>
              <a:spLocks noChangeShapeType="1"/>
            </p:cNvSpPr>
            <p:nvPr/>
          </p:nvSpPr>
          <p:spPr bwMode="auto">
            <a:xfrm>
              <a:off x="624" y="3888"/>
              <a:ext cx="9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Line 92"/>
            <p:cNvSpPr>
              <a:spLocks noChangeShapeType="1"/>
            </p:cNvSpPr>
            <p:nvPr/>
          </p:nvSpPr>
          <p:spPr bwMode="auto">
            <a:xfrm>
              <a:off x="720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Line 93"/>
            <p:cNvSpPr>
              <a:spLocks noChangeShapeType="1"/>
            </p:cNvSpPr>
            <p:nvPr/>
          </p:nvSpPr>
          <p:spPr bwMode="auto">
            <a:xfrm>
              <a:off x="720" y="4127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7" name="Line 94"/>
            <p:cNvSpPr>
              <a:spLocks noChangeShapeType="1"/>
            </p:cNvSpPr>
            <p:nvPr/>
          </p:nvSpPr>
          <p:spPr bwMode="auto">
            <a:xfrm flipV="1">
              <a:off x="960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Line 95"/>
            <p:cNvSpPr>
              <a:spLocks noChangeShapeType="1"/>
            </p:cNvSpPr>
            <p:nvPr/>
          </p:nvSpPr>
          <p:spPr bwMode="auto">
            <a:xfrm>
              <a:off x="960" y="3888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Line 96"/>
            <p:cNvSpPr>
              <a:spLocks noChangeShapeType="1"/>
            </p:cNvSpPr>
            <p:nvPr/>
          </p:nvSpPr>
          <p:spPr bwMode="auto">
            <a:xfrm>
              <a:off x="1776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Line 97"/>
            <p:cNvSpPr>
              <a:spLocks noChangeShapeType="1"/>
            </p:cNvSpPr>
            <p:nvPr/>
          </p:nvSpPr>
          <p:spPr bwMode="auto">
            <a:xfrm>
              <a:off x="1776" y="4128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1" name="Line 98"/>
            <p:cNvSpPr>
              <a:spLocks noChangeShapeType="1"/>
            </p:cNvSpPr>
            <p:nvPr/>
          </p:nvSpPr>
          <p:spPr bwMode="auto">
            <a:xfrm flipV="1">
              <a:off x="2592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2" name="Line 99"/>
            <p:cNvSpPr>
              <a:spLocks noChangeShapeType="1"/>
            </p:cNvSpPr>
            <p:nvPr/>
          </p:nvSpPr>
          <p:spPr bwMode="auto">
            <a:xfrm>
              <a:off x="2592" y="3888"/>
              <a:ext cx="81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3" name="Line 100"/>
            <p:cNvSpPr>
              <a:spLocks noChangeShapeType="1"/>
            </p:cNvSpPr>
            <p:nvPr/>
          </p:nvSpPr>
          <p:spPr bwMode="auto">
            <a:xfrm>
              <a:off x="3408" y="3888"/>
              <a:ext cx="0" cy="2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4" name="Line 101"/>
            <p:cNvSpPr>
              <a:spLocks noChangeShapeType="1"/>
            </p:cNvSpPr>
            <p:nvPr/>
          </p:nvSpPr>
          <p:spPr bwMode="auto">
            <a:xfrm>
              <a:off x="3408" y="4128"/>
              <a:ext cx="8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20" name="Text Box 75"/>
          <p:cNvSpPr txBox="1">
            <a:spLocks noChangeArrowheads="1"/>
          </p:cNvSpPr>
          <p:nvPr/>
        </p:nvSpPr>
        <p:spPr bwMode="auto">
          <a:xfrm>
            <a:off x="811808" y="1889870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时序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图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6121" name="Picture 7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22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739924" y="3650769"/>
            <a:ext cx="7747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PreN</a:t>
            </a:r>
            <a:endParaRPr lang="en-US" altLang="zh-CN" sz="20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7" name="AutoShape 19"/>
          <p:cNvSpPr>
            <a:spLocks noChangeArrowheads="1"/>
          </p:cNvSpPr>
          <p:nvPr/>
        </p:nvSpPr>
        <p:spPr bwMode="auto">
          <a:xfrm>
            <a:off x="1691680" y="4509120"/>
            <a:ext cx="648000" cy="720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4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"/>
                                        <p:tgtEl>
                                          <p:spTgt spid="4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4" grpId="0" animBg="1"/>
      <p:bldP spid="409630" grpId="0" animBg="1"/>
      <p:bldP spid="409631" grpId="0" animBg="1"/>
      <p:bldP spid="409632" grpId="0" animBg="1"/>
      <p:bldP spid="409636" grpId="0" animBg="1"/>
      <p:bldP spid="409637" grpId="0" animBg="1"/>
      <p:bldP spid="6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08551"/>
              </p:ext>
            </p:extLst>
          </p:nvPr>
        </p:nvGraphicFramePr>
        <p:xfrm>
          <a:off x="1259632" y="4977928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77928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锁存器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带附加输入的触发器</a:t>
            </a:r>
            <a:endParaRPr lang="en-US" altLang="zh-CN" sz="3000" b="1" dirty="0" smtClean="0"/>
          </a:p>
          <a:p>
            <a:pPr marL="91440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将触发器设置到一个与时钟无关的初始态</a:t>
            </a:r>
          </a:p>
          <a:p>
            <a:pPr marL="914400" lvl="1" indent="-457200"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希望触发器即使在输入可能正在改变时，仍保持数据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endParaRPr lang="en-US" altLang="zh-CN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触发器的转换</a:t>
            </a:r>
            <a:endParaRPr lang="en-US" altLang="zh-CN" sz="3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2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26"/>
          <p:cNvSpPr txBox="1">
            <a:spLocks noChangeArrowheads="1"/>
          </p:cNvSpPr>
          <p:nvPr/>
        </p:nvSpPr>
        <p:spPr bwMode="auto">
          <a:xfrm>
            <a:off x="757238" y="908050"/>
            <a:ext cx="777520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目的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希望触发器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即使在输入可能正在改变时，仍保持数据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Text Box 27"/>
          <p:cNvSpPr txBox="1">
            <a:spLocks noChangeArrowheads="1"/>
          </p:cNvSpPr>
          <p:nvPr/>
        </p:nvSpPr>
        <p:spPr bwMode="auto">
          <a:xfrm>
            <a:off x="4393406" y="4011961"/>
            <a:ext cx="4064794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问题</a:t>
            </a:r>
            <a:r>
              <a:rPr lang="en-US" altLang="zh-CN" sz="2600" b="1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1. 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由于门延时，失去同步性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2. </a:t>
            </a:r>
            <a:r>
              <a:rPr lang="zh-CN" altLang="en-US" sz="2600" dirty="0">
                <a:solidFill>
                  <a:schemeClr val="bg2"/>
                </a:solidFill>
                <a:latin typeface="+mn-lt"/>
              </a:rPr>
              <a:t>触发器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可能被 </a:t>
            </a:r>
            <a:r>
              <a:rPr lang="en-US" altLang="zh-CN" sz="2600" dirty="0" err="1" smtClean="0">
                <a:solidFill>
                  <a:schemeClr val="bg2"/>
                </a:solidFill>
                <a:latin typeface="+mn-lt"/>
              </a:rPr>
              <a:t>En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触发，而非时钟，失去同步性。</a:t>
            </a:r>
            <a:endParaRPr lang="en-US" altLang="zh-CN" sz="2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040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71699" y="4005064"/>
            <a:ext cx="342423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希望</a:t>
            </a:r>
            <a:r>
              <a:rPr lang="en-US" altLang="zh-CN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endParaRPr lang="en-US" altLang="zh-CN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1. </a:t>
            </a:r>
            <a:r>
              <a:rPr lang="en-US" altLang="zh-CN" sz="2600" dirty="0" err="1" smtClean="0">
                <a:solidFill>
                  <a:schemeClr val="bg2"/>
                </a:solidFill>
                <a:latin typeface="+mn-lt"/>
              </a:rPr>
              <a:t>En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=0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时，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CLK=0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Q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保持，不随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D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变化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2. </a:t>
            </a:r>
            <a:r>
              <a:rPr lang="en-US" altLang="zh-CN" sz="2600" dirty="0" err="1" smtClean="0">
                <a:solidFill>
                  <a:schemeClr val="bg2"/>
                </a:solidFill>
                <a:latin typeface="+mn-lt"/>
              </a:rPr>
              <a:t>En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时，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Q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在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CLK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的有效沿随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D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变化。</a:t>
            </a:r>
            <a:endParaRPr lang="en-US" altLang="zh-CN" sz="26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-1" t="8013" r="59865"/>
          <a:stretch/>
        </p:blipFill>
        <p:spPr>
          <a:xfrm>
            <a:off x="2843808" y="1772816"/>
            <a:ext cx="3344459" cy="202661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26"/>
          <p:cNvSpPr txBox="1">
            <a:spLocks noChangeArrowheads="1"/>
          </p:cNvSpPr>
          <p:nvPr/>
        </p:nvSpPr>
        <p:spPr bwMode="auto">
          <a:xfrm>
            <a:off x="757238" y="908050"/>
            <a:ext cx="7991226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目的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希望触发器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即使在输入可能正在改变时，仍保持数据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4040" name="Text Box 4"/>
          <p:cNvSpPr txBox="1">
            <a:spLocks noChangeArrowheads="1"/>
          </p:cNvSpPr>
          <p:nvPr/>
        </p:nvSpPr>
        <p:spPr bwMode="auto">
          <a:xfrm>
            <a:off x="1619250" y="2603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-1" t="8013" r="59865"/>
          <a:stretch/>
        </p:blipFill>
        <p:spPr>
          <a:xfrm>
            <a:off x="323528" y="1915426"/>
            <a:ext cx="3344459" cy="202661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71699" y="4221088"/>
            <a:ext cx="371226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解决方案</a:t>
            </a:r>
            <a:r>
              <a:rPr lang="en-US" altLang="zh-CN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endParaRPr lang="en-US" altLang="zh-CN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(b). 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时钟使能端，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CE=0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，</a:t>
            </a:r>
            <a:r>
              <a:rPr lang="en-US" altLang="zh-CN" sz="2600" dirty="0" err="1" smtClean="0">
                <a:solidFill>
                  <a:schemeClr val="bg2"/>
                </a:solidFill>
                <a:latin typeface="+mn-lt"/>
              </a:rPr>
              <a:t>Ck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被禁止，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Q</a:t>
            </a:r>
            <a:r>
              <a:rPr lang="en-US" altLang="zh-CN" sz="2600" baseline="30000" dirty="0" smtClean="0">
                <a:solidFill>
                  <a:schemeClr val="bg2"/>
                </a:solidFill>
                <a:latin typeface="+mn-lt"/>
              </a:rPr>
              <a:t>+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=Q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；</a:t>
            </a: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CE=1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，</a:t>
            </a:r>
            <a:r>
              <a:rPr lang="en-US" altLang="zh-CN" sz="2600" dirty="0">
                <a:solidFill>
                  <a:schemeClr val="bg2"/>
                </a:solidFill>
              </a:rPr>
              <a:t> Q</a:t>
            </a:r>
            <a:r>
              <a:rPr lang="en-US" altLang="zh-CN" sz="2600" baseline="30000" dirty="0" smtClean="0">
                <a:solidFill>
                  <a:schemeClr val="bg2"/>
                </a:solidFill>
              </a:rPr>
              <a:t>+</a:t>
            </a:r>
            <a:r>
              <a:rPr lang="en-US" altLang="zh-CN" sz="2600" dirty="0" smtClean="0">
                <a:solidFill>
                  <a:schemeClr val="bg2"/>
                </a:solidFill>
              </a:rPr>
              <a:t>=D</a:t>
            </a:r>
            <a:r>
              <a:rPr lang="zh-CN" altLang="en-US" sz="2600" dirty="0" smtClean="0">
                <a:solidFill>
                  <a:schemeClr val="bg2"/>
                </a:solidFill>
              </a:rPr>
              <a:t>，</a:t>
            </a:r>
            <a:endParaRPr lang="en-US" altLang="zh-CN" sz="2600" dirty="0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1712" y="5821796"/>
                <a:ext cx="32042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Q</a:t>
                </a:r>
                <a:r>
                  <a:rPr lang="en-US" altLang="zh-CN" sz="2800" baseline="30000" dirty="0">
                    <a:solidFill>
                      <a:schemeClr val="bg1"/>
                    </a:solidFill>
                  </a:rPr>
                  <a:t>+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Q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CE’ + D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CE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2" y="5821796"/>
                <a:ext cx="320421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000" t="-11628" r="-285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572000" y="5858108"/>
                <a:ext cx="41579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Q</a:t>
                </a:r>
                <a:r>
                  <a:rPr lang="en-US" altLang="zh-CN" sz="2800" baseline="30000" dirty="0" smtClean="0">
                    <a:solidFill>
                      <a:schemeClr val="bg1"/>
                    </a:solidFill>
                  </a:rPr>
                  <a:t>+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= D = Q</a:t>
                </a:r>
                <a:r>
                  <a:rPr lang="zh-CN" altLang="en-US" sz="28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CE’ + D</a:t>
                </a:r>
                <a:r>
                  <a:rPr lang="en-US" altLang="zh-CN" sz="2800" baseline="-25000" dirty="0" smtClean="0">
                    <a:solidFill>
                      <a:schemeClr val="bg1"/>
                    </a:solidFill>
                  </a:rPr>
                  <a:t>in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CE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858108"/>
                <a:ext cx="4157998" cy="523220"/>
              </a:xfrm>
              <a:prstGeom prst="rect">
                <a:avLst/>
              </a:prstGeom>
              <a:blipFill>
                <a:blip r:embed="rId5"/>
                <a:stretch>
                  <a:fillRect l="-2933" t="-12791" r="-20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4468011" y="4965556"/>
            <a:ext cx="371226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1938" indent="-2619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2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chemeClr val="bg2"/>
                </a:solidFill>
                <a:latin typeface="+mn-lt"/>
              </a:rPr>
              <a:t>(c). MUX</a:t>
            </a:r>
            <a:r>
              <a:rPr lang="zh-CN" altLang="en-US" sz="2600" dirty="0" smtClean="0">
                <a:solidFill>
                  <a:schemeClr val="bg2"/>
                </a:solidFill>
                <a:latin typeface="+mn-lt"/>
              </a:rPr>
              <a:t>输出：</a:t>
            </a:r>
            <a:endParaRPr lang="en-US" altLang="zh-CN" sz="2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99641" y="4110171"/>
            <a:ext cx="2958559" cy="830997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时钟线上无逻辑门，无同步问题！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44349" t="-100" r="346" b="415"/>
          <a:stretch/>
        </p:blipFill>
        <p:spPr>
          <a:xfrm>
            <a:off x="4320921" y="1880823"/>
            <a:ext cx="4608512" cy="219624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5100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124075" y="18891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简 介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13" y="1038928"/>
            <a:ext cx="4069474" cy="26121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629223"/>
            <a:ext cx="8456162" cy="1978590"/>
          </a:xfrm>
          <a:prstGeom prst="rect">
            <a:avLst/>
          </a:prstGeom>
        </p:spPr>
      </p:pic>
      <p:sp>
        <p:nvSpPr>
          <p:cNvPr id="2" name="椭圆形标注 1"/>
          <p:cNvSpPr/>
          <p:nvPr/>
        </p:nvSpPr>
        <p:spPr bwMode="auto">
          <a:xfrm>
            <a:off x="6084168" y="1792161"/>
            <a:ext cx="1799215" cy="672746"/>
          </a:xfrm>
          <a:prstGeom prst="wedgeEllipseCallout">
            <a:avLst>
              <a:gd name="adj1" fmla="val -107774"/>
              <a:gd name="adj2" fmla="val 127507"/>
            </a:avLst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稳态？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6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21942"/>
              </p:ext>
            </p:extLst>
          </p:nvPr>
        </p:nvGraphicFramePr>
        <p:xfrm>
          <a:off x="1331640" y="5049936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3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49936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锁存器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带附加输入的触发器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触发器的转换</a:t>
            </a:r>
            <a:endParaRPr lang="en-US" altLang="zh-CN" sz="3000" b="1" dirty="0" smtClean="0"/>
          </a:p>
          <a:p>
            <a:pPr marL="914400" lvl="1" indent="-4572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代数法</a:t>
            </a:r>
            <a:endParaRPr lang="en-US" altLang="zh-CN" sz="2800" b="1" dirty="0"/>
          </a:p>
          <a:p>
            <a:pPr marL="914400" lvl="1" indent="-4572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卡诺图法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2280" name="Text Box 56"/>
              <p:cNvSpPr txBox="1">
                <a:spLocks noChangeArrowheads="1"/>
              </p:cNvSpPr>
              <p:nvPr/>
            </p:nvSpPr>
            <p:spPr bwMode="auto">
              <a:xfrm>
                <a:off x="3125688" y="4916674"/>
                <a:ext cx="2514600" cy="52520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2800" b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+ 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</a:rPr>
                          <m:t>Q</m:t>
                        </m:r>
                      </m:e>
                    </m:acc>
                  </m:oMath>
                </a14:m>
                <a:endPara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92280" name="Text 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5688" y="4916674"/>
                <a:ext cx="2514600" cy="525208"/>
              </a:xfrm>
              <a:prstGeom prst="rect">
                <a:avLst/>
              </a:prstGeom>
              <a:blipFill rotWithShape="0">
                <a:blip r:embed="rId2"/>
                <a:stretch>
                  <a:fillRect l="-5340" t="-12791" b="-38372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1" name="Picture 14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</a:rPr>
              <a:t>小结</a:t>
            </a:r>
            <a:endParaRPr lang="zh-CN" alt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17" y="4941168"/>
            <a:ext cx="2049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T’ 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53" name="Group 35"/>
          <p:cNvGrpSpPr>
            <a:grpSpLocks/>
          </p:cNvGrpSpPr>
          <p:nvPr/>
        </p:nvGrpSpPr>
        <p:grpSpPr bwMode="auto">
          <a:xfrm>
            <a:off x="3125688" y="3909970"/>
            <a:ext cx="3240211" cy="611926"/>
            <a:chOff x="975" y="2296"/>
            <a:chExt cx="2404" cy="792"/>
          </a:xfrm>
        </p:grpSpPr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975" y="2296"/>
              <a:ext cx="2404" cy="6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 T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sym typeface="Symbol" pitchFamily="18" charset="2"/>
                </a:rPr>
                <a:t> Q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1020" y="2411"/>
              <a:ext cx="2359" cy="6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842917" y="3933056"/>
            <a:ext cx="1946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T 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42917" y="2996952"/>
            <a:ext cx="2307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J-K 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3125688" y="980728"/>
            <a:ext cx="125867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D</a:t>
            </a:r>
          </a:p>
        </p:txBody>
      </p:sp>
      <p:sp>
        <p:nvSpPr>
          <p:cNvPr id="65" name="矩形 64"/>
          <p:cNvSpPr/>
          <p:nvPr/>
        </p:nvSpPr>
        <p:spPr>
          <a:xfrm>
            <a:off x="842917" y="1012178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D 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4679" y="1937168"/>
            <a:ext cx="3687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Arial Unicode MS" pitchFamily="34" charset="-122"/>
                <a:cs typeface="Arial Unicode MS" pitchFamily="34" charset="-122"/>
              </a:rPr>
              <a:t>S + R’Q    (SR=0)</a:t>
            </a:r>
          </a:p>
        </p:txBody>
      </p:sp>
      <p:sp>
        <p:nvSpPr>
          <p:cNvPr id="68" name="矩形 67"/>
          <p:cNvSpPr/>
          <p:nvPr/>
        </p:nvSpPr>
        <p:spPr>
          <a:xfrm>
            <a:off x="842917" y="1969676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S-R 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</a:rPr>
              <a:t>触发器：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3125688" y="2999971"/>
            <a:ext cx="4038600" cy="586961"/>
            <a:chOff x="884" y="1298"/>
            <a:chExt cx="2544" cy="369"/>
          </a:xfrm>
        </p:grpSpPr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884" y="1298"/>
              <a:ext cx="2544" cy="3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r>
                <a:rPr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 J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Q’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+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K’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884" y="1338"/>
              <a:ext cx="116" cy="32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chemeClr val="bg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8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50183" name="Group 4"/>
          <p:cNvGrpSpPr>
            <a:grpSpLocks/>
          </p:cNvGrpSpPr>
          <p:nvPr/>
        </p:nvGrpSpPr>
        <p:grpSpPr bwMode="auto">
          <a:xfrm>
            <a:off x="0" y="1044600"/>
            <a:ext cx="6553200" cy="584200"/>
            <a:chOff x="96" y="288"/>
            <a:chExt cx="4128" cy="368"/>
          </a:xfrm>
        </p:grpSpPr>
        <p:sp>
          <p:nvSpPr>
            <p:cNvPr id="406530" name="Text Box 2"/>
            <p:cNvSpPr txBox="1">
              <a:spLocks noChangeArrowheads="1"/>
            </p:cNvSpPr>
            <p:nvPr/>
          </p:nvSpPr>
          <p:spPr bwMode="auto">
            <a:xfrm>
              <a:off x="96" y="288"/>
              <a:ext cx="412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900113" indent="174625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en-US" altLang="zh-CN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JK         </a:t>
              </a: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D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T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（</a:t>
              </a:r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T’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）、</a:t>
              </a:r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SR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endPara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0197" name="Line 3"/>
            <p:cNvSpPr>
              <a:spLocks noChangeShapeType="1"/>
            </p:cNvSpPr>
            <p:nvPr/>
          </p:nvSpPr>
          <p:spPr bwMode="auto">
            <a:xfrm>
              <a:off x="1488" y="480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87450" y="1915766"/>
            <a:ext cx="3276600" cy="579437"/>
            <a:chOff x="96" y="816"/>
            <a:chExt cx="2064" cy="365"/>
          </a:xfrm>
        </p:grpSpPr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(1)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       </a:t>
              </a:r>
              <a:r>
                <a:rPr lang="en-US" altLang="zh-CN"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0195" name="Line 7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538" name="Text Box 10"/>
              <p:cNvSpPr txBox="1">
                <a:spLocks noChangeArrowheads="1"/>
              </p:cNvSpPr>
              <p:nvPr/>
            </p:nvSpPr>
            <p:spPr bwMode="auto">
              <a:xfrm>
                <a:off x="2667000" y="2742853"/>
                <a:ext cx="3810000" cy="52520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2800" b="1" dirty="0" smtClean="0">
                    <a:effectLst/>
                    <a:latin typeface="+mn-lt"/>
                  </a:rPr>
                  <a:t>Q</a:t>
                </a:r>
                <a:r>
                  <a:rPr lang="en-US" altLang="zh-CN" sz="2800" b="1" baseline="-30000" dirty="0">
                    <a:effectLst/>
                    <a:latin typeface="+mn-lt"/>
                  </a:rPr>
                  <a:t>n+1</a:t>
                </a:r>
                <a:r>
                  <a:rPr lang="en-US" altLang="zh-CN" sz="2800" b="1" dirty="0">
                    <a:effectLst/>
                    <a:latin typeface="+mn-lt"/>
                  </a:rPr>
                  <a:t> </a:t>
                </a:r>
                <a:r>
                  <a:rPr kumimoji="0" lang="en-US" altLang="zh-CN" sz="2800" b="1" dirty="0">
                    <a:effectLst/>
                    <a:latin typeface="+mn-lt"/>
                  </a:rPr>
                  <a:t>= J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800" b="1" baseline="-30000" dirty="0">
                            <a:effectLst/>
                            <a:latin typeface="+mn-lt"/>
                          </a:rPr>
                          <m:t>n</m:t>
                        </m:r>
                      </m:e>
                    </m:acc>
                    <m:r>
                      <a:rPr lang="en-US" altLang="zh-CN" sz="2800" b="1" i="0" baseline="-30000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2800" b="1" dirty="0">
                    <a:effectLst/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0" dirty="0">
                            <a:effectLst/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acc>
                    <m:r>
                      <a:rPr lang="en-US" altLang="zh-CN" sz="2800" b="1" i="0" baseline="-30000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 err="1">
                    <a:effectLst/>
                    <a:latin typeface="+mn-lt"/>
                  </a:rPr>
                  <a:t>Q</a:t>
                </a:r>
                <a:r>
                  <a:rPr lang="en-US" altLang="zh-CN" sz="2800" b="1" baseline="-30000" dirty="0" err="1">
                    <a:effectLst/>
                    <a:latin typeface="+mn-lt"/>
                  </a:rPr>
                  <a:t>n</a:t>
                </a:r>
                <a:endParaRPr lang="en-US" altLang="zh-CN" sz="2800" b="1" baseline="-30000" dirty="0"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40653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2742853"/>
                <a:ext cx="3810000" cy="525208"/>
              </a:xfrm>
              <a:prstGeom prst="rect">
                <a:avLst/>
              </a:prstGeom>
              <a:blipFill rotWithShape="0">
                <a:blip r:embed="rId3"/>
                <a:stretch>
                  <a:fillRect l="-3360" t="-11628" b="-32558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542" name="Text Box 14"/>
          <p:cNvSpPr txBox="1">
            <a:spLocks noChangeArrowheads="1"/>
          </p:cNvSpPr>
          <p:nvPr/>
        </p:nvSpPr>
        <p:spPr bwMode="auto">
          <a:xfrm>
            <a:off x="1192213" y="2742853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JK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：</a:t>
            </a:r>
          </a:p>
        </p:txBody>
      </p:sp>
      <p:sp>
        <p:nvSpPr>
          <p:cNvPr id="406543" name="Text Box 15"/>
          <p:cNvSpPr txBox="1">
            <a:spLocks noChangeArrowheads="1"/>
          </p:cNvSpPr>
          <p:nvPr/>
        </p:nvSpPr>
        <p:spPr bwMode="auto">
          <a:xfrm>
            <a:off x="1116013" y="3713658"/>
            <a:ext cx="12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latin typeface="+mn-lt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：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2716213" y="3713658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latin typeface="+mn-lt"/>
              </a:rPr>
              <a:t>Q</a:t>
            </a:r>
            <a:r>
              <a:rPr lang="en-US" altLang="zh-CN" sz="2800" b="1" baseline="-30000" dirty="0">
                <a:latin typeface="+mn-lt"/>
              </a:rPr>
              <a:t>n+1</a:t>
            </a:r>
            <a:r>
              <a:rPr lang="en-US" altLang="zh-CN" sz="2800" b="1" dirty="0">
                <a:latin typeface="+mn-lt"/>
              </a:rPr>
              <a:t> </a:t>
            </a:r>
            <a:r>
              <a:rPr kumimoji="0" lang="en-US" altLang="zh-CN" sz="2800" b="1" dirty="0">
                <a:latin typeface="+mn-lt"/>
              </a:rPr>
              <a:t>= 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8" grpId="0"/>
      <p:bldP spid="406542" grpId="0" autoUpdateAnimBg="0"/>
      <p:bldP spid="406543" grpId="0" autoUpdateAnimBg="0"/>
      <p:bldP spid="40654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1124744"/>
            <a:ext cx="4420344" cy="584201"/>
            <a:chOff x="96" y="816"/>
            <a:chExt cx="2064" cy="368"/>
          </a:xfrm>
        </p:grpSpPr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(1)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JK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                 </a:t>
              </a:r>
              <a:r>
                <a:rPr lang="en-US" altLang="zh-CN" sz="3200" b="1" dirty="0" smtClean="0">
                  <a:latin typeface="+mn-lt"/>
                </a:rPr>
                <a:t>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  </a:t>
              </a:r>
            </a:p>
          </p:txBody>
        </p:sp>
        <p:sp>
          <p:nvSpPr>
            <p:cNvPr id="51253" name="Line 7"/>
            <p:cNvSpPr>
              <a:spLocks noChangeShapeType="1"/>
            </p:cNvSpPr>
            <p:nvPr/>
          </p:nvSpPr>
          <p:spPr bwMode="auto">
            <a:xfrm>
              <a:off x="820" y="98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546" name="Text Box 18"/>
              <p:cNvSpPr txBox="1">
                <a:spLocks noChangeArrowheads="1"/>
              </p:cNvSpPr>
              <p:nvPr/>
            </p:nvSpPr>
            <p:spPr bwMode="auto">
              <a:xfrm>
                <a:off x="2124075" y="2060848"/>
                <a:ext cx="3810000" cy="52520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kumimoji="0" lang="en-US" altLang="zh-CN" sz="2800" b="1" dirty="0" smtClean="0">
                    <a:latin typeface="+mn-lt"/>
                  </a:rPr>
                  <a:t>J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800" b="1" baseline="-30000" dirty="0">
                            <a:latin typeface="+mn-lt"/>
                          </a:rPr>
                          <m:t>n</m:t>
                        </m:r>
                      </m:e>
                    </m:acc>
                    <m:r>
                      <a:rPr lang="en-US" altLang="zh-CN" sz="28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2800" b="1" dirty="0"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0" dirty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acc>
                    <m:r>
                      <a:rPr lang="en-US" altLang="zh-CN" sz="28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 err="1" smtClean="0">
                    <a:latin typeface="+mn-lt"/>
                  </a:rPr>
                  <a:t>Q</a:t>
                </a:r>
                <a:r>
                  <a:rPr lang="en-US" altLang="zh-CN" sz="2800" b="1" baseline="-30000" dirty="0" err="1" smtClean="0">
                    <a:latin typeface="+mn-lt"/>
                  </a:rPr>
                  <a:t>n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:r>
                  <a:rPr kumimoji="0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D</a:t>
                </a:r>
                <a:endParaRPr lang="en-US" altLang="zh-CN" sz="2800" b="1" baseline="-30000" dirty="0">
                  <a:latin typeface="+mn-lt"/>
                </a:endParaRPr>
              </a:p>
            </p:txBody>
          </p:sp>
        </mc:Choice>
        <mc:Fallback xmlns="">
          <p:sp>
            <p:nvSpPr>
              <p:cNvPr id="40654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2060848"/>
                <a:ext cx="3810000" cy="525208"/>
              </a:xfrm>
              <a:prstGeom prst="rect">
                <a:avLst/>
              </a:prstGeom>
              <a:blipFill rotWithShape="0">
                <a:blip r:embed="rId2"/>
                <a:stretch>
                  <a:fillRect l="-3200" t="-11628" b="-39535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549" name="AutoShape 21"/>
          <p:cNvSpPr>
            <a:spLocks noChangeArrowheads="1"/>
          </p:cNvSpPr>
          <p:nvPr/>
        </p:nvSpPr>
        <p:spPr bwMode="auto">
          <a:xfrm>
            <a:off x="828675" y="2183089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chemeClr val="bg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551" name="Text Box 23"/>
              <p:cNvSpPr txBox="1">
                <a:spLocks noChangeArrowheads="1"/>
              </p:cNvSpPr>
              <p:nvPr/>
            </p:nvSpPr>
            <p:spPr bwMode="auto">
              <a:xfrm>
                <a:off x="324668" y="3004344"/>
                <a:ext cx="5943600" cy="52520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kumimoji="0" lang="en-US" altLang="zh-CN" sz="2800" b="1" dirty="0" smtClean="0">
                    <a:effectLst/>
                    <a:latin typeface="+mn-lt"/>
                  </a:rPr>
                  <a:t>J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800" b="1" baseline="-30000" dirty="0">
                            <a:effectLst/>
                            <a:latin typeface="+mn-lt"/>
                          </a:rPr>
                          <m:t>n</m:t>
                        </m:r>
                      </m:e>
                    </m:acc>
                  </m:oMath>
                </a14:m>
                <a:r>
                  <a:rPr kumimoji="0" lang="en-US" altLang="zh-CN" sz="2800" b="1" dirty="0">
                    <a:effectLst/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0" dirty="0">
                            <a:effectLst/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acc>
                  </m:oMath>
                </a14:m>
                <a:r>
                  <a:rPr kumimoji="0" lang="en-US" altLang="zh-CN" sz="2800" b="1" dirty="0">
                    <a:effectLst/>
                    <a:latin typeface="+mn-lt"/>
                  </a:rPr>
                  <a:t> </a:t>
                </a:r>
                <a:r>
                  <a:rPr lang="en-US" altLang="zh-CN" sz="2800" b="1" dirty="0" smtClean="0">
                    <a:effectLst/>
                    <a:latin typeface="+mn-lt"/>
                  </a:rPr>
                  <a:t>Q</a:t>
                </a:r>
                <a:r>
                  <a:rPr lang="en-US" altLang="zh-CN" sz="2800" b="1" baseline="-30000" dirty="0" smtClean="0">
                    <a:effectLst/>
                    <a:latin typeface="+mn-lt"/>
                  </a:rPr>
                  <a:t>n</a:t>
                </a:r>
                <a:r>
                  <a:rPr lang="en-US" altLang="zh-CN" sz="2800" b="1" dirty="0" smtClean="0">
                    <a:effectLst/>
                    <a:latin typeface="+mn-lt"/>
                  </a:rPr>
                  <a:t>  </a:t>
                </a:r>
                <a:r>
                  <a:rPr kumimoji="0" lang="en-US" altLang="zh-CN" sz="2800" b="1" dirty="0" smtClean="0">
                    <a:effectLst/>
                    <a:latin typeface="+mn-lt"/>
                  </a:rPr>
                  <a:t>=</a:t>
                </a:r>
                <a:r>
                  <a:rPr lang="zh-CN" altLang="en-US" sz="2800" b="1" dirty="0">
                    <a:effectLst/>
                    <a:latin typeface="+mn-lt"/>
                  </a:rPr>
                  <a:t> （</a:t>
                </a:r>
                <a:r>
                  <a:rPr lang="en-US" altLang="zh-CN" sz="2800" b="1" dirty="0" err="1">
                    <a:effectLst/>
                    <a:latin typeface="+mn-lt"/>
                  </a:rPr>
                  <a:t>Q</a:t>
                </a:r>
                <a:r>
                  <a:rPr lang="en-US" altLang="zh-CN" sz="2800" b="1" baseline="-30000" dirty="0" err="1">
                    <a:effectLst/>
                    <a:latin typeface="+mn-lt"/>
                  </a:rPr>
                  <a:t>n</a:t>
                </a:r>
                <a:r>
                  <a:rPr kumimoji="0" lang="en-US" altLang="zh-CN" sz="2800" b="1" dirty="0">
                    <a:effectLst/>
                    <a:latin typeface="+mn-lt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800" b="1" baseline="-30000" dirty="0">
                            <a:effectLst/>
                            <a:latin typeface="+mn-lt"/>
                          </a:rPr>
                          <m:t>n</m:t>
                        </m:r>
                      </m:e>
                    </m:acc>
                  </m:oMath>
                </a14:m>
                <a:r>
                  <a:rPr kumimoji="0" lang="zh-CN" altLang="en-US" sz="2800" b="1" dirty="0">
                    <a:effectLst/>
                    <a:latin typeface="+mn-lt"/>
                  </a:rPr>
                  <a:t>）</a:t>
                </a:r>
                <a:r>
                  <a:rPr kumimoji="0" lang="en-US" altLang="zh-CN" sz="2800" b="1" dirty="0">
                    <a:effectLst/>
                    <a:latin typeface="+mn-lt"/>
                  </a:rPr>
                  <a:t>D</a:t>
                </a:r>
                <a:endParaRPr lang="en-US" altLang="zh-CN" sz="2800" b="1" baseline="-30000" dirty="0"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406551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668" y="3004344"/>
                <a:ext cx="5943600" cy="525208"/>
              </a:xfrm>
              <a:prstGeom prst="rect">
                <a:avLst/>
              </a:prstGeom>
              <a:blipFill rotWithShape="0">
                <a:blip r:embed="rId3"/>
                <a:stretch>
                  <a:fillRect l="-2051" t="-16279" b="-32558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143000" y="4619948"/>
            <a:ext cx="2819400" cy="1169989"/>
            <a:chOff x="336" y="3696"/>
            <a:chExt cx="1776" cy="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24" y="3696"/>
                  <a:ext cx="1488" cy="7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J </a:t>
                  </a:r>
                  <a:r>
                    <a:rPr lang="zh-CN" altLang="en-US" sz="28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＝</a:t>
                  </a:r>
                  <a:r>
                    <a:rPr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D</a:t>
                  </a:r>
                </a:p>
                <a:p>
                  <a:pPr eaLnBrk="1" hangingPunct="1">
                    <a:spcBef>
                      <a:spcPct val="50000"/>
                    </a:spcBef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0" dirty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</m:acc>
                    </m:oMath>
                  </a14:m>
                  <a:r>
                    <a:rPr lang="zh-CN" altLang="en-US" sz="28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＝</a:t>
                  </a:r>
                  <a:r>
                    <a:rPr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D </a:t>
                  </a:r>
                  <a:r>
                    <a:rPr lang="zh-CN" altLang="en-US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（</a:t>
                  </a:r>
                  <a:r>
                    <a:rPr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K=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acc>
                    </m:oMath>
                  </a14:m>
                  <a:r>
                    <a:rPr lang="en-US" altLang="zh-CN" sz="28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)</a:t>
                  </a:r>
                  <a:endPara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06562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3696"/>
                  <a:ext cx="1488" cy="7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85" t="-7813" r="-11628" b="-1718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244" name="AutoShape 37"/>
            <p:cNvSpPr>
              <a:spLocks/>
            </p:cNvSpPr>
            <p:nvPr/>
          </p:nvSpPr>
          <p:spPr bwMode="auto">
            <a:xfrm>
              <a:off x="336" y="3792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324600" y="1219200"/>
            <a:ext cx="2590800" cy="4343400"/>
            <a:chOff x="4128" y="960"/>
            <a:chExt cx="1632" cy="2736"/>
          </a:xfrm>
        </p:grpSpPr>
        <p:sp>
          <p:nvSpPr>
            <p:cNvPr id="51220" name="Rectangle 39"/>
            <p:cNvSpPr>
              <a:spLocks noChangeArrowheads="1"/>
            </p:cNvSpPr>
            <p:nvPr/>
          </p:nvSpPr>
          <p:spPr bwMode="auto">
            <a:xfrm>
              <a:off x="4320" y="1536"/>
              <a:ext cx="1200" cy="62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406568" name="Text Box 40"/>
            <p:cNvSpPr txBox="1">
              <a:spLocks noChangeArrowheads="1"/>
            </p:cNvSpPr>
            <p:nvPr/>
          </p:nvSpPr>
          <p:spPr bwMode="auto">
            <a:xfrm>
              <a:off x="4416" y="153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</a:p>
          </p:txBody>
        </p:sp>
        <p:sp>
          <p:nvSpPr>
            <p:cNvPr id="406569" name="Text Box 41"/>
            <p:cNvSpPr txBox="1">
              <a:spLocks noChangeArrowheads="1"/>
            </p:cNvSpPr>
            <p:nvPr/>
          </p:nvSpPr>
          <p:spPr bwMode="auto">
            <a:xfrm>
              <a:off x="5088" y="153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Q</a:t>
              </a:r>
            </a:p>
          </p:txBody>
        </p:sp>
        <p:sp>
          <p:nvSpPr>
            <p:cNvPr id="51223" name="Line 42"/>
            <p:cNvSpPr>
              <a:spLocks noChangeShapeType="1"/>
            </p:cNvSpPr>
            <p:nvPr/>
          </p:nvSpPr>
          <p:spPr bwMode="auto">
            <a:xfrm>
              <a:off x="5136" y="158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06571" name="Text Box 43"/>
            <p:cNvSpPr txBox="1">
              <a:spLocks noChangeArrowheads="1"/>
            </p:cNvSpPr>
            <p:nvPr/>
          </p:nvSpPr>
          <p:spPr bwMode="auto">
            <a:xfrm>
              <a:off x="4416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K</a:t>
              </a:r>
            </a:p>
          </p:txBody>
        </p:sp>
        <p:sp>
          <p:nvSpPr>
            <p:cNvPr id="406572" name="Text Box 44"/>
            <p:cNvSpPr txBox="1">
              <a:spLocks noChangeArrowheads="1"/>
            </p:cNvSpPr>
            <p:nvPr/>
          </p:nvSpPr>
          <p:spPr bwMode="auto">
            <a:xfrm>
              <a:off x="5088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J</a:t>
              </a:r>
            </a:p>
          </p:txBody>
        </p:sp>
        <p:sp>
          <p:nvSpPr>
            <p:cNvPr id="51226" name="Oval 45"/>
            <p:cNvSpPr>
              <a:spLocks noChangeArrowheads="1"/>
            </p:cNvSpPr>
            <p:nvPr/>
          </p:nvSpPr>
          <p:spPr bwMode="auto">
            <a:xfrm>
              <a:off x="4823" y="2160"/>
              <a:ext cx="73" cy="7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1227" name="Line 51"/>
            <p:cNvSpPr>
              <a:spLocks noChangeShapeType="1"/>
            </p:cNvSpPr>
            <p:nvPr/>
          </p:nvSpPr>
          <p:spPr bwMode="auto">
            <a:xfrm>
              <a:off x="5232" y="2160"/>
              <a:ext cx="0" cy="125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1228" name="Line 52"/>
            <p:cNvSpPr>
              <a:spLocks noChangeShapeType="1"/>
            </p:cNvSpPr>
            <p:nvPr/>
          </p:nvSpPr>
          <p:spPr bwMode="auto">
            <a:xfrm>
              <a:off x="4548" y="3072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1229" name="Oval 53"/>
            <p:cNvSpPr>
              <a:spLocks noChangeArrowheads="1"/>
            </p:cNvSpPr>
            <p:nvPr/>
          </p:nvSpPr>
          <p:spPr bwMode="auto">
            <a:xfrm>
              <a:off x="5196" y="30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1230" name="Line 54"/>
            <p:cNvSpPr>
              <a:spLocks noChangeShapeType="1"/>
            </p:cNvSpPr>
            <p:nvPr/>
          </p:nvSpPr>
          <p:spPr bwMode="auto">
            <a:xfrm>
              <a:off x="4860" y="2244"/>
              <a:ext cx="0" cy="115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51231" name="Group 60"/>
            <p:cNvGrpSpPr>
              <a:grpSpLocks/>
            </p:cNvGrpSpPr>
            <p:nvPr/>
          </p:nvGrpSpPr>
          <p:grpSpPr bwMode="auto">
            <a:xfrm>
              <a:off x="4358" y="2157"/>
              <a:ext cx="394" cy="915"/>
              <a:chOff x="3734" y="2013"/>
              <a:chExt cx="538" cy="915"/>
            </a:xfrm>
          </p:grpSpPr>
          <p:grpSp>
            <p:nvGrpSpPr>
              <p:cNvPr id="51236" name="Group 55"/>
              <p:cNvGrpSpPr>
                <a:grpSpLocks/>
              </p:cNvGrpSpPr>
              <p:nvPr/>
            </p:nvGrpSpPr>
            <p:grpSpPr bwMode="auto">
              <a:xfrm>
                <a:off x="3734" y="2251"/>
                <a:ext cx="538" cy="324"/>
                <a:chOff x="816" y="1095"/>
                <a:chExt cx="528" cy="393"/>
              </a:xfrm>
            </p:grpSpPr>
            <p:sp>
              <p:nvSpPr>
                <p:cNvPr id="51239" name="Rectangle 56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51240" name="Oval 57"/>
                <p:cNvSpPr>
                  <a:spLocks noChangeArrowheads="1"/>
                </p:cNvSpPr>
                <p:nvPr/>
              </p:nvSpPr>
              <p:spPr bwMode="auto">
                <a:xfrm>
                  <a:off x="1008" y="1095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</p:grpSp>
          <p:sp>
            <p:nvSpPr>
              <p:cNvPr id="51237" name="Line 58"/>
              <p:cNvSpPr>
                <a:spLocks noChangeShapeType="1"/>
              </p:cNvSpPr>
              <p:nvPr/>
            </p:nvSpPr>
            <p:spPr bwMode="auto">
              <a:xfrm flipV="1">
                <a:off x="3979" y="2013"/>
                <a:ext cx="0" cy="238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1238" name="Line 59"/>
              <p:cNvSpPr>
                <a:spLocks noChangeShapeType="1"/>
              </p:cNvSpPr>
              <p:nvPr/>
            </p:nvSpPr>
            <p:spPr bwMode="auto">
              <a:xfrm flipV="1">
                <a:off x="3979" y="2590"/>
                <a:ext cx="0" cy="338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406589" name="Text Box 61"/>
            <p:cNvSpPr txBox="1">
              <a:spLocks noChangeArrowheads="1"/>
            </p:cNvSpPr>
            <p:nvPr/>
          </p:nvSpPr>
          <p:spPr bwMode="auto">
            <a:xfrm>
              <a:off x="4656" y="340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CP      D</a:t>
              </a:r>
            </a:p>
          </p:txBody>
        </p:sp>
        <p:sp>
          <p:nvSpPr>
            <p:cNvPr id="51233" name="Rectangle 62"/>
            <p:cNvSpPr>
              <a:spLocks noChangeArrowheads="1"/>
            </p:cNvSpPr>
            <p:nvPr/>
          </p:nvSpPr>
          <p:spPr bwMode="auto">
            <a:xfrm>
              <a:off x="4128" y="1248"/>
              <a:ext cx="1632" cy="196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51234" name="Line 63"/>
            <p:cNvSpPr>
              <a:spLocks noChangeShapeType="1"/>
            </p:cNvSpPr>
            <p:nvPr/>
          </p:nvSpPr>
          <p:spPr bwMode="auto">
            <a:xfrm flipV="1">
              <a:off x="4512" y="960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1235" name="Line 64"/>
            <p:cNvSpPr>
              <a:spLocks noChangeShapeType="1"/>
            </p:cNvSpPr>
            <p:nvPr/>
          </p:nvSpPr>
          <p:spPr bwMode="auto">
            <a:xfrm flipV="1">
              <a:off x="5232" y="960"/>
              <a:ext cx="0" cy="57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05544" y="3800807"/>
            <a:ext cx="5562600" cy="525464"/>
            <a:chOff x="144" y="3120"/>
            <a:chExt cx="3504" cy="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5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44" y="3120"/>
                  <a:ext cx="3504" cy="3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80000"/>
                    </a:spcBef>
                    <a:defRPr/>
                  </a:pPr>
                  <a:r>
                    <a:rPr kumimoji="0" lang="en-US" altLang="zh-CN" sz="28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J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+mn-lt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altLang="zh-CN" sz="2800" b="1" baseline="-30000" dirty="0">
                              <a:latin typeface="+mn-lt"/>
                            </a:rPr>
                            <m:t>n</m:t>
                          </m:r>
                        </m:e>
                      </m:acc>
                    </m:oMath>
                  </a14:m>
                  <a:r>
                    <a:rPr kumimoji="0"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+ 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0" dirty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</m:acc>
                    </m:oMath>
                  </a14:m>
                  <a:r>
                    <a:rPr lang="en-US" altLang="zh-CN" sz="280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Q</a:t>
                  </a:r>
                  <a:r>
                    <a:rPr lang="en-US" altLang="zh-CN" sz="2800" b="1" baseline="-30000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n</a:t>
                  </a:r>
                  <a:r>
                    <a:rPr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</a:t>
                  </a:r>
                  <a:r>
                    <a:rPr kumimoji="0"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= </a:t>
                  </a:r>
                  <a:r>
                    <a:rPr kumimoji="0" lang="en-US" altLang="zh-CN" sz="28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D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+mn-lt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altLang="zh-CN" sz="2800" b="1" baseline="-30000" dirty="0">
                              <a:latin typeface="+mn-lt"/>
                            </a:rPr>
                            <m:t>n</m:t>
                          </m:r>
                        </m:e>
                      </m:acc>
                    </m:oMath>
                  </a14:m>
                  <a:r>
                    <a:rPr kumimoji="0"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+ </a:t>
                  </a:r>
                  <a:r>
                    <a:rPr kumimoji="0" lang="en-US" altLang="zh-CN" sz="280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D</a:t>
                  </a:r>
                  <a:r>
                    <a:rPr lang="en-US" altLang="zh-CN" sz="280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Q</a:t>
                  </a:r>
                  <a:r>
                    <a:rPr lang="en-US" altLang="zh-CN" sz="2800" b="1" baseline="-30000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n</a:t>
                  </a:r>
                  <a:r>
                    <a:rPr lang="en-US" altLang="zh-CN" sz="28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</a:t>
                  </a:r>
                  <a:endParaRPr lang="en-US" altLang="zh-CN" sz="28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06557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" y="3120"/>
                  <a:ext cx="3504" cy="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00" t="-11494" b="-39080"/>
                  </a:stretch>
                </a:blipFill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214" name="Rectangle 68"/>
            <p:cNvSpPr>
              <a:spLocks noChangeArrowheads="1"/>
            </p:cNvSpPr>
            <p:nvPr/>
          </p:nvSpPr>
          <p:spPr bwMode="auto">
            <a:xfrm>
              <a:off x="3168" y="3120"/>
              <a:ext cx="1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solidFill>
                  <a:schemeClr val="bg2"/>
                </a:solidFill>
                <a:latin typeface="+mn-lt"/>
              </a:endParaRPr>
            </a:p>
          </p:txBody>
        </p:sp>
      </p:grpSp>
      <p:pic>
        <p:nvPicPr>
          <p:cNvPr id="51211" name="Picture 63" descr="ELEG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+mn-lt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+mn-lt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+mn-lt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>
                <a:latin typeface="+mn-lt"/>
              </a:rPr>
              <a:pPr>
                <a:defRPr/>
              </a:pPr>
              <a:t>63</a:t>
            </a:fld>
            <a:endParaRPr lang="en-US" altLang="zh-CN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46" grpId="0"/>
      <p:bldP spid="406549" grpId="0" animBg="1"/>
      <p:bldP spid="4065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685800" y="981075"/>
            <a:ext cx="3276600" cy="579438"/>
            <a:chOff x="96" y="816"/>
            <a:chExt cx="2064" cy="365"/>
          </a:xfrm>
        </p:grpSpPr>
        <p:sp>
          <p:nvSpPr>
            <p:cNvPr id="385027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(2)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       </a:t>
              </a:r>
              <a:r>
                <a:rPr lang="en-US" altLang="zh-CN"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2270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5033" name="Text Box 9"/>
              <p:cNvSpPr txBox="1">
                <a:spLocks noChangeArrowheads="1"/>
              </p:cNvSpPr>
              <p:nvPr/>
            </p:nvSpPr>
            <p:spPr bwMode="auto">
              <a:xfrm>
                <a:off x="2209800" y="1706559"/>
                <a:ext cx="3810000" cy="6080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latin typeface="+mn-lt"/>
                  </a:rPr>
                  <a:t>Q</a:t>
                </a:r>
                <a:r>
                  <a:rPr lang="en-US" altLang="zh-CN" sz="3200" b="1" baseline="-30000" dirty="0">
                    <a:latin typeface="+mn-lt"/>
                  </a:rPr>
                  <a:t>n+1</a:t>
                </a:r>
                <a:r>
                  <a:rPr lang="en-US" altLang="zh-CN" sz="3200" b="1" dirty="0">
                    <a:latin typeface="+mn-lt"/>
                  </a:rPr>
                  <a:t> </a:t>
                </a:r>
                <a:r>
                  <a:rPr kumimoji="0" lang="en-US" altLang="zh-CN" sz="3200" b="1" dirty="0">
                    <a:latin typeface="+mn-lt"/>
                  </a:rPr>
                  <a:t>= J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3200" b="1" dirty="0"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1" dirty="0" err="1"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latin typeface="+mn-lt"/>
                  </a:rPr>
                  <a:t>n</a:t>
                </a:r>
                <a:endParaRPr lang="en-US" altLang="zh-CN" sz="3200" b="1" baseline="-30000" dirty="0">
                  <a:latin typeface="+mn-lt"/>
                </a:endParaRPr>
              </a:p>
            </p:txBody>
          </p:sp>
        </mc:Choice>
        <mc:Fallback xmlns="">
          <p:sp>
            <p:nvSpPr>
              <p:cNvPr id="38503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1706559"/>
                <a:ext cx="3810000" cy="608011"/>
              </a:xfrm>
              <a:prstGeom prst="rect">
                <a:avLst/>
              </a:prstGeom>
              <a:blipFill rotWithShape="0">
                <a:blip r:embed="rId2"/>
                <a:stretch>
                  <a:fillRect l="-4160" t="-13000" b="-29000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036" name="Text Box 12"/>
          <p:cNvSpPr txBox="1">
            <a:spLocks noChangeArrowheads="1"/>
          </p:cNvSpPr>
          <p:nvPr/>
        </p:nvSpPr>
        <p:spPr bwMode="auto">
          <a:xfrm>
            <a:off x="685800" y="17827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JK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038" name="Text Box 14"/>
              <p:cNvSpPr txBox="1">
                <a:spLocks noChangeArrowheads="1"/>
              </p:cNvSpPr>
              <p:nvPr/>
            </p:nvSpPr>
            <p:spPr bwMode="auto">
              <a:xfrm>
                <a:off x="2209800" y="2362200"/>
                <a:ext cx="3810000" cy="6080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latin typeface="+mn-lt"/>
                  </a:rPr>
                  <a:t>Q</a:t>
                </a:r>
                <a:r>
                  <a:rPr lang="en-US" altLang="zh-CN" sz="3200" b="1" baseline="-30000" dirty="0">
                    <a:latin typeface="+mn-lt"/>
                  </a:rPr>
                  <a:t>n+1</a:t>
                </a:r>
                <a:r>
                  <a:rPr lang="en-US" altLang="zh-CN" sz="3200" b="1" dirty="0">
                    <a:latin typeface="+mn-lt"/>
                  </a:rPr>
                  <a:t> </a:t>
                </a:r>
                <a:r>
                  <a:rPr kumimoji="0" lang="en-US" altLang="zh-CN" sz="3200" b="1" dirty="0">
                    <a:latin typeface="+mn-lt"/>
                  </a:rPr>
                  <a:t>= 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3200" b="1" dirty="0"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1" dirty="0" err="1"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latin typeface="+mn-lt"/>
                  </a:rPr>
                  <a:t>n</a:t>
                </a:r>
                <a:endParaRPr lang="en-US" altLang="zh-CN" sz="3200" b="1" baseline="-30000" dirty="0">
                  <a:latin typeface="+mn-lt"/>
                </a:endParaRPr>
              </a:p>
            </p:txBody>
          </p:sp>
        </mc:Choice>
        <mc:Fallback xmlns="">
          <p:sp>
            <p:nvSpPr>
              <p:cNvPr id="38503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2362200"/>
                <a:ext cx="3810000" cy="608013"/>
              </a:xfrm>
              <a:prstGeom prst="rect">
                <a:avLst/>
              </a:prstGeom>
              <a:blipFill rotWithShape="0">
                <a:blip r:embed="rId3"/>
                <a:stretch>
                  <a:fillRect l="-4160" t="-13131" b="-30303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041" name="Text Box 17"/>
          <p:cNvSpPr txBox="1">
            <a:spLocks noChangeArrowheads="1"/>
          </p:cNvSpPr>
          <p:nvPr/>
        </p:nvSpPr>
        <p:spPr bwMode="auto">
          <a:xfrm>
            <a:off x="685800" y="2438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239000" y="1828800"/>
            <a:ext cx="1676400" cy="1160463"/>
            <a:chOff x="480" y="2160"/>
            <a:chExt cx="1056" cy="731"/>
          </a:xfrm>
        </p:grpSpPr>
        <p:sp>
          <p:nvSpPr>
            <p:cNvPr id="385043" name="Text Box 19"/>
            <p:cNvSpPr txBox="1">
              <a:spLocks noChangeArrowheads="1"/>
            </p:cNvSpPr>
            <p:nvPr/>
          </p:nvSpPr>
          <p:spPr bwMode="auto">
            <a:xfrm>
              <a:off x="768" y="2160"/>
              <a:ext cx="7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J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K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</a:t>
              </a:r>
            </a:p>
          </p:txBody>
        </p:sp>
        <p:sp>
          <p:nvSpPr>
            <p:cNvPr id="52262" name="AutoShape 22"/>
            <p:cNvSpPr>
              <a:spLocks/>
            </p:cNvSpPr>
            <p:nvPr/>
          </p:nvSpPr>
          <p:spPr bwMode="auto">
            <a:xfrm>
              <a:off x="480" y="225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143000" y="3276600"/>
            <a:ext cx="2362200" cy="3390900"/>
            <a:chOff x="3888" y="1632"/>
            <a:chExt cx="1488" cy="2330"/>
          </a:xfrm>
        </p:grpSpPr>
        <p:sp>
          <p:nvSpPr>
            <p:cNvPr id="52245" name="Rectangle 25"/>
            <p:cNvSpPr>
              <a:spLocks noChangeArrowheads="1"/>
            </p:cNvSpPr>
            <p:nvPr/>
          </p:nvSpPr>
          <p:spPr bwMode="auto">
            <a:xfrm>
              <a:off x="4032" y="2208"/>
              <a:ext cx="1200" cy="62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385050" name="Text Box 26"/>
            <p:cNvSpPr txBox="1">
              <a:spLocks noChangeArrowheads="1"/>
            </p:cNvSpPr>
            <p:nvPr/>
          </p:nvSpPr>
          <p:spPr bwMode="auto">
            <a:xfrm>
              <a:off x="4128" y="2208"/>
              <a:ext cx="33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sp>
          <p:nvSpPr>
            <p:cNvPr id="385051" name="Text Box 27"/>
            <p:cNvSpPr txBox="1">
              <a:spLocks noChangeArrowheads="1"/>
            </p:cNvSpPr>
            <p:nvPr/>
          </p:nvSpPr>
          <p:spPr bwMode="auto">
            <a:xfrm>
              <a:off x="4800" y="2208"/>
              <a:ext cx="33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sp>
          <p:nvSpPr>
            <p:cNvPr id="52248" name="Line 28"/>
            <p:cNvSpPr>
              <a:spLocks noChangeShapeType="1"/>
            </p:cNvSpPr>
            <p:nvPr/>
          </p:nvSpPr>
          <p:spPr bwMode="auto">
            <a:xfrm>
              <a:off x="4848" y="225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5053" name="Text Box 29"/>
            <p:cNvSpPr txBox="1">
              <a:spLocks noChangeArrowheads="1"/>
            </p:cNvSpPr>
            <p:nvPr/>
          </p:nvSpPr>
          <p:spPr bwMode="auto">
            <a:xfrm>
              <a:off x="4128" y="2544"/>
              <a:ext cx="28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</a:t>
              </a:r>
            </a:p>
          </p:txBody>
        </p:sp>
        <p:sp>
          <p:nvSpPr>
            <p:cNvPr id="385054" name="Text Box 30"/>
            <p:cNvSpPr txBox="1">
              <a:spLocks noChangeArrowheads="1"/>
            </p:cNvSpPr>
            <p:nvPr/>
          </p:nvSpPr>
          <p:spPr bwMode="auto">
            <a:xfrm>
              <a:off x="4800" y="2544"/>
              <a:ext cx="28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</a:p>
          </p:txBody>
        </p:sp>
        <p:sp>
          <p:nvSpPr>
            <p:cNvPr id="52251" name="Oval 31"/>
            <p:cNvSpPr>
              <a:spLocks noChangeArrowheads="1"/>
            </p:cNvSpPr>
            <p:nvPr/>
          </p:nvSpPr>
          <p:spPr bwMode="auto">
            <a:xfrm>
              <a:off x="4535" y="2832"/>
              <a:ext cx="73" cy="73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2252" name="Line 32"/>
            <p:cNvSpPr>
              <a:spLocks noChangeShapeType="1"/>
            </p:cNvSpPr>
            <p:nvPr/>
          </p:nvSpPr>
          <p:spPr bwMode="auto">
            <a:xfrm>
              <a:off x="4944" y="2832"/>
              <a:ext cx="0" cy="82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Line 33"/>
            <p:cNvSpPr>
              <a:spLocks noChangeShapeType="1"/>
            </p:cNvSpPr>
            <p:nvPr/>
          </p:nvSpPr>
          <p:spPr bwMode="auto">
            <a:xfrm>
              <a:off x="4260" y="3192"/>
              <a:ext cx="67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4" name="Oval 34"/>
            <p:cNvSpPr>
              <a:spLocks noChangeArrowheads="1"/>
            </p:cNvSpPr>
            <p:nvPr/>
          </p:nvSpPr>
          <p:spPr bwMode="auto">
            <a:xfrm>
              <a:off x="4908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2255" name="Line 35"/>
            <p:cNvSpPr>
              <a:spLocks noChangeShapeType="1"/>
            </p:cNvSpPr>
            <p:nvPr/>
          </p:nvSpPr>
          <p:spPr bwMode="auto">
            <a:xfrm>
              <a:off x="4572" y="2916"/>
              <a:ext cx="0" cy="74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5066" name="Text Box 42"/>
            <p:cNvSpPr txBox="1">
              <a:spLocks noChangeArrowheads="1"/>
            </p:cNvSpPr>
            <p:nvPr/>
          </p:nvSpPr>
          <p:spPr bwMode="auto">
            <a:xfrm>
              <a:off x="4368" y="3648"/>
              <a:ext cx="816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CP     T</a:t>
              </a:r>
            </a:p>
          </p:txBody>
        </p:sp>
        <p:sp>
          <p:nvSpPr>
            <p:cNvPr id="52257" name="Rectangle 43"/>
            <p:cNvSpPr>
              <a:spLocks noChangeArrowheads="1"/>
            </p:cNvSpPr>
            <p:nvPr/>
          </p:nvSpPr>
          <p:spPr bwMode="auto">
            <a:xfrm>
              <a:off x="3888" y="1920"/>
              <a:ext cx="1488" cy="144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2258" name="Line 44"/>
            <p:cNvSpPr>
              <a:spLocks noChangeShapeType="1"/>
            </p:cNvSpPr>
            <p:nvPr/>
          </p:nvSpPr>
          <p:spPr bwMode="auto">
            <a:xfrm flipV="1">
              <a:off x="4224" y="1632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9" name="Line 45"/>
            <p:cNvSpPr>
              <a:spLocks noChangeShapeType="1"/>
            </p:cNvSpPr>
            <p:nvPr/>
          </p:nvSpPr>
          <p:spPr bwMode="auto">
            <a:xfrm flipV="1">
              <a:off x="4944" y="1632"/>
              <a:ext cx="0" cy="57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0" name="Line 46"/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3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5072" name="AutoShape 48"/>
          <p:cNvSpPr>
            <a:spLocks noChangeArrowheads="1"/>
          </p:cNvSpPr>
          <p:nvPr/>
        </p:nvSpPr>
        <p:spPr bwMode="auto">
          <a:xfrm>
            <a:off x="5791200" y="2206828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85076" name="AutoShape 52"/>
          <p:cNvSpPr>
            <a:spLocks noChangeArrowheads="1"/>
          </p:cNvSpPr>
          <p:nvPr/>
        </p:nvSpPr>
        <p:spPr bwMode="auto">
          <a:xfrm>
            <a:off x="5943600" y="4011431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486400" y="4953000"/>
            <a:ext cx="1676400" cy="1160463"/>
            <a:chOff x="480" y="2160"/>
            <a:chExt cx="1056" cy="731"/>
          </a:xfrm>
        </p:grpSpPr>
        <p:sp>
          <p:nvSpPr>
            <p:cNvPr id="385078" name="Text Box 54"/>
            <p:cNvSpPr txBox="1">
              <a:spLocks noChangeArrowheads="1"/>
            </p:cNvSpPr>
            <p:nvPr/>
          </p:nvSpPr>
          <p:spPr bwMode="auto">
            <a:xfrm>
              <a:off x="768" y="2160"/>
              <a:ext cx="7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J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K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＝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  <p:sp>
          <p:nvSpPr>
            <p:cNvPr id="52242" name="AutoShape 55"/>
            <p:cNvSpPr>
              <a:spLocks/>
            </p:cNvSpPr>
            <p:nvPr/>
          </p:nvSpPr>
          <p:spPr bwMode="auto">
            <a:xfrm>
              <a:off x="480" y="225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bg2"/>
                </a:solidFill>
                <a:latin typeface="+mn-lt"/>
              </a:endParaRPr>
            </a:p>
          </p:txBody>
        </p:sp>
      </p:grpSp>
      <p:pic>
        <p:nvPicPr>
          <p:cNvPr id="52239" name="Picture 49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0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4427984" y="3354382"/>
            <a:ext cx="3276600" cy="584200"/>
            <a:chOff x="4565650" y="3354382"/>
            <a:chExt cx="3276600" cy="584200"/>
          </a:xfrm>
        </p:grpSpPr>
        <p:sp>
          <p:nvSpPr>
            <p:cNvPr id="385074" name="Text Box 50"/>
            <p:cNvSpPr txBox="1">
              <a:spLocks noChangeArrowheads="1"/>
            </p:cNvSpPr>
            <p:nvPr/>
          </p:nvSpPr>
          <p:spPr bwMode="auto">
            <a:xfrm>
              <a:off x="4565650" y="3354382"/>
              <a:ext cx="32766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  JK         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T’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5702300" y="3681579"/>
              <a:ext cx="762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988743" y="3373432"/>
                <a:ext cx="1598515" cy="848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/>
                  <a:t>(Q</a:t>
                </a:r>
                <a:r>
                  <a:rPr lang="en-US" altLang="zh-CN" b="1" baseline="-30000" dirty="0" smtClean="0"/>
                  <a:t>n+1</a:t>
                </a:r>
                <a:r>
                  <a:rPr lang="en-US" altLang="zh-CN" b="1" dirty="0" smtClean="0"/>
                  <a:t> </a:t>
                </a:r>
                <a:r>
                  <a:rPr kumimoji="0" lang="en-US" altLang="zh-CN" b="1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dirty="0"/>
                          <m:t>Q</m:t>
                        </m:r>
                        <m:r>
                          <m:rPr>
                            <m:nor/>
                          </m:rPr>
                          <a:rPr lang="en-US" altLang="zh-CN" b="1" baseline="-30000" dirty="0"/>
                          <m:t>n</m:t>
                        </m:r>
                      </m:e>
                    </m:acc>
                  </m:oMath>
                </a14:m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r>
                  <a:rPr lang="en-US" altLang="zh-CN" b="1" dirty="0" smtClean="0"/>
                  <a:t>T=1)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43" y="3373432"/>
                <a:ext cx="1598515" cy="848309"/>
              </a:xfrm>
              <a:prstGeom prst="rect">
                <a:avLst/>
              </a:prstGeom>
              <a:blipFill rotWithShape="0">
                <a:blip r:embed="rId5"/>
                <a:stretch>
                  <a:fillRect l="-5703" t="-357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4211960" y="3276600"/>
            <a:ext cx="4860032" cy="3581400"/>
            <a:chOff x="4211960" y="3276600"/>
            <a:chExt cx="4860032" cy="3581400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4211960" y="3276600"/>
              <a:ext cx="486003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4211960" y="3276600"/>
              <a:ext cx="0" cy="3581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3" grpId="0"/>
      <p:bldP spid="385036" grpId="0" autoUpdateAnimBg="0"/>
      <p:bldP spid="385038" grpId="0"/>
      <p:bldP spid="385041" grpId="0" autoUpdateAnimBg="0"/>
      <p:bldP spid="385072" grpId="0" animBg="1"/>
      <p:bldP spid="385076" grpId="0" animBg="1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685800" y="836712"/>
            <a:ext cx="3276600" cy="584200"/>
            <a:chOff x="96" y="816"/>
            <a:chExt cx="2064" cy="368"/>
          </a:xfrm>
        </p:grpSpPr>
        <p:sp>
          <p:nvSpPr>
            <p:cNvPr id="390147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(3)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       </a:t>
              </a:r>
              <a:r>
                <a:rPr lang="en-US" altLang="zh-CN" dirty="0">
                  <a:latin typeface="Arial" charset="0"/>
                </a:rPr>
                <a:t>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3290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53262" name="Picture 4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6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2209800" y="1400273"/>
                <a:ext cx="3810000" cy="6080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latin typeface="+mn-lt"/>
                  </a:rPr>
                  <a:t>Q</a:t>
                </a:r>
                <a:r>
                  <a:rPr lang="en-US" altLang="zh-CN" sz="3200" b="1" baseline="-30000" dirty="0">
                    <a:latin typeface="+mn-lt"/>
                  </a:rPr>
                  <a:t>n+1</a:t>
                </a:r>
                <a:r>
                  <a:rPr lang="en-US" altLang="zh-CN" sz="3200" b="1" dirty="0">
                    <a:latin typeface="+mn-lt"/>
                  </a:rPr>
                  <a:t> </a:t>
                </a:r>
                <a:r>
                  <a:rPr kumimoji="0" lang="en-US" altLang="zh-CN" sz="3200" b="1" dirty="0">
                    <a:latin typeface="+mn-lt"/>
                  </a:rPr>
                  <a:t>= J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3200" b="1" dirty="0"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1" dirty="0" err="1"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latin typeface="+mn-lt"/>
                  </a:rPr>
                  <a:t>n</a:t>
                </a:r>
                <a:endParaRPr lang="en-US" altLang="zh-CN" sz="3200" b="1" baseline="-300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1400273"/>
                <a:ext cx="3810000" cy="608011"/>
              </a:xfrm>
              <a:prstGeom prst="rect">
                <a:avLst/>
              </a:prstGeom>
              <a:blipFill>
                <a:blip r:embed="rId3"/>
                <a:stretch>
                  <a:fillRect l="-4160" t="-13131" b="-30303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85800" y="1476477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JK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687387" y="2008284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RS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2286000" y="1988840"/>
                <a:ext cx="2948243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n+1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endPara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988840"/>
                <a:ext cx="2948243" cy="584775"/>
              </a:xfrm>
              <a:prstGeom prst="rect">
                <a:avLst/>
              </a:prstGeom>
              <a:blipFill>
                <a:blip r:embed="rId4"/>
                <a:stretch>
                  <a:fillRect l="-5579" t="-15625" r="-2066" b="-406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3200400" y="2636912"/>
                <a:ext cx="4495800" cy="6079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:r>
                  <a:rPr lang="en-US" altLang="zh-CN" sz="3200" b="1" baseline="-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(</a:t>
                </a:r>
                <a:r>
                  <a:rPr lang="en-US" altLang="zh-CN" sz="32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chemeClr val="bg1"/>
                            </a:solidFill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solidFill>
                              <a:schemeClr val="bg1"/>
                            </a:solidFill>
                            <a:latin typeface="+mn-lt"/>
                          </a:rPr>
                          <m:t>n</m:t>
                        </m:r>
                      </m:e>
                    </m:acc>
                  </m:oMath>
                </a14:m>
                <a:r>
                  <a:rPr kumimoji="0"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)</a:t>
                </a:r>
                <a:r>
                  <a:rPr kumimoji="0" lang="zh-CN" altLang="en-US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＋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endPara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2636912"/>
                <a:ext cx="4495800" cy="607923"/>
              </a:xfrm>
              <a:prstGeom prst="rect">
                <a:avLst/>
              </a:prstGeom>
              <a:blipFill>
                <a:blip r:embed="rId5"/>
                <a:stretch>
                  <a:fillRect l="-3659" t="-18182" b="-36364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2"/>
              <p:cNvSpPr txBox="1">
                <a:spLocks noChangeArrowheads="1"/>
              </p:cNvSpPr>
              <p:nvPr/>
            </p:nvSpPr>
            <p:spPr bwMode="auto">
              <a:xfrm>
                <a:off x="2971800" y="3284984"/>
                <a:ext cx="5562600" cy="6079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:r>
                  <a:rPr kumimoji="0"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+ S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</m:oMath>
                </a14:m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endPara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</mc:Choice>
        <mc:Fallback xmlns="">
          <p:sp>
            <p:nvSpPr>
              <p:cNvPr id="33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3284984"/>
                <a:ext cx="5562600" cy="607923"/>
              </a:xfrm>
              <a:prstGeom prst="rect">
                <a:avLst/>
              </a:prstGeom>
              <a:blipFill>
                <a:blip r:embed="rId6"/>
                <a:stretch>
                  <a:fillRect t="-14000" b="-36000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2971800" y="3933056"/>
                <a:ext cx="5562600" cy="6079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:r>
                  <a:rPr kumimoji="0"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</m:oMath>
                </a14:m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 </a:t>
                </a:r>
                <a:r>
                  <a:rPr kumimoji="0"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:r>
                  <a:rPr lang="en-US" altLang="zh-CN" sz="32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lang="en-US" altLang="zh-CN" sz="3200" b="1" baseline="-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(R</a:t>
                </a:r>
                <a:r>
                  <a:rPr kumimoji="0"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kumimoji="0"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3933056"/>
                <a:ext cx="5562600" cy="607923"/>
              </a:xfrm>
              <a:prstGeom prst="rect">
                <a:avLst/>
              </a:prstGeom>
              <a:blipFill>
                <a:blip r:embed="rId7"/>
                <a:stretch>
                  <a:fillRect t="-14000" b="-36000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>
                <a:off x="2949377" y="4549269"/>
                <a:ext cx="5791200" cy="6079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:r>
                  <a:rPr kumimoji="0"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</m:oMath>
                </a14:m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 </a:t>
                </a:r>
                <a:r>
                  <a:rPr kumimoji="0"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RQ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3200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</a:rPr>
                      <m:t>S</m:t>
                    </m:r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u="sng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9377" y="4549269"/>
                <a:ext cx="5791200" cy="607923"/>
              </a:xfrm>
              <a:prstGeom prst="rect">
                <a:avLst/>
              </a:prstGeom>
              <a:blipFill>
                <a:blip r:embed="rId8"/>
                <a:stretch>
                  <a:fillRect t="-14000" b="-36000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2971800" y="5210277"/>
                <a:ext cx="4419600" cy="6079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:r>
                  <a:rPr kumimoji="0"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</m:oMath>
                </a14:m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+ </a:t>
                </a:r>
                <a:r>
                  <a:rPr kumimoji="0"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RQ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  <a:r>
                  <a:rPr kumimoji="0" lang="en-US" altLang="zh-CN" sz="3200" b="1" u="sng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5210277"/>
                <a:ext cx="4419600" cy="607923"/>
              </a:xfrm>
              <a:prstGeom prst="rect">
                <a:avLst/>
              </a:prstGeom>
              <a:blipFill>
                <a:blip r:embed="rId9"/>
                <a:stretch>
                  <a:fillRect t="-14141" b="-36364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753100" y="5754273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3200" b="1">
              <a:latin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 flipH="1">
            <a:off x="2652457" y="5733633"/>
            <a:ext cx="498605" cy="359663"/>
            <a:chOff x="5410200" y="5789714"/>
            <a:chExt cx="914400" cy="304800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6324600" y="5789714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>
                <a:latin typeface="+mn-lt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5410200" y="6094514"/>
              <a:ext cx="9144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 b="1">
                <a:latin typeface="+mn-lt"/>
              </a:endParaRPr>
            </a:p>
          </p:txBody>
        </p:sp>
      </p:grp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1667059" y="5168432"/>
            <a:ext cx="1237881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1146175" y="3492674"/>
            <a:ext cx="1524000" cy="1160462"/>
            <a:chOff x="576" y="2160"/>
            <a:chExt cx="960" cy="731"/>
          </a:xfrm>
        </p:grpSpPr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768" y="2160"/>
              <a:ext cx="768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</a:p>
          </p:txBody>
        </p:sp>
        <p:sp>
          <p:nvSpPr>
            <p:cNvPr id="44" name="AutoShape 44"/>
            <p:cNvSpPr>
              <a:spLocks/>
            </p:cNvSpPr>
            <p:nvPr/>
          </p:nvSpPr>
          <p:spPr bwMode="auto">
            <a:xfrm>
              <a:off x="576" y="2255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2987824" y="5773405"/>
                <a:ext cx="2751584" cy="6079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</a:t>
                </a:r>
                <a:r>
                  <a:rPr kumimoji="0"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S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</m:oMath>
                </a14:m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CN" sz="32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 </a:t>
                </a:r>
                <a:r>
                  <a:rPr kumimoji="0" lang="en-US" altLang="zh-CN" sz="3200" b="1" u="sng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5773405"/>
                <a:ext cx="2751584" cy="607923"/>
              </a:xfrm>
              <a:prstGeom prst="rect">
                <a:avLst/>
              </a:prstGeom>
              <a:blipFill>
                <a:blip r:embed="rId10"/>
                <a:stretch>
                  <a:fillRect t="-14000" b="-36000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4624643" y="5206542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3200" b="1">
              <a:latin typeface="+mn-lt"/>
            </a:endParaRP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7200900" y="5229200"/>
            <a:ext cx="9715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32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41" grpId="0" animBg="1"/>
      <p:bldP spid="45" grpId="0"/>
      <p:bldP spid="46" grpId="0" animBg="1"/>
      <p:bldP spid="4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86"/>
          <p:cNvGrpSpPr>
            <a:grpSpLocks/>
          </p:cNvGrpSpPr>
          <p:nvPr/>
        </p:nvGrpSpPr>
        <p:grpSpPr bwMode="auto">
          <a:xfrm>
            <a:off x="0" y="908050"/>
            <a:ext cx="6877050" cy="584200"/>
            <a:chOff x="0" y="300"/>
            <a:chExt cx="4332" cy="368"/>
          </a:xfrm>
        </p:grpSpPr>
        <p:sp>
          <p:nvSpPr>
            <p:cNvPr id="389123" name="Text Box 3"/>
            <p:cNvSpPr txBox="1">
              <a:spLocks noChangeArrowheads="1"/>
            </p:cNvSpPr>
            <p:nvPr/>
          </p:nvSpPr>
          <p:spPr bwMode="auto">
            <a:xfrm>
              <a:off x="0" y="300"/>
              <a:ext cx="433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11200" indent="18891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     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</a:t>
              </a:r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T’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）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RS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</a:p>
          </p:txBody>
        </p:sp>
        <p:sp>
          <p:nvSpPr>
            <p:cNvPr id="55382" name="Line 4"/>
            <p:cNvSpPr>
              <a:spLocks noChangeShapeType="1"/>
            </p:cNvSpPr>
            <p:nvPr/>
          </p:nvSpPr>
          <p:spPr bwMode="auto">
            <a:xfrm>
              <a:off x="1338" y="492"/>
              <a:ext cx="50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5275" y="1628800"/>
            <a:ext cx="3276600" cy="579438"/>
            <a:chOff x="96" y="816"/>
            <a:chExt cx="2064" cy="365"/>
          </a:xfrm>
        </p:grpSpPr>
        <p:sp>
          <p:nvSpPr>
            <p:cNvPr id="389126" name="Text Box 6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         </a:t>
              </a:r>
              <a:r>
                <a:rPr lang="en-US" altLang="zh-CN" b="1" dirty="0">
                  <a:latin typeface="+mn-lt"/>
                </a:rPr>
                <a:t>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JK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55380" name="Line 7"/>
            <p:cNvSpPr>
              <a:spLocks noChangeShapeType="1"/>
            </p:cNvSpPr>
            <p:nvPr/>
          </p:nvSpPr>
          <p:spPr bwMode="auto">
            <a:xfrm>
              <a:off x="930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9129" name="Text Box 9"/>
              <p:cNvSpPr txBox="1">
                <a:spLocks noChangeArrowheads="1"/>
              </p:cNvSpPr>
              <p:nvPr/>
            </p:nvSpPr>
            <p:spPr bwMode="auto">
              <a:xfrm>
                <a:off x="2124075" y="2996952"/>
                <a:ext cx="3810000" cy="6079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latin typeface="+mn-lt"/>
                  </a:rPr>
                  <a:t>Q</a:t>
                </a:r>
                <a:r>
                  <a:rPr lang="en-US" altLang="zh-CN" sz="3200" b="1" baseline="-30000" dirty="0">
                    <a:latin typeface="+mn-lt"/>
                  </a:rPr>
                  <a:t>n+1</a:t>
                </a:r>
                <a:r>
                  <a:rPr lang="en-US" altLang="zh-CN" sz="3200" b="1" dirty="0">
                    <a:latin typeface="+mn-lt"/>
                  </a:rPr>
                  <a:t> </a:t>
                </a:r>
                <a:r>
                  <a:rPr kumimoji="0" lang="en-US" altLang="zh-CN" sz="3200" b="1" dirty="0">
                    <a:latin typeface="+mn-lt"/>
                  </a:rPr>
                  <a:t>= J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3200" b="1" dirty="0"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1" dirty="0" smtClean="0">
                    <a:latin typeface="+mn-lt"/>
                  </a:rPr>
                  <a:t>Q</a:t>
                </a:r>
                <a:r>
                  <a:rPr lang="en-US" altLang="zh-CN" sz="3200" b="1" baseline="-30000" dirty="0" smtClean="0">
                    <a:latin typeface="+mn-lt"/>
                  </a:rPr>
                  <a:t>n</a:t>
                </a:r>
                <a:endParaRPr lang="en-US" altLang="zh-CN" sz="3200" b="1" baseline="-30000" dirty="0">
                  <a:latin typeface="+mn-lt"/>
                </a:endParaRPr>
              </a:p>
            </p:txBody>
          </p:sp>
        </mc:Choice>
        <mc:Fallback xmlns="">
          <p:sp>
            <p:nvSpPr>
              <p:cNvPr id="38912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2996952"/>
                <a:ext cx="3810000" cy="607923"/>
              </a:xfrm>
              <a:prstGeom prst="rect">
                <a:avLst/>
              </a:prstGeom>
              <a:blipFill rotWithShape="0">
                <a:blip r:embed="rId2"/>
                <a:stretch>
                  <a:fillRect l="-4000" t="-13131" b="-30303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32" name="Text Box 12"/>
          <p:cNvSpPr txBox="1">
            <a:spLocks noChangeArrowheads="1"/>
          </p:cNvSpPr>
          <p:nvPr/>
        </p:nvSpPr>
        <p:spPr bwMode="auto">
          <a:xfrm>
            <a:off x="600075" y="30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JK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：</a:t>
            </a:r>
          </a:p>
        </p:txBody>
      </p:sp>
      <p:sp>
        <p:nvSpPr>
          <p:cNvPr id="389133" name="Text Box 13"/>
          <p:cNvSpPr txBox="1">
            <a:spLocks noChangeArrowheads="1"/>
          </p:cNvSpPr>
          <p:nvPr/>
        </p:nvSpPr>
        <p:spPr bwMode="auto">
          <a:xfrm>
            <a:off x="523875" y="2314600"/>
            <a:ext cx="1281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latin typeface="+mn-lt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：</a:t>
            </a:r>
          </a:p>
        </p:txBody>
      </p:sp>
      <p:sp>
        <p:nvSpPr>
          <p:cNvPr id="389134" name="Text Box 14"/>
          <p:cNvSpPr txBox="1">
            <a:spLocks noChangeArrowheads="1"/>
          </p:cNvSpPr>
          <p:nvPr/>
        </p:nvSpPr>
        <p:spPr bwMode="auto">
          <a:xfrm>
            <a:off x="2124075" y="2314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Q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n+1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36" name="Text Box 16"/>
              <p:cNvSpPr txBox="1">
                <a:spLocks noChangeArrowheads="1"/>
              </p:cNvSpPr>
              <p:nvPr/>
            </p:nvSpPr>
            <p:spPr bwMode="auto">
              <a:xfrm>
                <a:off x="2124075" y="3645024"/>
                <a:ext cx="3810000" cy="6080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D 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=    </a:t>
                </a:r>
                <a:r>
                  <a:rPr kumimoji="0" lang="en-US" altLang="zh-CN" sz="3200" b="1" dirty="0">
                    <a:latin typeface="+mn-lt"/>
                  </a:rPr>
                  <a:t>J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>
                            <a:latin typeface="+mn-lt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>
                            <a:latin typeface="+mn-lt"/>
                          </a:rPr>
                          <m:t>n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3200" b="1" dirty="0">
                    <a:latin typeface="+mn-lt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0" dirty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acc>
                    <m:r>
                      <a:rPr lang="en-US" altLang="zh-CN" sz="3200" b="1" i="0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1" dirty="0" err="1">
                    <a:latin typeface="+mn-lt"/>
                  </a:rPr>
                  <a:t>Q</a:t>
                </a:r>
                <a:r>
                  <a:rPr lang="en-US" altLang="zh-CN" sz="3200" b="1" baseline="-30000" dirty="0" err="1">
                    <a:latin typeface="+mn-lt"/>
                  </a:rPr>
                  <a:t>n</a:t>
                </a:r>
                <a:endParaRPr lang="en-US" altLang="zh-CN" sz="3200" b="1" baseline="-30000" dirty="0">
                  <a:latin typeface="+mn-lt"/>
                </a:endParaRPr>
              </a:p>
            </p:txBody>
          </p:sp>
        </mc:Choice>
        <mc:Fallback xmlns="">
          <p:sp>
            <p:nvSpPr>
              <p:cNvPr id="38913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3645024"/>
                <a:ext cx="3810000" cy="608012"/>
              </a:xfrm>
              <a:prstGeom prst="rect">
                <a:avLst/>
              </a:prstGeom>
              <a:blipFill rotWithShape="0">
                <a:blip r:embed="rId3"/>
                <a:stretch>
                  <a:fillRect l="-4160" t="-14000" b="-34000"/>
                </a:stretch>
              </a:blip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39" name="AutoShape 19"/>
          <p:cNvSpPr>
            <a:spLocks noChangeArrowheads="1"/>
          </p:cNvSpPr>
          <p:nvPr/>
        </p:nvSpPr>
        <p:spPr bwMode="auto">
          <a:xfrm>
            <a:off x="752475" y="376240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841502" y="4430239"/>
            <a:ext cx="3810000" cy="638175"/>
            <a:chOff x="1344" y="2448"/>
            <a:chExt cx="2400" cy="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14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44" y="2467"/>
                  <a:ext cx="2400" cy="38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80000"/>
                    </a:spcBef>
                    <a:defRPr/>
                  </a:pPr>
                  <a:r>
                    <a:rPr lang="en-US" altLang="zh-CN" sz="32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       </a:t>
                  </a:r>
                  <a:r>
                    <a:rPr kumimoji="0" lang="en-US" altLang="zh-CN" sz="32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=  </a:t>
                  </a:r>
                  <a:r>
                    <a:rPr kumimoji="0" lang="en-US" altLang="zh-CN" sz="3200" b="1" dirty="0" smtClean="0">
                      <a:latin typeface="+mn-lt"/>
                    </a:rPr>
                    <a:t>J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3200" b="1" dirty="0">
                              <a:latin typeface="+mn-lt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altLang="zh-CN" sz="3200" b="1" baseline="-30000" dirty="0">
                              <a:latin typeface="+mn-lt"/>
                            </a:rPr>
                            <m:t>n</m:t>
                          </m:r>
                        </m:e>
                      </m:acc>
                      <m:r>
                        <a:rPr lang="en-US" altLang="zh-CN" sz="3200" b="1" i="0" baseline="-300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0" lang="en-US" altLang="zh-CN" sz="3200" b="1" dirty="0">
                      <a:latin typeface="+mn-lt"/>
                    </a:rPr>
                    <a:t>+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0" dirty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</m:acc>
                      <m:r>
                        <a:rPr lang="en-US" altLang="zh-CN" sz="3200" b="1" i="0" baseline="-300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3200" b="1" dirty="0" smtClean="0">
                      <a:latin typeface="+mn-lt"/>
                    </a:rPr>
                    <a:t>Q</a:t>
                  </a:r>
                  <a:r>
                    <a:rPr lang="en-US" altLang="zh-CN" sz="3200" b="1" baseline="-30000" dirty="0" smtClean="0">
                      <a:latin typeface="+mn-lt"/>
                    </a:rPr>
                    <a:t>n</a:t>
                  </a:r>
                  <a:endParaRPr lang="en-US" altLang="zh-CN" sz="3200" b="1" baseline="-30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8914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2467"/>
                  <a:ext cx="2400" cy="38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4000" b="-34000"/>
                  </a:stretch>
                </a:blipFill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368" name="Line 24"/>
            <p:cNvSpPr>
              <a:spLocks noChangeShapeType="1"/>
            </p:cNvSpPr>
            <p:nvPr/>
          </p:nvSpPr>
          <p:spPr bwMode="auto">
            <a:xfrm>
              <a:off x="2208" y="2496"/>
              <a:ext cx="1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  <p:sp>
          <p:nvSpPr>
            <p:cNvPr id="55369" name="Line 25"/>
            <p:cNvSpPr>
              <a:spLocks noChangeShapeType="1"/>
            </p:cNvSpPr>
            <p:nvPr/>
          </p:nvSpPr>
          <p:spPr bwMode="auto">
            <a:xfrm>
              <a:off x="2196" y="2448"/>
              <a:ext cx="12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26897" y="5344078"/>
            <a:ext cx="3810000" cy="680948"/>
            <a:chOff x="1717675" y="5516563"/>
            <a:chExt cx="3810000" cy="680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1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717675" y="5589588"/>
                  <a:ext cx="3810000" cy="60792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80000"/>
                    </a:spcBef>
                    <a:defRPr/>
                  </a:pPr>
                  <a:r>
                    <a:rPr lang="en-US" altLang="zh-CN" sz="32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       </a:t>
                  </a:r>
                  <a:r>
                    <a:rPr kumimoji="0" lang="en-US" altLang="zh-CN" sz="32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= </a:t>
                  </a:r>
                  <a:r>
                    <a:rPr kumimoji="0" lang="en-US" altLang="zh-CN" sz="3200" b="1" dirty="0" smtClean="0">
                      <a:latin typeface="+mn-lt"/>
                    </a:rPr>
                    <a:t>J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3200" b="1" dirty="0">
                              <a:latin typeface="+mn-lt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altLang="zh-CN" sz="3200" b="1" baseline="-30000" dirty="0">
                              <a:latin typeface="+mn-lt"/>
                            </a:rPr>
                            <m:t>n</m:t>
                          </m:r>
                        </m:e>
                      </m:acc>
                    </m:oMath>
                  </a14:m>
                  <a:r>
                    <a:rPr kumimoji="0" lang="en-US" altLang="zh-CN" sz="32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    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0" dirty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</m:acc>
                      <m:r>
                        <a:rPr lang="en-US" altLang="zh-CN" sz="3200" b="1" i="0" baseline="-300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3200" b="1" dirty="0" err="1">
                      <a:latin typeface="+mn-lt"/>
                    </a:rPr>
                    <a:t>Q</a:t>
                  </a:r>
                  <a:r>
                    <a:rPr lang="en-US" altLang="zh-CN" sz="3200" b="1" baseline="-30000" dirty="0" err="1">
                      <a:latin typeface="+mn-lt"/>
                    </a:rPr>
                    <a:t>n</a:t>
                  </a:r>
                  <a:r>
                    <a:rPr kumimoji="0" lang="en-US" altLang="zh-CN" sz="3200" b="1" dirty="0" smtClean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</a:t>
                  </a:r>
                  <a:endPara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89149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7675" y="5589588"/>
                  <a:ext cx="3810000" cy="6079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4141" b="-35354"/>
                  </a:stretch>
                </a:blipFill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360" name="Line 33"/>
            <p:cNvSpPr>
              <a:spLocks noChangeShapeType="1"/>
            </p:cNvSpPr>
            <p:nvPr/>
          </p:nvSpPr>
          <p:spPr bwMode="auto">
            <a:xfrm>
              <a:off x="3013075" y="5516563"/>
              <a:ext cx="19812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  <p:sp>
          <p:nvSpPr>
            <p:cNvPr id="55361" name="Line 34"/>
            <p:cNvSpPr>
              <a:spLocks noChangeShapeType="1"/>
            </p:cNvSpPr>
            <p:nvPr/>
          </p:nvSpPr>
          <p:spPr bwMode="auto">
            <a:xfrm flipV="1">
              <a:off x="3013076" y="5589588"/>
              <a:ext cx="6948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  <p:sp>
          <p:nvSpPr>
            <p:cNvPr id="55362" name="Line 35"/>
            <p:cNvSpPr>
              <a:spLocks noChangeShapeType="1"/>
            </p:cNvSpPr>
            <p:nvPr/>
          </p:nvSpPr>
          <p:spPr bwMode="auto">
            <a:xfrm>
              <a:off x="4308475" y="5592763"/>
              <a:ext cx="685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  <p:sp>
          <p:nvSpPr>
            <p:cNvPr id="55363" name="Oval 36"/>
            <p:cNvSpPr>
              <a:spLocks noChangeArrowheads="1"/>
            </p:cNvSpPr>
            <p:nvPr/>
          </p:nvSpPr>
          <p:spPr bwMode="auto">
            <a:xfrm>
              <a:off x="4003675" y="5745163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bg2"/>
                </a:solidFill>
                <a:latin typeface="+mn-lt"/>
              </a:endParaRPr>
            </a:p>
          </p:txBody>
        </p:sp>
      </p:grpSp>
      <p:pic>
        <p:nvPicPr>
          <p:cNvPr id="55311" name="Picture 87" descr="ELEG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1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3076575" y="1612063"/>
            <a:ext cx="28559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仅使用与非门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</a:t>
            </a:r>
            <a:endParaRPr kumimoji="0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84888" y="1628775"/>
            <a:ext cx="2952750" cy="4427241"/>
            <a:chOff x="6084888" y="1628775"/>
            <a:chExt cx="2952750" cy="4427241"/>
          </a:xfrm>
        </p:grpSpPr>
        <p:grpSp>
          <p:nvGrpSpPr>
            <p:cNvPr id="5" name="组合 4"/>
            <p:cNvGrpSpPr/>
            <p:nvPr/>
          </p:nvGrpSpPr>
          <p:grpSpPr>
            <a:xfrm>
              <a:off x="6084888" y="1628775"/>
              <a:ext cx="2952750" cy="4422776"/>
              <a:chOff x="6084888" y="1628775"/>
              <a:chExt cx="2952750" cy="4422776"/>
            </a:xfrm>
          </p:grpSpPr>
          <p:sp>
            <p:nvSpPr>
              <p:cNvPr id="55313" name="Line 41"/>
              <p:cNvSpPr>
                <a:spLocks noChangeShapeType="1"/>
              </p:cNvSpPr>
              <p:nvPr/>
            </p:nvSpPr>
            <p:spPr bwMode="auto">
              <a:xfrm flipV="1">
                <a:off x="7648576" y="1628775"/>
                <a:ext cx="0" cy="60960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4" name="Line 42"/>
              <p:cNvSpPr>
                <a:spLocks noChangeShapeType="1"/>
              </p:cNvSpPr>
              <p:nvPr/>
            </p:nvSpPr>
            <p:spPr bwMode="auto">
              <a:xfrm flipV="1">
                <a:off x="8181976" y="1628775"/>
                <a:ext cx="0" cy="60960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163" name="Text Box 43"/>
              <p:cNvSpPr txBox="1">
                <a:spLocks noChangeArrowheads="1"/>
              </p:cNvSpPr>
              <p:nvPr/>
            </p:nvSpPr>
            <p:spPr bwMode="auto">
              <a:xfrm>
                <a:off x="7631113" y="5589588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CP</a:t>
                </a:r>
              </a:p>
            </p:txBody>
          </p:sp>
          <p:sp>
            <p:nvSpPr>
              <p:cNvPr id="55316" name="Rectangle 44"/>
              <p:cNvSpPr>
                <a:spLocks noChangeArrowheads="1"/>
              </p:cNvSpPr>
              <p:nvPr/>
            </p:nvSpPr>
            <p:spPr bwMode="auto">
              <a:xfrm>
                <a:off x="7343776" y="2238375"/>
                <a:ext cx="1219200" cy="762000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55317" name="Group 45"/>
              <p:cNvGrpSpPr>
                <a:grpSpLocks/>
              </p:cNvGrpSpPr>
              <p:nvPr/>
            </p:nvGrpSpPr>
            <p:grpSpPr bwMode="auto">
              <a:xfrm>
                <a:off x="7419976" y="2238375"/>
                <a:ext cx="533400" cy="469900"/>
                <a:chOff x="240" y="2736"/>
                <a:chExt cx="336" cy="296"/>
              </a:xfrm>
            </p:grpSpPr>
            <p:sp>
              <p:nvSpPr>
                <p:cNvPr id="38916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0" y="2736"/>
                  <a:ext cx="336" cy="296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55358" name="Line 47"/>
                <p:cNvSpPr>
                  <a:spLocks noChangeShapeType="1"/>
                </p:cNvSpPr>
                <p:nvPr/>
              </p:nvSpPr>
              <p:spPr bwMode="auto">
                <a:xfrm>
                  <a:off x="332" y="2784"/>
                  <a:ext cx="96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89168" name="Text Box 48"/>
              <p:cNvSpPr txBox="1">
                <a:spLocks noChangeArrowheads="1"/>
              </p:cNvSpPr>
              <p:nvPr/>
            </p:nvSpPr>
            <p:spPr bwMode="auto">
              <a:xfrm>
                <a:off x="7953376" y="2238375"/>
                <a:ext cx="457200" cy="4699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5319" name="Line 49"/>
              <p:cNvSpPr>
                <a:spLocks noChangeShapeType="1"/>
              </p:cNvSpPr>
              <p:nvPr/>
            </p:nvSpPr>
            <p:spPr bwMode="auto">
              <a:xfrm flipV="1">
                <a:off x="8302626" y="3013075"/>
                <a:ext cx="0" cy="360363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170" name="Text Box 50"/>
              <p:cNvSpPr txBox="1">
                <a:spLocks noChangeArrowheads="1"/>
              </p:cNvSpPr>
              <p:nvPr/>
            </p:nvSpPr>
            <p:spPr bwMode="auto">
              <a:xfrm>
                <a:off x="8105776" y="2619375"/>
                <a:ext cx="457200" cy="466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 </a:t>
                </a:r>
              </a:p>
            </p:txBody>
          </p:sp>
          <p:sp>
            <p:nvSpPr>
              <p:cNvPr id="55321" name="Line 51"/>
              <p:cNvSpPr>
                <a:spLocks noChangeShapeType="1"/>
              </p:cNvSpPr>
              <p:nvPr/>
            </p:nvSpPr>
            <p:spPr bwMode="auto">
              <a:xfrm flipV="1">
                <a:off x="7953376" y="3000375"/>
                <a:ext cx="0" cy="68580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5322" name="Group 52"/>
              <p:cNvGrpSpPr>
                <a:grpSpLocks/>
              </p:cNvGrpSpPr>
              <p:nvPr/>
            </p:nvGrpSpPr>
            <p:grpSpPr bwMode="auto">
              <a:xfrm>
                <a:off x="7877176" y="2847975"/>
                <a:ext cx="152400" cy="152400"/>
                <a:chOff x="3120" y="3744"/>
                <a:chExt cx="96" cy="96"/>
              </a:xfrm>
            </p:grpSpPr>
            <p:sp>
              <p:nvSpPr>
                <p:cNvPr id="55355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120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356" name="Line 54"/>
                <p:cNvSpPr>
                  <a:spLocks noChangeShapeType="1"/>
                </p:cNvSpPr>
                <p:nvPr/>
              </p:nvSpPr>
              <p:spPr bwMode="auto">
                <a:xfrm>
                  <a:off x="3168" y="3744"/>
                  <a:ext cx="48" cy="9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5323" name="Oval 55"/>
              <p:cNvSpPr>
                <a:spLocks noChangeArrowheads="1"/>
              </p:cNvSpPr>
              <p:nvPr/>
            </p:nvSpPr>
            <p:spPr bwMode="auto">
              <a:xfrm>
                <a:off x="7604126" y="1951038"/>
                <a:ext cx="76200" cy="76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324" name="Line 56"/>
              <p:cNvSpPr>
                <a:spLocks noChangeShapeType="1"/>
              </p:cNvSpPr>
              <p:nvPr/>
            </p:nvSpPr>
            <p:spPr bwMode="auto">
              <a:xfrm>
                <a:off x="7956551" y="3644900"/>
                <a:ext cx="0" cy="17287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25" name="Rectangle 57"/>
              <p:cNvSpPr>
                <a:spLocks noChangeArrowheads="1"/>
              </p:cNvSpPr>
              <p:nvPr/>
            </p:nvSpPr>
            <p:spPr bwMode="auto">
              <a:xfrm>
                <a:off x="6948488" y="3573463"/>
                <a:ext cx="431800" cy="287338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326" name="Rectangle 58"/>
              <p:cNvSpPr>
                <a:spLocks noChangeArrowheads="1"/>
              </p:cNvSpPr>
              <p:nvPr/>
            </p:nvSpPr>
            <p:spPr bwMode="auto">
              <a:xfrm>
                <a:off x="6516688" y="4221163"/>
                <a:ext cx="431800" cy="287338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327" name="Rectangle 59"/>
              <p:cNvSpPr>
                <a:spLocks noChangeArrowheads="1"/>
              </p:cNvSpPr>
              <p:nvPr/>
            </p:nvSpPr>
            <p:spPr bwMode="auto">
              <a:xfrm>
                <a:off x="7308851" y="4221163"/>
                <a:ext cx="431800" cy="287338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328" name="Rectangle 60"/>
              <p:cNvSpPr>
                <a:spLocks noChangeArrowheads="1"/>
              </p:cNvSpPr>
              <p:nvPr/>
            </p:nvSpPr>
            <p:spPr bwMode="auto">
              <a:xfrm>
                <a:off x="7308851" y="4868863"/>
                <a:ext cx="431800" cy="287338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329" name="Line 61"/>
              <p:cNvSpPr>
                <a:spLocks noChangeShapeType="1"/>
              </p:cNvSpPr>
              <p:nvPr/>
            </p:nvSpPr>
            <p:spPr bwMode="auto">
              <a:xfrm>
                <a:off x="7451726" y="5157788"/>
                <a:ext cx="0" cy="35877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30" name="Line 62"/>
              <p:cNvSpPr>
                <a:spLocks noChangeShapeType="1"/>
              </p:cNvSpPr>
              <p:nvPr/>
            </p:nvSpPr>
            <p:spPr bwMode="auto">
              <a:xfrm>
                <a:off x="6804026" y="4508501"/>
                <a:ext cx="0" cy="10080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31" name="Line 63"/>
              <p:cNvSpPr>
                <a:spLocks noChangeShapeType="1"/>
              </p:cNvSpPr>
              <p:nvPr/>
            </p:nvSpPr>
            <p:spPr bwMode="auto">
              <a:xfrm flipH="1">
                <a:off x="6300788" y="1989138"/>
                <a:ext cx="133191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32" name="Line 64"/>
              <p:cNvSpPr>
                <a:spLocks noChangeShapeType="1"/>
              </p:cNvSpPr>
              <p:nvPr/>
            </p:nvSpPr>
            <p:spPr bwMode="auto">
              <a:xfrm>
                <a:off x="6300788" y="1989138"/>
                <a:ext cx="0" cy="28082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33" name="Line 65"/>
              <p:cNvSpPr>
                <a:spLocks noChangeShapeType="1"/>
              </p:cNvSpPr>
              <p:nvPr/>
            </p:nvSpPr>
            <p:spPr bwMode="auto">
              <a:xfrm>
                <a:off x="6588126" y="4508501"/>
                <a:ext cx="0" cy="28892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34" name="Line 66"/>
              <p:cNvSpPr>
                <a:spLocks noChangeShapeType="1"/>
              </p:cNvSpPr>
              <p:nvPr/>
            </p:nvSpPr>
            <p:spPr bwMode="auto">
              <a:xfrm>
                <a:off x="6300788" y="4797426"/>
                <a:ext cx="28733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35" name="Line 67"/>
              <p:cNvSpPr>
                <a:spLocks noChangeShapeType="1"/>
              </p:cNvSpPr>
              <p:nvPr/>
            </p:nvSpPr>
            <p:spPr bwMode="auto">
              <a:xfrm>
                <a:off x="7667626" y="4652963"/>
                <a:ext cx="115252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36" name="Line 68"/>
              <p:cNvSpPr>
                <a:spLocks noChangeShapeType="1"/>
              </p:cNvSpPr>
              <p:nvPr/>
            </p:nvSpPr>
            <p:spPr bwMode="auto">
              <a:xfrm>
                <a:off x="8172451" y="1989138"/>
                <a:ext cx="6477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37" name="Oval 69"/>
              <p:cNvSpPr>
                <a:spLocks noChangeArrowheads="1"/>
              </p:cNvSpPr>
              <p:nvPr/>
            </p:nvSpPr>
            <p:spPr bwMode="auto">
              <a:xfrm>
                <a:off x="7092951" y="3429000"/>
                <a:ext cx="144463" cy="144463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338" name="Oval 70"/>
              <p:cNvSpPr>
                <a:spLocks noChangeArrowheads="1"/>
              </p:cNvSpPr>
              <p:nvPr/>
            </p:nvSpPr>
            <p:spPr bwMode="auto">
              <a:xfrm>
                <a:off x="6659563" y="4076701"/>
                <a:ext cx="144463" cy="144463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339" name="Oval 71"/>
              <p:cNvSpPr>
                <a:spLocks noChangeArrowheads="1"/>
              </p:cNvSpPr>
              <p:nvPr/>
            </p:nvSpPr>
            <p:spPr bwMode="auto">
              <a:xfrm>
                <a:off x="7451726" y="4076701"/>
                <a:ext cx="144463" cy="144463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340" name="Line 72"/>
              <p:cNvSpPr>
                <a:spLocks noChangeShapeType="1"/>
              </p:cNvSpPr>
              <p:nvPr/>
            </p:nvSpPr>
            <p:spPr bwMode="auto">
              <a:xfrm flipV="1">
                <a:off x="6732588" y="3933826"/>
                <a:ext cx="0" cy="14287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1" name="Line 73"/>
              <p:cNvSpPr>
                <a:spLocks noChangeShapeType="1"/>
              </p:cNvSpPr>
              <p:nvPr/>
            </p:nvSpPr>
            <p:spPr bwMode="auto">
              <a:xfrm>
                <a:off x="6732588" y="3933826"/>
                <a:ext cx="36036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2" name="Line 74"/>
              <p:cNvSpPr>
                <a:spLocks noChangeShapeType="1"/>
              </p:cNvSpPr>
              <p:nvPr/>
            </p:nvSpPr>
            <p:spPr bwMode="auto">
              <a:xfrm>
                <a:off x="7235826" y="3860801"/>
                <a:ext cx="0" cy="7302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3" name="Line 75"/>
              <p:cNvSpPr>
                <a:spLocks noChangeShapeType="1"/>
              </p:cNvSpPr>
              <p:nvPr/>
            </p:nvSpPr>
            <p:spPr bwMode="auto">
              <a:xfrm>
                <a:off x="7235826" y="3933826"/>
                <a:ext cx="28892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4" name="Line 76"/>
              <p:cNvSpPr>
                <a:spLocks noChangeShapeType="1"/>
              </p:cNvSpPr>
              <p:nvPr/>
            </p:nvSpPr>
            <p:spPr bwMode="auto">
              <a:xfrm>
                <a:off x="7524751" y="3933826"/>
                <a:ext cx="0" cy="14287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5" name="Line 77"/>
              <p:cNvSpPr>
                <a:spLocks noChangeShapeType="1"/>
              </p:cNvSpPr>
              <p:nvPr/>
            </p:nvSpPr>
            <p:spPr bwMode="auto">
              <a:xfrm>
                <a:off x="7092951" y="3860801"/>
                <a:ext cx="0" cy="7302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6" name="Line 78"/>
              <p:cNvSpPr>
                <a:spLocks noChangeShapeType="1"/>
              </p:cNvSpPr>
              <p:nvPr/>
            </p:nvSpPr>
            <p:spPr bwMode="auto">
              <a:xfrm flipV="1">
                <a:off x="7164388" y="3357563"/>
                <a:ext cx="0" cy="7143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7" name="Line 79"/>
              <p:cNvSpPr>
                <a:spLocks noChangeShapeType="1"/>
              </p:cNvSpPr>
              <p:nvPr/>
            </p:nvSpPr>
            <p:spPr bwMode="auto">
              <a:xfrm>
                <a:off x="7142163" y="3375025"/>
                <a:ext cx="115252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8" name="Oval 80"/>
              <p:cNvSpPr>
                <a:spLocks noChangeArrowheads="1"/>
              </p:cNvSpPr>
              <p:nvPr/>
            </p:nvSpPr>
            <p:spPr bwMode="auto">
              <a:xfrm>
                <a:off x="7451726" y="4724401"/>
                <a:ext cx="144463" cy="144463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349" name="Line 81"/>
              <p:cNvSpPr>
                <a:spLocks noChangeShapeType="1"/>
              </p:cNvSpPr>
              <p:nvPr/>
            </p:nvSpPr>
            <p:spPr bwMode="auto">
              <a:xfrm>
                <a:off x="7524751" y="4508501"/>
                <a:ext cx="0" cy="2159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0" name="Line 82"/>
              <p:cNvSpPr>
                <a:spLocks noChangeShapeType="1"/>
              </p:cNvSpPr>
              <p:nvPr/>
            </p:nvSpPr>
            <p:spPr bwMode="auto">
              <a:xfrm>
                <a:off x="7667626" y="4508501"/>
                <a:ext cx="0" cy="1444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1" name="Line 83"/>
              <p:cNvSpPr>
                <a:spLocks noChangeShapeType="1"/>
              </p:cNvSpPr>
              <p:nvPr/>
            </p:nvSpPr>
            <p:spPr bwMode="auto">
              <a:xfrm>
                <a:off x="8820151" y="1989138"/>
                <a:ext cx="0" cy="266382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2" name="Line 84"/>
              <p:cNvSpPr>
                <a:spLocks noChangeShapeType="1"/>
              </p:cNvSpPr>
              <p:nvPr/>
            </p:nvSpPr>
            <p:spPr bwMode="auto">
              <a:xfrm>
                <a:off x="7956551" y="5373688"/>
                <a:ext cx="0" cy="2159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3" name="Rectangle 85"/>
              <p:cNvSpPr>
                <a:spLocks noChangeArrowheads="1"/>
              </p:cNvSpPr>
              <p:nvPr/>
            </p:nvSpPr>
            <p:spPr bwMode="auto">
              <a:xfrm>
                <a:off x="6084888" y="1773238"/>
                <a:ext cx="2952750" cy="364331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389206" name="Rectangle 86"/>
              <p:cNvSpPr>
                <a:spLocks noChangeArrowheads="1"/>
              </p:cNvSpPr>
              <p:nvPr/>
            </p:nvSpPr>
            <p:spPr bwMode="auto">
              <a:xfrm>
                <a:off x="6659563" y="5589588"/>
                <a:ext cx="355600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76" name="Line 61"/>
            <p:cNvSpPr>
              <a:spLocks noChangeShapeType="1"/>
            </p:cNvSpPr>
            <p:nvPr/>
          </p:nvSpPr>
          <p:spPr bwMode="auto">
            <a:xfrm flipH="1">
              <a:off x="7602540" y="5157193"/>
              <a:ext cx="1586" cy="1831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61"/>
            <p:cNvSpPr>
              <a:spLocks noChangeShapeType="1"/>
            </p:cNvSpPr>
            <p:nvPr/>
          </p:nvSpPr>
          <p:spPr bwMode="auto">
            <a:xfrm flipH="1">
              <a:off x="7451726" y="5334001"/>
              <a:ext cx="1508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260142" y="55943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9" grpId="0"/>
      <p:bldP spid="389132" grpId="0" autoUpdateAnimBg="0"/>
      <p:bldP spid="389133" grpId="0" autoUpdateAnimBg="0"/>
      <p:bldP spid="389134" grpId="0" autoUpdateAnimBg="0"/>
      <p:bldP spid="389136" grpId="0"/>
      <p:bldP spid="389139" grpId="0" animBg="1"/>
      <p:bldP spid="7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685800" y="1020763"/>
            <a:ext cx="3276600" cy="579437"/>
            <a:chOff x="96" y="816"/>
            <a:chExt cx="2064" cy="365"/>
          </a:xfrm>
        </p:grpSpPr>
        <p:sp>
          <p:nvSpPr>
            <p:cNvPr id="402435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       </a:t>
              </a:r>
              <a:r>
                <a:rPr lang="en-US" altLang="zh-CN">
                  <a:latin typeface="Arial" charset="0"/>
                </a:rPr>
                <a:t>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T(T’)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6366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56339" name="Picture 5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40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685800" y="1020763"/>
            <a:ext cx="3276600" cy="579437"/>
            <a:chOff x="96" y="816"/>
            <a:chExt cx="2064" cy="365"/>
          </a:xfrm>
        </p:grpSpPr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       </a:t>
              </a:r>
              <a:r>
                <a:rPr lang="en-US" altLang="zh-CN" dirty="0">
                  <a:latin typeface="Arial" charset="0"/>
                </a:rPr>
                <a:t>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T(T’)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44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914400" y="1676400"/>
            <a:ext cx="1354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514600" y="16764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n+1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</a:t>
            </a:r>
          </a:p>
        </p:txBody>
      </p:sp>
      <p:grpSp>
        <p:nvGrpSpPr>
          <p:cNvPr id="47" name="Group 16"/>
          <p:cNvGrpSpPr>
            <a:grpSpLocks/>
          </p:cNvGrpSpPr>
          <p:nvPr/>
        </p:nvGrpSpPr>
        <p:grpSpPr bwMode="auto">
          <a:xfrm>
            <a:off x="2514600" y="2438400"/>
            <a:ext cx="2895600" cy="579438"/>
            <a:chOff x="2160" y="1632"/>
            <a:chExt cx="1824" cy="365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160" y="1632"/>
              <a:ext cx="18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T  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3120" y="1632"/>
              <a:ext cx="48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 </a:t>
              </a:r>
              <a:r>
                <a:rPr lang="en-US" altLang="zh-CN" sz="3200" b="1" dirty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914400" y="2392363"/>
            <a:ext cx="1354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6553201" y="2059788"/>
            <a:ext cx="289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T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 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  <a:endParaRPr lang="en-US" altLang="zh-CN" sz="32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457199" y="3352799"/>
            <a:ext cx="8579291" cy="32553"/>
          </a:xfrm>
          <a:prstGeom prst="line">
            <a:avLst/>
          </a:prstGeom>
          <a:noFill/>
          <a:ln w="38100">
            <a:solidFill>
              <a:schemeClr val="bg1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990600" y="3962400"/>
            <a:ext cx="1349375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2590800" y="3962400"/>
            <a:ext cx="2209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n+1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990600" y="4678363"/>
            <a:ext cx="1636713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latin typeface="Arial" charset="0"/>
              </a:rPr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T’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27"/>
              <p:cNvSpPr txBox="1">
                <a:spLocks noChangeArrowheads="1"/>
              </p:cNvSpPr>
              <p:nvPr/>
            </p:nvSpPr>
            <p:spPr bwMode="auto">
              <a:xfrm>
                <a:off x="2590800" y="4724408"/>
                <a:ext cx="2057400" cy="608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n+1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  <a:r>
                  <a:rPr kumimoji="0" lang="en-US" altLang="zh-CN" sz="32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/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/>
                          <m:t>n</m:t>
                        </m:r>
                      </m:e>
                    </m:acc>
                  </m:oMath>
                </a14:m>
                <a:endPara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mc:Choice>
        <mc:Fallback xmlns="">
          <p:sp>
            <p:nvSpPr>
              <p:cNvPr id="56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4724408"/>
                <a:ext cx="2057400" cy="608014"/>
              </a:xfrm>
              <a:prstGeom prst="rect">
                <a:avLst/>
              </a:prstGeom>
              <a:blipFill>
                <a:blip r:embed="rId4"/>
                <a:stretch>
                  <a:fillRect l="-7988" t="-11000" b="-38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5"/>
              <p:cNvSpPr txBox="1">
                <a:spLocks noChangeArrowheads="1"/>
              </p:cNvSpPr>
              <p:nvPr/>
            </p:nvSpPr>
            <p:spPr bwMode="auto">
              <a:xfrm>
                <a:off x="2590800" y="5486400"/>
                <a:ext cx="2057400" cy="60792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D </a:t>
                </a:r>
                <a:r>
                  <a:rPr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kumimoji="0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 </a:t>
                </a:r>
                <a:r>
                  <a:rPr kumimoji="0" lang="en-US" altLang="zh-CN" sz="32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200" b="1" dirty="0"/>
                          <m:t>Q</m:t>
                        </m:r>
                        <m:r>
                          <m:rPr>
                            <m:nor/>
                          </m:rPr>
                          <a:rPr lang="en-US" altLang="zh-CN" sz="3200" b="1" baseline="-30000" dirty="0"/>
                          <m:t>n</m:t>
                        </m:r>
                      </m:e>
                    </m:acc>
                  </m:oMath>
                </a14:m>
                <a:endParaRPr lang="en-US" altLang="zh-CN" sz="32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mc:Choice>
        <mc:Fallback xmlns="">
          <p:sp>
            <p:nvSpPr>
              <p:cNvPr id="5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5486400"/>
                <a:ext cx="2057400" cy="607923"/>
              </a:xfrm>
              <a:prstGeom prst="rect">
                <a:avLst/>
              </a:prstGeom>
              <a:blipFill>
                <a:blip r:embed="rId5"/>
                <a:stretch>
                  <a:fillRect l="-2663" t="-11000" b="-37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utoShape 37"/>
          <p:cNvSpPr>
            <a:spLocks noChangeArrowheads="1"/>
          </p:cNvSpPr>
          <p:nvPr/>
        </p:nvSpPr>
        <p:spPr bwMode="auto">
          <a:xfrm>
            <a:off x="990600" y="5682803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5334000" y="1752600"/>
            <a:ext cx="246112" cy="12192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60" name="Group 64"/>
          <p:cNvGrpSpPr>
            <a:grpSpLocks/>
          </p:cNvGrpSpPr>
          <p:nvPr/>
        </p:nvGrpSpPr>
        <p:grpSpPr bwMode="auto">
          <a:xfrm>
            <a:off x="6792361" y="3866728"/>
            <a:ext cx="1543050" cy="2514600"/>
            <a:chOff x="3732" y="2496"/>
            <a:chExt cx="972" cy="1584"/>
          </a:xfrm>
        </p:grpSpPr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3936" y="2880"/>
              <a:ext cx="768" cy="480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grpSp>
          <p:nvGrpSpPr>
            <p:cNvPr id="62" name="Group 40"/>
            <p:cNvGrpSpPr>
              <a:grpSpLocks/>
            </p:cNvGrpSpPr>
            <p:nvPr/>
          </p:nvGrpSpPr>
          <p:grpSpPr bwMode="auto">
            <a:xfrm>
              <a:off x="3984" y="2880"/>
              <a:ext cx="336" cy="288"/>
              <a:chOff x="240" y="2736"/>
              <a:chExt cx="336" cy="288"/>
            </a:xfrm>
          </p:grpSpPr>
          <p:sp>
            <p:nvSpPr>
              <p:cNvPr id="77" name="Text Box 41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78" name="Line 42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" name="Text Box 43"/>
            <p:cNvSpPr txBox="1">
              <a:spLocks noChangeArrowheads="1"/>
            </p:cNvSpPr>
            <p:nvPr/>
          </p:nvSpPr>
          <p:spPr bwMode="auto">
            <a:xfrm>
              <a:off x="4407" y="2847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4" name="Line 44"/>
            <p:cNvSpPr>
              <a:spLocks noChangeShapeType="1"/>
            </p:cNvSpPr>
            <p:nvPr/>
          </p:nvSpPr>
          <p:spPr bwMode="auto">
            <a:xfrm flipV="1">
              <a:off x="4128" y="2496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512" y="2496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47"/>
            <p:cNvSpPr>
              <a:spLocks noChangeShapeType="1"/>
            </p:cNvSpPr>
            <p:nvPr/>
          </p:nvSpPr>
          <p:spPr bwMode="auto">
            <a:xfrm flipV="1">
              <a:off x="4560" y="3360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4416" y="31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 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 flipV="1">
              <a:off x="4320" y="3360"/>
              <a:ext cx="0" cy="43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Text Box 55"/>
            <p:cNvSpPr txBox="1">
              <a:spLocks noChangeArrowheads="1"/>
            </p:cNvSpPr>
            <p:nvPr/>
          </p:nvSpPr>
          <p:spPr bwMode="auto">
            <a:xfrm>
              <a:off x="4128" y="379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CP</a:t>
              </a:r>
            </a:p>
          </p:txBody>
        </p:sp>
        <p:grpSp>
          <p:nvGrpSpPr>
            <p:cNvPr id="70" name="Group 56"/>
            <p:cNvGrpSpPr>
              <a:grpSpLocks/>
            </p:cNvGrpSpPr>
            <p:nvPr/>
          </p:nvGrpSpPr>
          <p:grpSpPr bwMode="auto">
            <a:xfrm>
              <a:off x="4272" y="3264"/>
              <a:ext cx="96" cy="96"/>
              <a:chOff x="3120" y="3744"/>
              <a:chExt cx="96" cy="96"/>
            </a:xfrm>
          </p:grpSpPr>
          <p:sp>
            <p:nvSpPr>
              <p:cNvPr id="75" name="Line 57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Line 58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 flipH="1">
              <a:off x="3732" y="2736"/>
              <a:ext cx="38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>
              <a:off x="3744" y="2736"/>
              <a:ext cx="0" cy="8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>
              <a:off x="3746" y="3600"/>
              <a:ext cx="8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Oval 63"/>
            <p:cNvSpPr>
              <a:spLocks noChangeArrowheads="1"/>
            </p:cNvSpPr>
            <p:nvPr/>
          </p:nvSpPr>
          <p:spPr bwMode="auto">
            <a:xfrm>
              <a:off x="4092" y="2712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79" name="Picture 5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utoShape 37">
            <a:extLst>
              <a:ext uri="{FF2B5EF4-FFF2-40B4-BE49-F238E27FC236}">
                <a16:creationId xmlns:a16="http://schemas.microsoft.com/office/drawing/2014/main" id="{DFFBB770-B95C-4F56-99F9-F5A0DCD29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967" y="2209800"/>
            <a:ext cx="787257" cy="228600"/>
          </a:xfrm>
          <a:prstGeom prst="right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utoUpdateAnimBg="0"/>
      <p:bldP spid="50" grpId="0" autoUpdateAnimBg="0"/>
      <p:bldP spid="51" grpId="0"/>
      <p:bldP spid="52" grpId="0" animBg="1"/>
      <p:bldP spid="53" grpId="0" autoUpdateAnimBg="0"/>
      <p:bldP spid="54" grpId="0" autoUpdateAnimBg="0"/>
      <p:bldP spid="55" grpId="0" autoUpdateAnimBg="0"/>
      <p:bldP spid="56" grpId="0"/>
      <p:bldP spid="57" grpId="0"/>
      <p:bldP spid="58" grpId="0" animBg="1"/>
      <p:bldP spid="59" grpId="0" animBg="1"/>
      <p:bldP spid="8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539750" y="1162048"/>
            <a:ext cx="3276600" cy="584200"/>
            <a:chOff x="96" y="816"/>
            <a:chExt cx="2064" cy="368"/>
          </a:xfrm>
        </p:grpSpPr>
        <p:sp>
          <p:nvSpPr>
            <p:cNvPr id="401411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       </a:t>
              </a:r>
              <a:r>
                <a:rPr lang="en-US" altLang="zh-CN" dirty="0">
                  <a:latin typeface="Arial" charset="0"/>
                </a:rPr>
                <a:t>    </a:t>
              </a:r>
              <a:r>
                <a:rPr lang="en-US" altLang="zh-CN" sz="32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7394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768350" y="1817688"/>
            <a:ext cx="1281113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Arial" charset="0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2368550" y="1817688"/>
            <a:ext cx="2209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n+1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</a:t>
            </a:r>
          </a:p>
        </p:txBody>
      </p:sp>
      <p:sp>
        <p:nvSpPr>
          <p:cNvPr id="401418" name="Text Box 10"/>
          <p:cNvSpPr txBox="1">
            <a:spLocks noChangeArrowheads="1"/>
          </p:cNvSpPr>
          <p:nvPr/>
        </p:nvSpPr>
        <p:spPr bwMode="auto">
          <a:xfrm>
            <a:off x="881063" y="2655888"/>
            <a:ext cx="124142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RS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</p:txBody>
      </p:sp>
      <p:grpSp>
        <p:nvGrpSpPr>
          <p:cNvPr id="57350" name="Group 11"/>
          <p:cNvGrpSpPr>
            <a:grpSpLocks/>
          </p:cNvGrpSpPr>
          <p:nvPr/>
        </p:nvGrpSpPr>
        <p:grpSpPr bwMode="auto">
          <a:xfrm>
            <a:off x="2481263" y="2655888"/>
            <a:ext cx="3087687" cy="579437"/>
            <a:chOff x="1440" y="1584"/>
            <a:chExt cx="1945" cy="365"/>
          </a:xfrm>
        </p:grpSpPr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1440" y="1584"/>
              <a:ext cx="19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n+1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7392" name="Line 13"/>
            <p:cNvSpPr>
              <a:spLocks noChangeShapeType="1"/>
            </p:cNvSpPr>
            <p:nvPr/>
          </p:nvSpPr>
          <p:spPr bwMode="auto">
            <a:xfrm>
              <a:off x="2784" y="16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351" name="Group 16"/>
          <p:cNvGrpSpPr>
            <a:grpSpLocks/>
          </p:cNvGrpSpPr>
          <p:nvPr/>
        </p:nvGrpSpPr>
        <p:grpSpPr bwMode="auto">
          <a:xfrm>
            <a:off x="2520950" y="3570288"/>
            <a:ext cx="3049588" cy="579437"/>
            <a:chOff x="1440" y="1584"/>
            <a:chExt cx="1921" cy="365"/>
          </a:xfrm>
        </p:grpSpPr>
        <p:sp>
          <p:nvSpPr>
            <p:cNvPr id="401425" name="Rectangle 17"/>
            <p:cNvSpPr>
              <a:spLocks noChangeArrowheads="1"/>
            </p:cNvSpPr>
            <p:nvPr/>
          </p:nvSpPr>
          <p:spPr bwMode="auto">
            <a:xfrm>
              <a:off x="1440" y="1584"/>
              <a:ext cx="19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D  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+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7390" name="Line 18"/>
            <p:cNvSpPr>
              <a:spLocks noChangeShapeType="1"/>
            </p:cNvSpPr>
            <p:nvPr/>
          </p:nvSpPr>
          <p:spPr bwMode="auto">
            <a:xfrm>
              <a:off x="2784" y="163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352" name="AutoShape 19"/>
          <p:cNvSpPr>
            <a:spLocks noChangeArrowheads="1"/>
          </p:cNvSpPr>
          <p:nvPr/>
        </p:nvSpPr>
        <p:spPr bwMode="auto">
          <a:xfrm>
            <a:off x="1149350" y="3798888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443663" y="1412875"/>
            <a:ext cx="2016125" cy="4213225"/>
            <a:chOff x="4195" y="1480"/>
            <a:chExt cx="1270" cy="2654"/>
          </a:xfrm>
        </p:grpSpPr>
        <p:grpSp>
          <p:nvGrpSpPr>
            <p:cNvPr id="57358" name="Group 23"/>
            <p:cNvGrpSpPr>
              <a:grpSpLocks/>
            </p:cNvGrpSpPr>
            <p:nvPr/>
          </p:nvGrpSpPr>
          <p:grpSpPr bwMode="auto">
            <a:xfrm>
              <a:off x="4195" y="1480"/>
              <a:ext cx="1270" cy="2654"/>
              <a:chOff x="4195" y="1480"/>
              <a:chExt cx="1270" cy="2654"/>
            </a:xfrm>
          </p:grpSpPr>
          <p:sp>
            <p:nvSpPr>
              <p:cNvPr id="57360" name="Rectangle 24"/>
              <p:cNvSpPr>
                <a:spLocks noChangeArrowheads="1"/>
              </p:cNvSpPr>
              <p:nvPr/>
            </p:nvSpPr>
            <p:spPr bwMode="auto">
              <a:xfrm>
                <a:off x="4286" y="1842"/>
                <a:ext cx="862" cy="576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61" name="Line 25"/>
              <p:cNvSpPr>
                <a:spLocks noChangeShapeType="1"/>
              </p:cNvSpPr>
              <p:nvPr/>
            </p:nvSpPr>
            <p:spPr bwMode="auto">
              <a:xfrm flipV="1">
                <a:off x="4468" y="1480"/>
                <a:ext cx="0" cy="36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2" name="Line 26"/>
              <p:cNvSpPr>
                <a:spLocks noChangeShapeType="1"/>
              </p:cNvSpPr>
              <p:nvPr/>
            </p:nvSpPr>
            <p:spPr bwMode="auto">
              <a:xfrm flipV="1">
                <a:off x="4876" y="1480"/>
                <a:ext cx="0" cy="36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3" name="Line 27"/>
              <p:cNvSpPr>
                <a:spLocks noChangeShapeType="1"/>
              </p:cNvSpPr>
              <p:nvPr/>
            </p:nvSpPr>
            <p:spPr bwMode="auto">
              <a:xfrm flipV="1">
                <a:off x="4513" y="2296"/>
                <a:ext cx="91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4" name="Line 28"/>
              <p:cNvSpPr>
                <a:spLocks noChangeShapeType="1"/>
              </p:cNvSpPr>
              <p:nvPr/>
            </p:nvSpPr>
            <p:spPr bwMode="auto">
              <a:xfrm>
                <a:off x="4604" y="2296"/>
                <a:ext cx="9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5" name="Line 29"/>
              <p:cNvSpPr>
                <a:spLocks noChangeShapeType="1"/>
              </p:cNvSpPr>
              <p:nvPr/>
            </p:nvSpPr>
            <p:spPr bwMode="auto">
              <a:xfrm>
                <a:off x="4604" y="2432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6" name="Rectangle 30"/>
              <p:cNvSpPr>
                <a:spLocks noChangeArrowheads="1"/>
              </p:cNvSpPr>
              <p:nvPr/>
            </p:nvSpPr>
            <p:spPr bwMode="auto">
              <a:xfrm>
                <a:off x="4876" y="2976"/>
                <a:ext cx="273" cy="227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67" name="Line 31"/>
              <p:cNvSpPr>
                <a:spLocks noChangeShapeType="1"/>
              </p:cNvSpPr>
              <p:nvPr/>
            </p:nvSpPr>
            <p:spPr bwMode="auto">
              <a:xfrm>
                <a:off x="4830" y="2659"/>
                <a:ext cx="13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8" name="Line 32"/>
              <p:cNvSpPr>
                <a:spLocks noChangeShapeType="1"/>
              </p:cNvSpPr>
              <p:nvPr/>
            </p:nvSpPr>
            <p:spPr bwMode="auto">
              <a:xfrm>
                <a:off x="4876" y="2568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9" name="Line 33"/>
              <p:cNvSpPr>
                <a:spLocks noChangeShapeType="1"/>
              </p:cNvSpPr>
              <p:nvPr/>
            </p:nvSpPr>
            <p:spPr bwMode="auto">
              <a:xfrm flipH="1">
                <a:off x="4785" y="2659"/>
                <a:ext cx="4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0" name="Rectangle 34"/>
              <p:cNvSpPr>
                <a:spLocks noChangeArrowheads="1"/>
              </p:cNvSpPr>
              <p:nvPr/>
            </p:nvSpPr>
            <p:spPr bwMode="auto">
              <a:xfrm>
                <a:off x="4740" y="2523"/>
                <a:ext cx="273" cy="227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71" name="Line 35"/>
              <p:cNvSpPr>
                <a:spLocks noChangeShapeType="1"/>
              </p:cNvSpPr>
              <p:nvPr/>
            </p:nvSpPr>
            <p:spPr bwMode="auto">
              <a:xfrm>
                <a:off x="4785" y="2750"/>
                <a:ext cx="0" cy="63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2" name="Line 36"/>
              <p:cNvSpPr>
                <a:spLocks noChangeShapeType="1"/>
              </p:cNvSpPr>
              <p:nvPr/>
            </p:nvSpPr>
            <p:spPr bwMode="auto">
              <a:xfrm>
                <a:off x="4967" y="2750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3" name="Line 37"/>
              <p:cNvSpPr>
                <a:spLocks noChangeShapeType="1"/>
              </p:cNvSpPr>
              <p:nvPr/>
            </p:nvSpPr>
            <p:spPr bwMode="auto">
              <a:xfrm>
                <a:off x="4876" y="1706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4" name="Line 38"/>
              <p:cNvSpPr>
                <a:spLocks noChangeShapeType="1"/>
              </p:cNvSpPr>
              <p:nvPr/>
            </p:nvSpPr>
            <p:spPr bwMode="auto">
              <a:xfrm>
                <a:off x="4876" y="2432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5" name="Rectangle 39"/>
              <p:cNvSpPr>
                <a:spLocks noChangeArrowheads="1"/>
              </p:cNvSpPr>
              <p:nvPr/>
            </p:nvSpPr>
            <p:spPr bwMode="auto">
              <a:xfrm>
                <a:off x="4876" y="3385"/>
                <a:ext cx="273" cy="227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76" name="Oval 40"/>
              <p:cNvSpPr>
                <a:spLocks noChangeArrowheads="1"/>
              </p:cNvSpPr>
              <p:nvPr/>
            </p:nvSpPr>
            <p:spPr bwMode="auto">
              <a:xfrm>
                <a:off x="4967" y="3294"/>
                <a:ext cx="91" cy="91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7377" name="Line 41"/>
              <p:cNvSpPr>
                <a:spLocks noChangeShapeType="1"/>
              </p:cNvSpPr>
              <p:nvPr/>
            </p:nvSpPr>
            <p:spPr bwMode="auto">
              <a:xfrm>
                <a:off x="5012" y="3203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8" name="Line 42"/>
              <p:cNvSpPr>
                <a:spLocks noChangeShapeType="1"/>
              </p:cNvSpPr>
              <p:nvPr/>
            </p:nvSpPr>
            <p:spPr bwMode="auto">
              <a:xfrm>
                <a:off x="5103" y="3203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9" name="Line 43"/>
              <p:cNvSpPr>
                <a:spLocks noChangeShapeType="1"/>
              </p:cNvSpPr>
              <p:nvPr/>
            </p:nvSpPr>
            <p:spPr bwMode="auto">
              <a:xfrm>
                <a:off x="5103" y="3294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80" name="Line 44"/>
              <p:cNvSpPr>
                <a:spLocks noChangeShapeType="1"/>
              </p:cNvSpPr>
              <p:nvPr/>
            </p:nvSpPr>
            <p:spPr bwMode="auto">
              <a:xfrm>
                <a:off x="5375" y="1706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81" name="Line 45"/>
              <p:cNvSpPr>
                <a:spLocks noChangeShapeType="1"/>
              </p:cNvSpPr>
              <p:nvPr/>
            </p:nvSpPr>
            <p:spPr bwMode="auto">
              <a:xfrm>
                <a:off x="4604" y="3385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82" name="Line 46"/>
              <p:cNvSpPr>
                <a:spLocks noChangeShapeType="1"/>
              </p:cNvSpPr>
              <p:nvPr/>
            </p:nvSpPr>
            <p:spPr bwMode="auto">
              <a:xfrm>
                <a:off x="4785" y="3385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83" name="Line 47"/>
              <p:cNvSpPr>
                <a:spLocks noChangeShapeType="1"/>
              </p:cNvSpPr>
              <p:nvPr/>
            </p:nvSpPr>
            <p:spPr bwMode="auto">
              <a:xfrm>
                <a:off x="5012" y="3612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1456" name="Rectangle 48"/>
              <p:cNvSpPr>
                <a:spLocks noChangeArrowheads="1"/>
              </p:cNvSpPr>
              <p:nvPr/>
            </p:nvSpPr>
            <p:spPr bwMode="auto">
              <a:xfrm>
                <a:off x="4740" y="1842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0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</a:p>
            </p:txBody>
          </p:sp>
          <p:sp>
            <p:nvSpPr>
              <p:cNvPr id="57385" name="Line 49"/>
              <p:cNvSpPr>
                <a:spLocks noChangeShapeType="1"/>
              </p:cNvSpPr>
              <p:nvPr/>
            </p:nvSpPr>
            <p:spPr bwMode="auto">
              <a:xfrm>
                <a:off x="4422" y="188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1458" name="Rectangle 50"/>
              <p:cNvSpPr>
                <a:spLocks noChangeArrowheads="1"/>
              </p:cNvSpPr>
              <p:nvPr/>
            </p:nvSpPr>
            <p:spPr bwMode="auto">
              <a:xfrm>
                <a:off x="4377" y="1888"/>
                <a:ext cx="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lang="en-US" altLang="zh-CN" sz="2000" b="1" baseline="-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</a:p>
            </p:txBody>
          </p:sp>
          <p:sp>
            <p:nvSpPr>
              <p:cNvPr id="401459" name="Rectangle 51"/>
              <p:cNvSpPr>
                <a:spLocks noChangeArrowheads="1"/>
              </p:cNvSpPr>
              <p:nvPr/>
            </p:nvSpPr>
            <p:spPr bwMode="auto">
              <a:xfrm>
                <a:off x="4422" y="3884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CP S   R</a:t>
                </a:r>
              </a:p>
            </p:txBody>
          </p:sp>
          <p:sp>
            <p:nvSpPr>
              <p:cNvPr id="57388" name="Rectangle 52"/>
              <p:cNvSpPr>
                <a:spLocks noChangeArrowheads="1"/>
              </p:cNvSpPr>
              <p:nvPr/>
            </p:nvSpPr>
            <p:spPr bwMode="auto">
              <a:xfrm>
                <a:off x="4195" y="1616"/>
                <a:ext cx="1270" cy="213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01461" name="Rectangle 53"/>
            <p:cNvSpPr>
              <a:spLocks noChangeArrowheads="1"/>
            </p:cNvSpPr>
            <p:nvPr/>
          </p:nvSpPr>
          <p:spPr bwMode="auto">
            <a:xfrm>
              <a:off x="4740" y="2160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</p:grpSp>
      <p:pic>
        <p:nvPicPr>
          <p:cNvPr id="57356" name="Picture 5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代数法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6" grpId="0"/>
      <p:bldP spid="401417" grpId="0"/>
      <p:bldP spid="401418" grpId="0"/>
      <p:bldP spid="5735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111333"/>
              </p:ext>
            </p:extLst>
          </p:nvPr>
        </p:nvGraphicFramePr>
        <p:xfrm>
          <a:off x="1403648" y="5553992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553992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锁存器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带附加输入的触发器</a:t>
            </a:r>
            <a:endParaRPr lang="en-US" altLang="zh-CN" sz="3000" b="1" dirty="0"/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b="1" dirty="0"/>
              <a:t> </a:t>
            </a:r>
            <a:r>
              <a:rPr lang="zh-CN" altLang="en-US" sz="3000" b="1" dirty="0" smtClean="0"/>
              <a:t>触发器的转换</a:t>
            </a:r>
            <a:endParaRPr lang="en-US" altLang="zh-CN" sz="3000" b="1" dirty="0" smtClean="0"/>
          </a:p>
          <a:p>
            <a:pPr marL="914400" lvl="1" indent="-4572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代数</a:t>
            </a:r>
            <a:r>
              <a:rPr lang="zh-CN" altLang="en-US" sz="2800" b="1" dirty="0" smtClean="0"/>
              <a:t>法</a:t>
            </a:r>
            <a:endParaRPr lang="en-US" altLang="zh-CN" sz="2800" b="1" dirty="0" smtClean="0"/>
          </a:p>
          <a:p>
            <a:pPr marL="914400" lvl="1" indent="-457200" eaLnBrk="1" hangingPunct="1">
              <a:spcBef>
                <a:spcPts val="6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/>
              <a:t>卡诺图法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44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39"/>
          <p:cNvSpPr txBox="1">
            <a:spLocks noChangeArrowheads="1"/>
          </p:cNvSpPr>
          <p:nvPr/>
        </p:nvSpPr>
        <p:spPr bwMode="auto">
          <a:xfrm>
            <a:off x="467544" y="3356992"/>
            <a:ext cx="3816424" cy="3010055"/>
          </a:xfrm>
          <a:prstGeom prst="rect">
            <a:avLst/>
          </a:prstGeom>
          <a:solidFill>
            <a:srgbClr val="FFFFCC"/>
          </a:solidFill>
          <a:ln w="19050" cap="sq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1528763" indent="-152876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(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</a:t>
            </a:r>
            <a:r>
              <a:rPr lang="en-US" altLang="zh-CN" sz="2400" b="1" baseline="-30000" dirty="0" err="1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n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) ——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现态</a:t>
            </a:r>
            <a:endParaRPr lang="en-US" altLang="zh-CN" sz="2400" b="1" dirty="0" smtClean="0">
              <a:solidFill>
                <a:schemeClr val="bg2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</a:t>
            </a:r>
            <a:r>
              <a:rPr lang="en-US" altLang="zh-CN" sz="2400" b="1" baseline="30000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+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</a:t>
            </a:r>
            <a:r>
              <a:rPr lang="en-US" altLang="zh-CN" sz="2400" b="1" baseline="-30000" dirty="0" err="1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n</a:t>
            </a:r>
            <a:r>
              <a:rPr lang="zh-CN" altLang="en-US" sz="2400" b="1" baseline="-30000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＋</a:t>
            </a:r>
            <a:r>
              <a:rPr lang="en-US" altLang="zh-CN" sz="2400" b="1" baseline="-30000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) ——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次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＝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0</a:t>
            </a:r>
            <a:r>
              <a:rPr lang="en-US" altLang="zh-CN" sz="2400" b="1" dirty="0" smtClean="0">
                <a:solidFill>
                  <a:schemeClr val="bg2"/>
                </a:solidFill>
                <a:ea typeface="楷体_GB2312"/>
                <a:cs typeface="楷体_GB2312"/>
              </a:rPr>
              <a:t> (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＝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 1) :   state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＝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1</a:t>
            </a:r>
            <a:r>
              <a:rPr lang="en-US" altLang="zh-CN" sz="2400" b="1" dirty="0" smtClean="0">
                <a:solidFill>
                  <a:schemeClr val="bg2"/>
                </a:solidFill>
                <a:ea typeface="楷体_GB2312"/>
                <a:cs typeface="楷体_GB2312"/>
              </a:rPr>
              <a:t> (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Q 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＝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0 ) :   state 1</a:t>
            </a:r>
          </a:p>
          <a:p>
            <a:pPr eaLnBrk="1" hangingPunct="1"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R</a:t>
            </a:r>
            <a:r>
              <a:rPr kumimoji="0" lang="zh-CN" altLang="en-US" sz="2400" b="1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：令输出</a:t>
            </a:r>
            <a:r>
              <a:rPr kumimoji="0"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复位 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  <a:sym typeface="Wingdings 2" panose="05020102010507070707" pitchFamily="18" charset="2"/>
              </a:rPr>
              <a:t>Q </a:t>
            </a:r>
            <a:r>
              <a:rPr kumimoji="0" lang="en-US" altLang="zh-CN" sz="2400" b="1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= 0.</a:t>
            </a:r>
            <a:endParaRPr kumimoji="0" lang="zh-CN" altLang="en-US" sz="2400" b="1" dirty="0" smtClean="0">
              <a:solidFill>
                <a:schemeClr val="bg2"/>
              </a:solidFill>
              <a:latin typeface="+mn-lt"/>
              <a:ea typeface="楷体_GB2312"/>
              <a:cs typeface="楷体_GB2312"/>
              <a:sym typeface="Wingdings 2" panose="05020102010507070707" pitchFamily="18" charset="2"/>
            </a:endParaRPr>
          </a:p>
          <a:p>
            <a:pPr eaLnBrk="1" hangingPunct="1"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</a:rPr>
              <a:t>S</a:t>
            </a:r>
            <a:r>
              <a:rPr kumimoji="0" lang="zh-CN" altLang="en-US" sz="2400" b="1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： 令输出</a:t>
            </a:r>
            <a:r>
              <a:rPr kumimoji="0"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置位  </a:t>
            </a:r>
            <a:r>
              <a:rPr lang="en-US" altLang="zh-CN" sz="2400" b="1" dirty="0" smtClean="0">
                <a:solidFill>
                  <a:schemeClr val="bg2"/>
                </a:solidFill>
                <a:latin typeface="+mn-lt"/>
                <a:ea typeface="楷体_GB2312"/>
                <a:cs typeface="楷体_GB2312"/>
                <a:sym typeface="Wingdings 2" panose="05020102010507070707" pitchFamily="18" charset="2"/>
              </a:rPr>
              <a:t>Q </a:t>
            </a:r>
            <a:r>
              <a:rPr kumimoji="0" lang="en-US" altLang="zh-CN" sz="2400" b="1" dirty="0" smtClean="0">
                <a:solidFill>
                  <a:schemeClr val="bg2"/>
                </a:solidFill>
                <a:latin typeface="+mn-lt"/>
                <a:sym typeface="Wingdings 2" panose="05020102010507070707" pitchFamily="18" charset="2"/>
              </a:rPr>
              <a:t>= 1.</a:t>
            </a:r>
            <a:endParaRPr kumimoji="0" lang="zh-CN" altLang="en-US" sz="2400" b="1" dirty="0" smtClean="0">
              <a:solidFill>
                <a:schemeClr val="bg2"/>
              </a:solidFill>
              <a:latin typeface="+mn-lt"/>
              <a:sym typeface="Wingdings 2" panose="05020102010507070707" pitchFamily="18" charset="2"/>
            </a:endParaRPr>
          </a:p>
        </p:txBody>
      </p:sp>
      <p:sp>
        <p:nvSpPr>
          <p:cNvPr id="10243" name="Line 40"/>
          <p:cNvSpPr>
            <a:spLocks noChangeShapeType="1"/>
          </p:cNvSpPr>
          <p:nvPr/>
        </p:nvSpPr>
        <p:spPr bwMode="auto">
          <a:xfrm>
            <a:off x="1700412" y="4509120"/>
            <a:ext cx="135284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244" name="Line 41"/>
          <p:cNvSpPr>
            <a:spLocks noChangeShapeType="1"/>
          </p:cNvSpPr>
          <p:nvPr/>
        </p:nvSpPr>
        <p:spPr bwMode="auto">
          <a:xfrm>
            <a:off x="1700412" y="5084812"/>
            <a:ext cx="135284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pic>
        <p:nvPicPr>
          <p:cNvPr id="10245" name="Picture 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0"/>
          <a:stretch/>
        </p:blipFill>
        <p:spPr bwMode="auto">
          <a:xfrm>
            <a:off x="971550" y="898442"/>
            <a:ext cx="2736304" cy="21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4464509" y="3126724"/>
            <a:ext cx="4499979" cy="1022356"/>
          </a:xfrm>
          <a:prstGeom prst="wedgeRoundRectCallout">
            <a:avLst>
              <a:gd name="adj1" fmla="val -84604"/>
              <a:gd name="adj2" fmla="val -2416"/>
              <a:gd name="adj3" fmla="val 16667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输入信号发生变化的时刻，锁存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器或触发器的输出端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的状态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4491769" y="4577327"/>
            <a:ext cx="4472720" cy="1224136"/>
          </a:xfrm>
          <a:prstGeom prst="wedgeRoundRectCallout">
            <a:avLst>
              <a:gd name="adj1" fmla="val -80161"/>
              <a:gd name="adj2" fmla="val -89309"/>
              <a:gd name="adj3" fmla="val 16667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锁存器或触发器对这个输入信号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做出响应并稳定之后的输出端</a:t>
            </a:r>
            <a:r>
              <a:rPr lang="en-US" altLang="zh-CN" dirty="0" smtClean="0"/>
              <a:t>Q</a:t>
            </a:r>
          </a:p>
          <a:p>
            <a:pPr eaLnBrk="1" hangingPunct="1"/>
            <a:r>
              <a:rPr lang="zh-CN" altLang="en-US" dirty="0" smtClean="0"/>
              <a:t>的状态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53942"/>
          <a:stretch/>
        </p:blipFill>
        <p:spPr>
          <a:xfrm>
            <a:off x="4253916" y="1049846"/>
            <a:ext cx="3270412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1AB57-23B1-4A06-AB16-06433A9F7FFB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798344" y="1769443"/>
            <a:ext cx="6553200" cy="579437"/>
            <a:chOff x="96" y="288"/>
            <a:chExt cx="4128" cy="365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96" y="288"/>
              <a:ext cx="4128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623888" indent="-8731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T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       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RS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366" y="480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9" name="Picture 5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512142" y="3209602"/>
            <a:ext cx="7588250" cy="579438"/>
            <a:chOff x="584150" y="2993578"/>
            <a:chExt cx="7588250" cy="579438"/>
          </a:xfrm>
        </p:grpSpPr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584150" y="2993578"/>
              <a:ext cx="7588250" cy="57943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812800" indent="34766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  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　</a:t>
              </a:r>
              <a:r>
                <a:rPr lang="en-US" altLang="zh-CN" i="1" dirty="0" smtClean="0">
                  <a:solidFill>
                    <a:schemeClr val="bg1"/>
                  </a:solidFill>
                  <a:latin typeface="宋体" pitchFamily="2" charset="-122"/>
                </a:rPr>
                <a:t>  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</a:t>
              </a:r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T’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）</a:t>
              </a:r>
              <a:r>
                <a:rPr lang="zh-CN" altLang="en-US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endPara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2990502" y="3281610"/>
              <a:ext cx="762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0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04" name="Picture 9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05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grpSp>
        <p:nvGrpSpPr>
          <p:cNvPr id="92" name="Group 2"/>
          <p:cNvGrpSpPr>
            <a:grpSpLocks/>
          </p:cNvGrpSpPr>
          <p:nvPr/>
        </p:nvGrpSpPr>
        <p:grpSpPr bwMode="auto">
          <a:xfrm>
            <a:off x="105674" y="790576"/>
            <a:ext cx="6553200" cy="579437"/>
            <a:chOff x="96" y="288"/>
            <a:chExt cx="4128" cy="365"/>
          </a:xfrm>
        </p:grpSpPr>
        <p:sp>
          <p:nvSpPr>
            <p:cNvPr id="93" name="Text Box 3"/>
            <p:cNvSpPr txBox="1">
              <a:spLocks noChangeArrowheads="1"/>
            </p:cNvSpPr>
            <p:nvPr/>
          </p:nvSpPr>
          <p:spPr bwMode="auto">
            <a:xfrm>
              <a:off x="96" y="288"/>
              <a:ext cx="4128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623888" indent="-8731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T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       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RS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>
              <a:off x="1366" y="480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7" name="Group 5"/>
          <p:cNvGrpSpPr>
            <a:grpSpLocks/>
          </p:cNvGrpSpPr>
          <p:nvPr/>
        </p:nvGrpSpPr>
        <p:grpSpPr bwMode="auto">
          <a:xfrm>
            <a:off x="685800" y="1336676"/>
            <a:ext cx="3276600" cy="579438"/>
            <a:chOff x="96" y="938"/>
            <a:chExt cx="2064" cy="365"/>
          </a:xfrm>
        </p:grpSpPr>
        <p:sp>
          <p:nvSpPr>
            <p:cNvPr id="178" name="Text Box 6"/>
            <p:cNvSpPr txBox="1">
              <a:spLocks noChangeArrowheads="1"/>
            </p:cNvSpPr>
            <p:nvPr/>
          </p:nvSpPr>
          <p:spPr bwMode="auto">
            <a:xfrm>
              <a:off x="96" y="938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       </a:t>
              </a:r>
              <a:r>
                <a:rPr lang="en-US" altLang="zh-CN" dirty="0">
                  <a:latin typeface="Arial" charset="0"/>
                </a:rPr>
                <a:t> 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179" name="Line 7"/>
            <p:cNvSpPr>
              <a:spLocks noChangeShapeType="1"/>
            </p:cNvSpPr>
            <p:nvPr/>
          </p:nvSpPr>
          <p:spPr bwMode="auto">
            <a:xfrm>
              <a:off x="1002" y="112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0" name="Group 59"/>
          <p:cNvGrpSpPr>
            <a:grpSpLocks/>
          </p:cNvGrpSpPr>
          <p:nvPr/>
        </p:nvGrpSpPr>
        <p:grpSpPr bwMode="auto">
          <a:xfrm>
            <a:off x="6156176" y="1325707"/>
            <a:ext cx="2663825" cy="3678237"/>
            <a:chOff x="3969" y="1888"/>
            <a:chExt cx="1678" cy="2317"/>
          </a:xfrm>
        </p:grpSpPr>
        <p:grpSp>
          <p:nvGrpSpPr>
            <p:cNvPr id="181" name="Group 60"/>
            <p:cNvGrpSpPr>
              <a:grpSpLocks/>
            </p:cNvGrpSpPr>
            <p:nvPr/>
          </p:nvGrpSpPr>
          <p:grpSpPr bwMode="auto">
            <a:xfrm>
              <a:off x="4059" y="1888"/>
              <a:ext cx="1474" cy="2317"/>
              <a:chOff x="4286" y="1888"/>
              <a:chExt cx="1474" cy="2317"/>
            </a:xfrm>
          </p:grpSpPr>
          <p:sp>
            <p:nvSpPr>
              <p:cNvPr id="183" name="Rectangle 61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576" cy="36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Line 62"/>
              <p:cNvSpPr>
                <a:spLocks noChangeShapeType="1"/>
              </p:cNvSpPr>
              <p:nvPr/>
            </p:nvSpPr>
            <p:spPr bwMode="auto">
              <a:xfrm flipH="1">
                <a:off x="4558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" name="Line 63"/>
              <p:cNvSpPr>
                <a:spLocks noChangeShapeType="1"/>
              </p:cNvSpPr>
              <p:nvPr/>
            </p:nvSpPr>
            <p:spPr bwMode="auto">
              <a:xfrm>
                <a:off x="4649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6" name="Line 64"/>
              <p:cNvSpPr>
                <a:spLocks noChangeShapeType="1"/>
              </p:cNvSpPr>
              <p:nvPr/>
            </p:nvSpPr>
            <p:spPr bwMode="auto">
              <a:xfrm>
                <a:off x="4649" y="2614"/>
                <a:ext cx="0" cy="140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7" name="Rectangle 65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88" name="Line 66"/>
              <p:cNvSpPr>
                <a:spLocks noChangeShapeType="1"/>
              </p:cNvSpPr>
              <p:nvPr/>
            </p:nvSpPr>
            <p:spPr bwMode="auto">
              <a:xfrm>
                <a:off x="5012" y="2931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" name="Line 67"/>
              <p:cNvSpPr>
                <a:spLocks noChangeShapeType="1"/>
              </p:cNvSpPr>
              <p:nvPr/>
            </p:nvSpPr>
            <p:spPr bwMode="auto">
              <a:xfrm>
                <a:off x="5148" y="2795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0" name="Line 68"/>
              <p:cNvSpPr>
                <a:spLocks noChangeShapeType="1"/>
              </p:cNvSpPr>
              <p:nvPr/>
            </p:nvSpPr>
            <p:spPr bwMode="auto">
              <a:xfrm>
                <a:off x="5148" y="2931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1" name="Rectangle 69"/>
              <p:cNvSpPr>
                <a:spLocks noChangeArrowheads="1"/>
              </p:cNvSpPr>
              <p:nvPr/>
            </p:nvSpPr>
            <p:spPr bwMode="auto">
              <a:xfrm>
                <a:off x="4740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92" name="Rectangle 70"/>
              <p:cNvSpPr>
                <a:spLocks noChangeArrowheads="1"/>
              </p:cNvSpPr>
              <p:nvPr/>
            </p:nvSpPr>
            <p:spPr bwMode="auto">
              <a:xfrm>
                <a:off x="5239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93" name="Line 71"/>
              <p:cNvSpPr>
                <a:spLocks noChangeShapeType="1"/>
              </p:cNvSpPr>
              <p:nvPr/>
            </p:nvSpPr>
            <p:spPr bwMode="auto">
              <a:xfrm>
                <a:off x="5057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" name="Line 72"/>
              <p:cNvSpPr>
                <a:spLocks noChangeShapeType="1"/>
              </p:cNvSpPr>
              <p:nvPr/>
            </p:nvSpPr>
            <p:spPr bwMode="auto">
              <a:xfrm flipH="1">
                <a:off x="4921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" name="Line 73"/>
              <p:cNvSpPr>
                <a:spLocks noChangeShapeType="1"/>
              </p:cNvSpPr>
              <p:nvPr/>
            </p:nvSpPr>
            <p:spPr bwMode="auto">
              <a:xfrm>
                <a:off x="4921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6" name="Line 74"/>
              <p:cNvSpPr>
                <a:spLocks noChangeShapeType="1"/>
              </p:cNvSpPr>
              <p:nvPr/>
            </p:nvSpPr>
            <p:spPr bwMode="auto">
              <a:xfrm>
                <a:off x="5284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" name="Line 75"/>
              <p:cNvSpPr>
                <a:spLocks noChangeShapeType="1"/>
              </p:cNvSpPr>
              <p:nvPr/>
            </p:nvSpPr>
            <p:spPr bwMode="auto">
              <a:xfrm>
                <a:off x="5284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8" name="Line 76"/>
              <p:cNvSpPr>
                <a:spLocks noChangeShapeType="1"/>
              </p:cNvSpPr>
              <p:nvPr/>
            </p:nvSpPr>
            <p:spPr bwMode="auto">
              <a:xfrm>
                <a:off x="5420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9" name="Line 77"/>
              <p:cNvSpPr>
                <a:spLocks noChangeShapeType="1"/>
              </p:cNvSpPr>
              <p:nvPr/>
            </p:nvSpPr>
            <p:spPr bwMode="auto">
              <a:xfrm>
                <a:off x="4876" y="2614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0" name="Line 78"/>
              <p:cNvSpPr>
                <a:spLocks noChangeShapeType="1"/>
              </p:cNvSpPr>
              <p:nvPr/>
            </p:nvSpPr>
            <p:spPr bwMode="auto">
              <a:xfrm>
                <a:off x="4876" y="2704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1" name="Line 79"/>
              <p:cNvSpPr>
                <a:spLocks noChangeShapeType="1"/>
              </p:cNvSpPr>
              <p:nvPr/>
            </p:nvSpPr>
            <p:spPr bwMode="auto">
              <a:xfrm>
                <a:off x="5148" y="2704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" name="Line 80"/>
              <p:cNvSpPr>
                <a:spLocks noChangeShapeType="1"/>
              </p:cNvSpPr>
              <p:nvPr/>
            </p:nvSpPr>
            <p:spPr bwMode="auto">
              <a:xfrm>
                <a:off x="5057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3" name="Line 81"/>
              <p:cNvSpPr>
                <a:spLocks noChangeShapeType="1"/>
              </p:cNvSpPr>
              <p:nvPr/>
            </p:nvSpPr>
            <p:spPr bwMode="auto">
              <a:xfrm>
                <a:off x="5329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" name="Line 82"/>
              <p:cNvSpPr>
                <a:spLocks noChangeShapeType="1"/>
              </p:cNvSpPr>
              <p:nvPr/>
            </p:nvSpPr>
            <p:spPr bwMode="auto">
              <a:xfrm flipV="1">
                <a:off x="4604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" name="Line 83"/>
              <p:cNvSpPr>
                <a:spLocks noChangeShapeType="1"/>
              </p:cNvSpPr>
              <p:nvPr/>
            </p:nvSpPr>
            <p:spPr bwMode="auto">
              <a:xfrm flipV="1">
                <a:off x="4876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" name="Line 84"/>
              <p:cNvSpPr>
                <a:spLocks noChangeShapeType="1"/>
              </p:cNvSpPr>
              <p:nvPr/>
            </p:nvSpPr>
            <p:spPr bwMode="auto">
              <a:xfrm>
                <a:off x="4830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" name="Line 85"/>
              <p:cNvSpPr>
                <a:spLocks noChangeShapeType="1"/>
              </p:cNvSpPr>
              <p:nvPr/>
            </p:nvSpPr>
            <p:spPr bwMode="auto">
              <a:xfrm flipH="1">
                <a:off x="4286" y="3748"/>
                <a:ext cx="5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" name="Line 86"/>
              <p:cNvSpPr>
                <a:spLocks noChangeShapeType="1"/>
              </p:cNvSpPr>
              <p:nvPr/>
            </p:nvSpPr>
            <p:spPr bwMode="auto">
              <a:xfrm flipV="1">
                <a:off x="4286" y="2115"/>
                <a:ext cx="0" cy="163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" name="Line 87"/>
              <p:cNvSpPr>
                <a:spLocks noChangeShapeType="1"/>
              </p:cNvSpPr>
              <p:nvPr/>
            </p:nvSpPr>
            <p:spPr bwMode="auto">
              <a:xfrm>
                <a:off x="4286" y="2119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" name="Line 88"/>
              <p:cNvSpPr>
                <a:spLocks noChangeShapeType="1"/>
              </p:cNvSpPr>
              <p:nvPr/>
            </p:nvSpPr>
            <p:spPr bwMode="auto">
              <a:xfrm>
                <a:off x="4876" y="2160"/>
                <a:ext cx="8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" name="Line 89"/>
              <p:cNvSpPr>
                <a:spLocks noChangeShapeType="1"/>
              </p:cNvSpPr>
              <p:nvPr/>
            </p:nvSpPr>
            <p:spPr bwMode="auto">
              <a:xfrm>
                <a:off x="5760" y="2160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" name="Rectangle 90"/>
              <p:cNvSpPr>
                <a:spLocks noChangeArrowheads="1"/>
              </p:cNvSpPr>
              <p:nvPr/>
            </p:nvSpPr>
            <p:spPr bwMode="auto">
              <a:xfrm>
                <a:off x="4558" y="3974"/>
                <a:ext cx="81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CP     J    K </a:t>
                </a:r>
              </a:p>
            </p:txBody>
          </p:sp>
          <p:sp>
            <p:nvSpPr>
              <p:cNvPr id="213" name="Line 91"/>
              <p:cNvSpPr>
                <a:spLocks noChangeShapeType="1"/>
              </p:cNvSpPr>
              <p:nvPr/>
            </p:nvSpPr>
            <p:spPr bwMode="auto">
              <a:xfrm>
                <a:off x="5511" y="3748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4" name="Rectangle 92"/>
              <p:cNvSpPr>
                <a:spLocks noChangeArrowheads="1"/>
              </p:cNvSpPr>
              <p:nvPr/>
            </p:nvSpPr>
            <p:spPr bwMode="auto">
              <a:xfrm>
                <a:off x="4830" y="2387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15" name="Rectangle 93"/>
              <p:cNvSpPr>
                <a:spLocks noChangeArrowheads="1"/>
              </p:cNvSpPr>
              <p:nvPr/>
            </p:nvSpPr>
            <p:spPr bwMode="auto">
              <a:xfrm>
                <a:off x="4785" y="2205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16" name="Line 94"/>
              <p:cNvSpPr>
                <a:spLocks noChangeShapeType="1"/>
              </p:cNvSpPr>
              <p:nvPr/>
            </p:nvSpPr>
            <p:spPr bwMode="auto">
              <a:xfrm>
                <a:off x="455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7" name="Rectangle 95"/>
              <p:cNvSpPr>
                <a:spLocks noChangeArrowheads="1"/>
              </p:cNvSpPr>
              <p:nvPr/>
            </p:nvSpPr>
            <p:spPr bwMode="auto">
              <a:xfrm>
                <a:off x="4513" y="2251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18" name="Line 96"/>
              <p:cNvSpPr>
                <a:spLocks noChangeShapeType="1"/>
              </p:cNvSpPr>
              <p:nvPr/>
            </p:nvSpPr>
            <p:spPr bwMode="auto">
              <a:xfrm>
                <a:off x="5511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3969" y="2069"/>
              <a:ext cx="1678" cy="1769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19" name="文本框 218"/>
          <p:cNvSpPr txBox="1"/>
          <p:nvPr/>
        </p:nvSpPr>
        <p:spPr>
          <a:xfrm>
            <a:off x="6478898" y="2564903"/>
            <a:ext cx="2016528" cy="1538883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?</a:t>
            </a:r>
          </a:p>
          <a:p>
            <a:pPr algn="ctr"/>
            <a:endParaRPr lang="en-US" altLang="zh-CN" sz="1200" dirty="0"/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/>
              <p:cNvSpPr/>
              <p:nvPr/>
            </p:nvSpPr>
            <p:spPr>
              <a:xfrm>
                <a:off x="6137644" y="878663"/>
                <a:ext cx="2269596" cy="4616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220" name="矩形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44" y="878663"/>
                <a:ext cx="2269596" cy="461665"/>
              </a:xfrm>
              <a:prstGeom prst="rect">
                <a:avLst/>
              </a:prstGeom>
              <a:blipFill>
                <a:blip r:embed="rId3"/>
                <a:stretch>
                  <a:fillRect l="-107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1" name="图片 220"/>
          <p:cNvPicPr>
            <a:picLocks noChangeAspect="1"/>
          </p:cNvPicPr>
          <p:nvPr/>
        </p:nvPicPr>
        <p:blipFill rotWithShape="1">
          <a:blip r:embed="rId4"/>
          <a:srcRect l="1964" t="2065" r="71262" b="54358"/>
          <a:stretch/>
        </p:blipFill>
        <p:spPr>
          <a:xfrm>
            <a:off x="5692469" y="4959740"/>
            <a:ext cx="1285200" cy="1490667"/>
          </a:xfrm>
          <a:prstGeom prst="rect">
            <a:avLst/>
          </a:prstGeom>
        </p:spPr>
      </p:pic>
      <p:pic>
        <p:nvPicPr>
          <p:cNvPr id="222" name="图片 221"/>
          <p:cNvPicPr>
            <a:picLocks noChangeAspect="1"/>
          </p:cNvPicPr>
          <p:nvPr/>
        </p:nvPicPr>
        <p:blipFill rotWithShape="1">
          <a:blip r:embed="rId4"/>
          <a:srcRect l="50485" t="51756" r="6990" b="2488"/>
          <a:stretch/>
        </p:blipFill>
        <p:spPr>
          <a:xfrm>
            <a:off x="3699928" y="4941168"/>
            <a:ext cx="1944012" cy="1512000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/>
        </p:nvPicPr>
        <p:blipFill rotWithShape="1">
          <a:blip r:embed="rId5"/>
          <a:srcRect l="5114" t="54629" r="56299" b="1390"/>
          <a:stretch/>
        </p:blipFill>
        <p:spPr>
          <a:xfrm>
            <a:off x="1701717" y="4951796"/>
            <a:ext cx="1949682" cy="1512000"/>
          </a:xfrm>
          <a:prstGeom prst="rect">
            <a:avLst/>
          </a:prstGeom>
        </p:spPr>
      </p:pic>
      <p:pic>
        <p:nvPicPr>
          <p:cNvPr id="224" name="图片 223"/>
          <p:cNvPicPr>
            <a:picLocks noChangeAspect="1"/>
          </p:cNvPicPr>
          <p:nvPr/>
        </p:nvPicPr>
        <p:blipFill rotWithShape="1">
          <a:blip r:embed="rId5"/>
          <a:srcRect l="71267" t="4294" r="793" b="15751"/>
          <a:stretch/>
        </p:blipFill>
        <p:spPr>
          <a:xfrm>
            <a:off x="157197" y="3645024"/>
            <a:ext cx="1462475" cy="2847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5" name="表格 224">
                <a:extLst>
                  <a:ext uri="{FF2B5EF4-FFF2-40B4-BE49-F238E27FC236}">
                    <a16:creationId xmlns:a16="http://schemas.microsoft.com/office/drawing/2014/main" id="{2BC804A4-77A6-40B5-9EFF-AB3CB3827C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823405"/>
                  </p:ext>
                </p:extLst>
              </p:nvPr>
            </p:nvGraphicFramePr>
            <p:xfrm>
              <a:off x="1682958" y="2007096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764947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822330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J      K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5" name="表格 224">
                <a:extLst>
                  <a:ext uri="{FF2B5EF4-FFF2-40B4-BE49-F238E27FC236}">
                    <a16:creationId xmlns:a16="http://schemas.microsoft.com/office/drawing/2014/main" id="{2BC804A4-77A6-40B5-9EFF-AB3CB3827C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823405"/>
                  </p:ext>
                </p:extLst>
              </p:nvPr>
            </p:nvGraphicFramePr>
            <p:xfrm>
              <a:off x="1682958" y="2007096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764947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822330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12000" r="-149301" b="-4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J      K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112000" r="-149301" b="-3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209211" r="-149301" b="-2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313333" r="-149301" b="-1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413333" r="-149301" b="-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5"/>
          <p:cNvGrpSpPr>
            <a:grpSpLocks/>
          </p:cNvGrpSpPr>
          <p:nvPr/>
        </p:nvGrpSpPr>
        <p:grpSpPr bwMode="auto">
          <a:xfrm>
            <a:off x="685800" y="1336676"/>
            <a:ext cx="3276600" cy="579438"/>
            <a:chOff x="96" y="938"/>
            <a:chExt cx="2064" cy="365"/>
          </a:xfrm>
        </p:grpSpPr>
        <p:sp>
          <p:nvSpPr>
            <p:cNvPr id="400390" name="Text Box 6"/>
            <p:cNvSpPr txBox="1">
              <a:spLocks noChangeArrowheads="1"/>
            </p:cNvSpPr>
            <p:nvPr/>
          </p:nvSpPr>
          <p:spPr bwMode="auto">
            <a:xfrm>
              <a:off x="96" y="938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       </a:t>
              </a:r>
              <a:r>
                <a:rPr lang="en-US" altLang="zh-CN" dirty="0">
                  <a:latin typeface="Arial" charset="0"/>
                </a:rPr>
                <a:t> 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9484" name="Line 7"/>
            <p:cNvSpPr>
              <a:spLocks noChangeShapeType="1"/>
            </p:cNvSpPr>
            <p:nvPr/>
          </p:nvSpPr>
          <p:spPr bwMode="auto">
            <a:xfrm>
              <a:off x="1002" y="112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62000" y="4460875"/>
            <a:ext cx="4343400" cy="2092325"/>
            <a:chOff x="1296" y="1274"/>
            <a:chExt cx="2736" cy="1318"/>
          </a:xfrm>
        </p:grpSpPr>
        <p:sp>
          <p:nvSpPr>
            <p:cNvPr id="400404" name="Rectangle 20"/>
            <p:cNvSpPr>
              <a:spLocks noChangeArrowheads="1"/>
            </p:cNvSpPr>
            <p:nvPr/>
          </p:nvSpPr>
          <p:spPr bwMode="auto">
            <a:xfrm>
              <a:off x="3485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400405" name="Rectangle 21"/>
            <p:cNvSpPr>
              <a:spLocks noChangeArrowheads="1"/>
            </p:cNvSpPr>
            <p:nvPr/>
          </p:nvSpPr>
          <p:spPr bwMode="auto">
            <a:xfrm>
              <a:off x="2938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1</a:t>
              </a:r>
            </a:p>
          </p:txBody>
        </p:sp>
        <p:sp>
          <p:nvSpPr>
            <p:cNvPr id="400406" name="Rectangle 22"/>
            <p:cNvSpPr>
              <a:spLocks noChangeArrowheads="1"/>
            </p:cNvSpPr>
            <p:nvPr/>
          </p:nvSpPr>
          <p:spPr bwMode="auto">
            <a:xfrm>
              <a:off x="2390" y="2153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1843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400408" name="Rectangle 24"/>
            <p:cNvSpPr>
              <a:spLocks noChangeArrowheads="1"/>
            </p:cNvSpPr>
            <p:nvPr/>
          </p:nvSpPr>
          <p:spPr bwMode="auto">
            <a:xfrm>
              <a:off x="1296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400409" name="Rectangle 25"/>
            <p:cNvSpPr>
              <a:spLocks noChangeArrowheads="1"/>
            </p:cNvSpPr>
            <p:nvPr/>
          </p:nvSpPr>
          <p:spPr bwMode="auto">
            <a:xfrm>
              <a:off x="3485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400410" name="Rectangle 26"/>
            <p:cNvSpPr>
              <a:spLocks noChangeArrowheads="1"/>
            </p:cNvSpPr>
            <p:nvPr/>
          </p:nvSpPr>
          <p:spPr bwMode="auto">
            <a:xfrm>
              <a:off x="2938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1</a:t>
              </a:r>
            </a:p>
          </p:txBody>
        </p:sp>
        <p:sp>
          <p:nvSpPr>
            <p:cNvPr id="400411" name="Rectangle 27"/>
            <p:cNvSpPr>
              <a:spLocks noChangeArrowheads="1"/>
            </p:cNvSpPr>
            <p:nvPr/>
          </p:nvSpPr>
          <p:spPr bwMode="auto">
            <a:xfrm>
              <a:off x="2390" y="1713"/>
              <a:ext cx="548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400412" name="Rectangle 28"/>
            <p:cNvSpPr>
              <a:spLocks noChangeArrowheads="1"/>
            </p:cNvSpPr>
            <p:nvPr/>
          </p:nvSpPr>
          <p:spPr bwMode="auto">
            <a:xfrm>
              <a:off x="1843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400413" name="Rectangle 29"/>
            <p:cNvSpPr>
              <a:spLocks noChangeArrowheads="1"/>
            </p:cNvSpPr>
            <p:nvPr/>
          </p:nvSpPr>
          <p:spPr bwMode="auto">
            <a:xfrm>
              <a:off x="1296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400414" name="Rectangle 30"/>
            <p:cNvSpPr>
              <a:spLocks noChangeArrowheads="1"/>
            </p:cNvSpPr>
            <p:nvPr/>
          </p:nvSpPr>
          <p:spPr bwMode="auto">
            <a:xfrm>
              <a:off x="3485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10</a:t>
              </a:r>
            </a:p>
          </p:txBody>
        </p:sp>
        <p:sp>
          <p:nvSpPr>
            <p:cNvPr id="400415" name="Rectangle 31"/>
            <p:cNvSpPr>
              <a:spLocks noChangeArrowheads="1"/>
            </p:cNvSpPr>
            <p:nvPr/>
          </p:nvSpPr>
          <p:spPr bwMode="auto">
            <a:xfrm>
              <a:off x="2938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11</a:t>
              </a:r>
            </a:p>
          </p:txBody>
        </p:sp>
        <p:sp>
          <p:nvSpPr>
            <p:cNvPr id="400416" name="Rectangle 32"/>
            <p:cNvSpPr>
              <a:spLocks noChangeArrowheads="1"/>
            </p:cNvSpPr>
            <p:nvPr/>
          </p:nvSpPr>
          <p:spPr bwMode="auto">
            <a:xfrm>
              <a:off x="2390" y="1274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01</a:t>
              </a:r>
            </a:p>
          </p:txBody>
        </p:sp>
        <p:sp>
          <p:nvSpPr>
            <p:cNvPr id="400417" name="Rectangle 33"/>
            <p:cNvSpPr>
              <a:spLocks noChangeArrowheads="1"/>
            </p:cNvSpPr>
            <p:nvPr/>
          </p:nvSpPr>
          <p:spPr bwMode="auto">
            <a:xfrm>
              <a:off x="1843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00</a:t>
              </a:r>
            </a:p>
          </p:txBody>
        </p:sp>
        <p:sp>
          <p:nvSpPr>
            <p:cNvPr id="400418" name="Rectangle 34"/>
            <p:cNvSpPr>
              <a:spLocks noChangeArrowheads="1"/>
            </p:cNvSpPr>
            <p:nvPr/>
          </p:nvSpPr>
          <p:spPr bwMode="auto">
            <a:xfrm>
              <a:off x="1296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endParaRPr kumimoji="0"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9461" name="Line 35"/>
            <p:cNvSpPr>
              <a:spLocks noChangeShapeType="1"/>
            </p:cNvSpPr>
            <p:nvPr/>
          </p:nvSpPr>
          <p:spPr bwMode="auto">
            <a:xfrm>
              <a:off x="1296" y="1274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2" name="Line 36"/>
            <p:cNvSpPr>
              <a:spLocks noChangeShapeType="1"/>
            </p:cNvSpPr>
            <p:nvPr/>
          </p:nvSpPr>
          <p:spPr bwMode="auto">
            <a:xfrm>
              <a:off x="1296" y="171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3" name="Line 37"/>
            <p:cNvSpPr>
              <a:spLocks noChangeShapeType="1"/>
            </p:cNvSpPr>
            <p:nvPr/>
          </p:nvSpPr>
          <p:spPr bwMode="auto">
            <a:xfrm>
              <a:off x="1296" y="215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4" name="Line 38"/>
            <p:cNvSpPr>
              <a:spLocks noChangeShapeType="1"/>
            </p:cNvSpPr>
            <p:nvPr/>
          </p:nvSpPr>
          <p:spPr bwMode="auto">
            <a:xfrm>
              <a:off x="1296" y="2592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5" name="Line 39"/>
            <p:cNvSpPr>
              <a:spLocks noChangeShapeType="1"/>
            </p:cNvSpPr>
            <p:nvPr/>
          </p:nvSpPr>
          <p:spPr bwMode="auto">
            <a:xfrm>
              <a:off x="1296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6" name="Line 40"/>
            <p:cNvSpPr>
              <a:spLocks noChangeShapeType="1"/>
            </p:cNvSpPr>
            <p:nvPr/>
          </p:nvSpPr>
          <p:spPr bwMode="auto">
            <a:xfrm>
              <a:off x="1843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7" name="Line 41"/>
            <p:cNvSpPr>
              <a:spLocks noChangeShapeType="1"/>
            </p:cNvSpPr>
            <p:nvPr/>
          </p:nvSpPr>
          <p:spPr bwMode="auto">
            <a:xfrm>
              <a:off x="2390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9" name="Line 43"/>
            <p:cNvSpPr>
              <a:spLocks noChangeShapeType="1"/>
            </p:cNvSpPr>
            <p:nvPr/>
          </p:nvSpPr>
          <p:spPr bwMode="auto">
            <a:xfrm>
              <a:off x="3485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0" name="Line 44"/>
            <p:cNvSpPr>
              <a:spLocks noChangeShapeType="1"/>
            </p:cNvSpPr>
            <p:nvPr/>
          </p:nvSpPr>
          <p:spPr bwMode="auto">
            <a:xfrm>
              <a:off x="4032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1" name="Line 45"/>
            <p:cNvSpPr>
              <a:spLocks noChangeShapeType="1"/>
            </p:cNvSpPr>
            <p:nvPr/>
          </p:nvSpPr>
          <p:spPr bwMode="auto">
            <a:xfrm>
              <a:off x="1296" y="1274"/>
              <a:ext cx="513" cy="43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0430" name="Text Box 46"/>
            <p:cNvSpPr txBox="1">
              <a:spLocks noChangeArrowheads="1"/>
            </p:cNvSpPr>
            <p:nvPr/>
          </p:nvSpPr>
          <p:spPr bwMode="auto">
            <a:xfrm>
              <a:off x="1515" y="1293"/>
              <a:ext cx="444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just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JK</a:t>
              </a:r>
              <a:r>
                <a:rPr lang="en-US" altLang="zh-CN" sz="20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00431" name="Text Box 47"/>
            <p:cNvSpPr txBox="1">
              <a:spLocks noChangeArrowheads="1"/>
            </p:cNvSpPr>
            <p:nvPr/>
          </p:nvSpPr>
          <p:spPr bwMode="auto">
            <a:xfrm>
              <a:off x="1296" y="1422"/>
              <a:ext cx="576" cy="3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</p:grpSp>
      <p:sp>
        <p:nvSpPr>
          <p:cNvPr id="400432" name="Oval 48"/>
          <p:cNvSpPr>
            <a:spLocks noChangeArrowheads="1"/>
          </p:cNvSpPr>
          <p:nvPr/>
        </p:nvSpPr>
        <p:spPr bwMode="auto">
          <a:xfrm>
            <a:off x="2389187" y="5805488"/>
            <a:ext cx="1847849" cy="7620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00433" name="Oval 49"/>
          <p:cNvSpPr>
            <a:spLocks noChangeArrowheads="1"/>
          </p:cNvSpPr>
          <p:nvPr/>
        </p:nvSpPr>
        <p:spPr bwMode="auto">
          <a:xfrm>
            <a:off x="3352800" y="5105400"/>
            <a:ext cx="1676400" cy="68580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00435" name="Line 51"/>
          <p:cNvSpPr>
            <a:spLocks noChangeShapeType="1"/>
          </p:cNvSpPr>
          <p:nvPr/>
        </p:nvSpPr>
        <p:spPr bwMode="auto">
          <a:xfrm flipV="1">
            <a:off x="5194930" y="5580033"/>
            <a:ext cx="706756" cy="1"/>
          </a:xfrm>
          <a:prstGeom prst="line">
            <a:avLst/>
          </a:prstGeom>
          <a:noFill/>
          <a:ln w="762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846762" y="5292543"/>
            <a:ext cx="3352800" cy="584762"/>
            <a:chOff x="3689" y="3819"/>
            <a:chExt cx="2112" cy="4734"/>
          </a:xfrm>
        </p:grpSpPr>
        <p:sp>
          <p:nvSpPr>
            <p:cNvPr id="400437" name="Text Box 53"/>
            <p:cNvSpPr txBox="1">
              <a:spLocks noChangeArrowheads="1"/>
            </p:cNvSpPr>
            <p:nvPr/>
          </p:nvSpPr>
          <p:spPr bwMode="auto">
            <a:xfrm>
              <a:off x="3689" y="3819"/>
              <a:ext cx="2112" cy="47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kumimoji="0" lang="en-US" altLang="zh-CN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 </a:t>
              </a:r>
              <a:r>
                <a:rPr lang="en-US" altLang="zh-CN" sz="32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3200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9445" name="Line 54"/>
            <p:cNvSpPr>
              <a:spLocks noChangeShapeType="1"/>
            </p:cNvSpPr>
            <p:nvPr/>
          </p:nvSpPr>
          <p:spPr bwMode="auto">
            <a:xfrm>
              <a:off x="4453" y="4472"/>
              <a:ext cx="111" cy="0"/>
            </a:xfrm>
            <a:prstGeom prst="line">
              <a:avLst/>
            </a:prstGeom>
            <a:noFill/>
            <a:ln w="3810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59404" name="Picture 9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2"/>
          <p:cNvGrpSpPr>
            <a:grpSpLocks/>
          </p:cNvGrpSpPr>
          <p:nvPr/>
        </p:nvGrpSpPr>
        <p:grpSpPr bwMode="auto">
          <a:xfrm>
            <a:off x="105674" y="790576"/>
            <a:ext cx="6553200" cy="579437"/>
            <a:chOff x="96" y="288"/>
            <a:chExt cx="4128" cy="365"/>
          </a:xfrm>
        </p:grpSpPr>
        <p:sp>
          <p:nvSpPr>
            <p:cNvPr id="93" name="Text Box 3"/>
            <p:cNvSpPr txBox="1">
              <a:spLocks noChangeArrowheads="1"/>
            </p:cNvSpPr>
            <p:nvPr/>
          </p:nvSpPr>
          <p:spPr bwMode="auto">
            <a:xfrm>
              <a:off x="96" y="288"/>
              <a:ext cx="4128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623888" indent="-8731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T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       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>
              <a:off x="1366" y="480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0" y="25025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672" y="5146441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EA172107-EEA2-4A9F-9CCB-2FE45D28529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6600" y="1946551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764947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822330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J      K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EA172107-EEA2-4A9F-9CCB-2FE45D2852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75959"/>
                  </p:ext>
                </p:extLst>
              </p:nvPr>
            </p:nvGraphicFramePr>
            <p:xfrm>
              <a:off x="746600" y="1946551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764947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822330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" t="-12000" r="-149301" b="-4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J      K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" t="-112000" r="-149301" b="-3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" t="-209211" r="-149301" b="-2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" t="-313333" r="-149301" b="-1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" t="-413333" r="-149301" b="-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4" name="Group 59">
            <a:extLst>
              <a:ext uri="{FF2B5EF4-FFF2-40B4-BE49-F238E27FC236}">
                <a16:creationId xmlns:a16="http://schemas.microsoft.com/office/drawing/2014/main" id="{C2B90C8E-0EF2-43AF-8F15-FECD10E9B2E6}"/>
              </a:ext>
            </a:extLst>
          </p:cNvPr>
          <p:cNvGrpSpPr>
            <a:grpSpLocks/>
          </p:cNvGrpSpPr>
          <p:nvPr/>
        </p:nvGrpSpPr>
        <p:grpSpPr bwMode="auto">
          <a:xfrm>
            <a:off x="6156176" y="1325707"/>
            <a:ext cx="2663825" cy="3678237"/>
            <a:chOff x="3969" y="1888"/>
            <a:chExt cx="1678" cy="2317"/>
          </a:xfrm>
        </p:grpSpPr>
        <p:grpSp>
          <p:nvGrpSpPr>
            <p:cNvPr id="135" name="Group 60">
              <a:extLst>
                <a:ext uri="{FF2B5EF4-FFF2-40B4-BE49-F238E27FC236}">
                  <a16:creationId xmlns:a16="http://schemas.microsoft.com/office/drawing/2014/main" id="{5C04FB36-EEB9-45DD-A0AA-DE307597A9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888"/>
              <a:ext cx="1474" cy="2317"/>
              <a:chOff x="4286" y="1888"/>
              <a:chExt cx="1474" cy="2317"/>
            </a:xfrm>
          </p:grpSpPr>
          <p:sp>
            <p:nvSpPr>
              <p:cNvPr id="137" name="Rectangle 61">
                <a:extLst>
                  <a:ext uri="{FF2B5EF4-FFF2-40B4-BE49-F238E27FC236}">
                    <a16:creationId xmlns:a16="http://schemas.microsoft.com/office/drawing/2014/main" id="{5759CEE1-050F-48F0-A3DD-515E56351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576" cy="36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38" name="Line 62">
                <a:extLst>
                  <a:ext uri="{FF2B5EF4-FFF2-40B4-BE49-F238E27FC236}">
                    <a16:creationId xmlns:a16="http://schemas.microsoft.com/office/drawing/2014/main" id="{B3C4301D-91A2-4D55-932C-ACC340F92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" name="Line 63">
                <a:extLst>
                  <a:ext uri="{FF2B5EF4-FFF2-40B4-BE49-F238E27FC236}">
                    <a16:creationId xmlns:a16="http://schemas.microsoft.com/office/drawing/2014/main" id="{6DA185FA-3264-4DB8-A03E-A3E004138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0" name="Line 64">
                <a:extLst>
                  <a:ext uri="{FF2B5EF4-FFF2-40B4-BE49-F238E27FC236}">
                    <a16:creationId xmlns:a16="http://schemas.microsoft.com/office/drawing/2014/main" id="{E7DAE7C9-9AD2-436B-A709-A95CB58D7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614"/>
                <a:ext cx="0" cy="140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" name="Rectangle 65">
                <a:extLst>
                  <a:ext uri="{FF2B5EF4-FFF2-40B4-BE49-F238E27FC236}">
                    <a16:creationId xmlns:a16="http://schemas.microsoft.com/office/drawing/2014/main" id="{55FB5B89-FD18-495C-9798-E5EA4F84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42" name="Line 66">
                <a:extLst>
                  <a:ext uri="{FF2B5EF4-FFF2-40B4-BE49-F238E27FC236}">
                    <a16:creationId xmlns:a16="http://schemas.microsoft.com/office/drawing/2014/main" id="{FE9774E1-D92E-423C-83E2-6C13E8A52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2" y="2931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" name="Line 67">
                <a:extLst>
                  <a:ext uri="{FF2B5EF4-FFF2-40B4-BE49-F238E27FC236}">
                    <a16:creationId xmlns:a16="http://schemas.microsoft.com/office/drawing/2014/main" id="{92090908-ABD7-4423-B669-7B56875A3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2795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" name="Line 68">
                <a:extLst>
                  <a:ext uri="{FF2B5EF4-FFF2-40B4-BE49-F238E27FC236}">
                    <a16:creationId xmlns:a16="http://schemas.microsoft.com/office/drawing/2014/main" id="{429FDDDD-329D-4DB8-B557-1E074AA34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2931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5" name="Rectangle 69">
                <a:extLst>
                  <a:ext uri="{FF2B5EF4-FFF2-40B4-BE49-F238E27FC236}">
                    <a16:creationId xmlns:a16="http://schemas.microsoft.com/office/drawing/2014/main" id="{61A903ED-A337-48DE-8B74-E3594E90C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46" name="Rectangle 70">
                <a:extLst>
                  <a:ext uri="{FF2B5EF4-FFF2-40B4-BE49-F238E27FC236}">
                    <a16:creationId xmlns:a16="http://schemas.microsoft.com/office/drawing/2014/main" id="{1C4D5EF8-BF89-4B5E-81FB-E243B41C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47" name="Line 71">
                <a:extLst>
                  <a:ext uri="{FF2B5EF4-FFF2-40B4-BE49-F238E27FC236}">
                    <a16:creationId xmlns:a16="http://schemas.microsoft.com/office/drawing/2014/main" id="{EA40E7EB-6CFC-422F-9DAF-D732DCD9A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7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8" name="Line 72">
                <a:extLst>
                  <a:ext uri="{FF2B5EF4-FFF2-40B4-BE49-F238E27FC236}">
                    <a16:creationId xmlns:a16="http://schemas.microsoft.com/office/drawing/2014/main" id="{03F4A246-EEDF-4D39-854E-657A8736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21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" name="Line 73">
                <a:extLst>
                  <a:ext uri="{FF2B5EF4-FFF2-40B4-BE49-F238E27FC236}">
                    <a16:creationId xmlns:a16="http://schemas.microsoft.com/office/drawing/2014/main" id="{41AB5DA1-7DE7-4FF4-8C6F-F150874FB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" name="Line 74">
                <a:extLst>
                  <a:ext uri="{FF2B5EF4-FFF2-40B4-BE49-F238E27FC236}">
                    <a16:creationId xmlns:a16="http://schemas.microsoft.com/office/drawing/2014/main" id="{56A91C45-E6FA-48E8-8516-D71C87961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4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" name="Line 75">
                <a:extLst>
                  <a:ext uri="{FF2B5EF4-FFF2-40B4-BE49-F238E27FC236}">
                    <a16:creationId xmlns:a16="http://schemas.microsoft.com/office/drawing/2014/main" id="{19888C65-A308-4F47-9B86-921FDDE1F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4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2" name="Line 76">
                <a:extLst>
                  <a:ext uri="{FF2B5EF4-FFF2-40B4-BE49-F238E27FC236}">
                    <a16:creationId xmlns:a16="http://schemas.microsoft.com/office/drawing/2014/main" id="{A189B8B9-63CD-42E3-9BF6-955B42C68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0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" name="Line 77">
                <a:extLst>
                  <a:ext uri="{FF2B5EF4-FFF2-40B4-BE49-F238E27FC236}">
                    <a16:creationId xmlns:a16="http://schemas.microsoft.com/office/drawing/2014/main" id="{7317B895-E30A-47FC-A5D5-2CFBCB724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2614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" name="Line 78">
                <a:extLst>
                  <a:ext uri="{FF2B5EF4-FFF2-40B4-BE49-F238E27FC236}">
                    <a16:creationId xmlns:a16="http://schemas.microsoft.com/office/drawing/2014/main" id="{791BFB06-9A08-401A-8A8A-9A545B495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2704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" name="Line 79">
                <a:extLst>
                  <a:ext uri="{FF2B5EF4-FFF2-40B4-BE49-F238E27FC236}">
                    <a16:creationId xmlns:a16="http://schemas.microsoft.com/office/drawing/2014/main" id="{E61AC811-2A6A-44DF-8806-43046E373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2704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" name="Line 80">
                <a:extLst>
                  <a:ext uri="{FF2B5EF4-FFF2-40B4-BE49-F238E27FC236}">
                    <a16:creationId xmlns:a16="http://schemas.microsoft.com/office/drawing/2014/main" id="{CA8749A1-7352-4D92-ABFE-0B762CED5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7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7" name="Line 81">
                <a:extLst>
                  <a:ext uri="{FF2B5EF4-FFF2-40B4-BE49-F238E27FC236}">
                    <a16:creationId xmlns:a16="http://schemas.microsoft.com/office/drawing/2014/main" id="{9EA5F181-E078-407E-9499-8D533DE5A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9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8" name="Line 82">
                <a:extLst>
                  <a:ext uri="{FF2B5EF4-FFF2-40B4-BE49-F238E27FC236}">
                    <a16:creationId xmlns:a16="http://schemas.microsoft.com/office/drawing/2014/main" id="{D7A2F030-C706-4383-A42E-54354A1FD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9" name="Line 83">
                <a:extLst>
                  <a:ext uri="{FF2B5EF4-FFF2-40B4-BE49-F238E27FC236}">
                    <a16:creationId xmlns:a16="http://schemas.microsoft.com/office/drawing/2014/main" id="{2B3D0262-D1E1-4E64-BD4F-1B4AD301F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0" name="Line 84">
                <a:extLst>
                  <a:ext uri="{FF2B5EF4-FFF2-40B4-BE49-F238E27FC236}">
                    <a16:creationId xmlns:a16="http://schemas.microsoft.com/office/drawing/2014/main" id="{58D62690-D555-4A6B-8BDB-16A00B897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0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" name="Line 85">
                <a:extLst>
                  <a:ext uri="{FF2B5EF4-FFF2-40B4-BE49-F238E27FC236}">
                    <a16:creationId xmlns:a16="http://schemas.microsoft.com/office/drawing/2014/main" id="{C4A869F9-7002-40B0-BB22-443D64F7A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6" y="3748"/>
                <a:ext cx="5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" name="Line 86">
                <a:extLst>
                  <a:ext uri="{FF2B5EF4-FFF2-40B4-BE49-F238E27FC236}">
                    <a16:creationId xmlns:a16="http://schemas.microsoft.com/office/drawing/2014/main" id="{79092865-2D7D-417D-B36C-E68F619C9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2115"/>
                <a:ext cx="0" cy="163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" name="Line 87">
                <a:extLst>
                  <a:ext uri="{FF2B5EF4-FFF2-40B4-BE49-F238E27FC236}">
                    <a16:creationId xmlns:a16="http://schemas.microsoft.com/office/drawing/2014/main" id="{702B130C-DE43-4DF5-BEF7-779B530AA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" y="2119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" name="Line 88">
                <a:extLst>
                  <a:ext uri="{FF2B5EF4-FFF2-40B4-BE49-F238E27FC236}">
                    <a16:creationId xmlns:a16="http://schemas.microsoft.com/office/drawing/2014/main" id="{7F5F5F47-115A-4967-9A1D-620B1CD93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2160"/>
                <a:ext cx="8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" name="Line 89">
                <a:extLst>
                  <a:ext uri="{FF2B5EF4-FFF2-40B4-BE49-F238E27FC236}">
                    <a16:creationId xmlns:a16="http://schemas.microsoft.com/office/drawing/2014/main" id="{45C87C8A-3B9F-4B22-B108-707778693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0" y="2160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6" name="Rectangle 90">
                <a:extLst>
                  <a:ext uri="{FF2B5EF4-FFF2-40B4-BE49-F238E27FC236}">
                    <a16:creationId xmlns:a16="http://schemas.microsoft.com/office/drawing/2014/main" id="{95AB8B30-92E3-4570-8125-9B175F159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3974"/>
                <a:ext cx="81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CP     J    K </a:t>
                </a:r>
              </a:p>
            </p:txBody>
          </p:sp>
          <p:sp>
            <p:nvSpPr>
              <p:cNvPr id="167" name="Line 91">
                <a:extLst>
                  <a:ext uri="{FF2B5EF4-FFF2-40B4-BE49-F238E27FC236}">
                    <a16:creationId xmlns:a16="http://schemas.microsoft.com/office/drawing/2014/main" id="{D0D7B6D0-76A6-46BE-954E-ADEC48701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1" y="3748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" name="Rectangle 92">
                <a:extLst>
                  <a:ext uri="{FF2B5EF4-FFF2-40B4-BE49-F238E27FC236}">
                    <a16:creationId xmlns:a16="http://schemas.microsoft.com/office/drawing/2014/main" id="{A033EDA5-614A-4B3D-927E-25AB12EC9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387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69" name="Rectangle 93">
                <a:extLst>
                  <a:ext uri="{FF2B5EF4-FFF2-40B4-BE49-F238E27FC236}">
                    <a16:creationId xmlns:a16="http://schemas.microsoft.com/office/drawing/2014/main" id="{F0E625E1-2120-4CFD-B6F3-A57A409D2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2205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170" name="Line 94">
                <a:extLst>
                  <a:ext uri="{FF2B5EF4-FFF2-40B4-BE49-F238E27FC236}">
                    <a16:creationId xmlns:a16="http://schemas.microsoft.com/office/drawing/2014/main" id="{17F9AFD9-207A-4170-A3DA-0DDBA67EF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" name="Rectangle 95">
                <a:extLst>
                  <a:ext uri="{FF2B5EF4-FFF2-40B4-BE49-F238E27FC236}">
                    <a16:creationId xmlns:a16="http://schemas.microsoft.com/office/drawing/2014/main" id="{16197E9F-AC86-4A43-A185-4A72DD4A5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251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172" name="Line 96">
                <a:extLst>
                  <a:ext uri="{FF2B5EF4-FFF2-40B4-BE49-F238E27FC236}">
                    <a16:creationId xmlns:a16="http://schemas.microsoft.com/office/drawing/2014/main" id="{2C1B8104-89DB-4B66-AE65-8C6AA4F6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1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4BE5AE25-C7E5-4022-8A5D-FEE64324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69"/>
              <a:ext cx="1678" cy="1769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0200045-3964-4A12-90AE-ADC276A07DCA}"/>
              </a:ext>
            </a:extLst>
          </p:cNvPr>
          <p:cNvSpPr txBox="1"/>
          <p:nvPr/>
        </p:nvSpPr>
        <p:spPr>
          <a:xfrm>
            <a:off x="6478898" y="2564903"/>
            <a:ext cx="2016528" cy="1538883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?</a:t>
            </a:r>
          </a:p>
          <a:p>
            <a:pPr algn="ctr"/>
            <a:endParaRPr lang="en-US" altLang="zh-CN" sz="1200" dirty="0"/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DEF67987-B222-49A7-890C-FAD2831206C7}"/>
                  </a:ext>
                </a:extLst>
              </p:cNvPr>
              <p:cNvSpPr/>
              <p:nvPr/>
            </p:nvSpPr>
            <p:spPr>
              <a:xfrm>
                <a:off x="6137644" y="878663"/>
                <a:ext cx="2269596" cy="4616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DEF67987-B222-49A7-890C-FAD283120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44" y="878663"/>
                <a:ext cx="2269596" cy="461665"/>
              </a:xfrm>
              <a:prstGeom prst="rect">
                <a:avLst/>
              </a:prstGeom>
              <a:blipFill>
                <a:blip r:embed="rId4"/>
                <a:stretch>
                  <a:fillRect l="-107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66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32" grpId="0" animBg="1"/>
      <p:bldP spid="400433" grpId="0" animBg="1"/>
      <p:bldP spid="400435" grpId="0" animBg="1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5"/>
          <p:cNvGrpSpPr>
            <a:grpSpLocks/>
          </p:cNvGrpSpPr>
          <p:nvPr/>
        </p:nvGrpSpPr>
        <p:grpSpPr bwMode="auto">
          <a:xfrm>
            <a:off x="685800" y="1336676"/>
            <a:ext cx="3276600" cy="579438"/>
            <a:chOff x="96" y="938"/>
            <a:chExt cx="2064" cy="365"/>
          </a:xfrm>
        </p:grpSpPr>
        <p:sp>
          <p:nvSpPr>
            <p:cNvPr id="400390" name="Text Box 6"/>
            <p:cNvSpPr txBox="1">
              <a:spLocks noChangeArrowheads="1"/>
            </p:cNvSpPr>
            <p:nvPr/>
          </p:nvSpPr>
          <p:spPr bwMode="auto">
            <a:xfrm>
              <a:off x="96" y="938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       </a:t>
              </a:r>
              <a:r>
                <a:rPr lang="en-US" altLang="zh-CN" dirty="0">
                  <a:latin typeface="Arial" charset="0"/>
                </a:rPr>
                <a:t> 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9484" name="Line 7"/>
            <p:cNvSpPr>
              <a:spLocks noChangeShapeType="1"/>
            </p:cNvSpPr>
            <p:nvPr/>
          </p:nvSpPr>
          <p:spPr bwMode="auto">
            <a:xfrm>
              <a:off x="1002" y="1122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62000" y="4460875"/>
            <a:ext cx="4343400" cy="2092325"/>
            <a:chOff x="1296" y="1274"/>
            <a:chExt cx="2736" cy="1318"/>
          </a:xfrm>
        </p:grpSpPr>
        <p:sp>
          <p:nvSpPr>
            <p:cNvPr id="400404" name="Rectangle 20"/>
            <p:cNvSpPr>
              <a:spLocks noChangeArrowheads="1"/>
            </p:cNvSpPr>
            <p:nvPr/>
          </p:nvSpPr>
          <p:spPr bwMode="auto">
            <a:xfrm>
              <a:off x="3485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400405" name="Rectangle 21"/>
            <p:cNvSpPr>
              <a:spLocks noChangeArrowheads="1"/>
            </p:cNvSpPr>
            <p:nvPr/>
          </p:nvSpPr>
          <p:spPr bwMode="auto">
            <a:xfrm>
              <a:off x="2938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1</a:t>
              </a:r>
            </a:p>
          </p:txBody>
        </p:sp>
        <p:sp>
          <p:nvSpPr>
            <p:cNvPr id="400406" name="Rectangle 22"/>
            <p:cNvSpPr>
              <a:spLocks noChangeArrowheads="1"/>
            </p:cNvSpPr>
            <p:nvPr/>
          </p:nvSpPr>
          <p:spPr bwMode="auto">
            <a:xfrm>
              <a:off x="2390" y="2153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1843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400408" name="Rectangle 24"/>
            <p:cNvSpPr>
              <a:spLocks noChangeArrowheads="1"/>
            </p:cNvSpPr>
            <p:nvPr/>
          </p:nvSpPr>
          <p:spPr bwMode="auto">
            <a:xfrm>
              <a:off x="1296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400409" name="Rectangle 25"/>
            <p:cNvSpPr>
              <a:spLocks noChangeArrowheads="1"/>
            </p:cNvSpPr>
            <p:nvPr/>
          </p:nvSpPr>
          <p:spPr bwMode="auto">
            <a:xfrm>
              <a:off x="3485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400410" name="Rectangle 26"/>
            <p:cNvSpPr>
              <a:spLocks noChangeArrowheads="1"/>
            </p:cNvSpPr>
            <p:nvPr/>
          </p:nvSpPr>
          <p:spPr bwMode="auto">
            <a:xfrm>
              <a:off x="2938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1</a:t>
              </a:r>
            </a:p>
          </p:txBody>
        </p:sp>
        <p:sp>
          <p:nvSpPr>
            <p:cNvPr id="400411" name="Rectangle 27"/>
            <p:cNvSpPr>
              <a:spLocks noChangeArrowheads="1"/>
            </p:cNvSpPr>
            <p:nvPr/>
          </p:nvSpPr>
          <p:spPr bwMode="auto">
            <a:xfrm>
              <a:off x="2390" y="1713"/>
              <a:ext cx="548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400412" name="Rectangle 28"/>
            <p:cNvSpPr>
              <a:spLocks noChangeArrowheads="1"/>
            </p:cNvSpPr>
            <p:nvPr/>
          </p:nvSpPr>
          <p:spPr bwMode="auto">
            <a:xfrm>
              <a:off x="1843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400413" name="Rectangle 29"/>
            <p:cNvSpPr>
              <a:spLocks noChangeArrowheads="1"/>
            </p:cNvSpPr>
            <p:nvPr/>
          </p:nvSpPr>
          <p:spPr bwMode="auto">
            <a:xfrm>
              <a:off x="1296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400414" name="Rectangle 30"/>
            <p:cNvSpPr>
              <a:spLocks noChangeArrowheads="1"/>
            </p:cNvSpPr>
            <p:nvPr/>
          </p:nvSpPr>
          <p:spPr bwMode="auto">
            <a:xfrm>
              <a:off x="3485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10</a:t>
              </a:r>
            </a:p>
          </p:txBody>
        </p:sp>
        <p:sp>
          <p:nvSpPr>
            <p:cNvPr id="400415" name="Rectangle 31"/>
            <p:cNvSpPr>
              <a:spLocks noChangeArrowheads="1"/>
            </p:cNvSpPr>
            <p:nvPr/>
          </p:nvSpPr>
          <p:spPr bwMode="auto">
            <a:xfrm>
              <a:off x="2938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11</a:t>
              </a:r>
            </a:p>
          </p:txBody>
        </p:sp>
        <p:sp>
          <p:nvSpPr>
            <p:cNvPr id="400416" name="Rectangle 32"/>
            <p:cNvSpPr>
              <a:spLocks noChangeArrowheads="1"/>
            </p:cNvSpPr>
            <p:nvPr/>
          </p:nvSpPr>
          <p:spPr bwMode="auto">
            <a:xfrm>
              <a:off x="2390" y="1274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01</a:t>
              </a:r>
            </a:p>
          </p:txBody>
        </p:sp>
        <p:sp>
          <p:nvSpPr>
            <p:cNvPr id="400417" name="Rectangle 33"/>
            <p:cNvSpPr>
              <a:spLocks noChangeArrowheads="1"/>
            </p:cNvSpPr>
            <p:nvPr/>
          </p:nvSpPr>
          <p:spPr bwMode="auto">
            <a:xfrm>
              <a:off x="1843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00</a:t>
              </a:r>
            </a:p>
          </p:txBody>
        </p:sp>
        <p:sp>
          <p:nvSpPr>
            <p:cNvPr id="400418" name="Rectangle 34"/>
            <p:cNvSpPr>
              <a:spLocks noChangeArrowheads="1"/>
            </p:cNvSpPr>
            <p:nvPr/>
          </p:nvSpPr>
          <p:spPr bwMode="auto">
            <a:xfrm>
              <a:off x="1296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endParaRPr kumimoji="0"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9461" name="Line 35"/>
            <p:cNvSpPr>
              <a:spLocks noChangeShapeType="1"/>
            </p:cNvSpPr>
            <p:nvPr/>
          </p:nvSpPr>
          <p:spPr bwMode="auto">
            <a:xfrm>
              <a:off x="1296" y="1274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2" name="Line 36"/>
            <p:cNvSpPr>
              <a:spLocks noChangeShapeType="1"/>
            </p:cNvSpPr>
            <p:nvPr/>
          </p:nvSpPr>
          <p:spPr bwMode="auto">
            <a:xfrm>
              <a:off x="1296" y="171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3" name="Line 37"/>
            <p:cNvSpPr>
              <a:spLocks noChangeShapeType="1"/>
            </p:cNvSpPr>
            <p:nvPr/>
          </p:nvSpPr>
          <p:spPr bwMode="auto">
            <a:xfrm>
              <a:off x="1296" y="215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4" name="Line 38"/>
            <p:cNvSpPr>
              <a:spLocks noChangeShapeType="1"/>
            </p:cNvSpPr>
            <p:nvPr/>
          </p:nvSpPr>
          <p:spPr bwMode="auto">
            <a:xfrm>
              <a:off x="1296" y="2592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5" name="Line 39"/>
            <p:cNvSpPr>
              <a:spLocks noChangeShapeType="1"/>
            </p:cNvSpPr>
            <p:nvPr/>
          </p:nvSpPr>
          <p:spPr bwMode="auto">
            <a:xfrm>
              <a:off x="1296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6" name="Line 40"/>
            <p:cNvSpPr>
              <a:spLocks noChangeShapeType="1"/>
            </p:cNvSpPr>
            <p:nvPr/>
          </p:nvSpPr>
          <p:spPr bwMode="auto">
            <a:xfrm>
              <a:off x="1843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7" name="Line 41"/>
            <p:cNvSpPr>
              <a:spLocks noChangeShapeType="1"/>
            </p:cNvSpPr>
            <p:nvPr/>
          </p:nvSpPr>
          <p:spPr bwMode="auto">
            <a:xfrm>
              <a:off x="2390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9" name="Line 43"/>
            <p:cNvSpPr>
              <a:spLocks noChangeShapeType="1"/>
            </p:cNvSpPr>
            <p:nvPr/>
          </p:nvSpPr>
          <p:spPr bwMode="auto">
            <a:xfrm>
              <a:off x="3485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0" name="Line 44"/>
            <p:cNvSpPr>
              <a:spLocks noChangeShapeType="1"/>
            </p:cNvSpPr>
            <p:nvPr/>
          </p:nvSpPr>
          <p:spPr bwMode="auto">
            <a:xfrm>
              <a:off x="4032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1" name="Line 45"/>
            <p:cNvSpPr>
              <a:spLocks noChangeShapeType="1"/>
            </p:cNvSpPr>
            <p:nvPr/>
          </p:nvSpPr>
          <p:spPr bwMode="auto">
            <a:xfrm>
              <a:off x="1296" y="1274"/>
              <a:ext cx="513" cy="43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0430" name="Text Box 46"/>
            <p:cNvSpPr txBox="1">
              <a:spLocks noChangeArrowheads="1"/>
            </p:cNvSpPr>
            <p:nvPr/>
          </p:nvSpPr>
          <p:spPr bwMode="auto">
            <a:xfrm>
              <a:off x="1515" y="1293"/>
              <a:ext cx="444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just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JK</a:t>
              </a:r>
              <a:r>
                <a:rPr lang="en-US" altLang="zh-CN" sz="20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00431" name="Text Box 47"/>
            <p:cNvSpPr txBox="1">
              <a:spLocks noChangeArrowheads="1"/>
            </p:cNvSpPr>
            <p:nvPr/>
          </p:nvSpPr>
          <p:spPr bwMode="auto">
            <a:xfrm>
              <a:off x="1296" y="1422"/>
              <a:ext cx="576" cy="3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</p:grpSp>
      <p:sp>
        <p:nvSpPr>
          <p:cNvPr id="400432" name="Oval 48"/>
          <p:cNvSpPr>
            <a:spLocks noChangeArrowheads="1"/>
          </p:cNvSpPr>
          <p:nvPr/>
        </p:nvSpPr>
        <p:spPr bwMode="auto">
          <a:xfrm>
            <a:off x="2389187" y="5805488"/>
            <a:ext cx="1847849" cy="7620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00433" name="Oval 49"/>
          <p:cNvSpPr>
            <a:spLocks noChangeArrowheads="1"/>
          </p:cNvSpPr>
          <p:nvPr/>
        </p:nvSpPr>
        <p:spPr bwMode="auto">
          <a:xfrm>
            <a:off x="3352800" y="5105400"/>
            <a:ext cx="1676400" cy="68580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00435" name="Line 51"/>
          <p:cNvSpPr>
            <a:spLocks noChangeShapeType="1"/>
          </p:cNvSpPr>
          <p:nvPr/>
        </p:nvSpPr>
        <p:spPr bwMode="auto">
          <a:xfrm flipV="1">
            <a:off x="5194930" y="5580033"/>
            <a:ext cx="706756" cy="1"/>
          </a:xfrm>
          <a:prstGeom prst="line">
            <a:avLst/>
          </a:prstGeom>
          <a:noFill/>
          <a:ln w="762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846762" y="5292543"/>
            <a:ext cx="3352800" cy="584762"/>
            <a:chOff x="3689" y="3819"/>
            <a:chExt cx="2112" cy="4734"/>
          </a:xfrm>
        </p:grpSpPr>
        <p:sp>
          <p:nvSpPr>
            <p:cNvPr id="400437" name="Text Box 53"/>
            <p:cNvSpPr txBox="1">
              <a:spLocks noChangeArrowheads="1"/>
            </p:cNvSpPr>
            <p:nvPr/>
          </p:nvSpPr>
          <p:spPr bwMode="auto">
            <a:xfrm>
              <a:off x="3689" y="3819"/>
              <a:ext cx="2112" cy="47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kumimoji="0" lang="en-US" altLang="zh-CN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 </a:t>
              </a:r>
              <a:r>
                <a:rPr lang="en-US" altLang="zh-CN" sz="32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kumimoji="0" lang="en-US" altLang="zh-CN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3200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9445" name="Line 54"/>
            <p:cNvSpPr>
              <a:spLocks noChangeShapeType="1"/>
            </p:cNvSpPr>
            <p:nvPr/>
          </p:nvSpPr>
          <p:spPr bwMode="auto">
            <a:xfrm>
              <a:off x="4453" y="4472"/>
              <a:ext cx="111" cy="0"/>
            </a:xfrm>
            <a:prstGeom prst="line">
              <a:avLst/>
            </a:prstGeom>
            <a:noFill/>
            <a:ln w="3810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761142" y="1325707"/>
            <a:ext cx="2663825" cy="3678237"/>
            <a:chOff x="3969" y="1888"/>
            <a:chExt cx="1678" cy="2317"/>
          </a:xfrm>
        </p:grpSpPr>
        <p:grpSp>
          <p:nvGrpSpPr>
            <p:cNvPr id="59406" name="Group 60"/>
            <p:cNvGrpSpPr>
              <a:grpSpLocks/>
            </p:cNvGrpSpPr>
            <p:nvPr/>
          </p:nvGrpSpPr>
          <p:grpSpPr bwMode="auto">
            <a:xfrm>
              <a:off x="4059" y="1888"/>
              <a:ext cx="1474" cy="2317"/>
              <a:chOff x="4286" y="1888"/>
              <a:chExt cx="1474" cy="2317"/>
            </a:xfrm>
          </p:grpSpPr>
          <p:sp>
            <p:nvSpPr>
              <p:cNvPr id="59408" name="Rectangle 61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576" cy="36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9409" name="Line 62"/>
              <p:cNvSpPr>
                <a:spLocks noChangeShapeType="1"/>
              </p:cNvSpPr>
              <p:nvPr/>
            </p:nvSpPr>
            <p:spPr bwMode="auto">
              <a:xfrm flipH="1">
                <a:off x="4558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0" name="Line 63"/>
              <p:cNvSpPr>
                <a:spLocks noChangeShapeType="1"/>
              </p:cNvSpPr>
              <p:nvPr/>
            </p:nvSpPr>
            <p:spPr bwMode="auto">
              <a:xfrm>
                <a:off x="4649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1" name="Line 64"/>
              <p:cNvSpPr>
                <a:spLocks noChangeShapeType="1"/>
              </p:cNvSpPr>
              <p:nvPr/>
            </p:nvSpPr>
            <p:spPr bwMode="auto">
              <a:xfrm>
                <a:off x="4649" y="2614"/>
                <a:ext cx="0" cy="140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2" name="Rectangle 65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9413" name="Line 66"/>
              <p:cNvSpPr>
                <a:spLocks noChangeShapeType="1"/>
              </p:cNvSpPr>
              <p:nvPr/>
            </p:nvSpPr>
            <p:spPr bwMode="auto">
              <a:xfrm>
                <a:off x="5079" y="2931"/>
                <a:ext cx="13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4" name="Line 67"/>
              <p:cNvSpPr>
                <a:spLocks noChangeShapeType="1"/>
              </p:cNvSpPr>
              <p:nvPr/>
            </p:nvSpPr>
            <p:spPr bwMode="auto">
              <a:xfrm>
                <a:off x="5148" y="2866"/>
                <a:ext cx="0" cy="12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dirty="0"/>
              </a:p>
            </p:txBody>
          </p:sp>
          <p:sp>
            <p:nvSpPr>
              <p:cNvPr id="59416" name="Rectangle 69"/>
              <p:cNvSpPr>
                <a:spLocks noChangeArrowheads="1"/>
              </p:cNvSpPr>
              <p:nvPr/>
            </p:nvSpPr>
            <p:spPr bwMode="auto">
              <a:xfrm>
                <a:off x="4740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9417" name="Rectangle 70"/>
              <p:cNvSpPr>
                <a:spLocks noChangeArrowheads="1"/>
              </p:cNvSpPr>
              <p:nvPr/>
            </p:nvSpPr>
            <p:spPr bwMode="auto">
              <a:xfrm>
                <a:off x="5239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9418" name="Line 71"/>
              <p:cNvSpPr>
                <a:spLocks noChangeShapeType="1"/>
              </p:cNvSpPr>
              <p:nvPr/>
            </p:nvSpPr>
            <p:spPr bwMode="auto">
              <a:xfrm>
                <a:off x="5057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9" name="Line 72"/>
              <p:cNvSpPr>
                <a:spLocks noChangeShapeType="1"/>
              </p:cNvSpPr>
              <p:nvPr/>
            </p:nvSpPr>
            <p:spPr bwMode="auto">
              <a:xfrm flipH="1">
                <a:off x="4921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0" name="Line 73"/>
              <p:cNvSpPr>
                <a:spLocks noChangeShapeType="1"/>
              </p:cNvSpPr>
              <p:nvPr/>
            </p:nvSpPr>
            <p:spPr bwMode="auto">
              <a:xfrm>
                <a:off x="4921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1" name="Line 74"/>
              <p:cNvSpPr>
                <a:spLocks noChangeShapeType="1"/>
              </p:cNvSpPr>
              <p:nvPr/>
            </p:nvSpPr>
            <p:spPr bwMode="auto">
              <a:xfrm>
                <a:off x="5284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2" name="Line 75"/>
              <p:cNvSpPr>
                <a:spLocks noChangeShapeType="1"/>
              </p:cNvSpPr>
              <p:nvPr/>
            </p:nvSpPr>
            <p:spPr bwMode="auto">
              <a:xfrm>
                <a:off x="5284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3" name="Line 76"/>
              <p:cNvSpPr>
                <a:spLocks noChangeShapeType="1"/>
              </p:cNvSpPr>
              <p:nvPr/>
            </p:nvSpPr>
            <p:spPr bwMode="auto">
              <a:xfrm>
                <a:off x="5420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4" name="Line 77"/>
              <p:cNvSpPr>
                <a:spLocks noChangeShapeType="1"/>
              </p:cNvSpPr>
              <p:nvPr/>
            </p:nvSpPr>
            <p:spPr bwMode="auto">
              <a:xfrm>
                <a:off x="4876" y="2614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5" name="Line 78"/>
              <p:cNvSpPr>
                <a:spLocks noChangeShapeType="1"/>
              </p:cNvSpPr>
              <p:nvPr/>
            </p:nvSpPr>
            <p:spPr bwMode="auto">
              <a:xfrm>
                <a:off x="4876" y="2704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6" name="Line 79"/>
              <p:cNvSpPr>
                <a:spLocks noChangeShapeType="1"/>
              </p:cNvSpPr>
              <p:nvPr/>
            </p:nvSpPr>
            <p:spPr bwMode="auto">
              <a:xfrm>
                <a:off x="5148" y="2704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7" name="Line 80"/>
              <p:cNvSpPr>
                <a:spLocks noChangeShapeType="1"/>
              </p:cNvSpPr>
              <p:nvPr/>
            </p:nvSpPr>
            <p:spPr bwMode="auto">
              <a:xfrm>
                <a:off x="5057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8" name="Line 81"/>
              <p:cNvSpPr>
                <a:spLocks noChangeShapeType="1"/>
              </p:cNvSpPr>
              <p:nvPr/>
            </p:nvSpPr>
            <p:spPr bwMode="auto">
              <a:xfrm>
                <a:off x="5329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9" name="Line 82"/>
              <p:cNvSpPr>
                <a:spLocks noChangeShapeType="1"/>
              </p:cNvSpPr>
              <p:nvPr/>
            </p:nvSpPr>
            <p:spPr bwMode="auto">
              <a:xfrm flipV="1">
                <a:off x="4604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0" name="Line 83"/>
              <p:cNvSpPr>
                <a:spLocks noChangeShapeType="1"/>
              </p:cNvSpPr>
              <p:nvPr/>
            </p:nvSpPr>
            <p:spPr bwMode="auto">
              <a:xfrm flipV="1">
                <a:off x="4876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1" name="Line 84"/>
              <p:cNvSpPr>
                <a:spLocks noChangeShapeType="1"/>
              </p:cNvSpPr>
              <p:nvPr/>
            </p:nvSpPr>
            <p:spPr bwMode="auto">
              <a:xfrm>
                <a:off x="4830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2" name="Line 85"/>
              <p:cNvSpPr>
                <a:spLocks noChangeShapeType="1"/>
              </p:cNvSpPr>
              <p:nvPr/>
            </p:nvSpPr>
            <p:spPr bwMode="auto">
              <a:xfrm flipH="1">
                <a:off x="4286" y="3748"/>
                <a:ext cx="5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3" name="Line 86"/>
              <p:cNvSpPr>
                <a:spLocks noChangeShapeType="1"/>
              </p:cNvSpPr>
              <p:nvPr/>
            </p:nvSpPr>
            <p:spPr bwMode="auto">
              <a:xfrm flipV="1">
                <a:off x="4286" y="2115"/>
                <a:ext cx="0" cy="163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4" name="Line 87"/>
              <p:cNvSpPr>
                <a:spLocks noChangeShapeType="1"/>
              </p:cNvSpPr>
              <p:nvPr/>
            </p:nvSpPr>
            <p:spPr bwMode="auto">
              <a:xfrm>
                <a:off x="4286" y="2119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5" name="Line 88"/>
              <p:cNvSpPr>
                <a:spLocks noChangeShapeType="1"/>
              </p:cNvSpPr>
              <p:nvPr/>
            </p:nvSpPr>
            <p:spPr bwMode="auto">
              <a:xfrm>
                <a:off x="4876" y="2160"/>
                <a:ext cx="8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6" name="Line 89"/>
              <p:cNvSpPr>
                <a:spLocks noChangeShapeType="1"/>
              </p:cNvSpPr>
              <p:nvPr/>
            </p:nvSpPr>
            <p:spPr bwMode="auto">
              <a:xfrm>
                <a:off x="5760" y="2160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474" name="Rectangle 90"/>
              <p:cNvSpPr>
                <a:spLocks noChangeArrowheads="1"/>
              </p:cNvSpPr>
              <p:nvPr/>
            </p:nvSpPr>
            <p:spPr bwMode="auto">
              <a:xfrm>
                <a:off x="4558" y="3974"/>
                <a:ext cx="81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CP     J    K </a:t>
                </a:r>
              </a:p>
            </p:txBody>
          </p:sp>
          <p:sp>
            <p:nvSpPr>
              <p:cNvPr id="59438" name="Line 91"/>
              <p:cNvSpPr>
                <a:spLocks noChangeShapeType="1"/>
              </p:cNvSpPr>
              <p:nvPr/>
            </p:nvSpPr>
            <p:spPr bwMode="auto">
              <a:xfrm>
                <a:off x="5511" y="3748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476" name="Rectangle 92"/>
              <p:cNvSpPr>
                <a:spLocks noChangeArrowheads="1"/>
              </p:cNvSpPr>
              <p:nvPr/>
            </p:nvSpPr>
            <p:spPr bwMode="auto">
              <a:xfrm>
                <a:off x="4830" y="2387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400477" name="Rectangle 93"/>
              <p:cNvSpPr>
                <a:spLocks noChangeArrowheads="1"/>
              </p:cNvSpPr>
              <p:nvPr/>
            </p:nvSpPr>
            <p:spPr bwMode="auto">
              <a:xfrm>
                <a:off x="4785" y="2205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9441" name="Line 94"/>
              <p:cNvSpPr>
                <a:spLocks noChangeShapeType="1"/>
              </p:cNvSpPr>
              <p:nvPr/>
            </p:nvSpPr>
            <p:spPr bwMode="auto">
              <a:xfrm>
                <a:off x="455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479" name="Rectangle 95"/>
              <p:cNvSpPr>
                <a:spLocks noChangeArrowheads="1"/>
              </p:cNvSpPr>
              <p:nvPr/>
            </p:nvSpPr>
            <p:spPr bwMode="auto">
              <a:xfrm>
                <a:off x="4513" y="2251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9443" name="Line 96"/>
              <p:cNvSpPr>
                <a:spLocks noChangeShapeType="1"/>
              </p:cNvSpPr>
              <p:nvPr/>
            </p:nvSpPr>
            <p:spPr bwMode="auto">
              <a:xfrm>
                <a:off x="5511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407" name="Rectangle 97"/>
            <p:cNvSpPr>
              <a:spLocks noChangeArrowheads="1"/>
            </p:cNvSpPr>
            <p:nvPr/>
          </p:nvSpPr>
          <p:spPr bwMode="auto">
            <a:xfrm>
              <a:off x="3969" y="2069"/>
              <a:ext cx="1678" cy="1769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59404" name="Picture 9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2"/>
          <p:cNvGrpSpPr>
            <a:grpSpLocks/>
          </p:cNvGrpSpPr>
          <p:nvPr/>
        </p:nvGrpSpPr>
        <p:grpSpPr bwMode="auto">
          <a:xfrm>
            <a:off x="105674" y="790576"/>
            <a:ext cx="6553200" cy="579437"/>
            <a:chOff x="96" y="288"/>
            <a:chExt cx="4128" cy="365"/>
          </a:xfrm>
        </p:grpSpPr>
        <p:sp>
          <p:nvSpPr>
            <p:cNvPr id="93" name="Text Box 3"/>
            <p:cNvSpPr txBox="1">
              <a:spLocks noChangeArrowheads="1"/>
            </p:cNvSpPr>
            <p:nvPr/>
          </p:nvSpPr>
          <p:spPr bwMode="auto">
            <a:xfrm>
              <a:off x="96" y="288"/>
              <a:ext cx="4128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623888" indent="-8731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T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       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>
              <a:off x="1366" y="480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672" y="5146441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6137644" y="878663"/>
                <a:ext cx="2269596" cy="4616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44" y="878663"/>
                <a:ext cx="22695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7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格 90">
                <a:extLst>
                  <a:ext uri="{FF2B5EF4-FFF2-40B4-BE49-F238E27FC236}">
                    <a16:creationId xmlns:a16="http://schemas.microsoft.com/office/drawing/2014/main" id="{993CD561-EF97-4E0F-8F0B-CD15C1B8A69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6600" y="1946551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764947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822330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J      K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格 90">
                <a:extLst>
                  <a:ext uri="{FF2B5EF4-FFF2-40B4-BE49-F238E27FC236}">
                    <a16:creationId xmlns:a16="http://schemas.microsoft.com/office/drawing/2014/main" id="{993CD561-EF97-4E0F-8F0B-CD15C1B8A6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249704"/>
                  </p:ext>
                </p:extLst>
              </p:nvPr>
            </p:nvGraphicFramePr>
            <p:xfrm>
              <a:off x="746600" y="1946551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764947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822330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12000" r="-149301" b="-4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J      K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112000" r="-149301" b="-3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209211" r="-149301" b="-2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313333" r="-149301" b="-1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413333" r="-149301" b="-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41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685800" y="1052736"/>
            <a:ext cx="3276600" cy="579438"/>
            <a:chOff x="96" y="816"/>
            <a:chExt cx="2064" cy="365"/>
          </a:xfrm>
        </p:grpSpPr>
        <p:sp>
          <p:nvSpPr>
            <p:cNvPr id="388099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       </a:t>
              </a:r>
              <a:r>
                <a:rPr lang="en-US" altLang="zh-CN">
                  <a:latin typeface="Arial" charset="0"/>
                </a:rPr>
                <a:t>    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0480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03833" y="4419600"/>
            <a:ext cx="3124200" cy="2009775"/>
            <a:chOff x="2688" y="2208"/>
            <a:chExt cx="1968" cy="1266"/>
          </a:xfrm>
        </p:grpSpPr>
        <p:sp>
          <p:nvSpPr>
            <p:cNvPr id="388115" name="Rectangle 19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8116" name="Rectangle 20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8117" name="Rectangle 21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8118" name="Rectangle 22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0458" name="Line 23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9" name="Line 24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0" name="Line 25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1" name="Line 26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4" name="Line 29"/>
            <p:cNvSpPr>
              <a:spLocks noChangeShapeType="1"/>
            </p:cNvSpPr>
            <p:nvPr/>
          </p:nvSpPr>
          <p:spPr bwMode="auto">
            <a:xfrm>
              <a:off x="4656" y="2784"/>
              <a:ext cx="0" cy="65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5" name="Line 30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8127" name="Text Box 31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388128" name="Text Box 32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8129" name="Text Box 33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88130" name="Text Box 34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5724128" y="5399214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D </a:t>
            </a:r>
            <a:r>
              <a:rPr kumimoji="0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 </a:t>
            </a:r>
            <a:r>
              <a:rPr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</a:t>
            </a:r>
            <a:r>
              <a:rPr lang="en-US" altLang="zh-CN" sz="3200" b="1" baseline="-300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  <a:endParaRPr lang="en-US" altLang="zh-CN" sz="3200" b="1" baseline="-30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60424" name="Group 75"/>
          <p:cNvGrpSpPr>
            <a:grpSpLocks/>
          </p:cNvGrpSpPr>
          <p:nvPr/>
        </p:nvGrpSpPr>
        <p:grpSpPr bwMode="auto">
          <a:xfrm>
            <a:off x="6165056" y="1719659"/>
            <a:ext cx="1655763" cy="3128962"/>
            <a:chOff x="4150" y="2251"/>
            <a:chExt cx="1043" cy="1971"/>
          </a:xfrm>
        </p:grpSpPr>
        <p:sp>
          <p:nvSpPr>
            <p:cNvPr id="388141" name="Rectangle 45"/>
            <p:cNvSpPr>
              <a:spLocks noChangeArrowheads="1"/>
            </p:cNvSpPr>
            <p:nvPr/>
          </p:nvSpPr>
          <p:spPr bwMode="auto">
            <a:xfrm>
              <a:off x="4736" y="3963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88142" name="Rectangle 46"/>
            <p:cNvSpPr>
              <a:spLocks noChangeArrowheads="1"/>
            </p:cNvSpPr>
            <p:nvPr/>
          </p:nvSpPr>
          <p:spPr bwMode="auto">
            <a:xfrm>
              <a:off x="4786" y="397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0429" name="Rectangle 47"/>
            <p:cNvSpPr>
              <a:spLocks noChangeArrowheads="1"/>
            </p:cNvSpPr>
            <p:nvPr/>
          </p:nvSpPr>
          <p:spPr bwMode="auto">
            <a:xfrm>
              <a:off x="4264" y="2635"/>
              <a:ext cx="768" cy="480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grpSp>
          <p:nvGrpSpPr>
            <p:cNvPr id="60430" name="Group 48"/>
            <p:cNvGrpSpPr>
              <a:grpSpLocks/>
            </p:cNvGrpSpPr>
            <p:nvPr/>
          </p:nvGrpSpPr>
          <p:grpSpPr bwMode="auto">
            <a:xfrm>
              <a:off x="4312" y="2635"/>
              <a:ext cx="336" cy="288"/>
              <a:chOff x="240" y="2736"/>
              <a:chExt cx="336" cy="288"/>
            </a:xfrm>
          </p:grpSpPr>
          <p:sp>
            <p:nvSpPr>
              <p:cNvPr id="388145" name="Text Box 49"/>
              <p:cNvSpPr txBox="1">
                <a:spLocks noChangeArrowheads="1"/>
              </p:cNvSpPr>
              <p:nvPr/>
            </p:nvSpPr>
            <p:spPr bwMode="auto">
              <a:xfrm>
                <a:off x="240" y="2736"/>
                <a:ext cx="33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0453" name="Line 50"/>
              <p:cNvSpPr>
                <a:spLocks noChangeShapeType="1"/>
              </p:cNvSpPr>
              <p:nvPr/>
            </p:nvSpPr>
            <p:spPr bwMode="auto">
              <a:xfrm>
                <a:off x="332" y="2784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8147" name="Text Box 51"/>
            <p:cNvSpPr txBox="1">
              <a:spLocks noChangeArrowheads="1"/>
            </p:cNvSpPr>
            <p:nvPr/>
          </p:nvSpPr>
          <p:spPr bwMode="auto">
            <a:xfrm>
              <a:off x="4648" y="2635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0432" name="Line 52"/>
            <p:cNvSpPr>
              <a:spLocks noChangeShapeType="1"/>
            </p:cNvSpPr>
            <p:nvPr/>
          </p:nvSpPr>
          <p:spPr bwMode="auto">
            <a:xfrm flipV="1">
              <a:off x="4456" y="2251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3" name="Line 53"/>
            <p:cNvSpPr>
              <a:spLocks noChangeShapeType="1"/>
            </p:cNvSpPr>
            <p:nvPr/>
          </p:nvSpPr>
          <p:spPr bwMode="auto">
            <a:xfrm flipV="1">
              <a:off x="4792" y="2251"/>
              <a:ext cx="0" cy="38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4" name="Line 54"/>
            <p:cNvSpPr>
              <a:spLocks noChangeShapeType="1"/>
            </p:cNvSpPr>
            <p:nvPr/>
          </p:nvSpPr>
          <p:spPr bwMode="auto">
            <a:xfrm flipV="1">
              <a:off x="4888" y="3115"/>
              <a:ext cx="0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5" name="Line 56"/>
            <p:cNvSpPr>
              <a:spLocks noChangeShapeType="1"/>
            </p:cNvSpPr>
            <p:nvPr/>
          </p:nvSpPr>
          <p:spPr bwMode="auto">
            <a:xfrm flipV="1">
              <a:off x="4648" y="3115"/>
              <a:ext cx="0" cy="43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8153" name="Text Box 57"/>
            <p:cNvSpPr txBox="1">
              <a:spLocks noChangeArrowheads="1"/>
            </p:cNvSpPr>
            <p:nvPr/>
          </p:nvSpPr>
          <p:spPr bwMode="auto">
            <a:xfrm>
              <a:off x="4150" y="3831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CP</a:t>
              </a:r>
            </a:p>
          </p:txBody>
        </p:sp>
        <p:grpSp>
          <p:nvGrpSpPr>
            <p:cNvPr id="60437" name="Group 58"/>
            <p:cNvGrpSpPr>
              <a:grpSpLocks/>
            </p:cNvGrpSpPr>
            <p:nvPr/>
          </p:nvGrpSpPr>
          <p:grpSpPr bwMode="auto">
            <a:xfrm>
              <a:off x="4600" y="3019"/>
              <a:ext cx="96" cy="96"/>
              <a:chOff x="3120" y="3744"/>
              <a:chExt cx="96" cy="96"/>
            </a:xfrm>
          </p:grpSpPr>
          <p:sp>
            <p:nvSpPr>
              <p:cNvPr id="60450" name="Line 59"/>
              <p:cNvSpPr>
                <a:spLocks noChangeShapeType="1"/>
              </p:cNvSpPr>
              <p:nvPr/>
            </p:nvSpPr>
            <p:spPr bwMode="auto">
              <a:xfrm flipH="1">
                <a:off x="3120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51" name="Line 60"/>
              <p:cNvSpPr>
                <a:spLocks noChangeShapeType="1"/>
              </p:cNvSpPr>
              <p:nvPr/>
            </p:nvSpPr>
            <p:spPr bwMode="auto">
              <a:xfrm>
                <a:off x="3168" y="3744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438" name="Rectangle 62"/>
            <p:cNvSpPr>
              <a:spLocks noChangeArrowheads="1"/>
            </p:cNvSpPr>
            <p:nvPr/>
          </p:nvSpPr>
          <p:spPr bwMode="auto">
            <a:xfrm>
              <a:off x="4695" y="3385"/>
              <a:ext cx="363" cy="27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0439" name="Line 63"/>
            <p:cNvSpPr>
              <a:spLocks noChangeShapeType="1"/>
            </p:cNvSpPr>
            <p:nvPr/>
          </p:nvSpPr>
          <p:spPr bwMode="auto">
            <a:xfrm>
              <a:off x="4786" y="3657"/>
              <a:ext cx="0" cy="3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0" name="Line 64"/>
            <p:cNvSpPr>
              <a:spLocks noChangeShapeType="1"/>
            </p:cNvSpPr>
            <p:nvPr/>
          </p:nvSpPr>
          <p:spPr bwMode="auto">
            <a:xfrm>
              <a:off x="4922" y="3657"/>
              <a:ext cx="0" cy="1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1" name="Line 65"/>
            <p:cNvSpPr>
              <a:spLocks noChangeShapeType="1"/>
            </p:cNvSpPr>
            <p:nvPr/>
          </p:nvSpPr>
          <p:spPr bwMode="auto">
            <a:xfrm>
              <a:off x="4922" y="3793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2" name="Line 66"/>
            <p:cNvSpPr>
              <a:spLocks noChangeShapeType="1"/>
            </p:cNvSpPr>
            <p:nvPr/>
          </p:nvSpPr>
          <p:spPr bwMode="auto">
            <a:xfrm flipV="1">
              <a:off x="5148" y="2478"/>
              <a:ext cx="0" cy="1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3" name="Line 67"/>
            <p:cNvSpPr>
              <a:spLocks noChangeShapeType="1"/>
            </p:cNvSpPr>
            <p:nvPr/>
          </p:nvSpPr>
          <p:spPr bwMode="auto">
            <a:xfrm>
              <a:off x="4786" y="2478"/>
              <a:ext cx="3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4" name="Rectangle 68"/>
            <p:cNvSpPr>
              <a:spLocks noChangeArrowheads="1"/>
            </p:cNvSpPr>
            <p:nvPr/>
          </p:nvSpPr>
          <p:spPr bwMode="auto">
            <a:xfrm>
              <a:off x="4150" y="2289"/>
              <a:ext cx="1043" cy="1587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0445" name="Oval 69"/>
            <p:cNvSpPr>
              <a:spLocks noChangeArrowheads="1"/>
            </p:cNvSpPr>
            <p:nvPr/>
          </p:nvSpPr>
          <p:spPr bwMode="auto">
            <a:xfrm>
              <a:off x="4786" y="3430"/>
              <a:ext cx="181" cy="182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0446" name="Line 70"/>
            <p:cNvSpPr>
              <a:spLocks noChangeShapeType="1"/>
            </p:cNvSpPr>
            <p:nvPr/>
          </p:nvSpPr>
          <p:spPr bwMode="auto">
            <a:xfrm>
              <a:off x="4876" y="3430"/>
              <a:ext cx="0" cy="1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71"/>
            <p:cNvSpPr>
              <a:spLocks noChangeShapeType="1"/>
            </p:cNvSpPr>
            <p:nvPr/>
          </p:nvSpPr>
          <p:spPr bwMode="auto">
            <a:xfrm>
              <a:off x="4786" y="3521"/>
              <a:ext cx="1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8168" name="Rectangle 72"/>
            <p:cNvSpPr>
              <a:spLocks noChangeArrowheads="1"/>
            </p:cNvSpPr>
            <p:nvPr/>
          </p:nvSpPr>
          <p:spPr bwMode="auto">
            <a:xfrm>
              <a:off x="4785" y="288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0449" name="Line 73"/>
            <p:cNvSpPr>
              <a:spLocks noChangeShapeType="1"/>
            </p:cNvSpPr>
            <p:nvPr/>
          </p:nvSpPr>
          <p:spPr bwMode="auto">
            <a:xfrm>
              <a:off x="4649" y="3423"/>
              <a:ext cx="0" cy="63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60425" name="Picture 7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Line 100"/>
          <p:cNvSpPr>
            <a:spLocks noChangeShapeType="1"/>
          </p:cNvSpPr>
          <p:nvPr/>
        </p:nvSpPr>
        <p:spPr bwMode="auto">
          <a:xfrm>
            <a:off x="4781550" y="5733256"/>
            <a:ext cx="647700" cy="1589"/>
          </a:xfrm>
          <a:prstGeom prst="line">
            <a:avLst/>
          </a:prstGeom>
          <a:noFill/>
          <a:ln w="762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8271" y="5410200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9BD90CA-6CE6-4A3E-A2B1-49BF8235CEA8}"/>
                  </a:ext>
                </a:extLst>
              </p:cNvPr>
              <p:cNvSpPr/>
              <p:nvPr/>
            </p:nvSpPr>
            <p:spPr>
              <a:xfrm>
                <a:off x="6137644" y="878663"/>
                <a:ext cx="1953805" cy="4616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9BD90CA-6CE6-4A3E-A2B1-49BF8235C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44" y="878663"/>
                <a:ext cx="1953805" cy="461665"/>
              </a:xfrm>
              <a:prstGeom prst="rect">
                <a:avLst/>
              </a:prstGeom>
              <a:blipFill>
                <a:blip r:embed="rId4"/>
                <a:stretch>
                  <a:fillRect l="-1250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B39368E6-3BAE-4A85-B63D-8C333825C25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9816" y="1861315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456203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1131074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Q</a:t>
                          </a:r>
                          <a:r>
                            <a:rPr lang="en-US" altLang="zh-CN" sz="2400" b="1" baseline="-30000" dirty="0" err="1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n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  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n+1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D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B39368E6-3BAE-4A85-B63D-8C333825C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31123"/>
                  </p:ext>
                </p:extLst>
              </p:nvPr>
            </p:nvGraphicFramePr>
            <p:xfrm>
              <a:off x="869816" y="1861315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456203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1131074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12000" r="-149301" b="-4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D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112000" r="-149301" b="-3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209211" r="-149301" b="-2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313333" r="-149301" b="-1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0" t="-413333" r="-149301" b="-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03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33" grpId="0"/>
      <p:bldP spid="6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4"/>
          <p:cNvGrpSpPr>
            <a:grpSpLocks/>
          </p:cNvGrpSpPr>
          <p:nvPr/>
        </p:nvGrpSpPr>
        <p:grpSpPr bwMode="auto">
          <a:xfrm>
            <a:off x="685800" y="836712"/>
            <a:ext cx="3276600" cy="584200"/>
            <a:chOff x="96" y="816"/>
            <a:chExt cx="2064" cy="368"/>
          </a:xfrm>
        </p:grpSpPr>
        <p:sp>
          <p:nvSpPr>
            <p:cNvPr id="360453" name="Text Box 5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       </a:t>
              </a:r>
              <a:r>
                <a:rPr lang="en-US" altLang="zh-CN" dirty="0">
                  <a:latin typeface="Arial" charset="0"/>
                </a:rPr>
                <a:t> 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 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1532" name="Line 6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62000" y="4221088"/>
            <a:ext cx="4343400" cy="2092325"/>
            <a:chOff x="1296" y="1274"/>
            <a:chExt cx="2736" cy="1318"/>
          </a:xfrm>
        </p:grpSpPr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3485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1</a:t>
              </a:r>
            </a:p>
          </p:txBody>
        </p:sp>
        <p:sp>
          <p:nvSpPr>
            <p:cNvPr id="360487" name="Rectangle 39"/>
            <p:cNvSpPr>
              <a:spLocks noChangeArrowheads="1"/>
            </p:cNvSpPr>
            <p:nvPr/>
          </p:nvSpPr>
          <p:spPr bwMode="auto">
            <a:xfrm>
              <a:off x="2938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2390" y="2153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1843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60490" name="Rectangle 42"/>
            <p:cNvSpPr>
              <a:spLocks noChangeArrowheads="1"/>
            </p:cNvSpPr>
            <p:nvPr/>
          </p:nvSpPr>
          <p:spPr bwMode="auto">
            <a:xfrm>
              <a:off x="1296" y="2153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60491" name="Rectangle 43"/>
            <p:cNvSpPr>
              <a:spLocks noChangeArrowheads="1"/>
            </p:cNvSpPr>
            <p:nvPr/>
          </p:nvSpPr>
          <p:spPr bwMode="auto">
            <a:xfrm>
              <a:off x="3485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0</a:t>
              </a:r>
            </a:p>
          </p:txBody>
        </p:sp>
        <p:sp>
          <p:nvSpPr>
            <p:cNvPr id="360492" name="Rectangle 44"/>
            <p:cNvSpPr>
              <a:spLocks noChangeArrowheads="1"/>
            </p:cNvSpPr>
            <p:nvPr/>
          </p:nvSpPr>
          <p:spPr bwMode="auto">
            <a:xfrm>
              <a:off x="2938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60493" name="Rectangle 45"/>
            <p:cNvSpPr>
              <a:spLocks noChangeArrowheads="1"/>
            </p:cNvSpPr>
            <p:nvPr/>
          </p:nvSpPr>
          <p:spPr bwMode="auto">
            <a:xfrm>
              <a:off x="2390" y="1713"/>
              <a:ext cx="548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60494" name="Rectangle 46"/>
            <p:cNvSpPr>
              <a:spLocks noChangeArrowheads="1"/>
            </p:cNvSpPr>
            <p:nvPr/>
          </p:nvSpPr>
          <p:spPr bwMode="auto">
            <a:xfrm>
              <a:off x="1843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60495" name="Rectangle 47"/>
            <p:cNvSpPr>
              <a:spLocks noChangeArrowheads="1"/>
            </p:cNvSpPr>
            <p:nvPr/>
          </p:nvSpPr>
          <p:spPr bwMode="auto">
            <a:xfrm>
              <a:off x="1296" y="1713"/>
              <a:ext cx="547" cy="440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60496" name="Rectangle 48"/>
            <p:cNvSpPr>
              <a:spLocks noChangeArrowheads="1"/>
            </p:cNvSpPr>
            <p:nvPr/>
          </p:nvSpPr>
          <p:spPr bwMode="auto">
            <a:xfrm>
              <a:off x="3485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  <p:sp>
          <p:nvSpPr>
            <p:cNvPr id="360497" name="Rectangle 49"/>
            <p:cNvSpPr>
              <a:spLocks noChangeArrowheads="1"/>
            </p:cNvSpPr>
            <p:nvPr/>
          </p:nvSpPr>
          <p:spPr bwMode="auto">
            <a:xfrm>
              <a:off x="2938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  <p:sp>
          <p:nvSpPr>
            <p:cNvPr id="360498" name="Rectangle 50"/>
            <p:cNvSpPr>
              <a:spLocks noChangeArrowheads="1"/>
            </p:cNvSpPr>
            <p:nvPr/>
          </p:nvSpPr>
          <p:spPr bwMode="auto">
            <a:xfrm>
              <a:off x="2390" y="1274"/>
              <a:ext cx="548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</a:p>
          </p:txBody>
        </p:sp>
        <p:sp>
          <p:nvSpPr>
            <p:cNvPr id="360499" name="Rectangle 51"/>
            <p:cNvSpPr>
              <a:spLocks noChangeArrowheads="1"/>
            </p:cNvSpPr>
            <p:nvPr/>
          </p:nvSpPr>
          <p:spPr bwMode="auto">
            <a:xfrm>
              <a:off x="1843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</a:p>
          </p:txBody>
        </p:sp>
        <p:sp>
          <p:nvSpPr>
            <p:cNvPr id="360500" name="Rectangle 52"/>
            <p:cNvSpPr>
              <a:spLocks noChangeArrowheads="1"/>
            </p:cNvSpPr>
            <p:nvPr/>
          </p:nvSpPr>
          <p:spPr bwMode="auto">
            <a:xfrm>
              <a:off x="1296" y="1274"/>
              <a:ext cx="547" cy="439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endParaRPr kumimoji="0" lang="zh-CN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1509" name="Line 53"/>
            <p:cNvSpPr>
              <a:spLocks noChangeShapeType="1"/>
            </p:cNvSpPr>
            <p:nvPr/>
          </p:nvSpPr>
          <p:spPr bwMode="auto">
            <a:xfrm>
              <a:off x="1296" y="1274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0" name="Line 54"/>
            <p:cNvSpPr>
              <a:spLocks noChangeShapeType="1"/>
            </p:cNvSpPr>
            <p:nvPr/>
          </p:nvSpPr>
          <p:spPr bwMode="auto">
            <a:xfrm>
              <a:off x="1296" y="171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1" name="Line 55"/>
            <p:cNvSpPr>
              <a:spLocks noChangeShapeType="1"/>
            </p:cNvSpPr>
            <p:nvPr/>
          </p:nvSpPr>
          <p:spPr bwMode="auto">
            <a:xfrm>
              <a:off x="1296" y="215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2" name="Line 56"/>
            <p:cNvSpPr>
              <a:spLocks noChangeShapeType="1"/>
            </p:cNvSpPr>
            <p:nvPr/>
          </p:nvSpPr>
          <p:spPr bwMode="auto">
            <a:xfrm>
              <a:off x="1296" y="2592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3" name="Line 57"/>
            <p:cNvSpPr>
              <a:spLocks noChangeShapeType="1"/>
            </p:cNvSpPr>
            <p:nvPr/>
          </p:nvSpPr>
          <p:spPr bwMode="auto">
            <a:xfrm>
              <a:off x="1296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4" name="Line 58"/>
            <p:cNvSpPr>
              <a:spLocks noChangeShapeType="1"/>
            </p:cNvSpPr>
            <p:nvPr/>
          </p:nvSpPr>
          <p:spPr bwMode="auto">
            <a:xfrm>
              <a:off x="1843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5" name="Line 59"/>
            <p:cNvSpPr>
              <a:spLocks noChangeShapeType="1"/>
            </p:cNvSpPr>
            <p:nvPr/>
          </p:nvSpPr>
          <p:spPr bwMode="auto">
            <a:xfrm>
              <a:off x="2390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6" name="Line 60"/>
            <p:cNvSpPr>
              <a:spLocks noChangeShapeType="1"/>
            </p:cNvSpPr>
            <p:nvPr/>
          </p:nvSpPr>
          <p:spPr bwMode="auto">
            <a:xfrm>
              <a:off x="2938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7" name="Line 61"/>
            <p:cNvSpPr>
              <a:spLocks noChangeShapeType="1"/>
            </p:cNvSpPr>
            <p:nvPr/>
          </p:nvSpPr>
          <p:spPr bwMode="auto">
            <a:xfrm>
              <a:off x="3485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8" name="Line 62"/>
            <p:cNvSpPr>
              <a:spLocks noChangeShapeType="1"/>
            </p:cNvSpPr>
            <p:nvPr/>
          </p:nvSpPr>
          <p:spPr bwMode="auto">
            <a:xfrm>
              <a:off x="4032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9" name="Line 63"/>
            <p:cNvSpPr>
              <a:spLocks noChangeShapeType="1"/>
            </p:cNvSpPr>
            <p:nvPr/>
          </p:nvSpPr>
          <p:spPr bwMode="auto">
            <a:xfrm>
              <a:off x="1296" y="1274"/>
              <a:ext cx="513" cy="43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0512" name="Text Box 64"/>
            <p:cNvSpPr txBox="1">
              <a:spLocks noChangeArrowheads="1"/>
            </p:cNvSpPr>
            <p:nvPr/>
          </p:nvSpPr>
          <p:spPr bwMode="auto">
            <a:xfrm>
              <a:off x="1528" y="1303"/>
              <a:ext cx="444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just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SR</a:t>
              </a:r>
              <a:endPara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60513" name="Text Box 65"/>
            <p:cNvSpPr txBox="1">
              <a:spLocks noChangeArrowheads="1"/>
            </p:cNvSpPr>
            <p:nvPr/>
          </p:nvSpPr>
          <p:spPr bwMode="auto">
            <a:xfrm>
              <a:off x="1296" y="1422"/>
              <a:ext cx="576" cy="3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kumimoji="0"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61445" name="Oval 95"/>
          <p:cNvSpPr>
            <a:spLocks noChangeArrowheads="1"/>
          </p:cNvSpPr>
          <p:nvPr/>
        </p:nvSpPr>
        <p:spPr bwMode="auto">
          <a:xfrm>
            <a:off x="2514600" y="4989413"/>
            <a:ext cx="1676400" cy="5334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61446" name="Oval 96"/>
          <p:cNvSpPr>
            <a:spLocks noChangeArrowheads="1"/>
          </p:cNvSpPr>
          <p:nvPr/>
        </p:nvSpPr>
        <p:spPr bwMode="auto">
          <a:xfrm>
            <a:off x="3399656" y="5680149"/>
            <a:ext cx="1676400" cy="5334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61447" name="Group 97"/>
          <p:cNvGrpSpPr>
            <a:grpSpLocks/>
          </p:cNvGrpSpPr>
          <p:nvPr/>
        </p:nvGrpSpPr>
        <p:grpSpPr bwMode="auto">
          <a:xfrm>
            <a:off x="5827712" y="5301208"/>
            <a:ext cx="3352800" cy="579438"/>
            <a:chOff x="3408" y="2227"/>
            <a:chExt cx="2112" cy="365"/>
          </a:xfrm>
        </p:grpSpPr>
        <p:sp>
          <p:nvSpPr>
            <p:cNvPr id="360546" name="Text Box 98"/>
            <p:cNvSpPr txBox="1">
              <a:spLocks noChangeArrowheads="1"/>
            </p:cNvSpPr>
            <p:nvPr/>
          </p:nvSpPr>
          <p:spPr bwMode="auto">
            <a:xfrm>
              <a:off x="3408" y="2227"/>
              <a:ext cx="2112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S</a:t>
              </a:r>
              <a:r>
                <a:rPr kumimoji="0"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3200" b="1" baseline="-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0"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lang="en-US" altLang="zh-CN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lang="en-US" altLang="zh-CN" sz="3200" b="1" baseline="-30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3200" b="1" baseline="-30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1493" name="Line 99"/>
            <p:cNvSpPr>
              <a:spLocks noChangeShapeType="1"/>
            </p:cNvSpPr>
            <p:nvPr/>
          </p:nvSpPr>
          <p:spPr bwMode="auto">
            <a:xfrm>
              <a:off x="4159" y="2272"/>
              <a:ext cx="111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8" name="Line 100"/>
          <p:cNvSpPr>
            <a:spLocks noChangeShapeType="1"/>
          </p:cNvSpPr>
          <p:nvPr/>
        </p:nvSpPr>
        <p:spPr bwMode="auto">
          <a:xfrm>
            <a:off x="5201059" y="5589338"/>
            <a:ext cx="647700" cy="1589"/>
          </a:xfrm>
          <a:prstGeom prst="line">
            <a:avLst/>
          </a:prstGeom>
          <a:noFill/>
          <a:ln w="762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95963" y="1478954"/>
            <a:ext cx="2808287" cy="3681413"/>
            <a:chOff x="3787" y="1797"/>
            <a:chExt cx="1769" cy="2319"/>
          </a:xfrm>
        </p:grpSpPr>
        <p:grpSp>
          <p:nvGrpSpPr>
            <p:cNvPr id="61454" name="Group 104"/>
            <p:cNvGrpSpPr>
              <a:grpSpLocks/>
            </p:cNvGrpSpPr>
            <p:nvPr/>
          </p:nvGrpSpPr>
          <p:grpSpPr bwMode="auto">
            <a:xfrm>
              <a:off x="3969" y="1797"/>
              <a:ext cx="1474" cy="2319"/>
              <a:chOff x="4286" y="1888"/>
              <a:chExt cx="1474" cy="2319"/>
            </a:xfrm>
          </p:grpSpPr>
          <p:sp>
            <p:nvSpPr>
              <p:cNvPr id="61456" name="Rectangle 105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576" cy="363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1457" name="Line 106"/>
              <p:cNvSpPr>
                <a:spLocks noChangeShapeType="1"/>
              </p:cNvSpPr>
              <p:nvPr/>
            </p:nvSpPr>
            <p:spPr bwMode="auto">
              <a:xfrm flipH="1">
                <a:off x="4558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58" name="Line 107"/>
              <p:cNvSpPr>
                <a:spLocks noChangeShapeType="1"/>
              </p:cNvSpPr>
              <p:nvPr/>
            </p:nvSpPr>
            <p:spPr bwMode="auto">
              <a:xfrm>
                <a:off x="4649" y="2523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59" name="Line 108"/>
              <p:cNvSpPr>
                <a:spLocks noChangeShapeType="1"/>
              </p:cNvSpPr>
              <p:nvPr/>
            </p:nvSpPr>
            <p:spPr bwMode="auto">
              <a:xfrm>
                <a:off x="4649" y="2614"/>
                <a:ext cx="0" cy="140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0" name="Rectangle 109"/>
              <p:cNvSpPr>
                <a:spLocks noChangeArrowheads="1"/>
              </p:cNvSpPr>
              <p:nvPr/>
            </p:nvSpPr>
            <p:spPr bwMode="auto">
              <a:xfrm>
                <a:off x="4967" y="2795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1461" name="Line 110"/>
              <p:cNvSpPr>
                <a:spLocks noChangeShapeType="1"/>
              </p:cNvSpPr>
              <p:nvPr/>
            </p:nvSpPr>
            <p:spPr bwMode="auto">
              <a:xfrm>
                <a:off x="5012" y="2931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2" name="Line 111"/>
              <p:cNvSpPr>
                <a:spLocks noChangeShapeType="1"/>
              </p:cNvSpPr>
              <p:nvPr/>
            </p:nvSpPr>
            <p:spPr bwMode="auto">
              <a:xfrm>
                <a:off x="5148" y="2795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3" name="Line 112"/>
              <p:cNvSpPr>
                <a:spLocks noChangeShapeType="1"/>
              </p:cNvSpPr>
              <p:nvPr/>
            </p:nvSpPr>
            <p:spPr bwMode="auto">
              <a:xfrm>
                <a:off x="5148" y="2931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4" name="Rectangle 113"/>
              <p:cNvSpPr>
                <a:spLocks noChangeArrowheads="1"/>
              </p:cNvSpPr>
              <p:nvPr/>
            </p:nvSpPr>
            <p:spPr bwMode="auto">
              <a:xfrm>
                <a:off x="4740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1465" name="Rectangle 114"/>
              <p:cNvSpPr>
                <a:spLocks noChangeArrowheads="1"/>
              </p:cNvSpPr>
              <p:nvPr/>
            </p:nvSpPr>
            <p:spPr bwMode="auto">
              <a:xfrm>
                <a:off x="5239" y="3249"/>
                <a:ext cx="408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1466" name="Line 115"/>
              <p:cNvSpPr>
                <a:spLocks noChangeShapeType="1"/>
              </p:cNvSpPr>
              <p:nvPr/>
            </p:nvSpPr>
            <p:spPr bwMode="auto">
              <a:xfrm>
                <a:off x="5057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7" name="Line 116"/>
              <p:cNvSpPr>
                <a:spLocks noChangeShapeType="1"/>
              </p:cNvSpPr>
              <p:nvPr/>
            </p:nvSpPr>
            <p:spPr bwMode="auto">
              <a:xfrm flipH="1">
                <a:off x="4921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8" name="Line 117"/>
              <p:cNvSpPr>
                <a:spLocks noChangeShapeType="1"/>
              </p:cNvSpPr>
              <p:nvPr/>
            </p:nvSpPr>
            <p:spPr bwMode="auto">
              <a:xfrm>
                <a:off x="4921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9" name="Line 118"/>
              <p:cNvSpPr>
                <a:spLocks noChangeShapeType="1"/>
              </p:cNvSpPr>
              <p:nvPr/>
            </p:nvSpPr>
            <p:spPr bwMode="auto">
              <a:xfrm>
                <a:off x="5284" y="3067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0" name="Line 119"/>
              <p:cNvSpPr>
                <a:spLocks noChangeShapeType="1"/>
              </p:cNvSpPr>
              <p:nvPr/>
            </p:nvSpPr>
            <p:spPr bwMode="auto">
              <a:xfrm>
                <a:off x="5284" y="3158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1" name="Line 120"/>
              <p:cNvSpPr>
                <a:spLocks noChangeShapeType="1"/>
              </p:cNvSpPr>
              <p:nvPr/>
            </p:nvSpPr>
            <p:spPr bwMode="auto">
              <a:xfrm>
                <a:off x="5420" y="3158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2" name="Line 121"/>
              <p:cNvSpPr>
                <a:spLocks noChangeShapeType="1"/>
              </p:cNvSpPr>
              <p:nvPr/>
            </p:nvSpPr>
            <p:spPr bwMode="auto">
              <a:xfrm>
                <a:off x="4876" y="2614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3" name="Line 122"/>
              <p:cNvSpPr>
                <a:spLocks noChangeShapeType="1"/>
              </p:cNvSpPr>
              <p:nvPr/>
            </p:nvSpPr>
            <p:spPr bwMode="auto">
              <a:xfrm>
                <a:off x="4876" y="2704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4" name="Line 123"/>
              <p:cNvSpPr>
                <a:spLocks noChangeShapeType="1"/>
              </p:cNvSpPr>
              <p:nvPr/>
            </p:nvSpPr>
            <p:spPr bwMode="auto">
              <a:xfrm>
                <a:off x="5148" y="2704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5" name="Line 124"/>
              <p:cNvSpPr>
                <a:spLocks noChangeShapeType="1"/>
              </p:cNvSpPr>
              <p:nvPr/>
            </p:nvSpPr>
            <p:spPr bwMode="auto">
              <a:xfrm>
                <a:off x="5057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6" name="Line 125"/>
              <p:cNvSpPr>
                <a:spLocks noChangeShapeType="1"/>
              </p:cNvSpPr>
              <p:nvPr/>
            </p:nvSpPr>
            <p:spPr bwMode="auto">
              <a:xfrm>
                <a:off x="5329" y="3521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7" name="Line 126"/>
              <p:cNvSpPr>
                <a:spLocks noChangeShapeType="1"/>
              </p:cNvSpPr>
              <p:nvPr/>
            </p:nvSpPr>
            <p:spPr bwMode="auto">
              <a:xfrm flipV="1">
                <a:off x="4604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8" name="Line 127"/>
              <p:cNvSpPr>
                <a:spLocks noChangeShapeType="1"/>
              </p:cNvSpPr>
              <p:nvPr/>
            </p:nvSpPr>
            <p:spPr bwMode="auto">
              <a:xfrm flipV="1">
                <a:off x="4876" y="1888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9" name="Line 128"/>
              <p:cNvSpPr>
                <a:spLocks noChangeShapeType="1"/>
              </p:cNvSpPr>
              <p:nvPr/>
            </p:nvSpPr>
            <p:spPr bwMode="auto">
              <a:xfrm>
                <a:off x="4830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0" name="Line 129"/>
              <p:cNvSpPr>
                <a:spLocks noChangeShapeType="1"/>
              </p:cNvSpPr>
              <p:nvPr/>
            </p:nvSpPr>
            <p:spPr bwMode="auto">
              <a:xfrm flipH="1">
                <a:off x="4286" y="3748"/>
                <a:ext cx="5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1" name="Line 130"/>
              <p:cNvSpPr>
                <a:spLocks noChangeShapeType="1"/>
              </p:cNvSpPr>
              <p:nvPr/>
            </p:nvSpPr>
            <p:spPr bwMode="auto">
              <a:xfrm flipV="1">
                <a:off x="4286" y="2115"/>
                <a:ext cx="0" cy="163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2" name="Line 131"/>
              <p:cNvSpPr>
                <a:spLocks noChangeShapeType="1"/>
              </p:cNvSpPr>
              <p:nvPr/>
            </p:nvSpPr>
            <p:spPr bwMode="auto">
              <a:xfrm>
                <a:off x="4286" y="2118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3" name="Line 132"/>
              <p:cNvSpPr>
                <a:spLocks noChangeShapeType="1"/>
              </p:cNvSpPr>
              <p:nvPr/>
            </p:nvSpPr>
            <p:spPr bwMode="auto">
              <a:xfrm>
                <a:off x="4876" y="2160"/>
                <a:ext cx="8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4" name="Line 133"/>
              <p:cNvSpPr>
                <a:spLocks noChangeShapeType="1"/>
              </p:cNvSpPr>
              <p:nvPr/>
            </p:nvSpPr>
            <p:spPr bwMode="auto">
              <a:xfrm>
                <a:off x="5760" y="2160"/>
                <a:ext cx="0" cy="158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82" name="Rectangle 134"/>
              <p:cNvSpPr>
                <a:spLocks noChangeArrowheads="1"/>
              </p:cNvSpPr>
              <p:nvPr/>
            </p:nvSpPr>
            <p:spPr bwMode="auto">
              <a:xfrm>
                <a:off x="4558" y="3974"/>
                <a:ext cx="10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CP      S      </a:t>
                </a:r>
                <a:r>
                  <a:rPr lang="en-US" altLang="zh-CN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 </a:t>
                </a:r>
              </a:p>
            </p:txBody>
          </p:sp>
          <p:sp>
            <p:nvSpPr>
              <p:cNvPr id="61486" name="Line 135"/>
              <p:cNvSpPr>
                <a:spLocks noChangeShapeType="1"/>
              </p:cNvSpPr>
              <p:nvPr/>
            </p:nvSpPr>
            <p:spPr bwMode="auto">
              <a:xfrm>
                <a:off x="5511" y="3748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84" name="Rectangle 136"/>
              <p:cNvSpPr>
                <a:spLocks noChangeArrowheads="1"/>
              </p:cNvSpPr>
              <p:nvPr/>
            </p:nvSpPr>
            <p:spPr bwMode="auto">
              <a:xfrm>
                <a:off x="4830" y="2387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360585" name="Rectangle 137"/>
              <p:cNvSpPr>
                <a:spLocks noChangeArrowheads="1"/>
              </p:cNvSpPr>
              <p:nvPr/>
            </p:nvSpPr>
            <p:spPr bwMode="auto">
              <a:xfrm>
                <a:off x="4785" y="2205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1489" name="Line 138"/>
              <p:cNvSpPr>
                <a:spLocks noChangeShapeType="1"/>
              </p:cNvSpPr>
              <p:nvPr/>
            </p:nvSpPr>
            <p:spPr bwMode="auto">
              <a:xfrm>
                <a:off x="4558" y="2296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0587" name="Rectangle 139"/>
              <p:cNvSpPr>
                <a:spLocks noChangeArrowheads="1"/>
              </p:cNvSpPr>
              <p:nvPr/>
            </p:nvSpPr>
            <p:spPr bwMode="auto">
              <a:xfrm>
                <a:off x="4513" y="2251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1491" name="Line 140"/>
              <p:cNvSpPr>
                <a:spLocks noChangeShapeType="1"/>
              </p:cNvSpPr>
              <p:nvPr/>
            </p:nvSpPr>
            <p:spPr bwMode="auto">
              <a:xfrm>
                <a:off x="5511" y="352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455" name="Rectangle 141"/>
            <p:cNvSpPr>
              <a:spLocks noChangeArrowheads="1"/>
            </p:cNvSpPr>
            <p:nvPr/>
          </p:nvSpPr>
          <p:spPr bwMode="auto">
            <a:xfrm>
              <a:off x="3787" y="1933"/>
              <a:ext cx="1769" cy="186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61452" name="Picture 9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16774" y="4221088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D0A4E94-EDBC-4828-850B-5653C8D5FC7F}"/>
                  </a:ext>
                </a:extLst>
              </p:cNvPr>
              <p:cNvSpPr/>
              <p:nvPr/>
            </p:nvSpPr>
            <p:spPr>
              <a:xfrm>
                <a:off x="6137644" y="878663"/>
                <a:ext cx="2226315" cy="4616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  <a:endPara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D0A4E94-EDBC-4828-850B-5653C8D5F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44" y="878663"/>
                <a:ext cx="2226315" cy="461665"/>
              </a:xfrm>
              <a:prstGeom prst="rect">
                <a:avLst/>
              </a:prstGeom>
              <a:blipFill>
                <a:blip r:embed="rId5"/>
                <a:stretch>
                  <a:fillRect l="-109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A51DDD44-F92A-4425-9843-3E165785BDD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87846" y="1481857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764947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822330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S      R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A51DDD44-F92A-4425-9843-3E165785B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495405"/>
                  </p:ext>
                </p:extLst>
              </p:nvPr>
            </p:nvGraphicFramePr>
            <p:xfrm>
              <a:off x="787846" y="1481857"/>
              <a:ext cx="4329202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74192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764947">
                      <a:extLst>
                        <a:ext uri="{9D8B030D-6E8A-4147-A177-3AD203B41FA5}">
                          <a16:colId xmlns:a16="http://schemas.microsoft.com/office/drawing/2014/main" val="1635523976"/>
                        </a:ext>
                      </a:extLst>
                    </a:gridCol>
                    <a:gridCol w="822330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12000" r="-149301" b="-4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S      R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112000" r="-149301" b="-3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209211" r="-149301" b="-2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313333" r="-149301" b="-1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50" t="-413333" r="-149301" b="-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26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61446" grpId="0" animBg="1"/>
      <p:bldP spid="6144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32"/>
          <p:cNvGrpSpPr>
            <a:grpSpLocks/>
          </p:cNvGrpSpPr>
          <p:nvPr/>
        </p:nvGrpSpPr>
        <p:grpSpPr bwMode="auto">
          <a:xfrm>
            <a:off x="-310649" y="455510"/>
            <a:ext cx="7588250" cy="579438"/>
            <a:chOff x="-98" y="288"/>
            <a:chExt cx="4416" cy="365"/>
          </a:xfrm>
        </p:grpSpPr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-98" y="288"/>
              <a:ext cx="4416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812800" indent="347663" eaLnBrk="1" hangingPunct="1">
                <a:spcBef>
                  <a:spcPct val="50000"/>
                </a:spcBef>
                <a:buClr>
                  <a:schemeClr val="bg1"/>
                </a:buClr>
                <a:buFont typeface="Wingdings" pitchFamily="2" charset="2"/>
                <a:buChar char="n"/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　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  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　</a:t>
              </a:r>
              <a:r>
                <a:rPr lang="en-US" altLang="zh-CN" i="1" dirty="0">
                  <a:solidFill>
                    <a:schemeClr val="bg1"/>
                  </a:solidFill>
                  <a:latin typeface="宋体" pitchFamily="2" charset="-122"/>
                </a:rPr>
                <a:t>    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、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T’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）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</a:p>
          </p:txBody>
        </p:sp>
        <p:sp>
          <p:nvSpPr>
            <p:cNvPr id="62549" name="Line 18"/>
            <p:cNvSpPr>
              <a:spLocks noChangeShapeType="1"/>
            </p:cNvSpPr>
            <p:nvPr/>
          </p:nvSpPr>
          <p:spPr bwMode="auto">
            <a:xfrm>
              <a:off x="1392" y="480"/>
              <a:ext cx="51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467" name="Group 19"/>
          <p:cNvGrpSpPr>
            <a:grpSpLocks/>
          </p:cNvGrpSpPr>
          <p:nvPr/>
        </p:nvGrpSpPr>
        <p:grpSpPr bwMode="auto">
          <a:xfrm>
            <a:off x="685800" y="1143000"/>
            <a:ext cx="3581400" cy="579438"/>
            <a:chOff x="96" y="816"/>
            <a:chExt cx="2064" cy="365"/>
          </a:xfrm>
        </p:grpSpPr>
        <p:sp>
          <p:nvSpPr>
            <p:cNvPr id="386068" name="Text Box 20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         </a:t>
              </a:r>
              <a:r>
                <a:rPr lang="en-US" altLang="zh-CN" dirty="0">
                  <a:latin typeface="Arial" charset="0"/>
                </a:rPr>
                <a:t> 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JK 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2547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029200" y="2133600"/>
            <a:ext cx="3886200" cy="1905000"/>
            <a:chOff x="1296" y="1200"/>
            <a:chExt cx="2736" cy="1392"/>
          </a:xfrm>
        </p:grpSpPr>
        <p:sp>
          <p:nvSpPr>
            <p:cNvPr id="386082" name="Rectangle 34"/>
            <p:cNvSpPr>
              <a:spLocks noChangeArrowheads="1"/>
            </p:cNvSpPr>
            <p:nvPr/>
          </p:nvSpPr>
          <p:spPr bwMode="auto">
            <a:xfrm>
              <a:off x="3485" y="2154"/>
              <a:ext cx="547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0</a:t>
              </a:r>
            </a:p>
          </p:txBody>
        </p:sp>
        <p:sp>
          <p:nvSpPr>
            <p:cNvPr id="386083" name="Rectangle 35"/>
            <p:cNvSpPr>
              <a:spLocks noChangeArrowheads="1"/>
            </p:cNvSpPr>
            <p:nvPr/>
          </p:nvSpPr>
          <p:spPr bwMode="auto">
            <a:xfrm>
              <a:off x="2938" y="2154"/>
              <a:ext cx="548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386084" name="Rectangle 36"/>
            <p:cNvSpPr>
              <a:spLocks noChangeArrowheads="1"/>
            </p:cNvSpPr>
            <p:nvPr/>
          </p:nvSpPr>
          <p:spPr bwMode="auto">
            <a:xfrm>
              <a:off x="2390" y="2154"/>
              <a:ext cx="548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86085" name="Rectangle 37"/>
            <p:cNvSpPr>
              <a:spLocks noChangeArrowheads="1"/>
            </p:cNvSpPr>
            <p:nvPr/>
          </p:nvSpPr>
          <p:spPr bwMode="auto">
            <a:xfrm>
              <a:off x="1843" y="2154"/>
              <a:ext cx="551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086" name="Rectangle 38"/>
            <p:cNvSpPr>
              <a:spLocks noChangeArrowheads="1"/>
            </p:cNvSpPr>
            <p:nvPr/>
          </p:nvSpPr>
          <p:spPr bwMode="auto">
            <a:xfrm>
              <a:off x="1296" y="2154"/>
              <a:ext cx="547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86087" name="Rectangle 39"/>
            <p:cNvSpPr>
              <a:spLocks noChangeArrowheads="1"/>
            </p:cNvSpPr>
            <p:nvPr/>
          </p:nvSpPr>
          <p:spPr bwMode="auto">
            <a:xfrm>
              <a:off x="3485" y="1713"/>
              <a:ext cx="547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0</a:t>
              </a:r>
            </a:p>
          </p:txBody>
        </p:sp>
        <p:sp>
          <p:nvSpPr>
            <p:cNvPr id="386088" name="Rectangle 40"/>
            <p:cNvSpPr>
              <a:spLocks noChangeArrowheads="1"/>
            </p:cNvSpPr>
            <p:nvPr/>
          </p:nvSpPr>
          <p:spPr bwMode="auto">
            <a:xfrm>
              <a:off x="2938" y="1713"/>
              <a:ext cx="548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386089" name="Rectangle 41"/>
            <p:cNvSpPr>
              <a:spLocks noChangeArrowheads="1"/>
            </p:cNvSpPr>
            <p:nvPr/>
          </p:nvSpPr>
          <p:spPr bwMode="auto">
            <a:xfrm>
              <a:off x="2390" y="1713"/>
              <a:ext cx="548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86090" name="Rectangle 42"/>
            <p:cNvSpPr>
              <a:spLocks noChangeArrowheads="1"/>
            </p:cNvSpPr>
            <p:nvPr/>
          </p:nvSpPr>
          <p:spPr bwMode="auto">
            <a:xfrm>
              <a:off x="1843" y="1713"/>
              <a:ext cx="551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86091" name="Rectangle 43"/>
            <p:cNvSpPr>
              <a:spLocks noChangeArrowheads="1"/>
            </p:cNvSpPr>
            <p:nvPr/>
          </p:nvSpPr>
          <p:spPr bwMode="auto">
            <a:xfrm>
              <a:off x="1296" y="1713"/>
              <a:ext cx="547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092" name="Rectangle 44"/>
            <p:cNvSpPr>
              <a:spLocks noChangeArrowheads="1"/>
            </p:cNvSpPr>
            <p:nvPr/>
          </p:nvSpPr>
          <p:spPr bwMode="auto">
            <a:xfrm>
              <a:off x="3485" y="1274"/>
              <a:ext cx="547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  <p:sp>
          <p:nvSpPr>
            <p:cNvPr id="386093" name="Rectangle 45"/>
            <p:cNvSpPr>
              <a:spLocks noChangeArrowheads="1"/>
            </p:cNvSpPr>
            <p:nvPr/>
          </p:nvSpPr>
          <p:spPr bwMode="auto">
            <a:xfrm>
              <a:off x="2938" y="1274"/>
              <a:ext cx="548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  <p:sp>
          <p:nvSpPr>
            <p:cNvPr id="386094" name="Rectangle 46"/>
            <p:cNvSpPr>
              <a:spLocks noChangeArrowheads="1"/>
            </p:cNvSpPr>
            <p:nvPr/>
          </p:nvSpPr>
          <p:spPr bwMode="auto">
            <a:xfrm>
              <a:off x="2390" y="1274"/>
              <a:ext cx="548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</a:p>
          </p:txBody>
        </p:sp>
        <p:sp>
          <p:nvSpPr>
            <p:cNvPr id="386095" name="Rectangle 47"/>
            <p:cNvSpPr>
              <a:spLocks noChangeArrowheads="1"/>
            </p:cNvSpPr>
            <p:nvPr/>
          </p:nvSpPr>
          <p:spPr bwMode="auto">
            <a:xfrm>
              <a:off x="1843" y="1274"/>
              <a:ext cx="551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</a:p>
          </p:txBody>
        </p:sp>
        <p:sp>
          <p:nvSpPr>
            <p:cNvPr id="386096" name="Rectangle 48"/>
            <p:cNvSpPr>
              <a:spLocks noChangeArrowheads="1"/>
            </p:cNvSpPr>
            <p:nvPr/>
          </p:nvSpPr>
          <p:spPr bwMode="auto">
            <a:xfrm>
              <a:off x="1296" y="1274"/>
              <a:ext cx="547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endParaRPr kumimoji="0"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2524" name="Line 49"/>
            <p:cNvSpPr>
              <a:spLocks noChangeShapeType="1"/>
            </p:cNvSpPr>
            <p:nvPr/>
          </p:nvSpPr>
          <p:spPr bwMode="auto">
            <a:xfrm>
              <a:off x="1296" y="1274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5" name="Line 50"/>
            <p:cNvSpPr>
              <a:spLocks noChangeShapeType="1"/>
            </p:cNvSpPr>
            <p:nvPr/>
          </p:nvSpPr>
          <p:spPr bwMode="auto">
            <a:xfrm>
              <a:off x="1296" y="171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6" name="Line 51"/>
            <p:cNvSpPr>
              <a:spLocks noChangeShapeType="1"/>
            </p:cNvSpPr>
            <p:nvPr/>
          </p:nvSpPr>
          <p:spPr bwMode="auto">
            <a:xfrm>
              <a:off x="1296" y="215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7" name="Line 52"/>
            <p:cNvSpPr>
              <a:spLocks noChangeShapeType="1"/>
            </p:cNvSpPr>
            <p:nvPr/>
          </p:nvSpPr>
          <p:spPr bwMode="auto">
            <a:xfrm>
              <a:off x="1296" y="2592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8" name="Line 53"/>
            <p:cNvSpPr>
              <a:spLocks noChangeShapeType="1"/>
            </p:cNvSpPr>
            <p:nvPr/>
          </p:nvSpPr>
          <p:spPr bwMode="auto">
            <a:xfrm>
              <a:off x="1296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9" name="Line 54"/>
            <p:cNvSpPr>
              <a:spLocks noChangeShapeType="1"/>
            </p:cNvSpPr>
            <p:nvPr/>
          </p:nvSpPr>
          <p:spPr bwMode="auto">
            <a:xfrm>
              <a:off x="1843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0" name="Line 55"/>
            <p:cNvSpPr>
              <a:spLocks noChangeShapeType="1"/>
            </p:cNvSpPr>
            <p:nvPr/>
          </p:nvSpPr>
          <p:spPr bwMode="auto">
            <a:xfrm>
              <a:off x="2390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Line 56"/>
            <p:cNvSpPr>
              <a:spLocks noChangeShapeType="1"/>
            </p:cNvSpPr>
            <p:nvPr/>
          </p:nvSpPr>
          <p:spPr bwMode="auto">
            <a:xfrm>
              <a:off x="2938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Line 57"/>
            <p:cNvSpPr>
              <a:spLocks noChangeShapeType="1"/>
            </p:cNvSpPr>
            <p:nvPr/>
          </p:nvSpPr>
          <p:spPr bwMode="auto">
            <a:xfrm>
              <a:off x="3485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3" name="Line 58"/>
            <p:cNvSpPr>
              <a:spLocks noChangeShapeType="1"/>
            </p:cNvSpPr>
            <p:nvPr/>
          </p:nvSpPr>
          <p:spPr bwMode="auto">
            <a:xfrm>
              <a:off x="4032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4" name="Line 59"/>
            <p:cNvSpPr>
              <a:spLocks noChangeShapeType="1"/>
            </p:cNvSpPr>
            <p:nvPr/>
          </p:nvSpPr>
          <p:spPr bwMode="auto">
            <a:xfrm>
              <a:off x="1296" y="1274"/>
              <a:ext cx="513" cy="43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6108" name="Text Box 60"/>
            <p:cNvSpPr txBox="1">
              <a:spLocks noChangeArrowheads="1"/>
            </p:cNvSpPr>
            <p:nvPr/>
          </p:nvSpPr>
          <p:spPr bwMode="auto">
            <a:xfrm>
              <a:off x="1459" y="1200"/>
              <a:ext cx="444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JK</a:t>
              </a:r>
              <a:endPara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6109" name="Text Box 61"/>
            <p:cNvSpPr txBox="1">
              <a:spLocks noChangeArrowheads="1"/>
            </p:cNvSpPr>
            <p:nvPr/>
          </p:nvSpPr>
          <p:spPr bwMode="auto">
            <a:xfrm>
              <a:off x="1296" y="1422"/>
              <a:ext cx="576" cy="3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762000" y="4724400"/>
            <a:ext cx="3886200" cy="1905000"/>
            <a:chOff x="1296" y="1200"/>
            <a:chExt cx="2736" cy="1392"/>
          </a:xfrm>
        </p:grpSpPr>
        <p:sp>
          <p:nvSpPr>
            <p:cNvPr id="386111" name="Rectangle 63"/>
            <p:cNvSpPr>
              <a:spLocks noChangeArrowheads="1"/>
            </p:cNvSpPr>
            <p:nvPr/>
          </p:nvSpPr>
          <p:spPr bwMode="auto">
            <a:xfrm>
              <a:off x="3485" y="2154"/>
              <a:ext cx="547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86112" name="Rectangle 64"/>
            <p:cNvSpPr>
              <a:spLocks noChangeArrowheads="1"/>
            </p:cNvSpPr>
            <p:nvPr/>
          </p:nvSpPr>
          <p:spPr bwMode="auto">
            <a:xfrm>
              <a:off x="2938" y="2154"/>
              <a:ext cx="548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386113" name="Rectangle 65"/>
            <p:cNvSpPr>
              <a:spLocks noChangeArrowheads="1"/>
            </p:cNvSpPr>
            <p:nvPr/>
          </p:nvSpPr>
          <p:spPr bwMode="auto">
            <a:xfrm>
              <a:off x="2390" y="2154"/>
              <a:ext cx="548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114" name="Rectangle 66"/>
            <p:cNvSpPr>
              <a:spLocks noChangeArrowheads="1"/>
            </p:cNvSpPr>
            <p:nvPr/>
          </p:nvSpPr>
          <p:spPr bwMode="auto">
            <a:xfrm>
              <a:off x="1843" y="2154"/>
              <a:ext cx="551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×</a:t>
              </a:r>
            </a:p>
          </p:txBody>
        </p:sp>
        <p:sp>
          <p:nvSpPr>
            <p:cNvPr id="386115" name="Rectangle 67"/>
            <p:cNvSpPr>
              <a:spLocks noChangeArrowheads="1"/>
            </p:cNvSpPr>
            <p:nvPr/>
          </p:nvSpPr>
          <p:spPr bwMode="auto">
            <a:xfrm>
              <a:off x="1296" y="2154"/>
              <a:ext cx="547" cy="438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1</a:t>
              </a:r>
            </a:p>
          </p:txBody>
        </p:sp>
        <p:sp>
          <p:nvSpPr>
            <p:cNvPr id="386116" name="Rectangle 68"/>
            <p:cNvSpPr>
              <a:spLocks noChangeArrowheads="1"/>
            </p:cNvSpPr>
            <p:nvPr/>
          </p:nvSpPr>
          <p:spPr bwMode="auto">
            <a:xfrm>
              <a:off x="3485" y="1713"/>
              <a:ext cx="547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1</a:t>
              </a:r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2938" y="1713"/>
              <a:ext cx="548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2390" y="1713"/>
              <a:ext cx="548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1843" y="1713"/>
              <a:ext cx="551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1296" y="1713"/>
              <a:ext cx="547" cy="441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0</a:t>
              </a:r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3485" y="1274"/>
              <a:ext cx="547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2938" y="1274"/>
              <a:ext cx="548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2390" y="1274"/>
              <a:ext cx="548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01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1843" y="1274"/>
              <a:ext cx="551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00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1296" y="1274"/>
              <a:ext cx="547" cy="437"/>
            </a:xfrm>
            <a:prstGeom prst="rect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endParaRPr kumimoji="0" lang="zh-CN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2496" name="Line 78"/>
            <p:cNvSpPr>
              <a:spLocks noChangeShapeType="1"/>
            </p:cNvSpPr>
            <p:nvPr/>
          </p:nvSpPr>
          <p:spPr bwMode="auto">
            <a:xfrm>
              <a:off x="1296" y="1274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7" name="Line 79"/>
            <p:cNvSpPr>
              <a:spLocks noChangeShapeType="1"/>
            </p:cNvSpPr>
            <p:nvPr/>
          </p:nvSpPr>
          <p:spPr bwMode="auto">
            <a:xfrm>
              <a:off x="1296" y="171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8" name="Line 80"/>
            <p:cNvSpPr>
              <a:spLocks noChangeShapeType="1"/>
            </p:cNvSpPr>
            <p:nvPr/>
          </p:nvSpPr>
          <p:spPr bwMode="auto">
            <a:xfrm>
              <a:off x="1296" y="2153"/>
              <a:ext cx="27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9" name="Line 81"/>
            <p:cNvSpPr>
              <a:spLocks noChangeShapeType="1"/>
            </p:cNvSpPr>
            <p:nvPr/>
          </p:nvSpPr>
          <p:spPr bwMode="auto">
            <a:xfrm>
              <a:off x="1296" y="2592"/>
              <a:ext cx="2736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0" name="Line 82"/>
            <p:cNvSpPr>
              <a:spLocks noChangeShapeType="1"/>
            </p:cNvSpPr>
            <p:nvPr/>
          </p:nvSpPr>
          <p:spPr bwMode="auto">
            <a:xfrm>
              <a:off x="1296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1" name="Line 83"/>
            <p:cNvSpPr>
              <a:spLocks noChangeShapeType="1"/>
            </p:cNvSpPr>
            <p:nvPr/>
          </p:nvSpPr>
          <p:spPr bwMode="auto">
            <a:xfrm>
              <a:off x="1843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2" name="Line 84"/>
            <p:cNvSpPr>
              <a:spLocks noChangeShapeType="1"/>
            </p:cNvSpPr>
            <p:nvPr/>
          </p:nvSpPr>
          <p:spPr bwMode="auto">
            <a:xfrm>
              <a:off x="2390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3" name="Line 85"/>
            <p:cNvSpPr>
              <a:spLocks noChangeShapeType="1"/>
            </p:cNvSpPr>
            <p:nvPr/>
          </p:nvSpPr>
          <p:spPr bwMode="auto">
            <a:xfrm>
              <a:off x="2938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4" name="Line 86"/>
            <p:cNvSpPr>
              <a:spLocks noChangeShapeType="1"/>
            </p:cNvSpPr>
            <p:nvPr/>
          </p:nvSpPr>
          <p:spPr bwMode="auto">
            <a:xfrm>
              <a:off x="3485" y="1274"/>
              <a:ext cx="0" cy="13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5" name="Line 87"/>
            <p:cNvSpPr>
              <a:spLocks noChangeShapeType="1"/>
            </p:cNvSpPr>
            <p:nvPr/>
          </p:nvSpPr>
          <p:spPr bwMode="auto">
            <a:xfrm>
              <a:off x="4032" y="1274"/>
              <a:ext cx="0" cy="1318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6" name="Line 88"/>
            <p:cNvSpPr>
              <a:spLocks noChangeShapeType="1"/>
            </p:cNvSpPr>
            <p:nvPr/>
          </p:nvSpPr>
          <p:spPr bwMode="auto">
            <a:xfrm>
              <a:off x="1296" y="1274"/>
              <a:ext cx="513" cy="43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6137" name="Text Box 89"/>
            <p:cNvSpPr txBox="1">
              <a:spLocks noChangeArrowheads="1"/>
            </p:cNvSpPr>
            <p:nvPr/>
          </p:nvSpPr>
          <p:spPr bwMode="auto">
            <a:xfrm>
              <a:off x="1459" y="1200"/>
              <a:ext cx="444" cy="3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just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JK</a:t>
              </a:r>
              <a:endParaRPr lang="en-US" altLang="zh-CN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6138" name="Text Box 90"/>
            <p:cNvSpPr txBox="1">
              <a:spLocks noChangeArrowheads="1"/>
            </p:cNvSpPr>
            <p:nvPr/>
          </p:nvSpPr>
          <p:spPr bwMode="auto">
            <a:xfrm>
              <a:off x="1296" y="1422"/>
              <a:ext cx="576" cy="36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</p:grpSp>
      <p:sp>
        <p:nvSpPr>
          <p:cNvPr id="386139" name="Text Box 91"/>
          <p:cNvSpPr txBox="1">
            <a:spLocks noChangeArrowheads="1"/>
          </p:cNvSpPr>
          <p:nvPr/>
        </p:nvSpPr>
        <p:spPr bwMode="auto">
          <a:xfrm>
            <a:off x="6324600" y="1524000"/>
            <a:ext cx="762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</a:p>
        </p:txBody>
      </p:sp>
      <p:sp>
        <p:nvSpPr>
          <p:cNvPr id="386140" name="Text Box 92"/>
          <p:cNvSpPr txBox="1">
            <a:spLocks noChangeArrowheads="1"/>
          </p:cNvSpPr>
          <p:nvPr/>
        </p:nvSpPr>
        <p:spPr bwMode="auto">
          <a:xfrm>
            <a:off x="2438400" y="4297363"/>
            <a:ext cx="762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386141" name="Oval 93"/>
          <p:cNvSpPr>
            <a:spLocks noChangeArrowheads="1"/>
          </p:cNvSpPr>
          <p:nvPr/>
        </p:nvSpPr>
        <p:spPr bwMode="auto">
          <a:xfrm>
            <a:off x="6477000" y="3352800"/>
            <a:ext cx="1447800" cy="6096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86142" name="Oval 94"/>
          <p:cNvSpPr>
            <a:spLocks noChangeArrowheads="1"/>
          </p:cNvSpPr>
          <p:nvPr/>
        </p:nvSpPr>
        <p:spPr bwMode="auto">
          <a:xfrm>
            <a:off x="3059113" y="5373688"/>
            <a:ext cx="1447800" cy="6096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5879712" y="4581128"/>
            <a:ext cx="2590800" cy="1169988"/>
            <a:chOff x="3696" y="2880"/>
            <a:chExt cx="1632" cy="737"/>
          </a:xfrm>
        </p:grpSpPr>
        <p:sp>
          <p:nvSpPr>
            <p:cNvPr id="386144" name="Text Box 96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2479" name="AutoShape 97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480" name="Line 98"/>
            <p:cNvSpPr>
              <a:spLocks noChangeShapeType="1"/>
            </p:cNvSpPr>
            <p:nvPr/>
          </p:nvSpPr>
          <p:spPr bwMode="auto">
            <a:xfrm>
              <a:off x="4608" y="2925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表格 83">
                <a:extLst>
                  <a:ext uri="{FF2B5EF4-FFF2-40B4-BE49-F238E27FC236}">
                    <a16:creationId xmlns:a16="http://schemas.microsoft.com/office/drawing/2014/main" id="{7CA772B5-3D6D-4CB4-8F3E-166C8ADC291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16953" y="1866900"/>
              <a:ext cx="4272926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94944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038991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  <a:gridCol w="1038991">
                      <a:extLst>
                        <a:ext uri="{9D8B030D-6E8A-4147-A177-3AD203B41FA5}">
                          <a16:colId xmlns:a16="http://schemas.microsoft.com/office/drawing/2014/main" val="2948425081"/>
                        </a:ext>
                      </a:extLst>
                    </a:gridCol>
                  </a:tblGrid>
                  <a:tr h="452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J      K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S      R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2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2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2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2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表格 83">
                <a:extLst>
                  <a:ext uri="{FF2B5EF4-FFF2-40B4-BE49-F238E27FC236}">
                    <a16:creationId xmlns:a16="http://schemas.microsoft.com/office/drawing/2014/main" id="{7CA772B5-3D6D-4CB4-8F3E-166C8ADC29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366316"/>
                  </p:ext>
                </p:extLst>
              </p:nvPr>
            </p:nvGraphicFramePr>
            <p:xfrm>
              <a:off x="316953" y="1866900"/>
              <a:ext cx="4272926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94944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038991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  <a:gridCol w="1038991">
                      <a:extLst>
                        <a:ext uri="{9D8B030D-6E8A-4147-A177-3AD203B41FA5}">
                          <a16:colId xmlns:a16="http://schemas.microsoft.com/office/drawing/2014/main" val="29484250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" t="-12000" r="-95291" b="-4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latin typeface="+mn-lt"/>
                            </a:rPr>
                            <a:t>J      K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S      R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" t="-112000" r="-95291" b="-3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" t="-209211" r="-95291" b="-2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" t="-313333" r="-95291" b="-1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" t="-413333" r="-95291" b="-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80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8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139" grpId="0" autoUpdateAnimBg="0"/>
      <p:bldP spid="386140" grpId="0" autoUpdateAnimBg="0"/>
      <p:bldP spid="386141" grpId="0" animBg="1"/>
      <p:bldP spid="38614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53798" y="1693466"/>
            <a:ext cx="3095625" cy="4057650"/>
            <a:chOff x="1791" y="1389"/>
            <a:chExt cx="1950" cy="2556"/>
          </a:xfrm>
        </p:grpSpPr>
        <p:grpSp>
          <p:nvGrpSpPr>
            <p:cNvPr id="63497" name="Group 5"/>
            <p:cNvGrpSpPr>
              <a:grpSpLocks/>
            </p:cNvGrpSpPr>
            <p:nvPr/>
          </p:nvGrpSpPr>
          <p:grpSpPr bwMode="auto">
            <a:xfrm>
              <a:off x="2018" y="1389"/>
              <a:ext cx="1588" cy="2556"/>
              <a:chOff x="2018" y="1389"/>
              <a:chExt cx="1588" cy="2556"/>
            </a:xfrm>
          </p:grpSpPr>
          <p:sp>
            <p:nvSpPr>
              <p:cNvPr id="63499" name="Rectangle 6"/>
              <p:cNvSpPr>
                <a:spLocks noChangeArrowheads="1"/>
              </p:cNvSpPr>
              <p:nvPr/>
            </p:nvSpPr>
            <p:spPr bwMode="auto">
              <a:xfrm>
                <a:off x="2336" y="1933"/>
                <a:ext cx="1044" cy="576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3500" name="Line 7"/>
              <p:cNvSpPr>
                <a:spLocks noChangeShapeType="1"/>
              </p:cNvSpPr>
              <p:nvPr/>
            </p:nvSpPr>
            <p:spPr bwMode="auto">
              <a:xfrm flipH="1">
                <a:off x="2699" y="2341"/>
                <a:ext cx="90" cy="1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1" name="Line 8"/>
              <p:cNvSpPr>
                <a:spLocks noChangeShapeType="1"/>
              </p:cNvSpPr>
              <p:nvPr/>
            </p:nvSpPr>
            <p:spPr bwMode="auto">
              <a:xfrm>
                <a:off x="2789" y="2341"/>
                <a:ext cx="91" cy="18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2" name="Line 9"/>
              <p:cNvSpPr>
                <a:spLocks noChangeShapeType="1"/>
              </p:cNvSpPr>
              <p:nvPr/>
            </p:nvSpPr>
            <p:spPr bwMode="auto">
              <a:xfrm>
                <a:off x="2789" y="2523"/>
                <a:ext cx="0" cy="117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3" name="Rectangle 10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409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3504" name="Rectangle 11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409" cy="27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3505" name="Line 12"/>
              <p:cNvSpPr>
                <a:spLocks noChangeShapeType="1"/>
              </p:cNvSpPr>
              <p:nvPr/>
            </p:nvSpPr>
            <p:spPr bwMode="auto">
              <a:xfrm>
                <a:off x="2562" y="3022"/>
                <a:ext cx="0" cy="63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6" name="Line 13"/>
              <p:cNvSpPr>
                <a:spLocks noChangeShapeType="1"/>
              </p:cNvSpPr>
              <p:nvPr/>
            </p:nvSpPr>
            <p:spPr bwMode="auto">
              <a:xfrm>
                <a:off x="3016" y="3022"/>
                <a:ext cx="0" cy="63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7" name="Line 14"/>
              <p:cNvSpPr>
                <a:spLocks noChangeShapeType="1"/>
              </p:cNvSpPr>
              <p:nvPr/>
            </p:nvSpPr>
            <p:spPr bwMode="auto">
              <a:xfrm flipV="1">
                <a:off x="2608" y="1389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8" name="Line 15"/>
              <p:cNvSpPr>
                <a:spLocks noChangeShapeType="1"/>
              </p:cNvSpPr>
              <p:nvPr/>
            </p:nvSpPr>
            <p:spPr bwMode="auto">
              <a:xfrm flipV="1">
                <a:off x="3061" y="1389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09" name="Line 16"/>
              <p:cNvSpPr>
                <a:spLocks noChangeShapeType="1"/>
              </p:cNvSpPr>
              <p:nvPr/>
            </p:nvSpPr>
            <p:spPr bwMode="auto">
              <a:xfrm flipV="1">
                <a:off x="3061" y="1706"/>
                <a:ext cx="54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0" name="Line 17"/>
              <p:cNvSpPr>
                <a:spLocks noChangeShapeType="1"/>
              </p:cNvSpPr>
              <p:nvPr/>
            </p:nvSpPr>
            <p:spPr bwMode="auto">
              <a:xfrm>
                <a:off x="3606" y="1706"/>
                <a:ext cx="0" cy="149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1" name="Line 18"/>
              <p:cNvSpPr>
                <a:spLocks noChangeShapeType="1"/>
              </p:cNvSpPr>
              <p:nvPr/>
            </p:nvSpPr>
            <p:spPr bwMode="auto">
              <a:xfrm>
                <a:off x="3243" y="302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2" name="Line 19"/>
              <p:cNvSpPr>
                <a:spLocks noChangeShapeType="1"/>
              </p:cNvSpPr>
              <p:nvPr/>
            </p:nvSpPr>
            <p:spPr bwMode="auto">
              <a:xfrm>
                <a:off x="3243" y="3203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3" name="Line 20"/>
              <p:cNvSpPr>
                <a:spLocks noChangeShapeType="1"/>
              </p:cNvSpPr>
              <p:nvPr/>
            </p:nvSpPr>
            <p:spPr bwMode="auto">
              <a:xfrm>
                <a:off x="2381" y="302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4" name="Line 21"/>
              <p:cNvSpPr>
                <a:spLocks noChangeShapeType="1"/>
              </p:cNvSpPr>
              <p:nvPr/>
            </p:nvSpPr>
            <p:spPr bwMode="auto">
              <a:xfrm>
                <a:off x="2018" y="3203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5" name="Line 22"/>
              <p:cNvSpPr>
                <a:spLocks noChangeShapeType="1"/>
              </p:cNvSpPr>
              <p:nvPr/>
            </p:nvSpPr>
            <p:spPr bwMode="auto">
              <a:xfrm>
                <a:off x="2018" y="1706"/>
                <a:ext cx="59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6" name="Line 23"/>
              <p:cNvSpPr>
                <a:spLocks noChangeShapeType="1"/>
              </p:cNvSpPr>
              <p:nvPr/>
            </p:nvSpPr>
            <p:spPr bwMode="auto">
              <a:xfrm>
                <a:off x="2018" y="1706"/>
                <a:ext cx="0" cy="149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7" name="Line 24"/>
              <p:cNvSpPr>
                <a:spLocks noChangeShapeType="1"/>
              </p:cNvSpPr>
              <p:nvPr/>
            </p:nvSpPr>
            <p:spPr bwMode="auto">
              <a:xfrm>
                <a:off x="2472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8" name="Line 25"/>
              <p:cNvSpPr>
                <a:spLocks noChangeShapeType="1"/>
              </p:cNvSpPr>
              <p:nvPr/>
            </p:nvSpPr>
            <p:spPr bwMode="auto">
              <a:xfrm>
                <a:off x="3107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2010" name="Rectangle 26"/>
              <p:cNvSpPr>
                <a:spLocks noChangeArrowheads="1"/>
              </p:cNvSpPr>
              <p:nvPr/>
            </p:nvSpPr>
            <p:spPr bwMode="auto">
              <a:xfrm>
                <a:off x="2517" y="1933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82011" name="Rectangle 27"/>
              <p:cNvSpPr>
                <a:spLocks noChangeArrowheads="1"/>
              </p:cNvSpPr>
              <p:nvPr/>
            </p:nvSpPr>
            <p:spPr bwMode="auto">
              <a:xfrm>
                <a:off x="2381" y="2251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682012" name="Rectangle 28"/>
              <p:cNvSpPr>
                <a:spLocks noChangeArrowheads="1"/>
              </p:cNvSpPr>
              <p:nvPr/>
            </p:nvSpPr>
            <p:spPr bwMode="auto">
              <a:xfrm>
                <a:off x="2971" y="1933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82013" name="Rectangle 29"/>
              <p:cNvSpPr>
                <a:spLocks noChangeArrowheads="1"/>
              </p:cNvSpPr>
              <p:nvPr/>
            </p:nvSpPr>
            <p:spPr bwMode="auto">
              <a:xfrm>
                <a:off x="3016" y="2251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63523" name="Line 30"/>
              <p:cNvSpPr>
                <a:spLocks noChangeShapeType="1"/>
              </p:cNvSpPr>
              <p:nvPr/>
            </p:nvSpPr>
            <p:spPr bwMode="auto">
              <a:xfrm>
                <a:off x="2517" y="197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2015" name="Rectangle 31"/>
              <p:cNvSpPr>
                <a:spLocks noChangeArrowheads="1"/>
              </p:cNvSpPr>
              <p:nvPr/>
            </p:nvSpPr>
            <p:spPr bwMode="auto">
              <a:xfrm>
                <a:off x="2290" y="3657"/>
                <a:ext cx="9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J   CP  K</a:t>
                </a:r>
              </a:p>
            </p:txBody>
          </p:sp>
        </p:grpSp>
        <p:sp>
          <p:nvSpPr>
            <p:cNvPr id="63498" name="Rectangle 32"/>
            <p:cNvSpPr>
              <a:spLocks noChangeArrowheads="1"/>
            </p:cNvSpPr>
            <p:nvPr/>
          </p:nvSpPr>
          <p:spPr bwMode="auto">
            <a:xfrm>
              <a:off x="1791" y="1525"/>
              <a:ext cx="1950" cy="1905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63492" name="Picture 3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37" name="Group 99"/>
          <p:cNvGrpSpPr>
            <a:grpSpLocks/>
          </p:cNvGrpSpPr>
          <p:nvPr/>
        </p:nvGrpSpPr>
        <p:grpSpPr bwMode="auto">
          <a:xfrm>
            <a:off x="5879712" y="4581128"/>
            <a:ext cx="2590800" cy="1169988"/>
            <a:chOff x="3696" y="2880"/>
            <a:chExt cx="1632" cy="737"/>
          </a:xfrm>
        </p:grpSpPr>
        <p:sp>
          <p:nvSpPr>
            <p:cNvPr id="43" name="Text Box 96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J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K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4" name="AutoShape 97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2925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6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45" name="Oval 53"/>
          <p:cNvSpPr>
            <a:spLocks noChangeArrowheads="1"/>
          </p:cNvSpPr>
          <p:nvPr/>
        </p:nvSpPr>
        <p:spPr bwMode="auto">
          <a:xfrm>
            <a:off x="7010400" y="1069504"/>
            <a:ext cx="7620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R</a:t>
            </a:r>
          </a:p>
        </p:txBody>
      </p:sp>
      <p:grpSp>
        <p:nvGrpSpPr>
          <p:cNvPr id="64515" name="Group 2"/>
          <p:cNvGrpSpPr>
            <a:grpSpLocks/>
          </p:cNvGrpSpPr>
          <p:nvPr/>
        </p:nvGrpSpPr>
        <p:grpSpPr bwMode="auto">
          <a:xfrm>
            <a:off x="685800" y="764704"/>
            <a:ext cx="3581400" cy="579438"/>
            <a:chOff x="96" y="816"/>
            <a:chExt cx="2064" cy="365"/>
          </a:xfrm>
        </p:grpSpPr>
        <p:sp>
          <p:nvSpPr>
            <p:cNvPr id="417795" name="Text Box 3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SR         </a:t>
              </a:r>
              <a:r>
                <a:rPr lang="en-US" altLang="zh-CN" dirty="0">
                  <a:latin typeface="Arial" charset="0"/>
                </a:rPr>
                <a:t>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 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4572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562600" y="1345729"/>
            <a:ext cx="3124200" cy="2009775"/>
            <a:chOff x="2688" y="2208"/>
            <a:chExt cx="1968" cy="1266"/>
          </a:xfrm>
        </p:grpSpPr>
        <p:sp>
          <p:nvSpPr>
            <p:cNvPr id="417811" name="Rectangle 19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7812" name="Rectangle 20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7813" name="Rectangle 21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7814" name="Rectangle 22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64550" name="Line 23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1" name="Line 24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2" name="Line 25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3" name="Line 26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4" name="Line 27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5" name="Line 28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6" name="Line 29"/>
            <p:cNvSpPr>
              <a:spLocks noChangeShapeType="1"/>
            </p:cNvSpPr>
            <p:nvPr/>
          </p:nvSpPr>
          <p:spPr bwMode="auto">
            <a:xfrm>
              <a:off x="4656" y="2784"/>
              <a:ext cx="0" cy="63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7" name="Line 30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823" name="Text Box 31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417824" name="Text Box 32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7825" name="Text Box 33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7826" name="Text Box 34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303784" y="3789040"/>
            <a:ext cx="3124200" cy="2009775"/>
            <a:chOff x="2688" y="2208"/>
            <a:chExt cx="1968" cy="1266"/>
          </a:xfrm>
        </p:grpSpPr>
        <p:sp>
          <p:nvSpPr>
            <p:cNvPr id="417828" name="Rectangle 36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17829" name="Rectangle 37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7830" name="Rectangle 38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7831" name="Rectangle 39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534" name="Line 40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5" name="Line 41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6" name="Line 42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7" name="Line 43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8" name="Line 44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9" name="Line 45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0" name="Line 46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1" name="Line 47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840" name="Text Box 48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417841" name="Text Box 49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7842" name="Text Box 50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7843" name="Text Box 51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417846" name="Oval 54"/>
          <p:cNvSpPr>
            <a:spLocks noChangeArrowheads="1"/>
          </p:cNvSpPr>
          <p:nvPr/>
        </p:nvSpPr>
        <p:spPr bwMode="auto">
          <a:xfrm>
            <a:off x="465584" y="4855840"/>
            <a:ext cx="7620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417849" name="Oval 57"/>
          <p:cNvSpPr>
            <a:spLocks noChangeArrowheads="1"/>
          </p:cNvSpPr>
          <p:nvPr/>
        </p:nvSpPr>
        <p:spPr bwMode="auto">
          <a:xfrm>
            <a:off x="2218184" y="5236840"/>
            <a:ext cx="2133600" cy="5334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5867400" y="4193704"/>
            <a:ext cx="2590800" cy="1160463"/>
            <a:chOff x="3696" y="2880"/>
            <a:chExt cx="1632" cy="731"/>
          </a:xfrm>
        </p:grpSpPr>
        <p:sp>
          <p:nvSpPr>
            <p:cNvPr id="417851" name="Text Box 59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 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4528" name="AutoShape 60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529" name="Line 61"/>
            <p:cNvSpPr>
              <a:spLocks noChangeShapeType="1"/>
            </p:cNvSpPr>
            <p:nvPr/>
          </p:nvSpPr>
          <p:spPr bwMode="auto">
            <a:xfrm>
              <a:off x="4608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17854" name="Oval 62"/>
          <p:cNvSpPr>
            <a:spLocks noChangeArrowheads="1"/>
          </p:cNvSpPr>
          <p:nvPr/>
        </p:nvSpPr>
        <p:spPr bwMode="auto">
          <a:xfrm>
            <a:off x="6400800" y="2250604"/>
            <a:ext cx="2133600" cy="533400"/>
          </a:xfrm>
          <a:prstGeom prst="ellips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64525" name="Picture 6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表格 58">
                <a:extLst>
                  <a:ext uri="{FF2B5EF4-FFF2-40B4-BE49-F238E27FC236}">
                    <a16:creationId xmlns:a16="http://schemas.microsoft.com/office/drawing/2014/main" id="{89D82E0F-9327-4AB5-AB4E-9BC06E1E719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09600" y="1396678"/>
              <a:ext cx="4495800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98905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027856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  <a:gridCol w="1478889">
                      <a:extLst>
                        <a:ext uri="{9D8B030D-6E8A-4147-A177-3AD203B41FA5}">
                          <a16:colId xmlns:a16="http://schemas.microsoft.com/office/drawing/2014/main" val="763154202"/>
                        </a:ext>
                      </a:extLst>
                    </a:gridCol>
                  </a:tblGrid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S     R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表格 58">
                <a:extLst>
                  <a:ext uri="{FF2B5EF4-FFF2-40B4-BE49-F238E27FC236}">
                    <a16:creationId xmlns:a16="http://schemas.microsoft.com/office/drawing/2014/main" id="{89D82E0F-9327-4AB5-AB4E-9BC06E1E71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772557"/>
                  </p:ext>
                </p:extLst>
              </p:nvPr>
            </p:nvGraphicFramePr>
            <p:xfrm>
              <a:off x="609600" y="1396678"/>
              <a:ext cx="4495800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98905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027856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  <a:gridCol w="1478889">
                      <a:extLst>
                        <a:ext uri="{9D8B030D-6E8A-4147-A177-3AD203B41FA5}">
                          <a16:colId xmlns:a16="http://schemas.microsoft.com/office/drawing/2014/main" val="7631542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" t="-12000" r="-126300" b="-4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D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S     R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" t="-112000" r="-126300" b="-3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" t="-209211" r="-126300" b="-2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" t="-313333" r="-126300" b="-1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" t="-413333" r="-126300" b="-3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68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45" grpId="0" animBg="1" autoUpdateAnimBg="0"/>
      <p:bldP spid="417846" grpId="0" animBg="1" autoUpdateAnimBg="0"/>
      <p:bldP spid="417849" grpId="0" animBg="1"/>
      <p:bldP spid="41785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1989138"/>
            <a:ext cx="2663825" cy="1160462"/>
            <a:chOff x="3696" y="2880"/>
            <a:chExt cx="1632" cy="675"/>
          </a:xfrm>
        </p:grpSpPr>
        <p:sp>
          <p:nvSpPr>
            <p:cNvPr id="683013" name="Text Box 5"/>
            <p:cNvSpPr txBox="1">
              <a:spLocks noChangeArrowheads="1"/>
            </p:cNvSpPr>
            <p:nvPr/>
          </p:nvSpPr>
          <p:spPr bwMode="auto">
            <a:xfrm>
              <a:off x="3984" y="2880"/>
              <a:ext cx="1344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 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 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5564" name="AutoShape 6"/>
            <p:cNvSpPr>
              <a:spLocks/>
            </p:cNvSpPr>
            <p:nvPr/>
          </p:nvSpPr>
          <p:spPr bwMode="auto">
            <a:xfrm>
              <a:off x="3696" y="2976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565" name="Line 7"/>
            <p:cNvSpPr>
              <a:spLocks noChangeShapeType="1"/>
            </p:cNvSpPr>
            <p:nvPr/>
          </p:nvSpPr>
          <p:spPr bwMode="auto">
            <a:xfrm>
              <a:off x="4608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56100" y="1773238"/>
            <a:ext cx="2087563" cy="4057650"/>
            <a:chOff x="2064" y="1389"/>
            <a:chExt cx="1315" cy="2556"/>
          </a:xfrm>
        </p:grpSpPr>
        <p:grpSp>
          <p:nvGrpSpPr>
            <p:cNvPr id="65542" name="Group 9"/>
            <p:cNvGrpSpPr>
              <a:grpSpLocks/>
            </p:cNvGrpSpPr>
            <p:nvPr/>
          </p:nvGrpSpPr>
          <p:grpSpPr bwMode="auto">
            <a:xfrm>
              <a:off x="2154" y="1389"/>
              <a:ext cx="1090" cy="2556"/>
              <a:chOff x="2154" y="1389"/>
              <a:chExt cx="1090" cy="2556"/>
            </a:xfrm>
          </p:grpSpPr>
          <p:sp>
            <p:nvSpPr>
              <p:cNvPr id="65544" name="Rectangle 10"/>
              <p:cNvSpPr>
                <a:spLocks noChangeArrowheads="1"/>
              </p:cNvSpPr>
              <p:nvPr/>
            </p:nvSpPr>
            <p:spPr bwMode="auto">
              <a:xfrm>
                <a:off x="2200" y="1933"/>
                <a:ext cx="1044" cy="576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5545" name="Line 11"/>
              <p:cNvSpPr>
                <a:spLocks noChangeShapeType="1"/>
              </p:cNvSpPr>
              <p:nvPr/>
            </p:nvSpPr>
            <p:spPr bwMode="auto">
              <a:xfrm flipH="1">
                <a:off x="2562" y="2341"/>
                <a:ext cx="91" cy="16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6" name="Line 12"/>
              <p:cNvSpPr>
                <a:spLocks noChangeShapeType="1"/>
              </p:cNvSpPr>
              <p:nvPr/>
            </p:nvSpPr>
            <p:spPr bwMode="auto">
              <a:xfrm>
                <a:off x="2653" y="2341"/>
                <a:ext cx="90" cy="16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7" name="Line 13"/>
              <p:cNvSpPr>
                <a:spLocks noChangeShapeType="1"/>
              </p:cNvSpPr>
              <p:nvPr/>
            </p:nvSpPr>
            <p:spPr bwMode="auto">
              <a:xfrm>
                <a:off x="2653" y="2523"/>
                <a:ext cx="0" cy="117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8" name="Rectangle 14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09" cy="227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65549" name="Line 15"/>
              <p:cNvSpPr>
                <a:spLocks noChangeShapeType="1"/>
              </p:cNvSpPr>
              <p:nvPr/>
            </p:nvSpPr>
            <p:spPr bwMode="auto">
              <a:xfrm flipV="1">
                <a:off x="2472" y="1389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0" name="Line 16"/>
              <p:cNvSpPr>
                <a:spLocks noChangeShapeType="1"/>
              </p:cNvSpPr>
              <p:nvPr/>
            </p:nvSpPr>
            <p:spPr bwMode="auto">
              <a:xfrm flipV="1">
                <a:off x="2925" y="1389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1" name="Line 17"/>
              <p:cNvSpPr>
                <a:spLocks noChangeShapeType="1"/>
              </p:cNvSpPr>
              <p:nvPr/>
            </p:nvSpPr>
            <p:spPr bwMode="auto">
              <a:xfrm>
                <a:off x="2336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2" name="Line 18"/>
              <p:cNvSpPr>
                <a:spLocks noChangeShapeType="1"/>
              </p:cNvSpPr>
              <p:nvPr/>
            </p:nvSpPr>
            <p:spPr bwMode="auto">
              <a:xfrm>
                <a:off x="2971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27" name="Rectangle 19"/>
              <p:cNvSpPr>
                <a:spLocks noChangeArrowheads="1"/>
              </p:cNvSpPr>
              <p:nvPr/>
            </p:nvSpPr>
            <p:spPr bwMode="auto">
              <a:xfrm>
                <a:off x="2381" y="1933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83028" name="Rectangle 20"/>
              <p:cNvSpPr>
                <a:spLocks noChangeArrowheads="1"/>
              </p:cNvSpPr>
              <p:nvPr/>
            </p:nvSpPr>
            <p:spPr bwMode="auto">
              <a:xfrm>
                <a:off x="2245" y="2251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683029" name="Rectangle 21"/>
              <p:cNvSpPr>
                <a:spLocks noChangeArrowheads="1"/>
              </p:cNvSpPr>
              <p:nvPr/>
            </p:nvSpPr>
            <p:spPr bwMode="auto">
              <a:xfrm>
                <a:off x="2835" y="1933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683030" name="Rectangle 22"/>
              <p:cNvSpPr>
                <a:spLocks noChangeArrowheads="1"/>
              </p:cNvSpPr>
              <p:nvPr/>
            </p:nvSpPr>
            <p:spPr bwMode="auto">
              <a:xfrm>
                <a:off x="2880" y="2251"/>
                <a:ext cx="2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65557" name="Line 23"/>
              <p:cNvSpPr>
                <a:spLocks noChangeShapeType="1"/>
              </p:cNvSpPr>
              <p:nvPr/>
            </p:nvSpPr>
            <p:spPr bwMode="auto">
              <a:xfrm>
                <a:off x="2381" y="197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32" name="Rectangle 24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9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CP  D   </a:t>
                </a:r>
              </a:p>
            </p:txBody>
          </p:sp>
          <p:sp>
            <p:nvSpPr>
              <p:cNvPr id="65559" name="Line 25"/>
              <p:cNvSpPr>
                <a:spLocks noChangeShapeType="1"/>
              </p:cNvSpPr>
              <p:nvPr/>
            </p:nvSpPr>
            <p:spPr bwMode="auto">
              <a:xfrm>
                <a:off x="2971" y="2568"/>
                <a:ext cx="0" cy="108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0" name="Line 26"/>
              <p:cNvSpPr>
                <a:spLocks noChangeShapeType="1"/>
              </p:cNvSpPr>
              <p:nvPr/>
            </p:nvSpPr>
            <p:spPr bwMode="auto">
              <a:xfrm>
                <a:off x="2336" y="3067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1" name="Line 27"/>
              <p:cNvSpPr>
                <a:spLocks noChangeShapeType="1"/>
              </p:cNvSpPr>
              <p:nvPr/>
            </p:nvSpPr>
            <p:spPr bwMode="auto">
              <a:xfrm>
                <a:off x="2336" y="3249"/>
                <a:ext cx="6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2" name="Oval 28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91" cy="91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5543" name="Rectangle 29"/>
            <p:cNvSpPr>
              <a:spLocks noChangeArrowheads="1"/>
            </p:cNvSpPr>
            <p:nvPr/>
          </p:nvSpPr>
          <p:spPr bwMode="auto">
            <a:xfrm>
              <a:off x="2064" y="1661"/>
              <a:ext cx="1315" cy="1815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65540" name="Picture 2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59" y="2133600"/>
            <a:ext cx="384968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1"/>
          <a:stretch/>
        </p:blipFill>
        <p:spPr bwMode="auto">
          <a:xfrm>
            <a:off x="111334" y="1731963"/>
            <a:ext cx="2611438" cy="231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2987824" y="1124744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真值表</a:t>
            </a:r>
          </a:p>
        </p:txBody>
      </p: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211328" y="1163638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电路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8194" name="AutoShape 18"/>
          <p:cNvSpPr>
            <a:spLocks noChangeArrowheads="1"/>
          </p:cNvSpPr>
          <p:nvPr/>
        </p:nvSpPr>
        <p:spPr bwMode="auto">
          <a:xfrm>
            <a:off x="3161259" y="2565400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8195" name="AutoShape 19"/>
          <p:cNvSpPr>
            <a:spLocks noChangeArrowheads="1"/>
          </p:cNvSpPr>
          <p:nvPr/>
        </p:nvSpPr>
        <p:spPr bwMode="auto">
          <a:xfrm>
            <a:off x="3132684" y="3213100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8196" name="AutoShape 20"/>
          <p:cNvSpPr>
            <a:spLocks noChangeArrowheads="1"/>
          </p:cNvSpPr>
          <p:nvPr/>
        </p:nvSpPr>
        <p:spPr bwMode="auto">
          <a:xfrm>
            <a:off x="3132684" y="3875088"/>
            <a:ext cx="2305050" cy="5619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08104" y="2571750"/>
            <a:ext cx="1071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508104" y="325278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08104" y="3929063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 </a:t>
            </a:r>
            <a:r>
              <a:rPr lang="en-US" altLang="zh-CN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8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1279" name="TextBox 17"/>
          <p:cNvSpPr txBox="1">
            <a:spLocks noChangeArrowheads="1"/>
          </p:cNvSpPr>
          <p:nvPr/>
        </p:nvSpPr>
        <p:spPr bwMode="auto">
          <a:xfrm>
            <a:off x="5509171" y="4437063"/>
            <a:ext cx="1295400" cy="8302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不允许的输入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上弧形箭头 2"/>
          <p:cNvSpPr/>
          <p:nvPr/>
        </p:nvSpPr>
        <p:spPr bwMode="auto">
          <a:xfrm>
            <a:off x="4717960" y="1631250"/>
            <a:ext cx="2230303" cy="57348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40865"/>
              </p:ext>
            </p:extLst>
          </p:nvPr>
        </p:nvGraphicFramePr>
        <p:xfrm>
          <a:off x="6372200" y="2239888"/>
          <a:ext cx="198440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S   R 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Q</a:t>
                      </a:r>
                      <a:r>
                        <a:rPr lang="en-US" altLang="zh-CN" sz="2400" b="1" baseline="300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+</a:t>
                      </a: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0   0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Q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0   1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1   0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1   1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--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1"/>
          <a:stretch/>
        </p:blipFill>
        <p:spPr bwMode="auto">
          <a:xfrm>
            <a:off x="645108" y="4943135"/>
            <a:ext cx="118979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06886" y="4391025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4" grpId="0" animBg="1"/>
      <p:bldP spid="178195" grpId="0" animBg="1"/>
      <p:bldP spid="178196" grpId="0" animBg="1"/>
      <p:bldP spid="14" grpId="0"/>
      <p:bldP spid="15" grpId="0"/>
      <p:bldP spid="16" grpId="0"/>
      <p:bldP spid="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685800" y="836712"/>
            <a:ext cx="3581400" cy="579438"/>
            <a:chOff x="96" y="816"/>
            <a:chExt cx="2064" cy="365"/>
          </a:xfrm>
        </p:grpSpPr>
        <p:sp>
          <p:nvSpPr>
            <p:cNvPr id="420868" name="Text Box 4"/>
            <p:cNvSpPr txBox="1">
              <a:spLocks noChangeArrowheads="1"/>
            </p:cNvSpPr>
            <p:nvPr/>
          </p:nvSpPr>
          <p:spPr bwMode="auto">
            <a:xfrm>
              <a:off x="96" y="816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 R        </a:t>
              </a:r>
              <a:r>
                <a:rPr lang="en-US" altLang="zh-CN" dirty="0">
                  <a:latin typeface="Arial" charset="0"/>
                </a:rPr>
                <a:t>   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 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66618" name="Line 5"/>
            <p:cNvSpPr>
              <a:spLocks noChangeShapeType="1"/>
            </p:cNvSpPr>
            <p:nvPr/>
          </p:nvSpPr>
          <p:spPr bwMode="auto">
            <a:xfrm>
              <a:off x="1104" y="1008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562600" y="1417737"/>
            <a:ext cx="3124200" cy="2009775"/>
            <a:chOff x="2688" y="2208"/>
            <a:chExt cx="1968" cy="1266"/>
          </a:xfrm>
        </p:grpSpPr>
        <p:sp>
          <p:nvSpPr>
            <p:cNvPr id="420884" name="Rectangle 20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885" name="Rectangle 21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886" name="Rectangle 22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887" name="Rectangle 23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66596" name="Line 24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7" name="Line 25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8" name="Line 26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9" name="Line 27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0" name="Line 28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1" name="Line 29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2" name="Line 30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3" name="Line 31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96" name="Text Box 32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420897" name="Text Box 33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898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20899" name="Text Box 35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447800" y="4189512"/>
            <a:ext cx="3124200" cy="2009775"/>
            <a:chOff x="2688" y="2208"/>
            <a:chExt cx="1968" cy="1266"/>
          </a:xfrm>
        </p:grpSpPr>
        <p:sp>
          <p:nvSpPr>
            <p:cNvPr id="420901" name="Rectangle 37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420902" name="Rectangle 38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903" name="Rectangle 39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×</a:t>
              </a:r>
            </a:p>
          </p:txBody>
        </p:sp>
        <p:sp>
          <p:nvSpPr>
            <p:cNvPr id="420904" name="Rectangle 40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580" name="Line 41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1" name="Line 42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2" name="Line 43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3" name="Line 44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4" name="Line 45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5" name="Line 46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6" name="Line 47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7" name="Line 48"/>
            <p:cNvSpPr>
              <a:spLocks noChangeShapeType="1"/>
            </p:cNvSpPr>
            <p:nvPr/>
          </p:nvSpPr>
          <p:spPr bwMode="auto">
            <a:xfrm>
              <a:off x="2832" y="2400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13" name="Text Box 49"/>
            <p:cNvSpPr txBox="1">
              <a:spLocks noChangeArrowheads="1"/>
            </p:cNvSpPr>
            <p:nvPr/>
          </p:nvSpPr>
          <p:spPr bwMode="auto">
            <a:xfrm>
              <a:off x="3408" y="2352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0         1</a:t>
              </a:r>
            </a:p>
          </p:txBody>
        </p:sp>
        <p:sp>
          <p:nvSpPr>
            <p:cNvPr id="420914" name="Text Box 50"/>
            <p:cNvSpPr txBox="1">
              <a:spLocks noChangeArrowheads="1"/>
            </p:cNvSpPr>
            <p:nvPr/>
          </p:nvSpPr>
          <p:spPr bwMode="auto">
            <a:xfrm>
              <a:off x="2736" y="2832"/>
              <a:ext cx="384" cy="6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915" name="Text Box 51"/>
            <p:cNvSpPr txBox="1">
              <a:spLocks noChangeArrowheads="1"/>
            </p:cNvSpPr>
            <p:nvPr/>
          </p:nvSpPr>
          <p:spPr bwMode="auto">
            <a:xfrm>
              <a:off x="2688" y="2400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20916" name="Text Box 52"/>
            <p:cNvSpPr txBox="1">
              <a:spLocks noChangeArrowheads="1"/>
            </p:cNvSpPr>
            <p:nvPr/>
          </p:nvSpPr>
          <p:spPr bwMode="auto">
            <a:xfrm>
              <a:off x="2928" y="2208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420926" name="Oval 62"/>
          <p:cNvSpPr>
            <a:spLocks noChangeArrowheads="1"/>
          </p:cNvSpPr>
          <p:nvPr/>
        </p:nvSpPr>
        <p:spPr bwMode="auto">
          <a:xfrm>
            <a:off x="7010400" y="1141512"/>
            <a:ext cx="7620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420927" name="Oval 63"/>
          <p:cNvSpPr>
            <a:spLocks noChangeArrowheads="1"/>
          </p:cNvSpPr>
          <p:nvPr/>
        </p:nvSpPr>
        <p:spPr bwMode="auto">
          <a:xfrm>
            <a:off x="609600" y="5256312"/>
            <a:ext cx="7620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</a:p>
        </p:txBody>
      </p:sp>
      <p:pic>
        <p:nvPicPr>
          <p:cNvPr id="66571" name="Picture 6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5867400" y="4260950"/>
            <a:ext cx="2511425" cy="1256972"/>
            <a:chOff x="5867400" y="4260950"/>
            <a:chExt cx="2511425" cy="1256972"/>
          </a:xfrm>
        </p:grpSpPr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5867400" y="4260950"/>
              <a:ext cx="2511425" cy="995363"/>
              <a:chOff x="3696" y="2877"/>
              <a:chExt cx="1582" cy="627"/>
            </a:xfrm>
          </p:grpSpPr>
          <p:sp>
            <p:nvSpPr>
              <p:cNvPr id="420923" name="Text Box 59"/>
              <p:cNvSpPr txBox="1">
                <a:spLocks noChangeArrowheads="1"/>
              </p:cNvSpPr>
              <p:nvPr/>
            </p:nvSpPr>
            <p:spPr bwMode="auto">
              <a:xfrm>
                <a:off x="3934" y="2877"/>
                <a:ext cx="13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</a:t>
                </a:r>
                <a:r>
                  <a:rPr lang="zh-CN" alt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</a:t>
                </a:r>
                <a:r>
                  <a:rPr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T </a:t>
                </a:r>
                <a:r>
                  <a:rPr kumimoji="0" lang="en-US" altLang="zh-CN" sz="28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66574" name="AutoShape 60"/>
              <p:cNvSpPr>
                <a:spLocks/>
              </p:cNvSpPr>
              <p:nvPr/>
            </p:nvSpPr>
            <p:spPr bwMode="auto">
              <a:xfrm>
                <a:off x="3696" y="2976"/>
                <a:ext cx="192" cy="528"/>
              </a:xfrm>
              <a:prstGeom prst="leftBrace">
                <a:avLst>
                  <a:gd name="adj1" fmla="val 22917"/>
                  <a:gd name="adj2" fmla="val 50000"/>
                </a:avLst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66575" name="Line 61"/>
              <p:cNvSpPr>
                <a:spLocks noChangeShapeType="1"/>
              </p:cNvSpPr>
              <p:nvPr/>
            </p:nvSpPr>
            <p:spPr bwMode="auto">
              <a:xfrm>
                <a:off x="4596" y="2943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6248769" y="4994702"/>
              <a:ext cx="17475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 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表格 58">
                <a:extLst>
                  <a:ext uri="{FF2B5EF4-FFF2-40B4-BE49-F238E27FC236}">
                    <a16:creationId xmlns:a16="http://schemas.microsoft.com/office/drawing/2014/main" id="{7E1245CF-41D3-462C-B610-4AD14B2EEDE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2439" y="1593632"/>
              <a:ext cx="4495800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98905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027856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  <a:gridCol w="1478889">
                      <a:extLst>
                        <a:ext uri="{9D8B030D-6E8A-4147-A177-3AD203B41FA5}">
                          <a16:colId xmlns:a16="http://schemas.microsoft.com/office/drawing/2014/main" val="763154202"/>
                        </a:ext>
                      </a:extLst>
                    </a:gridCol>
                  </a:tblGrid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 err="1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Q</a:t>
                          </a:r>
                          <a:r>
                            <a:rPr lang="en-US" altLang="zh-CN" sz="2400" b="1" baseline="-30000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n+1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S     R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0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120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1</a:t>
                          </a: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2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</a:rPr>
                            <a:t>   1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表格 58">
                <a:extLst>
                  <a:ext uri="{FF2B5EF4-FFF2-40B4-BE49-F238E27FC236}">
                    <a16:creationId xmlns:a16="http://schemas.microsoft.com/office/drawing/2014/main" id="{7E1245CF-41D3-462C-B610-4AD14B2EED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568533"/>
                  </p:ext>
                </p:extLst>
              </p:nvPr>
            </p:nvGraphicFramePr>
            <p:xfrm>
              <a:off x="472439" y="1593632"/>
              <a:ext cx="4495800" cy="22860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989055">
                      <a:extLst>
                        <a:ext uri="{9D8B030D-6E8A-4147-A177-3AD203B41FA5}">
                          <a16:colId xmlns:a16="http://schemas.microsoft.com/office/drawing/2014/main" val="3050780437"/>
                        </a:ext>
                      </a:extLst>
                    </a:gridCol>
                    <a:gridCol w="1027856">
                      <a:extLst>
                        <a:ext uri="{9D8B030D-6E8A-4147-A177-3AD203B41FA5}">
                          <a16:colId xmlns:a16="http://schemas.microsoft.com/office/drawing/2014/main" val="719679520"/>
                        </a:ext>
                      </a:extLst>
                    </a:gridCol>
                    <a:gridCol w="1478889">
                      <a:extLst>
                        <a:ext uri="{9D8B030D-6E8A-4147-A177-3AD203B41FA5}">
                          <a16:colId xmlns:a16="http://schemas.microsoft.com/office/drawing/2014/main" val="7631542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6" t="-10667" r="-12660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T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S     R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4318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6" t="-110667" r="-126606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× 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270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6" t="-207895" r="-126606" b="-235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1     0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31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6" t="-312000" r="-126606" b="-1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0     1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86795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6" t="-412000" r="-126606" b="-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bg2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+mn-lt"/>
                            </a:rPr>
                            <a:t>×    0</a:t>
                          </a:r>
                          <a:endParaRPr lang="zh-CN" altLang="en-US" sz="2400" b="1" dirty="0"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9905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55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6" grpId="0" animBg="1" autoUpdateAnimBg="0"/>
      <p:bldP spid="420927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43438" y="1341438"/>
            <a:ext cx="3024187" cy="4057650"/>
            <a:chOff x="1791" y="1389"/>
            <a:chExt cx="1905" cy="2556"/>
          </a:xfrm>
        </p:grpSpPr>
        <p:sp>
          <p:nvSpPr>
            <p:cNvPr id="67590" name="Rectangle 9"/>
            <p:cNvSpPr>
              <a:spLocks noChangeArrowheads="1"/>
            </p:cNvSpPr>
            <p:nvPr/>
          </p:nvSpPr>
          <p:spPr bwMode="auto">
            <a:xfrm>
              <a:off x="2200" y="1933"/>
              <a:ext cx="1044" cy="57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7591" name="Line 10"/>
            <p:cNvSpPr>
              <a:spLocks noChangeShapeType="1"/>
            </p:cNvSpPr>
            <p:nvPr/>
          </p:nvSpPr>
          <p:spPr bwMode="auto">
            <a:xfrm flipH="1">
              <a:off x="2571" y="2341"/>
              <a:ext cx="82" cy="1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2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90" cy="16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3" name="Line 12"/>
            <p:cNvSpPr>
              <a:spLocks noChangeShapeType="1"/>
            </p:cNvSpPr>
            <p:nvPr/>
          </p:nvSpPr>
          <p:spPr bwMode="auto">
            <a:xfrm>
              <a:off x="2653" y="2523"/>
              <a:ext cx="0" cy="117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4" name="Rectangle 13"/>
            <p:cNvSpPr>
              <a:spLocks noChangeArrowheads="1"/>
            </p:cNvSpPr>
            <p:nvPr/>
          </p:nvSpPr>
          <p:spPr bwMode="auto">
            <a:xfrm>
              <a:off x="2789" y="2750"/>
              <a:ext cx="409" cy="27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7595" name="Line 14"/>
            <p:cNvSpPr>
              <a:spLocks noChangeShapeType="1"/>
            </p:cNvSpPr>
            <p:nvPr/>
          </p:nvSpPr>
          <p:spPr bwMode="auto">
            <a:xfrm flipV="1">
              <a:off x="2472" y="1389"/>
              <a:ext cx="0" cy="5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6" name="Line 15"/>
            <p:cNvSpPr>
              <a:spLocks noChangeShapeType="1"/>
            </p:cNvSpPr>
            <p:nvPr/>
          </p:nvSpPr>
          <p:spPr bwMode="auto">
            <a:xfrm flipV="1">
              <a:off x="2925" y="1389"/>
              <a:ext cx="0" cy="5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Line 16"/>
            <p:cNvSpPr>
              <a:spLocks noChangeShapeType="1"/>
            </p:cNvSpPr>
            <p:nvPr/>
          </p:nvSpPr>
          <p:spPr bwMode="auto">
            <a:xfrm>
              <a:off x="2336" y="2523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8" name="Line 17"/>
            <p:cNvSpPr>
              <a:spLocks noChangeShapeType="1"/>
            </p:cNvSpPr>
            <p:nvPr/>
          </p:nvSpPr>
          <p:spPr bwMode="auto">
            <a:xfrm>
              <a:off x="2971" y="2523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2381" y="1933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2245" y="225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84052" name="Rectangle 20"/>
            <p:cNvSpPr>
              <a:spLocks noChangeArrowheads="1"/>
            </p:cNvSpPr>
            <p:nvPr/>
          </p:nvSpPr>
          <p:spPr bwMode="auto">
            <a:xfrm>
              <a:off x="2835" y="1933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84053" name="Rectangle 21"/>
            <p:cNvSpPr>
              <a:spLocks noChangeArrowheads="1"/>
            </p:cNvSpPr>
            <p:nvPr/>
          </p:nvSpPr>
          <p:spPr bwMode="auto">
            <a:xfrm>
              <a:off x="2880" y="225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7603" name="Line 22"/>
            <p:cNvSpPr>
              <a:spLocks noChangeShapeType="1"/>
            </p:cNvSpPr>
            <p:nvPr/>
          </p:nvSpPr>
          <p:spPr bwMode="auto">
            <a:xfrm>
              <a:off x="2381" y="1979"/>
              <a:ext cx="18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154" y="3657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CP  T   </a:t>
              </a:r>
            </a:p>
          </p:txBody>
        </p:sp>
        <p:sp>
          <p:nvSpPr>
            <p:cNvPr id="67605" name="Rectangle 24"/>
            <p:cNvSpPr>
              <a:spLocks noChangeArrowheads="1"/>
            </p:cNvSpPr>
            <p:nvPr/>
          </p:nvSpPr>
          <p:spPr bwMode="auto">
            <a:xfrm>
              <a:off x="2109" y="2750"/>
              <a:ext cx="409" cy="27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7606" name="Line 25"/>
            <p:cNvSpPr>
              <a:spLocks noChangeShapeType="1"/>
            </p:cNvSpPr>
            <p:nvPr/>
          </p:nvSpPr>
          <p:spPr bwMode="auto">
            <a:xfrm>
              <a:off x="2971" y="3022"/>
              <a:ext cx="0" cy="6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7" name="Line 26"/>
            <p:cNvSpPr>
              <a:spLocks noChangeShapeType="1"/>
            </p:cNvSpPr>
            <p:nvPr/>
          </p:nvSpPr>
          <p:spPr bwMode="auto">
            <a:xfrm>
              <a:off x="2381" y="3022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8" name="Line 27"/>
            <p:cNvSpPr>
              <a:spLocks noChangeShapeType="1"/>
            </p:cNvSpPr>
            <p:nvPr/>
          </p:nvSpPr>
          <p:spPr bwMode="auto">
            <a:xfrm>
              <a:off x="2381" y="3294"/>
              <a:ext cx="59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9" name="Line 28"/>
            <p:cNvSpPr>
              <a:spLocks noChangeShapeType="1"/>
            </p:cNvSpPr>
            <p:nvPr/>
          </p:nvSpPr>
          <p:spPr bwMode="auto">
            <a:xfrm>
              <a:off x="2472" y="1797"/>
              <a:ext cx="10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0" name="Line 29"/>
            <p:cNvSpPr>
              <a:spLocks noChangeShapeType="1"/>
            </p:cNvSpPr>
            <p:nvPr/>
          </p:nvSpPr>
          <p:spPr bwMode="auto">
            <a:xfrm>
              <a:off x="3553" y="1797"/>
              <a:ext cx="0" cy="151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1" name="Line 30"/>
            <p:cNvSpPr>
              <a:spLocks noChangeShapeType="1"/>
            </p:cNvSpPr>
            <p:nvPr/>
          </p:nvSpPr>
          <p:spPr bwMode="auto">
            <a:xfrm>
              <a:off x="3107" y="3022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2" name="Line 31"/>
            <p:cNvSpPr>
              <a:spLocks noChangeShapeType="1"/>
            </p:cNvSpPr>
            <p:nvPr/>
          </p:nvSpPr>
          <p:spPr bwMode="auto">
            <a:xfrm>
              <a:off x="3107" y="3294"/>
              <a:ext cx="43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3" name="Line 32"/>
            <p:cNvSpPr>
              <a:spLocks noChangeShapeType="1"/>
            </p:cNvSpPr>
            <p:nvPr/>
          </p:nvSpPr>
          <p:spPr bwMode="auto">
            <a:xfrm flipH="1">
              <a:off x="1859" y="1661"/>
              <a:ext cx="106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4" name="Line 33"/>
            <p:cNvSpPr>
              <a:spLocks noChangeShapeType="1"/>
            </p:cNvSpPr>
            <p:nvPr/>
          </p:nvSpPr>
          <p:spPr bwMode="auto">
            <a:xfrm>
              <a:off x="1862" y="1661"/>
              <a:ext cx="15" cy="154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5" name="Line 34"/>
            <p:cNvSpPr>
              <a:spLocks noChangeShapeType="1"/>
            </p:cNvSpPr>
            <p:nvPr/>
          </p:nvSpPr>
          <p:spPr bwMode="auto">
            <a:xfrm>
              <a:off x="1882" y="3203"/>
              <a:ext cx="31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6" name="Line 35"/>
            <p:cNvSpPr>
              <a:spLocks noChangeShapeType="1"/>
            </p:cNvSpPr>
            <p:nvPr/>
          </p:nvSpPr>
          <p:spPr bwMode="auto">
            <a:xfrm flipV="1">
              <a:off x="2200" y="3022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7" name="Rectangle 36"/>
            <p:cNvSpPr>
              <a:spLocks noChangeArrowheads="1"/>
            </p:cNvSpPr>
            <p:nvPr/>
          </p:nvSpPr>
          <p:spPr bwMode="auto">
            <a:xfrm>
              <a:off x="1791" y="1480"/>
              <a:ext cx="1905" cy="208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pic>
        <p:nvPicPr>
          <p:cNvPr id="67588" name="Picture 3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/>
          <p:cNvGrpSpPr/>
          <p:nvPr/>
        </p:nvGrpSpPr>
        <p:grpSpPr>
          <a:xfrm>
            <a:off x="1907704" y="2708920"/>
            <a:ext cx="2511425" cy="1256972"/>
            <a:chOff x="5867400" y="4260950"/>
            <a:chExt cx="2511425" cy="1256972"/>
          </a:xfrm>
        </p:grpSpPr>
        <p:grpSp>
          <p:nvGrpSpPr>
            <p:cNvPr id="39" name="Group 58"/>
            <p:cNvGrpSpPr>
              <a:grpSpLocks/>
            </p:cNvGrpSpPr>
            <p:nvPr/>
          </p:nvGrpSpPr>
          <p:grpSpPr bwMode="auto">
            <a:xfrm>
              <a:off x="5867400" y="4260950"/>
              <a:ext cx="2511425" cy="995363"/>
              <a:chOff x="3696" y="2877"/>
              <a:chExt cx="1582" cy="627"/>
            </a:xfrm>
          </p:grpSpPr>
          <p:sp>
            <p:nvSpPr>
              <p:cNvPr id="41" name="Text Box 59"/>
              <p:cNvSpPr txBox="1">
                <a:spLocks noChangeArrowheads="1"/>
              </p:cNvSpPr>
              <p:nvPr/>
            </p:nvSpPr>
            <p:spPr bwMode="auto">
              <a:xfrm>
                <a:off x="3934" y="2877"/>
                <a:ext cx="13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</a:t>
                </a:r>
                <a:r>
                  <a:rPr lang="zh-CN" alt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＝</a:t>
                </a:r>
                <a:r>
                  <a:rPr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T </a:t>
                </a:r>
                <a:r>
                  <a:rPr kumimoji="0" lang="en-US" altLang="zh-CN" sz="28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  <a:r>
                  <a:rPr kumimoji="0" lang="en-US" altLang="zh-CN" sz="2800" b="1" baseline="-25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n</a:t>
                </a:r>
                <a:r>
                  <a:rPr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42" name="AutoShape 60"/>
              <p:cNvSpPr>
                <a:spLocks/>
              </p:cNvSpPr>
              <p:nvPr/>
            </p:nvSpPr>
            <p:spPr bwMode="auto">
              <a:xfrm>
                <a:off x="3696" y="2976"/>
                <a:ext cx="192" cy="528"/>
              </a:xfrm>
              <a:prstGeom prst="leftBrace">
                <a:avLst>
                  <a:gd name="adj1" fmla="val 22917"/>
                  <a:gd name="adj2" fmla="val 50000"/>
                </a:avLst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4596" y="2943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6248769" y="4994702"/>
              <a:ext cx="16482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＝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 </a:t>
              </a:r>
              <a:r>
                <a:rPr kumimoji="0" lang="en-US" altLang="zh-CN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</p:grp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卡诺图法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68611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边沿触发触发器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2977778"/>
            <a:ext cx="3333750" cy="1995487"/>
            <a:chOff x="874" y="855"/>
            <a:chExt cx="2100" cy="1257"/>
          </a:xfrm>
        </p:grpSpPr>
        <p:grpSp>
          <p:nvGrpSpPr>
            <p:cNvPr id="12318" name="Group 5"/>
            <p:cNvGrpSpPr>
              <a:grpSpLocks/>
            </p:cNvGrpSpPr>
            <p:nvPr/>
          </p:nvGrpSpPr>
          <p:grpSpPr bwMode="auto">
            <a:xfrm>
              <a:off x="1488" y="912"/>
              <a:ext cx="624" cy="384"/>
              <a:chOff x="2064" y="1536"/>
              <a:chExt cx="624" cy="384"/>
            </a:xfrm>
          </p:grpSpPr>
          <p:sp>
            <p:nvSpPr>
              <p:cNvPr id="12340" name="Arc 6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1" name="Arc 7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2" name="Arc 8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3" name="Oval 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19" name="Line 10"/>
            <p:cNvSpPr>
              <a:spLocks noChangeShapeType="1"/>
            </p:cNvSpPr>
            <p:nvPr/>
          </p:nvSpPr>
          <p:spPr bwMode="auto">
            <a:xfrm flipH="1">
              <a:off x="1104" y="100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320" name="Group 11"/>
            <p:cNvGrpSpPr>
              <a:grpSpLocks/>
            </p:cNvGrpSpPr>
            <p:nvPr/>
          </p:nvGrpSpPr>
          <p:grpSpPr bwMode="auto">
            <a:xfrm>
              <a:off x="1488" y="1680"/>
              <a:ext cx="624" cy="384"/>
              <a:chOff x="2064" y="1536"/>
              <a:chExt cx="624" cy="384"/>
            </a:xfrm>
          </p:grpSpPr>
          <p:sp>
            <p:nvSpPr>
              <p:cNvPr id="12336" name="Arc 12"/>
              <p:cNvSpPr>
                <a:spLocks/>
              </p:cNvSpPr>
              <p:nvPr/>
            </p:nvSpPr>
            <p:spPr bwMode="auto">
              <a:xfrm>
                <a:off x="2064" y="1536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7" name="Arc 13"/>
              <p:cNvSpPr>
                <a:spLocks/>
              </p:cNvSpPr>
              <p:nvPr/>
            </p:nvSpPr>
            <p:spPr bwMode="auto">
              <a:xfrm flipV="1">
                <a:off x="2064" y="1728"/>
                <a:ext cx="528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8" name="Arc 14"/>
              <p:cNvSpPr>
                <a:spLocks/>
              </p:cNvSpPr>
              <p:nvPr/>
            </p:nvSpPr>
            <p:spPr bwMode="auto">
              <a:xfrm>
                <a:off x="2064" y="1536"/>
                <a:ext cx="96" cy="375"/>
              </a:xfrm>
              <a:custGeom>
                <a:avLst/>
                <a:gdLst>
                  <a:gd name="T0" fmla="*/ 0 w 21600"/>
                  <a:gd name="T1" fmla="*/ 0 h 42159"/>
                  <a:gd name="T2" fmla="*/ 0 w 21600"/>
                  <a:gd name="T3" fmla="*/ 0 h 42159"/>
                  <a:gd name="T4" fmla="*/ 0 w 21600"/>
                  <a:gd name="T5" fmla="*/ 0 h 4215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159"/>
                  <a:gd name="T11" fmla="*/ 21600 w 21600"/>
                  <a:gd name="T12" fmla="*/ 42159 h 42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15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</a:path>
                  <a:path w="21600" h="4215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0976"/>
                      <a:pt x="15550" y="39282"/>
                      <a:pt x="6624" y="4215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9" name="Oval 1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21" name="Line 16"/>
            <p:cNvSpPr>
              <a:spLocks noChangeShapeType="1"/>
            </p:cNvSpPr>
            <p:nvPr/>
          </p:nvSpPr>
          <p:spPr bwMode="auto">
            <a:xfrm flipH="1">
              <a:off x="1104" y="1968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2" name="Line 17"/>
            <p:cNvSpPr>
              <a:spLocks noChangeShapeType="1"/>
            </p:cNvSpPr>
            <p:nvPr/>
          </p:nvSpPr>
          <p:spPr bwMode="auto">
            <a:xfrm>
              <a:off x="1296" y="1200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3" name="Line 18"/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4" name="Line 19"/>
            <p:cNvSpPr>
              <a:spLocks noChangeShapeType="1"/>
            </p:cNvSpPr>
            <p:nvPr/>
          </p:nvSpPr>
          <p:spPr bwMode="auto">
            <a:xfrm>
              <a:off x="1296" y="1776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5" name="Line 20"/>
            <p:cNvSpPr>
              <a:spLocks noChangeShapeType="1"/>
            </p:cNvSpPr>
            <p:nvPr/>
          </p:nvSpPr>
          <p:spPr bwMode="auto">
            <a:xfrm>
              <a:off x="2112" y="1872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6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7" name="Line 22"/>
            <p:cNvSpPr>
              <a:spLocks noChangeShapeType="1"/>
            </p:cNvSpPr>
            <p:nvPr/>
          </p:nvSpPr>
          <p:spPr bwMode="auto">
            <a:xfrm flipV="1">
              <a:off x="230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8" name="Line 23"/>
            <p:cNvSpPr>
              <a:spLocks noChangeShapeType="1"/>
            </p:cNvSpPr>
            <p:nvPr/>
          </p:nvSpPr>
          <p:spPr bwMode="auto">
            <a:xfrm>
              <a:off x="1296" y="1191"/>
              <a:ext cx="0" cy="15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9" name="Line 24"/>
            <p:cNvSpPr>
              <a:spLocks noChangeShapeType="1"/>
            </p:cNvSpPr>
            <p:nvPr/>
          </p:nvSpPr>
          <p:spPr bwMode="auto">
            <a:xfrm>
              <a:off x="1296" y="1335"/>
              <a:ext cx="1008" cy="3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0" name="Line 25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1" name="Line 26"/>
            <p:cNvSpPr>
              <a:spLocks noChangeShapeType="1"/>
            </p:cNvSpPr>
            <p:nvPr/>
          </p:nvSpPr>
          <p:spPr bwMode="auto">
            <a:xfrm flipV="1">
              <a:off x="1296" y="1296"/>
              <a:ext cx="1008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2" name="Text Box 27"/>
            <p:cNvSpPr txBox="1">
              <a:spLocks noChangeArrowheads="1"/>
            </p:cNvSpPr>
            <p:nvPr/>
          </p:nvSpPr>
          <p:spPr bwMode="auto">
            <a:xfrm>
              <a:off x="2688" y="95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2333" name="Text Box 28"/>
            <p:cNvSpPr txBox="1">
              <a:spLocks noChangeArrowheads="1"/>
            </p:cNvSpPr>
            <p:nvPr/>
          </p:nvSpPr>
          <p:spPr bwMode="auto">
            <a:xfrm>
              <a:off x="2671" y="1730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334" name="Text Box 29"/>
            <p:cNvSpPr txBox="1">
              <a:spLocks noChangeArrowheads="1"/>
            </p:cNvSpPr>
            <p:nvPr/>
          </p:nvSpPr>
          <p:spPr bwMode="auto">
            <a:xfrm>
              <a:off x="874" y="855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R</a:t>
              </a:r>
            </a:p>
          </p:txBody>
        </p:sp>
        <p:sp>
          <p:nvSpPr>
            <p:cNvPr id="12335" name="Text Box 30"/>
            <p:cNvSpPr txBox="1">
              <a:spLocks noChangeArrowheads="1"/>
            </p:cNvSpPr>
            <p:nvPr/>
          </p:nvSpPr>
          <p:spPr bwMode="auto">
            <a:xfrm>
              <a:off x="883" y="18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S</a:t>
              </a:r>
            </a:p>
          </p:txBody>
        </p:sp>
      </p:grpSp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340917" y="1469008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 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R =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0 0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587500" y="2780928"/>
            <a:ext cx="377825" cy="2441575"/>
            <a:chOff x="864" y="766"/>
            <a:chExt cx="238" cy="1538"/>
          </a:xfrm>
        </p:grpSpPr>
        <p:sp>
          <p:nvSpPr>
            <p:cNvPr id="12316" name="Text Box 35"/>
            <p:cNvSpPr txBox="1">
              <a:spLocks noChangeArrowheads="1"/>
            </p:cNvSpPr>
            <p:nvPr/>
          </p:nvSpPr>
          <p:spPr bwMode="auto">
            <a:xfrm>
              <a:off x="864" y="76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2317" name="Text Box 36"/>
            <p:cNvSpPr txBox="1">
              <a:spLocks noChangeArrowheads="1"/>
            </p:cNvSpPr>
            <p:nvPr/>
          </p:nvSpPr>
          <p:spPr bwMode="auto">
            <a:xfrm>
              <a:off x="864" y="201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841482" y="3206279"/>
            <a:ext cx="2386013" cy="1603375"/>
            <a:chOff x="1200" y="2064"/>
            <a:chExt cx="1503" cy="1010"/>
          </a:xfrm>
        </p:grpSpPr>
        <p:sp>
          <p:nvSpPr>
            <p:cNvPr id="12300" name="AutoShape 38"/>
            <p:cNvSpPr>
              <a:spLocks noChangeArrowheads="1"/>
            </p:cNvSpPr>
            <p:nvPr/>
          </p:nvSpPr>
          <p:spPr bwMode="auto">
            <a:xfrm rot="5400000">
              <a:off x="1464" y="208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1" name="Oval 39"/>
            <p:cNvSpPr>
              <a:spLocks noChangeArrowheads="1"/>
            </p:cNvSpPr>
            <p:nvPr/>
          </p:nvSpPr>
          <p:spPr bwMode="auto">
            <a:xfrm>
              <a:off x="1728" y="216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2" name="Line 40"/>
            <p:cNvSpPr>
              <a:spLocks noChangeShapeType="1"/>
            </p:cNvSpPr>
            <p:nvPr/>
          </p:nvSpPr>
          <p:spPr bwMode="auto">
            <a:xfrm>
              <a:off x="1200" y="220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3" name="Line 41"/>
            <p:cNvSpPr>
              <a:spLocks noChangeShapeType="1"/>
            </p:cNvSpPr>
            <p:nvPr/>
          </p:nvSpPr>
          <p:spPr bwMode="auto">
            <a:xfrm>
              <a:off x="1824" y="220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4" name="AutoShape 42"/>
            <p:cNvSpPr>
              <a:spLocks noChangeArrowheads="1"/>
            </p:cNvSpPr>
            <p:nvPr/>
          </p:nvSpPr>
          <p:spPr bwMode="auto">
            <a:xfrm rot="5400000">
              <a:off x="1464" y="280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5" name="Oval 43"/>
            <p:cNvSpPr>
              <a:spLocks noChangeArrowheads="1"/>
            </p:cNvSpPr>
            <p:nvPr/>
          </p:nvSpPr>
          <p:spPr bwMode="auto">
            <a:xfrm>
              <a:off x="172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6" name="Line 44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7" name="Line 45"/>
            <p:cNvSpPr>
              <a:spLocks noChangeShapeType="1"/>
            </p:cNvSpPr>
            <p:nvPr/>
          </p:nvSpPr>
          <p:spPr bwMode="auto">
            <a:xfrm>
              <a:off x="1824" y="2928"/>
              <a:ext cx="57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8" name="Line 46"/>
            <p:cNvSpPr>
              <a:spLocks noChangeShapeType="1"/>
            </p:cNvSpPr>
            <p:nvPr/>
          </p:nvSpPr>
          <p:spPr bwMode="auto">
            <a:xfrm>
              <a:off x="2016" y="220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9" name="Line 47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0" name="Line 48"/>
            <p:cNvSpPr>
              <a:spLocks noChangeShapeType="1"/>
            </p:cNvSpPr>
            <p:nvPr/>
          </p:nvSpPr>
          <p:spPr bwMode="auto">
            <a:xfrm>
              <a:off x="1200" y="220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1" name="Line 49"/>
            <p:cNvSpPr>
              <a:spLocks noChangeShapeType="1"/>
            </p:cNvSpPr>
            <p:nvPr/>
          </p:nvSpPr>
          <p:spPr bwMode="auto">
            <a:xfrm>
              <a:off x="1200" y="2400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2" name="Line 50"/>
            <p:cNvSpPr>
              <a:spLocks noChangeShapeType="1"/>
            </p:cNvSpPr>
            <p:nvPr/>
          </p:nvSpPr>
          <p:spPr bwMode="auto">
            <a:xfrm>
              <a:off x="1200" y="27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3" name="Line 51"/>
            <p:cNvSpPr>
              <a:spLocks noChangeShapeType="1"/>
            </p:cNvSpPr>
            <p:nvPr/>
          </p:nvSpPr>
          <p:spPr bwMode="auto">
            <a:xfrm flipV="1">
              <a:off x="1200" y="2400"/>
              <a:ext cx="81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4" name="Text Box 52"/>
            <p:cNvSpPr txBox="1">
              <a:spLocks noChangeArrowheads="1"/>
            </p:cNvSpPr>
            <p:nvPr/>
          </p:nvSpPr>
          <p:spPr bwMode="auto">
            <a:xfrm>
              <a:off x="2400" y="2064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12315" name="Text Box 53"/>
            <p:cNvSpPr txBox="1">
              <a:spLocks noChangeArrowheads="1"/>
            </p:cNvSpPr>
            <p:nvPr/>
          </p:nvSpPr>
          <p:spPr bwMode="auto">
            <a:xfrm>
              <a:off x="2400" y="2786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Q</a:t>
              </a:r>
              <a:r>
                <a:rPr lang="en-US" altLang="zh-CN" sz="2400" b="1">
                  <a:solidFill>
                    <a:schemeClr val="bg2"/>
                  </a:solidFill>
                </a:rPr>
                <a:t>’</a:t>
              </a:r>
              <a:endParaRPr lang="en-US" altLang="zh-CN" sz="2400" b="1">
                <a:solidFill>
                  <a:schemeClr val="bg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 rot="16200000">
            <a:off x="4857967" y="3582430"/>
            <a:ext cx="530225" cy="609600"/>
            <a:chOff x="1414" y="2304"/>
            <a:chExt cx="334" cy="384"/>
          </a:xfrm>
        </p:grpSpPr>
        <p:sp>
          <p:nvSpPr>
            <p:cNvPr id="12298" name="AutoShape 55"/>
            <p:cNvSpPr>
              <a:spLocks noChangeArrowheads="1"/>
            </p:cNvSpPr>
            <p:nvPr/>
          </p:nvSpPr>
          <p:spPr bwMode="auto">
            <a:xfrm>
              <a:off x="1414" y="230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9" name="Rectangle 56"/>
            <p:cNvSpPr>
              <a:spLocks noChangeArrowheads="1"/>
            </p:cNvSpPr>
            <p:nvPr/>
          </p:nvSpPr>
          <p:spPr bwMode="auto">
            <a:xfrm>
              <a:off x="1632" y="234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3538538" y="1828799"/>
            <a:ext cx="2879725" cy="609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保持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:   Q</a:t>
            </a:r>
            <a:r>
              <a:rPr lang="en-US" altLang="zh-CN" sz="2400" b="1" baseline="-25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n+1</a:t>
            </a:r>
            <a:r>
              <a:rPr lang="en-US" altLang="zh-CN" sz="2400" b="1" baseline="50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Q</a:t>
            </a:r>
            <a:r>
              <a:rPr lang="en-US" altLang="zh-CN" sz="2400" b="1" baseline="-25000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400" b="1">
                <a:solidFill>
                  <a:schemeClr val="bg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endParaRPr lang="zh-CN" altLang="en-US" sz="2400" b="1" baseline="50000">
              <a:solidFill>
                <a:schemeClr val="bg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12296" name="Picture 6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0" y="188913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S-R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锁存器（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Set-Reset Latch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AC339-1079-46B0-9B89-333E5280950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3528" y="920105"/>
            <a:ext cx="218631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真值表分析</a:t>
            </a:r>
            <a:r>
              <a:rPr lang="en-US" altLang="zh-CN" b="1" dirty="0" smtClean="0"/>
              <a:t>-1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3" grpId="0" autoUpdateAnimBg="0"/>
      <p:bldP spid="197689" grpId="0" animBg="1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90EE9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33153</TotalTime>
  <Words>4318</Words>
  <Application>Microsoft Office PowerPoint</Application>
  <PresentationFormat>全屏显示(4:3)</PresentationFormat>
  <Paragraphs>1367</Paragraphs>
  <Slides>82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103" baseType="lpstr">
      <vt:lpstr>Arial Unicode MS</vt:lpstr>
      <vt:lpstr>仿宋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Microsoft Yi Baiti</vt:lpstr>
      <vt:lpstr>Symbol</vt:lpstr>
      <vt:lpstr>Tahoma</vt:lpstr>
      <vt:lpstr>Times New Roman</vt:lpstr>
      <vt:lpstr>Wingdings</vt:lpstr>
      <vt:lpstr>Wingdings 2</vt:lpstr>
      <vt:lpstr>Soaring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2738</cp:revision>
  <dcterms:created xsi:type="dcterms:W3CDTF">2002-03-18T12:39:57Z</dcterms:created>
  <dcterms:modified xsi:type="dcterms:W3CDTF">2020-10-01T14:28:23Z</dcterms:modified>
</cp:coreProperties>
</file>