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9" r:id="rId12"/>
    <p:sldId id="271" r:id="rId13"/>
    <p:sldId id="274" r:id="rId14"/>
    <p:sldId id="272" r:id="rId15"/>
    <p:sldId id="275" r:id="rId16"/>
    <p:sldId id="276" r:id="rId17"/>
    <p:sldId id="277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3490" y="2077720"/>
            <a:ext cx="9435465" cy="1912620"/>
          </a:xfrm>
        </p:spPr>
        <p:txBody>
          <a:bodyPr anchor="ctr" anchorCtr="0">
            <a:normAutofit/>
          </a:bodyPr>
          <a:lstStyle/>
          <a:p>
            <a:r>
              <a:rPr lang="zh-CN" altLang="en-US" sz="7200" b="1"/>
              <a:t>《数字逻辑》课程设计</a:t>
            </a:r>
            <a:endParaRPr lang="zh-CN" altLang="en-US" sz="7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3490" y="2077720"/>
            <a:ext cx="9435465" cy="1912620"/>
          </a:xfrm>
        </p:spPr>
        <p:txBody>
          <a:bodyPr anchor="ctr" anchorCtr="0">
            <a:normAutofit/>
          </a:bodyPr>
          <a:p>
            <a:pPr algn="ctr"/>
            <a:r>
              <a:rPr lang="en-US" altLang="zh-CN" sz="7200"/>
              <a:t>3</a:t>
            </a:r>
            <a:r>
              <a:rPr lang="zh-CN" altLang="en-US" sz="7200"/>
              <a:t>、流程介绍</a:t>
            </a:r>
            <a:endParaRPr lang="zh-CN" altLang="en-US"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99465" y="309245"/>
            <a:ext cx="595376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首先在</a:t>
            </a:r>
            <a:r>
              <a:rPr lang="zh-CN" altLang="en-US">
                <a:sym typeface="+mn-ea"/>
              </a:rPr>
              <a:t>code文件夹下书写设计电路的代码：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1.1 以下代码将给出：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mem_data_sync.v </a:t>
            </a:r>
            <a:r>
              <a:rPr lang="zh-CN" altLang="en-US">
                <a:sym typeface="+mn-ea"/>
              </a:rPr>
              <a:t>数据打拍代码，由于输入数据计算会有延迟，因此需要打拍才能正常完成数据的累加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register.v</a:t>
            </a:r>
            <a:r>
              <a:rPr lang="zh-CN" altLang="en-US">
                <a:sym typeface="+mn-ea"/>
              </a:rPr>
              <a:t> 寄存器打拍，在mem_data_sync中被调用，只需使用</a:t>
            </a:r>
            <a:r>
              <a:rPr lang="zh-CN" altLang="en-US">
                <a:sym typeface="+mn-ea"/>
              </a:rPr>
              <a:t>mem_data_sync即可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smg_ip_model.v</a:t>
            </a:r>
            <a:r>
              <a:rPr lang="zh-CN" altLang="en-US">
                <a:sym typeface="+mn-ea"/>
              </a:rPr>
              <a:t> 数码管显示代码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TOP.v</a:t>
            </a:r>
            <a:r>
              <a:rPr lang="zh-CN" altLang="en-US">
                <a:sym typeface="+mn-ea"/>
              </a:rPr>
              <a:t> 顶层模块，将给出框架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1.2 以下代码结构仅供参考也可以自己设计：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GEMM.v</a:t>
            </a:r>
            <a:r>
              <a:rPr lang="zh-CN" altLang="en-US">
                <a:sym typeface="+mn-ea"/>
              </a:rPr>
              <a:t> gemm计算模块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PE.v</a:t>
            </a:r>
            <a:r>
              <a:rPr lang="zh-CN" altLang="en-US">
                <a:sym typeface="+mn-ea"/>
              </a:rPr>
              <a:t> 计算单元模块，在</a:t>
            </a:r>
            <a:r>
              <a:rPr lang="zh-CN" altLang="en-US">
                <a:sym typeface="+mn-ea"/>
              </a:rPr>
              <a:t>GEMM中被调用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- </a:t>
            </a:r>
            <a:r>
              <a:rPr lang="zh-CN" altLang="en-US" b="1">
                <a:sym typeface="+mn-ea"/>
              </a:rPr>
              <a:t>find_max.v</a:t>
            </a:r>
            <a:r>
              <a:rPr lang="zh-CN" altLang="en-US">
                <a:sym typeface="+mn-ea"/>
              </a:rPr>
              <a:t> 排序模块，用于找出最大参数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7725" y="1574165"/>
            <a:ext cx="2019300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9110" y="1721485"/>
            <a:ext cx="6202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vivado</a:t>
            </a:r>
            <a:r>
              <a:rPr lang="zh-CN" altLang="en-US">
                <a:sym typeface="+mn-ea"/>
              </a:rPr>
              <a:t>工程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详细文档见附件</a:t>
            </a:r>
            <a:r>
              <a:rPr lang="en-US" altLang="zh-CN">
                <a:sym typeface="+mn-ea"/>
              </a:rPr>
              <a:t>) </a:t>
            </a: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zh-CN">
                <a:sym typeface="+mn-ea"/>
              </a:rPr>
              <a:t>通过</a:t>
            </a:r>
            <a:r>
              <a:rPr lang="en-US" altLang="zh-CN">
                <a:sym typeface="+mn-ea"/>
              </a:rPr>
              <a:t>xilinx</a:t>
            </a:r>
            <a:r>
              <a:rPr lang="zh-CN" altLang="en-US">
                <a:sym typeface="+mn-ea"/>
              </a:rPr>
              <a:t>自带模块</a:t>
            </a:r>
            <a:r>
              <a:rPr lang="en-US" altLang="zh-CN">
                <a:sym typeface="+mn-ea"/>
              </a:rPr>
              <a:t>block generator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inp_rom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wgt_rom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acc_ram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2.2 </a:t>
            </a:r>
            <a:r>
              <a:rPr lang="zh-CN">
                <a:sym typeface="+mn-ea"/>
              </a:rPr>
              <a:t>在</a:t>
            </a:r>
            <a:r>
              <a:rPr lang="en-US" altLang="zh-CN">
                <a:sym typeface="+mn-ea"/>
              </a:rPr>
              <a:t>TOP</a:t>
            </a:r>
            <a:r>
              <a:rPr lang="zh-CN" altLang="en-US">
                <a:sym typeface="+mn-ea"/>
              </a:rPr>
              <a:t>中调用创建的</a:t>
            </a:r>
            <a:r>
              <a:rPr lang="en-US" altLang="zh-CN">
                <a:sym typeface="+mn-ea"/>
              </a:rPr>
              <a:t>rom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ram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rom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ram</a:t>
            </a:r>
            <a:r>
              <a:rPr lang="zh-CN" altLang="en-US">
                <a:sym typeface="+mn-ea"/>
              </a:rPr>
              <a:t>的接口与计算单元</a:t>
            </a:r>
            <a:r>
              <a:rPr lang="en-US" altLang="zh-CN">
                <a:sym typeface="+mn-ea"/>
              </a:rPr>
              <a:t>GEMM</a:t>
            </a:r>
            <a:r>
              <a:rPr lang="zh-CN" altLang="en-US">
                <a:sym typeface="+mn-ea"/>
              </a:rPr>
              <a:t>等连线。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2.3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vivado</a:t>
            </a:r>
            <a:r>
              <a:rPr lang="zh-CN" altLang="en-US">
                <a:sym typeface="+mn-ea"/>
              </a:rPr>
              <a:t>中通过</a:t>
            </a:r>
            <a:r>
              <a:rPr lang="en-US" altLang="zh-CN">
                <a:sym typeface="+mn-ea"/>
              </a:rPr>
              <a:t>infer.py</a:t>
            </a:r>
            <a:r>
              <a:rPr lang="zh-CN" altLang="en-US">
                <a:sym typeface="+mn-ea"/>
              </a:rPr>
              <a:t>脚本生成的</a:t>
            </a:r>
            <a:r>
              <a:rPr lang="en-US" altLang="zh-CN">
                <a:sym typeface="+mn-ea"/>
              </a:rPr>
              <a:t>coe</a:t>
            </a:r>
            <a:r>
              <a:rPr lang="zh-CN" altLang="en-US">
                <a:sym typeface="+mn-ea"/>
              </a:rPr>
              <a:t>文件初始化</a:t>
            </a:r>
            <a:r>
              <a:rPr lang="en-US" altLang="zh-CN">
                <a:sym typeface="+mn-ea"/>
              </a:rPr>
              <a:t>ram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rom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详细操作见附件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RTL</a:t>
            </a:r>
            <a:r>
              <a:rPr lang="zh-CN" altLang="en-US">
                <a:sym typeface="+mn-ea"/>
              </a:rPr>
              <a:t>仿真。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0" y="1591945"/>
            <a:ext cx="49530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7230" y="2345055"/>
            <a:ext cx="31743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en-US">
                <a:sym typeface="+mn-ea"/>
              </a:rPr>
              <a:t>3. </a:t>
            </a:r>
            <a:r>
              <a:rPr lang="zh-CN" altLang="en-US">
                <a:sym typeface="+mn-ea"/>
              </a:rPr>
              <a:t>上板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>
                <a:sym typeface="+mn-ea"/>
              </a:rPr>
              <a:t>3.1 </a:t>
            </a:r>
            <a:r>
              <a:rPr lang="zh-CN" altLang="en-US">
                <a:sym typeface="+mn-ea"/>
              </a:rPr>
              <a:t>进行综合测试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implementation</a:t>
            </a: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3.3 </a:t>
            </a:r>
            <a:r>
              <a:rPr lang="zh-CN" altLang="en-US">
                <a:sym typeface="+mn-ea"/>
              </a:rPr>
              <a:t>生成比特流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3.4 </a:t>
            </a:r>
            <a:r>
              <a:rPr lang="zh-CN" altLang="en-US">
                <a:sym typeface="+mn-ea"/>
              </a:rPr>
              <a:t>连接上板查看结果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625" y="200660"/>
            <a:ext cx="2647950" cy="6457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3490" y="2077720"/>
            <a:ext cx="9435465" cy="1912620"/>
          </a:xfrm>
        </p:spPr>
        <p:txBody>
          <a:bodyPr anchor="ctr" anchorCtr="0">
            <a:normAutofit/>
          </a:bodyPr>
          <a:p>
            <a:pPr algn="ctr"/>
            <a:r>
              <a:rPr lang="en-US" altLang="zh-CN" sz="7200"/>
              <a:t>4</a:t>
            </a:r>
            <a:r>
              <a:rPr lang="zh-CN" altLang="en-US" sz="7200"/>
              <a:t>、成果展示</a:t>
            </a:r>
            <a:endParaRPr lang="zh-CN" altLang="en-US"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_cgi-bin_mmwebwx-bin_webwxgetmsgimg__&amp;MsgID=1815755140454859685&amp;skey=@crypt_46594171_ade724c71f27bdc4d48194b1ba4f03ef&amp;mmweb_appid=wx_webfilehel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32385"/>
            <a:ext cx="12253595" cy="689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_cgi-bin_mmwebwx-bin_webwxgetmsgimg__&amp;MsgID=3898511958097954845&amp;skey=@crypt_46594171_ade724c71f27bdc4d48194b1ba4f03ef&amp;mmweb_appid=wx_webfilehel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3490" y="2077720"/>
            <a:ext cx="9435465" cy="1912620"/>
          </a:xfrm>
        </p:spPr>
        <p:txBody>
          <a:bodyPr anchor="ctr" anchorCtr="0">
            <a:normAutofit/>
          </a:bodyPr>
          <a:p>
            <a:pPr algn="ctr"/>
            <a:r>
              <a:rPr lang="en-US" altLang="zh-CN" sz="7200"/>
              <a:t>1</a:t>
            </a:r>
            <a:r>
              <a:rPr lang="zh-CN" altLang="en-US" sz="7200"/>
              <a:t>、背景介绍</a:t>
            </a:r>
            <a:endParaRPr lang="zh-CN" altLang="en-US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42925" y="3451225"/>
            <a:ext cx="111067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 b="1"/>
              <a:t>LeNet</a:t>
            </a:r>
            <a:r>
              <a:rPr lang="zh-CN" altLang="en-US"/>
              <a:t>是卷积神经网络（CNN）的先驱之一，用于手写数字识别，由卷积层、池化层和全连接层组成一共</a:t>
            </a:r>
            <a:r>
              <a:rPr lang="en-US" altLang="zh-CN"/>
              <a:t>5</a:t>
            </a:r>
            <a:r>
              <a:rPr lang="zh-CN" altLang="en-US"/>
              <a:t>层。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卷积层主要用于提取输入数据中的特征。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池化层用于减小特征图的空间尺寸，减少计算量，同时保留关键信息。</a:t>
            </a:r>
            <a:endParaRPr lang="en-US" altLang="zh-CN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全连接层用于将前面层提取的特征整合到输出层，进行最终的分类或回归。</a:t>
            </a:r>
            <a:endParaRPr lang="en-US" altLang="zh-CN"/>
          </a:p>
          <a:p>
            <a:pPr algn="just" fontAlgn="auto">
              <a:lnSpc>
                <a:spcPct val="150000"/>
              </a:lnSpc>
            </a:pPr>
            <a:r>
              <a:rPr lang="zh-CN" altLang="en-US"/>
              <a:t>将手写数字图片</a:t>
            </a:r>
            <a:r>
              <a:rPr lang="en-US" altLang="zh-CN"/>
              <a:t>(28*28*1)</a:t>
            </a:r>
            <a:r>
              <a:rPr lang="zh-CN" altLang="en-US"/>
              <a:t>输入到</a:t>
            </a:r>
            <a:r>
              <a:rPr lang="en-US" altLang="zh-CN"/>
              <a:t>LeNet</a:t>
            </a:r>
            <a:r>
              <a:rPr lang="zh-CN" altLang="en-US"/>
              <a:t>中依次经过两组卷积层、池化层后输入到全连接层得到</a:t>
            </a:r>
            <a:r>
              <a:rPr lang="en-US" altLang="zh-CN"/>
              <a:t>10</a:t>
            </a:r>
            <a:r>
              <a:rPr lang="zh-CN" altLang="en-US"/>
              <a:t>个数，分别对应数字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，参数最大的就是最终识别出的结果。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96520"/>
            <a:ext cx="9279255" cy="3354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55270"/>
            <a:ext cx="10372725" cy="2390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425" y="3456305"/>
            <a:ext cx="5673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  <a:buClrTx/>
              <a:buSzTx/>
              <a:buNone/>
            </a:pPr>
            <a:r>
              <a:rPr lang="en-US" altLang="zh-CN"/>
              <a:t>我们只需要实现</a:t>
            </a:r>
            <a:r>
              <a:rPr lang="en-US" altLang="zh-CN" b="1"/>
              <a:t>全连接层fconn</a:t>
            </a:r>
            <a:r>
              <a:rPr lang="en-US" altLang="zh-CN"/>
              <a:t>以及最后的</a:t>
            </a:r>
            <a:r>
              <a:rPr lang="en-US" altLang="zh-CN" b="1"/>
              <a:t>结果排序</a:t>
            </a:r>
            <a:r>
              <a:rPr lang="zh-CN" altLang="en-US"/>
              <a:t>！</a:t>
            </a:r>
            <a:endParaRPr lang="en-US" altLang="zh-CN"/>
          </a:p>
          <a:p>
            <a:pPr algn="just" fontAlgn="auto">
              <a:lnSpc>
                <a:spcPct val="150000"/>
              </a:lnSpc>
            </a:pPr>
            <a:r>
              <a:rPr lang="zh-CN" altLang="en-US"/>
              <a:t>全连接层的参数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zh-CN" altLang="en-US"/>
              <a:t>输入</a:t>
            </a:r>
            <a:r>
              <a:rPr lang="en-US" altLang="zh-CN"/>
              <a:t>	input: 1*1*96	weight: 1*1*96*10</a:t>
            </a:r>
            <a:endParaRPr lang="en-US" altLang="zh-CN"/>
          </a:p>
          <a:p>
            <a:pPr algn="just" fontAlgn="auto">
              <a:lnSpc>
                <a:spcPct val="150000"/>
              </a:lnSpc>
            </a:pPr>
            <a:r>
              <a:rPr lang="zh-CN" altLang="en-US"/>
              <a:t>输出</a:t>
            </a:r>
            <a:r>
              <a:rPr lang="en-US" altLang="zh-CN"/>
              <a:t>	output: 1*1*10	</a:t>
            </a:r>
            <a:r>
              <a:rPr lang="zh-CN" altLang="en-US"/>
              <a:t>即</a:t>
            </a:r>
            <a:r>
              <a:rPr lang="en-US" altLang="zh-CN"/>
              <a:t>10</a:t>
            </a:r>
            <a:r>
              <a:rPr lang="zh-CN" altLang="en-US"/>
              <a:t>个数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2783840"/>
            <a:ext cx="512572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_cgi-bin_mmwebwx-bin_webwxgetmsgimg__&amp;MsgID=3684968946750818078&amp;skey=@crypt_46594171_ade724c71f27bdc4d48194b1ba4f03ef&amp;mmweb_appid=wx_webfilehel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890" y="253365"/>
            <a:ext cx="6767830" cy="6350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685" y="960755"/>
            <a:ext cx="431736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en-US" altLang="zh-CN"/>
              <a:t>全连接层的具体计算如图所示</a:t>
            </a:r>
            <a:r>
              <a:rPr lang="zh-CN" altLang="en-US"/>
              <a:t>：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inp</a:t>
            </a:r>
            <a:r>
              <a:rPr lang="zh-CN" altLang="en-US"/>
              <a:t>的</a:t>
            </a:r>
            <a:r>
              <a:rPr lang="en-US" altLang="zh-CN"/>
              <a:t>96</a:t>
            </a:r>
            <a:r>
              <a:rPr lang="zh-CN" altLang="en-US"/>
              <a:t>个通道</a:t>
            </a:r>
            <a:r>
              <a:rPr lang="zh-CN" altLang="en-US" b="1"/>
              <a:t>分别</a:t>
            </a:r>
            <a:r>
              <a:rPr lang="zh-CN" altLang="en-US"/>
              <a:t>与</a:t>
            </a:r>
            <a:r>
              <a:rPr lang="en-US" altLang="zh-CN"/>
              <a:t>wgt1</a:t>
            </a:r>
            <a:r>
              <a:rPr lang="zh-CN" altLang="en-US"/>
              <a:t>的</a:t>
            </a:r>
            <a:r>
              <a:rPr lang="en-US" altLang="zh-CN"/>
              <a:t>96</a:t>
            </a:r>
            <a:r>
              <a:rPr lang="zh-CN" altLang="en-US"/>
              <a:t>个通道相乘得到</a:t>
            </a:r>
            <a:r>
              <a:rPr lang="en-US" altLang="zh-CN"/>
              <a:t>96</a:t>
            </a:r>
            <a:r>
              <a:rPr lang="zh-CN" altLang="en-US"/>
              <a:t>个结果，将这</a:t>
            </a:r>
            <a:r>
              <a:rPr lang="en-US" altLang="zh-CN"/>
              <a:t>96</a:t>
            </a:r>
            <a:r>
              <a:rPr lang="zh-CN" altLang="en-US"/>
              <a:t>个结果</a:t>
            </a:r>
            <a:r>
              <a:rPr lang="zh-CN" altLang="en-US" b="1"/>
              <a:t>累加</a:t>
            </a:r>
            <a:r>
              <a:rPr lang="zh-CN" altLang="en-US"/>
              <a:t>起来得到</a:t>
            </a:r>
            <a:r>
              <a:rPr lang="en-US" altLang="zh-CN"/>
              <a:t>output1</a:t>
            </a:r>
            <a:r>
              <a:rPr lang="zh-CN" altLang="en-US"/>
              <a:t>的最终结果，即输入图片为</a:t>
            </a:r>
            <a:r>
              <a:rPr lang="en-US" altLang="zh-CN"/>
              <a:t>0</a:t>
            </a:r>
            <a:r>
              <a:rPr lang="zh-CN" altLang="en-US"/>
              <a:t>的可能性是多少。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其余的</a:t>
            </a:r>
            <a:r>
              <a:rPr lang="en-US" altLang="zh-CN"/>
              <a:t>wgt2</a:t>
            </a:r>
            <a:r>
              <a:rPr lang="zh-CN" altLang="en-US"/>
              <a:t>、</a:t>
            </a:r>
            <a:r>
              <a:rPr lang="en-US" altLang="zh-CN"/>
              <a:t>wgt3....wgt10</a:t>
            </a:r>
            <a:r>
              <a:rPr lang="zh-CN" altLang="en-US"/>
              <a:t>的计算方式与此相同，分别得出数字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的可能性，其中</a:t>
            </a:r>
            <a:r>
              <a:rPr lang="en-US" altLang="zh-CN"/>
              <a:t>96</a:t>
            </a:r>
            <a:r>
              <a:rPr lang="zh-CN" altLang="en-US"/>
              <a:t>称为</a:t>
            </a:r>
            <a:r>
              <a:rPr lang="en-US" altLang="zh-CN"/>
              <a:t>inp</a:t>
            </a:r>
            <a:r>
              <a:rPr lang="zh-CN" altLang="en-US"/>
              <a:t>、</a:t>
            </a:r>
            <a:r>
              <a:rPr lang="en-US" altLang="zh-CN"/>
              <a:t>wgt</a:t>
            </a:r>
            <a:r>
              <a:rPr lang="zh-CN" altLang="en-US"/>
              <a:t>的</a:t>
            </a:r>
            <a:r>
              <a:rPr lang="zh-CN" altLang="en-US" b="1"/>
              <a:t>输入通道数</a:t>
            </a:r>
            <a:r>
              <a:rPr lang="zh-CN" altLang="en-US"/>
              <a:t>，</a:t>
            </a:r>
            <a:r>
              <a:rPr lang="en-US" altLang="zh-CN"/>
              <a:t>wgt</a:t>
            </a:r>
            <a:r>
              <a:rPr lang="zh-CN" altLang="en-US"/>
              <a:t>的个数</a:t>
            </a:r>
            <a:r>
              <a:rPr lang="en-US" altLang="zh-CN"/>
              <a:t>10</a:t>
            </a:r>
            <a:r>
              <a:rPr lang="zh-CN" altLang="en-US"/>
              <a:t>称为</a:t>
            </a:r>
            <a:r>
              <a:rPr lang="zh-CN" altLang="en-US" b="1"/>
              <a:t>输出通道数</a:t>
            </a:r>
            <a:r>
              <a:rPr lang="zh-CN" altLang="en-US"/>
              <a:t>。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计算完所有输出通道后从结果中取出最大值，该值所对应的数就是识别出的结果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3715" y="0"/>
            <a:ext cx="659828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6580" y="2422525"/>
            <a:ext cx="4765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3200"/>
              <a:t>全连接层</a:t>
            </a:r>
            <a:endParaRPr lang="zh-CN" altLang="en-US" sz="3200"/>
          </a:p>
          <a:p>
            <a:pPr algn="just" fontAlgn="auto">
              <a:lnSpc>
                <a:spcPct val="150000"/>
              </a:lnSpc>
            </a:pPr>
            <a:r>
              <a:rPr lang="zh-CN" altLang="en-US" sz="3200"/>
              <a:t>整体计算与具体计算图示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3490" y="2077720"/>
            <a:ext cx="9435465" cy="1912620"/>
          </a:xfrm>
        </p:spPr>
        <p:txBody>
          <a:bodyPr anchor="ctr" anchorCtr="0">
            <a:normAutofit/>
          </a:bodyPr>
          <a:p>
            <a:pPr algn="ctr"/>
            <a:r>
              <a:rPr lang="en-US" altLang="zh-CN" sz="7200"/>
              <a:t>2</a:t>
            </a:r>
            <a:r>
              <a:rPr lang="zh-CN" altLang="en-US" sz="7200"/>
              <a:t>、项目介绍</a:t>
            </a:r>
            <a:endParaRPr lang="zh-CN" altLang="en-US"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180" y="243840"/>
            <a:ext cx="5069205" cy="636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875" y="980440"/>
            <a:ext cx="59537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/>
              <a:t>硬件的电路设计如右图所示：</a:t>
            </a:r>
            <a:endParaRPr lang="zh-CN" altLang="en-US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主要计算核心为</a:t>
            </a:r>
            <a:r>
              <a:rPr lang="en-US" altLang="zh-CN" b="1"/>
              <a:t>GEMM</a:t>
            </a:r>
            <a:r>
              <a:rPr lang="zh-CN" altLang="en-US"/>
              <a:t>，</a:t>
            </a:r>
            <a:r>
              <a:rPr lang="en-US" altLang="zh-CN"/>
              <a:t>GEMM</a:t>
            </a:r>
            <a:r>
              <a:rPr lang="zh-CN" altLang="en-US"/>
              <a:t>接收来自</a:t>
            </a:r>
            <a:r>
              <a:rPr lang="en-US" altLang="zh-CN"/>
              <a:t>inp_rom</a:t>
            </a:r>
            <a:r>
              <a:rPr lang="zh-CN" altLang="en-US"/>
              <a:t>以及</a:t>
            </a:r>
            <a:r>
              <a:rPr lang="en-US" altLang="zh-CN"/>
              <a:t>wgt_rom</a:t>
            </a:r>
            <a:r>
              <a:rPr lang="zh-CN" altLang="en-US"/>
              <a:t>的数据进行计算，一般在</a:t>
            </a:r>
            <a:r>
              <a:rPr lang="en-US" altLang="zh-CN"/>
              <a:t>GEMM</a:t>
            </a:r>
            <a:r>
              <a:rPr lang="zh-CN" altLang="en-US"/>
              <a:t>内部由小的</a:t>
            </a:r>
            <a:r>
              <a:rPr lang="en-US" altLang="zh-CN"/>
              <a:t>PE</a:t>
            </a:r>
            <a:r>
              <a:rPr lang="zh-CN" altLang="en-US"/>
              <a:t>模块组成，由</a:t>
            </a:r>
            <a:r>
              <a:rPr lang="en-US" altLang="zh-CN" b="1"/>
              <a:t>PE</a:t>
            </a:r>
            <a:r>
              <a:rPr lang="zh-CN" altLang="en-US"/>
              <a:t>模块完成最基本的元运算，并在</a:t>
            </a:r>
            <a:r>
              <a:rPr lang="en-US" altLang="zh-CN"/>
              <a:t>GEMM</a:t>
            </a:r>
            <a:r>
              <a:rPr lang="zh-CN" altLang="en-US"/>
              <a:t>中调用</a:t>
            </a:r>
            <a:r>
              <a:rPr lang="en-US" altLang="zh-CN"/>
              <a:t>PE</a:t>
            </a:r>
            <a:endParaRPr lang="en-US" altLang="zh-CN"/>
          </a:p>
          <a:p>
            <a:pPr algn="just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存储模块为</a:t>
            </a:r>
            <a:r>
              <a:rPr lang="en-US" altLang="zh-CN" b="1"/>
              <a:t>inp_rom</a:t>
            </a:r>
            <a:r>
              <a:rPr lang="zh-CN" altLang="en-US"/>
              <a:t>、</a:t>
            </a:r>
            <a:r>
              <a:rPr lang="en-US" altLang="zh-CN" b="1"/>
              <a:t>wgt_rom</a:t>
            </a:r>
            <a:r>
              <a:rPr lang="zh-CN" altLang="en-US"/>
              <a:t>以及</a:t>
            </a:r>
            <a:r>
              <a:rPr lang="en-US" altLang="zh-CN" b="1"/>
              <a:t>acc_ram</a:t>
            </a:r>
            <a:r>
              <a:rPr lang="zh-CN" altLang="en-US"/>
              <a:t>其中</a:t>
            </a:r>
            <a:r>
              <a:rPr lang="en-US" altLang="zh-CN">
                <a:sym typeface="+mn-ea"/>
              </a:rPr>
              <a:t>inp_rom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wgt_rom</a:t>
            </a:r>
            <a:r>
              <a:rPr lang="zh-CN" altLang="en-US">
                <a:sym typeface="+mn-ea"/>
              </a:rPr>
              <a:t>只可以读，而</a:t>
            </a:r>
            <a:r>
              <a:rPr lang="en-US" altLang="zh-CN">
                <a:sym typeface="+mn-ea"/>
              </a:rPr>
              <a:t>acc_ram</a:t>
            </a:r>
            <a:r>
              <a:rPr lang="zh-CN" altLang="en-US">
                <a:sym typeface="+mn-ea"/>
              </a:rPr>
              <a:t>可以读写，将每次</a:t>
            </a:r>
            <a:r>
              <a:rPr lang="en-US" altLang="zh-CN">
                <a:sym typeface="+mn-ea"/>
              </a:rPr>
              <a:t>gemm</a:t>
            </a:r>
            <a:r>
              <a:rPr lang="zh-CN" altLang="en-US">
                <a:sym typeface="+mn-ea"/>
              </a:rPr>
              <a:t>运算得到的数据累加后存回</a:t>
            </a:r>
            <a:r>
              <a:rPr lang="en-US" altLang="zh-CN">
                <a:sym typeface="+mn-ea"/>
              </a:rPr>
              <a:t>acc_ram</a:t>
            </a:r>
            <a:r>
              <a:rPr lang="zh-CN" altLang="en-US">
                <a:sym typeface="+mn-ea"/>
              </a:rPr>
              <a:t>中直到一组</a:t>
            </a:r>
            <a:r>
              <a:rPr lang="en-US" altLang="zh-CN">
                <a:sym typeface="+mn-ea"/>
              </a:rPr>
              <a:t>output</a:t>
            </a:r>
            <a:r>
              <a:rPr lang="zh-CN" altLang="en-US">
                <a:sym typeface="+mn-ea"/>
              </a:rPr>
              <a:t>计算完后更换存储地址再次进行新一轮的读写。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所有输出通道计算完后从</a:t>
            </a:r>
            <a:r>
              <a:rPr lang="en-US" altLang="zh-CN">
                <a:sym typeface="+mn-ea"/>
              </a:rPr>
              <a:t>acc_ram</a:t>
            </a:r>
            <a:r>
              <a:rPr lang="zh-CN" altLang="en-US">
                <a:sym typeface="+mn-ea"/>
              </a:rPr>
              <a:t>中读出数据并送入</a:t>
            </a:r>
            <a:r>
              <a:rPr lang="en-US" altLang="zh-CN" b="1">
                <a:sym typeface="+mn-ea"/>
              </a:rPr>
              <a:t>find_max</a:t>
            </a:r>
            <a:r>
              <a:rPr lang="zh-CN" altLang="en-US">
                <a:sym typeface="+mn-ea"/>
              </a:rPr>
              <a:t>中进行比较获得最后的</a:t>
            </a:r>
            <a:r>
              <a:rPr lang="en-US" altLang="zh-CN">
                <a:sym typeface="+mn-ea"/>
              </a:rPr>
              <a:t>max_result</a:t>
            </a:r>
            <a:r>
              <a:rPr lang="zh-CN" altLang="en-US">
                <a:sym typeface="+mn-ea"/>
              </a:rPr>
              <a:t>即为识别结果。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33755" y="997585"/>
            <a:ext cx="59537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项目结构如图所示：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- </a:t>
            </a:r>
            <a:r>
              <a:rPr lang="en-US" altLang="zh-CN" b="1">
                <a:sym typeface="+mn-ea"/>
              </a:rPr>
              <a:t>code</a:t>
            </a:r>
            <a:r>
              <a:rPr lang="zh-CN" altLang="en-US">
                <a:sym typeface="+mn-ea"/>
              </a:rPr>
              <a:t>文件夹存放</a:t>
            </a:r>
            <a:r>
              <a:rPr lang="en-US" altLang="zh-CN">
                <a:sym typeface="+mn-ea"/>
              </a:rPr>
              <a:t>verilog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- </a:t>
            </a:r>
            <a:r>
              <a:rPr lang="en-US" altLang="zh-CN" b="1">
                <a:sym typeface="+mn-ea"/>
              </a:rPr>
              <a:t>data</a:t>
            </a:r>
            <a:r>
              <a:rPr lang="zh-CN" altLang="en-US">
                <a:sym typeface="+mn-ea"/>
              </a:rPr>
              <a:t>存放模型训练数据集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- </a:t>
            </a:r>
            <a:r>
              <a:rPr lang="en-US" altLang="zh-CN" b="1">
                <a:sym typeface="+mn-ea"/>
              </a:rPr>
              <a:t>new_script</a:t>
            </a:r>
            <a:r>
              <a:rPr lang="zh-CN" altLang="en-US">
                <a:sym typeface="+mn-ea"/>
              </a:rPr>
              <a:t>存放模型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new_script</a:t>
            </a:r>
            <a:r>
              <a:rPr lang="zh-CN" altLang="en-US">
                <a:sym typeface="+mn-ea"/>
              </a:rPr>
              <a:t>中有关于模型的使用教程文档</a:t>
            </a:r>
            <a:r>
              <a:rPr lang="en-US" altLang="zh-CN">
                <a:sym typeface="+mn-ea"/>
              </a:rPr>
              <a:t>readme.md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readme.pdf</a:t>
            </a: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</a:t>
            </a:r>
            <a:r>
              <a:rPr lang="en-US" altLang="zh-CN" b="1">
                <a:sym typeface="+mn-ea"/>
              </a:rPr>
              <a:t>infer.py</a:t>
            </a:r>
            <a:r>
              <a:rPr lang="zh-CN" altLang="en-US">
                <a:sym typeface="+mn-ea"/>
              </a:rPr>
              <a:t>中可以生成</a:t>
            </a:r>
            <a:r>
              <a:rPr lang="en-US" altLang="zh-CN">
                <a:sym typeface="+mn-ea"/>
              </a:rPr>
              <a:t>inp_rom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wgt_rom</a:t>
            </a:r>
            <a:r>
              <a:rPr lang="zh-CN" altLang="en-US">
                <a:sym typeface="+mn-ea"/>
              </a:rPr>
              <a:t>所需数据</a:t>
            </a:r>
            <a:r>
              <a:rPr lang="en-US" altLang="zh-CN">
                <a:sym typeface="+mn-ea"/>
              </a:rPr>
              <a:t>.coe</a:t>
            </a:r>
            <a:r>
              <a:rPr lang="zh-CN" altLang="en-US">
                <a:sym typeface="+mn-ea"/>
              </a:rPr>
              <a:t>文件的脚本，将</a:t>
            </a:r>
            <a:r>
              <a:rPr lang="en-US" altLang="zh-CN">
                <a:sym typeface="+mn-ea"/>
              </a:rPr>
              <a:t>121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122</a:t>
            </a:r>
            <a:r>
              <a:rPr lang="zh-CN" altLang="en-US">
                <a:sym typeface="+mn-ea"/>
              </a:rPr>
              <a:t>行路径换为自己的文件路径即可</a:t>
            </a:r>
            <a:endParaRPr lang="zh-CN" altLang="en-US"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0" y="581025"/>
            <a:ext cx="2095500" cy="5695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演示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Nimbus Roman No9 L</vt:lpstr>
      <vt:lpstr>Droid Sans Fallback</vt:lpstr>
      <vt:lpstr>Arial Black</vt:lpstr>
      <vt:lpstr>微软雅黑</vt:lpstr>
      <vt:lpstr>宋体</vt:lpstr>
      <vt:lpstr>Arial Unicode MS</vt:lpstr>
      <vt:lpstr>Kalimati</vt:lpstr>
      <vt:lpstr>Office 主题​​</vt:lpstr>
      <vt:lpstr>《数字逻辑》课程设计</vt:lpstr>
      <vt:lpstr>1、背景介绍</vt:lpstr>
      <vt:lpstr>PowerPoint 演示文稿</vt:lpstr>
      <vt:lpstr>PowerPoint 演示文稿</vt:lpstr>
      <vt:lpstr>PowerPoint 演示文稿</vt:lpstr>
      <vt:lpstr>PowerPoint 演示文稿</vt:lpstr>
      <vt:lpstr>2、项目介绍</vt:lpstr>
      <vt:lpstr>PowerPoint 演示文稿</vt:lpstr>
      <vt:lpstr>PowerPoint 演示文稿</vt:lpstr>
      <vt:lpstr>3、流程介绍</vt:lpstr>
      <vt:lpstr>PowerPoint 演示文稿</vt:lpstr>
      <vt:lpstr>PowerPoint 演示文稿</vt:lpstr>
      <vt:lpstr>PowerPoint 演示文稿</vt:lpstr>
      <vt:lpstr>4、成果展示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ytq</cp:lastModifiedBy>
  <cp:revision>176</cp:revision>
  <dcterms:created xsi:type="dcterms:W3CDTF">2023-11-20T12:29:57Z</dcterms:created>
  <dcterms:modified xsi:type="dcterms:W3CDTF">2023-11-20T12:29:57Z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