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2" r:id="rId3"/>
    <p:sldId id="263" r:id="rId4"/>
    <p:sldId id="307" r:id="rId5"/>
    <p:sldId id="264" r:id="rId6"/>
    <p:sldId id="308" r:id="rId8"/>
    <p:sldId id="309" r:id="rId9"/>
    <p:sldId id="312" r:id="rId10"/>
    <p:sldId id="310" r:id="rId11"/>
    <p:sldId id="311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7" autoAdjust="0"/>
    <p:restoredTop sz="96387" autoAdjust="0"/>
  </p:normalViewPr>
  <p:slideViewPr>
    <p:cSldViewPr snapToGrid="0">
      <p:cViewPr varScale="1">
        <p:scale>
          <a:sx n="65" d="100"/>
          <a:sy n="65" d="100"/>
        </p:scale>
        <p:origin x="7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6E133-0C22-4960-B4EC-37082036C9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7DA0C-16D6-45FA-8ABC-44A2C4B378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61AC-E81A-4D5B-B28B-3740F6E6D8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C06E-7CFA-46E5-ACB7-200E5DD2A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61AC-E81A-4D5B-B28B-3740F6E6D8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C06E-7CFA-46E5-ACB7-200E5DD2A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61AC-E81A-4D5B-B28B-3740F6E6D8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C06E-7CFA-46E5-ACB7-200E5DD2A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61AC-E81A-4D5B-B28B-3740F6E6D8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C06E-7CFA-46E5-ACB7-200E5DD2A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61AC-E81A-4D5B-B28B-3740F6E6D8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C06E-7CFA-46E5-ACB7-200E5DD2A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61AC-E81A-4D5B-B28B-3740F6E6D8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C06E-7CFA-46E5-ACB7-200E5DD2A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61AC-E81A-4D5B-B28B-3740F6E6D8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C06E-7CFA-46E5-ACB7-200E5DD2A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61AC-E81A-4D5B-B28B-3740F6E6D8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C06E-7CFA-46E5-ACB7-200E5DD2A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61AC-E81A-4D5B-B28B-3740F6E6D8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C06E-7CFA-46E5-ACB7-200E5DD2A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61AC-E81A-4D5B-B28B-3740F6E6D8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C06E-7CFA-46E5-ACB7-200E5DD2A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61AC-E81A-4D5B-B28B-3740F6E6D8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C06E-7CFA-46E5-ACB7-200E5DD2A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D61AC-E81A-4D5B-B28B-3740F6E6D8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8C06E-7CFA-46E5-ACB7-200E5DD2A49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66305" y="2434441"/>
            <a:ext cx="787334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 smtClean="0"/>
              <a:t>基于 </a:t>
            </a:r>
            <a:r>
              <a:rPr lang="en-US" altLang="zh-CN" sz="3200" b="1" dirty="0" smtClean="0"/>
              <a:t>Bi-LSTM+Attention </a:t>
            </a:r>
            <a:r>
              <a:rPr lang="zh-CN" altLang="en-US" sz="3200" b="1" dirty="0" smtClean="0"/>
              <a:t>的句子关系分类</a:t>
            </a:r>
            <a:endParaRPr lang="zh-CN" altLang="en-US" sz="3200" b="1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066290" y="4700270"/>
            <a:ext cx="69176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姚昕智</a:t>
            </a:r>
            <a:endParaRPr lang="zh-CN" altLang="en-US" sz="2400"/>
          </a:p>
          <a:p>
            <a:r>
              <a:rPr lang="en-US" altLang="zh-CN" sz="2400"/>
              <a:t>2019317110022</a:t>
            </a:r>
            <a:endParaRPr lang="zh-CN" altLang="en-US" sz="2400"/>
          </a:p>
          <a:p>
            <a:r>
              <a:rPr lang="zh-CN" altLang="en-US" sz="2400"/>
              <a:t>生物信息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180" y="6272530"/>
            <a:ext cx="10802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短文本数据集</a:t>
            </a:r>
            <a:r>
              <a:rPr lang="en-US" altLang="zh-CN" sz="1600"/>
              <a:t>: </a:t>
            </a:r>
            <a:r>
              <a:rPr lang="zh-CN" altLang="en-US" sz="1600"/>
              <a:t>https://github.com/u784799i/biLSTM_attn/tree/master/data</a:t>
            </a:r>
            <a:endParaRPr lang="zh-CN" altLang="en-US" sz="1600"/>
          </a:p>
          <a:p>
            <a:r>
              <a:rPr lang="en-US" altLang="zh-CN" sz="1600"/>
              <a:t>AG_corpus: </a:t>
            </a:r>
            <a:r>
              <a:rPr lang="zh-CN" altLang="en-US" sz="1600"/>
              <a:t>http://groups.di.unipi.it/~gulli/AG_corpus_of_news_articles.html</a:t>
            </a:r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347980" y="1348740"/>
            <a:ext cx="415036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数据集</a:t>
            </a:r>
            <a:endParaRPr lang="zh-CN" altLang="en-US" sz="2800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短文本数据集：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问题分类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六分类问题。</a:t>
            </a:r>
            <a:br>
              <a:rPr lang="zh-CN" altLang="en-US"/>
            </a:br>
            <a:r>
              <a:rPr lang="en-US" altLang="zh-CN"/>
              <a:t>NUM, LOC, HUM</a:t>
            </a:r>
            <a:br>
              <a:rPr lang="en-US" altLang="zh-CN"/>
            </a:br>
            <a:r>
              <a:rPr lang="en-US" altLang="zh-CN"/>
              <a:t>DESC, ABBR, ENTY</a:t>
            </a:r>
            <a:endParaRPr lang="zh-CN" altLang="en-US"/>
          </a:p>
          <a:p>
            <a:pPr lvl="0" indent="0">
              <a:buFont typeface="Arial" panose="020B0604020202020204" pitchFamily="34" charset="0"/>
              <a:buNone/>
            </a:pP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长文本数据集：</a:t>
            </a:r>
            <a:r>
              <a:rPr lang="zh-CN" altLang="en-US" sz="1600"/>
              <a:t>Antonio Gulli</a:t>
            </a:r>
            <a:r>
              <a:rPr lang="en-US" altLang="zh-CN" sz="1600"/>
              <a:t>'s corpus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新闻主题分类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四分类问题</a:t>
            </a:r>
            <a:br>
              <a:rPr lang="zh-CN" altLang="en-US"/>
            </a:br>
            <a:r>
              <a:rPr lang="en-US" altLang="zh-CN"/>
              <a:t>Sci/Tech, Sprts</a:t>
            </a:r>
            <a:br>
              <a:rPr lang="en-US" altLang="zh-CN"/>
            </a:br>
            <a:r>
              <a:rPr lang="en-US" altLang="zh-CN"/>
              <a:t>Business, World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4570" y="1554480"/>
            <a:ext cx="3719830" cy="2094865"/>
          </a:xfrm>
          <a:prstGeom prst="rect">
            <a:avLst/>
          </a:prstGeom>
        </p:spPr>
      </p:pic>
      <p:pic>
        <p:nvPicPr>
          <p:cNvPr id="10" name="图片 9" descr="ag_l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885" y="4156710"/>
            <a:ext cx="2630805" cy="1957070"/>
          </a:xfrm>
          <a:prstGeom prst="rect">
            <a:avLst/>
          </a:prstGeom>
        </p:spPr>
      </p:pic>
      <p:pic>
        <p:nvPicPr>
          <p:cNvPr id="11" name="图片 10" descr="ag_labe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690" y="4354830"/>
            <a:ext cx="2197100" cy="1633855"/>
          </a:xfrm>
          <a:prstGeom prst="rect">
            <a:avLst/>
          </a:prstGeom>
        </p:spPr>
      </p:pic>
      <p:pic>
        <p:nvPicPr>
          <p:cNvPr id="12" name="图片 11" descr="ques_labe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090" y="1735455"/>
            <a:ext cx="2422525" cy="1802130"/>
          </a:xfrm>
          <a:prstGeom prst="rect">
            <a:avLst/>
          </a:prstGeom>
        </p:spPr>
      </p:pic>
      <p:pic>
        <p:nvPicPr>
          <p:cNvPr id="13" name="图片 12" descr="ques_le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885" y="1735455"/>
            <a:ext cx="2275205" cy="16929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5205" y="4156710"/>
            <a:ext cx="3719195" cy="20300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5" y="1219200"/>
            <a:ext cx="119538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训练结果：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问题分类 （短文本）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新闻主题分类 （长文本）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406400" y="2220595"/>
          <a:ext cx="326898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490"/>
                <a:gridCol w="163449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r>
                        <a:rPr lang="zh-CN" altLang="en-US"/>
                        <a:t>ccurcy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chemeClr val="accent1"/>
                          </a:solidFill>
                          <a:sym typeface="+mn-ea"/>
                        </a:rPr>
                        <a:t>Training set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98%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chemeClr val="accent1"/>
                          </a:solidFill>
                          <a:sym typeface="+mn-ea"/>
                        </a:rPr>
                        <a:t>Validation set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89%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406400" y="4357370"/>
          <a:ext cx="3268980" cy="1878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490"/>
                <a:gridCol w="163449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r>
                        <a:rPr lang="zh-CN" altLang="en-US"/>
                        <a:t>ccurcy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chemeClr val="accent1"/>
                          </a:solidFill>
                          <a:sym typeface="+mn-ea"/>
                        </a:rPr>
                        <a:t>Training set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91%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8724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chemeClr val="accent1"/>
                          </a:solidFill>
                          <a:sym typeface="+mn-ea"/>
                        </a:rPr>
                        <a:t>Validation set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89%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图片 10" descr="ag_acc_curv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045" y="4231640"/>
            <a:ext cx="2694305" cy="2004060"/>
          </a:xfrm>
          <a:prstGeom prst="rect">
            <a:avLst/>
          </a:prstGeom>
        </p:spPr>
      </p:pic>
      <p:pic>
        <p:nvPicPr>
          <p:cNvPr id="12" name="图片 11" descr="ques_loss_curv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585" y="1797050"/>
            <a:ext cx="2664460" cy="1981835"/>
          </a:xfrm>
          <a:prstGeom prst="rect">
            <a:avLst/>
          </a:prstGeom>
        </p:spPr>
      </p:pic>
      <p:pic>
        <p:nvPicPr>
          <p:cNvPr id="13" name="图片 12" descr="ques_acc_curv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4045" y="1796415"/>
            <a:ext cx="2665095" cy="1982470"/>
          </a:xfrm>
          <a:prstGeom prst="rect">
            <a:avLst/>
          </a:prstGeom>
        </p:spPr>
      </p:pic>
      <p:pic>
        <p:nvPicPr>
          <p:cNvPr id="14" name="图片 13" descr="ag_loss_curv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2280" y="4284980"/>
            <a:ext cx="2719705" cy="2023110"/>
          </a:xfrm>
          <a:prstGeom prst="rect">
            <a:avLst/>
          </a:prstGeom>
        </p:spPr>
      </p:pic>
      <p:graphicFrame>
        <p:nvGraphicFramePr>
          <p:cNvPr id="16" name="表格 15"/>
          <p:cNvGraphicFramePr/>
          <p:nvPr>
            <p:custDataLst>
              <p:tags r:id="rId7"/>
            </p:custDataLst>
          </p:nvPr>
        </p:nvGraphicFramePr>
        <p:xfrm>
          <a:off x="3807460" y="2220595"/>
          <a:ext cx="3004820" cy="104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205"/>
                <a:gridCol w="751205"/>
                <a:gridCol w="751205"/>
                <a:gridCol w="751205"/>
              </a:tblGrid>
              <a:tr h="5207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207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BL-A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0.881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0.896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>
            <p:custDataLst>
              <p:tags r:id="rId8"/>
            </p:custDataLst>
          </p:nvPr>
        </p:nvGraphicFramePr>
        <p:xfrm>
          <a:off x="3834765" y="4357370"/>
          <a:ext cx="3004820" cy="104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205"/>
                <a:gridCol w="751205"/>
                <a:gridCol w="751205"/>
                <a:gridCol w="751205"/>
              </a:tblGrid>
              <a:tr h="5207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207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BL-A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0.903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50520" y="6384925"/>
            <a:ext cx="11818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Code:  </a:t>
            </a:r>
            <a:r>
              <a:rPr lang="zh-CN" altLang="en-US"/>
              <a:t>https://github.com/YaoXinZhi/--Bi-LSTM-Attention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merc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0" y="1268730"/>
            <a:ext cx="8627110" cy="49288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2775" y="1847215"/>
            <a:ext cx="106102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sz="2400"/>
              <a:t>汇报流程</a:t>
            </a:r>
            <a:endParaRPr lang="zh-CN" altLang="en-US" sz="2400"/>
          </a:p>
          <a:p>
            <a:pPr indent="0">
              <a:buNone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背景</a:t>
            </a:r>
            <a:endParaRPr lang="zh-CN" altLang="en-US" sz="2400"/>
          </a:p>
          <a:p>
            <a:pPr indent="0">
              <a:buNone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模型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数据集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/>
              <a:t>分类结果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92405" y="1361440"/>
            <a:ext cx="11684000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背景</a:t>
            </a:r>
            <a:endParaRPr lang="zh-CN" altLang="en-US" sz="3200"/>
          </a:p>
          <a:p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/>
              <a:t>关系分类是自然语言处理领域（</a:t>
            </a:r>
            <a:r>
              <a:rPr lang="en-US" altLang="zh-CN" sz="2400"/>
              <a:t>NLP</a:t>
            </a:r>
            <a:r>
              <a:rPr lang="zh-CN" altLang="en-US" sz="2400"/>
              <a:t>）的一项重要的语义处理任务。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/>
              <a:t>一类基于人工特征的关系分类方法，比较依赖通过例如依存树解析器，命名实体识别等方法提供的高级特征。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/>
              <a:t>另一类基于利用神经网络自动提取特征的方面需要解决两个问题。一个是句子上下文的长距离信息。一方面是句子对分类结果有重要影响的单词存在于句子中不同位置。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/>
              <a:t>所以该模型利用</a:t>
            </a:r>
            <a:r>
              <a:rPr lang="en-US" altLang="zh-CN" sz="2400"/>
              <a:t>bi-LSTM</a:t>
            </a:r>
            <a:r>
              <a:rPr lang="zh-CN" altLang="en-US" sz="2400"/>
              <a:t>来提取捕获单词前后上下文信息。同时利用词嵌入级别的</a:t>
            </a:r>
            <a:r>
              <a:rPr lang="en-US" altLang="zh-CN" sz="2400"/>
              <a:t>Attention</a:t>
            </a:r>
            <a:r>
              <a:rPr lang="zh-CN" altLang="en-US" sz="2400"/>
              <a:t>机制来获取句子中最重要的语义信息。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8760" y="1400175"/>
            <a:ext cx="634238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模型：</a:t>
            </a:r>
            <a:endParaRPr lang="zh-CN" altLang="en-US" sz="2400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Word Embedding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Bi-LSTM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Attention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Softmax</a:t>
            </a:r>
            <a:endParaRPr lang="zh-CN" altLang="en-US"/>
          </a:p>
          <a:p>
            <a:pPr lvl="1" indent="0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9400" y="6210300"/>
            <a:ext cx="11633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Zhou, Peng, et al. "Attention-based bidirectional long short-term memory networks for relation classification." Proceedings of the 54th Annual Meeting of the Association for Computational Linguistics (Volume 2: Short Papers). 2016.</a:t>
            </a: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7010" y="1566545"/>
            <a:ext cx="81915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10185" y="1379220"/>
            <a:ext cx="1177163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Word Embedding</a:t>
            </a:r>
            <a:endParaRPr lang="en-US" altLang="zh-CN" sz="2800"/>
          </a:p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将高维自然语言映射到低维空间。</a:t>
            </a:r>
            <a:br>
              <a:rPr lang="zh-CN" altLang="en-US"/>
            </a:br>
            <a:r>
              <a:rPr lang="zh-CN" altLang="en-US"/>
              <a:t>使网络可计算，同时携带语义信息。</a:t>
            </a:r>
            <a:r>
              <a:rPr lang="en-US" altLang="zh-CN"/>
              <a:t>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可利用</a:t>
            </a:r>
            <a:r>
              <a:rPr lang="en-US" altLang="zh-CN"/>
              <a:t>Glove, word2vec, Bert, ELMO</a:t>
            </a:r>
            <a:r>
              <a:rPr lang="zh-CN" altLang="en-US"/>
              <a:t>初始化。</a:t>
            </a:r>
            <a:br>
              <a:rPr lang="zh-CN" altLang="en-US"/>
            </a:br>
            <a:r>
              <a:rPr lang="zh-CN" altLang="en-US"/>
              <a:t>也可以随机初始化。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6180" y="1675130"/>
            <a:ext cx="2594610" cy="2011045"/>
          </a:xfrm>
          <a:prstGeom prst="rect">
            <a:avLst/>
          </a:prstGeom>
        </p:spPr>
      </p:pic>
      <p:pic>
        <p:nvPicPr>
          <p:cNvPr id="79" name="图片 78" descr="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405" y="1536065"/>
            <a:ext cx="2919095" cy="19932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465" y="4895215"/>
            <a:ext cx="6918325" cy="10687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700" y="1326515"/>
            <a:ext cx="1180655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LSTM</a:t>
            </a:r>
            <a:endParaRPr lang="en-US" altLang="zh-CN" sz="2400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解决</a:t>
            </a:r>
            <a:r>
              <a:rPr lang="en-US" altLang="zh-CN"/>
              <a:t>RNN</a:t>
            </a:r>
            <a:r>
              <a:rPr lang="zh-CN" altLang="en-US"/>
              <a:t>反向传播中的梯度爆炸。</a:t>
            </a:r>
            <a:br>
              <a:rPr lang="zh-CN" altLang="en-US"/>
            </a:br>
            <a:r>
              <a:rPr lang="zh-CN" altLang="en-US"/>
              <a:t>更好的捕获上下文信息。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(3) </a:t>
            </a:r>
            <a:r>
              <a:rPr lang="zh-CN" altLang="en-US"/>
              <a:t>遗忘门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(2) (4) </a:t>
            </a:r>
            <a:r>
              <a:rPr lang="zh-CN" altLang="en-US"/>
              <a:t>输入门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(5) </a:t>
            </a:r>
            <a:r>
              <a:rPr lang="zh-CN" altLang="en-US"/>
              <a:t>更新 </a:t>
            </a:r>
            <a:r>
              <a:rPr lang="en-US" altLang="zh-CN"/>
              <a:t>C</a:t>
            </a:r>
            <a:r>
              <a:rPr lang="en-US" altLang="zh-CN" baseline="-25000"/>
              <a:t>t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(5) (6) (7) </a:t>
            </a:r>
            <a:r>
              <a:rPr lang="zh-CN" altLang="en-US"/>
              <a:t>决定输出信息 </a:t>
            </a:r>
            <a:r>
              <a:rPr lang="en-US" altLang="zh-CN"/>
              <a:t>h</a:t>
            </a:r>
            <a:r>
              <a:rPr lang="en-US" altLang="zh-CN" baseline="-25000"/>
              <a:t>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1055" y="1326515"/>
            <a:ext cx="5436870" cy="2057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055" y="3383915"/>
            <a:ext cx="6199505" cy="30079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4945" y="1348740"/>
            <a:ext cx="116586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Bi-LSTM</a:t>
            </a:r>
            <a:endParaRPr lang="en-US" altLang="zh-CN" sz="2400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用于捕获一个单词前后上下文信息。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1175" y="5151755"/>
            <a:ext cx="3405505" cy="12833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70760"/>
            <a:ext cx="8077200" cy="3105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7800" y="1277620"/>
            <a:ext cx="1183640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Attention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利用词嵌入级别的</a:t>
            </a:r>
            <a:r>
              <a:rPr lang="en-US" altLang="zh-CN">
                <a:sym typeface="+mn-ea"/>
              </a:rPr>
              <a:t>Attention</a:t>
            </a:r>
            <a:r>
              <a:rPr lang="zh-CN" altLang="en-US">
                <a:sym typeface="+mn-ea"/>
              </a:rPr>
              <a:t>机制来获取句子中最重要的语义信息。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给对于分类结果更相关的单词分配更高的权重。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6060" y="4086225"/>
            <a:ext cx="2586990" cy="21202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1325" y="6200775"/>
            <a:ext cx="112502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Vaswani, A., Shazeer, N., Parmar, N., Uszkoreit, J., Jones, L., Gomez, A. N., ... &amp; Polosukhin, I. (2017). Attention is all you need. In Advances in neural information processing systems (pp. 5998-6008).</a:t>
            </a:r>
            <a:endParaRPr lang="zh-CN" altLang="en-US" sz="16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85" y="2451100"/>
            <a:ext cx="3660775" cy="16351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595" y="3873500"/>
            <a:ext cx="5407660" cy="21945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745" y="1514475"/>
            <a:ext cx="3006725" cy="2359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9385" y="1330960"/>
            <a:ext cx="1165860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Bi-LSTM + Attetion </a:t>
            </a:r>
            <a:endParaRPr lang="en-US" altLang="zh-CN" sz="2400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Softmax </a:t>
            </a:r>
            <a:r>
              <a:rPr lang="zh-CN" altLang="en-US"/>
              <a:t>分类器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损失函数： 负对数似然函数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9400" y="6210300"/>
            <a:ext cx="11633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Zhou, Peng, et al. "Attention-based bidirectional long short-term memory networks for relation classification." Proceedings of the 54th Annual Meeting of the Association for Computational Linguistics (Volume 2: Short Papers). 2016.</a:t>
            </a:r>
            <a:endParaRPr lang="zh-CN" altLang="en-US" sz="16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85" y="2392045"/>
            <a:ext cx="4418965" cy="1489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85" y="4550410"/>
            <a:ext cx="4524375" cy="990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120" y="1903095"/>
            <a:ext cx="6877685" cy="35083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b8cee19-114e-4ad3-9314-2a599b887124}"/>
</p:tagLst>
</file>

<file path=ppt/tags/tag2.xml><?xml version="1.0" encoding="utf-8"?>
<p:tagLst xmlns:p="http://schemas.openxmlformats.org/presentationml/2006/main">
  <p:tag name="KSO_WM_UNIT_TABLE_BEAUTIFY" val="smartTable{9b8cee19-114e-4ad3-9314-2a599b887124}"/>
</p:tagLst>
</file>

<file path=ppt/tags/tag3.xml><?xml version="1.0" encoding="utf-8"?>
<p:tagLst xmlns:p="http://schemas.openxmlformats.org/presentationml/2006/main">
  <p:tag name="KSO_WM_UNIT_TABLE_BEAUTIFY" val="smartTable{978a7602-a6ef-4d34-acd6-295316d889db}"/>
</p:tagLst>
</file>

<file path=ppt/tags/tag4.xml><?xml version="1.0" encoding="utf-8"?>
<p:tagLst xmlns:p="http://schemas.openxmlformats.org/presentationml/2006/main">
  <p:tag name="KSO_WM_UNIT_TABLE_BEAUTIFY" val="smartTable{978a7602-a6ef-4d34-acd6-295316d889db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1760</Words>
  <Application>WPS 演示</Application>
  <PresentationFormat>宽屏</PresentationFormat>
  <Paragraphs>169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生物统计系年会报告</dc:title>
  <dc:creator>kaiyin zhou</dc:creator>
  <cp:lastModifiedBy>Artorius</cp:lastModifiedBy>
  <cp:revision>226</cp:revision>
  <dcterms:created xsi:type="dcterms:W3CDTF">2018-01-25T07:30:00Z</dcterms:created>
  <dcterms:modified xsi:type="dcterms:W3CDTF">2020-01-09T17:06:35Z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2052-11.1.0.9330</vt:lpwstr>
  </property>
</Properties>
</file>