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62" r:id="rId3"/>
    <p:sldId id="263" r:id="rId4"/>
    <p:sldId id="307" r:id="rId5"/>
    <p:sldId id="264" r:id="rId6"/>
    <p:sldId id="308" r:id="rId8"/>
    <p:sldId id="309" r:id="rId9"/>
    <p:sldId id="312" r:id="rId10"/>
    <p:sldId id="310" r:id="rId11"/>
    <p:sldId id="311" r:id="rId12"/>
    <p:sldId id="265" r:id="rId13"/>
    <p:sldId id="266" r:id="rId14"/>
    <p:sldId id="267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847" autoAdjust="0"/>
    <p:restoredTop sz="96387" autoAdjust="0"/>
  </p:normalViewPr>
  <p:slideViewPr>
    <p:cSldViewPr snapToGrid="0">
      <p:cViewPr varScale="1">
        <p:scale>
          <a:sx n="65" d="100"/>
          <a:sy n="65" d="100"/>
        </p:scale>
        <p:origin x="78" y="10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46E133-0C22-4960-B4EC-37082036C91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B7DA0C-16D6-45FA-8ABC-44A2C4B378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D61AC-E81A-4D5B-B28B-3740F6E6D82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8C06E-7CFA-46E5-ACB7-200E5DD2A49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D61AC-E81A-4D5B-B28B-3740F6E6D82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8C06E-7CFA-46E5-ACB7-200E5DD2A49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D61AC-E81A-4D5B-B28B-3740F6E6D82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8C06E-7CFA-46E5-ACB7-200E5DD2A49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D61AC-E81A-4D5B-B28B-3740F6E6D82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8C06E-7CFA-46E5-ACB7-200E5DD2A49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D61AC-E81A-4D5B-B28B-3740F6E6D82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8C06E-7CFA-46E5-ACB7-200E5DD2A49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D61AC-E81A-4D5B-B28B-3740F6E6D82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8C06E-7CFA-46E5-ACB7-200E5DD2A49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D61AC-E81A-4D5B-B28B-3740F6E6D82A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8C06E-7CFA-46E5-ACB7-200E5DD2A49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D61AC-E81A-4D5B-B28B-3740F6E6D82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8C06E-7CFA-46E5-ACB7-200E5DD2A49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D61AC-E81A-4D5B-B28B-3740F6E6D82A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8C06E-7CFA-46E5-ACB7-200E5DD2A49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D61AC-E81A-4D5B-B28B-3740F6E6D82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8C06E-7CFA-46E5-ACB7-200E5DD2A49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D61AC-E81A-4D5B-B28B-3740F6E6D82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8C06E-7CFA-46E5-ACB7-200E5DD2A49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1D61AC-E81A-4D5B-B28B-3740F6E6D82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78C06E-7CFA-46E5-ACB7-200E5DD2A49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tags" Target="../tags/tag4.xml"/><Relationship Id="rId7" Type="http://schemas.openxmlformats.org/officeDocument/2006/relationships/tags" Target="../tags/tag3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Relationship Id="rId3" Type="http://schemas.openxmlformats.org/officeDocument/2006/relationships/image" Target="../media/image23.png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7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066305" y="2434441"/>
            <a:ext cx="7873341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3200" b="1" dirty="0" smtClean="0"/>
              <a:t>基于 </a:t>
            </a:r>
            <a:r>
              <a:rPr lang="en-US" altLang="zh-CN" sz="3200" b="1" dirty="0" smtClean="0"/>
              <a:t>Bi-LSTM+Attention </a:t>
            </a:r>
            <a:r>
              <a:rPr lang="zh-CN" altLang="en-US" sz="3200" b="1" dirty="0" smtClean="0"/>
              <a:t>的句子关系分类</a:t>
            </a:r>
            <a:endParaRPr lang="zh-CN" altLang="en-US" sz="3200" b="1" dirty="0" smtClean="0"/>
          </a:p>
        </p:txBody>
      </p:sp>
      <p:sp>
        <p:nvSpPr>
          <p:cNvPr id="2" name="文本框 1"/>
          <p:cNvSpPr txBox="1"/>
          <p:nvPr/>
        </p:nvSpPr>
        <p:spPr>
          <a:xfrm>
            <a:off x="2066290" y="4700270"/>
            <a:ext cx="691769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姚昕智</a:t>
            </a:r>
            <a:endParaRPr lang="zh-CN" altLang="en-US" sz="2400"/>
          </a:p>
          <a:p>
            <a:r>
              <a:rPr lang="en-US" altLang="zh-CN" sz="2400"/>
              <a:t>2019317110022</a:t>
            </a:r>
            <a:endParaRPr lang="zh-CN" altLang="en-US" sz="2400"/>
          </a:p>
          <a:p>
            <a:r>
              <a:rPr lang="zh-CN" altLang="en-US" sz="2400"/>
              <a:t>生物信息</a:t>
            </a:r>
            <a:endParaRPr lang="zh-CN" altLang="en-US"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70180" y="6272530"/>
            <a:ext cx="1080262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短文本数据集</a:t>
            </a:r>
            <a:r>
              <a:rPr lang="en-US" altLang="zh-CN" sz="1600"/>
              <a:t>: </a:t>
            </a:r>
            <a:r>
              <a:rPr lang="zh-CN" altLang="en-US" sz="1600"/>
              <a:t>https://github.com/u784799i/biLSTM_attn/tree/master/data</a:t>
            </a:r>
            <a:endParaRPr lang="zh-CN" altLang="en-US" sz="1600"/>
          </a:p>
          <a:p>
            <a:r>
              <a:rPr lang="en-US" altLang="zh-CN" sz="1600"/>
              <a:t>AG_corpus: </a:t>
            </a:r>
            <a:r>
              <a:rPr lang="zh-CN" altLang="en-US" sz="1600"/>
              <a:t>http://groups.di.unipi.it/~gulli/AG_corpus_of_news_articles.html</a:t>
            </a:r>
            <a:endParaRPr lang="zh-CN" altLang="en-US" sz="1600"/>
          </a:p>
        </p:txBody>
      </p:sp>
      <p:sp>
        <p:nvSpPr>
          <p:cNvPr id="3" name="文本框 2"/>
          <p:cNvSpPr txBox="1"/>
          <p:nvPr/>
        </p:nvSpPr>
        <p:spPr>
          <a:xfrm>
            <a:off x="347980" y="1348740"/>
            <a:ext cx="4150360" cy="49542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数据集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短文本数据集：</a:t>
            </a:r>
            <a:endParaRPr lang="zh-CN" alt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/>
              <a:t>问题分类</a:t>
            </a:r>
            <a:endParaRPr lang="zh-CN" alt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/>
              <a:t>六分类问题。</a:t>
            </a:r>
            <a:br>
              <a:rPr lang="zh-CN" altLang="en-US"/>
            </a:br>
            <a:r>
              <a:rPr lang="en-US" altLang="zh-CN"/>
              <a:t>NUM, LOC, HUM</a:t>
            </a:r>
            <a:br>
              <a:rPr lang="en-US" altLang="zh-CN"/>
            </a:br>
            <a:r>
              <a:rPr lang="en-US" altLang="zh-CN"/>
              <a:t>DESC, ABBR, ENTY</a:t>
            </a:r>
            <a:endParaRPr lang="en-US" altLang="zh-CN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/>
              <a:t>Training set  5,450</a:t>
            </a:r>
            <a:br>
              <a:rPr lang="en-US" altLang="zh-CN"/>
            </a:br>
            <a:r>
              <a:rPr lang="en-US" altLang="zh-CN"/>
              <a:t>Validation set 500</a:t>
            </a:r>
            <a:endParaRPr lang="en-US" altLang="zh-CN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zh-CN" altLang="en-US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CN" altLang="en-US"/>
              <a:t>长文本数据集</a:t>
            </a:r>
            <a:r>
              <a:rPr lang="zh-CN" altLang="en-US" sz="1600"/>
              <a:t>Antonio Gulli</a:t>
            </a:r>
            <a:r>
              <a:rPr lang="en-US" altLang="zh-CN" sz="1600"/>
              <a:t>'s corpus</a:t>
            </a:r>
            <a:endParaRPr lang="zh-CN" alt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/>
              <a:t>新闻主题分类</a:t>
            </a:r>
            <a:endParaRPr lang="zh-CN" alt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/>
              <a:t>四分类问题</a:t>
            </a:r>
            <a:br>
              <a:rPr lang="zh-CN" altLang="en-US"/>
            </a:br>
            <a:r>
              <a:rPr lang="en-US" altLang="zh-CN"/>
              <a:t>Sci/Tech, Sports</a:t>
            </a:r>
            <a:br>
              <a:rPr lang="en-US" altLang="zh-CN"/>
            </a:br>
            <a:r>
              <a:rPr lang="en-US" altLang="zh-CN"/>
              <a:t>Business, World</a:t>
            </a:r>
            <a:endParaRPr lang="en-US" altLang="zh-CN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/>
              <a:t>Training set </a:t>
            </a:r>
            <a:r>
              <a:rPr lang="en-US" altLang="zh-CN"/>
              <a:t>120,000</a:t>
            </a:r>
            <a:br>
              <a:rPr lang="en-US" altLang="zh-CN"/>
            </a:br>
            <a:r>
              <a:rPr lang="en-US" altLang="zh-CN"/>
              <a:t>Validation set 7,600</a:t>
            </a:r>
            <a:endParaRPr lang="en-US" altLang="zh-CN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15055" y="1735455"/>
            <a:ext cx="3719830" cy="2094865"/>
          </a:xfrm>
          <a:prstGeom prst="rect">
            <a:avLst/>
          </a:prstGeom>
        </p:spPr>
      </p:pic>
      <p:pic>
        <p:nvPicPr>
          <p:cNvPr id="10" name="图片 9" descr="ag_le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4885" y="4156710"/>
            <a:ext cx="2630805" cy="1957070"/>
          </a:xfrm>
          <a:prstGeom prst="rect">
            <a:avLst/>
          </a:prstGeom>
        </p:spPr>
      </p:pic>
      <p:pic>
        <p:nvPicPr>
          <p:cNvPr id="11" name="图片 10" descr="ag_label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5690" y="4354830"/>
            <a:ext cx="2197100" cy="1633855"/>
          </a:xfrm>
          <a:prstGeom prst="rect">
            <a:avLst/>
          </a:prstGeom>
        </p:spPr>
      </p:pic>
      <p:pic>
        <p:nvPicPr>
          <p:cNvPr id="12" name="图片 11" descr="ques_label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10090" y="1735455"/>
            <a:ext cx="2422525" cy="1802130"/>
          </a:xfrm>
          <a:prstGeom prst="rect">
            <a:avLst/>
          </a:prstGeom>
        </p:spPr>
      </p:pic>
      <p:pic>
        <p:nvPicPr>
          <p:cNvPr id="13" name="图片 12" descr="ques_len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34885" y="1735455"/>
            <a:ext cx="2275205" cy="169291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15690" y="4272915"/>
            <a:ext cx="3719195" cy="203009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445" y="1219200"/>
            <a:ext cx="11953875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训练结果：</a:t>
            </a:r>
            <a:endParaRPr lang="zh-CN" altLang="en-US"/>
          </a:p>
          <a:p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问题分类 （短文本）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新闻主题分类 （长文本）</a:t>
            </a:r>
            <a:endParaRPr lang="zh-CN" altLang="en-US"/>
          </a:p>
        </p:txBody>
      </p:sp>
      <p:graphicFrame>
        <p:nvGraphicFramePr>
          <p:cNvPr id="9" name="表格 8"/>
          <p:cNvGraphicFramePr/>
          <p:nvPr>
            <p:custDataLst>
              <p:tags r:id="rId1"/>
            </p:custDataLst>
          </p:nvPr>
        </p:nvGraphicFramePr>
        <p:xfrm>
          <a:off x="406400" y="2220595"/>
          <a:ext cx="3268980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4490"/>
                <a:gridCol w="1634490"/>
              </a:tblGrid>
              <a:tr h="36576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A</a:t>
                      </a:r>
                      <a:r>
                        <a:rPr lang="zh-CN" altLang="en-US"/>
                        <a:t>ccurcy</a:t>
                      </a:r>
                      <a:endParaRPr lang="zh-CN" altLang="en-US"/>
                    </a:p>
                  </a:txBody>
                  <a:tcPr/>
                </a:tc>
              </a:tr>
              <a:tr h="6400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 b="1">
                          <a:solidFill>
                            <a:schemeClr val="accent1"/>
                          </a:solidFill>
                          <a:sym typeface="+mn-ea"/>
                        </a:rPr>
                        <a:t>Training set</a:t>
                      </a:r>
                      <a:endParaRPr lang="en-US" altLang="zh-CN" sz="1800"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98%</a:t>
                      </a:r>
                      <a:endParaRPr lang="en-US" altLang="zh-CN" sz="1800"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6400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 b="1">
                          <a:solidFill>
                            <a:schemeClr val="accent1"/>
                          </a:solidFill>
                          <a:sym typeface="+mn-ea"/>
                        </a:rPr>
                        <a:t>Validation set</a:t>
                      </a:r>
                      <a:endParaRPr lang="en-US" altLang="zh-CN" sz="1800"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89%</a:t>
                      </a:r>
                      <a:endParaRPr lang="en-US" altLang="zh-CN" sz="1800"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表格 9"/>
          <p:cNvGraphicFramePr/>
          <p:nvPr>
            <p:custDataLst>
              <p:tags r:id="rId2"/>
            </p:custDataLst>
          </p:nvPr>
        </p:nvGraphicFramePr>
        <p:xfrm>
          <a:off x="406400" y="4357370"/>
          <a:ext cx="3268980" cy="18783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4490"/>
                <a:gridCol w="1634490"/>
              </a:tblGrid>
              <a:tr h="36576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A</a:t>
                      </a:r>
                      <a:r>
                        <a:rPr lang="zh-CN" altLang="en-US"/>
                        <a:t>ccurcy</a:t>
                      </a:r>
                      <a:endParaRPr lang="zh-CN" altLang="en-US"/>
                    </a:p>
                  </a:txBody>
                  <a:tcPr/>
                </a:tc>
              </a:tr>
              <a:tr h="6400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 b="1">
                          <a:solidFill>
                            <a:schemeClr val="accent1"/>
                          </a:solidFill>
                          <a:sym typeface="+mn-ea"/>
                        </a:rPr>
                        <a:t>Training set</a:t>
                      </a:r>
                      <a:endParaRPr lang="en-US" altLang="zh-CN" sz="1800"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91%</a:t>
                      </a:r>
                      <a:endParaRPr lang="en-US" altLang="zh-CN" sz="1800"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87249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 b="1">
                          <a:solidFill>
                            <a:schemeClr val="accent1"/>
                          </a:solidFill>
                          <a:sym typeface="+mn-ea"/>
                        </a:rPr>
                        <a:t>Validation set</a:t>
                      </a:r>
                      <a:endParaRPr lang="en-US" altLang="zh-CN" sz="1800"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89%</a:t>
                      </a:r>
                      <a:endParaRPr lang="en-US" altLang="zh-CN" sz="1800"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1" name="图片 10" descr="ag_acc_curv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4045" y="4231640"/>
            <a:ext cx="2694305" cy="2004060"/>
          </a:xfrm>
          <a:prstGeom prst="rect">
            <a:avLst/>
          </a:prstGeom>
        </p:spPr>
      </p:pic>
      <p:pic>
        <p:nvPicPr>
          <p:cNvPr id="12" name="图片 11" descr="ques_loss_curv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9585" y="1797050"/>
            <a:ext cx="2664460" cy="1981835"/>
          </a:xfrm>
          <a:prstGeom prst="rect">
            <a:avLst/>
          </a:prstGeom>
        </p:spPr>
      </p:pic>
      <p:pic>
        <p:nvPicPr>
          <p:cNvPr id="13" name="图片 12" descr="ques_acc_curv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04045" y="1796415"/>
            <a:ext cx="2665095" cy="1982470"/>
          </a:xfrm>
          <a:prstGeom prst="rect">
            <a:avLst/>
          </a:prstGeom>
        </p:spPr>
      </p:pic>
      <p:pic>
        <p:nvPicPr>
          <p:cNvPr id="14" name="图片 13" descr="ag_loss_curve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12280" y="4284980"/>
            <a:ext cx="2719705" cy="2023110"/>
          </a:xfrm>
          <a:prstGeom prst="rect">
            <a:avLst/>
          </a:prstGeom>
        </p:spPr>
      </p:pic>
      <p:graphicFrame>
        <p:nvGraphicFramePr>
          <p:cNvPr id="16" name="表格 15"/>
          <p:cNvGraphicFramePr/>
          <p:nvPr>
            <p:custDataLst>
              <p:tags r:id="rId7"/>
            </p:custDataLst>
          </p:nvPr>
        </p:nvGraphicFramePr>
        <p:xfrm>
          <a:off x="3807460" y="2220595"/>
          <a:ext cx="3004820" cy="1041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1205"/>
                <a:gridCol w="751205"/>
                <a:gridCol w="751205"/>
                <a:gridCol w="751205"/>
              </a:tblGrid>
              <a:tr h="5207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P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R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F</a:t>
                      </a:r>
                      <a:endParaRPr lang="en-US" altLang="zh-CN"/>
                    </a:p>
                  </a:txBody>
                  <a:tcPr/>
                </a:tc>
              </a:tr>
              <a:tr h="5207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BL-A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0.911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0.881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0.896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7" name="表格 16"/>
          <p:cNvGraphicFramePr/>
          <p:nvPr>
            <p:custDataLst>
              <p:tags r:id="rId8"/>
            </p:custDataLst>
          </p:nvPr>
        </p:nvGraphicFramePr>
        <p:xfrm>
          <a:off x="3834765" y="4357370"/>
          <a:ext cx="3004820" cy="1041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1205"/>
                <a:gridCol w="751205"/>
                <a:gridCol w="751205"/>
                <a:gridCol w="751205"/>
              </a:tblGrid>
              <a:tr h="5207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P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R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F</a:t>
                      </a:r>
                      <a:endParaRPr lang="en-US" altLang="zh-CN"/>
                    </a:p>
                  </a:txBody>
                  <a:tcPr/>
                </a:tc>
              </a:tr>
              <a:tr h="5207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BL-A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0.906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0.900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0.903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350520" y="6384925"/>
            <a:ext cx="118186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Code:  </a:t>
            </a:r>
            <a:r>
              <a:rPr lang="zh-CN" altLang="en-US"/>
              <a:t>https://github.com/YaoXinZhi/Bi-LSTM-Attention</a:t>
            </a:r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merci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62100" y="1268730"/>
            <a:ext cx="8627110" cy="492887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12775" y="1847215"/>
            <a:ext cx="1061021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None/>
            </a:pPr>
            <a:r>
              <a:rPr lang="zh-CN" altLang="en-US" sz="2400"/>
              <a:t>汇报流程</a:t>
            </a:r>
            <a:endParaRPr lang="zh-CN" altLang="en-US" sz="2400"/>
          </a:p>
          <a:p>
            <a:pPr lvl="1" indent="0">
              <a:buNone/>
            </a:pPr>
            <a:endParaRPr lang="zh-CN" altLang="en-US" sz="24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400"/>
              <a:t>项目背景</a:t>
            </a:r>
            <a:endParaRPr lang="zh-CN" altLang="en-US" sz="2400"/>
          </a:p>
          <a:p>
            <a:pPr lvl="1" indent="0">
              <a:buNone/>
            </a:pPr>
            <a:endParaRPr lang="zh-CN" altLang="en-US" sz="24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400"/>
              <a:t>模型介绍</a:t>
            </a:r>
            <a:endParaRPr lang="zh-CN" altLang="en-US" sz="240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zh-CN" altLang="en-US" sz="24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400"/>
              <a:t>数据集</a:t>
            </a:r>
            <a:endParaRPr lang="zh-CN" altLang="en-US" sz="240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zh-CN" altLang="en-US" sz="2400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zh-CN" altLang="en-US" sz="2400"/>
              <a:t>分类结果</a:t>
            </a:r>
            <a:endParaRPr lang="zh-CN" altLang="en-US"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192405" y="1361440"/>
            <a:ext cx="11684000" cy="42767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/>
              <a:t>背景</a:t>
            </a:r>
            <a:endParaRPr lang="zh-CN" altLang="en-US" sz="3200"/>
          </a:p>
          <a:p>
            <a:endParaRPr lang="zh-CN" altLang="en-US" sz="2400"/>
          </a:p>
          <a:p>
            <a:r>
              <a:rPr lang="en-US" altLang="zh-CN" sz="2400"/>
              <a:t>	</a:t>
            </a:r>
            <a:r>
              <a:rPr lang="zh-CN" altLang="en-US" sz="2400"/>
              <a:t>关系分类是自然语言处理领域（</a:t>
            </a:r>
            <a:r>
              <a:rPr lang="en-US" altLang="zh-CN" sz="2400"/>
              <a:t>NLP</a:t>
            </a:r>
            <a:r>
              <a:rPr lang="zh-CN" altLang="en-US" sz="2400"/>
              <a:t>）的一项重要的语义处理任务。</a:t>
            </a:r>
            <a:endParaRPr lang="zh-CN" altLang="en-US" sz="2400"/>
          </a:p>
          <a:p>
            <a:r>
              <a:rPr lang="en-US" altLang="zh-CN" sz="2400"/>
              <a:t>	</a:t>
            </a:r>
            <a:r>
              <a:rPr lang="zh-CN" altLang="en-US" sz="2400"/>
              <a:t>用于关系分类的方法一般基于两套思路。</a:t>
            </a:r>
            <a:endParaRPr lang="zh-CN" altLang="en-US" sz="2400"/>
          </a:p>
          <a:p>
            <a:r>
              <a:rPr lang="en-US" altLang="zh-CN" sz="2400"/>
              <a:t>	</a:t>
            </a:r>
            <a:r>
              <a:rPr lang="zh-CN" altLang="en-US" sz="2400"/>
              <a:t>一类基于人工特征的关系分类方法，比较依赖通过例如依存树解析器，命名实体识别等方法提供的高级特征。</a:t>
            </a:r>
            <a:endParaRPr lang="zh-CN" altLang="en-US" sz="2400"/>
          </a:p>
          <a:p>
            <a:r>
              <a:rPr lang="en-US" altLang="zh-CN" sz="2400"/>
              <a:t>	</a:t>
            </a:r>
            <a:r>
              <a:rPr lang="zh-CN" altLang="en-US" sz="2400"/>
              <a:t>另一类基于利用神经网络自动提取特征的方面需要解决两个问题。一个是句子上下文的远距离信息难以学习。一方面是句子对分类结果有重要影响的单词存在于句子中不同位置。</a:t>
            </a:r>
            <a:endParaRPr lang="zh-CN" altLang="en-US" sz="2400"/>
          </a:p>
          <a:p>
            <a:r>
              <a:rPr lang="en-US" altLang="zh-CN" sz="2400"/>
              <a:t>	</a:t>
            </a:r>
            <a:r>
              <a:rPr lang="zh-CN" altLang="en-US" sz="2400"/>
              <a:t>所以该模型利用</a:t>
            </a:r>
            <a:r>
              <a:rPr lang="en-US" altLang="zh-CN" sz="2400"/>
              <a:t>bi-LSTM</a:t>
            </a:r>
            <a:r>
              <a:rPr lang="zh-CN" altLang="en-US" sz="2400"/>
              <a:t>来提取捕获单词前后上下文信息。同时利用词嵌入级别的</a:t>
            </a:r>
            <a:r>
              <a:rPr lang="en-US" altLang="zh-CN" sz="2400"/>
              <a:t>Attention</a:t>
            </a:r>
            <a:r>
              <a:rPr lang="zh-CN" altLang="en-US" sz="2400"/>
              <a:t>机制来获取句子中最重要的语义信息。</a:t>
            </a:r>
            <a:endParaRPr lang="zh-CN" altLang="en-US"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38760" y="1400175"/>
            <a:ext cx="6342380" cy="38461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模型：</a:t>
            </a:r>
            <a:endParaRPr lang="zh-CN" altLang="en-US" sz="2800"/>
          </a:p>
          <a:p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Embedding Layer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  <a:p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Bi-LSTM Layer</a:t>
            </a:r>
            <a:endParaRPr lang="zh-CN" altLang="en-US"/>
          </a:p>
          <a:p>
            <a:pPr indent="0">
              <a:buFont typeface="Arial" panose="020B0604020202020204" pitchFamily="34" charset="0"/>
              <a:buNone/>
            </a:pP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Attention Layer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Softmax Layer</a:t>
            </a:r>
            <a:endParaRPr lang="zh-CN" altLang="en-US"/>
          </a:p>
          <a:p>
            <a:pPr lvl="1" indent="0"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79400" y="6210300"/>
            <a:ext cx="116332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Zhou, Peng, et al. "Attention-based bidirectional long short-term memory networks for relation classification." Proceedings of the 54th Annual Meeting of the Association for Computational Linguistics (Volume 2: Short Papers). 2016.</a:t>
            </a:r>
            <a:endParaRPr lang="zh-CN" altLang="en-US" sz="16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7010" y="1566545"/>
            <a:ext cx="8191500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210185" y="1379220"/>
            <a:ext cx="11771630" cy="2461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/>
              <a:t>Embedding Layer</a:t>
            </a:r>
            <a:endParaRPr lang="en-US" altLang="zh-CN" sz="2800"/>
          </a:p>
          <a:p>
            <a:endParaRPr lang="en-US" altLang="zh-CN"/>
          </a:p>
          <a:p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将高维自然语言映射到低维空间。</a:t>
            </a:r>
            <a:br>
              <a:rPr lang="zh-CN" altLang="en-US"/>
            </a:br>
            <a:r>
              <a:rPr lang="zh-CN" altLang="en-US"/>
              <a:t>使网络可计算，同时携带语义信息。</a:t>
            </a:r>
            <a:r>
              <a:rPr lang="en-US" altLang="zh-CN"/>
              <a:t> 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可利用</a:t>
            </a:r>
            <a:r>
              <a:rPr lang="en-US" altLang="zh-CN"/>
              <a:t>Glove, word2vec, Bert, ELMO</a:t>
            </a:r>
            <a:r>
              <a:rPr lang="zh-CN" altLang="en-US"/>
              <a:t>初始化。</a:t>
            </a:r>
            <a:br>
              <a:rPr lang="zh-CN" altLang="en-US"/>
            </a:br>
            <a:r>
              <a:rPr lang="zh-CN" altLang="en-US"/>
              <a:t>也可以随机初始化。</a:t>
            </a: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40115" y="1965325"/>
            <a:ext cx="2860675" cy="2217420"/>
          </a:xfrm>
          <a:prstGeom prst="rect">
            <a:avLst/>
          </a:prstGeom>
        </p:spPr>
      </p:pic>
      <p:pic>
        <p:nvPicPr>
          <p:cNvPr id="79" name="图片 78" descr="1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0005" y="1847215"/>
            <a:ext cx="3420110" cy="233553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0595" y="4933315"/>
            <a:ext cx="7164070" cy="110680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39700" y="1326515"/>
            <a:ext cx="11806555" cy="43383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LSTM</a:t>
            </a:r>
            <a:endParaRPr lang="en-US" altLang="zh-CN" sz="2400"/>
          </a:p>
          <a:p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解决</a:t>
            </a:r>
            <a:r>
              <a:rPr lang="en-US" altLang="zh-CN"/>
              <a:t>RNN</a:t>
            </a:r>
            <a:r>
              <a:rPr lang="zh-CN" altLang="en-US"/>
              <a:t>反向传播中的梯度爆炸。</a:t>
            </a:r>
            <a:br>
              <a:rPr lang="zh-CN" altLang="en-US"/>
            </a:br>
            <a:r>
              <a:rPr lang="zh-CN" altLang="en-US"/>
              <a:t>更好的捕获上下文信息。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(3) </a:t>
            </a:r>
            <a:r>
              <a:rPr lang="zh-CN" altLang="en-US"/>
              <a:t>遗忘门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(2) (4) </a:t>
            </a:r>
            <a:r>
              <a:rPr lang="zh-CN" altLang="en-US"/>
              <a:t>输入门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(5) </a:t>
            </a:r>
            <a:r>
              <a:rPr lang="zh-CN" altLang="en-US"/>
              <a:t>更新 </a:t>
            </a:r>
            <a:r>
              <a:rPr lang="en-US" altLang="zh-CN"/>
              <a:t>C</a:t>
            </a:r>
            <a:r>
              <a:rPr lang="en-US" altLang="zh-CN" baseline="-25000"/>
              <a:t>t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(5) (6) (7) </a:t>
            </a:r>
            <a:r>
              <a:rPr lang="zh-CN" altLang="en-US"/>
              <a:t>决定输出信息 </a:t>
            </a:r>
            <a:r>
              <a:rPr lang="en-US" altLang="zh-CN"/>
              <a:t>h</a:t>
            </a:r>
            <a:r>
              <a:rPr lang="en-US" altLang="zh-CN" baseline="-25000"/>
              <a:t>t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01055" y="1326515"/>
            <a:ext cx="5436870" cy="20574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0055" y="3383915"/>
            <a:ext cx="6199505" cy="300799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94945" y="1348740"/>
            <a:ext cx="1165860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Bi-LSTM</a:t>
            </a:r>
            <a:endParaRPr lang="en-US" altLang="zh-CN" sz="2400"/>
          </a:p>
          <a:p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用于捕获一个单词前后上下文信息。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21175" y="5151755"/>
            <a:ext cx="3405505" cy="128333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2270760"/>
            <a:ext cx="8077200" cy="31051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77800" y="1277620"/>
            <a:ext cx="11836400" cy="1291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Attention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ym typeface="+mn-ea"/>
              </a:rPr>
              <a:t>利用词嵌入级别的</a:t>
            </a:r>
            <a:r>
              <a:rPr lang="en-US" altLang="zh-CN">
                <a:sym typeface="+mn-ea"/>
              </a:rPr>
              <a:t>Attention</a:t>
            </a:r>
            <a:r>
              <a:rPr lang="zh-CN" altLang="en-US">
                <a:sym typeface="+mn-ea"/>
              </a:rPr>
              <a:t>机制来获取句子中最重要的语义信息。</a:t>
            </a:r>
            <a:br>
              <a:rPr lang="zh-CN" altLang="en-US">
                <a:sym typeface="+mn-ea"/>
              </a:rPr>
            </a:br>
            <a:r>
              <a:rPr lang="zh-CN" altLang="en-US">
                <a:sym typeface="+mn-ea"/>
              </a:rPr>
              <a:t>给对于分类结果更相关的单词分配更高的权重。</a:t>
            </a:r>
            <a:endParaRPr lang="zh-CN" altLang="en-US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96060" y="4086225"/>
            <a:ext cx="2586990" cy="212026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41325" y="6200775"/>
            <a:ext cx="112502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Vaswani, A., Shazeer, N., Parmar, N., Uszkoreit, J., Jones, L., Gomez, A. N., ... &amp; Polosukhin, I. (2017). Attention is all you need. In Advances in neural information processing systems (pp. 5998-6008).</a:t>
            </a:r>
            <a:endParaRPr lang="zh-CN" altLang="en-US" sz="160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485" y="2451100"/>
            <a:ext cx="3660775" cy="163512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4595" y="3873500"/>
            <a:ext cx="5407660" cy="219456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4745" y="1514475"/>
            <a:ext cx="3006725" cy="235902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59385" y="1330960"/>
            <a:ext cx="11658600" cy="2953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Bi-LSTM + Attetion </a:t>
            </a:r>
            <a:endParaRPr lang="en-US" altLang="zh-CN" sz="2400"/>
          </a:p>
          <a:p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Softmax </a:t>
            </a:r>
            <a:r>
              <a:rPr lang="zh-CN" altLang="en-US"/>
              <a:t>分类器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损失函数： 负对数似然函数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79400" y="6210300"/>
            <a:ext cx="116332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Zhou, Peng, et al. "Attention-based bidirectional long short-term memory networks for relation classification." Proceedings of the 54th Annual Meeting of the Association for Computational Linguistics (Volume 2: Short Papers). 2016.</a:t>
            </a:r>
            <a:endParaRPr lang="zh-CN" altLang="en-US" sz="160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2285" y="2392045"/>
            <a:ext cx="4418965" cy="148907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285" y="4550410"/>
            <a:ext cx="4524375" cy="9906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1120" y="1903095"/>
            <a:ext cx="6877685" cy="350837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TABLE_BEAUTIFY" val="smartTable{9b8cee19-114e-4ad3-9314-2a599b887124}"/>
</p:tagLst>
</file>

<file path=ppt/tags/tag2.xml><?xml version="1.0" encoding="utf-8"?>
<p:tagLst xmlns:p="http://schemas.openxmlformats.org/presentationml/2006/main">
  <p:tag name="KSO_WM_UNIT_TABLE_BEAUTIFY" val="smartTable{9b8cee19-114e-4ad3-9314-2a599b887124}"/>
</p:tagLst>
</file>

<file path=ppt/tags/tag3.xml><?xml version="1.0" encoding="utf-8"?>
<p:tagLst xmlns:p="http://schemas.openxmlformats.org/presentationml/2006/main">
  <p:tag name="KSO_WM_UNIT_TABLE_BEAUTIFY" val="smartTable{978a7602-a6ef-4d34-acd6-295316d889db}"/>
</p:tagLst>
</file>

<file path=ppt/tags/tag4.xml><?xml version="1.0" encoding="utf-8"?>
<p:tagLst xmlns:p="http://schemas.openxmlformats.org/presentationml/2006/main">
  <p:tag name="KSO_WM_UNIT_TABLE_BEAUTIFY" val="smartTable{978a7602-a6ef-4d34-acd6-295316d889db}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1884</Words>
  <Application>WPS 演示</Application>
  <PresentationFormat>宽屏</PresentationFormat>
  <Paragraphs>170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Arial</vt:lpstr>
      <vt:lpstr>宋体</vt:lpstr>
      <vt:lpstr>Wingdings</vt:lpstr>
      <vt:lpstr>等线</vt:lpstr>
      <vt:lpstr>微软雅黑</vt:lpstr>
      <vt:lpstr>Arial Unicode MS</vt:lpstr>
      <vt:lpstr>等线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生物统计系年会报告</dc:title>
  <dc:creator>kaiyin zhou</dc:creator>
  <cp:lastModifiedBy>Artorius</cp:lastModifiedBy>
  <cp:revision>235</cp:revision>
  <dcterms:created xsi:type="dcterms:W3CDTF">2018-01-25T07:30:00Z</dcterms:created>
  <dcterms:modified xsi:type="dcterms:W3CDTF">2020-01-10T01:45:13Z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2052-11.1.0.9330</vt:lpwstr>
  </property>
</Properties>
</file>