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305" r:id="rId2"/>
    <p:sldId id="258" r:id="rId3"/>
    <p:sldId id="264" r:id="rId4"/>
    <p:sldId id="261" r:id="rId5"/>
    <p:sldId id="309" r:id="rId6"/>
    <p:sldId id="308" r:id="rId7"/>
    <p:sldId id="310" r:id="rId8"/>
    <p:sldId id="311" r:id="rId9"/>
    <p:sldId id="312" r:id="rId10"/>
    <p:sldId id="256" r:id="rId1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900"/>
    <a:srgbClr val="FF5400"/>
    <a:srgbClr val="FF6A00"/>
    <a:srgbClr val="181818"/>
    <a:srgbClr val="FF8400"/>
    <a:srgbClr val="FF6200"/>
    <a:srgbClr val="FF7300"/>
    <a:srgbClr val="FF7B00"/>
    <a:srgbClr val="FF5100"/>
    <a:srgbClr val="292E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26"/>
  </p:normalViewPr>
  <p:slideViewPr>
    <p:cSldViewPr snapToGrid="0" snapToObjects="1">
      <p:cViewPr varScale="1">
        <p:scale>
          <a:sx n="41" d="100"/>
          <a:sy n="41" d="100"/>
        </p:scale>
        <p:origin x="1424" y="232"/>
      </p:cViewPr>
      <p:guideLst>
        <p:guide orient="horz" pos="4320"/>
        <p:guide pos="76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066CFC-4106-49AF-AAAD-F66C1067324C}" type="doc">
      <dgm:prSet loTypeId="urn:microsoft.com/office/officeart/2005/8/layout/pyramid1" loCatId="pyramid" qsTypeId="urn:microsoft.com/office/officeart/2005/8/quickstyle/simple1" qsCatId="simple" csTypeId="urn:microsoft.com/office/officeart/2005/8/colors/accent4_5" csCatId="accent4" phldr="1"/>
      <dgm:spPr>
        <a:scene3d>
          <a:camera prst="orthographicFront">
            <a:rot lat="0" lon="0" rev="600000"/>
          </a:camera>
          <a:lightRig rig="threePt" dir="t"/>
        </a:scene3d>
      </dgm:spPr>
      <dgm:t>
        <a:bodyPr/>
        <a:lstStyle/>
        <a:p>
          <a:endParaRPr lang="zh-CN" altLang="en-US"/>
        </a:p>
      </dgm:t>
    </dgm:pt>
    <dgm:pt modelId="{CDD92505-4CB1-4DD8-8292-2D6C8DEB9A20}">
      <dgm:prSet phldrT="[文本]" custT="1"/>
      <dgm:spPr/>
      <dgm:t>
        <a:bodyPr/>
        <a:lstStyle/>
        <a:p>
          <a:r>
            <a:rPr lang="zh-CN" altLang="en-US" sz="2800"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产品技术文档状况展示</a:t>
          </a:r>
          <a:endParaRPr lang="zh-CN" altLang="en-US" sz="2800" dirty="0"/>
        </a:p>
      </dgm:t>
    </dgm:pt>
    <dgm:pt modelId="{F182317B-BA9B-42DB-B76F-6BD3FA18EAA4}" type="parTrans" cxnId="{CF1FB9FD-F420-40CB-BB76-DF898BB4E4CA}">
      <dgm:prSet/>
      <dgm:spPr/>
      <dgm:t>
        <a:bodyPr/>
        <a:lstStyle/>
        <a:p>
          <a:endParaRPr lang="zh-CN" altLang="en-US"/>
        </a:p>
      </dgm:t>
    </dgm:pt>
    <dgm:pt modelId="{2FFE2A0E-1242-42C2-B715-0E41700D373F}" type="sibTrans" cxnId="{CF1FB9FD-F420-40CB-BB76-DF898BB4E4CA}">
      <dgm:prSet/>
      <dgm:spPr/>
      <dgm:t>
        <a:bodyPr/>
        <a:lstStyle/>
        <a:p>
          <a:endParaRPr lang="zh-CN" altLang="en-US"/>
        </a:p>
      </dgm:t>
    </dgm:pt>
    <dgm:pt modelId="{84975248-8559-464E-B6A0-AA7F67030C38}">
      <dgm:prSet phldrT="[文本]" custT="1"/>
      <dgm:spPr/>
      <dgm:t>
        <a:bodyPr/>
        <a:lstStyle/>
        <a:p>
          <a:r>
            <a:rPr lang="zh-CN" altLang="en-US" sz="2800"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技术文档专业性与用户体验的关联</a:t>
          </a:r>
          <a:endParaRPr lang="zh-CN" altLang="en-US" sz="2800" dirty="0"/>
        </a:p>
      </dgm:t>
    </dgm:pt>
    <dgm:pt modelId="{7906A8EF-1BF5-4AA4-B208-3E81DB8B4B9A}" type="parTrans" cxnId="{52CE2E82-0A75-4612-91A2-5273777F9236}">
      <dgm:prSet/>
      <dgm:spPr/>
      <dgm:t>
        <a:bodyPr/>
        <a:lstStyle/>
        <a:p>
          <a:endParaRPr lang="zh-CN" altLang="en-US"/>
        </a:p>
      </dgm:t>
    </dgm:pt>
    <dgm:pt modelId="{97949DEE-6543-4743-A4FE-2B42F498165D}" type="sibTrans" cxnId="{52CE2E82-0A75-4612-91A2-5273777F9236}">
      <dgm:prSet/>
      <dgm:spPr/>
      <dgm:t>
        <a:bodyPr/>
        <a:lstStyle/>
        <a:p>
          <a:endParaRPr lang="zh-CN" altLang="en-US"/>
        </a:p>
      </dgm:t>
    </dgm:pt>
    <dgm:pt modelId="{E8CED4E5-B8C8-4F39-B9DC-AA9295142D18}">
      <dgm:prSet phldrT="[文本]" custT="1"/>
      <dgm:spPr/>
      <dgm:t>
        <a:bodyPr/>
        <a:lstStyle/>
        <a:p>
          <a:r>
            <a:rPr lang="zh-CN" altLang="en-US" sz="2800"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技术文档架构和规范落地的保障</a:t>
          </a:r>
          <a:endParaRPr lang="zh-CN" altLang="en-US" sz="2800" dirty="0"/>
        </a:p>
      </dgm:t>
    </dgm:pt>
    <dgm:pt modelId="{E767168A-456A-4469-A77F-CA916122B39A}" type="parTrans" cxnId="{6AA8E90D-554D-418A-B81F-B3DF9FBF3A35}">
      <dgm:prSet/>
      <dgm:spPr/>
      <dgm:t>
        <a:bodyPr/>
        <a:lstStyle/>
        <a:p>
          <a:endParaRPr lang="zh-CN" altLang="en-US"/>
        </a:p>
      </dgm:t>
    </dgm:pt>
    <dgm:pt modelId="{D40856AF-0DC8-42B6-BA34-502930E01D89}" type="sibTrans" cxnId="{6AA8E90D-554D-418A-B81F-B3DF9FBF3A35}">
      <dgm:prSet/>
      <dgm:spPr/>
      <dgm:t>
        <a:bodyPr/>
        <a:lstStyle/>
        <a:p>
          <a:endParaRPr lang="zh-CN" altLang="en-US"/>
        </a:p>
      </dgm:t>
    </dgm:pt>
    <dgm:pt modelId="{B9EAEE24-2853-4DC2-9C03-22A126A43C52}">
      <dgm:prSet phldrT="[文本]" custT="1"/>
      <dgm:spPr/>
      <dgm:t>
        <a:bodyPr/>
        <a:lstStyle/>
        <a:p>
          <a:r>
            <a:rPr lang="zh-CN" altLang="en-US" sz="2800"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文档专业性</a:t>
          </a:r>
          <a:endParaRPr lang="en-US" altLang="zh-CN" sz="2800"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r>
            <a:rPr lang="zh-CN" altLang="en-US" sz="2800"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提升指引</a:t>
          </a:r>
          <a:endParaRPr lang="zh-CN" altLang="en-US" sz="2800" dirty="0"/>
        </a:p>
      </dgm:t>
    </dgm:pt>
    <dgm:pt modelId="{FC5819E0-6D42-4824-A130-B2C51ACF7124}" type="parTrans" cxnId="{9B2B3905-0207-4A59-A6FA-DA77E3A3E2D4}">
      <dgm:prSet/>
      <dgm:spPr/>
      <dgm:t>
        <a:bodyPr/>
        <a:lstStyle/>
        <a:p>
          <a:endParaRPr lang="zh-CN" altLang="en-US"/>
        </a:p>
      </dgm:t>
    </dgm:pt>
    <dgm:pt modelId="{1E9ACB74-8AA0-45A2-B0F1-5E69455D2A04}" type="sibTrans" cxnId="{9B2B3905-0207-4A59-A6FA-DA77E3A3E2D4}">
      <dgm:prSet/>
      <dgm:spPr/>
      <dgm:t>
        <a:bodyPr/>
        <a:lstStyle/>
        <a:p>
          <a:endParaRPr lang="zh-CN" altLang="en-US"/>
        </a:p>
      </dgm:t>
    </dgm:pt>
    <dgm:pt modelId="{0695A3A2-4F7E-4A6F-B7F1-5F83043C1EEF}" type="pres">
      <dgm:prSet presAssocID="{F3066CFC-4106-49AF-AAAD-F66C1067324C}" presName="Name0" presStyleCnt="0">
        <dgm:presLayoutVars>
          <dgm:dir/>
          <dgm:animLvl val="lvl"/>
          <dgm:resizeHandles val="exact"/>
        </dgm:presLayoutVars>
      </dgm:prSet>
      <dgm:spPr/>
    </dgm:pt>
    <dgm:pt modelId="{570BB0DD-D0D2-4CE7-BC8B-E2DDDE070715}" type="pres">
      <dgm:prSet presAssocID="{B9EAEE24-2853-4DC2-9C03-22A126A43C52}" presName="Name8" presStyleCnt="0"/>
      <dgm:spPr/>
    </dgm:pt>
    <dgm:pt modelId="{675CF445-755D-4C62-BE3A-F8BDF0C43D3A}" type="pres">
      <dgm:prSet presAssocID="{B9EAEE24-2853-4DC2-9C03-22A126A43C52}" presName="level" presStyleLbl="node1" presStyleIdx="0" presStyleCnt="4">
        <dgm:presLayoutVars>
          <dgm:chMax val="1"/>
          <dgm:bulletEnabled val="1"/>
        </dgm:presLayoutVars>
      </dgm:prSet>
      <dgm:spPr/>
    </dgm:pt>
    <dgm:pt modelId="{9C628265-EE65-4C1F-A540-E2144951E18A}" type="pres">
      <dgm:prSet presAssocID="{B9EAEE24-2853-4DC2-9C03-22A126A43C52}" presName="levelTx" presStyleLbl="revTx" presStyleIdx="0" presStyleCnt="0">
        <dgm:presLayoutVars>
          <dgm:chMax val="1"/>
          <dgm:bulletEnabled val="1"/>
        </dgm:presLayoutVars>
      </dgm:prSet>
      <dgm:spPr/>
    </dgm:pt>
    <dgm:pt modelId="{7D9DCBC4-713C-416D-A092-157928CA54F0}" type="pres">
      <dgm:prSet presAssocID="{CDD92505-4CB1-4DD8-8292-2D6C8DEB9A20}" presName="Name8" presStyleCnt="0"/>
      <dgm:spPr/>
    </dgm:pt>
    <dgm:pt modelId="{962DC4AB-0D1D-4A77-B6E3-7C07EDB44DBD}" type="pres">
      <dgm:prSet presAssocID="{CDD92505-4CB1-4DD8-8292-2D6C8DEB9A20}" presName="level" presStyleLbl="node1" presStyleIdx="1" presStyleCnt="4">
        <dgm:presLayoutVars>
          <dgm:chMax val="1"/>
          <dgm:bulletEnabled val="1"/>
        </dgm:presLayoutVars>
      </dgm:prSet>
      <dgm:spPr/>
    </dgm:pt>
    <dgm:pt modelId="{5445B192-AB3B-41B0-9FDD-152EDEF86034}" type="pres">
      <dgm:prSet presAssocID="{CDD92505-4CB1-4DD8-8292-2D6C8DEB9A20}" presName="levelTx" presStyleLbl="revTx" presStyleIdx="0" presStyleCnt="0">
        <dgm:presLayoutVars>
          <dgm:chMax val="1"/>
          <dgm:bulletEnabled val="1"/>
        </dgm:presLayoutVars>
      </dgm:prSet>
      <dgm:spPr/>
    </dgm:pt>
    <dgm:pt modelId="{672E89CE-CDA3-4A8C-A9B1-3B08C8C023B3}" type="pres">
      <dgm:prSet presAssocID="{84975248-8559-464E-B6A0-AA7F67030C38}" presName="Name8" presStyleCnt="0"/>
      <dgm:spPr/>
    </dgm:pt>
    <dgm:pt modelId="{1E9EB5C1-1E99-4FFF-B1E6-C449C4F54752}" type="pres">
      <dgm:prSet presAssocID="{84975248-8559-464E-B6A0-AA7F67030C38}" presName="level" presStyleLbl="node1" presStyleIdx="2" presStyleCnt="4">
        <dgm:presLayoutVars>
          <dgm:chMax val="1"/>
          <dgm:bulletEnabled val="1"/>
        </dgm:presLayoutVars>
      </dgm:prSet>
      <dgm:spPr/>
    </dgm:pt>
    <dgm:pt modelId="{25DA3FF2-EA73-46DC-858C-CC78827CA811}" type="pres">
      <dgm:prSet presAssocID="{84975248-8559-464E-B6A0-AA7F67030C38}" presName="levelTx" presStyleLbl="revTx" presStyleIdx="0" presStyleCnt="0">
        <dgm:presLayoutVars>
          <dgm:chMax val="1"/>
          <dgm:bulletEnabled val="1"/>
        </dgm:presLayoutVars>
      </dgm:prSet>
      <dgm:spPr/>
    </dgm:pt>
    <dgm:pt modelId="{9C2525FF-36B5-4E59-B21A-3C81EF9D78B1}" type="pres">
      <dgm:prSet presAssocID="{E8CED4E5-B8C8-4F39-B9DC-AA9295142D18}" presName="Name8" presStyleCnt="0"/>
      <dgm:spPr/>
    </dgm:pt>
    <dgm:pt modelId="{AA681493-0DFE-4282-8737-650FE2E03A48}" type="pres">
      <dgm:prSet presAssocID="{E8CED4E5-B8C8-4F39-B9DC-AA9295142D18}" presName="level" presStyleLbl="node1" presStyleIdx="3" presStyleCnt="4">
        <dgm:presLayoutVars>
          <dgm:chMax val="1"/>
          <dgm:bulletEnabled val="1"/>
        </dgm:presLayoutVars>
      </dgm:prSet>
      <dgm:spPr/>
    </dgm:pt>
    <dgm:pt modelId="{BF96F029-C0B4-43A7-80EE-F836C02C9A51}" type="pres">
      <dgm:prSet presAssocID="{E8CED4E5-B8C8-4F39-B9DC-AA9295142D18}" presName="levelTx" presStyleLbl="revTx" presStyleIdx="0" presStyleCnt="0">
        <dgm:presLayoutVars>
          <dgm:chMax val="1"/>
          <dgm:bulletEnabled val="1"/>
        </dgm:presLayoutVars>
      </dgm:prSet>
      <dgm:spPr/>
    </dgm:pt>
  </dgm:ptLst>
  <dgm:cxnLst>
    <dgm:cxn modelId="{9B2B3905-0207-4A59-A6FA-DA77E3A3E2D4}" srcId="{F3066CFC-4106-49AF-AAAD-F66C1067324C}" destId="{B9EAEE24-2853-4DC2-9C03-22A126A43C52}" srcOrd="0" destOrd="0" parTransId="{FC5819E0-6D42-4824-A130-B2C51ACF7124}" sibTransId="{1E9ACB74-8AA0-45A2-B0F1-5E69455D2A04}"/>
    <dgm:cxn modelId="{6AA8E90D-554D-418A-B81F-B3DF9FBF3A35}" srcId="{F3066CFC-4106-49AF-AAAD-F66C1067324C}" destId="{E8CED4E5-B8C8-4F39-B9DC-AA9295142D18}" srcOrd="3" destOrd="0" parTransId="{E767168A-456A-4469-A77F-CA916122B39A}" sibTransId="{D40856AF-0DC8-42B6-BA34-502930E01D89}"/>
    <dgm:cxn modelId="{A5EFC619-EEFA-4C94-9B15-473DDDE67638}" type="presOf" srcId="{E8CED4E5-B8C8-4F39-B9DC-AA9295142D18}" destId="{AA681493-0DFE-4282-8737-650FE2E03A48}" srcOrd="0" destOrd="0" presId="urn:microsoft.com/office/officeart/2005/8/layout/pyramid1"/>
    <dgm:cxn modelId="{6B44613E-EE19-49AE-A126-0E983B01A886}" type="presOf" srcId="{B9EAEE24-2853-4DC2-9C03-22A126A43C52}" destId="{675CF445-755D-4C62-BE3A-F8BDF0C43D3A}" srcOrd="0" destOrd="0" presId="urn:microsoft.com/office/officeart/2005/8/layout/pyramid1"/>
    <dgm:cxn modelId="{75E4F743-F882-4D50-AC92-E8DCD65B774B}" type="presOf" srcId="{84975248-8559-464E-B6A0-AA7F67030C38}" destId="{25DA3FF2-EA73-46DC-858C-CC78827CA811}" srcOrd="1" destOrd="0" presId="urn:microsoft.com/office/officeart/2005/8/layout/pyramid1"/>
    <dgm:cxn modelId="{10032551-62A8-4B76-BB70-AA414BEF7140}" type="presOf" srcId="{84975248-8559-464E-B6A0-AA7F67030C38}" destId="{1E9EB5C1-1E99-4FFF-B1E6-C449C4F54752}" srcOrd="0" destOrd="0" presId="urn:microsoft.com/office/officeart/2005/8/layout/pyramid1"/>
    <dgm:cxn modelId="{942E635B-1EB5-4F28-925B-E01928420215}" type="presOf" srcId="{CDD92505-4CB1-4DD8-8292-2D6C8DEB9A20}" destId="{962DC4AB-0D1D-4A77-B6E3-7C07EDB44DBD}" srcOrd="0" destOrd="0" presId="urn:microsoft.com/office/officeart/2005/8/layout/pyramid1"/>
    <dgm:cxn modelId="{52484178-7CCB-4C67-8391-E8052B001474}" type="presOf" srcId="{F3066CFC-4106-49AF-AAAD-F66C1067324C}" destId="{0695A3A2-4F7E-4A6F-B7F1-5F83043C1EEF}" srcOrd="0" destOrd="0" presId="urn:microsoft.com/office/officeart/2005/8/layout/pyramid1"/>
    <dgm:cxn modelId="{52CE2E82-0A75-4612-91A2-5273777F9236}" srcId="{F3066CFC-4106-49AF-AAAD-F66C1067324C}" destId="{84975248-8559-464E-B6A0-AA7F67030C38}" srcOrd="2" destOrd="0" parTransId="{7906A8EF-1BF5-4AA4-B208-3E81DB8B4B9A}" sibTransId="{97949DEE-6543-4743-A4FE-2B42F498165D}"/>
    <dgm:cxn modelId="{2EF6A5AB-67BA-4286-B56E-158B4DF2E0B3}" type="presOf" srcId="{E8CED4E5-B8C8-4F39-B9DC-AA9295142D18}" destId="{BF96F029-C0B4-43A7-80EE-F836C02C9A51}" srcOrd="1" destOrd="0" presId="urn:microsoft.com/office/officeart/2005/8/layout/pyramid1"/>
    <dgm:cxn modelId="{F08260B1-1397-4E7C-A04F-AD530C6F506E}" type="presOf" srcId="{CDD92505-4CB1-4DD8-8292-2D6C8DEB9A20}" destId="{5445B192-AB3B-41B0-9FDD-152EDEF86034}" srcOrd="1" destOrd="0" presId="urn:microsoft.com/office/officeart/2005/8/layout/pyramid1"/>
    <dgm:cxn modelId="{AE9C0EF6-EB75-4922-BCB4-30D1C53065FB}" type="presOf" srcId="{B9EAEE24-2853-4DC2-9C03-22A126A43C52}" destId="{9C628265-EE65-4C1F-A540-E2144951E18A}" srcOrd="1" destOrd="0" presId="urn:microsoft.com/office/officeart/2005/8/layout/pyramid1"/>
    <dgm:cxn modelId="{CF1FB9FD-F420-40CB-BB76-DF898BB4E4CA}" srcId="{F3066CFC-4106-49AF-AAAD-F66C1067324C}" destId="{CDD92505-4CB1-4DD8-8292-2D6C8DEB9A20}" srcOrd="1" destOrd="0" parTransId="{F182317B-BA9B-42DB-B76F-6BD3FA18EAA4}" sibTransId="{2FFE2A0E-1242-42C2-B715-0E41700D373F}"/>
    <dgm:cxn modelId="{E10D5FA3-5E71-4295-A4AB-F613866C340D}" type="presParOf" srcId="{0695A3A2-4F7E-4A6F-B7F1-5F83043C1EEF}" destId="{570BB0DD-D0D2-4CE7-BC8B-E2DDDE070715}" srcOrd="0" destOrd="0" presId="urn:microsoft.com/office/officeart/2005/8/layout/pyramid1"/>
    <dgm:cxn modelId="{83D5A202-E719-4A18-BBD1-7CF240A36F46}" type="presParOf" srcId="{570BB0DD-D0D2-4CE7-BC8B-E2DDDE070715}" destId="{675CF445-755D-4C62-BE3A-F8BDF0C43D3A}" srcOrd="0" destOrd="0" presId="urn:microsoft.com/office/officeart/2005/8/layout/pyramid1"/>
    <dgm:cxn modelId="{FA7337AF-018C-4503-AF08-FEBA1D1CD4CB}" type="presParOf" srcId="{570BB0DD-D0D2-4CE7-BC8B-E2DDDE070715}" destId="{9C628265-EE65-4C1F-A540-E2144951E18A}" srcOrd="1" destOrd="0" presId="urn:microsoft.com/office/officeart/2005/8/layout/pyramid1"/>
    <dgm:cxn modelId="{1B00001C-6C05-42F9-B041-B610689E0A45}" type="presParOf" srcId="{0695A3A2-4F7E-4A6F-B7F1-5F83043C1EEF}" destId="{7D9DCBC4-713C-416D-A092-157928CA54F0}" srcOrd="1" destOrd="0" presId="urn:microsoft.com/office/officeart/2005/8/layout/pyramid1"/>
    <dgm:cxn modelId="{51534619-2C7E-42D9-8428-18FBC5729DE4}" type="presParOf" srcId="{7D9DCBC4-713C-416D-A092-157928CA54F0}" destId="{962DC4AB-0D1D-4A77-B6E3-7C07EDB44DBD}" srcOrd="0" destOrd="0" presId="urn:microsoft.com/office/officeart/2005/8/layout/pyramid1"/>
    <dgm:cxn modelId="{02B00ABC-A9BA-4C19-9716-0A8F01C9E0CF}" type="presParOf" srcId="{7D9DCBC4-713C-416D-A092-157928CA54F0}" destId="{5445B192-AB3B-41B0-9FDD-152EDEF86034}" srcOrd="1" destOrd="0" presId="urn:microsoft.com/office/officeart/2005/8/layout/pyramid1"/>
    <dgm:cxn modelId="{55F458EC-1F61-44F6-B564-85DBF89F790B}" type="presParOf" srcId="{0695A3A2-4F7E-4A6F-B7F1-5F83043C1EEF}" destId="{672E89CE-CDA3-4A8C-A9B1-3B08C8C023B3}" srcOrd="2" destOrd="0" presId="urn:microsoft.com/office/officeart/2005/8/layout/pyramid1"/>
    <dgm:cxn modelId="{39F4EDBF-CB58-4F1B-B316-D7B724B413D3}" type="presParOf" srcId="{672E89CE-CDA3-4A8C-A9B1-3B08C8C023B3}" destId="{1E9EB5C1-1E99-4FFF-B1E6-C449C4F54752}" srcOrd="0" destOrd="0" presId="urn:microsoft.com/office/officeart/2005/8/layout/pyramid1"/>
    <dgm:cxn modelId="{7C9BA118-5C37-40A5-8452-33802348555C}" type="presParOf" srcId="{672E89CE-CDA3-4A8C-A9B1-3B08C8C023B3}" destId="{25DA3FF2-EA73-46DC-858C-CC78827CA811}" srcOrd="1" destOrd="0" presId="urn:microsoft.com/office/officeart/2005/8/layout/pyramid1"/>
    <dgm:cxn modelId="{7BCCEF1B-2D26-4DFD-8FA6-1991262CB8CC}" type="presParOf" srcId="{0695A3A2-4F7E-4A6F-B7F1-5F83043C1EEF}" destId="{9C2525FF-36B5-4E59-B21A-3C81EF9D78B1}" srcOrd="3" destOrd="0" presId="urn:microsoft.com/office/officeart/2005/8/layout/pyramid1"/>
    <dgm:cxn modelId="{1C55742D-0D3A-4611-863E-E1BACE34DAA8}" type="presParOf" srcId="{9C2525FF-36B5-4E59-B21A-3C81EF9D78B1}" destId="{AA681493-0DFE-4282-8737-650FE2E03A48}" srcOrd="0" destOrd="0" presId="urn:microsoft.com/office/officeart/2005/8/layout/pyramid1"/>
    <dgm:cxn modelId="{883994A5-6A02-424C-9DB6-43E5626483CC}" type="presParOf" srcId="{9C2525FF-36B5-4E59-B21A-3C81EF9D78B1}" destId="{BF96F029-C0B4-43A7-80EE-F836C02C9A51}"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5CF445-755D-4C62-BE3A-F8BDF0C43D3A}">
      <dsp:nvSpPr>
        <dsp:cNvPr id="0" name=""/>
        <dsp:cNvSpPr/>
      </dsp:nvSpPr>
      <dsp:spPr>
        <a:xfrm>
          <a:off x="4662201" y="0"/>
          <a:ext cx="3108134" cy="2115121"/>
        </a:xfrm>
        <a:prstGeom prst="trapezoid">
          <a:avLst>
            <a:gd name="adj" fmla="val 73474"/>
          </a:avLst>
        </a:prstGeom>
        <a:solidFill>
          <a:schemeClr val="accent4">
            <a:alpha val="90000"/>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rot lat="0" lon="0" rev="600000"/>
          </a:camera>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文档专业性</a:t>
          </a:r>
          <a:endParaRPr lang="en-US" altLang="zh-CN" sz="2800" kern="1200"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0" lvl="0" indent="0" algn="ctr" defTabSz="1244600">
            <a:lnSpc>
              <a:spcPct val="90000"/>
            </a:lnSpc>
            <a:spcBef>
              <a:spcPct val="0"/>
            </a:spcBef>
            <a:spcAft>
              <a:spcPct val="35000"/>
            </a:spcAft>
            <a:buNone/>
          </a:pPr>
          <a:r>
            <a:rPr lang="zh-CN" altLang="en-US" sz="2800" kern="1200"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提升指引</a:t>
          </a:r>
          <a:endParaRPr lang="zh-CN" altLang="en-US" sz="2800" kern="1200" dirty="0"/>
        </a:p>
      </dsp:txBody>
      <dsp:txXfrm>
        <a:off x="4662201" y="0"/>
        <a:ext cx="3108134" cy="2115121"/>
      </dsp:txXfrm>
    </dsp:sp>
    <dsp:sp modelId="{962DC4AB-0D1D-4A77-B6E3-7C07EDB44DBD}">
      <dsp:nvSpPr>
        <dsp:cNvPr id="0" name=""/>
        <dsp:cNvSpPr/>
      </dsp:nvSpPr>
      <dsp:spPr>
        <a:xfrm>
          <a:off x="3108134" y="2115121"/>
          <a:ext cx="6216268" cy="2115121"/>
        </a:xfrm>
        <a:prstGeom prst="trapezoid">
          <a:avLst>
            <a:gd name="adj" fmla="val 73474"/>
          </a:avLst>
        </a:prstGeom>
        <a:solidFill>
          <a:schemeClr val="accent4">
            <a:alpha val="90000"/>
            <a:hueOff val="0"/>
            <a:satOff val="0"/>
            <a:lumOff val="0"/>
            <a:alphaOff val="-13333"/>
          </a:schemeClr>
        </a:solidFill>
        <a:ln w="25400" cap="flat" cmpd="sng" algn="ctr">
          <a:solidFill>
            <a:schemeClr val="lt1">
              <a:hueOff val="0"/>
              <a:satOff val="0"/>
              <a:lumOff val="0"/>
              <a:alphaOff val="0"/>
            </a:schemeClr>
          </a:solidFill>
          <a:prstDash val="solid"/>
        </a:ln>
        <a:effectLst/>
        <a:scene3d>
          <a:camera prst="orthographicFront">
            <a:rot lat="0" lon="0" rev="600000"/>
          </a:camera>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产品技术文档状况展示</a:t>
          </a:r>
          <a:endParaRPr lang="zh-CN" altLang="en-US" sz="2800" kern="1200" dirty="0"/>
        </a:p>
      </dsp:txBody>
      <dsp:txXfrm>
        <a:off x="4195981" y="2115121"/>
        <a:ext cx="4040574" cy="2115121"/>
      </dsp:txXfrm>
    </dsp:sp>
    <dsp:sp modelId="{1E9EB5C1-1E99-4FFF-B1E6-C449C4F54752}">
      <dsp:nvSpPr>
        <dsp:cNvPr id="0" name=""/>
        <dsp:cNvSpPr/>
      </dsp:nvSpPr>
      <dsp:spPr>
        <a:xfrm>
          <a:off x="1554067" y="4230242"/>
          <a:ext cx="9324403" cy="2115121"/>
        </a:xfrm>
        <a:prstGeom prst="trapezoid">
          <a:avLst>
            <a:gd name="adj" fmla="val 73474"/>
          </a:avLst>
        </a:prstGeom>
        <a:solidFill>
          <a:schemeClr val="accent4">
            <a:alpha val="90000"/>
            <a:hueOff val="0"/>
            <a:satOff val="0"/>
            <a:lumOff val="0"/>
            <a:alphaOff val="-26667"/>
          </a:schemeClr>
        </a:solidFill>
        <a:ln w="25400" cap="flat" cmpd="sng" algn="ctr">
          <a:solidFill>
            <a:schemeClr val="lt1">
              <a:hueOff val="0"/>
              <a:satOff val="0"/>
              <a:lumOff val="0"/>
              <a:alphaOff val="0"/>
            </a:schemeClr>
          </a:solidFill>
          <a:prstDash val="solid"/>
        </a:ln>
        <a:effectLst/>
        <a:scene3d>
          <a:camera prst="orthographicFront">
            <a:rot lat="0" lon="0" rev="600000"/>
          </a:camera>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技术文档专业性与用户体验的关联</a:t>
          </a:r>
          <a:endParaRPr lang="zh-CN" altLang="en-US" sz="2800" kern="1200" dirty="0"/>
        </a:p>
      </dsp:txBody>
      <dsp:txXfrm>
        <a:off x="3185837" y="4230242"/>
        <a:ext cx="6060862" cy="2115121"/>
      </dsp:txXfrm>
    </dsp:sp>
    <dsp:sp modelId="{AA681493-0DFE-4282-8737-650FE2E03A48}">
      <dsp:nvSpPr>
        <dsp:cNvPr id="0" name=""/>
        <dsp:cNvSpPr/>
      </dsp:nvSpPr>
      <dsp:spPr>
        <a:xfrm>
          <a:off x="0" y="6345364"/>
          <a:ext cx="12432537" cy="2115121"/>
        </a:xfrm>
        <a:prstGeom prst="trapezoid">
          <a:avLst>
            <a:gd name="adj" fmla="val 73474"/>
          </a:avLst>
        </a:prstGeom>
        <a:solidFill>
          <a:schemeClr val="accent4">
            <a:alpha val="90000"/>
            <a:hueOff val="0"/>
            <a:satOff val="0"/>
            <a:lumOff val="0"/>
            <a:alphaOff val="-40000"/>
          </a:schemeClr>
        </a:solidFill>
        <a:ln w="25400" cap="flat" cmpd="sng" algn="ctr">
          <a:solidFill>
            <a:schemeClr val="lt1">
              <a:hueOff val="0"/>
              <a:satOff val="0"/>
              <a:lumOff val="0"/>
              <a:alphaOff val="0"/>
            </a:schemeClr>
          </a:solidFill>
          <a:prstDash val="solid"/>
        </a:ln>
        <a:effectLst/>
        <a:scene3d>
          <a:camera prst="orthographicFront">
            <a:rot lat="0" lon="0" rev="600000"/>
          </a:camera>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技术文档架构和规范落地的保障</a:t>
          </a:r>
          <a:endParaRPr lang="zh-CN" altLang="en-US" sz="2800" kern="1200" dirty="0"/>
        </a:p>
      </dsp:txBody>
      <dsp:txXfrm>
        <a:off x="2175694" y="6345364"/>
        <a:ext cx="8081149" cy="2115121"/>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7CB5A90-7E92-E14C-B5BE-2137FDECC93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A0517BF7-6265-244D-865C-73C16397EB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92C3C4-1F90-C94C-9703-C5A7C738EAE5}" type="datetimeFigureOut">
              <a:rPr kumimoji="1" lang="zh-CN" altLang="en-US" smtClean="0"/>
              <a:t>2019/12/5</a:t>
            </a:fld>
            <a:endParaRPr kumimoji="1" lang="zh-CN" altLang="en-US"/>
          </a:p>
        </p:txBody>
      </p:sp>
      <p:sp>
        <p:nvSpPr>
          <p:cNvPr id="4" name="页脚占位符 3">
            <a:extLst>
              <a:ext uri="{FF2B5EF4-FFF2-40B4-BE49-F238E27FC236}">
                <a16:creationId xmlns:a16="http://schemas.microsoft.com/office/drawing/2014/main" id="{1E729E79-4831-8B4A-ABE8-196CD325AB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3253E614-835B-C64F-BB49-2C87CE4C444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CD7BED-F983-6241-A724-AD36CF43F4C6}" type="slidenum">
              <a:rPr kumimoji="1" lang="zh-CN" altLang="en-US" smtClean="0"/>
              <a:t>‹#›</a:t>
            </a:fld>
            <a:endParaRPr kumimoji="1" lang="zh-CN" altLang="en-US"/>
          </a:p>
        </p:txBody>
      </p:sp>
    </p:spTree>
    <p:extLst>
      <p:ext uri="{BB962C8B-B14F-4D97-AF65-F5344CB8AC3E}">
        <p14:creationId xmlns:p14="http://schemas.microsoft.com/office/powerpoint/2010/main" val="938769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Shape 123"/>
          <p:cNvSpPr>
            <a:spLocks noGrp="1" noRot="1" noChangeAspect="1"/>
          </p:cNvSpPr>
          <p:nvPr>
            <p:ph type="sldImg"/>
          </p:nvPr>
        </p:nvSpPr>
        <p:spPr>
          <a:xfrm>
            <a:off x="1143000" y="685800"/>
            <a:ext cx="4572000" cy="3429000"/>
          </a:xfrm>
          <a:prstGeom prst="rect">
            <a:avLst/>
          </a:prstGeom>
        </p:spPr>
        <p:txBody>
          <a:bodyPr/>
          <a:lstStyle/>
          <a:p>
            <a:endParaRPr/>
          </a:p>
        </p:txBody>
      </p:sp>
      <p:sp>
        <p:nvSpPr>
          <p:cNvPr id="124" name="Shape 124"/>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804468178"/>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zh-CN" altLang="en-US" dirty="0"/>
              <a:t>业界关于成熟度的理论是从流程、工具、内容本身的的质量完整的成熟度</a:t>
            </a:r>
            <a:endParaRPr kumimoji="1" lang="en-US" altLang="zh-CN" dirty="0"/>
          </a:p>
          <a:p>
            <a:r>
              <a:rPr kumimoji="1" lang="zh-CN" altLang="en-US" dirty="0"/>
              <a:t>内容开发业务的成熟度；业务的成熟度</a:t>
            </a:r>
            <a:endParaRPr kumimoji="1" lang="en-US" altLang="zh-CN" dirty="0"/>
          </a:p>
          <a:p>
            <a:r>
              <a:rPr kumimoji="1" lang="zh-CN" altLang="en-US" dirty="0"/>
              <a:t>我们是基于阿里云不同产品的内容体验</a:t>
            </a:r>
            <a:r>
              <a:rPr kumimoji="1" lang="en-US" altLang="zh-CN" dirty="0"/>
              <a:t>+</a:t>
            </a:r>
            <a:r>
              <a:rPr kumimoji="1" lang="zh-CN" altLang="en-US" dirty="0"/>
              <a:t>专业度维度的衡量，衡量这个产品文档</a:t>
            </a:r>
            <a:r>
              <a:rPr kumimoji="1" lang="zh-CN" altLang="en-US"/>
              <a:t>的成熟度</a:t>
            </a:r>
            <a:endParaRPr kumimoji="1" lang="en-US" altLang="zh-CN" dirty="0"/>
          </a:p>
        </p:txBody>
      </p:sp>
    </p:spTree>
    <p:extLst>
      <p:ext uri="{BB962C8B-B14F-4D97-AF65-F5344CB8AC3E}">
        <p14:creationId xmlns:p14="http://schemas.microsoft.com/office/powerpoint/2010/main" val="6597780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3192078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67361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0058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451533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难点：将业界基于英文技术文档的质量衡量标准与阿里云中文技术文档要求相结合</a:t>
            </a:r>
          </a:p>
        </p:txBody>
      </p:sp>
      <p:sp>
        <p:nvSpPr>
          <p:cNvPr id="4" name="灯片编号占位符 3"/>
          <p:cNvSpPr>
            <a:spLocks noGrp="1"/>
          </p:cNvSpPr>
          <p:nvPr>
            <p:ph type="sldNum" sz="quarter" idx="10"/>
          </p:nvPr>
        </p:nvSpPr>
        <p:spPr>
          <a:xfrm>
            <a:off x="3884613" y="8685213"/>
            <a:ext cx="2971800" cy="458787"/>
          </a:xfrm>
          <a:prstGeom prst="rect">
            <a:avLst/>
          </a:prstGeom>
        </p:spPr>
        <p:txBody>
          <a:bodyPr/>
          <a:lstStyle/>
          <a:p>
            <a:fld id="{C17DBC33-2B2C-4696-A895-3AB312AF94A1}" type="slidenum">
              <a:rPr lang="zh-CN" altLang="en-US" smtClean="0"/>
              <a:t>5</a:t>
            </a:fld>
            <a:endParaRPr lang="zh-CN" altLang="en-US"/>
          </a:p>
        </p:txBody>
      </p:sp>
    </p:spTree>
    <p:extLst>
      <p:ext uri="{BB962C8B-B14F-4D97-AF65-F5344CB8AC3E}">
        <p14:creationId xmlns:p14="http://schemas.microsoft.com/office/powerpoint/2010/main" val="1253987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难点：机器检测多应用于英文技术文档且只能覆盖规范性、表述性方面的问题</a:t>
            </a:r>
          </a:p>
        </p:txBody>
      </p:sp>
    </p:spTree>
    <p:extLst>
      <p:ext uri="{BB962C8B-B14F-4D97-AF65-F5344CB8AC3E}">
        <p14:creationId xmlns:p14="http://schemas.microsoft.com/office/powerpoint/2010/main" val="3695290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275346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zh-CN" altLang="en-US" dirty="0"/>
              <a:t>这是一路上经历的思考和变化，而体系建设的成果就是最初呈现的成熟度大图</a:t>
            </a:r>
          </a:p>
        </p:txBody>
      </p:sp>
    </p:spTree>
    <p:extLst>
      <p:ext uri="{BB962C8B-B14F-4D97-AF65-F5344CB8AC3E}">
        <p14:creationId xmlns:p14="http://schemas.microsoft.com/office/powerpoint/2010/main" val="2117364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zh-CN" altLang="en-US" dirty="0"/>
              <a:t>此处相当于是这条路的未来发展</a:t>
            </a:r>
          </a:p>
        </p:txBody>
      </p:sp>
    </p:spTree>
    <p:extLst>
      <p:ext uri="{BB962C8B-B14F-4D97-AF65-F5344CB8AC3E}">
        <p14:creationId xmlns:p14="http://schemas.microsoft.com/office/powerpoint/2010/main" val="1458147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Shape 11"/>
          <p:cNvSpPr>
            <a:spLocks noGrp="1"/>
          </p:cNvSpPr>
          <p:nvPr>
            <p:ph type="title"/>
          </p:nvPr>
        </p:nvSpPr>
        <p:spPr>
          <a:xfrm>
            <a:off x="1778000" y="2298700"/>
            <a:ext cx="20828000" cy="4648200"/>
          </a:xfrm>
          <a:prstGeom prst="rect">
            <a:avLst/>
          </a:prstGeom>
        </p:spPr>
        <p:txBody>
          <a:bodyPr anchor="b"/>
          <a:lstStyle/>
          <a:p>
            <a:r>
              <a:t>标题文本</a:t>
            </a:r>
          </a:p>
        </p:txBody>
      </p:sp>
      <p:sp>
        <p:nvSpPr>
          <p:cNvPr id="12" name="Shape 12"/>
          <p:cNvSpPr>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2387600" y="5975349"/>
            <a:ext cx="19621500" cy="1028701"/>
          </a:xfrm>
          <a:prstGeom prst="rect">
            <a:avLst/>
          </a:prstGeom>
        </p:spPr>
        <p:txBody>
          <a:bodyPr>
            <a:spAutoFit/>
          </a:bodyPr>
          <a:lstStyle>
            <a:lvl1pPr marL="0" indent="0" algn="ctr">
              <a:spcBef>
                <a:spcPts val="0"/>
              </a:spcBef>
              <a:buSzTx/>
              <a:buNone/>
            </a:lvl1pPr>
          </a:lstStyle>
          <a:p>
            <a:r>
              <a:t>“在此键入引文。”</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24384000" cy="13716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与副标题 拷贝">
    <p:bg>
      <p:bgPr>
        <a:solidFill>
          <a:srgbClr val="171B1D"/>
        </a:solidFill>
        <a:effectLst/>
      </p:bgPr>
    </p:bg>
    <p:spTree>
      <p:nvGrpSpPr>
        <p:cNvPr id="1" name=""/>
        <p:cNvGrpSpPr/>
        <p:nvPr/>
      </p:nvGrpSpPr>
      <p:grpSpPr>
        <a:xfrm>
          <a:off x="0" y="0"/>
          <a:ext cx="0" cy="0"/>
          <a:chOff x="0" y="0"/>
          <a:chExt cx="0" cy="0"/>
        </a:xfrm>
      </p:grpSpPr>
      <p:sp>
        <p:nvSpPr>
          <p:cNvPr id="117" name="Shape 117"/>
          <p:cNvSpPr>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E13E48-2171-1249-BFAD-3FD64A0709D3}"/>
              </a:ext>
            </a:extLst>
          </p:cNvPr>
          <p:cNvSpPr>
            <a:spLocks noGrp="1"/>
          </p:cNvSpPr>
          <p:nvPr>
            <p:ph type="title"/>
          </p:nvPr>
        </p:nvSpPr>
        <p:spPr>
          <a:xfrm>
            <a:off x="770023" y="965117"/>
            <a:ext cx="18336126" cy="935874"/>
          </a:xfrm>
        </p:spPr>
        <p:txBody>
          <a:bodyPr>
            <a:normAutofit/>
          </a:bodyPr>
          <a:lstStyle>
            <a:lvl1pPr>
              <a:defRPr sz="5800">
                <a:latin typeface="FZLanTingHei-M-GBK" panose="02000000000000000000" pitchFamily="2" charset="-122"/>
                <a:ea typeface="FZLanTingHei-M-GBK" panose="02000000000000000000" pitchFamily="2" charset="-122"/>
              </a:defRPr>
            </a:lvl1pPr>
          </a:lstStyle>
          <a:p>
            <a:r>
              <a:rPr kumimoji="1" lang="zh-CN" altLang="en-US" dirty="0"/>
              <a:t>单击此处编辑母版标题样式</a:t>
            </a:r>
          </a:p>
        </p:txBody>
      </p:sp>
    </p:spTree>
    <p:extLst>
      <p:ext uri="{BB962C8B-B14F-4D97-AF65-F5344CB8AC3E}">
        <p14:creationId xmlns:p14="http://schemas.microsoft.com/office/powerpoint/2010/main" val="2105874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Shape 20"/>
          <p:cNvSpPr>
            <a:spLocks noGrp="1"/>
          </p:cNvSpPr>
          <p:nvPr>
            <p:ph type="pic" idx="13"/>
          </p:nvPr>
        </p:nvSpPr>
        <p:spPr>
          <a:xfrm>
            <a:off x="3125968" y="673100"/>
            <a:ext cx="18135601" cy="87376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635000" y="9448800"/>
            <a:ext cx="23114000" cy="2006600"/>
          </a:xfrm>
          <a:prstGeom prst="rect">
            <a:avLst/>
          </a:prstGeom>
        </p:spPr>
        <p:txBody>
          <a:bodyPr anchor="b"/>
          <a:lstStyle/>
          <a:p>
            <a:r>
              <a:t>标题文本</a:t>
            </a:r>
          </a:p>
        </p:txBody>
      </p:sp>
      <p:sp>
        <p:nvSpPr>
          <p:cNvPr id="22" name="Shape 22"/>
          <p:cNvSpPr>
            <a:spLocks noGrp="1"/>
          </p:cNvSpPr>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Shape 30"/>
          <p:cNvSpPr>
            <a:spLocks noGrp="1"/>
          </p:cNvSpPr>
          <p:nvPr>
            <p:ph type="title"/>
          </p:nvPr>
        </p:nvSpPr>
        <p:spPr>
          <a:xfrm>
            <a:off x="1778000" y="4533900"/>
            <a:ext cx="20828000" cy="4648200"/>
          </a:xfrm>
          <a:prstGeom prst="rect">
            <a:avLst/>
          </a:prstGeom>
        </p:spPr>
        <p:txBody>
          <a:bodyPr/>
          <a:lstStyle/>
          <a:p>
            <a:r>
              <a:t>标题文本</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3165980" y="1104900"/>
            <a:ext cx="9525001" cy="115062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1651000" y="1104900"/>
            <a:ext cx="10223500" cy="5613400"/>
          </a:xfrm>
          <a:prstGeom prst="rect">
            <a:avLst/>
          </a:prstGeom>
        </p:spPr>
        <p:txBody>
          <a:bodyPr anchor="b"/>
          <a:lstStyle>
            <a:lvl1pPr>
              <a:defRPr sz="8400"/>
            </a:lvl1pPr>
          </a:lstStyle>
          <a:p>
            <a:r>
              <a:t>标题文本</a:t>
            </a:r>
          </a:p>
        </p:txBody>
      </p:sp>
      <p:sp>
        <p:nvSpPr>
          <p:cNvPr id="40" name="Shape 40"/>
          <p:cNvSpPr>
            <a:spLocks noGrp="1"/>
          </p:cNvSpPr>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标题文本</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标题文本</a:t>
            </a:r>
          </a:p>
        </p:txBody>
      </p:sp>
      <p:sp>
        <p:nvSpPr>
          <p:cNvPr id="57" name="Shape 57"/>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3169900" y="3238500"/>
            <a:ext cx="9525000" cy="92075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标题文本</a:t>
            </a:r>
          </a:p>
        </p:txBody>
      </p:sp>
      <p:sp>
        <p:nvSpPr>
          <p:cNvPr id="67" name="Shape 67"/>
          <p:cNvSpPr>
            <a:spLocks noGrp="1"/>
          </p:cNvSpPr>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r>
              <a:t>正文级别 1</a:t>
            </a:r>
          </a:p>
          <a:p>
            <a:pPr lvl="1"/>
            <a:r>
              <a:t>正文级别 2</a:t>
            </a:r>
          </a:p>
          <a:p>
            <a:pPr lvl="2"/>
            <a:r>
              <a:t>正文级别 3</a:t>
            </a:r>
          </a:p>
          <a:p>
            <a:pPr lvl="3"/>
            <a:r>
              <a:t>正文级别 4</a:t>
            </a:r>
          </a:p>
          <a:p>
            <a:pPr lvl="4"/>
            <a:r>
              <a:t>正文级别 5</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Shape 75"/>
          <p:cNvSpPr>
            <a:spLocks noGrp="1"/>
          </p:cNvSpPr>
          <p:nvPr>
            <p:ph type="body" idx="1"/>
          </p:nvPr>
        </p:nvSpPr>
        <p:spPr>
          <a:xfrm>
            <a:off x="1689100" y="1778000"/>
            <a:ext cx="21005800" cy="101473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15760700" y="7048500"/>
            <a:ext cx="7404100" cy="5549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15760700" y="1130300"/>
            <a:ext cx="7404100" cy="554990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206500" y="1130300"/>
            <a:ext cx="14173200" cy="114681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689100" y="952500"/>
            <a:ext cx="21005800" cy="2286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标题文本</a:t>
            </a:r>
          </a:p>
        </p:txBody>
      </p:sp>
      <p:sp>
        <p:nvSpPr>
          <p:cNvPr id="3" name="Shape 3"/>
          <p:cNvSpPr>
            <a:spLocks noGrp="1"/>
          </p:cNvSpPr>
          <p:nvPr>
            <p:ph type="body" idx="1"/>
          </p:nvPr>
        </p:nvSpPr>
        <p:spPr>
          <a:xfrm>
            <a:off x="1689100" y="3238500"/>
            <a:ext cx="21005800" cy="9207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t>‹#›</a:t>
            </a:fld>
            <a:endParaRPr/>
          </a:p>
        </p:txBody>
      </p:sp>
      <p:pic>
        <p:nvPicPr>
          <p:cNvPr id="5" name="图片 4">
            <a:extLst>
              <a:ext uri="{FF2B5EF4-FFF2-40B4-BE49-F238E27FC236}">
                <a16:creationId xmlns:a16="http://schemas.microsoft.com/office/drawing/2014/main" id="{3724E466-C851-DF43-B2BF-294C7B595208}"/>
              </a:ext>
            </a:extLst>
          </p:cNvPr>
          <p:cNvPicPr>
            <a:picLocks noChangeAspect="1"/>
          </p:cNvPicPr>
          <p:nvPr userDrawn="1"/>
        </p:nvPicPr>
        <p:blipFill>
          <a:blip r:embed="rId16"/>
          <a:stretch>
            <a:fillRect/>
          </a:stretch>
        </p:blipFill>
        <p:spPr>
          <a:xfrm>
            <a:off x="20161250" y="1009036"/>
            <a:ext cx="3461294" cy="90168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6.emf"/></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hyperlink" Target="https://yuque.antfin-inc.com/docs/share/b2a7207f-0ddb-4278-b625-993f001324ee" TargetMode="Externa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emf"/></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129FC7FA-BB0F-2647-B7C8-07AC4B141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28" name="Shape 128"/>
          <p:cNvSpPr/>
          <p:nvPr/>
        </p:nvSpPr>
        <p:spPr>
          <a:xfrm>
            <a:off x="9452852" y="8754120"/>
            <a:ext cx="5478295" cy="84125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nSpc>
                <a:spcPct val="120000"/>
              </a:lnSpc>
              <a:defRPr sz="4000" spc="79">
                <a:solidFill>
                  <a:srgbClr val="FFFFFF"/>
                </a:solidFill>
                <a:latin typeface="Arial"/>
                <a:ea typeface="Arial"/>
                <a:cs typeface="Arial"/>
                <a:sym typeface="Arial"/>
              </a:defRPr>
            </a:pPr>
            <a:r>
              <a:rPr lang="zh-CN" altLang="en-US" sz="4000" dirty="0">
                <a:solidFill>
                  <a:srgbClr val="181818"/>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rPr>
              <a:t>阿里云内容设计部</a:t>
            </a:r>
            <a:r>
              <a:rPr lang="en-US" altLang="zh-CN" sz="4000" dirty="0">
                <a:solidFill>
                  <a:srgbClr val="181818"/>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rPr>
              <a:t>-</a:t>
            </a:r>
            <a:r>
              <a:rPr lang="zh-CN" altLang="en-US" sz="4000" dirty="0">
                <a:solidFill>
                  <a:srgbClr val="181818"/>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rPr>
              <a:t>倪睿</a:t>
            </a:r>
          </a:p>
        </p:txBody>
      </p:sp>
      <p:sp>
        <p:nvSpPr>
          <p:cNvPr id="6" name="Shape 126">
            <a:extLst>
              <a:ext uri="{FF2B5EF4-FFF2-40B4-BE49-F238E27FC236}">
                <a16:creationId xmlns:a16="http://schemas.microsoft.com/office/drawing/2014/main" id="{D666B2EF-A196-3942-BD1E-E19CB1398E4F}"/>
              </a:ext>
            </a:extLst>
          </p:cNvPr>
          <p:cNvSpPr/>
          <p:nvPr/>
        </p:nvSpPr>
        <p:spPr>
          <a:xfrm>
            <a:off x="6632276" y="4244256"/>
            <a:ext cx="11119454" cy="2592633"/>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nSpc>
                <a:spcPct val="120000"/>
              </a:lnSpc>
              <a:defRPr sz="8000" spc="159">
                <a:solidFill>
                  <a:srgbClr val="FFFFFF"/>
                </a:solidFill>
                <a:latin typeface="FZLanTingHei-M-GBK"/>
                <a:ea typeface="FZLanTingHei-M-GBK"/>
                <a:cs typeface="FZLanTingHei-M-GBK"/>
                <a:sym typeface="FZLanTingHei-M-GBK"/>
              </a:defRPr>
            </a:pPr>
            <a:r>
              <a:rPr sz="7000" dirty="0" err="1">
                <a:solidFill>
                  <a:srgbClr val="181818"/>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阿里云</a:t>
            </a:r>
            <a:r>
              <a:rPr lang="zh-CN" altLang="en-US" sz="7000" dirty="0">
                <a:solidFill>
                  <a:srgbClr val="181818"/>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技术文档</a:t>
            </a:r>
            <a:endParaRPr lang="en-US" altLang="zh-CN" sz="7000" dirty="0">
              <a:solidFill>
                <a:srgbClr val="181818"/>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20000"/>
              </a:lnSpc>
              <a:defRPr sz="8000" spc="159">
                <a:solidFill>
                  <a:srgbClr val="FFFFFF"/>
                </a:solidFill>
                <a:latin typeface="FZLanTingHei-M-GBK"/>
                <a:ea typeface="FZLanTingHei-M-GBK"/>
                <a:cs typeface="FZLanTingHei-M-GBK"/>
                <a:sym typeface="FZLanTingHei-M-GBK"/>
              </a:defRPr>
            </a:pPr>
            <a:r>
              <a:rPr lang="zh-CN" altLang="en-US" sz="7000" dirty="0">
                <a:solidFill>
                  <a:srgbClr val="181818"/>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质量评估与成熟度定义探索</a:t>
            </a:r>
            <a:endParaRPr sz="7000" dirty="0">
              <a:solidFill>
                <a:srgbClr val="181818"/>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pic>
        <p:nvPicPr>
          <p:cNvPr id="7" name="图片 6">
            <a:extLst>
              <a:ext uri="{FF2B5EF4-FFF2-40B4-BE49-F238E27FC236}">
                <a16:creationId xmlns:a16="http://schemas.microsoft.com/office/drawing/2014/main" id="{5DAF5A6F-46D3-ED49-A46D-0C72E8C7FE41}"/>
              </a:ext>
            </a:extLst>
          </p:cNvPr>
          <p:cNvPicPr>
            <a:picLocks noChangeAspect="1"/>
          </p:cNvPicPr>
          <p:nvPr/>
        </p:nvPicPr>
        <p:blipFill>
          <a:blip r:embed="rId4"/>
          <a:stretch>
            <a:fillRect/>
          </a:stretch>
        </p:blipFill>
        <p:spPr>
          <a:xfrm>
            <a:off x="1113199" y="659502"/>
            <a:ext cx="4878607" cy="1270898"/>
          </a:xfrm>
          <a:prstGeom prst="rect">
            <a:avLst/>
          </a:prstGeom>
        </p:spPr>
      </p:pic>
      <p:sp>
        <p:nvSpPr>
          <p:cNvPr id="129" name="文本框 1" hidden="1"/>
          <p:cNvSpPr txBox="1"/>
          <p:nvPr/>
        </p:nvSpPr>
        <p:spPr>
          <a:xfrm>
            <a:off x="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E6636BC20180234D78A0072836F0B3D0B2B9B20F180D5BA0ACD98934B1692BD99B4DB138B1645B0C22C9270838465DEB7219212A61D04B311BBFC268784E12DE24FF28AD452794F7F4AF285765D24AEFC8C7E1CC7392221F08C9C19C25E16C38DBC6269B4E3</a:t>
            </a:r>
          </a:p>
        </p:txBody>
      </p:sp>
    </p:spTree>
    <p:extLst>
      <p:ext uri="{BB962C8B-B14F-4D97-AF65-F5344CB8AC3E}">
        <p14:creationId xmlns:p14="http://schemas.microsoft.com/office/powerpoint/2010/main" val="262650488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1615434-81EC-6D4B-834D-0209559A8B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pic>
        <p:nvPicPr>
          <p:cNvPr id="4" name="图片 3">
            <a:extLst>
              <a:ext uri="{FF2B5EF4-FFF2-40B4-BE49-F238E27FC236}">
                <a16:creationId xmlns:a16="http://schemas.microsoft.com/office/drawing/2014/main" id="{33DB0E22-0191-8444-B19A-CD2DC8EE4825}"/>
              </a:ext>
            </a:extLst>
          </p:cNvPr>
          <p:cNvPicPr>
            <a:picLocks noChangeAspect="1"/>
          </p:cNvPicPr>
          <p:nvPr/>
        </p:nvPicPr>
        <p:blipFill>
          <a:blip r:embed="rId4"/>
          <a:stretch>
            <a:fillRect/>
          </a:stretch>
        </p:blipFill>
        <p:spPr>
          <a:xfrm>
            <a:off x="8868783" y="5977269"/>
            <a:ext cx="6646434" cy="1761463"/>
          </a:xfrm>
          <a:prstGeom prst="rect">
            <a:avLst/>
          </a:prstGeom>
          <a:noFill/>
        </p:spPr>
      </p:pic>
      <p:sp>
        <p:nvSpPr>
          <p:cNvPr id="8" name="文本框 7">
            <a:extLst>
              <a:ext uri="{FF2B5EF4-FFF2-40B4-BE49-F238E27FC236}">
                <a16:creationId xmlns:a16="http://schemas.microsoft.com/office/drawing/2014/main" id="{6388B50E-EA18-4144-B7CE-15C095E858AF}"/>
              </a:ext>
            </a:extLst>
          </p:cNvPr>
          <p:cNvSpPr txBox="1"/>
          <p:nvPr/>
        </p:nvSpPr>
        <p:spPr>
          <a:xfrm>
            <a:off x="25526472" y="11425783"/>
            <a:ext cx="102657"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9" name="文本框 8" hidden="1"/>
          <p:cNvSpPr txBox="1"/>
          <p:nvPr/>
        </p:nvSpPr>
        <p:spPr>
          <a:xfrm>
            <a:off x="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E6636BC20180234D78A0072836F0B3D0B2B9B20F180D5BA0ACD98934B1692BD99B4DB138B1645B0C22C9270838465DEB7219212A61D04B311BBFC268784E12DE24FF28AD452794F7F4AF285765D24AEFC8C7E1CC7392221F08C9C19C25E16C38DBC6269B4E3</a:t>
            </a:r>
          </a:p>
        </p:txBody>
      </p:sp>
    </p:spTree>
    <p:extLst>
      <p:ext uri="{BB962C8B-B14F-4D97-AF65-F5344CB8AC3E}">
        <p14:creationId xmlns:p14="http://schemas.microsoft.com/office/powerpoint/2010/main" val="260984410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p:nvPr/>
        </p:nvSpPr>
        <p:spPr>
          <a:xfrm>
            <a:off x="772820" y="702813"/>
            <a:ext cx="7577074" cy="111537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lnSpc>
                <a:spcPct val="120000"/>
              </a:lnSpc>
              <a:defRPr sz="5800" spc="116">
                <a:solidFill>
                  <a:srgbClr val="373D41"/>
                </a:solidFill>
                <a:latin typeface="FZLanTingHei-M-GBK"/>
                <a:ea typeface="FZLanTingHei-M-GBK"/>
                <a:cs typeface="FZLanTingHei-M-GBK"/>
                <a:sym typeface="FZLanTingHei-M-GBK"/>
              </a:defRPr>
            </a:pPr>
            <a:r>
              <a:rPr lang="zh-CN" altLang="en-US" dirty="0">
                <a:solidFill>
                  <a:srgbClr val="181818"/>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阿里云技术文档成熟度</a:t>
            </a:r>
            <a:endParaRPr dirty="0">
              <a:solidFill>
                <a:srgbClr val="181818"/>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56" name="文本框 1" hidden="1"/>
          <p:cNvSpPr txBox="1"/>
          <p:nvPr/>
        </p:nvSpPr>
        <p:spPr>
          <a:xfrm>
            <a:off x="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E6636BC20180234D78A0072836F0B3D0B2B9B20F180D5BA0ACD98934B1692BD99B4DB138B1645B0C22C9270838465DEB7219212A61D04B311BBFC268784E12DE24FF28AD452794F7F4AF285765D24AEFC8C7E1CC7392221F08C9C19C25E16C38DBC6269B4E3</a:t>
            </a:r>
          </a:p>
        </p:txBody>
      </p:sp>
      <p:pic>
        <p:nvPicPr>
          <p:cNvPr id="5" name="图片 4"/>
          <p:cNvPicPr>
            <a:picLocks noChangeAspect="1"/>
          </p:cNvPicPr>
          <p:nvPr/>
        </p:nvPicPr>
        <p:blipFill>
          <a:blip r:embed="rId3"/>
          <a:stretch>
            <a:fillRect/>
          </a:stretch>
        </p:blipFill>
        <p:spPr>
          <a:xfrm>
            <a:off x="2711196" y="2039302"/>
            <a:ext cx="18118836" cy="11305784"/>
          </a:xfrm>
          <a:prstGeom prst="rect">
            <a:avLst/>
          </a:prstGeom>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Shape 349"/>
          <p:cNvSpPr/>
          <p:nvPr/>
        </p:nvSpPr>
        <p:spPr>
          <a:xfrm>
            <a:off x="772820" y="702814"/>
            <a:ext cx="5334730" cy="111537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nSpc>
                <a:spcPct val="120000"/>
              </a:lnSpc>
              <a:defRPr sz="5800" spc="116">
                <a:solidFill>
                  <a:srgbClr val="373D41"/>
                </a:solidFill>
                <a:latin typeface="FZLanTingHei-M-GBK"/>
                <a:ea typeface="FZLanTingHei-M-GBK"/>
                <a:cs typeface="FZLanTingHei-M-GBK"/>
                <a:sym typeface="FZLanTingHei-M-GBK"/>
              </a:defRPr>
            </a:lvl1pPr>
          </a:lstStyle>
          <a:p>
            <a:r>
              <a:rPr lang="zh-CN" altLang="en-US" dirty="0">
                <a:solidFill>
                  <a:srgbClr val="181818"/>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成熟度指标定义</a:t>
            </a:r>
            <a:endParaRPr dirty="0">
              <a:solidFill>
                <a:srgbClr val="181818"/>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356" name="文本框 1" hidden="1"/>
          <p:cNvSpPr txBox="1"/>
          <p:nvPr/>
        </p:nvSpPr>
        <p:spPr>
          <a:xfrm>
            <a:off x="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E6636BC20180234D78A0072836F0B3D0B2B9B20F180D5BA0ACD98934B1692BD99B4DB138B1645B0C22C9270838465DEB7219212A61D04B311BBFC268784E12DE24FF28AD452794F7F4AF285765D24AEFC8C7E1CC7392221F08C9C19C25E16C38DBC6269B4E3</a:t>
            </a:r>
          </a:p>
        </p:txBody>
      </p:sp>
      <p:grpSp>
        <p:nvGrpSpPr>
          <p:cNvPr id="6" name="组合 5"/>
          <p:cNvGrpSpPr/>
          <p:nvPr/>
        </p:nvGrpSpPr>
        <p:grpSpPr>
          <a:xfrm>
            <a:off x="2322576" y="2472971"/>
            <a:ext cx="16169899" cy="923330"/>
            <a:chOff x="1514597" y="2453253"/>
            <a:chExt cx="16169899" cy="923330"/>
          </a:xfrm>
        </p:grpSpPr>
        <p:sp>
          <p:nvSpPr>
            <p:cNvPr id="10" name="文本框 9"/>
            <p:cNvSpPr txBox="1"/>
            <p:nvPr/>
          </p:nvSpPr>
          <p:spPr>
            <a:xfrm>
              <a:off x="1514597" y="2561630"/>
              <a:ext cx="3624331" cy="769441"/>
            </a:xfrm>
            <a:prstGeom prst="rect">
              <a:avLst/>
            </a:prstGeom>
            <a:noFill/>
          </p:spPr>
          <p:txBody>
            <a:bodyPr wrap="square" rtlCol="0">
              <a:spAutoFit/>
            </a:bodyPr>
            <a:lstStyle/>
            <a:p>
              <a:r>
                <a:rPr lang="zh-CN" altLang="en-US" sz="4400" dirty="0">
                  <a:solidFill>
                    <a:schemeClr val="tx2"/>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文档体验：</a:t>
              </a:r>
            </a:p>
          </p:txBody>
        </p:sp>
        <p:sp>
          <p:nvSpPr>
            <p:cNvPr id="11" name="文本框 10"/>
            <p:cNvSpPr txBox="1"/>
            <p:nvPr/>
          </p:nvSpPr>
          <p:spPr>
            <a:xfrm>
              <a:off x="4813822" y="2453253"/>
              <a:ext cx="12870674" cy="923330"/>
            </a:xfrm>
            <a:prstGeom prst="rect">
              <a:avLst/>
            </a:prstGeom>
            <a:noFill/>
          </p:spPr>
          <p:txBody>
            <a:bodyPr wrap="square" rtlCol="0">
              <a:spAutoFit/>
            </a:bodyPr>
            <a:lstStyle/>
            <a:p>
              <a:pPr algn="l">
                <a:lnSpc>
                  <a:spcPct val="150000"/>
                </a:lnSpc>
              </a:pPr>
              <a:r>
                <a:rPr lang="zh-CN" altLang="en-US" sz="3600" dirty="0">
                  <a:solidFill>
                    <a:schemeClr val="tx2"/>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rPr>
                <a:t>综合体现用户对阿里云</a:t>
              </a:r>
              <a:r>
                <a:rPr lang="zh-CN" altLang="zh-CN" sz="3600" dirty="0">
                  <a:solidFill>
                    <a:schemeClr val="tx2"/>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rPr>
                <a:t>产品</a:t>
              </a:r>
              <a:r>
                <a:rPr lang="zh-CN" altLang="en-US" sz="3600" dirty="0">
                  <a:solidFill>
                    <a:schemeClr val="tx2"/>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rPr>
                <a:t>文档</a:t>
              </a:r>
              <a:r>
                <a:rPr lang="zh-CN" altLang="zh-CN" sz="3600" dirty="0">
                  <a:solidFill>
                    <a:schemeClr val="tx2"/>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rPr>
                <a:t>体验</a:t>
              </a:r>
              <a:r>
                <a:rPr lang="zh-CN" altLang="en-US" sz="3600" dirty="0">
                  <a:solidFill>
                    <a:schemeClr val="tx2"/>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rPr>
                <a:t>相关数据</a:t>
              </a:r>
              <a:r>
                <a:rPr lang="zh-CN" altLang="zh-CN" sz="3600" dirty="0">
                  <a:solidFill>
                    <a:schemeClr val="tx2"/>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rPr>
                <a:t>的</a:t>
              </a:r>
              <a:r>
                <a:rPr lang="zh-CN" altLang="en-US" sz="3600" dirty="0">
                  <a:solidFill>
                    <a:schemeClr val="tx2"/>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rPr>
                <a:t>情况</a:t>
              </a:r>
            </a:p>
          </p:txBody>
        </p:sp>
      </p:grpSp>
      <p:grpSp>
        <p:nvGrpSpPr>
          <p:cNvPr id="7" name="组合 6"/>
          <p:cNvGrpSpPr/>
          <p:nvPr/>
        </p:nvGrpSpPr>
        <p:grpSpPr>
          <a:xfrm>
            <a:off x="3035808" y="7479107"/>
            <a:ext cx="17102587" cy="923330"/>
            <a:chOff x="2322576" y="7479107"/>
            <a:chExt cx="17102587" cy="923330"/>
          </a:xfrm>
        </p:grpSpPr>
        <p:sp>
          <p:nvSpPr>
            <p:cNvPr id="13" name="文本框 12"/>
            <p:cNvSpPr txBox="1"/>
            <p:nvPr/>
          </p:nvSpPr>
          <p:spPr>
            <a:xfrm>
              <a:off x="2322576" y="7632996"/>
              <a:ext cx="2816352" cy="769441"/>
            </a:xfrm>
            <a:prstGeom prst="rect">
              <a:avLst/>
            </a:prstGeom>
            <a:noFill/>
          </p:spPr>
          <p:txBody>
            <a:bodyPr wrap="square" rtlCol="0">
              <a:spAutoFit/>
            </a:bodyPr>
            <a:lstStyle/>
            <a:p>
              <a:r>
                <a:rPr lang="zh-CN" altLang="en-US" sz="4400" dirty="0">
                  <a:solidFill>
                    <a:schemeClr val="tx2"/>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专业度：</a:t>
              </a:r>
            </a:p>
          </p:txBody>
        </p:sp>
        <p:sp>
          <p:nvSpPr>
            <p:cNvPr id="14" name="文本框 13"/>
            <p:cNvSpPr txBox="1"/>
            <p:nvPr/>
          </p:nvSpPr>
          <p:spPr>
            <a:xfrm>
              <a:off x="4908569" y="7479107"/>
              <a:ext cx="14516594" cy="845552"/>
            </a:xfrm>
            <a:prstGeom prst="rect">
              <a:avLst/>
            </a:prstGeom>
            <a:noFill/>
          </p:spPr>
          <p:txBody>
            <a:bodyPr wrap="square" rtlCol="0">
              <a:spAutoFit/>
            </a:bodyPr>
            <a:lstStyle/>
            <a:p>
              <a:pPr algn="l">
                <a:lnSpc>
                  <a:spcPct val="150000"/>
                </a:lnSpc>
              </a:pPr>
              <a:r>
                <a:rPr lang="zh-CN" altLang="en-US" sz="3600" dirty="0">
                  <a:solidFill>
                    <a:schemeClr val="tx2"/>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rPr>
                <a:t>结合用户喜好与技术传播行业通用衡量标准综合定义文档专业性</a:t>
              </a:r>
            </a:p>
          </p:txBody>
        </p:sp>
      </p:grpSp>
      <p:pic>
        <p:nvPicPr>
          <p:cNvPr id="4" name="图片 3"/>
          <p:cNvPicPr>
            <a:picLocks noChangeAspect="1"/>
          </p:cNvPicPr>
          <p:nvPr/>
        </p:nvPicPr>
        <p:blipFill>
          <a:blip r:embed="rId3"/>
          <a:stretch>
            <a:fillRect/>
          </a:stretch>
        </p:blipFill>
        <p:spPr>
          <a:xfrm>
            <a:off x="2468880" y="8709148"/>
            <a:ext cx="16715232" cy="3712464"/>
          </a:xfrm>
          <a:prstGeom prst="rect">
            <a:avLst/>
          </a:prstGeom>
        </p:spPr>
      </p:pic>
      <p:pic>
        <p:nvPicPr>
          <p:cNvPr id="5" name="图片 4"/>
          <p:cNvPicPr>
            <a:picLocks noChangeAspect="1"/>
          </p:cNvPicPr>
          <p:nvPr/>
        </p:nvPicPr>
        <p:blipFill>
          <a:blip r:embed="rId4"/>
          <a:stretch>
            <a:fillRect/>
          </a:stretch>
        </p:blipFill>
        <p:spPr>
          <a:xfrm>
            <a:off x="2322576" y="3683293"/>
            <a:ext cx="16581882" cy="3242679"/>
          </a:xfrm>
          <a:prstGeom prst="rect">
            <a:avLst/>
          </a:prstGeom>
        </p:spPr>
      </p:pic>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Shape 276"/>
          <p:cNvSpPr/>
          <p:nvPr/>
        </p:nvSpPr>
        <p:spPr>
          <a:xfrm>
            <a:off x="772820" y="673672"/>
            <a:ext cx="6930615" cy="117365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nSpc>
                <a:spcPct val="120000"/>
              </a:lnSpc>
              <a:defRPr sz="5800" spc="116">
                <a:solidFill>
                  <a:srgbClr val="373D41"/>
                </a:solidFill>
                <a:latin typeface="FZLanTingHei-M-GBK"/>
                <a:ea typeface="FZLanTingHei-M-GBK"/>
                <a:cs typeface="FZLanTingHei-M-GBK"/>
                <a:sym typeface="FZLanTingHei-M-GBK"/>
              </a:defRPr>
            </a:lvl1pPr>
          </a:lstStyle>
          <a:p>
            <a:r>
              <a:rPr lang="zh-CN" altLang="en-US" dirty="0">
                <a:solidFill>
                  <a:srgbClr val="181818"/>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探索文档质量的原因</a:t>
            </a:r>
            <a:endParaRPr dirty="0">
              <a:solidFill>
                <a:srgbClr val="181818"/>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311" name="文本框 1" hidden="1"/>
          <p:cNvSpPr txBox="1"/>
          <p:nvPr/>
        </p:nvSpPr>
        <p:spPr>
          <a:xfrm>
            <a:off x="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E6636BC20180234D78A0072836F0B3D0B2B9B20F180D5BA0ACD98934B1692BD99B4DB138B1645B0C22C9270838465DEB7219212A61D04B311BBFC268784E12DE24FF28AD452794F7F4AF285765D24AEFC8C7E1CC7392221F08C9C19C25E16C38DBC6269B4E3</a:t>
            </a:r>
          </a:p>
        </p:txBody>
      </p:sp>
      <p:graphicFrame>
        <p:nvGraphicFramePr>
          <p:cNvPr id="2" name="图示 1"/>
          <p:cNvGraphicFramePr/>
          <p:nvPr>
            <p:extLst>
              <p:ext uri="{D42A27DB-BD31-4B8C-83A1-F6EECF244321}">
                <p14:modId xmlns:p14="http://schemas.microsoft.com/office/powerpoint/2010/main" val="2268112149"/>
              </p:ext>
            </p:extLst>
          </p:nvPr>
        </p:nvGraphicFramePr>
        <p:xfrm>
          <a:off x="902462" y="2798064"/>
          <a:ext cx="12432538" cy="8460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39" name="直接连接符 38"/>
          <p:cNvCxnSpPr/>
          <p:nvPr/>
        </p:nvCxnSpPr>
        <p:spPr>
          <a:xfrm flipV="1">
            <a:off x="8382000" y="7820442"/>
            <a:ext cx="13011150" cy="4094677"/>
          </a:xfrm>
          <a:prstGeom prst="line">
            <a:avLst/>
          </a:prstGeom>
          <a:ln w="76200">
            <a:solidFill>
              <a:schemeClr val="bg2">
                <a:lumMod val="50000"/>
              </a:schemeClr>
            </a:solidFill>
          </a:ln>
        </p:spPr>
        <p:style>
          <a:lnRef idx="1">
            <a:schemeClr val="dk1"/>
          </a:lnRef>
          <a:fillRef idx="0">
            <a:schemeClr val="dk1"/>
          </a:fillRef>
          <a:effectRef idx="0">
            <a:schemeClr val="dk1"/>
          </a:effectRef>
          <a:fontRef idx="minor">
            <a:schemeClr val="tx1"/>
          </a:fontRef>
        </p:style>
      </p:cxnSp>
      <p:sp>
        <p:nvSpPr>
          <p:cNvPr id="40" name="等腰三角形 39"/>
          <p:cNvSpPr/>
          <p:nvPr/>
        </p:nvSpPr>
        <p:spPr>
          <a:xfrm>
            <a:off x="11589683" y="10944643"/>
            <a:ext cx="286270" cy="970476"/>
          </a:xfrm>
          <a:prstGeom prst="triangle">
            <a:avLst/>
          </a:prstGeom>
          <a:solidFill>
            <a:schemeClr val="bg2">
              <a:lumMod val="90000"/>
            </a:schemeClr>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4" name="文本框 43"/>
          <p:cNvSpPr txBox="1"/>
          <p:nvPr/>
        </p:nvSpPr>
        <p:spPr>
          <a:xfrm>
            <a:off x="19301804" y="5203008"/>
            <a:ext cx="4182692" cy="2204706"/>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pPr>
              <a:lnSpc>
                <a:spcPct val="150000"/>
              </a:lnSpc>
            </a:pPr>
            <a:r>
              <a:rPr lang="zh-CN" altLang="en-US" sz="4800" dirty="0">
                <a:solidFill>
                  <a:srgbClr val="FF59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“可视的”</a:t>
            </a:r>
            <a:endParaRPr lang="en-US" altLang="zh-CN" sz="4800" dirty="0">
              <a:solidFill>
                <a:srgbClr val="FF59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50000"/>
              </a:lnSpc>
            </a:pPr>
            <a:r>
              <a:rPr lang="zh-CN" altLang="en-US" sz="4800" dirty="0">
                <a:solidFill>
                  <a:srgbClr val="FF59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质量评估</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 name="Shape 134"/>
          <p:cNvSpPr/>
          <p:nvPr/>
        </p:nvSpPr>
        <p:spPr>
          <a:xfrm>
            <a:off x="772820" y="673674"/>
            <a:ext cx="12061763" cy="117365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lnSpc>
                <a:spcPct val="120000"/>
              </a:lnSpc>
              <a:defRPr sz="5800" spc="116">
                <a:solidFill>
                  <a:srgbClr val="373D41"/>
                </a:solidFill>
                <a:latin typeface="FZLanTingHei-M-GBK"/>
                <a:ea typeface="FZLanTingHei-M-GBK"/>
                <a:cs typeface="FZLanTingHei-M-GBK"/>
                <a:sym typeface="FZLanTingHei-M-GBK"/>
              </a:defRPr>
            </a:pPr>
            <a:r>
              <a:rPr lang="zh-CN" altLang="en-US" sz="5800" spc="116" dirty="0">
                <a:solidFill>
                  <a:srgbClr val="181818"/>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FZLanTingHei-M-GBK"/>
              </a:rPr>
              <a:t>研习业界衡量维度定义质量评价标准</a:t>
            </a:r>
          </a:p>
        </p:txBody>
      </p:sp>
      <p:sp>
        <p:nvSpPr>
          <p:cNvPr id="156" name="文本框 1" hidden="1"/>
          <p:cNvSpPr txBox="1"/>
          <p:nvPr/>
        </p:nvSpPr>
        <p:spPr>
          <a:xfrm>
            <a:off x="0" y="0"/>
            <a:ext cx="0" cy="0"/>
          </a:xfrm>
          <a:prstGeom prst="rect">
            <a:avLst/>
          </a:prstGeom>
          <a:solidFill>
            <a:srgbClr val="FFFFFF"/>
          </a:solidFill>
        </p:spPr>
        <p:txBody>
          <a:bodyPr rtlCol="0" anchor="t"/>
          <a:lstStyle/>
          <a:p>
            <a:pPr algn="l"/>
            <a:endParaRPr lang="en-US" sz="1100"/>
          </a:p>
          <a:p>
            <a:pPr>
              <a:buClr>
                <a:srgbClr val="FFFFFF"/>
              </a:buClr>
            </a:pPr>
            <a:r>
              <a:rPr lang="en-US" sz="1800">
                <a:solidFill>
                  <a:srgbClr val="FFFFFF"/>
                </a:solidFill>
              </a:rPr>
              <a:t>E6636BC20180234D78A0072836F0B3D0B2B9B20F180D5BA0ACD98934B1692BD99B4DB138B1645B0C22C9270838465DEB7219212A61D04B311BBFC268784E12DE24FF28AD452794F7F4AF285765D24AEFC8C7E1CC7392221F08C9C19C25E16C38DBC6269B4E3</a:t>
            </a:r>
          </a:p>
        </p:txBody>
      </p:sp>
      <p:sp>
        <p:nvSpPr>
          <p:cNvPr id="4" name="矩形 3"/>
          <p:cNvSpPr/>
          <p:nvPr/>
        </p:nvSpPr>
        <p:spPr>
          <a:xfrm>
            <a:off x="1240302" y="2215552"/>
            <a:ext cx="15080353" cy="5016758"/>
          </a:xfrm>
          <a:prstGeom prst="rect">
            <a:avLst/>
          </a:prstGeom>
        </p:spPr>
        <p:txBody>
          <a:bodyPr wrap="square">
            <a:spAutoFit/>
          </a:bodyPr>
          <a:lstStyle/>
          <a:p>
            <a:pPr algn="l">
              <a:lnSpc>
                <a:spcPct val="200000"/>
              </a:lnSpc>
            </a:pPr>
            <a:r>
              <a:rPr lang="zh-CN" altLang="en-US" sz="3200"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结合行业技术文档质量衡量标准（</a:t>
            </a:r>
            <a:r>
              <a:rPr lang="en-US" altLang="zh-CN" sz="3200" dirty="0">
                <a:solidFill>
                  <a:srgbClr val="FF59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3E</a:t>
            </a:r>
            <a:r>
              <a:rPr lang="zh-CN" altLang="en-US" sz="3200"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）与阿里云技术写作标准定义质量维度</a:t>
            </a:r>
            <a:endParaRPr lang="en-US" altLang="zh-CN" sz="3200"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gn="l">
              <a:lnSpc>
                <a:spcPct val="200000"/>
              </a:lnSpc>
            </a:pPr>
            <a:endParaRPr lang="en-US" altLang="zh-CN" sz="3200" b="1"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685800" indent="-685800" algn="l">
              <a:lnSpc>
                <a:spcPct val="200000"/>
              </a:lnSpc>
              <a:buFont typeface="Wingdings" panose="05000000000000000000" pitchFamily="2" charset="2"/>
              <a:buChar char="ü"/>
            </a:pPr>
            <a:r>
              <a:rPr lang="zh-CN" altLang="en-US" sz="3200" b="1" dirty="0">
                <a:solidFill>
                  <a:srgbClr val="FF59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易使用</a:t>
            </a:r>
            <a:r>
              <a:rPr lang="zh-CN" altLang="en-US" sz="2800"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：保障内容准确性，文档确实地帮助用户解决问题</a:t>
            </a:r>
          </a:p>
          <a:p>
            <a:pPr marL="685800" indent="-685800" algn="l">
              <a:lnSpc>
                <a:spcPct val="200000"/>
              </a:lnSpc>
              <a:buFont typeface="Wingdings" panose="05000000000000000000" pitchFamily="2" charset="2"/>
              <a:buChar char="ü"/>
            </a:pPr>
            <a:r>
              <a:rPr lang="zh-CN" altLang="en-US" sz="3200" b="1" dirty="0">
                <a:solidFill>
                  <a:srgbClr val="FF59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易理解</a:t>
            </a:r>
            <a:r>
              <a:rPr lang="zh-CN" altLang="en-US" sz="2800"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：提升文档阅读效率，用户快速理解文档传递的信息</a:t>
            </a:r>
          </a:p>
          <a:p>
            <a:pPr marL="685800" indent="-685800" algn="l">
              <a:lnSpc>
                <a:spcPct val="200000"/>
              </a:lnSpc>
              <a:buFont typeface="Wingdings" panose="05000000000000000000" pitchFamily="2" charset="2"/>
              <a:buChar char="ü"/>
            </a:pPr>
            <a:r>
              <a:rPr lang="zh-CN" altLang="en-US" sz="3200" b="1" dirty="0">
                <a:solidFill>
                  <a:srgbClr val="FF59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易获取</a:t>
            </a:r>
            <a:r>
              <a:rPr lang="zh-CN" altLang="en-US" sz="2800"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：降低信息获取成本，用户快速找到需要的信息</a:t>
            </a:r>
          </a:p>
        </p:txBody>
      </p:sp>
      <p:pic>
        <p:nvPicPr>
          <p:cNvPr id="9" name="图片 8"/>
          <p:cNvPicPr>
            <a:picLocks noChangeAspect="1"/>
          </p:cNvPicPr>
          <p:nvPr/>
        </p:nvPicPr>
        <p:blipFill>
          <a:blip r:embed="rId3"/>
          <a:stretch>
            <a:fillRect/>
          </a:stretch>
        </p:blipFill>
        <p:spPr>
          <a:xfrm>
            <a:off x="19273029" y="413169"/>
            <a:ext cx="4781550" cy="1847850"/>
          </a:xfrm>
          <a:prstGeom prst="rect">
            <a:avLst/>
          </a:prstGeom>
        </p:spPr>
      </p:pic>
      <p:pic>
        <p:nvPicPr>
          <p:cNvPr id="2" name="图片 1"/>
          <p:cNvPicPr>
            <a:picLocks noChangeAspect="1"/>
          </p:cNvPicPr>
          <p:nvPr/>
        </p:nvPicPr>
        <p:blipFill>
          <a:blip r:embed="rId4"/>
          <a:stretch>
            <a:fillRect/>
          </a:stretch>
        </p:blipFill>
        <p:spPr>
          <a:xfrm>
            <a:off x="13054039" y="3644646"/>
            <a:ext cx="10061993" cy="9556278"/>
          </a:xfrm>
          <a:prstGeom prst="rect">
            <a:avLst/>
          </a:prstGeom>
        </p:spPr>
      </p:pic>
      <p:sp>
        <p:nvSpPr>
          <p:cNvPr id="3" name="文本框 2">
            <a:hlinkClick r:id="rId5"/>
          </p:cNvPr>
          <p:cNvSpPr txBox="1"/>
          <p:nvPr/>
        </p:nvSpPr>
        <p:spPr>
          <a:xfrm>
            <a:off x="6634204" y="10810873"/>
            <a:ext cx="509274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zh-CN" altLang="en-US" sz="3600" b="0" i="0" u="none" strike="noStrike" cap="none" spc="0" normalizeH="0" baseline="0" dirty="0">
                <a:ln>
                  <a:noFill/>
                </a:ln>
                <a:solidFill>
                  <a:srgbClr val="FF5900"/>
                </a:solidFill>
                <a:effectLst/>
                <a:uFillTx/>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Helvetica Light"/>
              </a:rPr>
              <a:t>阿里云产品文档质量标准</a:t>
            </a:r>
          </a:p>
        </p:txBody>
      </p:sp>
    </p:spTree>
    <p:extLst>
      <p:ext uri="{BB962C8B-B14F-4D97-AF65-F5344CB8AC3E}">
        <p14:creationId xmlns:p14="http://schemas.microsoft.com/office/powerpoint/2010/main" val="163613211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p:nvPr/>
        </p:nvSpPr>
        <p:spPr>
          <a:xfrm>
            <a:off x="772820" y="673674"/>
            <a:ext cx="12487008" cy="117365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lnSpc>
                <a:spcPct val="120000"/>
              </a:lnSpc>
              <a:defRPr sz="5800" spc="116">
                <a:solidFill>
                  <a:srgbClr val="373D41"/>
                </a:solidFill>
                <a:latin typeface="FZLanTingHei-M-GBK"/>
                <a:ea typeface="FZLanTingHei-M-GBK"/>
                <a:cs typeface="FZLanTingHei-M-GBK"/>
                <a:sym typeface="FZLanTingHei-M-GBK"/>
              </a:defRPr>
            </a:pPr>
            <a:r>
              <a:rPr lang="zh-CN" altLang="en-US" sz="5800" spc="116" dirty="0">
                <a:solidFill>
                  <a:srgbClr val="181818"/>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FZLanTingHei-M-GBK"/>
              </a:rPr>
              <a:t>探索调研</a:t>
            </a:r>
            <a:r>
              <a:rPr lang="en-US" altLang="zh-CN" sz="5800" spc="116" dirty="0">
                <a:solidFill>
                  <a:srgbClr val="181818"/>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FZLanTingHei-M-GBK"/>
              </a:rPr>
              <a:t>+</a:t>
            </a:r>
            <a:r>
              <a:rPr lang="zh-CN" altLang="en-US" sz="5800" spc="116" dirty="0">
                <a:solidFill>
                  <a:srgbClr val="181818"/>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FZLanTingHei-M-GBK"/>
              </a:rPr>
              <a:t>总结分析寻找质量评价手段</a:t>
            </a:r>
          </a:p>
        </p:txBody>
      </p:sp>
      <p:sp>
        <p:nvSpPr>
          <p:cNvPr id="156" name="文本框 1" hidden="1"/>
          <p:cNvSpPr txBox="1"/>
          <p:nvPr/>
        </p:nvSpPr>
        <p:spPr>
          <a:xfrm>
            <a:off x="0" y="0"/>
            <a:ext cx="0" cy="0"/>
          </a:xfrm>
          <a:prstGeom prst="rect">
            <a:avLst/>
          </a:prstGeom>
          <a:solidFill>
            <a:srgbClr val="FFFFFF"/>
          </a:solidFill>
        </p:spPr>
        <p:txBody>
          <a:bodyPr rtlCol="0" anchor="t"/>
          <a:lstStyle/>
          <a:p>
            <a:pPr algn="l"/>
            <a:endParaRPr lang="en-US" sz="1100"/>
          </a:p>
          <a:p>
            <a:pPr>
              <a:buClr>
                <a:srgbClr val="FFFFFF"/>
              </a:buClr>
            </a:pPr>
            <a:r>
              <a:rPr lang="en-US" sz="1800">
                <a:solidFill>
                  <a:srgbClr val="FFFFFF"/>
                </a:solidFill>
              </a:rPr>
              <a:t>E6636BC20180234D78A0072836F0B3D0B2B9B20F180D5BA0ACD98934B1692BD99B4DB138B1645B0C22C9270838465DEB7219212A61D04B311BBFC268784E12DE24FF28AD452794F7F4AF285765D24AEFC8C7E1CC7392221F08C9C19C25E16C38DBC6269B4E3</a:t>
            </a:r>
          </a:p>
        </p:txBody>
      </p:sp>
      <p:grpSp>
        <p:nvGrpSpPr>
          <p:cNvPr id="4" name="组合 3"/>
          <p:cNvGrpSpPr/>
          <p:nvPr/>
        </p:nvGrpSpPr>
        <p:grpSpPr>
          <a:xfrm>
            <a:off x="813459" y="3016834"/>
            <a:ext cx="22566806" cy="10040112"/>
            <a:chOff x="1051871" y="2829022"/>
            <a:chExt cx="22566806" cy="10040112"/>
          </a:xfrm>
        </p:grpSpPr>
        <p:grpSp>
          <p:nvGrpSpPr>
            <p:cNvPr id="3" name="组合 2"/>
            <p:cNvGrpSpPr/>
            <p:nvPr/>
          </p:nvGrpSpPr>
          <p:grpSpPr>
            <a:xfrm>
              <a:off x="1051871" y="2829022"/>
              <a:ext cx="14333826" cy="10040112"/>
              <a:chOff x="1296449" y="2268960"/>
              <a:chExt cx="14333826" cy="10040112"/>
            </a:xfrm>
          </p:grpSpPr>
          <p:sp>
            <p:nvSpPr>
              <p:cNvPr id="8" name="文本框 7"/>
              <p:cNvSpPr txBox="1"/>
              <p:nvPr/>
            </p:nvSpPr>
            <p:spPr>
              <a:xfrm>
                <a:off x="1296449" y="2717817"/>
                <a:ext cx="7295266"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US" altLang="zh-CN" sz="3200" b="1"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2018.6 - </a:t>
                </a:r>
                <a:r>
                  <a:rPr lang="zh-CN" altLang="en-US" sz="3200" b="1"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针对五大件产品文档质量评测</a:t>
                </a:r>
              </a:p>
            </p:txBody>
          </p:sp>
          <p:sp>
            <p:nvSpPr>
              <p:cNvPr id="10" name="文本框 9"/>
              <p:cNvSpPr txBox="1"/>
              <p:nvPr/>
            </p:nvSpPr>
            <p:spPr>
              <a:xfrm>
                <a:off x="1456091" y="7151427"/>
                <a:ext cx="4805803" cy="34265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lnSpc>
                    <a:spcPct val="150000"/>
                  </a:lnSpc>
                </a:pPr>
                <a:r>
                  <a:rPr lang="zh-CN" altLang="en-US" sz="2400" b="1" dirty="0">
                    <a:solidFill>
                      <a:srgbClr val="FF59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形式</a:t>
                </a:r>
                <a:r>
                  <a:rPr lang="zh-CN" altLang="en-US" sz="2400"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：专家小组人工测评</a:t>
                </a:r>
                <a:endParaRPr lang="en-US" altLang="zh-CN" sz="2400"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gn="l">
                  <a:lnSpc>
                    <a:spcPct val="150000"/>
                  </a:lnSpc>
                </a:pPr>
                <a:r>
                  <a:rPr lang="zh-CN" altLang="en-US" sz="2400" b="1" dirty="0">
                    <a:solidFill>
                      <a:srgbClr val="FF59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思考</a:t>
                </a:r>
                <a:r>
                  <a:rPr lang="zh-CN" altLang="en-US" sz="2400"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endParaRPr lang="en-US" altLang="zh-CN" sz="2400"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457200" indent="-457200" algn="l">
                  <a:lnSpc>
                    <a:spcPct val="150000"/>
                  </a:lnSpc>
                  <a:buFont typeface="Arial" panose="020B0604020202020204" pitchFamily="34" charset="0"/>
                  <a:buChar char="•"/>
                </a:pPr>
                <a:r>
                  <a:rPr lang="zh-CN" altLang="en-US" sz="2400"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评价范围主要集中在内容准确性</a:t>
                </a:r>
                <a:endParaRPr lang="en-US" altLang="zh-CN" sz="2400"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457200" indent="-457200" algn="l">
                  <a:lnSpc>
                    <a:spcPct val="150000"/>
                  </a:lnSpc>
                  <a:buFont typeface="Arial" panose="020B0604020202020204" pitchFamily="34" charset="0"/>
                  <a:buChar char="•"/>
                </a:pPr>
                <a:r>
                  <a:rPr lang="zh-CN" altLang="en-US" sz="2400"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评判标准难以对齐</a:t>
                </a:r>
                <a:endParaRPr lang="en-US" altLang="zh-CN" sz="2400"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457200" indent="-457200" algn="l">
                  <a:lnSpc>
                    <a:spcPct val="150000"/>
                  </a:lnSpc>
                  <a:buFont typeface="Arial" panose="020B0604020202020204" pitchFamily="34" charset="0"/>
                  <a:buChar char="•"/>
                </a:pPr>
                <a:r>
                  <a:rPr lang="zh-CN" altLang="en-US" sz="2400"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人力投入要求高，难以持续</a:t>
                </a:r>
                <a:endParaRPr lang="en-US" altLang="zh-CN" sz="2400"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457200" indent="-457200" algn="l">
                  <a:lnSpc>
                    <a:spcPct val="150000"/>
                  </a:lnSpc>
                  <a:buFont typeface="Arial" panose="020B0604020202020204" pitchFamily="34" charset="0"/>
                  <a:buChar char="•"/>
                </a:pPr>
                <a:r>
                  <a:rPr lang="zh-CN" altLang="en-US" sz="2400"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评测周期长</a:t>
                </a:r>
                <a:endParaRPr lang="en-US" altLang="zh-CN" sz="2400"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cxnSp>
            <p:nvCxnSpPr>
              <p:cNvPr id="11" name="直接连接符 10"/>
              <p:cNvCxnSpPr/>
              <p:nvPr/>
            </p:nvCxnSpPr>
            <p:spPr>
              <a:xfrm flipH="1">
                <a:off x="9049565" y="2268960"/>
                <a:ext cx="18288" cy="10040112"/>
              </a:xfrm>
              <a:prstGeom prst="line">
                <a:avLst/>
              </a:prstGeom>
              <a:ln w="28575">
                <a:solidFill>
                  <a:schemeClr val="tx2">
                    <a:lumMod val="40000"/>
                    <a:lumOff val="60000"/>
                  </a:schemeClr>
                </a:solidFill>
              </a:ln>
            </p:spPr>
            <p:style>
              <a:lnRef idx="1">
                <a:schemeClr val="dk1"/>
              </a:lnRef>
              <a:fillRef idx="0">
                <a:schemeClr val="dk1"/>
              </a:fillRef>
              <a:effectRef idx="0">
                <a:schemeClr val="dk1"/>
              </a:effectRef>
              <a:fontRef idx="minor">
                <a:schemeClr val="tx1"/>
              </a:fontRef>
            </p:style>
          </p:cxnSp>
          <p:pic>
            <p:nvPicPr>
              <p:cNvPr id="12" name="图片 11"/>
              <p:cNvPicPr>
                <a:picLocks noChangeAspect="1"/>
              </p:cNvPicPr>
              <p:nvPr/>
            </p:nvPicPr>
            <p:blipFill>
              <a:blip r:embed="rId3"/>
              <a:stretch>
                <a:fillRect/>
              </a:stretch>
            </p:blipFill>
            <p:spPr>
              <a:xfrm>
                <a:off x="9353137" y="7854050"/>
                <a:ext cx="6277138" cy="3981974"/>
              </a:xfrm>
              <a:prstGeom prst="rect">
                <a:avLst/>
              </a:prstGeom>
            </p:spPr>
          </p:pic>
          <p:sp>
            <p:nvSpPr>
              <p:cNvPr id="13" name="文本框 12"/>
              <p:cNvSpPr txBox="1"/>
              <p:nvPr/>
            </p:nvSpPr>
            <p:spPr>
              <a:xfrm>
                <a:off x="9601777" y="2521874"/>
                <a:ext cx="5488682" cy="10874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US" altLang="zh-CN" sz="3200" b="1"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2018.10 – </a:t>
                </a:r>
                <a:r>
                  <a:rPr lang="zh-CN" altLang="en-US" sz="3200" b="1"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用户文档体验调研</a:t>
                </a:r>
                <a:endParaRPr lang="en-US" altLang="zh-CN" sz="3200" b="1"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r>
                  <a:rPr lang="zh-CN" altLang="en-US" sz="3200" b="1"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sz="3200" b="1"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NPS&amp;</a:t>
                </a:r>
                <a:r>
                  <a:rPr lang="zh-CN" altLang="en-US" sz="3200" b="1"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自助服务）</a:t>
                </a:r>
              </a:p>
            </p:txBody>
          </p:sp>
          <p:sp>
            <p:nvSpPr>
              <p:cNvPr id="14" name="文本框 13"/>
              <p:cNvSpPr txBox="1"/>
              <p:nvPr/>
            </p:nvSpPr>
            <p:spPr>
              <a:xfrm>
                <a:off x="9683584" y="4133932"/>
                <a:ext cx="4502835" cy="28725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lnSpc>
                    <a:spcPct val="150000"/>
                  </a:lnSpc>
                </a:pPr>
                <a:r>
                  <a:rPr lang="zh-CN" altLang="en-US" sz="2400" b="1" dirty="0">
                    <a:solidFill>
                      <a:srgbClr val="FF59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形式</a:t>
                </a:r>
                <a:r>
                  <a:rPr lang="zh-CN" altLang="en-US" sz="2400"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：调查问卷统计分析</a:t>
                </a:r>
                <a:endParaRPr lang="en-US" altLang="zh-CN" sz="2400"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gn="l">
                  <a:lnSpc>
                    <a:spcPct val="150000"/>
                  </a:lnSpc>
                </a:pPr>
                <a:r>
                  <a:rPr lang="zh-CN" altLang="en-US" sz="2400" b="1" dirty="0">
                    <a:solidFill>
                      <a:srgbClr val="FF59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思考</a:t>
                </a:r>
                <a:r>
                  <a:rPr lang="zh-CN" altLang="en-US" sz="2400"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endParaRPr lang="en-US" altLang="zh-CN" sz="2400"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457200" indent="-457200" algn="l">
                  <a:lnSpc>
                    <a:spcPct val="150000"/>
                  </a:lnSpc>
                  <a:buFont typeface="Arial" panose="020B0604020202020204" pitchFamily="34" charset="0"/>
                  <a:buChar char="•"/>
                </a:pPr>
                <a:r>
                  <a:rPr lang="zh-CN" altLang="en-US" sz="2400"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调研结果针对文档整体</a:t>
                </a:r>
                <a:endParaRPr lang="en-US" altLang="zh-CN" sz="2400"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457200" indent="-457200" algn="l">
                  <a:lnSpc>
                    <a:spcPct val="150000"/>
                  </a:lnSpc>
                  <a:buFont typeface="Arial" panose="020B0604020202020204" pitchFamily="34" charset="0"/>
                  <a:buChar char="•"/>
                </a:pPr>
                <a:r>
                  <a:rPr lang="zh-CN" altLang="en-US" sz="2400"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反馈结果笼统，无法具体衡量</a:t>
                </a:r>
                <a:endParaRPr lang="en-US" altLang="zh-CN" sz="2400"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457200" indent="-457200" algn="l">
                  <a:lnSpc>
                    <a:spcPct val="150000"/>
                  </a:lnSpc>
                  <a:buFont typeface="Arial" panose="020B0604020202020204" pitchFamily="34" charset="0"/>
                  <a:buChar char="•"/>
                </a:pPr>
                <a:r>
                  <a:rPr lang="zh-CN" altLang="en-US" sz="2400"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难以落实针对性改进措施</a:t>
                </a:r>
                <a:endParaRPr lang="en-US" altLang="zh-CN" sz="2400"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grpSp>
        <p:sp>
          <p:nvSpPr>
            <p:cNvPr id="16" name="文本框 15"/>
            <p:cNvSpPr txBox="1"/>
            <p:nvPr/>
          </p:nvSpPr>
          <p:spPr>
            <a:xfrm>
              <a:off x="16076548" y="3287813"/>
              <a:ext cx="7542129"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US" altLang="zh-CN" sz="3200" b="1"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2018.12 - </a:t>
              </a:r>
              <a:r>
                <a:rPr lang="zh-CN" altLang="en-US" sz="3200" b="1"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针对英文文档质量的机器检测</a:t>
              </a:r>
            </a:p>
          </p:txBody>
        </p:sp>
        <p:sp>
          <p:nvSpPr>
            <p:cNvPr id="18" name="文本框 17"/>
            <p:cNvSpPr txBox="1"/>
            <p:nvPr/>
          </p:nvSpPr>
          <p:spPr>
            <a:xfrm>
              <a:off x="16384324" y="4653652"/>
              <a:ext cx="7027565" cy="28725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lnSpc>
                  <a:spcPct val="150000"/>
                </a:lnSpc>
              </a:pPr>
              <a:r>
                <a:rPr lang="zh-CN" altLang="en-US" sz="2400" b="1" dirty="0">
                  <a:solidFill>
                    <a:srgbClr val="FF59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形式</a:t>
              </a:r>
              <a:r>
                <a:rPr lang="zh-CN" altLang="en-US" sz="2400"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sz="2400"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ACGT</a:t>
              </a:r>
              <a:r>
                <a:rPr lang="zh-CN" altLang="en-US" sz="2400"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英文检测规则全量质检</a:t>
              </a:r>
              <a:endParaRPr lang="en-US" altLang="zh-CN" sz="2400"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gn="l">
                <a:lnSpc>
                  <a:spcPct val="150000"/>
                </a:lnSpc>
              </a:pPr>
              <a:r>
                <a:rPr lang="zh-CN" altLang="en-US" sz="2400" b="1" dirty="0">
                  <a:solidFill>
                    <a:srgbClr val="FF59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思考</a:t>
              </a:r>
              <a:r>
                <a:rPr lang="zh-CN" altLang="en-US" sz="2400"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endParaRPr lang="en-US" altLang="zh-CN" sz="2400"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457200" indent="-457200" algn="l">
                <a:lnSpc>
                  <a:spcPct val="150000"/>
                </a:lnSpc>
                <a:buFont typeface="Arial" panose="020B0604020202020204" pitchFamily="34" charset="0"/>
                <a:buChar char="•"/>
              </a:pPr>
              <a:r>
                <a:rPr lang="zh-CN" altLang="en-US" sz="2400"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自动检测规则较为贫乏</a:t>
              </a:r>
              <a:endParaRPr lang="en-US" altLang="zh-CN" sz="2400"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457200" indent="-457200" algn="l">
                <a:lnSpc>
                  <a:spcPct val="150000"/>
                </a:lnSpc>
                <a:buFont typeface="Arial" panose="020B0604020202020204" pitchFamily="34" charset="0"/>
                <a:buChar char="•"/>
              </a:pPr>
              <a:r>
                <a:rPr lang="zh-CN" altLang="en-US" sz="2400"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主要集中检测低错（链接、标点符号、术语等）</a:t>
              </a:r>
              <a:endParaRPr lang="en-US" altLang="zh-CN" sz="2400"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457200" indent="-457200" algn="l">
                <a:lnSpc>
                  <a:spcPct val="150000"/>
                </a:lnSpc>
                <a:buFont typeface="Arial" panose="020B0604020202020204" pitchFamily="34" charset="0"/>
                <a:buChar char="•"/>
              </a:pPr>
              <a:r>
                <a:rPr lang="zh-CN" altLang="en-US" sz="2400"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检测工具能力不够完善</a:t>
              </a:r>
              <a:endParaRPr lang="en-US" altLang="zh-CN" sz="2400" dirty="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cxnSp>
          <p:nvCxnSpPr>
            <p:cNvPr id="19" name="直接连接符 18"/>
            <p:cNvCxnSpPr/>
            <p:nvPr/>
          </p:nvCxnSpPr>
          <p:spPr>
            <a:xfrm flipH="1">
              <a:off x="15631616" y="2829022"/>
              <a:ext cx="18288" cy="10040112"/>
            </a:xfrm>
            <a:prstGeom prst="line">
              <a:avLst/>
            </a:prstGeom>
            <a:ln w="28575">
              <a:solidFill>
                <a:schemeClr val="tx2">
                  <a:lumMod val="40000"/>
                  <a:lumOff val="60000"/>
                </a:schemeClr>
              </a:solidFill>
            </a:ln>
          </p:spPr>
          <p:style>
            <a:lnRef idx="1">
              <a:schemeClr val="dk1"/>
            </a:lnRef>
            <a:fillRef idx="0">
              <a:schemeClr val="dk1"/>
            </a:fillRef>
            <a:effectRef idx="0">
              <a:schemeClr val="dk1"/>
            </a:effectRef>
            <a:fontRef idx="minor">
              <a:schemeClr val="tx1"/>
            </a:fontRef>
          </p:style>
        </p:cxnSp>
      </p:grpSp>
      <p:pic>
        <p:nvPicPr>
          <p:cNvPr id="21" name="图片 20"/>
          <p:cNvPicPr>
            <a:picLocks noChangeAspect="1"/>
          </p:cNvPicPr>
          <p:nvPr/>
        </p:nvPicPr>
        <p:blipFill>
          <a:blip r:embed="rId4"/>
          <a:stretch>
            <a:fillRect/>
          </a:stretch>
        </p:blipFill>
        <p:spPr>
          <a:xfrm>
            <a:off x="19273029" y="413169"/>
            <a:ext cx="4781550" cy="1847850"/>
          </a:xfrm>
          <a:prstGeom prst="rect">
            <a:avLst/>
          </a:prstGeom>
        </p:spPr>
      </p:pic>
      <p:pic>
        <p:nvPicPr>
          <p:cNvPr id="5" name="图片 4"/>
          <p:cNvPicPr>
            <a:picLocks noChangeAspect="1"/>
          </p:cNvPicPr>
          <p:nvPr/>
        </p:nvPicPr>
        <p:blipFill>
          <a:blip r:embed="rId5"/>
          <a:stretch>
            <a:fillRect/>
          </a:stretch>
        </p:blipFill>
        <p:spPr>
          <a:xfrm>
            <a:off x="772820" y="4222651"/>
            <a:ext cx="7600950" cy="3514725"/>
          </a:xfrm>
          <a:prstGeom prst="rect">
            <a:avLst/>
          </a:prstGeom>
        </p:spPr>
      </p:pic>
      <p:pic>
        <p:nvPicPr>
          <p:cNvPr id="6" name="图片 5"/>
          <p:cNvPicPr>
            <a:picLocks noChangeAspect="1"/>
          </p:cNvPicPr>
          <p:nvPr/>
        </p:nvPicPr>
        <p:blipFill>
          <a:blip r:embed="rId6"/>
          <a:stretch>
            <a:fillRect/>
          </a:stretch>
        </p:blipFill>
        <p:spPr>
          <a:xfrm>
            <a:off x="15838136" y="8484849"/>
            <a:ext cx="7743825" cy="3524250"/>
          </a:xfrm>
          <a:prstGeom prst="rect">
            <a:avLst/>
          </a:prstGeom>
        </p:spPr>
      </p:pic>
    </p:spTree>
    <p:extLst>
      <p:ext uri="{BB962C8B-B14F-4D97-AF65-F5344CB8AC3E}">
        <p14:creationId xmlns:p14="http://schemas.microsoft.com/office/powerpoint/2010/main" val="295913037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任意多边形 47"/>
          <p:cNvSpPr/>
          <p:nvPr/>
        </p:nvSpPr>
        <p:spPr>
          <a:xfrm>
            <a:off x="6154101" y="5032538"/>
            <a:ext cx="14575536" cy="4608000"/>
          </a:xfrm>
          <a:custGeom>
            <a:avLst/>
            <a:gdLst>
              <a:gd name="connsiteX0" fmla="*/ 0 w 14612112"/>
              <a:gd name="connsiteY0" fmla="*/ 4023360 h 9015984"/>
              <a:gd name="connsiteX1" fmla="*/ 9692640 w 14612112"/>
              <a:gd name="connsiteY1" fmla="*/ 4041648 h 9015984"/>
              <a:gd name="connsiteX2" fmla="*/ 9674352 w 14612112"/>
              <a:gd name="connsiteY2" fmla="*/ 0 h 9015984"/>
              <a:gd name="connsiteX3" fmla="*/ 14593824 w 14612112"/>
              <a:gd name="connsiteY3" fmla="*/ 0 h 9015984"/>
              <a:gd name="connsiteX4" fmla="*/ 14612112 w 14612112"/>
              <a:gd name="connsiteY4" fmla="*/ 9015984 h 9015984"/>
              <a:gd name="connsiteX5" fmla="*/ 9875520 w 14612112"/>
              <a:gd name="connsiteY5" fmla="*/ 8979408 h 9015984"/>
              <a:gd name="connsiteX6" fmla="*/ 9747504 w 14612112"/>
              <a:gd name="connsiteY6" fmla="*/ 8942832 h 9015984"/>
              <a:gd name="connsiteX7" fmla="*/ 9710928 w 14612112"/>
              <a:gd name="connsiteY7" fmla="*/ 5010912 h 9015984"/>
              <a:gd name="connsiteX8" fmla="*/ 18288 w 14612112"/>
              <a:gd name="connsiteY8" fmla="*/ 5010912 h 9015984"/>
              <a:gd name="connsiteX9" fmla="*/ 0 w 14612112"/>
              <a:gd name="connsiteY9" fmla="*/ 4023360 h 9015984"/>
              <a:gd name="connsiteX0" fmla="*/ 0 w 14612112"/>
              <a:gd name="connsiteY0" fmla="*/ 4023360 h 9015984"/>
              <a:gd name="connsiteX1" fmla="*/ 9692640 w 14612112"/>
              <a:gd name="connsiteY1" fmla="*/ 4041648 h 9015984"/>
              <a:gd name="connsiteX2" fmla="*/ 9674352 w 14612112"/>
              <a:gd name="connsiteY2" fmla="*/ 0 h 9015984"/>
              <a:gd name="connsiteX3" fmla="*/ 14593824 w 14612112"/>
              <a:gd name="connsiteY3" fmla="*/ 0 h 9015984"/>
              <a:gd name="connsiteX4" fmla="*/ 14612112 w 14612112"/>
              <a:gd name="connsiteY4" fmla="*/ 9015984 h 9015984"/>
              <a:gd name="connsiteX5" fmla="*/ 9875520 w 14612112"/>
              <a:gd name="connsiteY5" fmla="*/ 8979408 h 9015984"/>
              <a:gd name="connsiteX6" fmla="*/ 9747504 w 14612112"/>
              <a:gd name="connsiteY6" fmla="*/ 8942832 h 9015984"/>
              <a:gd name="connsiteX7" fmla="*/ 9729262 w 14612112"/>
              <a:gd name="connsiteY7" fmla="*/ 7050498 h 9015984"/>
              <a:gd name="connsiteX8" fmla="*/ 18288 w 14612112"/>
              <a:gd name="connsiteY8" fmla="*/ 5010912 h 9015984"/>
              <a:gd name="connsiteX9" fmla="*/ 0 w 14612112"/>
              <a:gd name="connsiteY9" fmla="*/ 4023360 h 9015984"/>
              <a:gd name="connsiteX0" fmla="*/ 0 w 14612112"/>
              <a:gd name="connsiteY0" fmla="*/ 4023360 h 9015984"/>
              <a:gd name="connsiteX1" fmla="*/ 9692640 w 14612112"/>
              <a:gd name="connsiteY1" fmla="*/ 4041648 h 9015984"/>
              <a:gd name="connsiteX2" fmla="*/ 9674352 w 14612112"/>
              <a:gd name="connsiteY2" fmla="*/ 0 h 9015984"/>
              <a:gd name="connsiteX3" fmla="*/ 14593824 w 14612112"/>
              <a:gd name="connsiteY3" fmla="*/ 0 h 9015984"/>
              <a:gd name="connsiteX4" fmla="*/ 14612112 w 14612112"/>
              <a:gd name="connsiteY4" fmla="*/ 9015984 h 9015984"/>
              <a:gd name="connsiteX5" fmla="*/ 9875520 w 14612112"/>
              <a:gd name="connsiteY5" fmla="*/ 8979408 h 9015984"/>
              <a:gd name="connsiteX6" fmla="*/ 9747504 w 14612112"/>
              <a:gd name="connsiteY6" fmla="*/ 8942832 h 9015984"/>
              <a:gd name="connsiteX7" fmla="*/ 9729262 w 14612112"/>
              <a:gd name="connsiteY7" fmla="*/ 7050498 h 9015984"/>
              <a:gd name="connsiteX8" fmla="*/ 18288 w 14612112"/>
              <a:gd name="connsiteY8" fmla="*/ 7122062 h 9015984"/>
              <a:gd name="connsiteX9" fmla="*/ 0 w 14612112"/>
              <a:gd name="connsiteY9" fmla="*/ 4023360 h 9015984"/>
              <a:gd name="connsiteX0" fmla="*/ 0 w 14612112"/>
              <a:gd name="connsiteY0" fmla="*/ 4023360 h 9015984"/>
              <a:gd name="connsiteX1" fmla="*/ 9710974 w 14612112"/>
              <a:gd name="connsiteY1" fmla="*/ 5329806 h 9015984"/>
              <a:gd name="connsiteX2" fmla="*/ 9674352 w 14612112"/>
              <a:gd name="connsiteY2" fmla="*/ 0 h 9015984"/>
              <a:gd name="connsiteX3" fmla="*/ 14593824 w 14612112"/>
              <a:gd name="connsiteY3" fmla="*/ 0 h 9015984"/>
              <a:gd name="connsiteX4" fmla="*/ 14612112 w 14612112"/>
              <a:gd name="connsiteY4" fmla="*/ 9015984 h 9015984"/>
              <a:gd name="connsiteX5" fmla="*/ 9875520 w 14612112"/>
              <a:gd name="connsiteY5" fmla="*/ 8979408 h 9015984"/>
              <a:gd name="connsiteX6" fmla="*/ 9747504 w 14612112"/>
              <a:gd name="connsiteY6" fmla="*/ 8942832 h 9015984"/>
              <a:gd name="connsiteX7" fmla="*/ 9729262 w 14612112"/>
              <a:gd name="connsiteY7" fmla="*/ 7050498 h 9015984"/>
              <a:gd name="connsiteX8" fmla="*/ 18288 w 14612112"/>
              <a:gd name="connsiteY8" fmla="*/ 7122062 h 9015984"/>
              <a:gd name="connsiteX9" fmla="*/ 0 w 14612112"/>
              <a:gd name="connsiteY9" fmla="*/ 4023360 h 9015984"/>
              <a:gd name="connsiteX0" fmla="*/ 0 w 14612112"/>
              <a:gd name="connsiteY0" fmla="*/ 5239954 h 9015984"/>
              <a:gd name="connsiteX1" fmla="*/ 9710974 w 14612112"/>
              <a:gd name="connsiteY1" fmla="*/ 5329806 h 9015984"/>
              <a:gd name="connsiteX2" fmla="*/ 9674352 w 14612112"/>
              <a:gd name="connsiteY2" fmla="*/ 0 h 9015984"/>
              <a:gd name="connsiteX3" fmla="*/ 14593824 w 14612112"/>
              <a:gd name="connsiteY3" fmla="*/ 0 h 9015984"/>
              <a:gd name="connsiteX4" fmla="*/ 14612112 w 14612112"/>
              <a:gd name="connsiteY4" fmla="*/ 9015984 h 9015984"/>
              <a:gd name="connsiteX5" fmla="*/ 9875520 w 14612112"/>
              <a:gd name="connsiteY5" fmla="*/ 8979408 h 9015984"/>
              <a:gd name="connsiteX6" fmla="*/ 9747504 w 14612112"/>
              <a:gd name="connsiteY6" fmla="*/ 8942832 h 9015984"/>
              <a:gd name="connsiteX7" fmla="*/ 9729262 w 14612112"/>
              <a:gd name="connsiteY7" fmla="*/ 7050498 h 9015984"/>
              <a:gd name="connsiteX8" fmla="*/ 18288 w 14612112"/>
              <a:gd name="connsiteY8" fmla="*/ 7122062 h 9015984"/>
              <a:gd name="connsiteX9" fmla="*/ 0 w 14612112"/>
              <a:gd name="connsiteY9" fmla="*/ 5239954 h 9015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2112" h="9015984">
                <a:moveTo>
                  <a:pt x="0" y="5239954"/>
                </a:moveTo>
                <a:lnTo>
                  <a:pt x="9710974" y="5329806"/>
                </a:lnTo>
                <a:lnTo>
                  <a:pt x="9674352" y="0"/>
                </a:lnTo>
                <a:lnTo>
                  <a:pt x="14593824" y="0"/>
                </a:lnTo>
                <a:lnTo>
                  <a:pt x="14612112" y="9015984"/>
                </a:lnTo>
                <a:lnTo>
                  <a:pt x="9875520" y="8979408"/>
                </a:lnTo>
                <a:lnTo>
                  <a:pt x="9747504" y="8942832"/>
                </a:lnTo>
                <a:lnTo>
                  <a:pt x="9729262" y="7050498"/>
                </a:lnTo>
                <a:lnTo>
                  <a:pt x="18288" y="7122062"/>
                </a:lnTo>
                <a:lnTo>
                  <a:pt x="0" y="5239954"/>
                </a:lnTo>
                <a:close/>
              </a:path>
            </a:pathLst>
          </a:custGeom>
          <a:ln w="28575">
            <a:solidFill>
              <a:schemeClr val="accent1">
                <a:lumMod val="60000"/>
                <a:lumOff val="40000"/>
              </a:schemeClr>
            </a:solidFill>
            <a:prstDash val="dash"/>
          </a:ln>
        </p:spPr>
        <p:style>
          <a:lnRef idx="2">
            <a:schemeClr val="accent4"/>
          </a:lnRef>
          <a:fillRef idx="1">
            <a:schemeClr val="lt1"/>
          </a:fillRef>
          <a:effectRef idx="0">
            <a:schemeClr val="accent4"/>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endParaRPr>
          </a:p>
        </p:txBody>
      </p:sp>
      <p:pic>
        <p:nvPicPr>
          <p:cNvPr id="5" name="图片 4"/>
          <p:cNvPicPr>
            <a:picLocks noChangeAspect="1"/>
          </p:cNvPicPr>
          <p:nvPr/>
        </p:nvPicPr>
        <p:blipFill>
          <a:blip r:embed="rId3"/>
          <a:stretch>
            <a:fillRect/>
          </a:stretch>
        </p:blipFill>
        <p:spPr>
          <a:xfrm>
            <a:off x="7348814" y="10298938"/>
            <a:ext cx="1383619" cy="1384300"/>
          </a:xfrm>
          <a:prstGeom prst="rect">
            <a:avLst/>
          </a:prstGeom>
        </p:spPr>
      </p:pic>
      <p:pic>
        <p:nvPicPr>
          <p:cNvPr id="6" name="图片 5"/>
          <p:cNvPicPr>
            <a:picLocks noChangeAspect="1"/>
          </p:cNvPicPr>
          <p:nvPr/>
        </p:nvPicPr>
        <p:blipFill>
          <a:blip r:embed="rId4"/>
          <a:stretch>
            <a:fillRect/>
          </a:stretch>
        </p:blipFill>
        <p:spPr>
          <a:xfrm>
            <a:off x="12158884" y="10171176"/>
            <a:ext cx="1675575" cy="1676400"/>
          </a:xfrm>
          <a:prstGeom prst="rect">
            <a:avLst/>
          </a:prstGeom>
        </p:spPr>
      </p:pic>
      <p:sp>
        <p:nvSpPr>
          <p:cNvPr id="10" name="文本框 9"/>
          <p:cNvSpPr txBox="1"/>
          <p:nvPr/>
        </p:nvSpPr>
        <p:spPr>
          <a:xfrm>
            <a:off x="7082025" y="11888088"/>
            <a:ext cx="1917192"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zh-CN" altLang="en-US" sz="3600" dirty="0">
                <a:solidFill>
                  <a:schemeClr val="accent4">
                    <a:lumMod val="60000"/>
                    <a:lumOff val="40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技术文档</a:t>
            </a:r>
            <a:endParaRPr kumimoji="0" lang="zh-CN" altLang="en-US" sz="3600" b="0" i="0" u="none" strike="noStrike" cap="none" spc="0" normalizeH="0" baseline="0" dirty="0">
              <a:ln>
                <a:noFill/>
              </a:ln>
              <a:solidFill>
                <a:schemeClr val="accent4">
                  <a:lumMod val="60000"/>
                  <a:lumOff val="40000"/>
                </a:schemeClr>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endParaRPr>
          </a:p>
        </p:txBody>
      </p:sp>
      <p:sp>
        <p:nvSpPr>
          <p:cNvPr id="11" name="文本框 10"/>
          <p:cNvSpPr txBox="1"/>
          <p:nvPr/>
        </p:nvSpPr>
        <p:spPr>
          <a:xfrm>
            <a:off x="11811249" y="11888088"/>
            <a:ext cx="2370842"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zh-CN" altLang="en-US" sz="3600" b="0" i="0" u="none" strike="noStrike" cap="none" spc="0" normalizeH="0" baseline="0" dirty="0">
                <a:ln>
                  <a:noFill/>
                </a:ln>
                <a:solidFill>
                  <a:schemeClr val="accent4">
                    <a:lumMod val="60000"/>
                    <a:lumOff val="40000"/>
                  </a:schemeClr>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rPr>
              <a:t>控制台文案</a:t>
            </a:r>
          </a:p>
        </p:txBody>
      </p:sp>
      <p:sp>
        <p:nvSpPr>
          <p:cNvPr id="12" name="文本框 11"/>
          <p:cNvSpPr txBox="1"/>
          <p:nvPr/>
        </p:nvSpPr>
        <p:spPr>
          <a:xfrm>
            <a:off x="3412234" y="7139304"/>
            <a:ext cx="1917192"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zh-CN" altLang="en-US" sz="3600" b="0" i="0" u="none" strike="noStrike" cap="none" spc="0" normalizeH="0" baseline="0" dirty="0">
                <a:ln>
                  <a:noFill/>
                </a:ln>
                <a:solidFill>
                  <a:srgbClr val="FF5900"/>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rPr>
              <a:t>评价方法</a:t>
            </a:r>
          </a:p>
        </p:txBody>
      </p:sp>
      <p:sp>
        <p:nvSpPr>
          <p:cNvPr id="13" name="文本框 12"/>
          <p:cNvSpPr txBox="1"/>
          <p:nvPr/>
        </p:nvSpPr>
        <p:spPr>
          <a:xfrm>
            <a:off x="3412234" y="2878200"/>
            <a:ext cx="1917192"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zh-CN" altLang="en-US" sz="3600" b="0" i="0" u="none" strike="noStrike" cap="none" spc="0" normalizeH="0" baseline="0" dirty="0">
                <a:ln>
                  <a:noFill/>
                </a:ln>
                <a:solidFill>
                  <a:srgbClr val="FF5900"/>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rPr>
              <a:t>衡量维度</a:t>
            </a:r>
          </a:p>
        </p:txBody>
      </p:sp>
      <p:sp>
        <p:nvSpPr>
          <p:cNvPr id="14" name="矩形 13"/>
          <p:cNvSpPr/>
          <p:nvPr/>
        </p:nvSpPr>
        <p:spPr>
          <a:xfrm>
            <a:off x="6385557" y="6023951"/>
            <a:ext cx="3310128" cy="595035"/>
          </a:xfrm>
          <a:prstGeom prst="rect">
            <a:avLst/>
          </a:prstGeom>
          <a:ln/>
        </p:spPr>
        <p:style>
          <a:lnRef idx="1">
            <a:schemeClr val="accent5"/>
          </a:lnRef>
          <a:fillRef idx="2">
            <a:schemeClr val="accent5"/>
          </a:fillRef>
          <a:effectRef idx="1">
            <a:schemeClr val="accent5"/>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zh-CN" altLang="en-US" sz="3200" b="0" i="0" u="none" strike="noStrike" cap="none" spc="0" normalizeH="0" baseline="0" dirty="0">
                <a:ln>
                  <a:noFill/>
                </a:ln>
                <a:solidFill>
                  <a:schemeClr val="bg2">
                    <a:lumMod val="50000"/>
                  </a:schemeClr>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rPr>
              <a:t>人工检测</a:t>
            </a:r>
          </a:p>
        </p:txBody>
      </p:sp>
      <p:sp>
        <p:nvSpPr>
          <p:cNvPr id="15" name="矩形 14"/>
          <p:cNvSpPr/>
          <p:nvPr/>
        </p:nvSpPr>
        <p:spPr>
          <a:xfrm>
            <a:off x="6382425" y="6928316"/>
            <a:ext cx="3310128" cy="595035"/>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zh-CN" altLang="en-US" sz="3200" b="0" i="0" u="none" strike="noStrike" cap="none" spc="0" normalizeH="0" baseline="0" dirty="0">
                <a:ln>
                  <a:noFill/>
                </a:ln>
                <a:solidFill>
                  <a:schemeClr val="bg2">
                    <a:lumMod val="50000"/>
                  </a:schemeClr>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rPr>
              <a:t>自动扫描</a:t>
            </a:r>
          </a:p>
        </p:txBody>
      </p:sp>
      <p:sp>
        <p:nvSpPr>
          <p:cNvPr id="16" name="矩形 15"/>
          <p:cNvSpPr/>
          <p:nvPr/>
        </p:nvSpPr>
        <p:spPr>
          <a:xfrm>
            <a:off x="6385557" y="7873340"/>
            <a:ext cx="3310128" cy="595035"/>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zh-CN" altLang="en-US" sz="3200" b="0" i="0" u="none" strike="noStrike" cap="none" spc="0" normalizeH="0" baseline="0" dirty="0">
                <a:ln>
                  <a:noFill/>
                </a:ln>
                <a:solidFill>
                  <a:schemeClr val="bg2">
                    <a:lumMod val="50000"/>
                  </a:schemeClr>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rPr>
              <a:t>译员补查</a:t>
            </a:r>
          </a:p>
        </p:txBody>
      </p:sp>
      <p:sp>
        <p:nvSpPr>
          <p:cNvPr id="17" name="矩形 16"/>
          <p:cNvSpPr/>
          <p:nvPr/>
        </p:nvSpPr>
        <p:spPr>
          <a:xfrm>
            <a:off x="6385557" y="5107541"/>
            <a:ext cx="3310128" cy="595035"/>
          </a:xfrm>
          <a:prstGeom prst="rect">
            <a:avLst/>
          </a:prstGeom>
          <a:ln/>
        </p:spPr>
        <p:style>
          <a:lnRef idx="1">
            <a:schemeClr val="dk1"/>
          </a:lnRef>
          <a:fillRef idx="2">
            <a:schemeClr val="dk1"/>
          </a:fillRef>
          <a:effectRef idx="1">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zh-CN" altLang="en-US" sz="3200" b="0" i="0" u="none" strike="noStrike" cap="none" spc="0" normalizeH="0" baseline="0" dirty="0">
                <a:ln>
                  <a:noFill/>
                </a:ln>
                <a:solidFill>
                  <a:schemeClr val="bg2">
                    <a:lumMod val="50000"/>
                  </a:schemeClr>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rPr>
              <a:t>交叉评审</a:t>
            </a:r>
          </a:p>
        </p:txBody>
      </p:sp>
      <p:sp>
        <p:nvSpPr>
          <p:cNvPr id="20" name="圆角矩形 19"/>
          <p:cNvSpPr/>
          <p:nvPr/>
        </p:nvSpPr>
        <p:spPr>
          <a:xfrm>
            <a:off x="7269393" y="3666504"/>
            <a:ext cx="1463040" cy="658336"/>
          </a:xfrm>
          <a:prstGeom prst="roundRect">
            <a:avLst/>
          </a:prstGeom>
          <a:solidFill>
            <a:schemeClr val="accent4">
              <a:lumMod val="20000"/>
              <a:lumOff val="80000"/>
            </a:schemeClr>
          </a:solidFill>
          <a:ln/>
        </p:spPr>
        <p:style>
          <a:lnRef idx="3">
            <a:schemeClr val="lt1"/>
          </a:lnRef>
          <a:fillRef idx="1">
            <a:schemeClr val="accent1"/>
          </a:fillRef>
          <a:effectRef idx="1">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zh-CN" altLang="en-US" sz="3200" dirty="0">
                <a:solidFill>
                  <a:schemeClr val="tx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易用性</a:t>
            </a:r>
            <a:endParaRPr kumimoji="0" lang="zh-CN" altLang="en-US" sz="3200" b="0" i="0" u="none" strike="noStrike" cap="none" spc="0" normalizeH="0" baseline="0" dirty="0">
              <a:ln>
                <a:noFill/>
              </a:ln>
              <a:solidFill>
                <a:schemeClr val="tx1"/>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endParaRPr>
          </a:p>
        </p:txBody>
      </p:sp>
      <p:sp>
        <p:nvSpPr>
          <p:cNvPr id="21" name="圆角矩形 20"/>
          <p:cNvSpPr/>
          <p:nvPr/>
        </p:nvSpPr>
        <p:spPr>
          <a:xfrm>
            <a:off x="7269393" y="2876454"/>
            <a:ext cx="1463040" cy="658336"/>
          </a:xfrm>
          <a:prstGeom prst="roundRect">
            <a:avLst/>
          </a:prstGeom>
          <a:solidFill>
            <a:schemeClr val="accent4">
              <a:lumMod val="40000"/>
              <a:lumOff val="60000"/>
            </a:schemeClr>
          </a:solidFill>
          <a:ln/>
        </p:spPr>
        <p:style>
          <a:lnRef idx="3">
            <a:schemeClr val="lt1"/>
          </a:lnRef>
          <a:fillRef idx="1">
            <a:schemeClr val="accent2"/>
          </a:fillRef>
          <a:effectRef idx="1">
            <a:schemeClr val="accent2"/>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zh-CN" altLang="en-US" sz="3200" dirty="0">
                <a:solidFill>
                  <a:schemeClr val="tx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易理解</a:t>
            </a:r>
            <a:endParaRPr kumimoji="0" lang="zh-CN" altLang="en-US" sz="3200" b="0" i="0" u="none" strike="noStrike" cap="none" spc="0" normalizeH="0" baseline="0" dirty="0">
              <a:ln>
                <a:noFill/>
              </a:ln>
              <a:solidFill>
                <a:schemeClr val="tx1"/>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endParaRPr>
          </a:p>
        </p:txBody>
      </p:sp>
      <p:sp>
        <p:nvSpPr>
          <p:cNvPr id="22" name="圆角矩形 21"/>
          <p:cNvSpPr/>
          <p:nvPr/>
        </p:nvSpPr>
        <p:spPr>
          <a:xfrm>
            <a:off x="7269393" y="2070373"/>
            <a:ext cx="1463040" cy="658336"/>
          </a:xfrm>
          <a:prstGeom prst="roundRect">
            <a:avLst/>
          </a:prstGeom>
          <a:solidFill>
            <a:schemeClr val="accent4">
              <a:lumMod val="60000"/>
              <a:lumOff val="40000"/>
            </a:schemeClr>
          </a:solidFill>
          <a:ln/>
        </p:spPr>
        <p:style>
          <a:lnRef idx="3">
            <a:schemeClr val="lt1"/>
          </a:lnRef>
          <a:fillRef idx="1">
            <a:schemeClr val="accent4"/>
          </a:fillRef>
          <a:effectRef idx="1">
            <a:schemeClr val="accent4"/>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zh-CN" altLang="en-US" sz="3200" dirty="0">
                <a:solidFill>
                  <a:schemeClr val="tx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易获取</a:t>
            </a:r>
            <a:endParaRPr kumimoji="0" lang="zh-CN" altLang="en-US" sz="3200" b="0" i="0" u="none" strike="noStrike" cap="none" spc="0" normalizeH="0" baseline="0" dirty="0">
              <a:ln>
                <a:noFill/>
              </a:ln>
              <a:solidFill>
                <a:schemeClr val="tx1"/>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endParaRPr>
          </a:p>
        </p:txBody>
      </p:sp>
      <p:sp>
        <p:nvSpPr>
          <p:cNvPr id="24" name="矩形 23"/>
          <p:cNvSpPr/>
          <p:nvPr/>
        </p:nvSpPr>
        <p:spPr>
          <a:xfrm>
            <a:off x="6382425" y="8818364"/>
            <a:ext cx="3310128" cy="595035"/>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zh-CN" altLang="en-US" sz="3200" dirty="0">
                <a:solidFill>
                  <a:schemeClr val="bg2">
                    <a:lumMod val="50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用户调研</a:t>
            </a:r>
            <a:endParaRPr kumimoji="0" lang="zh-CN" altLang="en-US" sz="3200" b="0" i="0" u="none" strike="noStrike" cap="none" spc="0" normalizeH="0" baseline="0" dirty="0">
              <a:ln>
                <a:noFill/>
              </a:ln>
              <a:solidFill>
                <a:schemeClr val="bg2">
                  <a:lumMod val="50000"/>
                </a:schemeClr>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endParaRPr>
          </a:p>
        </p:txBody>
      </p:sp>
      <p:sp>
        <p:nvSpPr>
          <p:cNvPr id="25" name="矩形 24"/>
          <p:cNvSpPr/>
          <p:nvPr/>
        </p:nvSpPr>
        <p:spPr>
          <a:xfrm>
            <a:off x="11341606" y="6023951"/>
            <a:ext cx="3310128" cy="595035"/>
          </a:xfrm>
          <a:prstGeom prst="rect">
            <a:avLst/>
          </a:prstGeom>
          <a:ln/>
        </p:spPr>
        <p:style>
          <a:lnRef idx="1">
            <a:schemeClr val="accent5"/>
          </a:lnRef>
          <a:fillRef idx="2">
            <a:schemeClr val="accent5"/>
          </a:fillRef>
          <a:effectRef idx="1">
            <a:schemeClr val="accent5"/>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zh-CN" altLang="en-US" sz="3200" b="0" i="0" u="none" strike="noStrike" cap="none" spc="0" normalizeH="0" baseline="0" dirty="0">
                <a:ln>
                  <a:noFill/>
                </a:ln>
                <a:solidFill>
                  <a:schemeClr val="bg2">
                    <a:lumMod val="50000"/>
                  </a:schemeClr>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rPr>
              <a:t>专业评审</a:t>
            </a:r>
          </a:p>
        </p:txBody>
      </p:sp>
      <p:sp>
        <p:nvSpPr>
          <p:cNvPr id="26" name="矩形 25"/>
          <p:cNvSpPr/>
          <p:nvPr/>
        </p:nvSpPr>
        <p:spPr>
          <a:xfrm>
            <a:off x="11341606" y="6919905"/>
            <a:ext cx="3310128" cy="595035"/>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zh-CN" altLang="en-US" sz="3200" b="0" i="0" u="none" strike="noStrike" cap="none" spc="0" normalizeH="0" baseline="0" dirty="0">
                <a:ln>
                  <a:noFill/>
                </a:ln>
                <a:solidFill>
                  <a:schemeClr val="bg2">
                    <a:lumMod val="50000"/>
                  </a:schemeClr>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rPr>
              <a:t>自动扫描</a:t>
            </a:r>
          </a:p>
        </p:txBody>
      </p:sp>
      <p:sp>
        <p:nvSpPr>
          <p:cNvPr id="27" name="矩形 26"/>
          <p:cNvSpPr/>
          <p:nvPr/>
        </p:nvSpPr>
        <p:spPr>
          <a:xfrm>
            <a:off x="11341606" y="7876665"/>
            <a:ext cx="3310128" cy="595035"/>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zh-CN" altLang="en-US" sz="3200" b="0" i="0" u="none" strike="noStrike" cap="none" spc="0" normalizeH="0" baseline="0" dirty="0">
                <a:ln>
                  <a:noFill/>
                </a:ln>
                <a:solidFill>
                  <a:schemeClr val="bg2">
                    <a:lumMod val="50000"/>
                  </a:schemeClr>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rPr>
              <a:t>译员补查</a:t>
            </a:r>
          </a:p>
        </p:txBody>
      </p:sp>
      <p:sp>
        <p:nvSpPr>
          <p:cNvPr id="28" name="圆角矩形 27"/>
          <p:cNvSpPr/>
          <p:nvPr/>
        </p:nvSpPr>
        <p:spPr>
          <a:xfrm>
            <a:off x="12265150" y="3660864"/>
            <a:ext cx="1463040" cy="658336"/>
          </a:xfrm>
          <a:prstGeom prst="roundRect">
            <a:avLst/>
          </a:prstGeom>
          <a:solidFill>
            <a:schemeClr val="accent4">
              <a:lumMod val="20000"/>
              <a:lumOff val="80000"/>
            </a:schemeClr>
          </a:solidFill>
          <a:ln/>
        </p:spPr>
        <p:style>
          <a:lnRef idx="3">
            <a:schemeClr val="lt1"/>
          </a:lnRef>
          <a:fillRef idx="1">
            <a:schemeClr val="accent1"/>
          </a:fillRef>
          <a:effectRef idx="1">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zh-CN" altLang="en-US" sz="3200" dirty="0">
                <a:solidFill>
                  <a:schemeClr val="tx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准确性</a:t>
            </a:r>
            <a:endParaRPr kumimoji="0" lang="zh-CN" altLang="en-US" sz="3200" b="0" i="0" u="none" strike="noStrike" cap="none" spc="0" normalizeH="0" baseline="0" dirty="0">
              <a:ln>
                <a:noFill/>
              </a:ln>
              <a:solidFill>
                <a:schemeClr val="tx1"/>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endParaRPr>
          </a:p>
        </p:txBody>
      </p:sp>
      <p:sp>
        <p:nvSpPr>
          <p:cNvPr id="30" name="圆角矩形 29"/>
          <p:cNvSpPr/>
          <p:nvPr/>
        </p:nvSpPr>
        <p:spPr>
          <a:xfrm>
            <a:off x="12265150" y="2070373"/>
            <a:ext cx="1463040" cy="658336"/>
          </a:xfrm>
          <a:prstGeom prst="roundRect">
            <a:avLst/>
          </a:prstGeom>
          <a:solidFill>
            <a:schemeClr val="accent4">
              <a:lumMod val="60000"/>
              <a:lumOff val="40000"/>
            </a:schemeClr>
          </a:solidFill>
          <a:ln/>
        </p:spPr>
        <p:style>
          <a:lnRef idx="3">
            <a:schemeClr val="lt1"/>
          </a:lnRef>
          <a:fillRef idx="1">
            <a:schemeClr val="accent4"/>
          </a:fillRef>
          <a:effectRef idx="1">
            <a:schemeClr val="accent4"/>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zh-CN" altLang="en-US" sz="3200" dirty="0">
                <a:solidFill>
                  <a:schemeClr val="tx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易理解</a:t>
            </a:r>
            <a:endParaRPr kumimoji="0" lang="zh-CN" altLang="en-US" sz="3200" b="0" i="0" u="none" strike="noStrike" cap="none" spc="0" normalizeH="0" baseline="0" dirty="0">
              <a:ln>
                <a:noFill/>
              </a:ln>
              <a:solidFill>
                <a:schemeClr val="tx1"/>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endParaRPr>
          </a:p>
        </p:txBody>
      </p:sp>
      <p:sp>
        <p:nvSpPr>
          <p:cNvPr id="31" name="圆角矩形 30"/>
          <p:cNvSpPr/>
          <p:nvPr/>
        </p:nvSpPr>
        <p:spPr>
          <a:xfrm>
            <a:off x="12273521" y="2870528"/>
            <a:ext cx="1463040" cy="658336"/>
          </a:xfrm>
          <a:prstGeom prst="roundRect">
            <a:avLst/>
          </a:prstGeom>
          <a:solidFill>
            <a:schemeClr val="accent4">
              <a:lumMod val="40000"/>
              <a:lumOff val="60000"/>
            </a:schemeClr>
          </a:solidFill>
          <a:ln/>
        </p:spPr>
        <p:style>
          <a:lnRef idx="3">
            <a:schemeClr val="lt1"/>
          </a:lnRef>
          <a:fillRef idx="1">
            <a:schemeClr val="accent2"/>
          </a:fillRef>
          <a:effectRef idx="1">
            <a:schemeClr val="accent2"/>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zh-CN" altLang="en-US" sz="3200" b="0" i="0" u="none" strike="noStrike" cap="none" spc="0" normalizeH="0" baseline="0" dirty="0">
                <a:ln>
                  <a:noFill/>
                </a:ln>
                <a:solidFill>
                  <a:schemeClr val="tx1"/>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rPr>
              <a:t>一致性</a:t>
            </a:r>
          </a:p>
        </p:txBody>
      </p:sp>
      <p:sp>
        <p:nvSpPr>
          <p:cNvPr id="32" name="矩形 31"/>
          <p:cNvSpPr/>
          <p:nvPr/>
        </p:nvSpPr>
        <p:spPr>
          <a:xfrm>
            <a:off x="11341606" y="8818364"/>
            <a:ext cx="3310128" cy="595035"/>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zh-CN" altLang="en-US" sz="3200" dirty="0">
                <a:solidFill>
                  <a:schemeClr val="bg2">
                    <a:lumMod val="50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用户调研</a:t>
            </a:r>
            <a:endParaRPr kumimoji="0" lang="zh-CN" altLang="en-US" sz="3200" b="0" i="0" u="none" strike="noStrike" cap="none" spc="0" normalizeH="0" baseline="0" dirty="0">
              <a:ln>
                <a:noFill/>
              </a:ln>
              <a:solidFill>
                <a:schemeClr val="bg2">
                  <a:lumMod val="50000"/>
                </a:schemeClr>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endParaRPr>
          </a:p>
        </p:txBody>
      </p:sp>
      <p:pic>
        <p:nvPicPr>
          <p:cNvPr id="33" name="图片 3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80215" y="10171177"/>
            <a:ext cx="1512062" cy="1512062"/>
          </a:xfrm>
          <a:prstGeom prst="rect">
            <a:avLst/>
          </a:prstGeom>
        </p:spPr>
      </p:pic>
      <p:sp>
        <p:nvSpPr>
          <p:cNvPr id="34" name="文本框 33"/>
          <p:cNvSpPr txBox="1"/>
          <p:nvPr/>
        </p:nvSpPr>
        <p:spPr>
          <a:xfrm>
            <a:off x="17277649" y="11888088"/>
            <a:ext cx="1917192"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zh-CN" altLang="en-US" sz="3600" dirty="0">
                <a:solidFill>
                  <a:schemeClr val="accent4">
                    <a:lumMod val="60000"/>
                    <a:lumOff val="40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文档翻译</a:t>
            </a:r>
            <a:endParaRPr kumimoji="0" lang="zh-CN" altLang="en-US" sz="3600" b="0" i="0" u="none" strike="noStrike" cap="none" spc="0" normalizeH="0" baseline="0" dirty="0">
              <a:ln>
                <a:noFill/>
              </a:ln>
              <a:solidFill>
                <a:schemeClr val="accent4">
                  <a:lumMod val="60000"/>
                  <a:lumOff val="40000"/>
                </a:schemeClr>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endParaRPr>
          </a:p>
        </p:txBody>
      </p:sp>
      <p:sp>
        <p:nvSpPr>
          <p:cNvPr id="35" name="矩形 34"/>
          <p:cNvSpPr/>
          <p:nvPr/>
        </p:nvSpPr>
        <p:spPr>
          <a:xfrm>
            <a:off x="16581181" y="5107541"/>
            <a:ext cx="3310128" cy="595035"/>
          </a:xfrm>
          <a:prstGeom prst="rect">
            <a:avLst/>
          </a:prstGeom>
          <a:ln/>
        </p:spPr>
        <p:style>
          <a:lnRef idx="1">
            <a:schemeClr val="dk1"/>
          </a:lnRef>
          <a:fillRef idx="2">
            <a:schemeClr val="dk1"/>
          </a:fillRef>
          <a:effectRef idx="1">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zh-CN" altLang="en-US" sz="3200" b="0" i="0" u="none" strike="noStrike" cap="none" spc="0" normalizeH="0" baseline="0" dirty="0">
                <a:ln>
                  <a:noFill/>
                </a:ln>
                <a:solidFill>
                  <a:schemeClr val="bg2">
                    <a:lumMod val="50000"/>
                  </a:schemeClr>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rPr>
              <a:t>交叉评审</a:t>
            </a:r>
          </a:p>
        </p:txBody>
      </p:sp>
      <p:sp>
        <p:nvSpPr>
          <p:cNvPr id="36" name="矩形 35"/>
          <p:cNvSpPr/>
          <p:nvPr/>
        </p:nvSpPr>
        <p:spPr>
          <a:xfrm>
            <a:off x="16581181" y="6023951"/>
            <a:ext cx="3310128" cy="595035"/>
          </a:xfrm>
          <a:prstGeom prst="rect">
            <a:avLst/>
          </a:prstGeom>
          <a:ln/>
        </p:spPr>
        <p:style>
          <a:lnRef idx="1">
            <a:schemeClr val="accent5"/>
          </a:lnRef>
          <a:fillRef idx="2">
            <a:schemeClr val="accent5"/>
          </a:fillRef>
          <a:effectRef idx="1">
            <a:schemeClr val="accent5"/>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zh-CN" altLang="en-US" sz="3200" dirty="0">
                <a:solidFill>
                  <a:schemeClr val="bg2">
                    <a:lumMod val="50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专家评审</a:t>
            </a:r>
            <a:endParaRPr kumimoji="0" lang="zh-CN" altLang="en-US" sz="3200" b="0" i="0" u="none" strike="noStrike" cap="none" spc="0" normalizeH="0" baseline="0" dirty="0">
              <a:ln>
                <a:noFill/>
              </a:ln>
              <a:solidFill>
                <a:schemeClr val="bg2">
                  <a:lumMod val="50000"/>
                </a:schemeClr>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endParaRPr>
          </a:p>
        </p:txBody>
      </p:sp>
      <p:sp>
        <p:nvSpPr>
          <p:cNvPr id="37" name="圆角矩形 36"/>
          <p:cNvSpPr/>
          <p:nvPr/>
        </p:nvSpPr>
        <p:spPr>
          <a:xfrm>
            <a:off x="17283500" y="3660864"/>
            <a:ext cx="1923595" cy="658336"/>
          </a:xfrm>
          <a:prstGeom prst="roundRect">
            <a:avLst/>
          </a:prstGeom>
          <a:solidFill>
            <a:schemeClr val="accent4">
              <a:lumMod val="20000"/>
              <a:lumOff val="80000"/>
            </a:schemeClr>
          </a:solidFill>
          <a:ln/>
        </p:spPr>
        <p:style>
          <a:lnRef idx="3">
            <a:schemeClr val="lt1"/>
          </a:lnRef>
          <a:fillRef idx="1">
            <a:schemeClr val="accent1"/>
          </a:fillRef>
          <a:effectRef idx="1">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zh-CN" altLang="en-US" sz="3200" b="0" i="0" u="none" strike="noStrike" cap="none" spc="0" normalizeH="0" baseline="0" dirty="0">
                <a:ln>
                  <a:noFill/>
                </a:ln>
                <a:solidFill>
                  <a:schemeClr val="tx1"/>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rPr>
              <a:t>意义准确</a:t>
            </a:r>
          </a:p>
        </p:txBody>
      </p:sp>
      <p:sp>
        <p:nvSpPr>
          <p:cNvPr id="38" name="圆角矩形 37"/>
          <p:cNvSpPr/>
          <p:nvPr/>
        </p:nvSpPr>
        <p:spPr>
          <a:xfrm>
            <a:off x="17277649" y="2876454"/>
            <a:ext cx="1929447" cy="658336"/>
          </a:xfrm>
          <a:prstGeom prst="roundRect">
            <a:avLst/>
          </a:prstGeom>
          <a:solidFill>
            <a:schemeClr val="accent4">
              <a:lumMod val="40000"/>
              <a:lumOff val="60000"/>
            </a:schemeClr>
          </a:solidFill>
          <a:ln/>
        </p:spPr>
        <p:style>
          <a:lnRef idx="3">
            <a:schemeClr val="lt1"/>
          </a:lnRef>
          <a:fillRef idx="1">
            <a:schemeClr val="accent2"/>
          </a:fillRef>
          <a:effectRef idx="1">
            <a:schemeClr val="accent2"/>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zh-CN" altLang="en-US" sz="3200" dirty="0">
                <a:solidFill>
                  <a:schemeClr val="tx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表达地道</a:t>
            </a:r>
            <a:endParaRPr kumimoji="0" lang="zh-CN" altLang="en-US" sz="3200" b="0" i="0" u="none" strike="noStrike" cap="none" spc="0" normalizeH="0" baseline="0" dirty="0">
              <a:ln>
                <a:noFill/>
              </a:ln>
              <a:solidFill>
                <a:schemeClr val="tx1"/>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endParaRPr>
          </a:p>
        </p:txBody>
      </p:sp>
      <p:sp>
        <p:nvSpPr>
          <p:cNvPr id="40" name="圆角矩形 39"/>
          <p:cNvSpPr/>
          <p:nvPr/>
        </p:nvSpPr>
        <p:spPr>
          <a:xfrm>
            <a:off x="17277649" y="2070373"/>
            <a:ext cx="1929446" cy="658336"/>
          </a:xfrm>
          <a:prstGeom prst="roundRect">
            <a:avLst/>
          </a:prstGeom>
          <a:solidFill>
            <a:schemeClr val="accent4">
              <a:lumMod val="60000"/>
              <a:lumOff val="40000"/>
            </a:schemeClr>
          </a:solidFill>
          <a:ln/>
        </p:spPr>
        <p:style>
          <a:lnRef idx="3">
            <a:schemeClr val="lt1"/>
          </a:lnRef>
          <a:fillRef idx="1">
            <a:schemeClr val="accent4"/>
          </a:fillRef>
          <a:effectRef idx="1">
            <a:schemeClr val="accent4"/>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zh-CN" altLang="en-US" sz="3200" b="0" i="0" u="none" strike="noStrike" cap="none" spc="0" normalizeH="0" baseline="0" dirty="0">
                <a:ln>
                  <a:noFill/>
                </a:ln>
                <a:solidFill>
                  <a:schemeClr val="tx1"/>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rPr>
              <a:t>语言优雅</a:t>
            </a:r>
          </a:p>
        </p:txBody>
      </p:sp>
      <p:cxnSp>
        <p:nvCxnSpPr>
          <p:cNvPr id="44" name="直接连接符 43"/>
          <p:cNvCxnSpPr/>
          <p:nvPr/>
        </p:nvCxnSpPr>
        <p:spPr>
          <a:xfrm flipV="1">
            <a:off x="3529584" y="4715357"/>
            <a:ext cx="17574768" cy="2948"/>
          </a:xfrm>
          <a:prstGeom prst="line">
            <a:avLst/>
          </a:prstGeom>
          <a:ln w="57150">
            <a:solidFill>
              <a:schemeClr val="accent4">
                <a:lumMod val="60000"/>
                <a:lumOff val="40000"/>
              </a:schemeClr>
            </a:solidFill>
            <a:prstDash val="lgDash"/>
          </a:ln>
        </p:spPr>
        <p:style>
          <a:lnRef idx="3">
            <a:schemeClr val="accent4"/>
          </a:lnRef>
          <a:fillRef idx="0">
            <a:schemeClr val="accent4"/>
          </a:fillRef>
          <a:effectRef idx="2">
            <a:schemeClr val="accent4"/>
          </a:effectRef>
          <a:fontRef idx="minor">
            <a:schemeClr val="tx1"/>
          </a:fontRef>
        </p:style>
      </p:cxnSp>
      <p:cxnSp>
        <p:nvCxnSpPr>
          <p:cNvPr id="46" name="直接连接符 45"/>
          <p:cNvCxnSpPr/>
          <p:nvPr/>
        </p:nvCxnSpPr>
        <p:spPr>
          <a:xfrm flipV="1">
            <a:off x="3412234" y="9766713"/>
            <a:ext cx="17692118" cy="33936"/>
          </a:xfrm>
          <a:prstGeom prst="line">
            <a:avLst/>
          </a:prstGeom>
          <a:ln w="57150">
            <a:solidFill>
              <a:schemeClr val="accent4">
                <a:lumMod val="60000"/>
                <a:lumOff val="40000"/>
              </a:schemeClr>
            </a:solidFill>
            <a:prstDash val="lgDash"/>
          </a:ln>
        </p:spPr>
        <p:style>
          <a:lnRef idx="3">
            <a:schemeClr val="accent4"/>
          </a:lnRef>
          <a:fillRef idx="0">
            <a:schemeClr val="accent4"/>
          </a:fillRef>
          <a:effectRef idx="2">
            <a:schemeClr val="accent4"/>
          </a:effectRef>
          <a:fontRef idx="minor">
            <a:schemeClr val="tx1"/>
          </a:fontRef>
        </p:style>
      </p:cxnSp>
      <p:cxnSp>
        <p:nvCxnSpPr>
          <p:cNvPr id="57" name="直接箭头连接符 56"/>
          <p:cNvCxnSpPr>
            <a:stCxn id="15" idx="3"/>
            <a:endCxn id="26" idx="1"/>
          </p:cNvCxnSpPr>
          <p:nvPr/>
        </p:nvCxnSpPr>
        <p:spPr>
          <a:xfrm flipV="1">
            <a:off x="9692553" y="7217423"/>
            <a:ext cx="1649053" cy="8411"/>
          </a:xfrm>
          <a:prstGeom prst="straightConnector1">
            <a:avLst/>
          </a:prstGeom>
          <a:ln w="57150">
            <a:solidFill>
              <a:schemeClr val="accent1">
                <a:lumMod val="20000"/>
                <a:lumOff val="80000"/>
              </a:schemeClr>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58" name="文本框 57"/>
          <p:cNvSpPr txBox="1"/>
          <p:nvPr/>
        </p:nvSpPr>
        <p:spPr>
          <a:xfrm>
            <a:off x="10153454" y="6671452"/>
            <a:ext cx="807913"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zh-CN" altLang="en-US" sz="2800" b="0" i="0" u="none" strike="noStrike" cap="none" spc="0" normalizeH="0" baseline="0" dirty="0">
                <a:ln>
                  <a:noFill/>
                </a:ln>
                <a:solidFill>
                  <a:schemeClr val="accent4">
                    <a:lumMod val="60000"/>
                    <a:lumOff val="40000"/>
                  </a:schemeClr>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rPr>
              <a:t>联动</a:t>
            </a:r>
          </a:p>
        </p:txBody>
      </p:sp>
      <p:sp>
        <p:nvSpPr>
          <p:cNvPr id="59" name="矩形 58"/>
          <p:cNvSpPr/>
          <p:nvPr/>
        </p:nvSpPr>
        <p:spPr>
          <a:xfrm>
            <a:off x="3613373" y="10389908"/>
            <a:ext cx="1844955" cy="533479"/>
          </a:xfrm>
          <a:prstGeom prst="rect">
            <a:avLst/>
          </a:prstGeom>
          <a:ln/>
        </p:spPr>
        <p:style>
          <a:lnRef idx="1">
            <a:schemeClr val="accent5"/>
          </a:lnRef>
          <a:fillRef idx="2">
            <a:schemeClr val="accent5"/>
          </a:fillRef>
          <a:effectRef idx="1">
            <a:schemeClr val="accent5"/>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zh-CN" altLang="en-US" sz="2800" b="0" i="0" u="none" strike="noStrike" cap="none" spc="0" normalizeH="0" baseline="0" dirty="0">
                <a:ln>
                  <a:noFill/>
                </a:ln>
                <a:solidFill>
                  <a:schemeClr val="bg2">
                    <a:lumMod val="50000"/>
                  </a:schemeClr>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rPr>
              <a:t>核心手段</a:t>
            </a:r>
          </a:p>
        </p:txBody>
      </p:sp>
      <p:sp>
        <p:nvSpPr>
          <p:cNvPr id="60" name="文本框 59"/>
          <p:cNvSpPr txBox="1"/>
          <p:nvPr/>
        </p:nvSpPr>
        <p:spPr>
          <a:xfrm>
            <a:off x="2529991" y="10424506"/>
            <a:ext cx="1160575"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zh-CN" altLang="en-US" sz="2800" dirty="0">
                <a:solidFill>
                  <a:schemeClr val="bg2">
                    <a:lumMod val="50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注释：</a:t>
            </a:r>
            <a:endParaRPr kumimoji="0" lang="zh-CN" altLang="en-US" sz="2800" b="0" i="0" u="none" strike="noStrike" cap="none" spc="0" normalizeH="0" baseline="0" dirty="0">
              <a:ln>
                <a:noFill/>
              </a:ln>
              <a:solidFill>
                <a:schemeClr val="bg2">
                  <a:lumMod val="50000"/>
                </a:schemeClr>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endParaRPr>
          </a:p>
        </p:txBody>
      </p:sp>
      <p:sp>
        <p:nvSpPr>
          <p:cNvPr id="61" name="矩形 60"/>
          <p:cNvSpPr/>
          <p:nvPr/>
        </p:nvSpPr>
        <p:spPr>
          <a:xfrm>
            <a:off x="3613373" y="11082231"/>
            <a:ext cx="1844955" cy="533479"/>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zh-CN" altLang="en-US" sz="2800" dirty="0">
                <a:solidFill>
                  <a:schemeClr val="bg2">
                    <a:lumMod val="50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重点发展</a:t>
            </a:r>
            <a:endParaRPr kumimoji="0" lang="zh-CN" altLang="en-US" sz="2800" b="0" i="0" u="none" strike="noStrike" cap="none" spc="0" normalizeH="0" baseline="0" dirty="0">
              <a:ln>
                <a:noFill/>
              </a:ln>
              <a:solidFill>
                <a:schemeClr val="bg2">
                  <a:lumMod val="50000"/>
                </a:schemeClr>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endParaRPr>
          </a:p>
        </p:txBody>
      </p:sp>
      <p:sp>
        <p:nvSpPr>
          <p:cNvPr id="62" name="矩形 61"/>
          <p:cNvSpPr/>
          <p:nvPr/>
        </p:nvSpPr>
        <p:spPr>
          <a:xfrm>
            <a:off x="3636263" y="11806048"/>
            <a:ext cx="1822065" cy="535479"/>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zh-CN" altLang="en-US" sz="2800" dirty="0">
                <a:solidFill>
                  <a:schemeClr val="bg2">
                    <a:lumMod val="50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补充手段</a:t>
            </a:r>
            <a:endParaRPr kumimoji="0" lang="zh-CN" altLang="en-US" sz="2800" b="0" i="0" u="none" strike="noStrike" cap="none" spc="0" normalizeH="0" baseline="0" dirty="0">
              <a:ln>
                <a:noFill/>
              </a:ln>
              <a:solidFill>
                <a:schemeClr val="bg2">
                  <a:lumMod val="50000"/>
                </a:schemeClr>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endParaRPr>
          </a:p>
        </p:txBody>
      </p:sp>
      <p:sp>
        <p:nvSpPr>
          <p:cNvPr id="63" name="矩形 62"/>
          <p:cNvSpPr/>
          <p:nvPr/>
        </p:nvSpPr>
        <p:spPr>
          <a:xfrm>
            <a:off x="3613373" y="12543010"/>
            <a:ext cx="1844955" cy="533479"/>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zh-CN" altLang="en-US" sz="2800" dirty="0">
                <a:solidFill>
                  <a:schemeClr val="bg2">
                    <a:lumMod val="50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反馈结合</a:t>
            </a:r>
            <a:endParaRPr kumimoji="0" lang="zh-CN" altLang="en-US" sz="2800" b="0" i="0" u="none" strike="noStrike" cap="none" spc="0" normalizeH="0" baseline="0" dirty="0">
              <a:ln>
                <a:noFill/>
              </a:ln>
              <a:solidFill>
                <a:schemeClr val="bg2">
                  <a:lumMod val="50000"/>
                </a:schemeClr>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endParaRPr>
          </a:p>
        </p:txBody>
      </p:sp>
      <p:sp>
        <p:nvSpPr>
          <p:cNvPr id="64" name="Shape 134"/>
          <p:cNvSpPr/>
          <p:nvPr/>
        </p:nvSpPr>
        <p:spPr>
          <a:xfrm>
            <a:off x="772820" y="673671"/>
            <a:ext cx="6082178" cy="117365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lnSpc>
                <a:spcPct val="120000"/>
              </a:lnSpc>
              <a:defRPr sz="5800" spc="116">
                <a:solidFill>
                  <a:srgbClr val="373D41"/>
                </a:solidFill>
                <a:latin typeface="FZLanTingHei-M-GBK"/>
                <a:ea typeface="FZLanTingHei-M-GBK"/>
                <a:cs typeface="FZLanTingHei-M-GBK"/>
                <a:sym typeface="FZLanTingHei-M-GBK"/>
              </a:defRPr>
            </a:pPr>
            <a:r>
              <a:rPr lang="zh-CN" altLang="en-US" dirty="0">
                <a:solidFill>
                  <a:srgbClr val="181818"/>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质量评价体系建设</a:t>
            </a:r>
            <a:endParaRPr dirty="0">
              <a:solidFill>
                <a:srgbClr val="181818"/>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210260753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F735B5F-1E59-2248-8685-46960527BF26}"/>
              </a:ext>
            </a:extLst>
          </p:cNvPr>
          <p:cNvPicPr>
            <a:picLocks noChangeAspect="1"/>
          </p:cNvPicPr>
          <p:nvPr/>
        </p:nvPicPr>
        <p:blipFill>
          <a:blip r:embed="rId3"/>
          <a:stretch>
            <a:fillRect/>
          </a:stretch>
        </p:blipFill>
        <p:spPr>
          <a:xfrm>
            <a:off x="20161251" y="1009037"/>
            <a:ext cx="3461294" cy="901682"/>
          </a:xfrm>
          <a:prstGeom prst="rect">
            <a:avLst/>
          </a:prstGeom>
        </p:spPr>
      </p:pic>
      <p:sp>
        <p:nvSpPr>
          <p:cNvPr id="156" name="文本框 1" hidden="1"/>
          <p:cNvSpPr txBox="1"/>
          <p:nvPr/>
        </p:nvSpPr>
        <p:spPr>
          <a:xfrm>
            <a:off x="0" y="0"/>
            <a:ext cx="0" cy="0"/>
          </a:xfrm>
          <a:prstGeom prst="rect">
            <a:avLst/>
          </a:prstGeom>
          <a:solidFill>
            <a:srgbClr val="FFFFFF"/>
          </a:solidFill>
        </p:spPr>
        <p:txBody>
          <a:bodyPr rtlCol="0" anchor="t"/>
          <a:lstStyle/>
          <a:p>
            <a:pPr algn="l" defTabSz="1828800" hangingPunct="1"/>
            <a:endParaRPr lang="en-US" sz="1100" kern="1200"/>
          </a:p>
          <a:p>
            <a:pPr algn="l" defTabSz="1828800" hangingPunct="1">
              <a:buClr>
                <a:srgbClr val="FFFFFF"/>
              </a:buClr>
            </a:pPr>
            <a:r>
              <a:rPr lang="en-US" sz="1800" kern="1200">
                <a:solidFill>
                  <a:srgbClr val="FFFFFF"/>
                </a:solidFill>
              </a:rPr>
              <a:t>E6636BC20180234D78A0072836F0B6F0C2B9B2051FE66BF0A8D98930B1E92B097B4EB738416EFB0722B92E08384622EB5C1921BAC1D09BF11BBFC2EF7E0E1FD624FC3DAD8C27E45774E62947680248A74696E7C8739942D108EBA1936080FC18D7E62F9BBE3</a:t>
            </a:r>
          </a:p>
        </p:txBody>
      </p:sp>
      <p:sp>
        <p:nvSpPr>
          <p:cNvPr id="102" name="Shape 313">
            <a:extLst>
              <a:ext uri="{FF2B5EF4-FFF2-40B4-BE49-F238E27FC236}">
                <a16:creationId xmlns:a16="http://schemas.microsoft.com/office/drawing/2014/main" id="{62158B83-DFB2-D04A-9D34-D5037123EA2B}"/>
              </a:ext>
            </a:extLst>
          </p:cNvPr>
          <p:cNvSpPr/>
          <p:nvPr/>
        </p:nvSpPr>
        <p:spPr>
          <a:xfrm>
            <a:off x="621077" y="659612"/>
            <a:ext cx="102657" cy="117365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nSpc>
                <a:spcPct val="120000"/>
              </a:lnSpc>
              <a:defRPr sz="5800" spc="116">
                <a:solidFill>
                  <a:srgbClr val="373D41"/>
                </a:solidFill>
                <a:latin typeface="FZLanTingHei-M-GBK"/>
                <a:ea typeface="FZLanTingHei-M-GBK"/>
                <a:cs typeface="FZLanTingHei-M-GBK"/>
                <a:sym typeface="FZLanTingHei-M-GBK"/>
              </a:defRPr>
            </a:lvl1pPr>
          </a:lstStyle>
          <a:p>
            <a:pPr defTabSz="1828800" hangingPunct="1"/>
            <a:endParaRPr kern="1200" dirty="0">
              <a:solidFill>
                <a:srgbClr val="000000">
                  <a:lumMod val="75000"/>
                  <a:lumOff val="25000"/>
                </a:srgb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grpSp>
        <p:nvGrpSpPr>
          <p:cNvPr id="13" name="组合 12"/>
          <p:cNvGrpSpPr/>
          <p:nvPr/>
        </p:nvGrpSpPr>
        <p:grpSpPr>
          <a:xfrm>
            <a:off x="2031983" y="2563609"/>
            <a:ext cx="17439358" cy="4289476"/>
            <a:chOff x="1543971" y="5072148"/>
            <a:chExt cx="17439358" cy="4289476"/>
          </a:xfrm>
        </p:grpSpPr>
        <p:cxnSp>
          <p:nvCxnSpPr>
            <p:cNvPr id="5" name="直接连接符 4"/>
            <p:cNvCxnSpPr/>
            <p:nvPr/>
          </p:nvCxnSpPr>
          <p:spPr>
            <a:xfrm>
              <a:off x="1543971" y="6669742"/>
              <a:ext cx="17439358" cy="0"/>
            </a:xfrm>
            <a:prstGeom prst="line">
              <a:avLst/>
            </a:prstGeom>
            <a:ln w="28575">
              <a:prstDash val="dash"/>
            </a:ln>
          </p:spPr>
          <p:style>
            <a:lnRef idx="1">
              <a:schemeClr val="dk1"/>
            </a:lnRef>
            <a:fillRef idx="0">
              <a:schemeClr val="dk1"/>
            </a:fillRef>
            <a:effectRef idx="0">
              <a:schemeClr val="dk1"/>
            </a:effectRef>
            <a:fontRef idx="minor">
              <a:schemeClr val="tx1"/>
            </a:fontRef>
          </p:style>
        </p:cxnSp>
        <p:sp>
          <p:nvSpPr>
            <p:cNvPr id="6" name="文本框 5"/>
            <p:cNvSpPr txBox="1"/>
            <p:nvPr/>
          </p:nvSpPr>
          <p:spPr>
            <a:xfrm>
              <a:off x="1601677" y="5072148"/>
              <a:ext cx="2667397"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zh-CN" altLang="en-US" dirty="0">
                  <a:solidFill>
                    <a:schemeClr val="tx1">
                      <a:lumMod val="50000"/>
                      <a:lumOff val="50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选取评测</a:t>
              </a:r>
              <a:endParaRPr kumimoji="0" lang="zh-CN" altLang="en-US" sz="5000" b="0" i="0" u="none" strike="noStrike" cap="none" spc="0" normalizeH="0" baseline="0" dirty="0">
                <a:ln>
                  <a:noFill/>
                </a:ln>
                <a:solidFill>
                  <a:schemeClr val="tx1">
                    <a:lumMod val="50000"/>
                    <a:lumOff val="50000"/>
                  </a:schemeClr>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endParaRPr>
            </a:p>
          </p:txBody>
        </p:sp>
        <p:sp>
          <p:nvSpPr>
            <p:cNvPr id="36" name="文本框 35"/>
            <p:cNvSpPr txBox="1"/>
            <p:nvPr/>
          </p:nvSpPr>
          <p:spPr>
            <a:xfrm>
              <a:off x="1601677" y="8291938"/>
              <a:ext cx="2628926"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zh-CN" altLang="en-US" dirty="0">
                  <a:solidFill>
                    <a:schemeClr val="tx1">
                      <a:lumMod val="50000"/>
                      <a:lumOff val="50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全量检测</a:t>
              </a:r>
              <a:endParaRPr kumimoji="0" lang="zh-CN" altLang="en-US" sz="5000" b="0" i="0" u="none" strike="noStrike" cap="none" spc="0" normalizeH="0" baseline="0" dirty="0">
                <a:ln>
                  <a:noFill/>
                </a:ln>
                <a:solidFill>
                  <a:schemeClr val="tx1">
                    <a:lumMod val="50000"/>
                    <a:lumOff val="50000"/>
                  </a:schemeClr>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endParaRPr>
            </a:p>
          </p:txBody>
        </p:sp>
        <p:sp>
          <p:nvSpPr>
            <p:cNvPr id="12" name="圆角矩形 11"/>
            <p:cNvSpPr/>
            <p:nvPr/>
          </p:nvSpPr>
          <p:spPr>
            <a:xfrm>
              <a:off x="5020235" y="5795744"/>
              <a:ext cx="3570335" cy="1747996"/>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50000"/>
                </a:lnSpc>
                <a:spcBef>
                  <a:spcPts val="0"/>
                </a:spcBef>
                <a:spcAft>
                  <a:spcPts val="0"/>
                </a:spcAft>
                <a:buClrTx/>
                <a:buSzTx/>
                <a:buFontTx/>
                <a:buNone/>
                <a:tabLst/>
              </a:pPr>
              <a:r>
                <a:rPr kumimoji="0" lang="zh-CN" altLang="en-US" sz="3200" b="0" i="0" u="none" strike="noStrike" cap="none" spc="0" normalizeH="0" baseline="0" dirty="0">
                  <a:ln>
                    <a:noFill/>
                  </a:ln>
                  <a:solidFill>
                    <a:srgbClr val="FFFFFF"/>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rPr>
                <a:t>专业度评分</a:t>
              </a:r>
              <a:endParaRPr kumimoji="0" lang="en-US" altLang="zh-CN" sz="3200" b="0" i="0" u="none" strike="noStrike" cap="none" spc="0" normalizeH="0" baseline="0" dirty="0">
                <a:ln>
                  <a:noFill/>
                </a:ln>
                <a:solidFill>
                  <a:srgbClr val="FFFFFF"/>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endParaRPr>
            </a:p>
            <a:p>
              <a:pPr marL="0" marR="0" indent="0" algn="ctr" defTabSz="825500" rtl="0" fontAlgn="auto" latinLnBrk="0" hangingPunct="0">
                <a:lnSpc>
                  <a:spcPct val="150000"/>
                </a:lnSpc>
                <a:spcBef>
                  <a:spcPts val="0"/>
                </a:spcBef>
                <a:spcAft>
                  <a:spcPts val="0"/>
                </a:spcAft>
                <a:buClrTx/>
                <a:buSzTx/>
                <a:buFontTx/>
                <a:buNone/>
                <a:tabLst/>
              </a:pPr>
              <a:r>
                <a:rPr kumimoji="0" lang="zh-CN" altLang="en-US" sz="3200" b="0" i="0" u="none" strike="noStrike" cap="none" spc="0" normalizeH="0" baseline="0" dirty="0">
                  <a:ln>
                    <a:noFill/>
                  </a:ln>
                  <a:solidFill>
                    <a:srgbClr val="FFFFFF"/>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rPr>
                <a:t>计算方式对齐</a:t>
              </a:r>
            </a:p>
          </p:txBody>
        </p:sp>
        <p:sp>
          <p:nvSpPr>
            <p:cNvPr id="41" name="圆角矩形 40"/>
            <p:cNvSpPr/>
            <p:nvPr/>
          </p:nvSpPr>
          <p:spPr>
            <a:xfrm>
              <a:off x="5020235" y="8430873"/>
              <a:ext cx="13749478" cy="930751"/>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50000"/>
                </a:lnSpc>
                <a:spcBef>
                  <a:spcPts val="0"/>
                </a:spcBef>
                <a:spcAft>
                  <a:spcPts val="0"/>
                </a:spcAft>
                <a:buClrTx/>
                <a:buSzTx/>
                <a:buFontTx/>
                <a:buNone/>
                <a:tabLst/>
              </a:pPr>
              <a:r>
                <a:rPr lang="zh-CN" altLang="en-US" sz="3200" dirty="0">
                  <a:solidFill>
                    <a:srgbClr val="FFFFFF"/>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检测人员能力 </a:t>
              </a:r>
              <a:r>
                <a:rPr lang="en-US" altLang="zh-CN" sz="3200" dirty="0">
                  <a:solidFill>
                    <a:srgbClr val="FFFFFF"/>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zh-CN" altLang="en-US" sz="3200" dirty="0">
                  <a:solidFill>
                    <a:srgbClr val="FFFFFF"/>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检测深度持续提升</a:t>
              </a:r>
              <a:endParaRPr kumimoji="0" lang="zh-CN" altLang="en-US" sz="3200" b="0" i="0" u="none" strike="noStrike" cap="none" spc="0" normalizeH="0" baseline="0" dirty="0">
                <a:ln>
                  <a:noFill/>
                </a:ln>
                <a:solidFill>
                  <a:srgbClr val="FFFFFF"/>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endParaRPr>
            </a:p>
          </p:txBody>
        </p:sp>
        <p:sp>
          <p:nvSpPr>
            <p:cNvPr id="42" name="圆角矩形 41"/>
            <p:cNvSpPr/>
            <p:nvPr/>
          </p:nvSpPr>
          <p:spPr>
            <a:xfrm>
              <a:off x="9188823" y="5802313"/>
              <a:ext cx="4491318" cy="1747996"/>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50000"/>
                </a:lnSpc>
                <a:spcBef>
                  <a:spcPts val="0"/>
                </a:spcBef>
                <a:spcAft>
                  <a:spcPts val="0"/>
                </a:spcAft>
                <a:buClrTx/>
                <a:buSzTx/>
                <a:buFontTx/>
                <a:buNone/>
                <a:tabLst/>
              </a:pPr>
              <a:r>
                <a:rPr kumimoji="0" lang="zh-CN" altLang="en-US" sz="3200" b="0" i="0" u="none" strike="noStrike" cap="none" spc="0" normalizeH="0" baseline="0" dirty="0">
                  <a:ln>
                    <a:noFill/>
                  </a:ln>
                  <a:solidFill>
                    <a:srgbClr val="FFFFFF"/>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rPr>
                <a:t>结合专业度</a:t>
              </a:r>
              <a:r>
                <a:rPr kumimoji="0" lang="en-US" altLang="zh-CN" sz="3200" b="0" i="0" u="none" strike="noStrike" cap="none" spc="0" normalizeH="0" baseline="0" dirty="0">
                  <a:ln>
                    <a:noFill/>
                  </a:ln>
                  <a:solidFill>
                    <a:srgbClr val="FFFFFF"/>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rPr>
                <a:t>+</a:t>
              </a:r>
              <a:r>
                <a:rPr kumimoji="0" lang="zh-CN" altLang="en-US" sz="3200" b="0" i="0" u="none" strike="noStrike" cap="none" spc="0" normalizeH="0" baseline="0" dirty="0">
                  <a:ln>
                    <a:noFill/>
                  </a:ln>
                  <a:solidFill>
                    <a:srgbClr val="FFFFFF"/>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rPr>
                <a:t>用户体验</a:t>
              </a:r>
              <a:endParaRPr kumimoji="0" lang="en-US" altLang="zh-CN" sz="3200" b="0" i="0" u="none" strike="noStrike" cap="none" spc="0" normalizeH="0" baseline="0" dirty="0">
                <a:ln>
                  <a:noFill/>
                </a:ln>
                <a:solidFill>
                  <a:srgbClr val="FFFFFF"/>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endParaRPr>
            </a:p>
            <a:p>
              <a:pPr marL="0" marR="0" indent="0" algn="ctr" defTabSz="825500" rtl="0" fontAlgn="auto" latinLnBrk="0" hangingPunct="0">
                <a:lnSpc>
                  <a:spcPct val="150000"/>
                </a:lnSpc>
                <a:spcBef>
                  <a:spcPts val="0"/>
                </a:spcBef>
                <a:spcAft>
                  <a:spcPts val="0"/>
                </a:spcAft>
                <a:buClrTx/>
                <a:buSzTx/>
                <a:buFontTx/>
                <a:buNone/>
                <a:tabLst/>
              </a:pPr>
              <a:r>
                <a:rPr kumimoji="0" lang="zh-CN" altLang="en-US" sz="3200" b="0" i="0" u="none" strike="noStrike" cap="none" spc="0" normalizeH="0" baseline="0" dirty="0">
                  <a:ln>
                    <a:noFill/>
                  </a:ln>
                  <a:solidFill>
                    <a:srgbClr val="FFFFFF"/>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rPr>
                <a:t>定义产品文档象限模型</a:t>
              </a:r>
              <a:endParaRPr kumimoji="0" lang="en-US" altLang="zh-CN" sz="3200" b="0" i="0" u="none" strike="noStrike" cap="none" spc="0" normalizeH="0" baseline="0" dirty="0">
                <a:ln>
                  <a:noFill/>
                </a:ln>
                <a:solidFill>
                  <a:srgbClr val="FFFFFF"/>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endParaRPr>
            </a:p>
          </p:txBody>
        </p:sp>
        <p:sp>
          <p:nvSpPr>
            <p:cNvPr id="43" name="圆角矩形 42"/>
            <p:cNvSpPr/>
            <p:nvPr/>
          </p:nvSpPr>
          <p:spPr>
            <a:xfrm>
              <a:off x="14278394" y="5802313"/>
              <a:ext cx="4491318" cy="1747996"/>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50000"/>
                </a:lnSpc>
                <a:spcBef>
                  <a:spcPts val="0"/>
                </a:spcBef>
                <a:spcAft>
                  <a:spcPts val="0"/>
                </a:spcAft>
                <a:buClrTx/>
                <a:buSzTx/>
                <a:buFontTx/>
                <a:buNone/>
                <a:tabLst/>
              </a:pPr>
              <a:r>
                <a:rPr kumimoji="0" lang="zh-CN" altLang="en-US" sz="3200" b="0" i="0" u="none" strike="noStrike" cap="none" spc="0" normalizeH="0" baseline="0" dirty="0">
                  <a:ln>
                    <a:noFill/>
                  </a:ln>
                  <a:solidFill>
                    <a:srgbClr val="FFFFFF"/>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rPr>
                <a:t>各产品文档专业度</a:t>
              </a:r>
              <a:endParaRPr kumimoji="0" lang="en-US" altLang="zh-CN" sz="3200" b="0" i="0" u="none" strike="noStrike" cap="none" spc="0" normalizeH="0" baseline="0" dirty="0">
                <a:ln>
                  <a:noFill/>
                </a:ln>
                <a:solidFill>
                  <a:srgbClr val="FFFFFF"/>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endParaRPr>
            </a:p>
            <a:p>
              <a:pPr marL="0" marR="0" indent="0" algn="ctr" defTabSz="825500" rtl="0" fontAlgn="auto" latinLnBrk="0" hangingPunct="0">
                <a:lnSpc>
                  <a:spcPct val="150000"/>
                </a:lnSpc>
                <a:spcBef>
                  <a:spcPts val="0"/>
                </a:spcBef>
                <a:spcAft>
                  <a:spcPts val="0"/>
                </a:spcAft>
                <a:buClrTx/>
                <a:buSzTx/>
                <a:buFontTx/>
                <a:buNone/>
                <a:tabLst/>
              </a:pPr>
              <a:r>
                <a:rPr kumimoji="0" lang="zh-CN" altLang="en-US" sz="3200" b="0" i="0" u="none" strike="noStrike" cap="none" spc="0" normalizeH="0" baseline="0" dirty="0">
                  <a:ln>
                    <a:noFill/>
                  </a:ln>
                  <a:solidFill>
                    <a:srgbClr val="FFFFFF"/>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rPr>
                <a:t>评估报告输出</a:t>
              </a:r>
              <a:endParaRPr kumimoji="0" lang="en-US" altLang="zh-CN" sz="3200" b="0" i="0" u="none" strike="noStrike" cap="none" spc="0" normalizeH="0" baseline="0" dirty="0">
                <a:ln>
                  <a:noFill/>
                </a:ln>
                <a:solidFill>
                  <a:srgbClr val="FFFFFF"/>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endParaRPr>
            </a:p>
          </p:txBody>
        </p:sp>
      </p:grpSp>
      <p:sp>
        <p:nvSpPr>
          <p:cNvPr id="14" name="文本框 13"/>
          <p:cNvSpPr txBox="1"/>
          <p:nvPr/>
        </p:nvSpPr>
        <p:spPr>
          <a:xfrm>
            <a:off x="9676835" y="8038446"/>
            <a:ext cx="3260509"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zh-CN" altLang="en-US" sz="5000" b="0" i="0" u="none" strike="noStrike" cap="none" spc="0" normalizeH="0" baseline="0" dirty="0">
                <a:ln>
                  <a:noFill/>
                </a:ln>
                <a:solidFill>
                  <a:srgbClr val="000000"/>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rPr>
              <a:t>问题与思考</a:t>
            </a:r>
          </a:p>
        </p:txBody>
      </p:sp>
      <p:sp>
        <p:nvSpPr>
          <p:cNvPr id="16" name="文本框 15"/>
          <p:cNvSpPr txBox="1"/>
          <p:nvPr/>
        </p:nvSpPr>
        <p:spPr>
          <a:xfrm>
            <a:off x="2113918" y="9652796"/>
            <a:ext cx="9082615" cy="25955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571500" marR="0" indent="-571500" algn="l" defTabSz="825500" rtl="0" fontAlgn="auto" latinLnBrk="0" hangingPunct="0">
              <a:lnSpc>
                <a:spcPct val="150000"/>
              </a:lnSpc>
              <a:spcBef>
                <a:spcPts val="0"/>
              </a:spcBef>
              <a:spcAft>
                <a:spcPts val="0"/>
              </a:spcAft>
              <a:buClrTx/>
              <a:buSzTx/>
              <a:buFont typeface="Wingdings" panose="05000000000000000000" pitchFamily="2" charset="2"/>
              <a:buChar char="p"/>
              <a:tabLst/>
            </a:pPr>
            <a:r>
              <a:rPr lang="zh-CN" altLang="en-US" sz="36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检测</a:t>
            </a:r>
            <a:r>
              <a:rPr kumimoji="0" lang="zh-CN" altLang="en-US" sz="3600" b="0" i="0" u="none" strike="noStrike" cap="none" spc="0" normalizeH="0" baseline="0" dirty="0">
                <a:ln>
                  <a:noFill/>
                </a:ln>
                <a:solidFill>
                  <a:srgbClr val="000000"/>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rPr>
              <a:t>周期漫长与迭代迅速 </a:t>
            </a:r>
            <a:r>
              <a:rPr kumimoji="0" lang="en-US" altLang="zh-CN" sz="3600" b="0" i="0" u="none" strike="noStrike" cap="none" spc="0" normalizeH="0" baseline="0" dirty="0">
                <a:ln>
                  <a:noFill/>
                </a:ln>
                <a:solidFill>
                  <a:srgbClr val="000000"/>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rPr>
              <a:t>—— </a:t>
            </a:r>
            <a:r>
              <a:rPr kumimoji="0" lang="zh-CN" altLang="en-US" sz="3600" b="0" i="0" u="none" strike="noStrike" cap="none" spc="0" normalizeH="0" baseline="0" dirty="0">
                <a:ln>
                  <a:noFill/>
                </a:ln>
                <a:solidFill>
                  <a:srgbClr val="000000"/>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rPr>
              <a:t>时效性很弱</a:t>
            </a:r>
            <a:endParaRPr kumimoji="0" lang="en-US" altLang="zh-CN" sz="3600" b="0" i="0" u="none" strike="noStrike" cap="none" spc="0" normalizeH="0" baseline="0" dirty="0">
              <a:ln>
                <a:noFill/>
              </a:ln>
              <a:solidFill>
                <a:srgbClr val="000000"/>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endParaRPr>
          </a:p>
          <a:p>
            <a:pPr marL="571500" marR="0" indent="-571500" algn="l" defTabSz="825500" rtl="0" fontAlgn="auto" latinLnBrk="0" hangingPunct="0">
              <a:lnSpc>
                <a:spcPct val="150000"/>
              </a:lnSpc>
              <a:spcBef>
                <a:spcPts val="0"/>
              </a:spcBef>
              <a:spcAft>
                <a:spcPts val="0"/>
              </a:spcAft>
              <a:buClrTx/>
              <a:buSzTx/>
              <a:buFont typeface="Wingdings" panose="05000000000000000000" pitchFamily="2" charset="2"/>
              <a:buChar char="p"/>
              <a:tabLst/>
            </a:pPr>
            <a:r>
              <a:rPr lang="zh-CN" altLang="en-US" sz="36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检测方式差异与能力变化 </a:t>
            </a:r>
            <a:r>
              <a:rPr lang="en-US" altLang="zh-CN" sz="36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zh-CN" altLang="en-US" sz="36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公正性偏差</a:t>
            </a:r>
            <a:endParaRPr lang="en-US" altLang="zh-CN" sz="36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571500" marR="0" indent="-571500" algn="l" defTabSz="825500" rtl="0" fontAlgn="auto" latinLnBrk="0" hangingPunct="0">
              <a:lnSpc>
                <a:spcPct val="150000"/>
              </a:lnSpc>
              <a:spcBef>
                <a:spcPts val="0"/>
              </a:spcBef>
              <a:spcAft>
                <a:spcPts val="0"/>
              </a:spcAft>
              <a:buClrTx/>
              <a:buSzTx/>
              <a:buFont typeface="Wingdings" panose="05000000000000000000" pitchFamily="2" charset="2"/>
              <a:buChar char="p"/>
              <a:tabLst/>
            </a:pPr>
            <a:r>
              <a:rPr lang="zh-CN" altLang="en-US" sz="36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评估结果与体验关联性弱 </a:t>
            </a:r>
            <a:r>
              <a:rPr lang="en-US" altLang="zh-CN" sz="36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zh-CN" altLang="en-US" sz="36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认可度存疑</a:t>
            </a:r>
            <a:endParaRPr kumimoji="0" lang="zh-CN" altLang="en-US" sz="3600" b="0" i="0" u="none" strike="noStrike" cap="none" spc="0" normalizeH="0" baseline="0" dirty="0">
              <a:ln>
                <a:noFill/>
              </a:ln>
              <a:solidFill>
                <a:srgbClr val="000000"/>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endParaRPr>
          </a:p>
        </p:txBody>
      </p:sp>
      <p:sp>
        <p:nvSpPr>
          <p:cNvPr id="49" name="文本框 48"/>
          <p:cNvSpPr txBox="1"/>
          <p:nvPr/>
        </p:nvSpPr>
        <p:spPr>
          <a:xfrm>
            <a:off x="11317691" y="9652796"/>
            <a:ext cx="8462253" cy="25955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571500" marR="0" indent="-571500" algn="l" defTabSz="825500" rtl="0" fontAlgn="auto" latinLnBrk="0" hangingPunct="0">
              <a:lnSpc>
                <a:spcPct val="150000"/>
              </a:lnSpc>
              <a:spcBef>
                <a:spcPts val="0"/>
              </a:spcBef>
              <a:spcAft>
                <a:spcPts val="0"/>
              </a:spcAft>
              <a:buClrTx/>
              <a:buSzTx/>
              <a:buFont typeface="Wingdings" panose="05000000000000000000" pitchFamily="2" charset="2"/>
              <a:buChar char="Ø"/>
              <a:tabLst/>
            </a:pPr>
            <a:r>
              <a:rPr lang="zh-CN" altLang="en-US" sz="36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检测范围向增量检测过渡</a:t>
            </a:r>
            <a:endParaRPr kumimoji="0" lang="en-US" altLang="zh-CN" sz="3600" b="0" i="0" u="none" strike="noStrike" cap="none" spc="0" normalizeH="0" baseline="0" dirty="0">
              <a:ln>
                <a:noFill/>
              </a:ln>
              <a:solidFill>
                <a:srgbClr val="000000"/>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endParaRPr>
          </a:p>
          <a:p>
            <a:pPr marL="571500" marR="0" indent="-571500" algn="l" defTabSz="825500" rtl="0" fontAlgn="auto" latinLnBrk="0" hangingPunct="0">
              <a:lnSpc>
                <a:spcPct val="150000"/>
              </a:lnSpc>
              <a:spcBef>
                <a:spcPts val="0"/>
              </a:spcBef>
              <a:spcAft>
                <a:spcPts val="0"/>
              </a:spcAft>
              <a:buClrTx/>
              <a:buSzTx/>
              <a:buFont typeface="Wingdings" panose="05000000000000000000" pitchFamily="2" charset="2"/>
              <a:buChar char="Ø"/>
              <a:tabLst/>
            </a:pPr>
            <a:r>
              <a:rPr lang="zh-CN" altLang="en-US" sz="36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选取评测逐步淘汰 </a:t>
            </a:r>
            <a:r>
              <a:rPr lang="en-US" altLang="zh-CN" sz="36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zh-CN" altLang="en-US" sz="36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检查项分层具象 </a:t>
            </a:r>
            <a:endParaRPr lang="en-US" altLang="zh-CN" sz="36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571500" marR="0" indent="-571500" algn="l" defTabSz="825500" rtl="0" fontAlgn="auto" latinLnBrk="0" hangingPunct="0">
              <a:lnSpc>
                <a:spcPct val="150000"/>
              </a:lnSpc>
              <a:spcBef>
                <a:spcPts val="0"/>
              </a:spcBef>
              <a:spcAft>
                <a:spcPts val="0"/>
              </a:spcAft>
              <a:buClrTx/>
              <a:buSzTx/>
              <a:buFont typeface="Wingdings" panose="05000000000000000000" pitchFamily="2" charset="2"/>
              <a:buChar char="Ø"/>
              <a:tabLst/>
            </a:pPr>
            <a:r>
              <a:rPr lang="zh-CN" altLang="en-US" sz="36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深度探索专业度与用户行为 </a:t>
            </a:r>
            <a:r>
              <a:rPr lang="en-US" altLang="zh-CN" sz="36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zh-CN" altLang="en-US" sz="36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体验关联</a:t>
            </a:r>
            <a:endParaRPr kumimoji="0" lang="zh-CN" altLang="en-US" sz="3600" b="0" i="0" u="none" strike="noStrike" cap="none" spc="0" normalizeH="0" baseline="0" dirty="0">
              <a:ln>
                <a:noFill/>
              </a:ln>
              <a:solidFill>
                <a:srgbClr val="000000"/>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endParaRPr>
          </a:p>
        </p:txBody>
      </p:sp>
      <p:sp>
        <p:nvSpPr>
          <p:cNvPr id="17" name="Shape 134"/>
          <p:cNvSpPr/>
          <p:nvPr/>
        </p:nvSpPr>
        <p:spPr>
          <a:xfrm>
            <a:off x="772820" y="673671"/>
            <a:ext cx="7577074" cy="117365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lnSpc>
                <a:spcPct val="120000"/>
              </a:lnSpc>
              <a:defRPr sz="5800" spc="116">
                <a:solidFill>
                  <a:srgbClr val="373D41"/>
                </a:solidFill>
                <a:latin typeface="FZLanTingHei-M-GBK"/>
                <a:ea typeface="FZLanTingHei-M-GBK"/>
                <a:cs typeface="FZLanTingHei-M-GBK"/>
                <a:sym typeface="FZLanTingHei-M-GBK"/>
              </a:defRPr>
            </a:pPr>
            <a:r>
              <a:rPr lang="zh-CN" altLang="en-US" dirty="0">
                <a:solidFill>
                  <a:srgbClr val="181818"/>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技术文档质量评估之路</a:t>
            </a:r>
            <a:endParaRPr dirty="0">
              <a:solidFill>
                <a:srgbClr val="181818"/>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1815837044"/>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F735B5F-1E59-2248-8685-46960527BF26}"/>
              </a:ext>
            </a:extLst>
          </p:cNvPr>
          <p:cNvPicPr>
            <a:picLocks noChangeAspect="1"/>
          </p:cNvPicPr>
          <p:nvPr/>
        </p:nvPicPr>
        <p:blipFill>
          <a:blip r:embed="rId3"/>
          <a:stretch>
            <a:fillRect/>
          </a:stretch>
        </p:blipFill>
        <p:spPr>
          <a:xfrm>
            <a:off x="20161251" y="1009037"/>
            <a:ext cx="3461294" cy="901682"/>
          </a:xfrm>
          <a:prstGeom prst="rect">
            <a:avLst/>
          </a:prstGeom>
        </p:spPr>
      </p:pic>
      <p:sp>
        <p:nvSpPr>
          <p:cNvPr id="156" name="文本框 1" hidden="1"/>
          <p:cNvSpPr txBox="1"/>
          <p:nvPr/>
        </p:nvSpPr>
        <p:spPr>
          <a:xfrm>
            <a:off x="0" y="0"/>
            <a:ext cx="0" cy="0"/>
          </a:xfrm>
          <a:prstGeom prst="rect">
            <a:avLst/>
          </a:prstGeom>
          <a:solidFill>
            <a:srgbClr val="FFFFFF"/>
          </a:solidFill>
        </p:spPr>
        <p:txBody>
          <a:bodyPr rtlCol="0" anchor="t"/>
          <a:lstStyle/>
          <a:p>
            <a:pPr algn="l" defTabSz="1828800" hangingPunct="1"/>
            <a:endParaRPr lang="en-US" sz="1100" kern="1200"/>
          </a:p>
          <a:p>
            <a:pPr algn="l" defTabSz="1828800" hangingPunct="1">
              <a:buClr>
                <a:srgbClr val="FFFFFF"/>
              </a:buClr>
            </a:pPr>
            <a:r>
              <a:rPr lang="en-US" sz="1800" kern="1200">
                <a:solidFill>
                  <a:srgbClr val="FFFFFF"/>
                </a:solidFill>
              </a:rPr>
              <a:t>E6636BC20180234D78A0072836F0B6F0C2B9B2051FE66BF0A8D98930B1E92B097B4EB738416EFB0722B92E08384622EB5C1921BAC1D09BF11BBFC2EF7E0E1FD624FC3DAD8C27E45774E62947680248A74696E7C8739942D108EBA1936080FC18D7E62F9BBE3</a:t>
            </a:r>
          </a:p>
        </p:txBody>
      </p:sp>
      <p:grpSp>
        <p:nvGrpSpPr>
          <p:cNvPr id="9" name="组合 8"/>
          <p:cNvGrpSpPr/>
          <p:nvPr/>
        </p:nvGrpSpPr>
        <p:grpSpPr>
          <a:xfrm>
            <a:off x="1603486" y="4545221"/>
            <a:ext cx="20672612" cy="8348527"/>
            <a:chOff x="1398494" y="3973136"/>
            <a:chExt cx="20672612" cy="8348527"/>
          </a:xfrm>
        </p:grpSpPr>
        <p:sp>
          <p:nvSpPr>
            <p:cNvPr id="2" name="文本框 1"/>
            <p:cNvSpPr txBox="1"/>
            <p:nvPr/>
          </p:nvSpPr>
          <p:spPr>
            <a:xfrm>
              <a:off x="1827104" y="10025724"/>
              <a:ext cx="4647105"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zh-CN" altLang="en-US" sz="4000" b="0" i="0" u="none" strike="noStrike" cap="none" spc="0" normalizeH="0" baseline="0" dirty="0">
                  <a:ln>
                    <a:noFill/>
                  </a:ln>
                  <a:solidFill>
                    <a:srgbClr val="000000"/>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rPr>
                <a:t>内容准确（易使用）</a:t>
              </a:r>
            </a:p>
          </p:txBody>
        </p:sp>
        <p:sp>
          <p:nvSpPr>
            <p:cNvPr id="7" name="文本框 6"/>
            <p:cNvSpPr txBox="1"/>
            <p:nvPr/>
          </p:nvSpPr>
          <p:spPr>
            <a:xfrm>
              <a:off x="1827105" y="4457687"/>
              <a:ext cx="4647105"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zh-CN" altLang="en-US" sz="4000" b="0" i="0" u="none" strike="noStrike" cap="none" spc="0" normalizeH="0" baseline="0" dirty="0">
                  <a:ln>
                    <a:noFill/>
                  </a:ln>
                  <a:solidFill>
                    <a:srgbClr val="000000"/>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rPr>
                <a:t>描述可读（易理解）</a:t>
              </a:r>
            </a:p>
          </p:txBody>
        </p:sp>
        <p:sp>
          <p:nvSpPr>
            <p:cNvPr id="8" name="文本框 7"/>
            <p:cNvSpPr txBox="1"/>
            <p:nvPr/>
          </p:nvSpPr>
          <p:spPr>
            <a:xfrm>
              <a:off x="1827105" y="7231321"/>
              <a:ext cx="4647105"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zh-CN" altLang="en-US" sz="4000" b="0" i="0" u="none" strike="noStrike" cap="none" spc="0" normalizeH="0" baseline="0" dirty="0">
                  <a:ln>
                    <a:noFill/>
                  </a:ln>
                  <a:solidFill>
                    <a:srgbClr val="000000"/>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rPr>
                <a:t>内容架构（易获取）</a:t>
              </a:r>
            </a:p>
          </p:txBody>
        </p:sp>
        <p:cxnSp>
          <p:nvCxnSpPr>
            <p:cNvPr id="5" name="直接连接符 4"/>
            <p:cNvCxnSpPr/>
            <p:nvPr/>
          </p:nvCxnSpPr>
          <p:spPr>
            <a:xfrm>
              <a:off x="1398494" y="6203576"/>
              <a:ext cx="20672612" cy="0"/>
            </a:xfrm>
            <a:prstGeom prst="line">
              <a:avLst/>
            </a:prstGeom>
            <a:ln w="28575">
              <a:solidFill>
                <a:srgbClr val="FF5100"/>
              </a:solidFill>
              <a:prstDash val="sysDash"/>
            </a:ln>
          </p:spPr>
          <p:style>
            <a:lnRef idx="1">
              <a:schemeClr val="accent5"/>
            </a:lnRef>
            <a:fillRef idx="0">
              <a:schemeClr val="accent5"/>
            </a:fillRef>
            <a:effectRef idx="0">
              <a:schemeClr val="accent5"/>
            </a:effectRef>
            <a:fontRef idx="minor">
              <a:schemeClr val="tx1"/>
            </a:fontRef>
          </p:style>
        </p:cxnSp>
        <p:cxnSp>
          <p:nvCxnSpPr>
            <p:cNvPr id="11" name="直接连接符 10"/>
            <p:cNvCxnSpPr/>
            <p:nvPr/>
          </p:nvCxnSpPr>
          <p:spPr>
            <a:xfrm>
              <a:off x="1398494" y="8919882"/>
              <a:ext cx="20672612" cy="0"/>
            </a:xfrm>
            <a:prstGeom prst="line">
              <a:avLst/>
            </a:prstGeom>
            <a:ln w="28575">
              <a:solidFill>
                <a:srgbClr val="FF5100"/>
              </a:solidFill>
              <a:prstDash val="sysDash"/>
            </a:ln>
          </p:spPr>
          <p:style>
            <a:lnRef idx="1">
              <a:schemeClr val="accent5"/>
            </a:lnRef>
            <a:fillRef idx="0">
              <a:schemeClr val="accent5"/>
            </a:fillRef>
            <a:effectRef idx="0">
              <a:schemeClr val="accent5"/>
            </a:effectRef>
            <a:fontRef idx="minor">
              <a:schemeClr val="tx1"/>
            </a:fontRef>
          </p:style>
        </p:cxnSp>
        <p:sp>
          <p:nvSpPr>
            <p:cNvPr id="6" name="文本框 5"/>
            <p:cNvSpPr txBox="1"/>
            <p:nvPr/>
          </p:nvSpPr>
          <p:spPr>
            <a:xfrm>
              <a:off x="9109611" y="9435844"/>
              <a:ext cx="4185441" cy="17645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kumimoji="0" lang="zh-CN" altLang="en-US" sz="3600" b="0" i="0" u="none" strike="noStrike" cap="none" spc="0" normalizeH="0" baseline="0" dirty="0">
                  <a:ln>
                    <a:noFill/>
                  </a:ln>
                  <a:solidFill>
                    <a:srgbClr val="000000"/>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rPr>
                <a:t>描述与界面不符</a:t>
              </a:r>
              <a:endParaRPr kumimoji="0" lang="en-US" altLang="zh-CN" sz="3600" b="0" i="0" u="none" strike="noStrike" cap="none" spc="0" normalizeH="0" baseline="0" dirty="0">
                <a:ln>
                  <a:noFill/>
                </a:ln>
                <a:solidFill>
                  <a:srgbClr val="000000"/>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endParaRPr>
            </a:p>
            <a:p>
              <a:pPr marL="0" marR="0" indent="0" algn="l" defTabSz="825500" rtl="0" fontAlgn="auto" latinLnBrk="0" hangingPunct="0">
                <a:lnSpc>
                  <a:spcPct val="150000"/>
                </a:lnSpc>
                <a:spcBef>
                  <a:spcPts val="0"/>
                </a:spcBef>
                <a:spcAft>
                  <a:spcPts val="0"/>
                </a:spcAft>
                <a:buClrTx/>
                <a:buSzTx/>
                <a:buFontTx/>
                <a:buNone/>
                <a:tabLst/>
              </a:pPr>
              <a:r>
                <a:rPr lang="zh-CN" altLang="en-US" sz="36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缺少必要信息或细节</a:t>
              </a:r>
              <a:endParaRPr kumimoji="0" lang="zh-CN" altLang="en-US" sz="3600" b="0" i="0" u="none" strike="noStrike" cap="none" spc="0" normalizeH="0" baseline="0" dirty="0">
                <a:ln>
                  <a:noFill/>
                </a:ln>
                <a:solidFill>
                  <a:srgbClr val="000000"/>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endParaRPr>
            </a:p>
          </p:txBody>
        </p:sp>
        <p:sp>
          <p:nvSpPr>
            <p:cNvPr id="13" name="文本框 12"/>
            <p:cNvSpPr txBox="1"/>
            <p:nvPr/>
          </p:nvSpPr>
          <p:spPr>
            <a:xfrm>
              <a:off x="9109611" y="3973136"/>
              <a:ext cx="3731791" cy="17645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lang="zh-CN" altLang="en-US" sz="36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规范一致性</a:t>
              </a:r>
              <a:endParaRPr lang="en-US" altLang="zh-CN" sz="36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0" marR="0" indent="0" algn="l" defTabSz="825500" rtl="0" fontAlgn="auto" latinLnBrk="0" hangingPunct="0">
                <a:lnSpc>
                  <a:spcPct val="150000"/>
                </a:lnSpc>
                <a:spcBef>
                  <a:spcPts val="0"/>
                </a:spcBef>
                <a:spcAft>
                  <a:spcPts val="0"/>
                </a:spcAft>
                <a:buClrTx/>
                <a:buSzTx/>
                <a:buFontTx/>
                <a:buNone/>
                <a:tabLst/>
              </a:pPr>
              <a:r>
                <a:rPr kumimoji="0" lang="zh-CN" altLang="en-US" sz="3600" b="0" i="0" u="none" strike="noStrike" cap="none" spc="0" normalizeH="0" baseline="0" dirty="0">
                  <a:ln>
                    <a:noFill/>
                  </a:ln>
                  <a:solidFill>
                    <a:srgbClr val="000000"/>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rPr>
                <a:t>错别字、语法问题</a:t>
              </a:r>
            </a:p>
          </p:txBody>
        </p:sp>
        <p:sp>
          <p:nvSpPr>
            <p:cNvPr id="14" name="文本框 13"/>
            <p:cNvSpPr txBox="1"/>
            <p:nvPr/>
          </p:nvSpPr>
          <p:spPr>
            <a:xfrm>
              <a:off x="9109611" y="6689441"/>
              <a:ext cx="3278141" cy="17645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lang="zh-CN" altLang="en-US" sz="36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文档结构逻辑性</a:t>
              </a:r>
              <a:endParaRPr lang="en-US" altLang="zh-CN" sz="36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0" marR="0" indent="0" algn="l" defTabSz="825500" rtl="0" fontAlgn="auto" latinLnBrk="0" hangingPunct="0">
                <a:lnSpc>
                  <a:spcPct val="150000"/>
                </a:lnSpc>
                <a:spcBef>
                  <a:spcPts val="0"/>
                </a:spcBef>
                <a:spcAft>
                  <a:spcPts val="0"/>
                </a:spcAft>
                <a:buClrTx/>
                <a:buSzTx/>
                <a:buFontTx/>
                <a:buNone/>
                <a:tabLst/>
              </a:pPr>
              <a:r>
                <a:rPr lang="zh-CN" altLang="en-US" sz="36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目录结构逻辑性</a:t>
              </a:r>
              <a:endParaRPr lang="en-US" altLang="zh-CN" sz="36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5" name="文本框 14"/>
            <p:cNvSpPr txBox="1"/>
            <p:nvPr/>
          </p:nvSpPr>
          <p:spPr>
            <a:xfrm>
              <a:off x="14910552" y="8987417"/>
              <a:ext cx="5501506" cy="33342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457200" marR="0" indent="-457200" algn="l" defTabSz="825500" rtl="0" fontAlgn="auto" latinLnBrk="0" hangingPunct="0">
                <a:lnSpc>
                  <a:spcPct val="150000"/>
                </a:lnSpc>
                <a:spcBef>
                  <a:spcPts val="0"/>
                </a:spcBef>
                <a:spcAft>
                  <a:spcPts val="0"/>
                </a:spcAft>
                <a:buClrTx/>
                <a:buSzTx/>
                <a:buFont typeface="Wingdings" panose="05000000000000000000" pitchFamily="2" charset="2"/>
                <a:buChar char="ü"/>
                <a:tabLst/>
              </a:pPr>
              <a:r>
                <a:rPr kumimoji="0" lang="zh-CN" altLang="en-US" sz="2800" b="0" i="0" u="none" strike="noStrike" cap="none" spc="0" normalizeH="0" baseline="0" dirty="0">
                  <a:ln>
                    <a:noFill/>
                  </a:ln>
                  <a:solidFill>
                    <a:srgbClr val="E75300"/>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rPr>
                <a:t>文案与文档联动（</a:t>
              </a:r>
              <a:r>
                <a:rPr kumimoji="0" lang="en-US" altLang="zh-CN" sz="2800" b="0" i="0" u="none" strike="noStrike" cap="none" spc="0" normalizeH="0" baseline="0" dirty="0">
                  <a:ln>
                    <a:noFill/>
                  </a:ln>
                  <a:solidFill>
                    <a:srgbClr val="E75300"/>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rPr>
                <a:t>On-Going</a:t>
              </a:r>
              <a:r>
                <a:rPr kumimoji="0" lang="zh-CN" altLang="en-US" sz="2800" b="0" i="0" u="none" strike="noStrike" cap="none" spc="0" normalizeH="0" baseline="0" dirty="0">
                  <a:ln>
                    <a:noFill/>
                  </a:ln>
                  <a:solidFill>
                    <a:srgbClr val="E75300"/>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rPr>
                <a:t>）</a:t>
              </a:r>
              <a:endParaRPr kumimoji="0" lang="en-US" altLang="zh-CN" sz="2800" b="0" i="0" u="none" strike="noStrike" cap="none" spc="0" normalizeH="0" baseline="0" dirty="0">
                <a:ln>
                  <a:noFill/>
                </a:ln>
                <a:solidFill>
                  <a:srgbClr val="E75300"/>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endParaRPr>
            </a:p>
            <a:p>
              <a:pPr marL="457200" marR="0" indent="-457200" algn="l" defTabSz="825500" rtl="0" fontAlgn="auto" latinLnBrk="0" hangingPunct="0">
                <a:lnSpc>
                  <a:spcPct val="150000"/>
                </a:lnSpc>
                <a:spcBef>
                  <a:spcPts val="0"/>
                </a:spcBef>
                <a:spcAft>
                  <a:spcPts val="0"/>
                </a:spcAft>
                <a:buClrTx/>
                <a:buSzTx/>
                <a:buFont typeface="Wingdings" panose="05000000000000000000" pitchFamily="2" charset="2"/>
                <a:buChar char="ü"/>
                <a:tabLst/>
              </a:pPr>
              <a:r>
                <a:rPr lang="zh-CN" altLang="en-US" sz="28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文档功能点地图</a:t>
              </a:r>
              <a:endParaRPr lang="en-US" altLang="zh-CN" sz="28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457200" marR="0" indent="-457200" algn="l" defTabSz="825500" rtl="0" fontAlgn="auto" latinLnBrk="0" hangingPunct="0">
                <a:lnSpc>
                  <a:spcPct val="150000"/>
                </a:lnSpc>
                <a:spcBef>
                  <a:spcPts val="0"/>
                </a:spcBef>
                <a:spcAft>
                  <a:spcPts val="0"/>
                </a:spcAft>
                <a:buClrTx/>
                <a:buSzTx/>
                <a:buFont typeface="Wingdings" panose="05000000000000000000" pitchFamily="2" charset="2"/>
                <a:buChar char="ü"/>
                <a:tabLst/>
              </a:pPr>
              <a:r>
                <a:rPr lang="zh-CN" altLang="en-US" sz="28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生命周期管理</a:t>
              </a:r>
              <a:r>
                <a:rPr lang="en-US" altLang="zh-CN" sz="28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8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下线机制</a:t>
              </a:r>
              <a:endParaRPr lang="en-US" altLang="zh-CN" sz="28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457200" indent="-457200" algn="l">
                <a:lnSpc>
                  <a:spcPct val="150000"/>
                </a:lnSpc>
                <a:buFont typeface="Wingdings" panose="05000000000000000000" pitchFamily="2" charset="2"/>
                <a:buChar char="ü"/>
              </a:pPr>
              <a:r>
                <a:rPr kumimoji="0" lang="en-US" altLang="zh-CN" sz="2800" b="0" i="0" u="none" strike="noStrike" cap="none" spc="0" normalizeH="0" baseline="0" dirty="0">
                  <a:ln>
                    <a:noFill/>
                  </a:ln>
                  <a:solidFill>
                    <a:srgbClr val="E75300"/>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rPr>
                <a:t>API</a:t>
              </a:r>
              <a:r>
                <a:rPr lang="zh-CN" altLang="en-US" sz="2800" dirty="0">
                  <a:solidFill>
                    <a:srgbClr val="E753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文档标准化（</a:t>
              </a:r>
              <a:r>
                <a:rPr lang="en-US" altLang="zh-CN" sz="2800" dirty="0">
                  <a:solidFill>
                    <a:srgbClr val="E753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On-Going</a:t>
              </a:r>
              <a:r>
                <a:rPr lang="zh-CN" altLang="en-US" sz="2800" dirty="0">
                  <a:solidFill>
                    <a:srgbClr val="E753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endParaRPr kumimoji="0" lang="en-US" altLang="zh-CN" sz="2800" b="0" i="0" u="none" strike="noStrike" cap="none" spc="0" normalizeH="0" baseline="0" dirty="0">
                <a:ln>
                  <a:noFill/>
                </a:ln>
                <a:solidFill>
                  <a:srgbClr val="E75300"/>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endParaRPr>
            </a:p>
            <a:p>
              <a:pPr marL="457200" marR="0" indent="-457200" algn="l" defTabSz="825500" rtl="0" fontAlgn="auto" latinLnBrk="0" hangingPunct="0">
                <a:lnSpc>
                  <a:spcPct val="150000"/>
                </a:lnSpc>
                <a:spcBef>
                  <a:spcPts val="0"/>
                </a:spcBef>
                <a:spcAft>
                  <a:spcPts val="0"/>
                </a:spcAft>
                <a:buClrTx/>
                <a:buSzTx/>
                <a:buFont typeface="Wingdings" panose="05000000000000000000" pitchFamily="2" charset="2"/>
                <a:buChar char="ü"/>
                <a:tabLst/>
              </a:pPr>
              <a:r>
                <a:rPr lang="zh-CN" altLang="en-US" sz="28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技术写作</a:t>
              </a:r>
              <a:r>
                <a:rPr lang="en-US" altLang="zh-CN" sz="28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Workshop</a:t>
              </a:r>
              <a:endParaRPr kumimoji="0" lang="zh-CN" altLang="en-US" sz="2800" b="0" i="0" u="none" strike="noStrike" cap="none" spc="0" normalizeH="0" baseline="0" dirty="0">
                <a:ln>
                  <a:noFill/>
                </a:ln>
                <a:solidFill>
                  <a:srgbClr val="000000"/>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endParaRPr>
            </a:p>
          </p:txBody>
        </p:sp>
        <p:sp>
          <p:nvSpPr>
            <p:cNvPr id="16" name="文本框 15"/>
            <p:cNvSpPr txBox="1"/>
            <p:nvPr/>
          </p:nvSpPr>
          <p:spPr>
            <a:xfrm>
              <a:off x="14910552" y="4157802"/>
              <a:ext cx="6101029" cy="13952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457200" marR="0" indent="-457200" algn="l" defTabSz="825500" rtl="0" fontAlgn="auto" latinLnBrk="0" hangingPunct="0">
                <a:lnSpc>
                  <a:spcPct val="150000"/>
                </a:lnSpc>
                <a:spcBef>
                  <a:spcPts val="0"/>
                </a:spcBef>
                <a:spcAft>
                  <a:spcPts val="0"/>
                </a:spcAft>
                <a:buClrTx/>
                <a:buSzTx/>
                <a:buFont typeface="Wingdings" panose="05000000000000000000" pitchFamily="2" charset="2"/>
                <a:buChar char="ü"/>
                <a:tabLst/>
              </a:pPr>
              <a:r>
                <a:rPr kumimoji="0" lang="zh-CN" altLang="en-US" sz="2800" b="0" i="0" u="none" strike="noStrike" cap="none" spc="0" normalizeH="0" baseline="0" dirty="0">
                  <a:ln>
                    <a:noFill/>
                  </a:ln>
                  <a:solidFill>
                    <a:srgbClr val="E75300"/>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rPr>
                <a:t>自动化检测能力提升（</a:t>
              </a:r>
              <a:r>
                <a:rPr kumimoji="0" lang="en-US" altLang="zh-CN" sz="2800" b="0" i="0" u="none" strike="noStrike" cap="none" spc="0" normalizeH="0" baseline="0" dirty="0">
                  <a:ln>
                    <a:noFill/>
                  </a:ln>
                  <a:solidFill>
                    <a:srgbClr val="E75300"/>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rPr>
                <a:t>On-Going</a:t>
              </a:r>
              <a:r>
                <a:rPr kumimoji="0" lang="zh-CN" altLang="en-US" sz="2800" b="0" i="0" u="none" strike="noStrike" cap="none" spc="0" normalizeH="0" baseline="0" dirty="0">
                  <a:ln>
                    <a:noFill/>
                  </a:ln>
                  <a:solidFill>
                    <a:srgbClr val="E75300"/>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rPr>
                <a:t>）</a:t>
              </a:r>
              <a:endParaRPr kumimoji="0" lang="en-US" altLang="zh-CN" sz="2800" b="0" i="0" u="none" strike="noStrike" cap="none" spc="0" normalizeH="0" baseline="0" dirty="0">
                <a:ln>
                  <a:noFill/>
                </a:ln>
                <a:solidFill>
                  <a:srgbClr val="E75300"/>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endParaRPr>
            </a:p>
            <a:p>
              <a:pPr marL="457200" indent="-457200" algn="l">
                <a:lnSpc>
                  <a:spcPct val="150000"/>
                </a:lnSpc>
                <a:buFont typeface="Wingdings" panose="05000000000000000000" pitchFamily="2" charset="2"/>
                <a:buChar char="ü"/>
              </a:pPr>
              <a:r>
                <a:rPr lang="zh-CN" altLang="en-US" sz="2800" dirty="0">
                  <a:solidFill>
                    <a:srgbClr val="E753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交叉评审强化（</a:t>
              </a:r>
              <a:r>
                <a:rPr lang="en-US" altLang="zh-CN" sz="2800" dirty="0">
                  <a:solidFill>
                    <a:srgbClr val="E753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On-Going</a:t>
              </a:r>
              <a:r>
                <a:rPr lang="zh-CN" altLang="en-US" sz="2800" dirty="0">
                  <a:solidFill>
                    <a:srgbClr val="E753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endParaRPr kumimoji="0" lang="en-US" altLang="zh-CN" sz="2800" b="0" i="0" u="none" strike="noStrike" cap="none" spc="0" normalizeH="0" baseline="0" dirty="0">
                <a:ln>
                  <a:noFill/>
                </a:ln>
                <a:solidFill>
                  <a:srgbClr val="E75300"/>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endParaRPr>
            </a:p>
          </p:txBody>
        </p:sp>
        <p:sp>
          <p:nvSpPr>
            <p:cNvPr id="17" name="文本框 16"/>
            <p:cNvSpPr txBox="1"/>
            <p:nvPr/>
          </p:nvSpPr>
          <p:spPr>
            <a:xfrm>
              <a:off x="14910552" y="6426787"/>
              <a:ext cx="7159011" cy="20415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457200" marR="0" indent="-457200" algn="l" defTabSz="825500" rtl="0" fontAlgn="auto" latinLnBrk="0" hangingPunct="0">
                <a:lnSpc>
                  <a:spcPct val="150000"/>
                </a:lnSpc>
                <a:spcBef>
                  <a:spcPts val="0"/>
                </a:spcBef>
                <a:spcAft>
                  <a:spcPts val="0"/>
                </a:spcAft>
                <a:buClrTx/>
                <a:buSzTx/>
                <a:buFont typeface="Wingdings" panose="05000000000000000000" pitchFamily="2" charset="2"/>
                <a:buChar char="ü"/>
                <a:tabLst/>
              </a:pPr>
              <a:r>
                <a:rPr kumimoji="0" lang="zh-CN" altLang="en-US" sz="2800" b="0" i="0" u="none" strike="noStrike" cap="none" spc="0" normalizeH="0" baseline="0" dirty="0">
                  <a:ln>
                    <a:noFill/>
                  </a:ln>
                  <a:solidFill>
                    <a:srgbClr val="E75300"/>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rPr>
                <a:t>通用内容模板落地（</a:t>
              </a:r>
              <a:r>
                <a:rPr kumimoji="0" lang="en-US" altLang="zh-CN" sz="2800" b="0" i="0" u="none" strike="noStrike" cap="none" spc="0" normalizeH="0" baseline="0" dirty="0">
                  <a:ln>
                    <a:noFill/>
                  </a:ln>
                  <a:solidFill>
                    <a:srgbClr val="E75300"/>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rPr>
                <a:t>On-Going</a:t>
              </a:r>
              <a:r>
                <a:rPr kumimoji="0" lang="zh-CN" altLang="en-US" sz="2800" b="0" i="0" u="none" strike="noStrike" cap="none" spc="0" normalizeH="0" baseline="0" dirty="0">
                  <a:ln>
                    <a:noFill/>
                  </a:ln>
                  <a:solidFill>
                    <a:srgbClr val="E75300"/>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rPr>
                <a:t>）</a:t>
              </a:r>
              <a:endParaRPr kumimoji="0" lang="en-US" altLang="zh-CN" sz="2800" b="0" i="0" u="none" strike="noStrike" cap="none" spc="0" normalizeH="0" baseline="0" dirty="0">
                <a:ln>
                  <a:noFill/>
                </a:ln>
                <a:solidFill>
                  <a:srgbClr val="E75300"/>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endParaRPr>
            </a:p>
            <a:p>
              <a:pPr marL="457200" indent="-457200" algn="l">
                <a:lnSpc>
                  <a:spcPct val="150000"/>
                </a:lnSpc>
                <a:buFont typeface="Wingdings" panose="05000000000000000000" pitchFamily="2" charset="2"/>
                <a:buChar char="ü"/>
              </a:pPr>
              <a:r>
                <a:rPr lang="zh-CN" altLang="en-US" sz="2800" dirty="0">
                  <a:solidFill>
                    <a:srgbClr val="E753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通用</a:t>
              </a:r>
              <a:r>
                <a:rPr kumimoji="0" lang="zh-CN" altLang="en-US" sz="2800" b="0" i="0" u="none" strike="noStrike" cap="none" spc="0" normalizeH="0" baseline="0" dirty="0">
                  <a:ln>
                    <a:noFill/>
                  </a:ln>
                  <a:solidFill>
                    <a:srgbClr val="E75300"/>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rPr>
                <a:t>架构设计指导</a:t>
              </a:r>
              <a:r>
                <a:rPr lang="zh-CN" altLang="en-US" sz="2800" dirty="0">
                  <a:solidFill>
                    <a:srgbClr val="E753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sz="2800" dirty="0">
                  <a:solidFill>
                    <a:srgbClr val="E753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On-Going</a:t>
              </a:r>
              <a:r>
                <a:rPr lang="zh-CN" altLang="en-US" sz="2800" dirty="0">
                  <a:solidFill>
                    <a:srgbClr val="E753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endParaRPr lang="en-US" altLang="zh-CN" sz="2800" dirty="0">
                <a:solidFill>
                  <a:srgbClr val="E753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457200" indent="-457200" algn="l">
                <a:lnSpc>
                  <a:spcPct val="150000"/>
                </a:lnSpc>
                <a:buFont typeface="Wingdings" panose="05000000000000000000" pitchFamily="2" charset="2"/>
                <a:buChar char="ü"/>
              </a:pPr>
              <a:r>
                <a:rPr kumimoji="0" lang="zh-CN" altLang="en-US" sz="2800" b="0" i="0" u="none" strike="noStrike" cap="none" spc="0" normalizeH="0" baseline="0" dirty="0">
                  <a:ln>
                    <a:noFill/>
                  </a:ln>
                  <a:solidFill>
                    <a:srgbClr val="E75300"/>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rPr>
                <a:t>常见问题与知识库界面区分（</a:t>
              </a:r>
              <a:r>
                <a:rPr kumimoji="0" lang="en-US" altLang="zh-CN" sz="2800" b="0" i="0" u="none" strike="noStrike" cap="none" spc="0" normalizeH="0" baseline="0" dirty="0">
                  <a:ln>
                    <a:noFill/>
                  </a:ln>
                  <a:solidFill>
                    <a:srgbClr val="E75300"/>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rPr>
                <a:t>On-Going</a:t>
              </a:r>
              <a:r>
                <a:rPr kumimoji="0" lang="zh-CN" altLang="en-US" sz="2800" b="0" i="0" u="none" strike="noStrike" cap="none" spc="0" normalizeH="0" baseline="0" dirty="0">
                  <a:ln>
                    <a:noFill/>
                  </a:ln>
                  <a:solidFill>
                    <a:srgbClr val="E75300"/>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rPr>
                <a:t>）</a:t>
              </a:r>
              <a:endParaRPr kumimoji="0" lang="en-US" altLang="zh-CN" sz="2800" b="0" i="0" u="none" strike="noStrike" cap="none" spc="0" normalizeH="0" baseline="0" dirty="0">
                <a:ln>
                  <a:noFill/>
                </a:ln>
                <a:solidFill>
                  <a:srgbClr val="E75300"/>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endParaRPr>
            </a:p>
          </p:txBody>
        </p:sp>
      </p:grpSp>
      <p:sp>
        <p:nvSpPr>
          <p:cNvPr id="10" name="矩形 9"/>
          <p:cNvSpPr/>
          <p:nvPr/>
        </p:nvSpPr>
        <p:spPr>
          <a:xfrm>
            <a:off x="1603486" y="3035514"/>
            <a:ext cx="5478632" cy="718145"/>
          </a:xfrm>
          <a:prstGeom prst="rect">
            <a:avLst/>
          </a:prstGeom>
          <a:ln/>
        </p:spPr>
        <p:style>
          <a:lnRef idx="1">
            <a:schemeClr val="accent4"/>
          </a:lnRef>
          <a:fillRef idx="2">
            <a:schemeClr val="accent4"/>
          </a:fillRef>
          <a:effectRef idx="1">
            <a:schemeClr val="accent4"/>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zh-CN" altLang="en-US" sz="4000" b="0" i="0" u="none" strike="noStrike" cap="none" spc="0" normalizeH="0" baseline="0" dirty="0">
                <a:ln>
                  <a:noFill/>
                </a:ln>
                <a:solidFill>
                  <a:schemeClr val="tx1"/>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rPr>
              <a:t>维度</a:t>
            </a:r>
          </a:p>
        </p:txBody>
      </p:sp>
      <p:sp>
        <p:nvSpPr>
          <p:cNvPr id="20" name="矩形 19"/>
          <p:cNvSpPr/>
          <p:nvPr/>
        </p:nvSpPr>
        <p:spPr>
          <a:xfrm>
            <a:off x="8441182" y="3035513"/>
            <a:ext cx="5478632" cy="718145"/>
          </a:xfrm>
          <a:prstGeom prst="rect">
            <a:avLst/>
          </a:prstGeom>
          <a:ln/>
        </p:spPr>
        <p:style>
          <a:lnRef idx="1">
            <a:schemeClr val="accent5"/>
          </a:lnRef>
          <a:fillRef idx="2">
            <a:schemeClr val="accent5"/>
          </a:fillRef>
          <a:effectRef idx="1">
            <a:schemeClr val="accent5"/>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zh-CN" altLang="en-US" sz="4000" b="0" i="0" u="none" strike="noStrike" cap="none" spc="0" normalizeH="0" baseline="0" dirty="0">
                <a:ln>
                  <a:noFill/>
                </a:ln>
                <a:solidFill>
                  <a:schemeClr val="tx1"/>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rPr>
              <a:t>主要问题</a:t>
            </a:r>
          </a:p>
        </p:txBody>
      </p:sp>
      <p:sp>
        <p:nvSpPr>
          <p:cNvPr id="21" name="矩形 20"/>
          <p:cNvSpPr/>
          <p:nvPr/>
        </p:nvSpPr>
        <p:spPr>
          <a:xfrm>
            <a:off x="15115543" y="3036035"/>
            <a:ext cx="7159011" cy="718145"/>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zh-CN" altLang="en-US" sz="4000" b="0" i="0" u="none" strike="noStrike" cap="none" spc="0" normalizeH="0" baseline="0" dirty="0">
                <a:ln>
                  <a:noFill/>
                </a:ln>
                <a:solidFill>
                  <a:schemeClr val="tx1"/>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rPr>
              <a:t>改进方案</a:t>
            </a:r>
            <a:endParaRPr kumimoji="0" lang="zh-CN" altLang="en-US" sz="2800" b="0" i="0" u="none" strike="noStrike" cap="none" spc="0" normalizeH="0" baseline="0" dirty="0">
              <a:ln>
                <a:noFill/>
              </a:ln>
              <a:solidFill>
                <a:schemeClr val="tx1">
                  <a:lumMod val="50000"/>
                  <a:lumOff val="50000"/>
                </a:schemeClr>
              </a:solidFill>
              <a:effectLst/>
              <a:uFillTx/>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Helvetica Light"/>
            </a:endParaRPr>
          </a:p>
        </p:txBody>
      </p:sp>
      <p:sp>
        <p:nvSpPr>
          <p:cNvPr id="23" name="Shape 134"/>
          <p:cNvSpPr/>
          <p:nvPr/>
        </p:nvSpPr>
        <p:spPr>
          <a:xfrm>
            <a:off x="772820" y="673671"/>
            <a:ext cx="11314316" cy="117365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lnSpc>
                <a:spcPct val="120000"/>
              </a:lnSpc>
              <a:defRPr sz="5800" spc="116">
                <a:solidFill>
                  <a:srgbClr val="373D41"/>
                </a:solidFill>
                <a:latin typeface="FZLanTingHei-M-GBK"/>
                <a:ea typeface="FZLanTingHei-M-GBK"/>
                <a:cs typeface="FZLanTingHei-M-GBK"/>
                <a:sym typeface="FZLanTingHei-M-GBK"/>
              </a:defRPr>
            </a:pPr>
            <a:r>
              <a:rPr lang="zh-CN" altLang="en-US" dirty="0">
                <a:solidFill>
                  <a:srgbClr val="181818"/>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核心问题分析和技术文档改进方案</a:t>
            </a:r>
            <a:endParaRPr dirty="0">
              <a:solidFill>
                <a:srgbClr val="181818"/>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3354060901"/>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5805</TotalTime>
  <Words>715</Words>
  <Application>Microsoft Macintosh PowerPoint</Application>
  <PresentationFormat>自定义</PresentationFormat>
  <Paragraphs>143</Paragraphs>
  <Slides>10</Slides>
  <Notes>10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阿里巴巴普惠体 L</vt:lpstr>
      <vt:lpstr>阿里巴巴普惠体 R</vt:lpstr>
      <vt:lpstr>等线</vt:lpstr>
      <vt:lpstr>FZLanTingHei-M-GBK</vt:lpstr>
      <vt:lpstr>Arial</vt:lpstr>
      <vt:lpstr>Helvetica</vt:lpstr>
      <vt:lpstr>Helvetica Light</vt:lpstr>
      <vt:lpstr>Helvetica Neue</vt:lpstr>
      <vt:lpstr>Wingdings</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CK</dc:creator>
  <cp:lastModifiedBy>Microsoft Office User</cp:lastModifiedBy>
  <cp:revision>83</cp:revision>
  <cp:lastPrinted>2019-12-05T03:18:10Z</cp:lastPrinted>
  <dcterms:modified xsi:type="dcterms:W3CDTF">2019-12-06T16:25:42Z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operty1">
    <vt:lpwstr>E6636BC20180234D78A0072836F0B3D0B2B9B20F180D5BA0ACD98934B1692BD99B4DB138B1645B0C22C9270838465DEB7219212A61D04B311BBFC268784E12DE24FF28AD452794F7F4AF285765D24AEFC8C7E1CC7392221F08C9C19C25E16C38DBC6269B4E3</vt:lpwstr>
  </property>
</Properties>
</file>