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9753600" cx="130048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5a122836_5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415a122836_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/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43307" y="2097541"/>
            <a:ext cx="12118200" cy="37233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/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43307" y="5977553"/>
            <a:ext cx="12118200" cy="2466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>
  <p:cSld name="TITLE_1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b="0" i="0" sz="144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43307" y="4078649"/>
            <a:ext cx="12118200" cy="159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/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97244" y="853618"/>
            <a:ext cx="9056400" cy="7757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502400" y="-237"/>
            <a:ext cx="6502500" cy="975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/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77600" y="5315461"/>
            <a:ext cx="5753100" cy="2342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025067" y="1373061"/>
            <a:ext cx="5457000" cy="70071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43307" y="8022424"/>
            <a:ext cx="8531700" cy="11475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/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shin-yu-wu-175ba9160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hyperlink" Target="https://www.linkedin.com/in/yaohan-jia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hyperlink" Target="https://www.linkedin.com/in/shan-xiao-201050139/" TargetMode="External"/><Relationship Id="rId6" Type="http://schemas.openxmlformats.org/officeDocument/2006/relationships/hyperlink" Target="https://www.linkedin.com/in/hsuan-ouyang-07baaab1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linkedin.com/in/sheng-xu-47271213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4294967295" type="ctrTitle"/>
          </p:nvPr>
        </p:nvSpPr>
        <p:spPr>
          <a:xfrm>
            <a:off x="247750" y="4438106"/>
            <a:ext cx="121920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b="0" i="0" lang="en-US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SuperHealthyYou!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406400" y="7093037"/>
            <a:ext cx="64347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GROUP 1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Partner 1 Shin-Yu Wu        |</a:t>
            </a: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shinyuw@andrew.cmu.edu</a:t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Partner 2 Yaohan Jiang</a:t>
            </a: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    |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 yaohanj@andrew.cmu.edu</a:t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  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Partner 3 Shan Xiao          |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shanxiao@andrew.cmu.edu</a:t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Partner 4 Hsuan Ouyang  |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houyang@andrew.cmu.edu</a:t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Partner 5 Sheng Xu          |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latin typeface="Avenir"/>
                <a:ea typeface="Avenir"/>
                <a:cs typeface="Avenir"/>
                <a:sym typeface="Avenir"/>
              </a:rPr>
              <a:t>shengxu@andrew.cmu.edu</a:t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does your company make money?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We charge from food suppliers, farmers, retailers when users buy their products through our website or app.</a:t>
            </a:r>
            <a:endParaRPr sz="2800">
              <a:solidFill>
                <a:schemeClr val="dk1"/>
              </a:solidFill>
            </a:endParaRPr>
          </a:p>
          <a:p>
            <a:pPr indent="0" lvl="0" marL="444500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Subscription fee for premium account.</a:t>
            </a:r>
            <a:endParaRPr sz="2800">
              <a:solidFill>
                <a:schemeClr val="dk1"/>
              </a:solidFill>
            </a:endParaRPr>
          </a:p>
          <a:p>
            <a:pPr indent="0" lvl="0" marL="444500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Cooperate with gyms, hospitals, Dietitians, fitness tracker companies and charge advertisement fee from them.</a:t>
            </a:r>
            <a:endParaRPr sz="2800">
              <a:solidFill>
                <a:schemeClr val="dk1"/>
              </a:solidFill>
            </a:endParaRPr>
          </a:p>
          <a:p>
            <a:pPr indent="-217805" lvl="0" marL="4445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2266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Pricing details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commission fee: 10% per order (from food package supplier):</a:t>
            </a:r>
            <a:endParaRPr sz="36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/>
              <a:t>premium account: $10 per month</a:t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/>
              <a:t>advertisement fee: $100 per month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lang="en-US" sz="2800"/>
              <a:t>     </a:t>
            </a: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Include metrics, e.g.:</a:t>
            </a:r>
            <a:endParaRPr/>
          </a:p>
          <a:p>
            <a:pPr indent="-4445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Average Order Value (AOV)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Estimated number of order for a month: 100</a:t>
            </a:r>
            <a:endParaRPr sz="2800"/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Estimated revenue per month: $450</a:t>
            </a:r>
            <a:endParaRPr sz="2800"/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$150 (food suppliers, farmers, retailers) + $100 (gym advertisement) + $200 (subscription fee) = $450</a:t>
            </a:r>
            <a:endParaRPr sz="2800"/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AOV = 4.5</a:t>
            </a:r>
            <a:endParaRPr sz="2800"/>
          </a:p>
          <a:p>
            <a:pPr indent="-4445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Lifetime Value (LTV)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$4.5 * 12 * 2 = $108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Frame the competition:</a:t>
            </a:r>
            <a:endParaRPr/>
          </a:p>
          <a:p>
            <a:pPr indent="-4445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Who are the key players?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MyFitnessPal, Lifesum, Calm, Prepped etc.</a:t>
            </a:r>
            <a:endParaRPr sz="2800"/>
          </a:p>
          <a:p>
            <a:pPr indent="-444500" lvl="1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are you differentiated?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 provide a mix of suggestions, including nutrition, diet and fitness, by using a </a:t>
            </a:r>
            <a:r>
              <a:rPr lang="en-US" sz="2800"/>
              <a:t>magic</a:t>
            </a:r>
            <a:r>
              <a:rPr lang="en-US" sz="2800"/>
              <a:t> formula which can combine them perfectly. We also collaborate with hospitals, food suppliers and gyms to provide direct information.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/ GO-TO-MARKET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06400" y="1312333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64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your customer acquisition approach?</a:t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We will pay for advertisement on Facebook, Google at the beginning.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After accumulating a solid base of customers, we offer discounts to 	loyal customers if they bring in their friends to us.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Annual 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members can share their memberships with a friend for one 	month. The friend might join us after this year.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64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are key drivers and potential milestones?</a:t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Key drivers: health consciousness, accuracy and feasibility of our diet 	suggestions, popularity of gyms. Potential milestones: reach a customer size of </a:t>
            </a:r>
            <a:r>
              <a:rPr lang="en-US" sz="2800"/>
              <a:t>100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500, 1000, 10,000, 100,000.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Team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Approach / Solution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498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498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Go-to-Market</a:t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4294967295"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idx="4294967295" type="body"/>
          </p:nvPr>
        </p:nvSpPr>
        <p:spPr>
          <a:xfrm>
            <a:off x="406400" y="2918717"/>
            <a:ext cx="12192000" cy="3916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b="0" i="0" lang="en-US" sz="4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your vision?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b="0" i="0" lang="en-US" sz="4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Helping people liv</a:t>
            </a:r>
            <a:r>
              <a:rPr lang="en-US" sz="4800">
                <a:solidFill>
                  <a:srgbClr val="222222"/>
                </a:solidFill>
              </a:rPr>
              <a:t>e</a:t>
            </a:r>
            <a:r>
              <a:rPr b="0" i="0" lang="en-US" sz="4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healthy </a:t>
            </a:r>
            <a:r>
              <a:rPr lang="en-US" sz="4800">
                <a:solidFill>
                  <a:srgbClr val="222222"/>
                </a:solidFill>
              </a:rPr>
              <a:t>lives</a:t>
            </a:r>
            <a:r>
              <a:rPr b="0" i="0" lang="en-US" sz="4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0" i="0" sz="34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For each team member, include: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Photo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Name (and link to LinkedIn profile)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Title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489200" y="1820542"/>
            <a:ext cx="10109200" cy="17519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Founder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Shin-Yu Wu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LinkedIn：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https://www.linkedin.com/in/shin-yu-wu-175ba9160/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Experience: Data analyst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0" y="1507065"/>
            <a:ext cx="1808480" cy="244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640" y="4403297"/>
            <a:ext cx="2032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2489200" y="4403297"/>
            <a:ext cx="9997440" cy="24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Founder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Yaohan Jiang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LinkedIn: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https://www.linkedin.com/in/yaohan-jiang/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Experience: Data analyst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80" y="490219"/>
            <a:ext cx="2113280" cy="21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45" y="2603499"/>
            <a:ext cx="2100580" cy="28982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007360" y="490219"/>
            <a:ext cx="9997440" cy="9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3007335" y="490218"/>
            <a:ext cx="99975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Founder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Shan Xiao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LinkedIn: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https://www.linkedin.com/in/shan-xiao-201050139/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Experience: Data analyst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007360" y="2798554"/>
            <a:ext cx="9997440" cy="196483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Founder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Hsuan Ouyang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LinkedIn: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https://www.linkedin.com/in/hsuan-ouyang-07baaab1/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Experience: Data analyst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710" y="5501768"/>
            <a:ext cx="2203450" cy="311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007360" y="5785692"/>
            <a:ext cx="9997440" cy="9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Founder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Sheng Xu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LinkedIn: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8"/>
              </a:rPr>
              <a:t>https://www.linkedin.com/in/sheng-xu-472712138/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Experience: Data analyst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(CUSTOMER PAIN)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06400" y="1004450"/>
            <a:ext cx="12192000" cy="60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3050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the customer pain point?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- </a:t>
            </a:r>
            <a:r>
              <a:rPr lang="en-US" sz="2800"/>
              <a:t>Eating disorder and sports anxiety.</a:t>
            </a:r>
            <a:endParaRPr sz="2800"/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- Time-consuming meal </a:t>
            </a:r>
            <a:r>
              <a:rPr lang="en-US" sz="2800"/>
              <a:t>preparation</a:t>
            </a:r>
            <a:r>
              <a:rPr lang="en-US" sz="2800"/>
              <a:t>.</a:t>
            </a:r>
            <a:endParaRPr b="0" i="0" sz="28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the current solution for this pain?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lang="en-US" sz="3600"/>
              <a:t>	- </a:t>
            </a:r>
            <a:r>
              <a:rPr lang="en-US" sz="2800"/>
              <a:t>One stop service for smart-eating and time-saving meal solution.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/>
              <a:t>     - Custom recommended daily calorie intake. </a:t>
            </a:r>
            <a:endParaRPr sz="2800"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/>
              <a:t>   - Accurately estimate sports calorie burned.</a:t>
            </a:r>
            <a:endParaRPr sz="2800"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much does it cost? </a:t>
            </a:r>
            <a:endParaRPr/>
          </a:p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/>
              <a:t>  - </a:t>
            </a:r>
            <a:r>
              <a:rPr lang="en-US" sz="2800"/>
              <a:t>Free, but customers can choose to upgrade for premium membership. If any, pay for the food package and gym fee.</a:t>
            </a:r>
            <a:endParaRPr sz="2800"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Why is it broken? 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  - </a:t>
            </a:r>
            <a:r>
              <a:rPr lang="en-US" sz="2800"/>
              <a:t>Time-consuming and costly.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SOLUTION / PRODUCT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06400" y="1679944"/>
            <a:ext cx="12118754" cy="53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2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64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Explain your product</a:t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Provid</a:t>
            </a:r>
            <a:r>
              <a:rPr lang="en-US" sz="2800"/>
              <a:t>e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healthy diet plans and recommend meal recipes for customers.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Customers can directly buy packages of food from our website. Further, we also help customer to choose the most suitable </a:t>
            </a:r>
            <a:r>
              <a:rPr lang="en-US" sz="2800"/>
              <a:t>fitness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plan.</a:t>
            </a:r>
            <a:endParaRPr/>
          </a:p>
          <a:p>
            <a:pPr indent="-4464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Articulate the value proposition </a:t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eople nowadays are usually too busy to l</a:t>
            </a:r>
            <a:r>
              <a:rPr lang="en-US" sz="2800"/>
              <a:t>ead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a healthy life. We create an opportunity for them to </a:t>
            </a:r>
            <a:r>
              <a:rPr lang="en-US" sz="2800"/>
              <a:t>achieve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a healthy fitness plan.</a:t>
            </a:r>
            <a:endParaRPr/>
          </a:p>
          <a:p>
            <a:pPr indent="-4464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Demonstrate the impact on your customer (dollars / time saved, etc.) </a:t>
            </a:r>
            <a:endParaRPr sz="36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ustomers </a:t>
            </a:r>
            <a:r>
              <a:rPr lang="en-US" sz="2800"/>
              <a:t>only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need to spend little money </a:t>
            </a:r>
            <a:r>
              <a:rPr lang="en-US" sz="2800"/>
              <a:t>for 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their own diet and exercise plans.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6000" u="none" cap="none" strike="noStrik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Describe your market / target custome</a:t>
            </a:r>
            <a:r>
              <a:rPr lang="en-US" sz="3600"/>
              <a:t>r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People who want to control their weight and their daily diet.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big is the market? 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whole population from 20-50 ages.</a:t>
            </a:r>
            <a:endParaRPr sz="2800"/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b="0" i="0" lang="en-US" sz="3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0" i="0" sz="3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r>
              <a:rPr lang="en-US" sz="2800"/>
              <a:t>One stop service for nutrition support and online healthy food (food package) shopping.</a:t>
            </a:r>
            <a:endParaRPr sz="2800"/>
          </a:p>
        </p:txBody>
      </p:sp>
      <p:sp>
        <p:nvSpPr>
          <p:cNvPr id="119" name="Google Shape;119;p23"/>
          <p:cNvSpPr txBox="1"/>
          <p:nvPr/>
        </p:nvSpPr>
        <p:spPr>
          <a:xfrm>
            <a:off x="6101475" y="4723725"/>
            <a:ext cx="10444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