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eatureSelectionWith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FeatureSelectionWithTrees</a:t>
            </a:r>
          </a:p>
        </p:txBody>
      </p:sp>
      <p:sp>
        <p:nvSpPr>
          <p:cNvPr id="9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850" y="1473200"/>
            <a:ext cx="7327900" cy="4543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eatureSelectionWith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FeatureSelectionWithTrees</a:t>
            </a:r>
          </a:p>
        </p:txBody>
      </p:sp>
      <p:sp>
        <p:nvSpPr>
          <p:cNvPr id="99" name="The most important feature is LotArea, Lot size in square feet."/>
          <p:cNvSpPr txBox="1"/>
          <p:nvPr>
            <p:ph type="body" sz="quarter" idx="1"/>
          </p:nvPr>
        </p:nvSpPr>
        <p:spPr>
          <a:xfrm>
            <a:off x="1964140" y="6026959"/>
            <a:ext cx="5215720" cy="265256"/>
          </a:xfrm>
          <a:prstGeom prst="rect">
            <a:avLst/>
          </a:prstGeom>
        </p:spPr>
        <p:txBody>
          <a:bodyPr/>
          <a:lstStyle>
            <a:lvl1pPr marL="137160" indent="-137160" defTabSz="365760">
              <a:spcBef>
                <a:spcPts val="300"/>
              </a:spcBef>
              <a:defRPr sz="1280"/>
            </a:lvl1pPr>
          </a:lstStyle>
          <a:p>
            <a:pPr/>
            <a:r>
              <a:t>The most important feature is LotArea, Lot size in square feet.</a:t>
            </a:r>
          </a:p>
        </p:txBody>
      </p:sp>
      <p:pic>
        <p:nvPicPr>
          <p:cNvPr id="1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140402"/>
            <a:ext cx="9144001" cy="3747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2935" y="2466008"/>
            <a:ext cx="3223544" cy="2794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2053" y="2382155"/>
            <a:ext cx="2603672" cy="1754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 into models</a:t>
            </a:r>
          </a:p>
        </p:txBody>
      </p:sp>
      <p:pic>
        <p:nvPicPr>
          <p:cNvPr id="1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7409" y="2141644"/>
            <a:ext cx="4409809" cy="2861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18725" y="2066358"/>
            <a:ext cx="4975596" cy="31879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Remove outliers</a:t>
            </a:r>
          </a:p>
        </p:txBody>
      </p:sp>
      <p:pic>
        <p:nvPicPr>
          <p:cNvPr id="1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557" y="1078012"/>
            <a:ext cx="4239243" cy="2856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3726760"/>
            <a:ext cx="4387758" cy="2959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80298" y="1314304"/>
            <a:ext cx="4159597" cy="2707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17844" y="4015454"/>
            <a:ext cx="4144099" cy="2691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Remove outliers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322" y="1823827"/>
            <a:ext cx="7263411" cy="449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Remove outliers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150" y="1759791"/>
            <a:ext cx="6235700" cy="398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og transform 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 transform y</a:t>
            </a:r>
          </a:p>
        </p:txBody>
      </p:sp>
      <p:sp>
        <p:nvSpPr>
          <p:cNvPr id="12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915" y="2652788"/>
            <a:ext cx="4641276" cy="3110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9782" y="2643609"/>
            <a:ext cx="4744289" cy="3129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28" name="RMS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3172" indent="-233172" defTabSz="621791">
              <a:spcBef>
                <a:spcPts val="500"/>
              </a:spcBef>
              <a:defRPr sz="2176"/>
            </a:pPr>
            <a:r>
              <a:t>RMSE:</a:t>
            </a:r>
          </a:p>
          <a:p>
            <a:pPr marL="233172" indent="-233172" defTabSz="621791">
              <a:spcBef>
                <a:spcPts val="500"/>
              </a:spcBef>
              <a:defRPr sz="2176"/>
            </a:pPr>
            <a:r>
              <a:t>ExtraTrees 27048.08</a:t>
            </a:r>
          </a:p>
          <a:p>
            <a:pPr marL="233172" indent="-233172" defTabSz="621791">
              <a:spcBef>
                <a:spcPts val="500"/>
              </a:spcBef>
              <a:defRPr sz="2176"/>
            </a:pPr>
            <a:r>
              <a:t>Lasso 26802.87</a:t>
            </a:r>
          </a:p>
          <a:p>
            <a:pPr marL="233172" indent="-233172" defTabSz="621791">
              <a:spcBef>
                <a:spcPts val="500"/>
              </a:spcBef>
              <a:defRPr sz="2176"/>
            </a:pPr>
            <a:r>
              <a:t>Ridge 30723.94</a:t>
            </a:r>
          </a:p>
          <a:p>
            <a:pPr marL="233172" indent="-233172" defTabSz="621791">
              <a:spcBef>
                <a:spcPts val="500"/>
              </a:spcBef>
              <a:defRPr sz="2176"/>
            </a:pPr>
            <a:r>
              <a:t>Bagging Lasso 37058.150</a:t>
            </a:r>
          </a:p>
          <a:p>
            <a:pPr marL="233172" indent="-233172" defTabSz="621791">
              <a:spcBef>
                <a:spcPts val="500"/>
              </a:spcBef>
              <a:defRPr sz="2176"/>
            </a:pPr>
            <a:r>
              <a:t>Bagging Ridge 36500.47</a:t>
            </a:r>
          </a:p>
          <a:p>
            <a:pPr marL="233172" indent="-233172" defTabSz="621791">
              <a:spcBef>
                <a:spcPts val="500"/>
              </a:spcBef>
              <a:defRPr sz="2176"/>
            </a:pPr>
            <a:r>
              <a:t>Lasso with sheared data 19150.15</a:t>
            </a:r>
          </a:p>
          <a:p>
            <a:pPr marL="233172" indent="-233172" defTabSz="621791">
              <a:spcBef>
                <a:spcPts val="500"/>
              </a:spcBef>
              <a:defRPr sz="2176"/>
            </a:pPr>
            <a:r>
              <a:t>Lasso with log transformed y 0.124385</a:t>
            </a:r>
          </a:p>
          <a:p>
            <a:pPr marL="233172" indent="-233172" defTabSz="621791">
              <a:spcBef>
                <a:spcPts val="500"/>
              </a:spcBef>
              <a:defRPr sz="2176"/>
            </a:pPr>
            <a:r>
              <a:t>Ridge with log transformed y 0.134803</a:t>
            </a:r>
          </a:p>
          <a:p>
            <a:pPr marL="233172" indent="-233172" defTabSz="621791">
              <a:spcBef>
                <a:spcPts val="500"/>
              </a:spcBef>
              <a:defRPr sz="2176"/>
            </a:pPr>
          </a:p>
          <a:p>
            <a:pPr marL="233172" indent="-233172" defTabSz="621791">
              <a:spcBef>
                <a:spcPts val="500"/>
              </a:spcBef>
              <a:defRPr sz="2176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