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6" r:id="rId2"/>
    <p:sldId id="284" r:id="rId3"/>
    <p:sldId id="285" r:id="rId4"/>
    <p:sldId id="287" r:id="rId5"/>
    <p:sldId id="288" r:id="rId6"/>
    <p:sldId id="289" r:id="rId7"/>
    <p:sldId id="292" r:id="rId8"/>
    <p:sldId id="2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6"/>
    <p:restoredTop sz="94666"/>
  </p:normalViewPr>
  <p:slideViewPr>
    <p:cSldViewPr snapToGrid="0">
      <p:cViewPr varScale="1">
        <p:scale>
          <a:sx n="41" d="100"/>
          <a:sy n="41" d="100"/>
        </p:scale>
        <p:origin x="43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965BE-B580-4117-BBF5-5EE1EF30681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1C872-6A41-4695-BD74-5C3BEF24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C424-7EE7-405D-8505-048AC21E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4272C-8A1D-46CF-BD54-C1B4EDE7A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5BDB6-19A8-4296-8E6D-FC040582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4F55-6EB2-4CEB-BC91-135579D4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E5AB-9657-4114-9117-B35E6797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0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F499-393A-420D-A8E0-E40957E0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ABC46-5980-4FF5-9B14-3A05BDE43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E295-AD70-4A96-8454-5F7B0228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D0A5-ABBE-4C5A-A733-7AB08154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3B3AF-B2EA-49DA-BE83-7CB5C68C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F7C45-D178-4A34-9CE8-E0B51F36A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01125-869A-4835-97E3-EC0EFD198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F0F2E-9276-40E2-AE75-C4D350D2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0DF53-B09B-4D2F-8B05-2C16F412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8D39B-9D1F-48CD-9D72-D78C3B31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1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99E0-74F0-4F90-A700-57AD5091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F6E3-A134-40FA-A4B6-A6C904F1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72BF6-78D9-441B-9DB2-EF4CC837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D7256-258C-410A-BCF6-57D71014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B548-6A90-4F86-A2AE-88F90799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0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03FB-B7A7-4135-AD26-12C405BF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19769-C768-401F-9818-698B5D8A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CCF9A-FAD7-43E9-AB52-B600E3EA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78EC7-78CF-4B5F-84FA-E1E437FB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52521-53DF-4AE1-80C4-1712B30C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DB17-6BCF-4DF3-B30B-6A8E8DF9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88F6-349D-40D5-8B28-DAC6A824C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54980-49A3-4CF7-8182-CB63FA0FF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8C9FC-9950-4D9D-869D-AC049212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4F1B9-5B75-46D2-B4C6-8C14238A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D849E-A403-4629-B36B-3E3DAD01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8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3BBD-7344-46A9-9D61-962FB93A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7D30F-F556-4734-8FED-AA2960A20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1B78F-BF69-4B28-871F-86783250A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FA9E3-5696-4740-B299-EF6ACE279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60C9B-1328-424D-9F9B-DA4B85161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865B9-D3A8-45F5-A078-1030111B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AEF87-A6A9-403F-AED8-F0D388AD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9BE24-9C96-452D-9C62-BBEE25DA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A344-8E99-459F-AEFB-2BAE2BB9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ED0B6-0CB9-4C75-8BE8-BB96360B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4DA08-9EBD-4F2E-A3EB-EBD5600D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6DA9C-A184-47E9-B823-37F4CDEB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6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71CBB-38A8-4C53-BA7B-CCB7BC91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9267E-7983-44D9-B907-B70ACA0C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7A6F6-ACB7-46A2-AEE6-5BB057AE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9AE0-8395-46B4-BA30-726CA8B1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699E-6917-4850-8A79-2736E5486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C990B-9E01-42AB-AFFF-A8D604EBC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9E28D-A9D9-4F0C-A1C3-6055B243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E2CA4-D1E2-47DB-9442-532E07D1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240BC-7A97-4AEB-A2A4-F6816422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5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A866-DD9B-41B9-89A6-1D5737E9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EEA28-946E-4C77-9E97-069A6766F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C9F02-E919-44B2-A82E-BF3F45595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9DF27-0886-41AD-BFB0-58751D3B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D3580-A63C-4DB3-BE73-4DB00FDE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430FB-62C0-4343-94F7-D72B4058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AF24D-F577-42F3-9D8D-F8D845EA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740DA-63F4-43E2-BB4A-54F866C29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B003-1847-4B5F-ABC9-DC9CFF9C8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FB55-88EE-40D2-8EFE-69DDBDB124E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BA02-7DD0-498C-ABCB-DC49FFFA9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7636-3F86-4363-9163-8C094C520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4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Identify</a:t>
            </a:r>
            <a:r>
              <a:rPr lang="zh-CN" alt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zh-CN" alt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Remove</a:t>
            </a:r>
            <a:r>
              <a:rPr lang="zh-CN" alt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Outliers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0C80D7-FD04-DA49-84C9-26A712341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008" y="276031"/>
            <a:ext cx="5541644" cy="4179295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7B018E-4F5B-214F-87D5-83FAE8A1F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007" y="4694323"/>
            <a:ext cx="5541644" cy="192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8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Fit</a:t>
            </a:r>
            <a:r>
              <a:rPr lang="zh-CN" alt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D10FAD-CF3E-0D47-8D2E-E1065E17326A}"/>
              </a:ext>
            </a:extLst>
          </p:cNvPr>
          <p:cNvSpPr/>
          <p:nvPr/>
        </p:nvSpPr>
        <p:spPr>
          <a:xfrm>
            <a:off x="4054778" y="745481"/>
            <a:ext cx="6692554" cy="5759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Linear Regression: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sklearn.linear_model.Ridge</a:t>
            </a:r>
            <a:endParaRPr lang="en-US" sz="2400" b="1" dirty="0"/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sklearn.linear_model.Lasso</a:t>
            </a:r>
            <a:endParaRPr lang="en-US" sz="2400" dirty="0"/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sklearn.linear_model.ElasticNet</a:t>
            </a:r>
            <a:endParaRPr lang="en-US" sz="2400" b="1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Support Vector Machines: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sklearn.svm.LinearSVR</a:t>
            </a:r>
            <a:endParaRPr lang="en-US" sz="2400" dirty="0"/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sklearn.svm.SVR</a:t>
            </a:r>
            <a:endParaRPr lang="en-US" sz="24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Nearest </a:t>
            </a:r>
            <a:r>
              <a:rPr lang="en-US" sz="2400" dirty="0" err="1"/>
              <a:t>Neighbours</a:t>
            </a:r>
            <a:r>
              <a:rPr lang="en-US" sz="2400" dirty="0"/>
              <a:t>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sklearn.neighbors.KNearestNeighborsRegressor</a:t>
            </a:r>
            <a:endParaRPr lang="en-US" sz="24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Tree Based: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sklearn.ensemble.RandomForestRegressor</a:t>
            </a:r>
            <a:endParaRPr lang="en-US" sz="2400" b="1" dirty="0"/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sklearn.ensemble.GradientBoostingRegressor</a:t>
            </a:r>
            <a:endParaRPr lang="en-US" sz="2400" dirty="0"/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xgboost.XGBRegressor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290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>
                <a:solidFill>
                  <a:srgbClr val="FFFFFF"/>
                </a:solidFill>
              </a:rPr>
              <a:t>Train</a:t>
            </a:r>
            <a:r>
              <a:rPr lang="zh-CN" altLang="en-US" sz="2600" b="1">
                <a:solidFill>
                  <a:srgbClr val="FFFFFF"/>
                </a:solidFill>
              </a:rPr>
              <a:t> </a:t>
            </a:r>
            <a:r>
              <a:rPr lang="en-US" altLang="zh-CN" sz="2600" b="1">
                <a:solidFill>
                  <a:srgbClr val="FFFFFF"/>
                </a:solidFill>
              </a:rPr>
              <a:t>Model</a:t>
            </a:r>
            <a:r>
              <a:rPr lang="zh-CN" altLang="en-US" sz="2600" b="1">
                <a:solidFill>
                  <a:srgbClr val="FFFFFF"/>
                </a:solidFill>
              </a:rPr>
              <a:t> </a:t>
            </a:r>
            <a:r>
              <a:rPr lang="en-US" altLang="zh-CN" sz="2600" b="1">
                <a:solidFill>
                  <a:srgbClr val="FFFFFF"/>
                </a:solidFill>
              </a:rPr>
              <a:t>Function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871284-7207-F842-939F-9A3D81B2B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9945" y="384256"/>
            <a:ext cx="6219570" cy="6089488"/>
          </a:xfrm>
        </p:spPr>
      </p:pic>
    </p:spTree>
    <p:extLst>
      <p:ext uri="{BB962C8B-B14F-4D97-AF65-F5344CB8AC3E}">
        <p14:creationId xmlns:p14="http://schemas.microsoft.com/office/powerpoint/2010/main" val="20171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dirty="0">
                <a:solidFill>
                  <a:srgbClr val="FFFFFF"/>
                </a:solidFill>
              </a:rPr>
              <a:t>Elastic</a:t>
            </a:r>
            <a:r>
              <a:rPr lang="zh-CN" altLang="en-US" sz="2600" b="1" dirty="0">
                <a:solidFill>
                  <a:srgbClr val="FFFFFF"/>
                </a:solidFill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Net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FF105-C343-0347-8B42-7706019D2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273" y="1110819"/>
            <a:ext cx="7776647" cy="4351338"/>
          </a:xfrm>
        </p:spPr>
      </p:pic>
    </p:spTree>
    <p:extLst>
      <p:ext uri="{BB962C8B-B14F-4D97-AF65-F5344CB8AC3E}">
        <p14:creationId xmlns:p14="http://schemas.microsoft.com/office/powerpoint/2010/main" val="390050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dirty="0">
                <a:solidFill>
                  <a:srgbClr val="FFFFFF"/>
                </a:solidFill>
              </a:rPr>
              <a:t>Random</a:t>
            </a:r>
            <a:r>
              <a:rPr lang="zh-CN" altLang="en-US" sz="2600" b="1" dirty="0">
                <a:solidFill>
                  <a:srgbClr val="FFFFFF"/>
                </a:solidFill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Forest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4818D6-7087-5645-B6D8-D99C08AD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727" y="1062695"/>
            <a:ext cx="7546856" cy="473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5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dirty="0">
                <a:solidFill>
                  <a:srgbClr val="FFFFFF"/>
                </a:solidFill>
              </a:rPr>
              <a:t>Compare</a:t>
            </a:r>
            <a:r>
              <a:rPr lang="zh-CN" altLang="en-US" sz="2600" b="1" dirty="0">
                <a:solidFill>
                  <a:srgbClr val="FFFFFF"/>
                </a:solidFill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Model</a:t>
            </a:r>
            <a:r>
              <a:rPr lang="zh-CN" altLang="en-US" sz="2600" b="1" dirty="0">
                <a:solidFill>
                  <a:srgbClr val="FFFFFF"/>
                </a:solidFill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with</a:t>
            </a:r>
            <a:r>
              <a:rPr lang="zh-CN" altLang="en-US" sz="2600" b="1" dirty="0">
                <a:solidFill>
                  <a:srgbClr val="FFFFFF"/>
                </a:solidFill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log(y)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01505DA-7D9D-744D-ADAD-B2B11B83F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275840"/>
              </p:ext>
            </p:extLst>
          </p:nvPr>
        </p:nvGraphicFramePr>
        <p:xfrm>
          <a:off x="4293624" y="1046136"/>
          <a:ext cx="6997185" cy="4358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437">
                  <a:extLst>
                    <a:ext uri="{9D8B030D-6E8A-4147-A177-3AD203B41FA5}">
                      <a16:colId xmlns:a16="http://schemas.microsoft.com/office/drawing/2014/main" val="118935548"/>
                    </a:ext>
                  </a:extLst>
                </a:gridCol>
                <a:gridCol w="1399437">
                  <a:extLst>
                    <a:ext uri="{9D8B030D-6E8A-4147-A177-3AD203B41FA5}">
                      <a16:colId xmlns:a16="http://schemas.microsoft.com/office/drawing/2014/main" val="644664566"/>
                    </a:ext>
                  </a:extLst>
                </a:gridCol>
                <a:gridCol w="1399437">
                  <a:extLst>
                    <a:ext uri="{9D8B030D-6E8A-4147-A177-3AD203B41FA5}">
                      <a16:colId xmlns:a16="http://schemas.microsoft.com/office/drawing/2014/main" val="2958093699"/>
                    </a:ext>
                  </a:extLst>
                </a:gridCol>
                <a:gridCol w="1399437">
                  <a:extLst>
                    <a:ext uri="{9D8B030D-6E8A-4147-A177-3AD203B41FA5}">
                      <a16:colId xmlns:a16="http://schemas.microsoft.com/office/drawing/2014/main" val="1033298096"/>
                    </a:ext>
                  </a:extLst>
                </a:gridCol>
                <a:gridCol w="1399437">
                  <a:extLst>
                    <a:ext uri="{9D8B030D-6E8A-4147-A177-3AD203B41FA5}">
                      <a16:colId xmlns:a16="http://schemas.microsoft.com/office/drawing/2014/main" val="2961591466"/>
                    </a:ext>
                  </a:extLst>
                </a:gridCol>
              </a:tblGrid>
              <a:tr h="10896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square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(R2)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Root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Mean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Square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Error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(RMSE)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Standard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Deviation</a:t>
                      </a:r>
                    </a:p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std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547106"/>
                  </a:ext>
                </a:extLst>
              </a:tr>
              <a:tr h="1089671">
                <a:tc>
                  <a:txBody>
                    <a:bodyPr/>
                    <a:lstStyle/>
                    <a:p>
                      <a:r>
                        <a:rPr lang="en-US" altLang="zh-CN" dirty="0"/>
                        <a:t>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0.9457976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0.065238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07038"/>
                  </a:ext>
                </a:extLst>
              </a:tr>
              <a:tr h="1089671">
                <a:tc>
                  <a:txBody>
                    <a:bodyPr/>
                    <a:lstStyle/>
                    <a:p>
                      <a:r>
                        <a:rPr lang="en-US" altLang="zh-CN" dirty="0"/>
                        <a:t>Elastic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0.947305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0.0703736</a:t>
                      </a:r>
                      <a:r>
                        <a:rPr lang="en-US" altLang="zh-CN" sz="1800" kern="1200" dirty="0">
                          <a:effectLst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0.0838486</a:t>
                      </a:r>
                      <a:r>
                        <a:rPr lang="en-US" altLang="zh-CN" sz="1800" kern="1200" dirty="0">
                          <a:effectLst/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0.00670768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26707"/>
                  </a:ext>
                </a:extLst>
              </a:tr>
              <a:tr h="1089671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0.9877892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0.0335196</a:t>
                      </a:r>
                      <a:r>
                        <a:rPr lang="en-US" altLang="zh-CN" sz="1800" kern="1200" dirty="0">
                          <a:effectLst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0.091246</a:t>
                      </a:r>
                      <a:r>
                        <a:rPr lang="en-US" altLang="zh-CN" sz="1800" kern="1200" dirty="0">
                          <a:effectLst/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0.0050142</a:t>
                      </a:r>
                      <a:r>
                        <a:rPr lang="en-US" altLang="zh-CN" sz="1800" kern="1200" dirty="0">
                          <a:effectLst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17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0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dirty="0">
                <a:solidFill>
                  <a:srgbClr val="FFFFFF"/>
                </a:solidFill>
              </a:rPr>
              <a:t>Compare</a:t>
            </a:r>
            <a:r>
              <a:rPr lang="zh-CN" altLang="en-US" sz="2600" b="1" dirty="0">
                <a:solidFill>
                  <a:srgbClr val="FFFFFF"/>
                </a:solidFill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Model</a:t>
            </a:r>
            <a:r>
              <a:rPr lang="zh-CN" altLang="en-US" sz="2600" b="1" dirty="0">
                <a:solidFill>
                  <a:srgbClr val="FFFFFF"/>
                </a:solidFill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without</a:t>
            </a:r>
            <a:r>
              <a:rPr lang="zh-CN" altLang="en-US" sz="2600" b="1" dirty="0">
                <a:solidFill>
                  <a:srgbClr val="FFFFFF"/>
                </a:solidFill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log(y)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01505DA-7D9D-744D-ADAD-B2B11B83F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312815"/>
              </p:ext>
            </p:extLst>
          </p:nvPr>
        </p:nvGraphicFramePr>
        <p:xfrm>
          <a:off x="4293624" y="1046136"/>
          <a:ext cx="6997185" cy="4358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437">
                  <a:extLst>
                    <a:ext uri="{9D8B030D-6E8A-4147-A177-3AD203B41FA5}">
                      <a16:colId xmlns:a16="http://schemas.microsoft.com/office/drawing/2014/main" val="118935548"/>
                    </a:ext>
                  </a:extLst>
                </a:gridCol>
                <a:gridCol w="1399437">
                  <a:extLst>
                    <a:ext uri="{9D8B030D-6E8A-4147-A177-3AD203B41FA5}">
                      <a16:colId xmlns:a16="http://schemas.microsoft.com/office/drawing/2014/main" val="644664566"/>
                    </a:ext>
                  </a:extLst>
                </a:gridCol>
                <a:gridCol w="1399437">
                  <a:extLst>
                    <a:ext uri="{9D8B030D-6E8A-4147-A177-3AD203B41FA5}">
                      <a16:colId xmlns:a16="http://schemas.microsoft.com/office/drawing/2014/main" val="2958093699"/>
                    </a:ext>
                  </a:extLst>
                </a:gridCol>
                <a:gridCol w="1399437">
                  <a:extLst>
                    <a:ext uri="{9D8B030D-6E8A-4147-A177-3AD203B41FA5}">
                      <a16:colId xmlns:a16="http://schemas.microsoft.com/office/drawing/2014/main" val="1033298096"/>
                    </a:ext>
                  </a:extLst>
                </a:gridCol>
                <a:gridCol w="1399437">
                  <a:extLst>
                    <a:ext uri="{9D8B030D-6E8A-4147-A177-3AD203B41FA5}">
                      <a16:colId xmlns:a16="http://schemas.microsoft.com/office/drawing/2014/main" val="2961591466"/>
                    </a:ext>
                  </a:extLst>
                </a:gridCol>
              </a:tblGrid>
              <a:tr h="10896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square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(R2)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Root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Mean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Square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Error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(RMSE)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Standard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Deviation</a:t>
                      </a:r>
                    </a:p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std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547106"/>
                  </a:ext>
                </a:extLst>
              </a:tr>
              <a:tr h="1089671">
                <a:tc>
                  <a:txBody>
                    <a:bodyPr/>
                    <a:lstStyle/>
                    <a:p>
                      <a:r>
                        <a:rPr lang="en-US" altLang="zh-CN" dirty="0"/>
                        <a:t>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0.95590900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11291.2240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07038"/>
                  </a:ext>
                </a:extLst>
              </a:tr>
              <a:tr h="1089671">
                <a:tc>
                  <a:txBody>
                    <a:bodyPr/>
                    <a:lstStyle/>
                    <a:p>
                      <a:r>
                        <a:rPr lang="en-US" altLang="zh-CN" dirty="0"/>
                        <a:t>Elastic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0.91388614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15122.4778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16196.388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829.09400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26707"/>
                  </a:ext>
                </a:extLst>
              </a:tr>
              <a:tr h="1089671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0.9862297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5580.97214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15308.39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999.77862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17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89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dirty="0">
                <a:solidFill>
                  <a:srgbClr val="FFFFFF"/>
                </a:solidFill>
              </a:rPr>
              <a:t>Compare</a:t>
            </a:r>
            <a:r>
              <a:rPr lang="zh-CN" altLang="en-US" sz="2600" b="1" dirty="0">
                <a:solidFill>
                  <a:srgbClr val="FFFFFF"/>
                </a:solidFill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Model</a:t>
            </a:r>
            <a:r>
              <a:rPr lang="zh-CN" altLang="en-US" sz="2600" b="1" dirty="0">
                <a:solidFill>
                  <a:srgbClr val="FFFFFF"/>
                </a:solidFill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with</a:t>
            </a:r>
            <a:r>
              <a:rPr lang="zh-CN" altLang="en-US" sz="2600" b="1" dirty="0">
                <a:solidFill>
                  <a:srgbClr val="FFFFFF"/>
                </a:solidFill>
              </a:rPr>
              <a:t> </a:t>
            </a:r>
            <a:r>
              <a:rPr lang="en-US" altLang="zh-CN" sz="2600" b="1" dirty="0">
                <a:solidFill>
                  <a:srgbClr val="FFFFFF"/>
                </a:solidFill>
              </a:rPr>
              <a:t>log(y)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BEED3F9-55E0-F245-9070-7AB1551E4EB6}"/>
              </a:ext>
            </a:extLst>
          </p:cNvPr>
          <p:cNvSpPr txBox="1">
            <a:spLocks/>
          </p:cNvSpPr>
          <p:nvPr/>
        </p:nvSpPr>
        <p:spPr>
          <a:xfrm>
            <a:off x="4079069" y="1253331"/>
            <a:ext cx="74728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We</a:t>
            </a:r>
            <a:r>
              <a:rPr lang="zh-CN" altLang="en-US"/>
              <a:t> </a:t>
            </a:r>
            <a:r>
              <a:rPr lang="en-US" altLang="zh-CN"/>
              <a:t>applied</a:t>
            </a:r>
            <a:r>
              <a:rPr lang="zh-CN" altLang="en-US"/>
              <a:t> </a:t>
            </a:r>
            <a:r>
              <a:rPr lang="en-US" altLang="zh-CN"/>
              <a:t>three</a:t>
            </a:r>
            <a:r>
              <a:rPr lang="zh-CN" altLang="en-US"/>
              <a:t> </a:t>
            </a:r>
            <a:r>
              <a:rPr lang="en-US" altLang="zh-CN"/>
              <a:t>algorithms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this</a:t>
            </a:r>
            <a:r>
              <a:rPr lang="zh-CN" altLang="en-US"/>
              <a:t> </a:t>
            </a:r>
            <a:r>
              <a:rPr lang="en-US" altLang="zh-CN"/>
              <a:t>part</a:t>
            </a:r>
            <a:r>
              <a:rPr lang="zh-CN" altLang="en-US"/>
              <a:t> </a:t>
            </a:r>
            <a:r>
              <a:rPr lang="en-US" altLang="zh-CN"/>
              <a:t>including</a:t>
            </a:r>
            <a:r>
              <a:rPr lang="zh-CN" altLang="en-US"/>
              <a:t> </a:t>
            </a:r>
            <a:r>
              <a:rPr lang="en-US" altLang="zh-CN"/>
              <a:t>Ridge,</a:t>
            </a:r>
            <a:r>
              <a:rPr lang="zh-CN" altLang="en-US"/>
              <a:t> </a:t>
            </a:r>
            <a:r>
              <a:rPr lang="en-US"/>
              <a:t>Elastic</a:t>
            </a:r>
            <a:r>
              <a:rPr lang="zh-CN" altLang="en-US"/>
              <a:t> </a:t>
            </a:r>
            <a:r>
              <a:rPr lang="en-US"/>
              <a:t>Net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Random</a:t>
            </a:r>
            <a:r>
              <a:rPr lang="zh-CN" altLang="en-US"/>
              <a:t> </a:t>
            </a:r>
            <a:r>
              <a:rPr lang="en-US" altLang="zh-CN"/>
              <a:t>Forest.</a:t>
            </a:r>
          </a:p>
          <a:p>
            <a:endParaRPr lang="en-US"/>
          </a:p>
          <a:p>
            <a:r>
              <a:rPr lang="en-US" altLang="zh-CN"/>
              <a:t>After</a:t>
            </a:r>
            <a:r>
              <a:rPr lang="zh-CN" altLang="en-US"/>
              <a:t> </a:t>
            </a:r>
            <a:r>
              <a:rPr lang="en-US" altLang="zh-CN"/>
              <a:t>removing</a:t>
            </a:r>
            <a:r>
              <a:rPr lang="zh-CN" altLang="en-US"/>
              <a:t> </a:t>
            </a:r>
            <a:r>
              <a:rPr lang="en-US" altLang="zh-CN"/>
              <a:t>outliers</a:t>
            </a:r>
            <a:r>
              <a:rPr lang="zh-CN" altLang="en-US"/>
              <a:t> </a:t>
            </a:r>
            <a:r>
              <a:rPr lang="en-US" altLang="zh-CN"/>
              <a:t>which</a:t>
            </a:r>
            <a:r>
              <a:rPr lang="zh-CN" altLang="en-US"/>
              <a:t> </a:t>
            </a:r>
            <a:r>
              <a:rPr lang="en-US" altLang="zh-CN"/>
              <a:t>identified</a:t>
            </a:r>
            <a:r>
              <a:rPr lang="zh-CN" altLang="en-US"/>
              <a:t> </a:t>
            </a:r>
            <a:r>
              <a:rPr lang="en-US" altLang="zh-CN"/>
              <a:t>by</a:t>
            </a:r>
            <a:r>
              <a:rPr lang="zh-CN" altLang="en-US"/>
              <a:t> </a:t>
            </a:r>
            <a:r>
              <a:rPr lang="en-US" altLang="zh-CN"/>
              <a:t>Ridge,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RMSE</a:t>
            </a:r>
            <a:r>
              <a:rPr lang="zh-CN" altLang="en-US"/>
              <a:t> </a:t>
            </a:r>
            <a:r>
              <a:rPr lang="en-US" altLang="zh-CN"/>
              <a:t>has</a:t>
            </a:r>
            <a:r>
              <a:rPr lang="zh-CN" altLang="en-US"/>
              <a:t> </a:t>
            </a:r>
            <a:r>
              <a:rPr lang="en-US" altLang="zh-CN"/>
              <a:t>slightly</a:t>
            </a:r>
            <a:r>
              <a:rPr lang="zh-CN" altLang="en-US"/>
              <a:t> </a:t>
            </a:r>
            <a:r>
              <a:rPr lang="en-US" altLang="zh-CN"/>
              <a:t>deceased.</a:t>
            </a:r>
          </a:p>
          <a:p>
            <a:endParaRPr lang="en-US"/>
          </a:p>
          <a:p>
            <a:r>
              <a:rPr lang="en-US" altLang="zh-CN"/>
              <a:t>Random</a:t>
            </a:r>
            <a:r>
              <a:rPr lang="zh-CN" altLang="en-US"/>
              <a:t> </a:t>
            </a:r>
            <a:r>
              <a:rPr lang="en-US" altLang="zh-CN"/>
              <a:t>Forest</a:t>
            </a:r>
            <a:r>
              <a:rPr lang="zh-CN" altLang="en-US"/>
              <a:t> </a:t>
            </a:r>
            <a:r>
              <a:rPr lang="en-US" altLang="zh-CN"/>
              <a:t>has</a:t>
            </a:r>
            <a:r>
              <a:rPr lang="zh-CN" altLang="en-US"/>
              <a:t> </a:t>
            </a:r>
            <a:r>
              <a:rPr lang="en-US" altLang="zh-CN"/>
              <a:t>better</a:t>
            </a:r>
            <a:r>
              <a:rPr lang="zh-CN" altLang="en-US"/>
              <a:t> </a:t>
            </a:r>
            <a:r>
              <a:rPr lang="en-US" altLang="zh-CN"/>
              <a:t>R2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RMSE,</a:t>
            </a:r>
            <a:r>
              <a:rPr lang="zh-CN" altLang="en-US"/>
              <a:t> </a:t>
            </a:r>
            <a:r>
              <a:rPr lang="en-US" altLang="zh-CN"/>
              <a:t>but</a:t>
            </a:r>
            <a:r>
              <a:rPr lang="zh-CN" altLang="en-US"/>
              <a:t> </a:t>
            </a:r>
            <a:r>
              <a:rPr lang="en-US"/>
              <a:t>Elastic</a:t>
            </a:r>
            <a:r>
              <a:rPr lang="zh-CN" altLang="en-US"/>
              <a:t> </a:t>
            </a:r>
            <a:r>
              <a:rPr lang="en-US"/>
              <a:t>Net</a:t>
            </a:r>
            <a:r>
              <a:rPr lang="zh-CN" altLang="en-US"/>
              <a:t> </a:t>
            </a:r>
            <a:r>
              <a:rPr lang="en-US" altLang="zh-CN"/>
              <a:t>have</a:t>
            </a:r>
            <a:r>
              <a:rPr lang="zh-CN" altLang="en-US"/>
              <a:t> </a:t>
            </a:r>
            <a:r>
              <a:rPr lang="en-US" altLang="zh-CN"/>
              <a:t>better</a:t>
            </a:r>
            <a:r>
              <a:rPr lang="zh-CN" altLang="en-US"/>
              <a:t> </a:t>
            </a:r>
            <a:r>
              <a:rPr lang="en-US" altLang="zh-CN"/>
              <a:t>cross-validation</a:t>
            </a:r>
            <a:r>
              <a:rPr lang="zh-CN" altLang="en-US"/>
              <a:t> </a:t>
            </a:r>
            <a:r>
              <a:rPr lang="en-US" altLang="zh-CN"/>
              <a:t>scores.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4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208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Identify and Remove Outliers</vt:lpstr>
      <vt:lpstr>Fit Model</vt:lpstr>
      <vt:lpstr>Train Model Function</vt:lpstr>
      <vt:lpstr>Elastic Net</vt:lpstr>
      <vt:lpstr>Random Forest</vt:lpstr>
      <vt:lpstr>Compare Model with log(y)</vt:lpstr>
      <vt:lpstr>Compare Model without log(y)</vt:lpstr>
      <vt:lpstr>Compare Model with log(y)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Advanced Regression Techniques</dc:title>
  <dc:creator>tamer.sobhy2@yahoo.com</dc:creator>
  <cp:lastModifiedBy>tamer.sobhy2@yahoo.com</cp:lastModifiedBy>
  <cp:revision>25</cp:revision>
  <dcterms:created xsi:type="dcterms:W3CDTF">2019-04-16T10:53:04Z</dcterms:created>
  <dcterms:modified xsi:type="dcterms:W3CDTF">2019-05-09T16:28:31Z</dcterms:modified>
</cp:coreProperties>
</file>