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" name="Rectangle 9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The most important feature is LotArea, Lot size in square feet."/>
          <p:cNvSpPr txBox="1"/>
          <p:nvPr>
            <p:ph type="body" sz="quarter" idx="1"/>
          </p:nvPr>
        </p:nvSpPr>
        <p:spPr>
          <a:xfrm>
            <a:off x="2408639" y="663986"/>
            <a:ext cx="5069324" cy="983254"/>
          </a:xfrm>
          <a:prstGeom prst="rect">
            <a:avLst/>
          </a:prstGeom>
        </p:spPr>
        <p:txBody>
          <a:bodyPr lIns="45718" tIns="45718" rIns="45718" bIns="45718"/>
          <a:lstStyle>
            <a:lvl1pPr marL="137160" indent="-137160" defTabSz="365758">
              <a:lnSpc>
                <a:spcPct val="100000"/>
              </a:lnSpc>
              <a:spcBef>
                <a:spcPts val="300"/>
              </a:spcBef>
              <a:defRPr sz="1200"/>
            </a:lvl1pPr>
          </a:lstStyle>
          <a:p>
            <a:pPr/>
            <a:r>
              <a:t>The most important feature is LotArea, Lot size in square feet.</a:t>
            </a:r>
          </a:p>
        </p:txBody>
      </p:sp>
      <p:pic>
        <p:nvPicPr>
          <p:cNvPr id="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5734" y="1473512"/>
            <a:ext cx="10410436" cy="4266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30834" y="2209625"/>
            <a:ext cx="3223546" cy="2794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59114" y="2394854"/>
            <a:ext cx="2603675" cy="17544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Rectangle 9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3" name="Title 1"/>
          <p:cNvSpPr txBox="1"/>
          <p:nvPr>
            <p:ph type="title"/>
          </p:nvPr>
        </p:nvSpPr>
        <p:spPr>
          <a:xfrm>
            <a:off x="1043153" y="2471126"/>
            <a:ext cx="1946209" cy="1915748"/>
          </a:xfrm>
          <a:prstGeom prst="rect">
            <a:avLst/>
          </a:prstGeom>
          <a:solidFill>
            <a:srgbClr val="262626"/>
          </a:solidFill>
          <a:ln w="174625">
            <a:solidFill>
              <a:srgbClr val="262626"/>
            </a:solidFill>
            <a:round/>
          </a:ln>
        </p:spPr>
        <p:txBody>
          <a:bodyPr/>
          <a:lstStyle>
            <a:lvl1pPr algn="ctr" defTabSz="832104">
              <a:lnSpc>
                <a:spcPct val="100000"/>
              </a:lnSpc>
              <a:defRPr sz="4004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Fit into models</a:t>
            </a:r>
          </a:p>
        </p:txBody>
      </p:sp>
      <p:pic>
        <p:nvPicPr>
          <p:cNvPr id="10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770400" y="3498944"/>
            <a:ext cx="4968609" cy="32226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30622" y="90539"/>
            <a:ext cx="5383448" cy="3449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8" name="Rectangle 9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" name="Title 1"/>
          <p:cNvSpPr txBox="1"/>
          <p:nvPr>
            <p:ph type="title"/>
          </p:nvPr>
        </p:nvSpPr>
        <p:spPr>
          <a:xfrm>
            <a:off x="1043153" y="2471126"/>
            <a:ext cx="1946209" cy="1915748"/>
          </a:xfrm>
          <a:prstGeom prst="rect">
            <a:avLst/>
          </a:prstGeom>
          <a:solidFill>
            <a:srgbClr val="262626"/>
          </a:solidFill>
          <a:ln w="174625">
            <a:solidFill>
              <a:srgbClr val="262626"/>
            </a:solidFill>
            <a:round/>
          </a:ln>
        </p:spPr>
        <p:txBody>
          <a:bodyPr/>
          <a:lstStyle>
            <a:lvl1pPr algn="ctr" defTabSz="786384">
              <a:lnSpc>
                <a:spcPct val="100000"/>
              </a:lnSpc>
              <a:defRPr sz="3784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Remove outliers</a:t>
            </a:r>
          </a:p>
        </p:txBody>
      </p:sp>
      <p:pic>
        <p:nvPicPr>
          <p:cNvPr id="11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5857" y="570012"/>
            <a:ext cx="4239244" cy="2856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1599" y="3523560"/>
            <a:ext cx="4387760" cy="29597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88598" y="733180"/>
            <a:ext cx="4159599" cy="2707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96347" y="3823012"/>
            <a:ext cx="4144101" cy="26910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" name="Rectangle 9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7" name="Title 1"/>
          <p:cNvSpPr txBox="1"/>
          <p:nvPr>
            <p:ph type="title"/>
          </p:nvPr>
        </p:nvSpPr>
        <p:spPr>
          <a:xfrm>
            <a:off x="1043153" y="2471126"/>
            <a:ext cx="1946209" cy="1915748"/>
          </a:xfrm>
          <a:prstGeom prst="rect">
            <a:avLst/>
          </a:prstGeom>
          <a:solidFill>
            <a:srgbClr val="262626"/>
          </a:solidFill>
          <a:ln w="174625">
            <a:solidFill>
              <a:srgbClr val="262626"/>
            </a:solidFill>
            <a:round/>
          </a:ln>
        </p:spPr>
        <p:txBody>
          <a:bodyPr/>
          <a:lstStyle>
            <a:lvl1pPr algn="ctr" defTabSz="786384">
              <a:lnSpc>
                <a:spcPct val="100000"/>
              </a:lnSpc>
              <a:defRPr sz="3784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Remove outliers</a:t>
            </a:r>
          </a:p>
        </p:txBody>
      </p:sp>
      <p:pic>
        <p:nvPicPr>
          <p:cNvPr id="11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7018" y="977899"/>
            <a:ext cx="7263412" cy="4495802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LotFrontage: Linear feet of street connected to property"/>
          <p:cNvSpPr txBox="1"/>
          <p:nvPr>
            <p:ph type="body" sz="quarter" idx="1"/>
          </p:nvPr>
        </p:nvSpPr>
        <p:spPr>
          <a:xfrm>
            <a:off x="4539562" y="5836590"/>
            <a:ext cx="5398324" cy="302273"/>
          </a:xfrm>
          <a:prstGeom prst="rect">
            <a:avLst/>
          </a:prstGeom>
        </p:spPr>
        <p:txBody>
          <a:bodyPr lIns="45718" tIns="45718" rIns="45718" bIns="45718"/>
          <a:lstStyle>
            <a:lvl1pPr marL="164592" indent="-164592" defTabSz="438911">
              <a:lnSpc>
                <a:spcPct val="100000"/>
              </a:lnSpc>
              <a:spcBef>
                <a:spcPts val="300"/>
              </a:spcBef>
              <a:defRPr sz="1536"/>
            </a:lvl1pPr>
          </a:lstStyle>
          <a:p>
            <a:pPr/>
            <a:r>
              <a:t>LotFrontage: Linear feet of street connected to property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Rectangle 9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8050" y="1007069"/>
            <a:ext cx="7889341" cy="5045324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Title 1"/>
          <p:cNvSpPr txBox="1"/>
          <p:nvPr>
            <p:ph type="title"/>
          </p:nvPr>
        </p:nvSpPr>
        <p:spPr>
          <a:xfrm>
            <a:off x="1043153" y="2471126"/>
            <a:ext cx="1946209" cy="1915748"/>
          </a:xfrm>
          <a:prstGeom prst="rect">
            <a:avLst/>
          </a:prstGeom>
          <a:solidFill>
            <a:srgbClr val="262626"/>
          </a:solidFill>
          <a:ln w="174625">
            <a:solidFill>
              <a:srgbClr val="262626"/>
            </a:solidFill>
            <a:round/>
          </a:ln>
        </p:spPr>
        <p:txBody>
          <a:bodyPr/>
          <a:lstStyle>
            <a:lvl1pPr algn="ctr"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Remove outliers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Rectangle 9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8" name="Title 1"/>
          <p:cNvSpPr txBox="1"/>
          <p:nvPr>
            <p:ph type="title"/>
          </p:nvPr>
        </p:nvSpPr>
        <p:spPr>
          <a:xfrm>
            <a:off x="1043153" y="2471126"/>
            <a:ext cx="1946209" cy="1915748"/>
          </a:xfrm>
          <a:prstGeom prst="rect">
            <a:avLst/>
          </a:prstGeom>
          <a:solidFill>
            <a:srgbClr val="262626"/>
          </a:solidFill>
          <a:ln w="174625">
            <a:solidFill>
              <a:srgbClr val="262626"/>
            </a:solidFill>
            <a:round/>
          </a:ln>
        </p:spPr>
        <p:txBody>
          <a:bodyPr/>
          <a:lstStyle>
            <a:lvl1pPr algn="ctr" defTabSz="777240">
              <a:lnSpc>
                <a:spcPct val="100000"/>
              </a:lnSpc>
              <a:defRPr sz="374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Log transform y</a:t>
            </a:r>
          </a:p>
        </p:txBody>
      </p:sp>
      <p:pic>
        <p:nvPicPr>
          <p:cNvPr id="1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5685" y="392188"/>
            <a:ext cx="4641278" cy="31108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69981" y="3227808"/>
            <a:ext cx="4744290" cy="31292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" name="Rectangle 9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Title 1"/>
          <p:cNvSpPr txBox="1"/>
          <p:nvPr>
            <p:ph type="title"/>
          </p:nvPr>
        </p:nvSpPr>
        <p:spPr>
          <a:xfrm>
            <a:off x="1043153" y="2471126"/>
            <a:ext cx="1946209" cy="1915748"/>
          </a:xfrm>
          <a:prstGeom prst="rect">
            <a:avLst/>
          </a:prstGeom>
          <a:solidFill>
            <a:srgbClr val="262626"/>
          </a:solidFill>
          <a:ln w="174625">
            <a:solidFill>
              <a:srgbClr val="262626"/>
            </a:solidFill>
            <a:round/>
          </a:ln>
        </p:spPr>
        <p:txBody>
          <a:bodyPr/>
          <a:lstStyle>
            <a:lvl1pPr algn="ctr">
              <a:lnSpc>
                <a:spcPct val="100000"/>
              </a:lnSpc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135" name="RMSE      and          R2:…"/>
          <p:cNvSpPr txBox="1"/>
          <p:nvPr>
            <p:ph type="body" idx="1"/>
          </p:nvPr>
        </p:nvSpPr>
        <p:spPr>
          <a:xfrm>
            <a:off x="3352800" y="1689100"/>
            <a:ext cx="8229600" cy="4525963"/>
          </a:xfrm>
          <a:prstGeom prst="rect">
            <a:avLst/>
          </a:prstGeom>
        </p:spPr>
        <p:txBody>
          <a:bodyPr lIns="45718" tIns="45718" rIns="45718" bIns="45718"/>
          <a:lstStyle/>
          <a:p>
            <a:pPr marL="233172" indent="-233172" defTabSz="621791">
              <a:lnSpc>
                <a:spcPct val="100000"/>
              </a:lnSpc>
              <a:spcBef>
                <a:spcPts val="500"/>
              </a:spcBef>
              <a:defRPr sz="2100"/>
            </a:pPr>
            <a:r>
              <a:t>                                            RMSE      and          R2:</a:t>
            </a:r>
          </a:p>
          <a:p>
            <a:pPr marL="233172" indent="-233172" defTabSz="621791">
              <a:lnSpc>
                <a:spcPct val="100000"/>
              </a:lnSpc>
              <a:spcBef>
                <a:spcPts val="500"/>
              </a:spcBef>
              <a:defRPr sz="2100"/>
            </a:pPr>
            <a:r>
              <a:t>ExtraTrees                           27048.08            0.883939</a:t>
            </a:r>
          </a:p>
          <a:p>
            <a:pPr marL="233172" indent="-233172" defTabSz="621791">
              <a:lnSpc>
                <a:spcPct val="100000"/>
              </a:lnSpc>
              <a:spcBef>
                <a:spcPts val="500"/>
              </a:spcBef>
              <a:defRPr sz="2100"/>
            </a:pPr>
            <a:r>
              <a:t>Lasso                                   26802.87            0.803731</a:t>
            </a:r>
          </a:p>
          <a:p>
            <a:pPr marL="233172" indent="-233172" defTabSz="621791">
              <a:lnSpc>
                <a:spcPct val="100000"/>
              </a:lnSpc>
              <a:spcBef>
                <a:spcPts val="500"/>
              </a:spcBef>
              <a:defRPr sz="2100"/>
            </a:pPr>
            <a:r>
              <a:t>Ridge                                  30723.94             0.786243</a:t>
            </a:r>
          </a:p>
          <a:p>
            <a:pPr marL="233172" indent="-233172" defTabSz="621791">
              <a:lnSpc>
                <a:spcPct val="100000"/>
              </a:lnSpc>
              <a:spcBef>
                <a:spcPts val="500"/>
              </a:spcBef>
              <a:defRPr sz="2100"/>
            </a:pPr>
            <a:r>
              <a:t>Bagging Lasso                      37058.150</a:t>
            </a:r>
          </a:p>
          <a:p>
            <a:pPr marL="233172" indent="-233172" defTabSz="621791">
              <a:lnSpc>
                <a:spcPct val="100000"/>
              </a:lnSpc>
              <a:spcBef>
                <a:spcPts val="500"/>
              </a:spcBef>
              <a:defRPr sz="2100"/>
            </a:pPr>
            <a:r>
              <a:t>Bagging Ridge                      36500.47</a:t>
            </a:r>
          </a:p>
          <a:p>
            <a:pPr marL="233172" indent="-233172" defTabSz="621791">
              <a:lnSpc>
                <a:spcPct val="100000"/>
              </a:lnSpc>
              <a:spcBef>
                <a:spcPts val="500"/>
              </a:spcBef>
              <a:defRPr sz="2100"/>
            </a:pPr>
            <a:r>
              <a:t>Lasso with sheared data       19150.15             0.883223</a:t>
            </a:r>
          </a:p>
          <a:p>
            <a:pPr marL="233172" indent="-233172" defTabSz="621791">
              <a:lnSpc>
                <a:spcPct val="100000"/>
              </a:lnSpc>
              <a:spcBef>
                <a:spcPts val="500"/>
              </a:spcBef>
              <a:defRPr sz="2100"/>
            </a:pPr>
            <a:r>
              <a:t>Ridge with sheared data       21843.75             0.866617</a:t>
            </a:r>
          </a:p>
          <a:p>
            <a:pPr marL="233172" indent="-233172" defTabSz="621791">
              <a:lnSpc>
                <a:spcPct val="100000"/>
              </a:lnSpc>
              <a:spcBef>
                <a:spcPts val="500"/>
              </a:spcBef>
              <a:defRPr sz="2100"/>
            </a:pPr>
            <a:r>
              <a:t>Lasso with log transformed y 0.124385            0.902168</a:t>
            </a:r>
          </a:p>
          <a:p>
            <a:pPr marL="233172" indent="-233172" defTabSz="621791">
              <a:lnSpc>
                <a:spcPct val="100000"/>
              </a:lnSpc>
              <a:spcBef>
                <a:spcPts val="500"/>
              </a:spcBef>
              <a:defRPr sz="2100"/>
            </a:pPr>
            <a:r>
              <a:t>Ridge with log transformed y 0.134803.           0.897598</a:t>
            </a:r>
          </a:p>
        </p:txBody>
      </p:sp>
      <p:sp>
        <p:nvSpPr>
          <p:cNvPr id="136" name="Conclusion"/>
          <p:cNvSpPr txBox="1"/>
          <p:nvPr/>
        </p:nvSpPr>
        <p:spPr>
          <a:xfrm>
            <a:off x="3352800" y="452438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>
              <a:defRPr sz="4400"/>
            </a:lvl1pPr>
          </a:lstStyle>
          <a:p>
            <a:pPr/>
            <a:r>
              <a:t>Conclusion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