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2" r:id="rId4"/>
    <p:sldId id="283" r:id="rId5"/>
    <p:sldId id="286" r:id="rId6"/>
    <p:sldId id="284" r:id="rId7"/>
    <p:sldId id="285" r:id="rId8"/>
    <p:sldId id="287" r:id="rId9"/>
    <p:sldId id="288" r:id="rId10"/>
    <p:sldId id="289" r:id="rId11"/>
    <p:sldId id="292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/>
    <p:restoredTop sz="94666"/>
  </p:normalViewPr>
  <p:slideViewPr>
    <p:cSldViewPr snapToGrid="0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65BE-B580-4117-BBF5-5EE1EF306812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C872-6A41-4695-BD74-5C3BEF24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C424-7EE7-405D-8505-048AC21E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272C-8A1D-46CF-BD54-C1B4EDE7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BDB6-19A8-4296-8E6D-FC040582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4F55-6EB2-4CEB-BC91-135579D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E5AB-9657-4114-9117-B35E679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499-393A-420D-A8E0-E40957E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BC46-5980-4FF5-9B14-3A05BDE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295-AD70-4A96-8454-5F7B022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D0A5-ABBE-4C5A-A733-7AB081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B3AF-B2EA-49DA-BE83-7CB5C6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F7C45-D178-4A34-9CE8-E0B51F36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1125-869A-4835-97E3-EC0EFD1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0F2E-9276-40E2-AE75-C4D350D2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DF53-B09B-4D2F-8B05-2C16F41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D39B-9D1F-48CD-9D72-D78C3B3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99E0-74F0-4F90-A700-57AD509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6E3-A134-40FA-A4B6-A6C904F1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2BF6-78D9-441B-9DB2-EF4CC83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7256-258C-410A-BCF6-57D71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B548-6A90-4F86-A2AE-88F90799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3FB-B7A7-4135-AD26-12C405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9769-C768-401F-9818-698B5D8A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CF9A-FAD7-43E9-AB52-B600E3EA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8EC7-78CF-4B5F-84FA-E1E437FB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2521-53DF-4AE1-80C4-1712B3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DB17-6BCF-4DF3-B30B-6A8E8DF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88F6-349D-40D5-8B28-DAC6A824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54980-49A3-4CF7-8182-CB63FA0F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C9FC-9950-4D9D-869D-AC049212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F1B9-5B75-46D2-B4C6-8C14238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849E-A403-4629-B36B-3E3DAD0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BBD-7344-46A9-9D61-962FB93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D30F-F556-4734-8FED-AA2960A2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78F-BF69-4B28-871F-8678325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FA9E3-5696-4740-B299-EF6ACE27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60C9B-1328-424D-9F9B-DA4B8516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65B9-D3A8-45F5-A078-103011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AEF87-A6A9-403F-AED8-F0D388A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BE24-9C96-452D-9C62-BBEE25D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A344-8E99-459F-AEFB-2BAE2BB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ED0B6-0CB9-4C75-8BE8-BB96360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DA08-9EBD-4F2E-A3EB-EBD560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6DA9C-A184-47E9-B823-37F4C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71CBB-38A8-4C53-BA7B-CCB7BC9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267E-7983-44D9-B907-B70ACA0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A6F6-ACB7-46A2-AEE6-5BB057A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AE0-8395-46B4-BA30-726CA8B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699E-6917-4850-8A79-2736E548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990B-9E01-42AB-AFFF-A8D604EB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9E28D-A9D9-4F0C-A1C3-6055B24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2CA4-D1E2-47DB-9442-532E07D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40BC-7A97-4AEB-A2A4-F68164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866-DD9B-41B9-89A6-1D5737E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EA28-946E-4C77-9E97-069A6766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9F02-E919-44B2-A82E-BF3F4559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DF27-0886-41AD-BFB0-58751D3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3580-A63C-4DB3-BE73-4DB00FD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30FB-62C0-4343-94F7-D72B405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F24D-F577-42F3-9D8D-F8D845E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40DA-63F4-43E2-BB4A-54F866C2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B003-1847-4B5F-ABC9-DC9CFF9C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B55-88EE-40D2-8EFE-69DDBDB124E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BA02-7DD0-498C-ABCB-DC49FFFA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7636-3F86-4363-9163-8C094C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9985-0361-4B3E-96F5-5D674B7F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2"/>
            <a:ext cx="6339840" cy="29625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B714-70E5-4867-B0EB-ACA8A182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815216"/>
            <a:ext cx="5252288" cy="154113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DSE I2100 Applied Machine Learning and Data Mining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A4D1C931-37B4-4768-BFFB-737A2B994085}"/>
              </a:ext>
            </a:extLst>
          </p:cNvPr>
          <p:cNvSpPr txBox="1">
            <a:spLocks/>
          </p:cNvSpPr>
          <p:nvPr/>
        </p:nvSpPr>
        <p:spPr>
          <a:xfrm>
            <a:off x="7983658" y="817201"/>
            <a:ext cx="3806720" cy="380672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FFFFFF"/>
                </a:solidFill>
              </a:rPr>
              <a:t>Team members:</a:t>
            </a:r>
          </a:p>
          <a:p>
            <a:r>
              <a:rPr lang="en-US" sz="2200">
                <a:solidFill>
                  <a:srgbClr val="FFFFFF"/>
                </a:solidFill>
              </a:rPr>
              <a:t>Yaohua Chang</a:t>
            </a:r>
          </a:p>
          <a:p>
            <a:r>
              <a:rPr lang="en-US" sz="2200">
                <a:solidFill>
                  <a:srgbClr val="FFFFFF"/>
                </a:solidFill>
              </a:rPr>
              <a:t>Wenyu Fan</a:t>
            </a:r>
          </a:p>
          <a:p>
            <a:r>
              <a:rPr lang="en-US" sz="2200">
                <a:solidFill>
                  <a:srgbClr val="FFFFFF"/>
                </a:solidFill>
              </a:rPr>
              <a:t>Tamer Ibrahim</a:t>
            </a:r>
          </a:p>
        </p:txBody>
      </p:sp>
    </p:spTree>
    <p:extLst>
      <p:ext uri="{BB962C8B-B14F-4D97-AF65-F5344CB8AC3E}">
        <p14:creationId xmlns:p14="http://schemas.microsoft.com/office/powerpoint/2010/main" val="13260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1505DA-7D9D-744D-ADAD-B2B11B83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289559"/>
              </p:ext>
            </p:extLst>
          </p:nvPr>
        </p:nvGraphicFramePr>
        <p:xfrm>
          <a:off x="4293624" y="1046136"/>
          <a:ext cx="5789828" cy="471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457">
                  <a:extLst>
                    <a:ext uri="{9D8B030D-6E8A-4147-A177-3AD203B41FA5}">
                      <a16:colId xmlns:a16="http://schemas.microsoft.com/office/drawing/2014/main" val="118935548"/>
                    </a:ext>
                  </a:extLst>
                </a:gridCol>
                <a:gridCol w="1447457">
                  <a:extLst>
                    <a:ext uri="{9D8B030D-6E8A-4147-A177-3AD203B41FA5}">
                      <a16:colId xmlns:a16="http://schemas.microsoft.com/office/drawing/2014/main" val="1020439668"/>
                    </a:ext>
                  </a:extLst>
                </a:gridCol>
                <a:gridCol w="1447457">
                  <a:extLst>
                    <a:ext uri="{9D8B030D-6E8A-4147-A177-3AD203B41FA5}">
                      <a16:colId xmlns:a16="http://schemas.microsoft.com/office/drawing/2014/main" val="644664566"/>
                    </a:ext>
                  </a:extLst>
                </a:gridCol>
                <a:gridCol w="1447457">
                  <a:extLst>
                    <a:ext uri="{9D8B030D-6E8A-4147-A177-3AD203B41FA5}">
                      <a16:colId xmlns:a16="http://schemas.microsoft.com/office/drawing/2014/main" val="2958093699"/>
                    </a:ext>
                  </a:extLst>
                </a:gridCol>
              </a:tblGrid>
              <a:tr h="145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7106"/>
                  </a:ext>
                </a:extLst>
              </a:tr>
              <a:tr h="1085937">
                <a:tc>
                  <a:txBody>
                    <a:bodyPr/>
                    <a:lstStyle/>
                    <a:p>
                      <a:r>
                        <a:rPr lang="en-US" altLang="zh-CN" dirty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0.9814716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0.9632687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0.05546042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07038"/>
                  </a:ext>
                </a:extLst>
              </a:tr>
              <a:tr h="1085937">
                <a:tc>
                  <a:txBody>
                    <a:bodyPr/>
                    <a:lstStyle/>
                    <a:p>
                      <a:r>
                        <a:rPr lang="en-US" altLang="zh-CN" dirty="0"/>
                        <a:t>Elastic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0.97362819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0.947305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0.0703736</a:t>
                      </a:r>
                      <a:r>
                        <a:rPr lang="en-US" altLang="zh-CN" sz="1800" kern="1200" dirty="0">
                          <a:effectLst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707"/>
                  </a:ext>
                </a:extLst>
              </a:tr>
              <a:tr h="1085937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0.9949262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0.9877892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0.0335196</a:t>
                      </a:r>
                      <a:r>
                        <a:rPr lang="en-US" altLang="zh-CN" sz="1800" kern="1200" dirty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0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without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1505DA-7D9D-744D-ADAD-B2B11B83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16970"/>
              </p:ext>
            </p:extLst>
          </p:nvPr>
        </p:nvGraphicFramePr>
        <p:xfrm>
          <a:off x="4293623" y="1046136"/>
          <a:ext cx="5376468" cy="435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17">
                  <a:extLst>
                    <a:ext uri="{9D8B030D-6E8A-4147-A177-3AD203B41FA5}">
                      <a16:colId xmlns:a16="http://schemas.microsoft.com/office/drawing/2014/main" val="118935548"/>
                    </a:ext>
                  </a:extLst>
                </a:gridCol>
                <a:gridCol w="1344117">
                  <a:extLst>
                    <a:ext uri="{9D8B030D-6E8A-4147-A177-3AD203B41FA5}">
                      <a16:colId xmlns:a16="http://schemas.microsoft.com/office/drawing/2014/main" val="1081470499"/>
                    </a:ext>
                  </a:extLst>
                </a:gridCol>
                <a:gridCol w="1344117">
                  <a:extLst>
                    <a:ext uri="{9D8B030D-6E8A-4147-A177-3AD203B41FA5}">
                      <a16:colId xmlns:a16="http://schemas.microsoft.com/office/drawing/2014/main" val="644664566"/>
                    </a:ext>
                  </a:extLst>
                </a:gridCol>
                <a:gridCol w="1344117">
                  <a:extLst>
                    <a:ext uri="{9D8B030D-6E8A-4147-A177-3AD203B41FA5}">
                      <a16:colId xmlns:a16="http://schemas.microsoft.com/office/drawing/2014/main" val="2958093699"/>
                    </a:ext>
                  </a:extLst>
                </a:gridCol>
              </a:tblGrid>
              <a:tr h="10896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7106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0.9777374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0.95590900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11291.2240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07038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Elastic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0.9560788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0.91388614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15122.4778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707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0.99465395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0.9862297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5580.97214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9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BEED3F9-55E0-F245-9070-7AB1551E4EB6}"/>
              </a:ext>
            </a:extLst>
          </p:cNvPr>
          <p:cNvSpPr txBox="1">
            <a:spLocks/>
          </p:cNvSpPr>
          <p:nvPr/>
        </p:nvSpPr>
        <p:spPr>
          <a:xfrm>
            <a:off x="4079069" y="1253331"/>
            <a:ext cx="7472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</a:t>
            </a:r>
            <a:r>
              <a:rPr lang="zh-CN" altLang="en-US"/>
              <a:t> </a:t>
            </a:r>
            <a:r>
              <a:rPr lang="en-US" altLang="zh-CN"/>
              <a:t>applied</a:t>
            </a:r>
            <a:r>
              <a:rPr lang="zh-CN" altLang="en-US"/>
              <a:t> </a:t>
            </a:r>
            <a:r>
              <a:rPr lang="en-US" altLang="zh-CN"/>
              <a:t>three</a:t>
            </a:r>
            <a:r>
              <a:rPr lang="zh-CN" altLang="en-US"/>
              <a:t> </a:t>
            </a:r>
            <a:r>
              <a:rPr lang="en-US" altLang="zh-CN"/>
              <a:t>algorithms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including</a:t>
            </a:r>
            <a:r>
              <a:rPr lang="zh-CN" altLang="en-US"/>
              <a:t> </a:t>
            </a:r>
            <a:r>
              <a:rPr lang="en-US" altLang="zh-CN"/>
              <a:t>Ridge,</a:t>
            </a:r>
            <a:r>
              <a:rPr lang="zh-CN" altLang="en-US"/>
              <a:t> </a:t>
            </a:r>
            <a:r>
              <a:rPr lang="en-US"/>
              <a:t>Elastic</a:t>
            </a:r>
            <a:r>
              <a:rPr lang="zh-CN" altLang="en-US"/>
              <a:t> </a:t>
            </a:r>
            <a:r>
              <a:rPr lang="en-US"/>
              <a:t>Net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Forest.</a:t>
            </a:r>
          </a:p>
          <a:p>
            <a:endParaRPr lang="en-US"/>
          </a:p>
          <a:p>
            <a:r>
              <a:rPr lang="en-US" altLang="zh-CN"/>
              <a:t>After</a:t>
            </a:r>
            <a:r>
              <a:rPr lang="zh-CN" altLang="en-US"/>
              <a:t> </a:t>
            </a:r>
            <a:r>
              <a:rPr lang="en-US" altLang="zh-CN"/>
              <a:t>removing</a:t>
            </a:r>
            <a:r>
              <a:rPr lang="zh-CN" altLang="en-US"/>
              <a:t> </a:t>
            </a:r>
            <a:r>
              <a:rPr lang="en-US" altLang="zh-CN"/>
              <a:t>outliers</a:t>
            </a:r>
            <a:r>
              <a:rPr lang="zh-CN" altLang="en-US"/>
              <a:t> </a:t>
            </a:r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identified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Ridge,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RMSE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slightly</a:t>
            </a:r>
            <a:r>
              <a:rPr lang="zh-CN" altLang="en-US"/>
              <a:t> </a:t>
            </a:r>
            <a:r>
              <a:rPr lang="en-US" altLang="zh-CN"/>
              <a:t>deceased.</a:t>
            </a:r>
          </a:p>
          <a:p>
            <a:endParaRPr lang="en-US"/>
          </a:p>
          <a:p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Forest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better</a:t>
            </a:r>
            <a:r>
              <a:rPr lang="zh-CN" altLang="en-US"/>
              <a:t> </a:t>
            </a:r>
            <a:r>
              <a:rPr lang="en-US" altLang="zh-CN"/>
              <a:t>R2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RMSE,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/>
              <a:t>Elastic</a:t>
            </a:r>
            <a:r>
              <a:rPr lang="zh-CN" altLang="en-US"/>
              <a:t> </a:t>
            </a:r>
            <a:r>
              <a:rPr lang="en-US"/>
              <a:t>Net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better</a:t>
            </a:r>
            <a:r>
              <a:rPr lang="zh-CN" altLang="en-US"/>
              <a:t> </a:t>
            </a:r>
            <a:r>
              <a:rPr lang="en-US" altLang="zh-CN"/>
              <a:t>cross-validation</a:t>
            </a:r>
            <a:r>
              <a:rPr lang="zh-CN" altLang="en-US"/>
              <a:t> </a:t>
            </a:r>
            <a:r>
              <a:rPr lang="en-US" altLang="zh-CN"/>
              <a:t>scores.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89ED-6C7D-401B-991D-D95DB23B7E6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90AB0-7DA1-46E0-A2BA-C2C4320D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75862"/>
            <a:ext cx="7188199" cy="5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formation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819EB5-EBB5-A043-A501-29C4E037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79563"/>
            <a:ext cx="7315200" cy="42199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12C93-E489-EA4E-8719-DAA32C9BDB4C}"/>
              </a:ext>
            </a:extLst>
          </p:cNvPr>
          <p:cNvSpPr txBox="1"/>
          <p:nvPr/>
        </p:nvSpPr>
        <p:spPr>
          <a:xfrm>
            <a:off x="4976735" y="5185376"/>
            <a:ext cx="583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np.log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SalePrice</a:t>
            </a:r>
            <a:r>
              <a:rPr lang="en-US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97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Outliers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82A7C-2E45-9E41-A4A7-0AA57D3F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99" y="427482"/>
            <a:ext cx="6121083" cy="59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Outliers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C80D7-FD04-DA49-84C9-26A71234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008" y="276031"/>
            <a:ext cx="5541644" cy="41792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B018E-4F5B-214F-87D5-83FAE8A1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07" y="4694323"/>
            <a:ext cx="5541644" cy="19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10FAD-CF3E-0D47-8D2E-E1065E17326A}"/>
              </a:ext>
            </a:extLst>
          </p:cNvPr>
          <p:cNvSpPr/>
          <p:nvPr/>
        </p:nvSpPr>
        <p:spPr>
          <a:xfrm>
            <a:off x="4054778" y="745481"/>
            <a:ext cx="6692554" cy="575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Linear Regression: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sklearn.linear_model.Ridge</a:t>
            </a:r>
            <a:endParaRPr lang="en-US" sz="2400" b="1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sklearn.linear_model.Lasso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sklearn.linear_model.ElasticNet</a:t>
            </a:r>
            <a:endParaRPr lang="en-US" sz="2400" b="1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 Vector Machines: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sklearn.svm.LinearSVR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sklearn.svm.SVR</a:t>
            </a:r>
            <a:endParaRPr lang="en-US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Nearest </a:t>
            </a:r>
            <a:r>
              <a:rPr lang="en-US" sz="2400" dirty="0" err="1"/>
              <a:t>Neighbours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sklearn.neighbors.KNearestNeighborsRegressor</a:t>
            </a:r>
            <a:endParaRPr lang="en-US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Tree Based: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sklearn.ensemble.RandomForestRegressor</a:t>
            </a:r>
            <a:endParaRPr lang="en-US" sz="2400" b="1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sklearn.ensemble.GradientBoostingRegressor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xgboost.XGBRegressor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90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>
                <a:solidFill>
                  <a:srgbClr val="FFFFFF"/>
                </a:solidFill>
              </a:rPr>
              <a:t>Train</a:t>
            </a:r>
            <a:r>
              <a:rPr lang="zh-CN" altLang="en-US" sz="2600" b="1">
                <a:solidFill>
                  <a:srgbClr val="FFFFFF"/>
                </a:solidFill>
              </a:rPr>
              <a:t> </a:t>
            </a:r>
            <a:r>
              <a:rPr lang="en-US" altLang="zh-CN" sz="2600" b="1">
                <a:solidFill>
                  <a:srgbClr val="FFFFFF"/>
                </a:solidFill>
              </a:rPr>
              <a:t>Model</a:t>
            </a:r>
            <a:r>
              <a:rPr lang="zh-CN" altLang="en-US" sz="2600" b="1">
                <a:solidFill>
                  <a:srgbClr val="FFFFFF"/>
                </a:solidFill>
              </a:rPr>
              <a:t> </a:t>
            </a:r>
            <a:r>
              <a:rPr lang="en-US" altLang="zh-CN" sz="2600" b="1">
                <a:solidFill>
                  <a:srgbClr val="FFFFFF"/>
                </a:solidFill>
              </a:rPr>
              <a:t>Function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871284-7207-F842-939F-9A3D81B2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945" y="384256"/>
            <a:ext cx="6219570" cy="6089488"/>
          </a:xfrm>
        </p:spPr>
      </p:pic>
    </p:spTree>
    <p:extLst>
      <p:ext uri="{BB962C8B-B14F-4D97-AF65-F5344CB8AC3E}">
        <p14:creationId xmlns:p14="http://schemas.microsoft.com/office/powerpoint/2010/main" val="20171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Elastic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Net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FF105-C343-0347-8B42-7706019D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273" y="1110819"/>
            <a:ext cx="7776647" cy="4351338"/>
          </a:xfrm>
        </p:spPr>
      </p:pic>
    </p:spTree>
    <p:extLst>
      <p:ext uri="{BB962C8B-B14F-4D97-AF65-F5344CB8AC3E}">
        <p14:creationId xmlns:p14="http://schemas.microsoft.com/office/powerpoint/2010/main" val="39005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Random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Forest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4818D6-7087-5645-B6D8-D99C08AD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27" y="1062695"/>
            <a:ext cx="7546856" cy="47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238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House Prices: Advanced Regression Techniques</vt:lpstr>
      <vt:lpstr>PowerPoint Presentation</vt:lpstr>
      <vt:lpstr>Transformation Target Value </vt:lpstr>
      <vt:lpstr>Identify and Remove Outliers</vt:lpstr>
      <vt:lpstr>Identify and Remove Outliers</vt:lpstr>
      <vt:lpstr>Fit Model</vt:lpstr>
      <vt:lpstr>Train Model Function</vt:lpstr>
      <vt:lpstr>Elastic Net</vt:lpstr>
      <vt:lpstr>Random Forest</vt:lpstr>
      <vt:lpstr>Compare Model with log(y)</vt:lpstr>
      <vt:lpstr>Compare Model without log(y)</vt:lpstr>
      <vt:lpstr>Compare Model with log(y)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tamer.sobhy2@yahoo.com</dc:creator>
  <cp:lastModifiedBy>Microsoft Office User</cp:lastModifiedBy>
  <cp:revision>31</cp:revision>
  <dcterms:created xsi:type="dcterms:W3CDTF">2019-04-16T10:53:04Z</dcterms:created>
  <dcterms:modified xsi:type="dcterms:W3CDTF">2019-05-09T20:06:38Z</dcterms:modified>
</cp:coreProperties>
</file>