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8" r:id="rId4"/>
    <p:sldId id="259" r:id="rId5"/>
    <p:sldId id="264" r:id="rId6"/>
    <p:sldId id="265" r:id="rId7"/>
    <p:sldId id="266" r:id="rId8"/>
    <p:sldId id="267" r:id="rId9"/>
    <p:sldId id="268" r:id="rId10"/>
    <p:sldId id="269" r:id="rId11"/>
    <p:sldId id="270" r:id="rId12"/>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73F1B9F-02B2-4773-8550-8E1906F8FA59}">
          <p14:sldIdLst>
            <p14:sldId id="256"/>
            <p14:sldId id="260"/>
            <p14:sldId id="258"/>
            <p14:sldId id="259"/>
            <p14:sldId id="264"/>
            <p14:sldId id="265"/>
            <p14:sldId id="266"/>
            <p14:sldId id="267"/>
            <p14:sldId id="268"/>
            <p14:sldId id="26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C76"/>
    <a:srgbClr val="0D34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03" autoAdjust="0"/>
    <p:restoredTop sz="94831"/>
  </p:normalViewPr>
  <p:slideViewPr>
    <p:cSldViewPr snapToGrid="0" snapToObjects="1">
      <p:cViewPr varScale="1">
        <p:scale>
          <a:sx n="198" d="100"/>
          <a:sy n="198" d="100"/>
        </p:scale>
        <p:origin x="1320"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84350-0474-7241-AC56-ADCC56DF708A}" type="datetimeFigureOut">
              <a:rPr lang="en-NO" smtClean="0"/>
              <a:t>05/05/2024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788E2-7A01-D94F-A69A-99201CD12588}" type="slidenum">
              <a:rPr lang="en-NO" smtClean="0"/>
              <a:t>‹#›</a:t>
            </a:fld>
            <a:endParaRPr lang="en-NO"/>
          </a:p>
        </p:txBody>
      </p:sp>
    </p:spTree>
    <p:extLst>
      <p:ext uri="{BB962C8B-B14F-4D97-AF65-F5344CB8AC3E}">
        <p14:creationId xmlns:p14="http://schemas.microsoft.com/office/powerpoint/2010/main" val="314441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62788E2-7A01-D94F-A69A-99201CD12588}" type="slidenum">
              <a:rPr lang="en-NO" smtClean="0"/>
              <a:t>1</a:t>
            </a:fld>
            <a:endParaRPr lang="en-NO"/>
          </a:p>
        </p:txBody>
      </p:sp>
    </p:spTree>
    <p:extLst>
      <p:ext uri="{BB962C8B-B14F-4D97-AF65-F5344CB8AC3E}">
        <p14:creationId xmlns:p14="http://schemas.microsoft.com/office/powerpoint/2010/main" val="320242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Oceans are a vital part of our daily lives, with a major role to play in regulating the Earth's climate and supporting life on this planet. They provide us with food, energy, and transportation, and are also home to intricate ecosystems that are important for biodiversity. However, human activities are increasingly putting pressure on these ecosystems, with overfishing, pollution, and climate change all affecting the health of our oceans. It's important that we work to protect and conserve these important resources for future generations.</a:t>
            </a:r>
          </a:p>
        </p:txBody>
      </p:sp>
      <p:sp>
        <p:nvSpPr>
          <p:cNvPr id="4" name="Slide Number Placeholder 3"/>
          <p:cNvSpPr>
            <a:spLocks noGrp="1"/>
          </p:cNvSpPr>
          <p:nvPr>
            <p:ph type="sldNum" sz="quarter" idx="5"/>
          </p:nvPr>
        </p:nvSpPr>
        <p:spPr/>
        <p:txBody>
          <a:bodyPr/>
          <a:lstStyle/>
          <a:p>
            <a:fld id="{E62788E2-7A01-D94F-A69A-99201CD12588}" type="slidenum">
              <a:rPr lang="en-NO" smtClean="0"/>
              <a:t>2</a:t>
            </a:fld>
            <a:endParaRPr lang="en-NO"/>
          </a:p>
        </p:txBody>
      </p:sp>
    </p:spTree>
    <p:extLst>
      <p:ext uri="{BB962C8B-B14F-4D97-AF65-F5344CB8AC3E}">
        <p14:creationId xmlns:p14="http://schemas.microsoft.com/office/powerpoint/2010/main" val="229191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68315"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368315"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314320" y="922492"/>
            <a:ext cx="8229600" cy="36721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14" name="Plassholder for lysbildenummer 5"/>
          <p:cNvSpPr txBox="1">
            <a:spLocks/>
          </p:cNvSpPr>
          <p:nvPr userDrawn="1"/>
        </p:nvSpPr>
        <p:spPr>
          <a:xfrm>
            <a:off x="8474801" y="4815936"/>
            <a:ext cx="342081" cy="273844"/>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0" i="0" smtClean="0">
                <a:solidFill>
                  <a:schemeClr val="tx1"/>
                </a:solidFill>
                <a:latin typeface="Arial"/>
                <a:cs typeface="Arial"/>
              </a:rPr>
              <a:pPr algn="ctr"/>
              <a:t>‹#›</a:t>
            </a:fld>
            <a:endParaRPr lang="nb-NO" b="0" i="0" dirty="0">
              <a:solidFill>
                <a:schemeClr val="tx1"/>
              </a:solidFill>
              <a:latin typeface="Arial"/>
              <a:cs typeface="Arial"/>
            </a:endParaRPr>
          </a:p>
        </p:txBody>
      </p:sp>
      <p:sp>
        <p:nvSpPr>
          <p:cNvPr id="8" name="Plassholder for tittel 1">
            <a:extLst>
              <a:ext uri="{FF2B5EF4-FFF2-40B4-BE49-F238E27FC236}">
                <a16:creationId xmlns:a16="http://schemas.microsoft.com/office/drawing/2014/main" id="{1C81586A-D2DD-7947-8C07-6EE6282AF742}"/>
              </a:ext>
            </a:extLst>
          </p:cNvPr>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dirty="0"/>
              <a:t>Klikk for å redigere tittelstil</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7" name="Plassholder for lysbildenummer 5"/>
          <p:cNvSpPr>
            <a:spLocks noGrp="1"/>
          </p:cNvSpPr>
          <p:nvPr>
            <p:ph type="sldNum" sz="quarter" idx="12"/>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8" name="Tittel 1">
            <a:extLst>
              <a:ext uri="{FF2B5EF4-FFF2-40B4-BE49-F238E27FC236}">
                <a16:creationId xmlns:a16="http://schemas.microsoft.com/office/drawing/2014/main" id="{AEE93D7A-5A17-EC4F-B9C3-76C226D331B9}"/>
              </a:ext>
            </a:extLst>
          </p:cNvPr>
          <p:cNvSpPr>
            <a:spLocks noGrp="1"/>
          </p:cNvSpPr>
          <p:nvPr>
            <p:ph type="title"/>
          </p:nvPr>
        </p:nvSpPr>
        <p:spPr>
          <a:xfrm>
            <a:off x="280219" y="205979"/>
            <a:ext cx="8229600" cy="646331"/>
          </a:xfrm>
        </p:spPr>
        <p:txBody>
          <a:bodyPr/>
          <a:lstStyle>
            <a:lvl1pPr>
              <a:defRPr/>
            </a:lvl1pPr>
          </a:lstStyle>
          <a:p>
            <a:r>
              <a:rPr lang="nb-NO"/>
              <a:t>Klikk for å redigere tittelstil</a:t>
            </a:r>
          </a:p>
        </p:txBody>
      </p:sp>
      <p:sp>
        <p:nvSpPr>
          <p:cNvPr id="10" name="Plassholder for innhold 3">
            <a:extLst>
              <a:ext uri="{FF2B5EF4-FFF2-40B4-BE49-F238E27FC236}">
                <a16:creationId xmlns:a16="http://schemas.microsoft.com/office/drawing/2014/main" id="{535197FD-69E0-9640-999B-9975263423DC}"/>
              </a:ext>
            </a:extLst>
          </p:cNvPr>
          <p:cNvSpPr>
            <a:spLocks noGrp="1"/>
          </p:cNvSpPr>
          <p:nvPr>
            <p:ph sz="half" idx="2"/>
          </p:nvPr>
        </p:nvSpPr>
        <p:spPr>
          <a:xfrm>
            <a:off x="280219" y="1444342"/>
            <a:ext cx="4040188"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tekst 4">
            <a:extLst>
              <a:ext uri="{FF2B5EF4-FFF2-40B4-BE49-F238E27FC236}">
                <a16:creationId xmlns:a16="http://schemas.microsoft.com/office/drawing/2014/main" id="{5FCFC815-88F1-F54D-931D-DFB06C53CCC1}"/>
              </a:ext>
            </a:extLst>
          </p:cNvPr>
          <p:cNvSpPr>
            <a:spLocks noGrp="1"/>
          </p:cNvSpPr>
          <p:nvPr>
            <p:ph type="body" sz="quarter" idx="3"/>
          </p:nvPr>
        </p:nvSpPr>
        <p:spPr>
          <a:xfrm>
            <a:off x="4468045" y="964522"/>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
        <p:nvSpPr>
          <p:cNvPr id="12" name="Plassholder for innhold 5">
            <a:extLst>
              <a:ext uri="{FF2B5EF4-FFF2-40B4-BE49-F238E27FC236}">
                <a16:creationId xmlns:a16="http://schemas.microsoft.com/office/drawing/2014/main" id="{09690C63-91BD-DF46-89B9-CE22FFC54125}"/>
              </a:ext>
            </a:extLst>
          </p:cNvPr>
          <p:cNvSpPr>
            <a:spLocks noGrp="1"/>
          </p:cNvSpPr>
          <p:nvPr>
            <p:ph sz="quarter" idx="4"/>
          </p:nvPr>
        </p:nvSpPr>
        <p:spPr>
          <a:xfrm>
            <a:off x="4468045" y="1444342"/>
            <a:ext cx="4041775"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3" name="Plassholder for tekst 4">
            <a:extLst>
              <a:ext uri="{FF2B5EF4-FFF2-40B4-BE49-F238E27FC236}">
                <a16:creationId xmlns:a16="http://schemas.microsoft.com/office/drawing/2014/main" id="{FC862961-AFCA-7E4D-BB5E-885FA1C594D2}"/>
              </a:ext>
            </a:extLst>
          </p:cNvPr>
          <p:cNvSpPr>
            <a:spLocks noGrp="1"/>
          </p:cNvSpPr>
          <p:nvPr>
            <p:ph type="body" sz="quarter" idx="10"/>
          </p:nvPr>
        </p:nvSpPr>
        <p:spPr>
          <a:xfrm>
            <a:off x="280218" y="964521"/>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5" name="Plassholder for lysbildenummer 4"/>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4" name="Plassholder for lysbildenummer 3"/>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314320" y="946768"/>
            <a:ext cx="8229600" cy="3647855"/>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lysbildenummer 5"/>
          <p:cNvSpPr>
            <a:spLocks noGrp="1"/>
          </p:cNvSpPr>
          <p:nvPr>
            <p:ph type="sldNum" sz="quarter" idx="4"/>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pic>
        <p:nvPicPr>
          <p:cNvPr id="9" name="Bilde 8">
            <a:extLst>
              <a:ext uri="{FF2B5EF4-FFF2-40B4-BE49-F238E27FC236}">
                <a16:creationId xmlns:a16="http://schemas.microsoft.com/office/drawing/2014/main" id="{EC151788-4963-A348-A694-628F9AEA45FA}"/>
              </a:ext>
            </a:extLst>
          </p:cNvPr>
          <p:cNvPicPr>
            <a:picLocks noChangeAspect="1"/>
          </p:cNvPicPr>
          <p:nvPr userDrawn="1"/>
        </p:nvPicPr>
        <p:blipFill>
          <a:blip r:embed="rId13"/>
          <a:stretch>
            <a:fillRect/>
          </a:stretch>
        </p:blipFill>
        <p:spPr>
          <a:xfrm>
            <a:off x="425115" y="4785586"/>
            <a:ext cx="2693470" cy="247457"/>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714EA05B-DC29-9A49-9E07-BD359950FFCC}"/>
              </a:ext>
            </a:extLst>
          </p:cNvPr>
          <p:cNvSpPr/>
          <p:nvPr/>
        </p:nvSpPr>
        <p:spPr>
          <a:xfrm>
            <a:off x="0" y="0"/>
            <a:ext cx="9144000" cy="5143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dirty="0"/>
          </a:p>
        </p:txBody>
      </p:sp>
      <p:sp>
        <p:nvSpPr>
          <p:cNvPr id="13" name="Tittel 1">
            <a:extLst>
              <a:ext uri="{FF2B5EF4-FFF2-40B4-BE49-F238E27FC236}">
                <a16:creationId xmlns:a16="http://schemas.microsoft.com/office/drawing/2014/main" id="{348DDC63-D03F-4E4B-B5C0-63C3F1A3BC59}"/>
              </a:ext>
            </a:extLst>
          </p:cNvPr>
          <p:cNvSpPr>
            <a:spLocks noGrp="1"/>
          </p:cNvSpPr>
          <p:nvPr>
            <p:ph type="ctrTitle"/>
          </p:nvPr>
        </p:nvSpPr>
        <p:spPr>
          <a:xfrm>
            <a:off x="514954" y="1707334"/>
            <a:ext cx="8114088" cy="461665"/>
          </a:xfrm>
        </p:spPr>
        <p:txBody>
          <a:bodyPr/>
          <a:lstStyle/>
          <a:p>
            <a:r>
              <a:rPr lang="en-US" sz="2400" dirty="0">
                <a:solidFill>
                  <a:schemeClr val="bg1"/>
                </a:solidFill>
              </a:rPr>
              <a:t>Adaptive sampling of ocean fronts with multiple AUVs</a:t>
            </a:r>
          </a:p>
        </p:txBody>
      </p:sp>
      <p:sp>
        <p:nvSpPr>
          <p:cNvPr id="14" name="Undertittel 2">
            <a:extLst>
              <a:ext uri="{FF2B5EF4-FFF2-40B4-BE49-F238E27FC236}">
                <a16:creationId xmlns:a16="http://schemas.microsoft.com/office/drawing/2014/main" id="{88B19D96-02F0-DB47-BCCF-7D70761C2646}"/>
              </a:ext>
            </a:extLst>
          </p:cNvPr>
          <p:cNvSpPr>
            <a:spLocks noGrp="1"/>
          </p:cNvSpPr>
          <p:nvPr>
            <p:ph type="subTitle" idx="1"/>
          </p:nvPr>
        </p:nvSpPr>
        <p:spPr>
          <a:xfrm>
            <a:off x="514953" y="2376945"/>
            <a:ext cx="8114089" cy="2555663"/>
          </a:xfrm>
        </p:spPr>
        <p:txBody>
          <a:bodyPr>
            <a:normAutofit fontScale="77500" lnSpcReduction="20000"/>
          </a:bodyPr>
          <a:lstStyle/>
          <a:p>
            <a:pPr algn="ctr">
              <a:lnSpc>
                <a:spcPct val="170000"/>
              </a:lnSpc>
            </a:pPr>
            <a:r>
              <a:rPr lang="en-US" dirty="0">
                <a:solidFill>
                  <a:schemeClr val="bg1">
                    <a:lumMod val="85000"/>
                  </a:schemeClr>
                </a:solidFill>
              </a:rPr>
              <a:t>Ph.D. Candidate: Yaolin Ge </a:t>
            </a:r>
          </a:p>
          <a:p>
            <a:pPr algn="ctr">
              <a:lnSpc>
                <a:spcPct val="170000"/>
              </a:lnSpc>
            </a:pPr>
            <a:r>
              <a:rPr lang="en-US" dirty="0">
                <a:solidFill>
                  <a:schemeClr val="bg1">
                    <a:lumMod val="85000"/>
                  </a:schemeClr>
                </a:solidFill>
              </a:rPr>
              <a:t>Supervisors: Prof. Jo </a:t>
            </a:r>
            <a:r>
              <a:rPr lang="en-US" dirty="0" err="1">
                <a:solidFill>
                  <a:schemeClr val="bg1">
                    <a:lumMod val="85000"/>
                  </a:schemeClr>
                </a:solidFill>
              </a:rPr>
              <a:t>Eidsvik</a:t>
            </a:r>
            <a:r>
              <a:rPr lang="en-US" dirty="0">
                <a:solidFill>
                  <a:schemeClr val="bg1">
                    <a:lumMod val="85000"/>
                  </a:schemeClr>
                </a:solidFill>
              </a:rPr>
              <a:t>, Prof. </a:t>
            </a:r>
            <a:r>
              <a:rPr lang="en-US" dirty="0" err="1">
                <a:solidFill>
                  <a:schemeClr val="bg1">
                    <a:lumMod val="85000"/>
                  </a:schemeClr>
                </a:solidFill>
              </a:rPr>
              <a:t>Geir</a:t>
            </a:r>
            <a:r>
              <a:rPr lang="en-US" dirty="0">
                <a:solidFill>
                  <a:schemeClr val="bg1">
                    <a:lumMod val="85000"/>
                  </a:schemeClr>
                </a:solidFill>
              </a:rPr>
              <a:t>-Arne </a:t>
            </a:r>
            <a:r>
              <a:rPr lang="en-US" dirty="0" err="1">
                <a:solidFill>
                  <a:schemeClr val="bg1">
                    <a:lumMod val="85000"/>
                  </a:schemeClr>
                </a:solidFill>
              </a:rPr>
              <a:t>Fuglstad</a:t>
            </a:r>
            <a:endParaRPr lang="en-US" dirty="0">
              <a:solidFill>
                <a:schemeClr val="bg1">
                  <a:lumMod val="85000"/>
                </a:schemeClr>
              </a:solidFill>
            </a:endParaRPr>
          </a:p>
          <a:p>
            <a:pPr algn="ctr">
              <a:lnSpc>
                <a:spcPct val="170000"/>
              </a:lnSpc>
            </a:pPr>
            <a:r>
              <a:rPr lang="en-US" dirty="0">
                <a:solidFill>
                  <a:schemeClr val="bg1">
                    <a:lumMod val="85000"/>
                  </a:schemeClr>
                </a:solidFill>
              </a:rPr>
              <a:t>Date of the trial lecture: 2024-05-08</a:t>
            </a:r>
          </a:p>
          <a:p>
            <a:pPr algn="ctr">
              <a:lnSpc>
                <a:spcPct val="170000"/>
              </a:lnSpc>
            </a:pPr>
            <a:r>
              <a:rPr lang="en-US" dirty="0">
                <a:solidFill>
                  <a:schemeClr val="bg1">
                    <a:lumMod val="85000"/>
                  </a:schemeClr>
                </a:solidFill>
              </a:rPr>
              <a:t>Department of Mathematical Sciences</a:t>
            </a:r>
          </a:p>
          <a:p>
            <a:pPr algn="ctr">
              <a:lnSpc>
                <a:spcPct val="170000"/>
              </a:lnSpc>
            </a:pPr>
            <a:r>
              <a:rPr lang="en-US" dirty="0">
                <a:solidFill>
                  <a:schemeClr val="bg1">
                    <a:lumMod val="85000"/>
                  </a:schemeClr>
                </a:solidFill>
              </a:rPr>
              <a:t>Faculty of Information Technology and Electrical Engineering</a:t>
            </a:r>
          </a:p>
          <a:p>
            <a:pPr algn="ctr">
              <a:lnSpc>
                <a:spcPct val="170000"/>
              </a:lnSpc>
            </a:pPr>
            <a:endParaRPr lang="en-US" dirty="0">
              <a:solidFill>
                <a:schemeClr val="bg1">
                  <a:lumMod val="85000"/>
                </a:schemeClr>
              </a:solidFill>
            </a:endParaRPr>
          </a:p>
        </p:txBody>
      </p:sp>
      <p:pic>
        <p:nvPicPr>
          <p:cNvPr id="16" name="Bilde 15">
            <a:extLst>
              <a:ext uri="{FF2B5EF4-FFF2-40B4-BE49-F238E27FC236}">
                <a16:creationId xmlns:a16="http://schemas.microsoft.com/office/drawing/2014/main" id="{A71F1799-6D83-B042-96E3-C1F8A01F93BE}"/>
              </a:ext>
            </a:extLst>
          </p:cNvPr>
          <p:cNvPicPr>
            <a:picLocks noChangeAspect="1"/>
          </p:cNvPicPr>
          <p:nvPr/>
        </p:nvPicPr>
        <p:blipFill>
          <a:blip r:embed="rId3"/>
          <a:stretch>
            <a:fillRect/>
          </a:stretch>
        </p:blipFill>
        <p:spPr>
          <a:xfrm>
            <a:off x="1868819" y="325453"/>
            <a:ext cx="5406359" cy="504325"/>
          </a:xfrm>
          <a:prstGeom prst="rect">
            <a:avLst/>
          </a:prstGeom>
        </p:spPr>
      </p:pic>
      <p:sp>
        <p:nvSpPr>
          <p:cNvPr id="2" name="Tittel 1">
            <a:extLst>
              <a:ext uri="{FF2B5EF4-FFF2-40B4-BE49-F238E27FC236}">
                <a16:creationId xmlns:a16="http://schemas.microsoft.com/office/drawing/2014/main" id="{F397865D-6460-2CF4-3EC8-B77D74DE27DB}"/>
              </a:ext>
            </a:extLst>
          </p:cNvPr>
          <p:cNvSpPr txBox="1">
            <a:spLocks/>
          </p:cNvSpPr>
          <p:nvPr/>
        </p:nvSpPr>
        <p:spPr>
          <a:xfrm>
            <a:off x="514953" y="1037723"/>
            <a:ext cx="8114088" cy="461665"/>
          </a:xfrm>
          <a:prstGeom prst="rect">
            <a:avLst/>
          </a:prstGeom>
        </p:spPr>
        <p:txBody>
          <a:bodyPr vert="horz"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algn="ctr"/>
            <a:r>
              <a:rPr lang="en-US" sz="2400" dirty="0">
                <a:solidFill>
                  <a:schemeClr val="bg1"/>
                </a:solidFill>
              </a:rPr>
              <a:t>Trial lecture</a:t>
            </a: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781F73-571D-29C3-6404-E4D24D9A2DB1}"/>
              </a:ext>
            </a:extLst>
          </p:cNvPr>
          <p:cNvSpPr>
            <a:spLocks noGrp="1"/>
          </p:cNvSpPr>
          <p:nvPr>
            <p:ph idx="1"/>
          </p:nvPr>
        </p:nvSpPr>
        <p:spPr/>
        <p:txBody>
          <a:bodyPr/>
          <a:lstStyle/>
          <a:p>
            <a:r>
              <a:rPr lang="en-GB" dirty="0"/>
              <a:t>I</a:t>
            </a:r>
            <a:r>
              <a:rPr lang="en-NO" dirty="0"/>
              <a:t>mprovements in AUV hardware and software</a:t>
            </a:r>
          </a:p>
          <a:p>
            <a:r>
              <a:rPr lang="en-GB" dirty="0"/>
              <a:t>E</a:t>
            </a:r>
            <a:r>
              <a:rPr lang="en-NO" dirty="0"/>
              <a:t>nhanced communication and sensing capabilities</a:t>
            </a:r>
          </a:p>
          <a:p>
            <a:r>
              <a:rPr lang="en-GB" dirty="0"/>
              <a:t>M</a:t>
            </a:r>
            <a:r>
              <a:rPr lang="en-NO" dirty="0"/>
              <a:t>achine learning for better adaptive sampling </a:t>
            </a:r>
          </a:p>
          <a:p>
            <a:r>
              <a:rPr lang="en-GB" dirty="0"/>
              <a:t>I</a:t>
            </a:r>
            <a:r>
              <a:rPr lang="en-NO" dirty="0"/>
              <a:t>ntegrating big data sources such as AIS, satellite, buoys etc. </a:t>
            </a:r>
          </a:p>
          <a:p>
            <a:endParaRPr lang="en-NO" dirty="0"/>
          </a:p>
        </p:txBody>
      </p:sp>
      <p:sp>
        <p:nvSpPr>
          <p:cNvPr id="3" name="Title 2">
            <a:extLst>
              <a:ext uri="{FF2B5EF4-FFF2-40B4-BE49-F238E27FC236}">
                <a16:creationId xmlns:a16="http://schemas.microsoft.com/office/drawing/2014/main" id="{35E0046B-4076-27DA-A89A-CC8DB1F67C91}"/>
              </a:ext>
            </a:extLst>
          </p:cNvPr>
          <p:cNvSpPr>
            <a:spLocks noGrp="1"/>
          </p:cNvSpPr>
          <p:nvPr>
            <p:ph type="title"/>
          </p:nvPr>
        </p:nvSpPr>
        <p:spPr/>
        <p:txBody>
          <a:bodyPr/>
          <a:lstStyle/>
          <a:p>
            <a:r>
              <a:rPr lang="en-NO" dirty="0"/>
              <a:t>Future work</a:t>
            </a:r>
          </a:p>
        </p:txBody>
      </p:sp>
    </p:spTree>
    <p:extLst>
      <p:ext uri="{BB962C8B-B14F-4D97-AF65-F5344CB8AC3E}">
        <p14:creationId xmlns:p14="http://schemas.microsoft.com/office/powerpoint/2010/main" val="170581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E42D82-89FA-EE94-B4D9-7EE83874BE74}"/>
              </a:ext>
            </a:extLst>
          </p:cNvPr>
          <p:cNvSpPr>
            <a:spLocks noGrp="1"/>
          </p:cNvSpPr>
          <p:nvPr>
            <p:ph idx="1"/>
          </p:nvPr>
        </p:nvSpPr>
        <p:spPr/>
        <p:txBody>
          <a:bodyPr/>
          <a:lstStyle/>
          <a:p>
            <a:r>
              <a:rPr lang="en-NO" dirty="0"/>
              <a:t>Oceanfronts are important for us</a:t>
            </a:r>
          </a:p>
          <a:p>
            <a:r>
              <a:rPr lang="en-NO" dirty="0"/>
              <a:t>AUVs are flexibles to solve this problem</a:t>
            </a:r>
          </a:p>
          <a:p>
            <a:r>
              <a:rPr lang="en-NO" dirty="0"/>
              <a:t>More AUV can help in certain ways, but its associated technical difficulty can be daunting to scale for now</a:t>
            </a:r>
          </a:p>
          <a:p>
            <a:r>
              <a:rPr lang="en-NO"/>
              <a:t>AI can be a potential game changer</a:t>
            </a:r>
          </a:p>
        </p:txBody>
      </p:sp>
      <p:sp>
        <p:nvSpPr>
          <p:cNvPr id="3" name="Title 2">
            <a:extLst>
              <a:ext uri="{FF2B5EF4-FFF2-40B4-BE49-F238E27FC236}">
                <a16:creationId xmlns:a16="http://schemas.microsoft.com/office/drawing/2014/main" id="{80929FD7-D108-6DAA-E6BD-D12DDBC7D59F}"/>
              </a:ext>
            </a:extLst>
          </p:cNvPr>
          <p:cNvSpPr>
            <a:spLocks noGrp="1"/>
          </p:cNvSpPr>
          <p:nvPr>
            <p:ph type="title"/>
          </p:nvPr>
        </p:nvSpPr>
        <p:spPr/>
        <p:txBody>
          <a:bodyPr/>
          <a:lstStyle/>
          <a:p>
            <a:r>
              <a:rPr lang="en-NO" dirty="0"/>
              <a:t>Conclusion</a:t>
            </a:r>
          </a:p>
        </p:txBody>
      </p:sp>
    </p:spTree>
    <p:extLst>
      <p:ext uri="{BB962C8B-B14F-4D97-AF65-F5344CB8AC3E}">
        <p14:creationId xmlns:p14="http://schemas.microsoft.com/office/powerpoint/2010/main" val="15229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DCAF-6265-EB34-47A5-2EAF5C55632A}"/>
              </a:ext>
            </a:extLst>
          </p:cNvPr>
          <p:cNvSpPr>
            <a:spLocks noGrp="1"/>
          </p:cNvSpPr>
          <p:nvPr>
            <p:ph type="title"/>
          </p:nvPr>
        </p:nvSpPr>
        <p:spPr>
          <a:xfrm>
            <a:off x="314320" y="205979"/>
            <a:ext cx="8229600" cy="646331"/>
          </a:xfrm>
        </p:spPr>
        <p:txBody>
          <a:bodyPr anchor="t">
            <a:normAutofit/>
          </a:bodyPr>
          <a:lstStyle/>
          <a:p>
            <a:pPr>
              <a:lnSpc>
                <a:spcPct val="90000"/>
              </a:lnSpc>
            </a:pPr>
            <a:r>
              <a:rPr lang="en-NO" sz="2800"/>
              <a:t>The Importance of Oceans in Our Daily Life</a:t>
            </a:r>
          </a:p>
        </p:txBody>
      </p:sp>
      <p:pic>
        <p:nvPicPr>
          <p:cNvPr id="5" name="Content Placeholder 4" descr="High angle view of the sea">
            <a:extLst>
              <a:ext uri="{FF2B5EF4-FFF2-40B4-BE49-F238E27FC236}">
                <a16:creationId xmlns:a16="http://schemas.microsoft.com/office/drawing/2014/main" id="{E7F964F8-F631-4F7C-A714-3958B1BCCCC8}"/>
              </a:ext>
            </a:extLst>
          </p:cNvPr>
          <p:cNvPicPr>
            <a:picLocks noGrp="1" noChangeAspect="1"/>
          </p:cNvPicPr>
          <p:nvPr>
            <p:ph sz="half" idx="1"/>
          </p:nvPr>
        </p:nvPicPr>
        <p:blipFill rotWithShape="1">
          <a:blip r:embed="rId3"/>
          <a:srcRect l="866" r="19716" b="-3"/>
          <a:stretch/>
        </p:blipFill>
        <p:spPr>
          <a:xfrm>
            <a:off x="457200" y="1200151"/>
            <a:ext cx="4038600" cy="3394472"/>
          </a:xfrm>
          <a:noFill/>
        </p:spPr>
      </p:pic>
      <p:sp>
        <p:nvSpPr>
          <p:cNvPr id="4" name="Content Placeholder 3">
            <a:extLst>
              <a:ext uri="{FF2B5EF4-FFF2-40B4-BE49-F238E27FC236}">
                <a16:creationId xmlns:a16="http://schemas.microsoft.com/office/drawing/2014/main" id="{BC736B99-A25C-EC19-0DDA-0E81401D6148}"/>
              </a:ext>
            </a:extLst>
          </p:cNvPr>
          <p:cNvSpPr>
            <a:spLocks noGrp="1"/>
          </p:cNvSpPr>
          <p:nvPr>
            <p:ph sz="half" idx="2"/>
          </p:nvPr>
        </p:nvSpPr>
        <p:spPr>
          <a:xfrm>
            <a:off x="4648200" y="1200151"/>
            <a:ext cx="4038600" cy="3394472"/>
          </a:xfrm>
        </p:spPr>
        <p:txBody>
          <a:bodyPr>
            <a:normAutofit/>
          </a:bodyPr>
          <a:lstStyle/>
          <a:p>
            <a:pPr>
              <a:lnSpc>
                <a:spcPct val="90000"/>
              </a:lnSpc>
            </a:pPr>
            <a:r>
              <a:rPr lang="en-GB" sz="1500"/>
              <a:t>Oceans are a major heat reservoir and influence weather patterns, moderating temperature and making Earth habitable.</a:t>
            </a:r>
          </a:p>
          <a:p>
            <a:pPr>
              <a:lnSpc>
                <a:spcPct val="90000"/>
              </a:lnSpc>
            </a:pPr>
            <a:r>
              <a:rPr lang="en-GB" sz="1500"/>
              <a:t>Oceans produce more than half of the oxygen we breathe and are home to countless species, many of which are yet to be discovered.</a:t>
            </a:r>
          </a:p>
          <a:p>
            <a:pPr>
              <a:lnSpc>
                <a:spcPct val="90000"/>
              </a:lnSpc>
            </a:pPr>
            <a:r>
              <a:rPr lang="en-GB" sz="1500"/>
              <a:t>The fishing industry depends on oceans as a source of food and livelihood, making it critical for many coastal communities.</a:t>
            </a:r>
          </a:p>
          <a:p>
            <a:pPr>
              <a:lnSpc>
                <a:spcPct val="90000"/>
              </a:lnSpc>
            </a:pPr>
            <a:r>
              <a:rPr lang="en-GB" sz="1500"/>
              <a:t>Oceans are also essential for global trade transportation, with around 80% of all trade goods transported by ships.</a:t>
            </a:r>
            <a:endParaRPr lang="en-NO" sz="1500"/>
          </a:p>
        </p:txBody>
      </p:sp>
    </p:spTree>
    <p:extLst>
      <p:ext uri="{BB962C8B-B14F-4D97-AF65-F5344CB8AC3E}">
        <p14:creationId xmlns:p14="http://schemas.microsoft.com/office/powerpoint/2010/main" val="198192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94562E-CD43-5FFA-00B3-EAB6A838C702}"/>
              </a:ext>
            </a:extLst>
          </p:cNvPr>
          <p:cNvSpPr>
            <a:spLocks noGrp="1"/>
          </p:cNvSpPr>
          <p:nvPr>
            <p:ph idx="1"/>
          </p:nvPr>
        </p:nvSpPr>
        <p:spPr/>
        <p:txBody>
          <a:bodyPr/>
          <a:lstStyle/>
          <a:p>
            <a:r>
              <a:rPr lang="en-NO" dirty="0"/>
              <a:t>Introduction</a:t>
            </a:r>
          </a:p>
          <a:p>
            <a:r>
              <a:rPr lang="en-NO" dirty="0"/>
              <a:t>Adaptive sampling </a:t>
            </a:r>
          </a:p>
          <a:p>
            <a:r>
              <a:rPr lang="en-NO" dirty="0"/>
              <a:t>Case studies</a:t>
            </a:r>
          </a:p>
          <a:p>
            <a:r>
              <a:rPr lang="en-NO" dirty="0"/>
              <a:t>Remarks</a:t>
            </a:r>
          </a:p>
          <a:p>
            <a:r>
              <a:rPr lang="en-NO" dirty="0"/>
              <a:t>Conclusion</a:t>
            </a:r>
          </a:p>
        </p:txBody>
      </p:sp>
      <p:sp>
        <p:nvSpPr>
          <p:cNvPr id="3" name="Title 2">
            <a:extLst>
              <a:ext uri="{FF2B5EF4-FFF2-40B4-BE49-F238E27FC236}">
                <a16:creationId xmlns:a16="http://schemas.microsoft.com/office/drawing/2014/main" id="{A9C9F336-DAE6-7273-5084-FDF58D6A5E11}"/>
              </a:ext>
            </a:extLst>
          </p:cNvPr>
          <p:cNvSpPr>
            <a:spLocks noGrp="1"/>
          </p:cNvSpPr>
          <p:nvPr>
            <p:ph type="title"/>
          </p:nvPr>
        </p:nvSpPr>
        <p:spPr/>
        <p:txBody>
          <a:bodyPr/>
          <a:lstStyle/>
          <a:p>
            <a:r>
              <a:rPr lang="en-NO" dirty="0"/>
              <a:t>Agenda</a:t>
            </a:r>
          </a:p>
        </p:txBody>
      </p:sp>
    </p:spTree>
    <p:extLst>
      <p:ext uri="{BB962C8B-B14F-4D97-AF65-F5344CB8AC3E}">
        <p14:creationId xmlns:p14="http://schemas.microsoft.com/office/powerpoint/2010/main" val="5580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3769BC-8DCB-2FB2-0FF7-71C57112EECC}"/>
              </a:ext>
            </a:extLst>
          </p:cNvPr>
          <p:cNvSpPr>
            <a:spLocks noGrp="1"/>
          </p:cNvSpPr>
          <p:nvPr>
            <p:ph idx="1"/>
          </p:nvPr>
        </p:nvSpPr>
        <p:spPr/>
        <p:txBody>
          <a:bodyPr/>
          <a:lstStyle/>
          <a:p>
            <a:r>
              <a:rPr lang="en-NO" dirty="0"/>
              <a:t>What is oceanfront?</a:t>
            </a:r>
          </a:p>
          <a:p>
            <a:r>
              <a:rPr lang="en-NO" dirty="0"/>
              <a:t>Why is it important in the ecosystem and climate?</a:t>
            </a:r>
          </a:p>
        </p:txBody>
      </p:sp>
      <p:sp>
        <p:nvSpPr>
          <p:cNvPr id="3" name="Title 2">
            <a:extLst>
              <a:ext uri="{FF2B5EF4-FFF2-40B4-BE49-F238E27FC236}">
                <a16:creationId xmlns:a16="http://schemas.microsoft.com/office/drawing/2014/main" id="{76B587F3-77FB-4434-F17B-855B3D1FFD18}"/>
              </a:ext>
            </a:extLst>
          </p:cNvPr>
          <p:cNvSpPr>
            <a:spLocks noGrp="1"/>
          </p:cNvSpPr>
          <p:nvPr>
            <p:ph type="title"/>
          </p:nvPr>
        </p:nvSpPr>
        <p:spPr/>
        <p:txBody>
          <a:bodyPr/>
          <a:lstStyle/>
          <a:p>
            <a:r>
              <a:rPr lang="en-NO" dirty="0"/>
              <a:t>Ocean Fronts</a:t>
            </a:r>
          </a:p>
        </p:txBody>
      </p:sp>
    </p:spTree>
    <p:extLst>
      <p:ext uri="{BB962C8B-B14F-4D97-AF65-F5344CB8AC3E}">
        <p14:creationId xmlns:p14="http://schemas.microsoft.com/office/powerpoint/2010/main" val="169340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37C56-A0D1-6843-C150-495B149B3FC5}"/>
              </a:ext>
            </a:extLst>
          </p:cNvPr>
          <p:cNvSpPr>
            <a:spLocks noGrp="1"/>
          </p:cNvSpPr>
          <p:nvPr>
            <p:ph idx="1"/>
          </p:nvPr>
        </p:nvSpPr>
        <p:spPr/>
        <p:txBody>
          <a:bodyPr/>
          <a:lstStyle/>
          <a:p>
            <a:r>
              <a:rPr lang="en-GB" dirty="0"/>
              <a:t>W</a:t>
            </a:r>
            <a:r>
              <a:rPr lang="en-NO" dirty="0"/>
              <a:t>hat is an AUV?</a:t>
            </a:r>
          </a:p>
          <a:p>
            <a:r>
              <a:rPr lang="en-NO" dirty="0"/>
              <a:t>What can AUV do? </a:t>
            </a:r>
          </a:p>
          <a:p>
            <a:r>
              <a:rPr lang="en-NO" dirty="0"/>
              <a:t>Why AUV is important in ocean research? </a:t>
            </a:r>
          </a:p>
        </p:txBody>
      </p:sp>
      <p:sp>
        <p:nvSpPr>
          <p:cNvPr id="3" name="Title 2">
            <a:extLst>
              <a:ext uri="{FF2B5EF4-FFF2-40B4-BE49-F238E27FC236}">
                <a16:creationId xmlns:a16="http://schemas.microsoft.com/office/drawing/2014/main" id="{8671453A-CB38-6245-2DF5-CA283A4A22E7}"/>
              </a:ext>
            </a:extLst>
          </p:cNvPr>
          <p:cNvSpPr>
            <a:spLocks noGrp="1"/>
          </p:cNvSpPr>
          <p:nvPr>
            <p:ph type="title"/>
          </p:nvPr>
        </p:nvSpPr>
        <p:spPr/>
        <p:txBody>
          <a:bodyPr/>
          <a:lstStyle/>
          <a:p>
            <a:r>
              <a:rPr lang="en-NO" dirty="0"/>
              <a:t>Autonomous Underwater Vehicles</a:t>
            </a:r>
          </a:p>
        </p:txBody>
      </p:sp>
    </p:spTree>
    <p:extLst>
      <p:ext uri="{BB962C8B-B14F-4D97-AF65-F5344CB8AC3E}">
        <p14:creationId xmlns:p14="http://schemas.microsoft.com/office/powerpoint/2010/main" val="144465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8C30B8-08A6-D1F9-8902-9B65A2DFA2E9}"/>
              </a:ext>
            </a:extLst>
          </p:cNvPr>
          <p:cNvSpPr>
            <a:spLocks noGrp="1"/>
          </p:cNvSpPr>
          <p:nvPr>
            <p:ph idx="1"/>
          </p:nvPr>
        </p:nvSpPr>
        <p:spPr/>
        <p:txBody>
          <a:bodyPr/>
          <a:lstStyle/>
          <a:p>
            <a:r>
              <a:rPr lang="en-GB" dirty="0"/>
              <a:t>W</a:t>
            </a:r>
            <a:r>
              <a:rPr lang="en-NO" dirty="0"/>
              <a:t>hat is adaptive sampling?</a:t>
            </a:r>
          </a:p>
          <a:p>
            <a:r>
              <a:rPr lang="en-NO" dirty="0"/>
              <a:t>Limitations associated with traditional methods such as satellite image etc. </a:t>
            </a:r>
          </a:p>
          <a:p>
            <a:r>
              <a:rPr lang="en-NO" dirty="0"/>
              <a:t>Advantages of adaptive sampling using AUVs? </a:t>
            </a:r>
          </a:p>
        </p:txBody>
      </p:sp>
      <p:sp>
        <p:nvSpPr>
          <p:cNvPr id="3" name="Title 2">
            <a:extLst>
              <a:ext uri="{FF2B5EF4-FFF2-40B4-BE49-F238E27FC236}">
                <a16:creationId xmlns:a16="http://schemas.microsoft.com/office/drawing/2014/main" id="{D2D5A2D0-DA06-7FE4-2BB2-FD46163E59F3}"/>
              </a:ext>
            </a:extLst>
          </p:cNvPr>
          <p:cNvSpPr>
            <a:spLocks noGrp="1"/>
          </p:cNvSpPr>
          <p:nvPr>
            <p:ph type="title"/>
          </p:nvPr>
        </p:nvSpPr>
        <p:spPr/>
        <p:txBody>
          <a:bodyPr/>
          <a:lstStyle/>
          <a:p>
            <a:r>
              <a:rPr lang="en-NO" dirty="0"/>
              <a:t>Adaptive sampling</a:t>
            </a:r>
          </a:p>
        </p:txBody>
      </p:sp>
    </p:spTree>
    <p:extLst>
      <p:ext uri="{BB962C8B-B14F-4D97-AF65-F5344CB8AC3E}">
        <p14:creationId xmlns:p14="http://schemas.microsoft.com/office/powerpoint/2010/main" val="177676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A2C733-7D5E-3D46-6B05-E34CC4E27814}"/>
              </a:ext>
            </a:extLst>
          </p:cNvPr>
          <p:cNvSpPr>
            <a:spLocks noGrp="1"/>
          </p:cNvSpPr>
          <p:nvPr>
            <p:ph idx="1"/>
          </p:nvPr>
        </p:nvSpPr>
        <p:spPr/>
        <p:txBody>
          <a:bodyPr/>
          <a:lstStyle/>
          <a:p>
            <a:r>
              <a:rPr lang="en-NO" dirty="0"/>
              <a:t>Environmental factors</a:t>
            </a:r>
          </a:p>
          <a:p>
            <a:pPr lvl="1"/>
            <a:r>
              <a:rPr lang="en-GB" dirty="0"/>
              <a:t>U</a:t>
            </a:r>
            <a:r>
              <a:rPr lang="en-NO" dirty="0"/>
              <a:t>npredictable currents and turbulence</a:t>
            </a:r>
          </a:p>
          <a:p>
            <a:pPr lvl="1"/>
            <a:r>
              <a:rPr lang="en-GB" dirty="0"/>
              <a:t>D</a:t>
            </a:r>
            <a:r>
              <a:rPr lang="en-NO" dirty="0"/>
              <a:t>ynamic and complex environment</a:t>
            </a:r>
          </a:p>
          <a:p>
            <a:r>
              <a:rPr lang="en-NO" dirty="0"/>
              <a:t>Technical challenges</a:t>
            </a:r>
          </a:p>
          <a:p>
            <a:pPr lvl="1"/>
            <a:r>
              <a:rPr lang="en-GB" dirty="0"/>
              <a:t>N</a:t>
            </a:r>
            <a:r>
              <a:rPr lang="en-NO" dirty="0"/>
              <a:t>avigation and localization in underwater</a:t>
            </a:r>
          </a:p>
          <a:p>
            <a:pPr lvl="1"/>
            <a:r>
              <a:rPr lang="en-GB" dirty="0"/>
              <a:t>D</a:t>
            </a:r>
            <a:r>
              <a:rPr lang="en-NO" dirty="0"/>
              <a:t>ata transmission and coordination</a:t>
            </a:r>
          </a:p>
        </p:txBody>
      </p:sp>
      <p:sp>
        <p:nvSpPr>
          <p:cNvPr id="3" name="Title 2">
            <a:extLst>
              <a:ext uri="{FF2B5EF4-FFF2-40B4-BE49-F238E27FC236}">
                <a16:creationId xmlns:a16="http://schemas.microsoft.com/office/drawing/2014/main" id="{B3481F46-6D57-4DC6-1EB3-72431CDC9604}"/>
              </a:ext>
            </a:extLst>
          </p:cNvPr>
          <p:cNvSpPr>
            <a:spLocks noGrp="1"/>
          </p:cNvSpPr>
          <p:nvPr>
            <p:ph type="title"/>
          </p:nvPr>
        </p:nvSpPr>
        <p:spPr/>
        <p:txBody>
          <a:bodyPr/>
          <a:lstStyle/>
          <a:p>
            <a:r>
              <a:rPr lang="en-NO" dirty="0"/>
              <a:t>Challenges in oceanfront sampling</a:t>
            </a:r>
          </a:p>
        </p:txBody>
      </p:sp>
    </p:spTree>
    <p:extLst>
      <p:ext uri="{BB962C8B-B14F-4D97-AF65-F5344CB8AC3E}">
        <p14:creationId xmlns:p14="http://schemas.microsoft.com/office/powerpoint/2010/main" val="352538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AA268-82AB-493E-2989-B3DAC8B47E02}"/>
              </a:ext>
            </a:extLst>
          </p:cNvPr>
          <p:cNvSpPr>
            <a:spLocks noGrp="1"/>
          </p:cNvSpPr>
          <p:nvPr>
            <p:ph idx="1"/>
          </p:nvPr>
        </p:nvSpPr>
        <p:spPr/>
        <p:txBody>
          <a:bodyPr/>
          <a:lstStyle/>
          <a:p>
            <a:r>
              <a:rPr lang="en-NO" dirty="0"/>
              <a:t>Coordination and control strategies</a:t>
            </a:r>
          </a:p>
          <a:p>
            <a:pPr lvl="1"/>
            <a:r>
              <a:rPr lang="en-GB" dirty="0"/>
              <a:t>S</a:t>
            </a:r>
            <a:r>
              <a:rPr lang="en-NO" dirty="0"/>
              <a:t>warm intelligence and decentralized control</a:t>
            </a:r>
          </a:p>
          <a:p>
            <a:pPr lvl="1"/>
            <a:r>
              <a:rPr lang="en-GB" dirty="0"/>
              <a:t>P</a:t>
            </a:r>
            <a:r>
              <a:rPr lang="en-NO" dirty="0"/>
              <a:t>re-programmed routes vs. dynamic programming </a:t>
            </a:r>
          </a:p>
          <a:p>
            <a:r>
              <a:rPr lang="en-GB" dirty="0"/>
              <a:t>C</a:t>
            </a:r>
            <a:r>
              <a:rPr lang="en-NO" dirty="0"/>
              <a:t>ommunication and </a:t>
            </a:r>
            <a:r>
              <a:rPr lang="en-GB" dirty="0"/>
              <a:t>C</a:t>
            </a:r>
            <a:r>
              <a:rPr lang="en-NO" dirty="0"/>
              <a:t>ollaboration</a:t>
            </a:r>
          </a:p>
          <a:p>
            <a:pPr lvl="1"/>
            <a:r>
              <a:rPr lang="en-GB" dirty="0"/>
              <a:t>U</a:t>
            </a:r>
            <a:r>
              <a:rPr lang="en-NO" dirty="0"/>
              <a:t>nderwater communication</a:t>
            </a:r>
          </a:p>
          <a:p>
            <a:pPr lvl="1"/>
            <a:r>
              <a:rPr lang="en-GB" dirty="0"/>
              <a:t>R</a:t>
            </a:r>
            <a:r>
              <a:rPr lang="en-NO" dirty="0"/>
              <a:t>eal-time data sharing </a:t>
            </a:r>
          </a:p>
        </p:txBody>
      </p:sp>
      <p:sp>
        <p:nvSpPr>
          <p:cNvPr id="3" name="Title 2">
            <a:extLst>
              <a:ext uri="{FF2B5EF4-FFF2-40B4-BE49-F238E27FC236}">
                <a16:creationId xmlns:a16="http://schemas.microsoft.com/office/drawing/2014/main" id="{4B67E503-9D2A-875B-BA72-54A79671E779}"/>
              </a:ext>
            </a:extLst>
          </p:cNvPr>
          <p:cNvSpPr>
            <a:spLocks noGrp="1"/>
          </p:cNvSpPr>
          <p:nvPr>
            <p:ph type="title"/>
          </p:nvPr>
        </p:nvSpPr>
        <p:spPr/>
        <p:txBody>
          <a:bodyPr/>
          <a:lstStyle/>
          <a:p>
            <a:r>
              <a:rPr lang="en-NO" dirty="0"/>
              <a:t>Benefits of using multiple AUVs</a:t>
            </a:r>
          </a:p>
        </p:txBody>
      </p:sp>
    </p:spTree>
    <p:extLst>
      <p:ext uri="{BB962C8B-B14F-4D97-AF65-F5344CB8AC3E}">
        <p14:creationId xmlns:p14="http://schemas.microsoft.com/office/powerpoint/2010/main" val="342873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AA268-82AB-493E-2989-B3DAC8B47E02}"/>
              </a:ext>
            </a:extLst>
          </p:cNvPr>
          <p:cNvSpPr>
            <a:spLocks noGrp="1"/>
          </p:cNvSpPr>
          <p:nvPr>
            <p:ph idx="1"/>
          </p:nvPr>
        </p:nvSpPr>
        <p:spPr/>
        <p:txBody>
          <a:bodyPr/>
          <a:lstStyle/>
          <a:p>
            <a:r>
              <a:rPr lang="en-NO" dirty="0"/>
              <a:t>Different control strategies</a:t>
            </a:r>
          </a:p>
          <a:p>
            <a:r>
              <a:rPr lang="en-GB" dirty="0"/>
              <a:t>D</a:t>
            </a:r>
            <a:r>
              <a:rPr lang="en-NO" dirty="0"/>
              <a:t>ifferent communication strategies</a:t>
            </a:r>
          </a:p>
          <a:p>
            <a:r>
              <a:rPr lang="en-GB" dirty="0"/>
              <a:t>D</a:t>
            </a:r>
            <a:r>
              <a:rPr lang="en-NO" dirty="0"/>
              <a:t>ifferent targeting strategies</a:t>
            </a:r>
          </a:p>
          <a:p>
            <a:endParaRPr lang="en-NO" dirty="0"/>
          </a:p>
        </p:txBody>
      </p:sp>
      <p:sp>
        <p:nvSpPr>
          <p:cNvPr id="3" name="Title 2">
            <a:extLst>
              <a:ext uri="{FF2B5EF4-FFF2-40B4-BE49-F238E27FC236}">
                <a16:creationId xmlns:a16="http://schemas.microsoft.com/office/drawing/2014/main" id="{4B67E503-9D2A-875B-BA72-54A79671E779}"/>
              </a:ext>
            </a:extLst>
          </p:cNvPr>
          <p:cNvSpPr>
            <a:spLocks noGrp="1"/>
          </p:cNvSpPr>
          <p:nvPr>
            <p:ph type="title"/>
          </p:nvPr>
        </p:nvSpPr>
        <p:spPr/>
        <p:txBody>
          <a:bodyPr/>
          <a:lstStyle/>
          <a:p>
            <a:r>
              <a:rPr lang="en-NO" dirty="0"/>
              <a:t>Case studies</a:t>
            </a:r>
          </a:p>
        </p:txBody>
      </p:sp>
    </p:spTree>
    <p:extLst>
      <p:ext uri="{BB962C8B-B14F-4D97-AF65-F5344CB8AC3E}">
        <p14:creationId xmlns:p14="http://schemas.microsoft.com/office/powerpoint/2010/main" val="2789313279"/>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7279</TotalTime>
  <Words>464</Words>
  <Application>Microsoft Macintosh PowerPoint</Application>
  <PresentationFormat>On-screen Show (16:9)</PresentationFormat>
  <Paragraphs>60</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Aptos</vt:lpstr>
      <vt:lpstr>Arial</vt:lpstr>
      <vt:lpstr>Office-tema</vt:lpstr>
      <vt:lpstr>Adaptive sampling of ocean fronts with multiple AUVs</vt:lpstr>
      <vt:lpstr>The Importance of Oceans in Our Daily Life</vt:lpstr>
      <vt:lpstr>Agenda</vt:lpstr>
      <vt:lpstr>Ocean Fronts</vt:lpstr>
      <vt:lpstr>Autonomous Underwater Vehicles</vt:lpstr>
      <vt:lpstr>Adaptive sampling</vt:lpstr>
      <vt:lpstr>Challenges in oceanfront sampling</vt:lpstr>
      <vt:lpstr>Benefits of using multiple AUVs</vt:lpstr>
      <vt:lpstr>Case studies</vt:lpstr>
      <vt:lpstr>Future work</vt:lpstr>
      <vt:lpstr>Conclusion</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Kolbjørn Skarpnes</dc:creator>
  <cp:lastModifiedBy>Yaolin Ge</cp:lastModifiedBy>
  <cp:revision>131</cp:revision>
  <dcterms:created xsi:type="dcterms:W3CDTF">2013-06-10T16:56:09Z</dcterms:created>
  <dcterms:modified xsi:type="dcterms:W3CDTF">2024-05-05T21:10:33Z</dcterms:modified>
</cp:coreProperties>
</file>