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2" r:id="rId6"/>
    <p:sldId id="263" r:id="rId7"/>
    <p:sldId id="257" r:id="rId8"/>
    <p:sldId id="261" r:id="rId9"/>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73F1B9F-02B2-4773-8550-8E1906F8FA59}">
          <p14:sldIdLst>
            <p14:sldId id="256"/>
            <p14:sldId id="258"/>
            <p14:sldId id="259"/>
            <p14:sldId id="260"/>
            <p14:sldId id="262"/>
            <p14:sldId id="263"/>
            <p14:sldId id="257"/>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5" autoAdjust="0"/>
    <p:restoredTop sz="94801"/>
  </p:normalViewPr>
  <p:slideViewPr>
    <p:cSldViewPr snapToGrid="0" snapToObjects="1">
      <p:cViewPr>
        <p:scale>
          <a:sx n="155" d="100"/>
          <a:sy n="155" d="100"/>
        </p:scale>
        <p:origin x="144" y="45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84350-0474-7241-AC56-ADCC56DF708A}" type="datetimeFigureOut">
              <a:rPr lang="en-NO" smtClean="0"/>
              <a:t>27/04/2024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88E2-7A01-D94F-A69A-99201CD12588}" type="slidenum">
              <a:rPr lang="en-NO" smtClean="0"/>
              <a:t>‹#›</a:t>
            </a:fld>
            <a:endParaRPr lang="en-NO"/>
          </a:p>
        </p:txBody>
      </p:sp>
    </p:spTree>
    <p:extLst>
      <p:ext uri="{BB962C8B-B14F-4D97-AF65-F5344CB8AC3E}">
        <p14:creationId xmlns:p14="http://schemas.microsoft.com/office/powerpoint/2010/main" val="314441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62788E2-7A01-D94F-A69A-99201CD12588}" type="slidenum">
              <a:rPr lang="en-NO" smtClean="0"/>
              <a:t>1</a:t>
            </a:fld>
            <a:endParaRPr lang="en-NO"/>
          </a:p>
        </p:txBody>
      </p:sp>
    </p:spTree>
    <p:extLst>
      <p:ext uri="{BB962C8B-B14F-4D97-AF65-F5344CB8AC3E}">
        <p14:creationId xmlns:p14="http://schemas.microsoft.com/office/powerpoint/2010/main" val="320242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Oceans are a vital part of our daily lives, with a major role to play in regulating the Earth's climate and supporting life on this planet. They provide us with food, energy, and transportation, and are also home to intricate ecosystems that are important for biodiversity. However, human activities are increasingly putting pressure on these ecosystems, with overfishing, pollution, and climate change all affecting the health of our oceans. It's important that we work to protect and conserve these important resources for future generations.</a:t>
            </a:r>
          </a:p>
        </p:txBody>
      </p:sp>
      <p:sp>
        <p:nvSpPr>
          <p:cNvPr id="4" name="Slide Number Placeholder 3"/>
          <p:cNvSpPr>
            <a:spLocks noGrp="1"/>
          </p:cNvSpPr>
          <p:nvPr>
            <p:ph type="sldNum" sz="quarter" idx="5"/>
          </p:nvPr>
        </p:nvSpPr>
        <p:spPr/>
        <p:txBody>
          <a:bodyPr/>
          <a:lstStyle/>
          <a:p>
            <a:fld id="{E62788E2-7A01-D94F-A69A-99201CD12588}" type="slidenum">
              <a:rPr lang="en-NO" smtClean="0"/>
              <a:t>4</a:t>
            </a:fld>
            <a:endParaRPr lang="en-NO"/>
          </a:p>
        </p:txBody>
      </p:sp>
    </p:spTree>
    <p:extLst>
      <p:ext uri="{BB962C8B-B14F-4D97-AF65-F5344CB8AC3E}">
        <p14:creationId xmlns:p14="http://schemas.microsoft.com/office/powerpoint/2010/main" val="229191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An ocean front is the boundary between two different water masses, and typically has sharp gradients in temperature, salinity, and other properties. River plume fronts are important for many reasons, including for example, their impact on coastal ecosystems and the transport of pollutants. By using adaptive sampling and autonomous path planning, we can better study these important features of our oceans.</a:t>
            </a:r>
          </a:p>
        </p:txBody>
      </p:sp>
      <p:sp>
        <p:nvSpPr>
          <p:cNvPr id="4" name="Slide Number Placeholder 3"/>
          <p:cNvSpPr>
            <a:spLocks noGrp="1"/>
          </p:cNvSpPr>
          <p:nvPr>
            <p:ph type="sldNum" sz="quarter" idx="5"/>
          </p:nvPr>
        </p:nvSpPr>
        <p:spPr/>
        <p:txBody>
          <a:bodyPr/>
          <a:lstStyle/>
          <a:p>
            <a:fld id="{E62788E2-7A01-D94F-A69A-99201CD12588}" type="slidenum">
              <a:rPr lang="en-NO" smtClean="0"/>
              <a:t>8</a:t>
            </a:fld>
            <a:endParaRPr lang="en-NO"/>
          </a:p>
        </p:txBody>
      </p:sp>
    </p:spTree>
    <p:extLst>
      <p:ext uri="{BB962C8B-B14F-4D97-AF65-F5344CB8AC3E}">
        <p14:creationId xmlns:p14="http://schemas.microsoft.com/office/powerpoint/2010/main" val="36061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314320" y="922492"/>
            <a:ext cx="8229600" cy="36721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14" name="Plassholder for lysbildenummer 5"/>
          <p:cNvSpPr txBox="1">
            <a:spLocks/>
          </p:cNvSpPr>
          <p:nvPr userDrawn="1"/>
        </p:nvSpPr>
        <p:spPr>
          <a:xfrm>
            <a:off x="8474801" y="4815936"/>
            <a:ext cx="342081"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0" i="0" smtClean="0">
                <a:solidFill>
                  <a:schemeClr val="tx1"/>
                </a:solidFill>
                <a:latin typeface="Arial"/>
                <a:cs typeface="Arial"/>
              </a:rPr>
              <a:pPr algn="ctr"/>
              <a:t>‹#›</a:t>
            </a:fld>
            <a:endParaRPr lang="nb-NO" b="0" i="0" dirty="0">
              <a:solidFill>
                <a:schemeClr val="tx1"/>
              </a:solidFill>
              <a:latin typeface="Arial"/>
              <a:cs typeface="Arial"/>
            </a:endParaRPr>
          </a:p>
        </p:txBody>
      </p:sp>
      <p:sp>
        <p:nvSpPr>
          <p:cNvPr id="8" name="Plassholder for tittel 1">
            <a:extLst>
              <a:ext uri="{FF2B5EF4-FFF2-40B4-BE49-F238E27FC236}">
                <a16:creationId xmlns:a16="http://schemas.microsoft.com/office/drawing/2014/main" id="{1C81586A-D2DD-7947-8C07-6EE6282AF742}"/>
              </a:ext>
            </a:extLst>
          </p:cNvPr>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8" name="Tittel 1">
            <a:extLst>
              <a:ext uri="{FF2B5EF4-FFF2-40B4-BE49-F238E27FC236}">
                <a16:creationId xmlns:a16="http://schemas.microsoft.com/office/drawing/2014/main" id="{AEE93D7A-5A17-EC4F-B9C3-76C226D331B9}"/>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10" name="Plassholder for innhold 3">
            <a:extLst>
              <a:ext uri="{FF2B5EF4-FFF2-40B4-BE49-F238E27FC236}">
                <a16:creationId xmlns:a16="http://schemas.microsoft.com/office/drawing/2014/main" id="{535197FD-69E0-9640-999B-9975263423DC}"/>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5FCFC815-88F1-F54D-931D-DFB06C53CCC1}"/>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2" name="Plassholder for innhold 5">
            <a:extLst>
              <a:ext uri="{FF2B5EF4-FFF2-40B4-BE49-F238E27FC236}">
                <a16:creationId xmlns:a16="http://schemas.microsoft.com/office/drawing/2014/main" id="{09690C63-91BD-DF46-89B9-CE22FFC54125}"/>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Plassholder for tekst 4">
            <a:extLst>
              <a:ext uri="{FF2B5EF4-FFF2-40B4-BE49-F238E27FC236}">
                <a16:creationId xmlns:a16="http://schemas.microsoft.com/office/drawing/2014/main" id="{FC862961-AFCA-7E4D-BB5E-885FA1C594D2}"/>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5" name="Plassholder for lysbildenummer 4"/>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4" name="Plassholder for lysbildenummer 3"/>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314320" y="946768"/>
            <a:ext cx="8229600" cy="3647855"/>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pic>
        <p:nvPicPr>
          <p:cNvPr id="9" name="Bilde 8">
            <a:extLst>
              <a:ext uri="{FF2B5EF4-FFF2-40B4-BE49-F238E27FC236}">
                <a16:creationId xmlns:a16="http://schemas.microsoft.com/office/drawing/2014/main" id="{EC151788-4963-A348-A694-628F9AEA45FA}"/>
              </a:ext>
            </a:extLst>
          </p:cNvPr>
          <p:cNvPicPr>
            <a:picLocks noChangeAspect="1"/>
          </p:cNvPicPr>
          <p:nvPr userDrawn="1"/>
        </p:nvPicPr>
        <p:blipFill>
          <a:blip r:embed="rId13"/>
          <a:stretch>
            <a:fillRect/>
          </a:stretch>
        </p:blipFill>
        <p:spPr>
          <a:xfrm>
            <a:off x="425115" y="4785586"/>
            <a:ext cx="2693470" cy="247457"/>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14EA05B-DC29-9A49-9E07-BD359950FFCC}"/>
              </a:ext>
            </a:extLst>
          </p:cNvPr>
          <p:cNvSpPr/>
          <p:nvPr/>
        </p:nvSpPr>
        <p:spPr>
          <a:xfrm>
            <a:off x="0" y="0"/>
            <a:ext cx="9144000" cy="5143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sp>
        <p:nvSpPr>
          <p:cNvPr id="13" name="Tittel 1">
            <a:extLst>
              <a:ext uri="{FF2B5EF4-FFF2-40B4-BE49-F238E27FC236}">
                <a16:creationId xmlns:a16="http://schemas.microsoft.com/office/drawing/2014/main" id="{348DDC63-D03F-4E4B-B5C0-63C3F1A3BC59}"/>
              </a:ext>
            </a:extLst>
          </p:cNvPr>
          <p:cNvSpPr>
            <a:spLocks noGrp="1"/>
          </p:cNvSpPr>
          <p:nvPr>
            <p:ph type="ctrTitle"/>
          </p:nvPr>
        </p:nvSpPr>
        <p:spPr>
          <a:xfrm>
            <a:off x="514954" y="1707334"/>
            <a:ext cx="8114088" cy="1200329"/>
          </a:xfrm>
        </p:spPr>
        <p:txBody>
          <a:bodyPr/>
          <a:lstStyle/>
          <a:p>
            <a:r>
              <a:rPr lang="en-US" sz="2400" dirty="0">
                <a:solidFill>
                  <a:schemeClr val="bg1"/>
                </a:solidFill>
              </a:rPr>
              <a:t>Adaptive Sampling of River Plume Fronts: Integrating Statistical Modeling and Autonomous Path Planning for Enhanced Oceanographic Exploration. </a:t>
            </a:r>
          </a:p>
        </p:txBody>
      </p:sp>
      <p:sp>
        <p:nvSpPr>
          <p:cNvPr id="14" name="Undertittel 2">
            <a:extLst>
              <a:ext uri="{FF2B5EF4-FFF2-40B4-BE49-F238E27FC236}">
                <a16:creationId xmlns:a16="http://schemas.microsoft.com/office/drawing/2014/main" id="{88B19D96-02F0-DB47-BCCF-7D70761C2646}"/>
              </a:ext>
            </a:extLst>
          </p:cNvPr>
          <p:cNvSpPr>
            <a:spLocks noGrp="1"/>
          </p:cNvSpPr>
          <p:nvPr>
            <p:ph type="subTitle" idx="1"/>
          </p:nvPr>
        </p:nvSpPr>
        <p:spPr>
          <a:xfrm>
            <a:off x="514953" y="3331490"/>
            <a:ext cx="8114089" cy="1283507"/>
          </a:xfrm>
        </p:spPr>
        <p:txBody>
          <a:bodyPr>
            <a:normAutofit fontScale="47500" lnSpcReduction="20000"/>
          </a:bodyPr>
          <a:lstStyle/>
          <a:p>
            <a:pPr>
              <a:lnSpc>
                <a:spcPct val="170000"/>
              </a:lnSpc>
            </a:pPr>
            <a:r>
              <a:rPr lang="en-US" dirty="0">
                <a:solidFill>
                  <a:schemeClr val="bg1">
                    <a:lumMod val="85000"/>
                  </a:schemeClr>
                </a:solidFill>
              </a:rPr>
              <a:t>Candidate: Yaolin Ge </a:t>
            </a:r>
          </a:p>
          <a:p>
            <a:pPr>
              <a:lnSpc>
                <a:spcPct val="170000"/>
              </a:lnSpc>
            </a:pPr>
            <a:r>
              <a:rPr lang="en-US" dirty="0">
                <a:solidFill>
                  <a:schemeClr val="bg1">
                    <a:lumMod val="85000"/>
                  </a:schemeClr>
                </a:solidFill>
              </a:rPr>
              <a:t>Supervisors: Prof. Jo </a:t>
            </a:r>
            <a:r>
              <a:rPr lang="en-US" dirty="0" err="1">
                <a:solidFill>
                  <a:schemeClr val="bg1">
                    <a:lumMod val="85000"/>
                  </a:schemeClr>
                </a:solidFill>
              </a:rPr>
              <a:t>Eidsvik</a:t>
            </a:r>
            <a:r>
              <a:rPr lang="en-US" dirty="0">
                <a:solidFill>
                  <a:schemeClr val="bg1">
                    <a:lumMod val="85000"/>
                  </a:schemeClr>
                </a:solidFill>
              </a:rPr>
              <a:t>, Prof. </a:t>
            </a:r>
            <a:r>
              <a:rPr lang="en-US" dirty="0" err="1">
                <a:solidFill>
                  <a:schemeClr val="bg1">
                    <a:lumMod val="85000"/>
                  </a:schemeClr>
                </a:solidFill>
              </a:rPr>
              <a:t>Geir</a:t>
            </a:r>
            <a:r>
              <a:rPr lang="en-US" dirty="0">
                <a:solidFill>
                  <a:schemeClr val="bg1">
                    <a:lumMod val="85000"/>
                  </a:schemeClr>
                </a:solidFill>
              </a:rPr>
              <a:t>-Arne </a:t>
            </a:r>
            <a:r>
              <a:rPr lang="en-US" dirty="0" err="1">
                <a:solidFill>
                  <a:schemeClr val="bg1">
                    <a:lumMod val="85000"/>
                  </a:schemeClr>
                </a:solidFill>
              </a:rPr>
              <a:t>Fuglstad</a:t>
            </a:r>
            <a:r>
              <a:rPr lang="en-US" dirty="0">
                <a:solidFill>
                  <a:schemeClr val="bg1">
                    <a:lumMod val="85000"/>
                  </a:schemeClr>
                </a:solidFill>
              </a:rPr>
              <a:t>, </a:t>
            </a:r>
            <a:r>
              <a:rPr lang="en-US" dirty="0" err="1">
                <a:solidFill>
                  <a:schemeClr val="bg1">
                    <a:lumMod val="85000"/>
                  </a:schemeClr>
                </a:solidFill>
              </a:rPr>
              <a:t>Kanna</a:t>
            </a:r>
            <a:r>
              <a:rPr lang="en-US" dirty="0">
                <a:solidFill>
                  <a:schemeClr val="bg1">
                    <a:lumMod val="85000"/>
                  </a:schemeClr>
                </a:solidFill>
              </a:rPr>
              <a:t> </a:t>
            </a:r>
            <a:r>
              <a:rPr lang="en-US" dirty="0" err="1">
                <a:solidFill>
                  <a:schemeClr val="bg1">
                    <a:lumMod val="85000"/>
                  </a:schemeClr>
                </a:solidFill>
              </a:rPr>
              <a:t>Rajan</a:t>
            </a:r>
            <a:endParaRPr lang="en-US" dirty="0">
              <a:solidFill>
                <a:schemeClr val="bg1">
                  <a:lumMod val="85000"/>
                </a:schemeClr>
              </a:solidFill>
            </a:endParaRPr>
          </a:p>
          <a:p>
            <a:pPr>
              <a:lnSpc>
                <a:spcPct val="170000"/>
              </a:lnSpc>
            </a:pPr>
            <a:r>
              <a:rPr lang="en-US" dirty="0">
                <a:solidFill>
                  <a:schemeClr val="bg1">
                    <a:lumMod val="85000"/>
                  </a:schemeClr>
                </a:solidFill>
              </a:rPr>
              <a:t>Date of the defense: 2024-05-08</a:t>
            </a:r>
          </a:p>
          <a:p>
            <a:pPr>
              <a:lnSpc>
                <a:spcPct val="170000"/>
              </a:lnSpc>
            </a:pPr>
            <a:r>
              <a:rPr lang="en-US" dirty="0">
                <a:solidFill>
                  <a:schemeClr val="bg1">
                    <a:lumMod val="85000"/>
                  </a:schemeClr>
                </a:solidFill>
              </a:rPr>
              <a:t>Department of Mathematical Sciences, Faculty of Information Technology and Electrical Engineering</a:t>
            </a:r>
          </a:p>
          <a:p>
            <a:pPr>
              <a:lnSpc>
                <a:spcPct val="170000"/>
              </a:lnSpc>
            </a:pPr>
            <a:endParaRPr lang="en-US" dirty="0">
              <a:solidFill>
                <a:schemeClr val="bg1">
                  <a:lumMod val="85000"/>
                </a:schemeClr>
              </a:solidFill>
            </a:endParaRPr>
          </a:p>
        </p:txBody>
      </p:sp>
      <p:pic>
        <p:nvPicPr>
          <p:cNvPr id="16" name="Bilde 15">
            <a:extLst>
              <a:ext uri="{FF2B5EF4-FFF2-40B4-BE49-F238E27FC236}">
                <a16:creationId xmlns:a16="http://schemas.microsoft.com/office/drawing/2014/main" id="{A71F1799-6D83-B042-96E3-C1F8A01F93BE}"/>
              </a:ext>
            </a:extLst>
          </p:cNvPr>
          <p:cNvPicPr>
            <a:picLocks noChangeAspect="1"/>
          </p:cNvPicPr>
          <p:nvPr/>
        </p:nvPicPr>
        <p:blipFill>
          <a:blip r:embed="rId3"/>
          <a:stretch>
            <a:fillRect/>
          </a:stretch>
        </p:blipFill>
        <p:spPr>
          <a:xfrm>
            <a:off x="1868819" y="325453"/>
            <a:ext cx="5406359" cy="504325"/>
          </a:xfrm>
          <a:prstGeom prst="rect">
            <a:avLst/>
          </a:prstGeom>
        </p:spPr>
      </p:pic>
      <p:sp>
        <p:nvSpPr>
          <p:cNvPr id="2" name="Tittel 1">
            <a:extLst>
              <a:ext uri="{FF2B5EF4-FFF2-40B4-BE49-F238E27FC236}">
                <a16:creationId xmlns:a16="http://schemas.microsoft.com/office/drawing/2014/main" id="{F397865D-6460-2CF4-3EC8-B77D74DE27DB}"/>
              </a:ext>
            </a:extLst>
          </p:cNvPr>
          <p:cNvSpPr txBox="1">
            <a:spLocks/>
          </p:cNvSpPr>
          <p:nvPr/>
        </p:nvSpPr>
        <p:spPr>
          <a:xfrm>
            <a:off x="514953" y="1037723"/>
            <a:ext cx="8114088" cy="461665"/>
          </a:xfrm>
          <a:prstGeom prst="rect">
            <a:avLst/>
          </a:prstGeom>
        </p:spPr>
        <p:txBody>
          <a:bodyPr vert="horz"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algn="ctr"/>
            <a:r>
              <a:rPr lang="en-US" sz="2400" dirty="0">
                <a:solidFill>
                  <a:schemeClr val="bg1"/>
                </a:solidFill>
              </a:rPr>
              <a:t>Doctoral Thesis Defense</a:t>
            </a:r>
          </a:p>
        </p:txBody>
      </p:sp>
    </p:spTree>
    <p:extLst>
      <p:ext uri="{BB962C8B-B14F-4D97-AF65-F5344CB8AC3E}">
        <p14:creationId xmlns:p14="http://schemas.microsoft.com/office/powerpoint/2010/main" val="324310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94562E-CD43-5FFA-00B3-EAB6A838C702}"/>
              </a:ext>
            </a:extLst>
          </p:cNvPr>
          <p:cNvSpPr>
            <a:spLocks noGrp="1"/>
          </p:cNvSpPr>
          <p:nvPr>
            <p:ph idx="1"/>
          </p:nvPr>
        </p:nvSpPr>
        <p:spPr/>
        <p:txBody>
          <a:bodyPr/>
          <a:lstStyle/>
          <a:p>
            <a:r>
              <a:rPr lang="en-NO" dirty="0"/>
              <a:t>Introduction</a:t>
            </a:r>
          </a:p>
          <a:p>
            <a:r>
              <a:rPr lang="en-NO" dirty="0"/>
              <a:t>Research questions</a:t>
            </a:r>
          </a:p>
          <a:p>
            <a:r>
              <a:rPr lang="en-GB" dirty="0"/>
              <a:t>O</a:t>
            </a:r>
            <a:r>
              <a:rPr lang="en-NO" dirty="0"/>
              <a:t>ur approach</a:t>
            </a:r>
          </a:p>
          <a:p>
            <a:r>
              <a:rPr lang="en-NO" dirty="0"/>
              <a:t>Validation and testing</a:t>
            </a:r>
          </a:p>
          <a:p>
            <a:r>
              <a:rPr lang="en-NO" dirty="0"/>
              <a:t>Remarks</a:t>
            </a:r>
          </a:p>
          <a:p>
            <a:r>
              <a:rPr lang="en-NO" dirty="0"/>
              <a:t>Conclusion</a:t>
            </a:r>
          </a:p>
        </p:txBody>
      </p:sp>
      <p:sp>
        <p:nvSpPr>
          <p:cNvPr id="3" name="Title 2">
            <a:extLst>
              <a:ext uri="{FF2B5EF4-FFF2-40B4-BE49-F238E27FC236}">
                <a16:creationId xmlns:a16="http://schemas.microsoft.com/office/drawing/2014/main" id="{A9C9F336-DAE6-7273-5084-FDF58D6A5E11}"/>
              </a:ext>
            </a:extLst>
          </p:cNvPr>
          <p:cNvSpPr>
            <a:spLocks noGrp="1"/>
          </p:cNvSpPr>
          <p:nvPr>
            <p:ph type="title"/>
          </p:nvPr>
        </p:nvSpPr>
        <p:spPr/>
        <p:txBody>
          <a:bodyPr/>
          <a:lstStyle/>
          <a:p>
            <a:r>
              <a:rPr lang="en-NO" dirty="0"/>
              <a:t>Agenda</a:t>
            </a:r>
          </a:p>
        </p:txBody>
      </p:sp>
    </p:spTree>
    <p:extLst>
      <p:ext uri="{BB962C8B-B14F-4D97-AF65-F5344CB8AC3E}">
        <p14:creationId xmlns:p14="http://schemas.microsoft.com/office/powerpoint/2010/main" val="5580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3769BC-8DCB-2FB2-0FF7-71C57112EECC}"/>
              </a:ext>
            </a:extLst>
          </p:cNvPr>
          <p:cNvSpPr>
            <a:spLocks noGrp="1"/>
          </p:cNvSpPr>
          <p:nvPr>
            <p:ph idx="1"/>
          </p:nvPr>
        </p:nvSpPr>
        <p:spPr/>
        <p:txBody>
          <a:bodyPr/>
          <a:lstStyle/>
          <a:p>
            <a:endParaRPr lang="en-NO"/>
          </a:p>
        </p:txBody>
      </p:sp>
      <p:sp>
        <p:nvSpPr>
          <p:cNvPr id="3" name="Title 2">
            <a:extLst>
              <a:ext uri="{FF2B5EF4-FFF2-40B4-BE49-F238E27FC236}">
                <a16:creationId xmlns:a16="http://schemas.microsoft.com/office/drawing/2014/main" id="{76B587F3-77FB-4434-F17B-855B3D1FFD18}"/>
              </a:ext>
            </a:extLst>
          </p:cNvPr>
          <p:cNvSpPr>
            <a:spLocks noGrp="1"/>
          </p:cNvSpPr>
          <p:nvPr>
            <p:ph type="title"/>
          </p:nvPr>
        </p:nvSpPr>
        <p:spPr/>
        <p:txBody>
          <a:bodyPr/>
          <a:lstStyle/>
          <a:p>
            <a:endParaRPr lang="en-NO"/>
          </a:p>
        </p:txBody>
      </p:sp>
    </p:spTree>
    <p:extLst>
      <p:ext uri="{BB962C8B-B14F-4D97-AF65-F5344CB8AC3E}">
        <p14:creationId xmlns:p14="http://schemas.microsoft.com/office/powerpoint/2010/main" val="169340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DCAF-6265-EB34-47A5-2EAF5C55632A}"/>
              </a:ext>
            </a:extLst>
          </p:cNvPr>
          <p:cNvSpPr>
            <a:spLocks noGrp="1"/>
          </p:cNvSpPr>
          <p:nvPr>
            <p:ph type="title"/>
          </p:nvPr>
        </p:nvSpPr>
        <p:spPr>
          <a:xfrm>
            <a:off x="314320" y="205979"/>
            <a:ext cx="8229600" cy="646331"/>
          </a:xfrm>
        </p:spPr>
        <p:txBody>
          <a:bodyPr anchor="t">
            <a:normAutofit/>
          </a:bodyPr>
          <a:lstStyle/>
          <a:p>
            <a:pPr>
              <a:lnSpc>
                <a:spcPct val="90000"/>
              </a:lnSpc>
            </a:pPr>
            <a:r>
              <a:rPr lang="en-NO" sz="2800"/>
              <a:t>The Importance of Oceans in Our Daily Life</a:t>
            </a:r>
          </a:p>
        </p:txBody>
      </p:sp>
      <p:pic>
        <p:nvPicPr>
          <p:cNvPr id="5" name="Content Placeholder 4" descr="High angle view of the sea">
            <a:extLst>
              <a:ext uri="{FF2B5EF4-FFF2-40B4-BE49-F238E27FC236}">
                <a16:creationId xmlns:a16="http://schemas.microsoft.com/office/drawing/2014/main" id="{E7F964F8-F631-4F7C-A714-3958B1BCCCC8}"/>
              </a:ext>
            </a:extLst>
          </p:cNvPr>
          <p:cNvPicPr>
            <a:picLocks noGrp="1" noChangeAspect="1"/>
          </p:cNvPicPr>
          <p:nvPr>
            <p:ph sz="half" idx="1"/>
          </p:nvPr>
        </p:nvPicPr>
        <p:blipFill rotWithShape="1">
          <a:blip r:embed="rId3"/>
          <a:srcRect l="866" r="19716" b="-3"/>
          <a:stretch/>
        </p:blipFill>
        <p:spPr>
          <a:xfrm>
            <a:off x="457200" y="1200151"/>
            <a:ext cx="4038600" cy="3394472"/>
          </a:xfrm>
          <a:noFill/>
        </p:spPr>
      </p:pic>
      <p:sp>
        <p:nvSpPr>
          <p:cNvPr id="4" name="Content Placeholder 3">
            <a:extLst>
              <a:ext uri="{FF2B5EF4-FFF2-40B4-BE49-F238E27FC236}">
                <a16:creationId xmlns:a16="http://schemas.microsoft.com/office/drawing/2014/main" id="{BC736B99-A25C-EC19-0DDA-0E81401D6148}"/>
              </a:ext>
            </a:extLst>
          </p:cNvPr>
          <p:cNvSpPr>
            <a:spLocks noGrp="1"/>
          </p:cNvSpPr>
          <p:nvPr>
            <p:ph sz="half" idx="2"/>
          </p:nvPr>
        </p:nvSpPr>
        <p:spPr>
          <a:xfrm>
            <a:off x="4648200" y="1200151"/>
            <a:ext cx="4038600" cy="3394472"/>
          </a:xfrm>
        </p:spPr>
        <p:txBody>
          <a:bodyPr>
            <a:normAutofit/>
          </a:bodyPr>
          <a:lstStyle/>
          <a:p>
            <a:pPr>
              <a:lnSpc>
                <a:spcPct val="90000"/>
              </a:lnSpc>
            </a:pPr>
            <a:r>
              <a:rPr lang="en-GB" sz="1500"/>
              <a:t>Oceans are a major heat reservoir and influence weather patterns, moderating temperature and making Earth habitable.</a:t>
            </a:r>
          </a:p>
          <a:p>
            <a:pPr>
              <a:lnSpc>
                <a:spcPct val="90000"/>
              </a:lnSpc>
            </a:pPr>
            <a:r>
              <a:rPr lang="en-GB" sz="1500"/>
              <a:t>Oceans produce more than half of the oxygen we breathe and are home to countless species, many of which are yet to be discovered.</a:t>
            </a:r>
          </a:p>
          <a:p>
            <a:pPr>
              <a:lnSpc>
                <a:spcPct val="90000"/>
              </a:lnSpc>
            </a:pPr>
            <a:r>
              <a:rPr lang="en-GB" sz="1500"/>
              <a:t>The fishing industry depends on oceans as a source of food and livelihood, making it critical for many coastal communities.</a:t>
            </a:r>
          </a:p>
          <a:p>
            <a:pPr>
              <a:lnSpc>
                <a:spcPct val="90000"/>
              </a:lnSpc>
            </a:pPr>
            <a:r>
              <a:rPr lang="en-GB" sz="1500"/>
              <a:t>Oceans are also essential for global trade transportation, with around 80% of all trade goods transported by ships.</a:t>
            </a:r>
            <a:endParaRPr lang="en-NO" sz="1500"/>
          </a:p>
        </p:txBody>
      </p:sp>
    </p:spTree>
    <p:extLst>
      <p:ext uri="{BB962C8B-B14F-4D97-AF65-F5344CB8AC3E}">
        <p14:creationId xmlns:p14="http://schemas.microsoft.com/office/powerpoint/2010/main" val="198192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BBD1B-F3C4-A17E-D38D-D42732F02453}"/>
              </a:ext>
            </a:extLst>
          </p:cNvPr>
          <p:cNvSpPr>
            <a:spLocks noGrp="1"/>
          </p:cNvSpPr>
          <p:nvPr>
            <p:ph idx="1"/>
          </p:nvPr>
        </p:nvSpPr>
        <p:spPr/>
        <p:txBody>
          <a:bodyPr/>
          <a:lstStyle/>
          <a:p>
            <a:r>
              <a:rPr lang="en-GB" dirty="0">
                <a:solidFill>
                  <a:srgbClr val="000000"/>
                </a:solidFill>
                <a:effectLst/>
                <a:latin typeface="Helvetica Neue" panose="02000503000000020004" pitchFamily="2" charset="0"/>
              </a:rPr>
              <a:t>It is a major heat reservoir, influencing weather patterns and moderating temperatures around the world (Rhein et al. 2013).</a:t>
            </a:r>
          </a:p>
          <a:p>
            <a:endParaRPr lang="en-NO" dirty="0"/>
          </a:p>
        </p:txBody>
      </p:sp>
      <p:sp>
        <p:nvSpPr>
          <p:cNvPr id="3" name="Title 2">
            <a:extLst>
              <a:ext uri="{FF2B5EF4-FFF2-40B4-BE49-F238E27FC236}">
                <a16:creationId xmlns:a16="http://schemas.microsoft.com/office/drawing/2014/main" id="{8E16ABC7-D770-6121-D72A-F9EB682B2075}"/>
              </a:ext>
            </a:extLst>
          </p:cNvPr>
          <p:cNvSpPr>
            <a:spLocks noGrp="1"/>
          </p:cNvSpPr>
          <p:nvPr>
            <p:ph type="title"/>
          </p:nvPr>
        </p:nvSpPr>
        <p:spPr/>
        <p:txBody>
          <a:bodyPr/>
          <a:lstStyle/>
          <a:p>
            <a:r>
              <a:rPr lang="en-NO" dirty="0"/>
              <a:t>Ocean as a heat reservoir</a:t>
            </a:r>
          </a:p>
        </p:txBody>
      </p:sp>
      <p:pic>
        <p:nvPicPr>
          <p:cNvPr id="4" name="Picture 3" descr="Cartoon earth holding a thermometer in a wave&#10;&#10;Description automatically generated">
            <a:extLst>
              <a:ext uri="{FF2B5EF4-FFF2-40B4-BE49-F238E27FC236}">
                <a16:creationId xmlns:a16="http://schemas.microsoft.com/office/drawing/2014/main" id="{C00B471C-BBE4-7658-C5FE-451533D5E910}"/>
              </a:ext>
            </a:extLst>
          </p:cNvPr>
          <p:cNvPicPr>
            <a:picLocks noChangeAspect="1"/>
          </p:cNvPicPr>
          <p:nvPr/>
        </p:nvPicPr>
        <p:blipFill>
          <a:blip r:embed="rId2"/>
          <a:stretch>
            <a:fillRect/>
          </a:stretch>
        </p:blipFill>
        <p:spPr>
          <a:xfrm>
            <a:off x="523572" y="951190"/>
            <a:ext cx="3241120" cy="3241120"/>
          </a:xfrm>
          <a:prstGeom prst="rect">
            <a:avLst/>
          </a:prstGeom>
        </p:spPr>
      </p:pic>
    </p:spTree>
    <p:extLst>
      <p:ext uri="{BB962C8B-B14F-4D97-AF65-F5344CB8AC3E}">
        <p14:creationId xmlns:p14="http://schemas.microsoft.com/office/powerpoint/2010/main" val="36214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82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73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6206-F699-F0C9-02E0-EC033514805E}"/>
              </a:ext>
            </a:extLst>
          </p:cNvPr>
          <p:cNvSpPr>
            <a:spLocks noGrp="1"/>
          </p:cNvSpPr>
          <p:nvPr>
            <p:ph type="title"/>
          </p:nvPr>
        </p:nvSpPr>
        <p:spPr>
          <a:xfrm>
            <a:off x="314320" y="205979"/>
            <a:ext cx="8229600" cy="646331"/>
          </a:xfrm>
        </p:spPr>
        <p:txBody>
          <a:bodyPr anchor="t">
            <a:normAutofit/>
          </a:bodyPr>
          <a:lstStyle/>
          <a:p>
            <a:pPr>
              <a:lnSpc>
                <a:spcPct val="90000"/>
              </a:lnSpc>
            </a:pPr>
            <a:r>
              <a:rPr lang="en-NO" sz="3100"/>
              <a:t>Adaptive Sampling of River Plume Fronts</a:t>
            </a:r>
          </a:p>
        </p:txBody>
      </p:sp>
      <p:pic>
        <p:nvPicPr>
          <p:cNvPr id="5" name="Content Placeholder 4" descr="El Malecón, Santo Domingo's Maritime Boulevard, alongside the Caribbean sea's waterfront. &#13;&#10;The Boulevard have the most exclusive hotels, several casinos, the complex Malecón Center, the Obelisk.&#13;&#10;Dominican Republic">
            <a:extLst>
              <a:ext uri="{FF2B5EF4-FFF2-40B4-BE49-F238E27FC236}">
                <a16:creationId xmlns:a16="http://schemas.microsoft.com/office/drawing/2014/main" id="{F3A15927-9981-4BE6-A3AD-F20F716B3661}"/>
              </a:ext>
            </a:extLst>
          </p:cNvPr>
          <p:cNvPicPr>
            <a:picLocks noGrp="1" noChangeAspect="1"/>
          </p:cNvPicPr>
          <p:nvPr>
            <p:ph sz="half" idx="1"/>
          </p:nvPr>
        </p:nvPicPr>
        <p:blipFill rotWithShape="1">
          <a:blip r:embed="rId3"/>
          <a:srcRect l="10768" r="1" b="1"/>
          <a:stretch/>
        </p:blipFill>
        <p:spPr>
          <a:xfrm>
            <a:off x="457200" y="1200151"/>
            <a:ext cx="4038600" cy="3394472"/>
          </a:xfrm>
          <a:noFill/>
        </p:spPr>
      </p:pic>
      <p:sp>
        <p:nvSpPr>
          <p:cNvPr id="4" name="Content Placeholder 3">
            <a:extLst>
              <a:ext uri="{FF2B5EF4-FFF2-40B4-BE49-F238E27FC236}">
                <a16:creationId xmlns:a16="http://schemas.microsoft.com/office/drawing/2014/main" id="{4467244D-7A0F-5DEF-4F75-324FA8989918}"/>
              </a:ext>
            </a:extLst>
          </p:cNvPr>
          <p:cNvSpPr>
            <a:spLocks noGrp="1"/>
          </p:cNvSpPr>
          <p:nvPr>
            <p:ph sz="half" idx="2"/>
          </p:nvPr>
        </p:nvSpPr>
        <p:spPr>
          <a:xfrm>
            <a:off x="4648200" y="1200151"/>
            <a:ext cx="4038600" cy="3394472"/>
          </a:xfrm>
        </p:spPr>
        <p:txBody>
          <a:bodyPr>
            <a:normAutofit/>
          </a:bodyPr>
          <a:lstStyle/>
          <a:p>
            <a:pPr>
              <a:lnSpc>
                <a:spcPct val="90000"/>
              </a:lnSpc>
            </a:pPr>
            <a:r>
              <a:rPr lang="en-GB" sz="2200"/>
              <a:t>River plume fronts can be studied through statistical modeling and autonomous path planning.</a:t>
            </a:r>
          </a:p>
          <a:p>
            <a:pPr>
              <a:lnSpc>
                <a:spcPct val="90000"/>
              </a:lnSpc>
            </a:pPr>
            <a:r>
              <a:rPr lang="en-GB" sz="2200"/>
              <a:t>Adaptive sampling can enhance oceanographic exploration.</a:t>
            </a:r>
          </a:p>
          <a:p>
            <a:pPr>
              <a:lnSpc>
                <a:spcPct val="90000"/>
              </a:lnSpc>
            </a:pPr>
            <a:r>
              <a:rPr lang="en-GB" sz="2200"/>
              <a:t>This slide shows an example of ocean fronts.</a:t>
            </a:r>
            <a:endParaRPr lang="en-NO" sz="2200"/>
          </a:p>
        </p:txBody>
      </p:sp>
    </p:spTree>
    <p:extLst>
      <p:ext uri="{BB962C8B-B14F-4D97-AF65-F5344CB8AC3E}">
        <p14:creationId xmlns:p14="http://schemas.microsoft.com/office/powerpoint/2010/main" val="861047374"/>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7262</TotalTime>
  <Words>398</Words>
  <Application>Microsoft Macintosh PowerPoint</Application>
  <PresentationFormat>On-screen Show (16:9)</PresentationFormat>
  <Paragraphs>29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Helvetica Neue</vt:lpstr>
      <vt:lpstr>Office-tema</vt:lpstr>
      <vt:lpstr>Adaptive Sampling of River Plume Fronts: Integrating Statistical Modeling and Autonomous Path Planning for Enhanced Oceanographic Exploration. </vt:lpstr>
      <vt:lpstr>Agenda</vt:lpstr>
      <vt:lpstr>PowerPoint Presentation</vt:lpstr>
      <vt:lpstr>The Importance of Oceans in Our Daily Life</vt:lpstr>
      <vt:lpstr>Ocean as a heat reservoir</vt:lpstr>
      <vt:lpstr>PowerPoint Presentation</vt:lpstr>
      <vt:lpstr>PowerPoint Presentation</vt:lpstr>
      <vt:lpstr>Adaptive Sampling of River Plume Fronts</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geyaolin@gmail.com</cp:lastModifiedBy>
  <cp:revision>128</cp:revision>
  <dcterms:created xsi:type="dcterms:W3CDTF">2013-06-10T16:56:09Z</dcterms:created>
  <dcterms:modified xsi:type="dcterms:W3CDTF">2024-05-01T07:02:58Z</dcterms:modified>
</cp:coreProperties>
</file>