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sldIdLst>
    <p:sldId id="311" r:id="rId2"/>
    <p:sldId id="312" r:id="rId3"/>
    <p:sldId id="313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15" r:id="rId15"/>
    <p:sldId id="316" r:id="rId16"/>
    <p:sldId id="317" r:id="rId17"/>
    <p:sldId id="327" r:id="rId18"/>
    <p:sldId id="328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885" autoAdjust="0"/>
    <p:restoredTop sz="94660"/>
  </p:normalViewPr>
  <p:slideViewPr>
    <p:cSldViewPr snapToObjects="1">
      <p:cViewPr>
        <p:scale>
          <a:sx n="120" d="100"/>
          <a:sy n="120" d="100"/>
        </p:scale>
        <p:origin x="-1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B7AF-2402-094D-ACED-1DB47FDF2062}" type="datetimeFigureOut">
              <a:rPr lang="en-US" smtClean="0"/>
              <a:pPr/>
              <a:t>12/13/09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DF7C-45B5-C142-A82E-8E296B2DC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1513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6800"/>
            <a:ext cx="38100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0813" cy="76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0813" cy="518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56448" y="6419088"/>
            <a:ext cx="946404" cy="420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2pPr>
      <a:lvl3pPr marL="6477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3pPr>
      <a:lvl4pPr marL="8636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4pPr>
      <a:lvl5pPr marL="10795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5pPr>
      <a:lvl6pPr marL="15367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6pPr>
      <a:lvl7pPr marL="19939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7pPr>
      <a:lvl8pPr marL="24511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8pPr>
      <a:lvl9pPr marL="29083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9pPr>
    </p:titleStyle>
    <p:bodyStyle>
      <a:lvl1pPr marL="341313" indent="-34131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df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9" Type="http://schemas.openxmlformats.org/officeDocument/2006/relationships/image" Target="../media/image15.png"/><Relationship Id="rId3" Type="http://schemas.openxmlformats.org/officeDocument/2006/relationships/image" Target="../media/image9.png"/><Relationship Id="rId6" Type="http://schemas.openxmlformats.org/officeDocument/2006/relationships/image" Target="../media/image12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df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df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df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df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200" dirty="0" smtClean="0">
                <a:solidFill>
                  <a:srgbClr val="000090"/>
                </a:solidFill>
              </a:rPr>
              <a:t>SIMC – Physics Monte Carlo for Hall C and Hall A</a:t>
            </a: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Dave Gaskell/John Arrington</a:t>
            </a: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2800" dirty="0" smtClean="0"/>
              <a:t>Hall A Analysis Meeting</a:t>
            </a:r>
            <a:br>
              <a:rPr lang="en-US" sz="2800" dirty="0" smtClean="0"/>
            </a:br>
            <a:r>
              <a:rPr lang="en-US" sz="2800" dirty="0" smtClean="0"/>
              <a:t>December 14, 2009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/>
            <a:r>
              <a:rPr lang="en-US" dirty="0" smtClean="0"/>
              <a:t>1. SIMC overview</a:t>
            </a:r>
          </a:p>
          <a:p>
            <a:pPr marL="457200" indent="-457200" algn="l"/>
            <a:r>
              <a:rPr lang="en-US" dirty="0" smtClean="0"/>
              <a:t>2. Example reactions in depth </a:t>
            </a:r>
          </a:p>
          <a:p>
            <a:pPr marL="457200" indent="-457200" algn="l"/>
            <a:r>
              <a:rPr lang="en-US" dirty="0" smtClean="0"/>
              <a:t>3. Neat plots </a:t>
            </a:r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 smtClean="0"/>
          </a:p>
          <a:p>
            <a:pPr marL="457200" indent="-457200"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557" y="5410200"/>
            <a:ext cx="681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via CVS, see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accent6"/>
                </a:solidFill>
                <a:latin typeface="Century Schoolbook"/>
                <a:cs typeface="Century Schoolbook"/>
              </a:rPr>
              <a:t>https://</a:t>
            </a:r>
            <a:r>
              <a:rPr lang="en-US" dirty="0" err="1" smtClean="0">
                <a:solidFill>
                  <a:schemeClr val="accent6"/>
                </a:solidFill>
                <a:latin typeface="Century Schoolbook"/>
                <a:cs typeface="Century Schoolbook"/>
              </a:rPr>
              <a:t>hallcweb.jlab.org/wiki/index.php/Monte_Carlo</a:t>
            </a:r>
            <a:r>
              <a:rPr lang="en-US" dirty="0" smtClean="0">
                <a:solidFill>
                  <a:schemeClr val="accent6"/>
                </a:solidFill>
                <a:latin typeface="Century Schoolbook"/>
                <a:cs typeface="Century Schoolbook"/>
              </a:rPr>
              <a:t> </a:t>
            </a:r>
            <a:endParaRPr lang="en-US" dirty="0">
              <a:solidFill>
                <a:schemeClr val="accent6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D2DB9"/>
                </a:solidFill>
              </a:rPr>
              <a:t>Kaon</a:t>
            </a:r>
            <a:r>
              <a:rPr lang="en-US" dirty="0" smtClean="0">
                <a:solidFill>
                  <a:srgbClr val="2D2DB9"/>
                </a:solidFill>
              </a:rPr>
              <a:t> Electroproduction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4" name="Picture 3" descr="hydroge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14400"/>
            <a:ext cx="3440748" cy="2647949"/>
          </a:xfrm>
          <a:prstGeom prst="rect">
            <a:avLst/>
          </a:prstGeom>
        </p:spPr>
      </p:pic>
      <p:pic>
        <p:nvPicPr>
          <p:cNvPr id="5" name="Picture 4" descr="deuterium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918966" y="914400"/>
            <a:ext cx="3472434" cy="2672334"/>
          </a:xfrm>
          <a:prstGeom prst="rect">
            <a:avLst/>
          </a:prstGeom>
        </p:spPr>
      </p:pic>
      <p:pic>
        <p:nvPicPr>
          <p:cNvPr id="6" name="Picture 5" descr="helium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8600" y="3657600"/>
            <a:ext cx="3472434" cy="2672334"/>
          </a:xfrm>
          <a:prstGeom prst="rect">
            <a:avLst/>
          </a:prstGeom>
        </p:spPr>
      </p:pic>
      <p:pic>
        <p:nvPicPr>
          <p:cNvPr id="7" name="Picture 6" descr="helium4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962400" y="3652266"/>
            <a:ext cx="3472434" cy="2672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400" y="1066800"/>
            <a:ext cx="11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Hydrogen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152" y="1066800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Deuterium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897868"/>
            <a:ext cx="110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Helium-3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897868"/>
            <a:ext cx="110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Helium-4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1" y="1066800"/>
            <a:ext cx="1752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Includes:</a:t>
            </a:r>
          </a:p>
          <a:p>
            <a:pPr marL="342900" indent="-342900">
              <a:buAutoNum type="arabicPeriod"/>
            </a:pPr>
            <a:r>
              <a:rPr lang="en-US" dirty="0" smtClean="0"/>
              <a:t>Radiative corrections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Spectral function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FSI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Kaon</a:t>
            </a:r>
            <a:r>
              <a:rPr lang="en-US" dirty="0" smtClean="0"/>
              <a:t> decay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Only norm. of each peak fit to data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2D2DB9"/>
                </a:solidFill>
              </a:rPr>
              <a:t>Spectrometer Models (HMS, SHMS, HRS ..)</a:t>
            </a:r>
            <a:endParaRPr lang="en-US" sz="2800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Magnetic elements simulated using COSY</a:t>
            </a:r>
          </a:p>
          <a:p>
            <a:r>
              <a:rPr lang="en-US" sz="2000" dirty="0" smtClean="0"/>
              <a:t>Real apertures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collimators, vacuum pipes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magnet apertures (front, middle, and back)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cuts for detectors (depends on analysis, trigger)</a:t>
            </a:r>
          </a:p>
          <a:p>
            <a:r>
              <a:rPr lang="en-US" sz="2000" dirty="0" smtClean="0"/>
              <a:t>Sequential transformations for magnetic elements, continuous drift for field free regions (important for decay)</a:t>
            </a:r>
          </a:p>
          <a:p>
            <a:r>
              <a:rPr lang="en-US" sz="2000" dirty="0" smtClean="0"/>
              <a:t>Reconstruct track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Use smeared position at drift chamber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econstruct using (Hall C) track fitting algorithm</a:t>
            </a:r>
          </a:p>
          <a:p>
            <a:r>
              <a:rPr lang="en-US" sz="2000" dirty="0" smtClean="0"/>
              <a:t>Can easily disable spectrometer, apply geometric cuts, add new spectrometer/detector (</a:t>
            </a:r>
            <a:r>
              <a:rPr lang="en-US" sz="2000" dirty="0" err="1" smtClean="0"/>
              <a:t>BigCal</a:t>
            </a:r>
            <a:r>
              <a:rPr lang="en-US" sz="2000" dirty="0" smtClean="0"/>
              <a:t> …)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Pathlength</a:t>
            </a:r>
            <a:r>
              <a:rPr lang="en-US" dirty="0" smtClean="0">
                <a:solidFill>
                  <a:schemeClr val="accent6"/>
                </a:solidFill>
              </a:rPr>
              <a:t> using COSY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 descr="ctime_muon_talk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6558" r="-6558"/>
              <a:stretch>
                <a:fillRect/>
              </a:stretch>
            </p:blipFill>
          </mc:Choice>
          <mc:Fallback>
            <p:blipFill>
              <a:blip r:embed="rId3"/>
              <a:srcRect l="-6558" r="-6558"/>
              <a:stretch>
                <a:fillRect/>
              </a:stretch>
            </p:blipFill>
          </mc:Fallback>
        </mc:AlternateContent>
        <p:spPr>
          <a:xfrm>
            <a:off x="4058261" y="914400"/>
            <a:ext cx="4552339" cy="5180013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828800"/>
            <a:ext cx="3372461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COSY model includes information on path length</a:t>
            </a:r>
          </a:p>
          <a:p>
            <a:pPr>
              <a:spcAft>
                <a:spcPts val="600"/>
              </a:spcAft>
              <a:buFont typeface="Wingdings" pitchFamily="-105" charset="2"/>
              <a:buChar char="à"/>
            </a:pPr>
            <a:r>
              <a:rPr lang="en-US" dirty="0" smtClean="0">
                <a:sym typeface="Wingdings"/>
              </a:rPr>
              <a:t>Allows you to monitor total distance to focal plane to simulate  differences in coincidence time</a:t>
            </a:r>
          </a:p>
          <a:p>
            <a:pPr>
              <a:buFont typeface="Wingdings" pitchFamily="-105" charset="2"/>
              <a:buChar char="à"/>
            </a:pPr>
            <a:r>
              <a:rPr lang="en-US" dirty="0" smtClean="0">
                <a:sym typeface="Wingdings"/>
              </a:rPr>
              <a:t> Example: pions decaying to </a:t>
            </a:r>
            <a:r>
              <a:rPr lang="en-US" dirty="0" err="1" smtClean="0">
                <a:sym typeface="Wingdings"/>
              </a:rPr>
              <a:t>muons</a:t>
            </a:r>
            <a:r>
              <a:rPr lang="en-US" dirty="0" smtClean="0">
                <a:sym typeface="Wingdings"/>
              </a:rPr>
              <a:t> (at 300 </a:t>
            </a:r>
            <a:r>
              <a:rPr lang="en-US" dirty="0" err="1" smtClean="0">
                <a:sym typeface="Wingdings"/>
              </a:rPr>
              <a:t>MeV/c</a:t>
            </a:r>
            <a:r>
              <a:rPr lang="en-US" dirty="0" smtClean="0">
                <a:sym typeface="Wingdings"/>
              </a:rPr>
              <a:t>) results in small difference (~1 ns) in coincidence time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HMS Q3 P-dependent optics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9" name="Picture 8" descr="hsxpfpcor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14400"/>
            <a:ext cx="541020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4800" y="1219200"/>
            <a:ext cx="2895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Reliable COSY model of HMS allowed us (DHP) to diagnose small P-dependence in HMS optics</a:t>
            </a:r>
          </a:p>
          <a:p>
            <a:endParaRPr lang="en-US" dirty="0" smtClean="0"/>
          </a:p>
          <a:p>
            <a:pPr>
              <a:buFont typeface="Wingdings" pitchFamily="-105" charset="2"/>
              <a:buChar char="à"/>
            </a:pPr>
            <a:r>
              <a:rPr lang="en-US" dirty="0" smtClean="0">
                <a:sym typeface="Wingdings"/>
              </a:rPr>
              <a:t>Missing mass showed correlation with </a:t>
            </a:r>
            <a:r>
              <a:rPr lang="en-US" dirty="0" err="1" smtClean="0">
                <a:sym typeface="Wingdings"/>
              </a:rPr>
              <a:t>x</a:t>
            </a:r>
            <a:r>
              <a:rPr lang="en-US" dirty="0" smtClean="0">
                <a:sym typeface="Wingdings"/>
              </a:rPr>
              <a:t>-prime in the focal plane (slope changing with P)</a:t>
            </a:r>
          </a:p>
          <a:p>
            <a:pPr>
              <a:buFont typeface="Wingdings" pitchFamily="-105" charset="2"/>
              <a:buChar char="à"/>
            </a:pPr>
            <a:r>
              <a:rPr lang="en-US" dirty="0" smtClean="0">
                <a:sym typeface="Wingdings"/>
              </a:rPr>
              <a:t>Source = small current offset in Q3 power supply</a:t>
            </a:r>
          </a:p>
          <a:p>
            <a:pPr>
              <a:buFont typeface="Wingdings" pitchFamily="-105" charset="2"/>
              <a:buChar char="à"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Plots show data (crosses) and simulation of offset (solid line)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Semi-inclusive </a:t>
            </a:r>
            <a:r>
              <a:rPr lang="en-US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p</a:t>
            </a:r>
            <a:r>
              <a:rPr lang="en-US" i="1" baseline="30000" dirty="0" smtClean="0">
                <a:solidFill>
                  <a:srgbClr val="000090"/>
                </a:solidFill>
              </a:rPr>
              <a:t>+/-</a:t>
            </a:r>
            <a:r>
              <a:rPr lang="en-US" baseline="30000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5344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Semi-inclusive </a:t>
            </a:r>
            <a:r>
              <a:rPr lang="en-US" b="1" dirty="0" smtClean="0">
                <a:solidFill>
                  <a:srgbClr val="FF0000"/>
                </a:solidFill>
              </a:rPr>
              <a:t>cross section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/>
              <a:t>Spectrometers </a:t>
            </a:r>
            <a:r>
              <a:rPr lang="en-US" dirty="0" smtClean="0"/>
              <a:t>do not have complete </a:t>
            </a:r>
            <a:r>
              <a:rPr lang="en-US" i="1" dirty="0" smtClean="0"/>
              <a:t>p</a:t>
            </a:r>
            <a:r>
              <a:rPr lang="en-US" i="1" baseline="-25000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>
                <a:latin typeface="Symbol" charset="2"/>
                <a:cs typeface="Symbol" charset="2"/>
              </a:rPr>
              <a:t>f</a:t>
            </a:r>
            <a:r>
              <a:rPr lang="en-US" dirty="0" smtClean="0"/>
              <a:t> acceptance, so cross section needs to include these degrees of </a:t>
            </a:r>
            <a:r>
              <a:rPr lang="en-US" dirty="0" smtClean="0"/>
              <a:t>freedom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PDFs</a:t>
            </a:r>
            <a:r>
              <a:rPr lang="en-US" dirty="0" smtClean="0">
                <a:sym typeface="Wingdings"/>
              </a:rPr>
              <a:t> = cteq5m</a:t>
            </a:r>
            <a:endParaRPr lang="en-US" dirty="0" smtClean="0"/>
          </a:p>
          <a:p>
            <a:pPr>
              <a:spcAft>
                <a:spcPts val="600"/>
              </a:spcAft>
              <a:buFont typeface="Wingdings" charset="2"/>
              <a:buChar char="à"/>
            </a:pPr>
            <a:r>
              <a:rPr lang="en-US" dirty="0" smtClean="0"/>
              <a:t>Fragmentation functions for </a:t>
            </a:r>
            <a:r>
              <a:rPr lang="en-US" i="1" dirty="0" smtClean="0">
                <a:latin typeface="Symbol" charset="2"/>
                <a:cs typeface="Symbol" charset="2"/>
              </a:rPr>
              <a:t>p</a:t>
            </a:r>
            <a:r>
              <a:rPr lang="en-US" i="1" baseline="30000" dirty="0" smtClean="0"/>
              <a:t>+</a:t>
            </a:r>
            <a:r>
              <a:rPr lang="en-US" i="1" dirty="0" smtClean="0"/>
              <a:t>+</a:t>
            </a:r>
            <a:r>
              <a:rPr lang="en-US" i="1" dirty="0" smtClean="0">
                <a:latin typeface="Symbol" charset="2"/>
                <a:cs typeface="Symbol" charset="2"/>
              </a:rPr>
              <a:t>p</a:t>
            </a:r>
            <a:r>
              <a:rPr lang="en-US" i="1" baseline="30000" dirty="0" smtClean="0"/>
              <a:t>-</a:t>
            </a:r>
            <a:r>
              <a:rPr lang="en-US" i="1" dirty="0" smtClean="0"/>
              <a:t> </a:t>
            </a:r>
            <a:r>
              <a:rPr lang="en-US" dirty="0" smtClean="0"/>
              <a:t>from Binneweis et al (</a:t>
            </a:r>
            <a:r>
              <a:rPr lang="en-US" b="1" i="1" dirty="0" smtClean="0"/>
              <a:t>PRD 52, p. 4947, 1995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Aft>
                <a:spcPts val="600"/>
              </a:spcAft>
              <a:buFont typeface="Wingdings" charset="2"/>
              <a:buChar char="à"/>
            </a:pPr>
            <a:r>
              <a:rPr lang="en-US" dirty="0" smtClean="0"/>
              <a:t>Derive </a:t>
            </a:r>
            <a:r>
              <a:rPr lang="en-US" dirty="0" smtClean="0"/>
              <a:t>ratio of favored and unfavored fragmentation from HERMES data (my fit to data from </a:t>
            </a:r>
            <a:r>
              <a:rPr lang="en-US" b="1" i="1" dirty="0" smtClean="0"/>
              <a:t>P. Geiger PhD. thesis, Heidelberg University, 1998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Aft>
                <a:spcPts val="600"/>
              </a:spcAft>
              <a:buFont typeface="Wingdings" charset="2"/>
              <a:buChar char="à"/>
            </a:pP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dirty="0" smtClean="0"/>
              <a:t>parameter also taken from same HERMES analysis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4.66 GeV</a:t>
            </a:r>
            <a:r>
              <a:rPr lang="en-US" baseline="30000" dirty="0" smtClean="0"/>
              <a:t>-2</a:t>
            </a:r>
            <a:r>
              <a:rPr lang="en-US" dirty="0" smtClean="0"/>
              <a:t>, same for  </a:t>
            </a:r>
            <a:r>
              <a:rPr lang="en-US" i="1" dirty="0" err="1" smtClean="0">
                <a:latin typeface="Symbol" charset="2"/>
                <a:cs typeface="Symbol" charset="2"/>
              </a:rPr>
              <a:t>p</a:t>
            </a:r>
            <a:r>
              <a:rPr lang="en-US" i="1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>
                <a:latin typeface="Symbol" charset="2"/>
                <a:cs typeface="Symbol" charset="2"/>
              </a:rPr>
              <a:t>p</a:t>
            </a:r>
            <a:r>
              <a:rPr lang="en-US" i="1" baseline="30000" dirty="0" smtClean="0"/>
              <a:t>-</a:t>
            </a:r>
          </a:p>
          <a:p>
            <a:pPr lvl="1">
              <a:spcAft>
                <a:spcPts val="600"/>
              </a:spcAft>
              <a:buFont typeface="Wingdings" charset="2"/>
              <a:buChar char="à"/>
            </a:pPr>
            <a:r>
              <a:rPr lang="en-US" dirty="0" smtClean="0"/>
              <a:t>Analysis from Hall C E00-108 results in </a:t>
            </a:r>
            <a:r>
              <a:rPr lang="en-US" i="1" dirty="0" smtClean="0"/>
              <a:t>b</a:t>
            </a:r>
            <a:r>
              <a:rPr lang="en-US" dirty="0" smtClean="0"/>
              <a:t>=4.0 GeV</a:t>
            </a:r>
            <a:r>
              <a:rPr lang="en-US" baseline="30000" dirty="0" smtClean="0"/>
              <a:t>-2</a:t>
            </a:r>
            <a:endParaRPr lang="en-US" dirty="0" smtClean="0"/>
          </a:p>
          <a:p>
            <a:pPr>
              <a:spcAft>
                <a:spcPts val="600"/>
              </a:spcAft>
              <a:buFont typeface="Wingdings" charset="2"/>
              <a:buChar char="à"/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parameters initially set to zero (i.e., no contribution from interference terms)</a:t>
            </a:r>
            <a:endParaRPr lang="en-US" baseline="30000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9850" y="1676400"/>
            <a:ext cx="6508750" cy="83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990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generation</a:t>
            </a:r>
            <a:r>
              <a:rPr lang="en-US" dirty="0" smtClean="0"/>
              <a:t> similar exclusive pion production, except </a:t>
            </a:r>
            <a:r>
              <a:rPr lang="en-US" dirty="0" smtClean="0">
                <a:sym typeface="Wingdings"/>
              </a:rPr>
              <a:t>final pion momentum must also be generated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SIMC model vs. data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4" name="Picture 3" descr="ent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55630" y="990600"/>
            <a:ext cx="4700983" cy="476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066800"/>
            <a:ext cx="329843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sections from Hall C experiment E00-108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i="1" dirty="0" smtClean="0"/>
              <a:t>“</a:t>
            </a:r>
            <a:r>
              <a:rPr lang="en-US" b="1" i="1" dirty="0" smtClean="0">
                <a:solidFill>
                  <a:srgbClr val="FF0000"/>
                </a:solidFill>
              </a:rPr>
              <a:t>Meson Duality</a:t>
            </a:r>
            <a:r>
              <a:rPr lang="en-US" b="1" i="1" dirty="0" smtClean="0"/>
              <a:t>” </a:t>
            </a:r>
          </a:p>
          <a:p>
            <a:endParaRPr lang="en-US" b="1" i="1" dirty="0" smtClean="0"/>
          </a:p>
          <a:p>
            <a:r>
              <a:rPr lang="en-US" dirty="0" smtClean="0"/>
              <a:t>Below z=0.7, we see good agreement with our simple model</a:t>
            </a:r>
          </a:p>
          <a:p>
            <a:endParaRPr lang="en-US" dirty="0" smtClean="0"/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At z&gt;0.7 contributions from the </a:t>
            </a:r>
            <a:r>
              <a:rPr lang="en-US" i="1" dirty="0" smtClean="0">
                <a:latin typeface="Symbol" charset="2"/>
                <a:cs typeface="Symbol" charset="2"/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 resonance become significant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Note that at larger </a:t>
            </a:r>
            <a:r>
              <a:rPr lang="en-US" i="1" dirty="0" err="1" smtClean="0">
                <a:sym typeface="Wingdings"/>
              </a:rPr>
              <a:t>x</a:t>
            </a:r>
            <a:r>
              <a:rPr lang="en-US" dirty="0" smtClean="0">
                <a:sym typeface="Wingdings"/>
              </a:rPr>
              <a:t> (</a:t>
            </a:r>
            <a:r>
              <a:rPr lang="en-US" i="1" dirty="0" smtClean="0">
                <a:sym typeface="Wingdings"/>
              </a:rPr>
              <a:t>Q</a:t>
            </a:r>
            <a:r>
              <a:rPr lang="en-US" i="1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) we see larger differences – this may be from “simple” inclusive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Diffractive </a:t>
            </a:r>
            <a:r>
              <a:rPr lang="en-US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dirty="0" smtClean="0">
                <a:solidFill>
                  <a:srgbClr val="000090"/>
                </a:solidFill>
              </a:rPr>
              <a:t> production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581400"/>
            <a:ext cx="8305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for diffractive </a:t>
            </a:r>
            <a:r>
              <a:rPr lang="en-US" i="1" dirty="0" smtClean="0">
                <a:latin typeface="Symbol" charset="2"/>
                <a:cs typeface="Symbol" charset="2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production based on modifications to PYTHIA implemented to improved agreement with HERMES data</a:t>
            </a:r>
          </a:p>
          <a:p>
            <a:r>
              <a:rPr lang="en-US" dirty="0" smtClean="0"/>
              <a:t>             </a:t>
            </a:r>
            <a:r>
              <a:rPr lang="en-US" b="1" i="1" dirty="0" smtClean="0"/>
              <a:t>[P. Liebing, PhD thesis, University of Hamburg, 2004]</a:t>
            </a:r>
          </a:p>
          <a:p>
            <a:endParaRPr lang="en-US" i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Model for </a:t>
            </a:r>
            <a:r>
              <a:rPr lang="en-US" sz="2000" b="1" i="1" dirty="0" smtClean="0">
                <a:solidFill>
                  <a:srgbClr val="FF0000"/>
                </a:solidFill>
              </a:rPr>
              <a:t>H(e,e’</a:t>
            </a:r>
            <a:r>
              <a:rPr lang="en-US" sz="2000" b="1" i="1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r</a:t>
            </a:r>
            <a:r>
              <a:rPr lang="en-US" sz="2000" b="1" i="1" dirty="0" smtClean="0">
                <a:solidFill>
                  <a:srgbClr val="FF0000"/>
                </a:solidFill>
              </a:rPr>
              <a:t>)p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05200" y="4511248"/>
            <a:ext cx="4648200" cy="822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8274" y="5401270"/>
            <a:ext cx="4601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Symbol" charset="2"/>
              <a:buChar char="G"/>
            </a:pPr>
            <a:r>
              <a:rPr lang="en-US" i="1" dirty="0" smtClean="0"/>
              <a:t>= virtual photon flux </a:t>
            </a:r>
          </a:p>
          <a:p>
            <a:r>
              <a:rPr lang="en-US" i="1" dirty="0" smtClean="0"/>
              <a:t>R=</a:t>
            </a:r>
            <a:r>
              <a:rPr lang="en-US" i="1" dirty="0" smtClean="0">
                <a:latin typeface="Symbol" charset="2"/>
                <a:cs typeface="Symbol" charset="2"/>
              </a:rPr>
              <a:t>s</a:t>
            </a:r>
            <a:r>
              <a:rPr lang="en-US" i="1" baseline="-25000" dirty="0" smtClean="0"/>
              <a:t>L</a:t>
            </a:r>
            <a:r>
              <a:rPr lang="en-US" i="1" dirty="0" smtClean="0"/>
              <a:t>/</a:t>
            </a:r>
            <a:r>
              <a:rPr lang="en-US" i="1" dirty="0" smtClean="0">
                <a:latin typeface="Symbol" charset="2"/>
                <a:cs typeface="Symbol" charset="2"/>
              </a:rPr>
              <a:t>s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</a:p>
          <a:p>
            <a:r>
              <a:rPr lang="en-US" i="1" dirty="0" smtClean="0">
                <a:latin typeface="Symbol" charset="2"/>
                <a:cs typeface="Symbol" charset="2"/>
              </a:rPr>
              <a:t>s</a:t>
            </a:r>
            <a:r>
              <a:rPr lang="en-US" i="1" baseline="30000" dirty="0" smtClean="0">
                <a:latin typeface="Symbol" charset="2"/>
                <a:cs typeface="Symbol" charset="2"/>
              </a:rPr>
              <a:t>g</a:t>
            </a:r>
            <a:r>
              <a:rPr lang="en-US" i="1" baseline="30000" dirty="0" smtClean="0"/>
              <a:t>p</a:t>
            </a:r>
            <a:r>
              <a:rPr lang="en-US" i="1" baseline="30000" dirty="0" smtClean="0">
                <a:sym typeface="Wingdings"/>
              </a:rPr>
              <a:t></a:t>
            </a:r>
            <a:r>
              <a:rPr lang="en-US" i="1" baseline="30000" dirty="0" smtClean="0"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i="1" baseline="30000" dirty="0" smtClean="0">
                <a:sym typeface="Wingdings"/>
              </a:rPr>
              <a:t>p </a:t>
            </a:r>
            <a:r>
              <a:rPr lang="en-US" dirty="0" smtClean="0">
                <a:sym typeface="Wingdings"/>
              </a:rPr>
              <a:t>= real photoproduction cross section</a:t>
            </a:r>
            <a:endParaRPr lang="en-US" i="1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73914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Wingdings"/>
              </a:rPr>
              <a:t>Important background for semi-inclusive process:</a:t>
            </a:r>
          </a:p>
          <a:p>
            <a:r>
              <a:rPr lang="en-US" sz="2000" dirty="0" smtClean="0">
                <a:sym typeface="Wingdings"/>
              </a:rPr>
              <a:t>                   </a:t>
            </a:r>
            <a:r>
              <a:rPr lang="en-US" sz="2000" dirty="0" err="1" smtClean="0">
                <a:sym typeface="Wingdings"/>
              </a:rPr>
              <a:t>e+p</a:t>
            </a:r>
            <a:r>
              <a:rPr lang="en-US" sz="2000" dirty="0" smtClean="0">
                <a:sym typeface="Wingdings"/>
              </a:rPr>
              <a:t>  </a:t>
            </a:r>
            <a:r>
              <a:rPr lang="en-US" sz="2000" dirty="0" err="1" smtClean="0">
                <a:sym typeface="Wingdings"/>
              </a:rPr>
              <a:t>e’+</a:t>
            </a:r>
            <a:r>
              <a:rPr lang="en-US" sz="2000" dirty="0" err="1" smtClean="0"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sz="2000" dirty="0" smtClean="0">
                <a:sym typeface="Wingdings"/>
              </a:rPr>
              <a:t>  </a:t>
            </a:r>
            <a:r>
              <a:rPr lang="en-US" sz="2000" dirty="0" err="1" smtClean="0">
                <a:sym typeface="Wingdings"/>
              </a:rPr>
              <a:t>e</a:t>
            </a:r>
            <a:r>
              <a:rPr lang="en-US" sz="2000" dirty="0" smtClean="0">
                <a:sym typeface="Wingdings"/>
              </a:rPr>
              <a:t>’ + </a:t>
            </a:r>
            <a:r>
              <a:rPr lang="en-US" sz="2000" dirty="0" err="1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sz="2000" baseline="30000" dirty="0" smtClean="0">
                <a:sym typeface="Wingdings"/>
              </a:rPr>
              <a:t>+</a:t>
            </a:r>
            <a:r>
              <a:rPr lang="en-US" sz="2000" dirty="0" smtClean="0">
                <a:sym typeface="Wingdings"/>
              </a:rPr>
              <a:t> + </a:t>
            </a:r>
            <a:r>
              <a:rPr lang="en-US" sz="2000" dirty="0" err="1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sz="2000" baseline="30000" dirty="0" smtClean="0">
                <a:sym typeface="Wingdings"/>
              </a:rPr>
              <a:t>-</a:t>
            </a:r>
            <a:r>
              <a:rPr lang="en-US" sz="2000" dirty="0" smtClean="0">
                <a:sym typeface="Wingdings"/>
              </a:rPr>
              <a:t> </a:t>
            </a:r>
            <a:endParaRPr lang="en-US" sz="2000" baseline="300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Event generation for diffractive 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 production handled</a:t>
            </a:r>
            <a:r>
              <a:rPr lang="en-US" dirty="0" smtClean="0">
                <a:sym typeface="Wingdings"/>
              </a:rPr>
              <a:t> slightly differently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	 Electron side handled as</a:t>
            </a:r>
            <a:r>
              <a:rPr lang="en-US" dirty="0" smtClean="0">
                <a:sym typeface="Wingdings"/>
              </a:rPr>
              <a:t> usual</a:t>
            </a:r>
          </a:p>
          <a:p>
            <a:r>
              <a:rPr lang="en-US" dirty="0" smtClean="0">
                <a:sym typeface="Wingdings"/>
              </a:rPr>
              <a:t>	 </a:t>
            </a:r>
            <a:r>
              <a:rPr lang="en-US" i="1" dirty="0" err="1" smtClean="0"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 generated uniformly in </a:t>
            </a:r>
            <a:r>
              <a:rPr lang="en-US" i="1" dirty="0" err="1" smtClean="0">
                <a:sym typeface="Wingdings"/>
              </a:rPr>
              <a:t>cos</a:t>
            </a:r>
            <a:r>
              <a:rPr lang="en-US" i="1" dirty="0" err="1" smtClean="0">
                <a:latin typeface="Symbol" charset="2"/>
                <a:cs typeface="Symbol" charset="2"/>
                <a:sym typeface="Wingdings"/>
              </a:rPr>
              <a:t>q</a:t>
            </a:r>
            <a:r>
              <a:rPr lang="en-US" i="1" baseline="-25000" dirty="0" err="1" smtClean="0">
                <a:cs typeface="Symbol" charset="2"/>
                <a:sym typeface="Wingdings"/>
              </a:rPr>
              <a:t>cm</a:t>
            </a:r>
            <a:endParaRPr lang="en-US" i="1" baseline="-25000" dirty="0" smtClean="0">
              <a:cs typeface="Symbol" charset="2"/>
              <a:sym typeface="Wingdings"/>
            </a:endParaRPr>
          </a:p>
          <a:p>
            <a:endParaRPr lang="en-US" baseline="-25000" dirty="0" smtClean="0">
              <a:cs typeface="Symbol" charset="2"/>
              <a:sym typeface="Wingdings"/>
            </a:endParaRPr>
          </a:p>
          <a:p>
            <a:r>
              <a:rPr lang="en-US" baseline="-25000" dirty="0" smtClean="0">
                <a:cs typeface="Symbol" charset="2"/>
                <a:sym typeface="Wingdings"/>
              </a:rPr>
              <a:t>		</a:t>
            </a:r>
            <a:r>
              <a:rPr lang="en-US" dirty="0" smtClean="0">
                <a:cs typeface="Symbol" charset="2"/>
                <a:sym typeface="Wingdings"/>
              </a:rPr>
              <a:t>This makes the simulation of diffractive </a:t>
            </a:r>
            <a:r>
              <a:rPr lang="en-US" i="1" dirty="0" err="1" smtClean="0"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cs typeface="Symbol" charset="2"/>
                <a:sym typeface="Wingdings"/>
              </a:rPr>
              <a:t> pretty slow </a:t>
            </a:r>
          </a:p>
          <a:p>
            <a:r>
              <a:rPr lang="en-US" dirty="0" smtClean="0">
                <a:cs typeface="Symbol" charset="2"/>
                <a:sym typeface="Wingdings"/>
              </a:rPr>
              <a:t>				(compared to other processes)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dirty="0" smtClean="0">
                <a:solidFill>
                  <a:srgbClr val="000090"/>
                </a:solidFill>
              </a:rPr>
              <a:t> Background Estimates</a:t>
            </a:r>
            <a:endParaRPr lang="en-US" dirty="0"/>
          </a:p>
        </p:txBody>
      </p:sp>
      <p:pic>
        <p:nvPicPr>
          <p:cNvPr id="4" name="Picture 3" descr="rho_c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8320"/>
            <a:ext cx="4988560" cy="35356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43600" y="1840468"/>
            <a:ext cx="163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dependence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339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Studies done for Meson Duality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990600"/>
            <a:ext cx="268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x=0.32, Q</a:t>
            </a:r>
            <a:r>
              <a:rPr lang="en-US" i="1" baseline="30000" dirty="0" smtClean="0"/>
              <a:t>2</a:t>
            </a:r>
            <a:r>
              <a:rPr lang="en-US" i="1" dirty="0" smtClean="0"/>
              <a:t> = 2.30 GeV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dirty="0" smtClean="0">
                <a:solidFill>
                  <a:srgbClr val="000090"/>
                </a:solidFill>
              </a:rPr>
              <a:t> Background Estimates</a:t>
            </a:r>
            <a:endParaRPr lang="en-US" dirty="0"/>
          </a:p>
        </p:txBody>
      </p:sp>
      <p:pic>
        <p:nvPicPr>
          <p:cNvPr id="4" name="Picture 3" descr="rho_c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8320"/>
            <a:ext cx="4988560" cy="35356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 descr="rho_cont_p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2509520"/>
            <a:ext cx="5151120" cy="35864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43600" y="1840468"/>
            <a:ext cx="163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dependence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339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Studies done for Meson Duality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5574268"/>
            <a:ext cx="178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dependence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990600"/>
            <a:ext cx="268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x=0.32, Q</a:t>
            </a:r>
            <a:r>
              <a:rPr lang="en-US" i="1" baseline="30000" dirty="0" smtClean="0"/>
              <a:t>2</a:t>
            </a:r>
            <a:r>
              <a:rPr lang="en-US" i="1" dirty="0" smtClean="0"/>
              <a:t> = 2.30 GeV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Parting thoughts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Mostly, I have focused on processes included in CVS version of SIMC</a:t>
            </a:r>
          </a:p>
          <a:p>
            <a:r>
              <a:rPr lang="en-US" sz="2200" dirty="0" smtClean="0"/>
              <a:t>There are other modified versions floating around to simulate</a:t>
            </a:r>
          </a:p>
          <a:p>
            <a:pPr lvl="1"/>
            <a:r>
              <a:rPr lang="en-US" sz="2200" dirty="0" smtClean="0"/>
              <a:t>H(e,e’p)</a:t>
            </a:r>
            <a:r>
              <a:rPr lang="en-US" sz="2200" dirty="0" smtClean="0">
                <a:latin typeface="Symbol" charset="2"/>
                <a:cs typeface="Symbol" charset="2"/>
              </a:rPr>
              <a:t>p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, </a:t>
            </a:r>
            <a:r>
              <a:rPr lang="en-US" sz="2200" dirty="0" err="1" smtClean="0"/>
              <a:t>H(e,e’p)</a:t>
            </a:r>
            <a:r>
              <a:rPr lang="en-US" sz="2200" dirty="0" err="1" smtClean="0">
                <a:latin typeface="Symbol" charset="2"/>
                <a:cs typeface="Symbol" charset="2"/>
              </a:rPr>
              <a:t>h</a:t>
            </a:r>
            <a:r>
              <a:rPr lang="en-US" sz="2200" dirty="0" smtClean="0">
                <a:latin typeface="Symbol" charset="2"/>
                <a:cs typeface="Symbol" charset="2"/>
              </a:rPr>
              <a:t> </a:t>
            </a:r>
            <a:r>
              <a:rPr lang="en-US" sz="2200" dirty="0" smtClean="0">
                <a:cs typeface="Symbol" charset="2"/>
                <a:sym typeface="Wingdings"/>
              </a:rPr>
              <a:t> </a:t>
            </a:r>
            <a:r>
              <a:rPr lang="en-US" sz="2200" dirty="0" smtClean="0"/>
              <a:t>this is included in CVS version, but Mark Jones and Mark Dalton have improved versions</a:t>
            </a:r>
          </a:p>
          <a:p>
            <a:pPr lvl="1"/>
            <a:r>
              <a:rPr lang="en-US" sz="2200" dirty="0" err="1" smtClean="0"/>
              <a:t>H(e,e’p)</a:t>
            </a:r>
            <a:r>
              <a:rPr lang="en-US" sz="2200" dirty="0" err="1" smtClean="0">
                <a:latin typeface="Symbol" charset="2"/>
                <a:cs typeface="Symbol" charset="2"/>
              </a:rPr>
              <a:t>w</a:t>
            </a:r>
            <a:r>
              <a:rPr lang="en-US" sz="2200" dirty="0" smtClean="0">
                <a:latin typeface="Symbol" charset="2"/>
                <a:cs typeface="Symbol" charset="2"/>
              </a:rPr>
              <a:t> </a:t>
            </a:r>
            <a:r>
              <a:rPr lang="en-US" sz="2200" dirty="0" smtClean="0">
                <a:cs typeface="Symbol" charset="2"/>
                <a:sym typeface="Wingdings"/>
              </a:rPr>
              <a:t> Garth Huber and DG working on analysis of data taken parasitically during Fpi-2</a:t>
            </a:r>
          </a:p>
          <a:p>
            <a:r>
              <a:rPr lang="en-US" sz="2200" dirty="0" smtClean="0">
                <a:cs typeface="Symbol" charset="2"/>
                <a:sym typeface="Wingdings"/>
              </a:rPr>
              <a:t>SIMC can also handle </a:t>
            </a:r>
            <a:r>
              <a:rPr lang="en-US" sz="2200" dirty="0" err="1" smtClean="0">
                <a:cs typeface="Symbol" charset="2"/>
                <a:sym typeface="Wingdings"/>
              </a:rPr>
              <a:t>UVa</a:t>
            </a:r>
            <a:r>
              <a:rPr lang="en-US" sz="2200" dirty="0" smtClean="0">
                <a:cs typeface="Symbol" charset="2"/>
                <a:sym typeface="Wingdings"/>
              </a:rPr>
              <a:t> polarized target magnet (G. Warren, M. Jones …)  these </a:t>
            </a:r>
            <a:r>
              <a:rPr lang="en-US" sz="2200" dirty="0" err="1" smtClean="0">
                <a:cs typeface="Symbol" charset="2"/>
                <a:sym typeface="Wingdings"/>
              </a:rPr>
              <a:t>mods</a:t>
            </a:r>
            <a:r>
              <a:rPr lang="en-US" sz="2200" dirty="0" smtClean="0">
                <a:cs typeface="Symbol" charset="2"/>
                <a:sym typeface="Wingdings"/>
              </a:rPr>
              <a:t>. have been used for </a:t>
            </a:r>
            <a:r>
              <a:rPr lang="en-US" sz="2200" dirty="0" err="1" smtClean="0">
                <a:cs typeface="Symbol" charset="2"/>
                <a:sym typeface="Wingdings"/>
              </a:rPr>
              <a:t>GEn</a:t>
            </a:r>
            <a:r>
              <a:rPr lang="en-US" sz="2200" dirty="0" smtClean="0">
                <a:cs typeface="Symbol" charset="2"/>
                <a:sym typeface="Wingdings"/>
              </a:rPr>
              <a:t>, RSS, are being used (somewhat) for ongoing SANE analysis</a:t>
            </a:r>
          </a:p>
          <a:p>
            <a:r>
              <a:rPr lang="en-US" sz="2200" dirty="0" smtClean="0">
                <a:cs typeface="Symbol" charset="2"/>
                <a:sym typeface="Wingdings"/>
              </a:rPr>
              <a:t>HRS models likely slightly out of date  JRA working with Coulomb Sum Rule collaboration to update</a:t>
            </a:r>
            <a:endParaRPr lang="en-US" sz="2200" dirty="0">
              <a:cs typeface="Symbol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What is SIMC?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01089"/>
            <a:ext cx="83058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SIMC is the standard Hall C Monte Carlo for coincidence reactions (similar to MCEEP) </a:t>
            </a:r>
            <a:r>
              <a:rPr lang="en-US" dirty="0" smtClean="0">
                <a:sym typeface="Wingdings"/>
              </a:rPr>
              <a:t> written in FORTRAN </a:t>
            </a:r>
            <a:r>
              <a:rPr lang="en-US" dirty="0" smtClean="0">
                <a:sym typeface="Wingdings"/>
              </a:rPr>
              <a:t>(now </a:t>
            </a:r>
            <a:r>
              <a:rPr lang="en-US" dirty="0" err="1" smtClean="0">
                <a:sym typeface="Wingdings"/>
              </a:rPr>
              <a:t>gfortran</a:t>
            </a:r>
            <a:r>
              <a:rPr lang="en-US" dirty="0" smtClean="0">
                <a:sym typeface="Wingdings"/>
              </a:rPr>
              <a:t> compatible …)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Features: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Optics (COSY) and “aperture checking” Monte Carlos of spectrometers  </a:t>
            </a:r>
          </a:p>
          <a:p>
            <a:pPr>
              <a:buNone/>
            </a:pPr>
            <a:r>
              <a:rPr lang="en-US" dirty="0" smtClean="0">
                <a:sym typeface="Wingdings"/>
              </a:rPr>
              <a:t>		 </a:t>
            </a:r>
            <a:r>
              <a:rPr lang="en-US" b="1" i="1" dirty="0" smtClean="0">
                <a:solidFill>
                  <a:srgbClr val="FF6600"/>
                </a:solidFill>
                <a:sym typeface="Wingdings"/>
              </a:rPr>
              <a:t>[HMS, SOS, SHMS, HRS’s, BigCal,…]</a:t>
            </a:r>
          </a:p>
          <a:p>
            <a:pPr>
              <a:buNone/>
            </a:pPr>
            <a:r>
              <a:rPr lang="en-US" dirty="0" smtClean="0">
                <a:sym typeface="Wingdings"/>
              </a:rPr>
              <a:t>	 Includes radiative effects, multiple scattering, ionization energy loss, particle 	decay</a:t>
            </a:r>
          </a:p>
          <a:p>
            <a:pPr>
              <a:buNone/>
            </a:pPr>
            <a:r>
              <a:rPr lang="en-US" dirty="0" smtClean="0">
                <a:sym typeface="Wingdings"/>
              </a:rPr>
              <a:t>	 Simple prescriptions available for </a:t>
            </a:r>
            <a:r>
              <a:rPr lang="en-US" dirty="0" err="1" smtClean="0">
                <a:sym typeface="Wingdings"/>
              </a:rPr>
              <a:t>FSIs</a:t>
            </a:r>
            <a:r>
              <a:rPr lang="en-US" dirty="0" smtClean="0">
                <a:sym typeface="Wingdings"/>
              </a:rPr>
              <a:t>, Coulomb Corrections, etc.</a:t>
            </a: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Reactions implemented: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Elastic and </a:t>
            </a:r>
            <a:r>
              <a:rPr lang="en-US" dirty="0" err="1" smtClean="0">
                <a:sym typeface="Wingdings"/>
              </a:rPr>
              <a:t>quasielastic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H(e,e’p</a:t>
            </a:r>
            <a:r>
              <a:rPr lang="en-US" dirty="0" smtClean="0">
                <a:sym typeface="Wingdings"/>
              </a:rPr>
              <a:t>), </a:t>
            </a:r>
            <a:r>
              <a:rPr lang="en-US" dirty="0" err="1" smtClean="0">
                <a:sym typeface="Wingdings"/>
              </a:rPr>
              <a:t>A(e,e’p</a:t>
            </a:r>
            <a:r>
              <a:rPr lang="en-US" dirty="0" smtClean="0">
                <a:sym typeface="Wingdings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Exclusive pion production </a:t>
            </a:r>
          </a:p>
          <a:p>
            <a:pPr marL="1257300" lvl="2" indent="-342900"/>
            <a:r>
              <a:rPr lang="en-US" dirty="0" smtClean="0">
                <a:sym typeface="Wingdings"/>
              </a:rPr>
              <a:t>    </a:t>
            </a:r>
            <a:r>
              <a:rPr lang="en-US" dirty="0" err="1" smtClean="0">
                <a:sym typeface="Wingdings"/>
              </a:rPr>
              <a:t>H(e,e’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err="1" smtClean="0">
                <a:sym typeface="Wingdings"/>
              </a:rPr>
              <a:t>+</a:t>
            </a:r>
            <a:r>
              <a:rPr lang="en-US" dirty="0" err="1" smtClean="0">
                <a:sym typeface="Wingdings"/>
              </a:rPr>
              <a:t>)n</a:t>
            </a:r>
            <a:r>
              <a:rPr lang="en-US" dirty="0" smtClean="0">
                <a:sym typeface="Wingdings"/>
              </a:rPr>
              <a:t>, A(e,e’</a:t>
            </a:r>
            <a:r>
              <a:rPr lang="en-US" dirty="0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 [quasifree or coherent]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ym typeface="Wingdings"/>
              </a:rPr>
              <a:t>Kaon</a:t>
            </a:r>
            <a:r>
              <a:rPr lang="en-US" dirty="0" smtClean="0">
                <a:sym typeface="Wingdings"/>
              </a:rPr>
              <a:t> electroproduction  </a:t>
            </a:r>
            <a:r>
              <a:rPr lang="en-US" dirty="0" err="1" smtClean="0">
                <a:sym typeface="Wingdings"/>
              </a:rPr>
              <a:t>H(e,e’K</a:t>
            </a:r>
            <a:r>
              <a:rPr lang="en-US" baseline="30000" dirty="0" err="1" smtClean="0">
                <a:sym typeface="Wingdings"/>
              </a:rPr>
              <a:t>+</a:t>
            </a:r>
            <a:r>
              <a:rPr lang="en-US" dirty="0" err="1" smtClean="0">
                <a:sym typeface="Wingdings"/>
              </a:rPr>
              <a:t>)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L</a:t>
            </a:r>
            <a:r>
              <a:rPr lang="en-US" dirty="0" err="1" smtClean="0">
                <a:sym typeface="Wingdings"/>
              </a:rPr>
              <a:t>,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, A(e,e’K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H(e,e’</a:t>
            </a:r>
            <a:r>
              <a:rPr lang="en-US" dirty="0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)X, D(e,e’</a:t>
            </a:r>
            <a:r>
              <a:rPr lang="en-US" dirty="0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)X [semi-inclusive]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H(e,e’</a:t>
            </a:r>
            <a:r>
              <a:rPr lang="en-US" dirty="0" smtClean="0">
                <a:cs typeface="Symbol" charset="2"/>
                <a:sym typeface="Wingdings"/>
              </a:rPr>
              <a:t>K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)X, D(e,e’</a:t>
            </a:r>
            <a:r>
              <a:rPr lang="en-US" dirty="0" smtClean="0">
                <a:cs typeface="Symbol" charset="2"/>
                <a:sym typeface="Wingdings"/>
              </a:rPr>
              <a:t>K</a:t>
            </a:r>
            <a:r>
              <a:rPr lang="en-US" baseline="30000" dirty="0" smtClean="0">
                <a:sym typeface="Wingdings"/>
              </a:rPr>
              <a:t>+/-</a:t>
            </a:r>
            <a:r>
              <a:rPr lang="en-US" dirty="0" smtClean="0">
                <a:sym typeface="Wingdings"/>
              </a:rPr>
              <a:t>)X [semi-inclusive]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H(e,e’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)p, D(e,e’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 [diffractive 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  <a:sym typeface="Wingdings"/>
              </a:rPr>
              <a:t>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]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ym typeface="Wingdings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ym typeface="Wingdings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What SIMC is NOT…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SIMC is NOT a full detector response simulation a la GEANT</a:t>
            </a:r>
          </a:p>
          <a:p>
            <a:endParaRPr lang="en-US" sz="2000" dirty="0" smtClean="0"/>
          </a:p>
          <a:p>
            <a:r>
              <a:rPr lang="en-US" sz="2000" dirty="0" smtClean="0"/>
              <a:t>SIMC does NOT simulate a large class of processes simultaneously to generate backgrounds (like Pythia for example)</a:t>
            </a:r>
          </a:p>
          <a:p>
            <a:endParaRPr lang="en-US" sz="2000" dirty="0" smtClean="0"/>
          </a:p>
          <a:p>
            <a:r>
              <a:rPr lang="en-US" sz="2000" dirty="0" smtClean="0"/>
              <a:t>SIMC is not a generic event generator </a:t>
            </a:r>
            <a:r>
              <a:rPr lang="en-US" sz="2000" dirty="0" smtClean="0">
                <a:sym typeface="Wingdings"/>
              </a:rPr>
              <a:t> processes are generated over a limited phase space with the specific purpose of being “thrown” into a spectrometer</a:t>
            </a:r>
            <a:r>
              <a:rPr lang="en-US" sz="2000" dirty="0" smtClean="0">
                <a:sym typeface="Wingdings"/>
              </a:rPr>
              <a:t> </a:t>
            </a:r>
            <a:endParaRPr lang="en-US" sz="2000" i="1" dirty="0" smtClean="0">
              <a:sym typeface="Wingdings"/>
            </a:endParaRPr>
          </a:p>
          <a:p>
            <a:endParaRPr lang="en-US" sz="2000" i="1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SIMC is not hard to modify  if you want it to do something else (different cross section model, add new spectrometer, etc.) it is pretty easy to update + I can help</a:t>
            </a:r>
            <a:endParaRPr lang="en-US" dirty="0" smtClean="0">
              <a:sym typeface="Wingdings"/>
            </a:endParaRPr>
          </a:p>
          <a:p>
            <a:endParaRPr lang="en-US" i="1" dirty="0" smtClean="0">
              <a:sym typeface="Wingding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A Brief History of SIMC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Quasielastic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A(e,e’p</a:t>
            </a:r>
            <a:r>
              <a:rPr lang="en-US" sz="1800" dirty="0" smtClean="0">
                <a:solidFill>
                  <a:srgbClr val="FF0000"/>
                </a:solidFill>
              </a:rPr>
              <a:t>) simulation code for SLAC</a:t>
            </a:r>
          </a:p>
          <a:p>
            <a:pPr lvl="1"/>
            <a:r>
              <a:rPr lang="en-US" sz="1800" dirty="0" smtClean="0"/>
              <a:t>T.G. O’Neill, N.C. </a:t>
            </a:r>
            <a:r>
              <a:rPr lang="en-US" sz="1800" dirty="0" err="1" smtClean="0"/>
              <a:t>Makins</a:t>
            </a:r>
            <a:r>
              <a:rPr lang="en-US" sz="1800" dirty="0" smtClean="0"/>
              <a:t>: SLAC NE18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Modified for Hall C (SIMC-style HMS/SOS models)</a:t>
            </a:r>
          </a:p>
          <a:p>
            <a:pPr lvl="1"/>
            <a:r>
              <a:rPr lang="en-US" sz="1800" dirty="0" smtClean="0"/>
              <a:t>R. Ent, R. </a:t>
            </a:r>
            <a:r>
              <a:rPr lang="en-US" sz="1800" dirty="0" err="1" smtClean="0"/>
              <a:t>Mohring</a:t>
            </a:r>
            <a:r>
              <a:rPr lang="en-US" sz="1800" dirty="0" smtClean="0"/>
              <a:t>, </a:t>
            </a:r>
            <a:r>
              <a:rPr lang="en-US" sz="1800" dirty="0" err="1" smtClean="0"/>
              <a:t>D.Dutta</a:t>
            </a:r>
            <a:r>
              <a:rPr lang="en-US" sz="1800" dirty="0" smtClean="0"/>
              <a:t>: E91-103, E94-139, E97-006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Inclusive event generators using HMS/SOS models</a:t>
            </a:r>
          </a:p>
          <a:p>
            <a:pPr lvl="1"/>
            <a:r>
              <a:rPr lang="en-US" sz="1800" dirty="0" smtClean="0"/>
              <a:t>C. </a:t>
            </a:r>
            <a:r>
              <a:rPr lang="en-US" sz="1800" dirty="0" err="1" smtClean="0"/>
              <a:t>Bochna</a:t>
            </a:r>
            <a:r>
              <a:rPr lang="en-US" sz="1800" dirty="0" smtClean="0"/>
              <a:t>, J. Arrington, I. </a:t>
            </a:r>
            <a:r>
              <a:rPr lang="en-US" sz="1800" dirty="0" err="1" smtClean="0"/>
              <a:t>Niculescu</a:t>
            </a:r>
            <a:r>
              <a:rPr lang="en-US" sz="1800" dirty="0" smtClean="0"/>
              <a:t>: E89-008, E89-012, E96-003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Modified to simulate </a:t>
            </a:r>
            <a:r>
              <a:rPr lang="en-US" sz="1800" dirty="0" err="1" smtClean="0">
                <a:solidFill>
                  <a:srgbClr val="FF0000"/>
                </a:solidFill>
              </a:rPr>
              <a:t>kaon</a:t>
            </a:r>
            <a:r>
              <a:rPr lang="en-US" sz="1800" dirty="0" smtClean="0">
                <a:solidFill>
                  <a:srgbClr val="FF0000"/>
                </a:solidFill>
              </a:rPr>
              <a:t> electroproduction</a:t>
            </a:r>
          </a:p>
          <a:p>
            <a:pPr lvl="1"/>
            <a:r>
              <a:rPr lang="en-US" sz="1800" dirty="0" smtClean="0"/>
              <a:t>D. </a:t>
            </a:r>
            <a:r>
              <a:rPr lang="en-US" sz="1800" dirty="0" err="1" smtClean="0"/>
              <a:t>Koltenuk</a:t>
            </a:r>
            <a:r>
              <a:rPr lang="en-US" sz="1800" dirty="0" smtClean="0"/>
              <a:t>, G. </a:t>
            </a:r>
            <a:r>
              <a:rPr lang="en-US" sz="1800" dirty="0" err="1" smtClean="0"/>
              <a:t>Niculescu</a:t>
            </a:r>
            <a:r>
              <a:rPr lang="en-US" sz="1800" dirty="0" smtClean="0"/>
              <a:t>: E91-016, E93-018	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Modified to simulate pion electroproduction</a:t>
            </a:r>
          </a:p>
          <a:p>
            <a:pPr lvl="1"/>
            <a:r>
              <a:rPr lang="en-US" sz="1800" dirty="0" smtClean="0"/>
              <a:t>D. </a:t>
            </a:r>
            <a:r>
              <a:rPr lang="en-US" sz="1800" dirty="0" err="1" smtClean="0"/>
              <a:t>Koltenuk</a:t>
            </a:r>
            <a:r>
              <a:rPr lang="en-US" sz="1800" dirty="0" smtClean="0"/>
              <a:t>, D. Gaskell: E91-003,E93-021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Combined version for QE scattering, pion, and </a:t>
            </a:r>
            <a:r>
              <a:rPr lang="en-US" sz="1800" dirty="0" err="1" smtClean="0">
                <a:solidFill>
                  <a:srgbClr val="FF0000"/>
                </a:solidFill>
              </a:rPr>
              <a:t>kaon</a:t>
            </a:r>
            <a:r>
              <a:rPr lang="en-US" sz="1800" dirty="0" smtClean="0">
                <a:solidFill>
                  <a:srgbClr val="FF0000"/>
                </a:solidFill>
              </a:rPr>
              <a:t> electroproduction</a:t>
            </a:r>
          </a:p>
          <a:p>
            <a:pPr lvl="1"/>
            <a:r>
              <a:rPr lang="en-US" sz="1800" dirty="0" smtClean="0"/>
              <a:t>J. Arrington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SIMC-compatible HRS routines, 2001 release </a:t>
            </a:r>
            <a:r>
              <a:rPr lang="en-US" sz="1800" dirty="0" err="1" smtClean="0">
                <a:solidFill>
                  <a:srgbClr val="FF0000"/>
                </a:solidFill>
              </a:rPr>
              <a:t>w</a:t>
            </a:r>
            <a:r>
              <a:rPr lang="en-US" sz="1800" dirty="0" smtClean="0">
                <a:solidFill>
                  <a:srgbClr val="FF0000"/>
                </a:solidFill>
              </a:rPr>
              <a:t>/HRS</a:t>
            </a:r>
          </a:p>
          <a:p>
            <a:pPr lvl="1"/>
            <a:r>
              <a:rPr lang="en-US" sz="1800" dirty="0" smtClean="0"/>
              <a:t>D. </a:t>
            </a:r>
            <a:r>
              <a:rPr lang="en-US" sz="1800" dirty="0" err="1" smtClean="0"/>
              <a:t>Meekins</a:t>
            </a:r>
            <a:r>
              <a:rPr lang="en-US" sz="1800" dirty="0" smtClean="0"/>
              <a:t>, R. Ent, M. Boswell, O. </a:t>
            </a:r>
            <a:r>
              <a:rPr lang="en-US" sz="1800" dirty="0" err="1" smtClean="0"/>
              <a:t>Okafor</a:t>
            </a:r>
            <a:r>
              <a:rPr lang="en-US" sz="1800" dirty="0" smtClean="0"/>
              <a:t>, E. Schulte E98-108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Modified to simulate semi-inclusive pion production, diffractive rho</a:t>
            </a:r>
          </a:p>
          <a:p>
            <a:pPr lvl="1"/>
            <a:r>
              <a:rPr lang="en-US" sz="1800" dirty="0" smtClean="0"/>
              <a:t>D. Gaskell, H. </a:t>
            </a:r>
            <a:r>
              <a:rPr lang="en-US" sz="1800" dirty="0" err="1" smtClean="0"/>
              <a:t>Mkrtchyan</a:t>
            </a:r>
            <a:r>
              <a:rPr lang="en-US" sz="1800" dirty="0" smtClean="0"/>
              <a:t>, R. </a:t>
            </a:r>
            <a:r>
              <a:rPr lang="en-US" sz="1800" dirty="0" smtClean="0"/>
              <a:t>Ent (Meson Duality)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Overview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Initialization</a:t>
            </a:r>
          </a:p>
          <a:p>
            <a:pPr lvl="1"/>
            <a:r>
              <a:rPr lang="en-US" sz="1600" dirty="0" smtClean="0"/>
              <a:t>Choose reaction, final state (if appropriate)</a:t>
            </a:r>
          </a:p>
          <a:p>
            <a:pPr lvl="1"/>
            <a:r>
              <a:rPr lang="en-US" sz="1600" dirty="0" smtClean="0"/>
              <a:t>Disable/enable </a:t>
            </a:r>
            <a:r>
              <a:rPr lang="en-US" sz="1600" dirty="0" smtClean="0"/>
              <a:t>implementation of (or correction for) raster, </a:t>
            </a:r>
            <a:r>
              <a:rPr lang="en-US" sz="1600" dirty="0" err="1" smtClean="0"/>
              <a:t>eloss</a:t>
            </a:r>
            <a:r>
              <a:rPr lang="en-US" sz="1600" dirty="0" smtClean="0"/>
              <a:t> …</a:t>
            </a:r>
          </a:p>
          <a:p>
            <a:r>
              <a:rPr lang="en-US" sz="1600" dirty="0" smtClean="0"/>
              <a:t>Event generation</a:t>
            </a:r>
          </a:p>
          <a:p>
            <a:pPr lvl="1"/>
            <a:r>
              <a:rPr lang="en-US" sz="1600" dirty="0" smtClean="0"/>
              <a:t>Select vertex based on target size, position, raster size, beam spot size</a:t>
            </a:r>
          </a:p>
          <a:p>
            <a:pPr lvl="1"/>
            <a:r>
              <a:rPr lang="en-US" sz="1600" dirty="0" smtClean="0"/>
              <a:t>Determine energy, angle generation that will populate 100% of the acceptance (accounting for radiation, energy loss, …)</a:t>
            </a:r>
          </a:p>
          <a:p>
            <a:r>
              <a:rPr lang="en-US" sz="1600" dirty="0" smtClean="0"/>
              <a:t>Physics Processes</a:t>
            </a:r>
          </a:p>
          <a:p>
            <a:pPr lvl="1"/>
            <a:r>
              <a:rPr lang="en-US" sz="1600" dirty="0" smtClean="0"/>
              <a:t>Event-by-event </a:t>
            </a:r>
            <a:r>
              <a:rPr lang="en-US" sz="1600" dirty="0" smtClean="0"/>
              <a:t>multiple </a:t>
            </a:r>
            <a:r>
              <a:rPr lang="en-US" sz="1600" dirty="0" smtClean="0"/>
              <a:t>scattering, </a:t>
            </a:r>
            <a:r>
              <a:rPr lang="en-US" sz="1600" dirty="0" smtClean="0"/>
              <a:t>radiative </a:t>
            </a:r>
            <a:r>
              <a:rPr lang="en-US" sz="1600" dirty="0" smtClean="0"/>
              <a:t>corrections, particle decay, coulomb corrections</a:t>
            </a:r>
          </a:p>
          <a:p>
            <a:r>
              <a:rPr lang="en-US" sz="1600" dirty="0" smtClean="0"/>
              <a:t>Acceptance</a:t>
            </a:r>
          </a:p>
          <a:p>
            <a:pPr lvl="1"/>
            <a:r>
              <a:rPr lang="en-US" sz="1600" dirty="0" smtClean="0"/>
              <a:t>Can apply geometric cuts or spectrometer model. Default spec. models include target/spec. offsets, model of magnetic elements, apertures at front, back, middle of magnets, collimators, detector active area</a:t>
            </a:r>
          </a:p>
          <a:p>
            <a:r>
              <a:rPr lang="en-US" sz="1600" dirty="0" smtClean="0"/>
              <a:t>Event Reconstruction</a:t>
            </a:r>
          </a:p>
          <a:p>
            <a:pPr lvl="1"/>
            <a:r>
              <a:rPr lang="en-US" sz="1600" dirty="0" smtClean="0"/>
              <a:t>Tracks are fitted in the focal plane and reconstructed to the target. Apply (average) energy loss, fast raster corrections. Calculate physics quantities for </a:t>
            </a:r>
            <a:r>
              <a:rPr lang="en-US" sz="1600" dirty="0" err="1" smtClean="0"/>
              <a:t>Ntuple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Elastic and </a:t>
            </a:r>
            <a:r>
              <a:rPr lang="en-US" dirty="0" err="1" smtClean="0">
                <a:solidFill>
                  <a:schemeClr val="accent6"/>
                </a:solidFill>
              </a:rPr>
              <a:t>quasielastic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ep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Initialize limits: </a:t>
            </a:r>
          </a:p>
          <a:p>
            <a:pPr>
              <a:buNone/>
            </a:pPr>
            <a:r>
              <a:rPr lang="en-US" sz="1800" dirty="0" smtClean="0"/>
              <a:t>  Set event generation limits to give full population of desired kinematics after taking into account resolution, energy loss, radiative corrections …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Generate vertex:</a:t>
            </a:r>
          </a:p>
          <a:p>
            <a:pPr>
              <a:buNone/>
            </a:pPr>
            <a:r>
              <a:rPr lang="en-US" sz="1800" dirty="0" smtClean="0"/>
              <a:t>  Generate position based on target geometry, </a:t>
            </a:r>
            <a:r>
              <a:rPr lang="en-US" sz="1800" dirty="0" err="1" smtClean="0"/>
              <a:t>bem</a:t>
            </a:r>
            <a:r>
              <a:rPr lang="en-US" sz="1800" dirty="0" smtClean="0"/>
              <a:t> width, raster. Generate beam energy.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Generate scattering kinematics</a:t>
            </a:r>
          </a:p>
          <a:p>
            <a:pPr>
              <a:spcAft>
                <a:spcPts val="0"/>
              </a:spcAft>
              <a:buNone/>
            </a:pPr>
            <a:r>
              <a:rPr lang="en-US" sz="1800" dirty="0" smtClean="0"/>
              <a:t>  Hydrogen Elastic: Generate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e</a:t>
            </a:r>
            <a:endParaRPr lang="en-US" sz="1800" baseline="-25000" dirty="0" smtClean="0"/>
          </a:p>
          <a:p>
            <a:pPr>
              <a:spcAft>
                <a:spcPts val="0"/>
              </a:spcAft>
              <a:buNone/>
            </a:pPr>
            <a:r>
              <a:rPr lang="en-US" sz="1800" baseline="-25000" dirty="0" smtClean="0"/>
              <a:t>   </a:t>
            </a:r>
            <a:r>
              <a:rPr lang="en-US" sz="1800" dirty="0" err="1" smtClean="0"/>
              <a:t>D(e,e’p</a:t>
            </a:r>
            <a:r>
              <a:rPr lang="en-US" sz="1800" dirty="0" smtClean="0"/>
              <a:t>): Generate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 – calculate p</a:t>
            </a:r>
            <a:r>
              <a:rPr lang="en-US" sz="1800" baseline="-25000" dirty="0" smtClean="0"/>
              <a:t>m</a:t>
            </a:r>
          </a:p>
          <a:p>
            <a:pPr>
              <a:spcAft>
                <a:spcPts val="0"/>
              </a:spcAft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A(e,e’p</a:t>
            </a:r>
            <a:r>
              <a:rPr lang="en-US" sz="1800" dirty="0" smtClean="0"/>
              <a:t>):  Generate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p</a:t>
            </a:r>
            <a:r>
              <a:rPr lang="en-US" sz="1800" dirty="0" smtClean="0"/>
              <a:t> – calculate </a:t>
            </a:r>
            <a:r>
              <a:rPr lang="en-US" sz="1800" dirty="0" err="1" smtClean="0"/>
              <a:t>E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a</a:t>
            </a:r>
            <a:r>
              <a:rPr lang="en-US" sz="1800" dirty="0" smtClean="0"/>
              <a:t>pply spectral function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Modifications to kinematics</a:t>
            </a:r>
          </a:p>
          <a:p>
            <a:pPr>
              <a:buNone/>
            </a:pPr>
            <a:r>
              <a:rPr lang="en-US" sz="1800" dirty="0" smtClean="0"/>
              <a:t>  Apply radiative corrections (generate photons)</a:t>
            </a:r>
          </a:p>
          <a:p>
            <a:pPr>
              <a:buNone/>
            </a:pPr>
            <a:r>
              <a:rPr lang="en-US" sz="1800" dirty="0" smtClean="0"/>
              <a:t>  Apply Coulomb corrections (Effective Momentum Approximation)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…….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Elastic and </a:t>
            </a:r>
            <a:r>
              <a:rPr lang="en-US" dirty="0" err="1" smtClean="0">
                <a:solidFill>
                  <a:schemeClr val="accent6"/>
                </a:solidFill>
              </a:rPr>
              <a:t>quasielastic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ep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848600" cy="2057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…</a:t>
            </a:r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Follow Particles</a:t>
            </a:r>
          </a:p>
          <a:p>
            <a:pPr>
              <a:buNone/>
            </a:pPr>
            <a:r>
              <a:rPr lang="en-US" sz="1800" dirty="0" smtClean="0"/>
              <a:t>  Apply energy loss, </a:t>
            </a:r>
            <a:r>
              <a:rPr lang="en-US" sz="1800" dirty="0" err="1" smtClean="0"/>
              <a:t>mult</a:t>
            </a:r>
            <a:r>
              <a:rPr lang="en-US" sz="1800" dirty="0" smtClean="0"/>
              <a:t>. scattering in target/detectors</a:t>
            </a:r>
          </a:p>
          <a:p>
            <a:pPr>
              <a:buNone/>
            </a:pPr>
            <a:r>
              <a:rPr lang="en-US" sz="1800" dirty="0" smtClean="0"/>
              <a:t>  Run particles through spectrometer models</a:t>
            </a:r>
          </a:p>
          <a:p>
            <a:pPr>
              <a:buNone/>
            </a:pPr>
            <a:r>
              <a:rPr lang="en-US" sz="1800" dirty="0" smtClean="0"/>
              <a:t>  Apply cross section weighting to good events</a:t>
            </a:r>
          </a:p>
          <a:p>
            <a:pPr>
              <a:buNone/>
            </a:pPr>
            <a:r>
              <a:rPr lang="en-US" sz="1800" dirty="0" smtClean="0"/>
              <a:t>  Save events to </a:t>
            </a:r>
            <a:r>
              <a:rPr lang="en-US" sz="1800" dirty="0" err="1" smtClean="0"/>
              <a:t>Ntuple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0280" y="2971800"/>
            <a:ext cx="30225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Calculate Normalization Factors </a:t>
            </a:r>
          </a:p>
          <a:p>
            <a:pPr>
              <a:buNone/>
            </a:pPr>
            <a:r>
              <a:rPr lang="en-US" dirty="0" smtClean="0"/>
              <a:t>  Luminosity</a:t>
            </a:r>
          </a:p>
          <a:p>
            <a:pPr>
              <a:buNone/>
            </a:pPr>
            <a:r>
              <a:rPr lang="en-US" dirty="0" smtClean="0"/>
              <a:t>  Event generation phase space</a:t>
            </a:r>
          </a:p>
          <a:p>
            <a:endParaRPr lang="en-US" dirty="0"/>
          </a:p>
        </p:txBody>
      </p:sp>
      <p:pic>
        <p:nvPicPr>
          <p:cNvPr id="7" name="Picture 6" descr="radtail_tal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2815637"/>
            <a:ext cx="5867400" cy="3280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93169" y="2895600"/>
            <a:ext cx="413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Proton elastic scattering – radiative tail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Pion and </a:t>
            </a:r>
            <a:r>
              <a:rPr lang="en-US" dirty="0" err="1" smtClean="0">
                <a:solidFill>
                  <a:schemeClr val="accent6"/>
                </a:solidFill>
              </a:rPr>
              <a:t>Kaon</a:t>
            </a:r>
            <a:r>
              <a:rPr lang="en-US" dirty="0" smtClean="0">
                <a:solidFill>
                  <a:schemeClr val="accent6"/>
                </a:solidFill>
              </a:rPr>
              <a:t> Electroproduction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0813" cy="5180013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Initialize limits: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Generate vertex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Generate scattering </a:t>
            </a:r>
            <a:r>
              <a:rPr lang="en-US" sz="1800" b="1" dirty="0" smtClean="0">
                <a:solidFill>
                  <a:srgbClr val="FF0000"/>
                </a:solidFill>
              </a:rPr>
              <a:t>kinematics:</a:t>
            </a:r>
            <a:endParaRPr lang="en-US" sz="1800" baseline="-25000" dirty="0" smtClean="0"/>
          </a:p>
          <a:p>
            <a:pPr>
              <a:spcAft>
                <a:spcPts val="0"/>
              </a:spcAft>
              <a:buNone/>
            </a:pPr>
            <a:r>
              <a:rPr lang="en-US" sz="1800" baseline="-25000" dirty="0" smtClean="0"/>
              <a:t>  </a:t>
            </a:r>
            <a:r>
              <a:rPr lang="en-US" sz="1800" baseline="-25000" dirty="0" smtClean="0"/>
              <a:t> </a:t>
            </a:r>
            <a:r>
              <a:rPr lang="en-US" sz="1800" dirty="0" err="1" smtClean="0"/>
              <a:t>H</a:t>
            </a:r>
            <a:r>
              <a:rPr lang="en-US" sz="1800" dirty="0" err="1" smtClean="0"/>
              <a:t>(</a:t>
            </a:r>
            <a:r>
              <a:rPr lang="en-US" sz="1800" dirty="0" err="1" smtClean="0"/>
              <a:t>e,</a:t>
            </a:r>
            <a:r>
              <a:rPr lang="en-US" sz="1800" dirty="0" err="1" smtClean="0"/>
              <a:t>e’</a:t>
            </a:r>
            <a:r>
              <a:rPr lang="en-US" sz="18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/K)</a:t>
            </a:r>
            <a:r>
              <a:rPr lang="en-US" sz="1800" dirty="0" smtClean="0"/>
              <a:t>: Generate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 – calculate </a:t>
            </a:r>
            <a:r>
              <a:rPr lang="en-US" sz="1800" dirty="0" smtClean="0"/>
              <a:t>p</a:t>
            </a:r>
            <a:r>
              <a:rPr lang="en-US" sz="1800" baseline="-25000" dirty="0" smtClean="0">
                <a:latin typeface="Symbol" charset="2"/>
                <a:cs typeface="Symbol" charset="2"/>
              </a:rPr>
              <a:t>p</a:t>
            </a:r>
            <a:endParaRPr lang="en-US" sz="1800" baseline="-25000" dirty="0" smtClean="0">
              <a:latin typeface="Symbol" charset="2"/>
              <a:cs typeface="Symbol" charset="2"/>
            </a:endParaRPr>
          </a:p>
          <a:p>
            <a:pPr>
              <a:spcAft>
                <a:spcPts val="0"/>
              </a:spcAft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A(e,</a:t>
            </a:r>
            <a:r>
              <a:rPr lang="en-US" sz="1800" dirty="0" err="1" smtClean="0"/>
              <a:t>e’</a:t>
            </a:r>
            <a:r>
              <a:rPr lang="en-US" sz="18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/K)</a:t>
            </a:r>
            <a:r>
              <a:rPr lang="en-US" sz="1800" dirty="0" smtClean="0"/>
              <a:t>:  Generate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q</a:t>
            </a:r>
            <a:r>
              <a:rPr lang="en-US" sz="1800" baseline="-250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Symbol" charset="2"/>
                <a:cs typeface="Symbol" charset="2"/>
              </a:rPr>
              <a:t>f</a:t>
            </a:r>
            <a:r>
              <a:rPr lang="en-US" sz="1800" baseline="-25000" dirty="0" err="1" smtClean="0">
                <a:latin typeface="Symbol" charset="2"/>
                <a:cs typeface="Symbol" charset="2"/>
              </a:rPr>
              <a:t>p</a:t>
            </a:r>
            <a:r>
              <a:rPr lang="en-US" sz="1800" dirty="0" smtClean="0"/>
              <a:t>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,</a:t>
            </a:r>
            <a:r>
              <a:rPr lang="en-US" sz="1800" dirty="0" smtClean="0"/>
              <a:t> </a:t>
            </a:r>
            <a:r>
              <a:rPr lang="en-US" sz="1800" dirty="0" smtClean="0"/>
              <a:t>p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, </a:t>
            </a:r>
            <a:r>
              <a:rPr lang="en-US" sz="1800" dirty="0" err="1" smtClean="0"/>
              <a:t>E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calculate p</a:t>
            </a:r>
            <a:r>
              <a:rPr lang="en-US" sz="1800" baseline="-25000" dirty="0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Modifications to </a:t>
            </a:r>
            <a:r>
              <a:rPr lang="en-US" sz="1800" b="1" dirty="0" smtClean="0">
                <a:solidFill>
                  <a:srgbClr val="FF0000"/>
                </a:solidFill>
              </a:rPr>
              <a:t>kinematics: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Follow particles: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Apply cross section weighting (use model for free proton in </a:t>
            </a:r>
            <a:r>
              <a:rPr lang="en-US" sz="1800" dirty="0" err="1" smtClean="0">
                <a:solidFill>
                  <a:schemeClr val="tx1"/>
                </a:solidFill>
                <a:latin typeface="Symbol" charset="2"/>
                <a:cs typeface="Symbol" charset="2"/>
              </a:rPr>
              <a:t>g</a:t>
            </a:r>
            <a:r>
              <a:rPr lang="en-US" sz="1800" dirty="0" smtClean="0">
                <a:solidFill>
                  <a:schemeClr val="tx1"/>
                </a:solidFill>
              </a:rPr>
              <a:t>-N center of mass)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Simulate particle decay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1. Apply event-by-event weight equal to survival probability or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2. Decay the meson and follow the decay product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Calculate Normalization </a:t>
            </a:r>
            <a:r>
              <a:rPr lang="en-US" sz="1800" b="1" dirty="0" smtClean="0">
                <a:solidFill>
                  <a:srgbClr val="FF0000"/>
                </a:solidFill>
              </a:rPr>
              <a:t>Factors: 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Fun plots from E91-003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 descr="decdist_talk_ne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" y="990600"/>
            <a:ext cx="4440420" cy="4881915"/>
          </a:xfrm>
          <a:prstGeom prst="rect">
            <a:avLst/>
          </a:prstGeom>
        </p:spPr>
      </p:pic>
      <p:pic>
        <p:nvPicPr>
          <p:cNvPr id="5" name="Picture 4" descr="fsi_example_talk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48200" y="836613"/>
            <a:ext cx="4183888" cy="5365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106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6" charset="0"/>
            <a:ea typeface="Arial Unicode MS" pitchFamily="-106" charset="0"/>
            <a:cs typeface="Arial Unicode M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106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6" charset="0"/>
            <a:ea typeface="Arial Unicode MS" pitchFamily="-106" charset="0"/>
            <a:cs typeface="Arial Unicode MS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dave_master.potx</Template>
  <TotalTime>4365</TotalTime>
  <Words>1865</Words>
  <Application>Microsoft Macintosh PowerPoint</Application>
  <PresentationFormat>On-screen Show (4:3)</PresentationFormat>
  <Paragraphs>193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SIMC – Physics Monte Carlo for Hall C and Hall A  Dave Gaskell/John Arrington Hall A Analysis Meeting December 14, 2009</vt:lpstr>
      <vt:lpstr>What is SIMC?</vt:lpstr>
      <vt:lpstr>What SIMC is NOT…</vt:lpstr>
      <vt:lpstr>A Brief History of SIMC</vt:lpstr>
      <vt:lpstr>Overview</vt:lpstr>
      <vt:lpstr>Elastic and quasielastic ep</vt:lpstr>
      <vt:lpstr>Elastic and quasielastic ep</vt:lpstr>
      <vt:lpstr>Pion and Kaon Electroproduction</vt:lpstr>
      <vt:lpstr>Fun plots from E91-003</vt:lpstr>
      <vt:lpstr>Kaon Electroproduction</vt:lpstr>
      <vt:lpstr>Spectrometer Models (HMS, SHMS, HRS ..)</vt:lpstr>
      <vt:lpstr>Pathlength using COSY</vt:lpstr>
      <vt:lpstr>HMS Q3 P-dependent optics</vt:lpstr>
      <vt:lpstr>Semi-inclusive p+/- Production</vt:lpstr>
      <vt:lpstr>SIMC model vs. data</vt:lpstr>
      <vt:lpstr>Diffractive r production</vt:lpstr>
      <vt:lpstr>r Background Estimates</vt:lpstr>
      <vt:lpstr>r Background Estimates</vt:lpstr>
      <vt:lpstr>Parting thoughts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Gaskell</dc:creator>
  <cp:lastModifiedBy>David Gaskell</cp:lastModifiedBy>
  <cp:revision>285</cp:revision>
  <cp:lastPrinted>2009-05-22T12:31:58Z</cp:lastPrinted>
  <dcterms:created xsi:type="dcterms:W3CDTF">2009-12-13T14:03:14Z</dcterms:created>
  <dcterms:modified xsi:type="dcterms:W3CDTF">2009-12-13T16:38:42Z</dcterms:modified>
</cp:coreProperties>
</file>