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5476-5995-40B3-882C-BB98427E0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C75E4B-19FF-4598-BCE8-9E4AB68487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050B4-F250-4792-9510-84ECC2E88A82}"/>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5" name="Footer Placeholder 4">
            <a:extLst>
              <a:ext uri="{FF2B5EF4-FFF2-40B4-BE49-F238E27FC236}">
                <a16:creationId xmlns:a16="http://schemas.microsoft.com/office/drawing/2014/main" id="{85D66DD3-DEB8-4E42-8D4F-EB61A9C08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EF9AC-D820-46B7-8DB1-92BB7AD7ECD6}"/>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1769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0AD-EAAB-437B-8F33-54A62EF6D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2FC21-C976-4FC5-88EC-27C803964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B98AE-9C3B-40FE-999A-831FFD41758D}"/>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5" name="Footer Placeholder 4">
            <a:extLst>
              <a:ext uri="{FF2B5EF4-FFF2-40B4-BE49-F238E27FC236}">
                <a16:creationId xmlns:a16="http://schemas.microsoft.com/office/drawing/2014/main" id="{69493232-EF57-40D6-800E-BF5B7E929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6972F-8879-4A42-B928-A9447E5EF57C}"/>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355243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B543C-BCF5-437F-B8BC-CDDC78468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EBDC7-D5DA-4EF2-A2AE-3B953C3A7A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6F3AB-53A8-49FB-B366-DA6BC2AF8480}"/>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5" name="Footer Placeholder 4">
            <a:extLst>
              <a:ext uri="{FF2B5EF4-FFF2-40B4-BE49-F238E27FC236}">
                <a16:creationId xmlns:a16="http://schemas.microsoft.com/office/drawing/2014/main" id="{1B2F8284-FC9B-4FA7-A74B-CC54F7589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35FB4-1C69-4785-AEE8-DFA2D6A6C2C2}"/>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303764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CC8B-3F58-4187-B8C6-C3BA85A40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08271-3210-4A84-8850-3054263EB9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83094-B1F2-402F-879F-D94F8D89D1BC}"/>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5" name="Footer Placeholder 4">
            <a:extLst>
              <a:ext uri="{FF2B5EF4-FFF2-40B4-BE49-F238E27FC236}">
                <a16:creationId xmlns:a16="http://schemas.microsoft.com/office/drawing/2014/main" id="{402504D6-F3C7-4E8E-ADEF-684C909F7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D2E34-4443-47E7-BEA8-1E5FEF947807}"/>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325486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46BE-C3E3-4B20-A78C-10A0D6D6EB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0B1E3-9087-4910-9550-DAD5057A1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475B84-41AA-44FE-B1E9-DD706C724F0A}"/>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5" name="Footer Placeholder 4">
            <a:extLst>
              <a:ext uri="{FF2B5EF4-FFF2-40B4-BE49-F238E27FC236}">
                <a16:creationId xmlns:a16="http://schemas.microsoft.com/office/drawing/2014/main" id="{4A9BA2E6-AFA5-42CA-88CB-03C537DC6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D2BA1-0953-4EEB-8110-BE489709D391}"/>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164357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AE8F-5147-4E06-B9EB-8428D9C7A8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2D366-089C-48E7-B5F6-A76081714B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A28E4A-DB61-477F-A9B0-4BCF1A105A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DC8250-3C9F-4D54-AD5C-27FF7CEAEA5A}"/>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6" name="Footer Placeholder 5">
            <a:extLst>
              <a:ext uri="{FF2B5EF4-FFF2-40B4-BE49-F238E27FC236}">
                <a16:creationId xmlns:a16="http://schemas.microsoft.com/office/drawing/2014/main" id="{46A49033-8870-4E49-A6E8-FCE34F022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3B370-BFB2-44EB-8D44-E99813811DDA}"/>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91380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92D-E57C-482B-B413-0623BB09C2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6492A4-F1D2-46DB-B020-D24D44E38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D1CFE7-87F0-4E9B-B4BB-8DC3FEE98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B80707-7486-4234-84CA-71956DFD7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2C7DA-ADD3-4811-8B48-4A4023019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BD2FCE-D650-4DA0-BAFE-202242CCBAA1}"/>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8" name="Footer Placeholder 7">
            <a:extLst>
              <a:ext uri="{FF2B5EF4-FFF2-40B4-BE49-F238E27FC236}">
                <a16:creationId xmlns:a16="http://schemas.microsoft.com/office/drawing/2014/main" id="{2D0665BD-3329-4A62-88AB-7520CC6525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3E1371-D457-4FD0-A1F6-8C2E2573F075}"/>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86068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16A5-CDEC-48C2-885B-313F894191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BBE743-1645-497D-AFEA-04E430E25E14}"/>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4" name="Footer Placeholder 3">
            <a:extLst>
              <a:ext uri="{FF2B5EF4-FFF2-40B4-BE49-F238E27FC236}">
                <a16:creationId xmlns:a16="http://schemas.microsoft.com/office/drawing/2014/main" id="{8CC1A115-3FF9-47F0-BD29-FBB20B9006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0A4B5-C8A7-4B85-BF52-99C85D28BF66}"/>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415729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D0A55-CC4F-40E6-8B3C-D6BDB936FEEF}"/>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3" name="Footer Placeholder 2">
            <a:extLst>
              <a:ext uri="{FF2B5EF4-FFF2-40B4-BE49-F238E27FC236}">
                <a16:creationId xmlns:a16="http://schemas.microsoft.com/office/drawing/2014/main" id="{3042211B-65B9-4F5D-BAA4-571B69F2DC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4E05F0-2FAD-4F41-9C57-40439B1EEBF2}"/>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420159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D969-DAFF-4DC4-98AB-D91831540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A05C3F-89D4-499D-BED9-F9DD14CA0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86E6B0-6D54-4013-9026-6B9C1C299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09F50-1547-499F-B160-AA7EFA3120E1}"/>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6" name="Footer Placeholder 5">
            <a:extLst>
              <a:ext uri="{FF2B5EF4-FFF2-40B4-BE49-F238E27FC236}">
                <a16:creationId xmlns:a16="http://schemas.microsoft.com/office/drawing/2014/main" id="{26D0BBD5-6EDC-4B17-B0D6-7A613432A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413FA-C43A-4D89-BC53-85172B794D41}"/>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22538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383C-28DF-4C79-A4D3-19CFD345E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011F3-68B4-4B41-9FCA-3FDA71489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5B3EC-6044-4435-8633-5BBCA51A3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14E65-10E8-40F4-B904-F2312266D3B0}"/>
              </a:ext>
            </a:extLst>
          </p:cNvPr>
          <p:cNvSpPr>
            <a:spLocks noGrp="1"/>
          </p:cNvSpPr>
          <p:nvPr>
            <p:ph type="dt" sz="half" idx="10"/>
          </p:nvPr>
        </p:nvSpPr>
        <p:spPr/>
        <p:txBody>
          <a:bodyPr/>
          <a:lstStyle/>
          <a:p>
            <a:fld id="{E7834182-75D8-46B1-ADB9-CBD522B49FD3}" type="datetimeFigureOut">
              <a:rPr lang="en-US" smtClean="0"/>
              <a:t>7/4/2023</a:t>
            </a:fld>
            <a:endParaRPr lang="en-US"/>
          </a:p>
        </p:txBody>
      </p:sp>
      <p:sp>
        <p:nvSpPr>
          <p:cNvPr id="6" name="Footer Placeholder 5">
            <a:extLst>
              <a:ext uri="{FF2B5EF4-FFF2-40B4-BE49-F238E27FC236}">
                <a16:creationId xmlns:a16="http://schemas.microsoft.com/office/drawing/2014/main" id="{E839F34A-A500-46D7-807F-C784563D0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3CF6A-4B64-46F5-A66B-2F9C6122E502}"/>
              </a:ext>
            </a:extLst>
          </p:cNvPr>
          <p:cNvSpPr>
            <a:spLocks noGrp="1"/>
          </p:cNvSpPr>
          <p:nvPr>
            <p:ph type="sldNum" sz="quarter" idx="12"/>
          </p:nvPr>
        </p:nvSpPr>
        <p:spPr/>
        <p:txBody>
          <a:bodyPr/>
          <a:lstStyle/>
          <a:p>
            <a:fld id="{32E4815B-58EB-4D0A-9849-127684FD3D90}" type="slidenum">
              <a:rPr lang="en-US" smtClean="0"/>
              <a:t>‹#›</a:t>
            </a:fld>
            <a:endParaRPr lang="en-US"/>
          </a:p>
        </p:txBody>
      </p:sp>
    </p:spTree>
    <p:extLst>
      <p:ext uri="{BB962C8B-B14F-4D97-AF65-F5344CB8AC3E}">
        <p14:creationId xmlns:p14="http://schemas.microsoft.com/office/powerpoint/2010/main" val="307974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B15CD-C118-4F20-AAAE-44951CB0D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0332BF-AA89-4BEB-A10C-5041698B9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C2572-B151-46C6-8ECB-D30EE0E97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34182-75D8-46B1-ADB9-CBD522B49FD3}" type="datetimeFigureOut">
              <a:rPr lang="en-US" smtClean="0"/>
              <a:t>7/4/2023</a:t>
            </a:fld>
            <a:endParaRPr lang="en-US"/>
          </a:p>
        </p:txBody>
      </p:sp>
      <p:sp>
        <p:nvSpPr>
          <p:cNvPr id="5" name="Footer Placeholder 4">
            <a:extLst>
              <a:ext uri="{FF2B5EF4-FFF2-40B4-BE49-F238E27FC236}">
                <a16:creationId xmlns:a16="http://schemas.microsoft.com/office/drawing/2014/main" id="{ED12741D-BDEF-4E75-89B2-0A24CCC94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65EA09-D069-42DD-B78E-F78C133C7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4815B-58EB-4D0A-9849-127684FD3D90}" type="slidenum">
              <a:rPr lang="en-US" smtClean="0"/>
              <a:t>‹#›</a:t>
            </a:fld>
            <a:endParaRPr lang="en-US"/>
          </a:p>
        </p:txBody>
      </p:sp>
    </p:spTree>
    <p:extLst>
      <p:ext uri="{BB962C8B-B14F-4D97-AF65-F5344CB8AC3E}">
        <p14:creationId xmlns:p14="http://schemas.microsoft.com/office/powerpoint/2010/main" val="249006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769A-00FA-4A22-8062-F7E8D1A88B43}"/>
              </a:ext>
            </a:extLst>
          </p:cNvPr>
          <p:cNvSpPr>
            <a:spLocks noGrp="1"/>
          </p:cNvSpPr>
          <p:nvPr>
            <p:ph type="ctrTitle"/>
          </p:nvPr>
        </p:nvSpPr>
        <p:spPr/>
        <p:txBody>
          <a:bodyPr>
            <a:normAutofit fontScale="90000"/>
          </a:bodyPr>
          <a:lstStyle/>
          <a:p>
            <a:r>
              <a:rPr lang="en-US" dirty="0"/>
              <a:t>SOP for merging CSV output from Metaboanalyst to results Excel sheet</a:t>
            </a:r>
          </a:p>
        </p:txBody>
      </p:sp>
    </p:spTree>
    <p:extLst>
      <p:ext uri="{BB962C8B-B14F-4D97-AF65-F5344CB8AC3E}">
        <p14:creationId xmlns:p14="http://schemas.microsoft.com/office/powerpoint/2010/main" val="358349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483F-E6EA-4FE4-B62C-4084DF661645}"/>
              </a:ext>
            </a:extLst>
          </p:cNvPr>
          <p:cNvSpPr>
            <a:spLocks noGrp="1"/>
          </p:cNvSpPr>
          <p:nvPr>
            <p:ph type="title"/>
          </p:nvPr>
        </p:nvSpPr>
        <p:spPr/>
        <p:txBody>
          <a:bodyPr/>
          <a:lstStyle/>
          <a:p>
            <a:r>
              <a:rPr lang="en-US" dirty="0"/>
              <a:t>H.	Log transformation and pareto scaling and then click Normalize then proceed</a:t>
            </a:r>
          </a:p>
        </p:txBody>
      </p:sp>
      <p:pic>
        <p:nvPicPr>
          <p:cNvPr id="4" name="Content Placeholder 3">
            <a:extLst>
              <a:ext uri="{FF2B5EF4-FFF2-40B4-BE49-F238E27FC236}">
                <a16:creationId xmlns:a16="http://schemas.microsoft.com/office/drawing/2014/main" id="{E2D34AD8-CB89-4D8D-9643-6FFA8467AB82}"/>
              </a:ext>
            </a:extLst>
          </p:cNvPr>
          <p:cNvPicPr>
            <a:picLocks noGrp="1"/>
          </p:cNvPicPr>
          <p:nvPr>
            <p:ph idx="1"/>
          </p:nvPr>
        </p:nvPicPr>
        <p:blipFill>
          <a:blip r:embed="rId2"/>
          <a:stretch>
            <a:fillRect/>
          </a:stretch>
        </p:blipFill>
        <p:spPr>
          <a:xfrm>
            <a:off x="2750704" y="1825625"/>
            <a:ext cx="6690591" cy="4351338"/>
          </a:xfrm>
          <a:prstGeom prst="rect">
            <a:avLst/>
          </a:prstGeom>
        </p:spPr>
      </p:pic>
    </p:spTree>
    <p:extLst>
      <p:ext uri="{BB962C8B-B14F-4D97-AF65-F5344CB8AC3E}">
        <p14:creationId xmlns:p14="http://schemas.microsoft.com/office/powerpoint/2010/main" val="397680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FA85-DD7B-4AAF-9A2D-2EFB93C25527}"/>
              </a:ext>
            </a:extLst>
          </p:cNvPr>
          <p:cNvSpPr>
            <a:spLocks noGrp="1"/>
          </p:cNvSpPr>
          <p:nvPr>
            <p:ph type="title"/>
          </p:nvPr>
        </p:nvSpPr>
        <p:spPr/>
        <p:txBody>
          <a:bodyPr/>
          <a:lstStyle/>
          <a:p>
            <a:r>
              <a:rPr lang="en-US" dirty="0"/>
              <a:t>I.	Click on T-tests</a:t>
            </a:r>
          </a:p>
        </p:txBody>
      </p:sp>
      <p:pic>
        <p:nvPicPr>
          <p:cNvPr id="4" name="Content Placeholder 3">
            <a:extLst>
              <a:ext uri="{FF2B5EF4-FFF2-40B4-BE49-F238E27FC236}">
                <a16:creationId xmlns:a16="http://schemas.microsoft.com/office/drawing/2014/main" id="{3934EDB2-09C1-4CA3-86CA-D5515FEEA089}"/>
              </a:ext>
            </a:extLst>
          </p:cNvPr>
          <p:cNvPicPr>
            <a:picLocks noGrp="1"/>
          </p:cNvPicPr>
          <p:nvPr>
            <p:ph idx="1"/>
          </p:nvPr>
        </p:nvPicPr>
        <p:blipFill>
          <a:blip r:embed="rId2"/>
          <a:stretch>
            <a:fillRect/>
          </a:stretch>
        </p:blipFill>
        <p:spPr>
          <a:xfrm>
            <a:off x="3600101" y="3243951"/>
            <a:ext cx="4991797" cy="1514686"/>
          </a:xfrm>
          <a:prstGeom prst="rect">
            <a:avLst/>
          </a:prstGeom>
        </p:spPr>
      </p:pic>
    </p:spTree>
    <p:extLst>
      <p:ext uri="{BB962C8B-B14F-4D97-AF65-F5344CB8AC3E}">
        <p14:creationId xmlns:p14="http://schemas.microsoft.com/office/powerpoint/2010/main" val="288693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DCCD-FB2F-4FB3-8535-D0760B3BC25D}"/>
              </a:ext>
            </a:extLst>
          </p:cNvPr>
          <p:cNvSpPr>
            <a:spLocks noGrp="1"/>
          </p:cNvSpPr>
          <p:nvPr>
            <p:ph type="title"/>
          </p:nvPr>
        </p:nvSpPr>
        <p:spPr/>
        <p:txBody>
          <a:bodyPr/>
          <a:lstStyle/>
          <a:p>
            <a:r>
              <a:rPr lang="en-US" dirty="0"/>
              <a:t>J.	Set the threshold to 1 and choose raw to keep all features</a:t>
            </a:r>
          </a:p>
        </p:txBody>
      </p:sp>
      <p:pic>
        <p:nvPicPr>
          <p:cNvPr id="4" name="Content Placeholder 3">
            <a:extLst>
              <a:ext uri="{FF2B5EF4-FFF2-40B4-BE49-F238E27FC236}">
                <a16:creationId xmlns:a16="http://schemas.microsoft.com/office/drawing/2014/main" id="{AEB62BCA-F925-4E0E-819A-D0EDD8FE2634}"/>
              </a:ext>
            </a:extLst>
          </p:cNvPr>
          <p:cNvPicPr>
            <a:picLocks noGrp="1" noChangeAspect="1"/>
          </p:cNvPicPr>
          <p:nvPr>
            <p:ph idx="1"/>
          </p:nvPr>
        </p:nvPicPr>
        <p:blipFill>
          <a:blip r:embed="rId2"/>
          <a:stretch>
            <a:fillRect/>
          </a:stretch>
        </p:blipFill>
        <p:spPr>
          <a:xfrm>
            <a:off x="3123942" y="3227035"/>
            <a:ext cx="5944115" cy="1548518"/>
          </a:xfrm>
          <a:prstGeom prst="rect">
            <a:avLst/>
          </a:prstGeom>
        </p:spPr>
      </p:pic>
    </p:spTree>
    <p:extLst>
      <p:ext uri="{BB962C8B-B14F-4D97-AF65-F5344CB8AC3E}">
        <p14:creationId xmlns:p14="http://schemas.microsoft.com/office/powerpoint/2010/main" val="198626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389C-C59F-417F-BC56-248A865C67D1}"/>
              </a:ext>
            </a:extLst>
          </p:cNvPr>
          <p:cNvSpPr>
            <a:spLocks noGrp="1"/>
          </p:cNvSpPr>
          <p:nvPr>
            <p:ph type="title"/>
          </p:nvPr>
        </p:nvSpPr>
        <p:spPr/>
        <p:txBody>
          <a:bodyPr/>
          <a:lstStyle/>
          <a:p>
            <a:r>
              <a:rPr lang="en-US" dirty="0"/>
              <a:t>K.	Click on the view the detailed data table to see the details</a:t>
            </a:r>
          </a:p>
        </p:txBody>
      </p:sp>
      <p:pic>
        <p:nvPicPr>
          <p:cNvPr id="4" name="Content Placeholder 3">
            <a:extLst>
              <a:ext uri="{FF2B5EF4-FFF2-40B4-BE49-F238E27FC236}">
                <a16:creationId xmlns:a16="http://schemas.microsoft.com/office/drawing/2014/main" id="{F6DE148A-4386-46B6-B365-8698AABAA574}"/>
              </a:ext>
            </a:extLst>
          </p:cNvPr>
          <p:cNvPicPr>
            <a:picLocks noGrp="1" noChangeAspect="1"/>
          </p:cNvPicPr>
          <p:nvPr>
            <p:ph idx="1"/>
          </p:nvPr>
        </p:nvPicPr>
        <p:blipFill>
          <a:blip r:embed="rId2"/>
          <a:stretch>
            <a:fillRect/>
          </a:stretch>
        </p:blipFill>
        <p:spPr>
          <a:xfrm>
            <a:off x="3980504" y="3382496"/>
            <a:ext cx="4230991" cy="1237595"/>
          </a:xfrm>
          <a:prstGeom prst="rect">
            <a:avLst/>
          </a:prstGeom>
        </p:spPr>
      </p:pic>
    </p:spTree>
    <p:extLst>
      <p:ext uri="{BB962C8B-B14F-4D97-AF65-F5344CB8AC3E}">
        <p14:creationId xmlns:p14="http://schemas.microsoft.com/office/powerpoint/2010/main" val="164346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5E1A-53FB-4CEC-81B0-924EE6828F1A}"/>
              </a:ext>
            </a:extLst>
          </p:cNvPr>
          <p:cNvSpPr>
            <a:spLocks noGrp="1"/>
          </p:cNvSpPr>
          <p:nvPr>
            <p:ph type="title"/>
          </p:nvPr>
        </p:nvSpPr>
        <p:spPr/>
        <p:txBody>
          <a:bodyPr>
            <a:noAutofit/>
          </a:bodyPr>
          <a:lstStyle/>
          <a:p>
            <a:r>
              <a:rPr lang="en-US" sz="3600" dirty="0"/>
              <a:t>L.	Similarly, you can also calculate the fold change, plot volcano plot, PCA plot, and other plots.</a:t>
            </a:r>
          </a:p>
        </p:txBody>
      </p:sp>
      <p:pic>
        <p:nvPicPr>
          <p:cNvPr id="4" name="Content Placeholder 3">
            <a:extLst>
              <a:ext uri="{FF2B5EF4-FFF2-40B4-BE49-F238E27FC236}">
                <a16:creationId xmlns:a16="http://schemas.microsoft.com/office/drawing/2014/main" id="{B3071DB3-D28D-499B-9F07-56A35FEA6458}"/>
              </a:ext>
            </a:extLst>
          </p:cNvPr>
          <p:cNvPicPr>
            <a:picLocks noGrp="1" noChangeAspect="1"/>
          </p:cNvPicPr>
          <p:nvPr>
            <p:ph idx="1"/>
          </p:nvPr>
        </p:nvPicPr>
        <p:blipFill>
          <a:blip r:embed="rId2"/>
          <a:stretch>
            <a:fillRect/>
          </a:stretch>
        </p:blipFill>
        <p:spPr>
          <a:xfrm>
            <a:off x="3953115" y="1825625"/>
            <a:ext cx="4285769" cy="4351338"/>
          </a:xfrm>
          <a:prstGeom prst="rect">
            <a:avLst/>
          </a:prstGeom>
        </p:spPr>
      </p:pic>
    </p:spTree>
    <p:extLst>
      <p:ext uri="{BB962C8B-B14F-4D97-AF65-F5344CB8AC3E}">
        <p14:creationId xmlns:p14="http://schemas.microsoft.com/office/powerpoint/2010/main" val="254121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769A-00FA-4A22-8062-F7E8D1A88B43}"/>
              </a:ext>
            </a:extLst>
          </p:cNvPr>
          <p:cNvSpPr>
            <a:spLocks noGrp="1"/>
          </p:cNvSpPr>
          <p:nvPr>
            <p:ph type="ctrTitle"/>
          </p:nvPr>
        </p:nvSpPr>
        <p:spPr/>
        <p:txBody>
          <a:bodyPr>
            <a:normAutofit fontScale="90000"/>
          </a:bodyPr>
          <a:lstStyle/>
          <a:p>
            <a:r>
              <a:rPr lang="en-US" dirty="0"/>
              <a:t>SOP for merging CSV output from Metaboanalyst to results Excel sheet</a:t>
            </a:r>
          </a:p>
        </p:txBody>
      </p:sp>
    </p:spTree>
    <p:extLst>
      <p:ext uri="{BB962C8B-B14F-4D97-AF65-F5344CB8AC3E}">
        <p14:creationId xmlns:p14="http://schemas.microsoft.com/office/powerpoint/2010/main" val="385643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77F5-2704-47CA-9259-8B28ECF74D33}"/>
              </a:ext>
            </a:extLst>
          </p:cNvPr>
          <p:cNvSpPr>
            <a:spLocks noGrp="1"/>
          </p:cNvSpPr>
          <p:nvPr>
            <p:ph type="title"/>
          </p:nvPr>
        </p:nvSpPr>
        <p:spPr/>
        <p:txBody>
          <a:bodyPr/>
          <a:lstStyle/>
          <a:p>
            <a:r>
              <a:rPr lang="en-US" dirty="0"/>
              <a:t>A. Sort each result table by the feature ID (metabolites or lipids)</a:t>
            </a:r>
          </a:p>
        </p:txBody>
      </p:sp>
      <p:sp>
        <p:nvSpPr>
          <p:cNvPr id="3" name="Content Placeholder 2">
            <a:extLst>
              <a:ext uri="{FF2B5EF4-FFF2-40B4-BE49-F238E27FC236}">
                <a16:creationId xmlns:a16="http://schemas.microsoft.com/office/drawing/2014/main" id="{7F1B6C2A-A368-4AF4-ABBE-73A49CF888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115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8B0F-B0E7-4E2E-8CD1-4252D0A6B398}"/>
              </a:ext>
            </a:extLst>
          </p:cNvPr>
          <p:cNvSpPr>
            <a:spLocks noGrp="1"/>
          </p:cNvSpPr>
          <p:nvPr>
            <p:ph type="title"/>
          </p:nvPr>
        </p:nvSpPr>
        <p:spPr/>
        <p:txBody>
          <a:bodyPr>
            <a:noAutofit/>
          </a:bodyPr>
          <a:lstStyle/>
          <a:p>
            <a:r>
              <a:rPr lang="en-US" sz="3600" dirty="0"/>
              <a:t>B. Make sure all result features are in the same order and then copy and paste them into one excel file.</a:t>
            </a:r>
          </a:p>
        </p:txBody>
      </p:sp>
      <p:sp>
        <p:nvSpPr>
          <p:cNvPr id="3" name="Content Placeholder 2">
            <a:extLst>
              <a:ext uri="{FF2B5EF4-FFF2-40B4-BE49-F238E27FC236}">
                <a16:creationId xmlns:a16="http://schemas.microsoft.com/office/drawing/2014/main" id="{320D06DC-A17B-42D8-8379-1EE3FDA66B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2972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8742-4FA8-4F3B-AA5D-0735DD3D98CD}"/>
              </a:ext>
            </a:extLst>
          </p:cNvPr>
          <p:cNvSpPr>
            <a:spLocks noGrp="1"/>
          </p:cNvSpPr>
          <p:nvPr>
            <p:ph type="title"/>
          </p:nvPr>
        </p:nvSpPr>
        <p:spPr/>
        <p:txBody>
          <a:bodyPr>
            <a:normAutofit/>
          </a:bodyPr>
          <a:lstStyle/>
          <a:p>
            <a:r>
              <a:rPr lang="en-US" sz="3600" dirty="0"/>
              <a:t>C. File -&gt; Save As (.xlsx)</a:t>
            </a:r>
          </a:p>
        </p:txBody>
      </p:sp>
      <p:pic>
        <p:nvPicPr>
          <p:cNvPr id="4" name="Content Placeholder 3">
            <a:extLst>
              <a:ext uri="{FF2B5EF4-FFF2-40B4-BE49-F238E27FC236}">
                <a16:creationId xmlns:a16="http://schemas.microsoft.com/office/drawing/2014/main" id="{8ADBD83C-4119-4F4C-A866-3B35120D5E01}"/>
              </a:ext>
            </a:extLst>
          </p:cNvPr>
          <p:cNvPicPr>
            <a:picLocks noGrp="1" noChangeAspect="1"/>
          </p:cNvPicPr>
          <p:nvPr>
            <p:ph idx="1"/>
          </p:nvPr>
        </p:nvPicPr>
        <p:blipFill>
          <a:blip r:embed="rId2"/>
          <a:stretch>
            <a:fillRect/>
          </a:stretch>
        </p:blipFill>
        <p:spPr>
          <a:xfrm>
            <a:off x="4106262" y="1825625"/>
            <a:ext cx="3979476" cy="4351338"/>
          </a:xfrm>
          <a:prstGeom prst="rect">
            <a:avLst/>
          </a:prstGeom>
        </p:spPr>
      </p:pic>
    </p:spTree>
    <p:extLst>
      <p:ext uri="{BB962C8B-B14F-4D97-AF65-F5344CB8AC3E}">
        <p14:creationId xmlns:p14="http://schemas.microsoft.com/office/powerpoint/2010/main" val="137676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6968-155B-4A0F-B752-A2B79217CC3D}"/>
              </a:ext>
            </a:extLst>
          </p:cNvPr>
          <p:cNvSpPr>
            <a:spLocks noGrp="1"/>
          </p:cNvSpPr>
          <p:nvPr>
            <p:ph type="title"/>
          </p:nvPr>
        </p:nvSpPr>
        <p:spPr/>
        <p:txBody>
          <a:bodyPr>
            <a:noAutofit/>
          </a:bodyPr>
          <a:lstStyle/>
          <a:p>
            <a:r>
              <a:rPr lang="en-US" sz="3200" dirty="0"/>
              <a:t>D. Select p-value columns and choose Styles -&gt; Conditional Formatting -&gt; Highlight Cells Rules -&gt; Less Than 0.05</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975571D6-B0A4-4FCB-A2D3-3E6270A4C1DA}"/>
              </a:ext>
            </a:extLst>
          </p:cNvPr>
          <p:cNvPicPr>
            <a:picLocks noGrp="1"/>
          </p:cNvPicPr>
          <p:nvPr>
            <p:ph idx="1"/>
          </p:nvPr>
        </p:nvPicPr>
        <p:blipFill>
          <a:blip r:embed="rId2"/>
          <a:stretch>
            <a:fillRect/>
          </a:stretch>
        </p:blipFill>
        <p:spPr>
          <a:xfrm>
            <a:off x="4181208" y="3020082"/>
            <a:ext cx="3829584" cy="1962424"/>
          </a:xfrm>
          <a:prstGeom prst="rect">
            <a:avLst/>
          </a:prstGeom>
        </p:spPr>
      </p:pic>
    </p:spTree>
    <p:extLst>
      <p:ext uri="{BB962C8B-B14F-4D97-AF65-F5344CB8AC3E}">
        <p14:creationId xmlns:p14="http://schemas.microsoft.com/office/powerpoint/2010/main" val="5829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B06A-5543-429B-8937-707B5A4FCF41}"/>
              </a:ext>
            </a:extLst>
          </p:cNvPr>
          <p:cNvSpPr>
            <a:spLocks noGrp="1"/>
          </p:cNvSpPr>
          <p:nvPr>
            <p:ph type="title"/>
          </p:nvPr>
        </p:nvSpPr>
        <p:spPr/>
        <p:txBody>
          <a:bodyPr/>
          <a:lstStyle/>
          <a:p>
            <a:r>
              <a:rPr lang="en-US" dirty="0"/>
              <a:t>Prepare *.csv files</a:t>
            </a:r>
          </a:p>
        </p:txBody>
      </p:sp>
      <p:sp>
        <p:nvSpPr>
          <p:cNvPr id="3" name="Content Placeholder 2">
            <a:extLst>
              <a:ext uri="{FF2B5EF4-FFF2-40B4-BE49-F238E27FC236}">
                <a16:creationId xmlns:a16="http://schemas.microsoft.com/office/drawing/2014/main" id="{1A38AC36-5396-48C0-A0B5-5060D90C70C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17106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B8C1-24B9-48B5-8F02-E6DA7CAE129C}"/>
              </a:ext>
            </a:extLst>
          </p:cNvPr>
          <p:cNvSpPr>
            <a:spLocks noGrp="1"/>
          </p:cNvSpPr>
          <p:nvPr>
            <p:ph type="title"/>
          </p:nvPr>
        </p:nvSpPr>
        <p:spPr/>
        <p:txBody>
          <a:bodyPr>
            <a:normAutofit/>
          </a:bodyPr>
          <a:lstStyle/>
          <a:p>
            <a:r>
              <a:rPr lang="en-US" sz="3600" dirty="0"/>
              <a:t>E. Select log2(FC) columns and choose Styles -&gt; Icon Sets -&gt; Directional -&gt; Arrows</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84BCC78D-76F7-4BD6-8F50-10ED5D4835EF}"/>
              </a:ext>
            </a:extLst>
          </p:cNvPr>
          <p:cNvPicPr>
            <a:picLocks noGrp="1"/>
          </p:cNvPicPr>
          <p:nvPr>
            <p:ph idx="1"/>
          </p:nvPr>
        </p:nvPicPr>
        <p:blipFill>
          <a:blip r:embed="rId2"/>
          <a:stretch>
            <a:fillRect/>
          </a:stretch>
        </p:blipFill>
        <p:spPr>
          <a:xfrm>
            <a:off x="3885891" y="2015054"/>
            <a:ext cx="4420217" cy="3972479"/>
          </a:xfrm>
          <a:prstGeom prst="rect">
            <a:avLst/>
          </a:prstGeom>
        </p:spPr>
      </p:pic>
    </p:spTree>
    <p:extLst>
      <p:ext uri="{BB962C8B-B14F-4D97-AF65-F5344CB8AC3E}">
        <p14:creationId xmlns:p14="http://schemas.microsoft.com/office/powerpoint/2010/main" val="69162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B06A-5543-429B-8937-707B5A4FCF41}"/>
              </a:ext>
            </a:extLst>
          </p:cNvPr>
          <p:cNvSpPr>
            <a:spLocks noGrp="1"/>
          </p:cNvSpPr>
          <p:nvPr>
            <p:ph type="title"/>
          </p:nvPr>
        </p:nvSpPr>
        <p:spPr/>
        <p:txBody>
          <a:bodyPr/>
          <a:lstStyle/>
          <a:p>
            <a:r>
              <a:rPr lang="en-US" dirty="0"/>
              <a:t>A.	Open the binary comparison csv that provided and check</a:t>
            </a:r>
          </a:p>
        </p:txBody>
      </p:sp>
      <p:sp>
        <p:nvSpPr>
          <p:cNvPr id="3" name="Content Placeholder 2">
            <a:extLst>
              <a:ext uri="{FF2B5EF4-FFF2-40B4-BE49-F238E27FC236}">
                <a16:creationId xmlns:a16="http://schemas.microsoft.com/office/drawing/2014/main" id="{1A38AC36-5396-48C0-A0B5-5060D90C70CD}"/>
              </a:ext>
            </a:extLst>
          </p:cNvPr>
          <p:cNvSpPr>
            <a:spLocks noGrp="1"/>
          </p:cNvSpPr>
          <p:nvPr>
            <p:ph idx="1"/>
          </p:nvPr>
        </p:nvSpPr>
        <p:spPr/>
        <p:txBody>
          <a:bodyPr/>
          <a:lstStyle/>
          <a:p>
            <a:r>
              <a:rPr lang="en-US" dirty="0"/>
              <a:t>All the CSV files will be provided to you in the project folder. You may also consider making the one from normalized data file. Decode the sample from randomized sample list in the normalized data file, remove pooled QC samples and make csv files for the two groups need to be compared for that particular binary comparison. </a:t>
            </a:r>
          </a:p>
        </p:txBody>
      </p:sp>
      <p:pic>
        <p:nvPicPr>
          <p:cNvPr id="4" name="Picture 3">
            <a:extLst>
              <a:ext uri="{FF2B5EF4-FFF2-40B4-BE49-F238E27FC236}">
                <a16:creationId xmlns:a16="http://schemas.microsoft.com/office/drawing/2014/main" id="{10DA3AF5-A398-47AC-8A3D-20BB6F88A531}"/>
              </a:ext>
            </a:extLst>
          </p:cNvPr>
          <p:cNvPicPr/>
          <p:nvPr/>
        </p:nvPicPr>
        <p:blipFill>
          <a:blip r:embed="rId2"/>
          <a:stretch>
            <a:fillRect/>
          </a:stretch>
        </p:blipFill>
        <p:spPr>
          <a:xfrm>
            <a:off x="1118458" y="4287366"/>
            <a:ext cx="2333625" cy="409575"/>
          </a:xfrm>
          <a:prstGeom prst="rect">
            <a:avLst/>
          </a:prstGeom>
        </p:spPr>
      </p:pic>
    </p:spTree>
    <p:extLst>
      <p:ext uri="{BB962C8B-B14F-4D97-AF65-F5344CB8AC3E}">
        <p14:creationId xmlns:p14="http://schemas.microsoft.com/office/powerpoint/2010/main" val="242896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3114-1B5D-42BF-98A7-29EADCFDC7A1}"/>
              </a:ext>
            </a:extLst>
          </p:cNvPr>
          <p:cNvSpPr>
            <a:spLocks noGrp="1"/>
          </p:cNvSpPr>
          <p:nvPr>
            <p:ph type="title"/>
          </p:nvPr>
        </p:nvSpPr>
        <p:spPr/>
        <p:txBody>
          <a:bodyPr>
            <a:normAutofit fontScale="90000"/>
          </a:bodyPr>
          <a:lstStyle/>
          <a:p>
            <a:r>
              <a:rPr lang="en-US" dirty="0"/>
              <a:t>B.	Check the *.csv file and make sure that group information was correct on the second row.</a:t>
            </a:r>
          </a:p>
        </p:txBody>
      </p:sp>
      <p:pic>
        <p:nvPicPr>
          <p:cNvPr id="4" name="Content Placeholder 3">
            <a:extLst>
              <a:ext uri="{FF2B5EF4-FFF2-40B4-BE49-F238E27FC236}">
                <a16:creationId xmlns:a16="http://schemas.microsoft.com/office/drawing/2014/main" id="{41E26A74-3B1A-4E9F-ADD5-F91B2525C9DF}"/>
              </a:ext>
            </a:extLst>
          </p:cNvPr>
          <p:cNvPicPr>
            <a:picLocks noGrp="1"/>
          </p:cNvPicPr>
          <p:nvPr>
            <p:ph idx="1"/>
          </p:nvPr>
        </p:nvPicPr>
        <p:blipFill>
          <a:blip r:embed="rId2"/>
          <a:stretch>
            <a:fillRect/>
          </a:stretch>
        </p:blipFill>
        <p:spPr>
          <a:xfrm>
            <a:off x="1456677" y="1876922"/>
            <a:ext cx="9278645" cy="4248743"/>
          </a:xfrm>
          <a:prstGeom prst="rect">
            <a:avLst/>
          </a:prstGeom>
        </p:spPr>
      </p:pic>
    </p:spTree>
    <p:extLst>
      <p:ext uri="{BB962C8B-B14F-4D97-AF65-F5344CB8AC3E}">
        <p14:creationId xmlns:p14="http://schemas.microsoft.com/office/powerpoint/2010/main" val="94261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BC85-1675-4B3D-B5DF-3FF722AA0883}"/>
              </a:ext>
            </a:extLst>
          </p:cNvPr>
          <p:cNvSpPr>
            <a:spLocks noGrp="1"/>
          </p:cNvSpPr>
          <p:nvPr>
            <p:ph type="title"/>
          </p:nvPr>
        </p:nvSpPr>
        <p:spPr/>
        <p:txBody>
          <a:bodyPr/>
          <a:lstStyle/>
          <a:p>
            <a:r>
              <a:rPr lang="en-US" dirty="0"/>
              <a:t>C.	Go to website: https://www.metaboanalyst.ca/</a:t>
            </a:r>
          </a:p>
        </p:txBody>
      </p:sp>
      <p:sp>
        <p:nvSpPr>
          <p:cNvPr id="3" name="Content Placeholder 2">
            <a:extLst>
              <a:ext uri="{FF2B5EF4-FFF2-40B4-BE49-F238E27FC236}">
                <a16:creationId xmlns:a16="http://schemas.microsoft.com/office/drawing/2014/main" id="{C2A6D850-D603-4AD3-82EA-3F6EAE7B7594}"/>
              </a:ext>
            </a:extLst>
          </p:cNvPr>
          <p:cNvSpPr>
            <a:spLocks noGrp="1"/>
          </p:cNvSpPr>
          <p:nvPr>
            <p:ph idx="1"/>
          </p:nvPr>
        </p:nvSpPr>
        <p:spPr/>
        <p:txBody>
          <a:bodyPr/>
          <a:lstStyle/>
          <a:p>
            <a:r>
              <a:rPr lang="en-US" dirty="0"/>
              <a:t>And click “Start”</a:t>
            </a:r>
          </a:p>
        </p:txBody>
      </p:sp>
      <p:pic>
        <p:nvPicPr>
          <p:cNvPr id="4" name="Picture 3">
            <a:extLst>
              <a:ext uri="{FF2B5EF4-FFF2-40B4-BE49-F238E27FC236}">
                <a16:creationId xmlns:a16="http://schemas.microsoft.com/office/drawing/2014/main" id="{DEF6036A-EECB-473B-BE54-2BE48C837EDF}"/>
              </a:ext>
            </a:extLst>
          </p:cNvPr>
          <p:cNvPicPr/>
          <p:nvPr/>
        </p:nvPicPr>
        <p:blipFill>
          <a:blip r:embed="rId2">
            <a:extLst>
              <a:ext uri="{28A0092B-C50C-407E-A947-70E740481C1C}">
                <a14:useLocalDpi xmlns:a14="http://schemas.microsoft.com/office/drawing/2010/main" val="0"/>
              </a:ext>
            </a:extLst>
          </a:blip>
          <a:stretch>
            <a:fillRect/>
          </a:stretch>
        </p:blipFill>
        <p:spPr>
          <a:xfrm>
            <a:off x="3448050" y="2509202"/>
            <a:ext cx="5295900" cy="1839595"/>
          </a:xfrm>
          <a:prstGeom prst="rect">
            <a:avLst/>
          </a:prstGeom>
        </p:spPr>
      </p:pic>
    </p:spTree>
    <p:extLst>
      <p:ext uri="{BB962C8B-B14F-4D97-AF65-F5344CB8AC3E}">
        <p14:creationId xmlns:p14="http://schemas.microsoft.com/office/powerpoint/2010/main" val="1926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9F65-C30C-4035-B0C3-946AB176CBF6}"/>
              </a:ext>
            </a:extLst>
          </p:cNvPr>
          <p:cNvSpPr>
            <a:spLocks noGrp="1"/>
          </p:cNvSpPr>
          <p:nvPr>
            <p:ph type="title"/>
          </p:nvPr>
        </p:nvSpPr>
        <p:spPr/>
        <p:txBody>
          <a:bodyPr/>
          <a:lstStyle/>
          <a:p>
            <a:r>
              <a:rPr lang="en-US" dirty="0"/>
              <a:t>D.	Choose Statistical Analysis [one factor]</a:t>
            </a:r>
          </a:p>
        </p:txBody>
      </p:sp>
      <p:pic>
        <p:nvPicPr>
          <p:cNvPr id="4" name="Content Placeholder 3">
            <a:extLst>
              <a:ext uri="{FF2B5EF4-FFF2-40B4-BE49-F238E27FC236}">
                <a16:creationId xmlns:a16="http://schemas.microsoft.com/office/drawing/2014/main" id="{7C1B3EF2-A9DF-46FF-9666-E95482FEBA0A}"/>
              </a:ext>
            </a:extLst>
          </p:cNvPr>
          <p:cNvPicPr>
            <a:picLocks noGrp="1"/>
          </p:cNvPicPr>
          <p:nvPr>
            <p:ph idx="1"/>
          </p:nvPr>
        </p:nvPicPr>
        <p:blipFill>
          <a:blip r:embed="rId2"/>
          <a:stretch>
            <a:fillRect/>
          </a:stretch>
        </p:blipFill>
        <p:spPr>
          <a:xfrm>
            <a:off x="3546683" y="1825625"/>
            <a:ext cx="5098633" cy="4351338"/>
          </a:xfrm>
          <a:prstGeom prst="rect">
            <a:avLst/>
          </a:prstGeom>
        </p:spPr>
      </p:pic>
    </p:spTree>
    <p:extLst>
      <p:ext uri="{BB962C8B-B14F-4D97-AF65-F5344CB8AC3E}">
        <p14:creationId xmlns:p14="http://schemas.microsoft.com/office/powerpoint/2010/main" val="6234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387F-C1C4-44C8-BCBB-4B377B1DBCAF}"/>
              </a:ext>
            </a:extLst>
          </p:cNvPr>
          <p:cNvSpPr>
            <a:spLocks noGrp="1"/>
          </p:cNvSpPr>
          <p:nvPr>
            <p:ph type="title"/>
          </p:nvPr>
        </p:nvSpPr>
        <p:spPr/>
        <p:txBody>
          <a:bodyPr>
            <a:noAutofit/>
          </a:bodyPr>
          <a:lstStyle/>
          <a:p>
            <a:r>
              <a:rPr lang="en-US" sz="3600" dirty="0"/>
              <a:t>E.	Upload the csv file provide using “A plain text file data type peak intensities samples in columns (unpaired), then choose the csv file and click Submit</a:t>
            </a:r>
          </a:p>
        </p:txBody>
      </p:sp>
      <p:pic>
        <p:nvPicPr>
          <p:cNvPr id="4" name="Content Placeholder 3">
            <a:extLst>
              <a:ext uri="{FF2B5EF4-FFF2-40B4-BE49-F238E27FC236}">
                <a16:creationId xmlns:a16="http://schemas.microsoft.com/office/drawing/2014/main" id="{C0B3A462-477F-47DE-8F8C-ED3A1C4C405C}"/>
              </a:ext>
            </a:extLst>
          </p:cNvPr>
          <p:cNvPicPr>
            <a:picLocks noGrp="1"/>
          </p:cNvPicPr>
          <p:nvPr>
            <p:ph idx="1"/>
          </p:nvPr>
        </p:nvPicPr>
        <p:blipFill>
          <a:blip r:embed="rId2"/>
          <a:stretch>
            <a:fillRect/>
          </a:stretch>
        </p:blipFill>
        <p:spPr>
          <a:xfrm>
            <a:off x="2175915" y="2781924"/>
            <a:ext cx="7840169" cy="2438740"/>
          </a:xfrm>
          <a:prstGeom prst="rect">
            <a:avLst/>
          </a:prstGeom>
        </p:spPr>
      </p:pic>
    </p:spTree>
    <p:extLst>
      <p:ext uri="{BB962C8B-B14F-4D97-AF65-F5344CB8AC3E}">
        <p14:creationId xmlns:p14="http://schemas.microsoft.com/office/powerpoint/2010/main" val="383143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F08C-8A21-4879-8AAA-EF2A5966D48F}"/>
              </a:ext>
            </a:extLst>
          </p:cNvPr>
          <p:cNvSpPr>
            <a:spLocks noGrp="1"/>
          </p:cNvSpPr>
          <p:nvPr>
            <p:ph type="title"/>
          </p:nvPr>
        </p:nvSpPr>
        <p:spPr/>
        <p:txBody>
          <a:bodyPr/>
          <a:lstStyle/>
          <a:p>
            <a:r>
              <a:rPr lang="en-US" dirty="0"/>
              <a:t>F.	Check the data and proceed</a:t>
            </a:r>
          </a:p>
        </p:txBody>
      </p:sp>
      <p:pic>
        <p:nvPicPr>
          <p:cNvPr id="4" name="Content Placeholder 3">
            <a:extLst>
              <a:ext uri="{FF2B5EF4-FFF2-40B4-BE49-F238E27FC236}">
                <a16:creationId xmlns:a16="http://schemas.microsoft.com/office/drawing/2014/main" id="{FED65684-AF70-4878-89BD-95D48AE8C09F}"/>
              </a:ext>
            </a:extLst>
          </p:cNvPr>
          <p:cNvPicPr>
            <a:picLocks noGrp="1"/>
          </p:cNvPicPr>
          <p:nvPr>
            <p:ph idx="1"/>
          </p:nvPr>
        </p:nvPicPr>
        <p:blipFill>
          <a:blip r:embed="rId2"/>
          <a:stretch>
            <a:fillRect/>
          </a:stretch>
        </p:blipFill>
        <p:spPr>
          <a:xfrm>
            <a:off x="3547720" y="1825625"/>
            <a:ext cx="5096559" cy="4351338"/>
          </a:xfrm>
          <a:prstGeom prst="rect">
            <a:avLst/>
          </a:prstGeom>
        </p:spPr>
      </p:pic>
    </p:spTree>
    <p:extLst>
      <p:ext uri="{BB962C8B-B14F-4D97-AF65-F5344CB8AC3E}">
        <p14:creationId xmlns:p14="http://schemas.microsoft.com/office/powerpoint/2010/main" val="205732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DB29-3A4F-431D-AD55-A8EC806A0218}"/>
              </a:ext>
            </a:extLst>
          </p:cNvPr>
          <p:cNvSpPr>
            <a:spLocks noGrp="1"/>
          </p:cNvSpPr>
          <p:nvPr>
            <p:ph type="title"/>
          </p:nvPr>
        </p:nvSpPr>
        <p:spPr/>
        <p:txBody>
          <a:bodyPr>
            <a:noAutofit/>
          </a:bodyPr>
          <a:lstStyle/>
          <a:p>
            <a:r>
              <a:rPr lang="en-US" sz="3200" dirty="0"/>
              <a:t>G.	Proceed for Data filtering, most cases, data are already filtered based on QC-RSD, so no more filtering needed</a:t>
            </a:r>
          </a:p>
        </p:txBody>
      </p:sp>
      <p:pic>
        <p:nvPicPr>
          <p:cNvPr id="4" name="Content Placeholder 3">
            <a:extLst>
              <a:ext uri="{FF2B5EF4-FFF2-40B4-BE49-F238E27FC236}">
                <a16:creationId xmlns:a16="http://schemas.microsoft.com/office/drawing/2014/main" id="{7BE5816F-27E7-42DA-9232-F02C4350405F}"/>
              </a:ext>
            </a:extLst>
          </p:cNvPr>
          <p:cNvPicPr>
            <a:picLocks noGrp="1"/>
          </p:cNvPicPr>
          <p:nvPr>
            <p:ph idx="1"/>
          </p:nvPr>
        </p:nvPicPr>
        <p:blipFill>
          <a:blip r:embed="rId2"/>
          <a:stretch>
            <a:fillRect/>
          </a:stretch>
        </p:blipFill>
        <p:spPr>
          <a:xfrm>
            <a:off x="3953717" y="1825625"/>
            <a:ext cx="4284565" cy="4351338"/>
          </a:xfrm>
          <a:prstGeom prst="rect">
            <a:avLst/>
          </a:prstGeom>
        </p:spPr>
      </p:pic>
    </p:spTree>
    <p:extLst>
      <p:ext uri="{BB962C8B-B14F-4D97-AF65-F5344CB8AC3E}">
        <p14:creationId xmlns:p14="http://schemas.microsoft.com/office/powerpoint/2010/main" val="2476995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372</Words>
  <Application>Microsoft Office PowerPoint</Application>
  <PresentationFormat>Widescreen</PresentationFormat>
  <Paragraphs>22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SOP for merging CSV output from Metaboanalyst to results Excel sheet</vt:lpstr>
      <vt:lpstr>Prepare *.csv files</vt:lpstr>
      <vt:lpstr>A. Open the binary comparison csv that provided and check</vt:lpstr>
      <vt:lpstr>B. Check the *.csv file and make sure that group information was correct on the second row.</vt:lpstr>
      <vt:lpstr>C. Go to website: https://www.metaboanalyst.ca/</vt:lpstr>
      <vt:lpstr>D. Choose Statistical Analysis [one factor]</vt:lpstr>
      <vt:lpstr>E. Upload the csv file provide using “A plain text file data type peak intensities samples in columns (unpaired), then choose the csv file and click Submit</vt:lpstr>
      <vt:lpstr>F. Check the data and proceed</vt:lpstr>
      <vt:lpstr>G. Proceed for Data filtering, most cases, data are already filtered based on QC-RSD, so no more filtering needed</vt:lpstr>
      <vt:lpstr>H. Log transformation and pareto scaling and then click Normalize then proceed</vt:lpstr>
      <vt:lpstr>I. Click on T-tests</vt:lpstr>
      <vt:lpstr>J. Set the threshold to 1 and choose raw to keep all features</vt:lpstr>
      <vt:lpstr>K. Click on the view the detailed data table to see the details</vt:lpstr>
      <vt:lpstr>L. Similarly, you can also calculate the fold change, plot volcano plot, PCA plot, and other plots.</vt:lpstr>
      <vt:lpstr>SOP for merging CSV output from Metaboanalyst to results Excel sheet</vt:lpstr>
      <vt:lpstr>A. Sort each result table by the feature ID (metabolites or lipids)</vt:lpstr>
      <vt:lpstr>B. Make sure all result features are in the same order and then copy and paste them into one excel file.</vt:lpstr>
      <vt:lpstr>C. File -&gt; Save As (.xlsx)</vt:lpstr>
      <vt:lpstr>D. Select p-value columns and choose Styles -&gt; Conditional Formatting -&gt; Highlight Cells Rules -&gt; Less Than 0.05</vt:lpstr>
      <vt:lpstr>E. Select log2(FC) columns and choose Styles -&gt; Icon Sets -&gt; Directional -&gt; Arrows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 for merging CSV output from Metaboanalyst to results Excel sheet</dc:title>
  <dc:creator>Simon Li</dc:creator>
  <cp:lastModifiedBy>Simon Li</cp:lastModifiedBy>
  <cp:revision>2</cp:revision>
  <dcterms:created xsi:type="dcterms:W3CDTF">2023-07-04T15:35:06Z</dcterms:created>
  <dcterms:modified xsi:type="dcterms:W3CDTF">2023-07-04T15:46:52Z</dcterms:modified>
</cp:coreProperties>
</file>