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56" r:id="rId3"/>
    <p:sldId id="257" r:id="rId4"/>
    <p:sldId id="259" r:id="rId5"/>
    <p:sldId id="258" r:id="rId6"/>
    <p:sldId id="261" r:id="rId7"/>
    <p:sldId id="264" r:id="rId8"/>
    <p:sldId id="263" r:id="rId9"/>
    <p:sldId id="265" r:id="rId10"/>
    <p:sldId id="266" r:id="rId11"/>
    <p:sldId id="272" r:id="rId12"/>
    <p:sldId id="273" r:id="rId13"/>
    <p:sldId id="282" r:id="rId14"/>
    <p:sldId id="283" r:id="rId15"/>
    <p:sldId id="284" r:id="rId16"/>
    <p:sldId id="285" r:id="rId17"/>
    <p:sldId id="286" r:id="rId18"/>
    <p:sldId id="287" r:id="rId19"/>
    <p:sldId id="290" r:id="rId20"/>
    <p:sldId id="291" r:id="rId21"/>
    <p:sldId id="288" r:id="rId22"/>
    <p:sldId id="271" r:id="rId23"/>
    <p:sldId id="28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12:53:35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24575,'0'4'0,"-4"6"0,-6 5 0,-1 5 0,1-1-8191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595B9-19C5-47CB-86CC-DC09AE7DD8A8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8ECDD-CC90-48B1-A159-198EC2D4F4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626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DBDFD-4F9C-476F-8A5A-DBD45E2A092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628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DB236-9F01-0C41-9480-AA364470B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AF5D3D0-2282-5574-0C4F-F8495B24A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E0D40F-8DC7-81F6-0DF6-AA955B5C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5268E9-F793-E692-691D-A28077D0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418AA7A-5697-CB6E-2648-09A5AB49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402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6E02E7-0640-075A-1B05-27633E66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1E0089-54C2-0B93-0FD8-AA877DA9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A65732-4E64-C89C-D5A9-C67398E9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B42806B-37A5-8BA0-6122-1FB411BF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9DA2E7-7550-1192-6258-BD7BDCF3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8DDCF97-8CE3-C81F-9126-080697632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B8F118-0A75-DBAD-EE7F-70FE70C99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CC9B71-3643-E25C-5CDC-C89A78CC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16C205-B8E9-78EF-6F0F-9F15357B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0D9025-2FC4-11BD-0546-44C79C11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92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DD517D-24DA-80D8-F52B-5198212F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683565-9E08-424D-9C21-172B3076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8A6887-EF40-7E8E-0956-9B715A6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752169-A75D-627C-39C5-E3689572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F848D5-6564-5B4D-CBF7-32CCF8DB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2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905757-73F7-1338-B790-16589B58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FB6DAEF-5987-B19E-69A2-F63C783AD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9E3B60-E549-FE67-C04E-A00B914F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AC1966-9DD1-2D79-275C-448DFC23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8EA936-F436-F038-6E38-DCC989AF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83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C45D67-734B-5AFC-06F7-F00A4490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83CD7E-0D8D-4ED1-FC51-8CACD7BCA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245F86E-3C64-61D5-78BF-DAA54F36B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0CA3694-A5C3-93F3-A78B-46CBD812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2955D6A-993F-1B2E-5727-FE9478B9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C5A683-97A0-3EEC-C29D-80E8D6E9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98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1DEC37-2538-B675-CF03-BF684A2C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413BD2D-8C4C-FD0E-6D68-EAA2B3F95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7E8EA65-516A-8F6A-DFED-447E1A6B4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23A14FA-ABFC-883F-42DC-3AA4987CA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513E25C-1FE2-269F-8C3D-5EFEAA1CF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3585152-FFB9-16A7-4802-58B61A9A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76DF7A8-F1C8-4E89-6A55-F303CF8C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387E434-1101-D8FB-0549-67A40792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443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1A2669-1937-2F4A-AC13-36925B8D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9650E57-5DF2-5A68-6A3E-23947EBF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821C742-13E6-1B11-153D-430DB7FE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5C52C6A-0309-E2DF-A8CD-251BE35C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26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523D97-6A2A-AAFE-DF85-11C27C28C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E5EA3E6-2733-911E-67A8-1B43AF11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C2176C-A067-4F45-DC87-AA428214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42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24DDF8-774B-A3C0-0136-3B57242F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DC434A-2A17-DDE9-D82F-4E62B3F78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77479A-DF7B-6A23-9037-D9173EA70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D294B01-25BD-09F6-C0FF-4674A323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E6850B-7CD1-B56A-B519-8A0D84C2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5D32B79-69B4-FCAD-0787-A22EAEFB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9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EB9A33-8D17-3E70-AE22-3515E8A7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2D56514-3135-DA3A-35A6-34DDDC838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68ACE4B-8E70-9E2F-E04C-5A455879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E16A7F7-3DF4-2D41-80ED-5427CD76A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1ADD797-0634-96D3-1631-F29B30BB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3D4EE1-28E7-21FE-DA50-3A3912F5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023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14747E3-DED1-F415-8FDB-ADBA943E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87DCEB1-EFBF-E446-07F6-73F3226A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C75E44-101C-9ED5-1B81-33ADE2608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AB5E3-536B-404B-9C41-3DFF964AAECF}" type="datetimeFigureOut">
              <a:rPr lang="tr-TR" smtClean="0"/>
              <a:t>21.10.2025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3C0C29-D5C7-38CE-D207-323A11A27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ECB6BF0-D7C3-F5DA-A606-1BE64CB8B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8D4A8-66F9-457D-B0D4-5097F99B34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2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30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1C9A46-2196-A530-C9A5-0B132FE6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Perceptron</a:t>
            </a:r>
            <a:r>
              <a:rPr lang="es-E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Teorisi</a:t>
            </a:r>
            <a:r>
              <a:rPr lang="es-E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ve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Yapay</a:t>
            </a:r>
            <a:r>
              <a:rPr lang="es-E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Sinir</a:t>
            </a:r>
            <a:r>
              <a:rPr lang="es-E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Ağları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3B754A7-82F1-B2CA-90B2-B186749E2593}"/>
              </a:ext>
            </a:extLst>
          </p:cNvPr>
          <p:cNvSpPr txBox="1"/>
          <p:nvPr/>
        </p:nvSpPr>
        <p:spPr>
          <a:xfrm>
            <a:off x="4500980" y="4091781"/>
            <a:ext cx="3190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Yapay Zeka Kulübü Data Kamp</a:t>
            </a:r>
          </a:p>
          <a:p>
            <a:pPr algn="ctr"/>
            <a:r>
              <a:rPr lang="tr-TR" dirty="0"/>
              <a:t>Muhammet Özdemir</a:t>
            </a:r>
          </a:p>
        </p:txBody>
      </p:sp>
    </p:spTree>
    <p:extLst>
      <p:ext uri="{BB962C8B-B14F-4D97-AF65-F5344CB8AC3E}">
        <p14:creationId xmlns:p14="http://schemas.microsoft.com/office/powerpoint/2010/main" val="259244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2B7895A2-4D34-9DD3-7A09-1803F93C9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16" y="416459"/>
            <a:ext cx="10628768" cy="5778611"/>
          </a:xfrm>
        </p:spPr>
      </p:pic>
    </p:spTree>
    <p:extLst>
      <p:ext uri="{BB962C8B-B14F-4D97-AF65-F5344CB8AC3E}">
        <p14:creationId xmlns:p14="http://schemas.microsoft.com/office/powerpoint/2010/main" val="635703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şlık 1">
            <a:extLst>
              <a:ext uri="{FF2B5EF4-FFF2-40B4-BE49-F238E27FC236}">
                <a16:creationId xmlns:a16="http://schemas.microsoft.com/office/drawing/2014/main" id="{6DF130FD-53E7-70AF-A1F4-4B6A7352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 (Gradyan İnişi)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FB1048D3-6C3C-1ECE-5D4C-5FD46F85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, türev tabanlı (dolaylı) optimizasyon yöntemlerinden birisidir.</a:t>
            </a:r>
          </a:p>
          <a:p>
            <a:r>
              <a:rPr lang="tr-TR" dirty="0"/>
              <a:t>Bir amaç (</a:t>
            </a:r>
            <a:r>
              <a:rPr lang="tr-TR" dirty="0" err="1"/>
              <a:t>objective</a:t>
            </a:r>
            <a:r>
              <a:rPr lang="tr-TR" dirty="0"/>
              <a:t>) fonksiyonu ya da kayıp (</a:t>
            </a:r>
            <a:r>
              <a:rPr lang="tr-TR" dirty="0" err="1"/>
              <a:t>loss</a:t>
            </a:r>
            <a:r>
              <a:rPr lang="tr-TR" dirty="0"/>
              <a:t>) fonksiyonu belirliyor ve bu fonksiyonun değerini minimize etmeye çalışıyoruz.</a:t>
            </a:r>
          </a:p>
          <a:p>
            <a:r>
              <a:rPr lang="tr-TR" dirty="0"/>
              <a:t>Her iterasyonda, fonksiyonun gradyan vektörü (eğim yönü) hesaplanarak, parametreleri (karar değişkenlerini) bu eğimin ters yönünde güncelliyoruz.</a:t>
            </a:r>
          </a:p>
        </p:txBody>
      </p:sp>
    </p:spTree>
    <p:extLst>
      <p:ext uri="{BB962C8B-B14F-4D97-AF65-F5344CB8AC3E}">
        <p14:creationId xmlns:p14="http://schemas.microsoft.com/office/powerpoint/2010/main" val="199408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3E3A4BF0-271E-BD50-8B1C-E54FC858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 (Gradyan İnişi)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CAB1354A-6250-D8DB-B003-E0129E09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Fonksiyonun gradyanı daha hızlı artan yönü verir. Minimuma gitmek için bu yönün tersini alarak daha hızlı azalan yönü tayin edebiliriz.</a:t>
            </a:r>
          </a:p>
          <a:p>
            <a:r>
              <a:rPr lang="el-GR" dirty="0"/>
              <a:t>θ </a:t>
            </a:r>
            <a:r>
              <a:rPr lang="tr-TR" dirty="0"/>
              <a:t>yeni​ = </a:t>
            </a:r>
            <a:r>
              <a:rPr lang="el-GR" dirty="0"/>
              <a:t>θ </a:t>
            </a:r>
            <a:r>
              <a:rPr lang="tr-TR" dirty="0"/>
              <a:t>eski​ −</a:t>
            </a:r>
            <a:r>
              <a:rPr lang="el-GR" dirty="0"/>
              <a:t>α⋅∇ θ​ </a:t>
            </a:r>
            <a:r>
              <a:rPr lang="tr-TR" dirty="0"/>
              <a:t>L(</a:t>
            </a:r>
            <a:r>
              <a:rPr lang="el-GR" dirty="0"/>
              <a:t>θ)</a:t>
            </a:r>
            <a:endParaRPr lang="tr-TR" dirty="0"/>
          </a:p>
          <a:p>
            <a:r>
              <a:rPr lang="el-GR" dirty="0"/>
              <a:t>θ: </a:t>
            </a:r>
            <a:r>
              <a:rPr lang="tr-TR" dirty="0"/>
              <a:t>Model parametre vektörlerini (ör. yapay sinir ağı ağırlıkları) </a:t>
            </a:r>
          </a:p>
          <a:p>
            <a:r>
              <a:rPr lang="tr-TR" dirty="0"/>
              <a:t>L(</a:t>
            </a:r>
            <a:r>
              <a:rPr lang="el-GR" dirty="0"/>
              <a:t>θ): </a:t>
            </a:r>
            <a:r>
              <a:rPr lang="tr-TR" dirty="0"/>
              <a:t>Amaç veya kayıp (</a:t>
            </a:r>
            <a:r>
              <a:rPr lang="tr-TR" dirty="0" err="1"/>
              <a:t>loss</a:t>
            </a:r>
            <a:r>
              <a:rPr lang="tr-TR" dirty="0"/>
              <a:t>) fonksiyonu. </a:t>
            </a:r>
          </a:p>
          <a:p>
            <a:r>
              <a:rPr lang="tr-TR" dirty="0"/>
              <a:t>∇ </a:t>
            </a:r>
            <a:r>
              <a:rPr lang="el-GR" dirty="0"/>
              <a:t>θ​ </a:t>
            </a:r>
            <a:r>
              <a:rPr lang="tr-TR" dirty="0"/>
              <a:t>L(</a:t>
            </a:r>
            <a:r>
              <a:rPr lang="el-GR" dirty="0"/>
              <a:t>θ): 𝜃 </a:t>
            </a:r>
            <a:r>
              <a:rPr lang="tr-TR" dirty="0"/>
              <a:t>parametrelerine göre hesaplanmış gradyan (türev).</a:t>
            </a:r>
          </a:p>
          <a:p>
            <a:r>
              <a:rPr lang="el-GR" dirty="0"/>
              <a:t>α </a:t>
            </a:r>
            <a:r>
              <a:rPr lang="tr-TR" dirty="0"/>
              <a:t>: </a:t>
            </a:r>
            <a:r>
              <a:rPr lang="tr-TR" dirty="0" err="1"/>
              <a:t>learning</a:t>
            </a:r>
            <a:r>
              <a:rPr lang="tr-TR" dirty="0"/>
              <a:t> rate Her adımda ne kadar ilerleyeceğimizi ayarlayan kontrol parametresi.</a:t>
            </a:r>
          </a:p>
        </p:txBody>
      </p:sp>
    </p:spTree>
    <p:extLst>
      <p:ext uri="{BB962C8B-B14F-4D97-AF65-F5344CB8AC3E}">
        <p14:creationId xmlns:p14="http://schemas.microsoft.com/office/powerpoint/2010/main" val="369734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A3568A-EC40-844F-D06E-9ACA2BF5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7" y="358666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Veri seti</a:t>
            </a:r>
          </a:p>
        </p:txBody>
      </p:sp>
      <p:graphicFrame>
        <p:nvGraphicFramePr>
          <p:cNvPr id="13" name="İçerik Yer Tutucusu 12">
            <a:extLst>
              <a:ext uri="{FF2B5EF4-FFF2-40B4-BE49-F238E27FC236}">
                <a16:creationId xmlns:a16="http://schemas.microsoft.com/office/drawing/2014/main" id="{E0508FEB-4E10-C113-4840-197F54F096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83951" y="2787641"/>
          <a:ext cx="6245224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306">
                  <a:extLst>
                    <a:ext uri="{9D8B030D-6E8A-4147-A177-3AD203B41FA5}">
                      <a16:colId xmlns:a16="http://schemas.microsoft.com/office/drawing/2014/main" val="3250943364"/>
                    </a:ext>
                  </a:extLst>
                </a:gridCol>
                <a:gridCol w="1537840">
                  <a:extLst>
                    <a:ext uri="{9D8B030D-6E8A-4147-A177-3AD203B41FA5}">
                      <a16:colId xmlns:a16="http://schemas.microsoft.com/office/drawing/2014/main" val="4119705234"/>
                    </a:ext>
                  </a:extLst>
                </a:gridCol>
                <a:gridCol w="1584772">
                  <a:extLst>
                    <a:ext uri="{9D8B030D-6E8A-4147-A177-3AD203B41FA5}">
                      <a16:colId xmlns:a16="http://schemas.microsoft.com/office/drawing/2014/main" val="3132553999"/>
                    </a:ext>
                  </a:extLst>
                </a:gridCol>
                <a:gridCol w="1561306">
                  <a:extLst>
                    <a:ext uri="{9D8B030D-6E8A-4147-A177-3AD203B41FA5}">
                      <a16:colId xmlns:a16="http://schemas.microsoft.com/office/drawing/2014/main" val="3907423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Örnek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Büyüklük (m²)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Bina Yaşı (yıl)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Aylık Kira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447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Veri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14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Veri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Veri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1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Veri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25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Veri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166983"/>
                  </a:ext>
                </a:extLst>
              </a:tr>
            </a:tbl>
          </a:graphicData>
        </a:graphic>
      </p:graphicFrame>
      <p:sp>
        <p:nvSpPr>
          <p:cNvPr id="14" name="Metin kutusu 13">
            <a:extLst>
              <a:ext uri="{FF2B5EF4-FFF2-40B4-BE49-F238E27FC236}">
                <a16:creationId xmlns:a16="http://schemas.microsoft.com/office/drawing/2014/main" id="{C3DC49E8-4F47-6DB6-4238-28A17688A7CC}"/>
              </a:ext>
            </a:extLst>
          </p:cNvPr>
          <p:cNvSpPr txBox="1"/>
          <p:nvPr/>
        </p:nvSpPr>
        <p:spPr>
          <a:xfrm>
            <a:off x="679010" y="5930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38959947-834A-116C-E9FF-C9198D721373}"/>
                  </a:ext>
                </a:extLst>
              </p:cNvPr>
              <p:cNvSpPr txBox="1"/>
              <p:nvPr/>
            </p:nvSpPr>
            <p:spPr>
              <a:xfrm>
                <a:off x="1475715" y="2974062"/>
                <a:ext cx="1089529" cy="12795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e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38959947-834A-116C-E9FF-C9198D721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715" y="2974062"/>
                <a:ext cx="1089529" cy="12795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etin kutusu 15">
            <a:extLst>
              <a:ext uri="{FF2B5EF4-FFF2-40B4-BE49-F238E27FC236}">
                <a16:creationId xmlns:a16="http://schemas.microsoft.com/office/drawing/2014/main" id="{64834A36-6234-4B67-B586-289460D946B6}"/>
              </a:ext>
            </a:extLst>
          </p:cNvPr>
          <p:cNvSpPr txBox="1"/>
          <p:nvPr/>
        </p:nvSpPr>
        <p:spPr>
          <a:xfrm>
            <a:off x="592480" y="3480783"/>
            <a:ext cx="54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 =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E5EFCE9-2C4A-177D-6A20-2098E0603946}"/>
              </a:ext>
            </a:extLst>
          </p:cNvPr>
          <p:cNvSpPr txBox="1"/>
          <p:nvPr/>
        </p:nvSpPr>
        <p:spPr>
          <a:xfrm>
            <a:off x="758952" y="5352762"/>
            <a:ext cx="58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Y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7D4D604D-96B6-188C-9CF3-618981B94A96}"/>
                  </a:ext>
                </a:extLst>
              </p:cNvPr>
              <p:cNvSpPr txBox="1"/>
              <p:nvPr/>
            </p:nvSpPr>
            <p:spPr>
              <a:xfrm>
                <a:off x="1739696" y="4901388"/>
                <a:ext cx="732252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1200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1500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1800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9" name="Metin kutusu 18">
                <a:extLst>
                  <a:ext uri="{FF2B5EF4-FFF2-40B4-BE49-F238E27FC236}">
                    <a16:creationId xmlns:a16="http://schemas.microsoft.com/office/drawing/2014/main" id="{7D4D604D-96B6-188C-9CF3-618981B94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696" y="4901388"/>
                <a:ext cx="732252" cy="1272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30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EA329B-60EF-F329-11BB-59AC15A8D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Derin Sinir Ağı Mimarisi ve İleri Yayılım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7596D3-F460-A7A3-F998-4B8BCFB63643}"/>
              </a:ext>
            </a:extLst>
          </p:cNvPr>
          <p:cNvSpPr/>
          <p:nvPr/>
        </p:nvSpPr>
        <p:spPr>
          <a:xfrm>
            <a:off x="1529324" y="3668766"/>
            <a:ext cx="1149790" cy="1186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b="1" dirty="0"/>
              <a:t>RELU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08DE6-BE66-0D5D-4EC2-9CBB72050F8F}"/>
              </a:ext>
            </a:extLst>
          </p:cNvPr>
          <p:cNvSpPr/>
          <p:nvPr/>
        </p:nvSpPr>
        <p:spPr>
          <a:xfrm>
            <a:off x="1529324" y="5351202"/>
            <a:ext cx="1149790" cy="1186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b="1" dirty="0"/>
              <a:t>RELU</a:t>
            </a:r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FA6F025B-5A8E-AA3B-F5AA-A7A207F4D181}"/>
              </a:ext>
            </a:extLst>
          </p:cNvPr>
          <p:cNvCxnSpPr>
            <a:cxnSpLocks/>
          </p:cNvCxnSpPr>
          <p:nvPr/>
        </p:nvCxnSpPr>
        <p:spPr>
          <a:xfrm flipV="1">
            <a:off x="338243" y="4228067"/>
            <a:ext cx="1222301" cy="5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1C4A84C7-1A0D-7BA8-9915-BCD723E26E75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94588" y="5982759"/>
            <a:ext cx="1404669" cy="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172EA5A-3DDF-E2E2-FEA2-13F994B001F9}"/>
              </a:ext>
            </a:extLst>
          </p:cNvPr>
          <p:cNvSpPr txBox="1"/>
          <p:nvPr/>
        </p:nvSpPr>
        <p:spPr>
          <a:xfrm>
            <a:off x="0" y="3987876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X1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AB0F1D8-E177-FF80-16B4-2DF065CA79A3}"/>
              </a:ext>
            </a:extLst>
          </p:cNvPr>
          <p:cNvSpPr txBox="1"/>
          <p:nvPr/>
        </p:nvSpPr>
        <p:spPr>
          <a:xfrm>
            <a:off x="99565" y="5621204"/>
            <a:ext cx="530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X2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2065B003-3278-D907-C619-159582B3E327}"/>
                  </a:ext>
                </a:extLst>
              </p:cNvPr>
              <p:cNvSpPr txBox="1"/>
              <p:nvPr/>
            </p:nvSpPr>
            <p:spPr>
              <a:xfrm>
                <a:off x="1314597" y="2752864"/>
                <a:ext cx="3933449" cy="308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İ</m:t>
                      </m:r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leri</m:t>
                      </m:r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Yay</m:t>
                      </m:r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ı</m:t>
                      </m:r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tr-TR" sz="2000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tr-TR" sz="2000" b="1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m:rPr>
                          <m:nor/>
                        </m:rPr>
                        <a:rPr lang="tr-TR" sz="2000" b="1"/>
                        <m:t> =</m:t>
                      </m:r>
                      <m:r>
                        <m:rPr>
                          <m:nor/>
                        </m:rPr>
                        <a:rPr lang="tr-TR" sz="2000" b="1"/>
                        <m:t>𝑓𝑎𝑐𝑡</m:t>
                      </m:r>
                      <m:r>
                        <m:rPr>
                          <m:nor/>
                        </m:rPr>
                        <a:rPr lang="tr-TR" sz="2000" b="1"/>
                        <m:t>(∑</m:t>
                      </m:r>
                      <m:r>
                        <m:rPr>
                          <m:nor/>
                        </m:rPr>
                        <a:rPr lang="tr-TR" sz="2000" b="1"/>
                        <m:t>𝑤𝑖𝑗</m:t>
                      </m:r>
                      <m:r>
                        <m:rPr>
                          <m:nor/>
                        </m:rPr>
                        <a:rPr lang="tr-TR" sz="2000" b="1"/>
                        <m:t> ∗</m:t>
                      </m:r>
                      <m:r>
                        <m:rPr>
                          <m:nor/>
                        </m:rPr>
                        <a:rPr lang="tr-TR" sz="2000" b="1"/>
                        <m:t>𝑥𝑖</m:t>
                      </m:r>
                      <m:r>
                        <m:rPr>
                          <m:nor/>
                        </m:rPr>
                        <a:rPr lang="tr-TR" sz="2000" b="1"/>
                        <m:t> +</m:t>
                      </m:r>
                      <m:r>
                        <m:rPr>
                          <m:nor/>
                        </m:rPr>
                        <a:rPr lang="tr-TR" sz="2000" b="1"/>
                        <m:t>𝑏𝑖</m:t>
                      </m:r>
                      <m:r>
                        <m:rPr>
                          <m:nor/>
                        </m:rPr>
                        <a:rPr lang="tr-TR" sz="2000" b="1"/>
                        <m:t>)</m:t>
                      </m:r>
                    </m:oMath>
                  </m:oMathPara>
                </a14:m>
                <a:endParaRPr lang="tr-TR" sz="2000" b="1" dirty="0"/>
              </a:p>
            </p:txBody>
          </p:sp>
        </mc:Choice>
        <mc:Fallback xmlns="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2065B003-3278-D907-C619-159582B3E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597" y="2752864"/>
                <a:ext cx="3933449" cy="308226"/>
              </a:xfrm>
              <a:prstGeom prst="rect">
                <a:avLst/>
              </a:prstGeom>
              <a:blipFill>
                <a:blip r:embed="rId3"/>
                <a:stretch>
                  <a:fillRect l="-1550" t="-10000" r="-1860" b="-40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867E39C-C019-94D2-82F8-9543C57C8E88}"/>
              </a:ext>
            </a:extLst>
          </p:cNvPr>
          <p:cNvSpPr/>
          <p:nvPr/>
        </p:nvSpPr>
        <p:spPr>
          <a:xfrm>
            <a:off x="3528631" y="4395658"/>
            <a:ext cx="1149790" cy="1186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900" b="1" dirty="0"/>
              <a:t>Lineer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89F139C1-D2E0-D12A-F4DC-4ECDF387AC23}"/>
              </a:ext>
            </a:extLst>
          </p:cNvPr>
          <p:cNvCxnSpPr>
            <a:cxnSpLocks/>
          </p:cNvCxnSpPr>
          <p:nvPr/>
        </p:nvCxnSpPr>
        <p:spPr>
          <a:xfrm>
            <a:off x="2539976" y="4261768"/>
            <a:ext cx="932507" cy="593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1F9312D7-9780-9174-9815-F6E3F49C39C0}"/>
              </a:ext>
            </a:extLst>
          </p:cNvPr>
          <p:cNvCxnSpPr>
            <a:cxnSpLocks/>
          </p:cNvCxnSpPr>
          <p:nvPr/>
        </p:nvCxnSpPr>
        <p:spPr>
          <a:xfrm flipV="1">
            <a:off x="2581470" y="5139954"/>
            <a:ext cx="891013" cy="88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BE093AD6-BF9E-04C0-4BFB-1D8EBFF57919}"/>
              </a:ext>
            </a:extLst>
          </p:cNvPr>
          <p:cNvSpPr txBox="1"/>
          <p:nvPr/>
        </p:nvSpPr>
        <p:spPr>
          <a:xfrm>
            <a:off x="868956" y="5813482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w21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1BF6DD79-B745-60A1-4751-AC3791774E25}"/>
              </a:ext>
            </a:extLst>
          </p:cNvPr>
          <p:cNvSpPr txBox="1"/>
          <p:nvPr/>
        </p:nvSpPr>
        <p:spPr>
          <a:xfrm>
            <a:off x="1074639" y="443316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>
                <a:solidFill>
                  <a:srgbClr val="FF0000"/>
                </a:solidFill>
              </a:rPr>
              <a:t>w12</a:t>
            </a:r>
            <a:endParaRPr lang="tr-TR" sz="2000" b="1" dirty="0">
              <a:solidFill>
                <a:srgbClr val="FF0000"/>
              </a:solidFill>
            </a:endParaRP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4CA15B68-3018-EF17-B799-ACD43A388FF1}"/>
              </a:ext>
            </a:extLst>
          </p:cNvPr>
          <p:cNvCxnSpPr/>
          <p:nvPr/>
        </p:nvCxnSpPr>
        <p:spPr>
          <a:xfrm>
            <a:off x="4803609" y="4988660"/>
            <a:ext cx="69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0ED4AC98-EC47-8104-8490-C5E7E2B29403}"/>
              </a:ext>
            </a:extLst>
          </p:cNvPr>
          <p:cNvSpPr txBox="1"/>
          <p:nvPr/>
        </p:nvSpPr>
        <p:spPr>
          <a:xfrm>
            <a:off x="4799362" y="4555819"/>
            <a:ext cx="78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Çıkış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10CDAE0D-022B-6DCB-4675-D30A86203E69}"/>
              </a:ext>
            </a:extLst>
          </p:cNvPr>
          <p:cNvSpPr txBox="1"/>
          <p:nvPr/>
        </p:nvSpPr>
        <p:spPr>
          <a:xfrm>
            <a:off x="5341545" y="2784013"/>
            <a:ext cx="6361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/>
              <a:t>9 Karar değişkeni: </a:t>
            </a:r>
            <a:r>
              <a:rPr lang="pl-PL" sz="1600" b="1" dirty="0"/>
              <a:t>W11,W12,W21,W22,B1,B2,W31, W32, B3 </a:t>
            </a:r>
            <a:r>
              <a:rPr lang="tr-TR" sz="2400" b="1" dirty="0"/>
              <a:t>	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7B5128B6-0D54-E23F-6EC9-82F36A2AA5F7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65022" y="4315963"/>
            <a:ext cx="1164302" cy="162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94FC6D02-AC56-6253-0FCF-742C9E756839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59699" y="4261768"/>
            <a:ext cx="1369625" cy="175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34A9E80E-2B73-64CF-A6BD-BEDE2D74E582}"/>
              </a:ext>
            </a:extLst>
          </p:cNvPr>
          <p:cNvSpPr txBox="1"/>
          <p:nvPr/>
        </p:nvSpPr>
        <p:spPr>
          <a:xfrm>
            <a:off x="809751" y="3956380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/>
              <a:t>w11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F759BC2D-23A2-B414-0AE5-A2FB0453C175}"/>
              </a:ext>
            </a:extLst>
          </p:cNvPr>
          <p:cNvSpPr txBox="1"/>
          <p:nvPr/>
        </p:nvSpPr>
        <p:spPr>
          <a:xfrm>
            <a:off x="929090" y="5197566"/>
            <a:ext cx="630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b="1" dirty="0">
                <a:solidFill>
                  <a:srgbClr val="FF0000"/>
                </a:solidFill>
              </a:rPr>
              <a:t>w22</a:t>
            </a:r>
            <a:endParaRPr lang="tr-TR" sz="2000" b="1" dirty="0">
              <a:solidFill>
                <a:srgbClr val="FF0000"/>
              </a:solidFill>
            </a:endParaRPr>
          </a:p>
        </p:txBody>
      </p: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B8D8CD68-A175-A26C-9581-2CCCFBD2AECF}"/>
              </a:ext>
            </a:extLst>
          </p:cNvPr>
          <p:cNvSpPr txBox="1"/>
          <p:nvPr/>
        </p:nvSpPr>
        <p:spPr>
          <a:xfrm>
            <a:off x="1890050" y="32484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B1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37C9D1A2-01FF-E305-2ADD-7855B2A84E9D}"/>
              </a:ext>
            </a:extLst>
          </p:cNvPr>
          <p:cNvSpPr txBox="1"/>
          <p:nvPr/>
        </p:nvSpPr>
        <p:spPr>
          <a:xfrm>
            <a:off x="1858368" y="504494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B2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524E56DA-0C11-B737-9FBC-5534BF643264}"/>
              </a:ext>
            </a:extLst>
          </p:cNvPr>
          <p:cNvSpPr txBox="1"/>
          <p:nvPr/>
        </p:nvSpPr>
        <p:spPr>
          <a:xfrm>
            <a:off x="2887395" y="4195380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w31</a:t>
            </a:r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5675AFF3-6387-60C1-B226-F046D6EC5AD0}"/>
              </a:ext>
            </a:extLst>
          </p:cNvPr>
          <p:cNvSpPr txBox="1"/>
          <p:nvPr/>
        </p:nvSpPr>
        <p:spPr>
          <a:xfrm>
            <a:off x="2790929" y="5628988"/>
            <a:ext cx="737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/>
              <a:t>w32</a:t>
            </a:r>
          </a:p>
        </p:txBody>
      </p:sp>
      <p:sp>
        <p:nvSpPr>
          <p:cNvPr id="54" name="Metin kutusu 53">
            <a:extLst>
              <a:ext uri="{FF2B5EF4-FFF2-40B4-BE49-F238E27FC236}">
                <a16:creationId xmlns:a16="http://schemas.microsoft.com/office/drawing/2014/main" id="{1F6D8D24-4DF6-0957-3317-BD48D5E28F42}"/>
              </a:ext>
            </a:extLst>
          </p:cNvPr>
          <p:cNvSpPr txBox="1"/>
          <p:nvPr/>
        </p:nvSpPr>
        <p:spPr>
          <a:xfrm>
            <a:off x="3829300" y="401071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Metin kutusu 54">
                <a:extLst>
                  <a:ext uri="{FF2B5EF4-FFF2-40B4-BE49-F238E27FC236}">
                    <a16:creationId xmlns:a16="http://schemas.microsoft.com/office/drawing/2014/main" id="{E4AE5698-F241-3D60-F094-C5EFC249F657}"/>
                  </a:ext>
                </a:extLst>
              </p:cNvPr>
              <p:cNvSpPr txBox="1"/>
              <p:nvPr/>
            </p:nvSpPr>
            <p:spPr>
              <a:xfrm>
                <a:off x="5341545" y="3244018"/>
                <a:ext cx="424866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b="1" dirty="0"/>
                  <a:t>Amaç Fonksiyonu: 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1" i="1" dirty="0" smtClean="0">
                            <a:latin typeface="Cambria Math" panose="02040503050406030204" pitchFamily="18" charset="0"/>
                          </a:rPr>
                          <m:t>𝒀𝒕𝒂𝒉𝒎𝒊𝒏</m:t>
                        </m:r>
                        <m:r>
                          <a:rPr lang="tr-TR" b="1" i="1" dirty="0">
                            <a:latin typeface="Cambria Math" panose="02040503050406030204" pitchFamily="18" charset="0"/>
                          </a:rPr>
                          <m:t> – </m:t>
                        </m:r>
                        <m:r>
                          <a:rPr lang="tr-TR" b="1" i="1" dirty="0" err="1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tr-TR" b="1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tr-TR" b="1" dirty="0"/>
              </a:p>
            </p:txBody>
          </p:sp>
        </mc:Choice>
        <mc:Fallback xmlns="">
          <p:sp>
            <p:nvSpPr>
              <p:cNvPr id="55" name="Metin kutusu 54">
                <a:extLst>
                  <a:ext uri="{FF2B5EF4-FFF2-40B4-BE49-F238E27FC236}">
                    <a16:creationId xmlns:a16="http://schemas.microsoft.com/office/drawing/2014/main" id="{E4AE5698-F241-3D60-F094-C5EFC249F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45" y="3244018"/>
                <a:ext cx="4248664" cy="375552"/>
              </a:xfrm>
              <a:prstGeom prst="rect">
                <a:avLst/>
              </a:prstGeom>
              <a:blipFill>
                <a:blip r:embed="rId4"/>
                <a:stretch>
                  <a:fillRect l="-1148" t="-4839" b="-2580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Metin kutusu 61">
            <a:extLst>
              <a:ext uri="{FF2B5EF4-FFF2-40B4-BE49-F238E27FC236}">
                <a16:creationId xmlns:a16="http://schemas.microsoft.com/office/drawing/2014/main" id="{9DB53521-8EF0-A779-27C3-4469BB2B227F}"/>
              </a:ext>
            </a:extLst>
          </p:cNvPr>
          <p:cNvSpPr txBox="1"/>
          <p:nvPr/>
        </p:nvSpPr>
        <p:spPr>
          <a:xfrm>
            <a:off x="5341544" y="3654527"/>
            <a:ext cx="570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Araştırma Uzayı: 9 parametrenin alacağı reel sayı </a:t>
            </a:r>
          </a:p>
          <a:p>
            <a:r>
              <a:rPr lang="tr-TR" b="1" dirty="0"/>
              <a:t>değerlerinden oluşan yüksek boyutlu uzay</a:t>
            </a:r>
          </a:p>
        </p:txBody>
      </p:sp>
    </p:spTree>
    <p:extLst>
      <p:ext uri="{BB962C8B-B14F-4D97-AF65-F5344CB8AC3E}">
        <p14:creationId xmlns:p14="http://schemas.microsoft.com/office/powerpoint/2010/main" val="3129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D3FF5-31BE-7433-F7CE-D0B183E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Stokastik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r>
              <a:rPr lang="tr-TR" dirty="0"/>
              <a:t> (SGD)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ECADF0-F7A8-3CD0-8C66-805ED43F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tr-TR" dirty="0"/>
              <a:t>Tüm veri yerine verileri rastgele </a:t>
            </a:r>
            <a:r>
              <a:rPr lang="tr-TR" b="1" dirty="0" err="1"/>
              <a:t>batch</a:t>
            </a:r>
            <a:r>
              <a:rPr lang="tr-TR" dirty="0" err="1"/>
              <a:t>lere</a:t>
            </a:r>
            <a:r>
              <a:rPr lang="tr-TR" dirty="0"/>
              <a:t> böl. Her veri noktası için ayrı bir güncelleme. Veri setinde verileri karıştırarak getir(</a:t>
            </a:r>
            <a:r>
              <a:rPr lang="tr-TR" dirty="0" err="1"/>
              <a:t>shuffling</a:t>
            </a:r>
            <a:r>
              <a:rPr lang="tr-TR" dirty="0"/>
              <a:t>)</a:t>
            </a:r>
          </a:p>
          <a:p>
            <a:pPr marL="0" indent="0">
              <a:buNone/>
            </a:pPr>
            <a:r>
              <a:rPr lang="tr-TR" dirty="0"/>
              <a:t>Tüm veri tamamlanınca bir </a:t>
            </a:r>
            <a:r>
              <a:rPr lang="tr-TR" dirty="0" err="1"/>
              <a:t>epochs</a:t>
            </a:r>
            <a:r>
              <a:rPr lang="tr-TR" dirty="0"/>
              <a:t> biter ve geri yayılım başlar.</a:t>
            </a:r>
          </a:p>
        </p:txBody>
      </p:sp>
    </p:spTree>
    <p:extLst>
      <p:ext uri="{BB962C8B-B14F-4D97-AF65-F5344CB8AC3E}">
        <p14:creationId xmlns:p14="http://schemas.microsoft.com/office/powerpoint/2010/main" val="112619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951250-064F-D5E4-E3D7-FD6F33A4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Eğitim Adımları – İleri Yayılım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77A78EE-B25E-6A1C-2F39-E9B4B41F9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824" y="2607732"/>
                <a:ext cx="8412480" cy="31743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tr-TR" dirty="0"/>
                  <a:t>İlk olarak tüm parametreler hazır hale gelmeli. 9 kontrol parametreleri için bir başlangıç ağırlığı atanmalı. Genelde Rastgele küçük sayılar</a:t>
                </a:r>
              </a:p>
              <a:p>
                <a:pPr marL="0" indent="0">
                  <a:buNone/>
                </a:pPr>
                <a:r>
                  <a:rPr lang="pl-PL" dirty="0"/>
                  <a:t>w11​</a:t>
                </a:r>
                <a:r>
                  <a:rPr lang="tr-TR" dirty="0"/>
                  <a:t> </a:t>
                </a:r>
                <a:r>
                  <a:rPr lang="pl-PL" dirty="0"/>
                  <a:t>​​=</a:t>
                </a:r>
                <a:r>
                  <a:rPr lang="tr-TR" dirty="0"/>
                  <a:t> </a:t>
                </a:r>
                <a:r>
                  <a:rPr lang="pl-PL" dirty="0"/>
                  <a:t>0.01,</a:t>
                </a:r>
                <a:r>
                  <a:rPr lang="tr-TR" dirty="0"/>
                  <a:t> </a:t>
                </a:r>
                <a:r>
                  <a:rPr lang="pl-PL" dirty="0"/>
                  <a:t>w12</a:t>
                </a:r>
                <a:r>
                  <a:rPr lang="tr-TR" dirty="0"/>
                  <a:t> </a:t>
                </a:r>
                <a:r>
                  <a:rPr lang="pl-PL" dirty="0"/>
                  <a:t>​=</a:t>
                </a:r>
                <a:r>
                  <a:rPr lang="tr-TR" dirty="0"/>
                  <a:t> </a:t>
                </a:r>
                <a:r>
                  <a:rPr lang="pl-PL" dirty="0"/>
                  <a:t>−0.02,</a:t>
                </a:r>
                <a:r>
                  <a:rPr lang="tr-TR" dirty="0"/>
                  <a:t> </a:t>
                </a:r>
                <a:r>
                  <a:rPr lang="pl-PL" dirty="0"/>
                  <a:t>b1</a:t>
                </a:r>
                <a:r>
                  <a:rPr lang="tr-TR" dirty="0"/>
                  <a:t> </a:t>
                </a:r>
                <a:r>
                  <a:rPr lang="pl-PL" dirty="0"/>
                  <a:t>​=</a:t>
                </a:r>
                <a:r>
                  <a:rPr lang="tr-TR" dirty="0"/>
                  <a:t> </a:t>
                </a:r>
                <a:r>
                  <a:rPr lang="pl-PL" dirty="0"/>
                  <a:t>0,</a:t>
                </a:r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w21 </a:t>
                </a:r>
                <a:r>
                  <a:rPr lang="pl-PL" dirty="0"/>
                  <a:t>=</a:t>
                </a:r>
                <a:r>
                  <a:rPr lang="tr-TR" dirty="0"/>
                  <a:t> </a:t>
                </a:r>
                <a:r>
                  <a:rPr lang="pl-PL" dirty="0"/>
                  <a:t>0.02,</a:t>
                </a:r>
                <a:r>
                  <a:rPr lang="tr-TR" dirty="0"/>
                  <a:t> </a:t>
                </a:r>
                <a:r>
                  <a:rPr lang="pl-PL" dirty="0"/>
                  <a:t>w22</a:t>
                </a:r>
                <a:r>
                  <a:rPr lang="tr-TR" dirty="0"/>
                  <a:t> </a:t>
                </a:r>
                <a:r>
                  <a:rPr lang="pl-PL" dirty="0"/>
                  <a:t>​=</a:t>
                </a:r>
                <a:r>
                  <a:rPr lang="tr-TR" dirty="0"/>
                  <a:t> </a:t>
                </a:r>
                <a:r>
                  <a:rPr lang="pl-PL" dirty="0"/>
                  <a:t>0.01,</a:t>
                </a:r>
                <a:r>
                  <a:rPr lang="tr-TR" dirty="0"/>
                  <a:t> </a:t>
                </a:r>
                <a:r>
                  <a:rPr lang="pl-PL" dirty="0"/>
                  <a:t>b2</a:t>
                </a:r>
                <a:r>
                  <a:rPr lang="tr-TR" dirty="0"/>
                  <a:t> </a:t>
                </a:r>
                <a:r>
                  <a:rPr lang="pl-PL" dirty="0"/>
                  <a:t>​=</a:t>
                </a:r>
                <a:r>
                  <a:rPr lang="tr-TR" dirty="0"/>
                  <a:t> </a:t>
                </a:r>
                <a:r>
                  <a:rPr lang="pl-PL" dirty="0"/>
                  <a:t>0</a:t>
                </a:r>
                <a:r>
                  <a:rPr lang="tr-TR" dirty="0"/>
                  <a:t>,</a:t>
                </a:r>
              </a:p>
              <a:p>
                <a:pPr marL="0" indent="0">
                  <a:buNone/>
                </a:pPr>
                <a:r>
                  <a:rPr lang="tr-TR" dirty="0"/>
                  <a:t>w31 = 0.01, w32 = 0.02, b3 = 0.</a:t>
                </a:r>
              </a:p>
              <a:p>
                <a:pPr marL="0" indent="0">
                  <a:buNone/>
                </a:pPr>
                <a:r>
                  <a:rPr lang="tr-TR" dirty="0"/>
                  <a:t>Öğrenme oranı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tr-TR" dirty="0"/>
              </a:p>
              <a:p>
                <a:pPr marL="0" indent="0">
                  <a:buNone/>
                </a:pPr>
                <a:r>
                  <a:rPr lang="tr-TR" dirty="0" err="1"/>
                  <a:t>Batch_size</a:t>
                </a:r>
                <a:r>
                  <a:rPr lang="tr-TR" dirty="0"/>
                  <a:t> = 1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F77A78EE-B25E-6A1C-2F39-E9B4B41F9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2607732"/>
                <a:ext cx="8412480" cy="3174357"/>
              </a:xfrm>
              <a:blipFill>
                <a:blip r:embed="rId2"/>
                <a:stretch>
                  <a:fillRect l="-1304" t="-479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399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52C233-B2DA-C791-CA1B-2DCD683D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Eğitim Adımları – İleri Yayılım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0CA4859-F33E-AA91-518B-3430A6950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1" y="2607732"/>
                <a:ext cx="12068269" cy="31743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pl-PL" sz="1400" b="1" dirty="0"/>
                  <a:t>Adım 1: </a:t>
                </a:r>
                <a:r>
                  <a:rPr lang="tr-TR" sz="1400" b="1" dirty="0"/>
                  <a:t>veri </a:t>
                </a:r>
                <a:r>
                  <a:rPr lang="pl-PL" sz="1400" b="1" dirty="0"/>
                  <a:t>1 ile (X = (50, 30), Y = 900)</a:t>
                </a:r>
                <a:endParaRPr lang="tr-TR" sz="16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600" dirty="0"/>
                  <a:t>Z</a:t>
                </a:r>
                <a:r>
                  <a:rPr lang="pl-PL" sz="1600" dirty="0"/>
                  <a:t>1​</a:t>
                </a:r>
                <a:r>
                  <a:rPr lang="tr-TR" sz="1600" dirty="0"/>
                  <a:t> </a:t>
                </a:r>
                <a:r>
                  <a:rPr lang="pl-PL" sz="1600" dirty="0"/>
                  <a:t>=</a:t>
                </a:r>
                <a:r>
                  <a:rPr lang="tr-TR" sz="1600" dirty="0"/>
                  <a:t> </a:t>
                </a:r>
                <a:r>
                  <a:rPr lang="pl-PL" sz="1600" dirty="0"/>
                  <a:t>w11</a:t>
                </a:r>
                <a:r>
                  <a:rPr lang="tr-TR" sz="1600" dirty="0"/>
                  <a:t> * </a:t>
                </a:r>
                <a:r>
                  <a:rPr lang="pl-PL" sz="1600" dirty="0"/>
                  <a:t>x1​</a:t>
                </a:r>
                <a:r>
                  <a:rPr lang="tr-TR" sz="1600" dirty="0"/>
                  <a:t> </a:t>
                </a:r>
                <a:r>
                  <a:rPr lang="pl-PL" sz="1600" dirty="0"/>
                  <a:t>+</a:t>
                </a:r>
                <a:r>
                  <a:rPr lang="tr-TR" sz="1600" dirty="0"/>
                  <a:t> </a:t>
                </a:r>
                <a:r>
                  <a:rPr lang="pl-PL" sz="1600" dirty="0"/>
                  <a:t>w12</a:t>
                </a:r>
                <a:r>
                  <a:rPr lang="tr-TR" sz="1600" dirty="0"/>
                  <a:t> * </a:t>
                </a:r>
                <a:r>
                  <a:rPr lang="pl-PL" sz="1600" dirty="0"/>
                  <a:t>​x2</a:t>
                </a:r>
                <a:r>
                  <a:rPr lang="tr-TR" sz="1600" dirty="0"/>
                  <a:t> </a:t>
                </a:r>
                <a:r>
                  <a:rPr lang="pl-PL" sz="1600" dirty="0"/>
                  <a:t>​+</a:t>
                </a:r>
                <a:r>
                  <a:rPr lang="tr-TR" sz="1600" dirty="0"/>
                  <a:t> </a:t>
                </a:r>
                <a:r>
                  <a:rPr lang="pl-PL" sz="1600" dirty="0"/>
                  <a:t>b1</a:t>
                </a:r>
                <a:r>
                  <a:rPr lang="tr-TR" sz="1600" dirty="0"/>
                  <a:t> // (0.01) * (50) + (−0.02) * (30) + 0 = 0.5 − 0.6 = −0.1 </a:t>
                </a:r>
                <a:r>
                  <a:rPr lang="tr-TR" sz="1600" dirty="0" err="1"/>
                  <a:t>ReLU</a:t>
                </a:r>
                <a:r>
                  <a:rPr lang="tr-TR" sz="1600" dirty="0"/>
                  <a:t> (-0.1) = 0 = h1 (</a:t>
                </a:r>
                <a:r>
                  <a:rPr lang="tr-TR" sz="1600" dirty="0" err="1"/>
                  <a:t>Dying</a:t>
                </a:r>
                <a:r>
                  <a:rPr lang="tr-TR" sz="1600" dirty="0"/>
                  <a:t> </a:t>
                </a:r>
                <a:r>
                  <a:rPr lang="tr-TR" sz="1600" dirty="0" err="1"/>
                  <a:t>ReLU</a:t>
                </a:r>
                <a:r>
                  <a:rPr lang="tr-TR" sz="1600" dirty="0"/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600" dirty="0"/>
                  <a:t>Z</a:t>
                </a:r>
                <a:r>
                  <a:rPr lang="pl-PL" sz="1600" dirty="0"/>
                  <a:t>2​</a:t>
                </a:r>
                <a:r>
                  <a:rPr lang="tr-TR" sz="1600" dirty="0"/>
                  <a:t> </a:t>
                </a:r>
                <a:r>
                  <a:rPr lang="pl-PL" sz="1600" dirty="0"/>
                  <a:t>=</a:t>
                </a:r>
                <a:r>
                  <a:rPr lang="tr-TR" sz="1600" dirty="0"/>
                  <a:t> </a:t>
                </a:r>
                <a:r>
                  <a:rPr lang="pl-PL" sz="1600" dirty="0"/>
                  <a:t>w21</a:t>
                </a:r>
                <a:r>
                  <a:rPr lang="tr-TR" sz="1600" dirty="0"/>
                  <a:t> * </a:t>
                </a:r>
                <a:r>
                  <a:rPr lang="pl-PL" sz="1600" dirty="0"/>
                  <a:t>​x1</a:t>
                </a:r>
                <a:r>
                  <a:rPr lang="tr-TR" sz="1600" dirty="0"/>
                  <a:t> </a:t>
                </a:r>
                <a:r>
                  <a:rPr lang="pl-PL" sz="1600" dirty="0"/>
                  <a:t>​+</a:t>
                </a:r>
                <a:r>
                  <a:rPr lang="tr-TR" sz="1600" dirty="0"/>
                  <a:t> </a:t>
                </a:r>
                <a:r>
                  <a:rPr lang="pl-PL" sz="1600" dirty="0"/>
                  <a:t>w22</a:t>
                </a:r>
                <a:r>
                  <a:rPr lang="tr-TR" sz="1600" dirty="0"/>
                  <a:t> * </a:t>
                </a:r>
                <a:r>
                  <a:rPr lang="pl-PL" sz="1600" dirty="0"/>
                  <a:t>​x2</a:t>
                </a:r>
                <a:r>
                  <a:rPr lang="tr-TR" sz="1600" dirty="0"/>
                  <a:t> </a:t>
                </a:r>
                <a:r>
                  <a:rPr lang="pl-PL" sz="1600" dirty="0"/>
                  <a:t>​+</a:t>
                </a:r>
                <a:r>
                  <a:rPr lang="tr-TR" sz="1600" dirty="0"/>
                  <a:t> </a:t>
                </a:r>
                <a:r>
                  <a:rPr lang="pl-PL" sz="1600" dirty="0"/>
                  <a:t>b</a:t>
                </a:r>
                <a:r>
                  <a:rPr lang="tr-TR" sz="1600" dirty="0"/>
                  <a:t>2 // (0.02) * (50) + (0.01) * (30) + 0 = 1.0 + 0.3 = 1.3 </a:t>
                </a:r>
                <a:r>
                  <a:rPr lang="tr-TR" sz="1600" dirty="0" err="1"/>
                  <a:t>ReLU</a:t>
                </a:r>
                <a:r>
                  <a:rPr lang="tr-TR" sz="1600" dirty="0"/>
                  <a:t>(1.3) = 1.3 = h2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tr-TR" sz="1600" dirty="0" err="1"/>
                  <a:t>Zout</a:t>
                </a:r>
                <a:r>
                  <a:rPr lang="tr-TR" sz="1600" dirty="0"/>
                  <a:t> </a:t>
                </a:r>
                <a:r>
                  <a:rPr lang="pl-PL" sz="1600" dirty="0"/>
                  <a:t>=</a:t>
                </a:r>
                <a:r>
                  <a:rPr lang="tr-TR" sz="1600" dirty="0"/>
                  <a:t> </a:t>
                </a:r>
                <a:r>
                  <a:rPr lang="pl-PL" sz="1600" dirty="0"/>
                  <a:t>w31​</a:t>
                </a:r>
                <a:r>
                  <a:rPr lang="tr-TR" sz="1600" dirty="0"/>
                  <a:t>* </a:t>
                </a:r>
                <a:r>
                  <a:rPr lang="pl-PL" sz="1600" dirty="0"/>
                  <a:t>h1</a:t>
                </a:r>
                <a:r>
                  <a:rPr lang="tr-TR" sz="1600" dirty="0"/>
                  <a:t> </a:t>
                </a:r>
                <a:r>
                  <a:rPr lang="pl-PL" sz="1600" dirty="0"/>
                  <a:t>​+</a:t>
                </a:r>
                <a:r>
                  <a:rPr lang="tr-TR" sz="1600" dirty="0"/>
                  <a:t> </a:t>
                </a:r>
                <a:r>
                  <a:rPr lang="pl-PL" sz="1600" dirty="0"/>
                  <a:t>w32​</a:t>
                </a:r>
                <a:r>
                  <a:rPr lang="tr-TR" sz="1600" dirty="0"/>
                  <a:t> * </a:t>
                </a:r>
                <a:r>
                  <a:rPr lang="pl-PL" sz="1600" dirty="0"/>
                  <a:t>h2</a:t>
                </a:r>
                <a:r>
                  <a:rPr lang="tr-TR" sz="1600" dirty="0"/>
                  <a:t> </a:t>
                </a:r>
                <a:r>
                  <a:rPr lang="pl-PL" sz="1600" dirty="0"/>
                  <a:t>​+</a:t>
                </a:r>
                <a:r>
                  <a:rPr lang="tr-TR" sz="1600" dirty="0"/>
                  <a:t> </a:t>
                </a:r>
                <a:r>
                  <a:rPr lang="pl-PL" sz="1600" dirty="0"/>
                  <a:t>b3</a:t>
                </a:r>
                <a:r>
                  <a:rPr lang="tr-TR" sz="1600" dirty="0"/>
                  <a:t> </a:t>
                </a:r>
                <a:r>
                  <a:rPr lang="pl-PL" sz="1600" dirty="0"/>
                  <a:t>​=</a:t>
                </a:r>
                <a:r>
                  <a:rPr lang="tr-TR" sz="1600" dirty="0"/>
                  <a:t> </a:t>
                </a:r>
                <a:r>
                  <a:rPr lang="pl-PL" sz="1600" dirty="0"/>
                  <a:t>(0.01)</a:t>
                </a:r>
                <a:r>
                  <a:rPr lang="tr-TR" sz="1600" dirty="0"/>
                  <a:t> * </a:t>
                </a:r>
                <a:r>
                  <a:rPr lang="pl-PL" sz="1600" dirty="0"/>
                  <a:t>(0)</a:t>
                </a:r>
                <a:r>
                  <a:rPr lang="tr-TR" sz="1600" dirty="0"/>
                  <a:t> </a:t>
                </a:r>
                <a:r>
                  <a:rPr lang="pl-PL" sz="1600" dirty="0"/>
                  <a:t>+</a:t>
                </a:r>
                <a:r>
                  <a:rPr lang="tr-TR" sz="1600" dirty="0"/>
                  <a:t> </a:t>
                </a:r>
                <a:r>
                  <a:rPr lang="pl-PL" sz="1600" dirty="0"/>
                  <a:t>(0.02)</a:t>
                </a:r>
                <a:r>
                  <a:rPr lang="tr-TR" sz="1600" dirty="0"/>
                  <a:t> * </a:t>
                </a:r>
                <a:r>
                  <a:rPr lang="pl-PL" sz="1600" dirty="0"/>
                  <a:t>(1.3)</a:t>
                </a:r>
                <a:r>
                  <a:rPr lang="tr-TR" sz="1600" dirty="0"/>
                  <a:t> </a:t>
                </a:r>
                <a:r>
                  <a:rPr lang="pl-PL" sz="1600" dirty="0"/>
                  <a:t>+</a:t>
                </a:r>
                <a:r>
                  <a:rPr lang="tr-TR" sz="1600" dirty="0"/>
                  <a:t> </a:t>
                </a:r>
                <a:r>
                  <a:rPr lang="pl-PL" sz="1600" dirty="0"/>
                  <a:t>0</a:t>
                </a:r>
                <a:r>
                  <a:rPr lang="tr-TR" sz="1600" dirty="0"/>
                  <a:t> </a:t>
                </a:r>
                <a:r>
                  <a:rPr lang="pl-PL" sz="1600" dirty="0"/>
                  <a:t>=</a:t>
                </a:r>
                <a:r>
                  <a:rPr lang="tr-TR" sz="1600" dirty="0"/>
                  <a:t> </a:t>
                </a:r>
                <a:r>
                  <a:rPr lang="pl-PL" sz="1600" dirty="0"/>
                  <a:t>0.026.</a:t>
                </a:r>
                <a:r>
                  <a:rPr lang="tr-TR" sz="1600" dirty="0"/>
                  <a:t> = </a:t>
                </a:r>
                <a:r>
                  <a:rPr lang="tr-TR" sz="1600" dirty="0" err="1"/>
                  <a:t>Ytahmin</a:t>
                </a:r>
                <a:endParaRPr lang="tr-TR" sz="1600" dirty="0"/>
              </a:p>
              <a:p>
                <a:pPr marL="0" indent="0">
                  <a:buNone/>
                </a:pPr>
                <a:r>
                  <a:rPr lang="tr-TR" sz="1800" i="1" dirty="0" err="1"/>
                  <a:t>Loss</a:t>
                </a:r>
                <a:r>
                  <a:rPr lang="tr-TR" sz="1800" i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tr-T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800" i="1">
                                <a:latin typeface="Cambria Math" panose="02040503050406030204" pitchFamily="18" charset="0"/>
                              </a:rPr>
                              <m:t>0.026</m:t>
                            </m:r>
                            <m:r>
                              <a:rPr lang="tr-TR" sz="1800" b="0" i="1" smtClean="0">
                                <a:latin typeface="Cambria Math" panose="02040503050406030204" pitchFamily="18" charset="0"/>
                              </a:rPr>
                              <m:t>−900</m:t>
                            </m:r>
                          </m:e>
                        </m:d>
                      </m:e>
                      <m:sup>
                        <m:r>
                          <a:rPr lang="tr-T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sz="1800" i="1">
                        <a:latin typeface="Cambria Math" panose="02040503050406030204" pitchFamily="18" charset="0"/>
                      </a:rPr>
                      <m:t>=404,976.600338</m:t>
                    </m:r>
                  </m:oMath>
                </a14:m>
                <a:endParaRPr lang="tr-TR" sz="1800" i="1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60CA4859-F33E-AA91-518B-3430A6950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2607732"/>
                <a:ext cx="12068269" cy="3174357"/>
              </a:xfrm>
              <a:blipFill>
                <a:blip r:embed="rId2"/>
                <a:stretch>
                  <a:fillRect l="-40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297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B389C0-E096-017F-1C44-B4EDCE1C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Autofit/>
          </a:bodyPr>
          <a:lstStyle/>
          <a:p>
            <a:r>
              <a:rPr lang="tr-TR" dirty="0"/>
              <a:t>Geri Yayılım (</a:t>
            </a:r>
            <a:r>
              <a:rPr lang="tr-TR" dirty="0" err="1"/>
              <a:t>Backward</a:t>
            </a:r>
            <a:r>
              <a:rPr lang="tr-TR" dirty="0"/>
              <a:t> </a:t>
            </a:r>
            <a:r>
              <a:rPr lang="tr-TR" dirty="0" err="1"/>
              <a:t>Pass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5636066-80EF-2886-1DF2-326E93CDDC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824" y="2607732"/>
                <a:ext cx="8412480" cy="31743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tr-TR" dirty="0"/>
                  <a:t>Çıkış Katmanı Türevi =</a:t>
                </a:r>
              </a:p>
              <a:p>
                <a:pPr marL="0" indent="0">
                  <a:buNone/>
                </a:pPr>
                <a:r>
                  <a:rPr lang="tr-TR" dirty="0"/>
                  <a:t>e = (</a:t>
                </a:r>
                <a:r>
                  <a:rPr lang="tr-TR" dirty="0" err="1"/>
                  <a:t>ytahmin</a:t>
                </a:r>
                <a:r>
                  <a:rPr lang="tr-TR" dirty="0"/>
                  <a:t> - y) ise </a:t>
                </a:r>
                <a:r>
                  <a:rPr lang="tr-TR" dirty="0" err="1"/>
                  <a:t>Loss</a:t>
                </a:r>
                <a:r>
                  <a:rPr lang="tr-T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dirty="0"/>
                  <a:t> </a:t>
                </a:r>
                <a:r>
                  <a:rPr lang="tr-TR" dirty="0" err="1"/>
                  <a:t>Loss</a:t>
                </a:r>
                <a:r>
                  <a:rPr lang="tr-TR" dirty="0"/>
                  <a:t> fonksiyonunu türevi zincir kuralından e gelir… tahtada görelim.</a:t>
                </a:r>
              </a:p>
              <a:p>
                <a:pPr marL="0" indent="0">
                  <a:buNone/>
                </a:pPr>
                <a:r>
                  <a:rPr lang="tr-TR" dirty="0"/>
                  <a:t>Çıkış Lineer olduğundan </a:t>
                </a:r>
                <a:r>
                  <a:rPr lang="tr-TR" dirty="0" err="1"/>
                  <a:t>Ytahmin</a:t>
                </a:r>
                <a:r>
                  <a:rPr lang="tr-TR" dirty="0"/>
                  <a:t>  = Z3,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𝜕𝛾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tr-TR" b="0" dirty="0">
                    <a:ea typeface="Cambria Math" panose="02040503050406030204" pitchFamily="18" charset="0"/>
                  </a:rPr>
                  <a:t> AF olsaydı </a:t>
                </a:r>
                <a:r>
                  <a:rPr lang="tr-TR" b="0" dirty="0" err="1">
                    <a:ea typeface="Cambria Math" panose="02040503050406030204" pitchFamily="18" charset="0"/>
                  </a:rPr>
                  <a:t>türevlenmesi</a:t>
                </a:r>
                <a:r>
                  <a:rPr lang="tr-TR" b="0" dirty="0">
                    <a:ea typeface="Cambria Math" panose="02040503050406030204" pitchFamily="18" charset="0"/>
                  </a:rPr>
                  <a:t> gerekirdi.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den>
                    </m:f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𝜕𝛾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tr-TR" b="0" dirty="0">
                    <a:ea typeface="Cambria Math" panose="02040503050406030204" pitchFamily="18" charset="0"/>
                  </a:rPr>
                  <a:t> = -899.974 * 1 = -899.974</a:t>
                </a:r>
              </a:p>
              <a:p>
                <a:pPr marL="0" indent="0">
                  <a:buNone/>
                </a:pPr>
                <a:endParaRPr lang="tr-T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25636066-80EF-2886-1DF2-326E93CDD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2607732"/>
                <a:ext cx="8412480" cy="3174357"/>
              </a:xfrm>
              <a:blipFill>
                <a:blip r:embed="rId2"/>
                <a:stretch>
                  <a:fillRect l="-1449" t="-441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93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FA0C1A-DC3B-8B6A-6B95-AFACF6A8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Geri Yayılım (</a:t>
            </a:r>
            <a:r>
              <a:rPr lang="tr-TR" dirty="0" err="1"/>
              <a:t>Backward</a:t>
            </a:r>
            <a:r>
              <a:rPr lang="tr-TR" dirty="0"/>
              <a:t> </a:t>
            </a:r>
            <a:r>
              <a:rPr lang="tr-TR" dirty="0" err="1"/>
              <a:t>Pass</a:t>
            </a:r>
            <a:r>
              <a:rPr lang="tr-TR" dirty="0"/>
              <a:t>) devam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5F8B9D8-17FB-D3E6-88D5-D32C63B948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824" y="2607732"/>
                <a:ext cx="8412480" cy="31743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tr-TR" dirty="0"/>
                  <a:t>Çıkış Katmanı = </a:t>
                </a:r>
                <a:r>
                  <a:rPr lang="pl-PL" dirty="0"/>
                  <a:t>z3​</a:t>
                </a:r>
                <a:r>
                  <a:rPr lang="tr-TR" dirty="0"/>
                  <a:t> </a:t>
                </a:r>
                <a:r>
                  <a:rPr lang="pl-PL" dirty="0"/>
                  <a:t>=</a:t>
                </a:r>
                <a:r>
                  <a:rPr lang="tr-TR" dirty="0"/>
                  <a:t> </a:t>
                </a:r>
                <a:r>
                  <a:rPr lang="pl-PL" dirty="0"/>
                  <a:t>w31</a:t>
                </a:r>
                <a:r>
                  <a:rPr lang="tr-TR" dirty="0"/>
                  <a:t> * </a:t>
                </a:r>
                <a:r>
                  <a:rPr lang="pl-PL" dirty="0"/>
                  <a:t>​h1​</a:t>
                </a:r>
                <a:r>
                  <a:rPr lang="tr-TR" dirty="0"/>
                  <a:t> </a:t>
                </a:r>
                <a:r>
                  <a:rPr lang="pl-PL" dirty="0"/>
                  <a:t>+</a:t>
                </a:r>
                <a:r>
                  <a:rPr lang="tr-TR" dirty="0"/>
                  <a:t> </a:t>
                </a:r>
                <a:r>
                  <a:rPr lang="pl-PL" dirty="0"/>
                  <a:t>w32​</a:t>
                </a:r>
                <a:r>
                  <a:rPr lang="tr-TR" dirty="0"/>
                  <a:t> * </a:t>
                </a:r>
                <a:r>
                  <a:rPr lang="pl-PL" dirty="0"/>
                  <a:t>h2​</a:t>
                </a:r>
                <a:r>
                  <a:rPr lang="tr-TR" dirty="0"/>
                  <a:t> + </a:t>
                </a:r>
                <a:r>
                  <a:rPr lang="pl-PL" dirty="0"/>
                  <a:t>b3</a:t>
                </a:r>
                <a:r>
                  <a:rPr lang="tr-TR" dirty="0"/>
                  <a:t>  (h1 = 0)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den>
                    </m:f>
                  </m:oMath>
                </a14:m>
                <a:r>
                  <a:rPr lang="tr-TR" dirty="0"/>
                  <a:t> = (−899.974) × 0 = 0.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/>
                      <m:t>−899.974</m:t>
                    </m:r>
                  </m:oMath>
                </a14:m>
                <a:r>
                  <a:rPr lang="tr-TR" dirty="0"/>
                  <a:t> * h2(1.3) = −1169.9662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𝑊𝑏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tr-TR"/>
                      <m:t>−899.974</m:t>
                    </m:r>
                  </m:oMath>
                </a14:m>
                <a:r>
                  <a:rPr lang="tr-TR" dirty="0"/>
                  <a:t> * b3(1) = -899.974</a:t>
                </a:r>
              </a:p>
              <a:p>
                <a:pPr marL="0" indent="0">
                  <a:buNone/>
                </a:pPr>
                <a:r>
                  <a:rPr lang="tr-TR" dirty="0"/>
                  <a:t>Ölü </a:t>
                </a:r>
                <a:r>
                  <a:rPr lang="tr-TR" dirty="0" err="1"/>
                  <a:t>ReLU</a:t>
                </a:r>
                <a:r>
                  <a:rPr lang="tr-TR" dirty="0"/>
                  <a:t> problemi yüzünden o nörondaki kontrol parametreleri w11, w12, b1 güncellenemeyecek </a:t>
                </a:r>
                <a:r>
                  <a:rPr lang="tr-TR" dirty="0" err="1"/>
                  <a:t>bknz</a:t>
                </a:r>
                <a:r>
                  <a:rPr lang="tr-TR" dirty="0"/>
                  <a:t>: </a:t>
                </a:r>
                <a:r>
                  <a:rPr lang="tr-TR" dirty="0" err="1"/>
                  <a:t>ReLU</a:t>
                </a:r>
                <a:r>
                  <a:rPr lang="tr-TR" dirty="0"/>
                  <a:t> yapısı</a:t>
                </a:r>
              </a:p>
              <a:p>
                <a:pPr marL="0" indent="0">
                  <a:buNone/>
                </a:pPr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C5F8B9D8-17FB-D3E6-88D5-D32C63B948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2607732"/>
                <a:ext cx="8412480" cy="3174357"/>
              </a:xfrm>
              <a:blipFill>
                <a:blip r:embed="rId2"/>
                <a:stretch>
                  <a:fillRect l="-1304" t="-53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71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912D447-131C-5470-5FC9-CBED19C2A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4256" y="2284248"/>
            <a:ext cx="6198856" cy="2559356"/>
          </a:xfrm>
        </p:spPr>
        <p:txBody>
          <a:bodyPr>
            <a:normAutofit/>
          </a:bodyPr>
          <a:lstStyle/>
          <a:p>
            <a:r>
              <a:rPr lang="tr-TR" b="0" i="0" dirty="0" err="1">
                <a:solidFill>
                  <a:srgbClr val="353C41"/>
                </a:solidFill>
                <a:effectLst/>
                <a:latin typeface="Roboto" panose="02000000000000000000" pitchFamily="2" charset="0"/>
              </a:rPr>
              <a:t>Perceptron</a:t>
            </a:r>
            <a:r>
              <a:rPr lang="tr-TR" b="0" i="0" dirty="0">
                <a:solidFill>
                  <a:srgbClr val="353C41"/>
                </a:solidFill>
                <a:effectLst/>
                <a:latin typeface="Roboto" panose="02000000000000000000" pitchFamily="2" charset="0"/>
              </a:rPr>
              <a:t> teorisini Frank </a:t>
            </a:r>
            <a:r>
              <a:rPr lang="tr-TR" b="0" i="0" dirty="0" err="1">
                <a:solidFill>
                  <a:srgbClr val="353C41"/>
                </a:solidFill>
                <a:effectLst/>
                <a:latin typeface="Roboto" panose="02000000000000000000" pitchFamily="2" charset="0"/>
              </a:rPr>
              <a:t>Rosenblatt</a:t>
            </a:r>
            <a:r>
              <a:rPr lang="tr-TR" b="0" i="0" dirty="0">
                <a:solidFill>
                  <a:srgbClr val="353C41"/>
                </a:solidFill>
                <a:effectLst/>
                <a:latin typeface="Roboto" panose="02000000000000000000" pitchFamily="2" charset="0"/>
              </a:rPr>
              <a:t> tarafından 1958 yılında Cornell Havacılık Laboratuvarında bir yayın ile duyuruldu</a:t>
            </a:r>
            <a:endParaRPr lang="tr-TR" dirty="0"/>
          </a:p>
        </p:txBody>
      </p:sp>
      <p:pic>
        <p:nvPicPr>
          <p:cNvPr id="5" name="Resim 4" descr="metin, adam, insan, iç mekan, insan yüzü içeren bir resim&#10;&#10;Açıklama otomatik olarak oluşturuldu">
            <a:extLst>
              <a:ext uri="{FF2B5EF4-FFF2-40B4-BE49-F238E27FC236}">
                <a16:creationId xmlns:a16="http://schemas.microsoft.com/office/drawing/2014/main" id="{FD3D1B94-C02B-A2E8-E11B-8E5BAC03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502" y="624689"/>
            <a:ext cx="3794921" cy="49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58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51A3B7-583A-2B5F-AA4F-333FCBC29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Geri Yayılım (</a:t>
            </a:r>
            <a:r>
              <a:rPr lang="tr-TR" dirty="0" err="1"/>
              <a:t>Backward</a:t>
            </a:r>
            <a:r>
              <a:rPr lang="tr-TR" dirty="0"/>
              <a:t> </a:t>
            </a:r>
            <a:r>
              <a:rPr lang="tr-TR" dirty="0" err="1"/>
              <a:t>Pass</a:t>
            </a:r>
            <a:r>
              <a:rPr lang="tr-TR" dirty="0"/>
              <a:t>) devam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FCA4510-F254-B831-95C0-B0250CD7A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8824" y="2607732"/>
                <a:ext cx="8412480" cy="38707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tr-T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tr-T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tr-TR" sz="1800" dirty="0"/>
                  <a:t> = (−899.974)×(0.02)= −17.99948.  </a:t>
                </a:r>
              </a:p>
              <a:p>
                <a:pPr marL="0" indent="0">
                  <a:buNone/>
                </a:pPr>
                <a:r>
                  <a:rPr lang="tr-TR" sz="1800" dirty="0"/>
                  <a:t>Z</a:t>
                </a:r>
                <a:r>
                  <a:rPr lang="pl-PL" sz="1800" dirty="0"/>
                  <a:t>2​</a:t>
                </a:r>
                <a:r>
                  <a:rPr lang="tr-TR" sz="1800" dirty="0"/>
                  <a:t> </a:t>
                </a:r>
                <a:r>
                  <a:rPr lang="pl-PL" sz="1800" dirty="0"/>
                  <a:t>=</a:t>
                </a:r>
                <a:r>
                  <a:rPr lang="tr-TR" sz="1800" dirty="0"/>
                  <a:t> </a:t>
                </a:r>
                <a:r>
                  <a:rPr lang="pl-PL" sz="1800" dirty="0"/>
                  <a:t>w21</a:t>
                </a:r>
                <a:r>
                  <a:rPr lang="tr-TR" sz="1800" dirty="0"/>
                  <a:t> * </a:t>
                </a:r>
                <a:r>
                  <a:rPr lang="pl-PL" sz="1800" dirty="0"/>
                  <a:t>​x1</a:t>
                </a:r>
                <a:r>
                  <a:rPr lang="tr-TR" sz="1800" dirty="0"/>
                  <a:t> </a:t>
                </a:r>
                <a:r>
                  <a:rPr lang="pl-PL" sz="1800" dirty="0"/>
                  <a:t>​+</a:t>
                </a:r>
                <a:r>
                  <a:rPr lang="tr-TR" sz="1800" dirty="0"/>
                  <a:t> </a:t>
                </a:r>
                <a:r>
                  <a:rPr lang="pl-PL" sz="1800" dirty="0"/>
                  <a:t>w22</a:t>
                </a:r>
                <a:r>
                  <a:rPr lang="tr-TR" sz="1800" dirty="0"/>
                  <a:t> * </a:t>
                </a:r>
                <a:r>
                  <a:rPr lang="pl-PL" sz="1800" dirty="0"/>
                  <a:t>​x2</a:t>
                </a:r>
                <a:r>
                  <a:rPr lang="tr-TR" sz="1800" dirty="0"/>
                  <a:t> </a:t>
                </a:r>
                <a:r>
                  <a:rPr lang="pl-PL" sz="1800" dirty="0"/>
                  <a:t>​+</a:t>
                </a:r>
                <a:r>
                  <a:rPr lang="tr-TR" sz="1800" dirty="0"/>
                  <a:t> </a:t>
                </a:r>
                <a:r>
                  <a:rPr lang="pl-PL" sz="1800" dirty="0"/>
                  <a:t>b</a:t>
                </a:r>
                <a:r>
                  <a:rPr lang="tr-TR" sz="1800" dirty="0"/>
                  <a:t>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𝑥𝑅𝑒𝐿𝑈</m:t>
                      </m:r>
                      <m:sSup>
                        <m:sSup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tr-T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tr-T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Z</m:t>
                              </m:r>
                              <m:r>
                                <a:rPr lang="tr-TR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tr-T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tr-T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=−17.99948 ∗1 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=−17.99948 ∗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=−899.974 </m:t>
                      </m:r>
                    </m:oMath>
                  </m:oMathPara>
                </a14:m>
                <a:endParaRPr lang="tr-T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=−17.99948 ∗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e>
                      </m:d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=−539.9844</m:t>
                      </m:r>
                    </m:oMath>
                  </m:oMathPara>
                </a14:m>
                <a:endParaRPr lang="tr-TR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𝐿𝑜𝑠𝑠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tr-T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tr-T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tr-T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=−17.99948 ∗1</m:t>
                      </m:r>
                    </m:oMath>
                  </m:oMathPara>
                </a14:m>
                <a:endParaRPr lang="tr-TR" sz="1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tr-TR" sz="1800" b="1" dirty="0"/>
                  <a:t>Diğer veriler için de hesapla ve tüm parametreleri güncelle</a:t>
                </a:r>
              </a:p>
              <a:p>
                <a:pPr marL="0" indent="0">
                  <a:buNone/>
                </a:pPr>
                <a:r>
                  <a:rPr lang="tr-TR" sz="1800" b="1" dirty="0"/>
                  <a:t> </a:t>
                </a:r>
                <a14:m>
                  <m:oMath xmlns:m="http://schemas.openxmlformats.org/officeDocument/2006/math">
                    <m:r>
                      <a:rPr lang="tr-T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tr-T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𝒚𝒆𝒏𝒊</m:t>
                    </m:r>
                    <m:r>
                      <a:rPr lang="tr-T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∆</m:t>
                    </m:r>
                    <m:r>
                      <a:rPr lang="tr-T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𝒆𝒔𝒌𝒊</m:t>
                    </m:r>
                    <m:r>
                      <a:rPr lang="tr-T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tr-T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𝑳𝒆𝒂𝒓𝒏𝒊𝒏𝒈𝑹𝒂𝒕𝒆</m:t>
                    </m:r>
                    <m:r>
                      <a:rPr lang="tr-T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tr-T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tr-T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𝑳𝒐𝒔𝒔</m:t>
                            </m:r>
                          </m:num>
                          <m:den>
                            <m:r>
                              <a:rPr lang="tr-T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tr-TR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den>
                        </m:f>
                      </m:e>
                    </m:d>
                    <m:r>
                      <a:rPr lang="tr-T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tr-TR" sz="2800" b="1" dirty="0"/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FCA4510-F254-B831-95C0-B0250CD7A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8824" y="2607732"/>
                <a:ext cx="8412480" cy="3870793"/>
              </a:xfrm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Mürekkep 52">
                <a:extLst>
                  <a:ext uri="{FF2B5EF4-FFF2-40B4-BE49-F238E27FC236}">
                    <a16:creationId xmlns:a16="http://schemas.microsoft.com/office/drawing/2014/main" id="{01981354-FCB3-D8C0-55F1-23D71A4A7042}"/>
                  </a:ext>
                </a:extLst>
              </p14:cNvPr>
              <p14:cNvContentPartPr/>
              <p14:nvPr/>
            </p14:nvContentPartPr>
            <p14:xfrm>
              <a:off x="829183" y="579105"/>
              <a:ext cx="12960" cy="24840"/>
            </p14:xfrm>
          </p:contentPart>
        </mc:Choice>
        <mc:Fallback xmlns="">
          <p:pic>
            <p:nvPicPr>
              <p:cNvPr id="53" name="Mürekkep 52">
                <a:extLst>
                  <a:ext uri="{FF2B5EF4-FFF2-40B4-BE49-F238E27FC236}">
                    <a16:creationId xmlns:a16="http://schemas.microsoft.com/office/drawing/2014/main" id="{01981354-FCB3-D8C0-55F1-23D71A4A704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23063" y="572985"/>
                <a:ext cx="25200" cy="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776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BB02BF-3BB9-1079-C5FD-FAB19BDB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Gradyan İnişi Yeterli mi</a:t>
            </a:r>
          </a:p>
        </p:txBody>
      </p:sp>
      <p:pic>
        <p:nvPicPr>
          <p:cNvPr id="5" name="Resim 4" descr="metin, silah, tüfek, ateşli silah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54EF022-4B9D-8997-3ECB-AEF81967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735" y="2619011"/>
            <a:ext cx="3727482" cy="3859514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C4DC8DD-6C12-7AA0-5392-43CE6ADBA4FC}"/>
              </a:ext>
            </a:extLst>
          </p:cNvPr>
          <p:cNvSpPr txBox="1"/>
          <p:nvPr/>
        </p:nvSpPr>
        <p:spPr>
          <a:xfrm>
            <a:off x="8916329" y="4364102"/>
            <a:ext cx="231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ADAM ve RMSPROP</a:t>
            </a:r>
          </a:p>
        </p:txBody>
      </p:sp>
    </p:spTree>
    <p:extLst>
      <p:ext uri="{BB962C8B-B14F-4D97-AF65-F5344CB8AC3E}">
        <p14:creationId xmlns:p14="http://schemas.microsoft.com/office/powerpoint/2010/main" val="3309951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6965F-E9DA-EA80-37AE-A81F666D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Çıktıları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060D2D-2EF1-DAC1-B1E7-6075F7DB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Farklı Yönlendirilmiş Grafiklere Kolayca Genelleştirilebilir</a:t>
            </a:r>
          </a:p>
          <a:p>
            <a:r>
              <a:rPr lang="tr-TR" dirty="0"/>
              <a:t>Yerel Minimum Bulur</a:t>
            </a:r>
          </a:p>
          <a:p>
            <a:r>
              <a:rPr lang="tr-TR" dirty="0"/>
              <a:t>Eğitim Yavaş Olabilir	</a:t>
            </a:r>
          </a:p>
          <a:p>
            <a:r>
              <a:rPr lang="tr-TR" dirty="0"/>
              <a:t>Eğitim Verilerindeki Hataları Minimize Eder</a:t>
            </a:r>
          </a:p>
          <a:p>
            <a:r>
              <a:rPr lang="tr-TR" dirty="0"/>
              <a:t>Eğitim Yavaş Olabilir</a:t>
            </a:r>
          </a:p>
          <a:p>
            <a:r>
              <a:rPr lang="tr-TR" dirty="0"/>
              <a:t>Eğitimden Sonra Kullanım Çok Hızlıdır</a:t>
            </a:r>
          </a:p>
          <a:p>
            <a:r>
              <a:rPr lang="tr-TR" dirty="0"/>
              <a:t>Tüm sürekli fonksiyonları temsil edebilir???(Evrensel Yakınsama Teorisi)</a:t>
            </a:r>
          </a:p>
        </p:txBody>
      </p:sp>
    </p:spTree>
    <p:extLst>
      <p:ext uri="{BB962C8B-B14F-4D97-AF65-F5344CB8AC3E}">
        <p14:creationId xmlns:p14="http://schemas.microsoft.com/office/powerpoint/2010/main" val="2381297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851A51-2E64-B405-C7AF-90FA85BB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tr-TR" dirty="0"/>
              <a:t>Kaynak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5345E2-00DC-F8C1-E36A-8A33802D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>
            <a:normAutofit/>
          </a:bodyPr>
          <a:lstStyle/>
          <a:p>
            <a:r>
              <a:rPr lang="tr-TR" dirty="0"/>
              <a:t>Yapay Zeka Optimizasyon Algoritmaları (Derviş Karaboğa)</a:t>
            </a:r>
          </a:p>
          <a:p>
            <a:r>
              <a:rPr lang="tr-TR" i="1" dirty="0" err="1"/>
              <a:t>Deep</a:t>
            </a:r>
            <a:r>
              <a:rPr lang="tr-TR" i="1" dirty="0"/>
              <a:t> Learning</a:t>
            </a:r>
            <a:r>
              <a:rPr lang="tr-TR" dirty="0"/>
              <a:t> (</a:t>
            </a:r>
            <a:r>
              <a:rPr lang="tr-TR" dirty="0" err="1"/>
              <a:t>Ian</a:t>
            </a:r>
            <a:r>
              <a:rPr lang="tr-TR" dirty="0"/>
              <a:t> </a:t>
            </a:r>
            <a:r>
              <a:rPr lang="tr-TR" dirty="0" err="1"/>
              <a:t>Goodfellow</a:t>
            </a:r>
            <a:r>
              <a:rPr lang="tr-TR" dirty="0"/>
              <a:t>, </a:t>
            </a:r>
            <a:r>
              <a:rPr lang="tr-TR" dirty="0" err="1"/>
              <a:t>Yoshua</a:t>
            </a:r>
            <a:r>
              <a:rPr lang="tr-TR" dirty="0"/>
              <a:t> </a:t>
            </a:r>
            <a:r>
              <a:rPr lang="tr-TR" dirty="0" err="1"/>
              <a:t>Bengio</a:t>
            </a:r>
            <a:r>
              <a:rPr lang="tr-TR" dirty="0"/>
              <a:t>, Aaron </a:t>
            </a:r>
            <a:r>
              <a:rPr lang="tr-TR" dirty="0" err="1"/>
              <a:t>Courville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6395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diyagram, çizgi, taslak, çizim içeren bir resim&#10;&#10;Açıklama otomatik olarak oluşturuldu">
            <a:extLst>
              <a:ext uri="{FF2B5EF4-FFF2-40B4-BE49-F238E27FC236}">
                <a16:creationId xmlns:a16="http://schemas.microsoft.com/office/drawing/2014/main" id="{7A27691B-517B-5615-4460-B4324FF5C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310" y="882652"/>
            <a:ext cx="7777606" cy="4635374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9B0B6FD-42CE-E422-16E7-D24FC2E032D2}"/>
              </a:ext>
            </a:extLst>
          </p:cNvPr>
          <p:cNvSpPr txBox="1"/>
          <p:nvPr/>
        </p:nvSpPr>
        <p:spPr>
          <a:xfrm>
            <a:off x="570368" y="1131683"/>
            <a:ext cx="3186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Wi</a:t>
            </a:r>
            <a:r>
              <a:rPr lang="tr-TR" dirty="0"/>
              <a:t> = Nöronların Ağırlıklar</a:t>
            </a:r>
          </a:p>
          <a:p>
            <a:r>
              <a:rPr lang="tr-TR" dirty="0" err="1"/>
              <a:t>Xi</a:t>
            </a:r>
            <a:r>
              <a:rPr lang="tr-TR" dirty="0"/>
              <a:t> = </a:t>
            </a:r>
            <a:r>
              <a:rPr lang="tr-TR" dirty="0" err="1"/>
              <a:t>Noranların</a:t>
            </a:r>
            <a:r>
              <a:rPr lang="tr-TR" dirty="0"/>
              <a:t> girdileri</a:t>
            </a:r>
          </a:p>
          <a:p>
            <a:r>
              <a:rPr lang="tr-TR" dirty="0"/>
              <a:t>B = </a:t>
            </a:r>
            <a:r>
              <a:rPr lang="tr-TR" dirty="0" err="1"/>
              <a:t>bias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1A69968-E446-7785-9D87-A1BAC221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67" y="2245260"/>
            <a:ext cx="4461961" cy="29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8B19A7-6ACE-51C1-34ED-0BE3E4C4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Perceptron</a:t>
            </a:r>
            <a:r>
              <a:rPr lang="tr-TR" dirty="0"/>
              <a:t> Öğrenme Algoritması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31F4B3E6-BBCA-DFD8-69EC-8524EF4FA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𝐿𝑒𝑎𝑟𝑛𝑖𝑛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𝑟𝑎𝑡𝑒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["/>
                        <m:endChr m:val="]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𝐺𝑒𝑟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ç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𝑒𝑘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𝑇𝑎h𝑚𝑖𝑛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𝑦𝑒𝑛𝑖𝑊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∆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pPr marL="0" indent="0">
                  <a:buNone/>
                </a:pPr>
                <a:r>
                  <a:rPr lang="tr-TR" dirty="0"/>
                  <a:t>X = Veri noktasındaki girdi değeri</a:t>
                </a:r>
              </a:p>
              <a:p>
                <a:pPr marL="0" indent="0">
                  <a:buNone/>
                </a:pPr>
                <a:r>
                  <a:rPr lang="tr-TR" dirty="0"/>
                  <a:t>W = Girdilerin Ağırlıkları</a:t>
                </a:r>
              </a:p>
              <a:p>
                <a:pPr marL="0" indent="0">
                  <a:buNone/>
                </a:pPr>
                <a:r>
                  <a:rPr lang="tr-TR" dirty="0"/>
                  <a:t>Öğrenme Oranı = Öğrenmenin hızını belirleyen bir sabit çarpan</a:t>
                </a:r>
              </a:p>
              <a:p>
                <a:pPr marL="0" indent="0">
                  <a:buNone/>
                </a:pPr>
                <a:r>
                  <a:rPr lang="tr-TR" dirty="0"/>
                  <a:t>Gerçek = Veri noktasının etiketi</a:t>
                </a:r>
              </a:p>
              <a:p>
                <a:pPr marL="0" indent="0">
                  <a:buNone/>
                </a:pPr>
                <a:r>
                  <a:rPr lang="tr-TR" dirty="0"/>
                  <a:t>Tahmin = Modelin tahmin ettiği sonuç</a:t>
                </a:r>
              </a:p>
              <a:p>
                <a:pPr marL="0" indent="0">
                  <a:buNone/>
                </a:pPr>
                <a:r>
                  <a:rPr lang="tr-TR" dirty="0"/>
                  <a:t>Peki Çok sınıflı sınıflandırma?</a:t>
                </a:r>
              </a:p>
              <a:p>
                <a:pPr marL="0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31F4B3E6-BBCA-DFD8-69EC-8524EF4FA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83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diyagram, teknik çizim, çizgi, plan içeren bir resim&#10;&#10;Açıklama otomatik olarak oluşturuldu">
            <a:extLst>
              <a:ext uri="{FF2B5EF4-FFF2-40B4-BE49-F238E27FC236}">
                <a16:creationId xmlns:a16="http://schemas.microsoft.com/office/drawing/2014/main" id="{B80C2F72-5DAC-ECF0-D4E5-AB56CF129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31" y="1437220"/>
            <a:ext cx="9032437" cy="5055655"/>
          </a:xfr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79207DC-0403-58AE-A0A0-89630C9A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tr-TR" dirty="0"/>
              <a:t>Bazı Problemler</a:t>
            </a:r>
          </a:p>
        </p:txBody>
      </p:sp>
    </p:spTree>
    <p:extLst>
      <p:ext uri="{BB962C8B-B14F-4D97-AF65-F5344CB8AC3E}">
        <p14:creationId xmlns:p14="http://schemas.microsoft.com/office/powerpoint/2010/main" val="18506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839C0516-EAEC-9D92-6BCA-9A8EED9E2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77" y="478516"/>
            <a:ext cx="8416046" cy="5900967"/>
          </a:xfrm>
        </p:spPr>
      </p:pic>
    </p:spTree>
    <p:extLst>
      <p:ext uri="{BB962C8B-B14F-4D97-AF65-F5344CB8AC3E}">
        <p14:creationId xmlns:p14="http://schemas.microsoft.com/office/powerpoint/2010/main" val="166899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4B30D9-CD44-406E-DB6E-27322C04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Yapay Sinir Ağları</a:t>
            </a:r>
          </a:p>
        </p:txBody>
      </p:sp>
      <p:pic>
        <p:nvPicPr>
          <p:cNvPr id="5" name="İçerik Yer Tutucusu 4" descr="kış, ince dal, kar tanesi, ağaç içeren bir resim&#10;&#10;Açıklama otomatik olarak oluşturuldu">
            <a:extLst>
              <a:ext uri="{FF2B5EF4-FFF2-40B4-BE49-F238E27FC236}">
                <a16:creationId xmlns:a16="http://schemas.microsoft.com/office/drawing/2014/main" id="{ABE405ED-169B-E54F-F234-D909D5103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56953"/>
            <a:ext cx="4793055" cy="3385415"/>
          </a:xfrm>
        </p:spPr>
      </p:pic>
      <p:pic>
        <p:nvPicPr>
          <p:cNvPr id="7" name="Resim 6" descr="kalıp, desen, düzen, taslak, çizgi, simetri, bakışım içeren bir resim&#10;&#10;Açıklama otomatik olarak oluşturuldu">
            <a:extLst>
              <a:ext uri="{FF2B5EF4-FFF2-40B4-BE49-F238E27FC236}">
                <a16:creationId xmlns:a16="http://schemas.microsoft.com/office/drawing/2014/main" id="{189AD9EA-7D6A-D7F6-37CC-22870DDD1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55" y="1756953"/>
            <a:ext cx="6246892" cy="349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5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17FA16-8F3C-A2C8-0CCE-14362E85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Benzerlikler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1228DF-40F8-D16E-5A2F-B9658D23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NNN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Nöron anahtarlama süresi ~ 0.001 saniye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Nöron sayısı ~ 10¹⁰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Her nöron için bağlantı sayısı ~ 10^(5~4)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Sahne tanıma süresi ~ 0.1 saniye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100 kez tekrarlama yeterli değil</a:t>
            </a:r>
            <a:br>
              <a:rPr lang="tr-TR" sz="1600" b="1" dirty="0"/>
            </a:br>
            <a:r>
              <a:rPr lang="tr-TR" sz="1600" b="1" dirty="0"/>
              <a:t>→ Çok fazla paralel hesaplama gerçekleşiyor.</a:t>
            </a:r>
          </a:p>
          <a:p>
            <a:pPr marL="0" indent="0">
              <a:buNone/>
            </a:pPr>
            <a:r>
              <a:rPr lang="tr-TR" sz="1600" b="1" dirty="0"/>
              <a:t>ANN</a:t>
            </a:r>
          </a:p>
          <a:p>
            <a:r>
              <a:rPr lang="tr-TR" sz="1600" b="1" dirty="0"/>
              <a:t>Çok Sayıda Birbirine Bağlı </a:t>
            </a:r>
            <a:r>
              <a:rPr lang="tr-TR" sz="1600" b="1" dirty="0" err="1"/>
              <a:t>perceptron</a:t>
            </a:r>
            <a:endParaRPr lang="tr-TR" sz="1600" b="1" dirty="0"/>
          </a:p>
          <a:p>
            <a:r>
              <a:rPr lang="tr-TR" sz="1600" b="1" dirty="0"/>
              <a:t>Paralel Sistem Tasarımı</a:t>
            </a:r>
          </a:p>
          <a:p>
            <a:r>
              <a:rPr lang="tr-TR" sz="1600" b="1" dirty="0"/>
              <a:t>Otomatik Ağırlık Ayarlama</a:t>
            </a:r>
          </a:p>
        </p:txBody>
      </p:sp>
    </p:spTree>
    <p:extLst>
      <p:ext uri="{BB962C8B-B14F-4D97-AF65-F5344CB8AC3E}">
        <p14:creationId xmlns:p14="http://schemas.microsoft.com/office/powerpoint/2010/main" val="352522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E75822-65DB-A45E-82E2-673D2092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ANN Yapısı, Eğitimi ve </a:t>
            </a:r>
            <a:r>
              <a:rPr lang="tr-TR" dirty="0" err="1"/>
              <a:t>Gradient</a:t>
            </a:r>
            <a:r>
              <a:rPr lang="tr-TR" dirty="0"/>
              <a:t> </a:t>
            </a:r>
            <a:r>
              <a:rPr lang="tr-TR" dirty="0" err="1"/>
              <a:t>Descent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29A92A-7CB6-B422-ACE2-3183ADFB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Hata Fonksiyonu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sz="1400" dirty="0"/>
              <a:t>Gradyan Vektörü</a:t>
            </a:r>
          </a:p>
          <a:p>
            <a:pPr marL="0" indent="0">
              <a:buNone/>
            </a:pPr>
            <a:r>
              <a:rPr lang="tr-TR" sz="1400" dirty="0"/>
              <a:t>değişimin en yüksek olduğu</a:t>
            </a:r>
          </a:p>
          <a:p>
            <a:pPr marL="0" indent="0">
              <a:buNone/>
            </a:pPr>
            <a:r>
              <a:rPr lang="tr-TR" sz="1400" dirty="0"/>
              <a:t>Yönü gösterir.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23B5A57-DC9F-5589-E441-A677B1BD8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3" y="2491936"/>
            <a:ext cx="4381500" cy="10572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CC3B87DD-97CB-0D14-1D3E-2E252323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299" y="1314451"/>
            <a:ext cx="7442405" cy="554354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4CCB69AD-6411-10C9-C77D-22DC4B28DFAB}"/>
              </a:ext>
            </a:extLst>
          </p:cNvPr>
          <p:cNvSpPr txBox="1"/>
          <p:nvPr/>
        </p:nvSpPr>
        <p:spPr>
          <a:xfrm>
            <a:off x="5812325" y="1158844"/>
            <a:ext cx="184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Hata Fonksiyonu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4646B58-B0CB-7623-F4A5-1A4DAA27516F}"/>
              </a:ext>
            </a:extLst>
          </p:cNvPr>
          <p:cNvSpPr txBox="1"/>
          <p:nvPr/>
        </p:nvSpPr>
        <p:spPr>
          <a:xfrm>
            <a:off x="9271968" y="1692535"/>
            <a:ext cx="2533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İteratif olarak gradyanları bul ve</a:t>
            </a:r>
          </a:p>
          <a:p>
            <a:r>
              <a:rPr lang="tr-TR" dirty="0"/>
              <a:t>düşüşün en yüksek olduğu yöne doğru ilerle</a:t>
            </a:r>
          </a:p>
        </p:txBody>
      </p:sp>
    </p:spTree>
    <p:extLst>
      <p:ext uri="{BB962C8B-B14F-4D97-AF65-F5344CB8AC3E}">
        <p14:creationId xmlns:p14="http://schemas.microsoft.com/office/powerpoint/2010/main" val="422603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1092</Words>
  <Application>Microsoft Office PowerPoint</Application>
  <PresentationFormat>Geniş ekran</PresentationFormat>
  <Paragraphs>154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Roboto</vt:lpstr>
      <vt:lpstr>Office Teması</vt:lpstr>
      <vt:lpstr>Perceptron Teorisi ve Yapay Sinir Ağları</vt:lpstr>
      <vt:lpstr>PowerPoint Sunusu</vt:lpstr>
      <vt:lpstr>PowerPoint Sunusu</vt:lpstr>
      <vt:lpstr>Perceptron Öğrenme Algoritması </vt:lpstr>
      <vt:lpstr>Bazı Problemler</vt:lpstr>
      <vt:lpstr>PowerPoint Sunusu</vt:lpstr>
      <vt:lpstr>Yapay Sinir Ağları</vt:lpstr>
      <vt:lpstr>Benzerlikler </vt:lpstr>
      <vt:lpstr>ANN Yapısı, Eğitimi ve Gradient Descent </vt:lpstr>
      <vt:lpstr>PowerPoint Sunusu</vt:lpstr>
      <vt:lpstr>Gradient Descent (Gradyan İnişi)</vt:lpstr>
      <vt:lpstr>Gradient Descent (Gradyan İnişi)</vt:lpstr>
      <vt:lpstr>Veri seti</vt:lpstr>
      <vt:lpstr>Derin Sinir Ağı Mimarisi ve İleri Yayılım</vt:lpstr>
      <vt:lpstr>Stokastik Gradient Descent (SGD) </vt:lpstr>
      <vt:lpstr>Eğitim Adımları – İleri Yayılım</vt:lpstr>
      <vt:lpstr>Eğitim Adımları – İleri Yayılım</vt:lpstr>
      <vt:lpstr>Geri Yayılım (Backward Pass) </vt:lpstr>
      <vt:lpstr>Geri Yayılım (Backward Pass) devam</vt:lpstr>
      <vt:lpstr>Geri Yayılım (Backward Pass) devam</vt:lpstr>
      <vt:lpstr>Gradyan İnişi Yeterli mi</vt:lpstr>
      <vt:lpstr>Kullanım Çıktıları</vt:lpstr>
      <vt:lpstr>Kaynak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Özdemir</dc:creator>
  <cp:lastModifiedBy>Muhammet Özdemir</cp:lastModifiedBy>
  <cp:revision>29</cp:revision>
  <dcterms:created xsi:type="dcterms:W3CDTF">2024-11-26T08:51:30Z</dcterms:created>
  <dcterms:modified xsi:type="dcterms:W3CDTF">2025-10-21T09:03:20Z</dcterms:modified>
</cp:coreProperties>
</file>