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75" r:id="rId12"/>
    <p:sldId id="276" r:id="rId13"/>
    <p:sldId id="264" r:id="rId14"/>
    <p:sldId id="268" r:id="rId15"/>
    <p:sldId id="270" r:id="rId16"/>
    <p:sldId id="274" r:id="rId17"/>
    <p:sldId id="269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134770-4C90-7119-F157-06B1DCD62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D4393E1-53AC-9BC2-D396-811FEBB78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D8E9E96-E25D-6981-C775-78474DC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EB4D4E-C0CC-2E33-AEB0-A7FDB6F2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2B6EDAA-C146-1432-5FA7-CF23C933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16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0C0FBC-2AF5-DACE-0F9D-93064CB2B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3EA874B-7B5E-BF13-141D-516D8B25D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CAA7634-68A0-318B-DDF1-B66C5734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D89C9DC-0298-05D6-30DC-29366062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7BBDF6-4359-EBCC-E869-EBF6B7DD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2553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AD9DEA0-2175-129A-8378-9CCF7E3A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F75854E-1CF7-3258-8E36-08B0FCC7A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A8D61AB-4026-DBDE-1C08-C8A799378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C94AF9-4B15-6308-A8F3-8F743A74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E282E7-8799-DF1C-1AF8-135B3DCC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3491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208C46F-6C52-0A07-1F9E-CA119532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9FE3EA-0962-3A80-8F04-FC95B6F0F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D4C44B2-3525-08A2-69DD-CD98752AB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7364230-D847-9AAD-EC80-18316EE8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AC165C-AF87-959B-1EA6-9961596C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43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D84792-8661-E0AD-833D-2F85AF52C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50AA7BF-BA55-B112-6D64-3CE1CC666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15A82BE-8F20-2755-2825-9BE590F4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2646E3-9958-6C7F-3E4C-F9532247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13417F-59EC-9933-5063-C5E4BB15B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99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DF2B3F-6296-53AA-8611-D9C4205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E14876-487C-6C44-7B1C-57A1E6C18E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3885DD2-D4E9-FC78-DFCD-35820C62C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CD9DF24-172F-B44D-FA4F-6F1B8559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F7F9497-707D-74DA-EEDF-1FADC008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E4538E6-0678-B5E3-8F31-8132BEB5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2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78454D-D30D-8277-4A9B-C52E0652A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A527278-DD72-FD04-24EA-BE9F0D5F6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2323DB7-E6C5-96F1-E3C7-F19693A00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7E3A598-6EFF-9ADD-8BF8-E40FA0E3C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56B27B-8266-5E4F-9BE6-F9D977D85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8EC71350-0284-F39B-EFC7-4AFBB0BF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F076263-6BEC-6416-7E92-FF11C64C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B404E71B-2321-7E75-65ED-842C6210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824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919020-8BDF-B5A3-4796-60446EC01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AE72FAC-9CF8-46A0-0612-4C331FAA5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8243766-0290-B9FA-CC53-427BCB004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37CB37F-80F6-76C3-3904-732C2A5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132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C66F48E-0186-69B6-A279-22B67510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B52DC1E-E79E-DF6A-EA98-EEB0DC82A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FBFF977-C2BD-5AB5-CBEC-3C958C9F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2765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C85FEA-0D8B-5CBE-5F07-B7D9CAC2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655192-5D0B-6792-B2F3-B5C43849C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34E3DB5-773A-192A-06F6-5A607A34E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296DFF-C7A4-B29E-37F4-BF1C4949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F135F0E-46BF-2DBE-DB14-10B4170F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4543DC-803C-7068-4EB5-86BD40FB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6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9C63E3-9672-B6C9-7F0E-4C31CE68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3545BBD-2E0C-95A2-4942-62857F7EC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A35BED6-9756-772A-B15F-227009E14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FE902D3-6C8B-E10B-B86B-E24E30C47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F16D422-C472-CE79-03FE-AB547771E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AA3F061-0887-1B18-7075-0D88C1A5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93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4C4770D-6CAD-4268-F526-29A29947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AB51ADC-6A5C-FF3C-C685-22C529C16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7F3495F-FA1F-48BB-EC34-4F1A7603A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B34B8-0E9D-4EEB-879F-3D53191D2D92}" type="datetimeFigureOut">
              <a:rPr lang="tr-TR" smtClean="0"/>
              <a:t>17.10.2025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CC3226C-E4F5-1976-ED56-EC65B2488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716882E-A7B0-9233-F355-FE3EF4900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3E39F-5705-4D3C-9AD2-F0FAEF45275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44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3F77A-AB97-01E0-B287-45DF79C75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Makine Öğrenmesine Giriş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6BBEC3F-6416-FDE4-38EE-2B65D6A6A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Yapay Zeka Kulübü</a:t>
            </a:r>
            <a:br>
              <a:rPr lang="tr-TR" dirty="0"/>
            </a:br>
            <a:r>
              <a:rPr lang="tr-TR" dirty="0"/>
              <a:t>Data Kamp Yapay </a:t>
            </a:r>
            <a:r>
              <a:rPr lang="tr-TR" dirty="0" err="1"/>
              <a:t>Zeka’ya</a:t>
            </a:r>
            <a:r>
              <a:rPr lang="tr-TR" dirty="0"/>
              <a:t> Giriş Eğitimi</a:t>
            </a:r>
          </a:p>
        </p:txBody>
      </p:sp>
    </p:spTree>
    <p:extLst>
      <p:ext uri="{BB962C8B-B14F-4D97-AF65-F5344CB8AC3E}">
        <p14:creationId xmlns:p14="http://schemas.microsoft.com/office/powerpoint/2010/main" val="188940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637ADE-8456-5E57-F2CE-16EFE9392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Örenkle</a:t>
            </a:r>
            <a:r>
              <a:rPr lang="tr-TR" dirty="0"/>
              <a:t> Çalışalım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FBEADF-61AA-A055-A3F8-25DABDC4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406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1FE5621-ADAB-F65C-4909-13418F2B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3076" name="Picture 4" descr="MSE (Mean Squared Error). What is MSE and why is it important in… | by Maha  K | Medium">
            <a:extLst>
              <a:ext uri="{FF2B5EF4-FFF2-40B4-BE49-F238E27FC236}">
                <a16:creationId xmlns:a16="http://schemas.microsoft.com/office/drawing/2014/main" id="{52E87C53-9BAC-D2ED-2683-E179A1611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85" y="214312"/>
            <a:ext cx="10293035" cy="642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575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Linear Regression — Implementation and r2_score | by Abhishek Jain | Medium">
            <a:extLst>
              <a:ext uri="{FF2B5EF4-FFF2-40B4-BE49-F238E27FC236}">
                <a16:creationId xmlns:a16="http://schemas.microsoft.com/office/drawing/2014/main" id="{64AA78C9-F134-931F-A588-AB913A342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96" y="1781269"/>
            <a:ext cx="113538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38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292DD2-2F63-630C-E06F-071A52CA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Değerlendirme Yapıları	</a:t>
            </a:r>
          </a:p>
        </p:txBody>
      </p:sp>
      <p:pic>
        <p:nvPicPr>
          <p:cNvPr id="1026" name="Picture 2" descr="Confusion matrix for the meaning of TP, FN, FP and TN | Download Scientific  Diagram">
            <a:extLst>
              <a:ext uri="{FF2B5EF4-FFF2-40B4-BE49-F238E27FC236}">
                <a16:creationId xmlns:a16="http://schemas.microsoft.com/office/drawing/2014/main" id="{631A5432-7EBF-EDAE-F781-859986B42A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437" y="1369061"/>
            <a:ext cx="7603433" cy="4971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15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cision recall - Is there a name for this metric: TN / (TN + FN)? - Cross  Validated">
            <a:extLst>
              <a:ext uri="{FF2B5EF4-FFF2-40B4-BE49-F238E27FC236}">
                <a16:creationId xmlns:a16="http://schemas.microsoft.com/office/drawing/2014/main" id="{DC51C199-212C-A72C-E9D8-36ECD578ED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24" y="649916"/>
            <a:ext cx="6503218" cy="564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1 Score in Machine Learning: Intro &amp; Calculation">
            <a:extLst>
              <a:ext uri="{FF2B5EF4-FFF2-40B4-BE49-F238E27FC236}">
                <a16:creationId xmlns:a16="http://schemas.microsoft.com/office/drawing/2014/main" id="{18764DC4-77ED-C6BE-A80B-8AE1030DF2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5" name="AutoShape 6" descr="F1 Score in Machine Learning: Intro &amp; Calculation">
            <a:extLst>
              <a:ext uri="{FF2B5EF4-FFF2-40B4-BE49-F238E27FC236}">
                <a16:creationId xmlns:a16="http://schemas.microsoft.com/office/drawing/2014/main" id="{C4B647BE-BAFE-83C3-78B0-AED4C11C04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sp>
        <p:nvSpPr>
          <p:cNvPr id="6" name="AutoShape 8" descr="precision recall equations">
            <a:extLst>
              <a:ext uri="{FF2B5EF4-FFF2-40B4-BE49-F238E27FC236}">
                <a16:creationId xmlns:a16="http://schemas.microsoft.com/office/drawing/2014/main" id="{F0D255D0-DC62-41D1-E13B-76CA69E84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2058" name="Picture 10" descr="Understanding the Accuracy Score Metric's Limitations in the Data Science  Classification Problems">
            <a:extLst>
              <a:ext uri="{FF2B5EF4-FFF2-40B4-BE49-F238E27FC236}">
                <a16:creationId xmlns:a16="http://schemas.microsoft.com/office/drawing/2014/main" id="{414E894F-D92E-24AB-E6E6-9D4642DBC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333" y="871537"/>
            <a:ext cx="5486400" cy="541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C67C122-A65A-4E13-59C5-57E8D323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614" y="2420309"/>
            <a:ext cx="6480772" cy="1325563"/>
          </a:xfrm>
        </p:spPr>
        <p:txBody>
          <a:bodyPr/>
          <a:lstStyle/>
          <a:p>
            <a:r>
              <a:rPr lang="tr-TR" dirty="0" err="1"/>
              <a:t>Bias</a:t>
            </a:r>
            <a:r>
              <a:rPr lang="tr-TR" dirty="0"/>
              <a:t> – </a:t>
            </a:r>
            <a:r>
              <a:rPr lang="tr-TR" dirty="0" err="1"/>
              <a:t>Variance</a:t>
            </a:r>
            <a:r>
              <a:rPr lang="tr-TR" dirty="0"/>
              <a:t> - </a:t>
            </a:r>
            <a:r>
              <a:rPr lang="tr-TR" dirty="0" err="1"/>
              <a:t>Tradeoff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855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5603770-ABCC-E353-E5FE-8E877E82B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631" y="223161"/>
            <a:ext cx="8421838" cy="6049253"/>
          </a:xfrm>
        </p:spPr>
      </p:pic>
    </p:spTree>
    <p:extLst>
      <p:ext uri="{BB962C8B-B14F-4D97-AF65-F5344CB8AC3E}">
        <p14:creationId xmlns:p14="http://schemas.microsoft.com/office/powerpoint/2010/main" val="328497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diyagram, çizgi, öykü gelişim çizgisi; kumpas; grafiğini çıkarm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4AC3295-1B64-ABD1-298C-5895AB8E6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5" y="0"/>
            <a:ext cx="12101925" cy="6600854"/>
          </a:xfrm>
        </p:spPr>
      </p:pic>
    </p:spTree>
    <p:extLst>
      <p:ext uri="{BB962C8B-B14F-4D97-AF65-F5344CB8AC3E}">
        <p14:creationId xmlns:p14="http://schemas.microsoft.com/office/powerpoint/2010/main" val="262581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6CE16D4-F25E-4A6C-CDE2-D8CC53378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907" y="519437"/>
            <a:ext cx="9148165" cy="5819126"/>
          </a:xfrm>
        </p:spPr>
      </p:pic>
    </p:spTree>
    <p:extLst>
      <p:ext uri="{BB962C8B-B14F-4D97-AF65-F5344CB8AC3E}">
        <p14:creationId xmlns:p14="http://schemas.microsoft.com/office/powerpoint/2010/main" val="345566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D2A7E66-63C7-4780-A8C4-070FAAAAB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590" y="186947"/>
            <a:ext cx="8165899" cy="6051161"/>
          </a:xfrm>
        </p:spPr>
      </p:pic>
    </p:spTree>
    <p:extLst>
      <p:ext uri="{BB962C8B-B14F-4D97-AF65-F5344CB8AC3E}">
        <p14:creationId xmlns:p14="http://schemas.microsoft.com/office/powerpoint/2010/main" val="4148421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EE5046-8F51-3E1B-03F4-059286194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256" y="794619"/>
            <a:ext cx="9615488" cy="526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25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D44C92-BAB3-7CA0-7866-A3FBFC0C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1E0D99-5D04-AA30-E5FF-9324DA62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494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CBE927-9DBA-7AD1-7218-3FB6030A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Öğrenmesi Temelde Üçe Ayrılır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DFEBE4-28E8-D1CC-D018-A9B65802A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Denetimli Öğrenme</a:t>
            </a:r>
          </a:p>
          <a:p>
            <a:r>
              <a:rPr lang="tr-TR" dirty="0"/>
              <a:t>Denetimsiz Öğrenme</a:t>
            </a:r>
          </a:p>
          <a:p>
            <a:r>
              <a:rPr lang="tr-TR" dirty="0"/>
              <a:t>Takviyeli Öğrenme</a:t>
            </a:r>
          </a:p>
        </p:txBody>
      </p:sp>
    </p:spTree>
    <p:extLst>
      <p:ext uri="{BB962C8B-B14F-4D97-AF65-F5344CB8AC3E}">
        <p14:creationId xmlns:p14="http://schemas.microsoft.com/office/powerpoint/2010/main" val="62454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ım Adım Makine Öğrenmesi Bölüm 4: Denetimli Öğrenme ve Denetimsiz Öğrenme  Arasındaki Fark | by Hatice Candan | Machine Learning Turkiye | Medium">
            <a:extLst>
              <a:ext uri="{FF2B5EF4-FFF2-40B4-BE49-F238E27FC236}">
                <a16:creationId xmlns:a16="http://schemas.microsoft.com/office/drawing/2014/main" id="{41B00EF2-755F-944F-F5E7-531B135C67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959" y="1372275"/>
            <a:ext cx="10798082" cy="53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1E7AC2C4-CF86-D108-3B0C-03B2A3CC0272}"/>
              </a:ext>
            </a:extLst>
          </p:cNvPr>
          <p:cNvSpPr txBox="1"/>
          <p:nvPr/>
        </p:nvSpPr>
        <p:spPr>
          <a:xfrm>
            <a:off x="977775" y="615636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Denetimli Öğrenme</a:t>
            </a:r>
          </a:p>
        </p:txBody>
      </p:sp>
    </p:spTree>
    <p:extLst>
      <p:ext uri="{BB962C8B-B14F-4D97-AF65-F5344CB8AC3E}">
        <p14:creationId xmlns:p14="http://schemas.microsoft.com/office/powerpoint/2010/main" val="77871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L101: Gözetimsiz öğrenme · Miuul">
            <a:extLst>
              <a:ext uri="{FF2B5EF4-FFF2-40B4-BE49-F238E27FC236}">
                <a16:creationId xmlns:a16="http://schemas.microsoft.com/office/drawing/2014/main" id="{CE574FDE-8980-B48A-27BA-28420B7570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2" y="1505931"/>
            <a:ext cx="9864384" cy="416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20A02C53-3BB5-3062-4EDD-9DF6E07F5302}"/>
              </a:ext>
            </a:extLst>
          </p:cNvPr>
          <p:cNvSpPr txBox="1"/>
          <p:nvPr/>
        </p:nvSpPr>
        <p:spPr>
          <a:xfrm>
            <a:off x="896292" y="905347"/>
            <a:ext cx="2276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Denetimsiz Öğrenme</a:t>
            </a:r>
          </a:p>
        </p:txBody>
      </p:sp>
    </p:spTree>
    <p:extLst>
      <p:ext uri="{BB962C8B-B14F-4D97-AF65-F5344CB8AC3E}">
        <p14:creationId xmlns:p14="http://schemas.microsoft.com/office/powerpoint/2010/main" val="2188648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 descr="Takviyeli öğrenme - Vikipedi">
            <a:extLst>
              <a:ext uri="{FF2B5EF4-FFF2-40B4-BE49-F238E27FC236}">
                <a16:creationId xmlns:a16="http://schemas.microsoft.com/office/drawing/2014/main" id="{3A570F17-EE29-0338-92D1-946F25CCE6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70356" y="2543270"/>
            <a:ext cx="6088456" cy="6088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r-TR"/>
          </a:p>
        </p:txBody>
      </p:sp>
      <p:pic>
        <p:nvPicPr>
          <p:cNvPr id="3086" name="Picture 14" descr="Pekiştirmeli Öğrenme nedir? - Pekiştirmeli Öğrenme'ye Ayrıntılı Bakış - AWS">
            <a:extLst>
              <a:ext uri="{FF2B5EF4-FFF2-40B4-BE49-F238E27FC236}">
                <a16:creationId xmlns:a16="http://schemas.microsoft.com/office/drawing/2014/main" id="{0D343E99-7F35-6359-4221-CC8F8E07D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143" y="1395419"/>
            <a:ext cx="6023713" cy="406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3B9377F5-4650-4E80-9BCD-51DBE1543D4B}"/>
              </a:ext>
            </a:extLst>
          </p:cNvPr>
          <p:cNvSpPr txBox="1"/>
          <p:nvPr/>
        </p:nvSpPr>
        <p:spPr>
          <a:xfrm>
            <a:off x="715224" y="769544"/>
            <a:ext cx="186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Taviyeli</a:t>
            </a:r>
            <a:r>
              <a:rPr lang="tr-TR" dirty="0"/>
              <a:t> Öğrenme</a:t>
            </a:r>
          </a:p>
        </p:txBody>
      </p:sp>
    </p:spTree>
    <p:extLst>
      <p:ext uri="{BB962C8B-B14F-4D97-AF65-F5344CB8AC3E}">
        <p14:creationId xmlns:p14="http://schemas.microsoft.com/office/powerpoint/2010/main" val="186306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E282EA-A137-01AE-D25D-A2082CCD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Regresyon ve Sınıflandırma</a:t>
            </a:r>
          </a:p>
        </p:txBody>
      </p:sp>
      <p:pic>
        <p:nvPicPr>
          <p:cNvPr id="4" name="İçerik Yer Tutucusu 4">
            <a:extLst>
              <a:ext uri="{FF2B5EF4-FFF2-40B4-BE49-F238E27FC236}">
                <a16:creationId xmlns:a16="http://schemas.microsoft.com/office/drawing/2014/main" id="{91355F5C-61FE-55E7-1BB8-B4ACDD9F7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2248694"/>
            <a:ext cx="6619875" cy="3505200"/>
          </a:xfrm>
          <a:prstGeom prst="rect">
            <a:avLst/>
          </a:prstGeom>
        </p:spPr>
      </p:pic>
      <p:sp>
        <p:nvSpPr>
          <p:cNvPr id="5" name="Metin kutusu 5">
            <a:extLst>
              <a:ext uri="{FF2B5EF4-FFF2-40B4-BE49-F238E27FC236}">
                <a16:creationId xmlns:a16="http://schemas.microsoft.com/office/drawing/2014/main" id="{29C2E2C6-B7A3-6A86-0862-2942E03772C1}"/>
              </a:ext>
            </a:extLst>
          </p:cNvPr>
          <p:cNvSpPr txBox="1"/>
          <p:nvPr/>
        </p:nvSpPr>
        <p:spPr>
          <a:xfrm>
            <a:off x="9695454" y="1997839"/>
            <a:ext cx="2162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evin fiyatını tahmin etme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aracın yakıt tüketimini tahmin etme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şirketin yıllık gelirini tahmin etme</a:t>
            </a:r>
          </a:p>
        </p:txBody>
      </p:sp>
      <p:sp>
        <p:nvSpPr>
          <p:cNvPr id="6" name="Metin kutusu 7">
            <a:extLst>
              <a:ext uri="{FF2B5EF4-FFF2-40B4-BE49-F238E27FC236}">
                <a16:creationId xmlns:a16="http://schemas.microsoft.com/office/drawing/2014/main" id="{98E48730-B80B-FF69-CCC9-F8DF52737B72}"/>
              </a:ext>
            </a:extLst>
          </p:cNvPr>
          <p:cNvSpPr txBox="1"/>
          <p:nvPr/>
        </p:nvSpPr>
        <p:spPr>
          <a:xfrm>
            <a:off x="135598" y="1997839"/>
            <a:ext cx="2650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Bir e-postanın spam olup olmadığını belirleme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Hastaların belirli bir hastalığa sahip olup olmadığını sınıflandırma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Görüntüdeki objeleri tanımlama (örneğin, bir resimde köpek mi kedi mi olduğunu belirleme)</a:t>
            </a:r>
          </a:p>
        </p:txBody>
      </p:sp>
    </p:spTree>
    <p:extLst>
      <p:ext uri="{BB962C8B-B14F-4D97-AF65-F5344CB8AC3E}">
        <p14:creationId xmlns:p14="http://schemas.microsoft.com/office/powerpoint/2010/main" val="353699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9B893C-9DC7-251D-B281-67AF797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Lineer Regresyon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9BED255-ADBA-BA75-7151-366173C5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https://www.youtube.com/watch?v=3dhcmeOTZ_Q</a:t>
            </a:r>
          </a:p>
        </p:txBody>
      </p:sp>
      <p:pic>
        <p:nvPicPr>
          <p:cNvPr id="5" name="Resim 4" descr="çizgi, diyagram, ekran görüntüsü, öykü gelişim çizgisi; kumpas; grafiğini çıkarm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488F467-1BBE-B4A4-E6DB-B350135D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05" y="2373909"/>
            <a:ext cx="6223220" cy="41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2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E1CCD7-5800-CFDD-8916-B6289C62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Karar Ağaçları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468A2FD-621A-E309-FD71-0AECCA45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933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110</Words>
  <Application>Microsoft Office PowerPoint</Application>
  <PresentationFormat>Geniş ekran</PresentationFormat>
  <Paragraphs>26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Teması</vt:lpstr>
      <vt:lpstr>Makine Öğrenmesine Giriş</vt:lpstr>
      <vt:lpstr>PowerPoint Sunusu</vt:lpstr>
      <vt:lpstr>Makine Öğrenmesi Temelde Üçe Ayrılır</vt:lpstr>
      <vt:lpstr>PowerPoint Sunusu</vt:lpstr>
      <vt:lpstr>PowerPoint Sunusu</vt:lpstr>
      <vt:lpstr>PowerPoint Sunusu</vt:lpstr>
      <vt:lpstr>Regresyon ve Sınıflandırma</vt:lpstr>
      <vt:lpstr>Lineer Regresyon</vt:lpstr>
      <vt:lpstr>Karar Ağaçları </vt:lpstr>
      <vt:lpstr>Örenkle Çalışalım</vt:lpstr>
      <vt:lpstr>PowerPoint Sunusu</vt:lpstr>
      <vt:lpstr>PowerPoint Sunusu</vt:lpstr>
      <vt:lpstr>Model Değerlendirme Yapıları </vt:lpstr>
      <vt:lpstr>PowerPoint Sunusu</vt:lpstr>
      <vt:lpstr>Bias – Variance - Tradeoff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Muhammet Özdemir</dc:creator>
  <cp:lastModifiedBy>Muhammet Özdemir</cp:lastModifiedBy>
  <cp:revision>2</cp:revision>
  <dcterms:created xsi:type="dcterms:W3CDTF">2025-10-16T11:45:00Z</dcterms:created>
  <dcterms:modified xsi:type="dcterms:W3CDTF">2025-10-17T16:27:07Z</dcterms:modified>
</cp:coreProperties>
</file>