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DB236-9F01-0C41-9480-AA364470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AF5D3D0-2282-5574-0C4F-F8495B24A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E0D40F-8DC7-81F6-0DF6-AA955B5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5268E9-F793-E692-691D-A28077D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18AA7A-5697-CB6E-2648-09A5AB49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02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6E02E7-0640-075A-1B05-27633E66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1E0089-54C2-0B93-0FD8-AA877DA9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A65732-4E64-C89C-D5A9-C67398E9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42806B-37A5-8BA0-6122-1FB411B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9DA2E7-7550-1192-6258-BD7BDCF3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8DDCF97-8CE3-C81F-9126-080697632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B8F118-0A75-DBAD-EE7F-70FE70C9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CC9B71-3643-E25C-5CDC-C89A78CC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16C205-B8E9-78EF-6F0F-9F15357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0D9025-2FC4-11BD-0546-44C79C11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2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D517D-24DA-80D8-F52B-5198212F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683565-9E08-424D-9C21-172B307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8A6887-EF40-7E8E-0956-9B715A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752169-A75D-627C-39C5-E3689572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F848D5-6564-5B4D-CBF7-32CCF8DB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2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905757-73F7-1338-B790-16589B58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B6DAEF-5987-B19E-69A2-F63C783A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9E3B60-E549-FE67-C04E-A00B914F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AC1966-9DD1-2D79-275C-448DFC23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EA936-F436-F038-6E38-DCC989AF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83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C45D67-734B-5AFC-06F7-F00A4490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83CD7E-0D8D-4ED1-FC51-8CACD7BC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245F86E-3C64-61D5-78BF-DAA54F36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CA3694-A5C3-93F3-A78B-46CBD812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955D6A-993F-1B2E-5727-FE9478B9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C5A683-97A0-3EEC-C29D-80E8D6E9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8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1DEC37-2538-B675-CF03-BF684A2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13BD2D-8C4C-FD0E-6D68-EAA2B3F9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E8EA65-516A-8F6A-DFED-447E1A6B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23A14FA-ABFC-883F-42DC-3AA4987C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513E25C-1FE2-269F-8C3D-5EFEAA1CF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3585152-FFB9-16A7-4802-58B61A9A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76DF7A8-F1C8-4E89-6A55-F303CF8C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87E434-1101-D8FB-0549-67A4079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4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A2669-1937-2F4A-AC13-36925B8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650E57-5DF2-5A68-6A3E-23947EBF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821C742-13E6-1B11-153D-430DB7F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5C52C6A-0309-E2DF-A8CD-251BE35C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2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523D97-6A2A-AAFE-DF85-11C27C28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E5EA3E6-2733-911E-67A8-1B43AF11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C2176C-A067-4F45-DC87-AA428214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2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4DDF8-774B-A3C0-0136-3B57242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DC434A-2A17-DDE9-D82F-4E62B3F7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77479A-DF7B-6A23-9037-D9173EA7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D294B01-25BD-09F6-C0FF-4674A323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E6850B-7CD1-B56A-B519-8A0D84C2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D32B79-69B4-FCAD-0787-A22EAEF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9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EB9A33-8D17-3E70-AE22-3515E8A7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2D56514-3135-DA3A-35A6-34DDDC838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68ACE4B-8E70-9E2F-E04C-5A455879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16A7F7-3DF4-2D41-80ED-5427CD7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ADD797-0634-96D3-1631-F29B30BB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D4EE1-28E7-21FE-DA50-3A3912F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23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4747E3-DED1-F415-8FDB-ADBA943E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7DCEB1-EFBF-E446-07F6-73F3226A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75E44-101C-9ED5-1B81-33ADE260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AB5E3-536B-404B-9C41-3DFF964AAECF}" type="datetimeFigureOut">
              <a:rPr lang="tr-TR" smtClean="0"/>
              <a:t>29.11.2024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3C0C29-D5C7-38CE-D207-323A11A2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CB6BF0-D7C3-F5DA-A606-1BE64CB8B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C9A46-2196-A530-C9A5-0B132FE6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Perceptron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Teorisi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Yapay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Sinir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Ağları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3B754A7-82F1-B2CA-90B2-B186749E2593}"/>
              </a:ext>
            </a:extLst>
          </p:cNvPr>
          <p:cNvSpPr txBox="1"/>
          <p:nvPr/>
        </p:nvSpPr>
        <p:spPr>
          <a:xfrm>
            <a:off x="4500980" y="4091781"/>
            <a:ext cx="3190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Yapay Zeka Kulübü Data Kamp</a:t>
            </a:r>
          </a:p>
          <a:p>
            <a:pPr algn="ctr"/>
            <a:r>
              <a:rPr lang="tr-TR" dirty="0"/>
              <a:t>Muhammet Özdemir</a:t>
            </a:r>
          </a:p>
        </p:txBody>
      </p:sp>
    </p:spTree>
    <p:extLst>
      <p:ext uri="{BB962C8B-B14F-4D97-AF65-F5344CB8AC3E}">
        <p14:creationId xmlns:p14="http://schemas.microsoft.com/office/powerpoint/2010/main" val="259244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B7895A2-4D34-9DD3-7A09-1803F93C9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16" y="398352"/>
            <a:ext cx="10628768" cy="5778611"/>
          </a:xfrm>
        </p:spPr>
      </p:pic>
    </p:spTree>
    <p:extLst>
      <p:ext uri="{BB962C8B-B14F-4D97-AF65-F5344CB8AC3E}">
        <p14:creationId xmlns:p14="http://schemas.microsoft.com/office/powerpoint/2010/main" val="63570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30504A0-D5CD-3872-9053-D7FADB83A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9711"/>
                <a:ext cx="10515600" cy="58872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tr-TR" b="1" dirty="0"/>
                  <a:t>Gradient </a:t>
                </a:r>
                <a:r>
                  <a:rPr lang="tr-TR" b="1" dirty="0" err="1"/>
                  <a:t>Descent</a:t>
                </a:r>
                <a:r>
                  <a:rPr lang="tr-TR" b="1" dirty="0"/>
                  <a:t> Algoritması</a:t>
                </a:r>
              </a:p>
              <a:p>
                <a:pPr marL="0" indent="0">
                  <a:buNone/>
                </a:pPr>
                <a:r>
                  <a:rPr lang="tr-TR" dirty="0"/>
                  <a:t>Her bir eğitim örneği, {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𝑣𝑒𝑘𝑡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tr-TR" dirty="0"/>
                  <a:t>} şeklinde bir çift olarak tanımlanır: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 vektör(x) , giriş değerlerinin vektörüdür.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t, hedef (doğru) çıktı değeridir.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L Öğrenme oranı(</a:t>
                </a:r>
                <a:r>
                  <a:rPr lang="tr-TR" dirty="0" err="1"/>
                  <a:t>leraning_rate</a:t>
                </a:r>
                <a:r>
                  <a:rPr lang="tr-TR" dirty="0"/>
                  <a:t>)</a:t>
                </a:r>
              </a:p>
              <a:p>
                <a:pPr marL="0" indent="0">
                  <a:buNone/>
                </a:pPr>
                <a:endParaRPr lang="tr-TR" b="1" dirty="0"/>
              </a:p>
              <a:p>
                <a:pPr marL="0" indent="0">
                  <a:buNone/>
                </a:pPr>
                <a:r>
                  <a:rPr lang="tr-TR" b="1" dirty="0"/>
                  <a:t>Ağırlıkları Başlat:</a:t>
                </a:r>
                <a:endParaRPr lang="tr-TR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tr-TR" dirty="0"/>
                  <a:t>Her </a:t>
                </a:r>
                <a:r>
                  <a:rPr lang="tr-TR" dirty="0" err="1"/>
                  <a:t>Wi</a:t>
                </a:r>
                <a:r>
                  <a:rPr lang="tr-TR" dirty="0"/>
                  <a:t>​ ağırlığını küçük bir rastgele değerle başlat.</a:t>
                </a:r>
              </a:p>
              <a:p>
                <a:pPr>
                  <a:buFont typeface="+mj-lt"/>
                  <a:buAutoNum type="arabicPeriod"/>
                </a:pPr>
                <a:r>
                  <a:rPr lang="tr-TR" b="1" dirty="0"/>
                  <a:t>Eğitim Döngüsü:</a:t>
                </a:r>
                <a:endParaRPr lang="tr-TR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tr-TR" dirty="0"/>
                  <a:t>Sonlanma şartı karşılanana kadar aşağıdaki işlemleri yap: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tr-TR" dirty="0"/>
                  <a:t>a. Her ağırlık güncellemesi (</a:t>
                </a:r>
                <a:r>
                  <a:rPr lang="el-GR" dirty="0"/>
                  <a:t>Δ</a:t>
                </a:r>
                <a:r>
                  <a:rPr lang="tr-TR" dirty="0" err="1"/>
                  <a:t>wi</a:t>
                </a:r>
                <a:r>
                  <a:rPr lang="tr-TR" dirty="0"/>
                  <a:t>​) için başlangıç değeri sıfır yap: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tr-TR" dirty="0"/>
                  <a:t>Her bir eğitim örneği ⟨</a:t>
                </a:r>
                <a:r>
                  <a:rPr lang="tr-TR" dirty="0" err="1"/>
                  <a:t>x⃗,t</a:t>
                </a:r>
                <a:r>
                  <a:rPr lang="tr-TR" dirty="0"/>
                  <a:t>⟩\için:</a:t>
                </a: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tr-TR" dirty="0"/>
                  <a:t>Girdiyi (x⃗ ) modele ver ve modelin çıktısını (Z) hesapla.</a:t>
                </a: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tr-TR" dirty="0"/>
                  <a:t>Her bir doğrusal birim ağırlığı (</a:t>
                </a:r>
                <a:r>
                  <a:rPr lang="tr-TR" dirty="0" err="1"/>
                  <a:t>Wi</a:t>
                </a:r>
                <a:r>
                  <a:rPr lang="tr-TR" dirty="0"/>
                  <a:t>​) için: </a:t>
                </a: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el-GR" dirty="0"/>
                  <a:t>Δ</a:t>
                </a:r>
                <a:r>
                  <a:rPr lang="tr-TR" dirty="0" err="1"/>
                  <a:t>wi</a:t>
                </a:r>
                <a:r>
                  <a:rPr lang="tr-TR" dirty="0"/>
                  <a:t> ← </a:t>
                </a:r>
                <a:r>
                  <a:rPr lang="el-GR" dirty="0"/>
                  <a:t>Δ</a:t>
                </a:r>
                <a:r>
                  <a:rPr lang="tr-TR" dirty="0" err="1"/>
                  <a:t>wi</a:t>
                </a:r>
                <a:r>
                  <a:rPr lang="tr-TR" dirty="0"/>
                  <a:t> + </a:t>
                </a:r>
                <a:r>
                  <a:rPr lang="el-GR" dirty="0"/>
                  <a:t>η</a:t>
                </a:r>
                <a:r>
                  <a:rPr lang="tr-TR" dirty="0"/>
                  <a:t> </a:t>
                </a:r>
                <a:r>
                  <a:rPr lang="el-GR" dirty="0"/>
                  <a:t>⋅</a:t>
                </a:r>
                <a:r>
                  <a:rPr lang="tr-TR" dirty="0"/>
                  <a:t> </a:t>
                </a:r>
                <a:r>
                  <a:rPr lang="el-GR" dirty="0"/>
                  <a:t>(</a:t>
                </a:r>
                <a:r>
                  <a:rPr lang="tr-TR" dirty="0"/>
                  <a:t>t − o) ⋅xi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30504A0-D5CD-3872-9053-D7FADB83A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9711"/>
                <a:ext cx="10515600" cy="5887252"/>
              </a:xfrm>
              <a:blipFill>
                <a:blip r:embed="rId2"/>
                <a:stretch>
                  <a:fillRect l="-1101" t="-21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9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B03A18-4F16-3A92-3919-2914204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7E15F9-CA79-E628-372D-4C358309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( Veriyi Parçalara Böl)</a:t>
            </a:r>
          </a:p>
          <a:p>
            <a:r>
              <a:rPr lang="tr-TR" dirty="0" err="1"/>
              <a:t>Incremental</a:t>
            </a:r>
            <a:r>
              <a:rPr lang="tr-TR" dirty="0"/>
              <a:t>( </a:t>
            </a:r>
            <a:r>
              <a:rPr lang="tr-TR" dirty="0" err="1"/>
              <a:t>Batch_size</a:t>
            </a:r>
            <a:r>
              <a:rPr lang="tr-TR" dirty="0"/>
              <a:t> = 1)</a:t>
            </a:r>
          </a:p>
          <a:p>
            <a:r>
              <a:rPr lang="tr-TR" dirty="0" err="1"/>
              <a:t>Aktvasyon</a:t>
            </a:r>
            <a:r>
              <a:rPr lang="tr-TR" dirty="0"/>
              <a:t> Sürecindeki Tüm Fonksiyonlar Türevlenebilmeli</a:t>
            </a:r>
          </a:p>
          <a:p>
            <a:r>
              <a:rPr lang="tr-TR" dirty="0"/>
              <a:t>Tüm bu işlemler </a:t>
            </a:r>
            <a:r>
              <a:rPr lang="tr-TR" dirty="0" err="1"/>
              <a:t>loss</a:t>
            </a:r>
            <a:r>
              <a:rPr lang="tr-TR" dirty="0"/>
              <a:t> fonksiyonundan ilk girdi ağırlıklarına kadar uygulanır.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0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3A9183-D6BB-CE17-9A0B-91CA68E8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Geriye Yayılım Algoritması (</a:t>
            </a:r>
            <a:r>
              <a:rPr lang="tr-TR" dirty="0" err="1"/>
              <a:t>Backpropagation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) 1980’den Günümüze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81B4AD-4420-F7C9-92EF-FB5F0AD0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400" b="1" dirty="0"/>
              <a:t>1. Başlangıç: Ağırlıkların Başlatılması</a:t>
            </a:r>
          </a:p>
          <a:p>
            <a:pPr marL="0" indent="0">
              <a:buNone/>
            </a:pPr>
            <a:r>
              <a:rPr lang="tr-TR" sz="1400" dirty="0"/>
              <a:t>Tüm ağırlıklar </a:t>
            </a:r>
            <a:r>
              <a:rPr lang="tr-TR" sz="1400" dirty="0" err="1"/>
              <a:t>Wi,j</a:t>
            </a:r>
            <a:r>
              <a:rPr lang="tr-TR" sz="1400" dirty="0"/>
              <a:t> küçük rastgele değerlerle başlatılır.</a:t>
            </a:r>
          </a:p>
          <a:p>
            <a:pPr marL="0" indent="0">
              <a:buNone/>
            </a:pPr>
            <a:r>
              <a:rPr lang="tr-TR" sz="1400" b="1" dirty="0"/>
              <a:t>2. Eğitim Döngüsü</a:t>
            </a:r>
          </a:p>
          <a:p>
            <a:pPr marL="0" indent="0">
              <a:buNone/>
            </a:pPr>
            <a:r>
              <a:rPr lang="tr-TR" sz="1400" dirty="0"/>
              <a:t>Algoritma, bir sonlanma şartı (örneğin hata değeri belli bir eşiğin altına düşene kadar) sağlanana kadar çalıştırılır:</a:t>
            </a:r>
          </a:p>
          <a:p>
            <a:pPr marL="457200" lvl="1" indent="0">
              <a:buNone/>
            </a:pPr>
            <a:r>
              <a:rPr lang="tr-TR" sz="1400" dirty="0"/>
              <a:t>Her bir eğitim örneği için şu işlemleri yap:</a:t>
            </a:r>
          </a:p>
          <a:p>
            <a:pPr marL="0" indent="0">
              <a:buNone/>
            </a:pPr>
            <a:r>
              <a:rPr lang="tr-TR" sz="1400" b="1" dirty="0"/>
              <a:t>İleri Yayılım (</a:t>
            </a:r>
            <a:r>
              <a:rPr lang="tr-TR" sz="1400" b="1" dirty="0" err="1"/>
              <a:t>Forward</a:t>
            </a:r>
            <a:r>
              <a:rPr lang="tr-TR" sz="1400" b="1" dirty="0"/>
              <a:t> </a:t>
            </a:r>
            <a:r>
              <a:rPr lang="tr-TR" sz="1400" b="1" dirty="0" err="1"/>
              <a:t>Pass</a:t>
            </a:r>
            <a:r>
              <a:rPr lang="tr-TR" sz="1400" b="1" dirty="0"/>
              <a:t>)</a:t>
            </a:r>
          </a:p>
          <a:p>
            <a:pPr marL="0" indent="0">
              <a:buNone/>
            </a:pPr>
            <a:r>
              <a:rPr lang="tr-TR" sz="1400" b="1" dirty="0"/>
              <a:t>Eğitim verisini (girdi örneği)</a:t>
            </a:r>
            <a:r>
              <a:rPr lang="tr-TR" sz="1400" dirty="0"/>
              <a:t> ağa verin ve ağın çıktısını (</a:t>
            </a:r>
            <a:r>
              <a:rPr lang="tr-TR" sz="1400" dirty="0" err="1"/>
              <a:t>Zk</a:t>
            </a:r>
            <a:r>
              <a:rPr lang="tr-TR" sz="1400" dirty="0"/>
              <a:t>​) hesaplayın.</a:t>
            </a:r>
          </a:p>
          <a:p>
            <a:pPr marL="457200" lvl="1" indent="0">
              <a:buNone/>
            </a:pPr>
            <a:r>
              <a:rPr lang="tr-TR" sz="1400" dirty="0"/>
              <a:t>Bu, ağırlıklar ve girişler kullanılarak hesaplanan tahmin değeridir.</a:t>
            </a:r>
          </a:p>
          <a:p>
            <a:pPr marL="0" indent="0">
              <a:buNone/>
            </a:pPr>
            <a:r>
              <a:rPr lang="tr-TR" sz="1400" b="1" dirty="0"/>
              <a:t>Çıkış Katmanı İçin Hata Hesaplama</a:t>
            </a:r>
          </a:p>
          <a:p>
            <a:pPr marL="0" indent="0">
              <a:buNone/>
            </a:pPr>
            <a:r>
              <a:rPr lang="tr-TR" sz="1400" dirty="0"/>
              <a:t>Her bir </a:t>
            </a:r>
            <a:r>
              <a:rPr lang="tr-TR" sz="1400" b="1" dirty="0"/>
              <a:t>çıkış birimi k</a:t>
            </a:r>
            <a:r>
              <a:rPr lang="tr-TR" sz="1400" dirty="0"/>
              <a:t> için hata ( </a:t>
            </a:r>
            <a:r>
              <a:rPr lang="el-GR" sz="1400" dirty="0"/>
              <a:t>δ</a:t>
            </a:r>
            <a:r>
              <a:rPr lang="tr-TR" sz="1400" dirty="0"/>
              <a:t>k​) şu şekilde hesaplanır:</a:t>
            </a:r>
          </a:p>
          <a:p>
            <a:pPr marL="0" indent="0">
              <a:buNone/>
            </a:pPr>
            <a:r>
              <a:rPr lang="el-GR" sz="1400" dirty="0"/>
              <a:t>Δ</a:t>
            </a:r>
            <a:r>
              <a:rPr lang="tr-TR" sz="1400" dirty="0"/>
              <a:t>k ← </a:t>
            </a:r>
            <a:r>
              <a:rPr lang="tr-TR" sz="1400" dirty="0" err="1"/>
              <a:t>Zk</a:t>
            </a:r>
            <a:r>
              <a:rPr lang="tr-TR" sz="1400" dirty="0"/>
              <a:t>(1 − </a:t>
            </a:r>
            <a:r>
              <a:rPr lang="tr-TR" sz="1400" dirty="0" err="1"/>
              <a:t>Zk</a:t>
            </a:r>
            <a:r>
              <a:rPr lang="tr-TR" sz="1400" dirty="0"/>
              <a:t>) (</a:t>
            </a:r>
            <a:r>
              <a:rPr lang="tr-TR" sz="1400" dirty="0" err="1"/>
              <a:t>Tk</a:t>
            </a:r>
            <a:r>
              <a:rPr lang="tr-TR" sz="1400" dirty="0"/>
              <a:t>  − </a:t>
            </a:r>
            <a:r>
              <a:rPr lang="tr-TR" sz="1400" dirty="0" err="1"/>
              <a:t>Zk</a:t>
            </a:r>
            <a:r>
              <a:rPr lang="tr-TR" sz="1400" dirty="0"/>
              <a:t>) Gerçek hedef değer.(AF = Sigmoid ile </a:t>
            </a:r>
            <a:r>
              <a:rPr lang="tr-TR" sz="1400" dirty="0" err="1"/>
              <a:t>Gradient</a:t>
            </a:r>
            <a:r>
              <a:rPr lang="tr-TR" sz="1400" dirty="0"/>
              <a:t> )</a:t>
            </a:r>
          </a:p>
          <a:p>
            <a:pPr marL="0" indent="0">
              <a:buNone/>
            </a:pPr>
            <a:r>
              <a:rPr lang="tr-TR" sz="1400" dirty="0" err="1"/>
              <a:t>Zk</a:t>
            </a:r>
            <a:r>
              <a:rPr lang="tr-TR" sz="1400" dirty="0"/>
              <a:t> : Modelin tahmini çıktısı.</a:t>
            </a:r>
          </a:p>
          <a:p>
            <a:pPr marL="0" indent="0">
              <a:buNone/>
            </a:pPr>
            <a:r>
              <a:rPr lang="tr-TR" sz="1400" dirty="0" err="1"/>
              <a:t>Zk</a:t>
            </a:r>
            <a:r>
              <a:rPr lang="tr-TR" sz="1400" dirty="0"/>
              <a:t> (1 − </a:t>
            </a:r>
            <a:r>
              <a:rPr lang="tr-TR" sz="1400" dirty="0" err="1"/>
              <a:t>Zk</a:t>
            </a:r>
            <a:r>
              <a:rPr lang="tr-TR" sz="1400" dirty="0"/>
              <a:t>) Sigmoid aktivasyon fonksiyonunun türevi.</a:t>
            </a:r>
          </a:p>
          <a:p>
            <a:pPr marL="0" indent="0">
              <a:buNone/>
            </a:pPr>
            <a:r>
              <a:rPr lang="tr-TR" sz="1400" b="1" dirty="0"/>
              <a:t>Açıklama:</a:t>
            </a:r>
            <a:r>
              <a:rPr lang="tr-TR" sz="1400" dirty="0"/>
              <a:t> Bu hata değeri, çıkış birimindeki tahmin hatasını temsil eder.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54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84FB8-D9C3-F618-C5D0-BE063D70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Gizli Katman İçin Hata Hesaplama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267E22-EE8C-C18C-9C13-FBD35EFA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bir </a:t>
            </a:r>
            <a:r>
              <a:rPr lang="tr-TR" b="1" dirty="0"/>
              <a:t>gizli birim h için </a:t>
            </a:r>
            <a:r>
              <a:rPr lang="tr-TR" dirty="0"/>
              <a:t> hata (</a:t>
            </a:r>
            <a:r>
              <a:rPr lang="el-GR" dirty="0"/>
              <a:t>δ</a:t>
            </a:r>
            <a:r>
              <a:rPr lang="tr-TR" dirty="0"/>
              <a:t>h​) şu şekilde hesaplanır: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tr-TR" dirty="0"/>
              <a:t>h ← </a:t>
            </a:r>
            <a:r>
              <a:rPr lang="tr-TR" dirty="0" err="1"/>
              <a:t>Zh</a:t>
            </a:r>
            <a:r>
              <a:rPr lang="tr-TR" dirty="0"/>
              <a:t> (1 − </a:t>
            </a:r>
            <a:r>
              <a:rPr lang="tr-TR" dirty="0" err="1"/>
              <a:t>Zh</a:t>
            </a:r>
            <a:r>
              <a:rPr lang="tr-TR" dirty="0"/>
              <a:t>)∑ </a:t>
            </a:r>
            <a:r>
              <a:rPr lang="tr-TR" dirty="0" err="1"/>
              <a:t>Wh,k</a:t>
            </a:r>
            <a:r>
              <a:rPr lang="el-GR" dirty="0"/>
              <a:t>δ</a:t>
            </a:r>
            <a:r>
              <a:rPr lang="tr-TR" dirty="0"/>
              <a:t>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Zh</a:t>
            </a:r>
            <a:r>
              <a:rPr lang="tr-TR" dirty="0"/>
              <a:t>​: Gizli birimdeki aktivasyon çıktısı.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Wh,k</a:t>
            </a:r>
            <a:r>
              <a:rPr lang="tr-TR" dirty="0"/>
              <a:t> : Gizli katman ile çıkış katmanı arasındaki ağırlık.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tr-TR" dirty="0"/>
              <a:t>k : Çıkış katmanı için hata.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Zh</a:t>
            </a:r>
            <a:r>
              <a:rPr lang="tr-TR" dirty="0"/>
              <a:t> (1 − </a:t>
            </a:r>
            <a:r>
              <a:rPr lang="tr-TR" dirty="0" err="1"/>
              <a:t>Zh</a:t>
            </a:r>
            <a:r>
              <a:rPr lang="tr-TR" dirty="0"/>
              <a:t>): Sigmoid Türevi</a:t>
            </a:r>
          </a:p>
          <a:p>
            <a:r>
              <a:rPr lang="tr-TR" b="1" dirty="0"/>
              <a:t>Açıklama:</a:t>
            </a:r>
            <a:r>
              <a:rPr lang="tr-TR" dirty="0"/>
              <a:t> Gizli katmanın hatası, çıkış katmanındaki hataların geri yayılması ile hesaplanır.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870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6965F-E9DA-EA80-37AE-A81F666D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Çıktıları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060D2D-2EF1-DAC1-B1E7-6075F7D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Farklı Yönlendirilmiş Grafiklere Kolayca Genelleştirilebilir</a:t>
            </a:r>
          </a:p>
          <a:p>
            <a:r>
              <a:rPr lang="tr-TR" dirty="0"/>
              <a:t>Yerel Minimum Bulur</a:t>
            </a:r>
          </a:p>
          <a:p>
            <a:r>
              <a:rPr lang="tr-TR" dirty="0"/>
              <a:t>Eğitim Yavaş Olabilir	</a:t>
            </a:r>
          </a:p>
          <a:p>
            <a:r>
              <a:rPr lang="tr-TR" dirty="0"/>
              <a:t>Eğitim Verilerindeki Hataları Minimize Eder</a:t>
            </a:r>
          </a:p>
          <a:p>
            <a:r>
              <a:rPr lang="tr-TR" dirty="0"/>
              <a:t>Eğitim Yavaş Olabilir</a:t>
            </a:r>
          </a:p>
          <a:p>
            <a:r>
              <a:rPr lang="tr-TR" dirty="0"/>
              <a:t>Eğitimden Sonra Kullanım Çok Hızlıdır</a:t>
            </a:r>
          </a:p>
          <a:p>
            <a:r>
              <a:rPr lang="tr-TR" dirty="0"/>
              <a:t>Tüm sürekli fonksiyonları temsil edebilir???(Evrensel Yakınsama Teorisi)</a:t>
            </a:r>
          </a:p>
        </p:txBody>
      </p:sp>
    </p:spTree>
    <p:extLst>
      <p:ext uri="{BB962C8B-B14F-4D97-AF65-F5344CB8AC3E}">
        <p14:creationId xmlns:p14="http://schemas.microsoft.com/office/powerpoint/2010/main" val="23812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912D447-131C-5470-5FC9-CBED19C2A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256" y="2284248"/>
            <a:ext cx="6198856" cy="255935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Perceptron</a:t>
            </a:r>
            <a:r>
              <a:rPr lang="tr-TR" b="0" i="0" dirty="0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 teorisini Frank </a:t>
            </a:r>
            <a:r>
              <a:rPr lang="tr-TR" b="0" i="0" dirty="0" err="1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Rosenblatt</a:t>
            </a:r>
            <a:r>
              <a:rPr lang="tr-TR" b="0" i="0" dirty="0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 tarafından 1958 yılında Cornell Havacılık Laboratuvarında bir yayın ile duyuruldu</a:t>
            </a:r>
            <a:endParaRPr lang="tr-TR" dirty="0"/>
          </a:p>
        </p:txBody>
      </p:sp>
      <p:pic>
        <p:nvPicPr>
          <p:cNvPr id="5" name="Resim 4" descr="metin, adam, insan, iç mekan, insan yüzü içeren bir resim&#10;&#10;Açıklama otomatik olarak oluşturuldu">
            <a:extLst>
              <a:ext uri="{FF2B5EF4-FFF2-40B4-BE49-F238E27FC236}">
                <a16:creationId xmlns:a16="http://schemas.microsoft.com/office/drawing/2014/main" id="{FD3D1B94-C02B-A2E8-E11B-8E5BAC03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2" y="624689"/>
            <a:ext cx="3794921" cy="49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diyagram, çizgi, taslak, çizim içeren bir resim&#10;&#10;Açıklama otomatik olarak oluşturuldu">
            <a:extLst>
              <a:ext uri="{FF2B5EF4-FFF2-40B4-BE49-F238E27FC236}">
                <a16:creationId xmlns:a16="http://schemas.microsoft.com/office/drawing/2014/main" id="{7A27691B-517B-5615-4460-B4324FF5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10" y="882652"/>
            <a:ext cx="7777606" cy="463537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9B0B6FD-42CE-E422-16E7-D24FC2E032D2}"/>
              </a:ext>
            </a:extLst>
          </p:cNvPr>
          <p:cNvSpPr txBox="1"/>
          <p:nvPr/>
        </p:nvSpPr>
        <p:spPr>
          <a:xfrm>
            <a:off x="570368" y="1131683"/>
            <a:ext cx="318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Wi</a:t>
            </a:r>
            <a:r>
              <a:rPr lang="tr-TR" dirty="0"/>
              <a:t> = Nöronların Ağırlıklar</a:t>
            </a:r>
          </a:p>
          <a:p>
            <a:r>
              <a:rPr lang="tr-TR" dirty="0" err="1"/>
              <a:t>Xi</a:t>
            </a:r>
            <a:r>
              <a:rPr lang="tr-TR" dirty="0"/>
              <a:t> = </a:t>
            </a:r>
            <a:r>
              <a:rPr lang="tr-TR" dirty="0" err="1"/>
              <a:t>Noranların</a:t>
            </a:r>
            <a:r>
              <a:rPr lang="tr-TR" dirty="0"/>
              <a:t> girdileri</a:t>
            </a:r>
          </a:p>
          <a:p>
            <a:r>
              <a:rPr lang="tr-TR" dirty="0"/>
              <a:t>B = </a:t>
            </a:r>
            <a:r>
              <a:rPr lang="tr-TR" dirty="0" err="1"/>
              <a:t>bias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A69968-E446-7785-9D87-A1BAC221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7" y="2245260"/>
            <a:ext cx="4461961" cy="2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B19A7-6ACE-51C1-34ED-0BE3E4C4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Perceptron</a:t>
            </a:r>
            <a:r>
              <a:rPr lang="tr-TR" dirty="0"/>
              <a:t> Öğrenme Algoritması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1F4B3E6-BBCA-DFD8-69EC-8524EF4FA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𝐿𝑒𝑎𝑟𝑛𝑖𝑛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𝑇𝑎h𝑚𝑖𝑛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𝑦𝑒𝑛𝑖𝑊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X = Veri noktasındaki girdi değeri</a:t>
                </a:r>
              </a:p>
              <a:p>
                <a:pPr marL="0" indent="0">
                  <a:buNone/>
                </a:pPr>
                <a:r>
                  <a:rPr lang="tr-TR" dirty="0"/>
                  <a:t>W = Girdilerin Ağırlıkları</a:t>
                </a:r>
              </a:p>
              <a:p>
                <a:pPr marL="0" indent="0">
                  <a:buNone/>
                </a:pPr>
                <a:r>
                  <a:rPr lang="tr-TR" dirty="0"/>
                  <a:t>Öğrenme Oranı = Öğrenmenin hızını belirleyen bir sabit çarpan</a:t>
                </a:r>
              </a:p>
              <a:p>
                <a:pPr marL="0" indent="0">
                  <a:buNone/>
                </a:pPr>
                <a:r>
                  <a:rPr lang="tr-TR" dirty="0"/>
                  <a:t>Gerçek = Veri noktasının etiketi</a:t>
                </a:r>
              </a:p>
              <a:p>
                <a:pPr marL="0" indent="0">
                  <a:buNone/>
                </a:pPr>
                <a:r>
                  <a:rPr lang="tr-TR" dirty="0"/>
                  <a:t>Tahmin = Modelin tahmin ettiği sonuç</a:t>
                </a:r>
              </a:p>
              <a:p>
                <a:pPr marL="0" indent="0">
                  <a:buNone/>
                </a:pPr>
                <a:r>
                  <a:rPr lang="tr-TR" dirty="0"/>
                  <a:t>Peki Çok sınıflı sınıflandırma?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1F4B3E6-BBCA-DFD8-69EC-8524EF4FA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3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diyagram, teknik çizim, çizgi, plan içeren bir resim&#10;&#10;Açıklama otomatik olarak oluşturuldu">
            <a:extLst>
              <a:ext uri="{FF2B5EF4-FFF2-40B4-BE49-F238E27FC236}">
                <a16:creationId xmlns:a16="http://schemas.microsoft.com/office/drawing/2014/main" id="{B80C2F72-5DAC-ECF0-D4E5-AB56CF129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31" y="1437220"/>
            <a:ext cx="9032437" cy="5055655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9207DC-0403-58AE-A0A0-89630C9A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Bazı Problemler</a:t>
            </a:r>
          </a:p>
        </p:txBody>
      </p:sp>
    </p:spTree>
    <p:extLst>
      <p:ext uri="{BB962C8B-B14F-4D97-AF65-F5344CB8AC3E}">
        <p14:creationId xmlns:p14="http://schemas.microsoft.com/office/powerpoint/2010/main" val="18506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839C0516-EAEC-9D92-6BCA-9A8EED9E2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77" y="478516"/>
            <a:ext cx="8416046" cy="5900967"/>
          </a:xfrm>
        </p:spPr>
      </p:pic>
    </p:spTree>
    <p:extLst>
      <p:ext uri="{BB962C8B-B14F-4D97-AF65-F5344CB8AC3E}">
        <p14:creationId xmlns:p14="http://schemas.microsoft.com/office/powerpoint/2010/main" val="16689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B30D9-CD44-406E-DB6E-27322C04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Sinir Ağları</a:t>
            </a:r>
          </a:p>
        </p:txBody>
      </p:sp>
      <p:pic>
        <p:nvPicPr>
          <p:cNvPr id="5" name="İçerik Yer Tutucusu 4" descr="kış, ince dal, kar tanesi, ağaç içeren bir resim&#10;&#10;Açıklama otomatik olarak oluşturuldu">
            <a:extLst>
              <a:ext uri="{FF2B5EF4-FFF2-40B4-BE49-F238E27FC236}">
                <a16:creationId xmlns:a16="http://schemas.microsoft.com/office/drawing/2014/main" id="{ABE405ED-169B-E54F-F234-D909D510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56953"/>
            <a:ext cx="4793055" cy="3385415"/>
          </a:xfrm>
        </p:spPr>
      </p:pic>
      <p:pic>
        <p:nvPicPr>
          <p:cNvPr id="7" name="Resim 6" descr="kalıp, desen, düzen, taslak, çizgi, simetri, bakışım içeren bir resim&#10;&#10;Açıklama otomatik olarak oluşturuldu">
            <a:extLst>
              <a:ext uri="{FF2B5EF4-FFF2-40B4-BE49-F238E27FC236}">
                <a16:creationId xmlns:a16="http://schemas.microsoft.com/office/drawing/2014/main" id="{189AD9EA-7D6A-D7F6-37CC-22870DDD1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55" y="1756953"/>
            <a:ext cx="6246892" cy="34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17FA16-8F3C-A2C8-0CCE-14362E85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Benzerlikler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1228DF-40F8-D16E-5A2F-B9658D23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NNN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Nöron anahtarlama süresi ~ 0.001 saniye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Nöron sayısı ~ 10¹⁰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Her nöron için bağlantı sayısı ~ 10^(5~4)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Sahne tanıma süresi ~ 0.1 saniye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100 kez tekrarlama yeterli değil</a:t>
            </a:r>
            <a:br>
              <a:rPr lang="tr-TR" sz="1600" b="1" dirty="0"/>
            </a:br>
            <a:r>
              <a:rPr lang="tr-TR" sz="1600" b="1" dirty="0"/>
              <a:t>→ Çok fazla paralel hesaplama gerçekleşiyor.</a:t>
            </a:r>
          </a:p>
          <a:p>
            <a:pPr marL="0" indent="0">
              <a:buNone/>
            </a:pPr>
            <a:r>
              <a:rPr lang="tr-TR" sz="1600" b="1" dirty="0"/>
              <a:t>ANN</a:t>
            </a:r>
          </a:p>
          <a:p>
            <a:r>
              <a:rPr lang="tr-TR" sz="1600" b="1" dirty="0"/>
              <a:t>Çok Sayıda Birbirine Bağlı </a:t>
            </a:r>
            <a:r>
              <a:rPr lang="tr-TR" sz="1600" b="1" dirty="0" err="1"/>
              <a:t>perceptron</a:t>
            </a:r>
            <a:endParaRPr lang="tr-TR" sz="1600" b="1" dirty="0"/>
          </a:p>
          <a:p>
            <a:r>
              <a:rPr lang="tr-TR" sz="1600" b="1" dirty="0"/>
              <a:t>Paralel Sistem Tasarımı</a:t>
            </a:r>
          </a:p>
          <a:p>
            <a:r>
              <a:rPr lang="tr-TR" sz="1600" b="1" dirty="0"/>
              <a:t>Otomatik Ağırlık Ayarlama</a:t>
            </a:r>
          </a:p>
        </p:txBody>
      </p:sp>
    </p:spTree>
    <p:extLst>
      <p:ext uri="{BB962C8B-B14F-4D97-AF65-F5344CB8AC3E}">
        <p14:creationId xmlns:p14="http://schemas.microsoft.com/office/powerpoint/2010/main" val="352522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75822-65DB-A45E-82E2-673D2092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ANN Yapısı, Eğitimi ve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29A92A-7CB6-B422-ACE2-3183ADFB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Hata Fonksiyonu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400" dirty="0"/>
              <a:t>Gradyan Vektörü</a:t>
            </a:r>
          </a:p>
          <a:p>
            <a:pPr marL="0" indent="0">
              <a:buNone/>
            </a:pPr>
            <a:r>
              <a:rPr lang="tr-TR" sz="1400" dirty="0"/>
              <a:t>değişimin en yüksek olduğu</a:t>
            </a:r>
          </a:p>
          <a:p>
            <a:pPr marL="0" indent="0">
              <a:buNone/>
            </a:pPr>
            <a:r>
              <a:rPr lang="tr-TR" sz="1400" dirty="0"/>
              <a:t>Yönü gösterir.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23B5A57-DC9F-5589-E441-A677B1BD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3" y="2491936"/>
            <a:ext cx="4381500" cy="10572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C3B87DD-97CB-0D14-1D3E-2E252323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99" y="1314451"/>
            <a:ext cx="7442405" cy="554354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CCB69AD-6411-10C9-C77D-22DC4B28DFAB}"/>
              </a:ext>
            </a:extLst>
          </p:cNvPr>
          <p:cNvSpPr txBox="1"/>
          <p:nvPr/>
        </p:nvSpPr>
        <p:spPr>
          <a:xfrm>
            <a:off x="5812325" y="1158844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Hata Fonksiyonu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4646B58-B0CB-7623-F4A5-1A4DAA27516F}"/>
              </a:ext>
            </a:extLst>
          </p:cNvPr>
          <p:cNvSpPr txBox="1"/>
          <p:nvPr/>
        </p:nvSpPr>
        <p:spPr>
          <a:xfrm>
            <a:off x="9271968" y="1692535"/>
            <a:ext cx="253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İteratif olarak gradyanları bul ve</a:t>
            </a:r>
          </a:p>
          <a:p>
            <a:r>
              <a:rPr lang="tr-TR" dirty="0"/>
              <a:t>düşüşün en yüksek olduğu yöne doğru ilerle</a:t>
            </a:r>
          </a:p>
        </p:txBody>
      </p:sp>
    </p:spTree>
    <p:extLst>
      <p:ext uri="{BB962C8B-B14F-4D97-AF65-F5344CB8AC3E}">
        <p14:creationId xmlns:p14="http://schemas.microsoft.com/office/powerpoint/2010/main" val="422603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650</Words>
  <Application>Microsoft Office PowerPoint</Application>
  <PresentationFormat>Geniş ekran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Roboto</vt:lpstr>
      <vt:lpstr>Office Teması</vt:lpstr>
      <vt:lpstr>Perceptron Teorisi ve Yapay Sinir Ağları</vt:lpstr>
      <vt:lpstr>PowerPoint Sunusu</vt:lpstr>
      <vt:lpstr>PowerPoint Sunusu</vt:lpstr>
      <vt:lpstr>Perceptron Öğrenme Algoritması </vt:lpstr>
      <vt:lpstr>Bazı Problemler</vt:lpstr>
      <vt:lpstr>PowerPoint Sunusu</vt:lpstr>
      <vt:lpstr>Yapay Sinir Ağları</vt:lpstr>
      <vt:lpstr>Benzerlikler </vt:lpstr>
      <vt:lpstr>ANN Yapısı, Eğitimi ve Gradient Descent </vt:lpstr>
      <vt:lpstr>PowerPoint Sunusu</vt:lpstr>
      <vt:lpstr>PowerPoint Sunusu</vt:lpstr>
      <vt:lpstr>Gradient Descent</vt:lpstr>
      <vt:lpstr>Geriye Yayılım Algoritması (Backpropagation Algorithm) 1980’den Günümüze</vt:lpstr>
      <vt:lpstr>Gizli Katman İçin Hata Hesaplama</vt:lpstr>
      <vt:lpstr>Kullanım Çıktıları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Özdemir</dc:creator>
  <cp:lastModifiedBy>Muhammet Özdemir</cp:lastModifiedBy>
  <cp:revision>26</cp:revision>
  <dcterms:created xsi:type="dcterms:W3CDTF">2024-11-26T08:51:30Z</dcterms:created>
  <dcterms:modified xsi:type="dcterms:W3CDTF">2024-11-29T15:55:02Z</dcterms:modified>
</cp:coreProperties>
</file>