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fa8bd0682_1_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fa8bd0682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fb1656cd0_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fb1656cd0_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fb1656cd0_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fb1656cd0_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fef53e0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fef53e0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fb1656cd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fb1656cd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fb1656cd0_9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fb1656cd0_9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fa8bd0682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fa8bd0682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fa8bd067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fa8bd067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fb1656cd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fb1656cd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fb1656cd0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fb1656cd0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Key(K) matrix is a learnable parametric matrix,  The Value(V) matrix contains k memory value vectors of d dimension. Fixed-size space R(k*d). This unbalanced mechanism emphasizes learning better input dependent values to match with input dependent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linear kernel to cancel out the length dimension. Use 2 W </a:t>
            </a:r>
            <a:r>
              <a:rPr lang="en"/>
              <a:t>matrices </a:t>
            </a:r>
            <a:r>
              <a:rPr lang="en"/>
              <a:t>to project source information into k global memory </a:t>
            </a:r>
            <a:r>
              <a:rPr lang="en"/>
              <a:t>value</a:t>
            </a:r>
            <a:r>
              <a:rPr lang="en"/>
              <a:t> vectors, LN is layer normalization, which makes the training robust. To control magnitude of V, multiply the V by scaling factor of 1/M which </a:t>
            </a:r>
            <a:r>
              <a:rPr lang="en"/>
              <a:t>replace</a:t>
            </a:r>
            <a:r>
              <a:rPr lang="en"/>
              <a:t> the h in the original attention </a:t>
            </a:r>
            <a:r>
              <a:rPr lang="en"/>
              <a:t>mechanism </a:t>
            </a:r>
            <a:r>
              <a:rPr lang="en"/>
              <a:t>and </a:t>
            </a:r>
            <a:r>
              <a:rPr lang="en"/>
              <a:t>independent</a:t>
            </a:r>
            <a:r>
              <a:rPr lang="en"/>
              <a:t> from the input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using new proposed methods, we can just take the </a:t>
            </a:r>
            <a:r>
              <a:rPr lang="en"/>
              <a:t>average</a:t>
            </a:r>
            <a:r>
              <a:rPr lang="en"/>
              <a:t> of every </a:t>
            </a:r>
            <a:r>
              <a:rPr lang="en"/>
              <a:t>attention</a:t>
            </a:r>
            <a:r>
              <a:rPr lang="en"/>
              <a:t> head.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fb1656cd0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fb1656cd0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time we calculate V, we add a new value into the summation, which can be transformed into a rolling sum of Vi comparing to Vi-1 stored in cached memory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b1656cd0_9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fb1656cd0_9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Key(K) matrix is a learnable parametric matrix,  The Value(V) matrix contains k memory value vectors of d dimension. Fixed-size space R(k*d). This unbalanced mechanism emphasizes learning better input dependent values to match with input dependent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linear kernel to cancel out the length dimension. Use 2 W matrices to project source information into k global memory value vectors, LN is layer normalization, which makes the training robust. To control magnitude of V, multiply the V by scaling factor of 1/M which replace the h in the original attention mechanism and independent from the input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using new proposed methods, we can just take the average of every attention head.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fb1656cd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fb1656cd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fb1656cd0_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fb1656cd0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fb1656cd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fb1656cd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Final Report </a:t>
            </a:r>
            <a:endParaRPr/>
          </a:p>
          <a:p>
            <a:pPr indent="0" lvl="0" marL="0" rtl="0" algn="ctr">
              <a:spcBef>
                <a:spcPts val="0"/>
              </a:spcBef>
              <a:spcAft>
                <a:spcPts val="0"/>
              </a:spcAft>
              <a:buNone/>
            </a:pPr>
            <a:r>
              <a:rPr lang="en"/>
              <a:t>Group 5</a:t>
            </a:r>
            <a:endParaRPr/>
          </a:p>
        </p:txBody>
      </p:sp>
      <p:sp>
        <p:nvSpPr>
          <p:cNvPr id="132" name="Google Shape;132;p25"/>
          <p:cNvSpPr txBox="1"/>
          <p:nvPr>
            <p:ph idx="1" type="subTitle"/>
          </p:nvPr>
        </p:nvSpPr>
        <p:spPr>
          <a:xfrm>
            <a:off x="467927" y="33643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By Libang Xia,  Yaqi Hu,  Luoyuan Zhang,  Zhaojin Yin,  Gonglin Chen</a:t>
            </a:r>
            <a:endParaRPr sz="17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Discussion - Extended Work Result</a:t>
            </a:r>
            <a:endParaRPr/>
          </a:p>
        </p:txBody>
      </p:sp>
      <p:sp>
        <p:nvSpPr>
          <p:cNvPr id="198" name="Google Shape;198;p34"/>
          <p:cNvSpPr txBox="1"/>
          <p:nvPr/>
        </p:nvSpPr>
        <p:spPr>
          <a:xfrm>
            <a:off x="5780000" y="1728050"/>
            <a:ext cx="3128400" cy="28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Lato"/>
                <a:ea typeface="Lato"/>
                <a:cs typeface="Lato"/>
                <a:sym typeface="Lato"/>
              </a:rPr>
              <a:t>For the extended work, which shows the similar result like the reproduced result above. </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a:p>
            <a:pPr indent="0" lvl="0" marL="0" rtl="0" algn="l">
              <a:spcBef>
                <a:spcPts val="0"/>
              </a:spcBef>
              <a:spcAft>
                <a:spcPts val="0"/>
              </a:spcAft>
              <a:buNone/>
            </a:pPr>
            <a:r>
              <a:rPr lang="en" sz="1700">
                <a:solidFill>
                  <a:schemeClr val="accent1"/>
                </a:solidFill>
                <a:latin typeface="Lato"/>
                <a:ea typeface="Lato"/>
                <a:cs typeface="Lato"/>
                <a:sym typeface="Lato"/>
              </a:rPr>
              <a:t>However, as the Colab A100 GPU memory limit is 40G, we cannot run it with transformer on Colab, but we do believe that it could train longer, and has a larger model size.</a:t>
            </a:r>
            <a:endParaRPr sz="1700">
              <a:solidFill>
                <a:schemeClr val="accent1"/>
              </a:solidFill>
              <a:latin typeface="Lato"/>
              <a:ea typeface="Lato"/>
              <a:cs typeface="Lato"/>
              <a:sym typeface="Lato"/>
            </a:endParaRPr>
          </a:p>
        </p:txBody>
      </p:sp>
      <p:pic>
        <p:nvPicPr>
          <p:cNvPr id="199" name="Google Shape;199;p34"/>
          <p:cNvPicPr preferRelativeResize="0"/>
          <p:nvPr/>
        </p:nvPicPr>
        <p:blipFill>
          <a:blip r:embed="rId3">
            <a:alphaModFix/>
          </a:blip>
          <a:stretch>
            <a:fillRect/>
          </a:stretch>
        </p:blipFill>
        <p:spPr>
          <a:xfrm>
            <a:off x="95525" y="2504188"/>
            <a:ext cx="5603225" cy="133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Discussion - Q&amp;A System Result</a:t>
            </a:r>
            <a:endParaRPr/>
          </a:p>
        </p:txBody>
      </p:sp>
      <p:sp>
        <p:nvSpPr>
          <p:cNvPr id="205" name="Google Shape;205;p35"/>
          <p:cNvSpPr txBox="1"/>
          <p:nvPr/>
        </p:nvSpPr>
        <p:spPr>
          <a:xfrm>
            <a:off x="506500" y="3118550"/>
            <a:ext cx="8312400" cy="18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Lato"/>
                <a:ea typeface="Lato"/>
                <a:cs typeface="Lato"/>
                <a:sym typeface="Lato"/>
              </a:rPr>
              <a:t>From the training result shown in Table.4. The vanilla transformer takes about one hour to converge. Surprisingly, when we replace the vanilla transformer with Memsizer, it only take about ten minutes to converge. </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a:p>
            <a:pPr indent="0" lvl="0" marL="0" rtl="0" algn="l">
              <a:spcBef>
                <a:spcPts val="0"/>
              </a:spcBef>
              <a:spcAft>
                <a:spcPts val="0"/>
              </a:spcAft>
              <a:buNone/>
            </a:pPr>
            <a:r>
              <a:rPr lang="en" sz="1700">
                <a:solidFill>
                  <a:schemeClr val="accent1"/>
                </a:solidFill>
                <a:latin typeface="Lato"/>
                <a:ea typeface="Lato"/>
                <a:cs typeface="Lato"/>
                <a:sym typeface="Lato"/>
              </a:rPr>
              <a:t>From the results, it shows again that the MemSizer is efficient in memory usage and can save training time.</a:t>
            </a:r>
            <a:endParaRPr sz="1700">
              <a:solidFill>
                <a:schemeClr val="accent1"/>
              </a:solidFill>
              <a:latin typeface="Lato"/>
              <a:ea typeface="Lato"/>
              <a:cs typeface="Lato"/>
              <a:sym typeface="Lato"/>
            </a:endParaRPr>
          </a:p>
        </p:txBody>
      </p:sp>
      <p:pic>
        <p:nvPicPr>
          <p:cNvPr id="206" name="Google Shape;206;p35"/>
          <p:cNvPicPr preferRelativeResize="0"/>
          <p:nvPr/>
        </p:nvPicPr>
        <p:blipFill>
          <a:blip r:embed="rId3">
            <a:alphaModFix/>
          </a:blip>
          <a:stretch>
            <a:fillRect/>
          </a:stretch>
        </p:blipFill>
        <p:spPr>
          <a:xfrm>
            <a:off x="373775" y="1890650"/>
            <a:ext cx="5666250" cy="119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UI</a:t>
            </a:r>
            <a:r>
              <a:rPr lang="en"/>
              <a:t> - Q&amp;A System</a:t>
            </a:r>
            <a:endParaRPr/>
          </a:p>
        </p:txBody>
      </p:sp>
      <p:sp>
        <p:nvSpPr>
          <p:cNvPr id="212" name="Google Shape;212;p36"/>
          <p:cNvSpPr txBox="1"/>
          <p:nvPr>
            <p:ph idx="1" type="body"/>
          </p:nvPr>
        </p:nvSpPr>
        <p:spPr>
          <a:xfrm>
            <a:off x="846075" y="1822475"/>
            <a:ext cx="3178800" cy="13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design and implement a Web UI for our Q&amp;A system.</a:t>
            </a:r>
            <a:endParaRPr/>
          </a:p>
          <a:p>
            <a:pPr indent="0" lvl="0" marL="0" rtl="0" algn="l">
              <a:spcBef>
                <a:spcPts val="1200"/>
              </a:spcBef>
              <a:spcAft>
                <a:spcPts val="1200"/>
              </a:spcAft>
              <a:buNone/>
            </a:pPr>
            <a:r>
              <a:rPr lang="en"/>
              <a:t>The user can choose between Memsizer and Vanilla </a:t>
            </a:r>
            <a:r>
              <a:rPr lang="en"/>
              <a:t>Transformer</a:t>
            </a:r>
            <a:r>
              <a:rPr lang="en"/>
              <a:t>. </a:t>
            </a:r>
            <a:endParaRPr/>
          </a:p>
        </p:txBody>
      </p:sp>
      <p:pic>
        <p:nvPicPr>
          <p:cNvPr id="213" name="Google Shape;213;p36"/>
          <p:cNvPicPr preferRelativeResize="0"/>
          <p:nvPr/>
        </p:nvPicPr>
        <p:blipFill>
          <a:blip r:embed="rId3">
            <a:alphaModFix/>
          </a:blip>
          <a:stretch>
            <a:fillRect/>
          </a:stretch>
        </p:blipFill>
        <p:spPr>
          <a:xfrm>
            <a:off x="918363" y="3009275"/>
            <a:ext cx="2945575" cy="1902350"/>
          </a:xfrm>
          <a:prstGeom prst="rect">
            <a:avLst/>
          </a:prstGeom>
          <a:noFill/>
          <a:ln>
            <a:noFill/>
          </a:ln>
        </p:spPr>
      </p:pic>
      <p:pic>
        <p:nvPicPr>
          <p:cNvPr id="214" name="Google Shape;214;p36"/>
          <p:cNvPicPr preferRelativeResize="0"/>
          <p:nvPr/>
        </p:nvPicPr>
        <p:blipFill>
          <a:blip r:embed="rId4">
            <a:alphaModFix/>
          </a:blip>
          <a:stretch>
            <a:fillRect/>
          </a:stretch>
        </p:blipFill>
        <p:spPr>
          <a:xfrm>
            <a:off x="3908250" y="1266868"/>
            <a:ext cx="5114150" cy="34031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20" name="Google Shape;220;p37"/>
          <p:cNvSpPr txBox="1"/>
          <p:nvPr>
            <p:ph idx="1" type="body"/>
          </p:nvPr>
        </p:nvSpPr>
        <p:spPr>
          <a:xfrm>
            <a:off x="590975" y="1947350"/>
            <a:ext cx="8346000" cy="28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To Draw a conclusion for our project, we first reproduced the MemSizer result with two datasets introduced in the paper. (Only using small piece of them). </a:t>
            </a:r>
            <a:endParaRPr sz="1700"/>
          </a:p>
          <a:p>
            <a:pPr indent="0" lvl="0" marL="0" rtl="0" algn="l">
              <a:spcBef>
                <a:spcPts val="1200"/>
              </a:spcBef>
              <a:spcAft>
                <a:spcPts val="0"/>
              </a:spcAft>
              <a:buNone/>
            </a:pPr>
            <a:r>
              <a:rPr lang="en" sz="1700"/>
              <a:t>However, the original code cannot be run, so we rewrite their structure, deleted things that useless, and successfully run it. </a:t>
            </a:r>
            <a:endParaRPr sz="1700"/>
          </a:p>
          <a:p>
            <a:pPr indent="0" lvl="0" marL="0" rtl="0" algn="l">
              <a:spcBef>
                <a:spcPts val="1200"/>
              </a:spcBef>
              <a:spcAft>
                <a:spcPts val="0"/>
              </a:spcAft>
              <a:buNone/>
            </a:pPr>
            <a:r>
              <a:rPr lang="en" sz="1700"/>
              <a:t>Moreover, we extend the MemSizer to a newly published dataset, and compared result with transformer. To better show the improvement, we write a tiny Q&amp;A system as real world application, it also shows the better performance of MemSizer.</a:t>
            </a:r>
            <a:endParaRPr sz="1700"/>
          </a:p>
          <a:p>
            <a:pPr indent="0" lvl="0" marL="0" rtl="0" algn="l">
              <a:spcBef>
                <a:spcPts val="1200"/>
              </a:spcBef>
              <a:spcAft>
                <a:spcPts val="12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26" name="Google Shape;226;p38"/>
          <p:cNvSpPr txBox="1"/>
          <p:nvPr>
            <p:ph idx="1" type="body"/>
          </p:nvPr>
        </p:nvSpPr>
        <p:spPr>
          <a:xfrm>
            <a:off x="673400" y="1895400"/>
            <a:ext cx="8346000" cy="28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From the result we get in two part of our project, we can see that MemSizer do have a great GPU memory usage efficiency and can achieve shorter training time, with smaller model size. </a:t>
            </a:r>
            <a:endParaRPr sz="1700"/>
          </a:p>
          <a:p>
            <a:pPr indent="0" lvl="0" marL="0" rtl="0" algn="l">
              <a:spcBef>
                <a:spcPts val="1200"/>
              </a:spcBef>
              <a:spcAft>
                <a:spcPts val="0"/>
              </a:spcAft>
              <a:buNone/>
            </a:pPr>
            <a:r>
              <a:rPr lang="en" sz="1700"/>
              <a:t>It show potential helpings to LLM, as they suffer from long training time, and large model size, also shows in the OpenOrca result. It highlighting the potential of MemSizer in optimizing transformer-based system. </a:t>
            </a:r>
            <a:endParaRPr sz="1700"/>
          </a:p>
          <a:p>
            <a:pPr indent="0" lvl="0" marL="0" rtl="0" algn="l">
              <a:spcBef>
                <a:spcPts val="1200"/>
              </a:spcBef>
              <a:spcAft>
                <a:spcPts val="0"/>
              </a:spcAft>
              <a:buNone/>
            </a:pPr>
            <a:r>
              <a:rPr lang="en" sz="1700"/>
              <a:t>The result also offers valuable insights into the adaptability of MemSizer across different tasks with old structure, and it's implications for future application in similar AI-driven systems.</a:t>
            </a:r>
            <a:endParaRPr sz="1700"/>
          </a:p>
          <a:p>
            <a:pPr indent="0" lvl="0" marL="0" rtl="0" algn="l">
              <a:spcBef>
                <a:spcPts val="12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232" name="Google Shape;232;p39"/>
          <p:cNvSpPr txBox="1"/>
          <p:nvPr>
            <p:ph idx="1" type="subTitle"/>
          </p:nvPr>
        </p:nvSpPr>
        <p:spPr>
          <a:xfrm>
            <a:off x="727952" y="25717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Q&amp;A</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subTitle"/>
          </p:nvPr>
        </p:nvSpPr>
        <p:spPr>
          <a:xfrm>
            <a:off x="945250" y="1302550"/>
            <a:ext cx="7688100" cy="72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491">
                <a:solidFill>
                  <a:schemeClr val="dk2"/>
                </a:solidFill>
                <a:latin typeface="Raleway"/>
                <a:ea typeface="Raleway"/>
                <a:cs typeface="Raleway"/>
                <a:sym typeface="Raleway"/>
              </a:rPr>
              <a:t>Project Introduction</a:t>
            </a:r>
            <a:endParaRPr b="1" sz="2491">
              <a:solidFill>
                <a:schemeClr val="dk2"/>
              </a:solidFill>
              <a:latin typeface="Raleway"/>
              <a:ea typeface="Raleway"/>
              <a:cs typeface="Raleway"/>
              <a:sym typeface="Raleway"/>
            </a:endParaRPr>
          </a:p>
          <a:p>
            <a:pPr indent="0" lvl="0" marL="0" rtl="0" algn="l">
              <a:spcBef>
                <a:spcPts val="0"/>
              </a:spcBef>
              <a:spcAft>
                <a:spcPts val="0"/>
              </a:spcAft>
              <a:buNone/>
            </a:pPr>
            <a:r>
              <a:t/>
            </a:r>
            <a:endParaRPr b="1" sz="2000"/>
          </a:p>
        </p:txBody>
      </p:sp>
      <p:sp>
        <p:nvSpPr>
          <p:cNvPr id="138" name="Google Shape;138;p26"/>
          <p:cNvSpPr txBox="1"/>
          <p:nvPr/>
        </p:nvSpPr>
        <p:spPr>
          <a:xfrm>
            <a:off x="945250" y="1714525"/>
            <a:ext cx="7069200" cy="28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Our project mainly focuses on reproducing the result for the paper: Linearizing Transformer with Key-Value Memory with two datasets, in two different NLP tasks - Machine Translation and Text Summarization. </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After that, we extended the </a:t>
            </a:r>
            <a:r>
              <a:rPr lang="en" sz="1200">
                <a:solidFill>
                  <a:schemeClr val="accent1"/>
                </a:solidFill>
                <a:latin typeface="Lato"/>
                <a:ea typeface="Lato"/>
                <a:cs typeface="Lato"/>
                <a:sym typeface="Lato"/>
              </a:rPr>
              <a:t>paper work</a:t>
            </a:r>
            <a:r>
              <a:rPr lang="en" sz="1200">
                <a:solidFill>
                  <a:schemeClr val="accent1"/>
                </a:solidFill>
                <a:latin typeface="Lato"/>
                <a:ea typeface="Lato"/>
                <a:cs typeface="Lato"/>
                <a:sym typeface="Lato"/>
              </a:rPr>
              <a:t> to a newly published dataset, OpenOrca, and also get the result of MemSizer with it. </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Finally, we write a tiny Q &amp; A system as a real world application to see how MemSizer </a:t>
            </a:r>
            <a:r>
              <a:rPr lang="en" sz="1200">
                <a:solidFill>
                  <a:schemeClr val="accent1"/>
                </a:solidFill>
                <a:latin typeface="Lato"/>
                <a:ea typeface="Lato"/>
                <a:cs typeface="Lato"/>
                <a:sym typeface="Lato"/>
              </a:rPr>
              <a:t>performed</a:t>
            </a:r>
            <a:r>
              <a:rPr lang="en" sz="1200">
                <a:solidFill>
                  <a:schemeClr val="accent1"/>
                </a:solidFill>
                <a:latin typeface="Lato"/>
                <a:ea typeface="Lato"/>
                <a:cs typeface="Lato"/>
                <a:sym typeface="Lato"/>
              </a:rPr>
              <a:t> in real world </a:t>
            </a:r>
            <a:r>
              <a:rPr lang="en" sz="1200">
                <a:solidFill>
                  <a:schemeClr val="accent1"/>
                </a:solidFill>
                <a:latin typeface="Lato"/>
                <a:ea typeface="Lato"/>
                <a:cs typeface="Lato"/>
                <a:sym typeface="Lato"/>
              </a:rPr>
              <a:t>scenario.</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For all these three tasks, we also compared the result with transformer, with their GPU memory usage, training speed and model size.</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subTitle"/>
          </p:nvPr>
        </p:nvSpPr>
        <p:spPr>
          <a:xfrm>
            <a:off x="749725" y="1834500"/>
            <a:ext cx="7688100" cy="291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As the vanilla transformer suffers from quadratic computational overhead, </a:t>
            </a:r>
            <a:r>
              <a:rPr lang="en" sz="1200"/>
              <a:t>Linearizing Transformer with Key-Value Memory designed to address the computational inefficiencies of transformer.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MemSizer proposes a solution that combines low-rank projections and memory-efficient recurrent-style generation, to solve it.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It introduces a key-value memory layer to replace the multi-head attention layer, simplifying the design by focusing more on the memory values while using fixed-sized, input-independent parametric matrices as memory keys.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This approach retains linear computation time and constant memory complexity, and significantly reduces multi-head computation complexity.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44" name="Google Shape;144;p27"/>
          <p:cNvSpPr txBox="1"/>
          <p:nvPr>
            <p:ph idx="1" type="subTitle"/>
          </p:nvPr>
        </p:nvSpPr>
        <p:spPr>
          <a:xfrm>
            <a:off x="945250" y="1302550"/>
            <a:ext cx="7688100" cy="72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491">
                <a:solidFill>
                  <a:schemeClr val="dk2"/>
                </a:solidFill>
                <a:latin typeface="Raleway"/>
                <a:ea typeface="Raleway"/>
                <a:cs typeface="Raleway"/>
                <a:sym typeface="Raleway"/>
              </a:rPr>
              <a:t>Short Review of MemSizer Paper</a:t>
            </a:r>
            <a:endParaRPr b="1" sz="2491">
              <a:solidFill>
                <a:schemeClr val="dk2"/>
              </a:solidFill>
              <a:latin typeface="Raleway"/>
              <a:ea typeface="Raleway"/>
              <a:cs typeface="Raleway"/>
              <a:sym typeface="Raleway"/>
            </a:endParaRPr>
          </a:p>
          <a:p>
            <a:pPr indent="0" lvl="0" marL="0" rtl="0" algn="l">
              <a:spcBef>
                <a:spcPts val="0"/>
              </a:spcBef>
              <a:spcAft>
                <a:spcPts val="0"/>
              </a:spcAft>
              <a:buNone/>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MemSizer</a:t>
            </a:r>
            <a:endParaRPr/>
          </a:p>
        </p:txBody>
      </p:sp>
      <p:sp>
        <p:nvSpPr>
          <p:cNvPr id="150" name="Google Shape;150;p28"/>
          <p:cNvSpPr txBox="1"/>
          <p:nvPr>
            <p:ph idx="1" type="body"/>
          </p:nvPr>
        </p:nvSpPr>
        <p:spPr>
          <a:xfrm>
            <a:off x="729450" y="20026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NEW </a:t>
            </a:r>
            <a:r>
              <a:rPr lang="en" sz="1600"/>
              <a:t>Attention</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Input dependent K and V.</a:t>
            </a:r>
            <a:endParaRPr sz="1600"/>
          </a:p>
          <a:p>
            <a:pPr indent="-330200" lvl="0" marL="457200" rtl="0" algn="l">
              <a:spcBef>
                <a:spcPts val="0"/>
              </a:spcBef>
              <a:spcAft>
                <a:spcPts val="0"/>
              </a:spcAft>
              <a:buSzPts val="1600"/>
              <a:buChar char="●"/>
            </a:pPr>
            <a:r>
              <a:rPr lang="en" sz="1600"/>
              <a:t>Dynamic length projections with linear kernel (X</a:t>
            </a:r>
            <a:r>
              <a:rPr baseline="30000" lang="en" sz="1600"/>
              <a:t>T</a:t>
            </a:r>
            <a:r>
              <a:rPr lang="en" sz="1600"/>
              <a:t>X)</a:t>
            </a:r>
            <a:endParaRPr sz="1600"/>
          </a:p>
          <a:p>
            <a:pPr indent="-330200" lvl="0" marL="457200" rtl="0" algn="l">
              <a:spcBef>
                <a:spcPts val="0"/>
              </a:spcBef>
              <a:spcAft>
                <a:spcPts val="0"/>
              </a:spcAft>
              <a:buSzPts val="1600"/>
              <a:buChar char="●"/>
            </a:pPr>
            <a:r>
              <a:rPr lang="en" sz="1600"/>
              <a:t>Multi-head Computation (faster):</a:t>
            </a:r>
            <a:endParaRPr sz="1600"/>
          </a:p>
        </p:txBody>
      </p:sp>
      <p:pic>
        <p:nvPicPr>
          <p:cNvPr id="151" name="Google Shape;151;p28"/>
          <p:cNvPicPr preferRelativeResize="0"/>
          <p:nvPr/>
        </p:nvPicPr>
        <p:blipFill rotWithShape="1">
          <a:blip r:embed="rId3">
            <a:alphaModFix/>
          </a:blip>
          <a:srcRect b="0" l="0" r="0" t="8433"/>
          <a:stretch/>
        </p:blipFill>
        <p:spPr>
          <a:xfrm>
            <a:off x="1276750" y="2299000"/>
            <a:ext cx="3132575" cy="697075"/>
          </a:xfrm>
          <a:prstGeom prst="rect">
            <a:avLst/>
          </a:prstGeom>
          <a:noFill/>
          <a:ln>
            <a:noFill/>
          </a:ln>
        </p:spPr>
      </p:pic>
      <p:pic>
        <p:nvPicPr>
          <p:cNvPr id="152" name="Google Shape;152;p28"/>
          <p:cNvPicPr preferRelativeResize="0"/>
          <p:nvPr/>
        </p:nvPicPr>
        <p:blipFill>
          <a:blip r:embed="rId4">
            <a:alphaModFix/>
          </a:blip>
          <a:stretch>
            <a:fillRect/>
          </a:stretch>
        </p:blipFill>
        <p:spPr>
          <a:xfrm>
            <a:off x="1276743" y="3730375"/>
            <a:ext cx="2102655" cy="69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Recurrent Computation (memory efficient):</a:t>
            </a:r>
            <a:endParaRPr/>
          </a:p>
        </p:txBody>
      </p:sp>
      <p:sp>
        <p:nvSpPr>
          <p:cNvPr id="158" name="Google Shape;15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For each generation step i:</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Since x</a:t>
            </a:r>
            <a:r>
              <a:rPr baseline="30000" lang="en" sz="1500"/>
              <a:t>s</a:t>
            </a:r>
            <a:r>
              <a:rPr baseline="-25000" lang="en" sz="1500"/>
              <a:t>j</a:t>
            </a:r>
            <a:r>
              <a:rPr lang="en" sz="1500"/>
              <a:t>is just the jth row of X</a:t>
            </a:r>
            <a:r>
              <a:rPr baseline="30000" lang="en" sz="1600"/>
              <a:t>s</a:t>
            </a:r>
            <a:r>
              <a:rPr lang="en" sz="1600"/>
              <a:t>, V</a:t>
            </a:r>
            <a:r>
              <a:rPr baseline="-25000" lang="en" sz="1600"/>
              <a:t>i</a:t>
            </a:r>
            <a:r>
              <a:rPr lang="en" sz="1600"/>
              <a:t> can be seen as a rolling-sum matrix</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Use cached matrix for computation. (avoid quadratic computation with sequence length)</a:t>
            </a:r>
            <a:endParaRPr sz="1600"/>
          </a:p>
        </p:txBody>
      </p:sp>
      <p:pic>
        <p:nvPicPr>
          <p:cNvPr id="159" name="Google Shape;159;p29"/>
          <p:cNvPicPr preferRelativeResize="0"/>
          <p:nvPr/>
        </p:nvPicPr>
        <p:blipFill>
          <a:blip r:embed="rId3">
            <a:alphaModFix/>
          </a:blip>
          <a:stretch>
            <a:fillRect/>
          </a:stretch>
        </p:blipFill>
        <p:spPr>
          <a:xfrm>
            <a:off x="1254325" y="2383900"/>
            <a:ext cx="2811224" cy="535200"/>
          </a:xfrm>
          <a:prstGeom prst="rect">
            <a:avLst/>
          </a:prstGeom>
          <a:noFill/>
          <a:ln>
            <a:noFill/>
          </a:ln>
        </p:spPr>
      </p:pic>
      <p:pic>
        <p:nvPicPr>
          <p:cNvPr id="160" name="Google Shape;160;p29"/>
          <p:cNvPicPr preferRelativeResize="0"/>
          <p:nvPr/>
        </p:nvPicPr>
        <p:blipFill>
          <a:blip r:embed="rId4">
            <a:alphaModFix/>
          </a:blip>
          <a:stretch>
            <a:fillRect/>
          </a:stretch>
        </p:blipFill>
        <p:spPr>
          <a:xfrm>
            <a:off x="1330525" y="3298250"/>
            <a:ext cx="3317674" cy="2708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Our Tiny Q&amp;A</a:t>
            </a:r>
            <a:endParaRPr/>
          </a:p>
        </p:txBody>
      </p:sp>
      <p:sp>
        <p:nvSpPr>
          <p:cNvPr id="166" name="Google Shape;166;p30"/>
          <p:cNvSpPr txBox="1"/>
          <p:nvPr/>
        </p:nvSpPr>
        <p:spPr>
          <a:xfrm>
            <a:off x="828600" y="1955550"/>
            <a:ext cx="7589400" cy="28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We trained both vanilla transformers and memsizer with hyper parameters 4 for encoder layers and decoder layers, 512 for model dimension and 2048 feed forward. </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We used AdamW optimizer with </a:t>
            </a:r>
            <a:r>
              <a:rPr lang="en" sz="1600">
                <a:solidFill>
                  <a:schemeClr val="accent1"/>
                </a:solidFill>
                <a:latin typeface="Lato"/>
                <a:ea typeface="Lato"/>
                <a:cs typeface="Lato"/>
                <a:sym typeface="Lato"/>
              </a:rPr>
              <a:t>learning</a:t>
            </a:r>
            <a:r>
              <a:rPr lang="en" sz="1600">
                <a:solidFill>
                  <a:schemeClr val="accent1"/>
                </a:solidFill>
                <a:latin typeface="Lato"/>
                <a:ea typeface="Lato"/>
                <a:cs typeface="Lato"/>
                <a:sym typeface="Lato"/>
              </a:rPr>
              <a:t> rate of 1*10^(-4)  with batch size equal to 64. Both model converges with only one epoch on Google Colab T4 GPU.</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We use different vocabulary for Question and Answer. The answer is generated from decoder using greedy decode algorithm. We then deploy these two models with Flask for a web interface which can answer users' question about the value of number place. </a:t>
            </a:r>
            <a:endParaRPr sz="16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729450" y="1815825"/>
            <a:ext cx="7688700" cy="697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sz="1800"/>
              <a:t>The two datasets we used for reproducing are:</a:t>
            </a:r>
            <a:br>
              <a:rPr lang="en" sz="1800"/>
            </a:br>
            <a:r>
              <a:rPr lang="en" sz="1800"/>
              <a:t>WMT 16 En-De   &amp;    XSUM</a:t>
            </a:r>
            <a:endParaRPr sz="1800"/>
          </a:p>
        </p:txBody>
      </p:sp>
      <p:sp>
        <p:nvSpPr>
          <p:cNvPr id="172" name="Google Shape;172;p31"/>
          <p:cNvSpPr txBox="1"/>
          <p:nvPr/>
        </p:nvSpPr>
        <p:spPr>
          <a:xfrm>
            <a:off x="344000" y="2471375"/>
            <a:ext cx="3532800" cy="2632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1"/>
                </a:solidFill>
                <a:latin typeface="Lato"/>
                <a:ea typeface="Lato"/>
                <a:cs typeface="Lato"/>
                <a:sym typeface="Lato"/>
              </a:rPr>
              <a:t>WMT 16 En-De</a:t>
            </a:r>
            <a:endParaRPr sz="1600">
              <a:solidFill>
                <a:schemeClr val="accent1"/>
              </a:solidFill>
              <a:latin typeface="Lato"/>
              <a:ea typeface="Lato"/>
              <a:cs typeface="Lato"/>
              <a:sym typeface="Lato"/>
            </a:endParaRPr>
          </a:p>
          <a:p>
            <a:pPr indent="0" lvl="0" marL="0" rtl="0" algn="l">
              <a:spcBef>
                <a:spcPts val="0"/>
              </a:spcBef>
              <a:spcAft>
                <a:spcPts val="0"/>
              </a:spcAft>
              <a:buNone/>
            </a:pPr>
            <a:br>
              <a:rPr lang="en" sz="1300">
                <a:solidFill>
                  <a:schemeClr val="accent1"/>
                </a:solidFill>
                <a:latin typeface="Lato"/>
                <a:ea typeface="Lato"/>
                <a:cs typeface="Lato"/>
                <a:sym typeface="Lato"/>
              </a:rPr>
            </a:br>
            <a:r>
              <a:rPr lang="en" sz="1300">
                <a:solidFill>
                  <a:schemeClr val="accent1"/>
                </a:solidFill>
                <a:latin typeface="Lato"/>
                <a:ea typeface="Lato"/>
                <a:cs typeface="Lato"/>
                <a:sym typeface="Lato"/>
              </a:rPr>
              <a:t>It contains a collection of English and German parallel texts. The texts are derived from various sources, mainly news websites and other publications.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It typically includes millions of sentence pairs. The dataset is part of the WMT (Workshop on Machine Translation) 2016 challenge, and it’s known for its quality and diversity in terms of sentence structures and vocabulary.</a:t>
            </a:r>
            <a:endParaRPr sz="1300">
              <a:solidFill>
                <a:schemeClr val="accent1"/>
              </a:solidFill>
              <a:latin typeface="Lato"/>
              <a:ea typeface="Lato"/>
              <a:cs typeface="Lato"/>
              <a:sym typeface="Lato"/>
            </a:endParaRPr>
          </a:p>
        </p:txBody>
      </p:sp>
      <p:sp>
        <p:nvSpPr>
          <p:cNvPr id="173" name="Google Shape;173;p31"/>
          <p:cNvSpPr txBox="1"/>
          <p:nvPr/>
        </p:nvSpPr>
        <p:spPr>
          <a:xfrm>
            <a:off x="4940700" y="2380000"/>
            <a:ext cx="35328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1"/>
                </a:solidFill>
                <a:latin typeface="Lato"/>
                <a:ea typeface="Lato"/>
                <a:cs typeface="Lato"/>
                <a:sym typeface="Lato"/>
              </a:rPr>
              <a:t>XSUM</a:t>
            </a:r>
            <a:endParaRPr sz="1600">
              <a:solidFill>
                <a:schemeClr val="accent1"/>
              </a:solidFill>
              <a:latin typeface="Lato"/>
              <a:ea typeface="Lato"/>
              <a:cs typeface="Lato"/>
              <a:sym typeface="Lato"/>
            </a:endParaRPr>
          </a:p>
          <a:p>
            <a:pPr indent="0" lvl="0" marL="0" rtl="0" algn="l">
              <a:spcBef>
                <a:spcPts val="0"/>
              </a:spcBef>
              <a:spcAft>
                <a:spcPts val="0"/>
              </a:spcAft>
              <a:buNone/>
            </a:pPr>
            <a:br>
              <a:rPr lang="en" sz="1300">
                <a:solidFill>
                  <a:schemeClr val="accent1"/>
                </a:solidFill>
                <a:latin typeface="Lato"/>
                <a:ea typeface="Lato"/>
                <a:cs typeface="Lato"/>
                <a:sym typeface="Lato"/>
              </a:rPr>
            </a:br>
            <a:r>
              <a:rPr lang="en" sz="1300">
                <a:solidFill>
                  <a:schemeClr val="accent1"/>
                </a:solidFill>
                <a:latin typeface="Lato"/>
                <a:ea typeface="Lato"/>
                <a:cs typeface="Lato"/>
                <a:sym typeface="Lato"/>
              </a:rPr>
              <a:t>It consists of BBC articles and their single-sentence summaries, providing high-quality reference summaries.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It includes tens of thousands of articles and their corresponding summaries, offering a rich resource for training summarization models.</a:t>
            </a:r>
            <a:endParaRPr sz="1300">
              <a:solidFill>
                <a:schemeClr val="accent1"/>
              </a:solidFill>
              <a:latin typeface="Lato"/>
              <a:ea typeface="Lato"/>
              <a:cs typeface="Lato"/>
              <a:sym typeface="Lato"/>
            </a:endParaRPr>
          </a:p>
        </p:txBody>
      </p:sp>
      <p:sp>
        <p:nvSpPr>
          <p:cNvPr id="174" name="Google Shape;17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75" name="Google Shape;175;p31"/>
          <p:cNvSpPr txBox="1"/>
          <p:nvPr/>
        </p:nvSpPr>
        <p:spPr>
          <a:xfrm>
            <a:off x="4451575" y="4568925"/>
            <a:ext cx="434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Note: We only using 20000 samples from each dataset!</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nvSpPr>
        <p:spPr>
          <a:xfrm>
            <a:off x="392450" y="2049075"/>
            <a:ext cx="41142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We also have a extended datasets, to better see the model performance - </a:t>
            </a:r>
            <a:r>
              <a:rPr lang="en" sz="1600">
                <a:solidFill>
                  <a:schemeClr val="accent1"/>
                </a:solidFill>
                <a:latin typeface="Lato"/>
                <a:ea typeface="Lato"/>
                <a:cs typeface="Lato"/>
                <a:sym typeface="Lato"/>
              </a:rPr>
              <a:t>OpenOrca</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It supports a range of tasks including language mod-</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eling, text generation, and text augmentation.</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A data instance in this dataset represents entries</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from the FLAN collection which have been aug-</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mented by submitting the listed question to either</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GPT-4 or GPT-3.5. The response is then entered</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into the response field. This is the reason why we</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choose this dataset.</a:t>
            </a:r>
            <a:endParaRPr sz="1300">
              <a:solidFill>
                <a:schemeClr val="accent1"/>
              </a:solidFill>
              <a:latin typeface="Lato"/>
              <a:ea typeface="Lato"/>
              <a:cs typeface="Lato"/>
              <a:sym typeface="Lato"/>
            </a:endParaRPr>
          </a:p>
        </p:txBody>
      </p:sp>
      <p:sp>
        <p:nvSpPr>
          <p:cNvPr id="181" name="Google Shape;18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82" name="Google Shape;182;p32"/>
          <p:cNvSpPr txBox="1"/>
          <p:nvPr/>
        </p:nvSpPr>
        <p:spPr>
          <a:xfrm>
            <a:off x="4991200" y="1481450"/>
            <a:ext cx="3502800" cy="15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Environment for project tasks:</a:t>
            </a:r>
            <a:br>
              <a:rPr lang="en" sz="1300">
                <a:solidFill>
                  <a:schemeClr val="accent1"/>
                </a:solidFill>
                <a:latin typeface="Lato"/>
                <a:ea typeface="Lato"/>
                <a:cs typeface="Lato"/>
                <a:sym typeface="Lato"/>
              </a:rPr>
            </a:br>
            <a:br>
              <a:rPr lang="en" sz="1300">
                <a:solidFill>
                  <a:schemeClr val="accent1"/>
                </a:solidFill>
                <a:latin typeface="Lato"/>
                <a:ea typeface="Lato"/>
                <a:cs typeface="Lato"/>
                <a:sym typeface="Lato"/>
              </a:rPr>
            </a:br>
            <a:r>
              <a:rPr lang="en" sz="1300">
                <a:solidFill>
                  <a:schemeClr val="accent1"/>
                </a:solidFill>
                <a:latin typeface="Lato"/>
                <a:ea typeface="Lato"/>
                <a:cs typeface="Lato"/>
                <a:sym typeface="Lato"/>
              </a:rPr>
              <a:t>All works are done in the Google Colab, and typically using V100, but some of the work needs A100 to train. (As the memory usage is too large)</a:t>
            </a:r>
            <a:endParaRPr sz="1300">
              <a:solidFill>
                <a:schemeClr val="accent1"/>
              </a:solidFill>
              <a:latin typeface="Lato"/>
              <a:ea typeface="Lato"/>
              <a:cs typeface="Lato"/>
              <a:sym typeface="Lato"/>
            </a:endParaRPr>
          </a:p>
        </p:txBody>
      </p:sp>
      <p:sp>
        <p:nvSpPr>
          <p:cNvPr id="183" name="Google Shape;183;p32"/>
          <p:cNvSpPr txBox="1"/>
          <p:nvPr/>
        </p:nvSpPr>
        <p:spPr>
          <a:xfrm>
            <a:off x="5074150" y="3059800"/>
            <a:ext cx="3336900" cy="18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Code Source:</a:t>
            </a:r>
            <a:br>
              <a:rPr lang="en" sz="1300">
                <a:solidFill>
                  <a:schemeClr val="accent1"/>
                </a:solidFill>
                <a:latin typeface="Lato"/>
                <a:ea typeface="Lato"/>
                <a:cs typeface="Lato"/>
                <a:sym typeface="Lato"/>
              </a:rPr>
            </a:br>
            <a:br>
              <a:rPr lang="en" sz="1300">
                <a:solidFill>
                  <a:schemeClr val="accent1"/>
                </a:solidFill>
                <a:latin typeface="Lato"/>
                <a:ea typeface="Lato"/>
                <a:cs typeface="Lato"/>
                <a:sym typeface="Lato"/>
              </a:rPr>
            </a:br>
            <a:r>
              <a:rPr lang="en" sz="1300">
                <a:solidFill>
                  <a:schemeClr val="accent1"/>
                </a:solidFill>
                <a:latin typeface="Lato"/>
                <a:ea typeface="Lato"/>
                <a:cs typeface="Lato"/>
                <a:sym typeface="Lato"/>
              </a:rPr>
              <a:t>We get the MemSizer code from its  officer Github </a:t>
            </a:r>
            <a:r>
              <a:rPr lang="en" sz="1300">
                <a:solidFill>
                  <a:schemeClr val="accent1"/>
                </a:solidFill>
                <a:latin typeface="Lato"/>
                <a:ea typeface="Lato"/>
                <a:cs typeface="Lato"/>
                <a:sym typeface="Lato"/>
              </a:rPr>
              <a:t>repository. However, the original code cannot be run, so we rewrite the code structure, avoid using missing folders (We don’t know what these folders used), and successfully run it.</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Discussion - Reproduce Result</a:t>
            </a:r>
            <a:endParaRPr/>
          </a:p>
        </p:txBody>
      </p:sp>
      <p:sp>
        <p:nvSpPr>
          <p:cNvPr id="189" name="Google Shape;189;p33"/>
          <p:cNvSpPr txBox="1"/>
          <p:nvPr/>
        </p:nvSpPr>
        <p:spPr>
          <a:xfrm>
            <a:off x="352150" y="1853850"/>
            <a:ext cx="2543400" cy="3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Lato"/>
                <a:ea typeface="Lato"/>
                <a:cs typeface="Lato"/>
                <a:sym typeface="Lato"/>
              </a:rPr>
              <a:t>Table.1 is for machine translation, we can see that MemSizer used less GPU memory, with a smaller model size, which shows it can reduce the disk usage and achieve a better GPU memory efficiency.</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Also, with text summarization task, in Table.2 MemSizer can achieve same performance.</a:t>
            </a:r>
            <a:endParaRPr sz="1500">
              <a:solidFill>
                <a:schemeClr val="accent1"/>
              </a:solidFill>
              <a:latin typeface="Lato"/>
              <a:ea typeface="Lato"/>
              <a:cs typeface="Lato"/>
              <a:sym typeface="Lato"/>
            </a:endParaRPr>
          </a:p>
        </p:txBody>
      </p:sp>
      <p:sp>
        <p:nvSpPr>
          <p:cNvPr id="190" name="Google Shape;190;p33"/>
          <p:cNvSpPr txBox="1"/>
          <p:nvPr/>
        </p:nvSpPr>
        <p:spPr>
          <a:xfrm>
            <a:off x="4449925" y="1702950"/>
            <a:ext cx="40383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Note: all the training result are using only 20000 samples from each dataset</a:t>
            </a:r>
            <a:endParaRPr sz="1300">
              <a:solidFill>
                <a:schemeClr val="accent1"/>
              </a:solidFill>
              <a:latin typeface="Lato"/>
              <a:ea typeface="Lato"/>
              <a:cs typeface="Lato"/>
              <a:sym typeface="Lato"/>
            </a:endParaRPr>
          </a:p>
        </p:txBody>
      </p:sp>
      <p:pic>
        <p:nvPicPr>
          <p:cNvPr id="191" name="Google Shape;191;p33"/>
          <p:cNvPicPr preferRelativeResize="0"/>
          <p:nvPr/>
        </p:nvPicPr>
        <p:blipFill>
          <a:blip r:embed="rId3">
            <a:alphaModFix/>
          </a:blip>
          <a:stretch>
            <a:fillRect/>
          </a:stretch>
        </p:blipFill>
        <p:spPr>
          <a:xfrm>
            <a:off x="3096700" y="2383400"/>
            <a:ext cx="5767150" cy="1213525"/>
          </a:xfrm>
          <a:prstGeom prst="rect">
            <a:avLst/>
          </a:prstGeom>
          <a:noFill/>
          <a:ln>
            <a:noFill/>
          </a:ln>
        </p:spPr>
      </p:pic>
      <p:pic>
        <p:nvPicPr>
          <p:cNvPr id="192" name="Google Shape;192;p33"/>
          <p:cNvPicPr preferRelativeResize="0"/>
          <p:nvPr/>
        </p:nvPicPr>
        <p:blipFill>
          <a:blip r:embed="rId4">
            <a:alphaModFix/>
          </a:blip>
          <a:stretch>
            <a:fillRect/>
          </a:stretch>
        </p:blipFill>
        <p:spPr>
          <a:xfrm>
            <a:off x="3747700" y="3724500"/>
            <a:ext cx="4805549" cy="12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