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7" r:id="rId2"/>
    <p:sldId id="277" r:id="rId3"/>
    <p:sldId id="282" r:id="rId4"/>
    <p:sldId id="268" r:id="rId5"/>
    <p:sldId id="259" r:id="rId6"/>
    <p:sldId id="273" r:id="rId7"/>
    <p:sldId id="275" r:id="rId8"/>
    <p:sldId id="278" r:id="rId9"/>
    <p:sldId id="265" r:id="rId10"/>
    <p:sldId id="279" r:id="rId11"/>
    <p:sldId id="274" r:id="rId12"/>
    <p:sldId id="280" r:id="rId13"/>
    <p:sldId id="281" r:id="rId14"/>
    <p:sldId id="283" r:id="rId15"/>
    <p:sldId id="284" r:id="rId16"/>
    <p:sldId id="285" r:id="rId17"/>
    <p:sldId id="286" r:id="rId18"/>
    <p:sldId id="270" r:id="rId19"/>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72" d="100"/>
          <a:sy n="72"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14461B-0648-A646-97E9-4977799EB454}" type="datetimeFigureOut">
              <a:rPr lang="en-DE" smtClean="0"/>
              <a:t>01/17/2023</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D625BC-B1D3-F04C-BE2F-1D1D988F187E}" type="slidenum">
              <a:rPr lang="en-DE" smtClean="0"/>
              <a:t>‹#›</a:t>
            </a:fld>
            <a:endParaRPr lang="en-DE"/>
          </a:p>
        </p:txBody>
      </p:sp>
    </p:spTree>
    <p:extLst>
      <p:ext uri="{BB962C8B-B14F-4D97-AF65-F5344CB8AC3E}">
        <p14:creationId xmlns:p14="http://schemas.microsoft.com/office/powerpoint/2010/main" val="3794600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3D816-2FE8-0841-9D8E-DB5C6710726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8AFC9997-1EB0-3146-83FD-2423545A38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FBBA9217-4852-9248-B429-5C030E1A0B80}"/>
              </a:ext>
            </a:extLst>
          </p:cNvPr>
          <p:cNvSpPr>
            <a:spLocks noGrp="1"/>
          </p:cNvSpPr>
          <p:nvPr>
            <p:ph type="dt" sz="half" idx="10"/>
          </p:nvPr>
        </p:nvSpPr>
        <p:spPr/>
        <p:txBody>
          <a:bodyPr/>
          <a:lstStyle/>
          <a:p>
            <a:fld id="{1846EF08-98B8-A84C-B29D-EC292FD50987}" type="datetime1">
              <a:rPr lang="de-DE" smtClean="0"/>
              <a:t>17.01.2023</a:t>
            </a:fld>
            <a:endParaRPr lang="en-DE"/>
          </a:p>
        </p:txBody>
      </p:sp>
      <p:sp>
        <p:nvSpPr>
          <p:cNvPr id="5" name="Footer Placeholder 4">
            <a:extLst>
              <a:ext uri="{FF2B5EF4-FFF2-40B4-BE49-F238E27FC236}">
                <a16:creationId xmlns:a16="http://schemas.microsoft.com/office/drawing/2014/main" id="{805D6676-7C8F-334B-B6CC-67BEC74A418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AE62BA9-95A5-344B-9EDC-CFC60A74EABD}"/>
              </a:ext>
            </a:extLst>
          </p:cNvPr>
          <p:cNvSpPr>
            <a:spLocks noGrp="1"/>
          </p:cNvSpPr>
          <p:nvPr>
            <p:ph type="sldNum" sz="quarter" idx="12"/>
          </p:nvPr>
        </p:nvSpPr>
        <p:spPr/>
        <p:txBody>
          <a:bodyPr/>
          <a:lstStyle/>
          <a:p>
            <a:fld id="{4B98F74C-3526-334B-8BBD-E05BA7EE52B6}" type="slidenum">
              <a:rPr lang="en-DE" smtClean="0"/>
              <a:t>‹#›</a:t>
            </a:fld>
            <a:endParaRPr lang="en-DE"/>
          </a:p>
        </p:txBody>
      </p:sp>
    </p:spTree>
    <p:extLst>
      <p:ext uri="{BB962C8B-B14F-4D97-AF65-F5344CB8AC3E}">
        <p14:creationId xmlns:p14="http://schemas.microsoft.com/office/powerpoint/2010/main" val="377321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6207-2B5C-F649-90CC-A7CFAAF01DCE}"/>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0E5502F5-15A4-7A4B-B45F-CF7D4C651E7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FF1F1E89-5CB2-6D43-AFF8-C24E494BAEE9}"/>
              </a:ext>
            </a:extLst>
          </p:cNvPr>
          <p:cNvSpPr>
            <a:spLocks noGrp="1"/>
          </p:cNvSpPr>
          <p:nvPr>
            <p:ph type="dt" sz="half" idx="10"/>
          </p:nvPr>
        </p:nvSpPr>
        <p:spPr/>
        <p:txBody>
          <a:bodyPr/>
          <a:lstStyle/>
          <a:p>
            <a:fld id="{9BADABB3-4D40-A842-9514-EE8CFCE63414}" type="datetime1">
              <a:rPr lang="de-DE" smtClean="0"/>
              <a:t>17.01.2023</a:t>
            </a:fld>
            <a:endParaRPr lang="en-DE"/>
          </a:p>
        </p:txBody>
      </p:sp>
      <p:sp>
        <p:nvSpPr>
          <p:cNvPr id="5" name="Footer Placeholder 4">
            <a:extLst>
              <a:ext uri="{FF2B5EF4-FFF2-40B4-BE49-F238E27FC236}">
                <a16:creationId xmlns:a16="http://schemas.microsoft.com/office/drawing/2014/main" id="{141C1F09-6C12-8247-B938-1D2FB37F17F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505E365-777F-2147-BD98-A2EE316EDED7}"/>
              </a:ext>
            </a:extLst>
          </p:cNvPr>
          <p:cNvSpPr>
            <a:spLocks noGrp="1"/>
          </p:cNvSpPr>
          <p:nvPr>
            <p:ph type="sldNum" sz="quarter" idx="12"/>
          </p:nvPr>
        </p:nvSpPr>
        <p:spPr/>
        <p:txBody>
          <a:bodyPr/>
          <a:lstStyle/>
          <a:p>
            <a:fld id="{4B98F74C-3526-334B-8BBD-E05BA7EE52B6}" type="slidenum">
              <a:rPr lang="en-DE" smtClean="0"/>
              <a:t>‹#›</a:t>
            </a:fld>
            <a:endParaRPr lang="en-DE"/>
          </a:p>
        </p:txBody>
      </p:sp>
    </p:spTree>
    <p:extLst>
      <p:ext uri="{BB962C8B-B14F-4D97-AF65-F5344CB8AC3E}">
        <p14:creationId xmlns:p14="http://schemas.microsoft.com/office/powerpoint/2010/main" val="2034871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0A2410-AEAA-3445-B168-2B6D411EAFC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03E55FFC-3169-8B4F-B1FB-2DCC657F9ED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9EC31047-4859-9B47-8945-6428FE75C757}"/>
              </a:ext>
            </a:extLst>
          </p:cNvPr>
          <p:cNvSpPr>
            <a:spLocks noGrp="1"/>
          </p:cNvSpPr>
          <p:nvPr>
            <p:ph type="dt" sz="half" idx="10"/>
          </p:nvPr>
        </p:nvSpPr>
        <p:spPr/>
        <p:txBody>
          <a:bodyPr/>
          <a:lstStyle/>
          <a:p>
            <a:fld id="{79C890FC-8942-954B-BF18-FB4B6545833C}" type="datetime1">
              <a:rPr lang="de-DE" smtClean="0"/>
              <a:t>17.01.2023</a:t>
            </a:fld>
            <a:endParaRPr lang="en-DE"/>
          </a:p>
        </p:txBody>
      </p:sp>
      <p:sp>
        <p:nvSpPr>
          <p:cNvPr id="5" name="Footer Placeholder 4">
            <a:extLst>
              <a:ext uri="{FF2B5EF4-FFF2-40B4-BE49-F238E27FC236}">
                <a16:creationId xmlns:a16="http://schemas.microsoft.com/office/drawing/2014/main" id="{7D1AD553-5EB7-4F48-A5E1-E44833B5555D}"/>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192BCCE-D89D-7343-8736-209C20F37E6A}"/>
              </a:ext>
            </a:extLst>
          </p:cNvPr>
          <p:cNvSpPr>
            <a:spLocks noGrp="1"/>
          </p:cNvSpPr>
          <p:nvPr>
            <p:ph type="sldNum" sz="quarter" idx="12"/>
          </p:nvPr>
        </p:nvSpPr>
        <p:spPr/>
        <p:txBody>
          <a:bodyPr/>
          <a:lstStyle/>
          <a:p>
            <a:fld id="{4B98F74C-3526-334B-8BBD-E05BA7EE52B6}" type="slidenum">
              <a:rPr lang="en-DE" smtClean="0"/>
              <a:t>‹#›</a:t>
            </a:fld>
            <a:endParaRPr lang="en-DE"/>
          </a:p>
        </p:txBody>
      </p:sp>
    </p:spTree>
    <p:extLst>
      <p:ext uri="{BB962C8B-B14F-4D97-AF65-F5344CB8AC3E}">
        <p14:creationId xmlns:p14="http://schemas.microsoft.com/office/powerpoint/2010/main" val="1413603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0C3A-821C-CF44-9263-0EC8D7FCB9DF}"/>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0D6E45DB-4AB4-DB44-AFDC-02EC7629103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C36EBC89-52EC-FD49-8087-A4B6F8807623}"/>
              </a:ext>
            </a:extLst>
          </p:cNvPr>
          <p:cNvSpPr>
            <a:spLocks noGrp="1"/>
          </p:cNvSpPr>
          <p:nvPr>
            <p:ph type="dt" sz="half" idx="10"/>
          </p:nvPr>
        </p:nvSpPr>
        <p:spPr/>
        <p:txBody>
          <a:bodyPr/>
          <a:lstStyle/>
          <a:p>
            <a:fld id="{2C587BFF-18D8-E147-BC6C-A08795FE8150}" type="datetime1">
              <a:rPr lang="de-DE" smtClean="0"/>
              <a:t>17.01.2023</a:t>
            </a:fld>
            <a:endParaRPr lang="en-DE"/>
          </a:p>
        </p:txBody>
      </p:sp>
      <p:sp>
        <p:nvSpPr>
          <p:cNvPr id="5" name="Footer Placeholder 4">
            <a:extLst>
              <a:ext uri="{FF2B5EF4-FFF2-40B4-BE49-F238E27FC236}">
                <a16:creationId xmlns:a16="http://schemas.microsoft.com/office/drawing/2014/main" id="{572ECBAD-FCC9-B549-B16F-C327AEBE61B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F965CDF3-C097-B443-AA5C-57939EE1C23B}"/>
              </a:ext>
            </a:extLst>
          </p:cNvPr>
          <p:cNvSpPr>
            <a:spLocks noGrp="1"/>
          </p:cNvSpPr>
          <p:nvPr>
            <p:ph type="sldNum" sz="quarter" idx="12"/>
          </p:nvPr>
        </p:nvSpPr>
        <p:spPr/>
        <p:txBody>
          <a:bodyPr/>
          <a:lstStyle/>
          <a:p>
            <a:fld id="{4B98F74C-3526-334B-8BBD-E05BA7EE52B6}" type="slidenum">
              <a:rPr lang="en-DE" smtClean="0"/>
              <a:t>‹#›</a:t>
            </a:fld>
            <a:endParaRPr lang="en-DE"/>
          </a:p>
        </p:txBody>
      </p:sp>
    </p:spTree>
    <p:extLst>
      <p:ext uri="{BB962C8B-B14F-4D97-AF65-F5344CB8AC3E}">
        <p14:creationId xmlns:p14="http://schemas.microsoft.com/office/powerpoint/2010/main" val="322220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AE67B-DDDE-B240-8028-1CD0127FAB7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16E8D184-F4D7-214B-AAE0-C9D396ECC5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BA18299-59C2-A142-82BB-E615DE8E8F45}"/>
              </a:ext>
            </a:extLst>
          </p:cNvPr>
          <p:cNvSpPr>
            <a:spLocks noGrp="1"/>
          </p:cNvSpPr>
          <p:nvPr>
            <p:ph type="dt" sz="half" idx="10"/>
          </p:nvPr>
        </p:nvSpPr>
        <p:spPr/>
        <p:txBody>
          <a:bodyPr/>
          <a:lstStyle/>
          <a:p>
            <a:fld id="{76D35899-3CCD-754C-A818-0FC18BCBFCFD}" type="datetime1">
              <a:rPr lang="de-DE" smtClean="0"/>
              <a:t>17.01.2023</a:t>
            </a:fld>
            <a:endParaRPr lang="en-DE"/>
          </a:p>
        </p:txBody>
      </p:sp>
      <p:sp>
        <p:nvSpPr>
          <p:cNvPr id="5" name="Footer Placeholder 4">
            <a:extLst>
              <a:ext uri="{FF2B5EF4-FFF2-40B4-BE49-F238E27FC236}">
                <a16:creationId xmlns:a16="http://schemas.microsoft.com/office/drawing/2014/main" id="{08D4E941-1751-C343-A947-598615C91F18}"/>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3BF83FA-1702-AA4F-8CD4-BDA35CB463ED}"/>
              </a:ext>
            </a:extLst>
          </p:cNvPr>
          <p:cNvSpPr>
            <a:spLocks noGrp="1"/>
          </p:cNvSpPr>
          <p:nvPr>
            <p:ph type="sldNum" sz="quarter" idx="12"/>
          </p:nvPr>
        </p:nvSpPr>
        <p:spPr/>
        <p:txBody>
          <a:bodyPr/>
          <a:lstStyle/>
          <a:p>
            <a:fld id="{4B98F74C-3526-334B-8BBD-E05BA7EE52B6}" type="slidenum">
              <a:rPr lang="en-DE" smtClean="0"/>
              <a:t>‹#›</a:t>
            </a:fld>
            <a:endParaRPr lang="en-DE"/>
          </a:p>
        </p:txBody>
      </p:sp>
    </p:spTree>
    <p:extLst>
      <p:ext uri="{BB962C8B-B14F-4D97-AF65-F5344CB8AC3E}">
        <p14:creationId xmlns:p14="http://schemas.microsoft.com/office/powerpoint/2010/main" val="2775494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A8CE3-B992-C746-B376-F584412CD60A}"/>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3E19D0CB-3CEB-AC40-9DC6-0D5174B22CC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7E80239F-7898-104F-8014-F3D6F3498A8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16037BE3-94A1-3946-A190-D2CBE64541C1}"/>
              </a:ext>
            </a:extLst>
          </p:cNvPr>
          <p:cNvSpPr>
            <a:spLocks noGrp="1"/>
          </p:cNvSpPr>
          <p:nvPr>
            <p:ph type="dt" sz="half" idx="10"/>
          </p:nvPr>
        </p:nvSpPr>
        <p:spPr/>
        <p:txBody>
          <a:bodyPr/>
          <a:lstStyle/>
          <a:p>
            <a:fld id="{C6BE6DF1-7080-E649-8D35-EC1C849AE1F9}" type="datetime1">
              <a:rPr lang="de-DE" smtClean="0"/>
              <a:t>17.01.2023</a:t>
            </a:fld>
            <a:endParaRPr lang="en-DE"/>
          </a:p>
        </p:txBody>
      </p:sp>
      <p:sp>
        <p:nvSpPr>
          <p:cNvPr id="6" name="Footer Placeholder 5">
            <a:extLst>
              <a:ext uri="{FF2B5EF4-FFF2-40B4-BE49-F238E27FC236}">
                <a16:creationId xmlns:a16="http://schemas.microsoft.com/office/drawing/2014/main" id="{F1FF01E8-34BE-F341-A966-81DC46E5F9D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98629F3B-B3E2-0949-8BB6-8E7A73DEF9CE}"/>
              </a:ext>
            </a:extLst>
          </p:cNvPr>
          <p:cNvSpPr>
            <a:spLocks noGrp="1"/>
          </p:cNvSpPr>
          <p:nvPr>
            <p:ph type="sldNum" sz="quarter" idx="12"/>
          </p:nvPr>
        </p:nvSpPr>
        <p:spPr/>
        <p:txBody>
          <a:bodyPr/>
          <a:lstStyle/>
          <a:p>
            <a:fld id="{4B98F74C-3526-334B-8BBD-E05BA7EE52B6}" type="slidenum">
              <a:rPr lang="en-DE" smtClean="0"/>
              <a:t>‹#›</a:t>
            </a:fld>
            <a:endParaRPr lang="en-DE"/>
          </a:p>
        </p:txBody>
      </p:sp>
    </p:spTree>
    <p:extLst>
      <p:ext uri="{BB962C8B-B14F-4D97-AF65-F5344CB8AC3E}">
        <p14:creationId xmlns:p14="http://schemas.microsoft.com/office/powerpoint/2010/main" val="3527162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192BA-4ADD-E146-8C08-921ABBA6DB00}"/>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7072EB17-19C5-0E43-BA86-432F031932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7623B1F-CF5A-AD4C-88D7-CBAAA851889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E90364B6-EE9D-6243-8821-9404563984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B0676C2-7987-E14E-8D6B-9C5958535CB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6FA07A2A-B725-1848-84AB-16235B3D2BDD}"/>
              </a:ext>
            </a:extLst>
          </p:cNvPr>
          <p:cNvSpPr>
            <a:spLocks noGrp="1"/>
          </p:cNvSpPr>
          <p:nvPr>
            <p:ph type="dt" sz="half" idx="10"/>
          </p:nvPr>
        </p:nvSpPr>
        <p:spPr/>
        <p:txBody>
          <a:bodyPr/>
          <a:lstStyle/>
          <a:p>
            <a:fld id="{5A573625-EF25-1341-9FC4-9770F4CC87F8}" type="datetime1">
              <a:rPr lang="de-DE" smtClean="0"/>
              <a:t>17.01.2023</a:t>
            </a:fld>
            <a:endParaRPr lang="en-DE"/>
          </a:p>
        </p:txBody>
      </p:sp>
      <p:sp>
        <p:nvSpPr>
          <p:cNvPr id="8" name="Footer Placeholder 7">
            <a:extLst>
              <a:ext uri="{FF2B5EF4-FFF2-40B4-BE49-F238E27FC236}">
                <a16:creationId xmlns:a16="http://schemas.microsoft.com/office/drawing/2014/main" id="{6EDBE112-417E-C649-81D7-0E43694640AC}"/>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889EF049-7301-BF4A-AE38-254FA63BD0AE}"/>
              </a:ext>
            </a:extLst>
          </p:cNvPr>
          <p:cNvSpPr>
            <a:spLocks noGrp="1"/>
          </p:cNvSpPr>
          <p:nvPr>
            <p:ph type="sldNum" sz="quarter" idx="12"/>
          </p:nvPr>
        </p:nvSpPr>
        <p:spPr/>
        <p:txBody>
          <a:bodyPr/>
          <a:lstStyle/>
          <a:p>
            <a:fld id="{4B98F74C-3526-334B-8BBD-E05BA7EE52B6}" type="slidenum">
              <a:rPr lang="en-DE" smtClean="0"/>
              <a:t>‹#›</a:t>
            </a:fld>
            <a:endParaRPr lang="en-DE"/>
          </a:p>
        </p:txBody>
      </p:sp>
    </p:spTree>
    <p:extLst>
      <p:ext uri="{BB962C8B-B14F-4D97-AF65-F5344CB8AC3E}">
        <p14:creationId xmlns:p14="http://schemas.microsoft.com/office/powerpoint/2010/main" val="498462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32D9D-1737-C248-8718-C13BA42B3348}"/>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8829D41A-7014-064F-91B0-BD22279444D6}"/>
              </a:ext>
            </a:extLst>
          </p:cNvPr>
          <p:cNvSpPr>
            <a:spLocks noGrp="1"/>
          </p:cNvSpPr>
          <p:nvPr>
            <p:ph type="dt" sz="half" idx="10"/>
          </p:nvPr>
        </p:nvSpPr>
        <p:spPr/>
        <p:txBody>
          <a:bodyPr/>
          <a:lstStyle/>
          <a:p>
            <a:fld id="{B252EBE2-49A7-544B-871C-3E169E888125}" type="datetime1">
              <a:rPr lang="de-DE" smtClean="0"/>
              <a:t>17.01.2023</a:t>
            </a:fld>
            <a:endParaRPr lang="en-DE"/>
          </a:p>
        </p:txBody>
      </p:sp>
      <p:sp>
        <p:nvSpPr>
          <p:cNvPr id="4" name="Footer Placeholder 3">
            <a:extLst>
              <a:ext uri="{FF2B5EF4-FFF2-40B4-BE49-F238E27FC236}">
                <a16:creationId xmlns:a16="http://schemas.microsoft.com/office/drawing/2014/main" id="{B00FC56A-404A-4047-8648-1089F31EBDD4}"/>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F165A7BB-790A-8D4A-9448-78DFCE9C1E07}"/>
              </a:ext>
            </a:extLst>
          </p:cNvPr>
          <p:cNvSpPr>
            <a:spLocks noGrp="1"/>
          </p:cNvSpPr>
          <p:nvPr>
            <p:ph type="sldNum" sz="quarter" idx="12"/>
          </p:nvPr>
        </p:nvSpPr>
        <p:spPr/>
        <p:txBody>
          <a:bodyPr/>
          <a:lstStyle/>
          <a:p>
            <a:fld id="{4B98F74C-3526-334B-8BBD-E05BA7EE52B6}" type="slidenum">
              <a:rPr lang="en-DE" smtClean="0"/>
              <a:t>‹#›</a:t>
            </a:fld>
            <a:endParaRPr lang="en-DE"/>
          </a:p>
        </p:txBody>
      </p:sp>
    </p:spTree>
    <p:extLst>
      <p:ext uri="{BB962C8B-B14F-4D97-AF65-F5344CB8AC3E}">
        <p14:creationId xmlns:p14="http://schemas.microsoft.com/office/powerpoint/2010/main" val="370013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374B1C-D569-4B4A-A707-17265E420B67}"/>
              </a:ext>
            </a:extLst>
          </p:cNvPr>
          <p:cNvSpPr>
            <a:spLocks noGrp="1"/>
          </p:cNvSpPr>
          <p:nvPr>
            <p:ph type="dt" sz="half" idx="10"/>
          </p:nvPr>
        </p:nvSpPr>
        <p:spPr/>
        <p:txBody>
          <a:bodyPr/>
          <a:lstStyle/>
          <a:p>
            <a:fld id="{4007E8E3-B41A-CD48-B638-75C3531A1E5D}" type="datetime1">
              <a:rPr lang="de-DE" smtClean="0"/>
              <a:t>17.01.2023</a:t>
            </a:fld>
            <a:endParaRPr lang="en-DE"/>
          </a:p>
        </p:txBody>
      </p:sp>
      <p:sp>
        <p:nvSpPr>
          <p:cNvPr id="3" name="Footer Placeholder 2">
            <a:extLst>
              <a:ext uri="{FF2B5EF4-FFF2-40B4-BE49-F238E27FC236}">
                <a16:creationId xmlns:a16="http://schemas.microsoft.com/office/drawing/2014/main" id="{61EF2C6B-EC93-6840-85A4-605B0F387F70}"/>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4B38418F-52D9-1F4C-8CE9-97763E811D4A}"/>
              </a:ext>
            </a:extLst>
          </p:cNvPr>
          <p:cNvSpPr>
            <a:spLocks noGrp="1"/>
          </p:cNvSpPr>
          <p:nvPr>
            <p:ph type="sldNum" sz="quarter" idx="12"/>
          </p:nvPr>
        </p:nvSpPr>
        <p:spPr/>
        <p:txBody>
          <a:bodyPr/>
          <a:lstStyle/>
          <a:p>
            <a:fld id="{4B98F74C-3526-334B-8BBD-E05BA7EE52B6}" type="slidenum">
              <a:rPr lang="en-DE" smtClean="0"/>
              <a:t>‹#›</a:t>
            </a:fld>
            <a:endParaRPr lang="en-DE"/>
          </a:p>
        </p:txBody>
      </p:sp>
    </p:spTree>
    <p:extLst>
      <p:ext uri="{BB962C8B-B14F-4D97-AF65-F5344CB8AC3E}">
        <p14:creationId xmlns:p14="http://schemas.microsoft.com/office/powerpoint/2010/main" val="705613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1998B-B813-7340-BD05-4F131E0114F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B1469B6E-E2A2-BE45-9973-519BCE4A5C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E9EF8A9C-13C2-6D42-844A-FA5C50DDE0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04849D-4D0C-8546-8554-4251D5AD5E5D}"/>
              </a:ext>
            </a:extLst>
          </p:cNvPr>
          <p:cNvSpPr>
            <a:spLocks noGrp="1"/>
          </p:cNvSpPr>
          <p:nvPr>
            <p:ph type="dt" sz="half" idx="10"/>
          </p:nvPr>
        </p:nvSpPr>
        <p:spPr/>
        <p:txBody>
          <a:bodyPr/>
          <a:lstStyle/>
          <a:p>
            <a:fld id="{2424890B-ADAB-544B-935D-363C5B07AFED}" type="datetime1">
              <a:rPr lang="de-DE" smtClean="0"/>
              <a:t>17.01.2023</a:t>
            </a:fld>
            <a:endParaRPr lang="en-DE"/>
          </a:p>
        </p:txBody>
      </p:sp>
      <p:sp>
        <p:nvSpPr>
          <p:cNvPr id="6" name="Footer Placeholder 5">
            <a:extLst>
              <a:ext uri="{FF2B5EF4-FFF2-40B4-BE49-F238E27FC236}">
                <a16:creationId xmlns:a16="http://schemas.microsoft.com/office/drawing/2014/main" id="{EF60DB09-0D1B-714A-8C41-4FF88616D0DC}"/>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0FEE60A5-D915-5641-8B61-CCF0B7AEB035}"/>
              </a:ext>
            </a:extLst>
          </p:cNvPr>
          <p:cNvSpPr>
            <a:spLocks noGrp="1"/>
          </p:cNvSpPr>
          <p:nvPr>
            <p:ph type="sldNum" sz="quarter" idx="12"/>
          </p:nvPr>
        </p:nvSpPr>
        <p:spPr/>
        <p:txBody>
          <a:bodyPr/>
          <a:lstStyle/>
          <a:p>
            <a:fld id="{4B98F74C-3526-334B-8BBD-E05BA7EE52B6}" type="slidenum">
              <a:rPr lang="en-DE" smtClean="0"/>
              <a:t>‹#›</a:t>
            </a:fld>
            <a:endParaRPr lang="en-DE"/>
          </a:p>
        </p:txBody>
      </p:sp>
    </p:spTree>
    <p:extLst>
      <p:ext uri="{BB962C8B-B14F-4D97-AF65-F5344CB8AC3E}">
        <p14:creationId xmlns:p14="http://schemas.microsoft.com/office/powerpoint/2010/main" val="1400836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77C4F-28BA-3448-A3F5-C060AEC4A9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037EEFE8-6DF8-FE4E-B41C-FE52E76159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0C166F7D-00BD-BC4A-B17F-590E098CEA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A9BBED1-EDC6-964A-8FD1-C7D5490C0B2D}"/>
              </a:ext>
            </a:extLst>
          </p:cNvPr>
          <p:cNvSpPr>
            <a:spLocks noGrp="1"/>
          </p:cNvSpPr>
          <p:nvPr>
            <p:ph type="dt" sz="half" idx="10"/>
          </p:nvPr>
        </p:nvSpPr>
        <p:spPr/>
        <p:txBody>
          <a:bodyPr/>
          <a:lstStyle/>
          <a:p>
            <a:fld id="{5DCD44D4-4505-DC41-A5F8-11AC010E31FE}" type="datetime1">
              <a:rPr lang="de-DE" smtClean="0"/>
              <a:t>17.01.2023</a:t>
            </a:fld>
            <a:endParaRPr lang="en-DE"/>
          </a:p>
        </p:txBody>
      </p:sp>
      <p:sp>
        <p:nvSpPr>
          <p:cNvPr id="6" name="Footer Placeholder 5">
            <a:extLst>
              <a:ext uri="{FF2B5EF4-FFF2-40B4-BE49-F238E27FC236}">
                <a16:creationId xmlns:a16="http://schemas.microsoft.com/office/drawing/2014/main" id="{5B181E87-AC3A-B24A-80AE-8FECC37C13B1}"/>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6B68363A-1C65-2146-A064-4C97395A8BFD}"/>
              </a:ext>
            </a:extLst>
          </p:cNvPr>
          <p:cNvSpPr>
            <a:spLocks noGrp="1"/>
          </p:cNvSpPr>
          <p:nvPr>
            <p:ph type="sldNum" sz="quarter" idx="12"/>
          </p:nvPr>
        </p:nvSpPr>
        <p:spPr/>
        <p:txBody>
          <a:bodyPr/>
          <a:lstStyle/>
          <a:p>
            <a:fld id="{4B98F74C-3526-334B-8BBD-E05BA7EE52B6}" type="slidenum">
              <a:rPr lang="en-DE" smtClean="0"/>
              <a:t>‹#›</a:t>
            </a:fld>
            <a:endParaRPr lang="en-DE"/>
          </a:p>
        </p:txBody>
      </p:sp>
    </p:spTree>
    <p:extLst>
      <p:ext uri="{BB962C8B-B14F-4D97-AF65-F5344CB8AC3E}">
        <p14:creationId xmlns:p14="http://schemas.microsoft.com/office/powerpoint/2010/main" val="2438115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4C7043-2146-EF43-9DC4-44C6FE2408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6DE477C2-498F-334F-B9E0-ACCC80E281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8A4F3DE3-87E9-AE42-9515-4719BB56A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4D7E2-E235-8C49-AA1D-890133EB09B5}" type="datetime1">
              <a:rPr lang="de-DE" smtClean="0"/>
              <a:t>17.01.2023</a:t>
            </a:fld>
            <a:endParaRPr lang="en-DE"/>
          </a:p>
        </p:txBody>
      </p:sp>
      <p:sp>
        <p:nvSpPr>
          <p:cNvPr id="5" name="Footer Placeholder 4">
            <a:extLst>
              <a:ext uri="{FF2B5EF4-FFF2-40B4-BE49-F238E27FC236}">
                <a16:creationId xmlns:a16="http://schemas.microsoft.com/office/drawing/2014/main" id="{EC96E83F-DC00-4040-AF71-575780DD3B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00648FFF-2B1D-D248-BE7D-DA63304F22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8F74C-3526-334B-8BBD-E05BA7EE52B6}" type="slidenum">
              <a:rPr lang="en-DE" smtClean="0"/>
              <a:t>‹#›</a:t>
            </a:fld>
            <a:endParaRPr lang="en-DE"/>
          </a:p>
        </p:txBody>
      </p:sp>
    </p:spTree>
    <p:extLst>
      <p:ext uri="{BB962C8B-B14F-4D97-AF65-F5344CB8AC3E}">
        <p14:creationId xmlns:p14="http://schemas.microsoft.com/office/powerpoint/2010/main" val="2312607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analyticsvidhya.com/blog/2021/05/convolutional-neural-networks-cnn/" TargetMode="External"/><Relationship Id="rId2" Type="http://schemas.openxmlformats.org/officeDocument/2006/relationships/hyperlink" Target="https://medium.com/analytics-vidhya/brain-tumor-classification-transfer-learning-e04f84f96443" TargetMode="External"/><Relationship Id="rId1" Type="http://schemas.openxmlformats.org/officeDocument/2006/relationships/slideLayout" Target="../slideLayouts/slideLayout2.xml"/><Relationship Id="rId5" Type="http://schemas.openxmlformats.org/officeDocument/2006/relationships/hyperlink" Target="https://towardsdatascience.com/step-by-step-vgg16-implementation-in-keras-for-beginners-a833c686ae6c" TargetMode="External"/><Relationship Id="rId4" Type="http://schemas.openxmlformats.org/officeDocument/2006/relationships/hyperlink" Target="https://machinelearningmastery.com/transfer-learning-for-deep-learn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www.kaggle.com/navoneel/brain-mri-images-for-brain-tumor-detection" TargetMode="Externa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2844" y="1399582"/>
            <a:ext cx="9144000" cy="905911"/>
          </a:xfrm>
        </p:spPr>
        <p:txBody>
          <a:bodyPr>
            <a:normAutofit fontScale="90000"/>
          </a:bodyPr>
          <a:lstStyle/>
          <a:p>
            <a:r>
              <a:rPr lang="en-US" sz="4000" b="1" dirty="0"/>
              <a:t>Brain Tumor classification</a:t>
            </a:r>
            <a:br>
              <a:rPr lang="en-US" sz="4000" b="1" dirty="0"/>
            </a:br>
            <a:endParaRPr lang="en-US" sz="4000" dirty="0"/>
          </a:p>
        </p:txBody>
      </p:sp>
      <p:pic>
        <p:nvPicPr>
          <p:cNvPr id="6" name="Picture 5" descr="A close-up of a planet&#10;&#10;Description automatically generated with low confidence">
            <a:extLst>
              <a:ext uri="{FF2B5EF4-FFF2-40B4-BE49-F238E27FC236}">
                <a16:creationId xmlns:a16="http://schemas.microsoft.com/office/drawing/2014/main" id="{25F9B1AD-3D46-0B4D-94DC-0119F0115F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1678" y="2193378"/>
            <a:ext cx="2682184" cy="2471243"/>
          </a:xfrm>
          <a:prstGeom prst="rect">
            <a:avLst/>
          </a:prstGeom>
        </p:spPr>
      </p:pic>
      <p:sp>
        <p:nvSpPr>
          <p:cNvPr id="8" name="TextBox 7">
            <a:extLst>
              <a:ext uri="{FF2B5EF4-FFF2-40B4-BE49-F238E27FC236}">
                <a16:creationId xmlns:a16="http://schemas.microsoft.com/office/drawing/2014/main" id="{2462FEE5-70EE-D745-96BC-E78C38983A6F}"/>
              </a:ext>
            </a:extLst>
          </p:cNvPr>
          <p:cNvSpPr txBox="1"/>
          <p:nvPr/>
        </p:nvSpPr>
        <p:spPr>
          <a:xfrm>
            <a:off x="0" y="5031075"/>
            <a:ext cx="12192000" cy="923330"/>
          </a:xfrm>
          <a:prstGeom prst="rect">
            <a:avLst/>
          </a:prstGeom>
          <a:noFill/>
        </p:spPr>
        <p:txBody>
          <a:bodyPr wrap="square" rtlCol="0">
            <a:spAutoFit/>
          </a:bodyPr>
          <a:lstStyle/>
          <a:p>
            <a:pPr algn="ctr"/>
            <a:r>
              <a:rPr lang="de-DE" dirty="0">
                <a:solidFill>
                  <a:schemeClr val="bg2">
                    <a:lumMod val="25000"/>
                  </a:schemeClr>
                </a:solidFill>
              </a:rPr>
              <a:t>Learning </a:t>
            </a:r>
            <a:r>
              <a:rPr lang="de-DE" dirty="0" err="1">
                <a:solidFill>
                  <a:schemeClr val="bg2">
                    <a:lumMod val="25000"/>
                  </a:schemeClr>
                </a:solidFill>
              </a:rPr>
              <a:t>from</a:t>
            </a:r>
            <a:r>
              <a:rPr lang="de-DE" dirty="0">
                <a:solidFill>
                  <a:schemeClr val="bg2">
                    <a:lumMod val="25000"/>
                  </a:schemeClr>
                </a:solidFill>
              </a:rPr>
              <a:t> Images (WiSe2122)</a:t>
            </a:r>
          </a:p>
          <a:p>
            <a:pPr algn="ctr"/>
            <a:r>
              <a:rPr lang="de-DE" dirty="0">
                <a:solidFill>
                  <a:schemeClr val="bg2">
                    <a:lumMod val="25000"/>
                  </a:schemeClr>
                </a:solidFill>
              </a:rPr>
              <a:t>Prof: Kristian Hildebrand</a:t>
            </a:r>
          </a:p>
          <a:p>
            <a:pPr algn="ctr"/>
            <a:endParaRPr lang="de-DE" dirty="0"/>
          </a:p>
        </p:txBody>
      </p:sp>
      <p:pic>
        <p:nvPicPr>
          <p:cNvPr id="9" name="Graphic 8">
            <a:extLst>
              <a:ext uri="{FF2B5EF4-FFF2-40B4-BE49-F238E27FC236}">
                <a16:creationId xmlns:a16="http://schemas.microsoft.com/office/drawing/2014/main" id="{9EDBF897-F40F-B14B-B2DA-B7839360D8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2489200" cy="685800"/>
          </a:xfrm>
          <a:prstGeom prst="rect">
            <a:avLst/>
          </a:prstGeom>
        </p:spPr>
      </p:pic>
      <p:sp>
        <p:nvSpPr>
          <p:cNvPr id="3" name="Slide Number Placeholder 2">
            <a:extLst>
              <a:ext uri="{FF2B5EF4-FFF2-40B4-BE49-F238E27FC236}">
                <a16:creationId xmlns:a16="http://schemas.microsoft.com/office/drawing/2014/main" id="{85E6EFF1-B14A-7847-ACA9-689D3305090A}"/>
              </a:ext>
            </a:extLst>
          </p:cNvPr>
          <p:cNvSpPr>
            <a:spLocks noGrp="1"/>
          </p:cNvSpPr>
          <p:nvPr>
            <p:ph type="sldNum" sz="quarter" idx="12"/>
          </p:nvPr>
        </p:nvSpPr>
        <p:spPr/>
        <p:txBody>
          <a:bodyPr/>
          <a:lstStyle/>
          <a:p>
            <a:fld id="{4B98F74C-3526-334B-8BBD-E05BA7EE52B6}" type="slidenum">
              <a:rPr lang="en-DE" smtClean="0"/>
              <a:t>1</a:t>
            </a:fld>
            <a:endParaRPr lang="en-DE"/>
          </a:p>
        </p:txBody>
      </p:sp>
      <p:sp>
        <p:nvSpPr>
          <p:cNvPr id="7" name="Footer Placeholder 2">
            <a:extLst>
              <a:ext uri="{FF2B5EF4-FFF2-40B4-BE49-F238E27FC236}">
                <a16:creationId xmlns:a16="http://schemas.microsoft.com/office/drawing/2014/main" id="{C1624F92-FB70-6440-A749-C56070AE25DC}"/>
              </a:ext>
            </a:extLst>
          </p:cNvPr>
          <p:cNvSpPr>
            <a:spLocks noGrp="1"/>
          </p:cNvSpPr>
          <p:nvPr>
            <p:ph type="ftr" sz="quarter" idx="11"/>
          </p:nvPr>
        </p:nvSpPr>
        <p:spPr>
          <a:xfrm>
            <a:off x="4038600" y="6356350"/>
            <a:ext cx="4114800" cy="365125"/>
          </a:xfrm>
        </p:spPr>
        <p:txBody>
          <a:bodyPr/>
          <a:lstStyle/>
          <a:p>
            <a:r>
              <a:rPr lang="en-GB" dirty="0"/>
              <a:t>By: Yaqoob David</a:t>
            </a:r>
            <a:endParaRPr lang="en-DE" dirty="0"/>
          </a:p>
        </p:txBody>
      </p:sp>
    </p:spTree>
    <p:extLst>
      <p:ext uri="{BB962C8B-B14F-4D97-AF65-F5344CB8AC3E}">
        <p14:creationId xmlns:p14="http://schemas.microsoft.com/office/powerpoint/2010/main" val="572397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B48E4821-37D9-9E48-A713-20BC5DDF5D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2766" y="0"/>
            <a:ext cx="2489200" cy="685800"/>
          </a:xfrm>
          <a:prstGeom prst="rect">
            <a:avLst/>
          </a:prstGeom>
        </p:spPr>
      </p:pic>
      <p:sp>
        <p:nvSpPr>
          <p:cNvPr id="11" name="Footer Placeholder 4">
            <a:extLst>
              <a:ext uri="{FF2B5EF4-FFF2-40B4-BE49-F238E27FC236}">
                <a16:creationId xmlns:a16="http://schemas.microsoft.com/office/drawing/2014/main" id="{FF3ADD57-F852-9D4A-BDE3-1953CB4C3C57}"/>
              </a:ext>
            </a:extLst>
          </p:cNvPr>
          <p:cNvSpPr txBox="1">
            <a:spLocks/>
          </p:cNvSpPr>
          <p:nvPr/>
        </p:nvSpPr>
        <p:spPr>
          <a:xfrm>
            <a:off x="4052833" y="4859691"/>
            <a:ext cx="4520763" cy="342900"/>
          </a:xfrm>
          <a:prstGeom prst="rect">
            <a:avLst/>
          </a:prstGeom>
        </p:spPr>
        <p:txBody>
          <a:bodyPr/>
          <a:ls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DE" dirty="0"/>
          </a:p>
        </p:txBody>
      </p:sp>
      <p:sp>
        <p:nvSpPr>
          <p:cNvPr id="4" name="Slide Number Placeholder 3">
            <a:extLst>
              <a:ext uri="{FF2B5EF4-FFF2-40B4-BE49-F238E27FC236}">
                <a16:creationId xmlns:a16="http://schemas.microsoft.com/office/drawing/2014/main" id="{667CADDA-0398-0B4D-A985-15FE09601235}"/>
              </a:ext>
            </a:extLst>
          </p:cNvPr>
          <p:cNvSpPr>
            <a:spLocks noGrp="1"/>
          </p:cNvSpPr>
          <p:nvPr>
            <p:ph type="sldNum" sz="quarter" idx="12"/>
          </p:nvPr>
        </p:nvSpPr>
        <p:spPr/>
        <p:txBody>
          <a:bodyPr/>
          <a:lstStyle/>
          <a:p>
            <a:fld id="{E923D1AD-03BA-F64B-A719-14D885F05B28}" type="slidenum">
              <a:rPr lang="en-DE" smtClean="0"/>
              <a:t>10</a:t>
            </a:fld>
            <a:endParaRPr lang="en-DE"/>
          </a:p>
        </p:txBody>
      </p:sp>
      <p:sp>
        <p:nvSpPr>
          <p:cNvPr id="8" name="Footer Placeholder 7">
            <a:extLst>
              <a:ext uri="{FF2B5EF4-FFF2-40B4-BE49-F238E27FC236}">
                <a16:creationId xmlns:a16="http://schemas.microsoft.com/office/drawing/2014/main" id="{6BDCD639-7C54-6D47-9711-EB3662BD630B}"/>
              </a:ext>
            </a:extLst>
          </p:cNvPr>
          <p:cNvSpPr>
            <a:spLocks noGrp="1"/>
          </p:cNvSpPr>
          <p:nvPr>
            <p:ph type="ftr" sz="quarter" idx="11"/>
          </p:nvPr>
        </p:nvSpPr>
        <p:spPr/>
        <p:txBody>
          <a:bodyPr/>
          <a:lstStyle/>
          <a:p>
            <a:r>
              <a:rPr lang="en-GB"/>
              <a:t>By: Yaqoob David</a:t>
            </a:r>
            <a:endParaRPr lang="en-DE"/>
          </a:p>
        </p:txBody>
      </p:sp>
      <p:sp>
        <p:nvSpPr>
          <p:cNvPr id="6" name="TextBox 5">
            <a:extLst>
              <a:ext uri="{FF2B5EF4-FFF2-40B4-BE49-F238E27FC236}">
                <a16:creationId xmlns:a16="http://schemas.microsoft.com/office/drawing/2014/main" id="{E21ACCB8-E46A-C549-8968-A12DCC6279FA}"/>
              </a:ext>
            </a:extLst>
          </p:cNvPr>
          <p:cNvSpPr txBox="1"/>
          <p:nvPr/>
        </p:nvSpPr>
        <p:spPr>
          <a:xfrm>
            <a:off x="3783506" y="578069"/>
            <a:ext cx="4790090" cy="584775"/>
          </a:xfrm>
          <a:prstGeom prst="rect">
            <a:avLst/>
          </a:prstGeom>
          <a:noFill/>
        </p:spPr>
        <p:txBody>
          <a:bodyPr wrap="square" rtlCol="0">
            <a:spAutoFit/>
          </a:bodyPr>
          <a:lstStyle/>
          <a:p>
            <a:pPr algn="ctr"/>
            <a:r>
              <a:rPr lang="en-DE" sz="3200" dirty="0"/>
              <a:t>Data Augmentation</a:t>
            </a:r>
          </a:p>
        </p:txBody>
      </p:sp>
      <p:sp>
        <p:nvSpPr>
          <p:cNvPr id="7" name="TextBox 6">
            <a:extLst>
              <a:ext uri="{FF2B5EF4-FFF2-40B4-BE49-F238E27FC236}">
                <a16:creationId xmlns:a16="http://schemas.microsoft.com/office/drawing/2014/main" id="{EC2C7C33-8E58-D543-A40B-DE7A3D4141B5}"/>
              </a:ext>
            </a:extLst>
          </p:cNvPr>
          <p:cNvSpPr txBox="1"/>
          <p:nvPr/>
        </p:nvSpPr>
        <p:spPr>
          <a:xfrm>
            <a:off x="622738" y="1470743"/>
            <a:ext cx="11043745" cy="12958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t>Data augmentation is a technique to artificially increase the amount of data.</a:t>
            </a:r>
          </a:p>
          <a:p>
            <a:pPr marL="285750" indent="-285750">
              <a:lnSpc>
                <a:spcPct val="150000"/>
              </a:lnSpc>
              <a:buFont typeface="Arial" panose="020B0604020202020204" pitchFamily="34" charset="0"/>
              <a:buChar char="•"/>
            </a:pPr>
            <a:r>
              <a:rPr lang="en-DE" dirty="0"/>
              <a:t>It generetaes new data points in the existing data</a:t>
            </a:r>
            <a:r>
              <a:rPr lang="de-DE" dirty="0"/>
              <a:t>.</a:t>
            </a:r>
            <a:endParaRPr lang="en-DE" dirty="0"/>
          </a:p>
          <a:p>
            <a:pPr marL="285750" indent="-285750">
              <a:lnSpc>
                <a:spcPct val="150000"/>
              </a:lnSpc>
              <a:buFont typeface="Arial" panose="020B0604020202020204" pitchFamily="34" charset="0"/>
              <a:buChar char="•"/>
            </a:pPr>
            <a:r>
              <a:rPr lang="en-GB" dirty="0"/>
              <a:t>Data augmentation is useful to improve performance and outcomes of machine learning models.</a:t>
            </a:r>
            <a:endParaRPr lang="en-DE" dirty="0"/>
          </a:p>
        </p:txBody>
      </p:sp>
      <p:pic>
        <p:nvPicPr>
          <p:cNvPr id="3" name="Picture 2" descr="A picture containing text, different&#10;&#10;Description automatically generated">
            <a:extLst>
              <a:ext uri="{FF2B5EF4-FFF2-40B4-BE49-F238E27FC236}">
                <a16:creationId xmlns:a16="http://schemas.microsoft.com/office/drawing/2014/main" id="{8ED19266-B97B-644B-939D-A5F2ACD11349}"/>
              </a:ext>
            </a:extLst>
          </p:cNvPr>
          <p:cNvPicPr>
            <a:picLocks noChangeAspect="1"/>
          </p:cNvPicPr>
          <p:nvPr/>
        </p:nvPicPr>
        <p:blipFill>
          <a:blip r:embed="rId4"/>
          <a:stretch>
            <a:fillRect/>
          </a:stretch>
        </p:blipFill>
        <p:spPr>
          <a:xfrm>
            <a:off x="2452792" y="2935705"/>
            <a:ext cx="6871682" cy="3140242"/>
          </a:xfrm>
          <a:prstGeom prst="rect">
            <a:avLst/>
          </a:prstGeom>
        </p:spPr>
      </p:pic>
    </p:spTree>
    <p:extLst>
      <p:ext uri="{BB962C8B-B14F-4D97-AF65-F5344CB8AC3E}">
        <p14:creationId xmlns:p14="http://schemas.microsoft.com/office/powerpoint/2010/main" val="1239003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5542"/>
            <a:ext cx="10515600" cy="610825"/>
          </a:xfrm>
        </p:spPr>
        <p:txBody>
          <a:bodyPr>
            <a:normAutofit fontScale="90000"/>
          </a:bodyPr>
          <a:lstStyle/>
          <a:p>
            <a:pPr algn="ctr" fontAlgn="base"/>
            <a:r>
              <a:rPr lang="en-US" sz="3600" b="1" dirty="0"/>
              <a:t>Modeling</a:t>
            </a:r>
            <a:br>
              <a:rPr lang="en-US" sz="3600" b="1" dirty="0"/>
            </a:br>
            <a:endParaRPr lang="en-US" sz="3600" b="1" dirty="0"/>
          </a:p>
        </p:txBody>
      </p:sp>
      <p:pic>
        <p:nvPicPr>
          <p:cNvPr id="7" name="Content Placeholder 6" descr="Graphical user interface, text, application, email&#10;&#10;Description automatically generated">
            <a:extLst>
              <a:ext uri="{FF2B5EF4-FFF2-40B4-BE49-F238E27FC236}">
                <a16:creationId xmlns:a16="http://schemas.microsoft.com/office/drawing/2014/main" id="{0639512C-4EC6-6E4B-9BB4-2917C662FEA7}"/>
              </a:ext>
            </a:extLst>
          </p:cNvPr>
          <p:cNvPicPr>
            <a:picLocks noGrp="1" noChangeAspect="1"/>
          </p:cNvPicPr>
          <p:nvPr>
            <p:ph idx="1"/>
          </p:nvPr>
        </p:nvPicPr>
        <p:blipFill>
          <a:blip r:embed="rId2"/>
          <a:stretch>
            <a:fillRect/>
          </a:stretch>
        </p:blipFill>
        <p:spPr>
          <a:xfrm>
            <a:off x="227719" y="1385275"/>
            <a:ext cx="5048616" cy="2750299"/>
          </a:xfrm>
        </p:spPr>
      </p:pic>
      <p:pic>
        <p:nvPicPr>
          <p:cNvPr id="4" name="Graphic 3">
            <a:extLst>
              <a:ext uri="{FF2B5EF4-FFF2-40B4-BE49-F238E27FC236}">
                <a16:creationId xmlns:a16="http://schemas.microsoft.com/office/drawing/2014/main" id="{DE289C8F-FE5F-DF48-BF7F-060C0EEA9B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22225"/>
            <a:ext cx="2489200" cy="685800"/>
          </a:xfrm>
          <a:prstGeom prst="rect">
            <a:avLst/>
          </a:prstGeom>
        </p:spPr>
      </p:pic>
      <p:sp>
        <p:nvSpPr>
          <p:cNvPr id="5" name="Slide Number Placeholder 4">
            <a:extLst>
              <a:ext uri="{FF2B5EF4-FFF2-40B4-BE49-F238E27FC236}">
                <a16:creationId xmlns:a16="http://schemas.microsoft.com/office/drawing/2014/main" id="{DA6AB347-11A4-154F-8EEC-DEFA7E4BA9C5}"/>
              </a:ext>
            </a:extLst>
          </p:cNvPr>
          <p:cNvSpPr>
            <a:spLocks noGrp="1"/>
          </p:cNvSpPr>
          <p:nvPr>
            <p:ph type="sldNum" sz="quarter" idx="12"/>
          </p:nvPr>
        </p:nvSpPr>
        <p:spPr/>
        <p:txBody>
          <a:bodyPr/>
          <a:lstStyle/>
          <a:p>
            <a:fld id="{4B98F74C-3526-334B-8BBD-E05BA7EE52B6}" type="slidenum">
              <a:rPr lang="en-DE" smtClean="0"/>
              <a:t>11</a:t>
            </a:fld>
            <a:endParaRPr lang="en-DE"/>
          </a:p>
        </p:txBody>
      </p:sp>
      <p:pic>
        <p:nvPicPr>
          <p:cNvPr id="11" name="Picture 10" descr="Graphical user interface, text, application, email&#10;&#10;Description automatically generated">
            <a:extLst>
              <a:ext uri="{FF2B5EF4-FFF2-40B4-BE49-F238E27FC236}">
                <a16:creationId xmlns:a16="http://schemas.microsoft.com/office/drawing/2014/main" id="{B9A9948A-481C-B44A-A28A-2DA3B2C7808B}"/>
              </a:ext>
            </a:extLst>
          </p:cNvPr>
          <p:cNvPicPr>
            <a:picLocks noChangeAspect="1"/>
          </p:cNvPicPr>
          <p:nvPr/>
        </p:nvPicPr>
        <p:blipFill>
          <a:blip r:embed="rId5"/>
          <a:stretch>
            <a:fillRect/>
          </a:stretch>
        </p:blipFill>
        <p:spPr>
          <a:xfrm>
            <a:off x="5798431" y="1541531"/>
            <a:ext cx="6165850" cy="2594043"/>
          </a:xfrm>
          <a:prstGeom prst="rect">
            <a:avLst/>
          </a:prstGeom>
        </p:spPr>
      </p:pic>
      <p:pic>
        <p:nvPicPr>
          <p:cNvPr id="13" name="Picture 12" descr="Table&#10;&#10;Description automatically generated">
            <a:extLst>
              <a:ext uri="{FF2B5EF4-FFF2-40B4-BE49-F238E27FC236}">
                <a16:creationId xmlns:a16="http://schemas.microsoft.com/office/drawing/2014/main" id="{7A44BD88-6FED-D847-87F3-0F76F8A7556F}"/>
              </a:ext>
            </a:extLst>
          </p:cNvPr>
          <p:cNvPicPr>
            <a:picLocks noChangeAspect="1"/>
          </p:cNvPicPr>
          <p:nvPr/>
        </p:nvPicPr>
        <p:blipFill>
          <a:blip r:embed="rId6"/>
          <a:stretch>
            <a:fillRect/>
          </a:stretch>
        </p:blipFill>
        <p:spPr>
          <a:xfrm>
            <a:off x="3581400" y="4122433"/>
            <a:ext cx="4288138" cy="2247059"/>
          </a:xfrm>
          <a:prstGeom prst="rect">
            <a:avLst/>
          </a:prstGeom>
        </p:spPr>
      </p:pic>
      <p:sp>
        <p:nvSpPr>
          <p:cNvPr id="8" name="Footer Placeholder 2">
            <a:extLst>
              <a:ext uri="{FF2B5EF4-FFF2-40B4-BE49-F238E27FC236}">
                <a16:creationId xmlns:a16="http://schemas.microsoft.com/office/drawing/2014/main" id="{6BA5FDEF-72AE-6B44-A1BA-EA74DB2DA0E8}"/>
              </a:ext>
            </a:extLst>
          </p:cNvPr>
          <p:cNvSpPr>
            <a:spLocks noGrp="1"/>
          </p:cNvSpPr>
          <p:nvPr>
            <p:ph type="ftr" sz="quarter" idx="11"/>
          </p:nvPr>
        </p:nvSpPr>
        <p:spPr>
          <a:xfrm>
            <a:off x="4038600" y="6446515"/>
            <a:ext cx="4114800" cy="365125"/>
          </a:xfrm>
        </p:spPr>
        <p:txBody>
          <a:bodyPr/>
          <a:lstStyle/>
          <a:p>
            <a:r>
              <a:rPr lang="en-GB" dirty="0"/>
              <a:t>By: Yaqoob David</a:t>
            </a:r>
            <a:endParaRPr lang="en-DE" dirty="0"/>
          </a:p>
        </p:txBody>
      </p:sp>
    </p:spTree>
    <p:extLst>
      <p:ext uri="{BB962C8B-B14F-4D97-AF65-F5344CB8AC3E}">
        <p14:creationId xmlns:p14="http://schemas.microsoft.com/office/powerpoint/2010/main" val="2908200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5542"/>
            <a:ext cx="10515600" cy="610825"/>
          </a:xfrm>
        </p:spPr>
        <p:txBody>
          <a:bodyPr>
            <a:normAutofit/>
          </a:bodyPr>
          <a:lstStyle/>
          <a:p>
            <a:pPr algn="ctr" fontAlgn="base"/>
            <a:r>
              <a:rPr lang="en-US" sz="3600" b="1" dirty="0"/>
              <a:t>Model Performance</a:t>
            </a:r>
          </a:p>
        </p:txBody>
      </p:sp>
      <p:pic>
        <p:nvPicPr>
          <p:cNvPr id="4" name="Graphic 3">
            <a:extLst>
              <a:ext uri="{FF2B5EF4-FFF2-40B4-BE49-F238E27FC236}">
                <a16:creationId xmlns:a16="http://schemas.microsoft.com/office/drawing/2014/main" id="{DE289C8F-FE5F-DF48-BF7F-060C0EEA9B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2225"/>
            <a:ext cx="2489200" cy="685800"/>
          </a:xfrm>
          <a:prstGeom prst="rect">
            <a:avLst/>
          </a:prstGeom>
        </p:spPr>
      </p:pic>
      <p:sp>
        <p:nvSpPr>
          <p:cNvPr id="5" name="Slide Number Placeholder 4">
            <a:extLst>
              <a:ext uri="{FF2B5EF4-FFF2-40B4-BE49-F238E27FC236}">
                <a16:creationId xmlns:a16="http://schemas.microsoft.com/office/drawing/2014/main" id="{DA6AB347-11A4-154F-8EEC-DEFA7E4BA9C5}"/>
              </a:ext>
            </a:extLst>
          </p:cNvPr>
          <p:cNvSpPr>
            <a:spLocks noGrp="1"/>
          </p:cNvSpPr>
          <p:nvPr>
            <p:ph type="sldNum" sz="quarter" idx="12"/>
          </p:nvPr>
        </p:nvSpPr>
        <p:spPr/>
        <p:txBody>
          <a:bodyPr/>
          <a:lstStyle/>
          <a:p>
            <a:fld id="{4B98F74C-3526-334B-8BBD-E05BA7EE52B6}" type="slidenum">
              <a:rPr lang="en-DE" smtClean="0"/>
              <a:t>12</a:t>
            </a:fld>
            <a:endParaRPr lang="en-DE"/>
          </a:p>
        </p:txBody>
      </p:sp>
      <p:pic>
        <p:nvPicPr>
          <p:cNvPr id="9" name="Content Placeholder 8" descr="Chart, line chart&#10;&#10;Description automatically generated">
            <a:extLst>
              <a:ext uri="{FF2B5EF4-FFF2-40B4-BE49-F238E27FC236}">
                <a16:creationId xmlns:a16="http://schemas.microsoft.com/office/drawing/2014/main" id="{FE9F4BA7-CEC7-DF4E-B6A0-3338298C5C1A}"/>
              </a:ext>
            </a:extLst>
          </p:cNvPr>
          <p:cNvPicPr>
            <a:picLocks noGrp="1" noChangeAspect="1"/>
          </p:cNvPicPr>
          <p:nvPr>
            <p:ph idx="1"/>
          </p:nvPr>
        </p:nvPicPr>
        <p:blipFill>
          <a:blip r:embed="rId4"/>
          <a:stretch>
            <a:fillRect/>
          </a:stretch>
        </p:blipFill>
        <p:spPr>
          <a:xfrm>
            <a:off x="838200" y="2235113"/>
            <a:ext cx="10515600" cy="3332491"/>
          </a:xfrm>
        </p:spPr>
      </p:pic>
      <p:sp>
        <p:nvSpPr>
          <p:cNvPr id="6" name="Footer Placeholder 2">
            <a:extLst>
              <a:ext uri="{FF2B5EF4-FFF2-40B4-BE49-F238E27FC236}">
                <a16:creationId xmlns:a16="http://schemas.microsoft.com/office/drawing/2014/main" id="{0FDD0186-4C66-AC43-8D46-1C54F96CE94B}"/>
              </a:ext>
            </a:extLst>
          </p:cNvPr>
          <p:cNvSpPr>
            <a:spLocks noGrp="1"/>
          </p:cNvSpPr>
          <p:nvPr>
            <p:ph type="ftr" sz="quarter" idx="11"/>
          </p:nvPr>
        </p:nvSpPr>
        <p:spPr>
          <a:xfrm>
            <a:off x="4038600" y="6356350"/>
            <a:ext cx="4114800" cy="365125"/>
          </a:xfrm>
        </p:spPr>
        <p:txBody>
          <a:bodyPr/>
          <a:lstStyle/>
          <a:p>
            <a:r>
              <a:rPr lang="en-GB" dirty="0"/>
              <a:t>By: Yaqoob David</a:t>
            </a:r>
            <a:endParaRPr lang="en-DE" dirty="0"/>
          </a:p>
        </p:txBody>
      </p:sp>
    </p:spTree>
    <p:extLst>
      <p:ext uri="{BB962C8B-B14F-4D97-AF65-F5344CB8AC3E}">
        <p14:creationId xmlns:p14="http://schemas.microsoft.com/office/powerpoint/2010/main" val="133662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5542"/>
            <a:ext cx="10515600" cy="610825"/>
          </a:xfrm>
        </p:spPr>
        <p:txBody>
          <a:bodyPr>
            <a:normAutofit/>
          </a:bodyPr>
          <a:lstStyle/>
          <a:p>
            <a:pPr algn="ctr" fontAlgn="base"/>
            <a:r>
              <a:rPr lang="en-US" sz="3600" b="1" dirty="0"/>
              <a:t>Model Performance</a:t>
            </a:r>
          </a:p>
        </p:txBody>
      </p:sp>
      <p:pic>
        <p:nvPicPr>
          <p:cNvPr id="4" name="Graphic 3">
            <a:extLst>
              <a:ext uri="{FF2B5EF4-FFF2-40B4-BE49-F238E27FC236}">
                <a16:creationId xmlns:a16="http://schemas.microsoft.com/office/drawing/2014/main" id="{DE289C8F-FE5F-DF48-BF7F-060C0EEA9B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2225"/>
            <a:ext cx="2489200" cy="685800"/>
          </a:xfrm>
          <a:prstGeom prst="rect">
            <a:avLst/>
          </a:prstGeom>
        </p:spPr>
      </p:pic>
      <p:sp>
        <p:nvSpPr>
          <p:cNvPr id="5" name="Slide Number Placeholder 4">
            <a:extLst>
              <a:ext uri="{FF2B5EF4-FFF2-40B4-BE49-F238E27FC236}">
                <a16:creationId xmlns:a16="http://schemas.microsoft.com/office/drawing/2014/main" id="{DA6AB347-11A4-154F-8EEC-DEFA7E4BA9C5}"/>
              </a:ext>
            </a:extLst>
          </p:cNvPr>
          <p:cNvSpPr>
            <a:spLocks noGrp="1"/>
          </p:cNvSpPr>
          <p:nvPr>
            <p:ph type="sldNum" sz="quarter" idx="12"/>
          </p:nvPr>
        </p:nvSpPr>
        <p:spPr/>
        <p:txBody>
          <a:bodyPr/>
          <a:lstStyle/>
          <a:p>
            <a:fld id="{4B98F74C-3526-334B-8BBD-E05BA7EE52B6}" type="slidenum">
              <a:rPr lang="en-DE" smtClean="0"/>
              <a:t>13</a:t>
            </a:fld>
            <a:endParaRPr lang="en-DE"/>
          </a:p>
        </p:txBody>
      </p:sp>
      <p:pic>
        <p:nvPicPr>
          <p:cNvPr id="8" name="Content Placeholder 7" descr="Chart&#10;&#10;Description automatically generated">
            <a:extLst>
              <a:ext uri="{FF2B5EF4-FFF2-40B4-BE49-F238E27FC236}">
                <a16:creationId xmlns:a16="http://schemas.microsoft.com/office/drawing/2014/main" id="{6E1DEA3C-3A66-4646-B4A2-A22448418913}"/>
              </a:ext>
            </a:extLst>
          </p:cNvPr>
          <p:cNvPicPr>
            <a:picLocks noGrp="1" noChangeAspect="1"/>
          </p:cNvPicPr>
          <p:nvPr>
            <p:ph idx="1"/>
          </p:nvPr>
        </p:nvPicPr>
        <p:blipFill>
          <a:blip r:embed="rId4"/>
          <a:stretch>
            <a:fillRect/>
          </a:stretch>
        </p:blipFill>
        <p:spPr>
          <a:xfrm>
            <a:off x="251012" y="1767016"/>
            <a:ext cx="4476376" cy="3622916"/>
          </a:xfrm>
        </p:spPr>
      </p:pic>
      <p:sp>
        <p:nvSpPr>
          <p:cNvPr id="10" name="TextBox 9">
            <a:extLst>
              <a:ext uri="{FF2B5EF4-FFF2-40B4-BE49-F238E27FC236}">
                <a16:creationId xmlns:a16="http://schemas.microsoft.com/office/drawing/2014/main" id="{9509A144-1E4A-164E-866B-64F647E57301}"/>
              </a:ext>
            </a:extLst>
          </p:cNvPr>
          <p:cNvSpPr txBox="1"/>
          <p:nvPr/>
        </p:nvSpPr>
        <p:spPr>
          <a:xfrm>
            <a:off x="988541" y="5389932"/>
            <a:ext cx="3595816" cy="461665"/>
          </a:xfrm>
          <a:prstGeom prst="rect">
            <a:avLst/>
          </a:prstGeom>
          <a:noFill/>
        </p:spPr>
        <p:txBody>
          <a:bodyPr wrap="square" rtlCol="0">
            <a:spAutoFit/>
          </a:bodyPr>
          <a:lstStyle/>
          <a:p>
            <a:pPr algn="ctr"/>
            <a:r>
              <a:rPr lang="en-DE" sz="1200" i="1" dirty="0">
                <a:solidFill>
                  <a:schemeClr val="bg2">
                    <a:lumMod val="50000"/>
                  </a:schemeClr>
                </a:solidFill>
              </a:rPr>
              <a:t>Validation on training data </a:t>
            </a:r>
          </a:p>
          <a:p>
            <a:pPr algn="ctr"/>
            <a:r>
              <a:rPr lang="en-DE" sz="1200" i="1" dirty="0">
                <a:solidFill>
                  <a:schemeClr val="bg2">
                    <a:lumMod val="50000"/>
                  </a:schemeClr>
                </a:solidFill>
              </a:rPr>
              <a:t>Train Accuracy = 0.84</a:t>
            </a:r>
          </a:p>
        </p:txBody>
      </p:sp>
      <p:pic>
        <p:nvPicPr>
          <p:cNvPr id="14" name="Picture 13" descr="Chart&#10;&#10;Description automatically generated with medium confidence">
            <a:extLst>
              <a:ext uri="{FF2B5EF4-FFF2-40B4-BE49-F238E27FC236}">
                <a16:creationId xmlns:a16="http://schemas.microsoft.com/office/drawing/2014/main" id="{A05229B5-C470-4548-99EE-75B8033013A5}"/>
              </a:ext>
            </a:extLst>
          </p:cNvPr>
          <p:cNvPicPr>
            <a:picLocks noChangeAspect="1"/>
          </p:cNvPicPr>
          <p:nvPr/>
        </p:nvPicPr>
        <p:blipFill>
          <a:blip r:embed="rId5"/>
          <a:stretch>
            <a:fillRect/>
          </a:stretch>
        </p:blipFill>
        <p:spPr>
          <a:xfrm>
            <a:off x="6919784" y="1701826"/>
            <a:ext cx="3991232" cy="3639065"/>
          </a:xfrm>
          <a:prstGeom prst="rect">
            <a:avLst/>
          </a:prstGeom>
        </p:spPr>
      </p:pic>
      <p:sp>
        <p:nvSpPr>
          <p:cNvPr id="15" name="TextBox 14">
            <a:extLst>
              <a:ext uri="{FF2B5EF4-FFF2-40B4-BE49-F238E27FC236}">
                <a16:creationId xmlns:a16="http://schemas.microsoft.com/office/drawing/2014/main" id="{C7E3DA20-071C-2F49-940B-49959E6DE4E2}"/>
              </a:ext>
            </a:extLst>
          </p:cNvPr>
          <p:cNvSpPr txBox="1"/>
          <p:nvPr/>
        </p:nvSpPr>
        <p:spPr>
          <a:xfrm>
            <a:off x="7045068" y="5389932"/>
            <a:ext cx="3595816" cy="461665"/>
          </a:xfrm>
          <a:prstGeom prst="rect">
            <a:avLst/>
          </a:prstGeom>
          <a:noFill/>
        </p:spPr>
        <p:txBody>
          <a:bodyPr wrap="square" rtlCol="0">
            <a:spAutoFit/>
          </a:bodyPr>
          <a:lstStyle/>
          <a:p>
            <a:pPr algn="ctr"/>
            <a:r>
              <a:rPr lang="en-DE" sz="1200" i="1" dirty="0">
                <a:solidFill>
                  <a:schemeClr val="bg2">
                    <a:lumMod val="50000"/>
                  </a:schemeClr>
                </a:solidFill>
              </a:rPr>
              <a:t>Validation on training data </a:t>
            </a:r>
          </a:p>
          <a:p>
            <a:pPr algn="ctr"/>
            <a:r>
              <a:rPr lang="en-DE" sz="1200" i="1" dirty="0">
                <a:solidFill>
                  <a:schemeClr val="bg2">
                    <a:lumMod val="50000"/>
                  </a:schemeClr>
                </a:solidFill>
              </a:rPr>
              <a:t>Test Accuracy = 0.90</a:t>
            </a:r>
          </a:p>
        </p:txBody>
      </p:sp>
      <p:sp>
        <p:nvSpPr>
          <p:cNvPr id="9" name="Footer Placeholder 2">
            <a:extLst>
              <a:ext uri="{FF2B5EF4-FFF2-40B4-BE49-F238E27FC236}">
                <a16:creationId xmlns:a16="http://schemas.microsoft.com/office/drawing/2014/main" id="{CB08B729-EFD7-AB4F-BBE0-82994BD280A2}"/>
              </a:ext>
            </a:extLst>
          </p:cNvPr>
          <p:cNvSpPr>
            <a:spLocks noGrp="1"/>
          </p:cNvSpPr>
          <p:nvPr>
            <p:ph type="ftr" sz="quarter" idx="11"/>
          </p:nvPr>
        </p:nvSpPr>
        <p:spPr>
          <a:xfrm>
            <a:off x="4038600" y="6356350"/>
            <a:ext cx="4114800" cy="365125"/>
          </a:xfrm>
        </p:spPr>
        <p:txBody>
          <a:bodyPr/>
          <a:lstStyle/>
          <a:p>
            <a:r>
              <a:rPr lang="en-GB" dirty="0"/>
              <a:t>By: Yaqoob David</a:t>
            </a:r>
            <a:endParaRPr lang="en-DE" dirty="0"/>
          </a:p>
        </p:txBody>
      </p:sp>
    </p:spTree>
    <p:extLst>
      <p:ext uri="{BB962C8B-B14F-4D97-AF65-F5344CB8AC3E}">
        <p14:creationId xmlns:p14="http://schemas.microsoft.com/office/powerpoint/2010/main" val="3516690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5542"/>
            <a:ext cx="10515600" cy="610825"/>
          </a:xfrm>
        </p:spPr>
        <p:txBody>
          <a:bodyPr>
            <a:normAutofit fontScale="90000"/>
          </a:bodyPr>
          <a:lstStyle/>
          <a:p>
            <a:pPr algn="ctr" fontAlgn="base"/>
            <a:r>
              <a:rPr lang="en-US" sz="3600" b="1" dirty="0"/>
              <a:t>Example</a:t>
            </a:r>
            <a:br>
              <a:rPr lang="en-US" sz="3600" b="1" dirty="0"/>
            </a:br>
            <a:endParaRPr lang="en-US" sz="3600" b="1" dirty="0"/>
          </a:p>
        </p:txBody>
      </p:sp>
      <p:pic>
        <p:nvPicPr>
          <p:cNvPr id="4" name="Graphic 3">
            <a:extLst>
              <a:ext uri="{FF2B5EF4-FFF2-40B4-BE49-F238E27FC236}">
                <a16:creationId xmlns:a16="http://schemas.microsoft.com/office/drawing/2014/main" id="{DE289C8F-FE5F-DF48-BF7F-060C0EEA9B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2225"/>
            <a:ext cx="2489200" cy="685800"/>
          </a:xfrm>
          <a:prstGeom prst="rect">
            <a:avLst/>
          </a:prstGeom>
        </p:spPr>
      </p:pic>
      <p:sp>
        <p:nvSpPr>
          <p:cNvPr id="5" name="Slide Number Placeholder 4">
            <a:extLst>
              <a:ext uri="{FF2B5EF4-FFF2-40B4-BE49-F238E27FC236}">
                <a16:creationId xmlns:a16="http://schemas.microsoft.com/office/drawing/2014/main" id="{DA6AB347-11A4-154F-8EEC-DEFA7E4BA9C5}"/>
              </a:ext>
            </a:extLst>
          </p:cNvPr>
          <p:cNvSpPr>
            <a:spLocks noGrp="1"/>
          </p:cNvSpPr>
          <p:nvPr>
            <p:ph type="sldNum" sz="quarter" idx="12"/>
          </p:nvPr>
        </p:nvSpPr>
        <p:spPr/>
        <p:txBody>
          <a:bodyPr/>
          <a:lstStyle/>
          <a:p>
            <a:fld id="{4B98F74C-3526-334B-8BBD-E05BA7EE52B6}" type="slidenum">
              <a:rPr lang="en-DE" smtClean="0"/>
              <a:t>14</a:t>
            </a:fld>
            <a:endParaRPr lang="en-DE"/>
          </a:p>
        </p:txBody>
      </p:sp>
      <p:pic>
        <p:nvPicPr>
          <p:cNvPr id="9" name="Picture 8" descr="Graphical user interface, text, application&#10;&#10;Description automatically generated">
            <a:extLst>
              <a:ext uri="{FF2B5EF4-FFF2-40B4-BE49-F238E27FC236}">
                <a16:creationId xmlns:a16="http://schemas.microsoft.com/office/drawing/2014/main" id="{8034034C-30A3-024D-8C1C-2C44DC87A72F}"/>
              </a:ext>
            </a:extLst>
          </p:cNvPr>
          <p:cNvPicPr>
            <a:picLocks noChangeAspect="1"/>
          </p:cNvPicPr>
          <p:nvPr/>
        </p:nvPicPr>
        <p:blipFill>
          <a:blip r:embed="rId4"/>
          <a:stretch>
            <a:fillRect/>
          </a:stretch>
        </p:blipFill>
        <p:spPr>
          <a:xfrm>
            <a:off x="838200" y="1269284"/>
            <a:ext cx="10186602" cy="2336800"/>
          </a:xfrm>
          <a:prstGeom prst="rect">
            <a:avLst/>
          </a:prstGeom>
        </p:spPr>
      </p:pic>
      <p:pic>
        <p:nvPicPr>
          <p:cNvPr id="12" name="Picture 11" descr="A close-up of a human skull&#10;&#10;Description automatically generated with low confidence">
            <a:extLst>
              <a:ext uri="{FF2B5EF4-FFF2-40B4-BE49-F238E27FC236}">
                <a16:creationId xmlns:a16="http://schemas.microsoft.com/office/drawing/2014/main" id="{FCE05338-1A21-2C45-AE34-B286BF8688C1}"/>
              </a:ext>
            </a:extLst>
          </p:cNvPr>
          <p:cNvPicPr>
            <a:picLocks noChangeAspect="1"/>
          </p:cNvPicPr>
          <p:nvPr/>
        </p:nvPicPr>
        <p:blipFill>
          <a:blip r:embed="rId5"/>
          <a:stretch>
            <a:fillRect/>
          </a:stretch>
        </p:blipFill>
        <p:spPr>
          <a:xfrm>
            <a:off x="9651141" y="3606084"/>
            <a:ext cx="2540859" cy="2743028"/>
          </a:xfrm>
          <a:prstGeom prst="rect">
            <a:avLst/>
          </a:prstGeom>
        </p:spPr>
      </p:pic>
      <p:sp>
        <p:nvSpPr>
          <p:cNvPr id="7" name="Footer Placeholder 2">
            <a:extLst>
              <a:ext uri="{FF2B5EF4-FFF2-40B4-BE49-F238E27FC236}">
                <a16:creationId xmlns:a16="http://schemas.microsoft.com/office/drawing/2014/main" id="{DFCEF430-CF5F-D448-8A0C-544A38D7D655}"/>
              </a:ext>
            </a:extLst>
          </p:cNvPr>
          <p:cNvSpPr>
            <a:spLocks noGrp="1"/>
          </p:cNvSpPr>
          <p:nvPr>
            <p:ph type="ftr" sz="quarter" idx="11"/>
          </p:nvPr>
        </p:nvSpPr>
        <p:spPr>
          <a:xfrm>
            <a:off x="4038600" y="6356350"/>
            <a:ext cx="4114800" cy="365125"/>
          </a:xfrm>
        </p:spPr>
        <p:txBody>
          <a:bodyPr/>
          <a:lstStyle/>
          <a:p>
            <a:r>
              <a:rPr lang="en-GB" dirty="0"/>
              <a:t>By: Yaqoob David</a:t>
            </a:r>
            <a:endParaRPr lang="en-DE" dirty="0"/>
          </a:p>
        </p:txBody>
      </p:sp>
    </p:spTree>
    <p:extLst>
      <p:ext uri="{BB962C8B-B14F-4D97-AF65-F5344CB8AC3E}">
        <p14:creationId xmlns:p14="http://schemas.microsoft.com/office/powerpoint/2010/main" val="3727892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5542"/>
            <a:ext cx="10515600" cy="610825"/>
          </a:xfrm>
        </p:spPr>
        <p:txBody>
          <a:bodyPr>
            <a:normAutofit/>
          </a:bodyPr>
          <a:lstStyle/>
          <a:p>
            <a:pPr algn="ctr" fontAlgn="base"/>
            <a:r>
              <a:rPr lang="en-US" sz="3600" b="1" dirty="0"/>
              <a:t>How can we Improve</a:t>
            </a:r>
          </a:p>
        </p:txBody>
      </p:sp>
      <p:pic>
        <p:nvPicPr>
          <p:cNvPr id="4" name="Graphic 3">
            <a:extLst>
              <a:ext uri="{FF2B5EF4-FFF2-40B4-BE49-F238E27FC236}">
                <a16:creationId xmlns:a16="http://schemas.microsoft.com/office/drawing/2014/main" id="{DE289C8F-FE5F-DF48-BF7F-060C0EEA9B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2225"/>
            <a:ext cx="2489200" cy="685800"/>
          </a:xfrm>
          <a:prstGeom prst="rect">
            <a:avLst/>
          </a:prstGeom>
        </p:spPr>
      </p:pic>
      <p:sp>
        <p:nvSpPr>
          <p:cNvPr id="5" name="Slide Number Placeholder 4">
            <a:extLst>
              <a:ext uri="{FF2B5EF4-FFF2-40B4-BE49-F238E27FC236}">
                <a16:creationId xmlns:a16="http://schemas.microsoft.com/office/drawing/2014/main" id="{DA6AB347-11A4-154F-8EEC-DEFA7E4BA9C5}"/>
              </a:ext>
            </a:extLst>
          </p:cNvPr>
          <p:cNvSpPr>
            <a:spLocks noGrp="1"/>
          </p:cNvSpPr>
          <p:nvPr>
            <p:ph type="sldNum" sz="quarter" idx="12"/>
          </p:nvPr>
        </p:nvSpPr>
        <p:spPr/>
        <p:txBody>
          <a:bodyPr/>
          <a:lstStyle/>
          <a:p>
            <a:fld id="{4B98F74C-3526-334B-8BBD-E05BA7EE52B6}" type="slidenum">
              <a:rPr lang="en-DE" smtClean="0"/>
              <a:t>15</a:t>
            </a:fld>
            <a:endParaRPr lang="en-DE"/>
          </a:p>
        </p:txBody>
      </p:sp>
      <p:sp>
        <p:nvSpPr>
          <p:cNvPr id="6" name="TextBox 5">
            <a:extLst>
              <a:ext uri="{FF2B5EF4-FFF2-40B4-BE49-F238E27FC236}">
                <a16:creationId xmlns:a16="http://schemas.microsoft.com/office/drawing/2014/main" id="{60CE4378-252E-C74C-9F2A-A0E28014114F}"/>
              </a:ext>
            </a:extLst>
          </p:cNvPr>
          <p:cNvSpPr txBox="1"/>
          <p:nvPr/>
        </p:nvSpPr>
        <p:spPr>
          <a:xfrm>
            <a:off x="325395" y="1639070"/>
            <a:ext cx="11516496" cy="2723823"/>
          </a:xfrm>
          <a:prstGeom prst="rect">
            <a:avLst/>
          </a:prstGeom>
          <a:noFill/>
        </p:spPr>
        <p:txBody>
          <a:bodyPr wrap="square" rtlCol="0">
            <a:spAutoFit/>
          </a:bodyPr>
          <a:lstStyle/>
          <a:p>
            <a:pPr marL="285750" indent="-285750">
              <a:lnSpc>
                <a:spcPct val="150000"/>
              </a:lnSpc>
              <a:buFont typeface="Wingdings" pitchFamily="2" charset="2"/>
              <a:buChar char="Ø"/>
            </a:pPr>
            <a:endParaRPr lang="de-DE" dirty="0"/>
          </a:p>
          <a:p>
            <a:pPr marL="285750" indent="-285750">
              <a:lnSpc>
                <a:spcPct val="150000"/>
              </a:lnSpc>
              <a:buFont typeface="Wingdings" pitchFamily="2" charset="2"/>
              <a:buChar char="Ø"/>
            </a:pPr>
            <a:r>
              <a:rPr lang="en-DE" dirty="0"/>
              <a:t>Size and quality of dataset can improve model performance.</a:t>
            </a:r>
          </a:p>
          <a:p>
            <a:pPr marL="285750" indent="-285750">
              <a:lnSpc>
                <a:spcPct val="150000"/>
              </a:lnSpc>
              <a:buFont typeface="Wingdings" pitchFamily="2" charset="2"/>
              <a:buChar char="Ø"/>
            </a:pPr>
            <a:r>
              <a:rPr lang="en-GB" dirty="0"/>
              <a:t>T</a:t>
            </a:r>
            <a:r>
              <a:rPr lang="en-DE" dirty="0"/>
              <a:t>echniques like data hallucination can also effect model performance</a:t>
            </a:r>
            <a:r>
              <a:rPr lang="de-DE" dirty="0"/>
              <a:t>.</a:t>
            </a:r>
            <a:endParaRPr lang="en-DE" dirty="0"/>
          </a:p>
          <a:p>
            <a:pPr marL="285750" indent="-285750">
              <a:lnSpc>
                <a:spcPct val="150000"/>
              </a:lnSpc>
              <a:buFont typeface="Wingdings" pitchFamily="2" charset="2"/>
              <a:buChar char="Ø"/>
            </a:pPr>
            <a:r>
              <a:rPr lang="en-GB" dirty="0"/>
              <a:t>T</a:t>
            </a:r>
            <a:r>
              <a:rPr lang="en-DE" dirty="0"/>
              <a:t>raining on more epochs and on more parameters may effect the model performance postively.</a:t>
            </a:r>
          </a:p>
          <a:p>
            <a:pPr marL="285750" indent="-285750">
              <a:lnSpc>
                <a:spcPct val="150000"/>
              </a:lnSpc>
              <a:buFont typeface="Wingdings" pitchFamily="2" charset="2"/>
              <a:buChar char="Ø"/>
            </a:pPr>
            <a:r>
              <a:rPr lang="en-DE" dirty="0"/>
              <a:t>VGG 19 can also effect it positively because it has more layers.</a:t>
            </a:r>
          </a:p>
          <a:p>
            <a:pPr marL="285750" indent="-285750">
              <a:buFont typeface="Wingdings" pitchFamily="2" charset="2"/>
              <a:buChar char="Ø"/>
            </a:pPr>
            <a:endParaRPr lang="en-DE" dirty="0"/>
          </a:p>
          <a:p>
            <a:r>
              <a:rPr lang="en-DE" dirty="0"/>
              <a:t> </a:t>
            </a:r>
          </a:p>
        </p:txBody>
      </p:sp>
      <p:sp>
        <p:nvSpPr>
          <p:cNvPr id="7" name="Footer Placeholder 2">
            <a:extLst>
              <a:ext uri="{FF2B5EF4-FFF2-40B4-BE49-F238E27FC236}">
                <a16:creationId xmlns:a16="http://schemas.microsoft.com/office/drawing/2014/main" id="{B8F7759A-762D-8548-95AB-B72C9992B281}"/>
              </a:ext>
            </a:extLst>
          </p:cNvPr>
          <p:cNvSpPr>
            <a:spLocks noGrp="1"/>
          </p:cNvSpPr>
          <p:nvPr>
            <p:ph type="ftr" sz="quarter" idx="11"/>
          </p:nvPr>
        </p:nvSpPr>
        <p:spPr>
          <a:xfrm>
            <a:off x="4038600" y="6356350"/>
            <a:ext cx="4114800" cy="365125"/>
          </a:xfrm>
        </p:spPr>
        <p:txBody>
          <a:bodyPr/>
          <a:lstStyle/>
          <a:p>
            <a:r>
              <a:rPr lang="en-GB" dirty="0"/>
              <a:t>By: Yaqoob David</a:t>
            </a:r>
            <a:endParaRPr lang="en-DE" dirty="0"/>
          </a:p>
        </p:txBody>
      </p:sp>
    </p:spTree>
    <p:extLst>
      <p:ext uri="{BB962C8B-B14F-4D97-AF65-F5344CB8AC3E}">
        <p14:creationId xmlns:p14="http://schemas.microsoft.com/office/powerpoint/2010/main" val="1919833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5542"/>
            <a:ext cx="10515600" cy="610825"/>
          </a:xfrm>
        </p:spPr>
        <p:txBody>
          <a:bodyPr>
            <a:normAutofit/>
          </a:bodyPr>
          <a:lstStyle/>
          <a:p>
            <a:pPr algn="ctr" fontAlgn="base"/>
            <a:r>
              <a:rPr lang="en-US" sz="3600" b="1" dirty="0"/>
              <a:t>Challenges</a:t>
            </a:r>
          </a:p>
        </p:txBody>
      </p:sp>
      <p:pic>
        <p:nvPicPr>
          <p:cNvPr id="4" name="Graphic 3">
            <a:extLst>
              <a:ext uri="{FF2B5EF4-FFF2-40B4-BE49-F238E27FC236}">
                <a16:creationId xmlns:a16="http://schemas.microsoft.com/office/drawing/2014/main" id="{DE289C8F-FE5F-DF48-BF7F-060C0EEA9B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2225"/>
            <a:ext cx="2489200" cy="685800"/>
          </a:xfrm>
          <a:prstGeom prst="rect">
            <a:avLst/>
          </a:prstGeom>
        </p:spPr>
      </p:pic>
      <p:sp>
        <p:nvSpPr>
          <p:cNvPr id="5" name="Slide Number Placeholder 4">
            <a:extLst>
              <a:ext uri="{FF2B5EF4-FFF2-40B4-BE49-F238E27FC236}">
                <a16:creationId xmlns:a16="http://schemas.microsoft.com/office/drawing/2014/main" id="{DA6AB347-11A4-154F-8EEC-DEFA7E4BA9C5}"/>
              </a:ext>
            </a:extLst>
          </p:cNvPr>
          <p:cNvSpPr>
            <a:spLocks noGrp="1"/>
          </p:cNvSpPr>
          <p:nvPr>
            <p:ph type="sldNum" sz="quarter" idx="12"/>
          </p:nvPr>
        </p:nvSpPr>
        <p:spPr/>
        <p:txBody>
          <a:bodyPr/>
          <a:lstStyle/>
          <a:p>
            <a:fld id="{4B98F74C-3526-334B-8BBD-E05BA7EE52B6}" type="slidenum">
              <a:rPr lang="en-DE" smtClean="0"/>
              <a:t>16</a:t>
            </a:fld>
            <a:endParaRPr lang="en-DE"/>
          </a:p>
        </p:txBody>
      </p:sp>
      <p:sp>
        <p:nvSpPr>
          <p:cNvPr id="6" name="TextBox 5">
            <a:extLst>
              <a:ext uri="{FF2B5EF4-FFF2-40B4-BE49-F238E27FC236}">
                <a16:creationId xmlns:a16="http://schemas.microsoft.com/office/drawing/2014/main" id="{60CE4378-252E-C74C-9F2A-A0E28014114F}"/>
              </a:ext>
            </a:extLst>
          </p:cNvPr>
          <p:cNvSpPr txBox="1"/>
          <p:nvPr/>
        </p:nvSpPr>
        <p:spPr>
          <a:xfrm>
            <a:off x="325395" y="1639070"/>
            <a:ext cx="11516496" cy="4801314"/>
          </a:xfrm>
          <a:prstGeom prst="rect">
            <a:avLst/>
          </a:prstGeom>
          <a:noFill/>
        </p:spPr>
        <p:txBody>
          <a:bodyPr wrap="square" rtlCol="0">
            <a:spAutoFit/>
          </a:bodyPr>
          <a:lstStyle/>
          <a:p>
            <a:pPr marL="285750" indent="-285750">
              <a:lnSpc>
                <a:spcPct val="150000"/>
              </a:lnSpc>
              <a:buFont typeface="Wingdings" pitchFamily="2" charset="2"/>
              <a:buChar char="Ø"/>
            </a:pPr>
            <a:endParaRPr lang="en-US" dirty="0"/>
          </a:p>
          <a:p>
            <a:pPr marL="285750" indent="-285750">
              <a:lnSpc>
                <a:spcPct val="150000"/>
              </a:lnSpc>
              <a:buFont typeface="Wingdings" pitchFamily="2" charset="2"/>
              <a:buChar char="Ø"/>
            </a:pPr>
            <a:r>
              <a:rPr lang="en-US" dirty="0"/>
              <a:t>Team coordination challenge.</a:t>
            </a:r>
          </a:p>
          <a:p>
            <a:pPr marL="285750" indent="-285750">
              <a:lnSpc>
                <a:spcPct val="150000"/>
              </a:lnSpc>
              <a:buFont typeface="Wingdings" pitchFamily="2" charset="2"/>
              <a:buChar char="Ø"/>
            </a:pPr>
            <a:r>
              <a:rPr lang="en-US" dirty="0"/>
              <a:t>Communication challenge.</a:t>
            </a:r>
          </a:p>
          <a:p>
            <a:pPr marL="285750" indent="-285750">
              <a:lnSpc>
                <a:spcPct val="150000"/>
              </a:lnSpc>
              <a:buFont typeface="Wingdings" pitchFamily="2" charset="2"/>
              <a:buChar char="Ø"/>
            </a:pPr>
            <a:r>
              <a:rPr lang="en-US" dirty="0"/>
              <a:t>Model complexity challenge (VGG slow to train).</a:t>
            </a:r>
          </a:p>
          <a:p>
            <a:pPr marL="285750" indent="-285750">
              <a:lnSpc>
                <a:spcPct val="150000"/>
              </a:lnSpc>
              <a:buFont typeface="Wingdings" pitchFamily="2" charset="2"/>
              <a:buChar char="Ø"/>
            </a:pPr>
            <a:r>
              <a:rPr lang="en-US" dirty="0"/>
              <a:t>Computational Challenge.</a:t>
            </a:r>
          </a:p>
          <a:p>
            <a:pPr marL="285750" indent="-285750">
              <a:lnSpc>
                <a:spcPct val="150000"/>
              </a:lnSpc>
              <a:buFont typeface="Wingdings" pitchFamily="2" charset="2"/>
              <a:buChar char="Ø"/>
            </a:pPr>
            <a:r>
              <a:rPr lang="en-US" dirty="0"/>
              <a:t>Time Constrains.</a:t>
            </a:r>
          </a:p>
          <a:p>
            <a:pPr marL="285750" indent="-285750">
              <a:lnSpc>
                <a:spcPct val="150000"/>
              </a:lnSpc>
              <a:buFont typeface="Wingdings" pitchFamily="2" charset="2"/>
              <a:buChar char="Ø"/>
            </a:pPr>
            <a:endParaRPr lang="en-US" dirty="0"/>
          </a:p>
          <a:p>
            <a:pPr marL="285750" indent="-285750">
              <a:lnSpc>
                <a:spcPct val="150000"/>
              </a:lnSpc>
              <a:buFont typeface="Wingdings" pitchFamily="2" charset="2"/>
              <a:buChar char="Ø"/>
            </a:pPr>
            <a:endParaRPr lang="en-US" dirty="0"/>
          </a:p>
          <a:p>
            <a:pPr marL="285750" indent="-285750">
              <a:lnSpc>
                <a:spcPct val="150000"/>
              </a:lnSpc>
              <a:buFont typeface="Wingdings" pitchFamily="2" charset="2"/>
              <a:buChar char="Ø"/>
            </a:pPr>
            <a:endParaRPr lang="en-US" dirty="0"/>
          </a:p>
          <a:p>
            <a:pPr marL="285750" indent="-285750">
              <a:lnSpc>
                <a:spcPct val="150000"/>
              </a:lnSpc>
              <a:buFont typeface="Wingdings" pitchFamily="2" charset="2"/>
              <a:buChar char="Ø"/>
            </a:pPr>
            <a:endParaRPr lang="en-DE" dirty="0"/>
          </a:p>
          <a:p>
            <a:pPr marL="285750" indent="-285750">
              <a:buFont typeface="Wingdings" pitchFamily="2" charset="2"/>
              <a:buChar char="Ø"/>
            </a:pPr>
            <a:endParaRPr lang="en-DE" dirty="0"/>
          </a:p>
          <a:p>
            <a:r>
              <a:rPr lang="en-DE" dirty="0"/>
              <a:t> </a:t>
            </a:r>
          </a:p>
        </p:txBody>
      </p:sp>
      <p:sp>
        <p:nvSpPr>
          <p:cNvPr id="7" name="Footer Placeholder 2">
            <a:extLst>
              <a:ext uri="{FF2B5EF4-FFF2-40B4-BE49-F238E27FC236}">
                <a16:creationId xmlns:a16="http://schemas.microsoft.com/office/drawing/2014/main" id="{7CE01467-CA31-7741-B83B-1DFBDA22E57E}"/>
              </a:ext>
            </a:extLst>
          </p:cNvPr>
          <p:cNvSpPr>
            <a:spLocks noGrp="1"/>
          </p:cNvSpPr>
          <p:nvPr>
            <p:ph type="ftr" sz="quarter" idx="11"/>
          </p:nvPr>
        </p:nvSpPr>
        <p:spPr>
          <a:xfrm>
            <a:off x="4038600" y="6356350"/>
            <a:ext cx="4114800" cy="365125"/>
          </a:xfrm>
        </p:spPr>
        <p:txBody>
          <a:bodyPr/>
          <a:lstStyle/>
          <a:p>
            <a:r>
              <a:rPr lang="en-GB" dirty="0"/>
              <a:t>By: Yaqoob David</a:t>
            </a:r>
            <a:endParaRPr lang="en-DE" dirty="0"/>
          </a:p>
        </p:txBody>
      </p:sp>
    </p:spTree>
    <p:extLst>
      <p:ext uri="{BB962C8B-B14F-4D97-AF65-F5344CB8AC3E}">
        <p14:creationId xmlns:p14="http://schemas.microsoft.com/office/powerpoint/2010/main" val="1464100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5542"/>
            <a:ext cx="10515600" cy="610825"/>
          </a:xfrm>
        </p:spPr>
        <p:txBody>
          <a:bodyPr>
            <a:normAutofit/>
          </a:bodyPr>
          <a:lstStyle/>
          <a:p>
            <a:pPr algn="ctr" fontAlgn="base"/>
            <a:r>
              <a:rPr lang="en-US" sz="3600" b="1" dirty="0"/>
              <a:t>Conclusion</a:t>
            </a:r>
          </a:p>
        </p:txBody>
      </p:sp>
      <p:pic>
        <p:nvPicPr>
          <p:cNvPr id="4" name="Graphic 3">
            <a:extLst>
              <a:ext uri="{FF2B5EF4-FFF2-40B4-BE49-F238E27FC236}">
                <a16:creationId xmlns:a16="http://schemas.microsoft.com/office/drawing/2014/main" id="{DE289C8F-FE5F-DF48-BF7F-060C0EEA9B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2225"/>
            <a:ext cx="2489200" cy="685800"/>
          </a:xfrm>
          <a:prstGeom prst="rect">
            <a:avLst/>
          </a:prstGeom>
        </p:spPr>
      </p:pic>
      <p:sp>
        <p:nvSpPr>
          <p:cNvPr id="5" name="Slide Number Placeholder 4">
            <a:extLst>
              <a:ext uri="{FF2B5EF4-FFF2-40B4-BE49-F238E27FC236}">
                <a16:creationId xmlns:a16="http://schemas.microsoft.com/office/drawing/2014/main" id="{DA6AB347-11A4-154F-8EEC-DEFA7E4BA9C5}"/>
              </a:ext>
            </a:extLst>
          </p:cNvPr>
          <p:cNvSpPr>
            <a:spLocks noGrp="1"/>
          </p:cNvSpPr>
          <p:nvPr>
            <p:ph type="sldNum" sz="quarter" idx="12"/>
          </p:nvPr>
        </p:nvSpPr>
        <p:spPr/>
        <p:txBody>
          <a:bodyPr/>
          <a:lstStyle/>
          <a:p>
            <a:fld id="{4B98F74C-3526-334B-8BBD-E05BA7EE52B6}" type="slidenum">
              <a:rPr lang="en-DE" smtClean="0"/>
              <a:t>17</a:t>
            </a:fld>
            <a:endParaRPr lang="en-DE"/>
          </a:p>
        </p:txBody>
      </p:sp>
      <p:sp>
        <p:nvSpPr>
          <p:cNvPr id="6" name="TextBox 5">
            <a:extLst>
              <a:ext uri="{FF2B5EF4-FFF2-40B4-BE49-F238E27FC236}">
                <a16:creationId xmlns:a16="http://schemas.microsoft.com/office/drawing/2014/main" id="{60CE4378-252E-C74C-9F2A-A0E28014114F}"/>
              </a:ext>
            </a:extLst>
          </p:cNvPr>
          <p:cNvSpPr txBox="1"/>
          <p:nvPr/>
        </p:nvSpPr>
        <p:spPr>
          <a:xfrm>
            <a:off x="325395" y="1639070"/>
            <a:ext cx="11516496" cy="4385816"/>
          </a:xfrm>
          <a:prstGeom prst="rect">
            <a:avLst/>
          </a:prstGeom>
          <a:noFill/>
        </p:spPr>
        <p:txBody>
          <a:bodyPr wrap="square" rtlCol="0">
            <a:spAutoFit/>
          </a:bodyPr>
          <a:lstStyle/>
          <a:p>
            <a:pPr marL="285750" indent="-285750">
              <a:lnSpc>
                <a:spcPct val="150000"/>
              </a:lnSpc>
              <a:buFont typeface="Wingdings" pitchFamily="2" charset="2"/>
              <a:buChar char="Ø"/>
            </a:pPr>
            <a:endParaRPr lang="en-GB" dirty="0"/>
          </a:p>
          <a:p>
            <a:pPr marL="285750" indent="-285750">
              <a:lnSpc>
                <a:spcPct val="150000"/>
              </a:lnSpc>
              <a:buFont typeface="Wingdings" pitchFamily="2" charset="2"/>
              <a:buChar char="Ø"/>
            </a:pPr>
            <a:r>
              <a:rPr lang="en-GB" dirty="0"/>
              <a:t>The purpose of this project was to build a CNN model that would classify if the subject has a </a:t>
            </a:r>
            <a:r>
              <a:rPr lang="en-GB" dirty="0" err="1"/>
              <a:t>tumor</a:t>
            </a:r>
            <a:r>
              <a:rPr lang="en-GB" dirty="0"/>
              <a:t> or not.</a:t>
            </a:r>
          </a:p>
          <a:p>
            <a:pPr marL="285750" indent="-285750">
              <a:lnSpc>
                <a:spcPct val="150000"/>
              </a:lnSpc>
              <a:buFont typeface="Wingdings" pitchFamily="2" charset="2"/>
              <a:buChar char="Ø"/>
            </a:pPr>
            <a:r>
              <a:rPr lang="en-GB" dirty="0"/>
              <a:t>Dataset can play vital role in getting good results.</a:t>
            </a:r>
          </a:p>
          <a:p>
            <a:pPr marL="285750" indent="-285750">
              <a:lnSpc>
                <a:spcPct val="150000"/>
              </a:lnSpc>
              <a:buFont typeface="Wingdings" pitchFamily="2" charset="2"/>
              <a:buChar char="Ø"/>
            </a:pPr>
            <a:r>
              <a:rPr lang="en-GB" dirty="0"/>
              <a:t>Techniques like data augmentation and data hallucination can be helpful.</a:t>
            </a:r>
          </a:p>
          <a:p>
            <a:pPr marL="285750" indent="-285750">
              <a:lnSpc>
                <a:spcPct val="150000"/>
              </a:lnSpc>
              <a:buFont typeface="Wingdings" pitchFamily="2" charset="2"/>
              <a:buChar char="Ø"/>
            </a:pPr>
            <a:r>
              <a:rPr lang="en-US" dirty="0"/>
              <a:t>Different architectures can improve model accuracy.</a:t>
            </a:r>
          </a:p>
          <a:p>
            <a:pPr marL="285750" indent="-285750">
              <a:lnSpc>
                <a:spcPct val="150000"/>
              </a:lnSpc>
              <a:buFont typeface="Wingdings" pitchFamily="2" charset="2"/>
              <a:buChar char="Ø"/>
            </a:pPr>
            <a:endParaRPr lang="en-US" dirty="0"/>
          </a:p>
          <a:p>
            <a:pPr marL="285750" indent="-285750">
              <a:lnSpc>
                <a:spcPct val="150000"/>
              </a:lnSpc>
              <a:buFont typeface="Wingdings" pitchFamily="2" charset="2"/>
              <a:buChar char="Ø"/>
            </a:pPr>
            <a:endParaRPr lang="en-US" dirty="0"/>
          </a:p>
          <a:p>
            <a:pPr marL="285750" indent="-285750">
              <a:lnSpc>
                <a:spcPct val="150000"/>
              </a:lnSpc>
              <a:buFont typeface="Wingdings" pitchFamily="2" charset="2"/>
              <a:buChar char="Ø"/>
            </a:pPr>
            <a:endParaRPr lang="en-US" dirty="0"/>
          </a:p>
          <a:p>
            <a:pPr marL="285750" indent="-285750">
              <a:lnSpc>
                <a:spcPct val="150000"/>
              </a:lnSpc>
              <a:buFont typeface="Wingdings" pitchFamily="2" charset="2"/>
              <a:buChar char="Ø"/>
            </a:pPr>
            <a:endParaRPr lang="en-DE" dirty="0"/>
          </a:p>
          <a:p>
            <a:pPr marL="285750" indent="-285750">
              <a:buFont typeface="Wingdings" pitchFamily="2" charset="2"/>
              <a:buChar char="Ø"/>
            </a:pPr>
            <a:endParaRPr lang="en-DE" dirty="0"/>
          </a:p>
          <a:p>
            <a:r>
              <a:rPr lang="en-DE" dirty="0"/>
              <a:t> </a:t>
            </a:r>
          </a:p>
        </p:txBody>
      </p:sp>
      <p:sp>
        <p:nvSpPr>
          <p:cNvPr id="7" name="Footer Placeholder 2">
            <a:extLst>
              <a:ext uri="{FF2B5EF4-FFF2-40B4-BE49-F238E27FC236}">
                <a16:creationId xmlns:a16="http://schemas.microsoft.com/office/drawing/2014/main" id="{13D7E6E6-A994-B444-B01F-06B804442AF4}"/>
              </a:ext>
            </a:extLst>
          </p:cNvPr>
          <p:cNvSpPr>
            <a:spLocks noGrp="1"/>
          </p:cNvSpPr>
          <p:nvPr>
            <p:ph type="ftr" sz="quarter" idx="11"/>
          </p:nvPr>
        </p:nvSpPr>
        <p:spPr>
          <a:xfrm>
            <a:off x="4038600" y="6469446"/>
            <a:ext cx="4114800" cy="365125"/>
          </a:xfrm>
        </p:spPr>
        <p:txBody>
          <a:bodyPr/>
          <a:lstStyle/>
          <a:p>
            <a:r>
              <a:rPr lang="en-GB" dirty="0"/>
              <a:t>By: Yaqoob David</a:t>
            </a:r>
            <a:endParaRPr lang="en-DE" dirty="0"/>
          </a:p>
        </p:txBody>
      </p:sp>
    </p:spTree>
    <p:extLst>
      <p:ext uri="{BB962C8B-B14F-4D97-AF65-F5344CB8AC3E}">
        <p14:creationId xmlns:p14="http://schemas.microsoft.com/office/powerpoint/2010/main" val="3697417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1200" dirty="0">
              <a:hlinkClick r:id="rId2"/>
            </a:endParaRPr>
          </a:p>
          <a:p>
            <a:endParaRPr lang="en-US" sz="1200" dirty="0">
              <a:hlinkClick r:id="rId2"/>
            </a:endParaRPr>
          </a:p>
          <a:p>
            <a:r>
              <a:rPr lang="en-US" sz="1400" dirty="0">
                <a:hlinkClick r:id="rId2"/>
              </a:rPr>
              <a:t>https://medium.com/analytics-vidhya/brain-tumor-classification-transfer-learning-e04f84f96443</a:t>
            </a:r>
            <a:endParaRPr lang="en-US" sz="1400" dirty="0"/>
          </a:p>
          <a:p>
            <a:r>
              <a:rPr lang="en-US" sz="1400" dirty="0">
                <a:hlinkClick r:id="rId3"/>
              </a:rPr>
              <a:t>https://www.analyticsvidhya.com/blog/2021/05/convolutional-neural-networks-cnn/</a:t>
            </a:r>
            <a:endParaRPr lang="en-US" sz="1400" dirty="0"/>
          </a:p>
          <a:p>
            <a:r>
              <a:rPr lang="en-US" sz="1400" dirty="0">
                <a:hlinkClick r:id="rId4"/>
              </a:rPr>
              <a:t>https://machinelearningmastery.com/transfer-learning-for-deep-learning/</a:t>
            </a:r>
            <a:endParaRPr lang="en-US" sz="1400" dirty="0"/>
          </a:p>
          <a:p>
            <a:r>
              <a:rPr lang="en-US" sz="1400" dirty="0">
                <a:hlinkClick r:id="rId5"/>
              </a:rPr>
              <a:t>https://towardsdatascience.com/step-by-step-vgg16-implementation-in-keras-for-beginners-a833c686ae6c</a:t>
            </a:r>
            <a:endParaRPr lang="en-US" sz="1400" dirty="0"/>
          </a:p>
          <a:p>
            <a:endParaRPr lang="en-US" sz="1200" dirty="0"/>
          </a:p>
          <a:p>
            <a:pPr marL="0" indent="0">
              <a:buNone/>
            </a:pPr>
            <a:endParaRPr lang="en-US" sz="1800" dirty="0"/>
          </a:p>
        </p:txBody>
      </p:sp>
      <p:sp>
        <p:nvSpPr>
          <p:cNvPr id="4" name="Title 1">
            <a:extLst>
              <a:ext uri="{FF2B5EF4-FFF2-40B4-BE49-F238E27FC236}">
                <a16:creationId xmlns:a16="http://schemas.microsoft.com/office/drawing/2014/main" id="{EDF2CBBE-D014-2E49-8C8F-CBCE6C5FE092}"/>
              </a:ext>
            </a:extLst>
          </p:cNvPr>
          <p:cNvSpPr>
            <a:spLocks noGrp="1"/>
          </p:cNvSpPr>
          <p:nvPr>
            <p:ph type="title"/>
          </p:nvPr>
        </p:nvSpPr>
        <p:spPr>
          <a:xfrm>
            <a:off x="838200" y="1079863"/>
            <a:ext cx="10515600" cy="610825"/>
          </a:xfrm>
        </p:spPr>
        <p:txBody>
          <a:bodyPr/>
          <a:lstStyle/>
          <a:p>
            <a:pPr algn="ctr" fontAlgn="base"/>
            <a:r>
              <a:rPr lang="en-US" sz="3600" b="1" dirty="0"/>
              <a:t>Reference</a:t>
            </a:r>
          </a:p>
        </p:txBody>
      </p:sp>
      <p:sp>
        <p:nvSpPr>
          <p:cNvPr id="2" name="Slide Number Placeholder 1">
            <a:extLst>
              <a:ext uri="{FF2B5EF4-FFF2-40B4-BE49-F238E27FC236}">
                <a16:creationId xmlns:a16="http://schemas.microsoft.com/office/drawing/2014/main" id="{15ECD400-DE98-0346-9168-0573043B3ECB}"/>
              </a:ext>
            </a:extLst>
          </p:cNvPr>
          <p:cNvSpPr>
            <a:spLocks noGrp="1"/>
          </p:cNvSpPr>
          <p:nvPr>
            <p:ph type="sldNum" sz="quarter" idx="12"/>
          </p:nvPr>
        </p:nvSpPr>
        <p:spPr/>
        <p:txBody>
          <a:bodyPr/>
          <a:lstStyle/>
          <a:p>
            <a:fld id="{4B98F74C-3526-334B-8BBD-E05BA7EE52B6}" type="slidenum">
              <a:rPr lang="en-DE" smtClean="0"/>
              <a:t>18</a:t>
            </a:fld>
            <a:endParaRPr lang="en-DE"/>
          </a:p>
        </p:txBody>
      </p:sp>
    </p:spTree>
    <p:extLst>
      <p:ext uri="{BB962C8B-B14F-4D97-AF65-F5344CB8AC3E}">
        <p14:creationId xmlns:p14="http://schemas.microsoft.com/office/powerpoint/2010/main" val="583733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13" y="793188"/>
            <a:ext cx="12112487" cy="879615"/>
          </a:xfrm>
        </p:spPr>
        <p:txBody>
          <a:bodyPr>
            <a:normAutofit/>
          </a:bodyPr>
          <a:lstStyle/>
          <a:p>
            <a:pPr algn="ctr"/>
            <a:r>
              <a:rPr lang="de-DE" sz="3600" dirty="0"/>
              <a:t>Agenda</a:t>
            </a:r>
            <a:endParaRPr lang="en-US" sz="3600" b="1" dirty="0"/>
          </a:p>
        </p:txBody>
      </p:sp>
      <p:pic>
        <p:nvPicPr>
          <p:cNvPr id="6" name="Graphic 5">
            <a:extLst>
              <a:ext uri="{FF2B5EF4-FFF2-40B4-BE49-F238E27FC236}">
                <a16:creationId xmlns:a16="http://schemas.microsoft.com/office/drawing/2014/main" id="{8D4AE906-FB46-1C4D-A90C-DA9633E647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2489200" cy="685800"/>
          </a:xfrm>
          <a:prstGeom prst="rect">
            <a:avLst/>
          </a:prstGeom>
        </p:spPr>
      </p:pic>
      <p:sp>
        <p:nvSpPr>
          <p:cNvPr id="4" name="Slide Number Placeholder 3">
            <a:extLst>
              <a:ext uri="{FF2B5EF4-FFF2-40B4-BE49-F238E27FC236}">
                <a16:creationId xmlns:a16="http://schemas.microsoft.com/office/drawing/2014/main" id="{49DD044F-3926-FB42-A8CE-64FF45F29D95}"/>
              </a:ext>
            </a:extLst>
          </p:cNvPr>
          <p:cNvSpPr>
            <a:spLocks noGrp="1"/>
          </p:cNvSpPr>
          <p:nvPr>
            <p:ph type="sldNum" sz="quarter" idx="12"/>
          </p:nvPr>
        </p:nvSpPr>
        <p:spPr/>
        <p:txBody>
          <a:bodyPr/>
          <a:lstStyle/>
          <a:p>
            <a:fld id="{4B98F74C-3526-334B-8BBD-E05BA7EE52B6}" type="slidenum">
              <a:rPr lang="en-DE" smtClean="0"/>
              <a:t>2</a:t>
            </a:fld>
            <a:endParaRPr lang="en-DE"/>
          </a:p>
        </p:txBody>
      </p:sp>
      <p:sp>
        <p:nvSpPr>
          <p:cNvPr id="9" name="Google Shape;160;p19">
            <a:extLst>
              <a:ext uri="{FF2B5EF4-FFF2-40B4-BE49-F238E27FC236}">
                <a16:creationId xmlns:a16="http://schemas.microsoft.com/office/drawing/2014/main" id="{7FB921DE-421B-1B4D-B9C9-EE011E5728FE}"/>
              </a:ext>
            </a:extLst>
          </p:cNvPr>
          <p:cNvSpPr txBox="1">
            <a:spLocks/>
          </p:cNvSpPr>
          <p:nvPr/>
        </p:nvSpPr>
        <p:spPr>
          <a:xfrm>
            <a:off x="357352" y="1460938"/>
            <a:ext cx="11477296" cy="3908409"/>
          </a:xfrm>
          <a:prstGeom prst="rect">
            <a:avLst/>
          </a:prstGeom>
        </p:spPr>
        <p:txBody>
          <a:bodyPr spcFirstLastPara="1" vert="horz" wrap="square" lIns="0" tIns="0" rIns="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800"/>
            </a:pPr>
            <a:r>
              <a:rPr lang="de-DE" sz="1800" dirty="0" err="1"/>
              <a:t>Introduction</a:t>
            </a:r>
            <a:r>
              <a:rPr lang="de-DE" sz="1800" dirty="0"/>
              <a:t> </a:t>
            </a:r>
          </a:p>
          <a:p>
            <a:pPr>
              <a:buSzPts val="1800"/>
            </a:pPr>
            <a:r>
              <a:rPr lang="en-US" sz="1800" dirty="0"/>
              <a:t>Methodology </a:t>
            </a:r>
            <a:endParaRPr lang="de-DE" sz="1800" dirty="0"/>
          </a:p>
          <a:p>
            <a:pPr>
              <a:buSzPts val="1800"/>
            </a:pPr>
            <a:r>
              <a:rPr lang="de-DE" sz="1800" dirty="0"/>
              <a:t>Data Sets </a:t>
            </a:r>
          </a:p>
          <a:p>
            <a:pPr>
              <a:buSzPts val="1800"/>
            </a:pPr>
            <a:r>
              <a:rPr lang="de-DE" sz="1800" dirty="0"/>
              <a:t>Building Model </a:t>
            </a:r>
          </a:p>
          <a:p>
            <a:pPr>
              <a:buSzPts val="1800"/>
            </a:pPr>
            <a:r>
              <a:rPr lang="de-DE" sz="1800" dirty="0"/>
              <a:t>Model Performance</a:t>
            </a:r>
          </a:p>
          <a:p>
            <a:pPr>
              <a:buSzPts val="1800"/>
            </a:pPr>
            <a:r>
              <a:rPr lang="de-DE" sz="1800" dirty="0" err="1"/>
              <a:t>Examples</a:t>
            </a:r>
            <a:r>
              <a:rPr lang="de-DE" sz="1800" dirty="0"/>
              <a:t> </a:t>
            </a:r>
          </a:p>
          <a:p>
            <a:pPr>
              <a:buSzPts val="1800"/>
            </a:pPr>
            <a:r>
              <a:rPr lang="de-DE" sz="1800" dirty="0" err="1"/>
              <a:t>How</a:t>
            </a:r>
            <a:r>
              <a:rPr lang="de-DE" sz="1800" dirty="0"/>
              <a:t> </a:t>
            </a:r>
            <a:r>
              <a:rPr lang="de-DE" sz="1800" dirty="0" err="1"/>
              <a:t>can</a:t>
            </a:r>
            <a:r>
              <a:rPr lang="de-DE" sz="1800" dirty="0"/>
              <a:t> </a:t>
            </a:r>
            <a:r>
              <a:rPr lang="de-DE" sz="1800" dirty="0" err="1"/>
              <a:t>we</a:t>
            </a:r>
            <a:r>
              <a:rPr lang="de-DE" sz="1800" dirty="0"/>
              <a:t> </a:t>
            </a:r>
            <a:r>
              <a:rPr lang="de-DE" sz="1800" dirty="0" err="1"/>
              <a:t>Improve</a:t>
            </a:r>
            <a:endParaRPr lang="de-DE" sz="1800" dirty="0"/>
          </a:p>
          <a:p>
            <a:pPr>
              <a:buSzPts val="1800"/>
            </a:pPr>
            <a:r>
              <a:rPr lang="de-DE" sz="1800" dirty="0" err="1"/>
              <a:t>Challenges</a:t>
            </a:r>
            <a:endParaRPr lang="de-DE" sz="1800" dirty="0"/>
          </a:p>
          <a:p>
            <a:pPr>
              <a:buSzPts val="1800"/>
            </a:pPr>
            <a:r>
              <a:rPr lang="de-DE" sz="1800" dirty="0"/>
              <a:t>Conclusion</a:t>
            </a:r>
          </a:p>
        </p:txBody>
      </p:sp>
      <p:sp>
        <p:nvSpPr>
          <p:cNvPr id="3" name="Footer Placeholder 2">
            <a:extLst>
              <a:ext uri="{FF2B5EF4-FFF2-40B4-BE49-F238E27FC236}">
                <a16:creationId xmlns:a16="http://schemas.microsoft.com/office/drawing/2014/main" id="{64CBCE69-D427-4C4F-B5A8-4008E522BC71}"/>
              </a:ext>
            </a:extLst>
          </p:cNvPr>
          <p:cNvSpPr>
            <a:spLocks noGrp="1"/>
          </p:cNvSpPr>
          <p:nvPr>
            <p:ph type="ftr" sz="quarter" idx="11"/>
          </p:nvPr>
        </p:nvSpPr>
        <p:spPr/>
        <p:txBody>
          <a:bodyPr/>
          <a:lstStyle/>
          <a:p>
            <a:r>
              <a:rPr lang="en-GB" dirty="0"/>
              <a:t>By: Yaqoob David</a:t>
            </a:r>
            <a:endParaRPr lang="en-DE" dirty="0"/>
          </a:p>
        </p:txBody>
      </p:sp>
      <p:pic>
        <p:nvPicPr>
          <p:cNvPr id="7" name="Picture 6" descr="A picture containing decorated, porcelain&#10;&#10;Description automatically generated">
            <a:extLst>
              <a:ext uri="{FF2B5EF4-FFF2-40B4-BE49-F238E27FC236}">
                <a16:creationId xmlns:a16="http://schemas.microsoft.com/office/drawing/2014/main" id="{E99D140E-C05A-5E48-8D7E-BF9C9D28BF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61750" y="4789521"/>
            <a:ext cx="1951574" cy="2068479"/>
          </a:xfrm>
          <a:prstGeom prst="rect">
            <a:avLst/>
          </a:prstGeom>
        </p:spPr>
      </p:pic>
    </p:spTree>
    <p:extLst>
      <p:ext uri="{BB962C8B-B14F-4D97-AF65-F5344CB8AC3E}">
        <p14:creationId xmlns:p14="http://schemas.microsoft.com/office/powerpoint/2010/main" val="2054255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13" y="793188"/>
            <a:ext cx="12112487" cy="879615"/>
          </a:xfrm>
        </p:spPr>
        <p:txBody>
          <a:bodyPr>
            <a:normAutofit/>
          </a:bodyPr>
          <a:lstStyle/>
          <a:p>
            <a:pPr algn="ctr"/>
            <a:r>
              <a:rPr lang="de-DE" sz="3600" dirty="0"/>
              <a:t>Brain Tumor</a:t>
            </a:r>
            <a:endParaRPr lang="en-US" sz="3600" b="1" dirty="0"/>
          </a:p>
        </p:txBody>
      </p:sp>
      <p:pic>
        <p:nvPicPr>
          <p:cNvPr id="6" name="Graphic 5">
            <a:extLst>
              <a:ext uri="{FF2B5EF4-FFF2-40B4-BE49-F238E27FC236}">
                <a16:creationId xmlns:a16="http://schemas.microsoft.com/office/drawing/2014/main" id="{8D4AE906-FB46-1C4D-A90C-DA9633E647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2489200" cy="685800"/>
          </a:xfrm>
          <a:prstGeom prst="rect">
            <a:avLst/>
          </a:prstGeom>
        </p:spPr>
      </p:pic>
      <p:sp>
        <p:nvSpPr>
          <p:cNvPr id="4" name="Slide Number Placeholder 3">
            <a:extLst>
              <a:ext uri="{FF2B5EF4-FFF2-40B4-BE49-F238E27FC236}">
                <a16:creationId xmlns:a16="http://schemas.microsoft.com/office/drawing/2014/main" id="{49DD044F-3926-FB42-A8CE-64FF45F29D95}"/>
              </a:ext>
            </a:extLst>
          </p:cNvPr>
          <p:cNvSpPr>
            <a:spLocks noGrp="1"/>
          </p:cNvSpPr>
          <p:nvPr>
            <p:ph type="sldNum" sz="quarter" idx="12"/>
          </p:nvPr>
        </p:nvSpPr>
        <p:spPr/>
        <p:txBody>
          <a:bodyPr/>
          <a:lstStyle/>
          <a:p>
            <a:fld id="{4B98F74C-3526-334B-8BBD-E05BA7EE52B6}" type="slidenum">
              <a:rPr lang="en-DE" smtClean="0"/>
              <a:t>3</a:t>
            </a:fld>
            <a:endParaRPr lang="en-DE"/>
          </a:p>
        </p:txBody>
      </p:sp>
      <p:sp>
        <p:nvSpPr>
          <p:cNvPr id="9" name="Google Shape;160;p19">
            <a:extLst>
              <a:ext uri="{FF2B5EF4-FFF2-40B4-BE49-F238E27FC236}">
                <a16:creationId xmlns:a16="http://schemas.microsoft.com/office/drawing/2014/main" id="{7FB921DE-421B-1B4D-B9C9-EE011E5728FE}"/>
              </a:ext>
            </a:extLst>
          </p:cNvPr>
          <p:cNvSpPr txBox="1">
            <a:spLocks/>
          </p:cNvSpPr>
          <p:nvPr/>
        </p:nvSpPr>
        <p:spPr>
          <a:xfrm>
            <a:off x="357352" y="1460938"/>
            <a:ext cx="11477296" cy="3908409"/>
          </a:xfrm>
          <a:prstGeom prst="rect">
            <a:avLst/>
          </a:prstGeom>
        </p:spPr>
        <p:txBody>
          <a:bodyPr spcFirstLastPara="1" vert="horz" wrap="square" lIns="0" tIns="0" rIns="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ts val="1800"/>
              <a:buNone/>
            </a:pPr>
            <a:endParaRPr lang="de-DE" sz="1800" dirty="0"/>
          </a:p>
        </p:txBody>
      </p:sp>
      <p:sp>
        <p:nvSpPr>
          <p:cNvPr id="3" name="Footer Placeholder 2">
            <a:extLst>
              <a:ext uri="{FF2B5EF4-FFF2-40B4-BE49-F238E27FC236}">
                <a16:creationId xmlns:a16="http://schemas.microsoft.com/office/drawing/2014/main" id="{64CBCE69-D427-4C4F-B5A8-4008E522BC71}"/>
              </a:ext>
            </a:extLst>
          </p:cNvPr>
          <p:cNvSpPr>
            <a:spLocks noGrp="1"/>
          </p:cNvSpPr>
          <p:nvPr>
            <p:ph type="ftr" sz="quarter" idx="11"/>
          </p:nvPr>
        </p:nvSpPr>
        <p:spPr/>
        <p:txBody>
          <a:bodyPr/>
          <a:lstStyle/>
          <a:p>
            <a:r>
              <a:rPr lang="en-GB" dirty="0"/>
              <a:t>By: Yaqoob David</a:t>
            </a:r>
            <a:endParaRPr lang="en-DE" dirty="0"/>
          </a:p>
        </p:txBody>
      </p:sp>
      <p:sp>
        <p:nvSpPr>
          <p:cNvPr id="8" name="TextBox 7">
            <a:extLst>
              <a:ext uri="{FF2B5EF4-FFF2-40B4-BE49-F238E27FC236}">
                <a16:creationId xmlns:a16="http://schemas.microsoft.com/office/drawing/2014/main" id="{C78C0FA2-865C-1E47-8BBC-3B18F2B368B3}"/>
              </a:ext>
            </a:extLst>
          </p:cNvPr>
          <p:cNvSpPr txBox="1"/>
          <p:nvPr/>
        </p:nvSpPr>
        <p:spPr>
          <a:xfrm>
            <a:off x="518983" y="1612306"/>
            <a:ext cx="10166758" cy="1711366"/>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GB" dirty="0"/>
              <a:t>A brain </a:t>
            </a:r>
            <a:r>
              <a:rPr lang="en-GB" dirty="0" err="1"/>
              <a:t>tumor</a:t>
            </a:r>
            <a:r>
              <a:rPr lang="en-GB" dirty="0"/>
              <a:t> occurs when abnormal cells form within the brain.</a:t>
            </a:r>
          </a:p>
          <a:p>
            <a:pPr marL="285750" indent="-285750">
              <a:lnSpc>
                <a:spcPct val="150000"/>
              </a:lnSpc>
              <a:buFont typeface="Arial" panose="020B0604020202020204" pitchFamily="34" charset="0"/>
              <a:buChar char="•"/>
            </a:pPr>
            <a:r>
              <a:rPr lang="en-GB" dirty="0"/>
              <a:t>There are two main types of </a:t>
            </a:r>
            <a:r>
              <a:rPr lang="en-GB" dirty="0" err="1"/>
              <a:t>tumors</a:t>
            </a:r>
            <a:r>
              <a:rPr lang="en-GB" dirty="0"/>
              <a:t>: cancerous (malignant) </a:t>
            </a:r>
            <a:r>
              <a:rPr lang="en-GB" dirty="0" err="1"/>
              <a:t>tumors</a:t>
            </a:r>
            <a:r>
              <a:rPr lang="en-GB" dirty="0"/>
              <a:t> and benign </a:t>
            </a:r>
            <a:r>
              <a:rPr lang="en-GB" dirty="0" err="1"/>
              <a:t>tumors</a:t>
            </a:r>
            <a:r>
              <a:rPr lang="en-GB" dirty="0"/>
              <a:t>.</a:t>
            </a:r>
          </a:p>
          <a:p>
            <a:pPr marL="285750" indent="-285750">
              <a:lnSpc>
                <a:spcPct val="150000"/>
              </a:lnSpc>
              <a:buFont typeface="Arial" panose="020B0604020202020204" pitchFamily="34" charset="0"/>
              <a:buChar char="•"/>
            </a:pPr>
            <a:r>
              <a:rPr lang="en-GB" dirty="0"/>
              <a:t>All types of brain </a:t>
            </a:r>
            <a:r>
              <a:rPr lang="en-GB" dirty="0" err="1"/>
              <a:t>tumors</a:t>
            </a:r>
            <a:r>
              <a:rPr lang="en-GB" dirty="0"/>
              <a:t> may produce symptoms that vary depending on the part of the brain involved.</a:t>
            </a:r>
          </a:p>
          <a:p>
            <a:pPr marL="285750" indent="-285750">
              <a:lnSpc>
                <a:spcPct val="150000"/>
              </a:lnSpc>
              <a:buFont typeface="Arial" panose="020B0604020202020204" pitchFamily="34" charset="0"/>
              <a:buChar char="•"/>
            </a:pPr>
            <a:r>
              <a:rPr lang="en-GB" dirty="0"/>
              <a:t>These symptoms may include headaches, seizures, problems with vision, vomiting and mental changes.</a:t>
            </a:r>
            <a:endParaRPr lang="en-DE" dirty="0"/>
          </a:p>
        </p:txBody>
      </p:sp>
      <p:pic>
        <p:nvPicPr>
          <p:cNvPr id="11" name="Picture 10" descr="A picture containing indoor&#10;&#10;Description automatically generated">
            <a:extLst>
              <a:ext uri="{FF2B5EF4-FFF2-40B4-BE49-F238E27FC236}">
                <a16:creationId xmlns:a16="http://schemas.microsoft.com/office/drawing/2014/main" id="{665D7019-5534-604A-98D6-1CD8E15E8F01}"/>
              </a:ext>
            </a:extLst>
          </p:cNvPr>
          <p:cNvPicPr>
            <a:picLocks noChangeAspect="1"/>
          </p:cNvPicPr>
          <p:nvPr/>
        </p:nvPicPr>
        <p:blipFill>
          <a:blip r:embed="rId4"/>
          <a:stretch>
            <a:fillRect/>
          </a:stretch>
        </p:blipFill>
        <p:spPr>
          <a:xfrm>
            <a:off x="9115517" y="3731741"/>
            <a:ext cx="2743200" cy="2538112"/>
          </a:xfrm>
          <a:prstGeom prst="rect">
            <a:avLst/>
          </a:prstGeom>
        </p:spPr>
      </p:pic>
    </p:spTree>
    <p:extLst>
      <p:ext uri="{BB962C8B-B14F-4D97-AF65-F5344CB8AC3E}">
        <p14:creationId xmlns:p14="http://schemas.microsoft.com/office/powerpoint/2010/main" val="1123553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04377"/>
            <a:ext cx="12192000" cy="1162124"/>
          </a:xfrm>
        </p:spPr>
        <p:txBody>
          <a:bodyPr/>
          <a:lstStyle/>
          <a:p>
            <a:pPr marL="0" indent="0" algn="ctr">
              <a:buNone/>
            </a:pPr>
            <a:r>
              <a:rPr lang="en-CA" sz="1800" b="1" u="sng" dirty="0"/>
              <a:t>Main Objective: </a:t>
            </a:r>
          </a:p>
          <a:p>
            <a:pPr marL="0" indent="0" algn="ctr">
              <a:buNone/>
            </a:pPr>
            <a:r>
              <a:rPr lang="en-CA" sz="1800" dirty="0"/>
              <a:t>The dataset that we will be using comes from the Brain Tumor Classification, where our primary objective is to build a deep learning model that can successfully recognize and categorize images into either a tumorous or non tumorous</a:t>
            </a:r>
            <a:r>
              <a:rPr lang="en-CA" sz="2000" b="1" i="1" dirty="0"/>
              <a:t>.</a:t>
            </a:r>
            <a:endParaRPr lang="en-CA" b="1" i="1" dirty="0"/>
          </a:p>
          <a:p>
            <a:pPr marL="0" indent="0">
              <a:buNone/>
            </a:pPr>
            <a:endParaRPr lang="en-CA" dirty="0"/>
          </a:p>
        </p:txBody>
      </p:sp>
      <p:pic>
        <p:nvPicPr>
          <p:cNvPr id="4" name="Graphic 3">
            <a:extLst>
              <a:ext uri="{FF2B5EF4-FFF2-40B4-BE49-F238E27FC236}">
                <a16:creationId xmlns:a16="http://schemas.microsoft.com/office/drawing/2014/main" id="{3562B04F-EB76-0948-A786-D59A54A24E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2489200" cy="685800"/>
          </a:xfrm>
          <a:prstGeom prst="rect">
            <a:avLst/>
          </a:prstGeom>
        </p:spPr>
      </p:pic>
      <p:pic>
        <p:nvPicPr>
          <p:cNvPr id="6" name="Picture 5" descr="A picture containing text, invertebrate, branchiopod crustacean&#10;&#10;Description automatically generated">
            <a:extLst>
              <a:ext uri="{FF2B5EF4-FFF2-40B4-BE49-F238E27FC236}">
                <a16:creationId xmlns:a16="http://schemas.microsoft.com/office/drawing/2014/main" id="{BC1E75C8-F5CA-244F-B03A-B4F4F8F4BD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5308" y="3930869"/>
            <a:ext cx="3941379" cy="2927131"/>
          </a:xfrm>
          <a:prstGeom prst="rect">
            <a:avLst/>
          </a:prstGeom>
        </p:spPr>
      </p:pic>
      <p:sp>
        <p:nvSpPr>
          <p:cNvPr id="8" name="Content Placeholder 2">
            <a:extLst>
              <a:ext uri="{FF2B5EF4-FFF2-40B4-BE49-F238E27FC236}">
                <a16:creationId xmlns:a16="http://schemas.microsoft.com/office/drawing/2014/main" id="{3A133422-5074-7145-BF0F-969713EA6D4F}"/>
              </a:ext>
            </a:extLst>
          </p:cNvPr>
          <p:cNvSpPr txBox="1">
            <a:spLocks/>
          </p:cNvSpPr>
          <p:nvPr/>
        </p:nvSpPr>
        <p:spPr>
          <a:xfrm>
            <a:off x="0" y="2723002"/>
            <a:ext cx="12192000" cy="11621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sz="1800" b="1" u="sng" dirty="0"/>
              <a:t>Definition: </a:t>
            </a:r>
          </a:p>
          <a:p>
            <a:pPr marL="0" indent="0" algn="ctr">
              <a:buFont typeface="Arial" panose="020B0604020202020204" pitchFamily="34" charset="0"/>
              <a:buNone/>
            </a:pPr>
            <a:r>
              <a:rPr lang="en-CA" sz="1800" dirty="0"/>
              <a:t>The dataset that we will be using comes from the Brain Tumor Classification, where our primary objective is to build a deep learning model that can successfully recognize and categorize images into either a tumorous or non tumorous</a:t>
            </a:r>
            <a:r>
              <a:rPr lang="en-CA" sz="2000" b="1" i="1" dirty="0"/>
              <a:t>.</a:t>
            </a:r>
            <a:endParaRPr lang="en-CA" b="1" i="1" dirty="0"/>
          </a:p>
          <a:p>
            <a:pPr marL="0" indent="0">
              <a:buFont typeface="Arial" panose="020B0604020202020204" pitchFamily="34" charset="0"/>
              <a:buNone/>
            </a:pPr>
            <a:endParaRPr lang="en-CA" dirty="0"/>
          </a:p>
        </p:txBody>
      </p:sp>
      <p:sp>
        <p:nvSpPr>
          <p:cNvPr id="9" name="TextBox 8">
            <a:extLst>
              <a:ext uri="{FF2B5EF4-FFF2-40B4-BE49-F238E27FC236}">
                <a16:creationId xmlns:a16="http://schemas.microsoft.com/office/drawing/2014/main" id="{23AFB054-237E-DF4F-B92E-B50CCE02D4FA}"/>
              </a:ext>
            </a:extLst>
          </p:cNvPr>
          <p:cNvSpPr txBox="1"/>
          <p:nvPr/>
        </p:nvSpPr>
        <p:spPr>
          <a:xfrm>
            <a:off x="3481550" y="550209"/>
            <a:ext cx="5228897" cy="646331"/>
          </a:xfrm>
          <a:prstGeom prst="rect">
            <a:avLst/>
          </a:prstGeom>
          <a:noFill/>
        </p:spPr>
        <p:txBody>
          <a:bodyPr wrap="square" rtlCol="0">
            <a:spAutoFit/>
          </a:bodyPr>
          <a:lstStyle/>
          <a:p>
            <a:pPr algn="ctr"/>
            <a:r>
              <a:rPr lang="en-DE" sz="3600" b="1" dirty="0">
                <a:latin typeface="+mj-lt"/>
                <a:ea typeface="+mj-ea"/>
                <a:cs typeface="+mj-cs"/>
              </a:rPr>
              <a:t>Introduction</a:t>
            </a:r>
          </a:p>
        </p:txBody>
      </p:sp>
      <p:sp>
        <p:nvSpPr>
          <p:cNvPr id="10" name="Slide Number Placeholder 9">
            <a:extLst>
              <a:ext uri="{FF2B5EF4-FFF2-40B4-BE49-F238E27FC236}">
                <a16:creationId xmlns:a16="http://schemas.microsoft.com/office/drawing/2014/main" id="{2C6BA514-CCA7-7943-929B-6FD71B3616BC}"/>
              </a:ext>
            </a:extLst>
          </p:cNvPr>
          <p:cNvSpPr>
            <a:spLocks noGrp="1"/>
          </p:cNvSpPr>
          <p:nvPr>
            <p:ph type="sldNum" sz="quarter" idx="12"/>
          </p:nvPr>
        </p:nvSpPr>
        <p:spPr/>
        <p:txBody>
          <a:bodyPr/>
          <a:lstStyle/>
          <a:p>
            <a:fld id="{4B98F74C-3526-334B-8BBD-E05BA7EE52B6}" type="slidenum">
              <a:rPr lang="en-DE" smtClean="0"/>
              <a:t>4</a:t>
            </a:fld>
            <a:endParaRPr lang="en-DE"/>
          </a:p>
        </p:txBody>
      </p:sp>
    </p:spTree>
    <p:extLst>
      <p:ext uri="{BB962C8B-B14F-4D97-AF65-F5344CB8AC3E}">
        <p14:creationId xmlns:p14="http://schemas.microsoft.com/office/powerpoint/2010/main" val="3451235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00"/>
            <a:ext cx="10515600" cy="776288"/>
          </a:xfrm>
        </p:spPr>
        <p:txBody>
          <a:bodyPr/>
          <a:lstStyle/>
          <a:p>
            <a:pPr algn="ctr" fontAlgn="base"/>
            <a:r>
              <a:rPr lang="en-CA" sz="3600" b="1" dirty="0"/>
              <a:t>Artificial Intelligence in Healthcare</a:t>
            </a:r>
          </a:p>
        </p:txBody>
      </p:sp>
      <p:sp>
        <p:nvSpPr>
          <p:cNvPr id="3" name="Content Placeholder 2"/>
          <p:cNvSpPr>
            <a:spLocks noGrp="1"/>
          </p:cNvSpPr>
          <p:nvPr>
            <p:ph idx="1"/>
          </p:nvPr>
        </p:nvSpPr>
        <p:spPr>
          <a:xfrm>
            <a:off x="215900" y="1830388"/>
            <a:ext cx="11760200" cy="4887912"/>
          </a:xfrm>
        </p:spPr>
        <p:txBody>
          <a:bodyPr>
            <a:normAutofit/>
          </a:bodyPr>
          <a:lstStyle/>
          <a:p>
            <a:pPr marL="0" indent="0">
              <a:buNone/>
            </a:pPr>
            <a:r>
              <a:rPr lang="en-CA" sz="1800" b="1" dirty="0"/>
              <a:t>Artificial intelligence</a:t>
            </a:r>
            <a:r>
              <a:rPr lang="en-CA" sz="1800" dirty="0"/>
              <a:t> (</a:t>
            </a:r>
            <a:r>
              <a:rPr lang="en-CA" sz="1800" b="1" dirty="0"/>
              <a:t>AI</a:t>
            </a:r>
            <a:r>
              <a:rPr lang="en-CA" sz="1800" dirty="0"/>
              <a:t>) </a:t>
            </a:r>
            <a:r>
              <a:rPr lang="en-CA" sz="1800" b="1" dirty="0"/>
              <a:t>in healthcare</a:t>
            </a:r>
            <a:r>
              <a:rPr lang="en-CA" sz="1800" dirty="0"/>
              <a:t> is the use of complex algorithms and software to estimate human cognition in the analysis of complicated medical data. Specifically, AI is the ability for computer algorithms to approximate conclusions without direct human input.</a:t>
            </a:r>
          </a:p>
          <a:p>
            <a:pPr lvl="1">
              <a:buFont typeface="Wingdings" panose="05000000000000000000" pitchFamily="2" charset="2"/>
              <a:buChar char="Ø"/>
            </a:pPr>
            <a:endParaRPr lang="en-CA" sz="1600" dirty="0"/>
          </a:p>
          <a:p>
            <a:pPr lvl="1">
              <a:buFont typeface="Wingdings" panose="05000000000000000000" pitchFamily="2" charset="2"/>
              <a:buChar char="Ø"/>
            </a:pPr>
            <a:r>
              <a:rPr lang="en-CA" sz="1600" dirty="0"/>
              <a:t>Various specialties in medicine have shown an increase in research regarding AI</a:t>
            </a:r>
          </a:p>
          <a:p>
            <a:pPr lvl="1">
              <a:buFont typeface="Wingdings" panose="05000000000000000000" pitchFamily="2" charset="2"/>
              <a:buChar char="Ø"/>
            </a:pPr>
            <a:r>
              <a:rPr lang="en-CA" sz="1600" dirty="0"/>
              <a:t>Radiology</a:t>
            </a:r>
          </a:p>
          <a:p>
            <a:pPr lvl="1">
              <a:buFont typeface="Wingdings" panose="05000000000000000000" pitchFamily="2" charset="2"/>
              <a:buChar char="Ø"/>
            </a:pPr>
            <a:r>
              <a:rPr lang="en-CA" sz="1600" dirty="0"/>
              <a:t>Imaging</a:t>
            </a:r>
          </a:p>
          <a:p>
            <a:pPr lvl="1">
              <a:buFont typeface="Wingdings" panose="05000000000000000000" pitchFamily="2" charset="2"/>
              <a:buChar char="Ø"/>
            </a:pPr>
            <a:r>
              <a:rPr lang="en-CA" sz="1600" dirty="0"/>
              <a:t>Tele Health</a:t>
            </a:r>
          </a:p>
          <a:p>
            <a:pPr lvl="1">
              <a:buFont typeface="Wingdings" panose="05000000000000000000" pitchFamily="2" charset="2"/>
              <a:buChar char="Ø"/>
            </a:pPr>
            <a:r>
              <a:rPr lang="en-CA" sz="1600" dirty="0"/>
              <a:t>Electronic Health Records</a:t>
            </a:r>
          </a:p>
          <a:p>
            <a:pPr lvl="1">
              <a:buFont typeface="Wingdings" panose="05000000000000000000" pitchFamily="2" charset="2"/>
              <a:buChar char="Ø"/>
            </a:pPr>
            <a:r>
              <a:rPr lang="en-CA" sz="1600" dirty="0"/>
              <a:t>Industry</a:t>
            </a:r>
          </a:p>
          <a:p>
            <a:pPr marL="0" indent="0">
              <a:buNone/>
            </a:pPr>
            <a:endParaRPr lang="en-US" dirty="0"/>
          </a:p>
        </p:txBody>
      </p:sp>
      <p:pic>
        <p:nvPicPr>
          <p:cNvPr id="4" name="Graphic 3">
            <a:extLst>
              <a:ext uri="{FF2B5EF4-FFF2-40B4-BE49-F238E27FC236}">
                <a16:creationId xmlns:a16="http://schemas.microsoft.com/office/drawing/2014/main" id="{CCED8C9E-FC75-B44A-8CAD-F27FE4541E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2489200" cy="685800"/>
          </a:xfrm>
          <a:prstGeom prst="rect">
            <a:avLst/>
          </a:prstGeom>
        </p:spPr>
      </p:pic>
      <p:sp>
        <p:nvSpPr>
          <p:cNvPr id="5" name="Slide Number Placeholder 4">
            <a:extLst>
              <a:ext uri="{FF2B5EF4-FFF2-40B4-BE49-F238E27FC236}">
                <a16:creationId xmlns:a16="http://schemas.microsoft.com/office/drawing/2014/main" id="{25B165B8-D44B-2148-93EF-03477A5CB8D9}"/>
              </a:ext>
            </a:extLst>
          </p:cNvPr>
          <p:cNvSpPr>
            <a:spLocks noGrp="1"/>
          </p:cNvSpPr>
          <p:nvPr>
            <p:ph type="sldNum" sz="quarter" idx="12"/>
          </p:nvPr>
        </p:nvSpPr>
        <p:spPr/>
        <p:txBody>
          <a:bodyPr/>
          <a:lstStyle/>
          <a:p>
            <a:fld id="{4B98F74C-3526-334B-8BBD-E05BA7EE52B6}" type="slidenum">
              <a:rPr lang="en-DE" smtClean="0"/>
              <a:t>5</a:t>
            </a:fld>
            <a:endParaRPr lang="en-DE"/>
          </a:p>
        </p:txBody>
      </p:sp>
      <p:sp>
        <p:nvSpPr>
          <p:cNvPr id="8" name="Footer Placeholder 2">
            <a:extLst>
              <a:ext uri="{FF2B5EF4-FFF2-40B4-BE49-F238E27FC236}">
                <a16:creationId xmlns:a16="http://schemas.microsoft.com/office/drawing/2014/main" id="{D3479AF5-CFD2-4B4A-B5C0-F28888478AB4}"/>
              </a:ext>
            </a:extLst>
          </p:cNvPr>
          <p:cNvSpPr>
            <a:spLocks noGrp="1"/>
          </p:cNvSpPr>
          <p:nvPr>
            <p:ph type="ftr" sz="quarter" idx="11"/>
          </p:nvPr>
        </p:nvSpPr>
        <p:spPr>
          <a:xfrm>
            <a:off x="4038600" y="6356350"/>
            <a:ext cx="4114800" cy="365125"/>
          </a:xfrm>
        </p:spPr>
        <p:txBody>
          <a:bodyPr/>
          <a:lstStyle/>
          <a:p>
            <a:r>
              <a:rPr lang="en-GB" dirty="0"/>
              <a:t>By: Yaqoob David</a:t>
            </a:r>
            <a:endParaRPr lang="en-DE" dirty="0"/>
          </a:p>
        </p:txBody>
      </p:sp>
    </p:spTree>
    <p:extLst>
      <p:ext uri="{BB962C8B-B14F-4D97-AF65-F5344CB8AC3E}">
        <p14:creationId xmlns:p14="http://schemas.microsoft.com/office/powerpoint/2010/main" val="919855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2561"/>
            <a:ext cx="12090400" cy="854869"/>
          </a:xfrm>
        </p:spPr>
        <p:txBody>
          <a:bodyPr/>
          <a:lstStyle/>
          <a:p>
            <a:pPr algn="ctr" fontAlgn="base"/>
            <a:r>
              <a:rPr lang="de-DE" sz="3600" b="1" dirty="0" err="1"/>
              <a:t>Methodology</a:t>
            </a:r>
            <a:endParaRPr lang="en-US" sz="3600" b="1" dirty="0"/>
          </a:p>
        </p:txBody>
      </p:sp>
      <p:pic>
        <p:nvPicPr>
          <p:cNvPr id="4" name="Graphic 3">
            <a:extLst>
              <a:ext uri="{FF2B5EF4-FFF2-40B4-BE49-F238E27FC236}">
                <a16:creationId xmlns:a16="http://schemas.microsoft.com/office/drawing/2014/main" id="{F6103BFF-2EC3-464F-9625-A2237878D8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2489200" cy="685800"/>
          </a:xfrm>
          <a:prstGeom prst="rect">
            <a:avLst/>
          </a:prstGeom>
        </p:spPr>
      </p:pic>
      <p:pic>
        <p:nvPicPr>
          <p:cNvPr id="5" name="Content Placeholder 3">
            <a:extLst>
              <a:ext uri="{FF2B5EF4-FFF2-40B4-BE49-F238E27FC236}">
                <a16:creationId xmlns:a16="http://schemas.microsoft.com/office/drawing/2014/main" id="{D8C29602-F4B2-3142-88F6-84D840BD69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2449" y="2671571"/>
            <a:ext cx="7040130" cy="3553864"/>
          </a:xfrm>
          <a:prstGeom prst="rect">
            <a:avLst/>
          </a:prstGeom>
        </p:spPr>
      </p:pic>
      <p:sp>
        <p:nvSpPr>
          <p:cNvPr id="3" name="TextBox 2">
            <a:extLst>
              <a:ext uri="{FF2B5EF4-FFF2-40B4-BE49-F238E27FC236}">
                <a16:creationId xmlns:a16="http://schemas.microsoft.com/office/drawing/2014/main" id="{4963FBD4-C1F0-DB46-B3B5-F939C0BA4648}"/>
              </a:ext>
            </a:extLst>
          </p:cNvPr>
          <p:cNvSpPr txBox="1"/>
          <p:nvPr/>
        </p:nvSpPr>
        <p:spPr>
          <a:xfrm>
            <a:off x="159657" y="1894325"/>
            <a:ext cx="11872686" cy="646331"/>
          </a:xfrm>
          <a:prstGeom prst="rect">
            <a:avLst/>
          </a:prstGeom>
          <a:noFill/>
        </p:spPr>
        <p:txBody>
          <a:bodyPr wrap="square" rtlCol="0">
            <a:spAutoFit/>
          </a:bodyPr>
          <a:lstStyle/>
          <a:p>
            <a:r>
              <a:rPr lang="en-CA" b="1" dirty="0"/>
              <a:t>Transfer Learning:</a:t>
            </a:r>
            <a:r>
              <a:rPr lang="en-GB" dirty="0"/>
              <a:t>Transfer learning is a machine learning method where a model developed for a task is reused as the starting point for a model on a second task.</a:t>
            </a:r>
            <a:endParaRPr lang="en-US" dirty="0"/>
          </a:p>
        </p:txBody>
      </p:sp>
      <p:sp>
        <p:nvSpPr>
          <p:cNvPr id="6" name="Slide Number Placeholder 5">
            <a:extLst>
              <a:ext uri="{FF2B5EF4-FFF2-40B4-BE49-F238E27FC236}">
                <a16:creationId xmlns:a16="http://schemas.microsoft.com/office/drawing/2014/main" id="{F5EFCAF0-192D-C64B-B1E4-BFF3D2A95E03}"/>
              </a:ext>
            </a:extLst>
          </p:cNvPr>
          <p:cNvSpPr>
            <a:spLocks noGrp="1"/>
          </p:cNvSpPr>
          <p:nvPr>
            <p:ph type="sldNum" sz="quarter" idx="12"/>
          </p:nvPr>
        </p:nvSpPr>
        <p:spPr/>
        <p:txBody>
          <a:bodyPr/>
          <a:lstStyle/>
          <a:p>
            <a:fld id="{4B98F74C-3526-334B-8BBD-E05BA7EE52B6}" type="slidenum">
              <a:rPr lang="en-DE" smtClean="0"/>
              <a:t>6</a:t>
            </a:fld>
            <a:endParaRPr lang="en-DE"/>
          </a:p>
        </p:txBody>
      </p:sp>
      <p:sp>
        <p:nvSpPr>
          <p:cNvPr id="7" name="Footer Placeholder 2">
            <a:extLst>
              <a:ext uri="{FF2B5EF4-FFF2-40B4-BE49-F238E27FC236}">
                <a16:creationId xmlns:a16="http://schemas.microsoft.com/office/drawing/2014/main" id="{EC8E3BF5-746A-5246-949B-CC6C1F4762BB}"/>
              </a:ext>
            </a:extLst>
          </p:cNvPr>
          <p:cNvSpPr>
            <a:spLocks noGrp="1"/>
          </p:cNvSpPr>
          <p:nvPr>
            <p:ph type="ftr" sz="quarter" idx="11"/>
          </p:nvPr>
        </p:nvSpPr>
        <p:spPr>
          <a:xfrm>
            <a:off x="4038600" y="6356350"/>
            <a:ext cx="4114800" cy="365125"/>
          </a:xfrm>
        </p:spPr>
        <p:txBody>
          <a:bodyPr/>
          <a:lstStyle/>
          <a:p>
            <a:r>
              <a:rPr lang="en-GB" dirty="0"/>
              <a:t>By: Yaqoob David</a:t>
            </a:r>
            <a:endParaRPr lang="en-DE" dirty="0"/>
          </a:p>
        </p:txBody>
      </p:sp>
    </p:spTree>
    <p:extLst>
      <p:ext uri="{BB962C8B-B14F-4D97-AF65-F5344CB8AC3E}">
        <p14:creationId xmlns:p14="http://schemas.microsoft.com/office/powerpoint/2010/main" val="4255309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2561"/>
            <a:ext cx="12090400" cy="854869"/>
          </a:xfrm>
        </p:spPr>
        <p:txBody>
          <a:bodyPr/>
          <a:lstStyle/>
          <a:p>
            <a:pPr algn="ctr" fontAlgn="base"/>
            <a:r>
              <a:rPr lang="de-DE" sz="3600" b="1" dirty="0"/>
              <a:t>CNN</a:t>
            </a:r>
            <a:endParaRPr lang="en-US" sz="3600" b="1" dirty="0"/>
          </a:p>
        </p:txBody>
      </p:sp>
      <p:pic>
        <p:nvPicPr>
          <p:cNvPr id="4" name="Graphic 3">
            <a:extLst>
              <a:ext uri="{FF2B5EF4-FFF2-40B4-BE49-F238E27FC236}">
                <a16:creationId xmlns:a16="http://schemas.microsoft.com/office/drawing/2014/main" id="{F6103BFF-2EC3-464F-9625-A2237878D8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2489200" cy="685800"/>
          </a:xfrm>
          <a:prstGeom prst="rect">
            <a:avLst/>
          </a:prstGeom>
        </p:spPr>
      </p:pic>
      <p:sp>
        <p:nvSpPr>
          <p:cNvPr id="3" name="TextBox 2">
            <a:extLst>
              <a:ext uri="{FF2B5EF4-FFF2-40B4-BE49-F238E27FC236}">
                <a16:creationId xmlns:a16="http://schemas.microsoft.com/office/drawing/2014/main" id="{4963FBD4-C1F0-DB46-B3B5-F939C0BA4648}"/>
              </a:ext>
            </a:extLst>
          </p:cNvPr>
          <p:cNvSpPr txBox="1"/>
          <p:nvPr/>
        </p:nvSpPr>
        <p:spPr>
          <a:xfrm>
            <a:off x="217714" y="1881051"/>
            <a:ext cx="11872686" cy="646331"/>
          </a:xfrm>
          <a:prstGeom prst="rect">
            <a:avLst/>
          </a:prstGeom>
          <a:noFill/>
        </p:spPr>
        <p:txBody>
          <a:bodyPr wrap="square" rtlCol="0">
            <a:spAutoFit/>
          </a:bodyPr>
          <a:lstStyle/>
          <a:p>
            <a:r>
              <a:rPr lang="en-CA" b="1" dirty="0"/>
              <a:t>CNN:</a:t>
            </a:r>
            <a:r>
              <a:rPr lang="en-GB" b="1" dirty="0"/>
              <a:t> </a:t>
            </a:r>
            <a:r>
              <a:rPr lang="en-GB" dirty="0"/>
              <a:t>Convolutional neural network is a type of Artificial Neural Network used in Image Recognition and processing that is             specifically designed to process pixel data.</a:t>
            </a:r>
            <a:endParaRPr lang="en-US" dirty="0"/>
          </a:p>
        </p:txBody>
      </p:sp>
      <p:pic>
        <p:nvPicPr>
          <p:cNvPr id="7" name="Picture 6" descr="Diagram&#10;&#10;Description automatically generated">
            <a:extLst>
              <a:ext uri="{FF2B5EF4-FFF2-40B4-BE49-F238E27FC236}">
                <a16:creationId xmlns:a16="http://schemas.microsoft.com/office/drawing/2014/main" id="{94115957-7765-1F42-B4E3-9A7487EBF1B0}"/>
              </a:ext>
            </a:extLst>
          </p:cNvPr>
          <p:cNvPicPr>
            <a:picLocks noChangeAspect="1"/>
          </p:cNvPicPr>
          <p:nvPr/>
        </p:nvPicPr>
        <p:blipFill>
          <a:blip r:embed="rId4"/>
          <a:stretch>
            <a:fillRect/>
          </a:stretch>
        </p:blipFill>
        <p:spPr>
          <a:xfrm>
            <a:off x="1935435" y="3429000"/>
            <a:ext cx="8321129" cy="2336881"/>
          </a:xfrm>
          <a:prstGeom prst="rect">
            <a:avLst/>
          </a:prstGeom>
        </p:spPr>
      </p:pic>
      <p:sp>
        <p:nvSpPr>
          <p:cNvPr id="8" name="Slide Number Placeholder 7">
            <a:extLst>
              <a:ext uri="{FF2B5EF4-FFF2-40B4-BE49-F238E27FC236}">
                <a16:creationId xmlns:a16="http://schemas.microsoft.com/office/drawing/2014/main" id="{158DFAAF-DEF8-CD42-B7C3-F42935F4483B}"/>
              </a:ext>
            </a:extLst>
          </p:cNvPr>
          <p:cNvSpPr>
            <a:spLocks noGrp="1"/>
          </p:cNvSpPr>
          <p:nvPr>
            <p:ph type="sldNum" sz="quarter" idx="12"/>
          </p:nvPr>
        </p:nvSpPr>
        <p:spPr/>
        <p:txBody>
          <a:bodyPr/>
          <a:lstStyle/>
          <a:p>
            <a:fld id="{4B98F74C-3526-334B-8BBD-E05BA7EE52B6}" type="slidenum">
              <a:rPr lang="en-DE" smtClean="0"/>
              <a:t>7</a:t>
            </a:fld>
            <a:endParaRPr lang="en-DE"/>
          </a:p>
        </p:txBody>
      </p:sp>
      <p:sp>
        <p:nvSpPr>
          <p:cNvPr id="9" name="Footer Placeholder 2">
            <a:extLst>
              <a:ext uri="{FF2B5EF4-FFF2-40B4-BE49-F238E27FC236}">
                <a16:creationId xmlns:a16="http://schemas.microsoft.com/office/drawing/2014/main" id="{D974E3D8-DF43-DD49-9E6E-3D4CA5AA6032}"/>
              </a:ext>
            </a:extLst>
          </p:cNvPr>
          <p:cNvSpPr>
            <a:spLocks noGrp="1"/>
          </p:cNvSpPr>
          <p:nvPr>
            <p:ph type="ftr" sz="quarter" idx="11"/>
          </p:nvPr>
        </p:nvSpPr>
        <p:spPr>
          <a:xfrm>
            <a:off x="4038600" y="6356350"/>
            <a:ext cx="4114800" cy="365125"/>
          </a:xfrm>
        </p:spPr>
        <p:txBody>
          <a:bodyPr/>
          <a:lstStyle/>
          <a:p>
            <a:r>
              <a:rPr lang="en-GB" dirty="0"/>
              <a:t>By: Yaqoob David</a:t>
            </a:r>
            <a:endParaRPr lang="en-DE" dirty="0"/>
          </a:p>
        </p:txBody>
      </p:sp>
    </p:spTree>
    <p:extLst>
      <p:ext uri="{BB962C8B-B14F-4D97-AF65-F5344CB8AC3E}">
        <p14:creationId xmlns:p14="http://schemas.microsoft.com/office/powerpoint/2010/main" val="2685109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2561"/>
            <a:ext cx="12090400" cy="854869"/>
          </a:xfrm>
        </p:spPr>
        <p:txBody>
          <a:bodyPr/>
          <a:lstStyle/>
          <a:p>
            <a:pPr algn="ctr" fontAlgn="base"/>
            <a:r>
              <a:rPr lang="de-DE" sz="3600" b="1" dirty="0"/>
              <a:t>CNN (VGG16)</a:t>
            </a:r>
            <a:endParaRPr lang="en-US" sz="3600" b="1" dirty="0"/>
          </a:p>
        </p:txBody>
      </p:sp>
      <p:pic>
        <p:nvPicPr>
          <p:cNvPr id="4" name="Graphic 3">
            <a:extLst>
              <a:ext uri="{FF2B5EF4-FFF2-40B4-BE49-F238E27FC236}">
                <a16:creationId xmlns:a16="http://schemas.microsoft.com/office/drawing/2014/main" id="{F6103BFF-2EC3-464F-9625-A2237878D8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2489200" cy="685800"/>
          </a:xfrm>
          <a:prstGeom prst="rect">
            <a:avLst/>
          </a:prstGeom>
        </p:spPr>
      </p:pic>
      <p:sp>
        <p:nvSpPr>
          <p:cNvPr id="3" name="TextBox 2">
            <a:extLst>
              <a:ext uri="{FF2B5EF4-FFF2-40B4-BE49-F238E27FC236}">
                <a16:creationId xmlns:a16="http://schemas.microsoft.com/office/drawing/2014/main" id="{4963FBD4-C1F0-DB46-B3B5-F939C0BA4648}"/>
              </a:ext>
            </a:extLst>
          </p:cNvPr>
          <p:cNvSpPr txBox="1"/>
          <p:nvPr/>
        </p:nvSpPr>
        <p:spPr>
          <a:xfrm>
            <a:off x="231727" y="1784511"/>
            <a:ext cx="11872686" cy="17113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t>It is also called the </a:t>
            </a:r>
            <a:r>
              <a:rPr lang="en-GB" dirty="0" err="1"/>
              <a:t>OxfordNet</a:t>
            </a:r>
            <a:r>
              <a:rPr lang="en-GB" dirty="0"/>
              <a:t> model, named after the Visual Geometry Group from Oxford.</a:t>
            </a:r>
          </a:p>
          <a:p>
            <a:pPr marL="285750" indent="-285750">
              <a:lnSpc>
                <a:spcPct val="150000"/>
              </a:lnSpc>
              <a:buFont typeface="Arial" panose="020B0604020202020204" pitchFamily="34" charset="0"/>
              <a:buChar char="•"/>
            </a:pPr>
            <a:r>
              <a:rPr lang="en-GB" dirty="0"/>
              <a:t>VGG-16 is a convolutional neural network that is 16 layers deep.</a:t>
            </a:r>
          </a:p>
          <a:p>
            <a:pPr marL="285750" indent="-285750">
              <a:lnSpc>
                <a:spcPct val="150000"/>
              </a:lnSpc>
              <a:buFont typeface="Arial" panose="020B0604020202020204" pitchFamily="34" charset="0"/>
              <a:buChar char="•"/>
            </a:pPr>
            <a:r>
              <a:rPr lang="en-GB" dirty="0"/>
              <a:t>We can load a pretrained version of the network trained on more than a million images from the ImageNet database.</a:t>
            </a:r>
          </a:p>
          <a:p>
            <a:pPr marL="285750" indent="-285750">
              <a:lnSpc>
                <a:spcPct val="150000"/>
              </a:lnSpc>
              <a:buFont typeface="Arial" panose="020B0604020202020204" pitchFamily="34" charset="0"/>
              <a:buChar char="•"/>
            </a:pPr>
            <a:r>
              <a:rPr lang="en-GB" dirty="0"/>
              <a:t>It is considered to be one of the excellent vision model architecture.</a:t>
            </a:r>
          </a:p>
        </p:txBody>
      </p:sp>
      <p:sp>
        <p:nvSpPr>
          <p:cNvPr id="8" name="Slide Number Placeholder 7">
            <a:extLst>
              <a:ext uri="{FF2B5EF4-FFF2-40B4-BE49-F238E27FC236}">
                <a16:creationId xmlns:a16="http://schemas.microsoft.com/office/drawing/2014/main" id="{158DFAAF-DEF8-CD42-B7C3-F42935F4483B}"/>
              </a:ext>
            </a:extLst>
          </p:cNvPr>
          <p:cNvSpPr>
            <a:spLocks noGrp="1"/>
          </p:cNvSpPr>
          <p:nvPr>
            <p:ph type="sldNum" sz="quarter" idx="12"/>
          </p:nvPr>
        </p:nvSpPr>
        <p:spPr/>
        <p:txBody>
          <a:bodyPr/>
          <a:lstStyle/>
          <a:p>
            <a:fld id="{4B98F74C-3526-334B-8BBD-E05BA7EE52B6}" type="slidenum">
              <a:rPr lang="en-DE" smtClean="0"/>
              <a:t>8</a:t>
            </a:fld>
            <a:endParaRPr lang="en-DE"/>
          </a:p>
        </p:txBody>
      </p:sp>
      <p:pic>
        <p:nvPicPr>
          <p:cNvPr id="6" name="Picture 5" descr="Diagram&#10;&#10;Description automatically generated">
            <a:extLst>
              <a:ext uri="{FF2B5EF4-FFF2-40B4-BE49-F238E27FC236}">
                <a16:creationId xmlns:a16="http://schemas.microsoft.com/office/drawing/2014/main" id="{A4FAA39B-9572-C44D-B191-0BAB9BB1103F}"/>
              </a:ext>
            </a:extLst>
          </p:cNvPr>
          <p:cNvPicPr>
            <a:picLocks noChangeAspect="1"/>
          </p:cNvPicPr>
          <p:nvPr/>
        </p:nvPicPr>
        <p:blipFill>
          <a:blip r:embed="rId4"/>
          <a:stretch>
            <a:fillRect/>
          </a:stretch>
        </p:blipFill>
        <p:spPr>
          <a:xfrm>
            <a:off x="2527160" y="3738684"/>
            <a:ext cx="6083440" cy="2617666"/>
          </a:xfrm>
          <a:prstGeom prst="rect">
            <a:avLst/>
          </a:prstGeom>
        </p:spPr>
      </p:pic>
      <p:sp>
        <p:nvSpPr>
          <p:cNvPr id="9" name="TextBox 8">
            <a:extLst>
              <a:ext uri="{FF2B5EF4-FFF2-40B4-BE49-F238E27FC236}">
                <a16:creationId xmlns:a16="http://schemas.microsoft.com/office/drawing/2014/main" id="{8A288E91-895A-3C4B-BCA0-212430F7EC14}"/>
              </a:ext>
            </a:extLst>
          </p:cNvPr>
          <p:cNvSpPr txBox="1"/>
          <p:nvPr/>
        </p:nvSpPr>
        <p:spPr>
          <a:xfrm>
            <a:off x="8923283" y="4627357"/>
            <a:ext cx="3167117" cy="830997"/>
          </a:xfrm>
          <a:prstGeom prst="rect">
            <a:avLst/>
          </a:prstGeom>
          <a:noFill/>
        </p:spPr>
        <p:txBody>
          <a:bodyPr wrap="square" rtlCol="0">
            <a:spAutoFit/>
          </a:bodyPr>
          <a:lstStyle/>
          <a:p>
            <a:pPr marL="285750" indent="-285750">
              <a:buFont typeface="Wingdings" pitchFamily="2" charset="2"/>
              <a:buChar char="§"/>
            </a:pPr>
            <a:r>
              <a:rPr lang="en-DE" sz="1200" i="1" dirty="0">
                <a:solidFill>
                  <a:schemeClr val="bg2">
                    <a:lumMod val="50000"/>
                  </a:schemeClr>
                </a:solidFill>
              </a:rPr>
              <a:t>CNN Layer =3x3+1(stride)</a:t>
            </a:r>
          </a:p>
          <a:p>
            <a:pPr marL="285750" indent="-285750">
              <a:buFont typeface="Wingdings" pitchFamily="2" charset="2"/>
              <a:buChar char="§"/>
            </a:pPr>
            <a:r>
              <a:rPr lang="en-DE" sz="1200" i="1" dirty="0">
                <a:solidFill>
                  <a:schemeClr val="bg2">
                    <a:lumMod val="50000"/>
                  </a:schemeClr>
                </a:solidFill>
              </a:rPr>
              <a:t>Maxpool layer = 2x2 +2 (stride)</a:t>
            </a:r>
          </a:p>
          <a:p>
            <a:pPr marL="285750" indent="-285750">
              <a:buFont typeface="Wingdings" pitchFamily="2" charset="2"/>
              <a:buChar char="§"/>
            </a:pPr>
            <a:r>
              <a:rPr lang="en-DE" sz="1200" i="1" dirty="0">
                <a:solidFill>
                  <a:schemeClr val="bg2">
                    <a:lumMod val="50000"/>
                  </a:schemeClr>
                </a:solidFill>
              </a:rPr>
              <a:t>2 Fully connected layers</a:t>
            </a:r>
          </a:p>
          <a:p>
            <a:pPr marL="285750" indent="-285750">
              <a:buFont typeface="Wingdings" pitchFamily="2" charset="2"/>
              <a:buChar char="§"/>
            </a:pPr>
            <a:r>
              <a:rPr lang="en-GB" sz="1200" i="1" dirty="0">
                <a:solidFill>
                  <a:schemeClr val="bg2">
                    <a:lumMod val="50000"/>
                  </a:schemeClr>
                </a:solidFill>
              </a:rPr>
              <a:t>S</a:t>
            </a:r>
            <a:r>
              <a:rPr lang="en-DE" sz="1200" i="1" dirty="0">
                <a:solidFill>
                  <a:schemeClr val="bg2">
                    <a:lumMod val="50000"/>
                  </a:schemeClr>
                </a:solidFill>
              </a:rPr>
              <a:t>oftmax output</a:t>
            </a:r>
          </a:p>
        </p:txBody>
      </p:sp>
      <p:sp>
        <p:nvSpPr>
          <p:cNvPr id="10" name="Footer Placeholder 2">
            <a:extLst>
              <a:ext uri="{FF2B5EF4-FFF2-40B4-BE49-F238E27FC236}">
                <a16:creationId xmlns:a16="http://schemas.microsoft.com/office/drawing/2014/main" id="{D814E968-3560-9A4D-8857-39F31FF7E7B4}"/>
              </a:ext>
            </a:extLst>
          </p:cNvPr>
          <p:cNvSpPr>
            <a:spLocks noGrp="1"/>
          </p:cNvSpPr>
          <p:nvPr>
            <p:ph type="ftr" sz="quarter" idx="11"/>
          </p:nvPr>
        </p:nvSpPr>
        <p:spPr>
          <a:xfrm>
            <a:off x="4038600" y="6356350"/>
            <a:ext cx="4114800" cy="365125"/>
          </a:xfrm>
        </p:spPr>
        <p:txBody>
          <a:bodyPr/>
          <a:lstStyle/>
          <a:p>
            <a:r>
              <a:rPr lang="en-GB" dirty="0"/>
              <a:t>By: Yaqoob David</a:t>
            </a:r>
            <a:endParaRPr lang="en-DE" dirty="0"/>
          </a:p>
        </p:txBody>
      </p:sp>
    </p:spTree>
    <p:extLst>
      <p:ext uri="{BB962C8B-B14F-4D97-AF65-F5344CB8AC3E}">
        <p14:creationId xmlns:p14="http://schemas.microsoft.com/office/powerpoint/2010/main" val="1395997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B48E4821-37D9-9E48-A713-20BC5DDF5D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2766" y="0"/>
            <a:ext cx="2489200" cy="685800"/>
          </a:xfrm>
          <a:prstGeom prst="rect">
            <a:avLst/>
          </a:prstGeom>
        </p:spPr>
      </p:pic>
      <p:sp>
        <p:nvSpPr>
          <p:cNvPr id="11" name="Footer Placeholder 4">
            <a:extLst>
              <a:ext uri="{FF2B5EF4-FFF2-40B4-BE49-F238E27FC236}">
                <a16:creationId xmlns:a16="http://schemas.microsoft.com/office/drawing/2014/main" id="{FF3ADD57-F852-9D4A-BDE3-1953CB4C3C57}"/>
              </a:ext>
            </a:extLst>
          </p:cNvPr>
          <p:cNvSpPr txBox="1">
            <a:spLocks/>
          </p:cNvSpPr>
          <p:nvPr/>
        </p:nvSpPr>
        <p:spPr>
          <a:xfrm>
            <a:off x="4052833" y="4859691"/>
            <a:ext cx="4520763" cy="342900"/>
          </a:xfrm>
          <a:prstGeom prst="rect">
            <a:avLst/>
          </a:prstGeom>
        </p:spPr>
        <p:txBody>
          <a:bodyPr/>
          <a:ls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DE" dirty="0"/>
          </a:p>
        </p:txBody>
      </p:sp>
      <p:sp>
        <p:nvSpPr>
          <p:cNvPr id="4" name="Slide Number Placeholder 3">
            <a:extLst>
              <a:ext uri="{FF2B5EF4-FFF2-40B4-BE49-F238E27FC236}">
                <a16:creationId xmlns:a16="http://schemas.microsoft.com/office/drawing/2014/main" id="{667CADDA-0398-0B4D-A985-15FE09601235}"/>
              </a:ext>
            </a:extLst>
          </p:cNvPr>
          <p:cNvSpPr>
            <a:spLocks noGrp="1"/>
          </p:cNvSpPr>
          <p:nvPr>
            <p:ph type="sldNum" sz="quarter" idx="12"/>
          </p:nvPr>
        </p:nvSpPr>
        <p:spPr/>
        <p:txBody>
          <a:bodyPr/>
          <a:lstStyle/>
          <a:p>
            <a:fld id="{E923D1AD-03BA-F64B-A719-14D885F05B28}" type="slidenum">
              <a:rPr lang="en-DE" smtClean="0"/>
              <a:t>9</a:t>
            </a:fld>
            <a:endParaRPr lang="en-DE"/>
          </a:p>
        </p:txBody>
      </p:sp>
      <p:sp>
        <p:nvSpPr>
          <p:cNvPr id="8" name="Footer Placeholder 7">
            <a:extLst>
              <a:ext uri="{FF2B5EF4-FFF2-40B4-BE49-F238E27FC236}">
                <a16:creationId xmlns:a16="http://schemas.microsoft.com/office/drawing/2014/main" id="{6BDCD639-7C54-6D47-9711-EB3662BD630B}"/>
              </a:ext>
            </a:extLst>
          </p:cNvPr>
          <p:cNvSpPr>
            <a:spLocks noGrp="1"/>
          </p:cNvSpPr>
          <p:nvPr>
            <p:ph type="ftr" sz="quarter" idx="11"/>
          </p:nvPr>
        </p:nvSpPr>
        <p:spPr/>
        <p:txBody>
          <a:bodyPr/>
          <a:lstStyle/>
          <a:p>
            <a:r>
              <a:rPr lang="en-GB"/>
              <a:t>By: Yaqoob David</a:t>
            </a:r>
            <a:endParaRPr lang="en-DE"/>
          </a:p>
        </p:txBody>
      </p:sp>
      <p:sp>
        <p:nvSpPr>
          <p:cNvPr id="6" name="TextBox 5">
            <a:extLst>
              <a:ext uri="{FF2B5EF4-FFF2-40B4-BE49-F238E27FC236}">
                <a16:creationId xmlns:a16="http://schemas.microsoft.com/office/drawing/2014/main" id="{E21ACCB8-E46A-C549-8968-A12DCC6279FA}"/>
              </a:ext>
            </a:extLst>
          </p:cNvPr>
          <p:cNvSpPr txBox="1"/>
          <p:nvPr/>
        </p:nvSpPr>
        <p:spPr>
          <a:xfrm>
            <a:off x="3783506" y="578069"/>
            <a:ext cx="4790090" cy="584775"/>
          </a:xfrm>
          <a:prstGeom prst="rect">
            <a:avLst/>
          </a:prstGeom>
          <a:noFill/>
        </p:spPr>
        <p:txBody>
          <a:bodyPr wrap="square" rtlCol="0">
            <a:spAutoFit/>
          </a:bodyPr>
          <a:lstStyle/>
          <a:p>
            <a:pPr algn="ctr"/>
            <a:r>
              <a:rPr lang="en-DE" sz="3200" dirty="0"/>
              <a:t>Dataset</a:t>
            </a:r>
          </a:p>
        </p:txBody>
      </p:sp>
      <p:pic>
        <p:nvPicPr>
          <p:cNvPr id="5" name="Picture 4">
            <a:extLst>
              <a:ext uri="{FF2B5EF4-FFF2-40B4-BE49-F238E27FC236}">
                <a16:creationId xmlns:a16="http://schemas.microsoft.com/office/drawing/2014/main" id="{73A55223-8700-FF4A-B651-31C96608DF4F}"/>
              </a:ext>
            </a:extLst>
          </p:cNvPr>
          <p:cNvPicPr>
            <a:picLocks noChangeAspect="1"/>
          </p:cNvPicPr>
          <p:nvPr/>
        </p:nvPicPr>
        <p:blipFill>
          <a:blip r:embed="rId4"/>
          <a:srcRect/>
          <a:stretch/>
        </p:blipFill>
        <p:spPr>
          <a:xfrm>
            <a:off x="687558" y="3669957"/>
            <a:ext cx="10666242" cy="2420101"/>
          </a:xfrm>
          <a:prstGeom prst="rect">
            <a:avLst/>
          </a:prstGeom>
        </p:spPr>
      </p:pic>
      <p:sp>
        <p:nvSpPr>
          <p:cNvPr id="7" name="TextBox 6">
            <a:extLst>
              <a:ext uri="{FF2B5EF4-FFF2-40B4-BE49-F238E27FC236}">
                <a16:creationId xmlns:a16="http://schemas.microsoft.com/office/drawing/2014/main" id="{EC2C7C33-8E58-D543-A40B-DE7A3D4141B5}"/>
              </a:ext>
            </a:extLst>
          </p:cNvPr>
          <p:cNvSpPr txBox="1"/>
          <p:nvPr/>
        </p:nvSpPr>
        <p:spPr>
          <a:xfrm>
            <a:off x="622738" y="1470743"/>
            <a:ext cx="11043745" cy="12958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t>The data is obtained from “Kaggle” for this project.</a:t>
            </a:r>
          </a:p>
          <a:p>
            <a:pPr marL="285750" indent="-285750">
              <a:lnSpc>
                <a:spcPct val="150000"/>
              </a:lnSpc>
              <a:buFont typeface="Arial" panose="020B0604020202020204" pitchFamily="34" charset="0"/>
              <a:buChar char="•"/>
            </a:pPr>
            <a:r>
              <a:rPr lang="en-DE" dirty="0"/>
              <a:t>The dataset has 253 images</a:t>
            </a:r>
            <a:r>
              <a:rPr lang="de-DE" dirty="0"/>
              <a:t> </a:t>
            </a:r>
            <a:r>
              <a:rPr lang="en-DE" dirty="0"/>
              <a:t>(Y= 155, N=98)</a:t>
            </a:r>
          </a:p>
          <a:p>
            <a:pPr marL="285750" indent="-285750">
              <a:lnSpc>
                <a:spcPct val="150000"/>
              </a:lnSpc>
              <a:buFont typeface="Arial" panose="020B0604020202020204" pitchFamily="34" charset="0"/>
              <a:buChar char="•"/>
            </a:pPr>
            <a:r>
              <a:rPr lang="en-GB" dirty="0"/>
              <a:t>D</a:t>
            </a:r>
            <a:r>
              <a:rPr lang="en-DE" dirty="0"/>
              <a:t>ata could be found at </a:t>
            </a:r>
            <a:r>
              <a:rPr lang="en-GB" dirty="0">
                <a:hlinkClick r:id="rId5"/>
              </a:rPr>
              <a:t>https://www.kaggle.com/navoneel/brain-mri-images-for-brain-tumor-detection</a:t>
            </a:r>
            <a:r>
              <a:rPr lang="en-GB" dirty="0"/>
              <a:t> </a:t>
            </a:r>
            <a:endParaRPr lang="en-DE" dirty="0"/>
          </a:p>
        </p:txBody>
      </p:sp>
    </p:spTree>
    <p:extLst>
      <p:ext uri="{BB962C8B-B14F-4D97-AF65-F5344CB8AC3E}">
        <p14:creationId xmlns:p14="http://schemas.microsoft.com/office/powerpoint/2010/main" val="1781022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761</Words>
  <Application>Microsoft Office PowerPoint</Application>
  <PresentationFormat>Widescreen</PresentationFormat>
  <Paragraphs>135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Brain Tumor classification </vt:lpstr>
      <vt:lpstr>Agenda</vt:lpstr>
      <vt:lpstr>Brain Tumor</vt:lpstr>
      <vt:lpstr>PowerPoint Presentation</vt:lpstr>
      <vt:lpstr>Artificial Intelligence in Healthcare</vt:lpstr>
      <vt:lpstr>Methodology</vt:lpstr>
      <vt:lpstr>CNN</vt:lpstr>
      <vt:lpstr>CNN (VGG16)</vt:lpstr>
      <vt:lpstr>PowerPoint Presentation</vt:lpstr>
      <vt:lpstr>PowerPoint Presentation</vt:lpstr>
      <vt:lpstr>Modeling </vt:lpstr>
      <vt:lpstr>Model Performance</vt:lpstr>
      <vt:lpstr>Model Performance</vt:lpstr>
      <vt:lpstr>Example </vt:lpstr>
      <vt:lpstr>How can we Improve</vt:lpstr>
      <vt:lpstr>Challenges</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classification</dc:title>
  <dc:creator>Yaqoob David</dc:creator>
  <cp:lastModifiedBy>Yaqoob David</cp:lastModifiedBy>
  <cp:revision>32</cp:revision>
  <dcterms:created xsi:type="dcterms:W3CDTF">2021-12-06T05:35:29Z</dcterms:created>
  <dcterms:modified xsi:type="dcterms:W3CDTF">2023-01-17T13:29:52Z</dcterms:modified>
</cp:coreProperties>
</file>