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BF93F-FCAC-4B0B-AE87-AFD615648E97}" type="datetimeFigureOut">
              <a:rPr lang="en-IN" smtClean="0"/>
              <a:t>03-05-2021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FCBDF-8CB7-43C8-92D3-1FD02ECA78C1}" type="slidenum">
              <a:rPr lang="en-IN" smtClean="0"/>
              <a:t>‹#›</a:t>
            </a:fld>
            <a:endParaRPr lang="en-IN"/>
          </a:p>
        </p:txBody>
      </p:sp>
    </p:spTree>
    <p:extLst>
      <p:ext uri="{BB962C8B-B14F-4D97-AF65-F5344CB8AC3E}">
        <p14:creationId xmlns:p14="http://schemas.microsoft.com/office/powerpoint/2010/main" val="77531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B5BAB-4D3C-4BD0-8428-9485F2DB466C}"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8924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0C463-2768-4F1B-910C-FC162F9691D6}"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27209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F3208-CB71-427C-B748-C4F403D03DC9}"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845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32F107-3EC0-42FC-8316-506A5D680BF8}"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1269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497AE-C80A-44A2-8630-A42502439BA7}"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356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93529C-9212-4028-8265-65D0EEB420A3}"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65728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FC76-9FB7-46C2-BB86-6D4AF7AD8294}"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18484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3A72F-D986-4CCD-852B-5502DDF830F5}"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23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3779-5A0E-4809-A656-1CA571514A71}"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62117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07E35-94C5-4E32-96B6-D86226A82E5A}" type="datetime1">
              <a:rPr lang="en-IN" smtClean="0"/>
              <a:t>03-05-2021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3261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303A6-2BC4-4826-A35D-C811ACEDDCCD}"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42640376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82268-5D57-42AF-B45D-4BB5676551C1}" type="datetime1">
              <a:rPr lang="en-IN" smtClean="0"/>
              <a:t>03-05-2021</a:t>
            </a:fld>
            <a:endParaRPr lang="en-IN"/>
          </a:p>
        </p:txBody>
      </p:sp>
      <p:sp>
        <p:nvSpPr>
          <p:cNvPr id="8" name="Footer Placeholder 7"/>
          <p:cNvSpPr>
            <a:spLocks noGrp="1"/>
          </p:cNvSpPr>
          <p:nvPr>
            <p:ph type="ftr" sz="quarter" idx="11"/>
          </p:nvPr>
        </p:nvSpPr>
        <p:spPr/>
        <p:txBody>
          <a:bodyPr/>
          <a:lstStyle/>
          <a:p>
            <a:r>
              <a:rPr lang="en-US"/>
              <a:t>PI-Sp21-Sp 2021 ( Nuces Isb Campus)</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6633132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065BC-BECC-49B9-B413-7C6017E64AAA}" type="datetime1">
              <a:rPr lang="en-IN" smtClean="0"/>
              <a:t>03-05-2021</a:t>
            </a:fld>
            <a:endParaRPr lang="en-IN"/>
          </a:p>
        </p:txBody>
      </p:sp>
      <p:sp>
        <p:nvSpPr>
          <p:cNvPr id="4" name="Footer Placeholder 3"/>
          <p:cNvSpPr>
            <a:spLocks noGrp="1"/>
          </p:cNvSpPr>
          <p:nvPr>
            <p:ph type="ftr" sz="quarter" idx="11"/>
          </p:nvPr>
        </p:nvSpPr>
        <p:spPr/>
        <p:txBody>
          <a:bodyPr/>
          <a:lstStyle/>
          <a:p>
            <a:r>
              <a:rPr lang="en-US"/>
              <a:t>PI-Sp21-Sp 2021 ( Nuces Isb Campus)</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268178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72EE7-08F6-481D-98B7-CFA4A22239DC}" type="datetime1">
              <a:rPr lang="en-IN" smtClean="0"/>
              <a:t>03-05-2021</a:t>
            </a:fld>
            <a:endParaRPr lang="en-IN"/>
          </a:p>
        </p:txBody>
      </p:sp>
      <p:sp>
        <p:nvSpPr>
          <p:cNvPr id="3" name="Footer Placeholder 2"/>
          <p:cNvSpPr>
            <a:spLocks noGrp="1"/>
          </p:cNvSpPr>
          <p:nvPr>
            <p:ph type="ftr" sz="quarter" idx="11"/>
          </p:nvPr>
        </p:nvSpPr>
        <p:spPr/>
        <p:txBody>
          <a:bodyPr/>
          <a:lstStyle/>
          <a:p>
            <a:r>
              <a:rPr lang="en-US"/>
              <a:t>PI-Sp21-Sp 2021 ( Nuces Isb Campus)</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539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320D1-ED5F-4352-8271-0E774F86E75E}"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3057132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6238B-A554-4B4C-85CF-78F65A7848F0}" type="datetime1">
              <a:rPr lang="en-IN" smtClean="0"/>
              <a:t>03-05-2021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207545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D0020B-59BF-492E-9560-089D417CA569}" type="datetime1">
              <a:rPr lang="en-IN" smtClean="0"/>
              <a:t>03-05-2021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PI-Sp21-Sp 2021 ( Nuces Isb Campus)</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F8FEC1-E09B-46F2-BD86-0834ECC27B8A}" type="slidenum">
              <a:rPr lang="en-IN" smtClean="0"/>
              <a:t>‹#›</a:t>
            </a:fld>
            <a:endParaRPr lang="en-IN"/>
          </a:p>
        </p:txBody>
      </p:sp>
    </p:spTree>
    <p:extLst>
      <p:ext uri="{BB962C8B-B14F-4D97-AF65-F5344CB8AC3E}">
        <p14:creationId xmlns:p14="http://schemas.microsoft.com/office/powerpoint/2010/main" val="202058258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pcsw.punjab.gov.pk/Prevention%20of%20Electronic%20Crimes%20Act%2C%2020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593F-46A2-4ACE-8E78-AF6F89C23F72}"/>
              </a:ext>
            </a:extLst>
          </p:cNvPr>
          <p:cNvSpPr>
            <a:spLocks noGrp="1"/>
          </p:cNvSpPr>
          <p:nvPr>
            <p:ph type="ctrTitle"/>
          </p:nvPr>
        </p:nvSpPr>
        <p:spPr>
          <a:xfrm>
            <a:off x="2363926" y="1401569"/>
            <a:ext cx="8915399" cy="1633331"/>
          </a:xfrm>
        </p:spPr>
        <p:txBody>
          <a:bodyPr>
            <a:normAutofit fontScale="90000"/>
          </a:bodyPr>
          <a:lstStyle/>
          <a:p>
            <a:r>
              <a:rPr lang="en-US" u="sng" dirty="0">
                <a:hlinkClick r:id="rId2"/>
              </a:rPr>
              <a:t>Prevention of Electronic Crimes Act, 2016</a:t>
            </a:r>
            <a:r>
              <a:rPr lang="en-US" u="sng" dirty="0"/>
              <a:t> (PECA)</a:t>
            </a:r>
            <a:endParaRPr lang="en-IN" dirty="0"/>
          </a:p>
        </p:txBody>
      </p:sp>
      <p:sp>
        <p:nvSpPr>
          <p:cNvPr id="3" name="Subtitle 2">
            <a:extLst>
              <a:ext uri="{FF2B5EF4-FFF2-40B4-BE49-F238E27FC236}">
                <a16:creationId xmlns:a16="http://schemas.microsoft.com/office/drawing/2014/main" id="{7C08480F-E6FF-4395-AE2B-4C22E631CD03}"/>
              </a:ext>
            </a:extLst>
          </p:cNvPr>
          <p:cNvSpPr>
            <a:spLocks noGrp="1"/>
          </p:cNvSpPr>
          <p:nvPr>
            <p:ph type="subTitle" idx="1"/>
          </p:nvPr>
        </p:nvSpPr>
        <p:spPr/>
        <p:txBody>
          <a:bodyPr/>
          <a:lstStyle/>
          <a:p>
            <a:r>
              <a:rPr lang="en-IN" dirty="0"/>
              <a:t>March 11, 2020</a:t>
            </a:r>
          </a:p>
        </p:txBody>
      </p:sp>
      <p:sp>
        <p:nvSpPr>
          <p:cNvPr id="4" name="Title 1">
            <a:extLst>
              <a:ext uri="{FF2B5EF4-FFF2-40B4-BE49-F238E27FC236}">
                <a16:creationId xmlns:a16="http://schemas.microsoft.com/office/drawing/2014/main" id="{901B16BF-006B-493B-9A70-968A2D29ABE3}"/>
              </a:ext>
            </a:extLst>
          </p:cNvPr>
          <p:cNvSpPr txBox="1">
            <a:spLocks/>
          </p:cNvSpPr>
          <p:nvPr/>
        </p:nvSpPr>
        <p:spPr>
          <a:xfrm>
            <a:off x="1772678" y="3502100"/>
            <a:ext cx="8911687" cy="828261"/>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t>Crimes  &amp;  Punishments</a:t>
            </a:r>
            <a:endParaRPr lang="en-IN" dirty="0"/>
          </a:p>
        </p:txBody>
      </p:sp>
      <p:sp>
        <p:nvSpPr>
          <p:cNvPr id="5" name="Footer Placeholder 4">
            <a:extLst>
              <a:ext uri="{FF2B5EF4-FFF2-40B4-BE49-F238E27FC236}">
                <a16:creationId xmlns:a16="http://schemas.microsoft.com/office/drawing/2014/main" id="{7ED806E8-9B30-4F95-B3B0-BDAFFECD2C66}"/>
              </a:ext>
            </a:extLst>
          </p:cNvPr>
          <p:cNvSpPr>
            <a:spLocks noGrp="1"/>
          </p:cNvSpPr>
          <p:nvPr>
            <p:ph type="ftr" sz="quarter" idx="11"/>
          </p:nvPr>
        </p:nvSpPr>
        <p:spPr/>
        <p:txBody>
          <a:bodyPr/>
          <a:lstStyle/>
          <a:p>
            <a:r>
              <a:rPr lang="en-US"/>
              <a:t>PI-Sp21-Sp 2021 ( Nuces Isb Campus)</a:t>
            </a:r>
            <a:endParaRPr lang="en-IN"/>
          </a:p>
        </p:txBody>
      </p:sp>
      <p:sp>
        <p:nvSpPr>
          <p:cNvPr id="6" name="Slide Number Placeholder 5">
            <a:extLst>
              <a:ext uri="{FF2B5EF4-FFF2-40B4-BE49-F238E27FC236}">
                <a16:creationId xmlns:a16="http://schemas.microsoft.com/office/drawing/2014/main" id="{600EA9C7-C964-455F-A42B-B7B925CF6C2A}"/>
              </a:ext>
            </a:extLst>
          </p:cNvPr>
          <p:cNvSpPr>
            <a:spLocks noGrp="1"/>
          </p:cNvSpPr>
          <p:nvPr>
            <p:ph type="sldNum" sz="quarter" idx="12"/>
          </p:nvPr>
        </p:nvSpPr>
        <p:spPr/>
        <p:txBody>
          <a:bodyPr/>
          <a:lstStyle/>
          <a:p>
            <a:fld id="{33F8FEC1-E09B-46F2-BD86-0834ECC27B8A}" type="slidenum">
              <a:rPr lang="en-IN" smtClean="0"/>
              <a:t>1</a:t>
            </a:fld>
            <a:endParaRPr lang="en-IN"/>
          </a:p>
        </p:txBody>
      </p:sp>
    </p:spTree>
    <p:extLst>
      <p:ext uri="{BB962C8B-B14F-4D97-AF65-F5344CB8AC3E}">
        <p14:creationId xmlns:p14="http://schemas.microsoft.com/office/powerpoint/2010/main" val="141033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904C-2600-4FC7-B91F-0DEE3FFEB4AB}"/>
              </a:ext>
            </a:extLst>
          </p:cNvPr>
          <p:cNvSpPr>
            <a:spLocks noGrp="1"/>
          </p:cNvSpPr>
          <p:nvPr>
            <p:ph type="title"/>
          </p:nvPr>
        </p:nvSpPr>
        <p:spPr>
          <a:xfrm>
            <a:off x="1903608" y="581907"/>
            <a:ext cx="8911687" cy="1280890"/>
          </a:xfrm>
        </p:spPr>
        <p:txBody>
          <a:bodyPr/>
          <a:lstStyle/>
          <a:p>
            <a:r>
              <a:rPr lang="en-IN" b="1" dirty="0"/>
              <a:t>Hate Speech</a:t>
            </a:r>
            <a:endParaRPr lang="en-IN" dirty="0"/>
          </a:p>
        </p:txBody>
      </p:sp>
      <p:sp>
        <p:nvSpPr>
          <p:cNvPr id="3" name="Content Placeholder 2">
            <a:extLst>
              <a:ext uri="{FF2B5EF4-FFF2-40B4-BE49-F238E27FC236}">
                <a16:creationId xmlns:a16="http://schemas.microsoft.com/office/drawing/2014/main" id="{4799BC4E-FA74-4559-A79E-B611F4D138E4}"/>
              </a:ext>
            </a:extLst>
          </p:cNvPr>
          <p:cNvSpPr>
            <a:spLocks noGrp="1"/>
          </p:cNvSpPr>
          <p:nvPr>
            <p:ph idx="1"/>
          </p:nvPr>
        </p:nvSpPr>
        <p:spPr>
          <a:xfrm>
            <a:off x="1491932" y="2077329"/>
            <a:ext cx="8915400" cy="3777622"/>
          </a:xfrm>
        </p:spPr>
        <p:txBody>
          <a:bodyPr/>
          <a:lstStyle/>
          <a:p>
            <a:pPr marL="0" indent="0" algn="ctr">
              <a:buNone/>
            </a:pPr>
            <a:r>
              <a:rPr lang="en-IN" b="1" dirty="0">
                <a:solidFill>
                  <a:srgbClr val="FF0000"/>
                </a:solidFill>
              </a:rPr>
              <a:t>Up to 7 Years in Prison or fine or both</a:t>
            </a:r>
            <a:endParaRPr lang="en-IN" dirty="0">
              <a:solidFill>
                <a:srgbClr val="FF0000"/>
              </a:solidFill>
            </a:endParaRPr>
          </a:p>
          <a:p>
            <a:r>
              <a:rPr lang="en-IN" dirty="0"/>
              <a:t>Whoever prepares or distributes information, through any information system or device that triggers inter-faith, sectarian or racial hatred, shall be punished with imprisonment for a term which may extend to seven years or with fine or with both.</a:t>
            </a:r>
          </a:p>
          <a:p>
            <a:r>
              <a:rPr lang="en-IN" b="1" dirty="0"/>
              <a:t>Examples:</a:t>
            </a:r>
            <a:endParaRPr lang="en-IN" dirty="0"/>
          </a:p>
          <a:p>
            <a:pPr lvl="0"/>
            <a:r>
              <a:rPr lang="en-IN" dirty="0"/>
              <a:t>You post messages on Facebook that can trigger inter-faith or sectarian avoidance</a:t>
            </a:r>
          </a:p>
          <a:p>
            <a:pPr lvl="0"/>
            <a:r>
              <a:rPr lang="en-IN" dirty="0"/>
              <a:t>You write a blog that triggers ethnic hatred</a:t>
            </a:r>
          </a:p>
          <a:p>
            <a:endParaRPr lang="en-IN" dirty="0"/>
          </a:p>
        </p:txBody>
      </p:sp>
      <p:sp>
        <p:nvSpPr>
          <p:cNvPr id="4" name="Footer Placeholder 3">
            <a:extLst>
              <a:ext uri="{FF2B5EF4-FFF2-40B4-BE49-F238E27FC236}">
                <a16:creationId xmlns:a16="http://schemas.microsoft.com/office/drawing/2014/main" id="{57DB1E1C-7D45-4CCA-80E5-C823D31B4E7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1471221-DB72-4B98-87E8-4850BEC8E145}"/>
              </a:ext>
            </a:extLst>
          </p:cNvPr>
          <p:cNvSpPr>
            <a:spLocks noGrp="1"/>
          </p:cNvSpPr>
          <p:nvPr>
            <p:ph type="sldNum" sz="quarter" idx="12"/>
          </p:nvPr>
        </p:nvSpPr>
        <p:spPr/>
        <p:txBody>
          <a:bodyPr/>
          <a:lstStyle/>
          <a:p>
            <a:fld id="{33F8FEC1-E09B-46F2-BD86-0834ECC27B8A}" type="slidenum">
              <a:rPr lang="en-IN" smtClean="0"/>
              <a:t>10</a:t>
            </a:fld>
            <a:endParaRPr lang="en-IN"/>
          </a:p>
        </p:txBody>
      </p:sp>
    </p:spTree>
    <p:extLst>
      <p:ext uri="{BB962C8B-B14F-4D97-AF65-F5344CB8AC3E}">
        <p14:creationId xmlns:p14="http://schemas.microsoft.com/office/powerpoint/2010/main" val="323365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E398-20D7-409E-9327-51ED14B1AC21}"/>
              </a:ext>
            </a:extLst>
          </p:cNvPr>
          <p:cNvSpPr>
            <a:spLocks noGrp="1"/>
          </p:cNvSpPr>
          <p:nvPr>
            <p:ph type="title"/>
          </p:nvPr>
        </p:nvSpPr>
        <p:spPr>
          <a:xfrm>
            <a:off x="1640156" y="595974"/>
            <a:ext cx="8911687" cy="768592"/>
          </a:xfrm>
        </p:spPr>
        <p:txBody>
          <a:bodyPr/>
          <a:lstStyle/>
          <a:p>
            <a:r>
              <a:rPr lang="en-IN" b="1" dirty="0"/>
              <a:t>Spamming</a:t>
            </a:r>
            <a:endParaRPr lang="en-IN" dirty="0"/>
          </a:p>
        </p:txBody>
      </p:sp>
      <p:sp>
        <p:nvSpPr>
          <p:cNvPr id="3" name="Content Placeholder 2">
            <a:extLst>
              <a:ext uri="{FF2B5EF4-FFF2-40B4-BE49-F238E27FC236}">
                <a16:creationId xmlns:a16="http://schemas.microsoft.com/office/drawing/2014/main" id="{252B92E3-98D2-4CE4-8503-EB2810D5897A}"/>
              </a:ext>
            </a:extLst>
          </p:cNvPr>
          <p:cNvSpPr>
            <a:spLocks noGrp="1"/>
          </p:cNvSpPr>
          <p:nvPr>
            <p:ph idx="1"/>
          </p:nvPr>
        </p:nvSpPr>
        <p:spPr>
          <a:xfrm>
            <a:off x="838200" y="1640007"/>
            <a:ext cx="10515600" cy="5395085"/>
          </a:xfrm>
        </p:spPr>
        <p:txBody>
          <a:bodyPr>
            <a:normAutofit/>
          </a:bodyPr>
          <a:lstStyle/>
          <a:p>
            <a:pPr marL="0" indent="0" algn="ctr">
              <a:buNone/>
            </a:pPr>
            <a:r>
              <a:rPr lang="en-IN" b="1" dirty="0">
                <a:solidFill>
                  <a:srgbClr val="FF0000"/>
                </a:solidFill>
              </a:rPr>
              <a:t>Three Months of Prison or Fine up to Rs. 5 Million or Both</a:t>
            </a:r>
            <a:endParaRPr lang="en-IN" sz="1200" dirty="0">
              <a:solidFill>
                <a:srgbClr val="FF0000"/>
              </a:solidFill>
            </a:endParaRPr>
          </a:p>
          <a:p>
            <a:r>
              <a:rPr lang="en-IN" dirty="0"/>
              <a:t>Anyone (an individual or an organization) can be fined with up to Rs. 50,000 for the first and three months of jail if they:</a:t>
            </a:r>
            <a:endParaRPr lang="en-IN" sz="2000" dirty="0"/>
          </a:p>
          <a:p>
            <a:pPr lvl="0"/>
            <a:r>
              <a:rPr lang="en-IN" dirty="0"/>
              <a:t>Send spam emails/SMS without permission of receiver</a:t>
            </a:r>
            <a:endParaRPr lang="en-IN" sz="2000" dirty="0"/>
          </a:p>
          <a:p>
            <a:pPr lvl="0"/>
            <a:r>
              <a:rPr lang="en-IN" dirty="0"/>
              <a:t>Send emails without unsubscribe options</a:t>
            </a:r>
            <a:endParaRPr lang="en-IN" sz="2000" dirty="0"/>
          </a:p>
          <a:p>
            <a:pPr lvl="0"/>
            <a:r>
              <a:rPr lang="en-IN" dirty="0"/>
              <a:t>Send emails with</a:t>
            </a:r>
            <a:endParaRPr lang="en-IN" sz="2000" dirty="0"/>
          </a:p>
          <a:p>
            <a:pPr lvl="1"/>
            <a:r>
              <a:rPr lang="en-IN" dirty="0"/>
              <a:t>harmful fraudulent emails</a:t>
            </a:r>
            <a:endParaRPr lang="en-IN" sz="1800" dirty="0"/>
          </a:p>
          <a:p>
            <a:pPr lvl="1"/>
            <a:r>
              <a:rPr lang="en-IN" dirty="0"/>
              <a:t>misleading email</a:t>
            </a:r>
            <a:endParaRPr lang="en-IN" sz="1800" dirty="0"/>
          </a:p>
          <a:p>
            <a:pPr lvl="1"/>
            <a:r>
              <a:rPr lang="en-IN" dirty="0"/>
              <a:t>illegal email</a:t>
            </a:r>
            <a:endParaRPr lang="en-IN" sz="1800" dirty="0"/>
          </a:p>
          <a:p>
            <a:r>
              <a:rPr lang="en-IN" dirty="0"/>
              <a:t>Note: Every subsequent offenses (after first time) may increase the fine with multiples of Rs. 50,000 up to Rs. 5 million</a:t>
            </a:r>
            <a:endParaRPr lang="en-IN" sz="2000" dirty="0"/>
          </a:p>
          <a:p>
            <a:endParaRPr lang="en-IN" dirty="0"/>
          </a:p>
        </p:txBody>
      </p:sp>
      <p:sp>
        <p:nvSpPr>
          <p:cNvPr id="4" name="Footer Placeholder 3">
            <a:extLst>
              <a:ext uri="{FF2B5EF4-FFF2-40B4-BE49-F238E27FC236}">
                <a16:creationId xmlns:a16="http://schemas.microsoft.com/office/drawing/2014/main" id="{EFAF7D70-E295-4AC6-BD1D-2158DF69DBED}"/>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8B0F43A-3685-456E-B11D-4E80D42D2A30}"/>
              </a:ext>
            </a:extLst>
          </p:cNvPr>
          <p:cNvSpPr>
            <a:spLocks noGrp="1"/>
          </p:cNvSpPr>
          <p:nvPr>
            <p:ph type="sldNum" sz="quarter" idx="12"/>
          </p:nvPr>
        </p:nvSpPr>
        <p:spPr/>
        <p:txBody>
          <a:bodyPr/>
          <a:lstStyle/>
          <a:p>
            <a:fld id="{33F8FEC1-E09B-46F2-BD86-0834ECC27B8A}" type="slidenum">
              <a:rPr lang="en-IN" smtClean="0"/>
              <a:t>11</a:t>
            </a:fld>
            <a:endParaRPr lang="en-IN"/>
          </a:p>
        </p:txBody>
      </p:sp>
    </p:spTree>
    <p:extLst>
      <p:ext uri="{BB962C8B-B14F-4D97-AF65-F5344CB8AC3E}">
        <p14:creationId xmlns:p14="http://schemas.microsoft.com/office/powerpoint/2010/main" val="358620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7608-8B1B-4245-A665-B6073B612B22}"/>
              </a:ext>
            </a:extLst>
          </p:cNvPr>
          <p:cNvSpPr>
            <a:spLocks noGrp="1"/>
          </p:cNvSpPr>
          <p:nvPr>
            <p:ph type="title"/>
          </p:nvPr>
        </p:nvSpPr>
        <p:spPr>
          <a:xfrm>
            <a:off x="1903608" y="527313"/>
            <a:ext cx="8911687" cy="838930"/>
          </a:xfrm>
        </p:spPr>
        <p:txBody>
          <a:bodyPr/>
          <a:lstStyle/>
          <a:p>
            <a:r>
              <a:rPr lang="en-IN" b="1" dirty="0"/>
              <a:t>Spoofing</a:t>
            </a:r>
            <a:endParaRPr lang="en-IN" dirty="0"/>
          </a:p>
        </p:txBody>
      </p:sp>
      <p:sp>
        <p:nvSpPr>
          <p:cNvPr id="3" name="Content Placeholder 2">
            <a:extLst>
              <a:ext uri="{FF2B5EF4-FFF2-40B4-BE49-F238E27FC236}">
                <a16:creationId xmlns:a16="http://schemas.microsoft.com/office/drawing/2014/main" id="{4B0192B4-AE17-4A61-A85A-CA52ED9811BC}"/>
              </a:ext>
            </a:extLst>
          </p:cNvPr>
          <p:cNvSpPr>
            <a:spLocks noGrp="1"/>
          </p:cNvSpPr>
          <p:nvPr>
            <p:ph idx="1"/>
          </p:nvPr>
        </p:nvSpPr>
        <p:spPr>
          <a:xfrm>
            <a:off x="1745151" y="1570383"/>
            <a:ext cx="8915400" cy="4412973"/>
          </a:xfrm>
        </p:spPr>
        <p:txBody>
          <a:bodyPr/>
          <a:lstStyle/>
          <a:p>
            <a:pPr marL="0" indent="0">
              <a:buNone/>
            </a:pP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is the act of disguising a communication from an unknown source as being from a known, trusted source. </a:t>
            </a: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can apply to emails, phone calls, and websites, or can be more technical, such as a computer </a:t>
            </a: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an IP address, Address Resolution Protocol (ARP), or Domain Name System (DNS) server.</a:t>
            </a:r>
            <a:endParaRPr lang="en-IN" b="1" dirty="0">
              <a:solidFill>
                <a:srgbClr val="FF0000"/>
              </a:solidFill>
            </a:endParaRPr>
          </a:p>
          <a:p>
            <a:pPr marL="0" indent="0" algn="ctr">
              <a:buNone/>
            </a:pPr>
            <a:endParaRPr lang="en-IN" b="1" dirty="0">
              <a:solidFill>
                <a:srgbClr val="FF0000"/>
              </a:solidFill>
            </a:endParaRPr>
          </a:p>
          <a:p>
            <a:pPr marL="0" indent="0" algn="ctr">
              <a:buNone/>
            </a:pPr>
            <a:r>
              <a:rPr lang="en-IN" b="1" dirty="0">
                <a:solidFill>
                  <a:srgbClr val="FF0000"/>
                </a:solidFill>
              </a:rPr>
              <a:t>Up to 3 Years in Jail or Fine up to Rs. 500,00 or both </a:t>
            </a:r>
            <a:endParaRPr lang="en-IN" dirty="0">
              <a:solidFill>
                <a:srgbClr val="FF0000"/>
              </a:solidFill>
            </a:endParaRPr>
          </a:p>
          <a:p>
            <a:r>
              <a:rPr lang="en-IN" dirty="0"/>
              <a:t>Whoever with dishonest intention establishes a website or sends any information with a counterfeit source intended to be believed by the recipient or visitor of the website to he an authentic source commits spoofing.</a:t>
            </a:r>
          </a:p>
          <a:p>
            <a:r>
              <a:rPr lang="en-IN" dirty="0"/>
              <a:t>You can Google around to know more about Spoofing.</a:t>
            </a:r>
          </a:p>
          <a:p>
            <a:endParaRPr lang="en-IN" dirty="0"/>
          </a:p>
        </p:txBody>
      </p:sp>
      <p:sp>
        <p:nvSpPr>
          <p:cNvPr id="4" name="Footer Placeholder 3">
            <a:extLst>
              <a:ext uri="{FF2B5EF4-FFF2-40B4-BE49-F238E27FC236}">
                <a16:creationId xmlns:a16="http://schemas.microsoft.com/office/drawing/2014/main" id="{E75120C8-6632-46D7-A54F-E8C42E661FB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192EBDA-E642-4B54-8FA8-ABF0F3864411}"/>
              </a:ext>
            </a:extLst>
          </p:cNvPr>
          <p:cNvSpPr>
            <a:spLocks noGrp="1"/>
          </p:cNvSpPr>
          <p:nvPr>
            <p:ph type="sldNum" sz="quarter" idx="12"/>
          </p:nvPr>
        </p:nvSpPr>
        <p:spPr/>
        <p:txBody>
          <a:bodyPr/>
          <a:lstStyle/>
          <a:p>
            <a:fld id="{33F8FEC1-E09B-46F2-BD86-0834ECC27B8A}" type="slidenum">
              <a:rPr lang="en-IN" smtClean="0"/>
              <a:t>12</a:t>
            </a:fld>
            <a:endParaRPr lang="en-IN"/>
          </a:p>
        </p:txBody>
      </p:sp>
    </p:spTree>
    <p:extLst>
      <p:ext uri="{BB962C8B-B14F-4D97-AF65-F5344CB8AC3E}">
        <p14:creationId xmlns:p14="http://schemas.microsoft.com/office/powerpoint/2010/main" val="101601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42B1-8686-446E-80B4-590E7FC565FE}"/>
              </a:ext>
            </a:extLst>
          </p:cNvPr>
          <p:cNvSpPr>
            <a:spLocks noGrp="1"/>
          </p:cNvSpPr>
          <p:nvPr>
            <p:ph type="title"/>
          </p:nvPr>
        </p:nvSpPr>
        <p:spPr>
          <a:xfrm>
            <a:off x="2592925" y="624110"/>
            <a:ext cx="8911687" cy="712321"/>
          </a:xfrm>
        </p:spPr>
        <p:txBody>
          <a:bodyPr/>
          <a:lstStyle/>
          <a:p>
            <a:r>
              <a:rPr lang="en-IN" b="1" dirty="0"/>
              <a:t>Malicious Code</a:t>
            </a:r>
            <a:endParaRPr lang="en-IN" dirty="0"/>
          </a:p>
        </p:txBody>
      </p:sp>
      <p:sp>
        <p:nvSpPr>
          <p:cNvPr id="3" name="Content Placeholder 2">
            <a:extLst>
              <a:ext uri="{FF2B5EF4-FFF2-40B4-BE49-F238E27FC236}">
                <a16:creationId xmlns:a16="http://schemas.microsoft.com/office/drawing/2014/main" id="{89E25D75-8B24-47A2-9DED-70A52DA69356}"/>
              </a:ext>
            </a:extLst>
          </p:cNvPr>
          <p:cNvSpPr>
            <a:spLocks noGrp="1"/>
          </p:cNvSpPr>
          <p:nvPr>
            <p:ph idx="1"/>
          </p:nvPr>
        </p:nvSpPr>
        <p:spPr>
          <a:xfrm>
            <a:off x="1299674" y="1588629"/>
            <a:ext cx="10204938" cy="5474598"/>
          </a:xfrm>
        </p:spPr>
        <p:txBody>
          <a:bodyPr>
            <a:normAutofit/>
          </a:bodyPr>
          <a:lstStyle/>
          <a:p>
            <a:pPr marL="0" indent="0" algn="ctr">
              <a:buNone/>
            </a:pPr>
            <a:r>
              <a:rPr lang="en-IN" b="1" dirty="0">
                <a:solidFill>
                  <a:srgbClr val="FF0000"/>
                </a:solidFill>
              </a:rPr>
              <a:t>Up to 2 Years in Jail or up to Rs. 1 Million in Fine or Both</a:t>
            </a:r>
            <a:endParaRPr lang="en-IN" dirty="0">
              <a:solidFill>
                <a:srgbClr val="FF0000"/>
              </a:solidFill>
            </a:endParaRPr>
          </a:p>
          <a:p>
            <a:r>
              <a:rPr lang="en-IN" dirty="0"/>
              <a:t>Whoever writes, offers, makes available, distributes or transmits malicious code with intent to cause harm to any information system or data resulting in the corruption, destruction, alteration  suppression, theft or loss of the information system or data shall be punished with imprisonment for a term which may extend to two years or with fine which may extend to one million rupees or with both.</a:t>
            </a:r>
          </a:p>
          <a:p>
            <a:r>
              <a:rPr lang="en-IN" b="1" dirty="0"/>
              <a:t>Examples:</a:t>
            </a:r>
            <a:endParaRPr lang="en-IN" dirty="0"/>
          </a:p>
          <a:p>
            <a:pPr lvl="0"/>
            <a:r>
              <a:rPr lang="en-IN" dirty="0"/>
              <a:t>You write a virus</a:t>
            </a:r>
          </a:p>
          <a:p>
            <a:pPr lvl="0"/>
            <a:r>
              <a:rPr lang="en-IN" dirty="0"/>
              <a:t>You write a code that can be used to destruct a hard drive</a:t>
            </a:r>
          </a:p>
          <a:p>
            <a:pPr lvl="0"/>
            <a:r>
              <a:rPr lang="en-IN" dirty="0"/>
              <a:t>You develop a mobile app to spy someone</a:t>
            </a:r>
          </a:p>
          <a:p>
            <a:pPr lvl="0"/>
            <a:r>
              <a:rPr lang="en-IN" dirty="0" err="1"/>
              <a:t>Yo</a:t>
            </a:r>
            <a:r>
              <a:rPr lang="en-IN" dirty="0"/>
              <a:t> develop an app to spread virus</a:t>
            </a:r>
          </a:p>
          <a:p>
            <a:pPr lvl="0"/>
            <a:r>
              <a:rPr lang="en-IN" dirty="0"/>
              <a:t>You DDoS attack someone</a:t>
            </a:r>
          </a:p>
          <a:p>
            <a:endParaRPr lang="en-IN" dirty="0"/>
          </a:p>
        </p:txBody>
      </p:sp>
      <p:sp>
        <p:nvSpPr>
          <p:cNvPr id="4" name="Footer Placeholder 3">
            <a:extLst>
              <a:ext uri="{FF2B5EF4-FFF2-40B4-BE49-F238E27FC236}">
                <a16:creationId xmlns:a16="http://schemas.microsoft.com/office/drawing/2014/main" id="{6683122C-1835-4CF5-9CBF-58B8E6A7EC65}"/>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8C715238-9A1F-4D23-8E35-D999DF62211D}"/>
              </a:ext>
            </a:extLst>
          </p:cNvPr>
          <p:cNvSpPr>
            <a:spLocks noGrp="1"/>
          </p:cNvSpPr>
          <p:nvPr>
            <p:ph type="sldNum" sz="quarter" idx="12"/>
          </p:nvPr>
        </p:nvSpPr>
        <p:spPr/>
        <p:txBody>
          <a:bodyPr/>
          <a:lstStyle/>
          <a:p>
            <a:fld id="{33F8FEC1-E09B-46F2-BD86-0834ECC27B8A}" type="slidenum">
              <a:rPr lang="en-IN" smtClean="0"/>
              <a:t>13</a:t>
            </a:fld>
            <a:endParaRPr lang="en-IN"/>
          </a:p>
        </p:txBody>
      </p:sp>
    </p:spTree>
    <p:extLst>
      <p:ext uri="{BB962C8B-B14F-4D97-AF65-F5344CB8AC3E}">
        <p14:creationId xmlns:p14="http://schemas.microsoft.com/office/powerpoint/2010/main" val="213163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DA1-228C-45AF-A479-0F3F6C5601B3}"/>
              </a:ext>
            </a:extLst>
          </p:cNvPr>
          <p:cNvSpPr>
            <a:spLocks noGrp="1"/>
          </p:cNvSpPr>
          <p:nvPr>
            <p:ph type="title"/>
          </p:nvPr>
        </p:nvSpPr>
        <p:spPr>
          <a:xfrm>
            <a:off x="1640156" y="567840"/>
            <a:ext cx="10007893" cy="1280890"/>
          </a:xfrm>
        </p:spPr>
        <p:txBody>
          <a:bodyPr/>
          <a:lstStyle/>
          <a:p>
            <a:pPr algn="ctr"/>
            <a:r>
              <a:rPr lang="en-IN" b="1" dirty="0"/>
              <a:t>Unauthorized Access to Information System or Data</a:t>
            </a:r>
            <a:endParaRPr lang="en-IN" dirty="0"/>
          </a:p>
        </p:txBody>
      </p:sp>
      <p:sp>
        <p:nvSpPr>
          <p:cNvPr id="3" name="Content Placeholder 2">
            <a:extLst>
              <a:ext uri="{FF2B5EF4-FFF2-40B4-BE49-F238E27FC236}">
                <a16:creationId xmlns:a16="http://schemas.microsoft.com/office/drawing/2014/main" id="{95704F93-7F4D-4E01-9918-991CE238A0CF}"/>
              </a:ext>
            </a:extLst>
          </p:cNvPr>
          <p:cNvSpPr>
            <a:spLocks noGrp="1"/>
          </p:cNvSpPr>
          <p:nvPr>
            <p:ph idx="1"/>
          </p:nvPr>
        </p:nvSpPr>
        <p:spPr>
          <a:xfrm>
            <a:off x="838200" y="1848730"/>
            <a:ext cx="10515600" cy="5620372"/>
          </a:xfrm>
        </p:spPr>
        <p:txBody>
          <a:bodyPr>
            <a:normAutofit/>
          </a:bodyPr>
          <a:lstStyle/>
          <a:p>
            <a:pPr marL="0" indent="0" algn="ctr">
              <a:buNone/>
            </a:pPr>
            <a:r>
              <a:rPr lang="en-IN" b="1" dirty="0">
                <a:solidFill>
                  <a:srgbClr val="FF0000"/>
                </a:solidFill>
              </a:rPr>
              <a:t>up to 3 Months Prison or up to Rs. 50,000 Fine or both</a:t>
            </a:r>
            <a:endParaRPr lang="en-IN" dirty="0">
              <a:solidFill>
                <a:srgbClr val="FF0000"/>
              </a:solidFill>
            </a:endParaRPr>
          </a:p>
          <a:p>
            <a:r>
              <a:rPr lang="en-IN" dirty="0"/>
              <a:t>Law says that if you access any information system or data with dishonest intents then you can go to jail for up to three months or be liable to pay a fine up to Rs. 50,000 or both.</a:t>
            </a:r>
          </a:p>
          <a:p>
            <a:r>
              <a:rPr lang="en-IN" dirty="0"/>
              <a:t>It is wondered how the term “dishonest” is going to be defined by the litigators. Even worse, how are they going to establish if any attempt was dishonest or not.</a:t>
            </a:r>
          </a:p>
          <a:p>
            <a:r>
              <a:rPr lang="en-IN" b="1" dirty="0"/>
              <a:t>Examples:</a:t>
            </a:r>
            <a:endParaRPr lang="en-IN" dirty="0"/>
          </a:p>
          <a:p>
            <a:pPr lvl="0"/>
            <a:r>
              <a:rPr lang="en-IN" dirty="0"/>
              <a:t>Access to Information System means: Gaining access, control or ability to use any part or whole of an system that could be a laptop, mobile phone, tablet, or any other kind of computer system</a:t>
            </a:r>
          </a:p>
          <a:p>
            <a:pPr lvl="0"/>
            <a:r>
              <a:rPr lang="en-IN" dirty="0"/>
              <a:t>Access to Data: Gaining access, control or ability to use any data or traffic data, i.e. an email, SMS, fax, print out, or any kind of computer data.</a:t>
            </a:r>
          </a:p>
          <a:p>
            <a:r>
              <a:rPr lang="en-IN" dirty="0"/>
              <a:t>Note: These punishments will be applicable if access to information is gained through infringing any security or otherwise.</a:t>
            </a:r>
          </a:p>
          <a:p>
            <a:endParaRPr lang="en-IN" dirty="0"/>
          </a:p>
        </p:txBody>
      </p:sp>
      <p:sp>
        <p:nvSpPr>
          <p:cNvPr id="4" name="Footer Placeholder 3">
            <a:extLst>
              <a:ext uri="{FF2B5EF4-FFF2-40B4-BE49-F238E27FC236}">
                <a16:creationId xmlns:a16="http://schemas.microsoft.com/office/drawing/2014/main" id="{C9048F82-90A6-43EC-832D-2A91991F32D6}"/>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F853E394-00C2-49C4-AB9B-F521C8FFEA84}"/>
              </a:ext>
            </a:extLst>
          </p:cNvPr>
          <p:cNvSpPr>
            <a:spLocks noGrp="1"/>
          </p:cNvSpPr>
          <p:nvPr>
            <p:ph type="sldNum" sz="quarter" idx="12"/>
          </p:nvPr>
        </p:nvSpPr>
        <p:spPr/>
        <p:txBody>
          <a:bodyPr/>
          <a:lstStyle/>
          <a:p>
            <a:fld id="{33F8FEC1-E09B-46F2-BD86-0834ECC27B8A}" type="slidenum">
              <a:rPr lang="en-IN" smtClean="0"/>
              <a:t>14</a:t>
            </a:fld>
            <a:endParaRPr lang="en-IN"/>
          </a:p>
        </p:txBody>
      </p:sp>
    </p:spTree>
    <p:extLst>
      <p:ext uri="{BB962C8B-B14F-4D97-AF65-F5344CB8AC3E}">
        <p14:creationId xmlns:p14="http://schemas.microsoft.com/office/powerpoint/2010/main" val="77843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C733-C3ED-49F9-B8B8-98A0CF0F9C6D}"/>
              </a:ext>
            </a:extLst>
          </p:cNvPr>
          <p:cNvSpPr>
            <a:spLocks noGrp="1"/>
          </p:cNvSpPr>
          <p:nvPr>
            <p:ph type="title"/>
          </p:nvPr>
        </p:nvSpPr>
        <p:spPr>
          <a:xfrm>
            <a:off x="1790968" y="518093"/>
            <a:ext cx="9552893" cy="714360"/>
          </a:xfrm>
        </p:spPr>
        <p:txBody>
          <a:bodyPr>
            <a:normAutofit fontScale="90000"/>
          </a:bodyPr>
          <a:lstStyle/>
          <a:p>
            <a:r>
              <a:rPr lang="en-IN" b="1" dirty="0"/>
              <a:t>Unauthorized copying or transmission of Data</a:t>
            </a:r>
            <a:endParaRPr lang="en-IN" dirty="0"/>
          </a:p>
        </p:txBody>
      </p:sp>
      <p:sp>
        <p:nvSpPr>
          <p:cNvPr id="3" name="Content Placeholder 2">
            <a:extLst>
              <a:ext uri="{FF2B5EF4-FFF2-40B4-BE49-F238E27FC236}">
                <a16:creationId xmlns:a16="http://schemas.microsoft.com/office/drawing/2014/main" id="{5B5CA5A6-9159-4BCD-A828-29B895C49564}"/>
              </a:ext>
            </a:extLst>
          </p:cNvPr>
          <p:cNvSpPr>
            <a:spLocks noGrp="1"/>
          </p:cNvSpPr>
          <p:nvPr>
            <p:ph idx="1"/>
          </p:nvPr>
        </p:nvSpPr>
        <p:spPr>
          <a:xfrm>
            <a:off x="989012" y="1232453"/>
            <a:ext cx="10515600" cy="5434841"/>
          </a:xfrm>
        </p:spPr>
        <p:txBody>
          <a:bodyPr>
            <a:normAutofit/>
          </a:bodyPr>
          <a:lstStyle/>
          <a:p>
            <a:pPr marL="0" indent="0" algn="ctr">
              <a:buNone/>
            </a:pPr>
            <a:r>
              <a:rPr lang="en-IN" b="1" dirty="0">
                <a:solidFill>
                  <a:srgbClr val="FF0000"/>
                </a:solidFill>
              </a:rPr>
              <a:t>up to 6 Months Prison or up to Rs. 100,000 Fine or both</a:t>
            </a:r>
            <a:endParaRPr lang="en-IN" dirty="0">
              <a:solidFill>
                <a:srgbClr val="FF0000"/>
              </a:solidFill>
            </a:endParaRPr>
          </a:p>
          <a:p>
            <a:r>
              <a:rPr lang="en-IN" dirty="0"/>
              <a:t>Whoever with dishonest intention and without authorization copies or otherwise transmits or causes to be transmitted any data shall be punished with imprisonment for a term which may extend to six months, or with fine which may extend to one hundred thousand rupees or with both.</a:t>
            </a:r>
          </a:p>
          <a:p>
            <a:r>
              <a:rPr lang="en-IN" b="1" dirty="0"/>
              <a:t>Examples:</a:t>
            </a:r>
            <a:endParaRPr lang="en-IN" dirty="0"/>
          </a:p>
          <a:p>
            <a:pPr lvl="0"/>
            <a:r>
              <a:rPr lang="en-IN" dirty="0"/>
              <a:t>If you copies data of someone else’s flash drive</a:t>
            </a:r>
          </a:p>
          <a:p>
            <a:pPr lvl="0"/>
            <a:r>
              <a:rPr lang="en-IN" dirty="0"/>
              <a:t>If you gain access to someone’s phone and copy a mobile number</a:t>
            </a:r>
          </a:p>
          <a:p>
            <a:pPr lvl="0"/>
            <a:r>
              <a:rPr lang="en-IN" dirty="0"/>
              <a:t>If you forward someone’s SMS to unintended people</a:t>
            </a:r>
          </a:p>
          <a:p>
            <a:pPr lvl="0"/>
            <a:r>
              <a:rPr lang="en-IN" dirty="0"/>
              <a:t>You hack a website and copy its data</a:t>
            </a:r>
          </a:p>
          <a:p>
            <a:pPr lvl="0"/>
            <a:r>
              <a:rPr lang="en-IN" dirty="0"/>
              <a:t>If you know a loophole in a website and copy data, say email addresses</a:t>
            </a:r>
          </a:p>
          <a:p>
            <a:r>
              <a:rPr lang="en-IN" dirty="0"/>
              <a:t>So anything which is not yours, you somehow gain access — through security infringement or otherwise — and you are proven to have copied data or transmitted it, then this section will get activated.</a:t>
            </a:r>
          </a:p>
          <a:p>
            <a:endParaRPr lang="en-IN" dirty="0"/>
          </a:p>
        </p:txBody>
      </p:sp>
      <p:sp>
        <p:nvSpPr>
          <p:cNvPr id="4" name="Footer Placeholder 3">
            <a:extLst>
              <a:ext uri="{FF2B5EF4-FFF2-40B4-BE49-F238E27FC236}">
                <a16:creationId xmlns:a16="http://schemas.microsoft.com/office/drawing/2014/main" id="{5CBF3C96-2867-4E89-B035-3754236ADA9A}"/>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953199AB-3D6F-4A24-B79A-D0269A5B6C19}"/>
              </a:ext>
            </a:extLst>
          </p:cNvPr>
          <p:cNvSpPr>
            <a:spLocks noGrp="1"/>
          </p:cNvSpPr>
          <p:nvPr>
            <p:ph type="sldNum" sz="quarter" idx="12"/>
          </p:nvPr>
        </p:nvSpPr>
        <p:spPr/>
        <p:txBody>
          <a:bodyPr/>
          <a:lstStyle/>
          <a:p>
            <a:fld id="{33F8FEC1-E09B-46F2-BD86-0834ECC27B8A}" type="slidenum">
              <a:rPr lang="en-IN" smtClean="0"/>
              <a:t>15</a:t>
            </a:fld>
            <a:endParaRPr lang="en-IN"/>
          </a:p>
        </p:txBody>
      </p:sp>
    </p:spTree>
    <p:extLst>
      <p:ext uri="{BB962C8B-B14F-4D97-AF65-F5344CB8AC3E}">
        <p14:creationId xmlns:p14="http://schemas.microsoft.com/office/powerpoint/2010/main" val="154111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00FA-8FAF-4BF4-917B-2301980F464F}"/>
              </a:ext>
            </a:extLst>
          </p:cNvPr>
          <p:cNvSpPr>
            <a:spLocks noGrp="1"/>
          </p:cNvSpPr>
          <p:nvPr>
            <p:ph type="title"/>
          </p:nvPr>
        </p:nvSpPr>
        <p:spPr>
          <a:xfrm>
            <a:off x="1640156" y="531345"/>
            <a:ext cx="10127774" cy="701107"/>
          </a:xfrm>
        </p:spPr>
        <p:txBody>
          <a:bodyPr/>
          <a:lstStyle/>
          <a:p>
            <a:r>
              <a:rPr lang="en-IN" b="1" dirty="0"/>
              <a:t>Interference with information system or data</a:t>
            </a:r>
            <a:endParaRPr lang="en-IN" dirty="0"/>
          </a:p>
        </p:txBody>
      </p:sp>
      <p:sp>
        <p:nvSpPr>
          <p:cNvPr id="3" name="Content Placeholder 2">
            <a:extLst>
              <a:ext uri="{FF2B5EF4-FFF2-40B4-BE49-F238E27FC236}">
                <a16:creationId xmlns:a16="http://schemas.microsoft.com/office/drawing/2014/main" id="{F13F89FD-A419-47D2-863C-A6D3251E3F21}"/>
              </a:ext>
            </a:extLst>
          </p:cNvPr>
          <p:cNvSpPr>
            <a:spLocks noGrp="1"/>
          </p:cNvSpPr>
          <p:nvPr>
            <p:ph idx="1"/>
          </p:nvPr>
        </p:nvSpPr>
        <p:spPr>
          <a:xfrm>
            <a:off x="1089991" y="1232452"/>
            <a:ext cx="10515600" cy="5448093"/>
          </a:xfrm>
        </p:spPr>
        <p:txBody>
          <a:bodyPr>
            <a:normAutofit/>
          </a:bodyPr>
          <a:lstStyle/>
          <a:p>
            <a:pPr marL="0" indent="0" algn="ctr">
              <a:buNone/>
            </a:pPr>
            <a:r>
              <a:rPr lang="en-IN" b="1" dirty="0">
                <a:solidFill>
                  <a:srgbClr val="FF0000"/>
                </a:solidFill>
              </a:rPr>
              <a:t>up to 2 Years Prison or up to Rs. 500,000 Fine or both</a:t>
            </a:r>
            <a:endParaRPr lang="en-IN" dirty="0">
              <a:solidFill>
                <a:srgbClr val="FF0000"/>
              </a:solidFill>
            </a:endParaRPr>
          </a:p>
          <a:p>
            <a:r>
              <a:rPr lang="en-IN" dirty="0"/>
              <a:t>Whoever with dishonest intention interferes with or damages any part or whole of an information system or data shall be punished with imprisonment which may extend to two years or with fine which may extend to five hundred thousand rupees or with both.</a:t>
            </a:r>
          </a:p>
          <a:p>
            <a:r>
              <a:rPr lang="en-IN" b="1" dirty="0"/>
              <a:t>Examples:</a:t>
            </a:r>
            <a:endParaRPr lang="en-IN" dirty="0"/>
          </a:p>
          <a:p>
            <a:pPr lvl="0"/>
            <a:r>
              <a:rPr lang="en-IN" dirty="0"/>
              <a:t>You hack a website and delete the content of the server</a:t>
            </a:r>
          </a:p>
          <a:p>
            <a:pPr lvl="0"/>
            <a:r>
              <a:rPr lang="en-IN" dirty="0"/>
              <a:t>You gain access to someone’s mobile and delete its number</a:t>
            </a:r>
          </a:p>
          <a:p>
            <a:pPr lvl="0"/>
            <a:r>
              <a:rPr lang="en-IN" dirty="0"/>
              <a:t>You gain access to someone’s Facebook account and delete it, partly or wholly</a:t>
            </a:r>
          </a:p>
          <a:p>
            <a:pPr lvl="0"/>
            <a:r>
              <a:rPr lang="en-IN" dirty="0"/>
              <a:t>You gain access to someone’s Facebook account and post an update from his/her account</a:t>
            </a:r>
          </a:p>
          <a:p>
            <a:pPr lvl="0"/>
            <a:r>
              <a:rPr lang="en-IN" dirty="0"/>
              <a:t>You gain access to someone’s email and send an email from his account</a:t>
            </a:r>
          </a:p>
          <a:p>
            <a:pPr lvl="0"/>
            <a:r>
              <a:rPr lang="en-IN" dirty="0"/>
              <a:t>You send an SMS from someone’s mobile phone</a:t>
            </a:r>
          </a:p>
          <a:p>
            <a:r>
              <a:rPr lang="en-IN" dirty="0"/>
              <a:t>So anything which is not yours, and you change its data, or access it to take an action which may alter the content of that system or trigger a communication can land you in jail for two years or Rs. 500,000 fine or both.</a:t>
            </a:r>
          </a:p>
          <a:p>
            <a:endParaRPr lang="en-IN" dirty="0"/>
          </a:p>
        </p:txBody>
      </p:sp>
      <p:sp>
        <p:nvSpPr>
          <p:cNvPr id="4" name="Footer Placeholder 3">
            <a:extLst>
              <a:ext uri="{FF2B5EF4-FFF2-40B4-BE49-F238E27FC236}">
                <a16:creationId xmlns:a16="http://schemas.microsoft.com/office/drawing/2014/main" id="{AADEF60F-8F6C-4FF4-A627-5BBAA5F352F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18A6B0EB-E9C1-4591-B422-4C2C8F73200C}"/>
              </a:ext>
            </a:extLst>
          </p:cNvPr>
          <p:cNvSpPr>
            <a:spLocks noGrp="1"/>
          </p:cNvSpPr>
          <p:nvPr>
            <p:ph type="sldNum" sz="quarter" idx="12"/>
          </p:nvPr>
        </p:nvSpPr>
        <p:spPr/>
        <p:txBody>
          <a:bodyPr/>
          <a:lstStyle/>
          <a:p>
            <a:fld id="{33F8FEC1-E09B-46F2-BD86-0834ECC27B8A}" type="slidenum">
              <a:rPr lang="en-IN" smtClean="0"/>
              <a:t>16</a:t>
            </a:fld>
            <a:endParaRPr lang="en-IN"/>
          </a:p>
        </p:txBody>
      </p:sp>
    </p:spTree>
    <p:extLst>
      <p:ext uri="{BB962C8B-B14F-4D97-AF65-F5344CB8AC3E}">
        <p14:creationId xmlns:p14="http://schemas.microsoft.com/office/powerpoint/2010/main" val="274718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7A9E-582F-47EB-ACBD-86BE4EAB37E9}"/>
              </a:ext>
            </a:extLst>
          </p:cNvPr>
          <p:cNvSpPr>
            <a:spLocks noGrp="1"/>
          </p:cNvSpPr>
          <p:nvPr>
            <p:ph type="title"/>
          </p:nvPr>
        </p:nvSpPr>
        <p:spPr>
          <a:xfrm>
            <a:off x="1640156" y="173536"/>
            <a:ext cx="8911687" cy="1125177"/>
          </a:xfrm>
        </p:spPr>
        <p:txBody>
          <a:bodyPr>
            <a:normAutofit fontScale="90000"/>
          </a:bodyPr>
          <a:lstStyle/>
          <a:p>
            <a:pPr algn="ctr"/>
            <a:r>
              <a:rPr lang="en-IN" b="1" dirty="0"/>
              <a:t>Unauthorized access to critical infrastructure information system or data</a:t>
            </a:r>
            <a:endParaRPr lang="en-IN" dirty="0"/>
          </a:p>
        </p:txBody>
      </p:sp>
      <p:sp>
        <p:nvSpPr>
          <p:cNvPr id="3" name="Content Placeholder 2">
            <a:extLst>
              <a:ext uri="{FF2B5EF4-FFF2-40B4-BE49-F238E27FC236}">
                <a16:creationId xmlns:a16="http://schemas.microsoft.com/office/drawing/2014/main" id="{1B95CE8A-F456-43B5-8F11-44E7C6E05B3B}"/>
              </a:ext>
            </a:extLst>
          </p:cNvPr>
          <p:cNvSpPr>
            <a:spLocks noGrp="1"/>
          </p:cNvSpPr>
          <p:nvPr>
            <p:ph idx="1"/>
          </p:nvPr>
        </p:nvSpPr>
        <p:spPr>
          <a:xfrm>
            <a:off x="1124710" y="1298713"/>
            <a:ext cx="10515600" cy="6127750"/>
          </a:xfrm>
        </p:spPr>
        <p:txBody>
          <a:bodyPr>
            <a:normAutofit fontScale="92500" lnSpcReduction="20000"/>
          </a:bodyPr>
          <a:lstStyle/>
          <a:p>
            <a:pPr marL="0" indent="0" algn="ctr">
              <a:buNone/>
            </a:pPr>
            <a:r>
              <a:rPr lang="en-IN" b="1" dirty="0">
                <a:solidFill>
                  <a:srgbClr val="FF0000"/>
                </a:solidFill>
              </a:rPr>
              <a:t>up to 3 Years Prison or up to Rs. 1 Million Fine or both</a:t>
            </a:r>
            <a:endParaRPr lang="en-IN" sz="2000" dirty="0">
              <a:solidFill>
                <a:srgbClr val="FF0000"/>
              </a:solidFill>
            </a:endParaRPr>
          </a:p>
          <a:p>
            <a:r>
              <a:rPr lang="en-IN" dirty="0"/>
              <a:t>Whoever with dishonest intention gains unauthorized access to any critical infrastructure information system or data shall be punished with imprisonment which may extend to three years or with fine which may extend to one million rupees or with both.</a:t>
            </a:r>
            <a:endParaRPr lang="en-IN" sz="2000" dirty="0"/>
          </a:p>
          <a:p>
            <a:r>
              <a:rPr lang="en-IN" b="1" dirty="0"/>
              <a:t>Definitions:</a:t>
            </a:r>
            <a:endParaRPr lang="en-IN" sz="2000" dirty="0"/>
          </a:p>
          <a:p>
            <a:pPr lvl="0"/>
            <a:r>
              <a:rPr lang="en-IN" dirty="0"/>
              <a:t>Critical Infrastructure: Critical elements of infrastructure such as assets, facilities, systems, networks, altering which can cause:</a:t>
            </a:r>
            <a:endParaRPr lang="en-IN" sz="2000" dirty="0"/>
          </a:p>
          <a:p>
            <a:pPr lvl="1"/>
            <a:r>
              <a:rPr lang="en-IN" dirty="0"/>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p>
          <a:p>
            <a:pPr lvl="1"/>
            <a:r>
              <a:rPr lang="en-IN" dirty="0"/>
              <a:t>significant impact on national security, national </a:t>
            </a:r>
            <a:r>
              <a:rPr lang="en-IN" dirty="0" err="1"/>
              <a:t>defense</a:t>
            </a:r>
            <a:r>
              <a:rPr lang="en-IN" dirty="0"/>
              <a:t>, or the functioning of the slate.</a:t>
            </a:r>
            <a:endParaRPr lang="en-IN" sz="1800" dirty="0"/>
          </a:p>
          <a:p>
            <a:pPr lvl="1"/>
            <a:r>
              <a:rPr lang="en-IN" dirty="0"/>
              <a:t>Or any infrastructure that is designated by Government of Pakistan as critical</a:t>
            </a:r>
            <a:endParaRPr lang="en-IN" sz="1800" dirty="0"/>
          </a:p>
          <a:p>
            <a:r>
              <a:rPr lang="en-IN" b="1" dirty="0"/>
              <a:t>Examples:</a:t>
            </a:r>
            <a:endParaRPr lang="en-IN" sz="2000" dirty="0"/>
          </a:p>
          <a:p>
            <a:pPr lvl="0"/>
            <a:r>
              <a:rPr lang="en-IN" dirty="0"/>
              <a:t>You hack NADRA’s database and get an authorized access</a:t>
            </a:r>
            <a:endParaRPr lang="en-IN" sz="2000" dirty="0"/>
          </a:p>
          <a:p>
            <a:pPr lvl="0"/>
            <a:r>
              <a:rPr lang="en-IN" dirty="0"/>
              <a:t>You hack and intercept a </a:t>
            </a:r>
            <a:r>
              <a:rPr lang="en-IN" dirty="0" err="1"/>
              <a:t>fiber</a:t>
            </a:r>
            <a:r>
              <a:rPr lang="en-IN" dirty="0"/>
              <a:t> optic cable</a:t>
            </a:r>
            <a:endParaRPr lang="en-IN" sz="2000" dirty="0"/>
          </a:p>
          <a:p>
            <a:pPr lvl="0"/>
            <a:r>
              <a:rPr lang="en-IN" dirty="0"/>
              <a:t>You hack government of Pakistan’s website that’s maybe offering healthcare services</a:t>
            </a:r>
            <a:endParaRPr lang="en-IN" sz="2000" dirty="0"/>
          </a:p>
          <a:p>
            <a:pPr lvl="0"/>
            <a:r>
              <a:rPr lang="en-IN" dirty="0"/>
              <a:t>You hack and get access to Pakistan Stock Exchange</a:t>
            </a:r>
            <a:endParaRPr lang="en-IN" sz="2000" dirty="0"/>
          </a:p>
          <a:p>
            <a:pPr lvl="0"/>
            <a:r>
              <a:rPr lang="en-IN" dirty="0"/>
              <a:t>You hack in to Pakistan Army’s servers</a:t>
            </a:r>
            <a:endParaRPr lang="en-IN" sz="2000" dirty="0"/>
          </a:p>
          <a:p>
            <a:r>
              <a:rPr lang="en-IN" dirty="0"/>
              <a:t>So anything which can cause detrimental damage, financially, socially, economically will be treated under this section</a:t>
            </a:r>
            <a:endParaRPr lang="en-IN" sz="2000" dirty="0"/>
          </a:p>
          <a:p>
            <a:endParaRPr lang="en-IN" dirty="0"/>
          </a:p>
        </p:txBody>
      </p:sp>
      <p:sp>
        <p:nvSpPr>
          <p:cNvPr id="4" name="Footer Placeholder 3">
            <a:extLst>
              <a:ext uri="{FF2B5EF4-FFF2-40B4-BE49-F238E27FC236}">
                <a16:creationId xmlns:a16="http://schemas.microsoft.com/office/drawing/2014/main" id="{BCC4DD30-42A8-484D-AA47-30A91F10F88A}"/>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28085F68-CCB3-4E5B-9D9C-5876E9D0D6EC}"/>
              </a:ext>
            </a:extLst>
          </p:cNvPr>
          <p:cNvSpPr>
            <a:spLocks noGrp="1"/>
          </p:cNvSpPr>
          <p:nvPr>
            <p:ph type="sldNum" sz="quarter" idx="12"/>
          </p:nvPr>
        </p:nvSpPr>
        <p:spPr/>
        <p:txBody>
          <a:bodyPr/>
          <a:lstStyle/>
          <a:p>
            <a:fld id="{33F8FEC1-E09B-46F2-BD86-0834ECC27B8A}" type="slidenum">
              <a:rPr lang="en-IN" smtClean="0"/>
              <a:t>17</a:t>
            </a:fld>
            <a:endParaRPr lang="en-IN"/>
          </a:p>
        </p:txBody>
      </p:sp>
    </p:spTree>
    <p:extLst>
      <p:ext uri="{BB962C8B-B14F-4D97-AF65-F5344CB8AC3E}">
        <p14:creationId xmlns:p14="http://schemas.microsoft.com/office/powerpoint/2010/main" val="200644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B806-4F44-4C18-89D0-EC8DF934EF04}"/>
              </a:ext>
            </a:extLst>
          </p:cNvPr>
          <p:cNvSpPr>
            <a:spLocks noGrp="1"/>
          </p:cNvSpPr>
          <p:nvPr>
            <p:ph type="title"/>
          </p:nvPr>
        </p:nvSpPr>
        <p:spPr>
          <a:xfrm>
            <a:off x="1640156" y="113334"/>
            <a:ext cx="9501609" cy="1280890"/>
          </a:xfrm>
        </p:spPr>
        <p:txBody>
          <a:bodyPr/>
          <a:lstStyle/>
          <a:p>
            <a:pPr algn="ctr"/>
            <a:r>
              <a:rPr lang="en-IN" b="1" dirty="0"/>
              <a:t>Unauthorized copying or transmission of critical infrastructure data</a:t>
            </a:r>
            <a:endParaRPr lang="en-IN" dirty="0"/>
          </a:p>
        </p:txBody>
      </p:sp>
      <p:sp>
        <p:nvSpPr>
          <p:cNvPr id="3" name="Content Placeholder 2">
            <a:extLst>
              <a:ext uri="{FF2B5EF4-FFF2-40B4-BE49-F238E27FC236}">
                <a16:creationId xmlns:a16="http://schemas.microsoft.com/office/drawing/2014/main" id="{8C551481-4525-4F4D-A4C9-603556648EA9}"/>
              </a:ext>
            </a:extLst>
          </p:cNvPr>
          <p:cNvSpPr>
            <a:spLocks noGrp="1"/>
          </p:cNvSpPr>
          <p:nvPr>
            <p:ph idx="1"/>
          </p:nvPr>
        </p:nvSpPr>
        <p:spPr>
          <a:xfrm>
            <a:off x="1249018" y="1274955"/>
            <a:ext cx="10515600" cy="5811838"/>
          </a:xfrm>
        </p:spPr>
        <p:txBody>
          <a:bodyPr>
            <a:normAutofit fontScale="92500" lnSpcReduction="20000"/>
          </a:bodyPr>
          <a:lstStyle/>
          <a:p>
            <a:pPr marL="0" indent="0" algn="ctr">
              <a:buNone/>
            </a:pPr>
            <a:r>
              <a:rPr lang="en-IN" b="1" dirty="0">
                <a:solidFill>
                  <a:srgbClr val="FF0000"/>
                </a:solidFill>
              </a:rPr>
              <a:t>up to 5 Years Prison or up to Rs. 5 Million Fine or both</a:t>
            </a:r>
            <a:endParaRPr lang="en-IN" sz="1200" dirty="0">
              <a:solidFill>
                <a:srgbClr val="FF0000"/>
              </a:solidFill>
            </a:endParaRPr>
          </a:p>
          <a:p>
            <a:r>
              <a:rPr lang="en-IN" dirty="0"/>
              <a:t>Whoever with dishonest intention and without authorization copies or otherwise transmits or causes to be transmitted any critical infrastructure data shall be punished with imprisonment for a term which may extend to five years, or with fine which may extend to five million rupees or with both.</a:t>
            </a:r>
            <a:endParaRPr lang="en-IN" sz="2000" dirty="0"/>
          </a:p>
          <a:p>
            <a:r>
              <a:rPr lang="en-IN" b="1" dirty="0"/>
              <a:t>Definitions:</a:t>
            </a:r>
            <a:endParaRPr lang="en-IN" sz="2000" dirty="0"/>
          </a:p>
          <a:p>
            <a:pPr lvl="0"/>
            <a:r>
              <a:rPr lang="en-IN" b="1" dirty="0">
                <a:solidFill>
                  <a:srgbClr val="0070C0"/>
                </a:solidFill>
              </a:rPr>
              <a:t>Critical Infrastructure</a:t>
            </a:r>
            <a:r>
              <a:rPr lang="en-IN" dirty="0">
                <a:solidFill>
                  <a:srgbClr val="0070C0"/>
                </a:solidFill>
              </a:rPr>
              <a:t>: Critical elements of infrastructure such as assets, facilities, systems, networks, altering which can cause:</a:t>
            </a:r>
            <a:endParaRPr lang="en-IN" sz="2000" dirty="0">
              <a:solidFill>
                <a:srgbClr val="0070C0"/>
              </a:solidFill>
            </a:endParaRPr>
          </a:p>
          <a:p>
            <a:pPr lvl="1"/>
            <a:r>
              <a:rPr lang="en-IN" dirty="0">
                <a:solidFill>
                  <a:srgbClr val="0070C0"/>
                </a:solidFill>
              </a:rPr>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solidFill>
                <a:srgbClr val="0070C0"/>
              </a:solidFill>
            </a:endParaRPr>
          </a:p>
          <a:p>
            <a:pPr lvl="1"/>
            <a:r>
              <a:rPr lang="en-IN" dirty="0">
                <a:solidFill>
                  <a:srgbClr val="0070C0"/>
                </a:solidFill>
              </a:rPr>
              <a:t>significant impact on national security, national defence, or the functioning of the state.</a:t>
            </a:r>
            <a:endParaRPr lang="en-IN" sz="1800" dirty="0">
              <a:solidFill>
                <a:srgbClr val="0070C0"/>
              </a:solidFill>
            </a:endParaRPr>
          </a:p>
          <a:p>
            <a:pPr lvl="1"/>
            <a:r>
              <a:rPr lang="en-IN" dirty="0">
                <a:solidFill>
                  <a:srgbClr val="0070C0"/>
                </a:solidFill>
              </a:rPr>
              <a:t>Or any infrastructure that is designated by Government of Pakistan as critical</a:t>
            </a:r>
            <a:endParaRPr lang="en-IN" sz="1800" dirty="0">
              <a:solidFill>
                <a:srgbClr val="0070C0"/>
              </a:solidFill>
            </a:endParaRPr>
          </a:p>
          <a:p>
            <a:r>
              <a:rPr lang="en-IN" b="1" dirty="0"/>
              <a:t>Examples:</a:t>
            </a:r>
            <a:endParaRPr lang="en-IN" sz="2000" dirty="0"/>
          </a:p>
          <a:p>
            <a:pPr lvl="0"/>
            <a:r>
              <a:rPr lang="en-IN" dirty="0"/>
              <a:t>You hack NADRA’s database and steal the data,</a:t>
            </a:r>
            <a:endParaRPr lang="en-IN" sz="2000" dirty="0"/>
          </a:p>
          <a:p>
            <a:pPr lvl="0"/>
            <a:r>
              <a:rPr lang="en-IN" dirty="0"/>
              <a:t>You hack and intercept a fibre optic cable and start listening to data</a:t>
            </a:r>
            <a:endParaRPr lang="en-IN" sz="2000" dirty="0"/>
          </a:p>
          <a:p>
            <a:pPr lvl="0"/>
            <a:r>
              <a:rPr lang="en-IN" dirty="0"/>
              <a:t>You hack government of Pakistan’s website that’s maybe offering healthcare services and copy the data</a:t>
            </a:r>
            <a:endParaRPr lang="en-IN" sz="2000" dirty="0"/>
          </a:p>
          <a:p>
            <a:pPr lvl="0"/>
            <a:r>
              <a:rPr lang="en-IN" dirty="0"/>
              <a:t>You hack and get access to Pakistan Stock Exchange and copy all the records</a:t>
            </a:r>
            <a:endParaRPr lang="en-IN" sz="2000" dirty="0"/>
          </a:p>
          <a:p>
            <a:pPr lvl="0"/>
            <a:r>
              <a:rPr lang="en-IN" dirty="0"/>
              <a:t>You hack in to Pakistan Army’s servers and copy the data and forward it your friend</a:t>
            </a:r>
            <a:endParaRPr lang="en-IN" sz="2000" dirty="0"/>
          </a:p>
          <a:p>
            <a:endParaRPr lang="en-IN" dirty="0"/>
          </a:p>
        </p:txBody>
      </p:sp>
      <p:sp>
        <p:nvSpPr>
          <p:cNvPr id="4" name="Footer Placeholder 3">
            <a:extLst>
              <a:ext uri="{FF2B5EF4-FFF2-40B4-BE49-F238E27FC236}">
                <a16:creationId xmlns:a16="http://schemas.microsoft.com/office/drawing/2014/main" id="{1B04221F-914A-4E41-9381-CB63D19ED69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614C129-F123-4526-827C-F5F0BEA8A52A}"/>
              </a:ext>
            </a:extLst>
          </p:cNvPr>
          <p:cNvSpPr>
            <a:spLocks noGrp="1"/>
          </p:cNvSpPr>
          <p:nvPr>
            <p:ph type="sldNum" sz="quarter" idx="12"/>
          </p:nvPr>
        </p:nvSpPr>
        <p:spPr/>
        <p:txBody>
          <a:bodyPr/>
          <a:lstStyle/>
          <a:p>
            <a:fld id="{33F8FEC1-E09B-46F2-BD86-0834ECC27B8A}" type="slidenum">
              <a:rPr lang="en-IN" smtClean="0"/>
              <a:t>18</a:t>
            </a:fld>
            <a:endParaRPr lang="en-IN"/>
          </a:p>
        </p:txBody>
      </p:sp>
    </p:spTree>
    <p:extLst>
      <p:ext uri="{BB962C8B-B14F-4D97-AF65-F5344CB8AC3E}">
        <p14:creationId xmlns:p14="http://schemas.microsoft.com/office/powerpoint/2010/main" val="153172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AFC3-C585-40DD-9B87-A6CE47F2A9C6}"/>
              </a:ext>
            </a:extLst>
          </p:cNvPr>
          <p:cNvSpPr>
            <a:spLocks noGrp="1"/>
          </p:cNvSpPr>
          <p:nvPr>
            <p:ph type="title"/>
          </p:nvPr>
        </p:nvSpPr>
        <p:spPr>
          <a:xfrm>
            <a:off x="1640156" y="131157"/>
            <a:ext cx="9398905" cy="1280890"/>
          </a:xfrm>
        </p:spPr>
        <p:txBody>
          <a:bodyPr/>
          <a:lstStyle/>
          <a:p>
            <a:pPr algn="ctr"/>
            <a:r>
              <a:rPr lang="en-IN" b="1" dirty="0"/>
              <a:t>Interference with critical infrastructure information system or data</a:t>
            </a:r>
            <a:endParaRPr lang="en-IN" dirty="0"/>
          </a:p>
        </p:txBody>
      </p:sp>
      <p:sp>
        <p:nvSpPr>
          <p:cNvPr id="3" name="Content Placeholder 2">
            <a:extLst>
              <a:ext uri="{FF2B5EF4-FFF2-40B4-BE49-F238E27FC236}">
                <a16:creationId xmlns:a16="http://schemas.microsoft.com/office/drawing/2014/main" id="{D883F7D8-1A4B-42C3-8D8C-E262059BA743}"/>
              </a:ext>
            </a:extLst>
          </p:cNvPr>
          <p:cNvSpPr>
            <a:spLocks noGrp="1"/>
          </p:cNvSpPr>
          <p:nvPr>
            <p:ph idx="1"/>
          </p:nvPr>
        </p:nvSpPr>
        <p:spPr>
          <a:xfrm>
            <a:off x="824947" y="1306030"/>
            <a:ext cx="11221279" cy="5811838"/>
          </a:xfrm>
        </p:spPr>
        <p:txBody>
          <a:bodyPr>
            <a:normAutofit fontScale="92500" lnSpcReduction="20000"/>
          </a:bodyPr>
          <a:lstStyle/>
          <a:p>
            <a:pPr marL="0" indent="0" algn="ctr">
              <a:buNone/>
            </a:pPr>
            <a:r>
              <a:rPr lang="en-IN" sz="1900" b="1" dirty="0">
                <a:solidFill>
                  <a:srgbClr val="FF0000"/>
                </a:solidFill>
              </a:rPr>
              <a:t>up to 7 Years Prison or up to Rs. 10 Million Fine or both</a:t>
            </a:r>
            <a:endParaRPr lang="en-IN" sz="1900" dirty="0">
              <a:solidFill>
                <a:srgbClr val="FF0000"/>
              </a:solidFill>
            </a:endParaRPr>
          </a:p>
          <a:p>
            <a:r>
              <a:rPr lang="en-IN" dirty="0"/>
              <a:t>Whoever with dishonest intention interferes with or damages any part or whole of a critical information system, or data shall be punished with imprisonment which may extend to seven years or with fine which may extend to ten million rupees or with both.</a:t>
            </a:r>
            <a:endParaRPr lang="en-IN" sz="2000" dirty="0"/>
          </a:p>
          <a:p>
            <a:r>
              <a:rPr lang="en-IN" b="1" dirty="0"/>
              <a:t>Definitions:</a:t>
            </a:r>
            <a:endParaRPr lang="en-IN" sz="2000" dirty="0"/>
          </a:p>
          <a:p>
            <a:pPr lvl="0"/>
            <a:r>
              <a:rPr lang="en-IN" b="1" dirty="0">
                <a:solidFill>
                  <a:srgbClr val="0070C0"/>
                </a:solidFill>
              </a:rPr>
              <a:t>Critical Infrastructure: </a:t>
            </a:r>
            <a:r>
              <a:rPr lang="en-IN" dirty="0">
                <a:solidFill>
                  <a:srgbClr val="0070C0"/>
                </a:solidFill>
              </a:rPr>
              <a:t>Critical elements of infrastructure such as assets, facilities, systems, networks, altering which can cause:</a:t>
            </a:r>
            <a:endParaRPr lang="en-IN" sz="2000" dirty="0">
              <a:solidFill>
                <a:srgbClr val="0070C0"/>
              </a:solidFill>
            </a:endParaRPr>
          </a:p>
          <a:p>
            <a:pPr lvl="1"/>
            <a:r>
              <a:rPr lang="en-IN" dirty="0">
                <a:solidFill>
                  <a:srgbClr val="0070C0"/>
                </a:solidFill>
              </a:rPr>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solidFill>
                <a:srgbClr val="0070C0"/>
              </a:solidFill>
            </a:endParaRPr>
          </a:p>
          <a:p>
            <a:pPr lvl="1"/>
            <a:r>
              <a:rPr lang="en-IN" dirty="0">
                <a:solidFill>
                  <a:srgbClr val="0070C0"/>
                </a:solidFill>
              </a:rPr>
              <a:t>significant impact on national security, national defence, or the functioning of the slate.</a:t>
            </a:r>
            <a:endParaRPr lang="en-IN" sz="1800" dirty="0">
              <a:solidFill>
                <a:srgbClr val="0070C0"/>
              </a:solidFill>
            </a:endParaRPr>
          </a:p>
          <a:p>
            <a:pPr lvl="1"/>
            <a:r>
              <a:rPr lang="en-IN" dirty="0">
                <a:solidFill>
                  <a:srgbClr val="0070C0"/>
                </a:solidFill>
              </a:rPr>
              <a:t>Or any infrastructure that is designated by Government of Pakistan as critical</a:t>
            </a:r>
            <a:endParaRPr lang="en-IN" sz="1800" dirty="0">
              <a:solidFill>
                <a:srgbClr val="0070C0"/>
              </a:solidFill>
            </a:endParaRPr>
          </a:p>
          <a:p>
            <a:r>
              <a:rPr lang="en-IN" b="1" dirty="0"/>
              <a:t>Examples:</a:t>
            </a:r>
            <a:endParaRPr lang="en-IN" sz="2000" dirty="0"/>
          </a:p>
          <a:p>
            <a:pPr lvl="0"/>
            <a:r>
              <a:rPr lang="en-IN" dirty="0"/>
              <a:t>You hack NADRA’s database and delete everything</a:t>
            </a:r>
            <a:endParaRPr lang="en-IN" sz="2000" dirty="0"/>
          </a:p>
          <a:p>
            <a:pPr lvl="0"/>
            <a:r>
              <a:rPr lang="en-IN" dirty="0"/>
              <a:t>You hack and intercept a fibre optic cable and start transmitting it to someone</a:t>
            </a:r>
            <a:endParaRPr lang="en-IN" sz="2000" dirty="0"/>
          </a:p>
          <a:p>
            <a:pPr lvl="0"/>
            <a:r>
              <a:rPr lang="en-IN" dirty="0"/>
              <a:t>You hack government of Pakistan’s website that’s maybe offering healthcare services and copy the data and start selling it</a:t>
            </a:r>
            <a:endParaRPr lang="en-IN" sz="2000" dirty="0"/>
          </a:p>
          <a:p>
            <a:pPr lvl="0"/>
            <a:r>
              <a:rPr lang="en-IN" dirty="0"/>
              <a:t>You hack and get access to Pakistan Stock Exchange and copy all the records and then delete them from server</a:t>
            </a:r>
            <a:endParaRPr lang="en-IN" sz="2000" dirty="0"/>
          </a:p>
          <a:p>
            <a:pPr lvl="0"/>
            <a:r>
              <a:rPr lang="en-IN" dirty="0"/>
              <a:t>You hack in to Pakistan Army’s servers and copy the data and then delete it from the server</a:t>
            </a:r>
            <a:endParaRPr lang="en-IN" sz="2000" dirty="0"/>
          </a:p>
          <a:p>
            <a:endParaRPr lang="en-IN" dirty="0"/>
          </a:p>
        </p:txBody>
      </p:sp>
      <p:sp>
        <p:nvSpPr>
          <p:cNvPr id="4" name="Footer Placeholder 3">
            <a:extLst>
              <a:ext uri="{FF2B5EF4-FFF2-40B4-BE49-F238E27FC236}">
                <a16:creationId xmlns:a16="http://schemas.microsoft.com/office/drawing/2014/main" id="{27C1D2D2-7CD8-4CA8-9086-E9214E5F411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CC273C85-8926-45E1-B13F-A7141E88FB8D}"/>
              </a:ext>
            </a:extLst>
          </p:cNvPr>
          <p:cNvSpPr>
            <a:spLocks noGrp="1"/>
          </p:cNvSpPr>
          <p:nvPr>
            <p:ph type="sldNum" sz="quarter" idx="12"/>
          </p:nvPr>
        </p:nvSpPr>
        <p:spPr/>
        <p:txBody>
          <a:bodyPr/>
          <a:lstStyle/>
          <a:p>
            <a:fld id="{33F8FEC1-E09B-46F2-BD86-0834ECC27B8A}" type="slidenum">
              <a:rPr lang="en-IN" smtClean="0"/>
              <a:t>19</a:t>
            </a:fld>
            <a:endParaRPr lang="en-IN"/>
          </a:p>
        </p:txBody>
      </p:sp>
    </p:spTree>
    <p:extLst>
      <p:ext uri="{BB962C8B-B14F-4D97-AF65-F5344CB8AC3E}">
        <p14:creationId xmlns:p14="http://schemas.microsoft.com/office/powerpoint/2010/main" val="339679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8BC6-2760-40D7-9F57-B02C7FEAE1C7}"/>
              </a:ext>
            </a:extLst>
          </p:cNvPr>
          <p:cNvSpPr>
            <a:spLocks noGrp="1"/>
          </p:cNvSpPr>
          <p:nvPr>
            <p:ph type="title"/>
          </p:nvPr>
        </p:nvSpPr>
        <p:spPr>
          <a:xfrm>
            <a:off x="1640156" y="510209"/>
            <a:ext cx="8911687" cy="828261"/>
          </a:xfrm>
        </p:spPr>
        <p:txBody>
          <a:bodyPr/>
          <a:lstStyle/>
          <a:p>
            <a:r>
              <a:rPr lang="en-IN" b="1" dirty="0"/>
              <a:t>Spreading False Information</a:t>
            </a:r>
            <a:endParaRPr lang="en-IN" dirty="0"/>
          </a:p>
        </p:txBody>
      </p:sp>
      <p:sp>
        <p:nvSpPr>
          <p:cNvPr id="3" name="Content Placeholder 2">
            <a:extLst>
              <a:ext uri="{FF2B5EF4-FFF2-40B4-BE49-F238E27FC236}">
                <a16:creationId xmlns:a16="http://schemas.microsoft.com/office/drawing/2014/main" id="{6130D031-BF2E-4FF2-9A23-56956EFCE92F}"/>
              </a:ext>
            </a:extLst>
          </p:cNvPr>
          <p:cNvSpPr>
            <a:spLocks noGrp="1"/>
          </p:cNvSpPr>
          <p:nvPr>
            <p:ph idx="1"/>
          </p:nvPr>
        </p:nvSpPr>
        <p:spPr>
          <a:xfrm>
            <a:off x="828261" y="1497496"/>
            <a:ext cx="10515600" cy="4850295"/>
          </a:xfrm>
        </p:spPr>
        <p:txBody>
          <a:bodyPr>
            <a:normAutofit/>
          </a:bodyPr>
          <a:lstStyle/>
          <a:p>
            <a:pPr marL="0" indent="0" algn="ctr">
              <a:buNone/>
            </a:pPr>
            <a:r>
              <a:rPr lang="en-IN" b="1" dirty="0">
                <a:solidFill>
                  <a:srgbClr val="FF0000"/>
                </a:solidFill>
              </a:rPr>
              <a:t>up to 3 Years in Prison or up to Rs. 1 Million in Fine or both</a:t>
            </a:r>
            <a:endParaRPr lang="en-IN" dirty="0">
              <a:solidFill>
                <a:srgbClr val="FF0000"/>
              </a:solidFill>
            </a:endParaRPr>
          </a:p>
          <a:p>
            <a:r>
              <a:rPr lang="en-IN" dirty="0"/>
              <a:t>Whoever intentionally and publicly displays any information through any information system, which he knows to be false and intimidates or harms the reputation or privacy of a natural person, shall be punished with imprisonment for a term which may extend to three years or with fine which may extend to one million rupees or with both:</a:t>
            </a:r>
          </a:p>
          <a:p>
            <a:r>
              <a:rPr lang="en-IN" b="1" dirty="0"/>
              <a:t>Example</a:t>
            </a:r>
            <a:endParaRPr lang="en-IN" dirty="0"/>
          </a:p>
          <a:p>
            <a:pPr lvl="0"/>
            <a:r>
              <a:rPr lang="en-IN" dirty="0"/>
              <a:t>You know that an information is wrong and you still post or share it on Facebook about a person that damages his/her reputation</a:t>
            </a:r>
          </a:p>
          <a:p>
            <a:r>
              <a:rPr lang="en-IN" dirty="0"/>
              <a:t>Not to mention, this section will not apply where offense is committed by a broadcast media licensed under the Pakistan Electronic Media Regulatory Authority Ordinance, 2002 (XIII of 2002).</a:t>
            </a:r>
          </a:p>
          <a:p>
            <a:endParaRPr lang="en-IN" dirty="0"/>
          </a:p>
        </p:txBody>
      </p:sp>
      <p:sp>
        <p:nvSpPr>
          <p:cNvPr id="4" name="Footer Placeholder 3">
            <a:extLst>
              <a:ext uri="{FF2B5EF4-FFF2-40B4-BE49-F238E27FC236}">
                <a16:creationId xmlns:a16="http://schemas.microsoft.com/office/drawing/2014/main" id="{14F70367-5D52-416E-90D3-16881962B2C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BAB4CEE0-BE10-46B0-B4C1-3963B1C72902}"/>
              </a:ext>
            </a:extLst>
          </p:cNvPr>
          <p:cNvSpPr>
            <a:spLocks noGrp="1"/>
          </p:cNvSpPr>
          <p:nvPr>
            <p:ph type="sldNum" sz="quarter" idx="12"/>
          </p:nvPr>
        </p:nvSpPr>
        <p:spPr/>
        <p:txBody>
          <a:bodyPr/>
          <a:lstStyle/>
          <a:p>
            <a:fld id="{33F8FEC1-E09B-46F2-BD86-0834ECC27B8A}" type="slidenum">
              <a:rPr lang="en-IN" smtClean="0"/>
              <a:t>2</a:t>
            </a:fld>
            <a:endParaRPr lang="en-IN"/>
          </a:p>
        </p:txBody>
      </p:sp>
    </p:spTree>
    <p:extLst>
      <p:ext uri="{BB962C8B-B14F-4D97-AF65-F5344CB8AC3E}">
        <p14:creationId xmlns:p14="http://schemas.microsoft.com/office/powerpoint/2010/main" val="288964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3B4-B162-4433-B386-A321D7B96165}"/>
              </a:ext>
            </a:extLst>
          </p:cNvPr>
          <p:cNvSpPr>
            <a:spLocks noGrp="1"/>
          </p:cNvSpPr>
          <p:nvPr>
            <p:ph type="title"/>
          </p:nvPr>
        </p:nvSpPr>
        <p:spPr>
          <a:xfrm>
            <a:off x="1640156" y="463826"/>
            <a:ext cx="8911687" cy="795131"/>
          </a:xfrm>
        </p:spPr>
        <p:txBody>
          <a:bodyPr/>
          <a:lstStyle/>
          <a:p>
            <a:r>
              <a:rPr lang="en-IN" b="1" dirty="0"/>
              <a:t>Glorification of an offence</a:t>
            </a:r>
            <a:endParaRPr lang="en-IN" dirty="0"/>
          </a:p>
        </p:txBody>
      </p:sp>
      <p:sp>
        <p:nvSpPr>
          <p:cNvPr id="3" name="Content Placeholder 2">
            <a:extLst>
              <a:ext uri="{FF2B5EF4-FFF2-40B4-BE49-F238E27FC236}">
                <a16:creationId xmlns:a16="http://schemas.microsoft.com/office/drawing/2014/main" id="{CF8F8744-CDC2-4711-B5D3-E72A585A36E5}"/>
              </a:ext>
            </a:extLst>
          </p:cNvPr>
          <p:cNvSpPr>
            <a:spLocks noGrp="1"/>
          </p:cNvSpPr>
          <p:nvPr>
            <p:ph idx="1"/>
          </p:nvPr>
        </p:nvSpPr>
        <p:spPr>
          <a:xfrm>
            <a:off x="978936" y="1454426"/>
            <a:ext cx="10515600" cy="5811838"/>
          </a:xfrm>
        </p:spPr>
        <p:txBody>
          <a:bodyPr>
            <a:normAutofit/>
          </a:bodyPr>
          <a:lstStyle/>
          <a:p>
            <a:pPr marL="0" indent="0" algn="ctr">
              <a:buNone/>
            </a:pPr>
            <a:r>
              <a:rPr lang="en-IN" b="1" dirty="0">
                <a:solidFill>
                  <a:srgbClr val="FF0000"/>
                </a:solidFill>
              </a:rPr>
              <a:t>up to 7 Years Prison or up to Rs. 10 Million Fine or both</a:t>
            </a:r>
            <a:endParaRPr lang="en-IN" dirty="0">
              <a:solidFill>
                <a:srgbClr val="FF0000"/>
              </a:solidFill>
            </a:endParaRPr>
          </a:p>
          <a:p>
            <a:r>
              <a:rPr lang="en-IN" dirty="0"/>
              <a:t>Whoever prepares or spreads information through any information system or device with the intent to glorify an offence relating to terrorism, or any person convicted of a crime relating to terrorism, or activities of prescribed organizations or individuals or groups shall be punished with imprisonment for a term which may extend to seven years or with fine which may extend to ten million rupees or with both.</a:t>
            </a:r>
          </a:p>
          <a:p>
            <a:r>
              <a:rPr lang="en-IN" dirty="0"/>
              <a:t>Examples:</a:t>
            </a:r>
          </a:p>
          <a:p>
            <a:pPr lvl="0"/>
            <a:r>
              <a:rPr lang="en-IN" dirty="0"/>
              <a:t>You post on Facebook about </a:t>
            </a:r>
            <a:r>
              <a:rPr lang="en-IN" dirty="0" err="1"/>
              <a:t>Talibaan</a:t>
            </a:r>
            <a:r>
              <a:rPr lang="en-IN" dirty="0"/>
              <a:t> and say that they are good people</a:t>
            </a:r>
          </a:p>
          <a:p>
            <a:pPr lvl="0"/>
            <a:r>
              <a:rPr lang="en-IN" dirty="0"/>
              <a:t>You SMS someone and say that Al-Qaida people will go to heaven</a:t>
            </a:r>
          </a:p>
          <a:p>
            <a:pPr lvl="0"/>
            <a:r>
              <a:rPr lang="en-IN" dirty="0"/>
              <a:t>You come on TV and start praising banned outfit</a:t>
            </a:r>
          </a:p>
          <a:p>
            <a:pPr lvl="0"/>
            <a:r>
              <a:rPr lang="en-IN" dirty="0"/>
              <a:t>You own a website that preaches about suicide bombing</a:t>
            </a:r>
          </a:p>
          <a:p>
            <a:pPr lvl="0"/>
            <a:r>
              <a:rPr lang="en-IN" dirty="0"/>
              <a:t>You run a YouTube channel and there you say good things about anyone who has been convicted of terrorism</a:t>
            </a:r>
          </a:p>
          <a:p>
            <a:endParaRPr lang="en-IN" dirty="0"/>
          </a:p>
        </p:txBody>
      </p:sp>
      <p:sp>
        <p:nvSpPr>
          <p:cNvPr id="4" name="Footer Placeholder 3">
            <a:extLst>
              <a:ext uri="{FF2B5EF4-FFF2-40B4-BE49-F238E27FC236}">
                <a16:creationId xmlns:a16="http://schemas.microsoft.com/office/drawing/2014/main" id="{2EC64126-5DFF-4941-AEE1-709007F0328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A95BF872-9446-4461-9364-C83479F6F136}"/>
              </a:ext>
            </a:extLst>
          </p:cNvPr>
          <p:cNvSpPr>
            <a:spLocks noGrp="1"/>
          </p:cNvSpPr>
          <p:nvPr>
            <p:ph type="sldNum" sz="quarter" idx="12"/>
          </p:nvPr>
        </p:nvSpPr>
        <p:spPr/>
        <p:txBody>
          <a:bodyPr/>
          <a:lstStyle/>
          <a:p>
            <a:fld id="{33F8FEC1-E09B-46F2-BD86-0834ECC27B8A}" type="slidenum">
              <a:rPr lang="en-IN" smtClean="0"/>
              <a:t>20</a:t>
            </a:fld>
            <a:endParaRPr lang="en-IN"/>
          </a:p>
        </p:txBody>
      </p:sp>
    </p:spTree>
    <p:extLst>
      <p:ext uri="{BB962C8B-B14F-4D97-AF65-F5344CB8AC3E}">
        <p14:creationId xmlns:p14="http://schemas.microsoft.com/office/powerpoint/2010/main" val="163269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F390-F784-4F5D-BDC1-D8F9611E56B4}"/>
              </a:ext>
            </a:extLst>
          </p:cNvPr>
          <p:cNvSpPr>
            <a:spLocks noGrp="1"/>
          </p:cNvSpPr>
          <p:nvPr>
            <p:ph type="title"/>
          </p:nvPr>
        </p:nvSpPr>
        <p:spPr>
          <a:xfrm>
            <a:off x="1640156" y="147032"/>
            <a:ext cx="8911687" cy="1280890"/>
          </a:xfrm>
        </p:spPr>
        <p:txBody>
          <a:bodyPr/>
          <a:lstStyle/>
          <a:p>
            <a:r>
              <a:rPr lang="en-IN" b="1" dirty="0"/>
              <a:t>Cyber terrorism</a:t>
            </a:r>
            <a:endParaRPr lang="en-IN" dirty="0"/>
          </a:p>
        </p:txBody>
      </p:sp>
      <p:sp>
        <p:nvSpPr>
          <p:cNvPr id="3" name="Content Placeholder 2">
            <a:extLst>
              <a:ext uri="{FF2B5EF4-FFF2-40B4-BE49-F238E27FC236}">
                <a16:creationId xmlns:a16="http://schemas.microsoft.com/office/drawing/2014/main" id="{787E2E00-F465-451E-887E-B5CB43B7655F}"/>
              </a:ext>
            </a:extLst>
          </p:cNvPr>
          <p:cNvSpPr>
            <a:spLocks noGrp="1"/>
          </p:cNvSpPr>
          <p:nvPr>
            <p:ph idx="1"/>
          </p:nvPr>
        </p:nvSpPr>
        <p:spPr>
          <a:xfrm>
            <a:off x="957469" y="1427922"/>
            <a:ext cx="10515600" cy="5090285"/>
          </a:xfrm>
        </p:spPr>
        <p:txBody>
          <a:bodyPr>
            <a:normAutofit/>
          </a:bodyPr>
          <a:lstStyle/>
          <a:p>
            <a:pPr marL="0" indent="0" algn="ctr">
              <a:buNone/>
            </a:pPr>
            <a:r>
              <a:rPr lang="en-IN" b="1" dirty="0">
                <a:solidFill>
                  <a:srgbClr val="FF0000"/>
                </a:solidFill>
              </a:rPr>
              <a:t>Up to 14 Years in Prison or up to Rs. 50 Million fine or both</a:t>
            </a:r>
            <a:endParaRPr lang="en-IN" dirty="0">
              <a:solidFill>
                <a:srgbClr val="FF0000"/>
              </a:solidFill>
            </a:endParaRPr>
          </a:p>
          <a:p>
            <a:r>
              <a:rPr lang="en-IN" dirty="0"/>
              <a:t>Whoever accesses, copies or destroys any critical information system with an intent to create a sense of fear, panic or insecurity in the Government or the public or a section of the public or community or sect or create a sense of fear or insecurity in society can be punished with imprisonment of either description for a term which may extend to 14 years or that fine which may be extended to 50 million rupees or with both.</a:t>
            </a:r>
          </a:p>
          <a:p>
            <a:r>
              <a:rPr lang="en-IN" b="1" dirty="0"/>
              <a:t>Examples:</a:t>
            </a:r>
            <a:endParaRPr lang="en-IN" dirty="0"/>
          </a:p>
          <a:p>
            <a:pPr lvl="0"/>
            <a:r>
              <a:rPr lang="en-IN" dirty="0"/>
              <a:t>You gain access to back-end system of a TV channel and start broadcasting a message that may create panic</a:t>
            </a:r>
          </a:p>
          <a:p>
            <a:pPr lvl="0"/>
            <a:r>
              <a:rPr lang="en-IN" dirty="0"/>
              <a:t>You gain access to back-end of a mobile company and start broadcasting a message that may trigger fear</a:t>
            </a:r>
          </a:p>
          <a:p>
            <a:endParaRPr lang="en-IN" dirty="0"/>
          </a:p>
        </p:txBody>
      </p:sp>
      <p:sp>
        <p:nvSpPr>
          <p:cNvPr id="4" name="Footer Placeholder 3">
            <a:extLst>
              <a:ext uri="{FF2B5EF4-FFF2-40B4-BE49-F238E27FC236}">
                <a16:creationId xmlns:a16="http://schemas.microsoft.com/office/drawing/2014/main" id="{A88DE595-7683-440A-A7DA-5341CC8F02DD}"/>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A331758C-4D2C-421A-9387-9BD3FBDDF13A}"/>
              </a:ext>
            </a:extLst>
          </p:cNvPr>
          <p:cNvSpPr>
            <a:spLocks noGrp="1"/>
          </p:cNvSpPr>
          <p:nvPr>
            <p:ph type="sldNum" sz="quarter" idx="12"/>
          </p:nvPr>
        </p:nvSpPr>
        <p:spPr/>
        <p:txBody>
          <a:bodyPr/>
          <a:lstStyle/>
          <a:p>
            <a:fld id="{33F8FEC1-E09B-46F2-BD86-0834ECC27B8A}" type="slidenum">
              <a:rPr lang="en-IN" smtClean="0"/>
              <a:t>21</a:t>
            </a:fld>
            <a:endParaRPr lang="en-IN"/>
          </a:p>
        </p:txBody>
      </p:sp>
    </p:spTree>
    <p:extLst>
      <p:ext uri="{BB962C8B-B14F-4D97-AF65-F5344CB8AC3E}">
        <p14:creationId xmlns:p14="http://schemas.microsoft.com/office/powerpoint/2010/main" val="410935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B671-0694-46C5-90B4-B1AF5A8332FB}"/>
              </a:ext>
            </a:extLst>
          </p:cNvPr>
          <p:cNvSpPr>
            <a:spLocks noGrp="1"/>
          </p:cNvSpPr>
          <p:nvPr>
            <p:ph type="title"/>
          </p:nvPr>
        </p:nvSpPr>
        <p:spPr>
          <a:xfrm>
            <a:off x="1640156" y="450573"/>
            <a:ext cx="9995253" cy="902451"/>
          </a:xfrm>
        </p:spPr>
        <p:txBody>
          <a:bodyPr/>
          <a:lstStyle/>
          <a:p>
            <a:r>
              <a:rPr lang="en-IN" b="1" dirty="0"/>
              <a:t>Online Recruitment, Funding of Terrorism</a:t>
            </a:r>
            <a:endParaRPr lang="en-IN" dirty="0"/>
          </a:p>
        </p:txBody>
      </p:sp>
      <p:sp>
        <p:nvSpPr>
          <p:cNvPr id="3" name="Content Placeholder 2">
            <a:extLst>
              <a:ext uri="{FF2B5EF4-FFF2-40B4-BE49-F238E27FC236}">
                <a16:creationId xmlns:a16="http://schemas.microsoft.com/office/drawing/2014/main" id="{46AC76F9-187B-408D-9965-46F6D85882DD}"/>
              </a:ext>
            </a:extLst>
          </p:cNvPr>
          <p:cNvSpPr>
            <a:spLocks noGrp="1"/>
          </p:cNvSpPr>
          <p:nvPr>
            <p:ph idx="1"/>
          </p:nvPr>
        </p:nvSpPr>
        <p:spPr>
          <a:xfrm>
            <a:off x="1886846" y="1540189"/>
            <a:ext cx="9404005" cy="3777622"/>
          </a:xfrm>
        </p:spPr>
        <p:txBody>
          <a:bodyPr>
            <a:normAutofit/>
          </a:bodyPr>
          <a:lstStyle/>
          <a:p>
            <a:pPr marL="0" indent="0" algn="ctr">
              <a:buNone/>
            </a:pPr>
            <a:r>
              <a:rPr lang="en-IN" b="1" dirty="0">
                <a:solidFill>
                  <a:srgbClr val="FF0000"/>
                </a:solidFill>
              </a:rPr>
              <a:t>Up to 7 Years in Prison or fine or both</a:t>
            </a:r>
            <a:endParaRPr lang="en-IN" dirty="0">
              <a:solidFill>
                <a:srgbClr val="FF0000"/>
              </a:solidFill>
            </a:endParaRPr>
          </a:p>
          <a:p>
            <a:r>
              <a:rPr lang="en-IN" dirty="0"/>
              <a:t>Whoever prepares or distributes information, through any information system or device that invites or motivates to fund, or recruits people for terrorism or plans for terrorism shall be punished with imprisonment for a term which may extend to seven years or with fine or with both.</a:t>
            </a:r>
          </a:p>
          <a:p>
            <a:r>
              <a:rPr lang="en-IN" b="1" dirty="0"/>
              <a:t>Examples:</a:t>
            </a:r>
            <a:endParaRPr lang="en-IN" dirty="0"/>
          </a:p>
          <a:p>
            <a:pPr lvl="0"/>
            <a:r>
              <a:rPr lang="en-IN" dirty="0"/>
              <a:t>You run a Facebook group and encourage people to fund TTP</a:t>
            </a:r>
          </a:p>
          <a:p>
            <a:pPr lvl="0"/>
            <a:r>
              <a:rPr lang="en-IN" dirty="0"/>
              <a:t>You run a </a:t>
            </a:r>
            <a:r>
              <a:rPr lang="en-IN" dirty="0" err="1"/>
              <a:t>Whatsapp</a:t>
            </a:r>
            <a:r>
              <a:rPr lang="en-IN" dirty="0"/>
              <a:t> group and plan a terror attack</a:t>
            </a:r>
          </a:p>
          <a:p>
            <a:endParaRPr lang="en-IN" dirty="0"/>
          </a:p>
        </p:txBody>
      </p:sp>
      <p:sp>
        <p:nvSpPr>
          <p:cNvPr id="4" name="Footer Placeholder 3">
            <a:extLst>
              <a:ext uri="{FF2B5EF4-FFF2-40B4-BE49-F238E27FC236}">
                <a16:creationId xmlns:a16="http://schemas.microsoft.com/office/drawing/2014/main" id="{0FB0F7BD-330D-49A2-BF78-203AE57AFAF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708EEDC-2ACA-4665-816D-8AEA18319CF5}"/>
              </a:ext>
            </a:extLst>
          </p:cNvPr>
          <p:cNvSpPr>
            <a:spLocks noGrp="1"/>
          </p:cNvSpPr>
          <p:nvPr>
            <p:ph type="sldNum" sz="quarter" idx="12"/>
          </p:nvPr>
        </p:nvSpPr>
        <p:spPr/>
        <p:txBody>
          <a:bodyPr/>
          <a:lstStyle/>
          <a:p>
            <a:fld id="{33F8FEC1-E09B-46F2-BD86-0834ECC27B8A}" type="slidenum">
              <a:rPr lang="en-IN" smtClean="0"/>
              <a:t>22</a:t>
            </a:fld>
            <a:endParaRPr lang="en-IN"/>
          </a:p>
        </p:txBody>
      </p:sp>
    </p:spTree>
    <p:extLst>
      <p:ext uri="{BB962C8B-B14F-4D97-AF65-F5344CB8AC3E}">
        <p14:creationId xmlns:p14="http://schemas.microsoft.com/office/powerpoint/2010/main" val="1666721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7073-3E2D-4100-96EA-2F0104212E6C}"/>
              </a:ext>
            </a:extLst>
          </p:cNvPr>
          <p:cNvSpPr>
            <a:spLocks noGrp="1"/>
          </p:cNvSpPr>
          <p:nvPr>
            <p:ph type="title"/>
          </p:nvPr>
        </p:nvSpPr>
        <p:spPr>
          <a:xfrm>
            <a:off x="1640156" y="609600"/>
            <a:ext cx="8911687" cy="636104"/>
          </a:xfrm>
        </p:spPr>
        <p:txBody>
          <a:bodyPr>
            <a:normAutofit fontScale="90000"/>
          </a:bodyPr>
          <a:lstStyle/>
          <a:p>
            <a:r>
              <a:rPr lang="en-IN" b="1" dirty="0"/>
              <a:t>Electronic forgery</a:t>
            </a:r>
            <a:endParaRPr lang="en-IN" dirty="0"/>
          </a:p>
        </p:txBody>
      </p:sp>
      <p:sp>
        <p:nvSpPr>
          <p:cNvPr id="3" name="Content Placeholder 2">
            <a:extLst>
              <a:ext uri="{FF2B5EF4-FFF2-40B4-BE49-F238E27FC236}">
                <a16:creationId xmlns:a16="http://schemas.microsoft.com/office/drawing/2014/main" id="{5DFAC743-9DDA-480A-9B3D-6369D7865BAC}"/>
              </a:ext>
            </a:extLst>
          </p:cNvPr>
          <p:cNvSpPr>
            <a:spLocks noGrp="1"/>
          </p:cNvSpPr>
          <p:nvPr>
            <p:ph idx="1"/>
          </p:nvPr>
        </p:nvSpPr>
        <p:spPr>
          <a:xfrm>
            <a:off x="1436272" y="1497496"/>
            <a:ext cx="9841327" cy="3777622"/>
          </a:xfrm>
        </p:spPr>
        <p:txBody>
          <a:bodyPr>
            <a:normAutofit lnSpcReduction="10000"/>
          </a:bodyPr>
          <a:lstStyle/>
          <a:p>
            <a:pPr marL="0" indent="0" algn="ctr">
              <a:buNone/>
            </a:pPr>
            <a:r>
              <a:rPr lang="en-IN" b="1" dirty="0">
                <a:solidFill>
                  <a:srgbClr val="FF0000"/>
                </a:solidFill>
              </a:rPr>
              <a:t>Up to 3 Years in Prison or up to Rs. 250,000 fine or both</a:t>
            </a:r>
            <a:endParaRPr lang="en-IN" dirty="0">
              <a:solidFill>
                <a:srgbClr val="FF0000"/>
              </a:solidFill>
            </a:endParaRPr>
          </a:p>
          <a:p>
            <a:r>
              <a:rPr lang="en-IN" dirty="0"/>
              <a:t>Whoever interferes with or uses any information system, device or data, with the intent to cause damage or injury to the public or to any person, or to make any illegal claim or title or to cause any person to part with property or to enter into any express or implied contract, or with intent to commit fraud by any input, alteration, deletion, or suppression of data, resulting in unauthentic data with the intent that it be considered or acted upon for legal purposes as if’ it were authentic, regardless of the fact that the data is directly readable and intelligible or not shall he punished with imprisonment of either description for a term which may extend to three years or with line which may extend to two hundred and fifty thousand rupees or with both.</a:t>
            </a:r>
          </a:p>
          <a:p>
            <a:r>
              <a:rPr lang="en-IN" b="1" dirty="0"/>
              <a:t>Examples:</a:t>
            </a:r>
            <a:endParaRPr lang="en-IN" dirty="0"/>
          </a:p>
          <a:p>
            <a:pPr lvl="0"/>
            <a:r>
              <a:rPr lang="en-IN" dirty="0"/>
              <a:t>Change a contract/ agreement / invoice with intent to gain legal benefit</a:t>
            </a:r>
          </a:p>
          <a:p>
            <a:endParaRPr lang="en-IN" dirty="0"/>
          </a:p>
        </p:txBody>
      </p:sp>
      <p:sp>
        <p:nvSpPr>
          <p:cNvPr id="4" name="Footer Placeholder 3">
            <a:extLst>
              <a:ext uri="{FF2B5EF4-FFF2-40B4-BE49-F238E27FC236}">
                <a16:creationId xmlns:a16="http://schemas.microsoft.com/office/drawing/2014/main" id="{B8F1377C-BE85-4A00-A776-A48182C4BBAB}"/>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1ABD6587-C44A-4EDB-8AA0-272F7F71A4DE}"/>
              </a:ext>
            </a:extLst>
          </p:cNvPr>
          <p:cNvSpPr>
            <a:spLocks noGrp="1"/>
          </p:cNvSpPr>
          <p:nvPr>
            <p:ph type="sldNum" sz="quarter" idx="12"/>
          </p:nvPr>
        </p:nvSpPr>
        <p:spPr/>
        <p:txBody>
          <a:bodyPr/>
          <a:lstStyle/>
          <a:p>
            <a:fld id="{33F8FEC1-E09B-46F2-BD86-0834ECC27B8A}" type="slidenum">
              <a:rPr lang="en-IN" smtClean="0"/>
              <a:t>23</a:t>
            </a:fld>
            <a:endParaRPr lang="en-IN"/>
          </a:p>
        </p:txBody>
      </p:sp>
    </p:spTree>
    <p:extLst>
      <p:ext uri="{BB962C8B-B14F-4D97-AF65-F5344CB8AC3E}">
        <p14:creationId xmlns:p14="http://schemas.microsoft.com/office/powerpoint/2010/main" val="73712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EFDF-C39B-4164-B093-F123F9124BB6}"/>
              </a:ext>
            </a:extLst>
          </p:cNvPr>
          <p:cNvSpPr>
            <a:spLocks noGrp="1"/>
          </p:cNvSpPr>
          <p:nvPr>
            <p:ph type="title"/>
          </p:nvPr>
        </p:nvSpPr>
        <p:spPr>
          <a:xfrm>
            <a:off x="1683027" y="624110"/>
            <a:ext cx="9821586" cy="860133"/>
          </a:xfrm>
        </p:spPr>
        <p:txBody>
          <a:bodyPr/>
          <a:lstStyle/>
          <a:p>
            <a:r>
              <a:rPr lang="en-IN" b="1" dirty="0"/>
              <a:t>Electronic forgery of Critical Infrastructure</a:t>
            </a:r>
            <a:endParaRPr lang="en-IN" dirty="0"/>
          </a:p>
        </p:txBody>
      </p:sp>
      <p:sp>
        <p:nvSpPr>
          <p:cNvPr id="3" name="Content Placeholder 2">
            <a:extLst>
              <a:ext uri="{FF2B5EF4-FFF2-40B4-BE49-F238E27FC236}">
                <a16:creationId xmlns:a16="http://schemas.microsoft.com/office/drawing/2014/main" id="{7678D12B-E7F2-47D3-880B-B545E9261C09}"/>
              </a:ext>
            </a:extLst>
          </p:cNvPr>
          <p:cNvSpPr>
            <a:spLocks noGrp="1"/>
          </p:cNvSpPr>
          <p:nvPr>
            <p:ph idx="1"/>
          </p:nvPr>
        </p:nvSpPr>
        <p:spPr>
          <a:xfrm>
            <a:off x="1939855" y="1683026"/>
            <a:ext cx="8915400" cy="3777622"/>
          </a:xfrm>
        </p:spPr>
        <p:txBody>
          <a:bodyPr/>
          <a:lstStyle/>
          <a:p>
            <a:pPr marL="0" indent="0" algn="ctr">
              <a:buNone/>
            </a:pPr>
            <a:r>
              <a:rPr lang="en-IN" b="1" dirty="0">
                <a:solidFill>
                  <a:srgbClr val="FF0000"/>
                </a:solidFill>
              </a:rPr>
              <a:t>Up to 7 Years in Prison or up to Rs. 5 Million fine or both</a:t>
            </a:r>
            <a:endParaRPr lang="en-IN" dirty="0">
              <a:solidFill>
                <a:srgbClr val="FF0000"/>
              </a:solidFill>
            </a:endParaRPr>
          </a:p>
          <a:p>
            <a:r>
              <a:rPr lang="en-IN" dirty="0"/>
              <a:t>If any of electronic forgery is done in relation to critical infrastructure information system or data shall be punished with imprisonment for a term which may extend to seven years or with fine which may extend to five million rupees or with both.</a:t>
            </a:r>
          </a:p>
          <a:p>
            <a:r>
              <a:rPr lang="en-IN" b="1" dirty="0"/>
              <a:t>Examples:</a:t>
            </a:r>
            <a:endParaRPr lang="en-IN" dirty="0"/>
          </a:p>
          <a:p>
            <a:pPr lvl="0"/>
            <a:r>
              <a:rPr lang="en-IN" dirty="0"/>
              <a:t>You electronically change a contract that may result into detrimental loss to a company in magnitude</a:t>
            </a:r>
          </a:p>
          <a:p>
            <a:endParaRPr lang="en-IN" dirty="0"/>
          </a:p>
        </p:txBody>
      </p:sp>
      <p:sp>
        <p:nvSpPr>
          <p:cNvPr id="4" name="Footer Placeholder 3">
            <a:extLst>
              <a:ext uri="{FF2B5EF4-FFF2-40B4-BE49-F238E27FC236}">
                <a16:creationId xmlns:a16="http://schemas.microsoft.com/office/drawing/2014/main" id="{4F6F8E2E-5D7B-4259-A823-B314E0CD0C5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04CBE20D-121E-4A3F-A0BF-4BD6683E94B8}"/>
              </a:ext>
            </a:extLst>
          </p:cNvPr>
          <p:cNvSpPr>
            <a:spLocks noGrp="1"/>
          </p:cNvSpPr>
          <p:nvPr>
            <p:ph type="sldNum" sz="quarter" idx="12"/>
          </p:nvPr>
        </p:nvSpPr>
        <p:spPr/>
        <p:txBody>
          <a:bodyPr/>
          <a:lstStyle/>
          <a:p>
            <a:fld id="{33F8FEC1-E09B-46F2-BD86-0834ECC27B8A}" type="slidenum">
              <a:rPr lang="en-IN" smtClean="0"/>
              <a:t>24</a:t>
            </a:fld>
            <a:endParaRPr lang="en-IN"/>
          </a:p>
        </p:txBody>
      </p:sp>
    </p:spTree>
    <p:extLst>
      <p:ext uri="{BB962C8B-B14F-4D97-AF65-F5344CB8AC3E}">
        <p14:creationId xmlns:p14="http://schemas.microsoft.com/office/powerpoint/2010/main" val="337772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DB00-B543-40E2-9534-02BF860DE101}"/>
              </a:ext>
            </a:extLst>
          </p:cNvPr>
          <p:cNvSpPr>
            <a:spLocks noGrp="1"/>
          </p:cNvSpPr>
          <p:nvPr>
            <p:ph type="title"/>
          </p:nvPr>
        </p:nvSpPr>
        <p:spPr>
          <a:xfrm>
            <a:off x="2592925" y="624110"/>
            <a:ext cx="8911687" cy="873386"/>
          </a:xfrm>
        </p:spPr>
        <p:txBody>
          <a:bodyPr/>
          <a:lstStyle/>
          <a:p>
            <a:r>
              <a:rPr lang="en-IN" b="1" dirty="0"/>
              <a:t>Electronic fraud</a:t>
            </a:r>
            <a:endParaRPr lang="en-IN" dirty="0"/>
          </a:p>
        </p:txBody>
      </p:sp>
      <p:sp>
        <p:nvSpPr>
          <p:cNvPr id="3" name="Content Placeholder 2">
            <a:extLst>
              <a:ext uri="{FF2B5EF4-FFF2-40B4-BE49-F238E27FC236}">
                <a16:creationId xmlns:a16="http://schemas.microsoft.com/office/drawing/2014/main" id="{3BB32329-F61B-4F86-8717-DEABC436E758}"/>
              </a:ext>
            </a:extLst>
          </p:cNvPr>
          <p:cNvSpPr>
            <a:spLocks noGrp="1"/>
          </p:cNvSpPr>
          <p:nvPr>
            <p:ph idx="1"/>
          </p:nvPr>
        </p:nvSpPr>
        <p:spPr>
          <a:xfrm>
            <a:off x="2085629" y="1540189"/>
            <a:ext cx="8915400" cy="3777622"/>
          </a:xfrm>
        </p:spPr>
        <p:txBody>
          <a:bodyPr>
            <a:normAutofit/>
          </a:bodyPr>
          <a:lstStyle/>
          <a:p>
            <a:pPr marL="0" indent="0" algn="ctr">
              <a:buNone/>
            </a:pPr>
            <a:r>
              <a:rPr lang="en-IN" b="1" dirty="0">
                <a:solidFill>
                  <a:srgbClr val="FF0000"/>
                </a:solidFill>
              </a:rPr>
              <a:t>Up to 2 Years in Prison or up to Rs. 10 Million fine or both</a:t>
            </a:r>
            <a:endParaRPr lang="en-IN" dirty="0">
              <a:solidFill>
                <a:srgbClr val="FF0000"/>
              </a:solidFill>
            </a:endParaRPr>
          </a:p>
          <a:p>
            <a:r>
              <a:rPr lang="en-IN" dirty="0"/>
              <a:t>Whoever with the intent for wrongful gain interferes with or uses any information system, device or data or induces any person to enter into a relationship or deceives any person, which act or omission is likely to cause damage or harm to that person or any other person shall be punished with imprisonment for a term which may extend to two years or with fine which may extend to ten million rupees or with both.</a:t>
            </a:r>
          </a:p>
          <a:p>
            <a:r>
              <a:rPr lang="en-IN" b="1" dirty="0"/>
              <a:t>Examples</a:t>
            </a:r>
            <a:endParaRPr lang="en-IN" dirty="0"/>
          </a:p>
          <a:p>
            <a:pPr lvl="0"/>
            <a:r>
              <a:rPr lang="en-IN" dirty="0"/>
              <a:t>You get into a relationship with someone with intents to cause financial damage</a:t>
            </a:r>
          </a:p>
          <a:p>
            <a:endParaRPr lang="en-IN" dirty="0"/>
          </a:p>
        </p:txBody>
      </p:sp>
      <p:sp>
        <p:nvSpPr>
          <p:cNvPr id="4" name="Footer Placeholder 3">
            <a:extLst>
              <a:ext uri="{FF2B5EF4-FFF2-40B4-BE49-F238E27FC236}">
                <a16:creationId xmlns:a16="http://schemas.microsoft.com/office/drawing/2014/main" id="{0E5767FC-B6EE-4E34-86C9-F700AA0416F1}"/>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302DFC57-5ABF-434A-81F7-CE7452A3836A}"/>
              </a:ext>
            </a:extLst>
          </p:cNvPr>
          <p:cNvSpPr>
            <a:spLocks noGrp="1"/>
          </p:cNvSpPr>
          <p:nvPr>
            <p:ph type="sldNum" sz="quarter" idx="12"/>
          </p:nvPr>
        </p:nvSpPr>
        <p:spPr/>
        <p:txBody>
          <a:bodyPr/>
          <a:lstStyle/>
          <a:p>
            <a:fld id="{33F8FEC1-E09B-46F2-BD86-0834ECC27B8A}" type="slidenum">
              <a:rPr lang="en-IN" smtClean="0"/>
              <a:t>25</a:t>
            </a:fld>
            <a:endParaRPr lang="en-IN"/>
          </a:p>
        </p:txBody>
      </p:sp>
    </p:spTree>
    <p:extLst>
      <p:ext uri="{BB962C8B-B14F-4D97-AF65-F5344CB8AC3E}">
        <p14:creationId xmlns:p14="http://schemas.microsoft.com/office/powerpoint/2010/main" val="186797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2DCC-F5DF-4A02-BD8A-B450EDF117A2}"/>
              </a:ext>
            </a:extLst>
          </p:cNvPr>
          <p:cNvSpPr>
            <a:spLocks noGrp="1"/>
          </p:cNvSpPr>
          <p:nvPr>
            <p:ph type="title"/>
          </p:nvPr>
        </p:nvSpPr>
        <p:spPr>
          <a:xfrm>
            <a:off x="1640156" y="226545"/>
            <a:ext cx="8911687" cy="1280890"/>
          </a:xfrm>
        </p:spPr>
        <p:txBody>
          <a:bodyPr/>
          <a:lstStyle/>
          <a:p>
            <a:r>
              <a:rPr lang="en-IN" b="1" dirty="0"/>
              <a:t>Making, obtaining, or supplying device for use in offence</a:t>
            </a:r>
            <a:endParaRPr lang="en-IN" dirty="0"/>
          </a:p>
        </p:txBody>
      </p:sp>
      <p:sp>
        <p:nvSpPr>
          <p:cNvPr id="3" name="Content Placeholder 2">
            <a:extLst>
              <a:ext uri="{FF2B5EF4-FFF2-40B4-BE49-F238E27FC236}">
                <a16:creationId xmlns:a16="http://schemas.microsoft.com/office/drawing/2014/main" id="{6B072AB1-A6C3-48AF-93C3-C457F8E6C298}"/>
              </a:ext>
            </a:extLst>
          </p:cNvPr>
          <p:cNvSpPr>
            <a:spLocks noGrp="1"/>
          </p:cNvSpPr>
          <p:nvPr>
            <p:ph idx="1"/>
          </p:nvPr>
        </p:nvSpPr>
        <p:spPr>
          <a:xfrm>
            <a:off x="1116496" y="1507435"/>
            <a:ext cx="10515600" cy="5646876"/>
          </a:xfrm>
        </p:spPr>
        <p:txBody>
          <a:bodyPr>
            <a:normAutofit/>
          </a:bodyPr>
          <a:lstStyle/>
          <a:p>
            <a:pPr marL="0" indent="0" algn="ctr">
              <a:buNone/>
            </a:pPr>
            <a:r>
              <a:rPr lang="en-IN" b="1" dirty="0">
                <a:solidFill>
                  <a:srgbClr val="FF0000"/>
                </a:solidFill>
              </a:rPr>
              <a:t>Up to six months in Prison or up to Rs. 50,000 fine or both</a:t>
            </a:r>
            <a:endParaRPr lang="en-IN" dirty="0">
              <a:solidFill>
                <a:srgbClr val="FF0000"/>
              </a:solidFill>
            </a:endParaRPr>
          </a:p>
          <a:p>
            <a:r>
              <a:rPr lang="en-IN" dirty="0"/>
              <a:t>Whoever produces, makes, generates, adapts, exports, supplies, offers to supply or imports for use any information system, data or device, with the intent to he used or believing that it is primarily to he used to commit or to assist in the commission of an offence under this Act will be punished with imprisonment for a term which may extend to six months or with fine which may extend to fifty thousand rupees or with both.</a:t>
            </a:r>
          </a:p>
          <a:p>
            <a:r>
              <a:rPr lang="en-IN" b="1" dirty="0"/>
              <a:t>Examples</a:t>
            </a:r>
            <a:endParaRPr lang="en-IN" dirty="0"/>
          </a:p>
          <a:p>
            <a:pPr lvl="0"/>
            <a:r>
              <a:rPr lang="en-IN" dirty="0"/>
              <a:t>You make a software to hack a website</a:t>
            </a:r>
          </a:p>
          <a:p>
            <a:pPr lvl="0"/>
            <a:r>
              <a:rPr lang="en-IN" dirty="0"/>
              <a:t>You manufacture a special purpose phone to communicate for planning an attack</a:t>
            </a:r>
          </a:p>
          <a:p>
            <a:pPr lvl="0"/>
            <a:r>
              <a:rPr lang="en-IN" dirty="0"/>
              <a:t>You write code to steal data</a:t>
            </a:r>
          </a:p>
          <a:p>
            <a:pPr lvl="0"/>
            <a:r>
              <a:rPr lang="en-IN" dirty="0"/>
              <a:t>You develop a phishing page</a:t>
            </a:r>
          </a:p>
          <a:p>
            <a:endParaRPr lang="en-IN" dirty="0"/>
          </a:p>
        </p:txBody>
      </p:sp>
      <p:sp>
        <p:nvSpPr>
          <p:cNvPr id="4" name="Footer Placeholder 3">
            <a:extLst>
              <a:ext uri="{FF2B5EF4-FFF2-40B4-BE49-F238E27FC236}">
                <a16:creationId xmlns:a16="http://schemas.microsoft.com/office/drawing/2014/main" id="{AE266BFE-A796-4448-B2DB-0D784BF2677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ED3CFE2-20DE-4303-A8EF-F8FE9E435107}"/>
              </a:ext>
            </a:extLst>
          </p:cNvPr>
          <p:cNvSpPr>
            <a:spLocks noGrp="1"/>
          </p:cNvSpPr>
          <p:nvPr>
            <p:ph type="sldNum" sz="quarter" idx="12"/>
          </p:nvPr>
        </p:nvSpPr>
        <p:spPr/>
        <p:txBody>
          <a:bodyPr/>
          <a:lstStyle/>
          <a:p>
            <a:fld id="{33F8FEC1-E09B-46F2-BD86-0834ECC27B8A}" type="slidenum">
              <a:rPr lang="en-IN" smtClean="0"/>
              <a:t>26</a:t>
            </a:fld>
            <a:endParaRPr lang="en-IN"/>
          </a:p>
        </p:txBody>
      </p:sp>
    </p:spTree>
    <p:extLst>
      <p:ext uri="{BB962C8B-B14F-4D97-AF65-F5344CB8AC3E}">
        <p14:creationId xmlns:p14="http://schemas.microsoft.com/office/powerpoint/2010/main" val="125498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DAA3-B51B-4958-B7C6-F376504ED9B5}"/>
              </a:ext>
            </a:extLst>
          </p:cNvPr>
          <p:cNvSpPr>
            <a:spLocks noGrp="1"/>
          </p:cNvSpPr>
          <p:nvPr>
            <p:ph type="title"/>
          </p:nvPr>
        </p:nvSpPr>
        <p:spPr>
          <a:xfrm>
            <a:off x="1640156" y="345814"/>
            <a:ext cx="8911687" cy="1280890"/>
          </a:xfrm>
        </p:spPr>
        <p:txBody>
          <a:bodyPr/>
          <a:lstStyle/>
          <a:p>
            <a:r>
              <a:rPr lang="en-IN" b="1" dirty="0"/>
              <a:t>Unauthorized use of identity information</a:t>
            </a:r>
            <a:endParaRPr lang="en-IN" dirty="0"/>
          </a:p>
        </p:txBody>
      </p:sp>
      <p:sp>
        <p:nvSpPr>
          <p:cNvPr id="3" name="Content Placeholder 2">
            <a:extLst>
              <a:ext uri="{FF2B5EF4-FFF2-40B4-BE49-F238E27FC236}">
                <a16:creationId xmlns:a16="http://schemas.microsoft.com/office/drawing/2014/main" id="{25FF1CBD-3076-4A37-BF22-6B6E0CD8CEEE}"/>
              </a:ext>
            </a:extLst>
          </p:cNvPr>
          <p:cNvSpPr>
            <a:spLocks noGrp="1"/>
          </p:cNvSpPr>
          <p:nvPr>
            <p:ph idx="1"/>
          </p:nvPr>
        </p:nvSpPr>
        <p:spPr>
          <a:xfrm>
            <a:off x="1235765" y="1765852"/>
            <a:ext cx="10515600" cy="3326296"/>
          </a:xfrm>
        </p:spPr>
        <p:txBody>
          <a:bodyPr/>
          <a:lstStyle/>
          <a:p>
            <a:pPr marL="0" indent="0" algn="ctr">
              <a:buNone/>
            </a:pPr>
            <a:r>
              <a:rPr lang="en-IN" b="1" dirty="0">
                <a:solidFill>
                  <a:srgbClr val="FF0000"/>
                </a:solidFill>
              </a:rPr>
              <a:t>Up to 3 Years in Prison or up to Rs. 5 Million fine or both</a:t>
            </a:r>
            <a:endParaRPr lang="en-IN" dirty="0">
              <a:solidFill>
                <a:srgbClr val="FF0000"/>
              </a:solidFill>
            </a:endParaRPr>
          </a:p>
          <a:p>
            <a:r>
              <a:rPr lang="en-IN" dirty="0"/>
              <a:t>Whoever obtains, sells, possesses, transmits or uses another person’s identity information without authorization shall be punished with imprisonment for a term which may extend to three years or with fine which may extend to five million rupees, or with both.</a:t>
            </a:r>
          </a:p>
          <a:p>
            <a:r>
              <a:rPr lang="en-IN" b="1" dirty="0"/>
              <a:t>Examples:</a:t>
            </a:r>
            <a:endParaRPr lang="en-IN" dirty="0"/>
          </a:p>
          <a:p>
            <a:pPr lvl="0"/>
            <a:r>
              <a:rPr lang="en-IN" dirty="0"/>
              <a:t>You use someone’s email address to pose as someone you aren’t</a:t>
            </a:r>
          </a:p>
          <a:p>
            <a:pPr lvl="0"/>
            <a:r>
              <a:rPr lang="en-IN" dirty="0"/>
              <a:t>You call someone and claim you are a person which you are not</a:t>
            </a:r>
          </a:p>
          <a:p>
            <a:endParaRPr lang="en-IN" dirty="0"/>
          </a:p>
        </p:txBody>
      </p:sp>
      <p:sp>
        <p:nvSpPr>
          <p:cNvPr id="4" name="Footer Placeholder 3">
            <a:extLst>
              <a:ext uri="{FF2B5EF4-FFF2-40B4-BE49-F238E27FC236}">
                <a16:creationId xmlns:a16="http://schemas.microsoft.com/office/drawing/2014/main" id="{F6666F29-84D8-468C-A9F6-A9F240FD310E}"/>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796DD6B4-DB20-44EC-8800-D7734FEB9CEE}"/>
              </a:ext>
            </a:extLst>
          </p:cNvPr>
          <p:cNvSpPr>
            <a:spLocks noGrp="1"/>
          </p:cNvSpPr>
          <p:nvPr>
            <p:ph type="sldNum" sz="quarter" idx="12"/>
          </p:nvPr>
        </p:nvSpPr>
        <p:spPr/>
        <p:txBody>
          <a:bodyPr/>
          <a:lstStyle/>
          <a:p>
            <a:fld id="{33F8FEC1-E09B-46F2-BD86-0834ECC27B8A}" type="slidenum">
              <a:rPr lang="en-IN" smtClean="0"/>
              <a:t>27</a:t>
            </a:fld>
            <a:endParaRPr lang="en-IN"/>
          </a:p>
        </p:txBody>
      </p:sp>
    </p:spTree>
    <p:extLst>
      <p:ext uri="{BB962C8B-B14F-4D97-AF65-F5344CB8AC3E}">
        <p14:creationId xmlns:p14="http://schemas.microsoft.com/office/powerpoint/2010/main" val="160442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6A4C-030A-470D-82C3-56DCB537C5D4}"/>
              </a:ext>
            </a:extLst>
          </p:cNvPr>
          <p:cNvSpPr>
            <a:spLocks noGrp="1"/>
          </p:cNvSpPr>
          <p:nvPr>
            <p:ph type="title"/>
          </p:nvPr>
        </p:nvSpPr>
        <p:spPr>
          <a:xfrm>
            <a:off x="1640156" y="465084"/>
            <a:ext cx="9531427" cy="1045664"/>
          </a:xfrm>
        </p:spPr>
        <p:txBody>
          <a:bodyPr/>
          <a:lstStyle/>
          <a:p>
            <a:r>
              <a:rPr lang="en-IN" b="1" dirty="0"/>
              <a:t>Unauthorized issuance of SIM cards etc</a:t>
            </a:r>
            <a:endParaRPr lang="en-IN" dirty="0"/>
          </a:p>
        </p:txBody>
      </p:sp>
      <p:sp>
        <p:nvSpPr>
          <p:cNvPr id="3" name="Content Placeholder 2">
            <a:extLst>
              <a:ext uri="{FF2B5EF4-FFF2-40B4-BE49-F238E27FC236}">
                <a16:creationId xmlns:a16="http://schemas.microsoft.com/office/drawing/2014/main" id="{C05312D0-96A8-4915-9F63-7CAF51465DEB}"/>
              </a:ext>
            </a:extLst>
          </p:cNvPr>
          <p:cNvSpPr>
            <a:spLocks noGrp="1"/>
          </p:cNvSpPr>
          <p:nvPr>
            <p:ph idx="1"/>
          </p:nvPr>
        </p:nvSpPr>
        <p:spPr>
          <a:xfrm>
            <a:off x="1169504" y="2054087"/>
            <a:ext cx="10515600" cy="5448093"/>
          </a:xfrm>
        </p:spPr>
        <p:txBody>
          <a:bodyPr>
            <a:normAutofit/>
          </a:bodyPr>
          <a:lstStyle/>
          <a:p>
            <a:pPr marL="0" indent="0" algn="ctr">
              <a:buNone/>
            </a:pPr>
            <a:r>
              <a:rPr lang="en-IN" b="1" dirty="0">
                <a:solidFill>
                  <a:srgbClr val="FF0000"/>
                </a:solidFill>
              </a:rPr>
              <a:t>Up to 3 Years in Prison or Up to Rs. 500,000 in fine or both</a:t>
            </a:r>
            <a:endParaRPr lang="en-IN" dirty="0">
              <a:solidFill>
                <a:srgbClr val="FF0000"/>
              </a:solidFill>
            </a:endParaRPr>
          </a:p>
          <a:p>
            <a:r>
              <a:rPr lang="en-IN" dirty="0"/>
              <a:t>Whoever sells or otherwise provide SIM card without obtaining and verification of the subscriber’s details in a manner that’s not allowed by PTA, will be punished with imprisonment for a term which may extend to three years with or with fine which may extend to five hundred thousand rupees or with both</a:t>
            </a:r>
          </a:p>
          <a:p>
            <a:r>
              <a:rPr lang="en-IN" b="1" dirty="0"/>
              <a:t>Examples:</a:t>
            </a:r>
            <a:endParaRPr lang="en-IN" dirty="0"/>
          </a:p>
          <a:p>
            <a:pPr lvl="0"/>
            <a:r>
              <a:rPr lang="en-IN" dirty="0"/>
              <a:t>You sell SIM cards without verifying data</a:t>
            </a:r>
          </a:p>
          <a:p>
            <a:pPr lvl="0"/>
            <a:r>
              <a:rPr lang="en-IN" dirty="0"/>
              <a:t>You provide a SIM card to someone else for usage, even temporarily</a:t>
            </a:r>
          </a:p>
          <a:p>
            <a:endParaRPr lang="en-IN" dirty="0"/>
          </a:p>
        </p:txBody>
      </p:sp>
      <p:sp>
        <p:nvSpPr>
          <p:cNvPr id="4" name="Footer Placeholder 3">
            <a:extLst>
              <a:ext uri="{FF2B5EF4-FFF2-40B4-BE49-F238E27FC236}">
                <a16:creationId xmlns:a16="http://schemas.microsoft.com/office/drawing/2014/main" id="{7301AF99-BD72-4ACC-BA4E-9ED668D0C7C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24832111-1B6A-40D7-8AE2-13CA08B1C613}"/>
              </a:ext>
            </a:extLst>
          </p:cNvPr>
          <p:cNvSpPr>
            <a:spLocks noGrp="1"/>
          </p:cNvSpPr>
          <p:nvPr>
            <p:ph type="sldNum" sz="quarter" idx="12"/>
          </p:nvPr>
        </p:nvSpPr>
        <p:spPr/>
        <p:txBody>
          <a:bodyPr/>
          <a:lstStyle/>
          <a:p>
            <a:fld id="{33F8FEC1-E09B-46F2-BD86-0834ECC27B8A}" type="slidenum">
              <a:rPr lang="en-IN" smtClean="0"/>
              <a:t>28</a:t>
            </a:fld>
            <a:endParaRPr lang="en-IN"/>
          </a:p>
        </p:txBody>
      </p:sp>
    </p:spTree>
    <p:extLst>
      <p:ext uri="{BB962C8B-B14F-4D97-AF65-F5344CB8AC3E}">
        <p14:creationId xmlns:p14="http://schemas.microsoft.com/office/powerpoint/2010/main" val="16184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2D16-1713-4E04-801B-AFA6CE8D2D68}"/>
              </a:ext>
            </a:extLst>
          </p:cNvPr>
          <p:cNvSpPr>
            <a:spLocks noGrp="1"/>
          </p:cNvSpPr>
          <p:nvPr>
            <p:ph type="title"/>
          </p:nvPr>
        </p:nvSpPr>
        <p:spPr>
          <a:xfrm>
            <a:off x="1640156" y="491589"/>
            <a:ext cx="9554618" cy="886637"/>
          </a:xfrm>
        </p:spPr>
        <p:txBody>
          <a:bodyPr/>
          <a:lstStyle/>
          <a:p>
            <a:r>
              <a:rPr lang="en-IN" b="1" dirty="0"/>
              <a:t>Tampering of communication equipment</a:t>
            </a:r>
            <a:endParaRPr lang="en-IN" dirty="0"/>
          </a:p>
        </p:txBody>
      </p:sp>
      <p:sp>
        <p:nvSpPr>
          <p:cNvPr id="3" name="Content Placeholder 2">
            <a:extLst>
              <a:ext uri="{FF2B5EF4-FFF2-40B4-BE49-F238E27FC236}">
                <a16:creationId xmlns:a16="http://schemas.microsoft.com/office/drawing/2014/main" id="{E6A50DF1-72F3-4C65-B876-1BBD28245B69}"/>
              </a:ext>
            </a:extLst>
          </p:cNvPr>
          <p:cNvSpPr>
            <a:spLocks noGrp="1"/>
          </p:cNvSpPr>
          <p:nvPr>
            <p:ph idx="1"/>
          </p:nvPr>
        </p:nvSpPr>
        <p:spPr>
          <a:xfrm>
            <a:off x="997226" y="1547192"/>
            <a:ext cx="10515600" cy="5487850"/>
          </a:xfrm>
        </p:spPr>
        <p:txBody>
          <a:bodyPr>
            <a:normAutofit/>
          </a:bodyPr>
          <a:lstStyle/>
          <a:p>
            <a:pPr marL="0" indent="0" algn="ctr">
              <a:buNone/>
            </a:pPr>
            <a:r>
              <a:rPr lang="en-IN" b="1" dirty="0">
                <a:solidFill>
                  <a:srgbClr val="FF0000"/>
                </a:solidFill>
              </a:rPr>
              <a:t>Up to 3 Years in Prison or Up to Rs. 1 Million in fine or both</a:t>
            </a:r>
            <a:endParaRPr lang="en-IN" dirty="0">
              <a:solidFill>
                <a:srgbClr val="FF0000"/>
              </a:solidFill>
            </a:endParaRPr>
          </a:p>
          <a:p>
            <a:r>
              <a:rPr lang="en-IN" dirty="0"/>
              <a:t>Whoever unlawfully or without authorization changes, alters, tampers with or re-programs any communication equipment including a cellular or wireless handset and starts using or marketing such device for transmitting and receiving information shall be shall be punished with imprisonment which may extend to three years or with fine which may extend to one million rupees or with both.</a:t>
            </a:r>
          </a:p>
          <a:p>
            <a:r>
              <a:rPr lang="en-IN" b="1" dirty="0"/>
              <a:t>Example</a:t>
            </a:r>
            <a:endParaRPr lang="en-IN" dirty="0"/>
          </a:p>
          <a:p>
            <a:pPr lvl="0"/>
            <a:r>
              <a:rPr lang="en-IN" dirty="0"/>
              <a:t>You install a spy mobile app that can record calls and SMS and is able to send this data in email to you or someone else</a:t>
            </a:r>
          </a:p>
          <a:p>
            <a:endParaRPr lang="en-IN" dirty="0"/>
          </a:p>
        </p:txBody>
      </p:sp>
      <p:sp>
        <p:nvSpPr>
          <p:cNvPr id="4" name="Footer Placeholder 3">
            <a:extLst>
              <a:ext uri="{FF2B5EF4-FFF2-40B4-BE49-F238E27FC236}">
                <a16:creationId xmlns:a16="http://schemas.microsoft.com/office/drawing/2014/main" id="{E31EB125-A2D3-4E24-919F-877D1F3A4D36}"/>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E7D75A6-54C4-4009-9EA5-47825EE1B5CF}"/>
              </a:ext>
            </a:extLst>
          </p:cNvPr>
          <p:cNvSpPr>
            <a:spLocks noGrp="1"/>
          </p:cNvSpPr>
          <p:nvPr>
            <p:ph type="sldNum" sz="quarter" idx="12"/>
          </p:nvPr>
        </p:nvSpPr>
        <p:spPr/>
        <p:txBody>
          <a:bodyPr/>
          <a:lstStyle/>
          <a:p>
            <a:fld id="{33F8FEC1-E09B-46F2-BD86-0834ECC27B8A}" type="slidenum">
              <a:rPr lang="en-IN" smtClean="0"/>
              <a:t>29</a:t>
            </a:fld>
            <a:endParaRPr lang="en-IN"/>
          </a:p>
        </p:txBody>
      </p:sp>
    </p:spTree>
    <p:extLst>
      <p:ext uri="{BB962C8B-B14F-4D97-AF65-F5344CB8AC3E}">
        <p14:creationId xmlns:p14="http://schemas.microsoft.com/office/powerpoint/2010/main" val="22559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F5FC6-847E-4A87-8669-393E7E8F5A17}"/>
              </a:ext>
            </a:extLst>
          </p:cNvPr>
          <p:cNvSpPr>
            <a:spLocks noGrp="1"/>
          </p:cNvSpPr>
          <p:nvPr>
            <p:ph idx="1"/>
          </p:nvPr>
        </p:nvSpPr>
        <p:spPr>
          <a:xfrm>
            <a:off x="838199" y="0"/>
            <a:ext cx="11353801" cy="7234997"/>
          </a:xfrm>
        </p:spPr>
        <p:txBody>
          <a:bodyPr>
            <a:normAutofit/>
          </a:bodyPr>
          <a:lstStyle/>
          <a:p>
            <a:r>
              <a:rPr lang="en-IN" sz="3600" b="1" dirty="0">
                <a:solidFill>
                  <a:schemeClr val="tx1">
                    <a:lumMod val="85000"/>
                    <a:lumOff val="15000"/>
                  </a:schemeClr>
                </a:solidFill>
                <a:latin typeface="+mj-lt"/>
                <a:ea typeface="+mj-ea"/>
                <a:cs typeface="+mj-cs"/>
              </a:rPr>
              <a:t>Making /  Spreading Explicit Images or Videos of an Individual</a:t>
            </a:r>
            <a:r>
              <a:rPr lang="en-IN" b="1" dirty="0"/>
              <a:t>: </a:t>
            </a:r>
            <a:r>
              <a:rPr lang="en-IN" b="1" dirty="0">
                <a:solidFill>
                  <a:srgbClr val="FF0000"/>
                </a:solidFill>
              </a:rPr>
              <a:t>up to 5 Years in Prison or up to Rs. 5 Million in Fine or both</a:t>
            </a:r>
            <a:endParaRPr lang="en-IN" dirty="0">
              <a:solidFill>
                <a:srgbClr val="FF0000"/>
              </a:solidFill>
            </a:endParaRPr>
          </a:p>
          <a:p>
            <a:r>
              <a:rPr lang="en-IN" dirty="0"/>
              <a:t>Whoever intentionally and publicly exhibits or displays or transmits any information which.</a:t>
            </a:r>
          </a:p>
          <a:p>
            <a:pPr lvl="0"/>
            <a:r>
              <a:rPr lang="en-IN" dirty="0"/>
              <a:t>Superimposes a photograph of the face of a natural person over any sexually explicit image or video</a:t>
            </a:r>
          </a:p>
          <a:p>
            <a:pPr lvl="0"/>
            <a:r>
              <a:rPr lang="en-IN" dirty="0"/>
              <a:t>Includes a photograph or a video of a natural person in sexually explicit conduct</a:t>
            </a:r>
          </a:p>
          <a:p>
            <a:pPr lvl="0"/>
            <a:r>
              <a:rPr lang="en-IN" dirty="0"/>
              <a:t>Intimidates a natural person with any sexual act, or any sexually explicit image or video of a natural person</a:t>
            </a:r>
          </a:p>
          <a:p>
            <a:pPr lvl="0"/>
            <a:r>
              <a:rPr lang="en-IN" dirty="0"/>
              <a:t>Cultivates, entices or induces a natural person to engage in a sexually explicit act,</a:t>
            </a:r>
          </a:p>
          <a:p>
            <a:r>
              <a:rPr lang="en-IN" dirty="0"/>
              <a:t>through an information system to harm a natural person or his reputation or to take revenge, or to create hatred or to blackmail, shall be punished with imprisonment for a term which may extend to five years or with line which may extend to five million rupees or with both.</a:t>
            </a:r>
          </a:p>
          <a:p>
            <a:pPr marL="0" indent="0">
              <a:spcBef>
                <a:spcPts val="0"/>
              </a:spcBef>
              <a:buNone/>
            </a:pPr>
            <a:r>
              <a:rPr lang="en-IN" b="1" dirty="0"/>
              <a:t>Examples</a:t>
            </a:r>
            <a:endParaRPr lang="en-IN" dirty="0"/>
          </a:p>
          <a:p>
            <a:pPr lvl="0"/>
            <a:r>
              <a:rPr lang="en-IN" dirty="0"/>
              <a:t>You photoshop an Image of a person in a manner that face is used along side a nude body</a:t>
            </a:r>
          </a:p>
          <a:p>
            <a:pPr lvl="0"/>
            <a:r>
              <a:rPr lang="en-IN" dirty="0"/>
              <a:t>You make an sexually explicit video or images of someone in private</a:t>
            </a:r>
          </a:p>
          <a:p>
            <a:pPr lvl="0"/>
            <a:r>
              <a:rPr lang="en-IN" dirty="0"/>
              <a:t>You broadcast / post such video or images on Facebook or through any other medium (such as </a:t>
            </a:r>
            <a:r>
              <a:rPr lang="en-IN" dirty="0" err="1"/>
              <a:t>Whatsapp</a:t>
            </a:r>
            <a:r>
              <a:rPr lang="en-IN" dirty="0"/>
              <a:t>)</a:t>
            </a:r>
          </a:p>
          <a:p>
            <a:pPr lvl="0">
              <a:spcBef>
                <a:spcPts val="0"/>
              </a:spcBef>
            </a:pPr>
            <a:r>
              <a:rPr lang="en-IN" dirty="0"/>
              <a:t>You use any explicit video to blackmail someone</a:t>
            </a:r>
          </a:p>
        </p:txBody>
      </p:sp>
      <p:sp>
        <p:nvSpPr>
          <p:cNvPr id="2" name="Footer Placeholder 1">
            <a:extLst>
              <a:ext uri="{FF2B5EF4-FFF2-40B4-BE49-F238E27FC236}">
                <a16:creationId xmlns:a16="http://schemas.microsoft.com/office/drawing/2014/main" id="{D9696D59-91D9-4FE8-938B-2567D0292F23}"/>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8578316C-37A6-49BD-AFCC-45E53C4D1E65}"/>
              </a:ext>
            </a:extLst>
          </p:cNvPr>
          <p:cNvSpPr>
            <a:spLocks noGrp="1"/>
          </p:cNvSpPr>
          <p:nvPr>
            <p:ph type="sldNum" sz="quarter" idx="12"/>
          </p:nvPr>
        </p:nvSpPr>
        <p:spPr/>
        <p:txBody>
          <a:bodyPr/>
          <a:lstStyle/>
          <a:p>
            <a:fld id="{33F8FEC1-E09B-46F2-BD86-0834ECC27B8A}" type="slidenum">
              <a:rPr lang="en-IN" smtClean="0"/>
              <a:t>3</a:t>
            </a:fld>
            <a:endParaRPr lang="en-IN"/>
          </a:p>
        </p:txBody>
      </p:sp>
    </p:spTree>
    <p:extLst>
      <p:ext uri="{BB962C8B-B14F-4D97-AF65-F5344CB8AC3E}">
        <p14:creationId xmlns:p14="http://schemas.microsoft.com/office/powerpoint/2010/main" val="124147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F1-0821-44E6-94CC-07C0C2D5D66A}"/>
              </a:ext>
            </a:extLst>
          </p:cNvPr>
          <p:cNvSpPr>
            <a:spLocks noGrp="1"/>
          </p:cNvSpPr>
          <p:nvPr>
            <p:ph type="title"/>
          </p:nvPr>
        </p:nvSpPr>
        <p:spPr>
          <a:xfrm>
            <a:off x="1640156" y="465084"/>
            <a:ext cx="8911687" cy="873386"/>
          </a:xfrm>
        </p:spPr>
        <p:txBody>
          <a:bodyPr/>
          <a:lstStyle/>
          <a:p>
            <a:r>
              <a:rPr lang="en-IN" b="1" dirty="0"/>
              <a:t>Unauthorized interception</a:t>
            </a:r>
            <a:endParaRPr lang="en-IN" dirty="0"/>
          </a:p>
        </p:txBody>
      </p:sp>
      <p:sp>
        <p:nvSpPr>
          <p:cNvPr id="3" name="Content Placeholder 2">
            <a:extLst>
              <a:ext uri="{FF2B5EF4-FFF2-40B4-BE49-F238E27FC236}">
                <a16:creationId xmlns:a16="http://schemas.microsoft.com/office/drawing/2014/main" id="{DCCAA931-4AA9-42F1-94F9-A2043F10320C}"/>
              </a:ext>
            </a:extLst>
          </p:cNvPr>
          <p:cNvSpPr>
            <a:spLocks noGrp="1"/>
          </p:cNvSpPr>
          <p:nvPr>
            <p:ph idx="1"/>
          </p:nvPr>
        </p:nvSpPr>
        <p:spPr>
          <a:xfrm>
            <a:off x="838200" y="1905000"/>
            <a:ext cx="10515600" cy="3485322"/>
          </a:xfrm>
        </p:spPr>
        <p:txBody>
          <a:bodyPr>
            <a:normAutofit/>
          </a:bodyPr>
          <a:lstStyle/>
          <a:p>
            <a:pPr marL="0" indent="0" algn="ctr">
              <a:buNone/>
            </a:pPr>
            <a:r>
              <a:rPr lang="en-IN" b="1" dirty="0"/>
              <a:t>Up to 2 Years in Prison or Up to Rs. 500,000 in fine or both</a:t>
            </a:r>
            <a:endParaRPr lang="en-IN" dirty="0"/>
          </a:p>
          <a:p>
            <a:r>
              <a:rPr lang="en-IN" dirty="0"/>
              <a:t>Whoever with dishonest intention commits unauthorized interception by technical means of any transmission that is not intended to be and is not open to the public, from or within an information system</a:t>
            </a:r>
          </a:p>
          <a:p>
            <a:pPr lvl="0"/>
            <a:r>
              <a:rPr lang="en-IN" dirty="0"/>
              <a:t>electromagnetic emissions from an information system that are carrying data</a:t>
            </a:r>
          </a:p>
          <a:p>
            <a:r>
              <a:rPr lang="en-IN" dirty="0"/>
              <a:t>Shall be punished with imprisonment of either description for a term which ma extend to two years or with fine which may extend to five hundred thousand rupees or with both</a:t>
            </a:r>
          </a:p>
          <a:p>
            <a:endParaRPr lang="en-IN" dirty="0"/>
          </a:p>
        </p:txBody>
      </p:sp>
      <p:sp>
        <p:nvSpPr>
          <p:cNvPr id="4" name="Footer Placeholder 3">
            <a:extLst>
              <a:ext uri="{FF2B5EF4-FFF2-40B4-BE49-F238E27FC236}">
                <a16:creationId xmlns:a16="http://schemas.microsoft.com/office/drawing/2014/main" id="{E4278C77-2C1E-42C9-8F9D-2C2A91E434F8}"/>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7BE0352C-C49F-4AA9-AB9B-36FAEFC671D0}"/>
              </a:ext>
            </a:extLst>
          </p:cNvPr>
          <p:cNvSpPr>
            <a:spLocks noGrp="1"/>
          </p:cNvSpPr>
          <p:nvPr>
            <p:ph type="sldNum" sz="quarter" idx="12"/>
          </p:nvPr>
        </p:nvSpPr>
        <p:spPr/>
        <p:txBody>
          <a:bodyPr/>
          <a:lstStyle/>
          <a:p>
            <a:fld id="{33F8FEC1-E09B-46F2-BD86-0834ECC27B8A}" type="slidenum">
              <a:rPr lang="en-IN" smtClean="0"/>
              <a:t>30</a:t>
            </a:fld>
            <a:endParaRPr lang="en-IN"/>
          </a:p>
        </p:txBody>
      </p:sp>
    </p:spTree>
    <p:extLst>
      <p:ext uri="{BB962C8B-B14F-4D97-AF65-F5344CB8AC3E}">
        <p14:creationId xmlns:p14="http://schemas.microsoft.com/office/powerpoint/2010/main" val="753290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6990-D3C1-43C8-8D17-5C62AA20F7E0}"/>
              </a:ext>
            </a:extLst>
          </p:cNvPr>
          <p:cNvSpPr>
            <a:spLocks noGrp="1"/>
          </p:cNvSpPr>
          <p:nvPr>
            <p:ph type="title"/>
          </p:nvPr>
        </p:nvSpPr>
        <p:spPr>
          <a:xfrm>
            <a:off x="1987826" y="425328"/>
            <a:ext cx="8564017" cy="701107"/>
          </a:xfrm>
        </p:spPr>
        <p:txBody>
          <a:bodyPr>
            <a:normAutofit fontScale="90000"/>
          </a:bodyPr>
          <a:lstStyle/>
          <a:p>
            <a:r>
              <a:rPr lang="en-US" b="1" dirty="0"/>
              <a:t>Focus of criticism on PECO</a:t>
            </a:r>
            <a:br>
              <a:rPr lang="en-US" b="1" dirty="0"/>
            </a:br>
            <a:endParaRPr lang="en-IN" dirty="0"/>
          </a:p>
        </p:txBody>
      </p:sp>
      <p:sp>
        <p:nvSpPr>
          <p:cNvPr id="3" name="Content Placeholder 2">
            <a:extLst>
              <a:ext uri="{FF2B5EF4-FFF2-40B4-BE49-F238E27FC236}">
                <a16:creationId xmlns:a16="http://schemas.microsoft.com/office/drawing/2014/main" id="{27FCB70A-5202-4D6C-9A80-C4960C7C83AF}"/>
              </a:ext>
            </a:extLst>
          </p:cNvPr>
          <p:cNvSpPr>
            <a:spLocks noGrp="1"/>
          </p:cNvSpPr>
          <p:nvPr>
            <p:ph idx="1"/>
          </p:nvPr>
        </p:nvSpPr>
        <p:spPr>
          <a:xfrm>
            <a:off x="891208" y="1126435"/>
            <a:ext cx="11075504" cy="5498962"/>
          </a:xfrm>
        </p:spPr>
        <p:txBody>
          <a:bodyPr>
            <a:normAutofit/>
          </a:bodyPr>
          <a:lstStyle/>
          <a:p>
            <a:r>
              <a:rPr lang="en-US" dirty="0"/>
              <a:t>Critics say the bill is too harsh, with punishments that do not fit crimes</a:t>
            </a:r>
          </a:p>
          <a:p>
            <a:r>
              <a:rPr lang="en-US" dirty="0">
                <a:solidFill>
                  <a:srgbClr val="7030A0"/>
                </a:solidFill>
              </a:rPr>
              <a:t>The bill's language leaves it open to abuse by LEAs, agencies, the government</a:t>
            </a:r>
          </a:p>
          <a:p>
            <a:r>
              <a:rPr lang="en-US" dirty="0"/>
              <a:t>Recommendations of stakeholders were ignored in the formulation of the law</a:t>
            </a:r>
          </a:p>
          <a:p>
            <a:r>
              <a:rPr lang="en-US" dirty="0">
                <a:solidFill>
                  <a:srgbClr val="7030A0"/>
                </a:solidFill>
              </a:rPr>
              <a:t>It restricts freedom of expression and access to information</a:t>
            </a:r>
          </a:p>
          <a:p>
            <a:r>
              <a:rPr lang="en-US" dirty="0"/>
              <a:t>The offences are too numerous, overlap with other existing laws</a:t>
            </a:r>
          </a:p>
          <a:p>
            <a:r>
              <a:rPr lang="en-US" dirty="0">
                <a:solidFill>
                  <a:srgbClr val="7030A0"/>
                </a:solidFill>
              </a:rPr>
              <a:t>The wording of the bill leaves many clauses open to interpretation</a:t>
            </a:r>
          </a:p>
          <a:p>
            <a:r>
              <a:rPr lang="en-US" dirty="0"/>
              <a:t>The bill specifically can be misused to target journalists’ sources and whistleblowers</a:t>
            </a:r>
          </a:p>
          <a:p>
            <a:r>
              <a:rPr lang="en-US" dirty="0">
                <a:solidFill>
                  <a:srgbClr val="7030A0"/>
                </a:solidFill>
              </a:rPr>
              <a:t>Criteria for surveillance is even more open-ended than in the Fair Trial Act 2013</a:t>
            </a:r>
          </a:p>
          <a:p>
            <a:r>
              <a:rPr lang="en-US" dirty="0"/>
              <a:t>Mechanisms for implementation are missing from this bill</a:t>
            </a:r>
          </a:p>
          <a:p>
            <a:r>
              <a:rPr lang="en-US" dirty="0">
                <a:solidFill>
                  <a:srgbClr val="7030A0"/>
                </a:solidFill>
              </a:rPr>
              <a:t>The bill has introduced clauses on cyberterrorism, which is not the subject of the bill</a:t>
            </a:r>
          </a:p>
          <a:p>
            <a:r>
              <a:rPr lang="en-US" dirty="0"/>
              <a:t>The authority designated under the new law should have been independent of the executive</a:t>
            </a:r>
          </a:p>
          <a:p>
            <a:r>
              <a:rPr lang="en-US" dirty="0">
                <a:solidFill>
                  <a:srgbClr val="7030A0"/>
                </a:solidFill>
              </a:rPr>
              <a:t>The authority has been given sweeping powers to blocking and destroy online material, without a court order</a:t>
            </a:r>
          </a:p>
          <a:p>
            <a:r>
              <a:rPr lang="en-US" dirty="0"/>
              <a:t>It does not adequately differentiate cyber crime from cyber terrorism and cyber warfare</a:t>
            </a:r>
          </a:p>
          <a:p>
            <a:endParaRPr lang="en-IN" dirty="0"/>
          </a:p>
        </p:txBody>
      </p:sp>
      <p:sp>
        <p:nvSpPr>
          <p:cNvPr id="4" name="Footer Placeholder 3">
            <a:extLst>
              <a:ext uri="{FF2B5EF4-FFF2-40B4-BE49-F238E27FC236}">
                <a16:creationId xmlns:a16="http://schemas.microsoft.com/office/drawing/2014/main" id="{7A84523A-0F38-4EA3-BD56-6DFF02DD9285}"/>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965CD5EC-2605-4978-9944-CD4C6ABC7D84}"/>
              </a:ext>
            </a:extLst>
          </p:cNvPr>
          <p:cNvSpPr>
            <a:spLocks noGrp="1"/>
          </p:cNvSpPr>
          <p:nvPr>
            <p:ph type="sldNum" sz="quarter" idx="12"/>
          </p:nvPr>
        </p:nvSpPr>
        <p:spPr/>
        <p:txBody>
          <a:bodyPr/>
          <a:lstStyle/>
          <a:p>
            <a:fld id="{33F8FEC1-E09B-46F2-BD86-0834ECC27B8A}" type="slidenum">
              <a:rPr lang="en-IN" smtClean="0"/>
              <a:t>31</a:t>
            </a:fld>
            <a:endParaRPr lang="en-IN"/>
          </a:p>
        </p:txBody>
      </p:sp>
    </p:spTree>
    <p:extLst>
      <p:ext uri="{BB962C8B-B14F-4D97-AF65-F5344CB8AC3E}">
        <p14:creationId xmlns:p14="http://schemas.microsoft.com/office/powerpoint/2010/main" val="349676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EB5C6-CFB9-4AD8-9D3B-8259BEEE9F33}"/>
              </a:ext>
            </a:extLst>
          </p:cNvPr>
          <p:cNvSpPr>
            <a:spLocks noGrp="1"/>
          </p:cNvSpPr>
          <p:nvPr>
            <p:ph idx="1"/>
          </p:nvPr>
        </p:nvSpPr>
        <p:spPr>
          <a:xfrm>
            <a:off x="838200" y="365125"/>
            <a:ext cx="10515600" cy="6127750"/>
          </a:xfrm>
        </p:spPr>
        <p:txBody>
          <a:bodyPr>
            <a:normAutofit lnSpcReduction="10000"/>
          </a:bodyPr>
          <a:lstStyle/>
          <a:p>
            <a:r>
              <a:rPr lang="en-IN" sz="2800" b="1" dirty="0"/>
              <a:t>Making / Spreading Explicit Images or Videos of Minor</a:t>
            </a:r>
            <a:r>
              <a:rPr lang="en-IN" b="1" dirty="0"/>
              <a:t> 			</a:t>
            </a:r>
            <a:r>
              <a:rPr lang="en-IN" b="1" dirty="0">
                <a:solidFill>
                  <a:srgbClr val="FF0000"/>
                </a:solidFill>
              </a:rPr>
              <a:t>up to 7 Years in Prison or up to Rs. 5 Million in Fine or both</a:t>
            </a:r>
            <a:endParaRPr lang="en-IN" dirty="0">
              <a:solidFill>
                <a:srgbClr val="FF0000"/>
              </a:solidFill>
            </a:endParaRPr>
          </a:p>
          <a:p>
            <a:r>
              <a:rPr lang="en-IN" dirty="0"/>
              <a:t>Whoever intentionally and publicly exhibits or displays or transmits any information which:</a:t>
            </a:r>
          </a:p>
          <a:p>
            <a:pPr lvl="0"/>
            <a:r>
              <a:rPr lang="en-IN" dirty="0"/>
              <a:t>Superimposes a photograph of the face of a minor over any sexually explicit image or video</a:t>
            </a:r>
          </a:p>
          <a:p>
            <a:pPr lvl="0"/>
            <a:r>
              <a:rPr lang="en-IN" dirty="0"/>
              <a:t>Includes a photograph or a video of a minor in sexually explicit conduct</a:t>
            </a:r>
          </a:p>
          <a:p>
            <a:pPr lvl="0"/>
            <a:r>
              <a:rPr lang="en-IN" dirty="0"/>
              <a:t>Intimidates a minor with any sexual act, or any sexually explicit image or video</a:t>
            </a:r>
          </a:p>
          <a:p>
            <a:pPr lvl="0"/>
            <a:r>
              <a:rPr lang="en-IN" dirty="0"/>
              <a:t>Cultivates, entices or induces a minor to engage in a sexually explicit act,</a:t>
            </a:r>
          </a:p>
          <a:p>
            <a:r>
              <a:rPr lang="en-IN" dirty="0"/>
              <a:t>through an information system to harm a minor or his/her reputation or to take revenge or to create hatred or to blackmail, shall be punished with imprisonment for a term which may extend to seven years or with line which may extend to five million rupees or with both.</a:t>
            </a:r>
          </a:p>
          <a:p>
            <a:r>
              <a:rPr lang="en-IN" b="1" dirty="0"/>
              <a:t>Examples</a:t>
            </a:r>
            <a:endParaRPr lang="en-IN" dirty="0"/>
          </a:p>
          <a:p>
            <a:pPr lvl="0"/>
            <a:r>
              <a:rPr lang="en-IN" dirty="0"/>
              <a:t>You photoshop an Image of kid in a manner that face is used along side an explicit body</a:t>
            </a:r>
          </a:p>
          <a:p>
            <a:pPr lvl="0"/>
            <a:r>
              <a:rPr lang="en-IN" dirty="0"/>
              <a:t>You make an sexually explicit video or images of minor</a:t>
            </a:r>
          </a:p>
          <a:p>
            <a:pPr lvl="0"/>
            <a:r>
              <a:rPr lang="en-IN" dirty="0"/>
              <a:t>You broadcast / post video or images of a minor on Facebook or through any other medium (such as </a:t>
            </a:r>
            <a:r>
              <a:rPr lang="en-IN" dirty="0" err="1"/>
              <a:t>Whatsapp</a:t>
            </a:r>
            <a:r>
              <a:rPr lang="en-IN" dirty="0"/>
              <a:t>)</a:t>
            </a:r>
          </a:p>
          <a:p>
            <a:pPr lvl="0"/>
            <a:r>
              <a:rPr lang="en-IN" dirty="0"/>
              <a:t>You use any explicit video to blackmail a minor</a:t>
            </a:r>
          </a:p>
          <a:p>
            <a:endParaRPr lang="en-IN" dirty="0"/>
          </a:p>
        </p:txBody>
      </p:sp>
      <p:sp>
        <p:nvSpPr>
          <p:cNvPr id="2" name="Footer Placeholder 1">
            <a:extLst>
              <a:ext uri="{FF2B5EF4-FFF2-40B4-BE49-F238E27FC236}">
                <a16:creationId xmlns:a16="http://schemas.microsoft.com/office/drawing/2014/main" id="{F5024D40-6F3F-4F43-AB70-3CC395E90964}"/>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816A10BF-AA60-495E-9480-FC031E790DEA}"/>
              </a:ext>
            </a:extLst>
          </p:cNvPr>
          <p:cNvSpPr>
            <a:spLocks noGrp="1"/>
          </p:cNvSpPr>
          <p:nvPr>
            <p:ph type="sldNum" sz="quarter" idx="12"/>
          </p:nvPr>
        </p:nvSpPr>
        <p:spPr/>
        <p:txBody>
          <a:bodyPr/>
          <a:lstStyle/>
          <a:p>
            <a:fld id="{33F8FEC1-E09B-46F2-BD86-0834ECC27B8A}" type="slidenum">
              <a:rPr lang="en-IN" smtClean="0"/>
              <a:t>4</a:t>
            </a:fld>
            <a:endParaRPr lang="en-IN"/>
          </a:p>
        </p:txBody>
      </p:sp>
    </p:spTree>
    <p:extLst>
      <p:ext uri="{BB962C8B-B14F-4D97-AF65-F5344CB8AC3E}">
        <p14:creationId xmlns:p14="http://schemas.microsoft.com/office/powerpoint/2010/main" val="303750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C28CA-2A82-4D06-A0EA-685CEEA7D57F}"/>
              </a:ext>
            </a:extLst>
          </p:cNvPr>
          <p:cNvSpPr>
            <a:spLocks noGrp="1"/>
          </p:cNvSpPr>
          <p:nvPr>
            <p:ph idx="1"/>
          </p:nvPr>
        </p:nvSpPr>
        <p:spPr>
          <a:xfrm>
            <a:off x="838200" y="1557821"/>
            <a:ext cx="10515600" cy="5811838"/>
          </a:xfrm>
        </p:spPr>
        <p:txBody>
          <a:bodyPr>
            <a:normAutofit/>
          </a:bodyPr>
          <a:lstStyle/>
          <a:p>
            <a:pPr marL="0" indent="0" algn="ctr">
              <a:buNone/>
            </a:pPr>
            <a:r>
              <a:rPr lang="en-IN" b="1" dirty="0">
                <a:solidFill>
                  <a:srgbClr val="FF0000"/>
                </a:solidFill>
              </a:rPr>
              <a:t>up to 7 Years in Prison or up to Rs. 5 Million in Fine or both</a:t>
            </a:r>
            <a:endParaRPr lang="en-IN" dirty="0">
              <a:solidFill>
                <a:srgbClr val="FF0000"/>
              </a:solidFill>
            </a:endParaRPr>
          </a:p>
          <a:p>
            <a:r>
              <a:rPr lang="en-IN" dirty="0"/>
              <a:t>Whoever intentionally produces, makes available, distributes or transmits through an information system or procures for himself or for another person or without lawful justification possesses material in an information system that visually depicts</a:t>
            </a:r>
          </a:p>
          <a:p>
            <a:pPr lvl="0"/>
            <a:r>
              <a:rPr lang="en-IN" dirty="0"/>
              <a:t>A minor engaged in sexually explicit conduct;</a:t>
            </a:r>
          </a:p>
          <a:p>
            <a:pPr lvl="0"/>
            <a:r>
              <a:rPr lang="en-IN" dirty="0"/>
              <a:t>A person appearing to be a minor engaged in sexually explicit conduct;</a:t>
            </a:r>
          </a:p>
          <a:p>
            <a:pPr lvl="0"/>
            <a:r>
              <a:rPr lang="en-IN" dirty="0"/>
              <a:t>or Realistic images representing a minor engaged in sexually explicit conduct</a:t>
            </a:r>
          </a:p>
          <a:p>
            <a:r>
              <a:rPr lang="en-IN" dirty="0"/>
              <a:t>shall be punished with imprisonment for a term which may extend to seven years, or with fine which may extend to five million rupees or with both.</a:t>
            </a:r>
          </a:p>
          <a:p>
            <a:endParaRPr lang="en-IN" dirty="0"/>
          </a:p>
        </p:txBody>
      </p:sp>
      <p:sp>
        <p:nvSpPr>
          <p:cNvPr id="4" name="Title 1">
            <a:extLst>
              <a:ext uri="{FF2B5EF4-FFF2-40B4-BE49-F238E27FC236}">
                <a16:creationId xmlns:a16="http://schemas.microsoft.com/office/drawing/2014/main" id="{7FD810D0-F08C-4DF8-8BFF-DA8A4657577D}"/>
              </a:ext>
            </a:extLst>
          </p:cNvPr>
          <p:cNvSpPr>
            <a:spLocks noGrp="1"/>
          </p:cNvSpPr>
          <p:nvPr>
            <p:ph type="title"/>
          </p:nvPr>
        </p:nvSpPr>
        <p:spPr>
          <a:xfrm>
            <a:off x="1640156" y="510209"/>
            <a:ext cx="8911687" cy="788504"/>
          </a:xfrm>
        </p:spPr>
        <p:txBody>
          <a:bodyPr/>
          <a:lstStyle/>
          <a:p>
            <a:r>
              <a:rPr lang="en-IN" b="1" dirty="0"/>
              <a:t>Child pornography</a:t>
            </a:r>
            <a:endParaRPr lang="en-IN" dirty="0"/>
          </a:p>
        </p:txBody>
      </p:sp>
      <p:sp>
        <p:nvSpPr>
          <p:cNvPr id="2" name="Footer Placeholder 1">
            <a:extLst>
              <a:ext uri="{FF2B5EF4-FFF2-40B4-BE49-F238E27FC236}">
                <a16:creationId xmlns:a16="http://schemas.microsoft.com/office/drawing/2014/main" id="{2026F60F-9168-4BED-B099-FB2367E7C6B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BB6C05CF-BC08-43CE-B342-5C88EF9E7A67}"/>
              </a:ext>
            </a:extLst>
          </p:cNvPr>
          <p:cNvSpPr>
            <a:spLocks noGrp="1"/>
          </p:cNvSpPr>
          <p:nvPr>
            <p:ph type="sldNum" sz="quarter" idx="12"/>
          </p:nvPr>
        </p:nvSpPr>
        <p:spPr/>
        <p:txBody>
          <a:bodyPr/>
          <a:lstStyle/>
          <a:p>
            <a:fld id="{33F8FEC1-E09B-46F2-BD86-0834ECC27B8A}" type="slidenum">
              <a:rPr lang="en-IN" smtClean="0"/>
              <a:t>5</a:t>
            </a:fld>
            <a:endParaRPr lang="en-IN"/>
          </a:p>
        </p:txBody>
      </p:sp>
    </p:spTree>
    <p:extLst>
      <p:ext uri="{BB962C8B-B14F-4D97-AF65-F5344CB8AC3E}">
        <p14:creationId xmlns:p14="http://schemas.microsoft.com/office/powerpoint/2010/main" val="39672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4AD57-F320-4CC2-BD11-A8973B3D9F40}"/>
              </a:ext>
            </a:extLst>
          </p:cNvPr>
          <p:cNvSpPr>
            <a:spLocks noGrp="1"/>
          </p:cNvSpPr>
          <p:nvPr>
            <p:ph idx="1"/>
          </p:nvPr>
        </p:nvSpPr>
        <p:spPr>
          <a:xfrm>
            <a:off x="838200" y="1272209"/>
            <a:ext cx="10515600" cy="5115338"/>
          </a:xfrm>
        </p:spPr>
        <p:txBody>
          <a:bodyPr>
            <a:normAutofit/>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If you try to get into a relation with someone online through internet website, email, SMS, phone or any communication tool despite there is disinterest from the other party then you can be jailed for three years or imposed a fine which may extend to one million rupees or with both.</a:t>
            </a:r>
          </a:p>
          <a:p>
            <a:r>
              <a:rPr lang="en-IN" b="1" dirty="0"/>
              <a:t>Examples:</a:t>
            </a:r>
            <a:endParaRPr lang="en-IN" dirty="0"/>
          </a:p>
          <a:p>
            <a:pPr lvl="0"/>
            <a:r>
              <a:rPr lang="en-IN" dirty="0"/>
              <a:t>You repeatedly call someone, despite the other party asks you to not to</a:t>
            </a:r>
          </a:p>
          <a:p>
            <a:pPr lvl="0"/>
            <a:r>
              <a:rPr lang="en-IN" dirty="0"/>
              <a:t>You send emails with no interest shown by the other party</a:t>
            </a:r>
          </a:p>
          <a:p>
            <a:pPr lvl="0"/>
            <a:r>
              <a:rPr lang="en-IN" dirty="0"/>
              <a:t>You do something in a manner that other party is harassed out of your actions</a:t>
            </a:r>
          </a:p>
          <a:p>
            <a:r>
              <a:rPr lang="en-IN" dirty="0"/>
              <a:t>If you call, chat with someone and other party has no issues with that then its all cool, nothing to worry about.</a:t>
            </a:r>
          </a:p>
          <a:p>
            <a:endParaRPr lang="en-IN" dirty="0"/>
          </a:p>
        </p:txBody>
      </p:sp>
      <p:sp>
        <p:nvSpPr>
          <p:cNvPr id="5" name="Title 1">
            <a:extLst>
              <a:ext uri="{FF2B5EF4-FFF2-40B4-BE49-F238E27FC236}">
                <a16:creationId xmlns:a16="http://schemas.microsoft.com/office/drawing/2014/main" id="{0F78FC6F-4683-417A-A108-66980F982D9F}"/>
              </a:ext>
            </a:extLst>
          </p:cNvPr>
          <p:cNvSpPr>
            <a:spLocks noGrp="1"/>
          </p:cNvSpPr>
          <p:nvPr>
            <p:ph type="title"/>
          </p:nvPr>
        </p:nvSpPr>
        <p:spPr>
          <a:xfrm>
            <a:off x="1640156" y="510209"/>
            <a:ext cx="8911687" cy="788504"/>
          </a:xfrm>
        </p:spPr>
        <p:txBody>
          <a:bodyPr/>
          <a:lstStyle/>
          <a:p>
            <a:r>
              <a:rPr lang="en-IN" b="1" dirty="0"/>
              <a:t>Cyber stalking</a:t>
            </a:r>
            <a:endParaRPr lang="en-IN" dirty="0"/>
          </a:p>
        </p:txBody>
      </p:sp>
      <p:sp>
        <p:nvSpPr>
          <p:cNvPr id="2" name="Footer Placeholder 1">
            <a:extLst>
              <a:ext uri="{FF2B5EF4-FFF2-40B4-BE49-F238E27FC236}">
                <a16:creationId xmlns:a16="http://schemas.microsoft.com/office/drawing/2014/main" id="{58A9E1B4-4551-4455-8146-DED3BBC175C8}"/>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D8D35EDF-E27D-47B8-B004-023F7A2BD9D2}"/>
              </a:ext>
            </a:extLst>
          </p:cNvPr>
          <p:cNvSpPr>
            <a:spLocks noGrp="1"/>
          </p:cNvSpPr>
          <p:nvPr>
            <p:ph type="sldNum" sz="quarter" idx="12"/>
          </p:nvPr>
        </p:nvSpPr>
        <p:spPr/>
        <p:txBody>
          <a:bodyPr/>
          <a:lstStyle/>
          <a:p>
            <a:fld id="{33F8FEC1-E09B-46F2-BD86-0834ECC27B8A}" type="slidenum">
              <a:rPr lang="en-IN" smtClean="0"/>
              <a:t>6</a:t>
            </a:fld>
            <a:endParaRPr lang="en-IN"/>
          </a:p>
        </p:txBody>
      </p:sp>
    </p:spTree>
    <p:extLst>
      <p:ext uri="{BB962C8B-B14F-4D97-AF65-F5344CB8AC3E}">
        <p14:creationId xmlns:p14="http://schemas.microsoft.com/office/powerpoint/2010/main" val="51486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912D2-DAE7-4E3A-9729-1FE764FC1B69}"/>
              </a:ext>
            </a:extLst>
          </p:cNvPr>
          <p:cNvSpPr>
            <a:spLocks noGrp="1"/>
          </p:cNvSpPr>
          <p:nvPr>
            <p:ph idx="1"/>
          </p:nvPr>
        </p:nvSpPr>
        <p:spPr>
          <a:xfrm>
            <a:off x="732183" y="1635194"/>
            <a:ext cx="10515600" cy="5222806"/>
          </a:xfrm>
        </p:spPr>
        <p:txBody>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If someone monitor a person through mail, text message or any other form of electronic communication then you can be jailed for up to three years and a fine of Rs. 1 Million or both</a:t>
            </a:r>
          </a:p>
          <a:p>
            <a:r>
              <a:rPr lang="en-IN" b="1" dirty="0"/>
              <a:t>Example</a:t>
            </a:r>
            <a:endParaRPr lang="en-IN" dirty="0"/>
          </a:p>
          <a:p>
            <a:pPr lvl="0"/>
            <a:r>
              <a:rPr lang="en-IN" dirty="0"/>
              <a:t>You hack someone with intent to a relation that you are in or may make and then monitors the email, this could land you in jail for up to three years</a:t>
            </a:r>
          </a:p>
          <a:p>
            <a:endParaRPr lang="en-IN" dirty="0"/>
          </a:p>
        </p:txBody>
      </p:sp>
      <p:sp>
        <p:nvSpPr>
          <p:cNvPr id="5" name="Title 1">
            <a:extLst>
              <a:ext uri="{FF2B5EF4-FFF2-40B4-BE49-F238E27FC236}">
                <a16:creationId xmlns:a16="http://schemas.microsoft.com/office/drawing/2014/main" id="{73787C59-5A4A-431C-A663-1420E25D4453}"/>
              </a:ext>
            </a:extLst>
          </p:cNvPr>
          <p:cNvSpPr>
            <a:spLocks noGrp="1"/>
          </p:cNvSpPr>
          <p:nvPr>
            <p:ph type="title"/>
          </p:nvPr>
        </p:nvSpPr>
        <p:spPr>
          <a:xfrm>
            <a:off x="1640156" y="510209"/>
            <a:ext cx="8911687" cy="788504"/>
          </a:xfrm>
        </p:spPr>
        <p:txBody>
          <a:bodyPr>
            <a:normAutofit/>
          </a:bodyPr>
          <a:lstStyle/>
          <a:p>
            <a:r>
              <a:rPr lang="en-IN" b="1" dirty="0"/>
              <a:t>Hacking Email / phone for Stalking</a:t>
            </a:r>
            <a:endParaRPr lang="en-IN" dirty="0"/>
          </a:p>
        </p:txBody>
      </p:sp>
      <p:sp>
        <p:nvSpPr>
          <p:cNvPr id="2" name="Footer Placeholder 1">
            <a:extLst>
              <a:ext uri="{FF2B5EF4-FFF2-40B4-BE49-F238E27FC236}">
                <a16:creationId xmlns:a16="http://schemas.microsoft.com/office/drawing/2014/main" id="{B6F09278-7EBF-4164-A40F-AA122B48D821}"/>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68734CCB-D0F8-45B5-B1B9-DD0DEE6B09AE}"/>
              </a:ext>
            </a:extLst>
          </p:cNvPr>
          <p:cNvSpPr>
            <a:spLocks noGrp="1"/>
          </p:cNvSpPr>
          <p:nvPr>
            <p:ph type="sldNum" sz="quarter" idx="12"/>
          </p:nvPr>
        </p:nvSpPr>
        <p:spPr/>
        <p:txBody>
          <a:bodyPr/>
          <a:lstStyle/>
          <a:p>
            <a:fld id="{33F8FEC1-E09B-46F2-BD86-0834ECC27B8A}" type="slidenum">
              <a:rPr lang="en-IN" smtClean="0"/>
              <a:t>7</a:t>
            </a:fld>
            <a:endParaRPr lang="en-IN"/>
          </a:p>
        </p:txBody>
      </p:sp>
    </p:spTree>
    <p:extLst>
      <p:ext uri="{BB962C8B-B14F-4D97-AF65-F5344CB8AC3E}">
        <p14:creationId xmlns:p14="http://schemas.microsoft.com/office/powerpoint/2010/main" val="21688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23E2-CBBB-4B61-B51F-ED2D228F59DC}"/>
              </a:ext>
            </a:extLst>
          </p:cNvPr>
          <p:cNvSpPr>
            <a:spLocks noGrp="1"/>
          </p:cNvSpPr>
          <p:nvPr>
            <p:ph type="title"/>
          </p:nvPr>
        </p:nvSpPr>
        <p:spPr>
          <a:xfrm>
            <a:off x="1744786" y="597606"/>
            <a:ext cx="8911687" cy="1280890"/>
          </a:xfrm>
        </p:spPr>
        <p:txBody>
          <a:bodyPr/>
          <a:lstStyle/>
          <a:p>
            <a:r>
              <a:rPr lang="en-IN" b="1" dirty="0"/>
              <a:t>Making Videos/Pics and Distributing without Consent</a:t>
            </a:r>
            <a:endParaRPr lang="en-IN" dirty="0"/>
          </a:p>
        </p:txBody>
      </p:sp>
      <p:sp>
        <p:nvSpPr>
          <p:cNvPr id="3" name="Content Placeholder 2">
            <a:extLst>
              <a:ext uri="{FF2B5EF4-FFF2-40B4-BE49-F238E27FC236}">
                <a16:creationId xmlns:a16="http://schemas.microsoft.com/office/drawing/2014/main" id="{2125694C-250A-477D-B574-3415B133AFBC}"/>
              </a:ext>
            </a:extLst>
          </p:cNvPr>
          <p:cNvSpPr>
            <a:spLocks noGrp="1"/>
          </p:cNvSpPr>
          <p:nvPr>
            <p:ph idx="1"/>
          </p:nvPr>
        </p:nvSpPr>
        <p:spPr>
          <a:xfrm>
            <a:off x="1741073" y="2054087"/>
            <a:ext cx="8915400" cy="3777622"/>
          </a:xfrm>
        </p:spPr>
        <p:txBody>
          <a:bodyPr>
            <a:normAutofit/>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You take a photograph or make a video of any person and displays or distributes it without his/her consent in a manner that harms a person then you can go behind bars for up to three years and may have to bear a fine of up to Rs. 1 million or both</a:t>
            </a:r>
          </a:p>
          <a:p>
            <a:r>
              <a:rPr lang="en-IN" b="1" dirty="0"/>
              <a:t>Example</a:t>
            </a:r>
            <a:endParaRPr lang="en-IN" dirty="0"/>
          </a:p>
          <a:p>
            <a:pPr lvl="0"/>
            <a:r>
              <a:rPr lang="en-IN" dirty="0"/>
              <a:t>You take picture or video of someone and then posts in online to damage the other party</a:t>
            </a:r>
          </a:p>
          <a:p>
            <a:r>
              <a:rPr lang="en-IN" b="1" dirty="0"/>
              <a:t>Note:</a:t>
            </a:r>
            <a:r>
              <a:rPr lang="en-IN" dirty="0"/>
              <a:t> If you take pictures, videos and they are harmless or distribute it with the consent of other party then its all good.</a:t>
            </a:r>
          </a:p>
          <a:p>
            <a:endParaRPr lang="en-IN" dirty="0"/>
          </a:p>
        </p:txBody>
      </p:sp>
      <p:sp>
        <p:nvSpPr>
          <p:cNvPr id="4" name="Footer Placeholder 3">
            <a:extLst>
              <a:ext uri="{FF2B5EF4-FFF2-40B4-BE49-F238E27FC236}">
                <a16:creationId xmlns:a16="http://schemas.microsoft.com/office/drawing/2014/main" id="{F6A18B7F-4046-4BAC-852C-B74EF894885B}"/>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8E987DB-06B9-46C9-986C-6301ED30EF0F}"/>
              </a:ext>
            </a:extLst>
          </p:cNvPr>
          <p:cNvSpPr>
            <a:spLocks noGrp="1"/>
          </p:cNvSpPr>
          <p:nvPr>
            <p:ph type="sldNum" sz="quarter" idx="12"/>
          </p:nvPr>
        </p:nvSpPr>
        <p:spPr/>
        <p:txBody>
          <a:bodyPr/>
          <a:lstStyle/>
          <a:p>
            <a:fld id="{33F8FEC1-E09B-46F2-BD86-0834ECC27B8A}" type="slidenum">
              <a:rPr lang="en-IN" smtClean="0"/>
              <a:t>8</a:t>
            </a:fld>
            <a:endParaRPr lang="en-IN"/>
          </a:p>
        </p:txBody>
      </p:sp>
    </p:spTree>
    <p:extLst>
      <p:ext uri="{BB962C8B-B14F-4D97-AF65-F5344CB8AC3E}">
        <p14:creationId xmlns:p14="http://schemas.microsoft.com/office/powerpoint/2010/main" val="91913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D622-E1BA-476D-B84F-0D4979032693}"/>
              </a:ext>
            </a:extLst>
          </p:cNvPr>
          <p:cNvSpPr>
            <a:spLocks noGrp="1"/>
          </p:cNvSpPr>
          <p:nvPr>
            <p:ph type="title"/>
          </p:nvPr>
        </p:nvSpPr>
        <p:spPr>
          <a:xfrm>
            <a:off x="1640156" y="675248"/>
            <a:ext cx="8911687" cy="787791"/>
          </a:xfrm>
        </p:spPr>
        <p:txBody>
          <a:bodyPr/>
          <a:lstStyle/>
          <a:p>
            <a:r>
              <a:rPr lang="en-IN" b="1" dirty="0"/>
              <a:t>Cyber Stalking with a Minor:</a:t>
            </a:r>
            <a:endParaRPr lang="en-IN" dirty="0"/>
          </a:p>
        </p:txBody>
      </p:sp>
      <p:sp>
        <p:nvSpPr>
          <p:cNvPr id="3" name="Content Placeholder 2">
            <a:extLst>
              <a:ext uri="{FF2B5EF4-FFF2-40B4-BE49-F238E27FC236}">
                <a16:creationId xmlns:a16="http://schemas.microsoft.com/office/drawing/2014/main" id="{70F8C1AC-B688-4FC5-A956-E0C4F57C459C}"/>
              </a:ext>
            </a:extLst>
          </p:cNvPr>
          <p:cNvSpPr>
            <a:spLocks noGrp="1"/>
          </p:cNvSpPr>
          <p:nvPr>
            <p:ph idx="1"/>
          </p:nvPr>
        </p:nvSpPr>
        <p:spPr>
          <a:xfrm>
            <a:off x="1091419" y="1623646"/>
            <a:ext cx="10515600" cy="4005215"/>
          </a:xfrm>
        </p:spPr>
        <p:txBody>
          <a:bodyPr>
            <a:normAutofit/>
          </a:bodyPr>
          <a:lstStyle/>
          <a:p>
            <a:pPr marL="0" indent="0" algn="ctr">
              <a:buNone/>
            </a:pPr>
            <a:r>
              <a:rPr lang="en-IN" b="1" dirty="0">
                <a:solidFill>
                  <a:srgbClr val="FF0000"/>
                </a:solidFill>
              </a:rPr>
              <a:t>Up to 5 Years in Jail and up to Rs. 10 Million in Fine</a:t>
            </a:r>
            <a:endParaRPr lang="en-IN" dirty="0">
              <a:solidFill>
                <a:srgbClr val="FF0000"/>
              </a:solidFill>
            </a:endParaRPr>
          </a:p>
          <a:p>
            <a:r>
              <a:rPr lang="en-IN" dirty="0"/>
              <a:t>If victim of the cyber stalking is a minor the punishment may extend to five years or with hue which may extend to ten million rupees or with both.</a:t>
            </a:r>
          </a:p>
          <a:p>
            <a:r>
              <a:rPr lang="en-IN" dirty="0"/>
              <a:t>Cyber stalking offences include:</a:t>
            </a:r>
          </a:p>
          <a:p>
            <a:pPr lvl="0"/>
            <a:r>
              <a:rPr lang="en-IN" dirty="0"/>
              <a:t>Making contact in a manner that minor is harassed</a:t>
            </a:r>
          </a:p>
          <a:p>
            <a:pPr lvl="0"/>
            <a:r>
              <a:rPr lang="en-IN" dirty="0"/>
              <a:t>Taking photographs, making videos and distributing them without consent</a:t>
            </a:r>
          </a:p>
          <a:p>
            <a:pPr lvl="0"/>
            <a:r>
              <a:rPr lang="en-IN" dirty="0"/>
              <a:t>Blackmailing</a:t>
            </a:r>
          </a:p>
          <a:p>
            <a:pPr lvl="0"/>
            <a:r>
              <a:rPr lang="en-IN" dirty="0"/>
              <a:t>Spying on minors</a:t>
            </a:r>
          </a:p>
          <a:p>
            <a:endParaRPr lang="en-IN" dirty="0"/>
          </a:p>
        </p:txBody>
      </p:sp>
      <p:sp>
        <p:nvSpPr>
          <p:cNvPr id="4" name="Footer Placeholder 3">
            <a:extLst>
              <a:ext uri="{FF2B5EF4-FFF2-40B4-BE49-F238E27FC236}">
                <a16:creationId xmlns:a16="http://schemas.microsoft.com/office/drawing/2014/main" id="{1DE553F4-5EAC-451E-A96C-857BD8A22DAF}"/>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5B1C1A7-756F-4573-915D-E6A112899614}"/>
              </a:ext>
            </a:extLst>
          </p:cNvPr>
          <p:cNvSpPr>
            <a:spLocks noGrp="1"/>
          </p:cNvSpPr>
          <p:nvPr>
            <p:ph type="sldNum" sz="quarter" idx="12"/>
          </p:nvPr>
        </p:nvSpPr>
        <p:spPr/>
        <p:txBody>
          <a:bodyPr/>
          <a:lstStyle/>
          <a:p>
            <a:fld id="{33F8FEC1-E09B-46F2-BD86-0834ECC27B8A}" type="slidenum">
              <a:rPr lang="en-IN" smtClean="0"/>
              <a:t>9</a:t>
            </a:fld>
            <a:endParaRPr lang="en-IN"/>
          </a:p>
        </p:txBody>
      </p:sp>
    </p:spTree>
    <p:extLst>
      <p:ext uri="{BB962C8B-B14F-4D97-AF65-F5344CB8AC3E}">
        <p14:creationId xmlns:p14="http://schemas.microsoft.com/office/powerpoint/2010/main" val="3472478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4407</TotalTime>
  <Words>4510</Words>
  <Application>Microsoft Office PowerPoint</Application>
  <PresentationFormat>Widescreen</PresentationFormat>
  <Paragraphs>312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Century Gothic</vt:lpstr>
      <vt:lpstr>Wingdings 3</vt:lpstr>
      <vt:lpstr>Wisp</vt:lpstr>
      <vt:lpstr>Prevention of Electronic Crimes Act, 2016 (PECA)</vt:lpstr>
      <vt:lpstr>Spreading False Information</vt:lpstr>
      <vt:lpstr>PowerPoint Presentation</vt:lpstr>
      <vt:lpstr>PowerPoint Presentation</vt:lpstr>
      <vt:lpstr>Child pornography</vt:lpstr>
      <vt:lpstr>Cyber stalking</vt:lpstr>
      <vt:lpstr>Hacking Email / phone for Stalking</vt:lpstr>
      <vt:lpstr>Making Videos/Pics and Distributing without Consent</vt:lpstr>
      <vt:lpstr>Cyber Stalking with a Minor:</vt:lpstr>
      <vt:lpstr>Hate Speech</vt:lpstr>
      <vt:lpstr>Spamming</vt:lpstr>
      <vt:lpstr>Spoofing</vt:lpstr>
      <vt:lpstr>Malicious Code</vt:lpstr>
      <vt:lpstr>Unauthorized Access to Information System or Data</vt:lpstr>
      <vt:lpstr>Unauthorized copying or transmission of Data</vt:lpstr>
      <vt:lpstr>Interference with information system or data</vt:lpstr>
      <vt:lpstr>Unauthorized access to critical infrastructure information system or data</vt:lpstr>
      <vt:lpstr>Unauthorized copying or transmission of critical infrastructure data</vt:lpstr>
      <vt:lpstr>Interference with critical infrastructure information system or data</vt:lpstr>
      <vt:lpstr>Glorification of an offence</vt:lpstr>
      <vt:lpstr>Cyber terrorism</vt:lpstr>
      <vt:lpstr>Online Recruitment, Funding of Terrorism</vt:lpstr>
      <vt:lpstr>Electronic forgery</vt:lpstr>
      <vt:lpstr>Electronic forgery of Critical Infrastructure</vt:lpstr>
      <vt:lpstr>Electronic fraud</vt:lpstr>
      <vt:lpstr>Making, obtaining, or supplying device for use in offence</vt:lpstr>
      <vt:lpstr>Unauthorized use of identity information</vt:lpstr>
      <vt:lpstr>Unauthorized issuance of SIM cards etc</vt:lpstr>
      <vt:lpstr>Tampering of communication equipment</vt:lpstr>
      <vt:lpstr>Unauthorized interception</vt:lpstr>
      <vt:lpstr>Focus of criticism on PECO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Dr. Aftab Ahmad</cp:lastModifiedBy>
  <cp:revision>34</cp:revision>
  <dcterms:created xsi:type="dcterms:W3CDTF">2020-03-11T02:49:55Z</dcterms:created>
  <dcterms:modified xsi:type="dcterms:W3CDTF">2021-05-06T08:20:53Z</dcterms:modified>
</cp:coreProperties>
</file>