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Helvetica Neue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2ef3db8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2ef3db8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7ada94d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7ada94d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7ada94d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7ada94d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7ada94d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7ada94d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7ada94d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7ada94d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659a8215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659a8215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d9e3dd15a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d9e3dd15a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7ada94d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7ada94d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51ddcf05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51ddcf05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64c3a47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Завдання: звернути увагу учнів на цілі заняття</a:t>
            </a:r>
            <a:endParaRPr/>
          </a:p>
        </p:txBody>
      </p:sp>
      <p:sp>
        <p:nvSpPr>
          <p:cNvPr id="74" name="Google Shape;74;g1b64c3a47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6144569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6144569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cbe6df17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cbe6df17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9e3dd1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9e3dd1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time.sleep()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543c44d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543c44d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543c44d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543c44d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7ada94d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7ada94d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7ada94d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7ada94d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Title Slide 1">
  <p:cSld name="41_Title Slid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4819475" y="1058586"/>
            <a:ext cx="2736900" cy="3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Slide">
  <p:cSld name="33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>
            <p:ph idx="2" type="pic"/>
          </p:nvPr>
        </p:nvSpPr>
        <p:spPr>
          <a:xfrm>
            <a:off x="5208321" y="1698172"/>
            <a:ext cx="1614300" cy="17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" name="Google Shape;54;p14"/>
          <p:cNvSpPr/>
          <p:nvPr>
            <p:ph idx="3" type="pic"/>
          </p:nvPr>
        </p:nvSpPr>
        <p:spPr>
          <a:xfrm>
            <a:off x="4230028" y="1392613"/>
            <a:ext cx="838200" cy="9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" name="Google Shape;55;p14"/>
          <p:cNvSpPr/>
          <p:nvPr>
            <p:ph idx="4" type="pic"/>
          </p:nvPr>
        </p:nvSpPr>
        <p:spPr>
          <a:xfrm>
            <a:off x="6962518" y="1392613"/>
            <a:ext cx="838200" cy="9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/>
          <p:nvPr>
            <p:ph idx="5" type="pic"/>
          </p:nvPr>
        </p:nvSpPr>
        <p:spPr>
          <a:xfrm>
            <a:off x="5596273" y="615942"/>
            <a:ext cx="838200" cy="9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7" name="Google Shape;57;p14"/>
          <p:cNvSpPr/>
          <p:nvPr>
            <p:ph idx="6" type="pic"/>
          </p:nvPr>
        </p:nvSpPr>
        <p:spPr>
          <a:xfrm>
            <a:off x="5596273" y="3620133"/>
            <a:ext cx="838200" cy="9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8" name="Google Shape;58;p14"/>
          <p:cNvSpPr/>
          <p:nvPr>
            <p:ph idx="7" type="pic"/>
          </p:nvPr>
        </p:nvSpPr>
        <p:spPr>
          <a:xfrm>
            <a:off x="4230028" y="2939564"/>
            <a:ext cx="838200" cy="9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9" name="Google Shape;59;p14"/>
          <p:cNvSpPr/>
          <p:nvPr>
            <p:ph idx="8" type="pic"/>
          </p:nvPr>
        </p:nvSpPr>
        <p:spPr>
          <a:xfrm>
            <a:off x="6962518" y="2939564"/>
            <a:ext cx="838200" cy="9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2927700"/>
            <a:ext cx="9144000" cy="2215800"/>
          </a:xfrm>
          <a:prstGeom prst="rect">
            <a:avLst/>
          </a:prstGeom>
          <a:solidFill>
            <a:srgbClr val="FFDE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ctrTitle"/>
          </p:nvPr>
        </p:nvSpPr>
        <p:spPr>
          <a:xfrm>
            <a:off x="494925" y="891100"/>
            <a:ext cx="6571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Використання асинхронних бібліотек</a:t>
            </a:r>
            <a:endParaRPr b="1" sz="3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25" y="320325"/>
            <a:ext cx="1033852" cy="26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4">
            <a:alphaModFix/>
          </a:blip>
          <a:srcRect b="20464" l="23082" r="0" t="0"/>
          <a:stretch/>
        </p:blipFill>
        <p:spPr>
          <a:xfrm>
            <a:off x="0" y="3248050"/>
            <a:ext cx="2579001" cy="18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ctrTitle"/>
          </p:nvPr>
        </p:nvSpPr>
        <p:spPr>
          <a:xfrm>
            <a:off x="494925" y="2983150"/>
            <a:ext cx="30198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Урок </a:t>
            </a:r>
            <a:r>
              <a:rPr b="1"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№3</a:t>
            </a:r>
            <a:endParaRPr b="1"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-5400000">
            <a:off x="7352903" y="-302987"/>
            <a:ext cx="1458551" cy="2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969775" y="1035600"/>
            <a:ext cx="73560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3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httpx дозволяє робити асинхронні HTTP-запити. httpx стає все більш популярним серед розробників, завдяки його легкості в використанні та ефективності у виконанні асинхронних запитів.</a:t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8" name="Google Shape;168;p25"/>
          <p:cNvGrpSpPr/>
          <p:nvPr/>
        </p:nvGrpSpPr>
        <p:grpSpPr>
          <a:xfrm>
            <a:off x="969784" y="504000"/>
            <a:ext cx="3267963" cy="531600"/>
            <a:chOff x="734573" y="109738"/>
            <a:chExt cx="1367291" cy="531600"/>
          </a:xfrm>
        </p:grpSpPr>
        <p:sp>
          <p:nvSpPr>
            <p:cNvPr id="169" name="Google Shape;169;p25"/>
            <p:cNvSpPr/>
            <p:nvPr/>
          </p:nvSpPr>
          <p:spPr>
            <a:xfrm>
              <a:off x="734573" y="209913"/>
              <a:ext cx="1332600" cy="371700"/>
            </a:xfrm>
            <a:prstGeom prst="roundRect">
              <a:avLst>
                <a:gd fmla="val 44614" name="adj"/>
              </a:avLst>
            </a:prstGeom>
            <a:solidFill>
              <a:srgbClr val="FFE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82626"/>
                </a:solidFill>
              </a:endParaRPr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769265" y="109738"/>
              <a:ext cx="13326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ru" sz="3000">
                  <a:solidFill>
                    <a:srgbClr val="28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httpx</a:t>
              </a:r>
              <a:endParaRPr b="1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4953931">
            <a:off x="-673747" y="3625888"/>
            <a:ext cx="1458551" cy="2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-5400000">
            <a:off x="7352903" y="-302987"/>
            <a:ext cx="1458551" cy="2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969775" y="1035600"/>
            <a:ext cx="73560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async def fetch_data():</a:t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async with httpx.AsyncClient() as client:</a:t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response = await client.get('https://goiteens.com/')</a:t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print(response.text)</a:t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asyncio.run(fetch_data())</a:t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8" name="Google Shape;178;p26"/>
          <p:cNvGrpSpPr/>
          <p:nvPr/>
        </p:nvGrpSpPr>
        <p:grpSpPr>
          <a:xfrm>
            <a:off x="969784" y="504000"/>
            <a:ext cx="3267963" cy="531600"/>
            <a:chOff x="734573" y="109738"/>
            <a:chExt cx="1367291" cy="531600"/>
          </a:xfrm>
        </p:grpSpPr>
        <p:sp>
          <p:nvSpPr>
            <p:cNvPr id="179" name="Google Shape;179;p26"/>
            <p:cNvSpPr/>
            <p:nvPr/>
          </p:nvSpPr>
          <p:spPr>
            <a:xfrm>
              <a:off x="734573" y="209913"/>
              <a:ext cx="1332600" cy="371700"/>
            </a:xfrm>
            <a:prstGeom prst="roundRect">
              <a:avLst>
                <a:gd fmla="val 44614" name="adj"/>
              </a:avLst>
            </a:prstGeom>
            <a:solidFill>
              <a:srgbClr val="FFE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82626"/>
                </a:solidFill>
              </a:endParaRPr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769265" y="109738"/>
              <a:ext cx="13326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ru" sz="3000">
                  <a:solidFill>
                    <a:srgbClr val="28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httpx</a:t>
              </a:r>
              <a:endParaRPr b="1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4953931">
            <a:off x="-673747" y="3625888"/>
            <a:ext cx="1458551" cy="2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-5400000">
            <a:off x="7352903" y="-302987"/>
            <a:ext cx="1458551" cy="2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969775" y="1035600"/>
            <a:ext cx="73560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Використовуючи бібліотеку aiomysql, можна реалізувати асинхронні запити до бази даних MySQL, що дозволить виконувати операції з даними ефективніше.</a:t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8" name="Google Shape;188;p27"/>
          <p:cNvGrpSpPr/>
          <p:nvPr/>
        </p:nvGrpSpPr>
        <p:grpSpPr>
          <a:xfrm>
            <a:off x="969784" y="504000"/>
            <a:ext cx="3267963" cy="531600"/>
            <a:chOff x="734573" y="109738"/>
            <a:chExt cx="1367291" cy="531600"/>
          </a:xfrm>
        </p:grpSpPr>
        <p:sp>
          <p:nvSpPr>
            <p:cNvPr id="189" name="Google Shape;189;p27"/>
            <p:cNvSpPr/>
            <p:nvPr/>
          </p:nvSpPr>
          <p:spPr>
            <a:xfrm>
              <a:off x="734573" y="209913"/>
              <a:ext cx="1332600" cy="371700"/>
            </a:xfrm>
            <a:prstGeom prst="roundRect">
              <a:avLst>
                <a:gd fmla="val 44614" name="adj"/>
              </a:avLst>
            </a:prstGeom>
            <a:solidFill>
              <a:srgbClr val="FFE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82626"/>
                </a:solidFill>
              </a:endParaRPr>
            </a:p>
          </p:txBody>
        </p:sp>
        <p:sp>
          <p:nvSpPr>
            <p:cNvPr id="190" name="Google Shape;190;p27"/>
            <p:cNvSpPr txBox="1"/>
            <p:nvPr/>
          </p:nvSpPr>
          <p:spPr>
            <a:xfrm>
              <a:off x="769265" y="109738"/>
              <a:ext cx="13326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ru" sz="3000">
                  <a:solidFill>
                    <a:srgbClr val="28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aiomysql</a:t>
              </a:r>
              <a:endParaRPr b="1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4953931">
            <a:off x="-673747" y="3625888"/>
            <a:ext cx="1458551" cy="2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-5400000">
            <a:off x="7352903" y="-302987"/>
            <a:ext cx="1458551" cy="2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969775" y="1035600"/>
            <a:ext cx="7356000" cy="4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async def main():</a:t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pool = await aiomysql.create_pool(...)</a:t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async with pool.acquire() as conn:</a:t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async with conn.cursor() as cur:</a:t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    await cur.execute("SELECT * FROM</a:t>
            </a: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your_table_name;")</a:t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    print(await cur.fetchall())</a:t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pool.close()</a:t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await pool.wait_closed()</a:t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8" name="Google Shape;198;p28"/>
          <p:cNvGrpSpPr/>
          <p:nvPr/>
        </p:nvGrpSpPr>
        <p:grpSpPr>
          <a:xfrm>
            <a:off x="969784" y="504000"/>
            <a:ext cx="3267963" cy="531600"/>
            <a:chOff x="734573" y="109738"/>
            <a:chExt cx="1367291" cy="531600"/>
          </a:xfrm>
        </p:grpSpPr>
        <p:sp>
          <p:nvSpPr>
            <p:cNvPr id="199" name="Google Shape;199;p28"/>
            <p:cNvSpPr/>
            <p:nvPr/>
          </p:nvSpPr>
          <p:spPr>
            <a:xfrm>
              <a:off x="734573" y="209913"/>
              <a:ext cx="1332600" cy="371700"/>
            </a:xfrm>
            <a:prstGeom prst="roundRect">
              <a:avLst>
                <a:gd fmla="val 44614" name="adj"/>
              </a:avLst>
            </a:prstGeom>
            <a:solidFill>
              <a:srgbClr val="FFE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82626"/>
                </a:solidFill>
              </a:endParaRPr>
            </a:p>
          </p:txBody>
        </p:sp>
        <p:sp>
          <p:nvSpPr>
            <p:cNvPr id="200" name="Google Shape;200;p28"/>
            <p:cNvSpPr txBox="1"/>
            <p:nvPr/>
          </p:nvSpPr>
          <p:spPr>
            <a:xfrm>
              <a:off x="769265" y="109738"/>
              <a:ext cx="13326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ru" sz="3000">
                  <a:solidFill>
                    <a:srgbClr val="28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aiomysql</a:t>
              </a:r>
              <a:endParaRPr b="1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4953931">
            <a:off x="-673747" y="3625888"/>
            <a:ext cx="1458551" cy="2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-892275" y="4057025"/>
            <a:ext cx="2117100" cy="2111400"/>
          </a:xfrm>
          <a:prstGeom prst="ellipse">
            <a:avLst/>
          </a:prstGeom>
          <a:solidFill>
            <a:srgbClr val="FFDE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7619" l="21050" r="35003" t="34436"/>
          <a:stretch/>
        </p:blipFill>
        <p:spPr>
          <a:xfrm>
            <a:off x="7715250" y="-707000"/>
            <a:ext cx="2425174" cy="22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15963"/>
            <a:ext cx="9144001" cy="35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00" y="4571775"/>
            <a:ext cx="1033852" cy="26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994350" y="380613"/>
            <a:ext cx="715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ru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b="1" lang="ru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омашнє завдання</a:t>
            </a:r>
            <a:endParaRPr b="1" sz="3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226" y="106779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230725" y="1230700"/>
            <a:ext cx="7638600" cy="3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Створіть асинхронний клієнт, який буде використовувати бібліотеку aiohttp для звернення до публічного API і отримання даних про користувачів(/users).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Використовуючи бібліотеку aiomysql, створіть асинхронну функцію, яка з'єднується з вашою базою даних MySQL і отримує інформацію про користувачів.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/>
        </p:nvSpPr>
        <p:spPr>
          <a:xfrm>
            <a:off x="994350" y="380613"/>
            <a:ext cx="715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ru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Додаткове д</a:t>
            </a:r>
            <a:r>
              <a:rPr b="1" lang="ru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омашнє завдання</a:t>
            </a:r>
            <a:endParaRPr b="1" sz="3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226" y="106779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230725" y="1230700"/>
            <a:ext cx="7638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Створіть асинхронні функції для додавання нового користувача та видалення старого.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FFDE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56874" l="4485" r="6696" t="16640"/>
          <a:stretch/>
        </p:blipFill>
        <p:spPr>
          <a:xfrm>
            <a:off x="25" y="3205325"/>
            <a:ext cx="9144000" cy="19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50" y="145775"/>
            <a:ext cx="1033852" cy="26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691775" y="0"/>
            <a:ext cx="1452225" cy="17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1522825" y="1164800"/>
            <a:ext cx="6098400" cy="2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6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увагу!</a:t>
            </a:r>
            <a:endParaRPr b="1" sz="6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6274677" y="0"/>
            <a:ext cx="2063400" cy="5143500"/>
          </a:xfrm>
          <a:prstGeom prst="rect">
            <a:avLst/>
          </a:prstGeom>
          <a:solidFill>
            <a:srgbClr val="FFCD1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7"/>
          <p:cNvGrpSpPr/>
          <p:nvPr/>
        </p:nvGrpSpPr>
        <p:grpSpPr>
          <a:xfrm>
            <a:off x="5538405" y="816211"/>
            <a:ext cx="3235466" cy="3752797"/>
            <a:chOff x="6476207" y="1085915"/>
            <a:chExt cx="4313955" cy="5003730"/>
          </a:xfrm>
        </p:grpSpPr>
        <p:sp>
          <p:nvSpPr>
            <p:cNvPr id="78" name="Google Shape;78;p17"/>
            <p:cNvSpPr/>
            <p:nvPr/>
          </p:nvSpPr>
          <p:spPr>
            <a:xfrm rot="9520680">
              <a:off x="6878246" y="5750826"/>
              <a:ext cx="286297" cy="296937"/>
            </a:xfrm>
            <a:prstGeom prst="triangle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 txBox="1"/>
            <p:nvPr/>
          </p:nvSpPr>
          <p:spPr>
            <a:xfrm rot="-1577253">
              <a:off x="10147946" y="3718806"/>
              <a:ext cx="526332" cy="646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700">
                  <a:solidFill>
                    <a:srgbClr val="FF3764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sz="2700">
                <a:solidFill>
                  <a:srgbClr val="FF37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17"/>
            <p:cNvGrpSpPr/>
            <p:nvPr/>
          </p:nvGrpSpPr>
          <p:grpSpPr>
            <a:xfrm>
              <a:off x="6476207" y="1085915"/>
              <a:ext cx="703500" cy="71732"/>
              <a:chOff x="5146523" y="2067611"/>
              <a:chExt cx="703500" cy="71732"/>
            </a:xfrm>
          </p:grpSpPr>
          <p:cxnSp>
            <p:nvCxnSpPr>
              <p:cNvPr id="81" name="Google Shape;81;p17"/>
              <p:cNvCxnSpPr/>
              <p:nvPr/>
            </p:nvCxnSpPr>
            <p:spPr>
              <a:xfrm>
                <a:off x="5146523" y="2067611"/>
                <a:ext cx="703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CD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7"/>
              <p:cNvCxnSpPr/>
              <p:nvPr/>
            </p:nvCxnSpPr>
            <p:spPr>
              <a:xfrm>
                <a:off x="5196052" y="2139343"/>
                <a:ext cx="408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CD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83" name="Google Shape;83;p17"/>
          <p:cNvCxnSpPr/>
          <p:nvPr/>
        </p:nvCxnSpPr>
        <p:spPr>
          <a:xfrm>
            <a:off x="363321" y="816197"/>
            <a:ext cx="3507600" cy="0"/>
          </a:xfrm>
          <a:prstGeom prst="straightConnector1">
            <a:avLst/>
          </a:prstGeom>
          <a:noFill/>
          <a:ln cap="flat" cmpd="sng" w="25400">
            <a:solidFill>
              <a:srgbClr val="FFCD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7"/>
          <p:cNvSpPr txBox="1"/>
          <p:nvPr/>
        </p:nvSpPr>
        <p:spPr>
          <a:xfrm>
            <a:off x="236875" y="185000"/>
            <a:ext cx="4857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28262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Цілі нашого заняття</a:t>
            </a:r>
            <a:endParaRPr sz="1900">
              <a:solidFill>
                <a:srgbClr val="28262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6" y="4826529"/>
            <a:ext cx="1062602" cy="27384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63325" y="927250"/>
            <a:ext cx="48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28262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Сьогодні ми....</a:t>
            </a:r>
            <a:endParaRPr sz="2500">
              <a:solidFill>
                <a:srgbClr val="28262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543" y="550975"/>
            <a:ext cx="3081682" cy="40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363325" y="1354300"/>
            <a:ext cx="58512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Використати асинхронні бібліотеки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Використати async/await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Подивитися на різницю між асинхронними та синхронними бібліотеками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Порівняємо асинхронні бібліотеки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Створимо базу даних mysql та використаємо її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4866575" y="1097550"/>
            <a:ext cx="2948100" cy="294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25" y="320325"/>
            <a:ext cx="1033852" cy="26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12426" r="0" t="0"/>
          <a:stretch/>
        </p:blipFill>
        <p:spPr>
          <a:xfrm flipH="1" rot="10800000">
            <a:off x="0" y="3997825"/>
            <a:ext cx="551925" cy="1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b="19320" l="44972" r="29217" t="39493"/>
          <a:stretch/>
        </p:blipFill>
        <p:spPr>
          <a:xfrm>
            <a:off x="7851025" y="3584250"/>
            <a:ext cx="1371001" cy="15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12426" r="0" t="0"/>
          <a:stretch/>
        </p:blipFill>
        <p:spPr>
          <a:xfrm flipH="1" rot="10800000">
            <a:off x="0" y="4249025"/>
            <a:ext cx="1021650" cy="2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021650" y="1559700"/>
            <a:ext cx="39423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Що таке база даних?</a:t>
            </a:r>
            <a:endParaRPr b="1" sz="3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7436650" y="160725"/>
            <a:ext cx="1553742" cy="1350162"/>
          </a:xfrm>
          <a:prstGeom prst="lightningBolt">
            <a:avLst/>
          </a:prstGeom>
          <a:solidFill>
            <a:srgbClr val="FFCD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12603" r="14753" t="0"/>
          <a:stretch/>
        </p:blipFill>
        <p:spPr>
          <a:xfrm>
            <a:off x="4830250" y="1533650"/>
            <a:ext cx="3020774" cy="2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-5400000">
            <a:off x="7581853" y="-348787"/>
            <a:ext cx="1458551" cy="2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732600" y="1035600"/>
            <a:ext cx="7007400" cy="4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Встановлюємо Mysql</a:t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https://dev.mysql.com/downloads/shell/</a:t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Запускаємо командний рядок MySQL, вводимо пароль.</a:t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mysql -u root -p</a:t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Створюємо нову базу даних:</a:t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CREATE DATABASE dbname;</a:t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" name="Google Shape;107;p19"/>
          <p:cNvGrpSpPr/>
          <p:nvPr/>
        </p:nvGrpSpPr>
        <p:grpSpPr>
          <a:xfrm>
            <a:off x="969772" y="463475"/>
            <a:ext cx="4397545" cy="531600"/>
            <a:chOff x="734568" y="69213"/>
            <a:chExt cx="1839900" cy="531600"/>
          </a:xfrm>
        </p:grpSpPr>
        <p:sp>
          <p:nvSpPr>
            <p:cNvPr id="108" name="Google Shape;108;p19"/>
            <p:cNvSpPr/>
            <p:nvPr/>
          </p:nvSpPr>
          <p:spPr>
            <a:xfrm>
              <a:off x="734568" y="209913"/>
              <a:ext cx="1839900" cy="371700"/>
            </a:xfrm>
            <a:prstGeom prst="roundRect">
              <a:avLst>
                <a:gd fmla="val 44614" name="adj"/>
              </a:avLst>
            </a:prstGeom>
            <a:solidFill>
              <a:srgbClr val="FFE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82626"/>
                </a:solidFill>
              </a:endParaRPr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743272" y="69213"/>
              <a:ext cx="1822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ru" sz="3000">
                  <a:solidFill>
                    <a:srgbClr val="28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Встановлення mysql</a:t>
              </a:r>
              <a:endParaRPr b="1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4866575" y="1097550"/>
            <a:ext cx="2948100" cy="294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25" y="320325"/>
            <a:ext cx="1033852" cy="26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12426" r="0" t="0"/>
          <a:stretch/>
        </p:blipFill>
        <p:spPr>
          <a:xfrm flipH="1" rot="10800000">
            <a:off x="0" y="3997825"/>
            <a:ext cx="551925" cy="1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19320" l="44972" r="29217" t="39493"/>
          <a:stretch/>
        </p:blipFill>
        <p:spPr>
          <a:xfrm>
            <a:off x="7851025" y="3584250"/>
            <a:ext cx="1371001" cy="15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12426" r="0" t="0"/>
          <a:stretch/>
        </p:blipFill>
        <p:spPr>
          <a:xfrm flipH="1" rot="10800000">
            <a:off x="0" y="4249025"/>
            <a:ext cx="1021650" cy="2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021650" y="1559700"/>
            <a:ext cx="39423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Які ви знаете бібліотеки в python?</a:t>
            </a:r>
            <a:endParaRPr b="1" sz="3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7436650" y="160725"/>
            <a:ext cx="1553742" cy="1350162"/>
          </a:xfrm>
          <a:prstGeom prst="lightningBolt">
            <a:avLst/>
          </a:prstGeom>
          <a:solidFill>
            <a:srgbClr val="FFCD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6">
            <a:alphaModFix/>
          </a:blip>
          <a:srcRect b="0" l="12603" r="14753" t="0"/>
          <a:stretch/>
        </p:blipFill>
        <p:spPr>
          <a:xfrm>
            <a:off x="4830250" y="1533650"/>
            <a:ext cx="3020774" cy="2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-5400000">
            <a:off x="7352903" y="-302987"/>
            <a:ext cx="1458551" cy="2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998975" y="1208100"/>
            <a:ext cx="75645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Асинхронні бібліотеки розроблені з метою оптимізації продуктивності додатків, зокрема за рахунок паралелізму завдань та зменшення часу очікування.</a:t>
            </a:r>
            <a:b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r = httpx.get('https://goiteens.com/')</a:t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r.text</a:t>
            </a:r>
            <a:endParaRPr sz="20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8" name="Google Shape;128;p21"/>
          <p:cNvGrpSpPr/>
          <p:nvPr/>
        </p:nvGrpSpPr>
        <p:grpSpPr>
          <a:xfrm>
            <a:off x="969784" y="504000"/>
            <a:ext cx="3267963" cy="531600"/>
            <a:chOff x="734573" y="109738"/>
            <a:chExt cx="1367291" cy="531600"/>
          </a:xfrm>
        </p:grpSpPr>
        <p:sp>
          <p:nvSpPr>
            <p:cNvPr id="129" name="Google Shape;129;p21"/>
            <p:cNvSpPr/>
            <p:nvPr/>
          </p:nvSpPr>
          <p:spPr>
            <a:xfrm>
              <a:off x="734573" y="209913"/>
              <a:ext cx="1332600" cy="371700"/>
            </a:xfrm>
            <a:prstGeom prst="roundRect">
              <a:avLst>
                <a:gd fmla="val 44614" name="adj"/>
              </a:avLst>
            </a:prstGeom>
            <a:solidFill>
              <a:srgbClr val="FFE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82626"/>
                </a:solidFill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769265" y="109738"/>
              <a:ext cx="13326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ru" sz="3000">
                  <a:solidFill>
                    <a:srgbClr val="28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Бібліотеки </a:t>
              </a:r>
              <a:endParaRPr b="1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4953931">
            <a:off x="-673747" y="3625888"/>
            <a:ext cx="1458551" cy="2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-5400000">
            <a:off x="7352903" y="-302987"/>
            <a:ext cx="1458551" cy="2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969775" y="1035600"/>
            <a:ext cx="81039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aiohttp - це передова бібліотека, яка надає можливість створювати асинхронні HTTP клієнт-серверні застосунки. Ця бібліотека використовує сучасні можливості Python, такі як async і await, для надання великої продуктивності та оптимального використання ресурсів, особливо при великій кількості одночасних запитів.</a:t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>
            <a:off x="969784" y="504000"/>
            <a:ext cx="3267963" cy="531600"/>
            <a:chOff x="734573" y="109738"/>
            <a:chExt cx="1367291" cy="531600"/>
          </a:xfrm>
        </p:grpSpPr>
        <p:sp>
          <p:nvSpPr>
            <p:cNvPr id="139" name="Google Shape;139;p22"/>
            <p:cNvSpPr/>
            <p:nvPr/>
          </p:nvSpPr>
          <p:spPr>
            <a:xfrm>
              <a:off x="734573" y="209913"/>
              <a:ext cx="1332600" cy="371700"/>
            </a:xfrm>
            <a:prstGeom prst="roundRect">
              <a:avLst>
                <a:gd fmla="val 44614" name="adj"/>
              </a:avLst>
            </a:prstGeom>
            <a:solidFill>
              <a:srgbClr val="FFE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82626"/>
                </a:solidFill>
              </a:endParaRPr>
            </a:p>
          </p:txBody>
        </p:sp>
        <p:sp>
          <p:nvSpPr>
            <p:cNvPr id="140" name="Google Shape;140;p22"/>
            <p:cNvSpPr txBox="1"/>
            <p:nvPr/>
          </p:nvSpPr>
          <p:spPr>
            <a:xfrm>
              <a:off x="769265" y="109738"/>
              <a:ext cx="13326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ru" sz="3000">
                  <a:solidFill>
                    <a:srgbClr val="28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aiohttp</a:t>
              </a:r>
              <a:endParaRPr b="1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4953931">
            <a:off x="-673747" y="3625888"/>
            <a:ext cx="1458551" cy="2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-5400000">
            <a:off x="7352903" y="-302987"/>
            <a:ext cx="1458551" cy="2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969775" y="1035600"/>
            <a:ext cx="81039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Використовуючи aiopg, розробники можуть ефективно використовувати можливості асинхронного програмування Python для взаємодії з цими системами управління базами даних без блокування основного потоку виконання.</a:t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8" name="Google Shape;148;p23"/>
          <p:cNvGrpSpPr/>
          <p:nvPr/>
        </p:nvGrpSpPr>
        <p:grpSpPr>
          <a:xfrm>
            <a:off x="969784" y="504000"/>
            <a:ext cx="3267963" cy="531600"/>
            <a:chOff x="734573" y="109738"/>
            <a:chExt cx="1367291" cy="531600"/>
          </a:xfrm>
        </p:grpSpPr>
        <p:sp>
          <p:nvSpPr>
            <p:cNvPr id="149" name="Google Shape;149;p23"/>
            <p:cNvSpPr/>
            <p:nvPr/>
          </p:nvSpPr>
          <p:spPr>
            <a:xfrm>
              <a:off x="734573" y="209913"/>
              <a:ext cx="1332600" cy="371700"/>
            </a:xfrm>
            <a:prstGeom prst="roundRect">
              <a:avLst>
                <a:gd fmla="val 44614" name="adj"/>
              </a:avLst>
            </a:prstGeom>
            <a:solidFill>
              <a:srgbClr val="FFE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82626"/>
                </a:solidFill>
              </a:endParaRPr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769265" y="109738"/>
              <a:ext cx="13326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ru" sz="3000">
                  <a:solidFill>
                    <a:srgbClr val="28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aiopg</a:t>
              </a:r>
              <a:endParaRPr b="1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4953931">
            <a:off x="-673747" y="3625888"/>
            <a:ext cx="1458551" cy="2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-5400000">
            <a:off x="7352903" y="-302987"/>
            <a:ext cx="1458551" cy="2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969775" y="1035600"/>
            <a:ext cx="81039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async def go():</a:t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async with aiopg.create_pool(DSN) as pool:</a:t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async with pool.acquire() as conn:</a:t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    async with conn.cursor() as cur:</a:t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await cur.execute("SELECT 1")</a:t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ret = await cur.fetchone()</a:t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print(ret)</a:t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rPr>
              <a:t>asyncio.run(go())</a:t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8262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8" name="Google Shape;158;p24"/>
          <p:cNvGrpSpPr/>
          <p:nvPr/>
        </p:nvGrpSpPr>
        <p:grpSpPr>
          <a:xfrm>
            <a:off x="969784" y="504000"/>
            <a:ext cx="3267963" cy="531600"/>
            <a:chOff x="734573" y="109738"/>
            <a:chExt cx="1367291" cy="531600"/>
          </a:xfrm>
        </p:grpSpPr>
        <p:sp>
          <p:nvSpPr>
            <p:cNvPr id="159" name="Google Shape;159;p24"/>
            <p:cNvSpPr/>
            <p:nvPr/>
          </p:nvSpPr>
          <p:spPr>
            <a:xfrm>
              <a:off x="734573" y="209913"/>
              <a:ext cx="1332600" cy="371700"/>
            </a:xfrm>
            <a:prstGeom prst="roundRect">
              <a:avLst>
                <a:gd fmla="val 44614" name="adj"/>
              </a:avLst>
            </a:prstGeom>
            <a:solidFill>
              <a:srgbClr val="FFE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82626"/>
                </a:solidFill>
              </a:endParaRPr>
            </a:p>
          </p:txBody>
        </p:sp>
        <p:sp>
          <p:nvSpPr>
            <p:cNvPr id="160" name="Google Shape;160;p24"/>
            <p:cNvSpPr txBox="1"/>
            <p:nvPr/>
          </p:nvSpPr>
          <p:spPr>
            <a:xfrm>
              <a:off x="769265" y="109738"/>
              <a:ext cx="13326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ru" sz="3000">
                  <a:solidFill>
                    <a:srgbClr val="28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aiopg</a:t>
              </a:r>
              <a:endParaRPr b="1" sz="3000">
                <a:solidFill>
                  <a:srgbClr val="28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1331" l="23084" r="34056" t="13322"/>
          <a:stretch/>
        </p:blipFill>
        <p:spPr>
          <a:xfrm flipH="1" rot="4953931">
            <a:off x="-673747" y="3625888"/>
            <a:ext cx="1458551" cy="2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