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0"/>
  </p:notesMasterIdLst>
  <p:sldIdLst>
    <p:sldId id="256" r:id="rId5"/>
    <p:sldId id="257" r:id="rId6"/>
    <p:sldId id="303" r:id="rId7"/>
    <p:sldId id="304" r:id="rId8"/>
    <p:sldId id="321" r:id="rId9"/>
    <p:sldId id="258" r:id="rId10"/>
    <p:sldId id="286" r:id="rId11"/>
    <p:sldId id="261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59" r:id="rId21"/>
    <p:sldId id="260" r:id="rId22"/>
    <p:sldId id="262" r:id="rId23"/>
    <p:sldId id="301" r:id="rId24"/>
    <p:sldId id="305" r:id="rId25"/>
    <p:sldId id="263" r:id="rId26"/>
    <p:sldId id="300" r:id="rId27"/>
    <p:sldId id="280" r:id="rId28"/>
    <p:sldId id="274" r:id="rId29"/>
    <p:sldId id="276" r:id="rId30"/>
    <p:sldId id="289" r:id="rId31"/>
    <p:sldId id="306" r:id="rId32"/>
    <p:sldId id="277" r:id="rId33"/>
    <p:sldId id="290" r:id="rId34"/>
    <p:sldId id="278" r:id="rId35"/>
    <p:sldId id="287" r:id="rId36"/>
    <p:sldId id="279" r:id="rId37"/>
    <p:sldId id="285" r:id="rId38"/>
    <p:sldId id="281" r:id="rId39"/>
    <p:sldId id="282" r:id="rId40"/>
    <p:sldId id="283" r:id="rId41"/>
    <p:sldId id="284" r:id="rId42"/>
    <p:sldId id="288" r:id="rId43"/>
    <p:sldId id="299" r:id="rId44"/>
    <p:sldId id="291" r:id="rId45"/>
    <p:sldId id="294" r:id="rId46"/>
    <p:sldId id="295" r:id="rId47"/>
    <p:sldId id="296" r:id="rId48"/>
    <p:sldId id="297" r:id="rId49"/>
    <p:sldId id="298" r:id="rId50"/>
    <p:sldId id="302" r:id="rId51"/>
    <p:sldId id="307" r:id="rId52"/>
    <p:sldId id="322" r:id="rId53"/>
    <p:sldId id="308" r:id="rId54"/>
    <p:sldId id="309" r:id="rId55"/>
    <p:sldId id="310" r:id="rId56"/>
    <p:sldId id="311" r:id="rId57"/>
    <p:sldId id="323" r:id="rId58"/>
    <p:sldId id="324" r:id="rId59"/>
    <p:sldId id="312" r:id="rId60"/>
    <p:sldId id="325" r:id="rId61"/>
    <p:sldId id="326" r:id="rId62"/>
    <p:sldId id="315" r:id="rId63"/>
    <p:sldId id="314" r:id="rId64"/>
    <p:sldId id="316" r:id="rId65"/>
    <p:sldId id="317" r:id="rId66"/>
    <p:sldId id="318" r:id="rId67"/>
    <p:sldId id="319" r:id="rId68"/>
    <p:sldId id="320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2D431-9A0E-5017-EEEC-873CD1421481}" v="8" dt="2023-03-15T12:11:43.208"/>
    <p1510:client id="{7F8DBBED-A0B4-439D-B751-0B6B3AF1CFB8}" v="40" dt="2023-03-07T17:11:29.089"/>
    <p1510:client id="{D5481C73-A890-41CA-B673-BFCBC7ECEBFE}" v="79" dt="2023-03-14T17:07:37.7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5" autoAdjust="0"/>
    <p:restoredTop sz="94660"/>
  </p:normalViewPr>
  <p:slideViewPr>
    <p:cSldViewPr snapToGrid="0">
      <p:cViewPr varScale="1">
        <p:scale>
          <a:sx n="90" d="100"/>
          <a:sy n="90" d="100"/>
        </p:scale>
        <p:origin x="2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75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C35F2-78BE-4749-88BD-9980F2329A4A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51D47-9739-46C4-A216-4178D46E3A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580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https://www.guru99.com/java-class-inheritance.html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51D47-9739-46C4-A216-4178D46E3AF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255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51D47-9739-46C4-A216-4178D46E3AF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11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FB7B-E32C-49F9-88B8-A302D3575BFC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C7BF-B411-4B3E-B829-E5F906972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03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FB7B-E32C-49F9-88B8-A302D3575BFC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C7BF-B411-4B3E-B829-E5F906972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64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FB7B-E32C-49F9-88B8-A302D3575BFC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C7BF-B411-4B3E-B829-E5F906972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40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FB7B-E32C-49F9-88B8-A302D3575BFC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C7BF-B411-4B3E-B829-E5F906972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58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FB7B-E32C-49F9-88B8-A302D3575BFC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C7BF-B411-4B3E-B829-E5F906972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9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FB7B-E32C-49F9-88B8-A302D3575BFC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C7BF-B411-4B3E-B829-E5F906972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30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FB7B-E32C-49F9-88B8-A302D3575BFC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C7BF-B411-4B3E-B829-E5F906972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05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FB7B-E32C-49F9-88B8-A302D3575BFC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C7BF-B411-4B3E-B829-E5F906972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38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FB7B-E32C-49F9-88B8-A302D3575BFC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C7BF-B411-4B3E-B829-E5F906972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26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FB7B-E32C-49F9-88B8-A302D3575BFC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C7BF-B411-4B3E-B829-E5F906972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36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FB7B-E32C-49F9-88B8-A302D3575BFC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C7BF-B411-4B3E-B829-E5F906972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7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4FB7B-E32C-49F9-88B8-A302D3575BFC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DC7BF-B411-4B3E-B829-E5F906972A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37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 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008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757" y="200723"/>
            <a:ext cx="8632844" cy="6329895"/>
          </a:xfrm>
          <a:prstGeom prst="rect">
            <a:avLst/>
          </a:prstGeom>
        </p:spPr>
      </p:pic>
      <p:sp>
        <p:nvSpPr>
          <p:cNvPr id="5" name="5-Point Star 4"/>
          <p:cNvSpPr/>
          <p:nvPr/>
        </p:nvSpPr>
        <p:spPr>
          <a:xfrm>
            <a:off x="9199756" y="490654"/>
            <a:ext cx="434897" cy="35683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16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673" y="245327"/>
            <a:ext cx="6733576" cy="652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8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74" y="256479"/>
            <a:ext cx="9294202" cy="611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2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Inheritance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451" y="2143661"/>
            <a:ext cx="6078867" cy="2179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9869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class Doctor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GB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class Surgeon extends Doctor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492" y="1825625"/>
            <a:ext cx="19716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00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Super Keyword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06325"/>
            <a:ext cx="10795660" cy="4351338"/>
          </a:xfrm>
        </p:spPr>
        <p:txBody>
          <a:bodyPr/>
          <a:lstStyle/>
          <a:p>
            <a:r>
              <a:rPr lang="en-GB" dirty="0"/>
              <a:t>The super keyword is similar to "this" keyword.</a:t>
            </a:r>
          </a:p>
          <a:p>
            <a:endParaRPr lang="en-GB" dirty="0"/>
          </a:p>
          <a:p>
            <a:r>
              <a:rPr lang="en-GB" dirty="0"/>
              <a:t>The keyword super can be used to access any data member or methods of the parent class.</a:t>
            </a:r>
          </a:p>
          <a:p>
            <a:endParaRPr lang="en-GB" dirty="0"/>
          </a:p>
          <a:p>
            <a:r>
              <a:rPr lang="en-GB" dirty="0"/>
              <a:t>Super keyword can be used at variable, method and constructor level.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223" y="4547437"/>
            <a:ext cx="3917868" cy="2007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9818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Medical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1825625"/>
            <a:ext cx="10855036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dirty="0"/>
              <a:t>We have a lot of repeated pieces of code in our Medical System: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3200" b="1" dirty="0"/>
              <a:t>Nurse &amp; Doctor: </a:t>
            </a:r>
            <a:r>
              <a:rPr lang="en-GB" sz="3200" dirty="0"/>
              <a:t>ID, </a:t>
            </a:r>
            <a:r>
              <a:rPr lang="en-GB" sz="3200" dirty="0" err="1"/>
              <a:t>regDate</a:t>
            </a:r>
            <a:r>
              <a:rPr lang="en-GB" sz="3200" dirty="0"/>
              <a:t>, name, email – getters &amp; setters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3200" b="1" dirty="0"/>
              <a:t>Hospital:</a:t>
            </a:r>
            <a:r>
              <a:rPr lang="en-GB" sz="3200" dirty="0"/>
              <a:t> 2 very similar </a:t>
            </a:r>
            <a:r>
              <a:rPr lang="en-GB" sz="3200" dirty="0" err="1"/>
              <a:t>Arraylists</a:t>
            </a:r>
            <a:r>
              <a:rPr lang="en-GB" sz="3200" dirty="0"/>
              <a:t> </a:t>
            </a:r>
            <a:r>
              <a:rPr lang="en-GB" sz="3200" dirty="0" err="1"/>
              <a:t>nurseList</a:t>
            </a:r>
            <a:r>
              <a:rPr lang="en-GB" sz="3200" dirty="0"/>
              <a:t> &amp; </a:t>
            </a:r>
            <a:r>
              <a:rPr lang="en-GB" sz="3200" dirty="0" err="1"/>
              <a:t>doctorList</a:t>
            </a:r>
            <a:r>
              <a:rPr lang="en-GB" sz="3200" dirty="0"/>
              <a:t> with very similar methods </a:t>
            </a:r>
            <a:r>
              <a:rPr lang="en-GB" sz="3200" dirty="0" err="1"/>
              <a:t>numberOfNurses</a:t>
            </a:r>
            <a:r>
              <a:rPr lang="en-GB" sz="3200" dirty="0"/>
              <a:t>(), </a:t>
            </a:r>
            <a:r>
              <a:rPr lang="en-GB" sz="3200" dirty="0" err="1"/>
              <a:t>numberOfDoctors</a:t>
            </a:r>
            <a:r>
              <a:rPr lang="en-GB" sz="3200" dirty="0"/>
              <a:t> etc.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3200" b="1" dirty="0" err="1"/>
              <a:t>MedicalSystem</a:t>
            </a:r>
            <a:r>
              <a:rPr lang="en-GB" sz="3200" b="1" dirty="0"/>
              <a:t>: </a:t>
            </a:r>
            <a:r>
              <a:rPr lang="en-GB" sz="3200" dirty="0"/>
              <a:t>very similar methods - </a:t>
            </a:r>
            <a:r>
              <a:rPr lang="en-GB" sz="3200" dirty="0" err="1"/>
              <a:t>addNurse</a:t>
            </a:r>
            <a:r>
              <a:rPr lang="en-GB" sz="3200" dirty="0"/>
              <a:t>() and </a:t>
            </a:r>
            <a:r>
              <a:rPr lang="en-GB" sz="3200" dirty="0" err="1"/>
              <a:t>addDoctor</a:t>
            </a:r>
            <a:r>
              <a:rPr lang="en-GB" sz="3200" dirty="0"/>
              <a:t>() etc.</a:t>
            </a:r>
          </a:p>
        </p:txBody>
      </p:sp>
    </p:spTree>
    <p:extLst>
      <p:ext uri="{BB962C8B-B14F-4D97-AF65-F5344CB8AC3E}">
        <p14:creationId xmlns:p14="http://schemas.microsoft.com/office/powerpoint/2010/main" val="136981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What do these 2 Classes have in common?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72" y="1583473"/>
            <a:ext cx="4914900" cy="502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573" y="1564423"/>
            <a:ext cx="49244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32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Things in Common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81" y="1564423"/>
            <a:ext cx="4914900" cy="502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573" y="1564423"/>
            <a:ext cx="4924425" cy="5048250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>
            <a:off x="2185639" y="2174488"/>
            <a:ext cx="3805934" cy="1115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85639" y="2479868"/>
            <a:ext cx="3805934" cy="1115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85639" y="2726726"/>
            <a:ext cx="3805934" cy="1115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85639" y="3043258"/>
            <a:ext cx="3805934" cy="1115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28081" y="3911621"/>
            <a:ext cx="1959363" cy="1295999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3197901" y="3926011"/>
            <a:ext cx="1959363" cy="1295999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5976357" y="3966148"/>
            <a:ext cx="1959363" cy="1295999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8446177" y="3966148"/>
            <a:ext cx="1959363" cy="1241471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838200" y="5931001"/>
            <a:ext cx="1959363" cy="467887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5925246" y="5946350"/>
            <a:ext cx="1959363" cy="467887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893857" y="6164944"/>
            <a:ext cx="2998226" cy="10534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153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Nurse &amp; Doctor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074" y="1248937"/>
            <a:ext cx="3033132" cy="492802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Shared Variables:</a:t>
            </a:r>
          </a:p>
          <a:p>
            <a:pPr lvl="1"/>
            <a:r>
              <a:rPr lang="en-IE" dirty="0"/>
              <a:t>ID </a:t>
            </a:r>
          </a:p>
          <a:p>
            <a:pPr lvl="1"/>
            <a:r>
              <a:rPr lang="en-IE" dirty="0" err="1"/>
              <a:t>regDate</a:t>
            </a:r>
            <a:endParaRPr lang="en-IE" dirty="0"/>
          </a:p>
          <a:p>
            <a:pPr lvl="1"/>
            <a:r>
              <a:rPr lang="en-IE" dirty="0"/>
              <a:t>name</a:t>
            </a:r>
          </a:p>
          <a:p>
            <a:pPr lvl="1"/>
            <a:r>
              <a:rPr lang="en-IE" dirty="0"/>
              <a:t>email</a:t>
            </a:r>
          </a:p>
          <a:p>
            <a:r>
              <a:rPr lang="en-GB" dirty="0"/>
              <a:t>Shared Methods:</a:t>
            </a:r>
          </a:p>
          <a:p>
            <a:pPr lvl="1"/>
            <a:r>
              <a:rPr lang="en-IE" dirty="0" err="1"/>
              <a:t>getID</a:t>
            </a:r>
            <a:r>
              <a:rPr lang="en-IE" dirty="0"/>
              <a:t>()</a:t>
            </a:r>
          </a:p>
          <a:p>
            <a:pPr lvl="1"/>
            <a:r>
              <a:rPr lang="en-IE" dirty="0" err="1"/>
              <a:t>getRegDate</a:t>
            </a:r>
            <a:r>
              <a:rPr lang="en-IE" dirty="0"/>
              <a:t>()</a:t>
            </a:r>
          </a:p>
          <a:p>
            <a:pPr lvl="1"/>
            <a:r>
              <a:rPr lang="en-IE" dirty="0" err="1"/>
              <a:t>getName</a:t>
            </a:r>
            <a:r>
              <a:rPr lang="en-IE" dirty="0"/>
              <a:t>()</a:t>
            </a:r>
          </a:p>
          <a:p>
            <a:pPr lvl="1"/>
            <a:r>
              <a:rPr lang="en-IE" dirty="0" err="1"/>
              <a:t>getEmail</a:t>
            </a:r>
            <a:r>
              <a:rPr lang="en-IE" dirty="0"/>
              <a:t>():String </a:t>
            </a:r>
          </a:p>
          <a:p>
            <a:pPr lvl="1"/>
            <a:r>
              <a:rPr lang="en-IE" dirty="0" err="1"/>
              <a:t>setID</a:t>
            </a:r>
            <a:r>
              <a:rPr lang="en-IE" dirty="0"/>
              <a:t>() </a:t>
            </a:r>
          </a:p>
          <a:p>
            <a:pPr lvl="1"/>
            <a:r>
              <a:rPr lang="en-IE" dirty="0" err="1"/>
              <a:t>setRegDate</a:t>
            </a:r>
            <a:r>
              <a:rPr lang="en-IE" dirty="0"/>
              <a:t>() </a:t>
            </a:r>
          </a:p>
          <a:p>
            <a:pPr lvl="1"/>
            <a:r>
              <a:rPr lang="en-IE" dirty="0" err="1"/>
              <a:t>setName</a:t>
            </a:r>
            <a:r>
              <a:rPr lang="en-IE" dirty="0"/>
              <a:t>() </a:t>
            </a:r>
          </a:p>
          <a:p>
            <a:pPr lvl="1"/>
            <a:r>
              <a:rPr lang="en-IE" dirty="0" err="1"/>
              <a:t>setEmail</a:t>
            </a:r>
            <a:r>
              <a:rPr lang="en-IE" dirty="0"/>
              <a:t>() </a:t>
            </a:r>
            <a:endParaRPr lang="en-GB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IE" dirty="0" err="1"/>
              <a:t>toString</a:t>
            </a:r>
            <a:r>
              <a:rPr lang="en-IE" dirty="0"/>
              <a:t>()</a:t>
            </a:r>
            <a:endParaRPr lang="en-GB" dirty="0"/>
          </a:p>
          <a:p>
            <a:endParaRPr lang="en-GB" dirty="0"/>
          </a:p>
        </p:txBody>
      </p:sp>
      <p:sp>
        <p:nvSpPr>
          <p:cNvPr id="4" name="Oval 3"/>
          <p:cNvSpPr/>
          <p:nvPr/>
        </p:nvSpPr>
        <p:spPr>
          <a:xfrm>
            <a:off x="5285678" y="2297151"/>
            <a:ext cx="3847171" cy="26985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All our Medical System Versions to-date have been replicating these variables and methods in Nurse and Doctor</a:t>
            </a:r>
          </a:p>
        </p:txBody>
      </p:sp>
    </p:spTree>
    <p:extLst>
      <p:ext uri="{BB962C8B-B14F-4D97-AF65-F5344CB8AC3E}">
        <p14:creationId xmlns:p14="http://schemas.microsoft.com/office/powerpoint/2010/main" val="235861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Inheritance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36" y="2215608"/>
            <a:ext cx="9181946" cy="1731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0478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Implementing Inheritance in Medical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We will create a </a:t>
            </a:r>
            <a:r>
              <a:rPr lang="en-GB" b="1" dirty="0"/>
              <a:t>Super Class (parent) </a:t>
            </a:r>
            <a:r>
              <a:rPr lang="en-GB" b="1" dirty="0" err="1"/>
              <a:t>MedicalProfessional</a:t>
            </a:r>
            <a:r>
              <a:rPr lang="en-GB" b="1" dirty="0"/>
              <a:t> </a:t>
            </a:r>
            <a:r>
              <a:rPr lang="en-GB" dirty="0"/>
              <a:t>which will contain the shared variables and methods we have outlines previously.</a:t>
            </a:r>
          </a:p>
          <a:p>
            <a:pPr algn="just"/>
            <a:r>
              <a:rPr lang="en-GB" dirty="0"/>
              <a:t>We will then create </a:t>
            </a:r>
            <a:r>
              <a:rPr lang="en-GB" b="1" dirty="0"/>
              <a:t>2 Sub Classes (child) Nurse and Doctor </a:t>
            </a:r>
            <a:r>
              <a:rPr lang="en-GB" dirty="0"/>
              <a:t>classes that will have access to all variables and methods in </a:t>
            </a:r>
            <a:r>
              <a:rPr lang="en-GB" b="1" dirty="0" err="1"/>
              <a:t>MedicalProfessional</a:t>
            </a:r>
            <a:r>
              <a:rPr lang="en-GB" dirty="0"/>
              <a:t> and have variables and methods unique to their class.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159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191" y="5863288"/>
            <a:ext cx="10515600" cy="660874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Nurse extends </a:t>
            </a:r>
            <a:r>
              <a:rPr lang="en-GB" dirty="0" err="1"/>
              <a:t>MedicalProfessional</a:t>
            </a:r>
            <a:endParaRPr lang="en-GB" dirty="0"/>
          </a:p>
          <a:p>
            <a:r>
              <a:rPr lang="en-GB" dirty="0"/>
              <a:t>Doctor extends </a:t>
            </a:r>
            <a:r>
              <a:rPr lang="en-GB" dirty="0" err="1"/>
              <a:t>MedicalProfessional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370118" y="140072"/>
            <a:ext cx="3218213" cy="2196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/>
              <a:t>MedicalProfessional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1589314" y="3445639"/>
            <a:ext cx="3218213" cy="143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Nurse</a:t>
            </a:r>
          </a:p>
        </p:txBody>
      </p:sp>
      <p:sp>
        <p:nvSpPr>
          <p:cNvPr id="6" name="Rectangle 5"/>
          <p:cNvSpPr/>
          <p:nvPr/>
        </p:nvSpPr>
        <p:spPr>
          <a:xfrm>
            <a:off x="7182592" y="3425311"/>
            <a:ext cx="3218213" cy="1566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Doctor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198420" y="2389702"/>
            <a:ext cx="2780805" cy="1055936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79225" y="2389702"/>
            <a:ext cx="2812473" cy="1035609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>
          <a:xfrm>
            <a:off x="1987066" y="361063"/>
            <a:ext cx="2125683" cy="113522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Super Class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4807527" y="3822526"/>
            <a:ext cx="1579418" cy="878774"/>
          </a:xfrm>
          <a:prstGeom prst="lef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 Class</a:t>
            </a:r>
          </a:p>
        </p:txBody>
      </p:sp>
      <p:sp>
        <p:nvSpPr>
          <p:cNvPr id="13" name="Right Arrow 12"/>
          <p:cNvSpPr/>
          <p:nvPr/>
        </p:nvSpPr>
        <p:spPr>
          <a:xfrm flipH="1">
            <a:off x="10598726" y="3739511"/>
            <a:ext cx="1466675" cy="93815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 Class</a:t>
            </a:r>
          </a:p>
        </p:txBody>
      </p:sp>
    </p:spTree>
    <p:extLst>
      <p:ext uri="{BB962C8B-B14F-4D97-AF65-F5344CB8AC3E}">
        <p14:creationId xmlns:p14="http://schemas.microsoft.com/office/powerpoint/2010/main" val="2899692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058" y="75774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Nurse &amp; Doctor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0722" y="1358591"/>
            <a:ext cx="3412272" cy="492802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dirty="0"/>
              <a:t>Nurse	</a:t>
            </a:r>
            <a:r>
              <a:rPr lang="en-GB" dirty="0"/>
              <a:t>	</a:t>
            </a:r>
          </a:p>
          <a:p>
            <a:r>
              <a:rPr lang="en-GB" dirty="0"/>
              <a:t>Unique Variable:</a:t>
            </a:r>
          </a:p>
          <a:p>
            <a:pPr lvl="1"/>
            <a:r>
              <a:rPr lang="en-IE" dirty="0" err="1"/>
              <a:t>nurseRegNo</a:t>
            </a:r>
            <a:endParaRPr lang="en-IE" dirty="0"/>
          </a:p>
          <a:p>
            <a:r>
              <a:rPr lang="en-GB" dirty="0"/>
              <a:t>Unique Methods:</a:t>
            </a:r>
          </a:p>
          <a:p>
            <a:pPr lvl="1"/>
            <a:r>
              <a:rPr lang="en-GB" dirty="0" err="1"/>
              <a:t>getNurseRegNo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setNurseRegNo</a:t>
            </a:r>
            <a:endParaRPr lang="en-GB" dirty="0"/>
          </a:p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84633" y="1315845"/>
            <a:ext cx="3010830" cy="49280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b="1" dirty="0"/>
              <a:t>Doctor</a:t>
            </a:r>
            <a:r>
              <a:rPr lang="en-GB" dirty="0"/>
              <a:t>	</a:t>
            </a:r>
          </a:p>
          <a:p>
            <a:r>
              <a:rPr lang="en-GB" dirty="0"/>
              <a:t>Unique Variable:</a:t>
            </a:r>
          </a:p>
          <a:p>
            <a:pPr lvl="1"/>
            <a:r>
              <a:rPr lang="en-IE" dirty="0"/>
              <a:t>specialism</a:t>
            </a:r>
          </a:p>
          <a:p>
            <a:r>
              <a:rPr lang="en-GB" dirty="0"/>
              <a:t>Unique Methods:</a:t>
            </a:r>
          </a:p>
          <a:p>
            <a:pPr lvl="1"/>
            <a:r>
              <a:rPr lang="en-GB" dirty="0" err="1"/>
              <a:t>getSpecialism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setSpecialism</a:t>
            </a:r>
            <a:r>
              <a:rPr lang="en-GB" dirty="0"/>
              <a:t>()</a:t>
            </a:r>
          </a:p>
          <a:p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9058" y="1358591"/>
            <a:ext cx="3033132" cy="492802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Shared Variables:</a:t>
            </a:r>
          </a:p>
          <a:p>
            <a:pPr lvl="1"/>
            <a:r>
              <a:rPr lang="en-IE" dirty="0"/>
              <a:t>ID </a:t>
            </a:r>
          </a:p>
          <a:p>
            <a:pPr lvl="1"/>
            <a:r>
              <a:rPr lang="en-IE" dirty="0" err="1"/>
              <a:t>regDate</a:t>
            </a:r>
            <a:endParaRPr lang="en-IE" dirty="0"/>
          </a:p>
          <a:p>
            <a:pPr lvl="1"/>
            <a:r>
              <a:rPr lang="en-IE" dirty="0"/>
              <a:t>name</a:t>
            </a:r>
          </a:p>
          <a:p>
            <a:pPr lvl="1"/>
            <a:r>
              <a:rPr lang="en-IE" dirty="0"/>
              <a:t>email</a:t>
            </a:r>
          </a:p>
          <a:p>
            <a:r>
              <a:rPr lang="en-GB" dirty="0"/>
              <a:t>Shared Methods:</a:t>
            </a:r>
          </a:p>
          <a:p>
            <a:pPr lvl="1"/>
            <a:r>
              <a:rPr lang="en-IE" dirty="0" err="1"/>
              <a:t>getID</a:t>
            </a:r>
            <a:r>
              <a:rPr lang="en-IE" dirty="0"/>
              <a:t>()</a:t>
            </a:r>
          </a:p>
          <a:p>
            <a:pPr lvl="1"/>
            <a:r>
              <a:rPr lang="en-IE" dirty="0" err="1"/>
              <a:t>getRegDate</a:t>
            </a:r>
            <a:r>
              <a:rPr lang="en-IE" dirty="0"/>
              <a:t>()</a:t>
            </a:r>
          </a:p>
          <a:p>
            <a:pPr lvl="1"/>
            <a:r>
              <a:rPr lang="en-IE" dirty="0" err="1"/>
              <a:t>getName</a:t>
            </a:r>
            <a:r>
              <a:rPr lang="en-IE" dirty="0"/>
              <a:t>()</a:t>
            </a:r>
          </a:p>
          <a:p>
            <a:pPr lvl="1"/>
            <a:r>
              <a:rPr lang="en-IE" dirty="0" err="1"/>
              <a:t>getEmail</a:t>
            </a:r>
            <a:r>
              <a:rPr lang="en-IE" dirty="0"/>
              <a:t>():String </a:t>
            </a:r>
          </a:p>
          <a:p>
            <a:pPr lvl="1"/>
            <a:r>
              <a:rPr lang="en-IE" dirty="0" err="1"/>
              <a:t>setID</a:t>
            </a:r>
            <a:r>
              <a:rPr lang="en-IE" dirty="0"/>
              <a:t>() </a:t>
            </a:r>
          </a:p>
          <a:p>
            <a:pPr lvl="1"/>
            <a:r>
              <a:rPr lang="en-IE" dirty="0" err="1"/>
              <a:t>setRegDate</a:t>
            </a:r>
            <a:r>
              <a:rPr lang="en-IE" dirty="0"/>
              <a:t>() </a:t>
            </a:r>
          </a:p>
          <a:p>
            <a:pPr lvl="1"/>
            <a:r>
              <a:rPr lang="en-IE" dirty="0" err="1"/>
              <a:t>setName</a:t>
            </a:r>
            <a:r>
              <a:rPr lang="en-IE" dirty="0"/>
              <a:t>() </a:t>
            </a:r>
          </a:p>
          <a:p>
            <a:pPr lvl="1"/>
            <a:r>
              <a:rPr lang="en-IE" dirty="0" err="1"/>
              <a:t>setEmail</a:t>
            </a:r>
            <a:r>
              <a:rPr lang="en-IE" dirty="0"/>
              <a:t>() </a:t>
            </a:r>
            <a:endParaRPr lang="en-GB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IE" dirty="0" err="1"/>
              <a:t>toString</a:t>
            </a:r>
            <a:r>
              <a:rPr lang="en-IE" dirty="0"/>
              <a:t>()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748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156030"/>
              </p:ext>
            </p:extLst>
          </p:nvPr>
        </p:nvGraphicFramePr>
        <p:xfrm>
          <a:off x="4555671" y="139494"/>
          <a:ext cx="4196443" cy="45157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96443">
                  <a:extLst>
                    <a:ext uri="{9D8B030D-6E8A-4147-A177-3AD203B41FA5}">
                      <a16:colId xmlns:a16="http://schemas.microsoft.com/office/drawing/2014/main" val="877266005"/>
                    </a:ext>
                  </a:extLst>
                </a:gridCol>
              </a:tblGrid>
              <a:tr h="358077">
                <a:tc>
                  <a:txBody>
                    <a:bodyPr/>
                    <a:lstStyle/>
                    <a:p>
                      <a:r>
                        <a:rPr lang="en-GB" sz="1600" dirty="0" err="1"/>
                        <a:t>MedicalProfessional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93989"/>
                  </a:ext>
                </a:extLst>
              </a:tr>
              <a:tr h="1147811">
                <a:tc>
                  <a:txBody>
                    <a:bodyPr/>
                    <a:lstStyle/>
                    <a:p>
                      <a:r>
                        <a:rPr lang="en-GB" sz="1600" dirty="0"/>
                        <a:t>String ID</a:t>
                      </a:r>
                    </a:p>
                    <a:p>
                      <a:r>
                        <a:rPr lang="en-GB" sz="1600" dirty="0"/>
                        <a:t>String </a:t>
                      </a:r>
                      <a:r>
                        <a:rPr lang="en-GB" sz="1600" dirty="0" err="1"/>
                        <a:t>regDate</a:t>
                      </a:r>
                      <a:endParaRPr lang="en-GB" sz="1600" dirty="0"/>
                    </a:p>
                    <a:p>
                      <a:r>
                        <a:rPr lang="en-GB" sz="1600" dirty="0"/>
                        <a:t>String name</a:t>
                      </a:r>
                    </a:p>
                    <a:p>
                      <a:r>
                        <a:rPr lang="en-GB" sz="1600" dirty="0"/>
                        <a:t>String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830824"/>
                  </a:ext>
                </a:extLst>
              </a:tr>
              <a:tr h="537702">
                <a:tc>
                  <a:txBody>
                    <a:bodyPr/>
                    <a:lstStyle/>
                    <a:p>
                      <a:r>
                        <a:rPr lang="en-GB" sz="1600" dirty="0" err="1"/>
                        <a:t>MedicalProfessional</a:t>
                      </a:r>
                      <a:r>
                        <a:rPr lang="en-GB" sz="1600" dirty="0"/>
                        <a:t>(String</a:t>
                      </a:r>
                      <a:r>
                        <a:rPr lang="en-GB" sz="1600" baseline="0" dirty="0"/>
                        <a:t>, String, String, String)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559116"/>
                  </a:ext>
                </a:extLst>
              </a:tr>
              <a:tr h="2472209">
                <a:tc>
                  <a:txBody>
                    <a:bodyPr/>
                    <a:lstStyle/>
                    <a:p>
                      <a:r>
                        <a:rPr lang="en-GB" sz="1600" dirty="0" err="1"/>
                        <a:t>getID</a:t>
                      </a:r>
                      <a:r>
                        <a:rPr lang="en-GB" sz="1600" dirty="0"/>
                        <a:t>():String</a:t>
                      </a:r>
                    </a:p>
                    <a:p>
                      <a:r>
                        <a:rPr lang="en-GB" sz="1600" dirty="0" err="1"/>
                        <a:t>getRegDate</a:t>
                      </a:r>
                      <a:r>
                        <a:rPr lang="en-GB" sz="1600" dirty="0"/>
                        <a:t>():String</a:t>
                      </a:r>
                    </a:p>
                    <a:p>
                      <a:r>
                        <a:rPr lang="en-GB" sz="1600" dirty="0" err="1"/>
                        <a:t>getName</a:t>
                      </a:r>
                      <a:r>
                        <a:rPr lang="en-GB" sz="1600" dirty="0"/>
                        <a:t>():String</a:t>
                      </a:r>
                    </a:p>
                    <a:p>
                      <a:r>
                        <a:rPr lang="en-GB" sz="1600" dirty="0" err="1"/>
                        <a:t>getEmail</a:t>
                      </a:r>
                      <a:r>
                        <a:rPr lang="en-GB" sz="1600" dirty="0"/>
                        <a:t>():String</a:t>
                      </a:r>
                    </a:p>
                    <a:p>
                      <a:r>
                        <a:rPr lang="en-GB" sz="1600" dirty="0" err="1"/>
                        <a:t>setID</a:t>
                      </a:r>
                      <a:r>
                        <a:rPr lang="en-GB" sz="1600" dirty="0"/>
                        <a:t>(String)</a:t>
                      </a:r>
                    </a:p>
                    <a:p>
                      <a:r>
                        <a:rPr lang="en-GB" sz="1600" dirty="0" err="1"/>
                        <a:t>setRegDate</a:t>
                      </a:r>
                      <a:r>
                        <a:rPr lang="en-GB" sz="1600" dirty="0"/>
                        <a:t>(String)</a:t>
                      </a:r>
                    </a:p>
                    <a:p>
                      <a:r>
                        <a:rPr lang="en-GB" sz="1600" dirty="0" err="1"/>
                        <a:t>setName</a:t>
                      </a:r>
                      <a:r>
                        <a:rPr lang="en-GB" sz="1600" dirty="0"/>
                        <a:t>(String)</a:t>
                      </a:r>
                    </a:p>
                    <a:p>
                      <a:r>
                        <a:rPr lang="en-GB" sz="1600" dirty="0" err="1"/>
                        <a:t>setEmail</a:t>
                      </a:r>
                      <a:r>
                        <a:rPr lang="en-GB" sz="1600" dirty="0"/>
                        <a:t>(String)</a:t>
                      </a:r>
                    </a:p>
                    <a:p>
                      <a:r>
                        <a:rPr lang="en-GB" sz="1600" dirty="0" err="1"/>
                        <a:t>toString</a:t>
                      </a:r>
                      <a:r>
                        <a:rPr lang="en-GB" sz="1600" dirty="0"/>
                        <a:t>():String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974973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390015"/>
              </p:ext>
            </p:extLst>
          </p:nvPr>
        </p:nvGraphicFramePr>
        <p:xfrm>
          <a:off x="231074" y="4775914"/>
          <a:ext cx="4196443" cy="19420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96443">
                  <a:extLst>
                    <a:ext uri="{9D8B030D-6E8A-4147-A177-3AD203B41FA5}">
                      <a16:colId xmlns:a16="http://schemas.microsoft.com/office/drawing/2014/main" val="877266005"/>
                    </a:ext>
                  </a:extLst>
                </a:gridCol>
              </a:tblGrid>
              <a:tr h="32357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93989"/>
                  </a:ext>
                </a:extLst>
              </a:tr>
              <a:tr h="324129">
                <a:tc>
                  <a:txBody>
                    <a:bodyPr/>
                    <a:lstStyle/>
                    <a:p>
                      <a:r>
                        <a:rPr lang="en-GB" sz="1600" dirty="0"/>
                        <a:t>String </a:t>
                      </a:r>
                      <a:r>
                        <a:rPr lang="en-GB" sz="1600" dirty="0" err="1"/>
                        <a:t>nurseRegNo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830824"/>
                  </a:ext>
                </a:extLst>
              </a:tr>
              <a:tr h="324129">
                <a:tc>
                  <a:txBody>
                    <a:bodyPr/>
                    <a:lstStyle/>
                    <a:p>
                      <a:r>
                        <a:rPr lang="en-GB" sz="1600" dirty="0"/>
                        <a:t>Nurse(String, String</a:t>
                      </a:r>
                      <a:r>
                        <a:rPr lang="en-GB" sz="1600" baseline="0" dirty="0"/>
                        <a:t>, String, String, String)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559116"/>
                  </a:ext>
                </a:extLst>
              </a:tr>
              <a:tr h="936247">
                <a:tc>
                  <a:txBody>
                    <a:bodyPr/>
                    <a:lstStyle/>
                    <a:p>
                      <a:r>
                        <a:rPr lang="en-GB" sz="1600" dirty="0" err="1"/>
                        <a:t>getNurseRegNo</a:t>
                      </a:r>
                      <a:r>
                        <a:rPr lang="en-GB" sz="1600" dirty="0"/>
                        <a:t>():String</a:t>
                      </a:r>
                    </a:p>
                    <a:p>
                      <a:r>
                        <a:rPr lang="en-GB" sz="1600" dirty="0" err="1"/>
                        <a:t>setNurseRegNo</a:t>
                      </a:r>
                      <a:r>
                        <a:rPr lang="en-GB" sz="1600" dirty="0"/>
                        <a:t>(String)</a:t>
                      </a:r>
                    </a:p>
                    <a:p>
                      <a:r>
                        <a:rPr lang="en-GB" sz="1600" dirty="0" err="1"/>
                        <a:t>toString</a:t>
                      </a:r>
                      <a:r>
                        <a:rPr lang="en-GB" sz="1600" dirty="0"/>
                        <a:t>():String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974973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456405"/>
              </p:ext>
            </p:extLst>
          </p:nvPr>
        </p:nvGraphicFramePr>
        <p:xfrm>
          <a:off x="7876804" y="4792642"/>
          <a:ext cx="4196443" cy="19086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96443">
                  <a:extLst>
                    <a:ext uri="{9D8B030D-6E8A-4147-A177-3AD203B41FA5}">
                      <a16:colId xmlns:a16="http://schemas.microsoft.com/office/drawing/2014/main" val="877266005"/>
                    </a:ext>
                  </a:extLst>
                </a:gridCol>
              </a:tblGrid>
              <a:tr h="29845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93989"/>
                  </a:ext>
                </a:extLst>
              </a:tr>
              <a:tr h="298457">
                <a:tc>
                  <a:txBody>
                    <a:bodyPr/>
                    <a:lstStyle/>
                    <a:p>
                      <a:r>
                        <a:rPr lang="en-GB" sz="1600" dirty="0"/>
                        <a:t>String specialism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830824"/>
                  </a:ext>
                </a:extLst>
              </a:tr>
              <a:tr h="298457">
                <a:tc>
                  <a:txBody>
                    <a:bodyPr/>
                    <a:lstStyle/>
                    <a:p>
                      <a:r>
                        <a:rPr lang="en-GB" sz="1600" dirty="0"/>
                        <a:t>Doctor(String, String</a:t>
                      </a:r>
                      <a:r>
                        <a:rPr lang="en-GB" sz="1600" baseline="0" dirty="0"/>
                        <a:t>, String, String, String)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559116"/>
                  </a:ext>
                </a:extLst>
              </a:tr>
              <a:tr h="902792">
                <a:tc>
                  <a:txBody>
                    <a:bodyPr/>
                    <a:lstStyle/>
                    <a:p>
                      <a:r>
                        <a:rPr lang="en-GB" sz="1600" dirty="0" err="1"/>
                        <a:t>getSpecialism</a:t>
                      </a:r>
                      <a:r>
                        <a:rPr lang="en-GB" sz="1600" dirty="0"/>
                        <a:t>():String</a:t>
                      </a:r>
                    </a:p>
                    <a:p>
                      <a:r>
                        <a:rPr lang="en-GB" sz="1600" dirty="0" err="1"/>
                        <a:t>setSpecialism</a:t>
                      </a:r>
                      <a:r>
                        <a:rPr lang="en-GB" sz="1600" dirty="0"/>
                        <a:t>(String)</a:t>
                      </a:r>
                    </a:p>
                    <a:p>
                      <a:r>
                        <a:rPr lang="en-GB" sz="1600" dirty="0" err="1"/>
                        <a:t>toString</a:t>
                      </a:r>
                      <a:r>
                        <a:rPr lang="en-GB" sz="1600" dirty="0"/>
                        <a:t>():String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974973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291938" y="3313216"/>
            <a:ext cx="2263733" cy="14794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8752114" y="3265714"/>
            <a:ext cx="1472541" cy="1510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88762" y="463138"/>
            <a:ext cx="1538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Super / Parent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1074" y="4285961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 / Child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71998" y="4354636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 / Child</a:t>
            </a:r>
          </a:p>
        </p:txBody>
      </p:sp>
    </p:spTree>
    <p:extLst>
      <p:ext uri="{BB962C8B-B14F-4D97-AF65-F5344CB8AC3E}">
        <p14:creationId xmlns:p14="http://schemas.microsoft.com/office/powerpoint/2010/main" val="3062216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28" y="122327"/>
            <a:ext cx="7838468" cy="6409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289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416" y="3474604"/>
            <a:ext cx="3412272" cy="311620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dirty="0"/>
              <a:t>Nurse	</a:t>
            </a: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// Variable:</a:t>
            </a:r>
          </a:p>
          <a:p>
            <a:pPr lvl="1"/>
            <a:r>
              <a:rPr lang="en-IE" dirty="0" err="1"/>
              <a:t>nurseRegNo</a:t>
            </a:r>
            <a:endParaRPr lang="en-IE" dirty="0"/>
          </a:p>
          <a:p>
            <a:pPr marL="0" indent="0">
              <a:buNone/>
            </a:pPr>
            <a:r>
              <a:rPr lang="en-GB" dirty="0"/>
              <a:t>// Methods:</a:t>
            </a:r>
          </a:p>
          <a:p>
            <a:pPr lvl="1"/>
            <a:r>
              <a:rPr lang="en-GB" dirty="0" err="1"/>
              <a:t>getNurseRegNo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setNurseRegNo</a:t>
            </a:r>
            <a:endParaRPr lang="en-GB" dirty="0"/>
          </a:p>
          <a:p>
            <a:pPr lvl="1"/>
            <a:r>
              <a:rPr lang="en-IE" dirty="0" err="1"/>
              <a:t>toString</a:t>
            </a:r>
            <a:r>
              <a:rPr lang="en-IE" dirty="0"/>
              <a:t>()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9640" y="3648070"/>
            <a:ext cx="3010830" cy="27692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b="1" dirty="0"/>
              <a:t>Doctor</a:t>
            </a: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// Variable:</a:t>
            </a:r>
          </a:p>
          <a:p>
            <a:pPr lvl="1"/>
            <a:r>
              <a:rPr lang="en-IE" dirty="0"/>
              <a:t>specialism</a:t>
            </a:r>
          </a:p>
          <a:p>
            <a:pPr marL="0" indent="0">
              <a:buNone/>
            </a:pPr>
            <a:r>
              <a:rPr lang="en-GB" dirty="0"/>
              <a:t>// Methods:</a:t>
            </a:r>
          </a:p>
          <a:p>
            <a:pPr lvl="1"/>
            <a:r>
              <a:rPr lang="en-GB" dirty="0" err="1"/>
              <a:t>getSpecialism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setSpecialism</a:t>
            </a:r>
            <a:r>
              <a:rPr lang="en-GB" dirty="0"/>
              <a:t>()</a:t>
            </a:r>
          </a:p>
          <a:p>
            <a:pPr lvl="1"/>
            <a:r>
              <a:rPr lang="en-IE" dirty="0" err="1"/>
              <a:t>toString</a:t>
            </a:r>
            <a:r>
              <a:rPr lang="en-IE" dirty="0"/>
              <a:t>()</a:t>
            </a:r>
            <a:endParaRPr lang="en-GB" dirty="0"/>
          </a:p>
          <a:p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00292" y="277936"/>
            <a:ext cx="3033132" cy="492802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err="1"/>
              <a:t>MedicalProfessional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//Variables:</a:t>
            </a:r>
          </a:p>
          <a:p>
            <a:pPr lvl="1"/>
            <a:r>
              <a:rPr lang="en-IE" dirty="0"/>
              <a:t>ID </a:t>
            </a:r>
          </a:p>
          <a:p>
            <a:pPr lvl="1"/>
            <a:r>
              <a:rPr lang="en-IE" dirty="0" err="1"/>
              <a:t>regDate</a:t>
            </a:r>
            <a:endParaRPr lang="en-IE" dirty="0"/>
          </a:p>
          <a:p>
            <a:pPr lvl="1"/>
            <a:r>
              <a:rPr lang="en-IE" dirty="0"/>
              <a:t>name</a:t>
            </a:r>
          </a:p>
          <a:p>
            <a:pPr lvl="1"/>
            <a:r>
              <a:rPr lang="en-IE" dirty="0"/>
              <a:t>email</a:t>
            </a:r>
          </a:p>
          <a:p>
            <a:pPr marL="0" indent="0">
              <a:buNone/>
            </a:pPr>
            <a:r>
              <a:rPr lang="en-GB" dirty="0"/>
              <a:t>//Methods:</a:t>
            </a:r>
          </a:p>
          <a:p>
            <a:pPr lvl="1"/>
            <a:r>
              <a:rPr lang="en-IE" dirty="0" err="1"/>
              <a:t>getID</a:t>
            </a:r>
            <a:r>
              <a:rPr lang="en-IE" dirty="0"/>
              <a:t>()</a:t>
            </a:r>
          </a:p>
          <a:p>
            <a:pPr lvl="1"/>
            <a:r>
              <a:rPr lang="en-IE" dirty="0" err="1"/>
              <a:t>getRegDate</a:t>
            </a:r>
            <a:r>
              <a:rPr lang="en-IE" dirty="0"/>
              <a:t>()</a:t>
            </a:r>
          </a:p>
          <a:p>
            <a:pPr lvl="1"/>
            <a:r>
              <a:rPr lang="en-IE" dirty="0" err="1"/>
              <a:t>getName</a:t>
            </a:r>
            <a:r>
              <a:rPr lang="en-IE" dirty="0"/>
              <a:t>()</a:t>
            </a:r>
          </a:p>
          <a:p>
            <a:pPr lvl="1"/>
            <a:r>
              <a:rPr lang="en-IE" dirty="0" err="1"/>
              <a:t>getEmail</a:t>
            </a:r>
            <a:r>
              <a:rPr lang="en-IE" dirty="0"/>
              <a:t>():String </a:t>
            </a:r>
          </a:p>
          <a:p>
            <a:pPr lvl="1"/>
            <a:r>
              <a:rPr lang="en-IE" dirty="0" err="1"/>
              <a:t>setID</a:t>
            </a:r>
            <a:r>
              <a:rPr lang="en-IE" dirty="0"/>
              <a:t>() </a:t>
            </a:r>
          </a:p>
          <a:p>
            <a:pPr lvl="1"/>
            <a:r>
              <a:rPr lang="en-IE" dirty="0" err="1"/>
              <a:t>setRegDate</a:t>
            </a:r>
            <a:r>
              <a:rPr lang="en-IE" dirty="0"/>
              <a:t>() </a:t>
            </a:r>
          </a:p>
          <a:p>
            <a:pPr lvl="1"/>
            <a:r>
              <a:rPr lang="en-IE" dirty="0" err="1"/>
              <a:t>setName</a:t>
            </a:r>
            <a:r>
              <a:rPr lang="en-IE" dirty="0"/>
              <a:t>() </a:t>
            </a:r>
          </a:p>
          <a:p>
            <a:pPr lvl="1"/>
            <a:r>
              <a:rPr lang="en-IE" dirty="0" err="1"/>
              <a:t>setEmail</a:t>
            </a:r>
            <a:r>
              <a:rPr lang="en-IE" dirty="0"/>
              <a:t>() </a:t>
            </a:r>
            <a:endParaRPr lang="en-GB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IE" dirty="0" err="1"/>
              <a:t>toString</a:t>
            </a:r>
            <a:r>
              <a:rPr lang="en-IE" dirty="0"/>
              <a:t>()</a:t>
            </a:r>
            <a:endParaRPr lang="en-GB" dirty="0"/>
          </a:p>
          <a:p>
            <a:endParaRPr lang="en-GB" dirty="0"/>
          </a:p>
        </p:txBody>
      </p:sp>
      <p:sp>
        <p:nvSpPr>
          <p:cNvPr id="7" name="Right Arrow 6"/>
          <p:cNvSpPr/>
          <p:nvPr/>
        </p:nvSpPr>
        <p:spPr>
          <a:xfrm>
            <a:off x="1555668" y="277936"/>
            <a:ext cx="2125683" cy="1135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Super Class</a:t>
            </a:r>
          </a:p>
        </p:txBody>
      </p:sp>
      <p:sp>
        <p:nvSpPr>
          <p:cNvPr id="8" name="Left Arrow 7"/>
          <p:cNvSpPr/>
          <p:nvPr/>
        </p:nvSpPr>
        <p:spPr>
          <a:xfrm>
            <a:off x="3815177" y="5479187"/>
            <a:ext cx="1579418" cy="8787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 Class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7014502" y="5479187"/>
            <a:ext cx="1353787" cy="9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Sub Class</a:t>
            </a:r>
          </a:p>
        </p:txBody>
      </p:sp>
      <p:cxnSp>
        <p:nvCxnSpPr>
          <p:cNvPr id="11" name="Straight Arrow Connector 10"/>
          <p:cNvCxnSpPr>
            <a:stCxn id="6" idx="1"/>
            <a:endCxn id="3" idx="0"/>
          </p:cNvCxnSpPr>
          <p:nvPr/>
        </p:nvCxnSpPr>
        <p:spPr>
          <a:xfrm flipH="1">
            <a:off x="2068552" y="2741949"/>
            <a:ext cx="2131740" cy="73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5" idx="0"/>
          </p:cNvCxnSpPr>
          <p:nvPr/>
        </p:nvCxnSpPr>
        <p:spPr>
          <a:xfrm>
            <a:off x="7233424" y="2741949"/>
            <a:ext cx="2641631" cy="90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554239" y="439387"/>
            <a:ext cx="2782641" cy="23025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Doctor and Nurse have the variables and methods of </a:t>
            </a:r>
            <a:r>
              <a:rPr lang="en-GB" dirty="0" err="1">
                <a:solidFill>
                  <a:srgbClr val="FF0000"/>
                </a:solidFill>
              </a:rPr>
              <a:t>MedicalProfessional</a:t>
            </a:r>
            <a:r>
              <a:rPr lang="en-GB" dirty="0">
                <a:solidFill>
                  <a:srgbClr val="FF0000"/>
                </a:solidFill>
              </a:rPr>
              <a:t> and have some unique to themselves.</a:t>
            </a:r>
          </a:p>
        </p:txBody>
      </p:sp>
    </p:spTree>
    <p:extLst>
      <p:ext uri="{BB962C8B-B14F-4D97-AF65-F5344CB8AC3E}">
        <p14:creationId xmlns:p14="http://schemas.microsoft.com/office/powerpoint/2010/main" val="3605500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416" y="3474604"/>
            <a:ext cx="3065600" cy="311620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dirty="0"/>
              <a:t>Nurse	</a:t>
            </a: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// Variable:</a:t>
            </a:r>
          </a:p>
          <a:p>
            <a:pPr lvl="1"/>
            <a:r>
              <a:rPr lang="en-IE" dirty="0" err="1"/>
              <a:t>nurseRegNo</a:t>
            </a:r>
            <a:endParaRPr lang="en-IE" dirty="0"/>
          </a:p>
          <a:p>
            <a:pPr marL="0" indent="0">
              <a:buNone/>
            </a:pPr>
            <a:r>
              <a:rPr lang="en-GB" dirty="0"/>
              <a:t>// Methods:</a:t>
            </a:r>
          </a:p>
          <a:p>
            <a:pPr lvl="1"/>
            <a:r>
              <a:rPr lang="en-GB" dirty="0" err="1"/>
              <a:t>getNurseRegNo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setNurseRegNo</a:t>
            </a:r>
            <a:endParaRPr lang="en-GB" dirty="0"/>
          </a:p>
          <a:p>
            <a:pPr lvl="1"/>
            <a:r>
              <a:rPr lang="en-IE" dirty="0" err="1"/>
              <a:t>toString</a:t>
            </a:r>
            <a:r>
              <a:rPr lang="en-IE" dirty="0"/>
              <a:t>()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69640" y="3648070"/>
            <a:ext cx="3010830" cy="27692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b="1" dirty="0"/>
              <a:t>Doctor</a:t>
            </a: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dirty="0"/>
              <a:t>// Variable:</a:t>
            </a:r>
          </a:p>
          <a:p>
            <a:pPr lvl="1"/>
            <a:r>
              <a:rPr lang="en-IE" dirty="0"/>
              <a:t>specialism</a:t>
            </a:r>
          </a:p>
          <a:p>
            <a:pPr marL="0" indent="0">
              <a:buNone/>
            </a:pPr>
            <a:r>
              <a:rPr lang="en-GB" dirty="0"/>
              <a:t>// Methods:</a:t>
            </a:r>
          </a:p>
          <a:p>
            <a:pPr lvl="1"/>
            <a:r>
              <a:rPr lang="en-GB" dirty="0" err="1"/>
              <a:t>getSpecialism</a:t>
            </a:r>
            <a:r>
              <a:rPr lang="en-GB" dirty="0"/>
              <a:t>()</a:t>
            </a:r>
          </a:p>
          <a:p>
            <a:pPr lvl="1"/>
            <a:r>
              <a:rPr lang="en-GB" dirty="0" err="1"/>
              <a:t>setSpecialism</a:t>
            </a:r>
            <a:r>
              <a:rPr lang="en-GB" dirty="0"/>
              <a:t>()</a:t>
            </a:r>
          </a:p>
          <a:p>
            <a:pPr lvl="1"/>
            <a:r>
              <a:rPr lang="en-IE" dirty="0" err="1"/>
              <a:t>toString</a:t>
            </a:r>
            <a:r>
              <a:rPr lang="en-IE" dirty="0"/>
              <a:t>()</a:t>
            </a:r>
            <a:endParaRPr lang="en-GB" dirty="0"/>
          </a:p>
          <a:p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00292" y="277936"/>
            <a:ext cx="3033132" cy="492802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err="1"/>
              <a:t>MedicalProfessional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//Variables:</a:t>
            </a:r>
          </a:p>
          <a:p>
            <a:pPr lvl="1"/>
            <a:r>
              <a:rPr lang="en-IE" dirty="0"/>
              <a:t>ID </a:t>
            </a:r>
          </a:p>
          <a:p>
            <a:pPr lvl="1"/>
            <a:r>
              <a:rPr lang="en-IE" dirty="0" err="1"/>
              <a:t>regDate</a:t>
            </a:r>
            <a:endParaRPr lang="en-IE" dirty="0"/>
          </a:p>
          <a:p>
            <a:pPr lvl="1"/>
            <a:r>
              <a:rPr lang="en-IE" dirty="0"/>
              <a:t>name</a:t>
            </a:r>
          </a:p>
          <a:p>
            <a:pPr lvl="1"/>
            <a:r>
              <a:rPr lang="en-IE" dirty="0"/>
              <a:t>email</a:t>
            </a:r>
          </a:p>
          <a:p>
            <a:pPr marL="0" indent="0">
              <a:buNone/>
            </a:pPr>
            <a:r>
              <a:rPr lang="en-GB" dirty="0"/>
              <a:t>//Methods:</a:t>
            </a:r>
          </a:p>
          <a:p>
            <a:pPr lvl="1"/>
            <a:r>
              <a:rPr lang="en-IE" dirty="0" err="1"/>
              <a:t>getID</a:t>
            </a:r>
            <a:r>
              <a:rPr lang="en-IE" dirty="0"/>
              <a:t>()</a:t>
            </a:r>
          </a:p>
          <a:p>
            <a:pPr lvl="1"/>
            <a:r>
              <a:rPr lang="en-IE" dirty="0" err="1"/>
              <a:t>getRegDate</a:t>
            </a:r>
            <a:r>
              <a:rPr lang="en-IE" dirty="0"/>
              <a:t>()</a:t>
            </a:r>
          </a:p>
          <a:p>
            <a:pPr lvl="1"/>
            <a:r>
              <a:rPr lang="en-IE" dirty="0" err="1"/>
              <a:t>getName</a:t>
            </a:r>
            <a:r>
              <a:rPr lang="en-IE" dirty="0"/>
              <a:t>()</a:t>
            </a:r>
          </a:p>
          <a:p>
            <a:pPr lvl="1"/>
            <a:r>
              <a:rPr lang="en-IE" dirty="0" err="1"/>
              <a:t>getEmail</a:t>
            </a:r>
            <a:r>
              <a:rPr lang="en-IE" dirty="0"/>
              <a:t>():String </a:t>
            </a:r>
          </a:p>
          <a:p>
            <a:pPr lvl="1"/>
            <a:r>
              <a:rPr lang="en-IE" dirty="0" err="1"/>
              <a:t>setID</a:t>
            </a:r>
            <a:r>
              <a:rPr lang="en-IE" dirty="0"/>
              <a:t>() </a:t>
            </a:r>
          </a:p>
          <a:p>
            <a:pPr lvl="1"/>
            <a:r>
              <a:rPr lang="en-IE" dirty="0" err="1"/>
              <a:t>setRegDate</a:t>
            </a:r>
            <a:r>
              <a:rPr lang="en-IE" dirty="0"/>
              <a:t>() </a:t>
            </a:r>
          </a:p>
          <a:p>
            <a:pPr lvl="1"/>
            <a:r>
              <a:rPr lang="en-IE" dirty="0" err="1"/>
              <a:t>setName</a:t>
            </a:r>
            <a:r>
              <a:rPr lang="en-IE" dirty="0"/>
              <a:t>() </a:t>
            </a:r>
          </a:p>
          <a:p>
            <a:pPr lvl="1"/>
            <a:r>
              <a:rPr lang="en-IE" dirty="0" err="1"/>
              <a:t>setEmail</a:t>
            </a:r>
            <a:r>
              <a:rPr lang="en-IE" dirty="0"/>
              <a:t>() </a:t>
            </a:r>
            <a:endParaRPr lang="en-GB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IE" dirty="0" err="1"/>
              <a:t>toString</a:t>
            </a:r>
            <a:r>
              <a:rPr lang="en-IE" dirty="0"/>
              <a:t>()</a:t>
            </a:r>
            <a:endParaRPr lang="en-GB" dirty="0"/>
          </a:p>
          <a:p>
            <a:endParaRPr lang="en-GB" dirty="0"/>
          </a:p>
        </p:txBody>
      </p:sp>
      <p:sp>
        <p:nvSpPr>
          <p:cNvPr id="7" name="Right Arrow 6"/>
          <p:cNvSpPr/>
          <p:nvPr/>
        </p:nvSpPr>
        <p:spPr>
          <a:xfrm>
            <a:off x="1555668" y="277936"/>
            <a:ext cx="2125683" cy="1135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Parent Class</a:t>
            </a:r>
          </a:p>
        </p:txBody>
      </p:sp>
      <p:sp>
        <p:nvSpPr>
          <p:cNvPr id="8" name="Left Arrow 7"/>
          <p:cNvSpPr/>
          <p:nvPr/>
        </p:nvSpPr>
        <p:spPr>
          <a:xfrm>
            <a:off x="3428016" y="5499230"/>
            <a:ext cx="1579418" cy="87877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Child Class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899564" y="5479187"/>
            <a:ext cx="1468725" cy="938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Child Class</a:t>
            </a:r>
          </a:p>
        </p:txBody>
      </p:sp>
      <p:cxnSp>
        <p:nvCxnSpPr>
          <p:cNvPr id="11" name="Straight Arrow Connector 10"/>
          <p:cNvCxnSpPr>
            <a:stCxn id="6" idx="1"/>
            <a:endCxn id="3" idx="0"/>
          </p:cNvCxnSpPr>
          <p:nvPr/>
        </p:nvCxnSpPr>
        <p:spPr>
          <a:xfrm flipH="1">
            <a:off x="2068552" y="2741949"/>
            <a:ext cx="2131740" cy="73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5" idx="0"/>
          </p:cNvCxnSpPr>
          <p:nvPr/>
        </p:nvCxnSpPr>
        <p:spPr>
          <a:xfrm>
            <a:off x="7233424" y="2741949"/>
            <a:ext cx="2641631" cy="90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674296" y="2625546"/>
            <a:ext cx="93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Extends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585" y="2612420"/>
            <a:ext cx="93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Extends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8785" y="5600408"/>
            <a:ext cx="1990663" cy="92333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Inherit parent class variables and methods</a:t>
            </a:r>
          </a:p>
        </p:txBody>
      </p:sp>
    </p:spTree>
    <p:extLst>
      <p:ext uri="{BB962C8B-B14F-4D97-AF65-F5344CB8AC3E}">
        <p14:creationId xmlns:p14="http://schemas.microsoft.com/office/powerpoint/2010/main" val="1321416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Super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Super Class declares the: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Constructor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Methods</a:t>
            </a:r>
          </a:p>
          <a:p>
            <a:r>
              <a:rPr lang="en-GB" dirty="0"/>
              <a:t>That are generic and that will be shared / inherited by all Sub Classes</a:t>
            </a:r>
          </a:p>
        </p:txBody>
      </p:sp>
    </p:spTree>
    <p:extLst>
      <p:ext uri="{BB962C8B-B14F-4D97-AF65-F5344CB8AC3E}">
        <p14:creationId xmlns:p14="http://schemas.microsoft.com/office/powerpoint/2010/main" val="3440306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50" y="1270597"/>
            <a:ext cx="6516210" cy="3918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559" y="3828205"/>
            <a:ext cx="9425701" cy="248369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2173184" y="2933205"/>
            <a:ext cx="1852551" cy="27550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50399" y="717837"/>
            <a:ext cx="2111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Super Class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7980" y="3230057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Sub Class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589158" y="1477289"/>
            <a:ext cx="2615079" cy="23417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295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Super Class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2" y="1472478"/>
            <a:ext cx="6516210" cy="3918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991" y="1027906"/>
            <a:ext cx="2720749" cy="3491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5079" y="2079903"/>
            <a:ext cx="3124200" cy="3629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7441" y="5152180"/>
            <a:ext cx="4713117" cy="1705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579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5527" y="676028"/>
            <a:ext cx="11720946" cy="5680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IE" dirty="0"/>
              <a:t>One of the greatest benefits of the Object approach to programming is that it offers the opportunity for us to </a:t>
            </a:r>
            <a:r>
              <a:rPr lang="en-IE" b="1" dirty="0"/>
              <a:t>REUSE</a:t>
            </a:r>
            <a:r>
              <a:rPr lang="en-IE" dirty="0"/>
              <a:t> classes that already have been written – either by ourselves or by someone else.</a:t>
            </a:r>
          </a:p>
          <a:p>
            <a:pPr algn="just"/>
            <a:r>
              <a:rPr lang="en-IE" dirty="0"/>
              <a:t>Say you wanted to develop a software system and you have, during your analysis, identified the need for a class called </a:t>
            </a:r>
            <a:r>
              <a:rPr lang="en-IE" b="1" dirty="0"/>
              <a:t>Employees. </a:t>
            </a:r>
            <a:endParaRPr lang="en-IE" b="1" dirty="0">
              <a:cs typeface="Calibri"/>
            </a:endParaRPr>
          </a:p>
          <a:p>
            <a:pPr algn="just"/>
            <a:r>
              <a:rPr lang="en-IE" dirty="0"/>
              <a:t>You might be aware that a colleague in your organisation has already written an </a:t>
            </a:r>
            <a:r>
              <a:rPr lang="en-IE" b="1" dirty="0"/>
              <a:t>Employee</a:t>
            </a:r>
            <a:r>
              <a:rPr lang="en-IE" dirty="0"/>
              <a:t> class, rather than having to write your own class, it would be easier to approach your colleague and ask her to let you use her </a:t>
            </a:r>
            <a:r>
              <a:rPr lang="en-IE" b="1" dirty="0"/>
              <a:t>Employee</a:t>
            </a:r>
            <a:r>
              <a:rPr lang="en-IE" dirty="0"/>
              <a:t> class.</a:t>
            </a:r>
          </a:p>
          <a:p>
            <a:pPr algn="just"/>
            <a:r>
              <a:rPr lang="en-IE" dirty="0"/>
              <a:t>But what if the </a:t>
            </a:r>
            <a:r>
              <a:rPr lang="en-IE" b="1" dirty="0"/>
              <a:t>Employee</a:t>
            </a:r>
            <a:r>
              <a:rPr lang="en-IE" dirty="0"/>
              <a:t> class that you are given doesn’t quite do everything you had hoped?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1A7A68-1794-44A3-B6A2-30CBCC62196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93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Sub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139" y="1825625"/>
            <a:ext cx="11352811" cy="4351338"/>
          </a:xfrm>
        </p:spPr>
        <p:txBody>
          <a:bodyPr/>
          <a:lstStyle/>
          <a:p>
            <a:pPr algn="just"/>
            <a:r>
              <a:rPr lang="en-GB" dirty="0"/>
              <a:t>A Sub Class inherits all the variables and methods from a Super Class, and declares any new variables and methods that are unique to the Sub Class.</a:t>
            </a:r>
          </a:p>
          <a:p>
            <a:r>
              <a:rPr lang="en-GB" dirty="0"/>
              <a:t>Sub Class constructors </a:t>
            </a:r>
            <a:r>
              <a:rPr lang="en-GB" dirty="0">
                <a:solidFill>
                  <a:srgbClr val="FF0000"/>
                </a:solidFill>
              </a:rPr>
              <a:t>MUST ALWAYS CONTAIN A SUPER CALL.</a:t>
            </a:r>
          </a:p>
          <a:p>
            <a:r>
              <a:rPr lang="en-GB" dirty="0"/>
              <a:t>Super call must be the first statement in the subclass.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432" y="4358615"/>
            <a:ext cx="2150078" cy="131779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108862" y="4714504"/>
            <a:ext cx="1674421" cy="522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19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Sub Class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35" y="1918947"/>
            <a:ext cx="9050299" cy="2384776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5533901" y="1567542"/>
            <a:ext cx="3966359" cy="9025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Extends Super Class</a:t>
            </a:r>
          </a:p>
        </p:txBody>
      </p:sp>
      <p:sp>
        <p:nvSpPr>
          <p:cNvPr id="6" name="Left Arrow 5"/>
          <p:cNvSpPr/>
          <p:nvPr/>
        </p:nvSpPr>
        <p:spPr>
          <a:xfrm>
            <a:off x="9184234" y="2470067"/>
            <a:ext cx="2868231" cy="1631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 still need 5 parameters to construct a Nurse object</a:t>
            </a:r>
          </a:p>
        </p:txBody>
      </p:sp>
      <p:sp>
        <p:nvSpPr>
          <p:cNvPr id="7" name="Left Arrow 6"/>
          <p:cNvSpPr/>
          <p:nvPr/>
        </p:nvSpPr>
        <p:spPr>
          <a:xfrm>
            <a:off x="4413985" y="2893105"/>
            <a:ext cx="3285508" cy="16625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 parameters are sent to the Super Class where they are assigned to variables</a:t>
            </a:r>
          </a:p>
        </p:txBody>
      </p:sp>
      <p:sp>
        <p:nvSpPr>
          <p:cNvPr id="8" name="Up Arrow 7"/>
          <p:cNvSpPr/>
          <p:nvPr/>
        </p:nvSpPr>
        <p:spPr>
          <a:xfrm>
            <a:off x="1733797" y="4101841"/>
            <a:ext cx="2680188" cy="20751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 parameter (unique to Nurse) is assigned here</a:t>
            </a:r>
          </a:p>
        </p:txBody>
      </p:sp>
    </p:spTree>
    <p:extLst>
      <p:ext uri="{BB962C8B-B14F-4D97-AF65-F5344CB8AC3E}">
        <p14:creationId xmlns:p14="http://schemas.microsoft.com/office/powerpoint/2010/main" val="2519205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Super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825625"/>
            <a:ext cx="11542816" cy="4351338"/>
          </a:xfrm>
        </p:spPr>
        <p:txBody>
          <a:bodyPr/>
          <a:lstStyle/>
          <a:p>
            <a:r>
              <a:rPr lang="en-GB" dirty="0"/>
              <a:t>Here, the </a:t>
            </a:r>
            <a:r>
              <a:rPr lang="en-GB" b="1" dirty="0"/>
              <a:t>super</a:t>
            </a:r>
            <a:r>
              <a:rPr lang="en-GB" dirty="0"/>
              <a:t> keyword invokes(calls) the Constructor of the Parent Class – </a:t>
            </a:r>
            <a:r>
              <a:rPr lang="en-GB" dirty="0" err="1"/>
              <a:t>MedicalProfessional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super</a:t>
            </a:r>
            <a:r>
              <a:rPr lang="en-GB" dirty="0"/>
              <a:t> must be called first in a sub class (child) constructor.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613" y="2879695"/>
            <a:ext cx="9089533" cy="1501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ight Arrow 4"/>
          <p:cNvSpPr/>
          <p:nvPr/>
        </p:nvSpPr>
        <p:spPr>
          <a:xfrm>
            <a:off x="213756" y="3325091"/>
            <a:ext cx="1757548" cy="783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Must be first</a:t>
            </a:r>
          </a:p>
        </p:txBody>
      </p:sp>
    </p:spTree>
    <p:extLst>
      <p:ext uri="{BB962C8B-B14F-4D97-AF65-F5344CB8AC3E}">
        <p14:creationId xmlns:p14="http://schemas.microsoft.com/office/powerpoint/2010/main" val="2922222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Sub Class</a:t>
            </a:r>
            <a:br>
              <a:rPr lang="en-GB" b="1" dirty="0"/>
            </a:b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344" y="1380569"/>
            <a:ext cx="7989690" cy="5233987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10141527" y="1508166"/>
            <a:ext cx="1923803" cy="16981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Getter and Setter for </a:t>
            </a:r>
            <a:r>
              <a:rPr lang="en-GB" dirty="0" err="1"/>
              <a:t>nurseRegNo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>
            <a:off x="126670" y="2211573"/>
            <a:ext cx="3637808" cy="4646427"/>
          </a:xfrm>
          <a:prstGeom prst="rightArrow">
            <a:avLst>
              <a:gd name="adj1" fmla="val 50000"/>
              <a:gd name="adj2" fmla="val 47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toString</a:t>
            </a:r>
            <a:r>
              <a:rPr lang="en-GB" dirty="0"/>
              <a:t>() is made up of values from Super class and Sub class. </a:t>
            </a:r>
          </a:p>
          <a:p>
            <a:pPr algn="ctr"/>
            <a:r>
              <a:rPr lang="en-GB" dirty="0"/>
              <a:t>Super class variables are private so must be accessed using their get methods</a:t>
            </a:r>
          </a:p>
        </p:txBody>
      </p:sp>
    </p:spTree>
    <p:extLst>
      <p:ext uri="{BB962C8B-B14F-4D97-AF65-F5344CB8AC3E}">
        <p14:creationId xmlns:p14="http://schemas.microsoft.com/office/powerpoint/2010/main" val="4169959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465477"/>
            <a:ext cx="11697195" cy="4854668"/>
          </a:xfrm>
        </p:spPr>
        <p:txBody>
          <a:bodyPr>
            <a:normAutofit/>
          </a:bodyPr>
          <a:lstStyle/>
          <a:p>
            <a:r>
              <a:rPr lang="en-GB" dirty="0"/>
              <a:t>We could set the variables in </a:t>
            </a:r>
            <a:r>
              <a:rPr lang="en-GB" b="1" dirty="0" err="1"/>
              <a:t>MedicalProfessional</a:t>
            </a:r>
            <a:r>
              <a:rPr lang="en-GB" dirty="0"/>
              <a:t> to protected rather than private.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Protected means the variables would be accessible in the same package and subclasses.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39" y="1697423"/>
            <a:ext cx="3468696" cy="1827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539" y="1697423"/>
            <a:ext cx="5038474" cy="19103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85216" y="1328091"/>
            <a:ext cx="127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Nurse Class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8483" y="1231109"/>
            <a:ext cx="211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MedicalProfessional</a:t>
            </a:r>
            <a:endParaRPr lang="en-GB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539" y="4677215"/>
            <a:ext cx="5038474" cy="2024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939" y="4902776"/>
            <a:ext cx="3371048" cy="1662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Oval 9"/>
          <p:cNvSpPr/>
          <p:nvPr/>
        </p:nvSpPr>
        <p:spPr>
          <a:xfrm>
            <a:off x="10248405" y="1697423"/>
            <a:ext cx="1436914" cy="95517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10100739" y="4677215"/>
            <a:ext cx="1436914" cy="95517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067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Extending &amp; Reusing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511" y="1825625"/>
            <a:ext cx="11554691" cy="4351338"/>
          </a:xfrm>
        </p:spPr>
        <p:txBody>
          <a:bodyPr/>
          <a:lstStyle/>
          <a:p>
            <a:r>
              <a:rPr lang="en-GB" dirty="0"/>
              <a:t>We can extend the </a:t>
            </a:r>
            <a:r>
              <a:rPr lang="en-GB" b="1" dirty="0" err="1"/>
              <a:t>MedicalProfessional</a:t>
            </a:r>
            <a:r>
              <a:rPr lang="en-GB" b="1" dirty="0"/>
              <a:t> </a:t>
            </a:r>
            <a:r>
              <a:rPr lang="en-GB" dirty="0"/>
              <a:t>class to another sub class whenever we like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48066"/>
            <a:ext cx="3747135" cy="3063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957" y="3443101"/>
            <a:ext cx="4848225" cy="1943100"/>
          </a:xfrm>
          <a:prstGeom prst="rect">
            <a:avLst/>
          </a:prstGeom>
        </p:spPr>
      </p:pic>
      <p:sp>
        <p:nvSpPr>
          <p:cNvPr id="6" name="Up Arrow 5"/>
          <p:cNvSpPr/>
          <p:nvPr/>
        </p:nvSpPr>
        <p:spPr>
          <a:xfrm>
            <a:off x="9766187" y="5199810"/>
            <a:ext cx="1721922" cy="1163544"/>
          </a:xfrm>
          <a:prstGeom prst="upArrow">
            <a:avLst>
              <a:gd name="adj1" fmla="val 50000"/>
              <a:gd name="adj2" fmla="val 620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 Sub Class</a:t>
            </a:r>
          </a:p>
        </p:txBody>
      </p:sp>
    </p:spTree>
    <p:extLst>
      <p:ext uri="{BB962C8B-B14F-4D97-AF65-F5344CB8AC3E}">
        <p14:creationId xmlns:p14="http://schemas.microsoft.com/office/powerpoint/2010/main" val="3498276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2. Repetition in Collection Class Hospital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018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630942"/>
              </p:ext>
            </p:extLst>
          </p:nvPr>
        </p:nvGraphicFramePr>
        <p:xfrm>
          <a:off x="2394857" y="95003"/>
          <a:ext cx="9797143" cy="676299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97143">
                  <a:extLst>
                    <a:ext uri="{9D8B030D-6E8A-4147-A177-3AD203B41FA5}">
                      <a16:colId xmlns:a16="http://schemas.microsoft.com/office/drawing/2014/main" val="546611457"/>
                    </a:ext>
                  </a:extLst>
                </a:gridCol>
              </a:tblGrid>
              <a:tr h="5029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Hospital</a:t>
                      </a:r>
                      <a:endParaRPr lang="en-GB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016284"/>
                  </a:ext>
                </a:extLst>
              </a:tr>
              <a:tr h="1243213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//private variable</a:t>
                      </a:r>
                      <a:endParaRPr lang="en-GB" sz="1600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 dirty="0" err="1">
                          <a:effectLst/>
                        </a:rPr>
                        <a:t>ArrayList</a:t>
                      </a:r>
                      <a:r>
                        <a:rPr lang="en-GB" sz="1600" b="1" dirty="0">
                          <a:effectLst/>
                        </a:rPr>
                        <a:t>&lt;Nurse&gt;</a:t>
                      </a:r>
                      <a:r>
                        <a:rPr lang="en-GB" sz="1600" b="1" baseline="0" dirty="0">
                          <a:effectLst/>
                        </a:rPr>
                        <a:t> </a:t>
                      </a:r>
                      <a:r>
                        <a:rPr lang="en-GB" sz="1600" b="1" baseline="0" dirty="0" err="1">
                          <a:effectLst/>
                        </a:rPr>
                        <a:t>nurseList</a:t>
                      </a:r>
                      <a:r>
                        <a:rPr lang="en-GB" sz="1600" b="1" baseline="0" dirty="0">
                          <a:effectLst/>
                        </a:rPr>
                        <a:t>;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1" baseline="0" dirty="0" err="1">
                          <a:effectLst/>
                        </a:rPr>
                        <a:t>ArrayList</a:t>
                      </a:r>
                      <a:r>
                        <a:rPr lang="en-GB" sz="1600" b="1" baseline="0" dirty="0">
                          <a:effectLst/>
                        </a:rPr>
                        <a:t>&lt;Doctor&gt; </a:t>
                      </a:r>
                      <a:r>
                        <a:rPr lang="en-GB" sz="1600" b="1" baseline="0" dirty="0" err="1">
                          <a:effectLst/>
                        </a:rPr>
                        <a:t>doctorList</a:t>
                      </a:r>
                      <a:r>
                        <a:rPr lang="en-GB" sz="1600" b="1" baseline="0" dirty="0">
                          <a:effectLst/>
                        </a:rPr>
                        <a:t>;</a:t>
                      </a:r>
                      <a:endParaRPr lang="en-GB" sz="1400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900462"/>
                  </a:ext>
                </a:extLst>
              </a:tr>
              <a:tr h="66621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dirty="0">
                          <a:effectLst/>
                        </a:rPr>
                        <a:t>//Constructor</a:t>
                      </a:r>
                      <a:r>
                        <a:rPr lang="en-IE" sz="1600" baseline="0" dirty="0">
                          <a:effectLst/>
                        </a:rPr>
                        <a:t> – default – does not need to be coded</a:t>
                      </a: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600" b="1" baseline="0" dirty="0">
                          <a:effectLst/>
                        </a:rPr>
                        <a:t>Hospital()</a:t>
                      </a:r>
                      <a:endParaRPr lang="en-GB" sz="1400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764374"/>
                  </a:ext>
                </a:extLst>
              </a:tr>
              <a:tr h="435065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b="1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b="1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b="1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b="1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b="1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b="1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b="1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b="1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b="1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b="1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b="1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b="1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b="1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b="1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b="1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400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3606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162653"/>
              </p:ext>
            </p:extLst>
          </p:nvPr>
        </p:nvGraphicFramePr>
        <p:xfrm>
          <a:off x="2394856" y="2570324"/>
          <a:ext cx="9797143" cy="4287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4100">
                  <a:extLst>
                    <a:ext uri="{9D8B030D-6E8A-4147-A177-3AD203B41FA5}">
                      <a16:colId xmlns:a16="http://schemas.microsoft.com/office/drawing/2014/main" val="1955305072"/>
                    </a:ext>
                  </a:extLst>
                </a:gridCol>
                <a:gridCol w="2847329">
                  <a:extLst>
                    <a:ext uri="{9D8B030D-6E8A-4147-A177-3AD203B41FA5}">
                      <a16:colId xmlns:a16="http://schemas.microsoft.com/office/drawing/2014/main" val="1379610896"/>
                    </a:ext>
                  </a:extLst>
                </a:gridCol>
                <a:gridCol w="3265714">
                  <a:extLst>
                    <a:ext uri="{9D8B030D-6E8A-4147-A177-3AD203B41FA5}">
                      <a16:colId xmlns:a16="http://schemas.microsoft.com/office/drawing/2014/main" val="466689759"/>
                    </a:ext>
                  </a:extLst>
                </a:gridCol>
              </a:tblGrid>
              <a:tr h="480992">
                <a:tc>
                  <a:txBody>
                    <a:bodyPr/>
                    <a:lstStyle/>
                    <a:p>
                      <a:r>
                        <a:rPr lang="en-GB" sz="1200" dirty="0"/>
                        <a:t>//New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//</a:t>
                      </a:r>
                      <a:r>
                        <a:rPr lang="en-GB" sz="1200" dirty="0" err="1"/>
                        <a:t>ArrayList</a:t>
                      </a:r>
                      <a:r>
                        <a:rPr lang="en-GB" sz="1200" dirty="0"/>
                        <a:t> Method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//Nurse/Doctor Class method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196476"/>
                  </a:ext>
                </a:extLst>
              </a:tr>
              <a:tr h="445760">
                <a:tc>
                  <a:txBody>
                    <a:bodyPr/>
                    <a:lstStyle/>
                    <a:p>
                      <a:r>
                        <a:rPr lang="en-GB" sz="1200" dirty="0" err="1"/>
                        <a:t>addNurse</a:t>
                      </a:r>
                      <a:r>
                        <a:rPr lang="en-GB" sz="1200" dirty="0"/>
                        <a:t>(Nurse)</a:t>
                      </a:r>
                    </a:p>
                    <a:p>
                      <a:r>
                        <a:rPr lang="en-GB" sz="1200" dirty="0" err="1"/>
                        <a:t>addDoctor</a:t>
                      </a:r>
                      <a:r>
                        <a:rPr lang="en-GB" sz="1200" dirty="0"/>
                        <a:t>(Doctor)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add()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02085"/>
                  </a:ext>
                </a:extLst>
              </a:tr>
              <a:tr h="463532">
                <a:tc>
                  <a:txBody>
                    <a:bodyPr/>
                    <a:lstStyle/>
                    <a:p>
                      <a:r>
                        <a:rPr lang="en-GB" sz="1200" dirty="0" err="1"/>
                        <a:t>removeNurse</a:t>
                      </a:r>
                      <a:r>
                        <a:rPr lang="en-GB" sz="1200" dirty="0"/>
                        <a:t>(</a:t>
                      </a:r>
                      <a:r>
                        <a:rPr lang="en-GB" sz="1200" dirty="0" err="1"/>
                        <a:t>int</a:t>
                      </a:r>
                      <a:r>
                        <a:rPr lang="en-GB" sz="1200" dirty="0"/>
                        <a:t>):</a:t>
                      </a:r>
                    </a:p>
                    <a:p>
                      <a:r>
                        <a:rPr lang="en-GB" sz="1200" dirty="0" err="1"/>
                        <a:t>removeDoctor</a:t>
                      </a:r>
                      <a:r>
                        <a:rPr lang="en-GB" sz="1200" dirty="0"/>
                        <a:t>(</a:t>
                      </a:r>
                      <a:r>
                        <a:rPr lang="en-GB" sz="1200" dirty="0" err="1"/>
                        <a:t>int</a:t>
                      </a:r>
                      <a:r>
                        <a:rPr lang="en-GB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remove()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161963"/>
                  </a:ext>
                </a:extLst>
              </a:tr>
              <a:tr h="480992">
                <a:tc>
                  <a:txBody>
                    <a:bodyPr/>
                    <a:lstStyle/>
                    <a:p>
                      <a:r>
                        <a:rPr lang="en-GB" sz="1200" dirty="0" err="1"/>
                        <a:t>numberOfNurses</a:t>
                      </a:r>
                      <a:r>
                        <a:rPr lang="en-GB" sz="1200" dirty="0"/>
                        <a:t>():</a:t>
                      </a:r>
                      <a:r>
                        <a:rPr lang="en-GB" sz="1200" baseline="0" dirty="0"/>
                        <a:t> </a:t>
                      </a:r>
                      <a:r>
                        <a:rPr lang="en-GB" sz="1200" baseline="0" dirty="0" err="1"/>
                        <a:t>int</a:t>
                      </a:r>
                      <a:endParaRPr lang="en-GB" sz="1200" baseline="0" dirty="0"/>
                    </a:p>
                    <a:p>
                      <a:r>
                        <a:rPr lang="en-GB" sz="1200" baseline="0" dirty="0" err="1"/>
                        <a:t>numberOfDoctors</a:t>
                      </a:r>
                      <a:r>
                        <a:rPr lang="en-GB" sz="1200" baseline="0" dirty="0"/>
                        <a:t>():</a:t>
                      </a:r>
                      <a:r>
                        <a:rPr lang="en-GB" sz="1200" baseline="0" dirty="0" err="1"/>
                        <a:t>int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size()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758710"/>
                  </a:ext>
                </a:extLst>
              </a:tr>
              <a:tr h="480992">
                <a:tc>
                  <a:txBody>
                    <a:bodyPr/>
                    <a:lstStyle/>
                    <a:p>
                      <a:r>
                        <a:rPr lang="en-GB" sz="1200" dirty="0" err="1"/>
                        <a:t>listOfNurses</a:t>
                      </a:r>
                      <a:r>
                        <a:rPr lang="en-GB" sz="1200" dirty="0"/>
                        <a:t>():</a:t>
                      </a:r>
                      <a:r>
                        <a:rPr lang="en-GB" sz="1200" baseline="0" dirty="0"/>
                        <a:t> String</a:t>
                      </a:r>
                    </a:p>
                    <a:p>
                      <a:r>
                        <a:rPr lang="en-GB" sz="1200" baseline="0" dirty="0" err="1"/>
                        <a:t>listOfDoctors</a:t>
                      </a:r>
                      <a:r>
                        <a:rPr lang="en-GB" sz="1200" baseline="0" dirty="0"/>
                        <a:t>():String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toString</a:t>
                      </a:r>
                      <a:r>
                        <a:rPr lang="en-GB" sz="12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015989"/>
                  </a:ext>
                </a:extLst>
              </a:tr>
              <a:tr h="480992">
                <a:tc>
                  <a:txBody>
                    <a:bodyPr/>
                    <a:lstStyle/>
                    <a:p>
                      <a:r>
                        <a:rPr lang="en-GB" sz="1200" dirty="0" err="1"/>
                        <a:t>listNurseByName</a:t>
                      </a:r>
                      <a:r>
                        <a:rPr lang="en-GB" sz="1200" dirty="0"/>
                        <a:t>(String):String</a:t>
                      </a:r>
                    </a:p>
                    <a:p>
                      <a:r>
                        <a:rPr lang="en-GB" sz="1200" dirty="0" err="1"/>
                        <a:t>listDoctorByName</a:t>
                      </a:r>
                      <a:r>
                        <a:rPr lang="en-GB" sz="1200" dirty="0"/>
                        <a:t>(String):String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getName</a:t>
                      </a:r>
                      <a:r>
                        <a:rPr lang="en-GB" sz="1200" dirty="0"/>
                        <a:t>(String)</a:t>
                      </a:r>
                    </a:p>
                    <a:p>
                      <a:r>
                        <a:rPr lang="en-GB" sz="1200" dirty="0" err="1"/>
                        <a:t>toString</a:t>
                      </a:r>
                      <a:r>
                        <a:rPr lang="en-GB" sz="12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934429"/>
                  </a:ext>
                </a:extLst>
              </a:tr>
              <a:tr h="480992">
                <a:tc>
                  <a:txBody>
                    <a:bodyPr/>
                    <a:lstStyle/>
                    <a:p>
                      <a:r>
                        <a:rPr lang="en-GB" sz="1200" dirty="0" err="1"/>
                        <a:t>getNurse</a:t>
                      </a:r>
                      <a:r>
                        <a:rPr lang="en-GB" sz="1200" dirty="0"/>
                        <a:t>()</a:t>
                      </a:r>
                    </a:p>
                    <a:p>
                      <a:r>
                        <a:rPr lang="en-GB" sz="1200" dirty="0" err="1"/>
                        <a:t>getDoctor</a:t>
                      </a:r>
                      <a:r>
                        <a:rPr lang="en-GB" sz="12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get()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586315"/>
                  </a:ext>
                </a:extLst>
              </a:tr>
              <a:tr h="480992">
                <a:tc>
                  <a:txBody>
                    <a:bodyPr/>
                    <a:lstStyle/>
                    <a:p>
                      <a:r>
                        <a:rPr lang="en-GB" sz="1200" dirty="0"/>
                        <a:t>load()</a:t>
                      </a:r>
                    </a:p>
                    <a:p>
                      <a:r>
                        <a:rPr lang="en-GB" sz="1200" dirty="0" err="1"/>
                        <a:t>loadDoctor</a:t>
                      </a:r>
                      <a:r>
                        <a:rPr lang="en-GB" sz="12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307251"/>
                  </a:ext>
                </a:extLst>
              </a:tr>
              <a:tr h="480992">
                <a:tc>
                  <a:txBody>
                    <a:bodyPr/>
                    <a:lstStyle/>
                    <a:p>
                      <a:r>
                        <a:rPr lang="en-GB" sz="1200" dirty="0"/>
                        <a:t>save()</a:t>
                      </a:r>
                    </a:p>
                    <a:p>
                      <a:r>
                        <a:rPr lang="en-GB" sz="1200" dirty="0" err="1"/>
                        <a:t>saveDoctor</a:t>
                      </a:r>
                      <a:r>
                        <a:rPr lang="en-GB" sz="12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54699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118753" y="2303813"/>
            <a:ext cx="2149434" cy="4108862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All these duplicate methods have similar code just manipulating a different </a:t>
            </a:r>
            <a:r>
              <a:rPr lang="en-GB" dirty="0" err="1"/>
              <a:t>ArrayList</a:t>
            </a:r>
            <a:endParaRPr lang="en-GB" dirty="0"/>
          </a:p>
        </p:txBody>
      </p:sp>
      <p:sp>
        <p:nvSpPr>
          <p:cNvPr id="5" name="Right Arrow 4"/>
          <p:cNvSpPr/>
          <p:nvPr/>
        </p:nvSpPr>
        <p:spPr>
          <a:xfrm>
            <a:off x="0" y="95003"/>
            <a:ext cx="2839453" cy="2327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Both of these contain </a:t>
            </a:r>
            <a:r>
              <a:rPr lang="en-GB" dirty="0" err="1"/>
              <a:t>MedicalProfessional</a:t>
            </a:r>
            <a:r>
              <a:rPr lang="en-GB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876214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Solution -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Polymorphism means “many forms”.</a:t>
            </a:r>
          </a:p>
          <a:p>
            <a:r>
              <a:rPr lang="en-GB" dirty="0"/>
              <a:t>Polymorphism means ability to take more than one form.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008" y="2940689"/>
            <a:ext cx="2097047" cy="20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52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Polymorphism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013" y="1825625"/>
            <a:ext cx="11471564" cy="47414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dirty="0"/>
              <a:t>Polymorphism is one of the OOPs feature that allows us to perform a single action in different ways.</a:t>
            </a:r>
          </a:p>
          <a:p>
            <a:pPr algn="just"/>
            <a:r>
              <a:rPr lang="en-GB" dirty="0"/>
              <a:t>Polymorphism means "many forms", and it occurs when we have many </a:t>
            </a:r>
            <a:r>
              <a:rPr lang="en-GB" u="sng" dirty="0"/>
              <a:t>classes that are related to each other by inheritance</a:t>
            </a:r>
            <a:r>
              <a:rPr lang="en-GB" dirty="0"/>
              <a:t>.</a:t>
            </a:r>
          </a:p>
          <a:p>
            <a:pPr lvl="1" algn="just"/>
            <a:r>
              <a:rPr lang="en-GB" sz="2800" b="1" dirty="0"/>
              <a:t>Inheritance</a:t>
            </a:r>
            <a:r>
              <a:rPr lang="en-GB" sz="2800" dirty="0"/>
              <a:t> lets us inherit attributes and methods from another class. </a:t>
            </a:r>
          </a:p>
          <a:p>
            <a:pPr lvl="1" algn="just"/>
            <a:r>
              <a:rPr lang="en-GB" sz="2800" b="1" dirty="0"/>
              <a:t>Polymorphism</a:t>
            </a:r>
            <a:r>
              <a:rPr lang="en-GB" sz="2800" dirty="0"/>
              <a:t> uses those methods to perform different tasks. This allows us to perform a single action in different ways.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426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6882" y="652187"/>
            <a:ext cx="11305309" cy="6069288"/>
          </a:xfrm>
        </p:spPr>
        <p:txBody>
          <a:bodyPr>
            <a:normAutofit/>
          </a:bodyPr>
          <a:lstStyle/>
          <a:p>
            <a:pPr algn="just"/>
            <a:r>
              <a:rPr lang="en-IE" dirty="0"/>
              <a:t>Perhaps your employees are part-time, and you want your class to have an attribute like </a:t>
            </a:r>
            <a:r>
              <a:rPr lang="en-IE" b="1" i="1" dirty="0" err="1"/>
              <a:t>hourlyPay</a:t>
            </a:r>
            <a:r>
              <a:rPr lang="en-IE" dirty="0"/>
              <a:t>, or methods like </a:t>
            </a:r>
            <a:r>
              <a:rPr lang="en-IE" b="1" i="1" dirty="0" err="1"/>
              <a:t>calculateWeeklyPay</a:t>
            </a:r>
            <a:r>
              <a:rPr lang="en-IE" dirty="0"/>
              <a:t> and </a:t>
            </a:r>
            <a:r>
              <a:rPr lang="en-IE" b="1" i="1" dirty="0" err="1"/>
              <a:t>setHourlyPay</a:t>
            </a:r>
            <a:r>
              <a:rPr lang="en-IE" dirty="0"/>
              <a:t>, and these attributes and methods do not exist in the </a:t>
            </a:r>
            <a:r>
              <a:rPr lang="en-IE" b="1" dirty="0"/>
              <a:t>Employee</a:t>
            </a:r>
            <a:r>
              <a:rPr lang="en-IE" dirty="0"/>
              <a:t> class you have been given.</a:t>
            </a:r>
          </a:p>
          <a:p>
            <a:pPr algn="just"/>
            <a:endParaRPr lang="en-IE" dirty="0"/>
          </a:p>
          <a:p>
            <a:pPr algn="just"/>
            <a:r>
              <a:rPr lang="en-IE" dirty="0"/>
              <a:t>You might think it would be necessary to go into the old class and start messing about with the code.</a:t>
            </a:r>
          </a:p>
          <a:p>
            <a:pPr algn="just"/>
            <a:endParaRPr lang="en-IE" dirty="0"/>
          </a:p>
          <a:p>
            <a:pPr algn="just"/>
            <a:r>
              <a:rPr lang="en-IE" dirty="0"/>
              <a:t>But there is no need, because OO programming languages provide the ability to extend existing classes by adding attributes and methods to them. </a:t>
            </a:r>
          </a:p>
          <a:p>
            <a:pPr algn="just"/>
            <a:endParaRPr lang="en-IE" dirty="0"/>
          </a:p>
          <a:p>
            <a:pPr algn="just"/>
            <a:r>
              <a:rPr lang="en-IE" dirty="0"/>
              <a:t>This is called </a:t>
            </a:r>
            <a:r>
              <a:rPr lang="en-IE" b="1" dirty="0"/>
              <a:t>Inheritance.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1A7A68-1794-44A3-B6A2-30CBCC62196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49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38" y="1021278"/>
            <a:ext cx="11281558" cy="5155685"/>
          </a:xfrm>
        </p:spPr>
        <p:txBody>
          <a:bodyPr/>
          <a:lstStyle/>
          <a:p>
            <a:pPr algn="just"/>
            <a:r>
              <a:rPr lang="en-GB" dirty="0"/>
              <a:t>The most common use of polymorphism in OOP occurs </a:t>
            </a:r>
            <a:r>
              <a:rPr lang="en-GB" u="sng" dirty="0"/>
              <a:t>when a parent class reference is used to refer to a child class object.</a:t>
            </a:r>
          </a:p>
          <a:p>
            <a:pPr algn="just"/>
            <a:endParaRPr lang="en-GB" dirty="0"/>
          </a:p>
          <a:p>
            <a:pPr algn="just"/>
            <a:r>
              <a:rPr lang="en-GB" b="1" dirty="0"/>
              <a:t>Real life example of polymorphism</a:t>
            </a:r>
            <a:r>
              <a:rPr lang="en-GB" dirty="0"/>
              <a:t>: A person at the same time can have different characteristic. Like a woman at the same time can be an employee, a volunteer, and a gym member. </a:t>
            </a:r>
          </a:p>
          <a:p>
            <a:pPr algn="just"/>
            <a:r>
              <a:rPr lang="en-GB" dirty="0"/>
              <a:t>So the same person possesses different behaviour in different situations. </a:t>
            </a:r>
          </a:p>
          <a:p>
            <a:pPr algn="just"/>
            <a:r>
              <a:rPr lang="en-GB" dirty="0"/>
              <a:t>This is called polymorphism.</a:t>
            </a:r>
          </a:p>
        </p:txBody>
      </p:sp>
    </p:spTree>
    <p:extLst>
      <p:ext uri="{BB962C8B-B14F-4D97-AF65-F5344CB8AC3E}">
        <p14:creationId xmlns:p14="http://schemas.microsoft.com/office/powerpoint/2010/main" val="2153558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Polymorphic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265" y="1825625"/>
            <a:ext cx="10807535" cy="4351338"/>
          </a:xfrm>
        </p:spPr>
        <p:txBody>
          <a:bodyPr/>
          <a:lstStyle/>
          <a:p>
            <a:r>
              <a:rPr lang="en-GB" dirty="0"/>
              <a:t>Object variables in Java are Polymorphic (they can hold objects of more than one type)</a:t>
            </a:r>
          </a:p>
          <a:p>
            <a:endParaRPr lang="en-GB" dirty="0"/>
          </a:p>
          <a:p>
            <a:r>
              <a:rPr lang="en-GB" dirty="0"/>
              <a:t>They can hold objects of the declared type, </a:t>
            </a:r>
            <a:r>
              <a:rPr lang="en-GB" dirty="0">
                <a:highlight>
                  <a:srgbClr val="FFFF00"/>
                </a:highlight>
              </a:rPr>
              <a:t>or</a:t>
            </a:r>
            <a:r>
              <a:rPr lang="en-GB" dirty="0"/>
              <a:t> subtypes of the declared type.</a:t>
            </a:r>
          </a:p>
        </p:txBody>
      </p:sp>
    </p:spTree>
    <p:extLst>
      <p:ext uri="{BB962C8B-B14F-4D97-AF65-F5344CB8AC3E}">
        <p14:creationId xmlns:p14="http://schemas.microsoft.com/office/powerpoint/2010/main" val="2721911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The Object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399" y="3701926"/>
            <a:ext cx="1952501" cy="63256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………………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4607626" y="2018805"/>
            <a:ext cx="1757548" cy="985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Object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82535" y="3420094"/>
            <a:ext cx="1508166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8736" y="3420093"/>
            <a:ext cx="2127663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MedicalProfessional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7252852" y="3420093"/>
            <a:ext cx="1508166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Postgraduate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2503713" y="5149497"/>
            <a:ext cx="1508166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Nurse</a:t>
            </a:r>
          </a:p>
        </p:txBody>
      </p:sp>
      <p:sp>
        <p:nvSpPr>
          <p:cNvPr id="9" name="Rectangle 8"/>
          <p:cNvSpPr/>
          <p:nvPr/>
        </p:nvSpPr>
        <p:spPr>
          <a:xfrm>
            <a:off x="4857008" y="5149498"/>
            <a:ext cx="1508166" cy="997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Doctor</a:t>
            </a:r>
          </a:p>
        </p:txBody>
      </p:sp>
      <p:cxnSp>
        <p:nvCxnSpPr>
          <p:cNvPr id="11" name="Straight Arrow Connector 10"/>
          <p:cNvCxnSpPr>
            <a:stCxn id="5" idx="0"/>
            <a:endCxn id="4" idx="2"/>
          </p:cNvCxnSpPr>
          <p:nvPr/>
        </p:nvCxnSpPr>
        <p:spPr>
          <a:xfrm flipV="1">
            <a:off x="2036618" y="3004457"/>
            <a:ext cx="3449782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0"/>
            <a:endCxn id="4" idx="2"/>
          </p:cNvCxnSpPr>
          <p:nvPr/>
        </p:nvCxnSpPr>
        <p:spPr>
          <a:xfrm flipV="1">
            <a:off x="4422568" y="3004457"/>
            <a:ext cx="1063832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4" idx="2"/>
          </p:cNvCxnSpPr>
          <p:nvPr/>
        </p:nvCxnSpPr>
        <p:spPr>
          <a:xfrm flipH="1" flipV="1">
            <a:off x="5486400" y="3004457"/>
            <a:ext cx="2520535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6" idx="2"/>
          </p:cNvCxnSpPr>
          <p:nvPr/>
        </p:nvCxnSpPr>
        <p:spPr>
          <a:xfrm flipV="1">
            <a:off x="3257796" y="4417620"/>
            <a:ext cx="1164772" cy="73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  <a:endCxn id="6" idx="2"/>
          </p:cNvCxnSpPr>
          <p:nvPr/>
        </p:nvCxnSpPr>
        <p:spPr>
          <a:xfrm flipH="1" flipV="1">
            <a:off x="4422568" y="4417620"/>
            <a:ext cx="1188523" cy="73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42764" y="1603169"/>
            <a:ext cx="22325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All Classes inherit from </a:t>
            </a:r>
            <a:r>
              <a:rPr lang="en-GB" sz="3600" b="1" dirty="0">
                <a:solidFill>
                  <a:srgbClr val="FF0000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430560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Java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45" y="1963820"/>
            <a:ext cx="10648950" cy="3476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Oval 4"/>
          <p:cNvSpPr/>
          <p:nvPr/>
        </p:nvSpPr>
        <p:spPr>
          <a:xfrm>
            <a:off x="3111335" y="3776353"/>
            <a:ext cx="8336478" cy="123503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8449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Object Methods</a:t>
            </a:r>
            <a:br>
              <a:rPr lang="en-GB" b="1" dirty="0"/>
            </a:b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8066" y="1504990"/>
            <a:ext cx="4355868" cy="5078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88379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Polymorphic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All Collections (</a:t>
            </a:r>
            <a:r>
              <a:rPr lang="en-GB" dirty="0" err="1"/>
              <a:t>ArrayLists</a:t>
            </a:r>
            <a:r>
              <a:rPr lang="en-GB" dirty="0"/>
              <a:t>, </a:t>
            </a:r>
            <a:r>
              <a:rPr lang="en-GB" dirty="0" err="1"/>
              <a:t>Hashsets</a:t>
            </a:r>
            <a:r>
              <a:rPr lang="en-GB" dirty="0"/>
              <a:t> </a:t>
            </a:r>
            <a:r>
              <a:rPr lang="en-GB" dirty="0" err="1"/>
              <a:t>etc</a:t>
            </a:r>
            <a:r>
              <a:rPr lang="en-GB" dirty="0"/>
              <a:t>) are polymorphic.</a:t>
            </a:r>
          </a:p>
          <a:p>
            <a:pPr>
              <a:lnSpc>
                <a:spcPct val="150000"/>
              </a:lnSpc>
            </a:pPr>
            <a:r>
              <a:rPr lang="en-GB" dirty="0"/>
              <a:t>The elements could simply be of type Object:</a:t>
            </a:r>
          </a:p>
          <a:p>
            <a:pPr lvl="1">
              <a:lnSpc>
                <a:spcPct val="150000"/>
              </a:lnSpc>
            </a:pPr>
            <a:r>
              <a:rPr lang="en-GB" b="1" dirty="0">
                <a:solidFill>
                  <a:srgbClr val="FF0000"/>
                </a:solidFill>
              </a:rPr>
              <a:t>public void add(object element)</a:t>
            </a:r>
          </a:p>
          <a:p>
            <a:pPr lvl="1">
              <a:lnSpc>
                <a:spcPct val="150000"/>
              </a:lnSpc>
            </a:pPr>
            <a:r>
              <a:rPr lang="en-GB" b="1" dirty="0">
                <a:solidFill>
                  <a:srgbClr val="FF0000"/>
                </a:solidFill>
              </a:rPr>
              <a:t>public object get(</a:t>
            </a:r>
            <a:r>
              <a:rPr lang="en-GB" b="1" dirty="0" err="1">
                <a:solidFill>
                  <a:srgbClr val="FF0000"/>
                </a:solidFill>
              </a:rPr>
              <a:t>int</a:t>
            </a:r>
            <a:r>
              <a:rPr lang="en-GB" b="1" dirty="0">
                <a:solidFill>
                  <a:srgbClr val="FF0000"/>
                </a:solidFill>
              </a:rPr>
              <a:t> index)</a:t>
            </a:r>
          </a:p>
          <a:p>
            <a:pPr>
              <a:lnSpc>
                <a:spcPct val="150000"/>
              </a:lnSpc>
            </a:pPr>
            <a:r>
              <a:rPr lang="en-GB" dirty="0"/>
              <a:t>Usually avoided by using the type parameter with the collection.</a:t>
            </a:r>
          </a:p>
          <a:p>
            <a:pPr lvl="1">
              <a:lnSpc>
                <a:spcPct val="150000"/>
              </a:lnSpc>
            </a:pPr>
            <a:r>
              <a:rPr lang="en-GB" b="1" dirty="0">
                <a:solidFill>
                  <a:srgbClr val="FF0000"/>
                </a:solidFill>
              </a:rPr>
              <a:t>public Nurse get(</a:t>
            </a:r>
            <a:r>
              <a:rPr lang="en-GB" b="1" dirty="0" err="1">
                <a:solidFill>
                  <a:srgbClr val="FF0000"/>
                </a:solidFill>
              </a:rPr>
              <a:t>int</a:t>
            </a:r>
            <a:r>
              <a:rPr lang="en-GB" b="1" dirty="0">
                <a:solidFill>
                  <a:srgbClr val="FF0000"/>
                </a:solidFill>
              </a:rPr>
              <a:t> index)</a:t>
            </a: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22219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Polymorphic Collections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005" y="1493115"/>
            <a:ext cx="11637818" cy="5097689"/>
          </a:xfrm>
        </p:spPr>
        <p:txBody>
          <a:bodyPr>
            <a:normAutofit/>
          </a:bodyPr>
          <a:lstStyle/>
          <a:p>
            <a:r>
              <a:rPr lang="en-GB" dirty="0"/>
              <a:t>We now want to avoid duplication in our Collection Class </a:t>
            </a:r>
            <a:r>
              <a:rPr lang="en-GB" b="1" dirty="0"/>
              <a:t>Hospital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have created 2 </a:t>
            </a:r>
            <a:r>
              <a:rPr lang="en-GB" dirty="0" err="1"/>
              <a:t>ArrayLists</a:t>
            </a:r>
            <a:r>
              <a:rPr lang="en-GB" dirty="0"/>
              <a:t> – one for </a:t>
            </a:r>
            <a:r>
              <a:rPr lang="en-GB" b="1" dirty="0"/>
              <a:t>Nurse</a:t>
            </a:r>
            <a:r>
              <a:rPr lang="en-GB" dirty="0"/>
              <a:t> objects and one for </a:t>
            </a:r>
            <a:r>
              <a:rPr lang="en-GB" b="1" dirty="0"/>
              <a:t>Doctor</a:t>
            </a:r>
            <a:r>
              <a:rPr lang="en-GB" dirty="0"/>
              <a:t> objects.</a:t>
            </a:r>
          </a:p>
          <a:p>
            <a:r>
              <a:rPr lang="en-GB" dirty="0"/>
              <a:t>Both </a:t>
            </a:r>
            <a:r>
              <a:rPr lang="en-GB" b="1" dirty="0"/>
              <a:t>Nurse &amp; Doctor </a:t>
            </a:r>
            <a:r>
              <a:rPr lang="en-GB" dirty="0"/>
              <a:t>are sub-classes of the super class </a:t>
            </a:r>
            <a:r>
              <a:rPr lang="en-GB" b="1" dirty="0" err="1"/>
              <a:t>MedicalProfessional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47" y="2120859"/>
            <a:ext cx="97536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2840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757" y="700644"/>
            <a:ext cx="11732822" cy="547631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Polymorphism enables us to create </a:t>
            </a:r>
            <a:r>
              <a:rPr lang="en-GB" dirty="0">
                <a:highlight>
                  <a:srgbClr val="FFFF00"/>
                </a:highlight>
              </a:rPr>
              <a:t>one</a:t>
            </a:r>
            <a:r>
              <a:rPr lang="en-GB" dirty="0"/>
              <a:t> </a:t>
            </a:r>
            <a:r>
              <a:rPr lang="en-GB" dirty="0" err="1"/>
              <a:t>ArrayList</a:t>
            </a:r>
            <a:r>
              <a:rPr lang="en-GB" dirty="0"/>
              <a:t> to store </a:t>
            </a:r>
            <a:r>
              <a:rPr lang="en-GB" dirty="0" err="1"/>
              <a:t>MedicalProfessional</a:t>
            </a:r>
            <a:r>
              <a:rPr lang="en-GB" dirty="0"/>
              <a:t> objects </a:t>
            </a:r>
          </a:p>
          <a:p>
            <a:pPr marL="0" indent="0" algn="ctr">
              <a:buNone/>
            </a:pPr>
            <a:r>
              <a:rPr lang="en-GB" b="1" dirty="0">
                <a:solidFill>
                  <a:srgbClr val="FF0000"/>
                </a:solidFill>
              </a:rPr>
              <a:t>ArrayList&lt;</a:t>
            </a:r>
            <a:r>
              <a:rPr lang="en-GB" b="1" dirty="0" err="1">
                <a:solidFill>
                  <a:srgbClr val="FF0000"/>
                </a:solidFill>
              </a:rPr>
              <a:t>MedicalProfessional</a:t>
            </a:r>
            <a:r>
              <a:rPr lang="en-GB" b="1" dirty="0">
                <a:solidFill>
                  <a:srgbClr val="FF0000"/>
                </a:solidFill>
              </a:rPr>
              <a:t>&gt; </a:t>
            </a:r>
            <a:r>
              <a:rPr lang="en-GB" b="1" dirty="0" err="1">
                <a:solidFill>
                  <a:srgbClr val="FF0000"/>
                </a:solidFill>
              </a:rPr>
              <a:t>mp</a:t>
            </a:r>
            <a:r>
              <a:rPr lang="en-GB" b="1" dirty="0">
                <a:solidFill>
                  <a:srgbClr val="FF0000"/>
                </a:solidFill>
              </a:rPr>
              <a:t> = new ArrayList&lt;</a:t>
            </a:r>
            <a:r>
              <a:rPr lang="en-GB" b="1" dirty="0" err="1">
                <a:solidFill>
                  <a:srgbClr val="FF0000"/>
                </a:solidFill>
              </a:rPr>
              <a:t>MedicalProfessional</a:t>
            </a:r>
            <a:r>
              <a:rPr lang="en-GB" b="1" dirty="0">
                <a:solidFill>
                  <a:srgbClr val="FF0000"/>
                </a:solidFill>
              </a:rPr>
              <a:t>&gt;();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</a:t>
            </a:r>
            <a:r>
              <a:rPr lang="en-GB" dirty="0" err="1"/>
              <a:t>Arraylist</a:t>
            </a:r>
            <a:r>
              <a:rPr lang="en-GB" dirty="0"/>
              <a:t> can store:</a:t>
            </a:r>
          </a:p>
          <a:p>
            <a:pPr lvl="1"/>
            <a:r>
              <a:rPr lang="en-GB" dirty="0"/>
              <a:t>	A </a:t>
            </a:r>
            <a:r>
              <a:rPr lang="en-GB" b="1" dirty="0" err="1"/>
              <a:t>MedicalProfessional</a:t>
            </a:r>
            <a:r>
              <a:rPr lang="en-GB" b="1" dirty="0"/>
              <a:t> </a:t>
            </a:r>
            <a:r>
              <a:rPr lang="en-GB" dirty="0"/>
              <a:t>object</a:t>
            </a:r>
          </a:p>
          <a:p>
            <a:pPr marL="457200" lvl="1" indent="0">
              <a:buNone/>
            </a:pPr>
            <a:r>
              <a:rPr lang="en-GB" dirty="0">
                <a:highlight>
                  <a:srgbClr val="FFFF00"/>
                </a:highlight>
              </a:rPr>
              <a:t>and</a:t>
            </a:r>
            <a:r>
              <a:rPr lang="en-GB" dirty="0"/>
              <a:t> any sub classes of this object:</a:t>
            </a:r>
          </a:p>
          <a:p>
            <a:pPr lvl="1"/>
            <a:r>
              <a:rPr lang="en-GB" dirty="0"/>
              <a:t>	A </a:t>
            </a:r>
            <a:r>
              <a:rPr lang="en-GB" b="1" dirty="0"/>
              <a:t>Nurse </a:t>
            </a:r>
            <a:r>
              <a:rPr lang="en-GB" dirty="0"/>
              <a:t>object</a:t>
            </a:r>
            <a:endParaRPr lang="en-GB" b="1" dirty="0"/>
          </a:p>
          <a:p>
            <a:pPr lvl="1"/>
            <a:r>
              <a:rPr lang="en-GB" b="1" dirty="0"/>
              <a:t>	</a:t>
            </a:r>
            <a:r>
              <a:rPr lang="en-GB" dirty="0"/>
              <a:t>A </a:t>
            </a:r>
            <a:r>
              <a:rPr lang="en-GB" b="1" dirty="0"/>
              <a:t>Doctor </a:t>
            </a:r>
            <a:r>
              <a:rPr lang="en-GB" dirty="0"/>
              <a:t>object</a:t>
            </a: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11268"/>
              </p:ext>
            </p:extLst>
          </p:nvPr>
        </p:nvGraphicFramePr>
        <p:xfrm>
          <a:off x="2004288" y="5244165"/>
          <a:ext cx="8481624" cy="932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604">
                  <a:extLst>
                    <a:ext uri="{9D8B030D-6E8A-4147-A177-3AD203B41FA5}">
                      <a16:colId xmlns:a16="http://schemas.microsoft.com/office/drawing/2014/main" val="3184832197"/>
                    </a:ext>
                  </a:extLst>
                </a:gridCol>
                <a:gridCol w="1413604">
                  <a:extLst>
                    <a:ext uri="{9D8B030D-6E8A-4147-A177-3AD203B41FA5}">
                      <a16:colId xmlns:a16="http://schemas.microsoft.com/office/drawing/2014/main" val="751764321"/>
                    </a:ext>
                  </a:extLst>
                </a:gridCol>
                <a:gridCol w="1413604">
                  <a:extLst>
                    <a:ext uri="{9D8B030D-6E8A-4147-A177-3AD203B41FA5}">
                      <a16:colId xmlns:a16="http://schemas.microsoft.com/office/drawing/2014/main" val="978572709"/>
                    </a:ext>
                  </a:extLst>
                </a:gridCol>
                <a:gridCol w="1413604">
                  <a:extLst>
                    <a:ext uri="{9D8B030D-6E8A-4147-A177-3AD203B41FA5}">
                      <a16:colId xmlns:a16="http://schemas.microsoft.com/office/drawing/2014/main" val="573282748"/>
                    </a:ext>
                  </a:extLst>
                </a:gridCol>
                <a:gridCol w="1413604">
                  <a:extLst>
                    <a:ext uri="{9D8B030D-6E8A-4147-A177-3AD203B41FA5}">
                      <a16:colId xmlns:a16="http://schemas.microsoft.com/office/drawing/2014/main" val="1480762431"/>
                    </a:ext>
                  </a:extLst>
                </a:gridCol>
                <a:gridCol w="1413604">
                  <a:extLst>
                    <a:ext uri="{9D8B030D-6E8A-4147-A177-3AD203B41FA5}">
                      <a16:colId xmlns:a16="http://schemas.microsoft.com/office/drawing/2014/main" val="17071328"/>
                    </a:ext>
                  </a:extLst>
                </a:gridCol>
              </a:tblGrid>
              <a:tr h="93279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58968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72053" y="4659390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/>
              <a:t>mp</a:t>
            </a:r>
            <a:endParaRPr lang="en-GB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65070" y="6329548"/>
            <a:ext cx="738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0                          1                          2                        3                       4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843239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66" y="3059657"/>
            <a:ext cx="11174680" cy="197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can write code using add() methods to add either Nurse or Doctor objects to this </a:t>
            </a:r>
            <a:r>
              <a:rPr lang="en-GB" dirty="0" err="1"/>
              <a:t>MedicalProfessional</a:t>
            </a:r>
            <a:r>
              <a:rPr lang="en-GB" dirty="0"/>
              <a:t> </a:t>
            </a:r>
            <a:r>
              <a:rPr lang="en-GB" dirty="0" err="1"/>
              <a:t>ArrayList</a:t>
            </a:r>
            <a:r>
              <a:rPr lang="en-GB" dirty="0"/>
              <a:t> – avoiding replicating code and methods.</a:t>
            </a:r>
          </a:p>
          <a:p>
            <a:pPr marL="0" indent="0" algn="ctr">
              <a:buNone/>
            </a:pPr>
            <a:r>
              <a:rPr lang="en-GB" sz="2400" b="1" dirty="0">
                <a:solidFill>
                  <a:srgbClr val="FF0000"/>
                </a:solidFill>
              </a:rPr>
              <a:t>ArrayList&lt;</a:t>
            </a:r>
            <a:r>
              <a:rPr lang="en-GB" sz="2400" b="1" dirty="0" err="1">
                <a:solidFill>
                  <a:srgbClr val="FF0000"/>
                </a:solidFill>
              </a:rPr>
              <a:t>MedicalProfessional</a:t>
            </a:r>
            <a:r>
              <a:rPr lang="en-GB" sz="2400" b="1" dirty="0">
                <a:solidFill>
                  <a:srgbClr val="FF0000"/>
                </a:solidFill>
              </a:rPr>
              <a:t>&gt; </a:t>
            </a:r>
            <a:r>
              <a:rPr lang="en-GB" sz="2400" b="1" dirty="0" err="1">
                <a:solidFill>
                  <a:srgbClr val="FF0000"/>
                </a:solidFill>
              </a:rPr>
              <a:t>mp</a:t>
            </a:r>
            <a:r>
              <a:rPr lang="en-GB" sz="2400" b="1" dirty="0">
                <a:solidFill>
                  <a:srgbClr val="FF0000"/>
                </a:solidFill>
              </a:rPr>
              <a:t> = new ArrayList&lt;</a:t>
            </a:r>
            <a:r>
              <a:rPr lang="en-GB" sz="2400" b="1" dirty="0" err="1">
                <a:solidFill>
                  <a:srgbClr val="FF0000"/>
                </a:solidFill>
              </a:rPr>
              <a:t>MedicalProfessional</a:t>
            </a:r>
            <a:r>
              <a:rPr lang="en-GB" sz="2400" b="1" dirty="0">
                <a:solidFill>
                  <a:srgbClr val="FF0000"/>
                </a:solidFill>
              </a:rPr>
              <a:t>&gt;();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70" y="353250"/>
            <a:ext cx="8900246" cy="218645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38279"/>
              </p:ext>
            </p:extLst>
          </p:nvPr>
        </p:nvGraphicFramePr>
        <p:xfrm>
          <a:off x="5355000" y="5381243"/>
          <a:ext cx="5654416" cy="932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604">
                  <a:extLst>
                    <a:ext uri="{9D8B030D-6E8A-4147-A177-3AD203B41FA5}">
                      <a16:colId xmlns:a16="http://schemas.microsoft.com/office/drawing/2014/main" val="3184832197"/>
                    </a:ext>
                  </a:extLst>
                </a:gridCol>
                <a:gridCol w="1413604">
                  <a:extLst>
                    <a:ext uri="{9D8B030D-6E8A-4147-A177-3AD203B41FA5}">
                      <a16:colId xmlns:a16="http://schemas.microsoft.com/office/drawing/2014/main" val="751764321"/>
                    </a:ext>
                  </a:extLst>
                </a:gridCol>
                <a:gridCol w="1413604">
                  <a:extLst>
                    <a:ext uri="{9D8B030D-6E8A-4147-A177-3AD203B41FA5}">
                      <a16:colId xmlns:a16="http://schemas.microsoft.com/office/drawing/2014/main" val="978572709"/>
                    </a:ext>
                  </a:extLst>
                </a:gridCol>
                <a:gridCol w="1413604">
                  <a:extLst>
                    <a:ext uri="{9D8B030D-6E8A-4147-A177-3AD203B41FA5}">
                      <a16:colId xmlns:a16="http://schemas.microsoft.com/office/drawing/2014/main" val="573282748"/>
                    </a:ext>
                  </a:extLst>
                </a:gridCol>
              </a:tblGrid>
              <a:tr h="932798">
                <a:tc>
                  <a:txBody>
                    <a:bodyPr/>
                    <a:lstStyle/>
                    <a:p>
                      <a:r>
                        <a:rPr lang="en-GB" dirty="0"/>
                        <a:t>Nurse1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Nurse2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Doctor1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Doctor2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58968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09161" y="4781353"/>
            <a:ext cx="737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 err="1"/>
              <a:t>mp</a:t>
            </a:r>
            <a:endParaRPr lang="en-GB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903908" y="6329156"/>
            <a:ext cx="499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0                          1                          2                        3                                           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32206" y="5231287"/>
            <a:ext cx="4304168" cy="128253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MedicalProfessional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 Objects</a:t>
            </a:r>
          </a:p>
          <a:p>
            <a:pPr algn="ctr"/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And any sub class objects </a:t>
            </a:r>
          </a:p>
        </p:txBody>
      </p:sp>
    </p:spTree>
    <p:extLst>
      <p:ext uri="{BB962C8B-B14F-4D97-AF65-F5344CB8AC3E}">
        <p14:creationId xmlns:p14="http://schemas.microsoft.com/office/powerpoint/2010/main" val="41386869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4C91-EA2D-740E-54AC-3E0BEC635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New Polymorphic ArrayList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79845-5025-6A42-C9F8-F492B384C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98" y="2068823"/>
            <a:ext cx="9906859" cy="2293819"/>
          </a:xfrm>
          <a:prstGeom prst="rect">
            <a:avLst/>
          </a:prstGeom>
        </p:spPr>
      </p:pic>
      <p:sp>
        <p:nvSpPr>
          <p:cNvPr id="3" name="Arrow: Up 2">
            <a:extLst>
              <a:ext uri="{FF2B5EF4-FFF2-40B4-BE49-F238E27FC236}">
                <a16:creationId xmlns:a16="http://schemas.microsoft.com/office/drawing/2014/main" id="{58B58BDA-F43C-BEF2-818A-FAD0ECD47EAB}"/>
              </a:ext>
            </a:extLst>
          </p:cNvPr>
          <p:cNvSpPr/>
          <p:nvPr/>
        </p:nvSpPr>
        <p:spPr>
          <a:xfrm>
            <a:off x="3352800" y="4362642"/>
            <a:ext cx="1151467" cy="229381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50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48D7-1DD2-20EC-6A60-BE133439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0D521-ABB7-01AF-B68E-D66C135FE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Inheritance allows developers to create new classes that are similar to existing classes but with added functionality, without having to rewrite code or duplicate efforts.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785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296883"/>
            <a:ext cx="11958451" cy="6400799"/>
          </a:xfrm>
        </p:spPr>
        <p:txBody>
          <a:bodyPr/>
          <a:lstStyle/>
          <a:p>
            <a:pPr algn="just"/>
            <a:r>
              <a:rPr lang="en-GB" dirty="0"/>
              <a:t>We had 2 separate but similar methods for adding a Nurse object to the </a:t>
            </a:r>
            <a:r>
              <a:rPr lang="en-GB" b="1" dirty="0" err="1"/>
              <a:t>nurseList</a:t>
            </a:r>
            <a:r>
              <a:rPr lang="en-GB" dirty="0"/>
              <a:t> </a:t>
            </a:r>
            <a:r>
              <a:rPr lang="en-GB" dirty="0" err="1"/>
              <a:t>ArrayList</a:t>
            </a:r>
            <a:r>
              <a:rPr lang="en-GB" dirty="0"/>
              <a:t>  and a Doctor object to the </a:t>
            </a:r>
            <a:r>
              <a:rPr lang="en-GB" b="1" dirty="0" err="1"/>
              <a:t>doctorList</a:t>
            </a:r>
            <a:r>
              <a:rPr lang="en-GB" b="1" dirty="0"/>
              <a:t> </a:t>
            </a:r>
            <a:r>
              <a:rPr lang="en-GB" dirty="0" err="1"/>
              <a:t>ArrayList</a:t>
            </a:r>
            <a:r>
              <a:rPr lang="en-GB" dirty="0"/>
              <a:t>.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r>
              <a:rPr lang="en-GB" dirty="0"/>
              <a:t>We can now replace these 2 methods with 1 add method – can add a Nurse or a Doctor (or a </a:t>
            </a:r>
            <a:r>
              <a:rPr lang="en-GB" dirty="0" err="1"/>
              <a:t>MedicalProfessional</a:t>
            </a:r>
            <a:r>
              <a:rPr lang="en-GB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136" y="1224892"/>
            <a:ext cx="4815271" cy="2293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E6C19D-784B-0015-B03C-F030FB972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252" y="4825318"/>
            <a:ext cx="10571791" cy="187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585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296883"/>
            <a:ext cx="11958451" cy="6400799"/>
          </a:xfrm>
        </p:spPr>
        <p:txBody>
          <a:bodyPr/>
          <a:lstStyle/>
          <a:p>
            <a:pPr algn="just"/>
            <a:r>
              <a:rPr lang="en-GB" dirty="0"/>
              <a:t>We had 2 separate but similar methods for removing a Nurse object from the </a:t>
            </a:r>
            <a:r>
              <a:rPr lang="en-GB" b="1" dirty="0" err="1"/>
              <a:t>nurseList</a:t>
            </a:r>
            <a:r>
              <a:rPr lang="en-GB" dirty="0"/>
              <a:t> </a:t>
            </a:r>
            <a:r>
              <a:rPr lang="en-GB" dirty="0" err="1"/>
              <a:t>ArrayList</a:t>
            </a:r>
            <a:r>
              <a:rPr lang="en-GB" dirty="0"/>
              <a:t>  and a Doctor object from the </a:t>
            </a:r>
            <a:r>
              <a:rPr lang="en-GB" b="1" dirty="0" err="1"/>
              <a:t>doctorList</a:t>
            </a:r>
            <a:r>
              <a:rPr lang="en-GB" b="1" dirty="0"/>
              <a:t> </a:t>
            </a:r>
            <a:r>
              <a:rPr lang="en-GB" dirty="0" err="1"/>
              <a:t>ArrayList</a:t>
            </a:r>
            <a:r>
              <a:rPr lang="en-GB" dirty="0"/>
              <a:t>.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r>
              <a:rPr lang="en-GB" dirty="0"/>
              <a:t>We can now replace these 2 methods with 1 add method – can add a Nurse or a Doctor (or a </a:t>
            </a:r>
            <a:r>
              <a:rPr lang="en-GB" dirty="0" err="1"/>
              <a:t>MedicalProfessional</a:t>
            </a:r>
            <a:r>
              <a:rPr lang="en-GB" dirty="0"/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790" y="1300038"/>
            <a:ext cx="4299919" cy="2813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B73407-6C16-1EE5-35B5-F84E80B5F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827" y="5314556"/>
            <a:ext cx="5921253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210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296883"/>
            <a:ext cx="11958451" cy="6400799"/>
          </a:xfrm>
        </p:spPr>
        <p:txBody>
          <a:bodyPr/>
          <a:lstStyle/>
          <a:p>
            <a:pPr algn="just"/>
            <a:r>
              <a:rPr lang="en-GB" dirty="0"/>
              <a:t>We had 2 separate but similar methods for determining how many elements are in </a:t>
            </a:r>
            <a:r>
              <a:rPr lang="en-GB" dirty="0" err="1"/>
              <a:t>nurseList</a:t>
            </a:r>
            <a:r>
              <a:rPr lang="en-GB" dirty="0"/>
              <a:t> and how many elements in </a:t>
            </a:r>
            <a:r>
              <a:rPr lang="en-GB" dirty="0" err="1"/>
              <a:t>doctorList</a:t>
            </a:r>
            <a:r>
              <a:rPr lang="en-GB" dirty="0"/>
              <a:t>.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r>
              <a:rPr lang="en-GB" dirty="0"/>
              <a:t>We can now replace these 2 methods with 1 add method – determines the number of elements in </a:t>
            </a:r>
            <a:r>
              <a:rPr lang="en-GB" dirty="0" err="1"/>
              <a:t>MedicalProfessional</a:t>
            </a:r>
            <a:r>
              <a:rPr lang="en-GB" dirty="0"/>
              <a:t> (of any type)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204" y="1312223"/>
            <a:ext cx="3679248" cy="2581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5D8CD9-02EB-0793-75C5-FA88463BE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458" y="5233158"/>
            <a:ext cx="5113463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921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74" y="447928"/>
            <a:ext cx="11958451" cy="3693225"/>
          </a:xfrm>
        </p:spPr>
        <p:txBody>
          <a:bodyPr/>
          <a:lstStyle/>
          <a:p>
            <a:pPr algn="just"/>
            <a:r>
              <a:rPr lang="en-GB" dirty="0"/>
              <a:t>We had 2 separate but similar methods listing all Nurses, and listing all Doctors:</a:t>
            </a:r>
          </a:p>
          <a:p>
            <a:pPr algn="just"/>
            <a:r>
              <a:rPr lang="en-GB" dirty="0"/>
              <a:t>We can now replace these 2 methods with 1 add method – listing</a:t>
            </a:r>
            <a:r>
              <a:rPr lang="en-GB" dirty="0">
                <a:highlight>
                  <a:srgbClr val="FFFF00"/>
                </a:highlight>
              </a:rPr>
              <a:t> all </a:t>
            </a:r>
            <a:r>
              <a:rPr lang="en-GB" dirty="0"/>
              <a:t>Medical Professionals in the </a:t>
            </a:r>
            <a:r>
              <a:rPr lang="en-GB" dirty="0" err="1"/>
              <a:t>ArrayList</a:t>
            </a:r>
            <a:r>
              <a:rPr lang="en-GB" dirty="0"/>
              <a:t>.</a:t>
            </a:r>
          </a:p>
          <a:p>
            <a:pPr algn="just"/>
            <a:r>
              <a:rPr lang="en-GB" dirty="0"/>
              <a:t>Or</a:t>
            </a:r>
          </a:p>
          <a:p>
            <a:pPr algn="just"/>
            <a:r>
              <a:rPr lang="en-GB" dirty="0"/>
              <a:t>We can write a method to search the </a:t>
            </a:r>
            <a:r>
              <a:rPr lang="en-GB" dirty="0" err="1"/>
              <a:t>ArrayList</a:t>
            </a:r>
            <a:r>
              <a:rPr lang="en-GB" dirty="0"/>
              <a:t> and</a:t>
            </a:r>
            <a:r>
              <a:rPr lang="en-GB" dirty="0">
                <a:highlight>
                  <a:srgbClr val="FFFF00"/>
                </a:highlight>
              </a:rPr>
              <a:t> only </a:t>
            </a:r>
            <a:r>
              <a:rPr lang="en-GB" dirty="0"/>
              <a:t>print the Nurses, or only print the Doctors.</a:t>
            </a:r>
          </a:p>
        </p:txBody>
      </p:sp>
    </p:spTree>
    <p:extLst>
      <p:ext uri="{BB962C8B-B14F-4D97-AF65-F5344CB8AC3E}">
        <p14:creationId xmlns:p14="http://schemas.microsoft.com/office/powerpoint/2010/main" val="26386930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5D62-17C5-9023-5C11-8D57CF39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err="1"/>
              <a:t>Instanceof</a:t>
            </a:r>
            <a:r>
              <a:rPr lang="en-GB" b="1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A091-FEE3-941A-51C3-6FE01D7E8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>
                <a:highlight>
                  <a:srgbClr val="FFFF00"/>
                </a:highlight>
              </a:rPr>
              <a:t>instanceof</a:t>
            </a:r>
            <a:r>
              <a:rPr lang="en-GB" dirty="0"/>
              <a:t> operator in Java is used to check whether an object is an instance of a specific class or a subclass of that class. It returns true if the object is an instance of the specified class (or a subclass) and false otherwise.</a:t>
            </a:r>
          </a:p>
        </p:txBody>
      </p:sp>
    </p:spTree>
    <p:extLst>
      <p:ext uri="{BB962C8B-B14F-4D97-AF65-F5344CB8AC3E}">
        <p14:creationId xmlns:p14="http://schemas.microsoft.com/office/powerpoint/2010/main" val="31810690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FC32-6657-C421-6551-05421D34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50C0-95F6-D2CC-0E3A-FC5034886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7329"/>
            <a:ext cx="10515600" cy="2489634"/>
          </a:xfrm>
        </p:spPr>
        <p:txBody>
          <a:bodyPr/>
          <a:lstStyle/>
          <a:p>
            <a:r>
              <a:rPr lang="en-GB" dirty="0"/>
              <a:t>Uses simple string concatenation (+=).</a:t>
            </a:r>
          </a:p>
          <a:p>
            <a:r>
              <a:rPr lang="en-GB" dirty="0"/>
              <a:t>Iterates through </a:t>
            </a:r>
            <a:r>
              <a:rPr lang="en-GB" b="1" dirty="0" err="1"/>
              <a:t>mp</a:t>
            </a:r>
            <a:r>
              <a:rPr lang="en-GB" b="1" dirty="0"/>
              <a:t> </a:t>
            </a:r>
            <a:r>
              <a:rPr lang="en-GB" b="1" dirty="0" err="1"/>
              <a:t>arraylist</a:t>
            </a:r>
            <a:r>
              <a:rPr lang="en-GB" b="1" dirty="0"/>
              <a:t>, </a:t>
            </a:r>
            <a:r>
              <a:rPr lang="en-GB" dirty="0"/>
              <a:t>checks if the object is an instance of Nurse, and appends it to list.</a:t>
            </a:r>
          </a:p>
          <a:p>
            <a:r>
              <a:rPr lang="en-GB" dirty="0"/>
              <a:t>Returns a string containing </a:t>
            </a:r>
            <a:r>
              <a:rPr lang="en-GB" u="sng" dirty="0"/>
              <a:t>only Nurse objects.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06686-9B7A-D9FC-3576-DF2D77C9D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310" y="490664"/>
            <a:ext cx="6370872" cy="307112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9EE8768-5F18-B09A-9FD9-9742629809B2}"/>
              </a:ext>
            </a:extLst>
          </p:cNvPr>
          <p:cNvSpPr/>
          <p:nvPr/>
        </p:nvSpPr>
        <p:spPr>
          <a:xfrm>
            <a:off x="505692" y="1343440"/>
            <a:ext cx="3034145" cy="9455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Instanceof</a:t>
            </a:r>
            <a:r>
              <a:rPr lang="en-GB" dirty="0"/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31532079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875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Old UML for Hospital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11214"/>
          <a:stretch/>
        </p:blipFill>
        <p:spPr>
          <a:xfrm>
            <a:off x="2271904" y="673727"/>
            <a:ext cx="8207461" cy="613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697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E480-BA84-DFC2-7703-0068F218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33" y="42528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New UML for Hospital</a:t>
            </a:r>
            <a:br>
              <a:rPr lang="en-GB" b="1" dirty="0"/>
            </a:b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71B9D4-0D6C-ADB6-3E9A-37B745AFF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458423"/>
              </p:ext>
            </p:extLst>
          </p:nvPr>
        </p:nvGraphicFramePr>
        <p:xfrm>
          <a:off x="304800" y="705309"/>
          <a:ext cx="10430933" cy="61289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56641">
                  <a:extLst>
                    <a:ext uri="{9D8B030D-6E8A-4147-A177-3AD203B41FA5}">
                      <a16:colId xmlns:a16="http://schemas.microsoft.com/office/drawing/2014/main" val="3787139057"/>
                    </a:ext>
                  </a:extLst>
                </a:gridCol>
                <a:gridCol w="334826">
                  <a:extLst>
                    <a:ext uri="{9D8B030D-6E8A-4147-A177-3AD203B41FA5}">
                      <a16:colId xmlns:a16="http://schemas.microsoft.com/office/drawing/2014/main" val="1664144685"/>
                    </a:ext>
                  </a:extLst>
                </a:gridCol>
                <a:gridCol w="6739466">
                  <a:extLst>
                    <a:ext uri="{9D8B030D-6E8A-4147-A177-3AD203B41FA5}">
                      <a16:colId xmlns:a16="http://schemas.microsoft.com/office/drawing/2014/main" val="2328032308"/>
                    </a:ext>
                  </a:extLst>
                </a:gridCol>
              </a:tblGrid>
              <a:tr h="578480">
                <a:tc gridSpan="3"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Hospital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239890"/>
                  </a:ext>
                </a:extLst>
              </a:tr>
              <a:tr h="358744">
                <a:tc gridSpan="3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Variables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223166"/>
                  </a:ext>
                </a:extLst>
              </a:tr>
              <a:tr h="761852">
                <a:tc gridSpan="2">
                  <a:txBody>
                    <a:bodyPr/>
                    <a:lstStyle/>
                    <a:p>
                      <a:r>
                        <a:rPr lang="en-GB" b="1" dirty="0"/>
                        <a:t>ArrayList&lt;</a:t>
                      </a:r>
                      <a:r>
                        <a:rPr lang="en-GB" b="1" dirty="0" err="1"/>
                        <a:t>MedicalProfessional</a:t>
                      </a:r>
                      <a:r>
                        <a:rPr lang="en-GB" b="1" dirty="0"/>
                        <a:t>&gt; </a:t>
                      </a:r>
                      <a:r>
                        <a:rPr lang="en-GB" b="1" dirty="0" err="1"/>
                        <a:t>mp</a:t>
                      </a:r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GB" dirty="0"/>
                        <a:t>Declare and </a:t>
                      </a:r>
                      <a:r>
                        <a:rPr lang="en-GB" dirty="0" err="1"/>
                        <a:t>initialist</a:t>
                      </a:r>
                      <a:r>
                        <a:rPr lang="en-GB" dirty="0"/>
                        <a:t> </a:t>
                      </a:r>
                      <a:r>
                        <a:rPr lang="en-GB" b="1" dirty="0" err="1"/>
                        <a:t>mp</a:t>
                      </a:r>
                      <a:r>
                        <a:rPr lang="en-GB" dirty="0"/>
                        <a:t> - </a:t>
                      </a:r>
                      <a:r>
                        <a:rPr lang="en-GB" b="1" dirty="0" err="1"/>
                        <a:t>mp</a:t>
                      </a:r>
                      <a:r>
                        <a:rPr lang="en-GB" dirty="0"/>
                        <a:t> can store objects created from </a:t>
                      </a:r>
                      <a:r>
                        <a:rPr lang="en-GB" dirty="0" err="1"/>
                        <a:t>MedicalProfessional</a:t>
                      </a:r>
                      <a:r>
                        <a:rPr lang="en-GB" dirty="0"/>
                        <a:t>, Nurse or Doctor – polymorphic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Declare and </a:t>
                      </a:r>
                      <a:r>
                        <a:rPr lang="en-GB" dirty="0" err="1"/>
                        <a:t>initialist</a:t>
                      </a:r>
                      <a:r>
                        <a:rPr lang="en-GB" dirty="0"/>
                        <a:t> </a:t>
                      </a:r>
                      <a:r>
                        <a:rPr lang="en-GB" b="1" dirty="0" err="1"/>
                        <a:t>mp</a:t>
                      </a:r>
                      <a:r>
                        <a:rPr lang="en-GB" dirty="0"/>
                        <a:t> - </a:t>
                      </a:r>
                      <a:r>
                        <a:rPr lang="en-GB" b="1" dirty="0" err="1"/>
                        <a:t>mp</a:t>
                      </a:r>
                      <a:r>
                        <a:rPr lang="en-GB" dirty="0"/>
                        <a:t> can store objects created from </a:t>
                      </a:r>
                      <a:r>
                        <a:rPr lang="en-GB" dirty="0" err="1"/>
                        <a:t>MedicalProfessional</a:t>
                      </a:r>
                      <a:r>
                        <a:rPr lang="en-GB" dirty="0"/>
                        <a:t>, Nurse or Doctor – polymorphic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431233"/>
                  </a:ext>
                </a:extLst>
              </a:tr>
              <a:tr h="365666">
                <a:tc gridSpan="3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Constructor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226602"/>
                  </a:ext>
                </a:extLst>
              </a:tr>
              <a:tr h="578480">
                <a:tc>
                  <a:txBody>
                    <a:bodyPr/>
                    <a:lstStyle/>
                    <a:p>
                      <a:r>
                        <a:rPr lang="en-GB" b="1" dirty="0"/>
                        <a:t>Hospital()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dirty="0"/>
                        <a:t>Default constructor</a:t>
                      </a:r>
                      <a:endParaRPr lang="en-GB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891933"/>
                  </a:ext>
                </a:extLst>
              </a:tr>
              <a:tr h="369692">
                <a:tc gridSpan="3"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Methods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149533"/>
                  </a:ext>
                </a:extLst>
              </a:tr>
              <a:tr h="2241721">
                <a:tc gridSpan="3"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8775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1E109C-0747-36EC-C07C-7C54F6A57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003831"/>
              </p:ext>
            </p:extLst>
          </p:nvPr>
        </p:nvGraphicFramePr>
        <p:xfrm>
          <a:off x="702733" y="3749708"/>
          <a:ext cx="963506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1733">
                  <a:extLst>
                    <a:ext uri="{9D8B030D-6E8A-4147-A177-3AD203B41FA5}">
                      <a16:colId xmlns:a16="http://schemas.microsoft.com/office/drawing/2014/main" val="2277736835"/>
                    </a:ext>
                  </a:extLst>
                </a:gridCol>
                <a:gridCol w="2963333">
                  <a:extLst>
                    <a:ext uri="{9D8B030D-6E8A-4147-A177-3AD203B41FA5}">
                      <a16:colId xmlns:a16="http://schemas.microsoft.com/office/drawing/2014/main" val="4001402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New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ArrayList Method called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62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addMedicalProfessional</a:t>
                      </a:r>
                      <a:r>
                        <a:rPr lang="en-GB" dirty="0"/>
                        <a:t>(</a:t>
                      </a:r>
                      <a:r>
                        <a:rPr lang="en-GB" dirty="0" err="1"/>
                        <a:t>MedicalProfessional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88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removeMedicalProfessional</a:t>
                      </a:r>
                      <a:r>
                        <a:rPr lang="en-GB" dirty="0"/>
                        <a:t>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remove()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03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numberOfMedicalProfessionals</a:t>
                      </a:r>
                      <a:r>
                        <a:rPr lang="en-GB" dirty="0"/>
                        <a:t>():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size()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8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listOfMedicalProfessionals</a:t>
                      </a:r>
                      <a:r>
                        <a:rPr lang="en-GB" dirty="0"/>
                        <a:t>():String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031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listOfNurses</a:t>
                      </a:r>
                      <a:r>
                        <a:rPr lang="en-GB" dirty="0"/>
                        <a:t>():String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Uses </a:t>
                      </a:r>
                      <a:r>
                        <a:rPr lang="en-GB" dirty="0" err="1"/>
                        <a:t>instanceof</a:t>
                      </a:r>
                      <a:r>
                        <a:rPr lang="en-GB" dirty="0"/>
                        <a:t>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8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save()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06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load()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452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4773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87466-C9F9-43DF-B550-38B6E3BB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Update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2FF85-746A-CAB4-74E0-A94C2A8E2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3094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67" y="101202"/>
            <a:ext cx="11587386" cy="1325563"/>
          </a:xfrm>
        </p:spPr>
        <p:txBody>
          <a:bodyPr>
            <a:noAutofit/>
          </a:bodyPr>
          <a:lstStyle/>
          <a:p>
            <a:r>
              <a:rPr lang="en-GB" sz="3200" dirty="0"/>
              <a:t>Now our user interface </a:t>
            </a:r>
            <a:r>
              <a:rPr lang="en-GB" sz="3200" b="1" dirty="0" err="1"/>
              <a:t>MedicalSystemUI</a:t>
            </a:r>
            <a:r>
              <a:rPr lang="en-GB" sz="3200" b="1" dirty="0"/>
              <a:t> </a:t>
            </a:r>
            <a:r>
              <a:rPr lang="en-GB" sz="3200" dirty="0"/>
              <a:t>needs to be updated to use the new methods we’ve created in Hospital.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976" y="5684277"/>
            <a:ext cx="7280921" cy="1053860"/>
          </a:xfrm>
        </p:spPr>
        <p:txBody>
          <a:bodyPr>
            <a:normAutofit fontScale="70000" lnSpcReduction="20000"/>
          </a:bodyPr>
          <a:lstStyle/>
          <a:p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I’ve left out a few menu options in this version – they can be added any time.</a:t>
            </a:r>
          </a:p>
          <a:p>
            <a:pPr lvl="1"/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Number Of Medical Professionals in the system</a:t>
            </a:r>
          </a:p>
          <a:p>
            <a:pPr lvl="1"/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</a:rPr>
              <a:t>searchMedicalProfessionalByName</a:t>
            </a:r>
            <a:endParaRPr lang="en-GB" sz="20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Update Medical Professionals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515045" y="1944828"/>
            <a:ext cx="1363579" cy="83418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9" descr="Text&#10;&#10;Description automatically generated">
            <a:extLst>
              <a:ext uri="{FF2B5EF4-FFF2-40B4-BE49-F238E27FC236}">
                <a16:creationId xmlns:a16="http://schemas.microsoft.com/office/drawing/2014/main" id="{7E5E2137-4DF8-B5C5-E09F-95F48AD91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9" y="1228008"/>
            <a:ext cx="4641011" cy="5624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D746B2-B715-B4B6-63C5-D024F9567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428" y="1426765"/>
            <a:ext cx="4552016" cy="40006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0262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Inheritance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881" y="1825624"/>
            <a:ext cx="11780322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Java Inheritance (Subclass and Superclass)</a:t>
            </a:r>
          </a:p>
          <a:p>
            <a:endParaRPr lang="en-GB" b="1" dirty="0"/>
          </a:p>
          <a:p>
            <a:pPr algn="just"/>
            <a:r>
              <a:rPr lang="en-GB" dirty="0"/>
              <a:t>In Java, it is possible to inherit attributes/variables and methods from one class to another. </a:t>
            </a:r>
          </a:p>
          <a:p>
            <a:pPr algn="just"/>
            <a:r>
              <a:rPr lang="en-GB" dirty="0"/>
              <a:t>We take a class, and then define other classes based on the first one.</a:t>
            </a:r>
          </a:p>
          <a:p>
            <a:pPr algn="just"/>
            <a:r>
              <a:rPr lang="en-GB" dirty="0"/>
              <a:t>The new class inherits all the variables and methods of the first one, but also variables and methods of their own.</a:t>
            </a:r>
          </a:p>
          <a:p>
            <a:pPr algn="just"/>
            <a:r>
              <a:rPr lang="en-GB" dirty="0"/>
              <a:t>We group the "inheritance concept" into two categories:</a:t>
            </a:r>
          </a:p>
          <a:p>
            <a:pPr lvl="1"/>
            <a:r>
              <a:rPr lang="en-GB" dirty="0"/>
              <a:t>subclass (child) - the class that inherits from another class</a:t>
            </a:r>
          </a:p>
          <a:p>
            <a:pPr lvl="1"/>
            <a:r>
              <a:rPr lang="en-GB" dirty="0"/>
              <a:t>superclass (parent) - the class being inherited from</a:t>
            </a:r>
          </a:p>
          <a:p>
            <a:r>
              <a:rPr lang="en-GB" dirty="0"/>
              <a:t>To inherit from a class, use the</a:t>
            </a:r>
            <a:r>
              <a:rPr lang="en-GB" b="1" dirty="0">
                <a:solidFill>
                  <a:srgbClr val="FF0000"/>
                </a:solidFill>
              </a:rPr>
              <a:t> extends </a:t>
            </a:r>
            <a:r>
              <a:rPr lang="en-GB" dirty="0"/>
              <a:t>keyword.</a:t>
            </a:r>
          </a:p>
        </p:txBody>
      </p:sp>
    </p:spTree>
    <p:extLst>
      <p:ext uri="{BB962C8B-B14F-4D97-AF65-F5344CB8AC3E}">
        <p14:creationId xmlns:p14="http://schemas.microsoft.com/office/powerpoint/2010/main" val="24801588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721714"/>
          </a:xfrm>
        </p:spPr>
        <p:txBody>
          <a:bodyPr/>
          <a:lstStyle/>
          <a:p>
            <a:r>
              <a:rPr lang="en-GB" dirty="0"/>
              <a:t>Old                                                   New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862366"/>
              </p:ext>
            </p:extLst>
          </p:nvPr>
        </p:nvGraphicFramePr>
        <p:xfrm>
          <a:off x="291103" y="855002"/>
          <a:ext cx="3407230" cy="51098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07230">
                  <a:extLst>
                    <a:ext uri="{9D8B030D-6E8A-4147-A177-3AD203B41FA5}">
                      <a16:colId xmlns:a16="http://schemas.microsoft.com/office/drawing/2014/main" val="1118752578"/>
                    </a:ext>
                  </a:extLst>
                </a:gridCol>
              </a:tblGrid>
              <a:tr h="477524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MedicalSystemUI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945993"/>
                  </a:ext>
                </a:extLst>
              </a:tr>
              <a:tr h="92829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E" dirty="0"/>
                        <a:t>Hospital</a:t>
                      </a:r>
                      <a:r>
                        <a:rPr lang="en-IE" baseline="0" dirty="0"/>
                        <a:t> hospital1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44744"/>
                  </a:ext>
                </a:extLst>
              </a:tr>
              <a:tr h="5950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err="1"/>
                        <a:t>MedicalSystemUI</a:t>
                      </a:r>
                      <a:r>
                        <a:rPr lang="en-IE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29496"/>
                  </a:ext>
                </a:extLst>
              </a:tr>
              <a:tr h="2973251">
                <a:tc>
                  <a:txBody>
                    <a:bodyPr/>
                    <a:lstStyle/>
                    <a:p>
                      <a:r>
                        <a:rPr lang="en-GB" dirty="0"/>
                        <a:t>main()</a:t>
                      </a:r>
                    </a:p>
                    <a:p>
                      <a:r>
                        <a:rPr lang="en-GB" dirty="0"/>
                        <a:t>run()</a:t>
                      </a:r>
                    </a:p>
                    <a:p>
                      <a:r>
                        <a:rPr lang="en-GB" dirty="0" err="1"/>
                        <a:t>mainMenu</a:t>
                      </a:r>
                      <a:r>
                        <a:rPr lang="en-GB" dirty="0"/>
                        <a:t>()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 err="1"/>
                        <a:t>createNurse</a:t>
                      </a:r>
                      <a:r>
                        <a:rPr lang="en-GB" dirty="0"/>
                        <a:t>()</a:t>
                      </a:r>
                    </a:p>
                    <a:p>
                      <a:r>
                        <a:rPr lang="en-GB" dirty="0" err="1"/>
                        <a:t>removeNurse</a:t>
                      </a:r>
                      <a:r>
                        <a:rPr lang="en-GB" dirty="0"/>
                        <a:t>()</a:t>
                      </a:r>
                    </a:p>
                    <a:p>
                      <a:r>
                        <a:rPr lang="en-GB" dirty="0" err="1"/>
                        <a:t>listOfNursesByName</a:t>
                      </a:r>
                      <a:r>
                        <a:rPr lang="en-GB" dirty="0"/>
                        <a:t>()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 err="1"/>
                        <a:t>createDoctor</a:t>
                      </a:r>
                      <a:r>
                        <a:rPr lang="en-GB" dirty="0"/>
                        <a:t>()</a:t>
                      </a:r>
                    </a:p>
                    <a:p>
                      <a:r>
                        <a:rPr lang="en-GB" dirty="0" err="1"/>
                        <a:t>removeDoctor</a:t>
                      </a:r>
                      <a:r>
                        <a:rPr lang="en-GB" dirty="0"/>
                        <a:t>()</a:t>
                      </a:r>
                    </a:p>
                    <a:p>
                      <a:r>
                        <a:rPr lang="en-GB" dirty="0" err="1"/>
                        <a:t>listOfDoctorsByName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64188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913607"/>
              </p:ext>
            </p:extLst>
          </p:nvPr>
        </p:nvGraphicFramePr>
        <p:xfrm>
          <a:off x="4413849" y="833886"/>
          <a:ext cx="7515182" cy="55674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515182">
                  <a:extLst>
                    <a:ext uri="{9D8B030D-6E8A-4147-A177-3AD203B41FA5}">
                      <a16:colId xmlns:a16="http://schemas.microsoft.com/office/drawing/2014/main" val="1118752578"/>
                    </a:ext>
                  </a:extLst>
                </a:gridCol>
              </a:tblGrid>
              <a:tr h="539345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MedicalSystemUI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945993"/>
                  </a:ext>
                </a:extLst>
              </a:tr>
              <a:tr h="104389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E" dirty="0"/>
                        <a:t>Hospital</a:t>
                      </a:r>
                      <a:r>
                        <a:rPr lang="en-IE" baseline="0" dirty="0"/>
                        <a:t> hospital1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44744"/>
                  </a:ext>
                </a:extLst>
              </a:tr>
              <a:tr h="661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err="1"/>
                        <a:t>MedicalSystemUI</a:t>
                      </a:r>
                      <a:r>
                        <a:rPr lang="en-IE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29496"/>
                  </a:ext>
                </a:extLst>
              </a:tr>
              <a:tr h="332306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641881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283372"/>
              </p:ext>
            </p:extLst>
          </p:nvPr>
        </p:nvGraphicFramePr>
        <p:xfrm>
          <a:off x="4456981" y="3163018"/>
          <a:ext cx="7324840" cy="2990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1142">
                  <a:extLst>
                    <a:ext uri="{9D8B030D-6E8A-4147-A177-3AD203B41FA5}">
                      <a16:colId xmlns:a16="http://schemas.microsoft.com/office/drawing/2014/main" val="1400412200"/>
                    </a:ext>
                  </a:extLst>
                </a:gridCol>
                <a:gridCol w="3623698">
                  <a:extLst>
                    <a:ext uri="{9D8B030D-6E8A-4147-A177-3AD203B41FA5}">
                      <a16:colId xmlns:a16="http://schemas.microsoft.com/office/drawing/2014/main" val="2794506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/>
                        <a:t>MedicalSystem</a:t>
                      </a:r>
                      <a:r>
                        <a:rPr lang="en-GB" sz="1400" baseline="0" dirty="0"/>
                        <a:t> methods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Hospital</a:t>
                      </a:r>
                      <a:r>
                        <a:rPr lang="en-GB" sz="1400" baseline="0" dirty="0"/>
                        <a:t> methods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62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main()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6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run()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77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mainMenu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38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createMedicalProfessional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addMedicalProfessional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54522"/>
                  </a:ext>
                </a:extLst>
              </a:tr>
              <a:tr h="496275">
                <a:tc>
                  <a:txBody>
                    <a:bodyPr/>
                    <a:lstStyle/>
                    <a:p>
                      <a:r>
                        <a:rPr lang="en-GB" dirty="0" err="1"/>
                        <a:t>removeMedicalProfessional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numberOfMedicalProfessionals</a:t>
                      </a:r>
                      <a:r>
                        <a:rPr lang="en-GB" dirty="0"/>
                        <a:t>()</a:t>
                      </a:r>
                    </a:p>
                    <a:p>
                      <a:r>
                        <a:rPr lang="en-GB" dirty="0" err="1"/>
                        <a:t>removeMedicalProfessional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73304"/>
                  </a:ext>
                </a:extLst>
              </a:tr>
              <a:tr h="496275">
                <a:tc>
                  <a:txBody>
                    <a:bodyPr/>
                    <a:lstStyle/>
                    <a:p>
                      <a:r>
                        <a:rPr lang="en-GB" dirty="0" err="1"/>
                        <a:t>listOfNurses</a:t>
                      </a:r>
                      <a:r>
                        <a:rPr lang="en-GB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12727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3734466" y="1546914"/>
            <a:ext cx="700570" cy="65145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4847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31" y="12199"/>
            <a:ext cx="10515600" cy="1325563"/>
          </a:xfrm>
        </p:spPr>
        <p:txBody>
          <a:bodyPr/>
          <a:lstStyle/>
          <a:p>
            <a:r>
              <a:rPr lang="en-GB" b="1" dirty="0"/>
              <a:t>Updated Switch: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54AEA-5AEA-FCE1-0BAD-2AF0F098F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548" y="87340"/>
            <a:ext cx="5349704" cy="668331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42E116C-B86F-2D3B-464D-D5B71EDE4EFE}"/>
              </a:ext>
            </a:extLst>
          </p:cNvPr>
          <p:cNvSpPr/>
          <p:nvPr/>
        </p:nvSpPr>
        <p:spPr>
          <a:xfrm>
            <a:off x="1007918" y="3844636"/>
            <a:ext cx="3813464" cy="9247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Additional methods can be added</a:t>
            </a:r>
          </a:p>
        </p:txBody>
      </p:sp>
    </p:spTree>
    <p:extLst>
      <p:ext uri="{BB962C8B-B14F-4D97-AF65-F5344CB8AC3E}">
        <p14:creationId xmlns:p14="http://schemas.microsoft.com/office/powerpoint/2010/main" val="33327244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b="1" dirty="0" err="1"/>
              <a:t>createMedicalProfessional</a:t>
            </a:r>
            <a:r>
              <a:rPr lang="en-GB" b="1" dirty="0"/>
              <a:t>()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79" y="847058"/>
            <a:ext cx="11674642" cy="4351338"/>
          </a:xfrm>
        </p:spPr>
        <p:txBody>
          <a:bodyPr/>
          <a:lstStyle/>
          <a:p>
            <a:r>
              <a:rPr lang="en-GB" dirty="0"/>
              <a:t>We start this method by asking the user which Medical Professional they wish to add</a:t>
            </a:r>
          </a:p>
          <a:p>
            <a:r>
              <a:rPr lang="en-GB" dirty="0"/>
              <a:t>We then take in all the variables required for a Medical Professional: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122947" y="3022727"/>
            <a:ext cx="1556085" cy="66695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6B51A887-E7FE-100F-F776-56954A095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211" y="2543920"/>
            <a:ext cx="6150633" cy="3782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0672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642" y="365794"/>
            <a:ext cx="4833436" cy="637189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GB" dirty="0"/>
              <a:t>We use the users choice – 1 for Nurse or 2 for Doctor</a:t>
            </a:r>
          </a:p>
          <a:p>
            <a:pPr algn="just"/>
            <a:r>
              <a:rPr lang="en-GB" dirty="0"/>
              <a:t>If 1 – input the </a:t>
            </a:r>
            <a:r>
              <a:rPr lang="en-GB" b="1" dirty="0"/>
              <a:t>Nurse</a:t>
            </a:r>
            <a:r>
              <a:rPr lang="en-GB" dirty="0"/>
              <a:t> variable </a:t>
            </a:r>
            <a:r>
              <a:rPr lang="en-GB" b="1" dirty="0" err="1"/>
              <a:t>nurseRegNo</a:t>
            </a:r>
            <a:r>
              <a:rPr lang="en-GB" dirty="0"/>
              <a:t> and use the 5 values input to construct a new</a:t>
            </a:r>
            <a:r>
              <a:rPr lang="en-GB" b="1" dirty="0"/>
              <a:t> Nurse </a:t>
            </a:r>
            <a:r>
              <a:rPr lang="en-GB" dirty="0"/>
              <a:t>object </a:t>
            </a:r>
            <a:r>
              <a:rPr lang="en-GB" b="1" dirty="0"/>
              <a:t>n1</a:t>
            </a:r>
          </a:p>
          <a:p>
            <a:pPr algn="just"/>
            <a:r>
              <a:rPr lang="en-GB" dirty="0"/>
              <a:t>Then add the </a:t>
            </a:r>
            <a:r>
              <a:rPr lang="en-GB" b="1" dirty="0"/>
              <a:t>n1</a:t>
            </a:r>
            <a:r>
              <a:rPr lang="en-GB" dirty="0"/>
              <a:t> object to the </a:t>
            </a:r>
            <a:r>
              <a:rPr lang="en-GB" dirty="0" err="1"/>
              <a:t>ArrayList</a:t>
            </a:r>
            <a:r>
              <a:rPr lang="en-GB" dirty="0"/>
              <a:t> using the </a:t>
            </a:r>
            <a:r>
              <a:rPr lang="en-GB" b="1" dirty="0" err="1">
                <a:solidFill>
                  <a:srgbClr val="FF0000"/>
                </a:solidFill>
              </a:rPr>
              <a:t>addMedicalProfessional</a:t>
            </a:r>
            <a:r>
              <a:rPr lang="en-GB" b="1" dirty="0">
                <a:solidFill>
                  <a:srgbClr val="FF0000"/>
                </a:solidFill>
              </a:rPr>
              <a:t>() </a:t>
            </a:r>
            <a:r>
              <a:rPr lang="en-GB" dirty="0"/>
              <a:t>method</a:t>
            </a:r>
          </a:p>
          <a:p>
            <a:pPr algn="just"/>
            <a:r>
              <a:rPr lang="en-GB" dirty="0"/>
              <a:t>If 2 – input the </a:t>
            </a:r>
            <a:r>
              <a:rPr lang="en-GB" b="1" dirty="0"/>
              <a:t>Doctor</a:t>
            </a:r>
            <a:r>
              <a:rPr lang="en-GB" dirty="0"/>
              <a:t> variable </a:t>
            </a:r>
            <a:r>
              <a:rPr lang="en-GB" b="1" dirty="0"/>
              <a:t>specialism</a:t>
            </a:r>
            <a:r>
              <a:rPr lang="en-GB" dirty="0"/>
              <a:t> and use the 5 values input to construct a new</a:t>
            </a:r>
            <a:r>
              <a:rPr lang="en-GB" b="1" dirty="0"/>
              <a:t> Doctor </a:t>
            </a:r>
            <a:r>
              <a:rPr lang="en-GB" dirty="0"/>
              <a:t>object </a:t>
            </a:r>
            <a:r>
              <a:rPr lang="en-GB" b="1" dirty="0"/>
              <a:t>d1</a:t>
            </a:r>
          </a:p>
          <a:p>
            <a:pPr algn="just"/>
            <a:r>
              <a:rPr lang="en-GB" dirty="0"/>
              <a:t>Then add the </a:t>
            </a:r>
            <a:r>
              <a:rPr lang="en-GB" b="1" dirty="0"/>
              <a:t>d1</a:t>
            </a:r>
            <a:r>
              <a:rPr lang="en-GB" dirty="0"/>
              <a:t> object to the </a:t>
            </a:r>
            <a:r>
              <a:rPr lang="en-GB" dirty="0" err="1"/>
              <a:t>ArrayList</a:t>
            </a:r>
            <a:r>
              <a:rPr lang="en-GB" dirty="0"/>
              <a:t> using the </a:t>
            </a:r>
            <a:r>
              <a:rPr lang="en-GB" b="1" dirty="0" err="1">
                <a:solidFill>
                  <a:srgbClr val="FF0000"/>
                </a:solidFill>
              </a:rPr>
              <a:t>addMedicalProfessional</a:t>
            </a:r>
            <a:r>
              <a:rPr lang="en-GB" b="1" dirty="0">
                <a:solidFill>
                  <a:srgbClr val="FF0000"/>
                </a:solidFill>
              </a:rPr>
              <a:t>() </a:t>
            </a:r>
            <a:r>
              <a:rPr lang="en-GB" dirty="0"/>
              <a:t>method</a:t>
            </a:r>
          </a:p>
          <a:p>
            <a:pPr algn="just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84766-231B-F4B9-FB88-67A6DB33B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273" y="719861"/>
            <a:ext cx="5856194" cy="59772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287935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825625"/>
            <a:ext cx="11550315" cy="4351338"/>
          </a:xfrm>
        </p:spPr>
        <p:txBody>
          <a:bodyPr/>
          <a:lstStyle/>
          <a:p>
            <a:r>
              <a:rPr lang="en-GB" dirty="0"/>
              <a:t>The other methods in the </a:t>
            </a:r>
            <a:r>
              <a:rPr lang="en-GB" b="1" dirty="0" err="1"/>
              <a:t>MedicalSystemUI</a:t>
            </a:r>
            <a:r>
              <a:rPr lang="en-GB" dirty="0"/>
              <a:t> class are updated to use the Hospital methods to list all Medical Professionals etc.</a:t>
            </a:r>
          </a:p>
        </p:txBody>
      </p:sp>
    </p:spTree>
    <p:extLst>
      <p:ext uri="{BB962C8B-B14F-4D97-AF65-F5344CB8AC3E}">
        <p14:creationId xmlns:p14="http://schemas.microsoft.com/office/powerpoint/2010/main" val="16034801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medicalProfessionals.xml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80" y="1825625"/>
            <a:ext cx="5232984" cy="4351338"/>
          </a:xfrm>
        </p:spPr>
        <p:txBody>
          <a:bodyPr/>
          <a:lstStyle/>
          <a:p>
            <a:r>
              <a:rPr lang="en-GB" dirty="0"/>
              <a:t>Polymorphism – different objects related by Inheritance (super and sub) can be </a:t>
            </a:r>
            <a:r>
              <a:rPr lang="en-GB" dirty="0">
                <a:highlight>
                  <a:srgbClr val="FFFF00"/>
                </a:highlight>
              </a:rPr>
              <a:t>stored</a:t>
            </a:r>
            <a:r>
              <a:rPr lang="en-GB" dirty="0"/>
              <a:t> in the one List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65858" y="1690688"/>
            <a:ext cx="5787942" cy="4613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54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Inheritance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55" y="1350612"/>
            <a:ext cx="11750819" cy="4351338"/>
          </a:xfrm>
        </p:spPr>
        <p:txBody>
          <a:bodyPr/>
          <a:lstStyle/>
          <a:p>
            <a:pPr algn="just"/>
            <a:r>
              <a:rPr lang="en-GB" dirty="0"/>
              <a:t>Inheritance represents the </a:t>
            </a:r>
            <a:r>
              <a:rPr lang="en-GB" b="1" dirty="0"/>
              <a:t>IS-A relationship</a:t>
            </a:r>
            <a:r>
              <a:rPr lang="en-GB" dirty="0"/>
              <a:t> which is also known as a </a:t>
            </a:r>
            <a:r>
              <a:rPr lang="en-GB" i="1" dirty="0"/>
              <a:t>parent-child</a:t>
            </a:r>
            <a:r>
              <a:rPr lang="en-GB" dirty="0"/>
              <a:t> relationship.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016" y="2928897"/>
            <a:ext cx="1679914" cy="322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1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Why And When To Use "Inheritance"?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138" y="1932503"/>
            <a:ext cx="10783784" cy="3067009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Inheritance supports the concept of “reusability”, i.e. when we want to create a new class and there is already a class that includes some of the code that we want, we can derive our new class from the existing class. </a:t>
            </a:r>
          </a:p>
          <a:p>
            <a:pPr algn="just"/>
            <a:r>
              <a:rPr lang="en-GB" dirty="0"/>
              <a:t>By doing this, we are reusing the variables and methods of the existing class.</a:t>
            </a:r>
          </a:p>
        </p:txBody>
      </p:sp>
    </p:spTree>
    <p:extLst>
      <p:ext uri="{BB962C8B-B14F-4D97-AF65-F5344CB8AC3E}">
        <p14:creationId xmlns:p14="http://schemas.microsoft.com/office/powerpoint/2010/main" val="161041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394" y="1233487"/>
            <a:ext cx="7471318" cy="55366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Types of Inheritance</a:t>
            </a:r>
            <a:br>
              <a:rPr lang="en-GB" b="1" dirty="0"/>
            </a:b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81630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013DA13B3FE143A46A7B830919869D" ma:contentTypeVersion="12" ma:contentTypeDescription="Create a new document." ma:contentTypeScope="" ma:versionID="9b2376ad8bdab2874efe82247e072159">
  <xsd:schema xmlns:xsd="http://www.w3.org/2001/XMLSchema" xmlns:xs="http://www.w3.org/2001/XMLSchema" xmlns:p="http://schemas.microsoft.com/office/2006/metadata/properties" xmlns:ns3="fdb80fe6-0a7a-4f29-b034-3a95964b0d50" xmlns:ns4="22a7c1e8-6848-47a0-a29a-76df162d30ec" targetNamespace="http://schemas.microsoft.com/office/2006/metadata/properties" ma:root="true" ma:fieldsID="14a966f28d298cb19ae07d3658e23d29" ns3:_="" ns4:_="">
    <xsd:import namespace="fdb80fe6-0a7a-4f29-b034-3a95964b0d50"/>
    <xsd:import namespace="22a7c1e8-6848-47a0-a29a-76df162d30e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b80fe6-0a7a-4f29-b034-3a95964b0d5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a7c1e8-6848-47a0-a29a-76df162d30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9C036E-750D-4ECF-B27E-FB10FADF13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b80fe6-0a7a-4f29-b034-3a95964b0d50"/>
    <ds:schemaRef ds:uri="22a7c1e8-6848-47a0-a29a-76df162d30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96AD16-A3CE-4580-8239-35D510E03F8B}">
  <ds:schemaRefs>
    <ds:schemaRef ds:uri="http://purl.org/dc/dcmitype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22a7c1e8-6848-47a0-a29a-76df162d30ec"/>
    <ds:schemaRef ds:uri="http://purl.org/dc/elements/1.1/"/>
    <ds:schemaRef ds:uri="fdb80fe6-0a7a-4f29-b034-3a95964b0d5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5861498-74B0-47C8-9AD6-6E4F8016FD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18785</TotalTime>
  <Words>2498</Words>
  <Application>Microsoft Office PowerPoint</Application>
  <PresentationFormat>Widescreen</PresentationFormat>
  <Paragraphs>484</Paragraphs>
  <Slides>65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Calibri</vt:lpstr>
      <vt:lpstr>Calibri Light</vt:lpstr>
      <vt:lpstr>Office Theme</vt:lpstr>
      <vt:lpstr>Java Inheritance</vt:lpstr>
      <vt:lpstr>Inheritance Meaning</vt:lpstr>
      <vt:lpstr>PowerPoint Presentation</vt:lpstr>
      <vt:lpstr>PowerPoint Presentation</vt:lpstr>
      <vt:lpstr>PowerPoint Presentation</vt:lpstr>
      <vt:lpstr>Inheritance in Java</vt:lpstr>
      <vt:lpstr>Inheritance </vt:lpstr>
      <vt:lpstr>Why And When To Use "Inheritance"? </vt:lpstr>
      <vt:lpstr>Types of Inheritance </vt:lpstr>
      <vt:lpstr>PowerPoint Presentation</vt:lpstr>
      <vt:lpstr>PowerPoint Presentation</vt:lpstr>
      <vt:lpstr>PowerPoint Presentation</vt:lpstr>
      <vt:lpstr>Inheritance Syntax</vt:lpstr>
      <vt:lpstr>Example</vt:lpstr>
      <vt:lpstr>Super Keyword </vt:lpstr>
      <vt:lpstr>Medical System </vt:lpstr>
      <vt:lpstr>What do these 2 Classes have in common? </vt:lpstr>
      <vt:lpstr>Things in Common </vt:lpstr>
      <vt:lpstr>Nurse &amp; Doctor </vt:lpstr>
      <vt:lpstr>Implementing Inheritance in Medical System</vt:lpstr>
      <vt:lpstr>PowerPoint Presentation</vt:lpstr>
      <vt:lpstr>Nurse &amp; Doctor </vt:lpstr>
      <vt:lpstr>PowerPoint Presentation</vt:lpstr>
      <vt:lpstr>PowerPoint Presentation</vt:lpstr>
      <vt:lpstr>PowerPoint Presentation</vt:lpstr>
      <vt:lpstr>PowerPoint Presentation</vt:lpstr>
      <vt:lpstr>Super Class</vt:lpstr>
      <vt:lpstr>PowerPoint Presentation</vt:lpstr>
      <vt:lpstr>Super Class </vt:lpstr>
      <vt:lpstr>Sub Class</vt:lpstr>
      <vt:lpstr>Sub Class </vt:lpstr>
      <vt:lpstr>Super Keyword</vt:lpstr>
      <vt:lpstr>Sub Class </vt:lpstr>
      <vt:lpstr>PowerPoint Presentation</vt:lpstr>
      <vt:lpstr>Extending &amp; Reusing</vt:lpstr>
      <vt:lpstr>2. Repetition in Collection Class Hospital</vt:lpstr>
      <vt:lpstr>PowerPoint Presentation</vt:lpstr>
      <vt:lpstr>Solution - Polymorphism</vt:lpstr>
      <vt:lpstr>Polymorphism in Java</vt:lpstr>
      <vt:lpstr>PowerPoint Presentation</vt:lpstr>
      <vt:lpstr>Polymorphic Variables</vt:lpstr>
      <vt:lpstr>The Object Class</vt:lpstr>
      <vt:lpstr>Java API</vt:lpstr>
      <vt:lpstr>Object Methods </vt:lpstr>
      <vt:lpstr>Polymorphic Collections</vt:lpstr>
      <vt:lpstr>Polymorphic Collections </vt:lpstr>
      <vt:lpstr>PowerPoint Presentation</vt:lpstr>
      <vt:lpstr>PowerPoint Presentation</vt:lpstr>
      <vt:lpstr>New Polymorphic ArrayList </vt:lpstr>
      <vt:lpstr>PowerPoint Presentation</vt:lpstr>
      <vt:lpstr>PowerPoint Presentation</vt:lpstr>
      <vt:lpstr>PowerPoint Presentation</vt:lpstr>
      <vt:lpstr>PowerPoint Presentation</vt:lpstr>
      <vt:lpstr>Instanceof Operator</vt:lpstr>
      <vt:lpstr>PowerPoint Presentation</vt:lpstr>
      <vt:lpstr>Old UML for Hospital </vt:lpstr>
      <vt:lpstr>New UML for Hospital </vt:lpstr>
      <vt:lpstr>Update User Interface</vt:lpstr>
      <vt:lpstr>Now our user interface MedicalSystemUI needs to be updated to use the new methods we’ve created in Hospital.</vt:lpstr>
      <vt:lpstr>Old                                                   New</vt:lpstr>
      <vt:lpstr>Updated Switch:</vt:lpstr>
      <vt:lpstr>createMedicalProfessional() </vt:lpstr>
      <vt:lpstr>PowerPoint Presentation</vt:lpstr>
      <vt:lpstr>Other Methods</vt:lpstr>
      <vt:lpstr>medicalProfessionals.xml</vt:lpstr>
    </vt:vector>
  </TitlesOfParts>
  <Company>wit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Inheritance</dc:title>
  <dc:creator>Catherine Fitzpatrick</dc:creator>
  <cp:lastModifiedBy>Catherine Fitzpatrick</cp:lastModifiedBy>
  <cp:revision>150</cp:revision>
  <dcterms:created xsi:type="dcterms:W3CDTF">2021-02-17T16:19:27Z</dcterms:created>
  <dcterms:modified xsi:type="dcterms:W3CDTF">2025-03-24T10:55:40Z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0x0101007D013DA13B3FE143A46A7B830919869D</vt:lpwstr>
  </property>
</Properties>
</file>