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441" r:id="rId3"/>
    <p:sldId id="442" r:id="rId4"/>
    <p:sldId id="485" r:id="rId5"/>
    <p:sldId id="486" r:id="rId6"/>
    <p:sldId id="487" r:id="rId7"/>
    <p:sldId id="497" r:id="rId8"/>
    <p:sldId id="499" r:id="rId9"/>
    <p:sldId id="489" r:id="rId10"/>
    <p:sldId id="490" r:id="rId11"/>
    <p:sldId id="403" r:id="rId12"/>
    <p:sldId id="493" r:id="rId13"/>
    <p:sldId id="405" r:id="rId14"/>
    <p:sldId id="492" r:id="rId15"/>
    <p:sldId id="491" r:id="rId16"/>
    <p:sldId id="494" r:id="rId17"/>
    <p:sldId id="510" r:id="rId18"/>
    <p:sldId id="508" r:id="rId19"/>
    <p:sldId id="50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11" r:id="rId28"/>
    <p:sldId id="479" r:id="rId29"/>
    <p:sldId id="480" r:id="rId30"/>
    <p:sldId id="512" r:id="rId31"/>
    <p:sldId id="514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5977" autoAdjust="0"/>
  </p:normalViewPr>
  <p:slideViewPr>
    <p:cSldViewPr>
      <p:cViewPr varScale="1">
        <p:scale>
          <a:sx n="100" d="100"/>
          <a:sy n="100" d="100"/>
        </p:scale>
        <p:origin x="96" y="3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03.12.2018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431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03.12.2018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03512" y="404664"/>
            <a:ext cx="878497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Регулярные выражения, элементы ввода, </a:t>
            </a:r>
            <a:r>
              <a:rPr lang="ru-RU" sz="4000" b="1" dirty="0" err="1">
                <a:solidFill>
                  <a:schemeClr val="bg1"/>
                </a:solidFill>
              </a:rPr>
              <a:t>валидация</a:t>
            </a:r>
            <a:r>
              <a:rPr lang="ru-RU" sz="4000" b="1" dirty="0">
                <a:solidFill>
                  <a:schemeClr val="bg1"/>
                </a:solidFill>
              </a:rPr>
              <a:t> данных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4727848" y="594928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err="1"/>
              <a:t>Валидация</a:t>
            </a:r>
            <a:r>
              <a:rPr lang="ru-RU" sz="6000" dirty="0"/>
              <a:t> средствами </a:t>
            </a:r>
            <a:r>
              <a:rPr lang="en-US" sz="6000" dirty="0"/>
              <a:t>JavaScript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1823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7597" y="290412"/>
            <a:ext cx="6891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Алгоритм </a:t>
            </a:r>
            <a:r>
              <a:rPr lang="ru-RU" sz="3600" b="1" dirty="0" err="1"/>
              <a:t>валидации</a:t>
            </a:r>
            <a:r>
              <a:rPr lang="ru-RU" sz="3600" b="1" dirty="0"/>
              <a:t> с </a:t>
            </a:r>
            <a:r>
              <a:rPr lang="en-US" sz="3600" b="1" dirty="0"/>
              <a:t>JavaScript</a:t>
            </a:r>
            <a:r>
              <a:rPr lang="ru-RU" sz="3600" b="1" dirty="0"/>
              <a:t>: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95600" y="1009980"/>
            <a:ext cx="785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i="1" dirty="0"/>
              <a:t>Подписываемся на событие отправки формы (</a:t>
            </a:r>
            <a:r>
              <a:rPr lang="en-US" sz="2400" b="1" i="1" dirty="0" err="1"/>
              <a:t>onsubmit</a:t>
            </a:r>
            <a:r>
              <a:rPr lang="ru-RU" sz="2400" i="1" dirty="0"/>
              <a:t>) или на клик (</a:t>
            </a:r>
            <a:r>
              <a:rPr lang="en-US" sz="2400" b="1" i="1" dirty="0" err="1"/>
              <a:t>onclick</a:t>
            </a:r>
            <a:r>
              <a:rPr lang="ru-RU" sz="2400" i="1" dirty="0"/>
              <a:t>)</a:t>
            </a:r>
            <a:r>
              <a:rPr lang="en-US" sz="2400" i="1" dirty="0"/>
              <a:t> </a:t>
            </a:r>
            <a:r>
              <a:rPr lang="ru-RU" sz="2400" i="1" dirty="0"/>
              <a:t>кнопки запускающей отправку данных</a:t>
            </a:r>
            <a:r>
              <a:rPr lang="en-US" sz="2400" i="1" dirty="0"/>
              <a:t>;</a:t>
            </a:r>
            <a:endParaRPr lang="ru-RU" sz="2400" i="1" dirty="0"/>
          </a:p>
          <a:p>
            <a:pPr marL="342900" indent="-342900">
              <a:buAutoNum type="arabicPeriod"/>
            </a:pPr>
            <a:endParaRPr lang="en-US" sz="2400" i="1" dirty="0"/>
          </a:p>
          <a:p>
            <a:pPr marL="342900" indent="-342900">
              <a:buAutoNum type="arabicPeriod"/>
            </a:pPr>
            <a:r>
              <a:rPr lang="ru-RU" sz="2400" i="1" dirty="0"/>
              <a:t>В обработчике событие проверяем </a:t>
            </a:r>
            <a:r>
              <a:rPr lang="ru-RU" sz="2400" b="1" i="1" dirty="0">
                <a:solidFill>
                  <a:srgbClr val="00B050"/>
                </a:solidFill>
              </a:rPr>
              <a:t>данные</a:t>
            </a:r>
            <a:r>
              <a:rPr lang="ru-RU" sz="2400" i="1" dirty="0"/>
              <a:t> на соответствие;</a:t>
            </a:r>
          </a:p>
          <a:p>
            <a:pPr marL="342900" indent="-342900">
              <a:buAutoNum type="arabicPeriod"/>
            </a:pPr>
            <a:endParaRPr lang="ru-RU" sz="2400" i="1" dirty="0"/>
          </a:p>
          <a:p>
            <a:pPr marL="342900" indent="-342900">
              <a:buFontTx/>
              <a:buAutoNum type="arabicPeriod"/>
            </a:pPr>
            <a:r>
              <a:rPr lang="ru-RU" sz="2400" i="1" dirty="0"/>
              <a:t>Если данные не корректны сообщаем об это пользователю и </a:t>
            </a:r>
            <a:r>
              <a:rPr lang="ru-RU" sz="2400" b="1" i="1" dirty="0">
                <a:solidFill>
                  <a:srgbClr val="FF0000"/>
                </a:solidFill>
              </a:rPr>
              <a:t>отменяет отправку данных </a:t>
            </a:r>
            <a:r>
              <a:rPr lang="ru-RU" sz="2400" i="1" dirty="0"/>
              <a:t>(</a:t>
            </a:r>
            <a:r>
              <a:rPr lang="ru-RU" sz="2400" i="1" dirty="0"/>
              <a:t>Для этого достаточно вызвать метод </a:t>
            </a:r>
            <a:r>
              <a:rPr lang="ru-RU" sz="2400" b="1" i="1" dirty="0"/>
              <a:t>.</a:t>
            </a:r>
            <a:r>
              <a:rPr lang="en-US" sz="2400" b="1" i="1" dirty="0" err="1"/>
              <a:t>preventDefault</a:t>
            </a:r>
            <a:r>
              <a:rPr lang="ru-RU" sz="2400" b="1" i="1" dirty="0"/>
              <a:t>() </a:t>
            </a:r>
            <a:r>
              <a:rPr lang="ru-RU" sz="2400" i="1" dirty="0"/>
              <a:t>у объекта с информацией о </a:t>
            </a:r>
            <a:r>
              <a:rPr lang="ru-RU" sz="2400" i="1" dirty="0"/>
              <a:t>событии);</a:t>
            </a:r>
          </a:p>
          <a:p>
            <a:pPr marL="342900" indent="-342900">
              <a:buFontTx/>
              <a:buAutoNum type="arabicPeriod"/>
            </a:pPr>
            <a:endParaRPr lang="ru-RU" sz="2400" i="1" dirty="0"/>
          </a:p>
          <a:p>
            <a:pPr marL="342900" indent="-342900">
              <a:buAutoNum type="arabicPeriod"/>
            </a:pPr>
            <a:r>
              <a:rPr lang="ru-RU" sz="2400" i="1" dirty="0"/>
              <a:t>Если данные корректны, запускаем процесс отправки данных вызвав метод</a:t>
            </a:r>
            <a:r>
              <a:rPr lang="en-US" sz="2400" i="1" dirty="0"/>
              <a:t> </a:t>
            </a:r>
            <a:r>
              <a:rPr lang="en-US" sz="2400" b="1" i="1" dirty="0"/>
              <a:t>.submit() </a:t>
            </a:r>
            <a:r>
              <a:rPr lang="ru-RU" sz="2400" i="1" dirty="0"/>
              <a:t>для формы.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97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9" y="241484"/>
            <a:ext cx="8030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Доступ к формам и элементам ввода из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2580" y="921412"/>
            <a:ext cx="7197910" cy="2121591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7688" y="3199709"/>
            <a:ext cx="5760640" cy="239592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79576" y="5733257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Все известные методы обращения к элементу работают!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265" y="476672"/>
            <a:ext cx="1007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err="1"/>
              <a:t>Валидация</a:t>
            </a:r>
            <a:r>
              <a:rPr lang="ru-RU" sz="3600" b="1" dirty="0"/>
              <a:t> данных средствами </a:t>
            </a:r>
            <a:r>
              <a:rPr lang="en-US" sz="3600" b="1" dirty="0"/>
              <a:t>JavaScript + HTML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20" y="1630390"/>
            <a:ext cx="7965529" cy="367081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5455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Работа с регулярными выражениями в </a:t>
            </a:r>
            <a:r>
              <a:rPr lang="en-US" sz="6000" dirty="0"/>
              <a:t>JavaScript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573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7206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580526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</a:t>
            </a:r>
            <a:r>
              <a:rPr lang="en-US" sz="2400" b="1" dirty="0">
                <a:hlinkClick r:id="rId2"/>
              </a:rPr>
              <a:t>learn.javascript.ru/regexp-methods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4797153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89495" y="1198975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01568" y="313225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69695" y="2060568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3966931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99656" y="1038212"/>
            <a:ext cx="5831136" cy="17643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#2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57352" y="5066020"/>
            <a:ext cx="7437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/>
              <a:t>Воспользуемся заготовкой: </a:t>
            </a:r>
            <a:r>
              <a:rPr lang="en-US" sz="2800" b="1" dirty="0">
                <a:solidFill>
                  <a:srgbClr val="0070C0"/>
                </a:solidFill>
              </a:rPr>
              <a:t>./source/ex02.html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7738" y="243442"/>
            <a:ext cx="671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Регулярные выражения на практике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22202" y="5703639"/>
            <a:ext cx="937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/>
              <a:t>Реализуем замену всех долларовых цен на гривневые (с пересчётом)</a:t>
            </a:r>
            <a:endParaRPr lang="ru-RU" sz="24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64" y="953701"/>
            <a:ext cx="9182606" cy="3997920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1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11624" y="4696142"/>
            <a:ext cx="7437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/>
              <a:t>Воспользуемся заготовкой: </a:t>
            </a:r>
            <a:r>
              <a:rPr lang="en-US" sz="2800" b="1" dirty="0">
                <a:solidFill>
                  <a:srgbClr val="0070C0"/>
                </a:solidFill>
              </a:rPr>
              <a:t>./source/ex02.html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7688" y="209889"/>
            <a:ext cx="671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Регулярные выражения на практике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03512" y="5467118"/>
            <a:ext cx="937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/>
              <a:t>Реализуем замену всех долларовых цен на гривневые (с пересчётом)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73437"/>
            <a:ext cx="10600733" cy="3391667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 </a:t>
            </a:r>
            <a:r>
              <a:rPr lang="en-US" sz="6000" dirty="0" smtClean="0"/>
              <a:t>#</a:t>
            </a:r>
            <a:r>
              <a:rPr lang="ru-RU" sz="6000" dirty="0" smtClean="0"/>
              <a:t>1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3997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События </a:t>
            </a:r>
            <a:br>
              <a:rPr lang="ru-RU" sz="6000" dirty="0"/>
            </a:br>
            <a:r>
              <a:rPr lang="ru-RU" sz="6000" dirty="0"/>
              <a:t>элементов ввода </a:t>
            </a:r>
            <a:br>
              <a:rPr lang="ru-RU" sz="6000" dirty="0"/>
            </a:br>
            <a:r>
              <a:rPr lang="en-US" sz="6000" b="1" dirty="0" err="1"/>
              <a:t>onInput</a:t>
            </a:r>
            <a:r>
              <a:rPr lang="en-US" sz="6000" dirty="0"/>
              <a:t> </a:t>
            </a:r>
            <a:r>
              <a:rPr lang="ru-RU" sz="6000" dirty="0"/>
              <a:t>и</a:t>
            </a:r>
            <a:r>
              <a:rPr lang="en-US" sz="6000" dirty="0"/>
              <a:t> </a:t>
            </a:r>
            <a:r>
              <a:rPr lang="en-US" sz="6000" b="1" dirty="0" err="1"/>
              <a:t>onChange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5680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7637" y="703296"/>
            <a:ext cx="745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Событие элементов ввода</a:t>
            </a:r>
            <a:r>
              <a:rPr lang="en-US" sz="2800" b="1" dirty="0"/>
              <a:t>: </a:t>
            </a:r>
            <a:r>
              <a:rPr lang="en-US" sz="2800" b="1" dirty="0" err="1"/>
              <a:t>on</a:t>
            </a:r>
            <a:r>
              <a:rPr lang="en-US" sz="2800" b="1" dirty="0" err="1"/>
              <a:t>I</a:t>
            </a:r>
            <a:r>
              <a:rPr lang="en-US" sz="2800" b="1" dirty="0" err="1"/>
              <a:t>nput</a:t>
            </a:r>
            <a:r>
              <a:rPr lang="en-US" sz="2800" b="1" dirty="0"/>
              <a:t> </a:t>
            </a:r>
            <a:r>
              <a:rPr lang="ru-RU" sz="2800" b="1" dirty="0"/>
              <a:t>и</a:t>
            </a:r>
            <a:r>
              <a:rPr lang="en-US" sz="2800" b="1" dirty="0"/>
              <a:t> </a:t>
            </a:r>
            <a:r>
              <a:rPr lang="en-US" sz="2800" b="1" dirty="0" err="1"/>
              <a:t>onChange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62709" y="1701384"/>
            <a:ext cx="77376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/>
              <a:t>События </a:t>
            </a:r>
            <a:r>
              <a:rPr lang="en-US" sz="3200" b="1" i="1" dirty="0" err="1"/>
              <a:t>onInput</a:t>
            </a:r>
            <a:r>
              <a:rPr lang="en-US" sz="3200" i="1" dirty="0"/>
              <a:t> </a:t>
            </a:r>
            <a:r>
              <a:rPr lang="ru-RU" sz="3200" i="1" dirty="0"/>
              <a:t>и </a:t>
            </a:r>
            <a:r>
              <a:rPr lang="en-US" sz="3200" b="1" i="1" dirty="0" err="1"/>
              <a:t>onChange</a:t>
            </a:r>
            <a:r>
              <a:rPr lang="en-US" sz="3200" i="1" dirty="0"/>
              <a:t> </a:t>
            </a:r>
            <a:r>
              <a:rPr lang="ru-RU" sz="3200" i="1" dirty="0"/>
              <a:t>отвечают за моменты когда ввод данных в элементу осуществляется, т.е. в процессе ввода. Но есть один </a:t>
            </a:r>
            <a:r>
              <a:rPr lang="ru-RU" sz="3200" i="1" dirty="0" err="1"/>
              <a:t>ньюанс</a:t>
            </a:r>
            <a:r>
              <a:rPr lang="ru-RU" sz="3200" i="1" dirty="0"/>
              <a:t>, </a:t>
            </a:r>
            <a:r>
              <a:rPr lang="en-US" sz="3200" b="1" i="1" dirty="0" err="1"/>
              <a:t>onInput</a:t>
            </a:r>
            <a:r>
              <a:rPr lang="ru-RU" sz="3200" b="1" i="1" dirty="0"/>
              <a:t> </a:t>
            </a:r>
            <a:r>
              <a:rPr lang="ru-RU" sz="3200" i="1" dirty="0"/>
              <a:t>срабатывает при каждом изменении данных в элементе ввода, а </a:t>
            </a:r>
            <a:r>
              <a:rPr lang="en-US" sz="3200" b="1" i="1" dirty="0" err="1"/>
              <a:t>onChange</a:t>
            </a:r>
            <a:r>
              <a:rPr lang="ru-RU" sz="3200" b="1" i="1" dirty="0"/>
              <a:t> </a:t>
            </a:r>
            <a:r>
              <a:rPr lang="ru-RU" sz="3200" i="1" dirty="0"/>
              <a:t>только когда пользователь закончит ввод данных в элемент.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11541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практики</a:t>
            </a:r>
            <a:r>
              <a:rPr lang="en-US" sz="6000" dirty="0"/>
              <a:t> </a:t>
            </a:r>
            <a:r>
              <a:rPr lang="en-US" sz="6000" dirty="0" smtClean="0"/>
              <a:t>#3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554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7609" y="95924"/>
            <a:ext cx="731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Динамическая фильтрация данных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03920"/>
            <a:ext cx="3689507" cy="385642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227489" y="1205145"/>
            <a:ext cx="390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Необходимо сделать установку диапазона цен при помощи слайдеров, при этом в динамике скрывать те товары которые не входят в выбранный диапазон.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835037" y="5476002"/>
            <a:ext cx="388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Воспользуемся заготовкой:</a:t>
            </a:r>
            <a:endParaRPr lang="ru-RU" sz="24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863576" y="5445224"/>
            <a:ext cx="304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./source/ex0</a:t>
            </a:r>
            <a:r>
              <a:rPr lang="ru-RU" sz="2800" b="1" dirty="0" smtClean="0">
                <a:solidFill>
                  <a:srgbClr val="0070C0"/>
                </a:solidFill>
              </a:rPr>
              <a:t>3</a:t>
            </a:r>
            <a:r>
              <a:rPr lang="en-US" sz="2800" b="1" dirty="0" smtClean="0">
                <a:solidFill>
                  <a:srgbClr val="0070C0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1012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7609" y="95924"/>
            <a:ext cx="731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Динамическая фильтрация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9" y="2492896"/>
            <a:ext cx="32155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Необходимо сделать установку диапазона цен при помощи слайдеров, при этом в динамике скрывать те товары которые не входят в выбранный диапазон.</a:t>
            </a:r>
            <a:endParaRPr lang="ru-RU" sz="2400" i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514" y="98072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7" y="886270"/>
            <a:ext cx="5162215" cy="549505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0517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7328" y="0"/>
            <a:ext cx="12144672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#4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872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1929" y="109087"/>
            <a:ext cx="575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Кредитный калькулятор 3.0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517" y="4251866"/>
            <a:ext cx="388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Воспользуемся заготовкой: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00056" y="4221088"/>
            <a:ext cx="304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./source/ex04.html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6822" y="4797152"/>
            <a:ext cx="7691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Реализуем </a:t>
            </a:r>
            <a:r>
              <a:rPr lang="ru-RU" sz="2000" i="1" dirty="0"/>
              <a:t>кредитный калькулятор, который будет получать данные для расчёта из элементов ввода, и выводить план погашения кредита в разметку. </a:t>
            </a:r>
            <a:r>
              <a:rPr lang="ru-RU" sz="2000" i="1" dirty="0" smtClean="0"/>
              <a:t>Используем алгоритм классической схемы погашения.</a:t>
            </a:r>
            <a:endParaRPr lang="ru-RU" sz="2000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28" y="869773"/>
            <a:ext cx="6781856" cy="316377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2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1929" y="109087"/>
            <a:ext cx="575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Кредитный калькулятор 3.0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34" y="888780"/>
            <a:ext cx="6091503" cy="556455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8819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Домашнее </a:t>
            </a:r>
            <a:r>
              <a:rPr lang="ru-RU" sz="6000" dirty="0" smtClean="0"/>
              <a:t>задание</a:t>
            </a:r>
            <a:r>
              <a:rPr lang="ru-RU" sz="6000" dirty="0"/>
              <a:t> </a:t>
            </a:r>
            <a:r>
              <a:rPr lang="en-US" sz="6000" dirty="0" smtClean="0"/>
              <a:t>#H.</a:t>
            </a:r>
            <a:r>
              <a:rPr lang="ru-RU" sz="6000" dirty="0" smtClean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536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8920" y="262390"/>
            <a:ext cx="703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#H.1 </a:t>
            </a:r>
            <a:r>
              <a:rPr lang="ru-RU" sz="3600" b="1" dirty="0" smtClean="0"/>
              <a:t>Поиск </a:t>
            </a:r>
            <a:r>
              <a:rPr lang="ru-RU" sz="3600" b="1" dirty="0"/>
              <a:t>текстовых фрагментов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9467" y="5517232"/>
            <a:ext cx="758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Задача: выбрать все телефоны из строки и вывести их список в консоль в международном формате.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22" y="1052737"/>
            <a:ext cx="7275929" cy="346567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207568" y="4888324"/>
            <a:ext cx="407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Воспользуйтесь заготовкой:</a:t>
            </a:r>
            <a:endParaRPr lang="ru-RU" sz="24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84032" y="4869160"/>
            <a:ext cx="4005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./homework/hw_h1.html</a:t>
            </a:r>
          </a:p>
        </p:txBody>
      </p:sp>
    </p:spTree>
    <p:extLst>
      <p:ext uri="{BB962C8B-B14F-4D97-AF65-F5344CB8AC3E}">
        <p14:creationId xmlns:p14="http://schemas.microsoft.com/office/powerpoint/2010/main" val="29515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1568" y="313492"/>
            <a:ext cx="4488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917" y="1219821"/>
            <a:ext cx="7985314" cy="312611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2583832" y="4849996"/>
            <a:ext cx="7437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/>
              <a:t>Воспользуемся заготовкой: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smtClean="0">
                <a:solidFill>
                  <a:srgbClr val="0070C0"/>
                </a:solidFill>
              </a:rPr>
              <a:t>source/ex01.html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63" y="5487615"/>
            <a:ext cx="536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/>
              <a:t>Реализуем вариацию данных в форме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Домашнее </a:t>
            </a:r>
            <a:r>
              <a:rPr lang="ru-RU" sz="6000" dirty="0" smtClean="0"/>
              <a:t>задание</a:t>
            </a:r>
            <a:r>
              <a:rPr lang="ru-RU" sz="6000" dirty="0"/>
              <a:t> </a:t>
            </a:r>
            <a:r>
              <a:rPr lang="en-US" sz="6000" dirty="0" smtClean="0"/>
              <a:t>#H.2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49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6847" y="334397"/>
            <a:ext cx="830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#H.2 </a:t>
            </a:r>
            <a:r>
              <a:rPr lang="ru-RU" sz="3600" b="1" dirty="0" smtClean="0"/>
              <a:t>Динамическая </a:t>
            </a:r>
            <a:r>
              <a:rPr lang="ru-RU" sz="3600" b="1" dirty="0"/>
              <a:t>фильтрация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8048" y="1420999"/>
            <a:ext cx="44718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В нашем примере у пользователя есть возможность при помощи левого ползунка выбрать цену большую чем в этот момент выбрано в правом ползунке. Исправьте это.</a:t>
            </a:r>
            <a:endParaRPr lang="ru-RU" sz="28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68" y="1340768"/>
            <a:ext cx="3471968" cy="362904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207568" y="5373216"/>
            <a:ext cx="407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Воспользуйтесь заготовкой:</a:t>
            </a:r>
            <a:endParaRPr lang="ru-RU" sz="24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84032" y="5354052"/>
            <a:ext cx="4005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./homework/hw_h2.html</a:t>
            </a:r>
          </a:p>
        </p:txBody>
      </p:sp>
    </p:spTree>
    <p:extLst>
      <p:ext uri="{BB962C8B-B14F-4D97-AF65-F5344CB8AC3E}">
        <p14:creationId xmlns:p14="http://schemas.microsoft.com/office/powerpoint/2010/main" val="17343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532" y="620689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2222862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i="1" dirty="0" err="1"/>
              <a:t>Валидация</a:t>
            </a:r>
            <a:r>
              <a:rPr lang="ru-RU" sz="3600" i="1" dirty="0"/>
              <a:t> данных сводиться к проверке соответствуют ли введённые данные шаблону или нет. Что считать корректным, а что нет – полностью определяет разработчик.</a:t>
            </a:r>
            <a:endParaRPr lang="ru-RU" sz="3600" b="1" i="1" dirty="0"/>
          </a:p>
        </p:txBody>
      </p:sp>
    </p:spTree>
    <p:extLst>
      <p:ext uri="{BB962C8B-B14F-4D97-AF65-F5344CB8AC3E}">
        <p14:creationId xmlns:p14="http://schemas.microsoft.com/office/powerpoint/2010/main" val="36773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954" y="260648"/>
            <a:ext cx="670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Проверка вводимых данных (</a:t>
            </a:r>
            <a:r>
              <a:rPr lang="ru-RU" sz="2800" b="1" dirty="0" err="1"/>
              <a:t>валидация</a:t>
            </a:r>
            <a:r>
              <a:rPr lang="ru-RU" sz="2800" b="1" dirty="0"/>
              <a:t>)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2204865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</a:t>
            </a:r>
            <a:r>
              <a:rPr lang="ru-RU" sz="3200" i="1" dirty="0"/>
              <a:t>. Заполнено ли поле (выбран ли вариант, для полей выбора)?</a:t>
            </a:r>
            <a:br>
              <a:rPr lang="ru-RU" sz="3200" i="1" dirty="0"/>
            </a:br>
            <a:endParaRPr lang="ru-RU" sz="3200" i="1" dirty="0"/>
          </a:p>
          <a:p>
            <a:r>
              <a:rPr lang="ru-RU" sz="3200" i="1" dirty="0"/>
              <a:t>2. Соответствуют ли введённые данные шаблону?</a:t>
            </a:r>
            <a:endParaRPr lang="ru-RU" sz="32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35560" y="1444714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5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Регулярные </a:t>
            </a:r>
            <a:r>
              <a:rPr lang="ru-RU" sz="6000" dirty="0"/>
              <a:t>выражения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6828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3762" y="392614"/>
            <a:ext cx="77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Регулярные выражения</a:t>
            </a:r>
            <a:endParaRPr lang="ru-RU" sz="2800" b="1" dirty="0"/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7768" y="1124744"/>
            <a:ext cx="4260858" cy="309634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749517" y="4365104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Регулярное выражение – шаблон которым проверяется строка, строка может соответствовать шаблону, а может не соответствовать.</a:t>
            </a:r>
            <a:endParaRPr lang="ru-RU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79789" y="5373216"/>
            <a:ext cx="6590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hlinkClick r:id="rId3"/>
              </a:rPr>
              <a:t>https://</a:t>
            </a:r>
            <a:r>
              <a:rPr lang="en-US" sz="2000" b="1" i="1" dirty="0">
                <a:hlinkClick r:id="rId3"/>
              </a:rPr>
              <a:t>ru.wikibooks.org/wiki/</a:t>
            </a:r>
            <a:r>
              <a:rPr lang="ru-RU" sz="2000" b="1" i="1" dirty="0" err="1">
                <a:hlinkClick r:id="rId3"/>
              </a:rPr>
              <a:t>Регулярные_выражения</a:t>
            </a:r>
            <a:endParaRPr lang="ru-RU" sz="2000" b="1" i="1" dirty="0"/>
          </a:p>
          <a:p>
            <a:r>
              <a:rPr lang="en-US" sz="2000" b="1" i="1" dirty="0">
                <a:hlinkClick r:id="rId4"/>
              </a:rPr>
              <a:t>https://</a:t>
            </a:r>
            <a:r>
              <a:rPr lang="en-US" sz="2000" b="1" i="1" dirty="0">
                <a:hlinkClick r:id="rId4"/>
              </a:rPr>
              <a:t>uk.wikipedia.org/wiki/</a:t>
            </a:r>
            <a:r>
              <a:rPr lang="ru-RU" sz="2000" b="1" i="1" dirty="0" err="1">
                <a:hlinkClick r:id="rId4"/>
              </a:rPr>
              <a:t>Регулярний_вираз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9560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3762" y="392614"/>
            <a:ext cx="77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Тестер регулярных выражения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509120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При помощи него мы можем протестировать регулярное выражение перед использованием.</a:t>
            </a:r>
            <a:endParaRPr lang="ru-RU" sz="24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55840" y="5445224"/>
            <a:ext cx="7183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70C0"/>
                </a:solidFill>
              </a:rPr>
              <a:t>./source/regexp.html</a:t>
            </a:r>
            <a:endParaRPr lang="ru-RU" sz="3200" b="1" i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44" y="1412777"/>
            <a:ext cx="7491388" cy="275833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293762" y="5517232"/>
            <a:ext cx="3539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/>
              <a:t>Воспользуйтесь файлом </a:t>
            </a:r>
            <a:endParaRPr lang="uk-UA" sz="2400" i="1" dirty="0"/>
          </a:p>
        </p:txBody>
      </p:sp>
    </p:spTree>
    <p:extLst>
      <p:ext uri="{BB962C8B-B14F-4D97-AF65-F5344CB8AC3E}">
        <p14:creationId xmlns:p14="http://schemas.microsoft.com/office/powerpoint/2010/main" val="9835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7780" y="620688"/>
            <a:ext cx="77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b="1" dirty="0"/>
              <a:t> </a:t>
            </a:r>
            <a:r>
              <a:rPr lang="en-US" sz="2800" b="1" dirty="0"/>
              <a:t>HTML + </a:t>
            </a:r>
            <a:r>
              <a:rPr lang="ru-RU" sz="2800" b="1" dirty="0"/>
              <a:t>Регулярные выражения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39616" y="3938280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/>
              <a:t>Атрибут </a:t>
            </a:r>
            <a:r>
              <a:rPr lang="en-US" sz="2000" b="1" i="1" dirty="0"/>
              <a:t>pattern</a:t>
            </a:r>
            <a:r>
              <a:rPr lang="en-US" sz="2000" i="1" dirty="0"/>
              <a:t> </a:t>
            </a:r>
            <a:r>
              <a:rPr lang="ru-RU" sz="2000" i="1" dirty="0"/>
              <a:t>у элементов ввода позволяет задать шаблон (в виде регулярного выражения) которым браузер будет проверять которые ввёл пользователь. П.С. </a:t>
            </a:r>
            <a:r>
              <a:rPr lang="ru-RU" sz="2000" i="1" dirty="0"/>
              <a:t>Более точный шаблон для </a:t>
            </a:r>
            <a:r>
              <a:rPr lang="ru-RU" sz="2000" i="1" dirty="0"/>
              <a:t>номера паспорта </a:t>
            </a:r>
            <a:r>
              <a:rPr lang="ru-RU" sz="2000" b="1" dirty="0"/>
              <a:t>^(((?!Э|Ъ|Ы)[А-ЯІЇЄҐ]){2}[0-9]{6}|[0-9]{9</a:t>
            </a:r>
            <a:r>
              <a:rPr lang="ru-RU" sz="2000" b="1" dirty="0" smtClean="0"/>
              <a:t>})$</a:t>
            </a:r>
            <a:r>
              <a:rPr lang="en-US" sz="2000" b="1" dirty="0" smtClean="0"/>
              <a:t> </a:t>
            </a:r>
            <a:r>
              <a:rPr lang="ru-RU" sz="2000" dirty="0" smtClean="0"/>
              <a:t>атрибут </a:t>
            </a:r>
            <a:r>
              <a:rPr lang="en-US" sz="2000" b="1" dirty="0" smtClean="0"/>
              <a:t>pattern</a:t>
            </a:r>
            <a:r>
              <a:rPr lang="en-US" sz="2000" dirty="0" smtClean="0"/>
              <a:t> </a:t>
            </a:r>
            <a:r>
              <a:rPr lang="ru-RU" sz="2000" dirty="0" smtClean="0"/>
              <a:t>стоит использовать в паре с </a:t>
            </a:r>
            <a:r>
              <a:rPr lang="en-US" sz="2000" b="1" dirty="0" smtClean="0"/>
              <a:t>required</a:t>
            </a:r>
            <a:endParaRPr lang="ru-RU" sz="2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621" r="541"/>
          <a:stretch/>
        </p:blipFill>
        <p:spPr>
          <a:xfrm>
            <a:off x="2679078" y="1412776"/>
            <a:ext cx="7305355" cy="209481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4586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8615</TotalTime>
  <Words>680</Words>
  <Application>Microsoft Office PowerPoint</Application>
  <PresentationFormat>Широкоэкранный</PresentationFormat>
  <Paragraphs>103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BlinkMacSystemFont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Анатолий Кигель</cp:lastModifiedBy>
  <cp:revision>1168</cp:revision>
  <dcterms:created xsi:type="dcterms:W3CDTF">2014-11-20T09:08:59Z</dcterms:created>
  <dcterms:modified xsi:type="dcterms:W3CDTF">2018-12-03T12:53:23Z</dcterms:modified>
</cp:coreProperties>
</file>