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301" r:id="rId15"/>
    <p:sldId id="270" r:id="rId16"/>
    <p:sldId id="271" r:id="rId17"/>
    <p:sldId id="272" r:id="rId18"/>
    <p:sldId id="273" r:id="rId19"/>
    <p:sldId id="274" r:id="rId20"/>
    <p:sldId id="275" r:id="rId21"/>
    <p:sldId id="325" r:id="rId22"/>
    <p:sldId id="326" r:id="rId23"/>
    <p:sldId id="327" r:id="rId24"/>
    <p:sldId id="276" r:id="rId25"/>
    <p:sldId id="277" r:id="rId26"/>
    <p:sldId id="328" r:id="rId27"/>
    <p:sldId id="278" r:id="rId28"/>
    <p:sldId id="279" r:id="rId29"/>
    <p:sldId id="288" r:id="rId30"/>
    <p:sldId id="289" r:id="rId31"/>
    <p:sldId id="290" r:id="rId32"/>
    <p:sldId id="291" r:id="rId33"/>
    <p:sldId id="292" r:id="rId34"/>
    <p:sldId id="293" r:id="rId35"/>
    <p:sldId id="305" r:id="rId36"/>
    <p:sldId id="306" r:id="rId37"/>
    <p:sldId id="307" r:id="rId38"/>
    <p:sldId id="308" r:id="rId39"/>
    <p:sldId id="309" r:id="rId40"/>
    <p:sldId id="310" r:id="rId41"/>
    <p:sldId id="311" r:id="rId42"/>
    <p:sldId id="312" r:id="rId43"/>
    <p:sldId id="313" r:id="rId44"/>
    <p:sldId id="319" r:id="rId45"/>
    <p:sldId id="324" r:id="rId46"/>
    <p:sldId id="315" r:id="rId47"/>
    <p:sldId id="322" r:id="rId48"/>
    <p:sldId id="320" r:id="rId49"/>
    <p:sldId id="321" r:id="rId50"/>
    <p:sldId id="294" r:id="rId51"/>
    <p:sldId id="295" r:id="rId52"/>
    <p:sldId id="296" r:id="rId53"/>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95977" autoAdjust="0"/>
  </p:normalViewPr>
  <p:slideViewPr>
    <p:cSldViewPr>
      <p:cViewPr varScale="1">
        <p:scale>
          <a:sx n="100" d="100"/>
          <a:sy n="100" d="100"/>
        </p:scale>
        <p:origin x="96" y="3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522811-C5C6-42D2-A409-F8556720C93F}" type="datetimeFigureOut">
              <a:rPr lang="uk-UA" smtClean="0"/>
              <a:pPr/>
              <a:t>22.12.2018</a:t>
            </a:fld>
            <a:endParaRPr lang="uk-UA"/>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68688-711B-4328-ACFB-54B46FA90133}" type="slidenum">
              <a:rPr lang="uk-UA" smtClean="0"/>
              <a:pPr/>
              <a:t>‹#›</a:t>
            </a:fld>
            <a:endParaRPr lang="uk-U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uk-UA"/>
          </a:p>
        </p:txBody>
      </p:sp>
      <p:sp>
        <p:nvSpPr>
          <p:cNvPr id="4" name="Номер слайда 3"/>
          <p:cNvSpPr>
            <a:spLocks noGrp="1"/>
          </p:cNvSpPr>
          <p:nvPr>
            <p:ph type="sldNum" sz="quarter" idx="10"/>
          </p:nvPr>
        </p:nvSpPr>
        <p:spPr/>
        <p:txBody>
          <a:bodyPr/>
          <a:lstStyle/>
          <a:p>
            <a:fld id="{B2668688-711B-4328-ACFB-54B46FA90133}" type="slidenum">
              <a:rPr lang="uk-UA" smtClean="0"/>
              <a:pPr/>
              <a:t>1</a:t>
            </a:fld>
            <a:endParaRPr lang="uk-U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E6FC6B0D-6115-4D7C-8040-9C8E2349BB6E}" type="datetime1">
              <a:rPr lang="uk-UA" smtClean="0"/>
              <a:pPr/>
              <a:t>22.12.2018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996367BA-0A39-4DE2-BFC3-D5290044365E}" type="datetime1">
              <a:rPr lang="uk-UA" smtClean="0"/>
              <a:pPr/>
              <a:t>22.12.2018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1BD6A67F-6C29-47DC-AF8A-FDB3C787DF70}" type="datetime1">
              <a:rPr lang="uk-UA" smtClean="0"/>
              <a:pPr/>
              <a:t>22.12.2018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1657D9C5-7FF1-434F-B56E-9BAD559744E9}" type="datetime1">
              <a:rPr lang="uk-UA" smtClean="0"/>
              <a:pPr/>
              <a:t>22.12.2018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CEB0FC9-DE63-476B-A1A9-BE934D9049F8}" type="datetime1">
              <a:rPr lang="uk-UA" smtClean="0"/>
              <a:pPr/>
              <a:t>22.12.2018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964460F-86E2-4DF6-9D0F-12F5005CF375}" type="datetime1">
              <a:rPr lang="uk-UA" smtClean="0"/>
              <a:pPr/>
              <a:t>22.12.2018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C521715E-DDCD-4267-B0A5-2918B6F6768A}" type="datetime1">
              <a:rPr lang="uk-UA" smtClean="0"/>
              <a:pPr/>
              <a:t>22.12.2018</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9289842C-EB2D-4EBB-A272-2F6A49D9794D}" type="datetime1">
              <a:rPr lang="uk-UA" smtClean="0"/>
              <a:pPr/>
              <a:t>22.12.2018</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036F091-B700-4B52-99AC-85D0FD94D904}" type="datetime1">
              <a:rPr lang="uk-UA" smtClean="0"/>
              <a:pPr/>
              <a:t>22.12.2018</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uk-UA"/>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35DFABA-3811-4634-B803-2EAC4CD0063B}" type="datetime1">
              <a:rPr lang="uk-UA" smtClean="0"/>
              <a:pPr/>
              <a:t>22.12.2018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A9EA25E-F88E-463A-A119-D1E55A881002}" type="datetime1">
              <a:rPr lang="uk-UA" smtClean="0"/>
              <a:pPr/>
              <a:t>22.12.2018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6389AA22-90B4-448C-8B6B-C699140D38B9}" type="slidenum">
              <a:rPr lang="uk-UA" smtClean="0"/>
              <a:pPr/>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8ED03-0080-49A2-B709-7DA4ACB3A1C3}" type="datetime1">
              <a:rPr lang="uk-UA" smtClean="0"/>
              <a:pPr/>
              <a:t>22.12.2018</a:t>
            </a:fld>
            <a:endParaRPr lang="uk-UA"/>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9AA22-90B4-448C-8B6B-C699140D38B9}" type="slidenum">
              <a:rPr lang="uk-UA" smtClean="0"/>
              <a:pPr/>
              <a:t>‹#›</a:t>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json.org/json-ru.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2.xml"/><Relationship Id="rId4" Type="http://schemas.openxmlformats.org/officeDocument/2006/relationships/hyperlink" Target="https://api.privatbank.u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ank.gov.ua/control/uk/publish/article?art_id=3844197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xmlhttprequest.r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xmlhttprequest.ru/"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hyperlink" Target="http://xmlhttprequest.r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i.privatbank.ua/#p24/exchang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urses.dp.ua/demo/ajax_json_1/"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courses.dp.ua/demo/ajax_json_2/"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learn.javascript.ru/xhr-crossdomai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api.jquery.com/category/aja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urses.dp.ua/demo/ajax_2/" TargetMode="External"/><Relationship Id="rId2" Type="http://schemas.openxmlformats.org/officeDocument/2006/relationships/hyperlink" Target="http://courses.dp.ua/demo/ajax_1/" TargetMode="External"/><Relationship Id="rId1" Type="http://schemas.openxmlformats.org/officeDocument/2006/relationships/slideLayout" Target="../slideLayouts/slideLayout2.xml"/><Relationship Id="rId4" Type="http://schemas.openxmlformats.org/officeDocument/2006/relationships/hyperlink" Target="http://courses.dp.ua/demo/ajax_3/"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ipstack.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habr.com/post/312880/" TargetMode="External"/><Relationship Id="rId1" Type="http://schemas.openxmlformats.org/officeDocument/2006/relationships/slideLayout" Target="../slideLayouts/slideLayout2.xml"/><Relationship Id="rId4" Type="http://schemas.openxmlformats.org/officeDocument/2006/relationships/hyperlink" Target="https://medium.com/nuances-of-programming/javascript-essentials-&#1095;&#1080;&#1089;&#1083;&#1072;-&#1080;-&#1084;&#1072;&#1090;&#1077;&#1084;&#1072;&#1090;&#1080;&#1082;&#1072;-ccf6b582a7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ru.wikipedia.org/wiki/&#1063;&#1080;&#1089;&#1083;&#1086;_&#1076;&#1074;&#1086;&#1081;&#1085;&#1086;&#1081;_&#1090;&#1086;&#1095;&#1085;&#1086;&#1089;&#1090;&#108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j4_9BZezSUA" TargetMode="External"/><Relationship Id="rId2" Type="http://schemas.openxmlformats.org/officeDocument/2006/relationships/hyperlink" Target="https://www.youtube.com/watch?v=8cV4ZvHXQL4"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developers.google.com/web/updates/2018/05/bigin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piv2.bitcoinaverage.com/#ticker-data-per-symb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jqueryui.com/slider/#range" TargetMode="External"/><Relationship Id="rId2" Type="http://schemas.openxmlformats.org/officeDocument/2006/relationships/hyperlink" Target="http://files.courses.dp.ua/web/json/data01.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9" name="TextBox 8"/>
          <p:cNvSpPr txBox="1"/>
          <p:nvPr/>
        </p:nvSpPr>
        <p:spPr>
          <a:xfrm>
            <a:off x="1703512" y="404664"/>
            <a:ext cx="8784976" cy="1107996"/>
          </a:xfrm>
          <a:prstGeom prst="rect">
            <a:avLst/>
          </a:prstGeom>
          <a:noFill/>
        </p:spPr>
        <p:txBody>
          <a:bodyPr wrap="square" rtlCol="0" anchor="ctr">
            <a:spAutoFit/>
          </a:bodyPr>
          <a:lstStyle/>
          <a:p>
            <a:pPr algn="ctr"/>
            <a:r>
              <a:rPr lang="en-US" sz="6600" b="1" dirty="0">
                <a:solidFill>
                  <a:schemeClr val="bg1"/>
                </a:solidFill>
              </a:rPr>
              <a:t>AJAX</a:t>
            </a:r>
            <a:endParaRPr lang="uk-UA" sz="6600" dirty="0">
              <a:solidFill>
                <a:schemeClr val="bg1"/>
              </a:solidFill>
            </a:endParaRPr>
          </a:p>
        </p:txBody>
      </p:sp>
      <p:sp>
        <p:nvSpPr>
          <p:cNvPr id="7" name="TextBox 8"/>
          <p:cNvSpPr txBox="1"/>
          <p:nvPr/>
        </p:nvSpPr>
        <p:spPr>
          <a:xfrm>
            <a:off x="4727848" y="5949280"/>
            <a:ext cx="3138744" cy="523220"/>
          </a:xfrm>
          <a:prstGeom prst="rect">
            <a:avLst/>
          </a:prstGeom>
          <a:noFill/>
        </p:spPr>
        <p:txBody>
          <a:bodyPr wrap="none" rtlCol="0" anchor="ctr">
            <a:spAutoFit/>
          </a:bodyPr>
          <a:ls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bg1"/>
                </a:solidFill>
                <a:latin typeface="+mj-lt"/>
              </a:rPr>
              <a:t>www.courses.dp.ua</a:t>
            </a:r>
            <a:endParaRPr lang="uk-UA" sz="2800" b="1" dirty="0">
              <a:solidFill>
                <a:schemeClr val="bg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10</a:t>
            </a:fld>
            <a:endParaRPr lang="uk-UA" sz="2400" b="1" dirty="0">
              <a:solidFill>
                <a:schemeClr val="bg1">
                  <a:lumMod val="50000"/>
                </a:schemeClr>
              </a:solidFill>
            </a:endParaRPr>
          </a:p>
        </p:txBody>
      </p:sp>
      <p:sp>
        <p:nvSpPr>
          <p:cNvPr id="5" name="Заголовок 4"/>
          <p:cNvSpPr>
            <a:spLocks noGrp="1"/>
          </p:cNvSpPr>
          <p:nvPr>
            <p:ph type="title"/>
          </p:nvPr>
        </p:nvSpPr>
        <p:spPr>
          <a:xfrm>
            <a:off x="2017204" y="116632"/>
            <a:ext cx="8229600" cy="710952"/>
          </a:xfrm>
        </p:spPr>
        <p:txBody>
          <a:bodyPr>
            <a:normAutofit/>
          </a:bodyPr>
          <a:lstStyle/>
          <a:p>
            <a:r>
              <a:rPr lang="en-US" sz="3200" b="1" dirty="0"/>
              <a:t>JSON</a:t>
            </a:r>
            <a:r>
              <a:rPr lang="ru-RU" sz="3200" b="1" dirty="0"/>
              <a:t> (</a:t>
            </a:r>
            <a:r>
              <a:rPr lang="en-US" sz="3200" b="1" dirty="0"/>
              <a:t>JavaScript Object Notation)</a:t>
            </a:r>
            <a:endParaRPr lang="ru-RU" sz="3200" b="1" dirty="0"/>
          </a:p>
        </p:txBody>
      </p:sp>
      <p:sp>
        <p:nvSpPr>
          <p:cNvPr id="43012" name="Rectangle 4"/>
          <p:cNvSpPr>
            <a:spLocks noChangeArrowheads="1"/>
          </p:cNvSpPr>
          <p:nvPr/>
        </p:nvSpPr>
        <p:spPr bwMode="auto">
          <a:xfrm>
            <a:off x="3287689" y="5247293"/>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pPr>
            <a:endParaRPr lang="ru-RU" dirty="0">
              <a:latin typeface="Arial" pitchFamily="34" charset="0"/>
              <a:cs typeface="Arial" pitchFamily="34" charset="0"/>
            </a:endParaRPr>
          </a:p>
        </p:txBody>
      </p:sp>
      <p:sp>
        <p:nvSpPr>
          <p:cNvPr id="9" name="Прямоугольник 8"/>
          <p:cNvSpPr/>
          <p:nvPr/>
        </p:nvSpPr>
        <p:spPr>
          <a:xfrm>
            <a:off x="2027548" y="1047090"/>
            <a:ext cx="8208912" cy="2308324"/>
          </a:xfrm>
          <a:prstGeom prst="rect">
            <a:avLst/>
          </a:prstGeom>
          <a:ln>
            <a:noFill/>
          </a:ln>
        </p:spPr>
        <p:txBody>
          <a:bodyPr wrap="square">
            <a:spAutoFit/>
          </a:bodyPr>
          <a:lstStyle/>
          <a:p>
            <a:pPr algn="just"/>
            <a:r>
              <a:rPr lang="en-US" sz="2400" b="1" i="1" dirty="0"/>
              <a:t>JSON</a:t>
            </a:r>
            <a:r>
              <a:rPr lang="ru-RU" sz="2400" i="1" dirty="0"/>
              <a:t> -</a:t>
            </a:r>
            <a:r>
              <a:rPr lang="en-US" sz="2400" i="1" dirty="0"/>
              <a:t> </a:t>
            </a:r>
            <a:r>
              <a:rPr lang="ru-RU" sz="2400" i="1" dirty="0"/>
              <a:t>текстовый формат обмена данными, </a:t>
            </a:r>
            <a:r>
              <a:rPr lang="ru-RU" sz="2400" dirty="0"/>
              <a:t>, удобный для чтения и написания как человеком, так и компьютером.</a:t>
            </a:r>
            <a:r>
              <a:rPr lang="ru-RU" sz="2400" i="1" dirty="0"/>
              <a:t> Основан на синтаксисе (правилах записи) массивов в </a:t>
            </a:r>
            <a:r>
              <a:rPr lang="ru-RU" sz="2400" b="1" i="1" dirty="0" err="1"/>
              <a:t>JavaScript</a:t>
            </a:r>
            <a:r>
              <a:rPr lang="ru-RU" sz="2400" i="1" dirty="0"/>
              <a:t> (</a:t>
            </a:r>
            <a:r>
              <a:rPr lang="en-US" sz="2400" b="1" i="1" dirty="0" err="1"/>
              <a:t>ECMAScript</a:t>
            </a:r>
            <a:r>
              <a:rPr lang="en-US" sz="2400" i="1" dirty="0"/>
              <a:t> </a:t>
            </a:r>
            <a:r>
              <a:rPr lang="en-US" sz="2400" b="1" i="1" dirty="0"/>
              <a:t>3</a:t>
            </a:r>
            <a:r>
              <a:rPr lang="ru-RU" sz="2400" i="1" dirty="0"/>
              <a:t>). Формат поддерживается практически во всех современных языках программирования.</a:t>
            </a:r>
          </a:p>
        </p:txBody>
      </p:sp>
      <p:sp>
        <p:nvSpPr>
          <p:cNvPr id="10" name="Прямоугольник 9"/>
          <p:cNvSpPr/>
          <p:nvPr/>
        </p:nvSpPr>
        <p:spPr>
          <a:xfrm>
            <a:off x="3478266" y="6045259"/>
            <a:ext cx="5307479" cy="523220"/>
          </a:xfrm>
          <a:prstGeom prst="rect">
            <a:avLst/>
          </a:prstGeom>
        </p:spPr>
        <p:txBody>
          <a:bodyPr wrap="none">
            <a:spAutoFit/>
          </a:bodyPr>
          <a:lstStyle/>
          <a:p>
            <a:r>
              <a:rPr lang="en-US" sz="2800" b="1" dirty="0">
                <a:hlinkClick r:id="rId2"/>
              </a:rPr>
              <a:t>http://www.json.org/json-ru.html</a:t>
            </a:r>
            <a:endParaRPr lang="ru-RU" sz="2800" dirty="0"/>
          </a:p>
        </p:txBody>
      </p:sp>
      <p:sp>
        <p:nvSpPr>
          <p:cNvPr id="11" name="Прямоугольник 10"/>
          <p:cNvSpPr/>
          <p:nvPr/>
        </p:nvSpPr>
        <p:spPr>
          <a:xfrm>
            <a:off x="1775520" y="3574921"/>
            <a:ext cx="8712968" cy="830997"/>
          </a:xfrm>
          <a:prstGeom prst="rect">
            <a:avLst/>
          </a:prstGeom>
        </p:spPr>
        <p:txBody>
          <a:bodyPr wrap="square">
            <a:spAutoFit/>
          </a:bodyPr>
          <a:lstStyle/>
          <a:p>
            <a:pPr algn="ctr"/>
            <a:r>
              <a:rPr lang="en-US" sz="2400" b="1" dirty="0">
                <a:latin typeface="Courier New" pitchFamily="49" charset="0"/>
                <a:cs typeface="Courier New" pitchFamily="49" charset="0"/>
              </a:rPr>
              <a:t>'{ "name": "</a:t>
            </a:r>
            <a:r>
              <a:rPr lang="en-US" sz="2400" b="1" dirty="0" err="1">
                <a:latin typeface="Courier New" pitchFamily="49" charset="0"/>
                <a:cs typeface="Courier New" pitchFamily="49" charset="0"/>
              </a:rPr>
              <a:t>Вася</a:t>
            </a:r>
            <a:r>
              <a:rPr lang="en-US" sz="2400" b="1" dirty="0">
                <a:latin typeface="Courier New" pitchFamily="49" charset="0"/>
                <a:cs typeface="Courier New" pitchFamily="49" charset="0"/>
              </a:rPr>
              <a:t>", "age": 35, "</a:t>
            </a:r>
            <a:r>
              <a:rPr lang="en-US" sz="2400" b="1" dirty="0" err="1">
                <a:latin typeface="Courier New" pitchFamily="49" charset="0"/>
                <a:cs typeface="Courier New" pitchFamily="49" charset="0"/>
              </a:rPr>
              <a:t>isAdmin</a:t>
            </a:r>
            <a:r>
              <a:rPr lang="en-US" sz="2400" b="1" dirty="0">
                <a:latin typeface="Courier New" pitchFamily="49" charset="0"/>
                <a:cs typeface="Courier New" pitchFamily="49" charset="0"/>
              </a:rPr>
              <a:t>": false, "friends": [0,1,78,99] }';</a:t>
            </a:r>
          </a:p>
        </p:txBody>
      </p:sp>
      <p:sp>
        <p:nvSpPr>
          <p:cNvPr id="8" name="TextBox 7"/>
          <p:cNvSpPr txBox="1"/>
          <p:nvPr/>
        </p:nvSpPr>
        <p:spPr>
          <a:xfrm>
            <a:off x="2027548" y="4625424"/>
            <a:ext cx="8208912" cy="1200329"/>
          </a:xfrm>
          <a:prstGeom prst="rect">
            <a:avLst/>
          </a:prstGeom>
          <a:solidFill>
            <a:schemeClr val="accent6">
              <a:lumMod val="20000"/>
              <a:lumOff val="80000"/>
            </a:schemeClr>
          </a:solidFill>
          <a:ln w="19050">
            <a:solidFill>
              <a:schemeClr val="accent6">
                <a:lumMod val="60000"/>
                <a:lumOff val="40000"/>
              </a:schemeClr>
            </a:solidFill>
          </a:ln>
        </p:spPr>
        <p:txBody>
          <a:bodyPr wrap="square" rtlCol="0">
            <a:spAutoFit/>
          </a:bodyPr>
          <a:lstStyle/>
          <a:p>
            <a:pPr algn="ctr"/>
            <a:r>
              <a:rPr lang="ru-RU" sz="2400" i="1" dirty="0"/>
              <a:t>Сохранение объекта/массива в строковом виде и последующее восстановление объекта еще называют </a:t>
            </a:r>
            <a:r>
              <a:rPr lang="ru-RU" sz="2400" b="1" i="1" dirty="0" err="1"/>
              <a:t>сериализацией</a:t>
            </a:r>
            <a:r>
              <a:rPr lang="ru-RU" sz="2400" i="1" dirty="0"/>
              <a:t>. </a:t>
            </a:r>
          </a:p>
        </p:txBody>
      </p:sp>
    </p:spTree>
    <p:extLst>
      <p:ext uri="{BB962C8B-B14F-4D97-AF65-F5344CB8AC3E}">
        <p14:creationId xmlns:p14="http://schemas.microsoft.com/office/powerpoint/2010/main" val="1013927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11</a:t>
            </a:fld>
            <a:endParaRPr lang="uk-UA" sz="2400" b="1" dirty="0">
              <a:solidFill>
                <a:schemeClr val="bg1">
                  <a:lumMod val="50000"/>
                </a:schemeClr>
              </a:solidFill>
            </a:endParaRPr>
          </a:p>
        </p:txBody>
      </p:sp>
      <p:sp>
        <p:nvSpPr>
          <p:cNvPr id="5" name="Заголовок 4"/>
          <p:cNvSpPr>
            <a:spLocks noGrp="1"/>
          </p:cNvSpPr>
          <p:nvPr>
            <p:ph type="title"/>
          </p:nvPr>
        </p:nvSpPr>
        <p:spPr>
          <a:xfrm>
            <a:off x="2017204" y="116632"/>
            <a:ext cx="8229600" cy="710952"/>
          </a:xfrm>
        </p:spPr>
        <p:txBody>
          <a:bodyPr>
            <a:normAutofit/>
          </a:bodyPr>
          <a:lstStyle/>
          <a:p>
            <a:r>
              <a:rPr lang="en-US" sz="3200" b="1" dirty="0"/>
              <a:t>JSON</a:t>
            </a:r>
            <a:r>
              <a:rPr lang="ru-RU" sz="3200" b="1" dirty="0"/>
              <a:t> в интернете</a:t>
            </a:r>
          </a:p>
        </p:txBody>
      </p:sp>
      <p:sp>
        <p:nvSpPr>
          <p:cNvPr id="43012" name="Rectangle 4"/>
          <p:cNvSpPr>
            <a:spLocks noChangeArrowheads="1"/>
          </p:cNvSpPr>
          <p:nvPr/>
        </p:nvSpPr>
        <p:spPr bwMode="auto">
          <a:xfrm>
            <a:off x="3287689" y="5247293"/>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pPr>
            <a:endParaRPr lang="ru-RU" dirty="0">
              <a:latin typeface="Arial" pitchFamily="34" charset="0"/>
              <a:cs typeface="Arial" pitchFamily="34" charset="0"/>
            </a:endParaRPr>
          </a:p>
        </p:txBody>
      </p:sp>
      <p:pic>
        <p:nvPicPr>
          <p:cNvPr id="10242" name="Picture 2"/>
          <p:cNvPicPr>
            <a:picLocks noChangeAspect="1" noChangeArrowheads="1"/>
          </p:cNvPicPr>
          <p:nvPr/>
        </p:nvPicPr>
        <p:blipFill>
          <a:blip r:embed="rId2" cstate="print"/>
          <a:srcRect b="41320"/>
          <a:stretch>
            <a:fillRect/>
          </a:stretch>
        </p:blipFill>
        <p:spPr bwMode="auto">
          <a:xfrm>
            <a:off x="2999656" y="1124745"/>
            <a:ext cx="6768752" cy="2205799"/>
          </a:xfrm>
          <a:prstGeom prst="rect">
            <a:avLst/>
          </a:prstGeom>
          <a:noFill/>
          <a:ln w="28575">
            <a:solidFill>
              <a:srgbClr val="00B0F0"/>
            </a:solidFill>
            <a:miter lim="800000"/>
            <a:headEnd/>
            <a:tailEnd/>
          </a:ln>
        </p:spPr>
      </p:pic>
      <p:sp>
        <p:nvSpPr>
          <p:cNvPr id="12" name="TextBox 11"/>
          <p:cNvSpPr txBox="1"/>
          <p:nvPr/>
        </p:nvSpPr>
        <p:spPr>
          <a:xfrm>
            <a:off x="2207568" y="3789041"/>
            <a:ext cx="7992888" cy="2246769"/>
          </a:xfrm>
          <a:prstGeom prst="rect">
            <a:avLst/>
          </a:prstGeom>
          <a:noFill/>
        </p:spPr>
        <p:txBody>
          <a:bodyPr wrap="square" rtlCol="0">
            <a:spAutoFit/>
          </a:bodyPr>
          <a:lstStyle/>
          <a:p>
            <a:pPr algn="just"/>
            <a:r>
              <a:rPr lang="en-US" sz="2800" b="1" i="1" dirty="0"/>
              <a:t>JSON</a:t>
            </a:r>
            <a:r>
              <a:rPr lang="en-US" sz="2800" i="1" dirty="0"/>
              <a:t> </a:t>
            </a:r>
            <a:r>
              <a:rPr lang="ru-RU" sz="2800" i="1" dirty="0"/>
              <a:t>является популярным форматом для обмена информацией в Интернете. Большое количество сервисов позволяют получить информацию в формате </a:t>
            </a:r>
            <a:r>
              <a:rPr lang="en-US" sz="2800" b="1" i="1" dirty="0"/>
              <a:t>JSON</a:t>
            </a:r>
            <a:r>
              <a:rPr lang="ru-RU" sz="2800" i="1" dirty="0"/>
              <a:t> для более удобной её обработки</a:t>
            </a:r>
            <a:r>
              <a:rPr lang="en-US" sz="2800" i="1" dirty="0"/>
              <a:t>.</a:t>
            </a:r>
            <a:r>
              <a:rPr lang="ru-RU" sz="2800" i="1" dirty="0"/>
              <a:t> </a:t>
            </a:r>
          </a:p>
        </p:txBody>
      </p:sp>
    </p:spTree>
    <p:extLst>
      <p:ext uri="{BB962C8B-B14F-4D97-AF65-F5344CB8AC3E}">
        <p14:creationId xmlns:p14="http://schemas.microsoft.com/office/powerpoint/2010/main" val="1337639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t>API</a:t>
            </a:r>
            <a:r>
              <a:rPr lang="ru-RU" sz="9600" i="1" dirty="0"/>
              <a:t> </a:t>
            </a:r>
            <a:endParaRPr lang="en-US" sz="9600" i="1" dirty="0" smtClean="0"/>
          </a:p>
          <a:p>
            <a:pPr algn="ctr"/>
            <a:r>
              <a:rPr lang="en-US" sz="5400" dirty="0" smtClean="0"/>
              <a:t>(A</a:t>
            </a:r>
            <a:r>
              <a:rPr lang="ru-RU" sz="5400" dirty="0" err="1" smtClean="0"/>
              <a:t>pplication</a:t>
            </a:r>
            <a:r>
              <a:rPr lang="ru-RU" sz="5400" dirty="0"/>
              <a:t> </a:t>
            </a:r>
            <a:r>
              <a:rPr lang="en-US" sz="5400" dirty="0" err="1" smtClean="0"/>
              <a:t>P</a:t>
            </a:r>
            <a:r>
              <a:rPr lang="ru-RU" sz="5400" dirty="0" err="1" smtClean="0"/>
              <a:t>rogramming</a:t>
            </a:r>
            <a:r>
              <a:rPr lang="en-US" sz="5400" dirty="0" smtClean="0"/>
              <a:t> </a:t>
            </a:r>
            <a:br>
              <a:rPr lang="en-US" sz="5400" dirty="0" smtClean="0"/>
            </a:br>
            <a:r>
              <a:rPr lang="en-US" sz="5400" dirty="0" smtClean="0"/>
              <a:t>I</a:t>
            </a:r>
            <a:r>
              <a:rPr lang="ru-RU" sz="5400" dirty="0" err="1" smtClean="0"/>
              <a:t>nterface</a:t>
            </a:r>
            <a:r>
              <a:rPr lang="en-US" sz="5400" dirty="0" smtClean="0"/>
              <a:t>)</a:t>
            </a:r>
            <a:endParaRPr lang="uk-UA" sz="6000" dirty="0"/>
          </a:p>
        </p:txBody>
      </p:sp>
    </p:spTree>
    <p:extLst>
      <p:ext uri="{BB962C8B-B14F-4D97-AF65-F5344CB8AC3E}">
        <p14:creationId xmlns:p14="http://schemas.microsoft.com/office/powerpoint/2010/main" val="4247208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13</a:t>
            </a:fld>
            <a:endParaRPr lang="uk-UA" sz="2400" b="1" dirty="0">
              <a:solidFill>
                <a:schemeClr val="bg1">
                  <a:lumMod val="50000"/>
                </a:schemeClr>
              </a:solidFill>
            </a:endParaRPr>
          </a:p>
        </p:txBody>
      </p:sp>
      <p:sp>
        <p:nvSpPr>
          <p:cNvPr id="8" name="Прямоугольник 7"/>
          <p:cNvSpPr/>
          <p:nvPr/>
        </p:nvSpPr>
        <p:spPr>
          <a:xfrm>
            <a:off x="1919536" y="799544"/>
            <a:ext cx="8208912" cy="1477328"/>
          </a:xfrm>
          <a:prstGeom prst="rect">
            <a:avLst/>
          </a:prstGeom>
          <a:ln>
            <a:noFill/>
          </a:ln>
        </p:spPr>
        <p:txBody>
          <a:bodyPr wrap="square">
            <a:spAutoFit/>
          </a:bodyPr>
          <a:lstStyle/>
          <a:p>
            <a:pPr algn="just"/>
            <a:r>
              <a:rPr lang="ru-RU" b="1" dirty="0"/>
              <a:t>API</a:t>
            </a:r>
            <a:r>
              <a:rPr lang="ru-RU" dirty="0"/>
              <a:t> (</a:t>
            </a:r>
            <a:r>
              <a:rPr lang="ru-RU" b="1" dirty="0"/>
              <a:t>интерфейс программирования приложений, интерфейс прикладного программирования</a:t>
            </a:r>
            <a:r>
              <a:rPr lang="ru-RU" dirty="0"/>
              <a:t>) (</a:t>
            </a:r>
            <a:r>
              <a:rPr lang="ru-RU" dirty="0">
                <a:hlinkClick r:id="rId2" tooltip="Английский язык"/>
              </a:rPr>
              <a:t>англ.</a:t>
            </a:r>
            <a:r>
              <a:rPr lang="ru-RU" dirty="0"/>
              <a:t> </a:t>
            </a:r>
            <a:r>
              <a:rPr lang="ru-RU" b="1" i="1" dirty="0" err="1"/>
              <a:t>a</a:t>
            </a:r>
            <a:r>
              <a:rPr lang="ru-RU" i="1" dirty="0" err="1"/>
              <a:t>pplication</a:t>
            </a:r>
            <a:r>
              <a:rPr lang="ru-RU" i="1" dirty="0"/>
              <a:t> </a:t>
            </a:r>
            <a:r>
              <a:rPr lang="ru-RU" b="1" i="1" dirty="0" err="1"/>
              <a:t>p</a:t>
            </a:r>
            <a:r>
              <a:rPr lang="ru-RU" i="1" dirty="0" err="1"/>
              <a:t>rogramming</a:t>
            </a:r>
            <a:r>
              <a:rPr lang="en-US" i="1" dirty="0"/>
              <a:t> </a:t>
            </a:r>
            <a:r>
              <a:rPr lang="ru-RU" b="1" i="1" dirty="0" err="1" smtClean="0"/>
              <a:t>i</a:t>
            </a:r>
            <a:r>
              <a:rPr lang="ru-RU" i="1" dirty="0" err="1" smtClean="0"/>
              <a:t>nterface</a:t>
            </a:r>
            <a:r>
              <a:rPr lang="ru-RU" dirty="0" smtClean="0"/>
              <a:t>)</a:t>
            </a:r>
            <a:r>
              <a:rPr lang="ru-RU" dirty="0"/>
              <a:t> — Набор правил, которые определяют как необходимо общаться со сторонним сайтов/программой/системой если мы хотим запросить у него данные или передать ему данные.</a:t>
            </a:r>
          </a:p>
        </p:txBody>
      </p:sp>
      <p:sp>
        <p:nvSpPr>
          <p:cNvPr id="11" name="TextBox 10"/>
          <p:cNvSpPr txBox="1"/>
          <p:nvPr/>
        </p:nvSpPr>
        <p:spPr>
          <a:xfrm>
            <a:off x="5623508" y="44625"/>
            <a:ext cx="976549" cy="769441"/>
          </a:xfrm>
          <a:prstGeom prst="rect">
            <a:avLst/>
          </a:prstGeom>
          <a:noFill/>
        </p:spPr>
        <p:txBody>
          <a:bodyPr wrap="none" rtlCol="0">
            <a:spAutoFit/>
          </a:bodyPr>
          <a:lstStyle/>
          <a:p>
            <a:r>
              <a:rPr lang="en-US" sz="4400" b="1" dirty="0"/>
              <a:t>API</a:t>
            </a:r>
            <a:endParaRPr lang="ru-RU" sz="4400" b="1" dirty="0"/>
          </a:p>
        </p:txBody>
      </p:sp>
      <p:pic>
        <p:nvPicPr>
          <p:cNvPr id="7" name="Picture 2"/>
          <p:cNvPicPr>
            <a:picLocks noChangeAspect="1" noChangeArrowheads="1"/>
          </p:cNvPicPr>
          <p:nvPr/>
        </p:nvPicPr>
        <p:blipFill>
          <a:blip r:embed="rId3" cstate="print"/>
          <a:srcRect/>
          <a:stretch>
            <a:fillRect/>
          </a:stretch>
        </p:blipFill>
        <p:spPr bwMode="auto">
          <a:xfrm>
            <a:off x="3320796" y="2420888"/>
            <a:ext cx="5871549" cy="3477274"/>
          </a:xfrm>
          <a:prstGeom prst="rect">
            <a:avLst/>
          </a:prstGeom>
          <a:noFill/>
          <a:ln w="28575">
            <a:solidFill>
              <a:srgbClr val="00B0F0"/>
            </a:solidFill>
            <a:miter lim="800000"/>
            <a:headEnd/>
            <a:tailEnd/>
          </a:ln>
        </p:spPr>
      </p:pic>
      <p:sp>
        <p:nvSpPr>
          <p:cNvPr id="9" name="Прямоугольник 8"/>
          <p:cNvSpPr/>
          <p:nvPr/>
        </p:nvSpPr>
        <p:spPr>
          <a:xfrm>
            <a:off x="2843516" y="6165305"/>
            <a:ext cx="6852884" cy="461665"/>
          </a:xfrm>
          <a:prstGeom prst="rect">
            <a:avLst/>
          </a:prstGeom>
        </p:spPr>
        <p:txBody>
          <a:bodyPr wrap="square">
            <a:spAutoFit/>
          </a:bodyPr>
          <a:lstStyle/>
          <a:p>
            <a:pPr algn="ctr"/>
            <a:r>
              <a:rPr lang="en-US" sz="2400" b="1" dirty="0">
                <a:hlinkClick r:id="rId4"/>
              </a:rPr>
              <a:t>https://api.privatbank.ua/</a:t>
            </a:r>
            <a:endParaRPr lang="ru-RU" sz="2400" b="1" dirty="0"/>
          </a:p>
        </p:txBody>
      </p:sp>
    </p:spTree>
    <p:extLst>
      <p:ext uri="{BB962C8B-B14F-4D97-AF65-F5344CB8AC3E}">
        <p14:creationId xmlns:p14="http://schemas.microsoft.com/office/powerpoint/2010/main" val="3663840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14</a:t>
            </a:fld>
            <a:endParaRPr lang="uk-UA" sz="2400" b="1" dirty="0">
              <a:solidFill>
                <a:schemeClr val="bg1">
                  <a:lumMod val="50000"/>
                </a:schemeClr>
              </a:solidFill>
            </a:endParaRPr>
          </a:p>
        </p:txBody>
      </p:sp>
      <p:sp>
        <p:nvSpPr>
          <p:cNvPr id="4" name="TextBox 3"/>
          <p:cNvSpPr txBox="1"/>
          <p:nvPr/>
        </p:nvSpPr>
        <p:spPr>
          <a:xfrm>
            <a:off x="2618823" y="332656"/>
            <a:ext cx="7168950" cy="707886"/>
          </a:xfrm>
          <a:prstGeom prst="rect">
            <a:avLst/>
          </a:prstGeom>
          <a:noFill/>
        </p:spPr>
        <p:txBody>
          <a:bodyPr wrap="none" rtlCol="0">
            <a:spAutoFit/>
          </a:bodyPr>
          <a:lstStyle/>
          <a:p>
            <a:r>
              <a:rPr lang="ru-RU" sz="4000" b="1" dirty="0"/>
              <a:t>Валютные </a:t>
            </a:r>
            <a:r>
              <a:rPr lang="en-US" sz="4000" b="1" dirty="0"/>
              <a:t>API </a:t>
            </a:r>
            <a:r>
              <a:rPr lang="ru-RU" sz="4000" b="1" dirty="0"/>
              <a:t>есть также у НБУ</a:t>
            </a:r>
          </a:p>
        </p:txBody>
      </p:sp>
      <p:sp>
        <p:nvSpPr>
          <p:cNvPr id="2" name="TextBox 1"/>
          <p:cNvSpPr txBox="1"/>
          <p:nvPr/>
        </p:nvSpPr>
        <p:spPr>
          <a:xfrm>
            <a:off x="2711624" y="1196753"/>
            <a:ext cx="6984776" cy="1384995"/>
          </a:xfrm>
          <a:prstGeom prst="rect">
            <a:avLst/>
          </a:prstGeom>
          <a:noFill/>
        </p:spPr>
        <p:txBody>
          <a:bodyPr wrap="square" rtlCol="0">
            <a:spAutoFit/>
          </a:bodyPr>
          <a:lstStyle/>
          <a:p>
            <a:pPr algn="ctr"/>
            <a:r>
              <a:rPr lang="en-US" sz="2800" i="1" dirty="0"/>
              <a:t>API </a:t>
            </a:r>
            <a:r>
              <a:rPr lang="ru-RU" sz="2800" i="1" dirty="0"/>
              <a:t>с курсами валют есть и у НБУ:</a:t>
            </a:r>
            <a:endParaRPr lang="en-US" sz="2800" i="1" dirty="0"/>
          </a:p>
          <a:p>
            <a:pPr algn="ctr"/>
            <a:r>
              <a:rPr lang="en-US" sz="2800" i="1" dirty="0">
                <a:hlinkClick r:id="rId2"/>
              </a:rPr>
              <a:t>https://bank.gov.ua/control/uk/publish/article?art_id=38441973</a:t>
            </a:r>
            <a:endParaRPr lang="en-US" sz="2800" i="1" dirty="0"/>
          </a:p>
        </p:txBody>
      </p:sp>
      <p:pic>
        <p:nvPicPr>
          <p:cNvPr id="3" name="Picture 2" descr="ÐÐ¾Ð²âÑÐ·Ð°Ð½Ðµ Ð·Ð¾Ð±ÑÐ°Ð¶ÐµÐ½Ð½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564905"/>
            <a:ext cx="5616624" cy="398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045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err="1"/>
              <a:t>XMLHttpRequest</a:t>
            </a:r>
            <a:endParaRPr lang="en-US" sz="6000" dirty="0"/>
          </a:p>
          <a:p>
            <a:pPr algn="ctr"/>
            <a:r>
              <a:rPr lang="ru-RU" sz="4000" dirty="0"/>
              <a:t>или</a:t>
            </a:r>
          </a:p>
          <a:p>
            <a:pPr algn="ctr"/>
            <a:r>
              <a:rPr lang="en-US" sz="6000" dirty="0"/>
              <a:t>AJAX </a:t>
            </a:r>
            <a:r>
              <a:rPr lang="ru-RU" sz="6000" dirty="0"/>
              <a:t>на практике</a:t>
            </a:r>
            <a:endParaRPr lang="uk-UA" sz="6000" dirty="0"/>
          </a:p>
        </p:txBody>
      </p:sp>
    </p:spTree>
    <p:extLst>
      <p:ext uri="{BB962C8B-B14F-4D97-AF65-F5344CB8AC3E}">
        <p14:creationId xmlns:p14="http://schemas.microsoft.com/office/powerpoint/2010/main" val="396661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16</a:t>
            </a:fld>
            <a:endParaRPr lang="uk-UA" sz="2400" b="1" dirty="0">
              <a:solidFill>
                <a:schemeClr val="bg1">
                  <a:lumMod val="50000"/>
                </a:schemeClr>
              </a:solidFill>
            </a:endParaRPr>
          </a:p>
        </p:txBody>
      </p:sp>
      <p:sp>
        <p:nvSpPr>
          <p:cNvPr id="10" name="Прямоугольник 9"/>
          <p:cNvSpPr/>
          <p:nvPr/>
        </p:nvSpPr>
        <p:spPr>
          <a:xfrm>
            <a:off x="3944666" y="5251038"/>
            <a:ext cx="4476738" cy="584775"/>
          </a:xfrm>
          <a:prstGeom prst="rect">
            <a:avLst/>
          </a:prstGeom>
        </p:spPr>
        <p:txBody>
          <a:bodyPr wrap="none">
            <a:spAutoFit/>
          </a:bodyPr>
          <a:lstStyle/>
          <a:p>
            <a:r>
              <a:rPr lang="en-US" sz="3200" b="1" dirty="0">
                <a:hlinkClick r:id="rId2"/>
              </a:rPr>
              <a:t>http://xmlhttprequest.ru</a:t>
            </a:r>
            <a:endParaRPr lang="ru-RU" sz="3200" b="1" dirty="0"/>
          </a:p>
        </p:txBody>
      </p:sp>
      <p:sp>
        <p:nvSpPr>
          <p:cNvPr id="12" name="TextBox 11"/>
          <p:cNvSpPr txBox="1"/>
          <p:nvPr/>
        </p:nvSpPr>
        <p:spPr>
          <a:xfrm>
            <a:off x="2222595" y="3412158"/>
            <a:ext cx="7920880" cy="1384995"/>
          </a:xfrm>
          <a:prstGeom prst="rect">
            <a:avLst/>
          </a:prstGeom>
          <a:noFill/>
          <a:ln w="19050">
            <a:solidFill>
              <a:srgbClr val="92D050"/>
            </a:solidFill>
          </a:ln>
        </p:spPr>
        <p:txBody>
          <a:bodyPr wrap="square" rtlCol="0">
            <a:spAutoFit/>
          </a:bodyPr>
          <a:lstStyle/>
          <a:p>
            <a:pPr algn="just"/>
            <a:r>
              <a:rPr lang="ru-RU" sz="2800" i="1" dirty="0"/>
              <a:t>Несмотря на название </a:t>
            </a:r>
            <a:r>
              <a:rPr lang="en-US" sz="2800" b="1" i="1" dirty="0"/>
              <a:t>XML</a:t>
            </a:r>
            <a:r>
              <a:rPr lang="en-US" sz="2800" i="1" dirty="0"/>
              <a:t> </a:t>
            </a:r>
            <a:r>
              <a:rPr lang="ru-RU" sz="2800" i="1" dirty="0"/>
              <a:t>в названии объекта, с его помощью можно передавать всё, что можно передать по протоколу </a:t>
            </a:r>
            <a:r>
              <a:rPr lang="en-US" sz="2800" b="1" i="1" dirty="0"/>
              <a:t>HTTP</a:t>
            </a:r>
            <a:r>
              <a:rPr lang="en-US" sz="2800" i="1" dirty="0"/>
              <a:t>.</a:t>
            </a:r>
            <a:endParaRPr lang="ru-RU" sz="2800" i="1" dirty="0"/>
          </a:p>
        </p:txBody>
      </p:sp>
      <p:sp>
        <p:nvSpPr>
          <p:cNvPr id="6" name="TextBox 5"/>
          <p:cNvSpPr txBox="1"/>
          <p:nvPr/>
        </p:nvSpPr>
        <p:spPr>
          <a:xfrm>
            <a:off x="4088184" y="260649"/>
            <a:ext cx="4600105" cy="584775"/>
          </a:xfrm>
          <a:prstGeom prst="rect">
            <a:avLst/>
          </a:prstGeom>
          <a:noFill/>
        </p:spPr>
        <p:txBody>
          <a:bodyPr wrap="none" rtlCol="0">
            <a:spAutoFit/>
          </a:bodyPr>
          <a:lstStyle/>
          <a:p>
            <a:r>
              <a:rPr lang="ru-RU" sz="3200" b="1" dirty="0"/>
              <a:t>Объект </a:t>
            </a:r>
            <a:r>
              <a:rPr lang="en-US" sz="3200" b="1" dirty="0" err="1"/>
              <a:t>XMLHTTPRequest</a:t>
            </a:r>
            <a:endParaRPr lang="ru-RU" sz="3200" b="1" dirty="0"/>
          </a:p>
        </p:txBody>
      </p:sp>
      <p:sp>
        <p:nvSpPr>
          <p:cNvPr id="7" name="Прямоугольник 6"/>
          <p:cNvSpPr/>
          <p:nvPr/>
        </p:nvSpPr>
        <p:spPr>
          <a:xfrm>
            <a:off x="2251979" y="1162491"/>
            <a:ext cx="7804461" cy="2062103"/>
          </a:xfrm>
          <a:prstGeom prst="rect">
            <a:avLst/>
          </a:prstGeom>
        </p:spPr>
        <p:txBody>
          <a:bodyPr wrap="square">
            <a:spAutoFit/>
          </a:bodyPr>
          <a:lstStyle/>
          <a:p>
            <a:pPr algn="just"/>
            <a:r>
              <a:rPr lang="ru-RU" sz="3200" i="1" dirty="0"/>
              <a:t>Объект </a:t>
            </a:r>
            <a:r>
              <a:rPr lang="ru-RU" sz="3200" b="1" i="1" dirty="0" err="1"/>
              <a:t>XMLHttpRequest</a:t>
            </a:r>
            <a:r>
              <a:rPr lang="ru-RU" sz="3200" b="1" i="1" dirty="0"/>
              <a:t> </a:t>
            </a:r>
            <a:r>
              <a:rPr lang="ru-RU" sz="3200" i="1" dirty="0"/>
              <a:t>позволяет использовать функциональность HTTP-клиента, а по простому – делать </a:t>
            </a:r>
            <a:r>
              <a:rPr lang="en-US" sz="3200" i="1" dirty="0"/>
              <a:t>HTTP-</a:t>
            </a:r>
            <a:r>
              <a:rPr lang="ru-RU" sz="3200" i="1" dirty="0"/>
              <a:t>запросы</a:t>
            </a:r>
            <a:r>
              <a:rPr lang="en-US" sz="3200" i="1" dirty="0"/>
              <a:t> </a:t>
            </a:r>
            <a:r>
              <a:rPr lang="ru-RU" sz="3200" i="1" dirty="0"/>
              <a:t>когда страница уже в браузере</a:t>
            </a:r>
            <a:r>
              <a:rPr lang="en-US" sz="3200" i="1" dirty="0"/>
              <a:t>.</a:t>
            </a:r>
            <a:endParaRPr lang="ru-RU" sz="3200" i="1" dirty="0"/>
          </a:p>
        </p:txBody>
      </p:sp>
    </p:spTree>
    <p:extLst>
      <p:ext uri="{BB962C8B-B14F-4D97-AF65-F5344CB8AC3E}">
        <p14:creationId xmlns:p14="http://schemas.microsoft.com/office/powerpoint/2010/main" val="401751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17</a:t>
            </a:fld>
            <a:endParaRPr lang="uk-UA" sz="2400" b="1" dirty="0">
              <a:solidFill>
                <a:schemeClr val="bg1">
                  <a:lumMod val="50000"/>
                </a:schemeClr>
              </a:solidFill>
            </a:endParaRPr>
          </a:p>
        </p:txBody>
      </p:sp>
      <p:sp>
        <p:nvSpPr>
          <p:cNvPr id="3" name="Прямоугольник 2"/>
          <p:cNvSpPr/>
          <p:nvPr/>
        </p:nvSpPr>
        <p:spPr>
          <a:xfrm>
            <a:off x="1991545" y="5513603"/>
            <a:ext cx="3942939" cy="523220"/>
          </a:xfrm>
          <a:prstGeom prst="rect">
            <a:avLst/>
          </a:prstGeom>
        </p:spPr>
        <p:txBody>
          <a:bodyPr wrap="none">
            <a:spAutoFit/>
          </a:bodyPr>
          <a:lstStyle/>
          <a:p>
            <a:r>
              <a:rPr lang="en-US" sz="2800" b="1" dirty="0">
                <a:hlinkClick r:id="rId2"/>
              </a:rPr>
              <a:t>http://xmlhttprequest.ru</a:t>
            </a:r>
            <a:endParaRPr lang="ru-RU" sz="2800" b="1" dirty="0"/>
          </a:p>
        </p:txBody>
      </p:sp>
      <p:sp>
        <p:nvSpPr>
          <p:cNvPr id="5" name="Прямоугольник 4"/>
          <p:cNvSpPr/>
          <p:nvPr/>
        </p:nvSpPr>
        <p:spPr>
          <a:xfrm>
            <a:off x="1991544" y="3574611"/>
            <a:ext cx="3672408" cy="1938992"/>
          </a:xfrm>
          <a:prstGeom prst="rect">
            <a:avLst/>
          </a:prstGeom>
        </p:spPr>
        <p:txBody>
          <a:bodyPr wrap="square">
            <a:spAutoFit/>
          </a:bodyPr>
          <a:lstStyle/>
          <a:p>
            <a:pPr algn="just"/>
            <a:r>
              <a:rPr lang="ru-RU" sz="2000" i="1" dirty="0"/>
              <a:t>Объект </a:t>
            </a:r>
            <a:r>
              <a:rPr lang="ru-RU" sz="2000" b="1" i="1" dirty="0" err="1"/>
              <a:t>XMLHttpRequest</a:t>
            </a:r>
            <a:r>
              <a:rPr lang="ru-RU" sz="2000" b="1" i="1" dirty="0"/>
              <a:t> </a:t>
            </a:r>
            <a:r>
              <a:rPr lang="ru-RU" sz="2000" i="1" dirty="0"/>
              <a:t>позволяет использовать функциональность HTTP-клиента, а по простому – делать </a:t>
            </a:r>
            <a:r>
              <a:rPr lang="en-US" sz="2000" i="1" dirty="0"/>
              <a:t>HTTP-</a:t>
            </a:r>
            <a:r>
              <a:rPr lang="ru-RU" sz="2000" i="1" dirty="0"/>
              <a:t>запросы</a:t>
            </a:r>
            <a:r>
              <a:rPr lang="en-US" sz="2000" i="1" dirty="0"/>
              <a:t> </a:t>
            </a:r>
            <a:r>
              <a:rPr lang="ru-RU" sz="2000" i="1" dirty="0"/>
              <a:t>когда страница уже в браузере</a:t>
            </a:r>
            <a:r>
              <a:rPr lang="en-US" sz="2000" i="1" dirty="0"/>
              <a:t>.</a:t>
            </a:r>
            <a:endParaRPr lang="ru-RU" sz="2000" i="1" dirty="0"/>
          </a:p>
        </p:txBody>
      </p:sp>
      <p:sp>
        <p:nvSpPr>
          <p:cNvPr id="7" name="TextBox 6"/>
          <p:cNvSpPr txBox="1"/>
          <p:nvPr/>
        </p:nvSpPr>
        <p:spPr>
          <a:xfrm>
            <a:off x="4088184" y="260649"/>
            <a:ext cx="4600105" cy="584775"/>
          </a:xfrm>
          <a:prstGeom prst="rect">
            <a:avLst/>
          </a:prstGeom>
          <a:noFill/>
        </p:spPr>
        <p:txBody>
          <a:bodyPr wrap="none" rtlCol="0">
            <a:spAutoFit/>
          </a:bodyPr>
          <a:lstStyle/>
          <a:p>
            <a:r>
              <a:rPr lang="ru-RU" sz="3200" b="1" dirty="0"/>
              <a:t>Объект </a:t>
            </a:r>
            <a:r>
              <a:rPr lang="en-US" sz="3200" b="1" dirty="0" err="1"/>
              <a:t>XMLHTTPRequest</a:t>
            </a:r>
            <a:endParaRPr lang="ru-RU" sz="3200" b="1" dirty="0"/>
          </a:p>
        </p:txBody>
      </p:sp>
      <p:pic>
        <p:nvPicPr>
          <p:cNvPr id="2050" name="Picture 2"/>
          <p:cNvPicPr>
            <a:picLocks noChangeAspect="1" noChangeArrowheads="1"/>
          </p:cNvPicPr>
          <p:nvPr/>
        </p:nvPicPr>
        <p:blipFill>
          <a:blip r:embed="rId3" cstate="print"/>
          <a:srcRect/>
          <a:stretch>
            <a:fillRect/>
          </a:stretch>
        </p:blipFill>
        <p:spPr bwMode="auto">
          <a:xfrm>
            <a:off x="1991545" y="1052736"/>
            <a:ext cx="5372641" cy="2232248"/>
          </a:xfrm>
          <a:prstGeom prst="rect">
            <a:avLst/>
          </a:prstGeom>
          <a:noFill/>
          <a:ln w="28575">
            <a:solidFill>
              <a:srgbClr val="92D050"/>
            </a:solid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6067039" y="2314964"/>
            <a:ext cx="4343400" cy="3676650"/>
          </a:xfrm>
          <a:prstGeom prst="rect">
            <a:avLst/>
          </a:prstGeom>
          <a:noFill/>
          <a:ln w="28575">
            <a:solidFill>
              <a:srgbClr val="FFC000"/>
            </a:solidFill>
            <a:miter lim="800000"/>
            <a:headEnd/>
            <a:tailEnd/>
          </a:ln>
        </p:spPr>
      </p:pic>
    </p:spTree>
    <p:extLst>
      <p:ext uri="{BB962C8B-B14F-4D97-AF65-F5344CB8AC3E}">
        <p14:creationId xmlns:p14="http://schemas.microsoft.com/office/powerpoint/2010/main" val="1342346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18</a:t>
            </a:fld>
            <a:endParaRPr lang="uk-UA" sz="2400" b="1" dirty="0">
              <a:solidFill>
                <a:schemeClr val="bg1">
                  <a:lumMod val="50000"/>
                </a:schemeClr>
              </a:solidFill>
            </a:endParaRPr>
          </a:p>
        </p:txBody>
      </p:sp>
      <p:sp>
        <p:nvSpPr>
          <p:cNvPr id="9" name="Прямоугольник 8"/>
          <p:cNvSpPr/>
          <p:nvPr/>
        </p:nvSpPr>
        <p:spPr>
          <a:xfrm>
            <a:off x="2351584" y="1340769"/>
            <a:ext cx="7641508" cy="1200329"/>
          </a:xfrm>
          <a:prstGeom prst="rect">
            <a:avLst/>
          </a:prstGeom>
        </p:spPr>
        <p:txBody>
          <a:bodyPr wrap="square">
            <a:spAutoFit/>
          </a:bodyPr>
          <a:lstStyle/>
          <a:p>
            <a:pPr algn="just"/>
            <a:r>
              <a:rPr lang="en-US" sz="2400" b="1" i="1" dirty="0" err="1"/>
              <a:t>XMLHttpRequest</a:t>
            </a:r>
            <a:r>
              <a:rPr lang="en-US" sz="2400" b="1" i="1" dirty="0"/>
              <a:t> </a:t>
            </a:r>
            <a:r>
              <a:rPr lang="en-US" sz="2400" i="1" dirty="0"/>
              <a:t>– </a:t>
            </a:r>
            <a:r>
              <a:rPr lang="ru-RU" sz="2400" i="1" dirty="0"/>
              <a:t>поддерживает событийную модель, и в зависимости от развития ситуации генерирует те или иные события.</a:t>
            </a:r>
          </a:p>
        </p:txBody>
      </p:sp>
      <p:sp>
        <p:nvSpPr>
          <p:cNvPr id="12" name="Прямоугольник 11"/>
          <p:cNvSpPr/>
          <p:nvPr/>
        </p:nvSpPr>
        <p:spPr>
          <a:xfrm>
            <a:off x="2358480" y="2996952"/>
            <a:ext cx="7625952" cy="2308324"/>
          </a:xfrm>
          <a:prstGeom prst="rect">
            <a:avLst/>
          </a:prstGeom>
        </p:spPr>
        <p:txBody>
          <a:bodyPr wrap="square">
            <a:spAutoFit/>
          </a:bodyPr>
          <a:lstStyle/>
          <a:p>
            <a:pPr algn="just"/>
            <a:r>
              <a:rPr lang="ru-RU" sz="2400" b="1" i="1" dirty="0"/>
              <a:t>Синхронный запрос </a:t>
            </a:r>
            <a:r>
              <a:rPr lang="ru-RU" sz="2400" i="1" dirty="0"/>
              <a:t>– при котором </a:t>
            </a:r>
            <a:r>
              <a:rPr lang="ru-RU" sz="2400" i="1" dirty="0" err="1"/>
              <a:t>бразуер</a:t>
            </a:r>
            <a:r>
              <a:rPr lang="ru-RU" sz="2400" i="1" dirty="0"/>
              <a:t> ждём ответа, </a:t>
            </a:r>
            <a:r>
              <a:rPr lang="ru-RU" sz="2400" i="1" dirty="0" err="1"/>
              <a:t>скрипт</a:t>
            </a:r>
            <a:r>
              <a:rPr lang="ru-RU" sz="2400" i="1" dirty="0"/>
              <a:t> при этом «замирает» до прихода ответа. </a:t>
            </a:r>
            <a:r>
              <a:rPr lang="ru-RU" sz="2400" b="1" i="1" dirty="0"/>
              <a:t>Асинхронный</a:t>
            </a:r>
            <a:r>
              <a:rPr lang="ru-RU" sz="2400" i="1" dirty="0"/>
              <a:t> – </a:t>
            </a:r>
            <a:r>
              <a:rPr lang="ru-RU" sz="2400" i="1" dirty="0" err="1"/>
              <a:t>скрипт</a:t>
            </a:r>
            <a:r>
              <a:rPr lang="ru-RU" sz="2400" i="1" dirty="0"/>
              <a:t> продолжает выполнятся, при поступлении ответа будет вызвана функция зарегистрированная как обработчик события </a:t>
            </a:r>
            <a:r>
              <a:rPr lang="en-US" sz="2400" b="1" i="1" dirty="0" err="1"/>
              <a:t>onload</a:t>
            </a:r>
            <a:r>
              <a:rPr lang="en-US" sz="2400" i="1" dirty="0"/>
              <a:t>.</a:t>
            </a:r>
            <a:endParaRPr lang="ru-RU" sz="2400" i="1" dirty="0"/>
          </a:p>
        </p:txBody>
      </p:sp>
      <p:sp>
        <p:nvSpPr>
          <p:cNvPr id="6" name="TextBox 5"/>
          <p:cNvSpPr txBox="1"/>
          <p:nvPr/>
        </p:nvSpPr>
        <p:spPr>
          <a:xfrm>
            <a:off x="4088184" y="260649"/>
            <a:ext cx="4600105" cy="584775"/>
          </a:xfrm>
          <a:prstGeom prst="rect">
            <a:avLst/>
          </a:prstGeom>
          <a:noFill/>
        </p:spPr>
        <p:txBody>
          <a:bodyPr wrap="none" rtlCol="0">
            <a:spAutoFit/>
          </a:bodyPr>
          <a:lstStyle/>
          <a:p>
            <a:r>
              <a:rPr lang="ru-RU" sz="3200" b="1" dirty="0"/>
              <a:t>Объект </a:t>
            </a:r>
            <a:r>
              <a:rPr lang="en-US" sz="3200" b="1" dirty="0" err="1"/>
              <a:t>XMLHTTPRequest</a:t>
            </a:r>
            <a:endParaRPr lang="ru-RU" sz="3200" b="1" dirty="0"/>
          </a:p>
        </p:txBody>
      </p:sp>
      <p:sp>
        <p:nvSpPr>
          <p:cNvPr id="8" name="Прямоугольник 7"/>
          <p:cNvSpPr/>
          <p:nvPr/>
        </p:nvSpPr>
        <p:spPr>
          <a:xfrm>
            <a:off x="4416766" y="5930116"/>
            <a:ext cx="3942939" cy="523220"/>
          </a:xfrm>
          <a:prstGeom prst="rect">
            <a:avLst/>
          </a:prstGeom>
        </p:spPr>
        <p:txBody>
          <a:bodyPr wrap="none">
            <a:spAutoFit/>
          </a:bodyPr>
          <a:lstStyle/>
          <a:p>
            <a:r>
              <a:rPr lang="en-US" sz="2800" b="1" dirty="0">
                <a:hlinkClick r:id="rId2"/>
              </a:rPr>
              <a:t>http://xmlhttprequest.ru</a:t>
            </a:r>
            <a:endParaRPr lang="ru-RU" sz="2800" b="1" dirty="0"/>
          </a:p>
        </p:txBody>
      </p:sp>
    </p:spTree>
    <p:extLst>
      <p:ext uri="{BB962C8B-B14F-4D97-AF65-F5344CB8AC3E}">
        <p14:creationId xmlns:p14="http://schemas.microsoft.com/office/powerpoint/2010/main" val="3341794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19</a:t>
            </a:fld>
            <a:endParaRPr lang="uk-UA" sz="2400" b="1" dirty="0">
              <a:solidFill>
                <a:schemeClr val="bg1">
                  <a:lumMod val="50000"/>
                </a:schemeClr>
              </a:solidFill>
            </a:endParaRPr>
          </a:p>
        </p:txBody>
      </p:sp>
      <p:sp>
        <p:nvSpPr>
          <p:cNvPr id="5" name="Заголовок 4"/>
          <p:cNvSpPr>
            <a:spLocks noGrp="1"/>
          </p:cNvSpPr>
          <p:nvPr>
            <p:ph type="title"/>
          </p:nvPr>
        </p:nvSpPr>
        <p:spPr>
          <a:xfrm>
            <a:off x="2017204" y="188640"/>
            <a:ext cx="8229600" cy="710952"/>
          </a:xfrm>
        </p:spPr>
        <p:txBody>
          <a:bodyPr>
            <a:normAutofit/>
          </a:bodyPr>
          <a:lstStyle/>
          <a:p>
            <a:r>
              <a:rPr lang="en-US" sz="3600" b="1" dirty="0"/>
              <a:t>AJAX </a:t>
            </a:r>
            <a:r>
              <a:rPr lang="ru-RU" sz="3600" b="1" dirty="0"/>
              <a:t>на практике</a:t>
            </a:r>
          </a:p>
        </p:txBody>
      </p:sp>
      <p:sp>
        <p:nvSpPr>
          <p:cNvPr id="43012" name="Rectangle 4"/>
          <p:cNvSpPr>
            <a:spLocks noChangeArrowheads="1"/>
          </p:cNvSpPr>
          <p:nvPr/>
        </p:nvSpPr>
        <p:spPr bwMode="auto">
          <a:xfrm>
            <a:off x="3287689" y="5247293"/>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pPr>
            <a:endParaRPr lang="ru-RU" dirty="0">
              <a:latin typeface="Arial" pitchFamily="34" charset="0"/>
              <a:cs typeface="Arial" pitchFamily="34" charset="0"/>
            </a:endParaRPr>
          </a:p>
        </p:txBody>
      </p:sp>
      <p:sp>
        <p:nvSpPr>
          <p:cNvPr id="8" name="TextBox 7"/>
          <p:cNvSpPr txBox="1"/>
          <p:nvPr/>
        </p:nvSpPr>
        <p:spPr>
          <a:xfrm>
            <a:off x="1847528" y="5157192"/>
            <a:ext cx="4870884" cy="707886"/>
          </a:xfrm>
          <a:prstGeom prst="rect">
            <a:avLst/>
          </a:prstGeom>
          <a:noFill/>
        </p:spPr>
        <p:txBody>
          <a:bodyPr wrap="square" rtlCol="0">
            <a:spAutoFit/>
          </a:bodyPr>
          <a:lstStyle/>
          <a:p>
            <a:pPr algn="just"/>
            <a:r>
              <a:rPr lang="ru-RU" sz="2000" i="1" dirty="0"/>
              <a:t>Скрипт</a:t>
            </a:r>
            <a:r>
              <a:rPr lang="en-US" sz="2000" i="1" dirty="0"/>
              <a:t> </a:t>
            </a:r>
            <a:r>
              <a:rPr lang="ru-RU" sz="2000" i="1" dirty="0"/>
              <a:t>для своей работы использует актуальные курсы валют </a:t>
            </a:r>
            <a:r>
              <a:rPr lang="ru-RU" sz="2000" i="1" dirty="0" err="1"/>
              <a:t>Приватбанка</a:t>
            </a:r>
            <a:r>
              <a:rPr lang="ru-RU" sz="2000" i="1" dirty="0"/>
              <a:t>. </a:t>
            </a:r>
          </a:p>
        </p:txBody>
      </p:sp>
      <p:pic>
        <p:nvPicPr>
          <p:cNvPr id="9" name="Picture 5"/>
          <p:cNvPicPr>
            <a:picLocks noChangeAspect="1" noChangeArrowheads="1"/>
          </p:cNvPicPr>
          <p:nvPr/>
        </p:nvPicPr>
        <p:blipFill>
          <a:blip r:embed="rId2" cstate="print"/>
          <a:srcRect/>
          <a:stretch>
            <a:fillRect/>
          </a:stretch>
        </p:blipFill>
        <p:spPr bwMode="auto">
          <a:xfrm>
            <a:off x="9414498" y="1998858"/>
            <a:ext cx="851836" cy="836732"/>
          </a:xfrm>
          <a:prstGeom prst="rect">
            <a:avLst/>
          </a:prstGeom>
          <a:noFill/>
          <a:ln w="9525">
            <a:noFill/>
            <a:miter lim="800000"/>
            <a:headEnd/>
            <a:tailEnd/>
          </a:ln>
        </p:spPr>
      </p:pic>
      <p:sp>
        <p:nvSpPr>
          <p:cNvPr id="3" name="Прямоугольник 2"/>
          <p:cNvSpPr/>
          <p:nvPr/>
        </p:nvSpPr>
        <p:spPr>
          <a:xfrm>
            <a:off x="1851428" y="6021289"/>
            <a:ext cx="7556941" cy="461665"/>
          </a:xfrm>
          <a:prstGeom prst="rect">
            <a:avLst/>
          </a:prstGeom>
        </p:spPr>
        <p:txBody>
          <a:bodyPr wrap="none">
            <a:spAutoFit/>
          </a:bodyPr>
          <a:lstStyle/>
          <a:p>
            <a:pPr algn="ctr"/>
            <a:r>
              <a:rPr lang="ru-RU" sz="2400" i="1" dirty="0"/>
              <a:t>Документация</a:t>
            </a:r>
            <a:r>
              <a:rPr lang="en-US" sz="2400" i="1" dirty="0"/>
              <a:t>: </a:t>
            </a:r>
            <a:r>
              <a:rPr lang="ru-RU" sz="2400" i="1" dirty="0">
                <a:hlinkClick r:id="rId3"/>
              </a:rPr>
              <a:t>https://api.privatbank.ua/#p24/exchange</a:t>
            </a:r>
            <a:endParaRPr lang="ru-RU" sz="2400" i="1" dirty="0"/>
          </a:p>
        </p:txBody>
      </p:sp>
      <p:pic>
        <p:nvPicPr>
          <p:cNvPr id="4" name="Рисунок 3"/>
          <p:cNvPicPr>
            <a:picLocks noChangeAspect="1"/>
          </p:cNvPicPr>
          <p:nvPr/>
        </p:nvPicPr>
        <p:blipFill>
          <a:blip r:embed="rId4"/>
          <a:stretch>
            <a:fillRect/>
          </a:stretch>
        </p:blipFill>
        <p:spPr>
          <a:xfrm>
            <a:off x="1919536" y="1052737"/>
            <a:ext cx="7128792" cy="3724717"/>
          </a:xfrm>
          <a:prstGeom prst="rect">
            <a:avLst/>
          </a:prstGeom>
          <a:ln w="28575">
            <a:solidFill>
              <a:srgbClr val="92D050"/>
            </a:solidFill>
          </a:ln>
        </p:spPr>
      </p:pic>
      <p:pic>
        <p:nvPicPr>
          <p:cNvPr id="6" name="Рисунок 5"/>
          <p:cNvPicPr>
            <a:picLocks noChangeAspect="1"/>
          </p:cNvPicPr>
          <p:nvPr/>
        </p:nvPicPr>
        <p:blipFill>
          <a:blip r:embed="rId5"/>
          <a:stretch>
            <a:fillRect/>
          </a:stretch>
        </p:blipFill>
        <p:spPr>
          <a:xfrm>
            <a:off x="7341175" y="5229200"/>
            <a:ext cx="2819400" cy="571500"/>
          </a:xfrm>
          <a:prstGeom prst="rect">
            <a:avLst/>
          </a:prstGeom>
          <a:ln w="28575">
            <a:solidFill>
              <a:srgbClr val="FFC000"/>
            </a:solidFill>
          </a:ln>
        </p:spPr>
      </p:pic>
      <p:pic>
        <p:nvPicPr>
          <p:cNvPr id="7" name="Рисунок 6"/>
          <p:cNvPicPr>
            <a:picLocks noChangeAspect="1"/>
          </p:cNvPicPr>
          <p:nvPr/>
        </p:nvPicPr>
        <p:blipFill>
          <a:blip r:embed="rId6"/>
          <a:stretch>
            <a:fillRect/>
          </a:stretch>
        </p:blipFill>
        <p:spPr>
          <a:xfrm>
            <a:off x="7341176" y="3929076"/>
            <a:ext cx="2819401" cy="1086824"/>
          </a:xfrm>
          <a:prstGeom prst="rect">
            <a:avLst/>
          </a:prstGeom>
          <a:ln w="28575">
            <a:solidFill>
              <a:srgbClr val="FFC000"/>
            </a:solidFill>
          </a:ln>
        </p:spPr>
      </p:pic>
    </p:spTree>
    <p:extLst>
      <p:ext uri="{BB962C8B-B14F-4D97-AF65-F5344CB8AC3E}">
        <p14:creationId xmlns:p14="http://schemas.microsoft.com/office/powerpoint/2010/main" val="3104752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6000" dirty="0"/>
              <a:t>В чём проблема?</a:t>
            </a:r>
            <a:endParaRPr lang="uk-UA" sz="6000" dirty="0"/>
          </a:p>
        </p:txBody>
      </p:sp>
    </p:spTree>
    <p:extLst>
      <p:ext uri="{BB962C8B-B14F-4D97-AF65-F5344CB8AC3E}">
        <p14:creationId xmlns:p14="http://schemas.microsoft.com/office/powerpoint/2010/main" val="3051703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20</a:t>
            </a:fld>
            <a:endParaRPr lang="uk-UA" sz="2400" b="1" dirty="0">
              <a:solidFill>
                <a:schemeClr val="bg1">
                  <a:lumMod val="50000"/>
                </a:schemeClr>
              </a:solidFill>
            </a:endParaRPr>
          </a:p>
        </p:txBody>
      </p:sp>
      <p:sp>
        <p:nvSpPr>
          <p:cNvPr id="9" name="Прямоугольник 8"/>
          <p:cNvSpPr/>
          <p:nvPr/>
        </p:nvSpPr>
        <p:spPr>
          <a:xfrm>
            <a:off x="2414932" y="4437113"/>
            <a:ext cx="7641508" cy="1200329"/>
          </a:xfrm>
          <a:prstGeom prst="rect">
            <a:avLst/>
          </a:prstGeom>
        </p:spPr>
        <p:txBody>
          <a:bodyPr wrap="square">
            <a:spAutoFit/>
          </a:bodyPr>
          <a:lstStyle/>
          <a:p>
            <a:pPr algn="just"/>
            <a:r>
              <a:rPr lang="ru-RU" sz="2400" i="1" dirty="0"/>
              <a:t>В консоли разработчика хорошо заметны запросы которые делались через </a:t>
            </a:r>
            <a:r>
              <a:rPr lang="en-US" sz="2400" b="1" i="1" dirty="0" err="1"/>
              <a:t>XMLHttpRequest</a:t>
            </a:r>
            <a:r>
              <a:rPr lang="en-US" sz="2400" b="1" i="1" dirty="0"/>
              <a:t> </a:t>
            </a:r>
            <a:r>
              <a:rPr lang="en-US" sz="2400" i="1" dirty="0"/>
              <a:t>– </a:t>
            </a:r>
            <a:r>
              <a:rPr lang="ru-RU" sz="2400" i="1" dirty="0"/>
              <a:t>по характерной метке </a:t>
            </a:r>
            <a:r>
              <a:rPr lang="en-US" sz="2400" b="1" i="1" dirty="0"/>
              <a:t>type </a:t>
            </a:r>
            <a:r>
              <a:rPr lang="ru-RU" sz="2400" i="1" dirty="0"/>
              <a:t>равной</a:t>
            </a:r>
            <a:r>
              <a:rPr lang="ru-RU" sz="2400" b="1" i="1" dirty="0"/>
              <a:t> </a:t>
            </a:r>
            <a:r>
              <a:rPr lang="en-US" sz="2400" b="1" i="1" dirty="0" err="1"/>
              <a:t>xhr</a:t>
            </a:r>
            <a:r>
              <a:rPr lang="en-US" sz="2400" i="1" dirty="0"/>
              <a:t>.</a:t>
            </a:r>
            <a:endParaRPr lang="ru-RU" sz="2400" b="1" i="1" dirty="0"/>
          </a:p>
        </p:txBody>
      </p:sp>
      <p:pic>
        <p:nvPicPr>
          <p:cNvPr id="2" name="Рисунок 1"/>
          <p:cNvPicPr>
            <a:picLocks noChangeAspect="1"/>
          </p:cNvPicPr>
          <p:nvPr/>
        </p:nvPicPr>
        <p:blipFill>
          <a:blip r:embed="rId2"/>
          <a:stretch>
            <a:fillRect/>
          </a:stretch>
        </p:blipFill>
        <p:spPr>
          <a:xfrm>
            <a:off x="2630475" y="1484784"/>
            <a:ext cx="7210425" cy="2381250"/>
          </a:xfrm>
          <a:prstGeom prst="rect">
            <a:avLst/>
          </a:prstGeom>
          <a:ln w="28575">
            <a:solidFill>
              <a:srgbClr val="00B0F0"/>
            </a:solidFill>
          </a:ln>
        </p:spPr>
      </p:pic>
      <p:sp>
        <p:nvSpPr>
          <p:cNvPr id="6" name="Заголовок 4"/>
          <p:cNvSpPr>
            <a:spLocks noGrp="1"/>
          </p:cNvSpPr>
          <p:nvPr>
            <p:ph type="title"/>
          </p:nvPr>
        </p:nvSpPr>
        <p:spPr>
          <a:xfrm>
            <a:off x="2017204" y="332656"/>
            <a:ext cx="8229600" cy="710952"/>
          </a:xfrm>
        </p:spPr>
        <p:txBody>
          <a:bodyPr>
            <a:normAutofit/>
          </a:bodyPr>
          <a:lstStyle/>
          <a:p>
            <a:r>
              <a:rPr lang="en-US" sz="3600" b="1" dirty="0"/>
              <a:t>AJAX </a:t>
            </a:r>
            <a:r>
              <a:rPr lang="ru-RU" sz="3600" b="1" dirty="0"/>
              <a:t>на практике</a:t>
            </a:r>
          </a:p>
        </p:txBody>
      </p:sp>
    </p:spTree>
    <p:extLst>
      <p:ext uri="{BB962C8B-B14F-4D97-AF65-F5344CB8AC3E}">
        <p14:creationId xmlns:p14="http://schemas.microsoft.com/office/powerpoint/2010/main" val="3428639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err="1"/>
              <a:t>Кросс-доменные</a:t>
            </a:r>
            <a:r>
              <a:rPr lang="ru-RU" sz="5400" dirty="0"/>
              <a:t> запросы</a:t>
            </a:r>
          </a:p>
        </p:txBody>
      </p:sp>
    </p:spTree>
    <p:extLst>
      <p:ext uri="{BB962C8B-B14F-4D97-AF65-F5344CB8AC3E}">
        <p14:creationId xmlns:p14="http://schemas.microsoft.com/office/powerpoint/2010/main" val="538576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22</a:t>
            </a:fld>
            <a:endParaRPr lang="uk-UA" sz="2400" b="1" dirty="0">
              <a:solidFill>
                <a:schemeClr val="bg1">
                  <a:lumMod val="50000"/>
                </a:schemeClr>
              </a:solidFill>
            </a:endParaRPr>
          </a:p>
        </p:txBody>
      </p:sp>
      <p:sp>
        <p:nvSpPr>
          <p:cNvPr id="4" name="TextBox 3"/>
          <p:cNvSpPr txBox="1"/>
          <p:nvPr/>
        </p:nvSpPr>
        <p:spPr>
          <a:xfrm>
            <a:off x="3287688" y="188640"/>
            <a:ext cx="5979522" cy="707886"/>
          </a:xfrm>
          <a:prstGeom prst="rect">
            <a:avLst/>
          </a:prstGeom>
          <a:noFill/>
        </p:spPr>
        <p:txBody>
          <a:bodyPr wrap="none" rtlCol="0">
            <a:spAutoFit/>
          </a:bodyPr>
          <a:lstStyle/>
          <a:p>
            <a:r>
              <a:rPr lang="ru-RU" sz="4000" b="1" dirty="0" err="1"/>
              <a:t>Кросс-доменные</a:t>
            </a:r>
            <a:r>
              <a:rPr lang="ru-RU" sz="4000" b="1" dirty="0"/>
              <a:t> запросы</a:t>
            </a:r>
          </a:p>
        </p:txBody>
      </p:sp>
      <p:sp>
        <p:nvSpPr>
          <p:cNvPr id="7" name="TextBox 6"/>
          <p:cNvSpPr txBox="1"/>
          <p:nvPr/>
        </p:nvSpPr>
        <p:spPr>
          <a:xfrm>
            <a:off x="2786922" y="3184612"/>
            <a:ext cx="6981054" cy="954107"/>
          </a:xfrm>
          <a:prstGeom prst="rect">
            <a:avLst/>
          </a:prstGeom>
          <a:noFill/>
        </p:spPr>
        <p:txBody>
          <a:bodyPr wrap="square" rtlCol="0">
            <a:spAutoFit/>
          </a:bodyPr>
          <a:lstStyle/>
          <a:p>
            <a:pPr algn="ctr"/>
            <a:r>
              <a:rPr lang="ru-RU" sz="2800" i="1" dirty="0"/>
              <a:t>Не все </a:t>
            </a:r>
            <a:r>
              <a:rPr lang="en-US" sz="2800" i="1" dirty="0"/>
              <a:t>AJAX </a:t>
            </a:r>
            <a:r>
              <a:rPr lang="ru-RU" sz="2800" i="1" dirty="0"/>
              <a:t>запросы безопасны, браузер бдит </a:t>
            </a:r>
            <a:r>
              <a:rPr lang="ru-RU" sz="2800" dirty="0">
                <a:sym typeface="Wingdings" panose="05000000000000000000" pitchFamily="2" charset="2"/>
              </a:rPr>
              <a:t></a:t>
            </a:r>
            <a:endParaRPr lang="ru-RU" sz="2800" dirty="0"/>
          </a:p>
        </p:txBody>
      </p:sp>
      <p:pic>
        <p:nvPicPr>
          <p:cNvPr id="2" name="Рисунок 1"/>
          <p:cNvPicPr>
            <a:picLocks noChangeAspect="1"/>
          </p:cNvPicPr>
          <p:nvPr/>
        </p:nvPicPr>
        <p:blipFill>
          <a:blip r:embed="rId2"/>
          <a:stretch>
            <a:fillRect/>
          </a:stretch>
        </p:blipFill>
        <p:spPr>
          <a:xfrm>
            <a:off x="2230853" y="1052736"/>
            <a:ext cx="7920071" cy="1872208"/>
          </a:xfrm>
          <a:prstGeom prst="rect">
            <a:avLst/>
          </a:prstGeom>
          <a:ln w="28575">
            <a:solidFill>
              <a:srgbClr val="FFC000"/>
            </a:solidFill>
          </a:ln>
        </p:spPr>
      </p:pic>
      <p:sp>
        <p:nvSpPr>
          <p:cNvPr id="3" name="TextBox 2"/>
          <p:cNvSpPr txBox="1"/>
          <p:nvPr/>
        </p:nvSpPr>
        <p:spPr>
          <a:xfrm>
            <a:off x="2959939" y="4509121"/>
            <a:ext cx="6635021" cy="1200329"/>
          </a:xfrm>
          <a:prstGeom prst="rect">
            <a:avLst/>
          </a:prstGeom>
          <a:noFill/>
        </p:spPr>
        <p:txBody>
          <a:bodyPr wrap="none" rtlCol="0">
            <a:spAutoFit/>
          </a:bodyPr>
          <a:lstStyle/>
          <a:p>
            <a:pPr algn="ctr"/>
            <a:r>
              <a:rPr lang="ru-RU" sz="2400" dirty="0"/>
              <a:t>Сравните результаты </a:t>
            </a:r>
            <a:r>
              <a:rPr lang="en-US" sz="2400" dirty="0"/>
              <a:t>AJAX-</a:t>
            </a:r>
            <a:r>
              <a:rPr lang="ru-RU" sz="2400" dirty="0"/>
              <a:t>запросов по адресам</a:t>
            </a:r>
            <a:r>
              <a:rPr lang="en-US" sz="2400" dirty="0"/>
              <a:t>: </a:t>
            </a:r>
          </a:p>
          <a:p>
            <a:pPr algn="ctr"/>
            <a:r>
              <a:rPr lang="en-US" sz="2400" dirty="0">
                <a:hlinkClick r:id="rId3"/>
              </a:rPr>
              <a:t>http://www.courses.dp.ua/demo/ajax_json_1/</a:t>
            </a:r>
            <a:endParaRPr lang="en-US" sz="2400" dirty="0"/>
          </a:p>
          <a:p>
            <a:pPr algn="ctr"/>
            <a:r>
              <a:rPr lang="en-US" sz="2400" dirty="0">
                <a:hlinkClick r:id="rId4"/>
              </a:rPr>
              <a:t>http://www.courses.dp.ua/demo/ajax_json_2/</a:t>
            </a:r>
            <a:endParaRPr lang="ru-RU" sz="2400" dirty="0"/>
          </a:p>
        </p:txBody>
      </p:sp>
    </p:spTree>
    <p:extLst>
      <p:ext uri="{BB962C8B-B14F-4D97-AF65-F5344CB8AC3E}">
        <p14:creationId xmlns:p14="http://schemas.microsoft.com/office/powerpoint/2010/main" val="3377071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23</a:t>
            </a:fld>
            <a:endParaRPr lang="uk-UA" sz="2400" b="1" dirty="0">
              <a:solidFill>
                <a:schemeClr val="bg1">
                  <a:lumMod val="50000"/>
                </a:schemeClr>
              </a:solidFill>
            </a:endParaRPr>
          </a:p>
        </p:txBody>
      </p:sp>
      <p:sp>
        <p:nvSpPr>
          <p:cNvPr id="8" name="Прямоугольник 7"/>
          <p:cNvSpPr/>
          <p:nvPr/>
        </p:nvSpPr>
        <p:spPr>
          <a:xfrm>
            <a:off x="3287688" y="332656"/>
            <a:ext cx="5979522" cy="707886"/>
          </a:xfrm>
          <a:prstGeom prst="rect">
            <a:avLst/>
          </a:prstGeom>
        </p:spPr>
        <p:txBody>
          <a:bodyPr wrap="none">
            <a:spAutoFit/>
          </a:bodyPr>
          <a:lstStyle/>
          <a:p>
            <a:pPr algn="ctr"/>
            <a:r>
              <a:rPr lang="ru-RU" sz="4000" b="1" dirty="0" err="1"/>
              <a:t>Кросс-доменные</a:t>
            </a:r>
            <a:r>
              <a:rPr lang="ru-RU" sz="4000" b="1" dirty="0"/>
              <a:t> запросы</a:t>
            </a:r>
          </a:p>
        </p:txBody>
      </p:sp>
      <p:sp>
        <p:nvSpPr>
          <p:cNvPr id="9" name="TextBox 8"/>
          <p:cNvSpPr txBox="1"/>
          <p:nvPr/>
        </p:nvSpPr>
        <p:spPr>
          <a:xfrm>
            <a:off x="2135560" y="1268760"/>
            <a:ext cx="8136904" cy="1569660"/>
          </a:xfrm>
          <a:prstGeom prst="rect">
            <a:avLst/>
          </a:prstGeom>
          <a:noFill/>
        </p:spPr>
        <p:txBody>
          <a:bodyPr wrap="square" rtlCol="0">
            <a:spAutoFit/>
          </a:bodyPr>
          <a:lstStyle/>
          <a:p>
            <a:pPr algn="just"/>
            <a:r>
              <a:rPr lang="ru-RU" sz="2400" i="1" dirty="0" err="1"/>
              <a:t>Кросс-доменные</a:t>
            </a:r>
            <a:r>
              <a:rPr lang="ru-RU" sz="2400" i="1" dirty="0"/>
              <a:t> запросы (т.е. запросы к другому домену, не к тому с которого загружен </a:t>
            </a:r>
            <a:r>
              <a:rPr lang="ru-RU" sz="2400" i="1" dirty="0" err="1"/>
              <a:t>скрипт</a:t>
            </a:r>
            <a:r>
              <a:rPr lang="ru-RU" sz="2400" i="1" dirty="0"/>
              <a:t>) проходят контроль безопасности (</a:t>
            </a:r>
            <a:r>
              <a:rPr lang="ru-RU" sz="2400" b="1" i="1" dirty="0"/>
              <a:t>который осуществляет браузер</a:t>
            </a:r>
            <a:r>
              <a:rPr lang="ru-RU" sz="2400" i="1" dirty="0"/>
              <a:t>).</a:t>
            </a:r>
          </a:p>
        </p:txBody>
      </p:sp>
      <p:sp>
        <p:nvSpPr>
          <p:cNvPr id="10" name="TextBox 9"/>
          <p:cNvSpPr txBox="1"/>
          <p:nvPr/>
        </p:nvSpPr>
        <p:spPr>
          <a:xfrm>
            <a:off x="2135560" y="3146192"/>
            <a:ext cx="8208912" cy="1938992"/>
          </a:xfrm>
          <a:prstGeom prst="rect">
            <a:avLst/>
          </a:prstGeom>
          <a:noFill/>
        </p:spPr>
        <p:txBody>
          <a:bodyPr wrap="square" rtlCol="0">
            <a:spAutoFit/>
          </a:bodyPr>
          <a:lstStyle/>
          <a:p>
            <a:pPr algn="just"/>
            <a:r>
              <a:rPr lang="ru-RU" sz="2400" i="1" dirty="0"/>
              <a:t>Чтобы страница могла быть доступна через </a:t>
            </a:r>
            <a:r>
              <a:rPr lang="ru-RU" sz="2400" i="1" dirty="0" err="1"/>
              <a:t>кросс-доменные</a:t>
            </a:r>
            <a:r>
              <a:rPr lang="ru-RU" sz="2400" i="1" dirty="0"/>
              <a:t> запросы (читай </a:t>
            </a:r>
            <a:r>
              <a:rPr lang="en-US" sz="2400" b="1" i="1" dirty="0"/>
              <a:t>AJAX</a:t>
            </a:r>
            <a:r>
              <a:rPr lang="en-US" sz="2400" i="1" dirty="0"/>
              <a:t> </a:t>
            </a:r>
            <a:r>
              <a:rPr lang="ru-RU" sz="2400" i="1" dirty="0"/>
              <a:t>запросы к страницам других сайтов), страница должна сама сказать об этом, а именно установить в </a:t>
            </a:r>
            <a:r>
              <a:rPr lang="en-US" sz="2400" b="1" i="1" dirty="0"/>
              <a:t>HTTP</a:t>
            </a:r>
            <a:r>
              <a:rPr lang="en-US" sz="2400" i="1" dirty="0"/>
              <a:t> </a:t>
            </a:r>
            <a:r>
              <a:rPr lang="ru-RU" sz="2400" i="1" dirty="0"/>
              <a:t>ответе заголовок </a:t>
            </a:r>
            <a:r>
              <a:rPr lang="en-US" sz="2400" b="1" i="1" dirty="0"/>
              <a:t>Access-Control-Allow-Origin</a:t>
            </a:r>
            <a:r>
              <a:rPr lang="ru-RU" sz="2400" i="1" dirty="0"/>
              <a:t>.</a:t>
            </a:r>
          </a:p>
        </p:txBody>
      </p:sp>
      <p:sp>
        <p:nvSpPr>
          <p:cNvPr id="11" name="Прямоугольник 10"/>
          <p:cNvSpPr/>
          <p:nvPr/>
        </p:nvSpPr>
        <p:spPr>
          <a:xfrm>
            <a:off x="2460635" y="5246474"/>
            <a:ext cx="7633628" cy="584775"/>
          </a:xfrm>
          <a:prstGeom prst="rect">
            <a:avLst/>
          </a:prstGeom>
        </p:spPr>
        <p:txBody>
          <a:bodyPr wrap="none">
            <a:spAutoFit/>
          </a:bodyPr>
          <a:lstStyle/>
          <a:p>
            <a:r>
              <a:rPr lang="en-US" sz="3200" b="1" dirty="0">
                <a:hlinkClick r:id="rId2"/>
              </a:rPr>
              <a:t>https://learn.javascript.ru/xhr-crossdomain</a:t>
            </a:r>
            <a:endParaRPr lang="ru-RU" sz="3200" b="1" dirty="0"/>
          </a:p>
        </p:txBody>
      </p:sp>
    </p:spTree>
    <p:extLst>
      <p:ext uri="{BB962C8B-B14F-4D97-AF65-F5344CB8AC3E}">
        <p14:creationId xmlns:p14="http://schemas.microsoft.com/office/powerpoint/2010/main" val="3447292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6000" dirty="0"/>
              <a:t>Что-то много кода…</a:t>
            </a:r>
            <a:endParaRPr lang="uk-UA" sz="6000" dirty="0"/>
          </a:p>
        </p:txBody>
      </p:sp>
    </p:spTree>
    <p:extLst>
      <p:ext uri="{BB962C8B-B14F-4D97-AF65-F5344CB8AC3E}">
        <p14:creationId xmlns:p14="http://schemas.microsoft.com/office/powerpoint/2010/main" val="408849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25</a:t>
            </a:fld>
            <a:endParaRPr lang="uk-UA" sz="2400" b="1" dirty="0">
              <a:solidFill>
                <a:schemeClr val="bg1">
                  <a:lumMod val="50000"/>
                </a:schemeClr>
              </a:solidFill>
            </a:endParaRPr>
          </a:p>
        </p:txBody>
      </p:sp>
      <p:sp>
        <p:nvSpPr>
          <p:cNvPr id="3" name="TextBox 2"/>
          <p:cNvSpPr txBox="1"/>
          <p:nvPr/>
        </p:nvSpPr>
        <p:spPr>
          <a:xfrm>
            <a:off x="1631504" y="624168"/>
            <a:ext cx="9588972" cy="646331"/>
          </a:xfrm>
          <a:prstGeom prst="rect">
            <a:avLst/>
          </a:prstGeom>
          <a:noFill/>
        </p:spPr>
        <p:txBody>
          <a:bodyPr wrap="none" rtlCol="0">
            <a:spAutoFit/>
          </a:bodyPr>
          <a:lstStyle/>
          <a:p>
            <a:r>
              <a:rPr lang="ru-RU" sz="3600" b="1" dirty="0"/>
              <a:t>Функции асинхронной загрузка данных </a:t>
            </a:r>
            <a:r>
              <a:rPr lang="en-US" sz="3600" b="1" dirty="0" err="1"/>
              <a:t>jQuery</a:t>
            </a:r>
            <a:endParaRPr lang="ru-RU" sz="3600" b="1" dirty="0"/>
          </a:p>
        </p:txBody>
      </p:sp>
      <p:sp>
        <p:nvSpPr>
          <p:cNvPr id="8" name="TextBox 7"/>
          <p:cNvSpPr txBox="1"/>
          <p:nvPr/>
        </p:nvSpPr>
        <p:spPr>
          <a:xfrm>
            <a:off x="2446640" y="1810560"/>
            <a:ext cx="1777153" cy="2554545"/>
          </a:xfrm>
          <a:prstGeom prst="rect">
            <a:avLst/>
          </a:prstGeom>
          <a:noFill/>
        </p:spPr>
        <p:txBody>
          <a:bodyPr wrap="none" rtlCol="0">
            <a:spAutoFit/>
          </a:bodyPr>
          <a:lstStyle/>
          <a:p>
            <a:r>
              <a:rPr lang="en-US" sz="2800" dirty="0"/>
              <a:t>.load()</a:t>
            </a:r>
          </a:p>
          <a:p>
            <a:r>
              <a:rPr lang="en-US" sz="2800" dirty="0"/>
              <a:t>.get()</a:t>
            </a:r>
          </a:p>
          <a:p>
            <a:r>
              <a:rPr lang="en-US" sz="2800" dirty="0"/>
              <a:t>.post()</a:t>
            </a:r>
          </a:p>
          <a:p>
            <a:r>
              <a:rPr lang="en-US" sz="2800" dirty="0"/>
              <a:t>.</a:t>
            </a:r>
            <a:r>
              <a:rPr lang="en-US" sz="2800" dirty="0" err="1"/>
              <a:t>getJSON</a:t>
            </a:r>
            <a:r>
              <a:rPr lang="en-US" sz="2800" dirty="0"/>
              <a:t>()</a:t>
            </a:r>
          </a:p>
          <a:p>
            <a:r>
              <a:rPr lang="en-US" sz="4800" b="1" dirty="0"/>
              <a:t>.</a:t>
            </a:r>
            <a:r>
              <a:rPr lang="en-US" sz="4800" b="1" dirty="0" err="1"/>
              <a:t>ajax</a:t>
            </a:r>
            <a:r>
              <a:rPr lang="en-US" sz="4800" b="1" dirty="0"/>
              <a:t>()</a:t>
            </a:r>
            <a:endParaRPr lang="ru-RU" sz="4800" b="1" dirty="0"/>
          </a:p>
        </p:txBody>
      </p:sp>
      <p:sp>
        <p:nvSpPr>
          <p:cNvPr id="5" name="TextBox 4"/>
          <p:cNvSpPr txBox="1"/>
          <p:nvPr/>
        </p:nvSpPr>
        <p:spPr>
          <a:xfrm>
            <a:off x="5519936" y="1759456"/>
            <a:ext cx="4680520" cy="2677656"/>
          </a:xfrm>
          <a:prstGeom prst="rect">
            <a:avLst/>
          </a:prstGeom>
          <a:noFill/>
        </p:spPr>
        <p:txBody>
          <a:bodyPr wrap="square" rtlCol="0">
            <a:spAutoFit/>
          </a:bodyPr>
          <a:lstStyle/>
          <a:p>
            <a:pPr algn="just"/>
            <a:r>
              <a:rPr lang="en-US" sz="2800" i="1" dirty="0" err="1"/>
              <a:t>jQuery</a:t>
            </a:r>
            <a:r>
              <a:rPr lang="en-US" sz="2800" i="1" dirty="0"/>
              <a:t> </a:t>
            </a:r>
            <a:r>
              <a:rPr lang="ru-RU" sz="2800" i="1" dirty="0"/>
              <a:t>предоставляет несколько функций для совершения </a:t>
            </a:r>
            <a:r>
              <a:rPr lang="en-US" sz="2800" i="1" dirty="0"/>
              <a:t>AJAX </a:t>
            </a:r>
            <a:r>
              <a:rPr lang="ru-RU" sz="2800" i="1" dirty="0"/>
              <a:t>запросов.</a:t>
            </a:r>
            <a:r>
              <a:rPr lang="en-US" sz="2800" i="1" dirty="0"/>
              <a:t> </a:t>
            </a:r>
            <a:r>
              <a:rPr lang="ru-RU" sz="2800" i="1" dirty="0"/>
              <a:t>Но можно обойтись одной </a:t>
            </a:r>
            <a:r>
              <a:rPr lang="en-US" sz="2800" b="1" i="1" dirty="0"/>
              <a:t>.</a:t>
            </a:r>
            <a:r>
              <a:rPr lang="en-US" sz="2800" b="1" i="1" dirty="0" err="1"/>
              <a:t>ajax</a:t>
            </a:r>
            <a:r>
              <a:rPr lang="en-US" sz="2800" b="1" i="1" dirty="0"/>
              <a:t>()</a:t>
            </a:r>
            <a:r>
              <a:rPr lang="ru-RU" sz="2800" i="1" dirty="0"/>
              <a:t>, все остальные лишь её обёртки.</a:t>
            </a:r>
          </a:p>
        </p:txBody>
      </p:sp>
      <p:sp>
        <p:nvSpPr>
          <p:cNvPr id="7" name="Прямоугольник 6"/>
          <p:cNvSpPr/>
          <p:nvPr/>
        </p:nvSpPr>
        <p:spPr>
          <a:xfrm>
            <a:off x="2855640" y="5445224"/>
            <a:ext cx="6555641" cy="584775"/>
          </a:xfrm>
          <a:prstGeom prst="rect">
            <a:avLst/>
          </a:prstGeom>
        </p:spPr>
        <p:txBody>
          <a:bodyPr wrap="none">
            <a:spAutoFit/>
          </a:bodyPr>
          <a:lstStyle/>
          <a:p>
            <a:r>
              <a:rPr lang="en-US" sz="3200" b="1" dirty="0">
                <a:hlinkClick r:id="rId2"/>
              </a:rPr>
              <a:t>http://api.jquery.com/category/ajax/</a:t>
            </a:r>
            <a:endParaRPr lang="ru-RU" sz="3200" b="1" dirty="0"/>
          </a:p>
        </p:txBody>
      </p:sp>
    </p:spTree>
    <p:extLst>
      <p:ext uri="{BB962C8B-B14F-4D97-AF65-F5344CB8AC3E}">
        <p14:creationId xmlns:p14="http://schemas.microsoft.com/office/powerpoint/2010/main" val="2943001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6000" dirty="0" smtClean="0"/>
              <a:t>Немного практики </a:t>
            </a:r>
            <a:r>
              <a:rPr lang="en-US" sz="6000" dirty="0" smtClean="0"/>
              <a:t>#1</a:t>
            </a:r>
            <a:endParaRPr lang="uk-UA" sz="6000" dirty="0"/>
          </a:p>
        </p:txBody>
      </p:sp>
    </p:spTree>
    <p:extLst>
      <p:ext uri="{BB962C8B-B14F-4D97-AF65-F5344CB8AC3E}">
        <p14:creationId xmlns:p14="http://schemas.microsoft.com/office/powerpoint/2010/main" val="3703858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27</a:t>
            </a:fld>
            <a:endParaRPr lang="uk-UA" sz="2400" b="1" dirty="0">
              <a:solidFill>
                <a:schemeClr val="bg1">
                  <a:lumMod val="50000"/>
                </a:schemeClr>
              </a:solidFill>
            </a:endParaRPr>
          </a:p>
        </p:txBody>
      </p:sp>
      <p:sp>
        <p:nvSpPr>
          <p:cNvPr id="3" name="TextBox 2"/>
          <p:cNvSpPr txBox="1"/>
          <p:nvPr/>
        </p:nvSpPr>
        <p:spPr>
          <a:xfrm>
            <a:off x="4079777" y="265004"/>
            <a:ext cx="4836580" cy="584775"/>
          </a:xfrm>
          <a:prstGeom prst="rect">
            <a:avLst/>
          </a:prstGeom>
          <a:noFill/>
        </p:spPr>
        <p:txBody>
          <a:bodyPr wrap="none" rtlCol="0">
            <a:spAutoFit/>
          </a:bodyPr>
          <a:lstStyle/>
          <a:p>
            <a:pPr algn="ctr"/>
            <a:r>
              <a:rPr lang="en-US" sz="3200" b="1" dirty="0" smtClean="0"/>
              <a:t>jQuery </a:t>
            </a:r>
            <a:r>
              <a:rPr lang="en-US" sz="3200" b="1" dirty="0"/>
              <a:t>+ AJAX </a:t>
            </a:r>
            <a:r>
              <a:rPr lang="ru-RU" sz="3200" b="1" dirty="0"/>
              <a:t>на практике</a:t>
            </a:r>
            <a:endParaRPr lang="ru-RU" sz="2000" i="1" dirty="0"/>
          </a:p>
        </p:txBody>
      </p:sp>
      <p:sp>
        <p:nvSpPr>
          <p:cNvPr id="6" name="TextBox 5"/>
          <p:cNvSpPr txBox="1"/>
          <p:nvPr/>
        </p:nvSpPr>
        <p:spPr>
          <a:xfrm>
            <a:off x="2783632" y="5821813"/>
            <a:ext cx="6840760" cy="830997"/>
          </a:xfrm>
          <a:prstGeom prst="rect">
            <a:avLst/>
          </a:prstGeom>
          <a:noFill/>
        </p:spPr>
        <p:txBody>
          <a:bodyPr wrap="square" rtlCol="0">
            <a:spAutoFit/>
          </a:bodyPr>
          <a:lstStyle/>
          <a:p>
            <a:pPr algn="ctr"/>
            <a:r>
              <a:rPr lang="ru-RU" sz="2400" i="1" dirty="0"/>
              <a:t>Пересчитаем цены в гривневые, за основу курса возьмём данные </a:t>
            </a:r>
            <a:r>
              <a:rPr lang="ru-RU" sz="2400" i="1" dirty="0" err="1"/>
              <a:t>Приватбанка</a:t>
            </a:r>
            <a:r>
              <a:rPr lang="ru-RU" sz="2400" i="1" dirty="0"/>
              <a:t>. </a:t>
            </a:r>
          </a:p>
        </p:txBody>
      </p:sp>
      <p:sp>
        <p:nvSpPr>
          <p:cNvPr id="9" name="TextBox 8"/>
          <p:cNvSpPr txBox="1"/>
          <p:nvPr/>
        </p:nvSpPr>
        <p:spPr>
          <a:xfrm>
            <a:off x="2917952" y="5127575"/>
            <a:ext cx="6572120" cy="461665"/>
          </a:xfrm>
          <a:prstGeom prst="rect">
            <a:avLst/>
          </a:prstGeom>
          <a:noFill/>
        </p:spPr>
        <p:txBody>
          <a:bodyPr wrap="none" rtlCol="0">
            <a:spAutoFit/>
          </a:bodyPr>
          <a:lstStyle/>
          <a:p>
            <a:r>
              <a:rPr lang="ru-RU" sz="2400" i="1" dirty="0" smtClean="0"/>
              <a:t>Воспользуйтесь заготовкой: </a:t>
            </a:r>
            <a:r>
              <a:rPr lang="en-US" sz="2400" b="1" i="1" dirty="0" smtClean="0">
                <a:solidFill>
                  <a:srgbClr val="0070C0"/>
                </a:solidFill>
              </a:rPr>
              <a:t>./source/ex01.html</a:t>
            </a:r>
            <a:endParaRPr lang="ru-RU" sz="2400" b="1" i="1" dirty="0">
              <a:solidFill>
                <a:srgbClr val="0070C0"/>
              </a:solidFill>
            </a:endParaRPr>
          </a:p>
        </p:txBody>
      </p:sp>
      <p:cxnSp>
        <p:nvCxnSpPr>
          <p:cNvPr id="12" name="Прямая соединительная линия 11"/>
          <p:cNvCxnSpPr/>
          <p:nvPr/>
        </p:nvCxnSpPr>
        <p:spPr>
          <a:xfrm>
            <a:off x="2177737" y="5733256"/>
            <a:ext cx="806853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p:cNvPicPr>
            <a:picLocks noChangeAspect="1"/>
          </p:cNvPicPr>
          <p:nvPr/>
        </p:nvPicPr>
        <p:blipFill>
          <a:blip r:embed="rId2"/>
          <a:stretch>
            <a:fillRect/>
          </a:stretch>
        </p:blipFill>
        <p:spPr>
          <a:xfrm>
            <a:off x="4625858" y="965989"/>
            <a:ext cx="3744416" cy="3953101"/>
          </a:xfrm>
          <a:prstGeom prst="rect">
            <a:avLst/>
          </a:prstGeom>
          <a:ln w="28575">
            <a:solidFill>
              <a:srgbClr val="00B0F0"/>
            </a:solidFill>
          </a:ln>
        </p:spPr>
      </p:pic>
    </p:spTree>
    <p:extLst>
      <p:ext uri="{BB962C8B-B14F-4D97-AF65-F5344CB8AC3E}">
        <p14:creationId xmlns:p14="http://schemas.microsoft.com/office/powerpoint/2010/main" val="2147720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28</a:t>
            </a:fld>
            <a:endParaRPr lang="uk-UA" sz="2400" b="1" dirty="0">
              <a:solidFill>
                <a:schemeClr val="bg1">
                  <a:lumMod val="50000"/>
                </a:schemeClr>
              </a:solidFill>
            </a:endParaRPr>
          </a:p>
        </p:txBody>
      </p:sp>
      <p:sp>
        <p:nvSpPr>
          <p:cNvPr id="3" name="TextBox 2"/>
          <p:cNvSpPr txBox="1"/>
          <p:nvPr/>
        </p:nvSpPr>
        <p:spPr>
          <a:xfrm>
            <a:off x="3935760" y="116633"/>
            <a:ext cx="4836580" cy="584775"/>
          </a:xfrm>
          <a:prstGeom prst="rect">
            <a:avLst/>
          </a:prstGeom>
          <a:noFill/>
        </p:spPr>
        <p:txBody>
          <a:bodyPr wrap="none" rtlCol="0">
            <a:spAutoFit/>
          </a:bodyPr>
          <a:lstStyle/>
          <a:p>
            <a:pPr algn="ctr"/>
            <a:r>
              <a:rPr lang="en-US" sz="3200" b="1" dirty="0"/>
              <a:t>jQuery + AJAX </a:t>
            </a:r>
            <a:r>
              <a:rPr lang="ru-RU" sz="3200" b="1" dirty="0"/>
              <a:t>на практике</a:t>
            </a:r>
            <a:endParaRPr lang="ru-RU" sz="2000" i="1" dirty="0"/>
          </a:p>
        </p:txBody>
      </p:sp>
      <p:sp>
        <p:nvSpPr>
          <p:cNvPr id="6" name="TextBox 5"/>
          <p:cNvSpPr txBox="1"/>
          <p:nvPr/>
        </p:nvSpPr>
        <p:spPr>
          <a:xfrm>
            <a:off x="3143672" y="5740791"/>
            <a:ext cx="6192688" cy="830997"/>
          </a:xfrm>
          <a:prstGeom prst="rect">
            <a:avLst/>
          </a:prstGeom>
          <a:noFill/>
        </p:spPr>
        <p:txBody>
          <a:bodyPr wrap="square" rtlCol="0">
            <a:spAutoFit/>
          </a:bodyPr>
          <a:lstStyle/>
          <a:p>
            <a:pPr algn="ctr"/>
            <a:r>
              <a:rPr lang="ru-RU" sz="2400" i="1" dirty="0"/>
              <a:t>Пересчитаем цены в гривневые, за основу курса возьмём данные </a:t>
            </a:r>
            <a:r>
              <a:rPr lang="ru-RU" sz="2400" i="1" dirty="0" err="1"/>
              <a:t>Приватбанка</a:t>
            </a:r>
            <a:r>
              <a:rPr lang="ru-RU" sz="2400" i="1" dirty="0"/>
              <a:t>. </a:t>
            </a:r>
          </a:p>
        </p:txBody>
      </p:sp>
      <p:pic>
        <p:nvPicPr>
          <p:cNvPr id="2" name="Рисунок 1"/>
          <p:cNvPicPr>
            <a:picLocks noChangeAspect="1"/>
          </p:cNvPicPr>
          <p:nvPr/>
        </p:nvPicPr>
        <p:blipFill>
          <a:blip r:embed="rId2"/>
          <a:stretch>
            <a:fillRect/>
          </a:stretch>
        </p:blipFill>
        <p:spPr>
          <a:xfrm>
            <a:off x="1867245" y="836712"/>
            <a:ext cx="8457511" cy="3167966"/>
          </a:xfrm>
          <a:prstGeom prst="rect">
            <a:avLst/>
          </a:prstGeom>
          <a:ln w="28575">
            <a:solidFill>
              <a:srgbClr val="92D050"/>
            </a:solidFill>
          </a:ln>
        </p:spPr>
      </p:pic>
      <p:pic>
        <p:nvPicPr>
          <p:cNvPr id="4" name="Рисунок 3"/>
          <p:cNvPicPr>
            <a:picLocks noChangeAspect="1"/>
          </p:cNvPicPr>
          <p:nvPr/>
        </p:nvPicPr>
        <p:blipFill>
          <a:blip r:embed="rId3"/>
          <a:stretch>
            <a:fillRect/>
          </a:stretch>
        </p:blipFill>
        <p:spPr>
          <a:xfrm>
            <a:off x="4685914" y="4293097"/>
            <a:ext cx="3336273" cy="1149031"/>
          </a:xfrm>
          <a:prstGeom prst="rect">
            <a:avLst/>
          </a:prstGeom>
          <a:ln w="28575">
            <a:solidFill>
              <a:srgbClr val="FFC000"/>
            </a:solidFill>
          </a:ln>
        </p:spPr>
      </p:pic>
    </p:spTree>
    <p:extLst>
      <p:ext uri="{BB962C8B-B14F-4D97-AF65-F5344CB8AC3E}">
        <p14:creationId xmlns:p14="http://schemas.microsoft.com/office/powerpoint/2010/main" val="1555480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a:t>Немного </a:t>
            </a:r>
            <a:r>
              <a:rPr lang="ru-RU" sz="5400" dirty="0" smtClean="0"/>
              <a:t>практики </a:t>
            </a:r>
            <a:r>
              <a:rPr lang="en-US" sz="5400" dirty="0" smtClean="0"/>
              <a:t>#2</a:t>
            </a:r>
            <a:endParaRPr lang="ru-RU" sz="5400" dirty="0"/>
          </a:p>
        </p:txBody>
      </p:sp>
    </p:spTree>
    <p:extLst>
      <p:ext uri="{BB962C8B-B14F-4D97-AF65-F5344CB8AC3E}">
        <p14:creationId xmlns:p14="http://schemas.microsoft.com/office/powerpoint/2010/main" val="415726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9576" y="1125616"/>
            <a:ext cx="2876108" cy="646331"/>
          </a:xfrm>
          <a:prstGeom prst="rect">
            <a:avLst/>
          </a:prstGeom>
          <a:noFill/>
        </p:spPr>
        <p:txBody>
          <a:bodyPr wrap="none" rtlCol="0">
            <a:spAutoFit/>
          </a:bodyPr>
          <a:lstStyle/>
          <a:p>
            <a:r>
              <a:rPr lang="ru-RU" sz="3600" b="1" dirty="0"/>
              <a:t>Ситуация №1</a:t>
            </a:r>
          </a:p>
        </p:txBody>
      </p:sp>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3</a:t>
            </a:fld>
            <a:endParaRPr lang="uk-UA" sz="2400" b="1" dirty="0">
              <a:solidFill>
                <a:schemeClr val="bg1">
                  <a:lumMod val="50000"/>
                </a:schemeClr>
              </a:solidFill>
            </a:endParaRPr>
          </a:p>
        </p:txBody>
      </p:sp>
      <p:sp>
        <p:nvSpPr>
          <p:cNvPr id="5" name="Прямоугольник 4"/>
          <p:cNvSpPr/>
          <p:nvPr/>
        </p:nvSpPr>
        <p:spPr>
          <a:xfrm>
            <a:off x="5087889" y="1217949"/>
            <a:ext cx="4800545" cy="461665"/>
          </a:xfrm>
          <a:prstGeom prst="rect">
            <a:avLst/>
          </a:prstGeom>
        </p:spPr>
        <p:txBody>
          <a:bodyPr wrap="none">
            <a:spAutoFit/>
          </a:bodyPr>
          <a:lstStyle/>
          <a:p>
            <a:r>
              <a:rPr lang="ru-RU" sz="2400" b="1" dirty="0">
                <a:hlinkClick r:id="rId2"/>
              </a:rPr>
              <a:t>http://courses.dp.ua/demo/ajax_1/</a:t>
            </a:r>
            <a:endParaRPr lang="ru-RU" sz="2400" b="1" dirty="0"/>
          </a:p>
        </p:txBody>
      </p:sp>
      <p:sp>
        <p:nvSpPr>
          <p:cNvPr id="10" name="TextBox 9"/>
          <p:cNvSpPr txBox="1"/>
          <p:nvPr/>
        </p:nvSpPr>
        <p:spPr>
          <a:xfrm>
            <a:off x="2279576" y="1917704"/>
            <a:ext cx="2876108" cy="646331"/>
          </a:xfrm>
          <a:prstGeom prst="rect">
            <a:avLst/>
          </a:prstGeom>
          <a:noFill/>
        </p:spPr>
        <p:txBody>
          <a:bodyPr wrap="none" rtlCol="0">
            <a:spAutoFit/>
          </a:bodyPr>
          <a:lstStyle/>
          <a:p>
            <a:r>
              <a:rPr lang="ru-RU" sz="3600" b="1" dirty="0"/>
              <a:t>Ситуация №</a:t>
            </a:r>
            <a:r>
              <a:rPr lang="en-US" sz="3600" b="1" dirty="0"/>
              <a:t>2</a:t>
            </a:r>
            <a:endParaRPr lang="ru-RU" sz="3600" b="1" dirty="0"/>
          </a:p>
        </p:txBody>
      </p:sp>
      <p:sp>
        <p:nvSpPr>
          <p:cNvPr id="11" name="TextBox 10"/>
          <p:cNvSpPr txBox="1"/>
          <p:nvPr/>
        </p:nvSpPr>
        <p:spPr>
          <a:xfrm>
            <a:off x="2273515" y="2782670"/>
            <a:ext cx="2876108" cy="646331"/>
          </a:xfrm>
          <a:prstGeom prst="rect">
            <a:avLst/>
          </a:prstGeom>
          <a:noFill/>
        </p:spPr>
        <p:txBody>
          <a:bodyPr wrap="none" rtlCol="0">
            <a:spAutoFit/>
          </a:bodyPr>
          <a:lstStyle/>
          <a:p>
            <a:r>
              <a:rPr lang="ru-RU" sz="3600" b="1" dirty="0"/>
              <a:t>Ситуация №</a:t>
            </a:r>
            <a:r>
              <a:rPr lang="en-US" sz="3600" b="1" dirty="0"/>
              <a:t>3</a:t>
            </a:r>
            <a:endParaRPr lang="ru-RU" sz="3600" b="1" dirty="0"/>
          </a:p>
        </p:txBody>
      </p:sp>
      <p:sp>
        <p:nvSpPr>
          <p:cNvPr id="12" name="Прямоугольник 11"/>
          <p:cNvSpPr/>
          <p:nvPr/>
        </p:nvSpPr>
        <p:spPr>
          <a:xfrm>
            <a:off x="5087889" y="2010036"/>
            <a:ext cx="4800545" cy="461665"/>
          </a:xfrm>
          <a:prstGeom prst="rect">
            <a:avLst/>
          </a:prstGeom>
        </p:spPr>
        <p:txBody>
          <a:bodyPr wrap="none">
            <a:spAutoFit/>
          </a:bodyPr>
          <a:lstStyle/>
          <a:p>
            <a:r>
              <a:rPr lang="ru-RU" sz="2400" b="1" dirty="0">
                <a:hlinkClick r:id="rId3"/>
              </a:rPr>
              <a:t>http://courses.dp.ua/demo/ajax_</a:t>
            </a:r>
            <a:r>
              <a:rPr lang="en-US" sz="2400" b="1" dirty="0">
                <a:hlinkClick r:id="rId3"/>
              </a:rPr>
              <a:t>2</a:t>
            </a:r>
            <a:r>
              <a:rPr lang="ru-RU" sz="2400" b="1" dirty="0">
                <a:hlinkClick r:id="rId3"/>
              </a:rPr>
              <a:t>/</a:t>
            </a:r>
            <a:endParaRPr lang="ru-RU" sz="2400" b="1" dirty="0"/>
          </a:p>
        </p:txBody>
      </p:sp>
      <p:sp>
        <p:nvSpPr>
          <p:cNvPr id="15" name="Прямоугольник 14"/>
          <p:cNvSpPr/>
          <p:nvPr/>
        </p:nvSpPr>
        <p:spPr>
          <a:xfrm>
            <a:off x="5087888" y="2875002"/>
            <a:ext cx="4800545" cy="461665"/>
          </a:xfrm>
          <a:prstGeom prst="rect">
            <a:avLst/>
          </a:prstGeom>
        </p:spPr>
        <p:txBody>
          <a:bodyPr wrap="none">
            <a:spAutoFit/>
          </a:bodyPr>
          <a:lstStyle/>
          <a:p>
            <a:r>
              <a:rPr lang="ru-RU" sz="2400" b="1" dirty="0">
                <a:hlinkClick r:id="rId4"/>
              </a:rPr>
              <a:t>http://courses.dp.ua/demo/ajax_</a:t>
            </a:r>
            <a:r>
              <a:rPr lang="en-US" sz="2400" b="1" dirty="0">
                <a:hlinkClick r:id="rId4"/>
              </a:rPr>
              <a:t>3</a:t>
            </a:r>
            <a:r>
              <a:rPr lang="ru-RU" sz="2400" b="1" dirty="0">
                <a:hlinkClick r:id="rId4"/>
              </a:rPr>
              <a:t>/</a:t>
            </a:r>
            <a:endParaRPr lang="ru-RU" sz="2400" b="1" dirty="0"/>
          </a:p>
        </p:txBody>
      </p:sp>
      <p:sp>
        <p:nvSpPr>
          <p:cNvPr id="6" name="TextBox 5"/>
          <p:cNvSpPr txBox="1"/>
          <p:nvPr/>
        </p:nvSpPr>
        <p:spPr>
          <a:xfrm>
            <a:off x="2273516" y="3909827"/>
            <a:ext cx="7638909" cy="1938992"/>
          </a:xfrm>
          <a:prstGeom prst="rect">
            <a:avLst/>
          </a:prstGeom>
          <a:noFill/>
        </p:spPr>
        <p:txBody>
          <a:bodyPr wrap="square" rtlCol="0">
            <a:spAutoFit/>
          </a:bodyPr>
          <a:lstStyle/>
          <a:p>
            <a:pPr algn="just"/>
            <a:r>
              <a:rPr lang="ru-RU" sz="2000" i="1" dirty="0"/>
              <a:t>Есть необходимость обновлять только часть страницы. При этом данных которые необходимо разместить на момент загрузки не было. Возникает необходимость сделать дополнительные сетевые запросы, чтобы получить нужные данные. Причём всё это будет происходить когда пользователь уже взаимодействует со страницей в своём браузере.</a:t>
            </a:r>
          </a:p>
        </p:txBody>
      </p:sp>
    </p:spTree>
    <p:extLst>
      <p:ext uri="{BB962C8B-B14F-4D97-AF65-F5344CB8AC3E}">
        <p14:creationId xmlns:p14="http://schemas.microsoft.com/office/powerpoint/2010/main" val="4180459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30</a:t>
            </a:fld>
            <a:endParaRPr lang="uk-UA" sz="2400" b="1" dirty="0">
              <a:solidFill>
                <a:schemeClr val="bg1">
                  <a:lumMod val="50000"/>
                </a:schemeClr>
              </a:solidFill>
            </a:endParaRPr>
          </a:p>
        </p:txBody>
      </p:sp>
      <p:sp>
        <p:nvSpPr>
          <p:cNvPr id="43012" name="Rectangle 4"/>
          <p:cNvSpPr>
            <a:spLocks noChangeArrowheads="1"/>
          </p:cNvSpPr>
          <p:nvPr/>
        </p:nvSpPr>
        <p:spPr bwMode="auto">
          <a:xfrm>
            <a:off x="3287689" y="5247293"/>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pPr>
            <a:endParaRPr lang="ru-RU" dirty="0">
              <a:latin typeface="Arial" pitchFamily="34" charset="0"/>
              <a:cs typeface="Arial" pitchFamily="34" charset="0"/>
            </a:endParaRPr>
          </a:p>
        </p:txBody>
      </p:sp>
      <p:sp>
        <p:nvSpPr>
          <p:cNvPr id="13" name="TextBox 12"/>
          <p:cNvSpPr txBox="1"/>
          <p:nvPr/>
        </p:nvSpPr>
        <p:spPr>
          <a:xfrm>
            <a:off x="2099049" y="4235560"/>
            <a:ext cx="6322052" cy="523220"/>
          </a:xfrm>
          <a:prstGeom prst="rect">
            <a:avLst/>
          </a:prstGeom>
          <a:noFill/>
        </p:spPr>
        <p:txBody>
          <a:bodyPr wrap="none" rtlCol="0">
            <a:spAutoFit/>
          </a:bodyPr>
          <a:lstStyle/>
          <a:p>
            <a:r>
              <a:rPr lang="ru-RU" sz="2000" i="1" dirty="0" smtClean="0"/>
              <a:t>Воспользуйтесь заготовкой: </a:t>
            </a:r>
            <a:r>
              <a:rPr lang="en-US" sz="2800" b="1" i="1" dirty="0" smtClean="0">
                <a:solidFill>
                  <a:srgbClr val="0070C0"/>
                </a:solidFill>
              </a:rPr>
              <a:t>./source/ex02.html</a:t>
            </a:r>
            <a:endParaRPr lang="ru-RU" sz="2000" b="1" i="1" dirty="0">
              <a:solidFill>
                <a:srgbClr val="0070C0"/>
              </a:solidFill>
            </a:endParaRPr>
          </a:p>
        </p:txBody>
      </p:sp>
      <p:pic>
        <p:nvPicPr>
          <p:cNvPr id="14" name="Рисунок 13"/>
          <p:cNvPicPr>
            <a:picLocks noChangeAspect="1"/>
          </p:cNvPicPr>
          <p:nvPr/>
        </p:nvPicPr>
        <p:blipFill>
          <a:blip r:embed="rId2"/>
          <a:stretch>
            <a:fillRect/>
          </a:stretch>
        </p:blipFill>
        <p:spPr>
          <a:xfrm>
            <a:off x="2783632" y="1268761"/>
            <a:ext cx="6552728" cy="2699807"/>
          </a:xfrm>
          <a:prstGeom prst="rect">
            <a:avLst/>
          </a:prstGeom>
          <a:ln w="28575">
            <a:solidFill>
              <a:srgbClr val="00B0F0"/>
            </a:solidFill>
          </a:ln>
        </p:spPr>
      </p:pic>
      <p:sp>
        <p:nvSpPr>
          <p:cNvPr id="16" name="TextBox 15"/>
          <p:cNvSpPr txBox="1"/>
          <p:nvPr/>
        </p:nvSpPr>
        <p:spPr>
          <a:xfrm>
            <a:off x="2495601" y="408350"/>
            <a:ext cx="6992235" cy="646331"/>
          </a:xfrm>
          <a:prstGeom prst="rect">
            <a:avLst/>
          </a:prstGeom>
          <a:noFill/>
        </p:spPr>
        <p:txBody>
          <a:bodyPr wrap="none" rtlCol="0">
            <a:spAutoFit/>
          </a:bodyPr>
          <a:lstStyle/>
          <a:p>
            <a:r>
              <a:rPr lang="ru-RU" sz="3600" b="1" dirty="0"/>
              <a:t>Определяем страну по </a:t>
            </a:r>
            <a:r>
              <a:rPr lang="en-US" sz="3600" b="1" dirty="0"/>
              <a:t>IP-</a:t>
            </a:r>
            <a:r>
              <a:rPr lang="ru-RU" sz="3600" b="1" dirty="0"/>
              <a:t>адресу</a:t>
            </a:r>
          </a:p>
        </p:txBody>
      </p:sp>
      <p:sp>
        <p:nvSpPr>
          <p:cNvPr id="3" name="TextBox 2"/>
          <p:cNvSpPr txBox="1"/>
          <p:nvPr/>
        </p:nvSpPr>
        <p:spPr>
          <a:xfrm>
            <a:off x="2096801" y="4892967"/>
            <a:ext cx="7393306" cy="1200329"/>
          </a:xfrm>
          <a:prstGeom prst="rect">
            <a:avLst/>
          </a:prstGeom>
          <a:noFill/>
        </p:spPr>
        <p:txBody>
          <a:bodyPr wrap="none" rtlCol="0">
            <a:spAutoFit/>
          </a:bodyPr>
          <a:lstStyle/>
          <a:p>
            <a:r>
              <a:rPr lang="ru-RU" b="1" dirty="0"/>
              <a:t>Задание: </a:t>
            </a:r>
          </a:p>
          <a:p>
            <a:pPr marL="342900" indent="-342900">
              <a:buAutoNum type="arabicParenR"/>
            </a:pPr>
            <a:r>
              <a:rPr lang="ru-RU" i="1" dirty="0"/>
              <a:t>определить страну по </a:t>
            </a:r>
            <a:r>
              <a:rPr lang="en-US" i="1" dirty="0"/>
              <a:t>IP </a:t>
            </a:r>
            <a:r>
              <a:rPr lang="ru-RU" i="1" dirty="0"/>
              <a:t>адресу в таблице;</a:t>
            </a:r>
          </a:p>
          <a:p>
            <a:pPr marL="342900" indent="-342900">
              <a:buAutoNum type="arabicParenR"/>
            </a:pPr>
            <a:r>
              <a:rPr lang="ru-RU" i="1" dirty="0"/>
              <a:t>Установить флаг страны в соответствующем столбце таблицы.</a:t>
            </a:r>
          </a:p>
          <a:p>
            <a:endParaRPr lang="ru-RU" i="1" dirty="0"/>
          </a:p>
        </p:txBody>
      </p:sp>
    </p:spTree>
    <p:extLst>
      <p:ext uri="{BB962C8B-B14F-4D97-AF65-F5344CB8AC3E}">
        <p14:creationId xmlns:p14="http://schemas.microsoft.com/office/powerpoint/2010/main" val="1586386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31</a:t>
            </a:fld>
            <a:endParaRPr lang="uk-UA" sz="2400" b="1" dirty="0">
              <a:solidFill>
                <a:schemeClr val="bg1">
                  <a:lumMod val="50000"/>
                </a:schemeClr>
              </a:solidFill>
            </a:endParaRPr>
          </a:p>
        </p:txBody>
      </p:sp>
      <p:sp>
        <p:nvSpPr>
          <p:cNvPr id="5" name="Заголовок 4"/>
          <p:cNvSpPr>
            <a:spLocks noGrp="1"/>
          </p:cNvSpPr>
          <p:nvPr>
            <p:ph type="title"/>
          </p:nvPr>
        </p:nvSpPr>
        <p:spPr>
          <a:xfrm>
            <a:off x="1970856" y="269776"/>
            <a:ext cx="8229600" cy="710952"/>
          </a:xfrm>
        </p:spPr>
        <p:txBody>
          <a:bodyPr>
            <a:normAutofit/>
          </a:bodyPr>
          <a:lstStyle/>
          <a:p>
            <a:r>
              <a:rPr lang="en-US" sz="3200" b="1" dirty="0"/>
              <a:t>API </a:t>
            </a:r>
            <a:r>
              <a:rPr lang="ru-RU" sz="3200" b="1" dirty="0"/>
              <a:t>получения информации об </a:t>
            </a:r>
            <a:r>
              <a:rPr lang="en-US" sz="3200" b="1" dirty="0"/>
              <a:t>IP</a:t>
            </a:r>
            <a:r>
              <a:rPr lang="ru-RU" sz="3200" b="1" dirty="0"/>
              <a:t> адресе</a:t>
            </a:r>
          </a:p>
        </p:txBody>
      </p:sp>
      <p:sp>
        <p:nvSpPr>
          <p:cNvPr id="43012" name="Rectangle 4"/>
          <p:cNvSpPr>
            <a:spLocks noChangeArrowheads="1"/>
          </p:cNvSpPr>
          <p:nvPr/>
        </p:nvSpPr>
        <p:spPr bwMode="auto">
          <a:xfrm>
            <a:off x="3287689" y="535879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pPr>
            <a:endParaRPr lang="ru-RU" dirty="0">
              <a:latin typeface="Arial" pitchFamily="34" charset="0"/>
              <a:cs typeface="Arial" pitchFamily="34" charset="0"/>
            </a:endParaRPr>
          </a:p>
        </p:txBody>
      </p:sp>
      <p:sp>
        <p:nvSpPr>
          <p:cNvPr id="12" name="TextBox 11"/>
          <p:cNvSpPr txBox="1"/>
          <p:nvPr/>
        </p:nvSpPr>
        <p:spPr>
          <a:xfrm>
            <a:off x="2171056" y="5241394"/>
            <a:ext cx="7992888" cy="707886"/>
          </a:xfrm>
          <a:prstGeom prst="rect">
            <a:avLst/>
          </a:prstGeom>
          <a:noFill/>
        </p:spPr>
        <p:txBody>
          <a:bodyPr wrap="square" rtlCol="0">
            <a:spAutoFit/>
          </a:bodyPr>
          <a:lstStyle/>
          <a:p>
            <a:pPr algn="ctr"/>
            <a:r>
              <a:rPr lang="ru-RU" sz="2000" i="1" dirty="0"/>
              <a:t>Сервис позволяют получить информацию в формате </a:t>
            </a:r>
            <a:r>
              <a:rPr lang="en-US" sz="2000" b="1" i="1" dirty="0"/>
              <a:t>JSON</a:t>
            </a:r>
            <a:r>
              <a:rPr lang="ru-RU" sz="2000" i="1" dirty="0"/>
              <a:t>. Но необходимо зарегистрироваться и получить ключ</a:t>
            </a:r>
          </a:p>
        </p:txBody>
      </p:sp>
      <p:sp>
        <p:nvSpPr>
          <p:cNvPr id="3" name="Прямоугольник 2"/>
          <p:cNvSpPr/>
          <p:nvPr/>
        </p:nvSpPr>
        <p:spPr>
          <a:xfrm>
            <a:off x="4305035" y="5960954"/>
            <a:ext cx="3724930" cy="584775"/>
          </a:xfrm>
          <a:prstGeom prst="rect">
            <a:avLst/>
          </a:prstGeom>
        </p:spPr>
        <p:txBody>
          <a:bodyPr wrap="none">
            <a:spAutoFit/>
          </a:bodyPr>
          <a:lstStyle/>
          <a:p>
            <a:r>
              <a:rPr lang="en-US" sz="3200" b="1" dirty="0">
                <a:hlinkClick r:id="rId2"/>
              </a:rPr>
              <a:t>https://ipstack.com/</a:t>
            </a:r>
            <a:endParaRPr lang="ru-RU" dirty="0"/>
          </a:p>
        </p:txBody>
      </p:sp>
      <p:pic>
        <p:nvPicPr>
          <p:cNvPr id="4" name="Рисунок 3"/>
          <p:cNvPicPr>
            <a:picLocks noChangeAspect="1"/>
          </p:cNvPicPr>
          <p:nvPr/>
        </p:nvPicPr>
        <p:blipFill>
          <a:blip r:embed="rId3"/>
          <a:stretch>
            <a:fillRect/>
          </a:stretch>
        </p:blipFill>
        <p:spPr>
          <a:xfrm>
            <a:off x="2783633" y="1052737"/>
            <a:ext cx="6674147" cy="3971529"/>
          </a:xfrm>
          <a:prstGeom prst="rect">
            <a:avLst/>
          </a:prstGeom>
          <a:ln w="28575">
            <a:solidFill>
              <a:srgbClr val="00B0F0"/>
            </a:solidFill>
          </a:ln>
        </p:spPr>
      </p:pic>
    </p:spTree>
    <p:extLst>
      <p:ext uri="{BB962C8B-B14F-4D97-AF65-F5344CB8AC3E}">
        <p14:creationId xmlns:p14="http://schemas.microsoft.com/office/powerpoint/2010/main" val="177948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32</a:t>
            </a:fld>
            <a:endParaRPr lang="uk-UA" sz="2400" b="1" dirty="0">
              <a:solidFill>
                <a:schemeClr val="bg1">
                  <a:lumMod val="50000"/>
                </a:schemeClr>
              </a:solidFill>
            </a:endParaRPr>
          </a:p>
        </p:txBody>
      </p:sp>
      <p:sp>
        <p:nvSpPr>
          <p:cNvPr id="3" name="TextBox 2"/>
          <p:cNvSpPr txBox="1"/>
          <p:nvPr/>
        </p:nvSpPr>
        <p:spPr>
          <a:xfrm>
            <a:off x="2789350" y="332657"/>
            <a:ext cx="6992235" cy="646331"/>
          </a:xfrm>
          <a:prstGeom prst="rect">
            <a:avLst/>
          </a:prstGeom>
          <a:noFill/>
        </p:spPr>
        <p:txBody>
          <a:bodyPr wrap="none" rtlCol="0">
            <a:spAutoFit/>
          </a:bodyPr>
          <a:lstStyle/>
          <a:p>
            <a:r>
              <a:rPr lang="ru-RU" sz="3600" b="1" dirty="0"/>
              <a:t>Определяем страну по </a:t>
            </a:r>
            <a:r>
              <a:rPr lang="en-US" sz="3600" b="1" dirty="0"/>
              <a:t>IP-</a:t>
            </a:r>
            <a:r>
              <a:rPr lang="ru-RU" sz="3600" b="1" dirty="0"/>
              <a:t>адресу</a:t>
            </a:r>
          </a:p>
        </p:txBody>
      </p:sp>
      <p:pic>
        <p:nvPicPr>
          <p:cNvPr id="2" name="Рисунок 1"/>
          <p:cNvPicPr>
            <a:picLocks noChangeAspect="1"/>
          </p:cNvPicPr>
          <p:nvPr/>
        </p:nvPicPr>
        <p:blipFill rotWithShape="1">
          <a:blip r:embed="rId2"/>
          <a:srcRect l="1215" t="1474" r="-1215" b="1770"/>
          <a:stretch/>
        </p:blipFill>
        <p:spPr>
          <a:xfrm>
            <a:off x="3778023" y="1361388"/>
            <a:ext cx="5014887" cy="3579780"/>
          </a:xfrm>
          <a:prstGeom prst="rect">
            <a:avLst/>
          </a:prstGeom>
        </p:spPr>
      </p:pic>
      <p:sp>
        <p:nvSpPr>
          <p:cNvPr id="4" name="TextBox 3"/>
          <p:cNvSpPr txBox="1"/>
          <p:nvPr/>
        </p:nvSpPr>
        <p:spPr>
          <a:xfrm>
            <a:off x="2452165" y="5118031"/>
            <a:ext cx="7499169" cy="954107"/>
          </a:xfrm>
          <a:prstGeom prst="rect">
            <a:avLst/>
          </a:prstGeom>
          <a:noFill/>
        </p:spPr>
        <p:txBody>
          <a:bodyPr wrap="none" rtlCol="0">
            <a:spAutoFit/>
          </a:bodyPr>
          <a:lstStyle/>
          <a:p>
            <a:pPr fontAlgn="t"/>
            <a:r>
              <a:rPr lang="ru-RU" sz="2000" dirty="0"/>
              <a:t>Сервис позволяет обратившись по </a:t>
            </a:r>
            <a:r>
              <a:rPr lang="en-US" sz="2000" dirty="0"/>
              <a:t>URL </a:t>
            </a:r>
            <a:r>
              <a:rPr lang="ru-RU" sz="2000" dirty="0"/>
              <a:t>с параметрами:</a:t>
            </a:r>
            <a:r>
              <a:rPr lang="en-US" sz="2000" b="1" dirty="0"/>
              <a:t> </a:t>
            </a:r>
          </a:p>
          <a:p>
            <a:pPr latinLnBrk="1"/>
            <a:r>
              <a:rPr lang="en-US" sz="1600" i="1" dirty="0">
                <a:solidFill>
                  <a:srgbClr val="0070C0"/>
                </a:solidFill>
              </a:rPr>
              <a:t>http://</a:t>
            </a:r>
            <a:r>
              <a:rPr lang="en-US" sz="1600" i="1" dirty="0" smtClean="0">
                <a:solidFill>
                  <a:srgbClr val="0070C0"/>
                </a:solidFill>
              </a:rPr>
              <a:t>api.ipstack.com/6.44.69.250?access_key=a45662d4c84564e1f339afbc7541b60ce</a:t>
            </a:r>
            <a:endParaRPr lang="en-US" sz="1600" i="1" dirty="0">
              <a:solidFill>
                <a:srgbClr val="0070C0"/>
              </a:solidFill>
            </a:endParaRPr>
          </a:p>
          <a:p>
            <a:r>
              <a:rPr lang="ru-RU" sz="2000" dirty="0"/>
              <a:t>получить </a:t>
            </a:r>
            <a:r>
              <a:rPr lang="en-US" sz="2000" dirty="0"/>
              <a:t>JSON </a:t>
            </a:r>
            <a:r>
              <a:rPr lang="ru-RU" sz="2000" dirty="0"/>
              <a:t>с данными об интересующем </a:t>
            </a:r>
            <a:r>
              <a:rPr lang="en-US" sz="2000" dirty="0"/>
              <a:t>IP </a:t>
            </a:r>
            <a:r>
              <a:rPr lang="ru-RU" sz="2000" dirty="0"/>
              <a:t>адресе. </a:t>
            </a:r>
          </a:p>
        </p:txBody>
      </p:sp>
    </p:spTree>
    <p:extLst>
      <p:ext uri="{BB962C8B-B14F-4D97-AF65-F5344CB8AC3E}">
        <p14:creationId xmlns:p14="http://schemas.microsoft.com/office/powerpoint/2010/main" val="2576679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33</a:t>
            </a:fld>
            <a:endParaRPr lang="uk-UA" sz="2400" b="1" dirty="0">
              <a:solidFill>
                <a:schemeClr val="bg1">
                  <a:lumMod val="50000"/>
                </a:schemeClr>
              </a:solidFill>
            </a:endParaRPr>
          </a:p>
        </p:txBody>
      </p:sp>
      <p:pic>
        <p:nvPicPr>
          <p:cNvPr id="8" name="Picture 5"/>
          <p:cNvPicPr>
            <a:picLocks noChangeAspect="1" noChangeArrowheads="1"/>
          </p:cNvPicPr>
          <p:nvPr/>
        </p:nvPicPr>
        <p:blipFill>
          <a:blip r:embed="rId2" cstate="print"/>
          <a:srcRect/>
          <a:stretch>
            <a:fillRect/>
          </a:stretch>
        </p:blipFill>
        <p:spPr bwMode="auto">
          <a:xfrm>
            <a:off x="5303912" y="5278139"/>
            <a:ext cx="1196410" cy="1175197"/>
          </a:xfrm>
          <a:prstGeom prst="rect">
            <a:avLst/>
          </a:prstGeom>
          <a:noFill/>
          <a:ln w="9525">
            <a:noFill/>
            <a:miter lim="800000"/>
            <a:headEnd/>
            <a:tailEnd/>
          </a:ln>
        </p:spPr>
      </p:pic>
      <p:sp>
        <p:nvSpPr>
          <p:cNvPr id="10" name="TextBox 9"/>
          <p:cNvSpPr txBox="1"/>
          <p:nvPr/>
        </p:nvSpPr>
        <p:spPr>
          <a:xfrm>
            <a:off x="2704166" y="478414"/>
            <a:ext cx="6992235" cy="646331"/>
          </a:xfrm>
          <a:prstGeom prst="rect">
            <a:avLst/>
          </a:prstGeom>
          <a:noFill/>
        </p:spPr>
        <p:txBody>
          <a:bodyPr wrap="none" rtlCol="0">
            <a:spAutoFit/>
          </a:bodyPr>
          <a:lstStyle/>
          <a:p>
            <a:pPr algn="ctr"/>
            <a:r>
              <a:rPr lang="ru-RU" sz="3600" b="1" dirty="0"/>
              <a:t>Определяем страну по </a:t>
            </a:r>
            <a:r>
              <a:rPr lang="en-US" sz="3600" b="1" dirty="0"/>
              <a:t>IP-</a:t>
            </a:r>
            <a:r>
              <a:rPr lang="ru-RU" sz="3600" b="1" dirty="0"/>
              <a:t>адресу</a:t>
            </a:r>
          </a:p>
        </p:txBody>
      </p:sp>
      <p:pic>
        <p:nvPicPr>
          <p:cNvPr id="2" name="Рисунок 1"/>
          <p:cNvPicPr>
            <a:picLocks noChangeAspect="1"/>
          </p:cNvPicPr>
          <p:nvPr/>
        </p:nvPicPr>
        <p:blipFill>
          <a:blip r:embed="rId3"/>
          <a:stretch>
            <a:fillRect/>
          </a:stretch>
        </p:blipFill>
        <p:spPr>
          <a:xfrm>
            <a:off x="1127448" y="1323335"/>
            <a:ext cx="10310411" cy="3810789"/>
          </a:xfrm>
          <a:prstGeom prst="rect">
            <a:avLst/>
          </a:prstGeom>
          <a:ln w="28575">
            <a:solidFill>
              <a:srgbClr val="92D050"/>
            </a:solidFill>
          </a:ln>
        </p:spPr>
      </p:pic>
    </p:spTree>
    <p:extLst>
      <p:ext uri="{BB962C8B-B14F-4D97-AF65-F5344CB8AC3E}">
        <p14:creationId xmlns:p14="http://schemas.microsoft.com/office/powerpoint/2010/main" val="2064094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34</a:t>
            </a:fld>
            <a:endParaRPr lang="uk-UA" sz="2400" b="1" dirty="0">
              <a:solidFill>
                <a:schemeClr val="bg1">
                  <a:lumMod val="50000"/>
                </a:schemeClr>
              </a:solidFill>
            </a:endParaRPr>
          </a:p>
        </p:txBody>
      </p:sp>
      <p:sp>
        <p:nvSpPr>
          <p:cNvPr id="10" name="TextBox 9"/>
          <p:cNvSpPr txBox="1"/>
          <p:nvPr/>
        </p:nvSpPr>
        <p:spPr>
          <a:xfrm>
            <a:off x="2547917" y="692697"/>
            <a:ext cx="6992235" cy="646331"/>
          </a:xfrm>
          <a:prstGeom prst="rect">
            <a:avLst/>
          </a:prstGeom>
          <a:noFill/>
        </p:spPr>
        <p:txBody>
          <a:bodyPr wrap="none" rtlCol="0">
            <a:spAutoFit/>
          </a:bodyPr>
          <a:lstStyle/>
          <a:p>
            <a:r>
              <a:rPr lang="ru-RU" sz="3600" b="1" dirty="0"/>
              <a:t>Определяем страну по </a:t>
            </a:r>
            <a:r>
              <a:rPr lang="en-US" sz="3600" b="1" dirty="0"/>
              <a:t>IP-</a:t>
            </a:r>
            <a:r>
              <a:rPr lang="ru-RU" sz="3600" b="1" dirty="0"/>
              <a:t>адресу</a:t>
            </a:r>
          </a:p>
        </p:txBody>
      </p:sp>
      <p:pic>
        <p:nvPicPr>
          <p:cNvPr id="2" name="Рисунок 1"/>
          <p:cNvPicPr>
            <a:picLocks noChangeAspect="1"/>
          </p:cNvPicPr>
          <p:nvPr/>
        </p:nvPicPr>
        <p:blipFill>
          <a:blip r:embed="rId2"/>
          <a:stretch>
            <a:fillRect/>
          </a:stretch>
        </p:blipFill>
        <p:spPr>
          <a:xfrm>
            <a:off x="2247650" y="1843083"/>
            <a:ext cx="7592766" cy="3067224"/>
          </a:xfrm>
          <a:prstGeom prst="rect">
            <a:avLst/>
          </a:prstGeom>
          <a:ln w="28575">
            <a:solidFill>
              <a:srgbClr val="FFC000"/>
            </a:solidFill>
          </a:ln>
        </p:spPr>
      </p:pic>
      <p:sp>
        <p:nvSpPr>
          <p:cNvPr id="3" name="TextBox 2"/>
          <p:cNvSpPr txBox="1"/>
          <p:nvPr/>
        </p:nvSpPr>
        <p:spPr>
          <a:xfrm>
            <a:off x="4685552" y="5410008"/>
            <a:ext cx="2716962" cy="584775"/>
          </a:xfrm>
          <a:prstGeom prst="rect">
            <a:avLst/>
          </a:prstGeom>
          <a:noFill/>
        </p:spPr>
        <p:txBody>
          <a:bodyPr wrap="none" rtlCol="0">
            <a:spAutoFit/>
          </a:bodyPr>
          <a:lstStyle/>
          <a:p>
            <a:r>
              <a:rPr lang="ru-RU" sz="3200" i="1" dirty="0"/>
              <a:t>В результате</a:t>
            </a:r>
          </a:p>
        </p:txBody>
      </p:sp>
    </p:spTree>
    <p:extLst>
      <p:ext uri="{BB962C8B-B14F-4D97-AF65-F5344CB8AC3E}">
        <p14:creationId xmlns:p14="http://schemas.microsoft.com/office/powerpoint/2010/main" val="2921923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6600" dirty="0"/>
              <a:t>Немного практики</a:t>
            </a:r>
            <a:r>
              <a:rPr lang="en-US" sz="6600" dirty="0"/>
              <a:t> #3</a:t>
            </a:r>
            <a:endParaRPr lang="uk-UA" sz="6600" dirty="0"/>
          </a:p>
        </p:txBody>
      </p:sp>
    </p:spTree>
    <p:extLst>
      <p:ext uri="{BB962C8B-B14F-4D97-AF65-F5344CB8AC3E}">
        <p14:creationId xmlns:p14="http://schemas.microsoft.com/office/powerpoint/2010/main" val="277857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8904312" y="5535234"/>
            <a:ext cx="486054" cy="324036"/>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lstStyle/>
          <a:p>
            <a:pPr algn="ctr">
              <a:defRPr/>
            </a:pPr>
            <a:fld id="{6389AA22-90B4-448C-8B6B-C699140D38B9}" type="slidenum">
              <a:rPr lang="uk-UA" b="1">
                <a:solidFill>
                  <a:schemeClr val="bg1">
                    <a:lumMod val="50000"/>
                  </a:schemeClr>
                </a:solidFill>
              </a:rPr>
              <a:pPr algn="ctr">
                <a:defRPr/>
              </a:pPr>
              <a:t>36</a:t>
            </a:fld>
            <a:endParaRPr lang="uk-UA" b="1" dirty="0">
              <a:solidFill>
                <a:schemeClr val="bg1">
                  <a:lumMod val="50000"/>
                </a:schemeClr>
              </a:solidFill>
            </a:endParaRPr>
          </a:p>
        </p:txBody>
      </p:sp>
      <p:sp>
        <p:nvSpPr>
          <p:cNvPr id="3" name="TextBox 2"/>
          <p:cNvSpPr txBox="1"/>
          <p:nvPr/>
        </p:nvSpPr>
        <p:spPr>
          <a:xfrm>
            <a:off x="3943774" y="939067"/>
            <a:ext cx="4368183" cy="507831"/>
          </a:xfrm>
          <a:prstGeom prst="rect">
            <a:avLst/>
          </a:prstGeom>
          <a:noFill/>
        </p:spPr>
        <p:txBody>
          <a:bodyPr wrap="none" rtlCol="0">
            <a:spAutoFit/>
          </a:bodyPr>
          <a:lstStyle/>
          <a:p>
            <a:pPr algn="ctr"/>
            <a:r>
              <a:rPr lang="ru-RU" sz="2700" b="1" dirty="0"/>
              <a:t>Кредитный калькулятор 3.0</a:t>
            </a:r>
          </a:p>
        </p:txBody>
      </p:sp>
      <p:sp>
        <p:nvSpPr>
          <p:cNvPr id="4" name="TextBox 3"/>
          <p:cNvSpPr txBox="1"/>
          <p:nvPr/>
        </p:nvSpPr>
        <p:spPr>
          <a:xfrm>
            <a:off x="3452639" y="4046150"/>
            <a:ext cx="2954591" cy="369332"/>
          </a:xfrm>
          <a:prstGeom prst="rect">
            <a:avLst/>
          </a:prstGeom>
          <a:noFill/>
        </p:spPr>
        <p:txBody>
          <a:bodyPr wrap="none" rtlCol="0">
            <a:spAutoFit/>
          </a:bodyPr>
          <a:lstStyle/>
          <a:p>
            <a:r>
              <a:rPr lang="ru-RU" i="1" dirty="0"/>
              <a:t>Воспользуемся заготовкой:</a:t>
            </a:r>
          </a:p>
        </p:txBody>
      </p:sp>
      <p:sp>
        <p:nvSpPr>
          <p:cNvPr id="5" name="Прямоугольник 4"/>
          <p:cNvSpPr/>
          <p:nvPr/>
        </p:nvSpPr>
        <p:spPr>
          <a:xfrm>
            <a:off x="6474042" y="4023066"/>
            <a:ext cx="2330766" cy="415498"/>
          </a:xfrm>
          <a:prstGeom prst="rect">
            <a:avLst/>
          </a:prstGeom>
        </p:spPr>
        <p:txBody>
          <a:bodyPr wrap="none">
            <a:spAutoFit/>
          </a:bodyPr>
          <a:lstStyle/>
          <a:p>
            <a:r>
              <a:rPr lang="en-US" sz="2100" b="1" dirty="0">
                <a:solidFill>
                  <a:srgbClr val="0070C0"/>
                </a:solidFill>
              </a:rPr>
              <a:t>./source/ex0</a:t>
            </a:r>
            <a:r>
              <a:rPr lang="ru-RU" sz="2100" b="1" dirty="0">
                <a:solidFill>
                  <a:srgbClr val="0070C0"/>
                </a:solidFill>
              </a:rPr>
              <a:t>3</a:t>
            </a:r>
            <a:r>
              <a:rPr lang="en-US" sz="2100" b="1" dirty="0">
                <a:solidFill>
                  <a:srgbClr val="0070C0"/>
                </a:solidFill>
              </a:rPr>
              <a:t>.html</a:t>
            </a:r>
          </a:p>
        </p:txBody>
      </p:sp>
      <p:sp>
        <p:nvSpPr>
          <p:cNvPr id="6" name="TextBox 5"/>
          <p:cNvSpPr txBox="1"/>
          <p:nvPr/>
        </p:nvSpPr>
        <p:spPr>
          <a:xfrm>
            <a:off x="3351617" y="4455115"/>
            <a:ext cx="5768720" cy="1015663"/>
          </a:xfrm>
          <a:prstGeom prst="rect">
            <a:avLst/>
          </a:prstGeom>
          <a:noFill/>
        </p:spPr>
        <p:txBody>
          <a:bodyPr wrap="square" rtlCol="0">
            <a:spAutoFit/>
          </a:bodyPr>
          <a:lstStyle/>
          <a:p>
            <a:pPr algn="just"/>
            <a:r>
              <a:rPr lang="ru-RU" sz="1500" i="1" dirty="0"/>
              <a:t>Реализуем кредитный калькулятор, который будет получать данные для расчёта из элементов ввода, и выводить план погашения кредита в разметку. Используем алгоритм классической схемы погашения.</a:t>
            </a:r>
          </a:p>
        </p:txBody>
      </p:sp>
      <p:pic>
        <p:nvPicPr>
          <p:cNvPr id="8" name="Рисунок 7"/>
          <p:cNvPicPr>
            <a:picLocks noChangeAspect="1"/>
          </p:cNvPicPr>
          <p:nvPr/>
        </p:nvPicPr>
        <p:blipFill>
          <a:blip r:embed="rId2"/>
          <a:stretch>
            <a:fillRect/>
          </a:stretch>
        </p:blipFill>
        <p:spPr>
          <a:xfrm>
            <a:off x="3601896" y="1509580"/>
            <a:ext cx="5086392" cy="2372828"/>
          </a:xfrm>
          <a:prstGeom prst="rect">
            <a:avLst/>
          </a:prstGeom>
          <a:ln>
            <a:solidFill>
              <a:srgbClr val="00B0F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8266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8904312" y="5535234"/>
            <a:ext cx="486054" cy="324036"/>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lstStyle/>
          <a:p>
            <a:pPr algn="ctr">
              <a:defRPr/>
            </a:pPr>
            <a:fld id="{6389AA22-90B4-448C-8B6B-C699140D38B9}" type="slidenum">
              <a:rPr lang="uk-UA" b="1">
                <a:solidFill>
                  <a:schemeClr val="bg1">
                    <a:lumMod val="50000"/>
                  </a:schemeClr>
                </a:solidFill>
              </a:rPr>
              <a:pPr algn="ctr">
                <a:defRPr/>
              </a:pPr>
              <a:t>37</a:t>
            </a:fld>
            <a:endParaRPr lang="uk-UA" b="1" dirty="0">
              <a:solidFill>
                <a:schemeClr val="bg1">
                  <a:lumMod val="50000"/>
                </a:schemeClr>
              </a:solidFill>
            </a:endParaRPr>
          </a:p>
        </p:txBody>
      </p:sp>
      <p:sp>
        <p:nvSpPr>
          <p:cNvPr id="3" name="TextBox 2"/>
          <p:cNvSpPr txBox="1"/>
          <p:nvPr/>
        </p:nvSpPr>
        <p:spPr>
          <a:xfrm>
            <a:off x="3943774" y="939067"/>
            <a:ext cx="4368183" cy="507831"/>
          </a:xfrm>
          <a:prstGeom prst="rect">
            <a:avLst/>
          </a:prstGeom>
          <a:noFill/>
        </p:spPr>
        <p:txBody>
          <a:bodyPr wrap="none" rtlCol="0">
            <a:spAutoFit/>
          </a:bodyPr>
          <a:lstStyle/>
          <a:p>
            <a:pPr algn="ctr"/>
            <a:r>
              <a:rPr lang="ru-RU" sz="2700" b="1" dirty="0"/>
              <a:t>Кредитный калькулятор 3.0</a:t>
            </a:r>
          </a:p>
        </p:txBody>
      </p:sp>
      <p:pic>
        <p:nvPicPr>
          <p:cNvPr id="4" name="Рисунок 3"/>
          <p:cNvPicPr>
            <a:picLocks noChangeAspect="1"/>
          </p:cNvPicPr>
          <p:nvPr/>
        </p:nvPicPr>
        <p:blipFill>
          <a:blip r:embed="rId2"/>
          <a:stretch>
            <a:fillRect/>
          </a:stretch>
        </p:blipFill>
        <p:spPr>
          <a:xfrm>
            <a:off x="3449708" y="1538791"/>
            <a:ext cx="5317823" cy="4111421"/>
          </a:xfrm>
          <a:prstGeom prst="rect">
            <a:avLst/>
          </a:prstGeom>
          <a:ln w="19050">
            <a:solidFill>
              <a:srgbClr val="92D05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0047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6600" dirty="0"/>
              <a:t>Математика в </a:t>
            </a:r>
            <a:r>
              <a:rPr lang="en-US" sz="6600" dirty="0"/>
              <a:t>JS…</a:t>
            </a:r>
            <a:endParaRPr lang="uk-UA" sz="6600" dirty="0"/>
          </a:p>
        </p:txBody>
      </p:sp>
    </p:spTree>
    <p:extLst>
      <p:ext uri="{BB962C8B-B14F-4D97-AF65-F5344CB8AC3E}">
        <p14:creationId xmlns:p14="http://schemas.microsoft.com/office/powerpoint/2010/main" val="2890221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9552384" y="5535234"/>
            <a:ext cx="486054" cy="324036"/>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lstStyle/>
          <a:p>
            <a:pPr algn="ctr">
              <a:defRPr/>
            </a:pPr>
            <a:fld id="{6389AA22-90B4-448C-8B6B-C699140D38B9}" type="slidenum">
              <a:rPr lang="uk-UA" b="1">
                <a:solidFill>
                  <a:schemeClr val="bg1">
                    <a:lumMod val="50000"/>
                  </a:schemeClr>
                </a:solidFill>
              </a:rPr>
              <a:pPr algn="ctr">
                <a:defRPr/>
              </a:pPr>
              <a:t>39</a:t>
            </a:fld>
            <a:endParaRPr lang="uk-UA" b="1" dirty="0">
              <a:solidFill>
                <a:schemeClr val="bg1">
                  <a:lumMod val="50000"/>
                </a:schemeClr>
              </a:solidFill>
            </a:endParaRPr>
          </a:p>
        </p:txBody>
      </p:sp>
      <p:sp>
        <p:nvSpPr>
          <p:cNvPr id="3" name="TextBox 2"/>
          <p:cNvSpPr txBox="1"/>
          <p:nvPr/>
        </p:nvSpPr>
        <p:spPr>
          <a:xfrm>
            <a:off x="4125054" y="1052738"/>
            <a:ext cx="3807132" cy="507831"/>
          </a:xfrm>
          <a:prstGeom prst="rect">
            <a:avLst/>
          </a:prstGeom>
          <a:noFill/>
        </p:spPr>
        <p:txBody>
          <a:bodyPr wrap="none" rtlCol="0">
            <a:spAutoFit/>
          </a:bodyPr>
          <a:lstStyle/>
          <a:p>
            <a:pPr algn="ctr"/>
            <a:r>
              <a:rPr lang="ru-RU" sz="2700" b="1" dirty="0"/>
              <a:t>Математика в </a:t>
            </a:r>
            <a:r>
              <a:rPr lang="en-US" sz="2700" b="1" dirty="0"/>
              <a:t>JavaScript</a:t>
            </a:r>
            <a:endParaRPr lang="ru-RU" sz="2700" b="1" dirty="0"/>
          </a:p>
        </p:txBody>
      </p:sp>
      <p:sp>
        <p:nvSpPr>
          <p:cNvPr id="2" name="Прямоугольник 1"/>
          <p:cNvSpPr/>
          <p:nvPr/>
        </p:nvSpPr>
        <p:spPr>
          <a:xfrm>
            <a:off x="4573904" y="4563126"/>
            <a:ext cx="3245312" cy="369332"/>
          </a:xfrm>
          <a:prstGeom prst="rect">
            <a:avLst/>
          </a:prstGeom>
        </p:spPr>
        <p:txBody>
          <a:bodyPr wrap="none">
            <a:spAutoFit/>
          </a:bodyPr>
          <a:lstStyle/>
          <a:p>
            <a:r>
              <a:rPr lang="uk-UA" b="1" dirty="0">
                <a:hlinkClick r:id="rId2"/>
              </a:rPr>
              <a:t>https://habr.com/post/312880/</a:t>
            </a:r>
            <a:endParaRPr lang="uk-UA" b="1" dirty="0"/>
          </a:p>
        </p:txBody>
      </p:sp>
      <p:pic>
        <p:nvPicPr>
          <p:cNvPr id="1026" name="Picture 2" descr="https://habrastorage.org/getpro/habr/post_images/57f/d60/327/57fd603270bf06e9c50b3fc4131a677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8566" y="1700809"/>
            <a:ext cx="3824154" cy="2548441"/>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3344253" y="5236024"/>
            <a:ext cx="6696744" cy="646331"/>
          </a:xfrm>
          <a:prstGeom prst="rect">
            <a:avLst/>
          </a:prstGeom>
        </p:spPr>
        <p:txBody>
          <a:bodyPr wrap="square">
            <a:spAutoFit/>
          </a:bodyPr>
          <a:lstStyle/>
          <a:p>
            <a:r>
              <a:rPr lang="uk-UA" b="1" dirty="0">
                <a:hlinkClick r:id="rId4"/>
              </a:rPr>
              <a:t>https://medium.com/</a:t>
            </a:r>
            <a:r>
              <a:rPr lang="en-US" b="1" dirty="0">
                <a:hlinkClick r:id="rId4"/>
              </a:rPr>
              <a:t>nuances-of-programming/</a:t>
            </a:r>
            <a:r>
              <a:rPr lang="en-US" b="1" dirty="0" err="1">
                <a:hlinkClick r:id="rId4"/>
              </a:rPr>
              <a:t>javascript</a:t>
            </a:r>
            <a:r>
              <a:rPr lang="en-US" b="1" dirty="0">
                <a:hlinkClick r:id="rId4"/>
              </a:rPr>
              <a:t>-essentials-</a:t>
            </a:r>
            <a:r>
              <a:rPr lang="uk-UA" b="1" dirty="0">
                <a:hlinkClick r:id="rId4"/>
              </a:rPr>
              <a:t>числа-и-математика-</a:t>
            </a:r>
            <a:r>
              <a:rPr lang="en-US" b="1" dirty="0">
                <a:hlinkClick r:id="rId4"/>
              </a:rPr>
              <a:t>ccf6b582a79</a:t>
            </a:r>
            <a:endParaRPr lang="uk-UA" b="1" dirty="0"/>
          </a:p>
        </p:txBody>
      </p:sp>
    </p:spTree>
    <p:extLst>
      <p:ext uri="{BB962C8B-B14F-4D97-AF65-F5344CB8AC3E}">
        <p14:creationId xmlns:p14="http://schemas.microsoft.com/office/powerpoint/2010/main" val="495556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7568" y="116633"/>
            <a:ext cx="7704856" cy="646331"/>
          </a:xfrm>
          <a:prstGeom prst="rect">
            <a:avLst/>
          </a:prstGeom>
          <a:noFill/>
        </p:spPr>
        <p:txBody>
          <a:bodyPr wrap="square" rtlCol="0">
            <a:spAutoFit/>
          </a:bodyPr>
          <a:lstStyle/>
          <a:p>
            <a:pPr algn="ctr"/>
            <a:r>
              <a:rPr lang="ru-RU" sz="3600" b="1" dirty="0"/>
              <a:t>Что делать?</a:t>
            </a:r>
          </a:p>
        </p:txBody>
      </p:sp>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4</a:t>
            </a:fld>
            <a:endParaRPr lang="uk-UA" sz="2400" b="1" dirty="0">
              <a:solidFill>
                <a:schemeClr val="bg1">
                  <a:lumMod val="50000"/>
                </a:schemeClr>
              </a:solidFill>
            </a:endParaRPr>
          </a:p>
        </p:txBody>
      </p:sp>
      <p:sp>
        <p:nvSpPr>
          <p:cNvPr id="14" name="TextBox 13"/>
          <p:cNvSpPr txBox="1"/>
          <p:nvPr/>
        </p:nvSpPr>
        <p:spPr>
          <a:xfrm>
            <a:off x="1991544" y="4964976"/>
            <a:ext cx="8064896" cy="1200329"/>
          </a:xfrm>
          <a:prstGeom prst="rect">
            <a:avLst/>
          </a:prstGeom>
          <a:noFill/>
        </p:spPr>
        <p:txBody>
          <a:bodyPr wrap="square" rtlCol="0">
            <a:spAutoFit/>
          </a:bodyPr>
          <a:lstStyle/>
          <a:p>
            <a:pPr algn="ctr"/>
            <a:r>
              <a:rPr lang="ru-RU" sz="2400" i="1" dirty="0"/>
              <a:t>Хорошо бы обновлять часть страницы с сообщениями, а часть с формой не обновлять пока посетитель сам не отправит новое сообщение.</a:t>
            </a:r>
          </a:p>
        </p:txBody>
      </p:sp>
      <p:pic>
        <p:nvPicPr>
          <p:cNvPr id="25" name="Рисунок 24"/>
          <p:cNvPicPr>
            <a:picLocks noChangeAspect="1"/>
          </p:cNvPicPr>
          <p:nvPr/>
        </p:nvPicPr>
        <p:blipFill>
          <a:blip r:embed="rId2"/>
          <a:stretch>
            <a:fillRect/>
          </a:stretch>
        </p:blipFill>
        <p:spPr>
          <a:xfrm>
            <a:off x="2135560" y="1844825"/>
            <a:ext cx="6398490" cy="2208731"/>
          </a:xfrm>
          <a:prstGeom prst="rect">
            <a:avLst/>
          </a:prstGeom>
          <a:ln w="28575">
            <a:solidFill>
              <a:srgbClr val="00B0F0"/>
            </a:solidFill>
          </a:ln>
        </p:spPr>
      </p:pic>
      <p:sp>
        <p:nvSpPr>
          <p:cNvPr id="26" name="Выноска 1 (с границей) 25"/>
          <p:cNvSpPr/>
          <p:nvPr/>
        </p:nvSpPr>
        <p:spPr>
          <a:xfrm>
            <a:off x="8760296" y="1844824"/>
            <a:ext cx="1368152" cy="648072"/>
          </a:xfrm>
          <a:prstGeom prst="accentCallout1">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b="1" dirty="0">
                <a:solidFill>
                  <a:schemeClr val="tx1"/>
                </a:solidFill>
              </a:rPr>
              <a:t>Не обновлять</a:t>
            </a:r>
          </a:p>
        </p:txBody>
      </p:sp>
      <p:sp>
        <p:nvSpPr>
          <p:cNvPr id="27" name="Выноска 1 (с границей) 26"/>
          <p:cNvSpPr/>
          <p:nvPr/>
        </p:nvSpPr>
        <p:spPr>
          <a:xfrm>
            <a:off x="8760296" y="3284984"/>
            <a:ext cx="1368152" cy="648072"/>
          </a:xfrm>
          <a:prstGeom prst="accentCallout1">
            <a:avLst>
              <a:gd name="adj1" fmla="val 18750"/>
              <a:gd name="adj2" fmla="val -8333"/>
              <a:gd name="adj3" fmla="val 17165"/>
              <a:gd name="adj4" fmla="val -38935"/>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b="1" dirty="0">
                <a:solidFill>
                  <a:schemeClr val="tx1"/>
                </a:solidFill>
              </a:rPr>
              <a:t>Обновлять</a:t>
            </a:r>
          </a:p>
        </p:txBody>
      </p:sp>
      <p:sp>
        <p:nvSpPr>
          <p:cNvPr id="28" name="Скругленный прямоугольник 27"/>
          <p:cNvSpPr/>
          <p:nvPr/>
        </p:nvSpPr>
        <p:spPr>
          <a:xfrm>
            <a:off x="2185939" y="2437364"/>
            <a:ext cx="6048672" cy="57606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Скругленный прямоугольник 28"/>
          <p:cNvSpPr/>
          <p:nvPr/>
        </p:nvSpPr>
        <p:spPr>
          <a:xfrm>
            <a:off x="2185939" y="3068960"/>
            <a:ext cx="6048672" cy="576064"/>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46114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9552384" y="5535234"/>
            <a:ext cx="486054" cy="324036"/>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lstStyle/>
          <a:p>
            <a:pPr algn="ctr">
              <a:defRPr/>
            </a:pPr>
            <a:fld id="{6389AA22-90B4-448C-8B6B-C699140D38B9}" type="slidenum">
              <a:rPr lang="uk-UA" b="1">
                <a:solidFill>
                  <a:schemeClr val="bg1">
                    <a:lumMod val="50000"/>
                  </a:schemeClr>
                </a:solidFill>
              </a:rPr>
              <a:pPr algn="ctr">
                <a:defRPr/>
              </a:pPr>
              <a:t>40</a:t>
            </a:fld>
            <a:endParaRPr lang="uk-UA" b="1" dirty="0">
              <a:solidFill>
                <a:schemeClr val="bg1">
                  <a:lumMod val="50000"/>
                </a:schemeClr>
              </a:solidFill>
            </a:endParaRPr>
          </a:p>
        </p:txBody>
      </p:sp>
      <p:sp>
        <p:nvSpPr>
          <p:cNvPr id="3" name="TextBox 2"/>
          <p:cNvSpPr txBox="1"/>
          <p:nvPr/>
        </p:nvSpPr>
        <p:spPr>
          <a:xfrm>
            <a:off x="4536518" y="1299865"/>
            <a:ext cx="2834366" cy="507831"/>
          </a:xfrm>
          <a:prstGeom prst="rect">
            <a:avLst/>
          </a:prstGeom>
          <a:noFill/>
        </p:spPr>
        <p:txBody>
          <a:bodyPr wrap="none" rtlCol="0">
            <a:spAutoFit/>
          </a:bodyPr>
          <a:lstStyle/>
          <a:p>
            <a:pPr algn="ctr"/>
            <a:r>
              <a:rPr lang="ru-RU" sz="2700" b="1" dirty="0"/>
              <a:t>Числа в </a:t>
            </a:r>
            <a:r>
              <a:rPr lang="en-US" sz="2700" b="1" dirty="0"/>
              <a:t>JavaScript</a:t>
            </a:r>
            <a:endParaRPr lang="ru-RU" sz="2700" b="1" dirty="0"/>
          </a:p>
        </p:txBody>
      </p:sp>
      <p:sp>
        <p:nvSpPr>
          <p:cNvPr id="6" name="Прямоугольник 5"/>
          <p:cNvSpPr/>
          <p:nvPr/>
        </p:nvSpPr>
        <p:spPr>
          <a:xfrm>
            <a:off x="2247482" y="2571873"/>
            <a:ext cx="6120426" cy="369332"/>
          </a:xfrm>
          <a:prstGeom prst="rect">
            <a:avLst/>
          </a:prstGeom>
        </p:spPr>
        <p:txBody>
          <a:bodyPr wrap="square">
            <a:spAutoFit/>
          </a:bodyPr>
          <a:lstStyle/>
          <a:p>
            <a:r>
              <a:rPr lang="uk-UA" b="1" dirty="0">
                <a:hlinkClick r:id="rId2"/>
              </a:rPr>
              <a:t>https://ru.wikipedia.org/wiki/Число_двойной_точности</a:t>
            </a:r>
            <a:endParaRPr lang="uk-UA" b="1" dirty="0"/>
          </a:p>
        </p:txBody>
      </p:sp>
      <p:sp>
        <p:nvSpPr>
          <p:cNvPr id="8" name="TextBox 7"/>
          <p:cNvSpPr txBox="1"/>
          <p:nvPr/>
        </p:nvSpPr>
        <p:spPr>
          <a:xfrm>
            <a:off x="2233355" y="2294874"/>
            <a:ext cx="3723968" cy="300082"/>
          </a:xfrm>
          <a:prstGeom prst="rect">
            <a:avLst/>
          </a:prstGeom>
          <a:noFill/>
        </p:spPr>
        <p:txBody>
          <a:bodyPr wrap="none" rtlCol="0">
            <a:spAutoFit/>
          </a:bodyPr>
          <a:lstStyle/>
          <a:p>
            <a:r>
              <a:rPr lang="ru-RU" sz="1350" dirty="0"/>
              <a:t>Как хранятся числа в переменных типа </a:t>
            </a:r>
            <a:r>
              <a:rPr lang="en-US" sz="1350" b="1" dirty="0"/>
              <a:t>Number</a:t>
            </a:r>
            <a:r>
              <a:rPr lang="en-US" sz="1350" dirty="0"/>
              <a:t>:</a:t>
            </a:r>
            <a:endParaRPr lang="uk-UA" sz="1350" dirty="0"/>
          </a:p>
        </p:txBody>
      </p:sp>
      <p:pic>
        <p:nvPicPr>
          <p:cNvPr id="9" name="Рисунок 8"/>
          <p:cNvPicPr>
            <a:picLocks noChangeAspect="1"/>
          </p:cNvPicPr>
          <p:nvPr/>
        </p:nvPicPr>
        <p:blipFill>
          <a:blip r:embed="rId3"/>
          <a:stretch>
            <a:fillRect/>
          </a:stretch>
        </p:blipFill>
        <p:spPr>
          <a:xfrm>
            <a:off x="2207569" y="3128278"/>
            <a:ext cx="7729181" cy="1758884"/>
          </a:xfrm>
          <a:prstGeom prst="rect">
            <a:avLst/>
          </a:prstGeom>
        </p:spPr>
      </p:pic>
    </p:spTree>
    <p:extLst>
      <p:ext uri="{BB962C8B-B14F-4D97-AF65-F5344CB8AC3E}">
        <p14:creationId xmlns:p14="http://schemas.microsoft.com/office/powerpoint/2010/main" val="32754293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9552384" y="5535234"/>
            <a:ext cx="486054" cy="324036"/>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lstStyle/>
          <a:p>
            <a:pPr algn="ctr">
              <a:defRPr/>
            </a:pPr>
            <a:fld id="{6389AA22-90B4-448C-8B6B-C699140D38B9}" type="slidenum">
              <a:rPr lang="uk-UA" b="1">
                <a:solidFill>
                  <a:schemeClr val="bg1">
                    <a:lumMod val="50000"/>
                  </a:schemeClr>
                </a:solidFill>
              </a:rPr>
              <a:pPr algn="ctr">
                <a:defRPr/>
              </a:pPr>
              <a:t>41</a:t>
            </a:fld>
            <a:endParaRPr lang="uk-UA" b="1" dirty="0">
              <a:solidFill>
                <a:schemeClr val="bg1">
                  <a:lumMod val="50000"/>
                </a:schemeClr>
              </a:solidFill>
            </a:endParaRPr>
          </a:p>
        </p:txBody>
      </p:sp>
      <p:sp>
        <p:nvSpPr>
          <p:cNvPr id="3" name="TextBox 2"/>
          <p:cNvSpPr txBox="1"/>
          <p:nvPr/>
        </p:nvSpPr>
        <p:spPr>
          <a:xfrm>
            <a:off x="4666950" y="1162055"/>
            <a:ext cx="2831994" cy="507831"/>
          </a:xfrm>
          <a:prstGeom prst="rect">
            <a:avLst/>
          </a:prstGeom>
          <a:noFill/>
        </p:spPr>
        <p:txBody>
          <a:bodyPr wrap="none" rtlCol="0">
            <a:spAutoFit/>
          </a:bodyPr>
          <a:lstStyle/>
          <a:p>
            <a:pPr algn="ctr"/>
            <a:r>
              <a:rPr lang="ru-RU" sz="2700" b="1" dirty="0"/>
              <a:t>Чисел в </a:t>
            </a:r>
            <a:r>
              <a:rPr lang="en-US" sz="2700" b="1" dirty="0"/>
              <a:t>JavaScript</a:t>
            </a:r>
            <a:endParaRPr lang="ru-RU" sz="2700" b="1" dirty="0"/>
          </a:p>
        </p:txBody>
      </p:sp>
      <p:sp>
        <p:nvSpPr>
          <p:cNvPr id="2" name="TextBox 1"/>
          <p:cNvSpPr txBox="1"/>
          <p:nvPr/>
        </p:nvSpPr>
        <p:spPr>
          <a:xfrm>
            <a:off x="2423592" y="1862827"/>
            <a:ext cx="7776864" cy="646331"/>
          </a:xfrm>
          <a:prstGeom prst="rect">
            <a:avLst/>
          </a:prstGeom>
          <a:noFill/>
        </p:spPr>
        <p:txBody>
          <a:bodyPr wrap="square" rtlCol="0">
            <a:spAutoFit/>
          </a:bodyPr>
          <a:lstStyle/>
          <a:p>
            <a:r>
              <a:rPr lang="ru-RU" i="1" dirty="0"/>
              <a:t>Специальные константы (и методы) в </a:t>
            </a:r>
            <a:r>
              <a:rPr lang="en-US" i="1" dirty="0" err="1"/>
              <a:t>JavaScript’e</a:t>
            </a:r>
            <a:r>
              <a:rPr lang="ru-RU" i="1" dirty="0"/>
              <a:t> для определение «безопасных» чисел</a:t>
            </a:r>
            <a:endParaRPr lang="uk-UA" i="1" dirty="0"/>
          </a:p>
        </p:txBody>
      </p:sp>
      <p:sp>
        <p:nvSpPr>
          <p:cNvPr id="5" name="Прямоугольник 4"/>
          <p:cNvSpPr/>
          <p:nvPr/>
        </p:nvSpPr>
        <p:spPr>
          <a:xfrm>
            <a:off x="2477598" y="2554886"/>
            <a:ext cx="4572000" cy="2354491"/>
          </a:xfrm>
          <a:prstGeom prst="rect">
            <a:avLst/>
          </a:prstGeom>
        </p:spPr>
        <p:txBody>
          <a:bodyPr>
            <a:spAutoFit/>
          </a:bodyPr>
          <a:lstStyle/>
          <a:p>
            <a:r>
              <a:rPr lang="en-US" sz="2100" b="1" dirty="0" err="1">
                <a:latin typeface="Courier New" panose="02070309020205020404" pitchFamily="49" charset="0"/>
                <a:cs typeface="Courier New" panose="02070309020205020404" pitchFamily="49" charset="0"/>
              </a:rPr>
              <a:t>Number.MIN_VALUE</a:t>
            </a:r>
            <a:endParaRPr lang="en-US" sz="2100" b="1" dirty="0">
              <a:latin typeface="Courier New" panose="02070309020205020404" pitchFamily="49" charset="0"/>
              <a:cs typeface="Courier New" panose="02070309020205020404" pitchFamily="49" charset="0"/>
            </a:endParaRPr>
          </a:p>
          <a:p>
            <a:r>
              <a:rPr lang="en-US" sz="2100" b="1" dirty="0" err="1">
                <a:latin typeface="Courier New" panose="02070309020205020404" pitchFamily="49" charset="0"/>
                <a:cs typeface="Courier New" panose="02070309020205020404" pitchFamily="49" charset="0"/>
              </a:rPr>
              <a:t>Number.MAX_VALUE</a:t>
            </a:r>
            <a:endParaRPr lang="en-US" sz="2100" b="1" dirty="0">
              <a:latin typeface="Courier New" panose="02070309020205020404" pitchFamily="49" charset="0"/>
              <a:cs typeface="Courier New" panose="02070309020205020404" pitchFamily="49" charset="0"/>
            </a:endParaRPr>
          </a:p>
          <a:p>
            <a:r>
              <a:rPr lang="en-US" sz="2100" b="1" dirty="0" err="1">
                <a:latin typeface="Courier New" panose="02070309020205020404" pitchFamily="49" charset="0"/>
                <a:cs typeface="Courier New" panose="02070309020205020404" pitchFamily="49" charset="0"/>
              </a:rPr>
              <a:t>Number.MIN_SAFE_INTEGER</a:t>
            </a:r>
            <a:r>
              <a:rPr lang="uk-UA" sz="2100" b="1" dirty="0">
                <a:latin typeface="Courier New" panose="02070309020205020404" pitchFamily="49" charset="0"/>
                <a:cs typeface="Courier New" panose="02070309020205020404" pitchFamily="49" charset="0"/>
              </a:rPr>
              <a:t> </a:t>
            </a:r>
            <a:endParaRPr lang="en-US" sz="2100" b="1" dirty="0">
              <a:latin typeface="Courier New" panose="02070309020205020404" pitchFamily="49" charset="0"/>
              <a:cs typeface="Courier New" panose="02070309020205020404" pitchFamily="49" charset="0"/>
            </a:endParaRPr>
          </a:p>
          <a:p>
            <a:r>
              <a:rPr lang="en-US" sz="2100" b="1" dirty="0" err="1">
                <a:latin typeface="Courier New" panose="02070309020205020404" pitchFamily="49" charset="0"/>
                <a:cs typeface="Courier New" panose="02070309020205020404" pitchFamily="49" charset="0"/>
              </a:rPr>
              <a:t>Number.MAX_SAFE_INTEGER</a:t>
            </a:r>
            <a:endParaRPr lang="en-US" sz="2100" b="1" dirty="0">
              <a:latin typeface="Courier New" panose="02070309020205020404" pitchFamily="49" charset="0"/>
              <a:cs typeface="Courier New" panose="02070309020205020404" pitchFamily="49" charset="0"/>
            </a:endParaRPr>
          </a:p>
          <a:p>
            <a:endParaRPr lang="en-US" sz="2100" b="1" dirty="0">
              <a:latin typeface="Courier New" panose="02070309020205020404" pitchFamily="49" charset="0"/>
              <a:cs typeface="Courier New" panose="02070309020205020404" pitchFamily="49" charset="0"/>
            </a:endParaRPr>
          </a:p>
          <a:p>
            <a:r>
              <a:rPr lang="en-US" sz="2100" b="1" dirty="0" err="1">
                <a:latin typeface="Courier New" panose="02070309020205020404" pitchFamily="49" charset="0"/>
                <a:cs typeface="Courier New" panose="02070309020205020404" pitchFamily="49" charset="0"/>
              </a:rPr>
              <a:t>Number</a:t>
            </a:r>
            <a:r>
              <a:rPr lang="en-US" sz="2100" b="1" dirty="0" err="1">
                <a:solidFill>
                  <a:schemeClr val="accent6">
                    <a:lumMod val="75000"/>
                  </a:schemeClr>
                </a:solidFill>
                <a:latin typeface="Courier New" panose="02070309020205020404" pitchFamily="49" charset="0"/>
                <a:cs typeface="Courier New" panose="02070309020205020404" pitchFamily="49" charset="0"/>
              </a:rPr>
              <a:t>.isSafeInteger</a:t>
            </a:r>
            <a:r>
              <a:rPr lang="en-US" sz="2100" b="1" dirty="0">
                <a:solidFill>
                  <a:schemeClr val="accent6">
                    <a:lumMod val="75000"/>
                  </a:schemeClr>
                </a:solidFill>
                <a:latin typeface="Courier New" panose="02070309020205020404" pitchFamily="49" charset="0"/>
                <a:cs typeface="Courier New" panose="02070309020205020404" pitchFamily="49" charset="0"/>
              </a:rPr>
              <a:t>()</a:t>
            </a:r>
          </a:p>
          <a:p>
            <a:r>
              <a:rPr lang="en-US" sz="2100" b="1" dirty="0" err="1">
                <a:latin typeface="Courier New" panose="02070309020205020404" pitchFamily="49" charset="0"/>
                <a:cs typeface="Courier New" panose="02070309020205020404" pitchFamily="49" charset="0"/>
              </a:rPr>
              <a:t>Number</a:t>
            </a:r>
            <a:r>
              <a:rPr lang="en-US" sz="2100" b="1" dirty="0" err="1">
                <a:solidFill>
                  <a:schemeClr val="accent6">
                    <a:lumMod val="75000"/>
                  </a:schemeClr>
                </a:solidFill>
                <a:latin typeface="Courier New" panose="02070309020205020404" pitchFamily="49" charset="0"/>
                <a:cs typeface="Courier New" panose="02070309020205020404" pitchFamily="49" charset="0"/>
              </a:rPr>
              <a:t>.isInteger</a:t>
            </a:r>
            <a:r>
              <a:rPr lang="en-US" sz="2100" b="1" dirty="0">
                <a:solidFill>
                  <a:schemeClr val="accent6">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95861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9552384" y="5535234"/>
            <a:ext cx="486054" cy="324036"/>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lstStyle/>
          <a:p>
            <a:pPr algn="ctr">
              <a:defRPr/>
            </a:pPr>
            <a:fld id="{6389AA22-90B4-448C-8B6B-C699140D38B9}" type="slidenum">
              <a:rPr lang="uk-UA" b="1">
                <a:solidFill>
                  <a:schemeClr val="bg1">
                    <a:lumMod val="50000"/>
                  </a:schemeClr>
                </a:solidFill>
              </a:rPr>
              <a:pPr algn="ctr">
                <a:defRPr/>
              </a:pPr>
              <a:t>42</a:t>
            </a:fld>
            <a:endParaRPr lang="uk-UA" b="1" dirty="0">
              <a:solidFill>
                <a:schemeClr val="bg1">
                  <a:lumMod val="50000"/>
                </a:schemeClr>
              </a:solidFill>
            </a:endParaRPr>
          </a:p>
        </p:txBody>
      </p:sp>
      <p:sp>
        <p:nvSpPr>
          <p:cNvPr id="3" name="TextBox 2"/>
          <p:cNvSpPr txBox="1"/>
          <p:nvPr/>
        </p:nvSpPr>
        <p:spPr>
          <a:xfrm>
            <a:off x="3751863" y="1162055"/>
            <a:ext cx="4662175" cy="507831"/>
          </a:xfrm>
          <a:prstGeom prst="rect">
            <a:avLst/>
          </a:prstGeom>
          <a:noFill/>
        </p:spPr>
        <p:txBody>
          <a:bodyPr wrap="none" rtlCol="0">
            <a:spAutoFit/>
          </a:bodyPr>
          <a:lstStyle/>
          <a:p>
            <a:pPr algn="ctr"/>
            <a:r>
              <a:rPr lang="ru-RU" sz="2700" b="1" dirty="0"/>
              <a:t>Округление числе в </a:t>
            </a:r>
            <a:r>
              <a:rPr lang="en-US" sz="2700" b="1" dirty="0"/>
              <a:t>JavaScript</a:t>
            </a:r>
            <a:endParaRPr lang="ru-RU" sz="2700" b="1" dirty="0"/>
          </a:p>
        </p:txBody>
      </p:sp>
      <p:sp>
        <p:nvSpPr>
          <p:cNvPr id="2" name="TextBox 1"/>
          <p:cNvSpPr txBox="1"/>
          <p:nvPr/>
        </p:nvSpPr>
        <p:spPr>
          <a:xfrm>
            <a:off x="2423592" y="1700808"/>
            <a:ext cx="7776864" cy="369332"/>
          </a:xfrm>
          <a:prstGeom prst="rect">
            <a:avLst/>
          </a:prstGeom>
          <a:noFill/>
        </p:spPr>
        <p:txBody>
          <a:bodyPr wrap="square" rtlCol="0">
            <a:spAutoFit/>
          </a:bodyPr>
          <a:lstStyle/>
          <a:p>
            <a:r>
              <a:rPr lang="ru-RU" i="1" dirty="0"/>
              <a:t>Специальные Методы для округления:</a:t>
            </a:r>
            <a:endParaRPr lang="uk-UA" i="1" dirty="0"/>
          </a:p>
        </p:txBody>
      </p:sp>
      <p:sp>
        <p:nvSpPr>
          <p:cNvPr id="5" name="Прямоугольник 4"/>
          <p:cNvSpPr/>
          <p:nvPr/>
        </p:nvSpPr>
        <p:spPr>
          <a:xfrm>
            <a:off x="2423592" y="2186862"/>
            <a:ext cx="4572000" cy="2677656"/>
          </a:xfrm>
          <a:prstGeom prst="rect">
            <a:avLst/>
          </a:prstGeom>
        </p:spPr>
        <p:txBody>
          <a:bodyPr>
            <a:spAutoFit/>
          </a:bodyPr>
          <a:lstStyle/>
          <a:p>
            <a:r>
              <a:rPr lang="en-US" sz="2100" b="1" dirty="0" err="1">
                <a:solidFill>
                  <a:srgbClr val="0070C0"/>
                </a:solidFill>
                <a:latin typeface="Courier New" panose="02070309020205020404" pitchFamily="49" charset="0"/>
                <a:cs typeface="Courier New" panose="02070309020205020404" pitchFamily="49" charset="0"/>
              </a:rPr>
              <a:t>Number.toFixed</a:t>
            </a:r>
            <a:r>
              <a:rPr lang="en-US" sz="2100" b="1" dirty="0">
                <a:solidFill>
                  <a:srgbClr val="0070C0"/>
                </a:solidFill>
                <a:latin typeface="Courier New" panose="02070309020205020404" pitchFamily="49" charset="0"/>
                <a:cs typeface="Courier New" panose="02070309020205020404" pitchFamily="49" charset="0"/>
              </a:rPr>
              <a:t>()</a:t>
            </a:r>
          </a:p>
          <a:p>
            <a:r>
              <a:rPr lang="en-US" sz="2100" b="1" dirty="0" err="1">
                <a:solidFill>
                  <a:srgbClr val="0070C0"/>
                </a:solidFill>
                <a:latin typeface="Courier New" panose="02070309020205020404" pitchFamily="49" charset="0"/>
                <a:cs typeface="Courier New" panose="02070309020205020404" pitchFamily="49" charset="0"/>
              </a:rPr>
              <a:t>Number.toPrecision</a:t>
            </a:r>
            <a:r>
              <a:rPr lang="en-US" sz="2100" b="1" dirty="0">
                <a:solidFill>
                  <a:srgbClr val="0070C0"/>
                </a:solidFill>
                <a:latin typeface="Courier New" panose="02070309020205020404" pitchFamily="49" charset="0"/>
                <a:cs typeface="Courier New" panose="02070309020205020404" pitchFamily="49" charset="0"/>
              </a:rPr>
              <a:t>()</a:t>
            </a:r>
          </a:p>
          <a:p>
            <a:endParaRPr lang="en-US" sz="2100" b="1" dirty="0">
              <a:solidFill>
                <a:srgbClr val="0070C0"/>
              </a:solidFill>
              <a:latin typeface="Courier New" panose="02070309020205020404" pitchFamily="49" charset="0"/>
              <a:cs typeface="Courier New" panose="02070309020205020404" pitchFamily="49" charset="0"/>
            </a:endParaRPr>
          </a:p>
          <a:p>
            <a:r>
              <a:rPr lang="en-US" sz="2100" b="1" dirty="0" err="1">
                <a:solidFill>
                  <a:schemeClr val="accent6">
                    <a:lumMod val="75000"/>
                  </a:schemeClr>
                </a:solidFill>
                <a:latin typeface="Courier New" panose="02070309020205020404" pitchFamily="49" charset="0"/>
                <a:cs typeface="Courier New" panose="02070309020205020404" pitchFamily="49" charset="0"/>
              </a:rPr>
              <a:t>Math.round</a:t>
            </a:r>
            <a:r>
              <a:rPr lang="en-US" sz="2100" b="1" dirty="0">
                <a:solidFill>
                  <a:schemeClr val="accent6">
                    <a:lumMod val="75000"/>
                  </a:schemeClr>
                </a:solidFill>
                <a:latin typeface="Courier New" panose="02070309020205020404" pitchFamily="49" charset="0"/>
                <a:cs typeface="Courier New" panose="02070309020205020404" pitchFamily="49" charset="0"/>
              </a:rPr>
              <a:t>()</a:t>
            </a:r>
          </a:p>
          <a:p>
            <a:r>
              <a:rPr lang="en-US" sz="2100" b="1" dirty="0" err="1">
                <a:solidFill>
                  <a:schemeClr val="accent6">
                    <a:lumMod val="75000"/>
                  </a:schemeClr>
                </a:solidFill>
                <a:latin typeface="Courier New" panose="02070309020205020404" pitchFamily="49" charset="0"/>
                <a:cs typeface="Courier New" panose="02070309020205020404" pitchFamily="49" charset="0"/>
              </a:rPr>
              <a:t>Math.floor</a:t>
            </a:r>
            <a:r>
              <a:rPr lang="en-US" sz="2100" b="1" dirty="0">
                <a:solidFill>
                  <a:schemeClr val="accent6">
                    <a:lumMod val="75000"/>
                  </a:schemeClr>
                </a:solidFill>
                <a:latin typeface="Courier New" panose="02070309020205020404" pitchFamily="49" charset="0"/>
                <a:cs typeface="Courier New" panose="02070309020205020404" pitchFamily="49" charset="0"/>
              </a:rPr>
              <a:t>()</a:t>
            </a:r>
          </a:p>
          <a:p>
            <a:r>
              <a:rPr lang="en-US" sz="2100" b="1" dirty="0" err="1">
                <a:solidFill>
                  <a:schemeClr val="accent6">
                    <a:lumMod val="75000"/>
                  </a:schemeClr>
                </a:solidFill>
                <a:latin typeface="Courier New" panose="02070309020205020404" pitchFamily="49" charset="0"/>
                <a:cs typeface="Courier New" panose="02070309020205020404" pitchFamily="49" charset="0"/>
              </a:rPr>
              <a:t>Math.ceil</a:t>
            </a:r>
            <a:r>
              <a:rPr lang="en-US" sz="2100" b="1" dirty="0">
                <a:solidFill>
                  <a:schemeClr val="accent6">
                    <a:lumMod val="75000"/>
                  </a:schemeClr>
                </a:solidFill>
                <a:latin typeface="Courier New" panose="02070309020205020404" pitchFamily="49" charset="0"/>
                <a:cs typeface="Courier New" panose="02070309020205020404" pitchFamily="49" charset="0"/>
              </a:rPr>
              <a:t>()</a:t>
            </a:r>
          </a:p>
          <a:p>
            <a:r>
              <a:rPr lang="en-US" sz="2100" b="1" dirty="0" err="1">
                <a:solidFill>
                  <a:schemeClr val="accent6">
                    <a:lumMod val="75000"/>
                  </a:schemeClr>
                </a:solidFill>
                <a:latin typeface="Courier New" panose="02070309020205020404" pitchFamily="49" charset="0"/>
                <a:cs typeface="Courier New" panose="02070309020205020404" pitchFamily="49" charset="0"/>
              </a:rPr>
              <a:t>Math.abs</a:t>
            </a:r>
            <a:r>
              <a:rPr lang="en-US" sz="2100" b="1" dirty="0">
                <a:solidFill>
                  <a:schemeClr val="accent6">
                    <a:lumMod val="75000"/>
                  </a:schemeClr>
                </a:solidFill>
                <a:latin typeface="Courier New" panose="02070309020205020404" pitchFamily="49" charset="0"/>
                <a:cs typeface="Courier New" panose="02070309020205020404" pitchFamily="49" charset="0"/>
              </a:rPr>
              <a:t>()</a:t>
            </a:r>
          </a:p>
          <a:p>
            <a:r>
              <a:rPr lang="en-US" sz="2100" b="1" dirty="0" err="1">
                <a:solidFill>
                  <a:schemeClr val="accent6">
                    <a:lumMod val="75000"/>
                  </a:schemeClr>
                </a:solidFill>
                <a:latin typeface="Courier New" panose="02070309020205020404" pitchFamily="49" charset="0"/>
                <a:cs typeface="Courier New" panose="02070309020205020404" pitchFamily="49" charset="0"/>
              </a:rPr>
              <a:t>Math.sign</a:t>
            </a:r>
            <a:r>
              <a:rPr lang="en-US" sz="2100" b="1" dirty="0">
                <a:solidFill>
                  <a:schemeClr val="accent6">
                    <a:lumMod val="75000"/>
                  </a:schemeClr>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450913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9552384" y="5535234"/>
            <a:ext cx="486054" cy="324036"/>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lstStyle/>
          <a:p>
            <a:pPr algn="ctr">
              <a:defRPr/>
            </a:pPr>
            <a:fld id="{6389AA22-90B4-448C-8B6B-C699140D38B9}" type="slidenum">
              <a:rPr lang="uk-UA" b="1">
                <a:solidFill>
                  <a:schemeClr val="bg1">
                    <a:lumMod val="50000"/>
                  </a:schemeClr>
                </a:solidFill>
              </a:rPr>
              <a:pPr algn="ctr">
                <a:defRPr/>
              </a:pPr>
              <a:t>43</a:t>
            </a:fld>
            <a:endParaRPr lang="uk-UA" b="1" dirty="0">
              <a:solidFill>
                <a:schemeClr val="bg1">
                  <a:lumMod val="50000"/>
                </a:schemeClr>
              </a:solidFill>
            </a:endParaRPr>
          </a:p>
        </p:txBody>
      </p:sp>
      <p:sp>
        <p:nvSpPr>
          <p:cNvPr id="3" name="TextBox 2"/>
          <p:cNvSpPr txBox="1"/>
          <p:nvPr/>
        </p:nvSpPr>
        <p:spPr>
          <a:xfrm>
            <a:off x="2981799" y="1162055"/>
            <a:ext cx="6093656" cy="507831"/>
          </a:xfrm>
          <a:prstGeom prst="rect">
            <a:avLst/>
          </a:prstGeom>
          <a:noFill/>
        </p:spPr>
        <p:txBody>
          <a:bodyPr wrap="none" rtlCol="0">
            <a:spAutoFit/>
          </a:bodyPr>
          <a:lstStyle/>
          <a:p>
            <a:pPr algn="ctr"/>
            <a:r>
              <a:rPr lang="ru-RU" sz="2700" b="1" dirty="0"/>
              <a:t>Проблема сравнения чисел в </a:t>
            </a:r>
            <a:r>
              <a:rPr lang="en-US" sz="2700" b="1" dirty="0"/>
              <a:t>JavaScript</a:t>
            </a:r>
            <a:endParaRPr lang="ru-RU" sz="2700" b="1" dirty="0"/>
          </a:p>
        </p:txBody>
      </p:sp>
      <p:sp>
        <p:nvSpPr>
          <p:cNvPr id="2" name="TextBox 1"/>
          <p:cNvSpPr txBox="1"/>
          <p:nvPr/>
        </p:nvSpPr>
        <p:spPr>
          <a:xfrm>
            <a:off x="2369586" y="1859036"/>
            <a:ext cx="4865178" cy="369332"/>
          </a:xfrm>
          <a:prstGeom prst="rect">
            <a:avLst/>
          </a:prstGeom>
          <a:noFill/>
        </p:spPr>
        <p:txBody>
          <a:bodyPr wrap="none" rtlCol="0">
            <a:spAutoFit/>
          </a:bodyPr>
          <a:lstStyle/>
          <a:p>
            <a:r>
              <a:rPr lang="ru-RU" i="1" dirty="0"/>
              <a:t>Сравнение чисел с поправкой на погрешность:</a:t>
            </a:r>
            <a:endParaRPr lang="uk-UA" i="1" dirty="0"/>
          </a:p>
        </p:txBody>
      </p:sp>
      <p:pic>
        <p:nvPicPr>
          <p:cNvPr id="8" name="Рисунок 7"/>
          <p:cNvPicPr>
            <a:picLocks noChangeAspect="1"/>
          </p:cNvPicPr>
          <p:nvPr/>
        </p:nvPicPr>
        <p:blipFill rotWithShape="1">
          <a:blip r:embed="rId2"/>
          <a:srcRect b="3577"/>
          <a:stretch/>
        </p:blipFill>
        <p:spPr>
          <a:xfrm>
            <a:off x="2261575" y="2348881"/>
            <a:ext cx="6682117" cy="2213227"/>
          </a:xfrm>
          <a:prstGeom prst="rect">
            <a:avLst/>
          </a:prstGeom>
          <a:ln>
            <a:noFill/>
          </a:ln>
          <a:effectLst>
            <a:outerShdw blurRad="292100" dist="139700" dir="2700000" algn="tl" rotWithShape="0">
              <a:srgbClr val="333333">
                <a:alpha val="65000"/>
              </a:srgbClr>
            </a:outerShdw>
          </a:effectLst>
        </p:spPr>
      </p:pic>
      <p:sp>
        <p:nvSpPr>
          <p:cNvPr id="4" name="Прямоугольник 3"/>
          <p:cNvSpPr/>
          <p:nvPr/>
        </p:nvSpPr>
        <p:spPr>
          <a:xfrm>
            <a:off x="2261575" y="4779152"/>
            <a:ext cx="6682117" cy="646331"/>
          </a:xfrm>
          <a:prstGeom prst="rect">
            <a:avLst/>
          </a:prstGeom>
        </p:spPr>
        <p:txBody>
          <a:bodyPr wrap="square">
            <a:spAutoFit/>
          </a:bodyPr>
          <a:lstStyle/>
          <a:p>
            <a:r>
              <a:rPr lang="en-US" b="1" dirty="0" err="1">
                <a:solidFill>
                  <a:srgbClr val="FF0000"/>
                </a:solidFill>
                <a:latin typeface="Courier New" panose="02070309020205020404" pitchFamily="49" charset="0"/>
                <a:cs typeface="Courier New" panose="02070309020205020404" pitchFamily="49" charset="0"/>
              </a:rPr>
              <a:t>Number.EPSILON</a:t>
            </a:r>
            <a:r>
              <a:rPr lang="en-US" b="1" dirty="0">
                <a:solidFill>
                  <a:srgbClr val="FF000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ru-RU" i="1" dirty="0"/>
              <a:t>отражает разницу между 1 и наименьшим числом с плавающей точкой, что более 1.</a:t>
            </a:r>
            <a:r>
              <a:rPr lang="en-US" b="1" dirty="0">
                <a:solidFill>
                  <a:srgbClr val="FF0000"/>
                </a:solidFill>
                <a:latin typeface="Courier New" panose="02070309020205020404" pitchFamily="49" charset="0"/>
                <a:cs typeface="Courier New" panose="02070309020205020404" pitchFamily="49" charset="0"/>
              </a:rPr>
              <a:t> </a:t>
            </a:r>
            <a:endParaRPr lang="uk-UA"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54833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6600" dirty="0" smtClean="0"/>
              <a:t>Домашнее задание </a:t>
            </a:r>
          </a:p>
          <a:p>
            <a:pPr algn="ctr"/>
            <a:r>
              <a:rPr lang="ru-RU" sz="6600" dirty="0" smtClean="0"/>
              <a:t>/узнать</a:t>
            </a:r>
            <a:endParaRPr lang="ru-RU" sz="6600" dirty="0"/>
          </a:p>
        </p:txBody>
      </p:sp>
    </p:spTree>
    <p:extLst>
      <p:ext uri="{BB962C8B-B14F-4D97-AF65-F5344CB8AC3E}">
        <p14:creationId xmlns:p14="http://schemas.microsoft.com/office/powerpoint/2010/main" val="2379301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10992544" y="6186610"/>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45</a:t>
            </a:fld>
            <a:endParaRPr lang="uk-UA" sz="2400" b="1" dirty="0">
              <a:solidFill>
                <a:schemeClr val="bg1">
                  <a:lumMod val="50000"/>
                </a:schemeClr>
              </a:solidFill>
            </a:endParaRPr>
          </a:p>
        </p:txBody>
      </p:sp>
      <p:sp>
        <p:nvSpPr>
          <p:cNvPr id="3" name="TextBox 2"/>
          <p:cNvSpPr txBox="1"/>
          <p:nvPr/>
        </p:nvSpPr>
        <p:spPr>
          <a:xfrm>
            <a:off x="1559496" y="332656"/>
            <a:ext cx="9289032" cy="1323439"/>
          </a:xfrm>
          <a:prstGeom prst="rect">
            <a:avLst/>
          </a:prstGeom>
          <a:noFill/>
        </p:spPr>
        <p:txBody>
          <a:bodyPr wrap="square" rtlCol="0">
            <a:spAutoFit/>
          </a:bodyPr>
          <a:lstStyle/>
          <a:p>
            <a:pPr algn="ctr"/>
            <a:r>
              <a:rPr lang="ru-RU" sz="4000" b="1" dirty="0" smtClean="0"/>
              <a:t>Узнать/</a:t>
            </a:r>
          </a:p>
          <a:p>
            <a:pPr algn="ctr"/>
            <a:r>
              <a:rPr lang="en-US" sz="4000" b="1" dirty="0" smtClean="0"/>
              <a:t>JavaScript </a:t>
            </a:r>
            <a:r>
              <a:rPr lang="en-US" sz="4000" b="1" dirty="0" smtClean="0"/>
              <a:t>Event Loop</a:t>
            </a:r>
            <a:endParaRPr lang="ru-RU" sz="4000" b="1" dirty="0">
              <a:solidFill>
                <a:srgbClr val="0070C0"/>
              </a:solidFill>
            </a:endParaRPr>
          </a:p>
        </p:txBody>
      </p:sp>
      <p:sp>
        <p:nvSpPr>
          <p:cNvPr id="2" name="Прямоугольник 1"/>
          <p:cNvSpPr/>
          <p:nvPr/>
        </p:nvSpPr>
        <p:spPr>
          <a:xfrm>
            <a:off x="1631504" y="4800054"/>
            <a:ext cx="9289032" cy="1077218"/>
          </a:xfrm>
          <a:prstGeom prst="rect">
            <a:avLst/>
          </a:prstGeom>
        </p:spPr>
        <p:txBody>
          <a:bodyPr wrap="square">
            <a:spAutoFit/>
          </a:bodyPr>
          <a:lstStyle/>
          <a:p>
            <a:pPr algn="ctr"/>
            <a:r>
              <a:rPr lang="en-US" sz="3200" b="1" dirty="0">
                <a:hlinkClick r:id="rId2"/>
              </a:rPr>
              <a:t>https://</a:t>
            </a:r>
            <a:r>
              <a:rPr lang="en-US" sz="3200" b="1" dirty="0" smtClean="0">
                <a:hlinkClick r:id="rId2"/>
              </a:rPr>
              <a:t>www.youtube.com/watch?v=8cV4ZvHXQL4</a:t>
            </a:r>
            <a:endParaRPr lang="en-US" sz="3200" b="1" dirty="0" smtClean="0"/>
          </a:p>
          <a:p>
            <a:pPr algn="ctr"/>
            <a:r>
              <a:rPr lang="en-US" sz="3200" b="1" dirty="0">
                <a:hlinkClick r:id="rId3"/>
              </a:rPr>
              <a:t>https://</a:t>
            </a:r>
            <a:r>
              <a:rPr lang="en-US" sz="3200" b="1" dirty="0" smtClean="0">
                <a:hlinkClick r:id="rId3"/>
              </a:rPr>
              <a:t>www.youtube.com/watch?v=j4_9BZezSUA</a:t>
            </a:r>
            <a:endParaRPr lang="ru-RU" sz="3200" b="1" dirty="0"/>
          </a:p>
        </p:txBody>
      </p:sp>
      <p:pic>
        <p:nvPicPr>
          <p:cNvPr id="2050" name="Picture 2" descr="ÐÐ¾Ð²âÑÐ·Ð°Ð½Ðµ Ð·Ð¾Ð±ÑÐ°Ð¶ÐµÐ½Ð½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808" y="1844824"/>
            <a:ext cx="3528392" cy="2695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32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6"/>
          <p:cNvSpPr txBox="1">
            <a:spLocks/>
          </p:cNvSpPr>
          <p:nvPr/>
        </p:nvSpPr>
        <p:spPr>
          <a:xfrm>
            <a:off x="9552384" y="5535234"/>
            <a:ext cx="486054" cy="324036"/>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68580" tIns="34290" rIns="68580" bIns="34290" rtlCol="0" anchor="ctr"/>
          <a:lstStyle/>
          <a:p>
            <a:pPr algn="ctr">
              <a:defRPr/>
            </a:pPr>
            <a:fld id="{6389AA22-90B4-448C-8B6B-C699140D38B9}" type="slidenum">
              <a:rPr lang="uk-UA" b="1">
                <a:solidFill>
                  <a:schemeClr val="bg1">
                    <a:lumMod val="50000"/>
                  </a:schemeClr>
                </a:solidFill>
              </a:rPr>
              <a:pPr algn="ctr">
                <a:defRPr/>
              </a:pPr>
              <a:t>46</a:t>
            </a:fld>
            <a:endParaRPr lang="uk-UA" b="1" dirty="0">
              <a:solidFill>
                <a:schemeClr val="bg1">
                  <a:lumMod val="50000"/>
                </a:schemeClr>
              </a:solidFill>
            </a:endParaRPr>
          </a:p>
        </p:txBody>
      </p:sp>
      <p:sp>
        <p:nvSpPr>
          <p:cNvPr id="3" name="TextBox 2"/>
          <p:cNvSpPr txBox="1"/>
          <p:nvPr/>
        </p:nvSpPr>
        <p:spPr>
          <a:xfrm>
            <a:off x="2722117" y="1160674"/>
            <a:ext cx="6709530" cy="507831"/>
          </a:xfrm>
          <a:prstGeom prst="rect">
            <a:avLst/>
          </a:prstGeom>
          <a:noFill/>
        </p:spPr>
        <p:txBody>
          <a:bodyPr wrap="none" rtlCol="0">
            <a:spAutoFit/>
          </a:bodyPr>
          <a:lstStyle/>
          <a:p>
            <a:pPr algn="ctr"/>
            <a:r>
              <a:rPr lang="en-US" sz="2700" b="1" dirty="0" err="1"/>
              <a:t>BigInt</a:t>
            </a:r>
            <a:r>
              <a:rPr lang="ru-RU" sz="2700" b="1" dirty="0"/>
              <a:t> -</a:t>
            </a:r>
            <a:r>
              <a:rPr lang="en-US" sz="2700" b="1" dirty="0"/>
              <a:t> </a:t>
            </a:r>
            <a:r>
              <a:rPr lang="ru-RU" sz="2700" b="1" dirty="0"/>
              <a:t>потенциальное решение проблемы</a:t>
            </a:r>
          </a:p>
        </p:txBody>
      </p:sp>
      <p:sp>
        <p:nvSpPr>
          <p:cNvPr id="4" name="Прямоугольник 3"/>
          <p:cNvSpPr/>
          <p:nvPr/>
        </p:nvSpPr>
        <p:spPr>
          <a:xfrm>
            <a:off x="3003622" y="5368599"/>
            <a:ext cx="6073458" cy="369332"/>
          </a:xfrm>
          <a:prstGeom prst="rect">
            <a:avLst/>
          </a:prstGeom>
        </p:spPr>
        <p:txBody>
          <a:bodyPr wrap="none">
            <a:spAutoFit/>
          </a:bodyPr>
          <a:lstStyle/>
          <a:p>
            <a:r>
              <a:rPr lang="uk-UA" b="1" dirty="0">
                <a:hlinkClick r:id="rId2"/>
              </a:rPr>
              <a:t>https://developers.google.com/web/updates/2018/05/bigint</a:t>
            </a:r>
            <a:endParaRPr lang="uk-UA" b="1" dirty="0"/>
          </a:p>
        </p:txBody>
      </p:sp>
      <p:pic>
        <p:nvPicPr>
          <p:cNvPr id="6146" name="Picture 2" descr="https://image.slidesharecdn.com/danielehrenberg-bigint-171025103646/95/bigint-integers-as-big-as-you-want-in-javascript-web-engines-hackfest-2017-1-638.jpg?cb=15089278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3063" y="1808820"/>
            <a:ext cx="6035906" cy="339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3475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6000" dirty="0" smtClean="0"/>
              <a:t>Домашнее задание </a:t>
            </a:r>
          </a:p>
          <a:p>
            <a:pPr algn="ctr"/>
            <a:r>
              <a:rPr lang="ru-RU" sz="6000" dirty="0" smtClean="0"/>
              <a:t>/сделать</a:t>
            </a:r>
            <a:endParaRPr lang="ru-RU" sz="6000" dirty="0"/>
          </a:p>
        </p:txBody>
      </p:sp>
    </p:spTree>
    <p:extLst>
      <p:ext uri="{BB962C8B-B14F-4D97-AF65-F5344CB8AC3E}">
        <p14:creationId xmlns:p14="http://schemas.microsoft.com/office/powerpoint/2010/main" val="19288694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Номер слайда 36"/>
          <p:cNvSpPr txBox="1">
            <a:spLocks/>
          </p:cNvSpPr>
          <p:nvPr/>
        </p:nvSpPr>
        <p:spPr>
          <a:xfrm>
            <a:off x="11136560" y="6165304"/>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48</a:t>
            </a:fld>
            <a:endParaRPr lang="uk-UA" sz="2400" b="1" dirty="0">
              <a:solidFill>
                <a:schemeClr val="bg1">
                  <a:lumMod val="50000"/>
                </a:schemeClr>
              </a:solidFill>
            </a:endParaRPr>
          </a:p>
        </p:txBody>
      </p:sp>
      <p:sp>
        <p:nvSpPr>
          <p:cNvPr id="4" name="TextBox 3"/>
          <p:cNvSpPr txBox="1"/>
          <p:nvPr/>
        </p:nvSpPr>
        <p:spPr>
          <a:xfrm>
            <a:off x="1343472" y="188640"/>
            <a:ext cx="10334880" cy="707886"/>
          </a:xfrm>
          <a:prstGeom prst="rect">
            <a:avLst/>
          </a:prstGeom>
          <a:noFill/>
        </p:spPr>
        <p:txBody>
          <a:bodyPr wrap="none" rtlCol="0">
            <a:spAutoFit/>
          </a:bodyPr>
          <a:lstStyle/>
          <a:p>
            <a:r>
              <a:rPr lang="ru-RU" sz="4000" b="1" dirty="0" smtClean="0"/>
              <a:t>Домашнее задание </a:t>
            </a:r>
            <a:r>
              <a:rPr lang="en-US" sz="4000" b="1" dirty="0" smtClean="0"/>
              <a:t>#J.1 </a:t>
            </a:r>
            <a:r>
              <a:rPr lang="ru-RU" sz="4000" b="1" dirty="0" smtClean="0"/>
              <a:t>График курсов валют</a:t>
            </a:r>
            <a:endParaRPr lang="ru-RU" sz="4000" b="1" dirty="0"/>
          </a:p>
        </p:txBody>
      </p:sp>
      <p:pic>
        <p:nvPicPr>
          <p:cNvPr id="3" name="Рисунок 2"/>
          <p:cNvPicPr>
            <a:picLocks noChangeAspect="1"/>
          </p:cNvPicPr>
          <p:nvPr/>
        </p:nvPicPr>
        <p:blipFill>
          <a:blip r:embed="rId2"/>
          <a:stretch>
            <a:fillRect/>
          </a:stretch>
        </p:blipFill>
        <p:spPr>
          <a:xfrm>
            <a:off x="3143672" y="980728"/>
            <a:ext cx="6037405" cy="4104456"/>
          </a:xfrm>
          <a:prstGeom prst="rect">
            <a:avLst/>
          </a:prstGeom>
        </p:spPr>
      </p:pic>
      <p:sp>
        <p:nvSpPr>
          <p:cNvPr id="6" name="TextBox 5"/>
          <p:cNvSpPr txBox="1"/>
          <p:nvPr/>
        </p:nvSpPr>
        <p:spPr>
          <a:xfrm>
            <a:off x="1559496" y="5445224"/>
            <a:ext cx="9505055" cy="1015663"/>
          </a:xfrm>
          <a:prstGeom prst="rect">
            <a:avLst/>
          </a:prstGeom>
          <a:noFill/>
        </p:spPr>
        <p:txBody>
          <a:bodyPr wrap="square" rtlCol="0">
            <a:spAutoFit/>
          </a:bodyPr>
          <a:lstStyle/>
          <a:p>
            <a:pPr algn="just"/>
            <a:r>
              <a:rPr lang="ru-RU" sz="2000" dirty="0" smtClean="0"/>
              <a:t>Задача: на основании валютных </a:t>
            </a:r>
            <a:r>
              <a:rPr lang="en-US" sz="2000" b="1" dirty="0" smtClean="0"/>
              <a:t>API </a:t>
            </a:r>
            <a:r>
              <a:rPr lang="ru-RU" sz="2000" b="1" dirty="0" smtClean="0"/>
              <a:t>Национального банка Украины </a:t>
            </a:r>
            <a:r>
              <a:rPr lang="ru-RU" sz="2000" dirty="0" smtClean="0"/>
              <a:t>и библиотеки </a:t>
            </a:r>
            <a:r>
              <a:rPr lang="en-US" sz="2000" b="1" dirty="0" err="1" smtClean="0"/>
              <a:t>HighCharts</a:t>
            </a:r>
            <a:r>
              <a:rPr lang="en-US" sz="2000" dirty="0" smtClean="0"/>
              <a:t> </a:t>
            </a:r>
            <a:r>
              <a:rPr lang="ru-RU" sz="2000" dirty="0" smtClean="0"/>
              <a:t>реализовать страницу на которой пользователь может выбирать диапазон из дат, а скрипт построит график курса доллара за выбранный период.</a:t>
            </a:r>
            <a:endParaRPr lang="uk-UA" sz="2000" dirty="0"/>
          </a:p>
        </p:txBody>
      </p:sp>
    </p:spTree>
    <p:extLst>
      <p:ext uri="{BB962C8B-B14F-4D97-AF65-F5344CB8AC3E}">
        <p14:creationId xmlns:p14="http://schemas.microsoft.com/office/powerpoint/2010/main" val="11214914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49</a:t>
            </a:fld>
            <a:endParaRPr lang="uk-UA" sz="2400" b="1" dirty="0">
              <a:solidFill>
                <a:schemeClr val="bg1">
                  <a:lumMod val="50000"/>
                </a:schemeClr>
              </a:solidFill>
            </a:endParaRPr>
          </a:p>
        </p:txBody>
      </p:sp>
      <p:sp>
        <p:nvSpPr>
          <p:cNvPr id="4" name="TextBox 3"/>
          <p:cNvSpPr txBox="1"/>
          <p:nvPr/>
        </p:nvSpPr>
        <p:spPr>
          <a:xfrm>
            <a:off x="3625103" y="1030609"/>
            <a:ext cx="5373843" cy="707886"/>
          </a:xfrm>
          <a:prstGeom prst="rect">
            <a:avLst/>
          </a:prstGeom>
          <a:noFill/>
        </p:spPr>
        <p:txBody>
          <a:bodyPr wrap="none" rtlCol="0">
            <a:spAutoFit/>
          </a:bodyPr>
          <a:lstStyle/>
          <a:p>
            <a:r>
              <a:rPr lang="ru-RU" sz="4000" b="1" dirty="0" smtClean="0"/>
              <a:t>График курса </a:t>
            </a:r>
            <a:r>
              <a:rPr lang="ru-RU" sz="4000" b="1" dirty="0" err="1" smtClean="0"/>
              <a:t>Биткоина</a:t>
            </a:r>
            <a:endParaRPr lang="ru-RU" sz="4000" b="1" dirty="0"/>
          </a:p>
        </p:txBody>
      </p:sp>
      <p:sp>
        <p:nvSpPr>
          <p:cNvPr id="2" name="Прямоугольник 1"/>
          <p:cNvSpPr/>
          <p:nvPr/>
        </p:nvSpPr>
        <p:spPr>
          <a:xfrm>
            <a:off x="3188804" y="2420888"/>
            <a:ext cx="6246440" cy="523220"/>
          </a:xfrm>
          <a:prstGeom prst="rect">
            <a:avLst/>
          </a:prstGeom>
        </p:spPr>
        <p:txBody>
          <a:bodyPr wrap="square">
            <a:spAutoFit/>
          </a:bodyPr>
          <a:lstStyle/>
          <a:p>
            <a:pPr algn="ctr"/>
            <a:r>
              <a:rPr lang="ru-RU" sz="2800" b="1" dirty="0">
                <a:hlinkClick r:id="rId2"/>
              </a:rPr>
              <a:t>https://apiv2.bitcoinaverage.com</a:t>
            </a:r>
            <a:endParaRPr lang="ru-RU" sz="2800" b="1" dirty="0"/>
          </a:p>
        </p:txBody>
      </p:sp>
      <p:sp>
        <p:nvSpPr>
          <p:cNvPr id="7" name="Прямоугольник 6"/>
          <p:cNvSpPr/>
          <p:nvPr/>
        </p:nvSpPr>
        <p:spPr>
          <a:xfrm>
            <a:off x="1847528" y="4379620"/>
            <a:ext cx="8928992" cy="1569660"/>
          </a:xfrm>
          <a:prstGeom prst="rect">
            <a:avLst/>
          </a:prstGeom>
        </p:spPr>
        <p:txBody>
          <a:bodyPr wrap="square">
            <a:spAutoFit/>
          </a:bodyPr>
          <a:lstStyle/>
          <a:p>
            <a:pPr algn="just"/>
            <a:r>
              <a:rPr lang="ru-RU" sz="3200" i="1" dirty="0"/>
              <a:t>Есть </a:t>
            </a:r>
            <a:r>
              <a:rPr lang="en-US" sz="3200" i="1" dirty="0"/>
              <a:t>API</a:t>
            </a:r>
            <a:r>
              <a:rPr lang="ru-RU" sz="3200" i="1" dirty="0"/>
              <a:t> предоставляющее данные по курсам крипто-валют. Ваша задача вывести курс </a:t>
            </a:r>
            <a:r>
              <a:rPr lang="ru-RU" sz="3200" i="1" dirty="0" err="1"/>
              <a:t>Биткоина</a:t>
            </a:r>
            <a:r>
              <a:rPr lang="ru-RU" sz="3200" i="1" dirty="0"/>
              <a:t> </a:t>
            </a:r>
            <a:r>
              <a:rPr lang="ru-RU" sz="3200" b="1" i="1" dirty="0">
                <a:solidFill>
                  <a:srgbClr val="FF0000"/>
                </a:solidFill>
              </a:rPr>
              <a:t>к гривне</a:t>
            </a:r>
            <a:r>
              <a:rPr lang="ru-RU" sz="3200" i="1" dirty="0"/>
              <a:t>, </a:t>
            </a:r>
            <a:r>
              <a:rPr lang="ru-RU" sz="3200" i="1" dirty="0" smtClean="0"/>
              <a:t>за выбранный период.</a:t>
            </a:r>
            <a:endParaRPr lang="ru-RU" sz="3200" i="1" dirty="0"/>
          </a:p>
        </p:txBody>
      </p:sp>
      <p:sp>
        <p:nvSpPr>
          <p:cNvPr id="8" name="Прямоугольник 7"/>
          <p:cNvSpPr/>
          <p:nvPr/>
        </p:nvSpPr>
        <p:spPr>
          <a:xfrm>
            <a:off x="3618504" y="3129605"/>
            <a:ext cx="5387041" cy="400110"/>
          </a:xfrm>
          <a:prstGeom prst="rect">
            <a:avLst/>
          </a:prstGeom>
        </p:spPr>
        <p:txBody>
          <a:bodyPr wrap="square">
            <a:spAutoFit/>
          </a:bodyPr>
          <a:lstStyle/>
          <a:p>
            <a:pPr algn="ctr"/>
            <a:r>
              <a:rPr lang="ru-RU" sz="2000" b="1" i="1" dirty="0"/>
              <a:t>Суть задачи – разобраться в стороннем </a:t>
            </a:r>
            <a:r>
              <a:rPr lang="en-US" sz="2000" b="1" i="1" dirty="0"/>
              <a:t>API.</a:t>
            </a:r>
            <a:endParaRPr lang="ru-RU" sz="2000" b="1" i="1" dirty="0"/>
          </a:p>
        </p:txBody>
      </p:sp>
      <p:sp>
        <p:nvSpPr>
          <p:cNvPr id="10" name="TextBox 9"/>
          <p:cNvSpPr txBox="1"/>
          <p:nvPr/>
        </p:nvSpPr>
        <p:spPr>
          <a:xfrm>
            <a:off x="3432262" y="217908"/>
            <a:ext cx="5759525" cy="707886"/>
          </a:xfrm>
          <a:prstGeom prst="rect">
            <a:avLst/>
          </a:prstGeom>
          <a:noFill/>
        </p:spPr>
        <p:txBody>
          <a:bodyPr wrap="none" rtlCol="0">
            <a:spAutoFit/>
          </a:bodyPr>
          <a:lstStyle/>
          <a:p>
            <a:r>
              <a:rPr lang="ru-RU" sz="4000" b="1" dirty="0" smtClean="0"/>
              <a:t>Домашнее задание </a:t>
            </a:r>
            <a:r>
              <a:rPr lang="en-US" sz="4000" b="1" dirty="0" smtClean="0"/>
              <a:t>#J.1</a:t>
            </a:r>
            <a:r>
              <a:rPr lang="ru-RU" sz="4000" b="1" dirty="0" smtClean="0"/>
              <a:t>+</a:t>
            </a:r>
            <a:endParaRPr lang="ru-RU" sz="4000" b="1" dirty="0"/>
          </a:p>
        </p:txBody>
      </p:sp>
    </p:spTree>
    <p:extLst>
      <p:ext uri="{BB962C8B-B14F-4D97-AF65-F5344CB8AC3E}">
        <p14:creationId xmlns:p14="http://schemas.microsoft.com/office/powerpoint/2010/main" val="4094340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448"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t>AJAX</a:t>
            </a:r>
          </a:p>
          <a:p>
            <a:pPr algn="ctr"/>
            <a:r>
              <a:rPr lang="en-US" sz="4400" b="1" i="1" dirty="0"/>
              <a:t>Asynchronous </a:t>
            </a:r>
            <a:r>
              <a:rPr lang="en-US" sz="4400" b="1" i="1" dirty="0" err="1"/>
              <a:t>Javascript</a:t>
            </a:r>
            <a:r>
              <a:rPr lang="en-US" sz="4400" b="1" i="1" dirty="0"/>
              <a:t> and XML</a:t>
            </a:r>
            <a:endParaRPr lang="uk-UA" sz="4400" b="1" dirty="0"/>
          </a:p>
        </p:txBody>
      </p:sp>
    </p:spTree>
    <p:extLst>
      <p:ext uri="{BB962C8B-B14F-4D97-AF65-F5344CB8AC3E}">
        <p14:creationId xmlns:p14="http://schemas.microsoft.com/office/powerpoint/2010/main" val="40136264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5400" dirty="0"/>
              <a:t>Большое </a:t>
            </a:r>
            <a:r>
              <a:rPr lang="ru-RU" sz="5400" dirty="0" smtClean="0"/>
              <a:t>командное</a:t>
            </a:r>
            <a:endParaRPr lang="ru-RU" sz="5400" dirty="0"/>
          </a:p>
          <a:p>
            <a:pPr algn="ctr"/>
            <a:r>
              <a:rPr lang="ru-RU" sz="5400" dirty="0"/>
              <a:t>домашнее </a:t>
            </a:r>
            <a:r>
              <a:rPr lang="ru-RU" sz="5400" dirty="0" smtClean="0"/>
              <a:t>задание</a:t>
            </a:r>
            <a:endParaRPr lang="ru-RU" sz="5400" dirty="0"/>
          </a:p>
        </p:txBody>
      </p:sp>
    </p:spTree>
    <p:extLst>
      <p:ext uri="{BB962C8B-B14F-4D97-AF65-F5344CB8AC3E}">
        <p14:creationId xmlns:p14="http://schemas.microsoft.com/office/powerpoint/2010/main" val="9499944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51</a:t>
            </a:fld>
            <a:endParaRPr lang="uk-UA" sz="2400" b="1" dirty="0">
              <a:solidFill>
                <a:schemeClr val="bg1">
                  <a:lumMod val="50000"/>
                </a:schemeClr>
              </a:solidFill>
            </a:endParaRPr>
          </a:p>
        </p:txBody>
      </p:sp>
      <p:pic>
        <p:nvPicPr>
          <p:cNvPr id="2" name="Рисунок 1"/>
          <p:cNvPicPr>
            <a:picLocks noChangeAspect="1"/>
          </p:cNvPicPr>
          <p:nvPr/>
        </p:nvPicPr>
        <p:blipFill>
          <a:blip r:embed="rId2"/>
          <a:stretch>
            <a:fillRect/>
          </a:stretch>
        </p:blipFill>
        <p:spPr>
          <a:xfrm>
            <a:off x="3071664" y="1088422"/>
            <a:ext cx="6336704" cy="5004875"/>
          </a:xfrm>
          <a:prstGeom prst="rect">
            <a:avLst/>
          </a:prstGeom>
          <a:ln w="28575">
            <a:solidFill>
              <a:srgbClr val="00B0F0"/>
            </a:solidFill>
          </a:ln>
        </p:spPr>
      </p:pic>
      <p:sp>
        <p:nvSpPr>
          <p:cNvPr id="4" name="TextBox 3"/>
          <p:cNvSpPr txBox="1"/>
          <p:nvPr/>
        </p:nvSpPr>
        <p:spPr>
          <a:xfrm>
            <a:off x="2351584" y="260648"/>
            <a:ext cx="8717515" cy="523220"/>
          </a:xfrm>
          <a:prstGeom prst="rect">
            <a:avLst/>
          </a:prstGeom>
          <a:noFill/>
        </p:spPr>
        <p:txBody>
          <a:bodyPr wrap="none" rtlCol="0">
            <a:spAutoFit/>
          </a:bodyPr>
          <a:lstStyle/>
          <a:p>
            <a:r>
              <a:rPr lang="ru-RU" sz="2800" b="1" dirty="0" smtClean="0"/>
              <a:t>Домашнее задание </a:t>
            </a:r>
            <a:r>
              <a:rPr lang="en-US" sz="2800" b="1" dirty="0" smtClean="0"/>
              <a:t>#J.2. </a:t>
            </a:r>
            <a:r>
              <a:rPr lang="ru-RU" sz="2800" b="1" dirty="0" smtClean="0"/>
              <a:t>Страница </a:t>
            </a:r>
            <a:r>
              <a:rPr lang="ru-RU" sz="2800" b="1" dirty="0"/>
              <a:t>интернет магазина</a:t>
            </a:r>
          </a:p>
        </p:txBody>
      </p:sp>
    </p:spTree>
    <p:extLst>
      <p:ext uri="{BB962C8B-B14F-4D97-AF65-F5344CB8AC3E}">
        <p14:creationId xmlns:p14="http://schemas.microsoft.com/office/powerpoint/2010/main" val="29735716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p>
            <a:pPr algn="ctr">
              <a:defRPr/>
            </a:pPr>
            <a:fld id="{6389AA22-90B4-448C-8B6B-C699140D38B9}" type="slidenum">
              <a:rPr lang="uk-UA" sz="2400" b="1">
                <a:solidFill>
                  <a:schemeClr val="bg1">
                    <a:lumMod val="50000"/>
                  </a:schemeClr>
                </a:solidFill>
              </a:rPr>
              <a:pPr algn="ctr">
                <a:defRPr/>
              </a:pPr>
              <a:t>52</a:t>
            </a:fld>
            <a:endParaRPr lang="uk-UA" sz="2400" b="1" dirty="0">
              <a:solidFill>
                <a:schemeClr val="bg1">
                  <a:lumMod val="50000"/>
                </a:schemeClr>
              </a:solidFill>
            </a:endParaRPr>
          </a:p>
        </p:txBody>
      </p:sp>
      <p:sp>
        <p:nvSpPr>
          <p:cNvPr id="2" name="TextBox 1"/>
          <p:cNvSpPr txBox="1"/>
          <p:nvPr/>
        </p:nvSpPr>
        <p:spPr>
          <a:xfrm>
            <a:off x="2331093" y="725795"/>
            <a:ext cx="7509323" cy="830997"/>
          </a:xfrm>
          <a:prstGeom prst="rect">
            <a:avLst/>
          </a:prstGeom>
          <a:noFill/>
        </p:spPr>
        <p:txBody>
          <a:bodyPr wrap="square" rtlCol="0">
            <a:spAutoFit/>
          </a:bodyPr>
          <a:lstStyle/>
          <a:p>
            <a:pPr algn="ctr"/>
            <a:r>
              <a:rPr lang="ru-RU" sz="2400" i="1" dirty="0"/>
              <a:t>Необходимо реализовать страницу интернет магазина по предложенному макету</a:t>
            </a:r>
          </a:p>
        </p:txBody>
      </p:sp>
      <p:sp>
        <p:nvSpPr>
          <p:cNvPr id="3" name="TextBox 2"/>
          <p:cNvSpPr txBox="1"/>
          <p:nvPr/>
        </p:nvSpPr>
        <p:spPr>
          <a:xfrm>
            <a:off x="2131724" y="1556792"/>
            <a:ext cx="7996724" cy="923330"/>
          </a:xfrm>
          <a:prstGeom prst="rect">
            <a:avLst/>
          </a:prstGeom>
          <a:noFill/>
        </p:spPr>
        <p:txBody>
          <a:bodyPr wrap="square" rtlCol="0">
            <a:spAutoFit/>
          </a:bodyPr>
          <a:lstStyle/>
          <a:p>
            <a:pPr algn="just"/>
            <a:r>
              <a:rPr lang="ru-RU" dirty="0"/>
              <a:t>1. Список товаров должен загружаться асинхронно с адреса </a:t>
            </a:r>
            <a:r>
              <a:rPr lang="ru-RU" dirty="0">
                <a:hlinkClick r:id="rId2"/>
              </a:rPr>
              <a:t>http://files.courses.dp.ua/web/json/data01.php</a:t>
            </a:r>
            <a:r>
              <a:rPr lang="ru-RU" dirty="0"/>
              <a:t> (данные отдаются в формате </a:t>
            </a:r>
            <a:r>
              <a:rPr lang="en-US" dirty="0"/>
              <a:t>JSON</a:t>
            </a:r>
            <a:r>
              <a:rPr lang="ru-RU" dirty="0"/>
              <a:t>)</a:t>
            </a:r>
            <a:r>
              <a:rPr lang="en-US" dirty="0"/>
              <a:t>.</a:t>
            </a:r>
            <a:r>
              <a:rPr lang="ru-RU" dirty="0"/>
              <a:t> </a:t>
            </a:r>
          </a:p>
        </p:txBody>
      </p:sp>
      <p:sp>
        <p:nvSpPr>
          <p:cNvPr id="11" name="TextBox 10"/>
          <p:cNvSpPr txBox="1"/>
          <p:nvPr/>
        </p:nvSpPr>
        <p:spPr>
          <a:xfrm>
            <a:off x="2135560" y="2492896"/>
            <a:ext cx="7996724" cy="1200329"/>
          </a:xfrm>
          <a:prstGeom prst="rect">
            <a:avLst/>
          </a:prstGeom>
          <a:noFill/>
        </p:spPr>
        <p:txBody>
          <a:bodyPr wrap="square" rtlCol="0">
            <a:spAutoFit/>
          </a:bodyPr>
          <a:lstStyle/>
          <a:p>
            <a:pPr algn="just"/>
            <a:r>
              <a:rPr lang="en-US" dirty="0"/>
              <a:t>2. </a:t>
            </a:r>
            <a:r>
              <a:rPr lang="ru-RU" dirty="0"/>
              <a:t>При помощи элемента ввода «Сортировать по» необходимо дать возможность пользователю выбрать вариант сортировки по одному из следующих направлений: </a:t>
            </a:r>
            <a:r>
              <a:rPr lang="ru-RU" b="1" i="1" dirty="0"/>
              <a:t>по возрастанию цены, по убыванию цены, по возрастанию рейтинга, по убыванию рейтинга</a:t>
            </a:r>
            <a:r>
              <a:rPr lang="ru-RU" dirty="0"/>
              <a:t>.</a:t>
            </a:r>
          </a:p>
        </p:txBody>
      </p:sp>
      <p:sp>
        <p:nvSpPr>
          <p:cNvPr id="13" name="TextBox 12"/>
          <p:cNvSpPr txBox="1"/>
          <p:nvPr/>
        </p:nvSpPr>
        <p:spPr>
          <a:xfrm>
            <a:off x="2131724" y="3717032"/>
            <a:ext cx="7996724" cy="1200329"/>
          </a:xfrm>
          <a:prstGeom prst="rect">
            <a:avLst/>
          </a:prstGeom>
          <a:noFill/>
        </p:spPr>
        <p:txBody>
          <a:bodyPr wrap="square" rtlCol="0">
            <a:spAutoFit/>
          </a:bodyPr>
          <a:lstStyle/>
          <a:p>
            <a:pPr algn="just"/>
            <a:r>
              <a:rPr lang="en-US" dirty="0"/>
              <a:t>3.</a:t>
            </a:r>
            <a:r>
              <a:rPr lang="ru-RU" dirty="0"/>
              <a:t> При помощи ползунков необходимо реализовать фильтрацию по цене (левый ползунок определяет нижнюю границу цены, правый ползунок – верхнюю границу). Фильтрация должна происходить динамически, без перезагрузки страницы, и в процессе перемещения того или иного ползунка.</a:t>
            </a:r>
          </a:p>
        </p:txBody>
      </p:sp>
      <p:sp>
        <p:nvSpPr>
          <p:cNvPr id="14" name="TextBox 13"/>
          <p:cNvSpPr txBox="1"/>
          <p:nvPr/>
        </p:nvSpPr>
        <p:spPr>
          <a:xfrm>
            <a:off x="2131724" y="4941168"/>
            <a:ext cx="7996724" cy="1477328"/>
          </a:xfrm>
          <a:prstGeom prst="rect">
            <a:avLst/>
          </a:prstGeom>
          <a:noFill/>
        </p:spPr>
        <p:txBody>
          <a:bodyPr wrap="square" rtlCol="0">
            <a:spAutoFit/>
          </a:bodyPr>
          <a:lstStyle/>
          <a:p>
            <a:pPr algn="just"/>
            <a:r>
              <a:rPr lang="en-US" dirty="0"/>
              <a:t>3</a:t>
            </a:r>
            <a:r>
              <a:rPr lang="ru-RU" dirty="0"/>
              <a:t>а</a:t>
            </a:r>
            <a:r>
              <a:rPr lang="en-US" dirty="0"/>
              <a:t>.</a:t>
            </a:r>
            <a:r>
              <a:rPr lang="ru-RU" dirty="0"/>
              <a:t> Не допускать ситуации при которой левый ползунок может выбрать цену больше чем установлена в правом (и наоборот</a:t>
            </a:r>
            <a:r>
              <a:rPr lang="ru-RU" dirty="0" smtClean="0"/>
              <a:t>).</a:t>
            </a:r>
            <a:endParaRPr lang="en-US" dirty="0" smtClean="0"/>
          </a:p>
          <a:p>
            <a:pPr algn="just"/>
            <a:endParaRPr lang="en-US" dirty="0"/>
          </a:p>
          <a:p>
            <a:pPr algn="just"/>
            <a:r>
              <a:rPr lang="en-US" dirty="0" smtClean="0"/>
              <a:t>3</a:t>
            </a:r>
            <a:r>
              <a:rPr lang="ru-RU" dirty="0" smtClean="0"/>
              <a:t>б. Ползунок можно заменить на компонент </a:t>
            </a:r>
            <a:r>
              <a:rPr lang="en-US" dirty="0" smtClean="0"/>
              <a:t>jQuery UI –</a:t>
            </a:r>
            <a:r>
              <a:rPr lang="uk-UA" dirty="0" smtClean="0"/>
              <a:t> «</a:t>
            </a:r>
            <a:r>
              <a:rPr lang="uk-UA" dirty="0" err="1" smtClean="0"/>
              <a:t>двойной</a:t>
            </a:r>
            <a:r>
              <a:rPr lang="uk-UA" dirty="0" smtClean="0"/>
              <a:t> </a:t>
            </a:r>
            <a:r>
              <a:rPr lang="uk-UA" dirty="0" err="1" smtClean="0"/>
              <a:t>ползунок</a:t>
            </a:r>
            <a:r>
              <a:rPr lang="uk-UA" dirty="0" smtClean="0"/>
              <a:t>»</a:t>
            </a:r>
            <a:r>
              <a:rPr lang="en-US" dirty="0"/>
              <a:t> </a:t>
            </a:r>
            <a:r>
              <a:rPr lang="en-US" dirty="0">
                <a:hlinkClick r:id="rId3"/>
              </a:rPr>
              <a:t>https://jqueryui.com/slider/#</a:t>
            </a:r>
            <a:r>
              <a:rPr lang="en-US" dirty="0" smtClean="0">
                <a:hlinkClick r:id="rId3"/>
              </a:rPr>
              <a:t>range</a:t>
            </a:r>
            <a:endParaRPr lang="ru-RU" dirty="0"/>
          </a:p>
        </p:txBody>
      </p:sp>
      <p:sp>
        <p:nvSpPr>
          <p:cNvPr id="9" name="TextBox 8"/>
          <p:cNvSpPr txBox="1"/>
          <p:nvPr/>
        </p:nvSpPr>
        <p:spPr>
          <a:xfrm>
            <a:off x="2351584" y="260648"/>
            <a:ext cx="8717515" cy="523220"/>
          </a:xfrm>
          <a:prstGeom prst="rect">
            <a:avLst/>
          </a:prstGeom>
          <a:noFill/>
        </p:spPr>
        <p:txBody>
          <a:bodyPr wrap="none" rtlCol="0">
            <a:spAutoFit/>
          </a:bodyPr>
          <a:lstStyle/>
          <a:p>
            <a:r>
              <a:rPr lang="ru-RU" sz="2800" b="1" dirty="0" smtClean="0"/>
              <a:t>Домашнее задание </a:t>
            </a:r>
            <a:r>
              <a:rPr lang="en-US" sz="2800" b="1" dirty="0" smtClean="0"/>
              <a:t>#J.2. </a:t>
            </a:r>
            <a:r>
              <a:rPr lang="ru-RU" sz="2800" b="1" dirty="0" smtClean="0"/>
              <a:t>Страница </a:t>
            </a:r>
            <a:r>
              <a:rPr lang="ru-RU" sz="2800" b="1" dirty="0"/>
              <a:t>интернет магазина</a:t>
            </a:r>
          </a:p>
        </p:txBody>
      </p:sp>
    </p:spTree>
    <p:extLst>
      <p:ext uri="{BB962C8B-B14F-4D97-AF65-F5344CB8AC3E}">
        <p14:creationId xmlns:p14="http://schemas.microsoft.com/office/powerpoint/2010/main" val="3716326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6</a:t>
            </a:fld>
            <a:endParaRPr lang="uk-UA" sz="2400" b="1" dirty="0">
              <a:solidFill>
                <a:schemeClr val="bg1">
                  <a:lumMod val="50000"/>
                </a:schemeClr>
              </a:solidFill>
            </a:endParaRPr>
          </a:p>
        </p:txBody>
      </p:sp>
      <p:pic>
        <p:nvPicPr>
          <p:cNvPr id="6146" name="Picture 2" descr="http://pld.name/wp-content/uploads/2012/06/ajax.jpg"/>
          <p:cNvPicPr>
            <a:picLocks noChangeAspect="1" noChangeArrowheads="1"/>
          </p:cNvPicPr>
          <p:nvPr/>
        </p:nvPicPr>
        <p:blipFill>
          <a:blip r:embed="rId2" cstate="print"/>
          <a:srcRect/>
          <a:stretch>
            <a:fillRect/>
          </a:stretch>
        </p:blipFill>
        <p:spPr bwMode="auto">
          <a:xfrm>
            <a:off x="3802571" y="1628801"/>
            <a:ext cx="4514850" cy="2247901"/>
          </a:xfrm>
          <a:prstGeom prst="rect">
            <a:avLst/>
          </a:prstGeom>
          <a:noFill/>
        </p:spPr>
      </p:pic>
      <p:sp>
        <p:nvSpPr>
          <p:cNvPr id="8" name="TextBox 7"/>
          <p:cNvSpPr txBox="1"/>
          <p:nvPr/>
        </p:nvSpPr>
        <p:spPr>
          <a:xfrm>
            <a:off x="2100707" y="188640"/>
            <a:ext cx="7918578" cy="892552"/>
          </a:xfrm>
          <a:prstGeom prst="rect">
            <a:avLst/>
          </a:prstGeom>
          <a:noFill/>
        </p:spPr>
        <p:txBody>
          <a:bodyPr wrap="none" rtlCol="0">
            <a:spAutoFit/>
          </a:bodyPr>
          <a:lstStyle/>
          <a:p>
            <a:pPr algn="ctr"/>
            <a:r>
              <a:rPr lang="en-US" sz="3200" b="1" dirty="0"/>
              <a:t>AJAX </a:t>
            </a:r>
          </a:p>
          <a:p>
            <a:r>
              <a:rPr lang="en-US" sz="2000" b="1" dirty="0"/>
              <a:t>(</a:t>
            </a:r>
            <a:r>
              <a:rPr lang="en-US" sz="2000" b="1" i="1" dirty="0"/>
              <a:t>Asynchronous </a:t>
            </a:r>
            <a:r>
              <a:rPr lang="en-US" sz="2000" b="1" i="1" dirty="0" err="1"/>
              <a:t>Javascript</a:t>
            </a:r>
            <a:r>
              <a:rPr lang="en-US" sz="2000" b="1" i="1" dirty="0"/>
              <a:t> and XML</a:t>
            </a:r>
            <a:r>
              <a:rPr lang="en-US" sz="2000" b="1" dirty="0"/>
              <a:t> — «</a:t>
            </a:r>
            <a:r>
              <a:rPr lang="ru-RU" sz="2000" b="1" dirty="0"/>
              <a:t>асинхронный </a:t>
            </a:r>
            <a:r>
              <a:rPr lang="en-US" sz="2000" b="1" dirty="0"/>
              <a:t>JavaScript </a:t>
            </a:r>
            <a:r>
              <a:rPr lang="ru-RU" sz="2000" b="1" dirty="0"/>
              <a:t>и </a:t>
            </a:r>
            <a:r>
              <a:rPr lang="en-US" sz="2000" b="1" dirty="0"/>
              <a:t>XML»)</a:t>
            </a:r>
            <a:endParaRPr lang="ru-RU" sz="2000" b="1" dirty="0"/>
          </a:p>
        </p:txBody>
      </p:sp>
      <p:sp>
        <p:nvSpPr>
          <p:cNvPr id="9" name="TextBox 8"/>
          <p:cNvSpPr txBox="1"/>
          <p:nvPr/>
        </p:nvSpPr>
        <p:spPr>
          <a:xfrm>
            <a:off x="1991544" y="4077072"/>
            <a:ext cx="8280920" cy="1631216"/>
          </a:xfrm>
          <a:prstGeom prst="rect">
            <a:avLst/>
          </a:prstGeom>
          <a:noFill/>
        </p:spPr>
        <p:txBody>
          <a:bodyPr wrap="square" rtlCol="0">
            <a:spAutoFit/>
          </a:bodyPr>
          <a:lstStyle/>
          <a:p>
            <a:pPr algn="just"/>
            <a:r>
              <a:rPr lang="ru-RU" sz="2000" i="1" dirty="0"/>
              <a:t>За изменение страницы в браузере пользователя отвечает </a:t>
            </a:r>
            <a:r>
              <a:rPr lang="en-US" sz="2000" i="1" dirty="0"/>
              <a:t>JavaScript</a:t>
            </a:r>
            <a:r>
              <a:rPr lang="ru-RU" sz="2000" i="1" dirty="0"/>
              <a:t>, но до этого момента </a:t>
            </a:r>
            <a:r>
              <a:rPr lang="en-US" sz="2000" i="1" dirty="0"/>
              <a:t>JavaScript </a:t>
            </a:r>
            <a:r>
              <a:rPr lang="ru-RU" sz="2000" i="1" dirty="0"/>
              <a:t>изменял страницу только на основе данных полученные еще при загрузке страницы в браузер и/или в зависимости от действий пользователя. Получить какие-то новые (дополнительные) данные </a:t>
            </a:r>
            <a:r>
              <a:rPr lang="en-US" sz="2000" i="1" dirty="0"/>
              <a:t>JavaScript </a:t>
            </a:r>
            <a:r>
              <a:rPr lang="ru-RU" sz="2000" i="1" dirty="0"/>
              <a:t>не мог. </a:t>
            </a:r>
          </a:p>
        </p:txBody>
      </p:sp>
    </p:spTree>
    <p:extLst>
      <p:ext uri="{BB962C8B-B14F-4D97-AF65-F5344CB8AC3E}">
        <p14:creationId xmlns:p14="http://schemas.microsoft.com/office/powerpoint/2010/main" val="1570944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7</a:t>
            </a:fld>
            <a:endParaRPr lang="uk-UA" sz="2400" b="1" dirty="0">
              <a:solidFill>
                <a:schemeClr val="bg1">
                  <a:lumMod val="50000"/>
                </a:schemeClr>
              </a:solidFill>
            </a:endParaRPr>
          </a:p>
        </p:txBody>
      </p:sp>
      <p:sp>
        <p:nvSpPr>
          <p:cNvPr id="8" name="TextBox 7"/>
          <p:cNvSpPr txBox="1"/>
          <p:nvPr/>
        </p:nvSpPr>
        <p:spPr>
          <a:xfrm>
            <a:off x="2100707" y="188640"/>
            <a:ext cx="7918578" cy="892552"/>
          </a:xfrm>
          <a:prstGeom prst="rect">
            <a:avLst/>
          </a:prstGeom>
          <a:noFill/>
        </p:spPr>
        <p:txBody>
          <a:bodyPr wrap="none" rtlCol="0">
            <a:spAutoFit/>
          </a:bodyPr>
          <a:lstStyle/>
          <a:p>
            <a:pPr algn="ctr"/>
            <a:r>
              <a:rPr lang="en-US" sz="3200" b="1" dirty="0"/>
              <a:t>AJAX </a:t>
            </a:r>
          </a:p>
          <a:p>
            <a:r>
              <a:rPr lang="en-US" sz="2000" b="1" dirty="0"/>
              <a:t>(</a:t>
            </a:r>
            <a:r>
              <a:rPr lang="en-US" sz="2000" b="1" i="1" dirty="0"/>
              <a:t>Asynchronous </a:t>
            </a:r>
            <a:r>
              <a:rPr lang="en-US" sz="2000" b="1" i="1" dirty="0" err="1"/>
              <a:t>Javascript</a:t>
            </a:r>
            <a:r>
              <a:rPr lang="en-US" sz="2000" b="1" i="1" dirty="0"/>
              <a:t> and XML</a:t>
            </a:r>
            <a:r>
              <a:rPr lang="en-US" sz="2000" b="1" dirty="0"/>
              <a:t> — «</a:t>
            </a:r>
            <a:r>
              <a:rPr lang="ru-RU" sz="2000" b="1" dirty="0"/>
              <a:t>асинхронный </a:t>
            </a:r>
            <a:r>
              <a:rPr lang="en-US" sz="2000" b="1" dirty="0"/>
              <a:t>JavaScript </a:t>
            </a:r>
            <a:r>
              <a:rPr lang="ru-RU" sz="2000" b="1" dirty="0"/>
              <a:t>и </a:t>
            </a:r>
            <a:r>
              <a:rPr lang="en-US" sz="2000" b="1" dirty="0"/>
              <a:t>XML»)</a:t>
            </a:r>
            <a:endParaRPr lang="ru-RU" sz="2000" b="1" dirty="0"/>
          </a:p>
        </p:txBody>
      </p:sp>
      <p:sp>
        <p:nvSpPr>
          <p:cNvPr id="9" name="TextBox 8"/>
          <p:cNvSpPr txBox="1"/>
          <p:nvPr/>
        </p:nvSpPr>
        <p:spPr>
          <a:xfrm>
            <a:off x="1919536" y="4149080"/>
            <a:ext cx="8280920" cy="1631216"/>
          </a:xfrm>
          <a:prstGeom prst="rect">
            <a:avLst/>
          </a:prstGeom>
          <a:noFill/>
        </p:spPr>
        <p:txBody>
          <a:bodyPr wrap="square" rtlCol="0">
            <a:spAutoFit/>
          </a:bodyPr>
          <a:lstStyle/>
          <a:p>
            <a:pPr algn="just"/>
            <a:r>
              <a:rPr lang="ru-RU" sz="2000" i="1" dirty="0"/>
              <a:t>С появлением в браузерах специального объекта </a:t>
            </a:r>
            <a:r>
              <a:rPr lang="en-US" sz="2000" b="1" i="1" dirty="0" err="1"/>
              <a:t>XMLHttpRequest</a:t>
            </a:r>
            <a:r>
              <a:rPr lang="en-US" sz="2000" i="1" dirty="0"/>
              <a:t> </a:t>
            </a:r>
            <a:r>
              <a:rPr lang="ru-RU" sz="2000" i="1" dirty="0"/>
              <a:t>у </a:t>
            </a:r>
            <a:r>
              <a:rPr lang="en-US" sz="2000" b="1" i="1" dirty="0"/>
              <a:t>JavaScript</a:t>
            </a:r>
            <a:r>
              <a:rPr lang="en-US" sz="2000" i="1" dirty="0"/>
              <a:t> </a:t>
            </a:r>
            <a:r>
              <a:rPr lang="ru-RU" sz="2000" i="1" dirty="0"/>
              <a:t>появилась возможность делать </a:t>
            </a:r>
            <a:r>
              <a:rPr lang="en-US" sz="2000" i="1" dirty="0"/>
              <a:t>HTTP-</a:t>
            </a:r>
            <a:r>
              <a:rPr lang="ru-RU" sz="2000" i="1" dirty="0"/>
              <a:t>запросы к сайтам, и изменять страницу уже на основе данных которых не было при загрузке странице.  Т.е. </a:t>
            </a:r>
            <a:r>
              <a:rPr lang="ru-RU" sz="2000" i="1" dirty="0" err="1"/>
              <a:t>дозагружать</a:t>
            </a:r>
            <a:r>
              <a:rPr lang="ru-RU" sz="2000" i="1" dirty="0"/>
              <a:t> </a:t>
            </a:r>
            <a:r>
              <a:rPr lang="en-US" sz="2000" i="1" dirty="0"/>
              <a:t>HTML </a:t>
            </a:r>
            <a:r>
              <a:rPr lang="ru-RU" sz="2000" i="1" dirty="0"/>
              <a:t>и/или другие данные и вставлять их на страницу.</a:t>
            </a:r>
          </a:p>
        </p:txBody>
      </p:sp>
      <p:pic>
        <p:nvPicPr>
          <p:cNvPr id="6" name="Picture 2" descr="http://pld.name/wp-content/uploads/2012/06/ajax.jpg"/>
          <p:cNvPicPr>
            <a:picLocks noChangeAspect="1" noChangeArrowheads="1"/>
          </p:cNvPicPr>
          <p:nvPr/>
        </p:nvPicPr>
        <p:blipFill>
          <a:blip r:embed="rId2" cstate="print"/>
          <a:srcRect/>
          <a:stretch>
            <a:fillRect/>
          </a:stretch>
        </p:blipFill>
        <p:spPr bwMode="auto">
          <a:xfrm>
            <a:off x="3802571" y="1628801"/>
            <a:ext cx="4514850" cy="2247901"/>
          </a:xfrm>
          <a:prstGeom prst="rect">
            <a:avLst/>
          </a:prstGeom>
          <a:noFill/>
        </p:spPr>
      </p:pic>
    </p:spTree>
    <p:extLst>
      <p:ext uri="{BB962C8B-B14F-4D97-AF65-F5344CB8AC3E}">
        <p14:creationId xmlns:p14="http://schemas.microsoft.com/office/powerpoint/2010/main" val="3629881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04656" y="4869161"/>
            <a:ext cx="7491745" cy="1200329"/>
          </a:xfrm>
          <a:prstGeom prst="rect">
            <a:avLst/>
          </a:prstGeom>
        </p:spPr>
        <p:txBody>
          <a:bodyPr wrap="square">
            <a:spAutoFit/>
          </a:bodyPr>
          <a:lstStyle/>
          <a:p>
            <a:pPr algn="just"/>
            <a:r>
              <a:rPr lang="ru-RU" sz="2400" i="1" dirty="0"/>
              <a:t>Идея заложенная в </a:t>
            </a:r>
            <a:r>
              <a:rPr lang="en-US" sz="2400" b="1" i="1" dirty="0"/>
              <a:t>AJAX</a:t>
            </a:r>
            <a:r>
              <a:rPr lang="en-US" sz="2400" i="1" dirty="0"/>
              <a:t> </a:t>
            </a:r>
            <a:r>
              <a:rPr lang="ru-RU" sz="2400" i="1" dirty="0"/>
              <a:t> - не перезагружая страницу полностью, запросить у сервера данные и вставить их в дерево документа. </a:t>
            </a:r>
            <a:endParaRPr lang="uk-UA" sz="2400" i="1" dirty="0"/>
          </a:p>
        </p:txBody>
      </p:sp>
      <p:pic>
        <p:nvPicPr>
          <p:cNvPr id="13314" name="Picture 2" descr="http://gemsres.com/story/feb07/338111/fig1.jpg"/>
          <p:cNvPicPr>
            <a:picLocks noChangeAspect="1" noChangeArrowheads="1"/>
          </p:cNvPicPr>
          <p:nvPr/>
        </p:nvPicPr>
        <p:blipFill>
          <a:blip r:embed="rId2" cstate="print"/>
          <a:srcRect b="11991"/>
          <a:stretch>
            <a:fillRect/>
          </a:stretch>
        </p:blipFill>
        <p:spPr bwMode="auto">
          <a:xfrm>
            <a:off x="2207568" y="629072"/>
            <a:ext cx="4392488" cy="3807795"/>
          </a:xfrm>
          <a:prstGeom prst="rect">
            <a:avLst/>
          </a:prstGeom>
          <a:noFill/>
          <a:ln w="28575">
            <a:noFill/>
          </a:ln>
        </p:spPr>
      </p:pic>
      <p:sp>
        <p:nvSpPr>
          <p:cNvPr id="4" name="Номер слайда 36"/>
          <p:cNvSpPr txBox="1">
            <a:spLocks/>
          </p:cNvSpPr>
          <p:nvPr/>
        </p:nvSpPr>
        <p:spPr>
          <a:xfrm>
            <a:off x="9840416" y="6237312"/>
            <a:ext cx="648072" cy="432048"/>
          </a:xfrm>
          <a:prstGeom prst="roundRect">
            <a:avLst/>
          </a:prstGeom>
          <a:ln w="25400" cap="flat" cmpd="sng" algn="ctr">
            <a:solidFill>
              <a:schemeClr val="tx2">
                <a:lumMod val="60000"/>
                <a:lumOff val="40000"/>
              </a:schemeClr>
            </a:solid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lstStyle>
            <a:defPPr>
              <a:defRPr lang="uk-UA"/>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fld id="{6389AA22-90B4-448C-8B6B-C699140D38B9}" type="slidenum">
              <a:rPr lang="uk-UA" sz="2400" b="1">
                <a:solidFill>
                  <a:schemeClr val="bg1">
                    <a:lumMod val="50000"/>
                  </a:schemeClr>
                </a:solidFill>
              </a:rPr>
              <a:pPr algn="ctr">
                <a:defRPr/>
              </a:pPr>
              <a:t>8</a:t>
            </a:fld>
            <a:endParaRPr lang="uk-UA" sz="2400" b="1" dirty="0">
              <a:solidFill>
                <a:schemeClr val="bg1">
                  <a:lumMod val="50000"/>
                </a:schemeClr>
              </a:solidFill>
            </a:endParaRPr>
          </a:p>
        </p:txBody>
      </p:sp>
      <p:pic>
        <p:nvPicPr>
          <p:cNvPr id="5" name="Picture 2" descr="http://pld.name/wp-content/uploads/2012/06/ajax.jpg"/>
          <p:cNvPicPr>
            <a:picLocks noChangeAspect="1" noChangeArrowheads="1"/>
          </p:cNvPicPr>
          <p:nvPr/>
        </p:nvPicPr>
        <p:blipFill>
          <a:blip r:embed="rId3" cstate="print"/>
          <a:srcRect t="8007" b="9609"/>
          <a:stretch>
            <a:fillRect/>
          </a:stretch>
        </p:blipFill>
        <p:spPr bwMode="auto">
          <a:xfrm>
            <a:off x="6672064" y="2060849"/>
            <a:ext cx="2749726" cy="1127831"/>
          </a:xfrm>
          <a:prstGeom prst="rect">
            <a:avLst/>
          </a:prstGeom>
          <a:noFill/>
        </p:spPr>
      </p:pic>
    </p:spTree>
    <p:extLst>
      <p:ext uri="{BB962C8B-B14F-4D97-AF65-F5344CB8AC3E}">
        <p14:creationId xmlns:p14="http://schemas.microsoft.com/office/powerpoint/2010/main" val="169617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t>JSON</a:t>
            </a:r>
          </a:p>
          <a:p>
            <a:pPr algn="ctr"/>
            <a:r>
              <a:rPr lang="en-US" sz="6000" dirty="0"/>
              <a:t>JavaScript Object Notation</a:t>
            </a:r>
            <a:endParaRPr lang="uk-UA" sz="6000" dirty="0"/>
          </a:p>
        </p:txBody>
      </p:sp>
    </p:spTree>
    <p:extLst>
      <p:ext uri="{BB962C8B-B14F-4D97-AF65-F5344CB8AC3E}">
        <p14:creationId xmlns:p14="http://schemas.microsoft.com/office/powerpoint/2010/main" val="1118670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7763</TotalTime>
  <Words>1299</Words>
  <Application>Microsoft Office PowerPoint</Application>
  <PresentationFormat>Широкоэкранный</PresentationFormat>
  <Paragraphs>201</Paragraphs>
  <Slides>52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52</vt:i4>
      </vt:variant>
    </vt:vector>
  </HeadingPairs>
  <TitlesOfParts>
    <vt:vector size="57" baseType="lpstr">
      <vt:lpstr>Arial</vt:lpstr>
      <vt:lpstr>Calibri</vt:lpstr>
      <vt:lpstr>Courier New</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JSON (JavaScript Object Notation)</vt:lpstr>
      <vt:lpstr>JSON в интернете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AJAX на практике</vt:lpstr>
      <vt:lpstr>AJAX на практике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API получения информации об IP адресе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Вступление</dc:title>
  <dc:creator>user</dc:creator>
  <cp:lastModifiedBy>Анатолий Кигель</cp:lastModifiedBy>
  <cp:revision>1059</cp:revision>
  <dcterms:created xsi:type="dcterms:W3CDTF">2014-11-20T09:08:59Z</dcterms:created>
  <dcterms:modified xsi:type="dcterms:W3CDTF">2018-12-22T06:00:20Z</dcterms:modified>
</cp:coreProperties>
</file>