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315" r:id="rId4"/>
    <p:sldId id="314" r:id="rId5"/>
    <p:sldId id="341" r:id="rId6"/>
    <p:sldId id="342" r:id="rId7"/>
    <p:sldId id="343" r:id="rId8"/>
    <p:sldId id="309" r:id="rId9"/>
    <p:sldId id="336" r:id="rId10"/>
    <p:sldId id="334" r:id="rId11"/>
    <p:sldId id="347" r:id="rId12"/>
    <p:sldId id="337" r:id="rId13"/>
    <p:sldId id="348" r:id="rId14"/>
    <p:sldId id="344" r:id="rId15"/>
    <p:sldId id="345" r:id="rId16"/>
    <p:sldId id="346" r:id="rId17"/>
    <p:sldId id="33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49" r:id="rId42"/>
    <p:sldId id="324" r:id="rId43"/>
    <p:sldId id="374" r:id="rId44"/>
    <p:sldId id="375" r:id="rId4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18.01.2019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18.01.2019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18.01.2019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18.01.2019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18.01.2019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18.01.2019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18.01.2019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18.01.2019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18.01.2019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18.01.2019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18.01.2019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18.01.2019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18.01.2019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s.google.com/maps/documentation/javascript/controls?hl=r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s.google.com/maps/documentation/javascript/markers?hl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infowindow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geolocation.as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ps/documentation/javascript/geometr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s.google.com/maps/documentation/javascript/directions?hl=ru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ww.w3schools.com/tags/ref_canvas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API/CanvasRenderingContext2D/drawImag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courses.dp.ua/api/branches.php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www.williammalone.com/articles/create-html5-canvas-javascript-drawing-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tutorial?hl=r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7408" y="589910"/>
            <a:ext cx="1065718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Google </a:t>
            </a:r>
            <a:r>
              <a:rPr lang="en-US" sz="4400" b="1" dirty="0" smtClean="0">
                <a:solidFill>
                  <a:schemeClr val="bg1"/>
                </a:solidFill>
              </a:rPr>
              <a:t>Maps / </a:t>
            </a:r>
            <a:r>
              <a:rPr lang="ru-RU" sz="4400" b="1" dirty="0" smtClean="0">
                <a:solidFill>
                  <a:schemeClr val="bg1"/>
                </a:solidFill>
              </a:rPr>
              <a:t>Рисование / Анимация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4967967" y="5949280"/>
            <a:ext cx="225606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9475" y="29374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1. Размещение карты на странице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2531" y="5085185"/>
            <a:ext cx="7415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i="1" dirty="0"/>
              <a:t>Шаблон из руководство по </a:t>
            </a:r>
            <a:r>
              <a:rPr lang="en-US" sz="2400" i="1" dirty="0"/>
              <a:t>Google Maps.</a:t>
            </a:r>
          </a:p>
          <a:p>
            <a:pPr algn="ctr"/>
            <a:r>
              <a:rPr lang="ru-RU" sz="2400" i="1" dirty="0"/>
              <a:t>Ключ подставляется в </a:t>
            </a:r>
            <a:r>
              <a:rPr lang="en-US" sz="2400" i="1" dirty="0"/>
              <a:t>URL </a:t>
            </a:r>
            <a:r>
              <a:rPr lang="ru-RU" sz="2400" i="1" dirty="0"/>
              <a:t>подключаемого </a:t>
            </a:r>
            <a:r>
              <a:rPr lang="en-US" sz="2400" i="1" dirty="0"/>
              <a:t>JS-</a:t>
            </a:r>
            <a:r>
              <a:rPr lang="ru-RU" sz="2400" i="1" dirty="0"/>
              <a:t>файла</a:t>
            </a:r>
            <a:r>
              <a:rPr lang="en-US" sz="2400" i="1" dirty="0"/>
              <a:t>.</a:t>
            </a:r>
            <a:r>
              <a:rPr lang="ru-RU" sz="2400" i="1" dirty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980729"/>
            <a:ext cx="4954410" cy="393613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4745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5580" y="29374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1</a:t>
            </a:r>
            <a:r>
              <a:rPr lang="en-US" sz="3200" b="1" dirty="0"/>
              <a:t>a</a:t>
            </a:r>
            <a:r>
              <a:rPr lang="ru-RU" sz="3200" b="1" dirty="0"/>
              <a:t>. Настройка отображения карты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560" y="4005065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У разработчиков есть возможность тонко настроить то как карта будет выглядеть на странице и какие действия с ней будут доступны пользователю.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08784" y="5373217"/>
            <a:ext cx="6318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2"/>
              </a:rPr>
              <a:t>https://developers.google.com/maps/documentation/javascript/controls?hl=ru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448" y="1052737"/>
            <a:ext cx="6687616" cy="286612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8417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43572" y="29374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2. Маркеры на карте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3678124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Маркеры –</a:t>
            </a:r>
            <a:r>
              <a:rPr lang="en-US" sz="2400" i="1" dirty="0"/>
              <a:t> </a:t>
            </a:r>
            <a:r>
              <a:rPr lang="ru-RU" sz="2400" i="1" dirty="0"/>
              <a:t>метки на карте, а в коде - объекты, которые привязываются к карте.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197583" y="5954696"/>
            <a:ext cx="3130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./source/images/plane-ico.png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75620" y="4444827"/>
            <a:ext cx="68407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2"/>
              </a:rPr>
              <a:t>https://developers.google.com/maps/documentation/javascript/markers?hl=ru</a:t>
            </a:r>
            <a:endParaRPr lang="en-US" sz="2800" b="1" dirty="0"/>
          </a:p>
          <a:p>
            <a:pPr algn="ctr"/>
            <a:endParaRPr lang="ru-RU" sz="2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884" y="969969"/>
            <a:ext cx="6792233" cy="258953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2207568" y="5589240"/>
            <a:ext cx="777686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917" y="5759134"/>
            <a:ext cx="771963" cy="7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43572" y="29374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3. Информационные окна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8643" y="4151636"/>
            <a:ext cx="7354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Информационные окна – фрагмент разметки, который может отобразиться на карте, как правило связаны с событиями. События на картах </a:t>
            </a:r>
            <a:r>
              <a:rPr lang="en-US" sz="2000" i="1" dirty="0"/>
              <a:t>Google </a:t>
            </a:r>
            <a:r>
              <a:rPr lang="ru-RU" sz="2000" i="1" dirty="0"/>
              <a:t>как и в целом для </a:t>
            </a:r>
            <a:r>
              <a:rPr lang="en-US" sz="2000" i="1" dirty="0"/>
              <a:t>JS – </a:t>
            </a:r>
            <a:r>
              <a:rPr lang="ru-RU" sz="2000" i="1" dirty="0"/>
              <a:t>возможность связать выполнение функции с действием пользователя.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980728"/>
            <a:ext cx="5447742" cy="304795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2" name="Прямоугольник 1"/>
          <p:cNvSpPr/>
          <p:nvPr/>
        </p:nvSpPr>
        <p:spPr>
          <a:xfrm>
            <a:off x="2873895" y="5443817"/>
            <a:ext cx="64442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hlinkClick r:id="rId3"/>
              </a:rPr>
              <a:t>https://developers.google.com/maps/documentation/javascript/infowindows</a:t>
            </a:r>
            <a:endParaRPr lang="en-US" sz="2800" b="1" dirty="0"/>
          </a:p>
          <a:p>
            <a:pPr algn="ctr"/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40300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Один важный момент: </a:t>
            </a:r>
            <a:r>
              <a:rPr lang="ru-RU" sz="6000" dirty="0" err="1">
                <a:solidFill>
                  <a:srgbClr val="92D050"/>
                </a:solidFill>
              </a:rPr>
              <a:t>геолокация</a:t>
            </a:r>
            <a:endParaRPr lang="uk-UA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5560" y="30275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584" y="4149081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У браузера есть возможность узнать координаты пользователя на местности</a:t>
            </a:r>
            <a:r>
              <a:rPr lang="en-US" sz="2400" i="1" dirty="0"/>
              <a:t>. </a:t>
            </a:r>
            <a:r>
              <a:rPr lang="ru-RU" sz="2400" i="1" dirty="0">
                <a:solidFill>
                  <a:srgbClr val="FF0000"/>
                </a:solidFill>
              </a:rPr>
              <a:t>Но важно проверять поддерживает ли браузер </a:t>
            </a:r>
            <a:r>
              <a:rPr lang="ru-RU" sz="2400" i="1" dirty="0" err="1">
                <a:solidFill>
                  <a:srgbClr val="FF0000"/>
                </a:solidFill>
              </a:rPr>
              <a:t>геолокацию</a:t>
            </a:r>
            <a:r>
              <a:rPr lang="ru-RU" sz="2400" i="1" dirty="0">
                <a:solidFill>
                  <a:srgbClr val="FF0000"/>
                </a:solidFill>
              </a:rPr>
              <a:t>!</a:t>
            </a:r>
            <a:endParaRPr lang="uk-UA" sz="2400" i="1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52" y="1052736"/>
            <a:ext cx="7747781" cy="275314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2207568" y="5445225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3"/>
              </a:rPr>
              <a:t>https://www.w3schools.com/html/html5_geolocation.asp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0746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5560" y="339623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  <a:r>
              <a:rPr lang="ru-RU" sz="3200" b="1" dirty="0"/>
              <a:t>. Расстояние между точками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0588" y="4429562"/>
            <a:ext cx="7494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Google Maps </a:t>
            </a:r>
            <a:r>
              <a:rPr lang="ru-RU" sz="2000" i="1" dirty="0"/>
              <a:t>даёт возможность узнать расстояние между двумя точками (в метрах). Необходимо подключить модуль (библиотеку)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geometry</a:t>
            </a:r>
            <a:r>
              <a:rPr lang="en-US" sz="2000" i="1" dirty="0"/>
              <a:t>.</a:t>
            </a:r>
            <a:endParaRPr lang="ru-RU" sz="2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78822" r="8957" b="-727"/>
          <a:stretch/>
        </p:blipFill>
        <p:spPr>
          <a:xfrm>
            <a:off x="2747988" y="1052736"/>
            <a:ext cx="6480000" cy="71136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1988840"/>
            <a:ext cx="7632848" cy="209519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2" name="Прямоугольник 1"/>
          <p:cNvSpPr/>
          <p:nvPr/>
        </p:nvSpPr>
        <p:spPr>
          <a:xfrm>
            <a:off x="1917058" y="5621178"/>
            <a:ext cx="8427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>
                <a:hlinkClick r:id="rId4"/>
              </a:rPr>
              <a:t>https://developers.google.com/maps/documentation/javascript/geometry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3256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43572" y="17993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  <a:r>
              <a:rPr lang="ru-RU" sz="3200" b="1" dirty="0"/>
              <a:t>. Построение маршрута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0660" y="3368301"/>
            <a:ext cx="8027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Построение маршрута состоит в перечислении точек через которые должен пройти маршрут, отправить их на обработку серверу, </a:t>
            </a:r>
            <a:r>
              <a:rPr lang="ru-RU" sz="2000" i="1" dirty="0" err="1"/>
              <a:t>отрисовать</a:t>
            </a:r>
            <a:r>
              <a:rPr lang="ru-RU" sz="2000" i="1" dirty="0"/>
              <a:t> полученный результат</a:t>
            </a:r>
            <a:r>
              <a:rPr lang="en-US" sz="2000" i="1" dirty="0"/>
              <a:t>. </a:t>
            </a:r>
            <a:r>
              <a:rPr lang="ru-RU" sz="2000" b="1" i="1" dirty="0">
                <a:solidFill>
                  <a:srgbClr val="FF0000"/>
                </a:solidFill>
              </a:rPr>
              <a:t>Это </a:t>
            </a:r>
            <a:r>
              <a:rPr lang="en-US" sz="2000" b="1" i="1" dirty="0">
                <a:solidFill>
                  <a:srgbClr val="FF0000"/>
                </a:solidFill>
              </a:rPr>
              <a:t>API </a:t>
            </a:r>
            <a:r>
              <a:rPr lang="ru-RU" sz="2000" b="1" i="1" dirty="0">
                <a:solidFill>
                  <a:srgbClr val="FF0000"/>
                </a:solidFill>
              </a:rPr>
              <a:t>необходимо дополнительно включить в панели управления сервисами </a:t>
            </a:r>
            <a:r>
              <a:rPr lang="en-US" sz="2000" b="1" i="1" dirty="0">
                <a:solidFill>
                  <a:srgbClr val="FF0000"/>
                </a:solidFill>
              </a:rPr>
              <a:t>Google.</a:t>
            </a:r>
            <a:endParaRPr lang="ru-RU" sz="2000" b="1" i="1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99656" y="5085185"/>
            <a:ext cx="6624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2"/>
              </a:rPr>
              <a:t>https://developers.google.com/maps/documentation/javascript/directions?hl=ru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642" y="1061062"/>
            <a:ext cx="8373369" cy="207990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9936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Рисование/</a:t>
            </a:r>
            <a:r>
              <a:rPr lang="en-US" sz="6000" dirty="0"/>
              <a:t>Canvas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7186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0885" y="432059"/>
            <a:ext cx="4202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JavaScript </a:t>
            </a:r>
            <a:r>
              <a:rPr lang="ru-RU" sz="3200" b="1" dirty="0"/>
              <a:t>и рисование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4836" t="7763" r="2976" b="1941"/>
          <a:stretch>
            <a:fillRect/>
          </a:stretch>
        </p:blipFill>
        <p:spPr bwMode="auto">
          <a:xfrm>
            <a:off x="4046776" y="1419854"/>
            <a:ext cx="4209464" cy="3161274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55448" y="5354052"/>
            <a:ext cx="7660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Воспользуйтесь заготовкой:</a:t>
            </a:r>
            <a:r>
              <a:rPr lang="en-US" sz="2800" i="1" dirty="0" smtClean="0"/>
              <a:t>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smtClean="0">
                <a:solidFill>
                  <a:srgbClr val="0070C0"/>
                </a:solidFill>
              </a:rPr>
              <a:t>source/ex01.html</a:t>
            </a:r>
            <a:endParaRPr lang="ru-RU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Google Maps – </a:t>
            </a:r>
            <a:r>
              <a:rPr lang="ru-RU" sz="5400" dirty="0"/>
              <a:t>самый популярный сервис</a:t>
            </a:r>
            <a:r>
              <a:rPr lang="en-US" sz="5400" dirty="0"/>
              <a:t>. </a:t>
            </a:r>
          </a:p>
          <a:p>
            <a:pPr algn="ctr"/>
            <a:r>
              <a:rPr lang="ru-RU" sz="5400" dirty="0"/>
              <a:t>Но чтобы им</a:t>
            </a:r>
          </a:p>
          <a:p>
            <a:pPr algn="ctr"/>
            <a:r>
              <a:rPr lang="ru-RU" sz="5400" dirty="0"/>
              <a:t> пользоваться нужно </a:t>
            </a:r>
          </a:p>
          <a:p>
            <a:pPr algn="ctr"/>
            <a:r>
              <a:rPr lang="ru-RU" sz="5400" dirty="0"/>
              <a:t>иметь ключ…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0517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35561" y="4365104"/>
            <a:ext cx="800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Тег </a:t>
            </a:r>
            <a:r>
              <a:rPr lang="en-US" sz="2400" b="1" i="1" dirty="0"/>
              <a:t>canvas </a:t>
            </a:r>
            <a:r>
              <a:rPr lang="ru-RU" sz="2400" i="1" dirty="0"/>
              <a:t>– представляет собой «</a:t>
            </a:r>
            <a:r>
              <a:rPr lang="ru-RU" sz="2400" b="1" i="1" dirty="0"/>
              <a:t>холст</a:t>
            </a:r>
            <a:r>
              <a:rPr lang="ru-RU" sz="2400" i="1" dirty="0"/>
              <a:t>», прямоугольную область в которой можно рисовать.</a:t>
            </a:r>
            <a:r>
              <a:rPr lang="ru-RU" sz="2400" b="1" i="1" dirty="0"/>
              <a:t> Контекст</a:t>
            </a:r>
            <a:r>
              <a:rPr lang="ru-RU" sz="2400" i="1" dirty="0"/>
              <a:t> </a:t>
            </a:r>
            <a:r>
              <a:rPr lang="en-US" sz="2400" b="1" i="1" dirty="0" err="1"/>
              <a:t>canvas’a</a:t>
            </a:r>
            <a:r>
              <a:rPr lang="ru-RU" sz="2400" i="1" dirty="0"/>
              <a:t> – объект который содержит множество методов для рисования на «</a:t>
            </a:r>
            <a:r>
              <a:rPr lang="ru-RU" sz="2400" b="1" i="1" dirty="0"/>
              <a:t>холсте</a:t>
            </a:r>
            <a:r>
              <a:rPr lang="ru-RU" sz="2400" i="1" dirty="0"/>
              <a:t>».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980729"/>
            <a:ext cx="6984776" cy="297110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9460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829157"/>
            <a:ext cx="64087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Рисование на </a:t>
            </a:r>
            <a:r>
              <a:rPr lang="en-US" sz="2800" b="1" i="1" dirty="0"/>
              <a:t>canvas’</a:t>
            </a:r>
            <a:r>
              <a:rPr lang="ru-RU" sz="2800" i="1" dirty="0"/>
              <a:t>е основано на </a:t>
            </a:r>
            <a:r>
              <a:rPr lang="ru-RU" sz="2800" i="1" dirty="0" err="1"/>
              <a:t>отрисовке</a:t>
            </a:r>
            <a:r>
              <a:rPr lang="ru-RU" sz="2800" i="1" dirty="0"/>
              <a:t> примитивов.</a:t>
            </a:r>
            <a:endParaRPr lang="en-US" sz="2800" i="1" dirty="0"/>
          </a:p>
          <a:p>
            <a:pPr algn="just"/>
            <a:endParaRPr lang="ru-RU" sz="2800" i="1" dirty="0"/>
          </a:p>
          <a:p>
            <a:pPr marL="457200" indent="-457200" algn="just">
              <a:buAutoNum type="arabicParenR"/>
            </a:pPr>
            <a:r>
              <a:rPr lang="ru-RU" sz="2800" i="1" dirty="0"/>
              <a:t>Штриховых (контурных фигур) – в названии</a:t>
            </a:r>
            <a:r>
              <a:rPr lang="en-US" sz="2800" i="1" dirty="0"/>
              <a:t> </a:t>
            </a:r>
            <a:r>
              <a:rPr lang="ru-RU" sz="2800" i="1" dirty="0"/>
              <a:t>методов и свойств есть слово </a:t>
            </a:r>
            <a:r>
              <a:rPr lang="en-US" sz="2800" b="1" i="1" dirty="0"/>
              <a:t>stroke</a:t>
            </a:r>
            <a:r>
              <a:rPr lang="ru-RU" sz="2800" i="1" dirty="0"/>
              <a:t>;</a:t>
            </a:r>
            <a:endParaRPr lang="en-US" sz="2800" i="1" dirty="0"/>
          </a:p>
          <a:p>
            <a:pPr marL="457200" indent="-457200" algn="just">
              <a:buAutoNum type="arabicParenR"/>
            </a:pPr>
            <a:endParaRPr lang="en-US" sz="2800" i="1" dirty="0"/>
          </a:p>
          <a:p>
            <a:pPr marL="457200" indent="-457200" algn="just">
              <a:buAutoNum type="arabicParenR"/>
            </a:pPr>
            <a:r>
              <a:rPr lang="ru-RU" sz="2800" i="1" dirty="0"/>
              <a:t>Заполненных фигур, в названии методов и свойств есть слово </a:t>
            </a:r>
            <a:r>
              <a:rPr lang="en-US" sz="2800" b="1" i="1" dirty="0"/>
              <a:t>fill</a:t>
            </a:r>
            <a:r>
              <a:rPr lang="ru-RU" sz="2800" i="1" dirty="0"/>
              <a:t>;</a:t>
            </a:r>
            <a:endParaRPr lang="en-US" sz="2800" i="1" dirty="0"/>
          </a:p>
          <a:p>
            <a:pPr marL="457200" indent="-457200" algn="just">
              <a:buAutoNum type="arabicParenR"/>
            </a:pPr>
            <a:endParaRPr lang="en-US" sz="2800" i="1" dirty="0"/>
          </a:p>
          <a:p>
            <a:pPr marL="457200" indent="-457200" algn="just">
              <a:buAutoNum type="arabicParenR"/>
            </a:pPr>
            <a:r>
              <a:rPr lang="ru-RU" sz="2800" i="1" dirty="0"/>
              <a:t>Наложении спецэффектов (тени, развороты, искажения и т.п.).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5164" y="1628801"/>
            <a:ext cx="12573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8042" y="2996952"/>
            <a:ext cx="123442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19914" y="4293097"/>
            <a:ext cx="1352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08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5" y="1109062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Примитивы можно рисовать при помощи функций-заготовок: прямоугольник (</a:t>
            </a:r>
            <a:r>
              <a:rPr lang="en-US" sz="2800" b="1" i="1" dirty="0" err="1"/>
              <a:t>rect</a:t>
            </a:r>
            <a:r>
              <a:rPr lang="en-US" sz="2800" b="1" i="1" dirty="0"/>
              <a:t>()</a:t>
            </a:r>
            <a:r>
              <a:rPr lang="ru-RU" sz="2800" i="1" dirty="0"/>
              <a:t>), эллипс</a:t>
            </a:r>
            <a:r>
              <a:rPr lang="en-US" sz="2800" i="1" dirty="0"/>
              <a:t> (</a:t>
            </a:r>
            <a:r>
              <a:rPr lang="en-US" sz="2800" b="1" dirty="0"/>
              <a:t>ellipse()</a:t>
            </a:r>
            <a:r>
              <a:rPr lang="en-US" sz="2800" i="1" dirty="0"/>
              <a:t>)</a:t>
            </a:r>
            <a:r>
              <a:rPr lang="ru-RU" sz="2800" i="1" dirty="0"/>
              <a:t> и т.п.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3068960"/>
            <a:ext cx="540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Либо самостоятельно задав контур фигуры состоящей из множества линий. Для этого есть функции </a:t>
            </a:r>
            <a:r>
              <a:rPr lang="en-US" sz="2800" b="1" dirty="0" err="1"/>
              <a:t>beginPath</a:t>
            </a:r>
            <a:r>
              <a:rPr lang="en-US" sz="2800" b="1" dirty="0"/>
              <a:t>() </a:t>
            </a:r>
            <a:r>
              <a:rPr lang="ru-RU" sz="2800" dirty="0"/>
              <a:t>и </a:t>
            </a:r>
            <a:r>
              <a:rPr lang="en-US" sz="2800" b="1" dirty="0" err="1"/>
              <a:t>closePath</a:t>
            </a:r>
            <a:r>
              <a:rPr lang="en-US" sz="2800" b="1" dirty="0"/>
              <a:t>() </a:t>
            </a:r>
            <a:r>
              <a:rPr lang="ru-RU" sz="2800" dirty="0"/>
              <a:t>– для случаев когда нужно замкнуть контур (между первой и последней точкой фигуры)</a:t>
            </a:r>
            <a:r>
              <a:rPr lang="en-US" sz="2800" dirty="0"/>
              <a:t>.</a:t>
            </a:r>
            <a:endParaRPr lang="ru-RU" sz="28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508" r="22582"/>
          <a:stretch>
            <a:fillRect/>
          </a:stretch>
        </p:blipFill>
        <p:spPr bwMode="auto">
          <a:xfrm>
            <a:off x="8039650" y="3210676"/>
            <a:ext cx="2056948" cy="1381137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5869" y="5149552"/>
            <a:ext cx="2204513" cy="79972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0874" y="1052736"/>
            <a:ext cx="1714500" cy="160020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20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8666" y="44624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</a:t>
            </a:r>
            <a:r>
              <a:rPr lang="uk-UA" sz="2800" b="1" dirty="0"/>
              <a:t> </a:t>
            </a:r>
            <a:r>
              <a:rPr lang="ru-RU" sz="2800" b="1" dirty="0"/>
              <a:t>примитивов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4204" y="666006"/>
            <a:ext cx="3133725" cy="14668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4045" y="679351"/>
            <a:ext cx="3267075" cy="144016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7528" y="2316077"/>
            <a:ext cx="3695700" cy="24098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Стрелка вправо 9"/>
          <p:cNvSpPr/>
          <p:nvPr/>
        </p:nvSpPr>
        <p:spPr>
          <a:xfrm>
            <a:off x="5783610" y="3268960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5758606" y="1147403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4045" y="2244824"/>
            <a:ext cx="3267075" cy="255232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7529" y="5085184"/>
            <a:ext cx="3690367" cy="13525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4" name="Стрелка вправо 13"/>
          <p:cNvSpPr/>
          <p:nvPr/>
        </p:nvSpPr>
        <p:spPr>
          <a:xfrm>
            <a:off x="5735960" y="5445224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19856" y="5085184"/>
            <a:ext cx="1695450" cy="13525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83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5806" y="188640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</a:t>
            </a:r>
            <a:r>
              <a:rPr lang="uk-UA" sz="2800" b="1" dirty="0"/>
              <a:t> </a:t>
            </a:r>
            <a:r>
              <a:rPr lang="ru-RU" sz="2800" b="1" dirty="0"/>
              <a:t>примитивов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7785" y="3284985"/>
            <a:ext cx="4419600" cy="2428875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649" y="2132856"/>
            <a:ext cx="6619875" cy="8001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5924" y="836713"/>
            <a:ext cx="3743325" cy="98107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681872" y="6065888"/>
            <a:ext cx="3111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Прямоугольник и дуга</a:t>
            </a:r>
          </a:p>
        </p:txBody>
      </p:sp>
    </p:spTree>
    <p:extLst>
      <p:ext uri="{BB962C8B-B14F-4D97-AF65-F5344CB8AC3E}">
        <p14:creationId xmlns:p14="http://schemas.microsoft.com/office/powerpoint/2010/main" val="37580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844" y="169476"/>
            <a:ext cx="7020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Свойства (графические атрибуты «холста»)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07568" y="5661248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http://www.w3schools.com/tags/ref_canvas.asp</a:t>
            </a:r>
            <a:endParaRPr lang="ru-RU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839"/>
          <a:stretch>
            <a:fillRect/>
          </a:stretch>
        </p:blipFill>
        <p:spPr bwMode="auto">
          <a:xfrm>
            <a:off x="3012577" y="1052736"/>
            <a:ext cx="6238854" cy="4248472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80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Paint </a:t>
            </a:r>
            <a:r>
              <a:rPr lang="ru-RU" sz="6000" dirty="0"/>
              <a:t>на </a:t>
            </a:r>
            <a:r>
              <a:rPr lang="en-US" sz="6000" dirty="0"/>
              <a:t>JavaScript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3005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4076" y="306130"/>
            <a:ext cx="3363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Paint </a:t>
            </a:r>
            <a:r>
              <a:rPr lang="ru-RU" sz="3200" b="1" dirty="0"/>
              <a:t>на </a:t>
            </a:r>
            <a:r>
              <a:rPr lang="en-US" sz="3200" b="1" dirty="0"/>
              <a:t>JavaScript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51584" y="620769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Простой </a:t>
            </a:r>
            <a:r>
              <a:rPr lang="en-US" sz="2400" b="1" i="1" dirty="0"/>
              <a:t>paint</a:t>
            </a:r>
            <a:r>
              <a:rPr lang="ru-RU" sz="2400" i="1" dirty="0"/>
              <a:t> на базе </a:t>
            </a:r>
            <a:r>
              <a:rPr lang="en-US" sz="2400" b="1" i="1" dirty="0"/>
              <a:t>JavaScript</a:t>
            </a:r>
            <a:r>
              <a:rPr lang="en-US" sz="2400" i="1" dirty="0"/>
              <a:t> </a:t>
            </a:r>
            <a:r>
              <a:rPr lang="ru-RU" sz="2400" i="1" dirty="0"/>
              <a:t>и</a:t>
            </a:r>
            <a:r>
              <a:rPr lang="en-US" sz="2400" i="1" dirty="0"/>
              <a:t> </a:t>
            </a:r>
            <a:r>
              <a:rPr lang="en-US" sz="2400" b="1" i="1" dirty="0"/>
              <a:t>canvas</a:t>
            </a:r>
            <a:r>
              <a:rPr lang="ru-RU" sz="2400" i="1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5" y="980728"/>
            <a:ext cx="4616949" cy="496855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932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err="1"/>
              <a:t>Отрисовка</a:t>
            </a:r>
            <a:r>
              <a:rPr lang="ru-RU" sz="6000" dirty="0"/>
              <a:t> изображений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0933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5721" y="313492"/>
            <a:ext cx="5112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Загрузка изображений на холст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8461" y="3716613"/>
            <a:ext cx="3556670" cy="266471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6476"/>
          <a:stretch>
            <a:fillRect/>
          </a:stretch>
        </p:blipFill>
        <p:spPr bwMode="auto">
          <a:xfrm>
            <a:off x="3026054" y="980728"/>
            <a:ext cx="6022275" cy="23812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74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9576" y="374645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Консоль управления </a:t>
            </a:r>
            <a:r>
              <a:rPr lang="en-US" sz="3200" b="1" dirty="0"/>
              <a:t>API </a:t>
            </a:r>
            <a:r>
              <a:rPr lang="en-US" sz="3200" b="1" dirty="0" err="1"/>
              <a:t>Google’a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32277" y="5960136"/>
            <a:ext cx="6199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2"/>
              </a:rPr>
              <a:t>https://console.developers.google.com/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616" y="1334063"/>
            <a:ext cx="7108776" cy="4251431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3276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545" y="246889"/>
            <a:ext cx="836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Загрузка изображений на холст</a:t>
            </a:r>
            <a:r>
              <a:rPr lang="en-US" sz="2800" b="1" dirty="0"/>
              <a:t> / </a:t>
            </a:r>
            <a:r>
              <a:rPr lang="ru-RU" sz="2800" b="1" dirty="0"/>
              <a:t>метод </a:t>
            </a:r>
            <a:r>
              <a:rPr lang="en-US" sz="2800" b="1" dirty="0" err="1"/>
              <a:t>drawImage</a:t>
            </a:r>
            <a:r>
              <a:rPr lang="ru-RU" sz="2800" b="1" dirty="0"/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2320" y="1127734"/>
            <a:ext cx="5967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Метод </a:t>
            </a:r>
            <a:r>
              <a:rPr lang="en-US" sz="2000" b="1" i="1" dirty="0"/>
              <a:t>.</a:t>
            </a:r>
            <a:r>
              <a:rPr lang="en-US" sz="2000" b="1" i="1" dirty="0" err="1"/>
              <a:t>drawImage</a:t>
            </a:r>
            <a:r>
              <a:rPr lang="en-US" sz="2000" b="1" i="1" dirty="0"/>
              <a:t>() </a:t>
            </a:r>
            <a:r>
              <a:rPr lang="ru-RU" sz="2000" i="1" dirty="0"/>
              <a:t>выводит ранее загруженное изображение на «холст»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41821" y="2337262"/>
            <a:ext cx="766885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drawImage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(image,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sWidth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sHeight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dx,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dWidth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dHeight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ru-RU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fontAlgn="base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—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—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координаты верхнего левого вставляемого изображения;</a:t>
            </a:r>
          </a:p>
          <a:p>
            <a:pPr fontAlgn="base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—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размеры вставляемого изображения;</a:t>
            </a:r>
          </a:p>
          <a:p>
            <a:pPr fontAlgn="base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dx,dy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—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координаты размещения верхнего левого угла обрезанного изображения на холсте;</a:t>
            </a:r>
          </a:p>
          <a:p>
            <a:pPr fontAlgn="base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—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размеры обрезанного изображения на холсте.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95601" y="5689739"/>
            <a:ext cx="72105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>
                <a:hlinkClick r:id="rId2"/>
              </a:rPr>
              <a:t>https://developer.mozilla.org/ru/docs/Web/API/CanvasRenderingContext2D/drawImage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2075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545" y="246889"/>
            <a:ext cx="836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Загрузка изображений на холст</a:t>
            </a:r>
            <a:r>
              <a:rPr lang="en-US" sz="2800" b="1" dirty="0"/>
              <a:t> / </a:t>
            </a:r>
            <a:r>
              <a:rPr lang="ru-RU" sz="2800" b="1" dirty="0"/>
              <a:t>метод </a:t>
            </a:r>
            <a:r>
              <a:rPr lang="en-US" sz="2800" b="1" dirty="0" err="1"/>
              <a:t>drawImage</a:t>
            </a:r>
            <a:r>
              <a:rPr lang="ru-RU" sz="2800" b="1" dirty="0"/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2320" y="848906"/>
            <a:ext cx="5967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Метод </a:t>
            </a:r>
            <a:r>
              <a:rPr lang="en-US" sz="2000" b="1" i="1" dirty="0"/>
              <a:t>.</a:t>
            </a:r>
            <a:r>
              <a:rPr lang="en-US" sz="2000" b="1" i="1" dirty="0" err="1"/>
              <a:t>drawImage</a:t>
            </a:r>
            <a:r>
              <a:rPr lang="en-US" sz="2000" b="1" i="1" dirty="0"/>
              <a:t>() </a:t>
            </a:r>
            <a:r>
              <a:rPr lang="ru-RU" sz="2000" i="1" dirty="0"/>
              <a:t>выводит ранее загруженное изображение на «холст»</a:t>
            </a:r>
          </a:p>
        </p:txBody>
      </p:sp>
      <p:pic>
        <p:nvPicPr>
          <p:cNvPr id="1026" name="Picture 2" descr="drawImage - параметры формирования слайс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1741586"/>
            <a:ext cx="3667125" cy="3524251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awImage - позиционирование обрезанной картин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3" y="1741586"/>
            <a:ext cx="3667125" cy="3524251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207568" y="5496063"/>
            <a:ext cx="7843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drawImage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(image,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sWidth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sHeight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dx,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dWidth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dHeight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4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Анимация</a:t>
            </a:r>
            <a:r>
              <a:rPr lang="en-US" sz="6000" dirty="0"/>
              <a:t> </a:t>
            </a:r>
            <a:r>
              <a:rPr lang="ru-RU" sz="6000" dirty="0"/>
              <a:t>и </a:t>
            </a:r>
            <a:r>
              <a:rPr lang="en-US" sz="6000" dirty="0"/>
              <a:t>JavaScript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6377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2276873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000" i="1" dirty="0"/>
              <a:t>Анимация на веб-странице это, как правило, изменение во времени того или иного стилевого свойства элемента во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2572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5560" y="241485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/>
              <a:t>Немного практики: краткая история анимации в браузере.</a:t>
            </a:r>
            <a:endParaRPr lang="ru-RU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214137" y="5877272"/>
            <a:ext cx="601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Скопируйте код примера в </a:t>
            </a:r>
            <a:r>
              <a:rPr lang="en-US" sz="2800" i="1" dirty="0"/>
              <a:t>notepad++</a:t>
            </a:r>
            <a:endParaRPr lang="ru-RU" sz="28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294" y="1304528"/>
            <a:ext cx="3081428" cy="349262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355448" y="5229200"/>
            <a:ext cx="7660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Воспользуйтесь заготовкой:</a:t>
            </a:r>
            <a:r>
              <a:rPr lang="en-US" sz="2800" i="1" dirty="0" smtClean="0"/>
              <a:t>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smtClean="0">
                <a:solidFill>
                  <a:srgbClr val="0070C0"/>
                </a:solidFill>
              </a:rPr>
              <a:t>source/ex02.html</a:t>
            </a:r>
            <a:endParaRPr lang="ru-RU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552" y="529516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/>
              <a:t>Анимация при помощи </a:t>
            </a:r>
            <a:r>
              <a:rPr lang="en-US" sz="2800" b="1" i="1" dirty="0" err="1"/>
              <a:t>setInterval</a:t>
            </a:r>
            <a:r>
              <a:rPr lang="en-US" sz="2800" b="1" i="1" dirty="0"/>
              <a:t>()</a:t>
            </a:r>
            <a:endParaRPr lang="ru-RU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589240"/>
            <a:ext cx="664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Вроде и работает, но «дёргано» и ресурсоёмко.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73" y="1484784"/>
            <a:ext cx="9199439" cy="374441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3071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5560" y="241484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/>
              <a:t>Анимация при помощи </a:t>
            </a:r>
            <a:r>
              <a:rPr lang="en-US" sz="2800" b="1" i="1" dirty="0" err="1"/>
              <a:t>requestAnimationFrame</a:t>
            </a:r>
            <a:r>
              <a:rPr lang="en-US" sz="2800" b="1" i="1" dirty="0"/>
              <a:t>()</a:t>
            </a:r>
            <a:endParaRPr lang="ru-RU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063552" y="5229201"/>
            <a:ext cx="800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Уже лучше, теперь </a:t>
            </a:r>
            <a:r>
              <a:rPr lang="ru-RU" sz="2400" i="1" dirty="0" err="1"/>
              <a:t>отрисовка</a:t>
            </a:r>
            <a:r>
              <a:rPr lang="ru-RU" sz="2400" i="1" dirty="0"/>
              <a:t> происходит в те моменты когда браузер «готов» к перерисовке страницы.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1052736"/>
            <a:ext cx="8009213" cy="388843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9553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5560" y="241485"/>
            <a:ext cx="8064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1" dirty="0"/>
              <a:t>Анимация при помощи </a:t>
            </a:r>
            <a:r>
              <a:rPr lang="en-US" sz="2600" b="1" i="1" dirty="0" err="1"/>
              <a:t>requestAnimationFrame</a:t>
            </a:r>
            <a:r>
              <a:rPr lang="en-US" sz="2600" b="1" i="1" dirty="0"/>
              <a:t>()</a:t>
            </a:r>
            <a:r>
              <a:rPr lang="ru-RU" sz="2600" b="1" i="1" dirty="0"/>
              <a:t> и</a:t>
            </a:r>
            <a:r>
              <a:rPr lang="en-US" sz="2600" b="1" i="1" dirty="0"/>
              <a:t> FPS</a:t>
            </a:r>
            <a:r>
              <a:rPr lang="ru-RU" sz="2600" b="1" i="1" dirty="0"/>
              <a:t> </a:t>
            </a:r>
            <a:endParaRPr lang="ru-RU" sz="2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135560" y="5301209"/>
            <a:ext cx="7744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С помощью такой техники мы может делать анимацию с желаемой частотой кадров.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12" y="866632"/>
            <a:ext cx="7269597" cy="429056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8846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Механика игровой анимации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6843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5560" y="605979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/>
              <a:t>Немного практики: механика игровой анимации.</a:t>
            </a:r>
            <a:endParaRPr lang="ru-RU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355448" y="5354052"/>
            <a:ext cx="7660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Воспользуйтесь заготовкой:</a:t>
            </a:r>
            <a:r>
              <a:rPr lang="en-US" sz="2800" i="1" dirty="0" smtClean="0"/>
              <a:t>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smtClean="0">
                <a:solidFill>
                  <a:srgbClr val="0070C0"/>
                </a:solidFill>
              </a:rPr>
              <a:t>source/ex03.html</a:t>
            </a:r>
            <a:endParaRPr lang="ru-RU" sz="2800" b="1" dirty="0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488" y="1345223"/>
            <a:ext cx="9280358" cy="382782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39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2175" y="692697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Ключ для использования сервисов </a:t>
            </a:r>
            <a:r>
              <a:rPr lang="en-US" sz="3200" b="1" dirty="0"/>
              <a:t>Google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3592" y="1916833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Для использования </a:t>
            </a:r>
            <a:r>
              <a:rPr lang="en-US" sz="2400" dirty="0"/>
              <a:t>API </a:t>
            </a:r>
            <a:r>
              <a:rPr lang="ru-RU" sz="2400" dirty="0"/>
              <a:t>сервисов компании </a:t>
            </a:r>
            <a:r>
              <a:rPr lang="en-US" sz="2400" dirty="0"/>
              <a:t>Google </a:t>
            </a:r>
            <a:r>
              <a:rPr lang="ru-RU" sz="2400" dirty="0"/>
              <a:t>необходимо зарегистрироваться и получить ключ, для использования в своём коде.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88954" y="3583502"/>
            <a:ext cx="7374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AIzaSyASjcSgdcXxxFTy3uVsSBWw0N-Pdve736A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4740" y="423157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Пример ключа</a:t>
            </a:r>
          </a:p>
        </p:txBody>
      </p:sp>
    </p:spTree>
    <p:extLst>
      <p:ext uri="{BB962C8B-B14F-4D97-AF65-F5344CB8AC3E}">
        <p14:creationId xmlns:p14="http://schemas.microsoft.com/office/powerpoint/2010/main" val="23838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8" y="9746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/>
              <a:t>Немного практики: механика игровой анимации.</a:t>
            </a:r>
            <a:endParaRPr lang="ru-RU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265499" y="5595012"/>
            <a:ext cx="733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Игровая механика сводится к перерисовке на странице изображений-заготовок (спрайтов) на экране в зависимости от «ситуации» в игре.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620688"/>
            <a:ext cx="5702710" cy="495336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8519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/>
              <a:t>Домашнее задание </a:t>
            </a:r>
          </a:p>
          <a:p>
            <a:pPr algn="ctr"/>
            <a:r>
              <a:rPr lang="ru-RU" sz="5400" dirty="0"/>
              <a:t>/сделать</a:t>
            </a:r>
          </a:p>
        </p:txBody>
      </p:sp>
    </p:spTree>
    <p:extLst>
      <p:ext uri="{BB962C8B-B14F-4D97-AF65-F5344CB8AC3E}">
        <p14:creationId xmlns:p14="http://schemas.microsoft.com/office/powerpoint/2010/main" val="34390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5600" y="335558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Домашнее задание </a:t>
            </a:r>
            <a:r>
              <a:rPr lang="en-US" sz="3200" b="1" dirty="0" smtClean="0"/>
              <a:t>#K.1 </a:t>
            </a:r>
          </a:p>
          <a:p>
            <a:pPr algn="ctr"/>
            <a:r>
              <a:rPr lang="ru-RU" sz="2800" b="1" dirty="0" smtClean="0"/>
              <a:t>Маркеры </a:t>
            </a:r>
            <a:r>
              <a:rPr lang="ru-RU" sz="2800" b="1" dirty="0"/>
              <a:t>и маршруты</a:t>
            </a:r>
            <a:endParaRPr lang="uk-UA" sz="28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5494" y="1568986"/>
            <a:ext cx="733693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hlinkClick r:id="rId2"/>
              </a:rPr>
              <a:t>http://courses.dp.ua/api/branches.php</a:t>
            </a:r>
            <a:r>
              <a:rPr lang="en-US" sz="2000" b="1" dirty="0"/>
              <a:t> - JSON </a:t>
            </a:r>
            <a:r>
              <a:rPr lang="ru-RU" sz="2000" b="1" dirty="0"/>
              <a:t>список филиалов;</a:t>
            </a:r>
            <a:endParaRPr lang="en-US" sz="2000" b="1" dirty="0"/>
          </a:p>
          <a:p>
            <a:r>
              <a:rPr lang="en-US" sz="2000" b="1" dirty="0">
                <a:solidFill>
                  <a:srgbClr val="0070C0"/>
                </a:solidFill>
              </a:rPr>
              <a:t>./source/images/branche-ico.png </a:t>
            </a:r>
            <a:r>
              <a:rPr lang="ru-RU" sz="2000" b="1" dirty="0"/>
              <a:t>- иконка филиала.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5494" y="2388944"/>
            <a:ext cx="3880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/>
              <a:t>Наша задача: </a:t>
            </a:r>
            <a:r>
              <a:rPr lang="ru-RU" i="1" dirty="0"/>
              <a:t>Получить список отделение в  виде </a:t>
            </a:r>
            <a:r>
              <a:rPr lang="en-US" i="1" dirty="0"/>
              <a:t>JSON </a:t>
            </a:r>
            <a:r>
              <a:rPr lang="ru-RU" i="1" dirty="0"/>
              <a:t>где указаны координаты отделений. Нанести отделения на карту, указать положение пользователя на карте. Проложить маршрут между пользователем и ближайшим отделением.</a:t>
            </a:r>
          </a:p>
          <a:p>
            <a:pPr algn="just"/>
            <a:r>
              <a:rPr lang="ru-RU" b="1" i="1" dirty="0"/>
              <a:t>Доп. Сложность: </a:t>
            </a:r>
            <a:r>
              <a:rPr lang="ru-RU" i="1" dirty="0"/>
              <a:t>при клике по другому отделению маршрут перестраивается от пользователя к этому другому отделению.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662" y="2600180"/>
            <a:ext cx="3144763" cy="295378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8675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8008" y="188641"/>
            <a:ext cx="453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Домашнее </a:t>
            </a:r>
            <a:r>
              <a:rPr lang="ru-RU" sz="3200" b="1" dirty="0" smtClean="0"/>
              <a:t>задание</a:t>
            </a:r>
            <a:r>
              <a:rPr lang="en-US" sz="3200" b="1" dirty="0" smtClean="0"/>
              <a:t> #K.</a:t>
            </a:r>
            <a:r>
              <a:rPr lang="ru-RU" sz="3200" b="1" dirty="0" smtClean="0"/>
              <a:t>2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7448" y="4595644"/>
            <a:ext cx="9937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Воспользуйтесь заготовкой: </a:t>
            </a:r>
            <a:r>
              <a:rPr lang="en-US" sz="2400" b="1" i="1" dirty="0">
                <a:solidFill>
                  <a:srgbClr val="0070C0"/>
                </a:solidFill>
              </a:rPr>
              <a:t>./</a:t>
            </a:r>
            <a:r>
              <a:rPr lang="en-US" sz="2400" b="1" i="1" dirty="0" smtClean="0">
                <a:solidFill>
                  <a:srgbClr val="0070C0"/>
                </a:solidFill>
              </a:rPr>
              <a:t>homework/hw_k2.html</a:t>
            </a:r>
            <a:r>
              <a:rPr lang="ru-RU" sz="2400" i="1" dirty="0" smtClean="0"/>
              <a:t> и сделайте </a:t>
            </a:r>
            <a:r>
              <a:rPr lang="en-US" sz="2400" i="1" dirty="0"/>
              <a:t>Paint </a:t>
            </a:r>
            <a:r>
              <a:rPr lang="ru-RU" sz="2400" i="1" dirty="0"/>
              <a:t>настраиваемым, т.е</a:t>
            </a:r>
            <a:r>
              <a:rPr lang="ru-RU" sz="2400" i="1" dirty="0" smtClean="0"/>
              <a:t>. необходимо </a:t>
            </a:r>
            <a:r>
              <a:rPr lang="ru-RU" sz="2400" i="1" dirty="0"/>
              <a:t>сделать чтобы пользователь мог выбрать цвет линии и толщину линии.</a:t>
            </a:r>
            <a:r>
              <a:rPr lang="en-US" sz="2400" i="1" dirty="0"/>
              <a:t> </a:t>
            </a:r>
            <a:r>
              <a:rPr lang="ru-RU" sz="2400" i="1" dirty="0"/>
              <a:t>Например как </a:t>
            </a:r>
            <a:r>
              <a:rPr lang="ru-RU" sz="2400" i="1" dirty="0" smtClean="0"/>
              <a:t>в примере</a:t>
            </a:r>
            <a:r>
              <a:rPr lang="en-US" sz="2400" i="1" dirty="0" smtClean="0"/>
              <a:t>: </a:t>
            </a:r>
            <a:r>
              <a:rPr lang="en-US" sz="2400" b="1" i="1" dirty="0">
                <a:solidFill>
                  <a:srgbClr val="0070C0"/>
                </a:solidFill>
              </a:rPr>
              <a:t>./homework/hw_k2_demo.html</a:t>
            </a:r>
            <a:endParaRPr lang="ru-RU" sz="2400" b="1" i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88" y="959327"/>
            <a:ext cx="4450624" cy="345070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1944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736" y="404664"/>
            <a:ext cx="6516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При решении </a:t>
            </a:r>
            <a:r>
              <a:rPr lang="ru-RU" sz="3200" b="1" dirty="0" smtClean="0"/>
              <a:t>ДЗ </a:t>
            </a:r>
            <a:r>
              <a:rPr lang="en-US" sz="3200" b="1" dirty="0" smtClean="0"/>
              <a:t>#K.2</a:t>
            </a:r>
            <a:r>
              <a:rPr lang="ru-RU" sz="3200" b="1" dirty="0" smtClean="0"/>
              <a:t> </a:t>
            </a:r>
            <a:r>
              <a:rPr lang="ru-RU" sz="3200" b="1" dirty="0"/>
              <a:t>вам поможет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59596" y="5157192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hlinkClick r:id="rId2"/>
              </a:rPr>
              <a:t>http://www.williammalone.com/articles/create-html5-canvas-javascript-drawing-app/</a:t>
            </a:r>
            <a:endParaRPr lang="ru-RU" sz="2400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925" y="1412776"/>
            <a:ext cx="7336151" cy="337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Руководство по работе с </a:t>
            </a:r>
            <a:r>
              <a:rPr lang="en-US" sz="6000" dirty="0"/>
              <a:t>Google Maps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3853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3592" y="260649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Руководство по работе с </a:t>
            </a:r>
            <a:r>
              <a:rPr lang="en-US" sz="3200" b="1" dirty="0"/>
              <a:t>Google Maps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3" y="1052736"/>
            <a:ext cx="6784497" cy="309634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2910846" y="4869161"/>
            <a:ext cx="6624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3"/>
              </a:rPr>
              <a:t>https://developers.google.com/maps/documentation/javascript/tutorial?hl=ru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521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Google Maps</a:t>
            </a:r>
            <a:r>
              <a:rPr lang="ru-RU" sz="6000" dirty="0"/>
              <a:t> </a:t>
            </a:r>
          </a:p>
          <a:p>
            <a:pPr algn="ctr"/>
            <a:r>
              <a:rPr lang="ru-RU" sz="6000" dirty="0"/>
              <a:t>в теории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9082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9576" y="374645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Чем нам могут помочь карты от </a:t>
            </a:r>
            <a:r>
              <a:rPr lang="en-US" sz="3200" b="1" dirty="0"/>
              <a:t>Google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584" y="1340768"/>
            <a:ext cx="77048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2200" i="1" dirty="0"/>
              <a:t>Размещение карты на странице (выбор отображаемого места</a:t>
            </a:r>
            <a:r>
              <a:rPr lang="en-US" sz="2200" i="1" dirty="0"/>
              <a:t>,</a:t>
            </a:r>
            <a:r>
              <a:rPr lang="ru-RU" sz="2200" i="1" dirty="0"/>
              <a:t> масштаба</a:t>
            </a:r>
            <a:r>
              <a:rPr lang="en-US" sz="2200" i="1" dirty="0"/>
              <a:t>, </a:t>
            </a:r>
            <a:r>
              <a:rPr lang="ru-RU" sz="2200" i="1" dirty="0"/>
              <a:t>типа карты и т.п.);</a:t>
            </a:r>
          </a:p>
          <a:p>
            <a:pPr marL="342900" indent="-342900" algn="just">
              <a:buAutoNum type="arabicPeriod"/>
            </a:pPr>
            <a:endParaRPr lang="ru-RU" sz="2200" i="1" dirty="0"/>
          </a:p>
          <a:p>
            <a:pPr marL="342900" indent="-342900" algn="just">
              <a:buAutoNum type="arabicPeriod"/>
            </a:pPr>
            <a:r>
              <a:rPr lang="ru-RU" sz="2200" i="1" dirty="0"/>
              <a:t>Установка маркеров (со своими иконками) на карте;</a:t>
            </a:r>
          </a:p>
          <a:p>
            <a:pPr marL="342900" indent="-342900" algn="just">
              <a:buAutoNum type="arabicPeriod"/>
            </a:pPr>
            <a:endParaRPr lang="ru-RU" sz="2200" i="1" dirty="0"/>
          </a:p>
          <a:p>
            <a:pPr marL="342900" indent="-342900" algn="just">
              <a:buAutoNum type="arabicPeriod"/>
            </a:pPr>
            <a:r>
              <a:rPr lang="ru-RU" sz="2200" i="1" dirty="0"/>
              <a:t>Размещение информационных окон (и обработка событий на карте);</a:t>
            </a:r>
          </a:p>
          <a:p>
            <a:pPr marL="342900" indent="-342900" algn="just">
              <a:buAutoNum type="arabicPeriod"/>
            </a:pPr>
            <a:endParaRPr lang="ru-RU" sz="2200" i="1" dirty="0"/>
          </a:p>
          <a:p>
            <a:pPr marL="342900" indent="-342900" algn="just">
              <a:buFontTx/>
              <a:buAutoNum type="arabicPeriod"/>
            </a:pPr>
            <a:r>
              <a:rPr lang="ru-RU" sz="2200" i="1" dirty="0"/>
              <a:t>Расчёт расстояния между точками;</a:t>
            </a:r>
          </a:p>
          <a:p>
            <a:pPr marL="342900" indent="-342900" algn="just">
              <a:buFontTx/>
              <a:buAutoNum type="arabicPeriod"/>
            </a:pPr>
            <a:endParaRPr lang="ru-RU" sz="2200" i="1" dirty="0"/>
          </a:p>
          <a:p>
            <a:pPr marL="342900" indent="-342900" algn="just">
              <a:buFontTx/>
              <a:buAutoNum type="arabicPeriod"/>
            </a:pPr>
            <a:r>
              <a:rPr lang="ru-RU" sz="2200" i="1" dirty="0"/>
              <a:t>Рисование на карте;</a:t>
            </a:r>
          </a:p>
          <a:p>
            <a:pPr marL="342900" indent="-342900" algn="just">
              <a:buAutoNum type="arabicPeriod"/>
            </a:pPr>
            <a:endParaRPr lang="ru-RU" sz="2200" i="1" dirty="0"/>
          </a:p>
          <a:p>
            <a:pPr marL="342900" indent="-342900" algn="just">
              <a:buAutoNum type="arabicPeriod"/>
            </a:pPr>
            <a:r>
              <a:rPr lang="ru-RU" sz="2200" i="1" dirty="0"/>
              <a:t>Построение маршрута между двумя точками (на основе </a:t>
            </a:r>
            <a:r>
              <a:rPr lang="en-US" sz="2200" i="1" dirty="0"/>
              <a:t>google </a:t>
            </a:r>
            <a:r>
              <a:rPr lang="ru-RU" sz="2200" i="1" dirty="0"/>
              <a:t>навигатора);</a:t>
            </a:r>
          </a:p>
        </p:txBody>
      </p:sp>
    </p:spTree>
    <p:extLst>
      <p:ext uri="{BB962C8B-B14F-4D97-AF65-F5344CB8AC3E}">
        <p14:creationId xmlns:p14="http://schemas.microsoft.com/office/powerpoint/2010/main" val="15977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9576" y="116633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Координаты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m-globe.ru/images2/pi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722460"/>
            <a:ext cx="5328592" cy="220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72064" y="2977445"/>
            <a:ext cx="2567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dirty="0"/>
              <a:t>Долгота = </a:t>
            </a:r>
            <a:r>
              <a:rPr lang="en-US" sz="2000" b="1" i="1" dirty="0"/>
              <a:t>Longitude </a:t>
            </a:r>
            <a:endParaRPr lang="ru-RU" sz="2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143673" y="2972452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dirty="0"/>
              <a:t>Широта = </a:t>
            </a:r>
            <a:r>
              <a:rPr lang="en-US" sz="2000" b="1" i="1" dirty="0"/>
              <a:t>Latitude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4437113"/>
            <a:ext cx="8496944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2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google.maps.LatLng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48.47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35.05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1544" y="3543399"/>
            <a:ext cx="7992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100" i="1" dirty="0"/>
              <a:t>Для задания координат в </a:t>
            </a:r>
            <a:r>
              <a:rPr lang="en-US" sz="2100" i="1" dirty="0"/>
              <a:t>Google Maps </a:t>
            </a:r>
            <a:r>
              <a:rPr lang="ru-RU" sz="2100" i="1" dirty="0"/>
              <a:t>используется специальный объект, который можно создать при помощи конструктора: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5415608"/>
            <a:ext cx="849694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= { 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: 48.47, 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lng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: 35.05 };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544" y="4941169"/>
            <a:ext cx="7848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i="1" dirty="0"/>
              <a:t>В некоторых случаях хватит и подобного: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063552" y="3451506"/>
            <a:ext cx="7776864" cy="10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8475</TotalTime>
  <Words>1031</Words>
  <Application>Microsoft Office PowerPoint</Application>
  <PresentationFormat>Широкоэкранный</PresentationFormat>
  <Paragraphs>160</Paragraphs>
  <Slides>44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 New</vt:lpstr>
      <vt:lpstr>Trebuchet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Анатолий Кигель</cp:lastModifiedBy>
  <cp:revision>1120</cp:revision>
  <dcterms:created xsi:type="dcterms:W3CDTF">2014-11-20T09:08:59Z</dcterms:created>
  <dcterms:modified xsi:type="dcterms:W3CDTF">2019-01-18T10:20:58Z</dcterms:modified>
</cp:coreProperties>
</file>