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7" r:id="rId3"/>
    <p:sldId id="257" r:id="rId4"/>
    <p:sldId id="258" r:id="rId5"/>
    <p:sldId id="268" r:id="rId6"/>
    <p:sldId id="269" r:id="rId7"/>
    <p:sldId id="263" r:id="rId8"/>
    <p:sldId id="261" r:id="rId9"/>
    <p:sldId id="262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34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9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93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91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3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1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84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2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27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5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7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98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1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7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8969-A8B3-466B-B1C7-92B8512B5EC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E3A4C75-52C8-4F96-B50B-AB6193E60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7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C4F6D-73CE-4ED7-88EA-A1798FECD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Bahnschrift SemiBold Condensed" panose="020B0502040204020203" pitchFamily="34" charset="0"/>
              </a:rPr>
              <a:t>Исследование рынка заведений общественного питания в Москве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01AEC2-152A-447E-A5C1-5FE6BDC95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Bahnschrift SemiLight Condensed" panose="020B0502040204020203" pitchFamily="34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48546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2F51-5AA3-44D7-A09F-781FE5B8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13100" cy="1320800"/>
          </a:xfrm>
        </p:spPr>
        <p:txBody>
          <a:bodyPr>
            <a:normAutofit/>
          </a:bodyPr>
          <a:lstStyle/>
          <a:p>
            <a:r>
              <a:rPr lang="ru-RU" sz="4000" b="1" dirty="0"/>
              <a:t>Отображение всех заведений на карте</a:t>
            </a:r>
            <a:endParaRPr lang="ru-RU" sz="40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1A783F3-59EC-44A0-A60B-C4759E9FD79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68" y="1930400"/>
            <a:ext cx="7560000" cy="43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C7DC789-873F-4BA2-9CA7-6CD53D68057E}"/>
              </a:ext>
            </a:extLst>
          </p:cNvPr>
          <p:cNvSpPr txBox="1"/>
          <p:nvPr/>
        </p:nvSpPr>
        <p:spPr>
          <a:xfrm>
            <a:off x="9274002" y="3628735"/>
            <a:ext cx="2007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Bahnschrift SemiLight Condensed" panose="020B0502040204020203" pitchFamily="34" charset="0"/>
              </a:rPr>
              <a:t>На карте отмечено более 8-ми тысяч заведений.</a:t>
            </a:r>
          </a:p>
        </p:txBody>
      </p:sp>
    </p:spTree>
    <p:extLst>
      <p:ext uri="{BB962C8B-B14F-4D97-AF65-F5344CB8AC3E}">
        <p14:creationId xmlns:p14="http://schemas.microsoft.com/office/powerpoint/2010/main" val="236786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2F51-5AA3-44D7-A09F-781FE5B8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44106" cy="1320800"/>
          </a:xfrm>
        </p:spPr>
        <p:txBody>
          <a:bodyPr>
            <a:normAutofit/>
          </a:bodyPr>
          <a:lstStyle/>
          <a:p>
            <a:r>
              <a:rPr lang="ru-RU" sz="4000" b="1" dirty="0"/>
              <a:t>Топ-15 улиц по количеству заведений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A9FED28B-DE16-4B50-9BF4-194287FD95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2" y="1930400"/>
            <a:ext cx="5760000" cy="32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DFD1CB-A7B1-41DD-A3DC-81401872E9F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05" y="1930400"/>
            <a:ext cx="5760000" cy="32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A71F72-DBB6-4FD1-9D71-6B36E0732637}"/>
              </a:ext>
            </a:extLst>
          </p:cNvPr>
          <p:cNvSpPr txBox="1"/>
          <p:nvPr/>
        </p:nvSpPr>
        <p:spPr>
          <a:xfrm>
            <a:off x="3137703" y="5602069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Bahnschrift SemiLight Condensed" panose="020B0502040204020203" pitchFamily="34" charset="0"/>
              </a:rPr>
              <a:t>Топ улиц по количеству заведений занимают проспект Мира, Профсоюзная улица и проспект Вернадского - 183, 122 и 108 заведений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313550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2F51-5AA3-44D7-A09F-781FE5B8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/>
              <a:t>Фоновая картограмма с медианами средних чеков для каждого района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4B2E39-90A0-44B0-B96D-23D2B7D676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68" y="1928400"/>
            <a:ext cx="7560000" cy="43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99AF0-DB97-4CF5-8018-01F2C4F53483}"/>
              </a:ext>
            </a:extLst>
          </p:cNvPr>
          <p:cNvSpPr txBox="1"/>
          <p:nvPr/>
        </p:nvSpPr>
        <p:spPr>
          <a:xfrm>
            <a:off x="9274002" y="2380240"/>
            <a:ext cx="24504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Bahnschrift SemiLight Condensed" panose="020B0502040204020203" pitchFamily="34" charset="0"/>
              </a:rPr>
              <a:t>Самые большие медианы средних чеков находятся в заведениях, расположенных в Центральном административном округе - 1112 рублей. Следом идет Западный административный округ и Северный административный округ - 1029 и 873 рубля соответственно.</a:t>
            </a:r>
          </a:p>
        </p:txBody>
      </p:sp>
    </p:spTree>
    <p:extLst>
      <p:ext uri="{BB962C8B-B14F-4D97-AF65-F5344CB8AC3E}">
        <p14:creationId xmlns:p14="http://schemas.microsoft.com/office/powerpoint/2010/main" val="219850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D550C-2FE7-4D5B-B0BF-0BEA327E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29F982-5B73-481B-B83F-A2826FA7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Стоит рассматривать открытие заведений с минимальной конкуренцией, например булочные. Самые большие средние чеки у булочных, находящихся в центральном районе - 1237 рублей.</a:t>
            </a:r>
            <a:endParaRPr lang="ru-RU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F814-99E3-4C8A-BD80-39D03620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ahnschrift SemiBold Condensed" panose="020B0502040204020203" pitchFamily="34" charset="0"/>
              </a:rPr>
              <a:t>Общие выводы по исследованию: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656BE-233E-4B2D-8B7C-E4C79B30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в датасете преобладают кафе, рестораны и кофейни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топ-3 по количеству мест занимают бары и пабы - в среднем 124 места, рестораны - 121 место и кофейни - 111 мест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доля несетевых заведений равна 61.8 %, тогда как на сетевые заведения приходится лишь 38.2 %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чаще всего сетевыми заведениями являются кафе, рестораны и кофейни - количество в каждой группе превышает 700 заведений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самой популярной сетью является Шоколадница - на долю этой кофейни приходится 120 заведений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самое большое количество компаний расположены в Центральном административном округе, а наименьшая конкуренция в Северо-Западном административном округе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рейтинг заведений, находящихся в центре выше, чем в заведениях на периферии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топ улиц по количеству заведений занимают проспект Мира, Профсоюзная улица и проспект Вернадского - 183, 122 и 108 заведений соответственно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улиц, на которых находится по одному заведению, в Москве 455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самые большие медианы средних чеков находятся в заведениях, расположенных в Центральном административном округе - 1112 рублей</a:t>
            </a:r>
          </a:p>
        </p:txBody>
      </p:sp>
    </p:spTree>
    <p:extLst>
      <p:ext uri="{BB962C8B-B14F-4D97-AF65-F5344CB8AC3E}">
        <p14:creationId xmlns:p14="http://schemas.microsoft.com/office/powerpoint/2010/main" val="24629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4C742-3EE3-4B6F-9516-BB479685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Bahnschrift SemiBold Condensed" panose="020B0502040204020203" pitchFamily="34" charset="0"/>
              </a:rPr>
              <a:t>Категории заведений, представленные в данных</a:t>
            </a:r>
            <a:endParaRPr lang="ru-RU" sz="4000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8F1562-A8E2-483F-8FA2-9F447138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90" y="1930400"/>
            <a:ext cx="6931276" cy="4320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98B8D-ED58-47F3-883C-C0F7072AE367}"/>
              </a:ext>
            </a:extLst>
          </p:cNvPr>
          <p:cNvSpPr txBox="1"/>
          <p:nvPr/>
        </p:nvSpPr>
        <p:spPr>
          <a:xfrm>
            <a:off x="518068" y="3251200"/>
            <a:ext cx="42928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Больше всего в датафрейме представлено кафе (2377), ресторанов (2020) и кофеен (1413). За ними идут бары и пабы (760), пиццерии (633), рестораны быстрого питания (602), столовые (315) и булочные (256).</a:t>
            </a:r>
            <a:endParaRPr lang="ru-RU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9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B11AF-234A-4FB7-99A4-9542ED97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Bahnschrift SemiBold Condensed" panose="020B0502040204020203" pitchFamily="34" charset="0"/>
              </a:rPr>
              <a:t>Количество посадочных мест</a:t>
            </a:r>
            <a:endParaRPr lang="ru-RU" sz="4000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058A99-221A-4F96-80B4-DFF017A17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4" r="16860"/>
          <a:stretch/>
        </p:blipFill>
        <p:spPr>
          <a:xfrm>
            <a:off x="542581" y="1391721"/>
            <a:ext cx="5492671" cy="3203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656213-2778-4C07-BD6F-3A1F011F0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6" r="17768"/>
          <a:stretch/>
        </p:blipFill>
        <p:spPr>
          <a:xfrm>
            <a:off x="6156749" y="2566094"/>
            <a:ext cx="5492670" cy="3219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06C612-150C-495E-B555-40BC865DD4A4}"/>
              </a:ext>
            </a:extLst>
          </p:cNvPr>
          <p:cNvSpPr txBox="1"/>
          <p:nvPr/>
        </p:nvSpPr>
        <p:spPr>
          <a:xfrm>
            <a:off x="542581" y="4706284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Bahnschrift SemiLight Condensed" panose="020B0502040204020203" pitchFamily="34" charset="0"/>
              </a:rPr>
              <a:t>В среднем в барах больше мест, чем во всех остальных заведениях. Но, учитывая единичные случаи выбросов, стоит опираться на медиану, и в этом случае лидирующую позицию уже занимают рестораны.</a:t>
            </a:r>
          </a:p>
          <a:p>
            <a:endParaRPr lang="ru-RU" dirty="0">
              <a:latin typeface="Bahnschrift SemiLight Condensed" panose="020B0502040204020203" pitchFamily="34" charset="0"/>
            </a:endParaRPr>
          </a:p>
          <a:p>
            <a:r>
              <a:rPr lang="ru-RU" dirty="0">
                <a:latin typeface="Bahnschrift SemiLight Condensed" panose="020B0502040204020203" pitchFamily="34" charset="0"/>
              </a:rPr>
              <a:t>Топ-3 по количеству мест занимают бары и пабы - в среднем 124 места, рестораны - 121 место и кофейни - 111 мест.</a:t>
            </a:r>
          </a:p>
        </p:txBody>
      </p:sp>
    </p:spTree>
    <p:extLst>
      <p:ext uri="{BB962C8B-B14F-4D97-AF65-F5344CB8AC3E}">
        <p14:creationId xmlns:p14="http://schemas.microsoft.com/office/powerpoint/2010/main" val="22747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FB137-A990-490B-86DB-FFC1C86D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Bahnschrift SemiBold Condensed" panose="020B0502040204020203" pitchFamily="34" charset="0"/>
              </a:rPr>
              <a:t>Соотношение сетевых и несетевых заведений</a:t>
            </a:r>
            <a:endParaRPr lang="ru-RU" sz="4000" dirty="0">
              <a:latin typeface="Bahnschrift SemiBold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872246-5411-427E-85CB-DD198CB9455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48" r="8864"/>
          <a:stretch/>
        </p:blipFill>
        <p:spPr>
          <a:xfrm>
            <a:off x="5034666" y="1928400"/>
            <a:ext cx="6480000" cy="43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000CA7E-2807-4376-98EF-5E8C05A3E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980404"/>
            <a:ext cx="3954609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  <a:cs typeface="Courier New" panose="02070309020205020404" pitchFamily="49" charset="0"/>
              </a:rPr>
              <a:t>Общее количество заведений: 8376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  <a:cs typeface="Courier New" panose="02070309020205020404" pitchFamily="49" charset="0"/>
              </a:rPr>
              <a:t>Количество несетевых заведений: 5174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  <a:cs typeface="Courier New" panose="02070309020205020404" pitchFamily="49" charset="0"/>
              </a:rPr>
              <a:t>Количество сетевых заведений: 3202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  <a:cs typeface="Courier New" panose="02070309020205020404" pitchFamily="49" charset="0"/>
              </a:rPr>
              <a:t>Доля несетевых заведений равна 61.77 %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  <a:cs typeface="Courier New" panose="02070309020205020404" pitchFamily="49" charset="0"/>
              </a:rPr>
              <a:t>Доля сетевых заведений равна 38.23 %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Condensed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chemeClr val="tx1"/>
              </a:solidFill>
              <a:latin typeface="Bahnschrift SemiLigh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Condensed" panose="020B0502040204020203" pitchFamily="34" charset="0"/>
              </a:rPr>
              <a:t>Несетевые заведения преобладают над сетевыми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 Condensed" panose="020B0502040204020203" pitchFamily="34" charset="0"/>
              </a:rPr>
              <a:t>в пропорции 2 к 1.</a:t>
            </a:r>
          </a:p>
        </p:txBody>
      </p:sp>
    </p:spTree>
    <p:extLst>
      <p:ext uri="{BB962C8B-B14F-4D97-AF65-F5344CB8AC3E}">
        <p14:creationId xmlns:p14="http://schemas.microsoft.com/office/powerpoint/2010/main" val="415708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C9C39-7014-468A-9E6A-73DF0F80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Bahnschrift SemiBold Condensed" panose="020B0502040204020203" pitchFamily="34" charset="0"/>
              </a:rPr>
              <a:t>Категории заведений, которые чаще являются сетевыми</a:t>
            </a:r>
            <a:endParaRPr lang="ru-RU" sz="4000" dirty="0">
              <a:latin typeface="Bahnschrift SemiBold Condensed" panose="020B0502040204020203" pitchFamily="34" charset="0"/>
            </a:endParaRP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027FDC3E-7F94-42B3-ADD8-7A7F0B78A17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66" y="1958236"/>
            <a:ext cx="6091200" cy="43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946849E-9989-4A2C-9219-FE7492C85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656571"/>
            <a:ext cx="5819719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Чаще всего сетевыми заведениями являются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  <a:cs typeface="Courier New" panose="02070309020205020404" pitchFamily="49" charset="0"/>
              </a:rPr>
              <a:t>кафе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,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  <a:cs typeface="Courier New" panose="02070309020205020404" pitchFamily="49" charset="0"/>
              </a:rPr>
              <a:t>рестораны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 и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  <a:cs typeface="Courier New" panose="02070309020205020404" pitchFamily="49" charset="0"/>
              </a:rPr>
              <a:t>кофейни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 - количество в каждой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группе превышает 700 заведений.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4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1B095-D17A-44FB-B587-9CFAD4B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32066" cy="13208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ahnschrift SemiBold Condensed" panose="020B0502040204020203" pitchFamily="34" charset="0"/>
              </a:rPr>
              <a:t>Топ-15 популярных сетей в Москве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775BB4-3B33-4F10-B072-4B8E2721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2" y="1444361"/>
            <a:ext cx="5628085" cy="3579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FBB410-6CC0-49B4-BF1B-3E07FCC99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5666" y="2593151"/>
            <a:ext cx="5969000" cy="3732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EC71E3-4579-4B5D-B833-6EA4F9ED0A19}"/>
              </a:ext>
            </a:extLst>
          </p:cNvPr>
          <p:cNvSpPr txBox="1"/>
          <p:nvPr/>
        </p:nvSpPr>
        <p:spPr>
          <a:xfrm>
            <a:off x="677334" y="5674267"/>
            <a:ext cx="7230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Bahnschrift SemiLight Condensed" panose="020B0502040204020203" pitchFamily="34" charset="0"/>
              </a:rPr>
              <a:t>Шоколадница является самой массовой сетью, потому что она не является </a:t>
            </a:r>
          </a:p>
          <a:p>
            <a:r>
              <a:rPr lang="ru-RU" dirty="0">
                <a:latin typeface="Bahnschrift SemiLight Condensed" panose="020B0502040204020203" pitchFamily="34" charset="0"/>
              </a:rPr>
              <a:t>очень дорогой.</a:t>
            </a:r>
          </a:p>
        </p:txBody>
      </p:sp>
    </p:spTree>
    <p:extLst>
      <p:ext uri="{BB962C8B-B14F-4D97-AF65-F5344CB8AC3E}">
        <p14:creationId xmlns:p14="http://schemas.microsoft.com/office/powerpoint/2010/main" val="183796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69241-DB0C-4011-9492-097E50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ahnschrift SemiBold Condensed" panose="020B0502040204020203" pitchFamily="34" charset="0"/>
              </a:rPr>
              <a:t>Общее количество заведений каждой категории по районам</a:t>
            </a:r>
            <a:endParaRPr lang="ru-RU" sz="4000" dirty="0">
              <a:latin typeface="Bahnschrift SemiBold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39A2BE-C281-436E-A1CD-51F66B4E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50" y="1930400"/>
            <a:ext cx="7837815" cy="4119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69150-FF48-464F-86D1-1164B4513ACC}"/>
              </a:ext>
            </a:extLst>
          </p:cNvPr>
          <p:cNvSpPr txBox="1"/>
          <p:nvPr/>
        </p:nvSpPr>
        <p:spPr>
          <a:xfrm>
            <a:off x="677334" y="3113018"/>
            <a:ext cx="30824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Bahnschrift SemiLight Condensed" panose="020B0502040204020203" pitchFamily="34" charset="0"/>
              </a:rPr>
              <a:t>С</a:t>
            </a:r>
            <a:r>
              <a:rPr lang="ru-RU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амое большое количество компаний расположено в Центральном административном округе. </a:t>
            </a:r>
          </a:p>
          <a:p>
            <a:endParaRPr lang="ru-RU" dirty="0">
              <a:solidFill>
                <a:srgbClr val="000000"/>
              </a:solidFill>
              <a:latin typeface="Bahnschrift SemiLight Condensed" panose="020B0502040204020203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Bahnschrift SemiLight Condensed" panose="020B0502040204020203" pitchFamily="34" charset="0"/>
              </a:rPr>
              <a:t>Наименьшая конкуренция в Северо-Западном административном округе.</a:t>
            </a:r>
            <a:endParaRPr lang="ru-RU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7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D3135-7205-4EA5-B978-E581EC9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/>
              <a:t>Распределение средних рейтингов по категориям заведений</a:t>
            </a:r>
            <a:endParaRPr lang="ru-RU" sz="4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98B716-A472-495E-AD55-7C5D9BF648C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68" y="1930400"/>
            <a:ext cx="7560000" cy="43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268A8B-5497-4739-89B5-BB63CD677492}"/>
              </a:ext>
            </a:extLst>
          </p:cNvPr>
          <p:cNvSpPr txBox="1"/>
          <p:nvPr/>
        </p:nvSpPr>
        <p:spPr>
          <a:xfrm>
            <a:off x="9274002" y="3490235"/>
            <a:ext cx="20838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Bahnschrift SemiLight Condensed" panose="020B0502040204020203" pitchFamily="34" charset="0"/>
              </a:rPr>
              <a:t>Рейтинг заведений, находящихся в центре, выше, чем в заведениях на периферии.</a:t>
            </a:r>
          </a:p>
        </p:txBody>
      </p:sp>
    </p:spTree>
    <p:extLst>
      <p:ext uri="{BB962C8B-B14F-4D97-AF65-F5344CB8AC3E}">
        <p14:creationId xmlns:p14="http://schemas.microsoft.com/office/powerpoint/2010/main" val="40413707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151</TotalTime>
  <Words>530</Words>
  <Application>Microsoft Office PowerPoint</Application>
  <PresentationFormat>Широкоэкранный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Bahnschrift SemiBold Condensed</vt:lpstr>
      <vt:lpstr>Bahnschrift SemiLight Condensed</vt:lpstr>
      <vt:lpstr>Trebuchet MS</vt:lpstr>
      <vt:lpstr>Wingdings 3</vt:lpstr>
      <vt:lpstr>Аспект</vt:lpstr>
      <vt:lpstr>Исследование рынка заведений общественного питания в Москве</vt:lpstr>
      <vt:lpstr>Общие выводы по исследованию:</vt:lpstr>
      <vt:lpstr>Категории заведений, представленные в данных</vt:lpstr>
      <vt:lpstr>Количество посадочных мест</vt:lpstr>
      <vt:lpstr>Соотношение сетевых и несетевых заведений</vt:lpstr>
      <vt:lpstr>Категории заведений, которые чаще являются сетевыми</vt:lpstr>
      <vt:lpstr>Топ-15 популярных сетей в Москве</vt:lpstr>
      <vt:lpstr>Общее количество заведений каждой категории по районам</vt:lpstr>
      <vt:lpstr>Распределение средних рейтингов по категориям заведений</vt:lpstr>
      <vt:lpstr>Отображение всех заведений на карте</vt:lpstr>
      <vt:lpstr>Топ-15 улиц по количеству заведений</vt:lpstr>
      <vt:lpstr>Фоновая картограмма с медианами средних чеков для каждого района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заведений общественного питания в Москве</dc:title>
  <dc:creator>Иисус Христосович</dc:creator>
  <cp:lastModifiedBy>Иисус Христосович</cp:lastModifiedBy>
  <cp:revision>12</cp:revision>
  <dcterms:created xsi:type="dcterms:W3CDTF">2023-03-08T13:33:47Z</dcterms:created>
  <dcterms:modified xsi:type="dcterms:W3CDTF">2023-04-14T11:17:29Z</dcterms:modified>
</cp:coreProperties>
</file>