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18"/>
  </p:notesMasterIdLst>
  <p:sldIdLst>
    <p:sldId id="256" r:id="rId2"/>
    <p:sldId id="275" r:id="rId3"/>
    <p:sldId id="274" r:id="rId4"/>
    <p:sldId id="265" r:id="rId5"/>
    <p:sldId id="263" r:id="rId6"/>
    <p:sldId id="266" r:id="rId7"/>
    <p:sldId id="257" r:id="rId8"/>
    <p:sldId id="258" r:id="rId9"/>
    <p:sldId id="259" r:id="rId10"/>
    <p:sldId id="260" r:id="rId11"/>
    <p:sldId id="269" r:id="rId12"/>
    <p:sldId id="270" r:id="rId13"/>
    <p:sldId id="271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3EA13A3-CB76-4F3F-9906-831AC7BDB641}">
          <p14:sldIdLst>
            <p14:sldId id="256"/>
          </p14:sldIdLst>
        </p14:section>
        <p14:section name="Оглавление" id="{11F95142-CD22-4AFF-ADEB-9B340D777D52}">
          <p14:sldIdLst>
            <p14:sldId id="275"/>
          </p14:sldIdLst>
        </p14:section>
        <p14:section name="Выводы" id="{E9E31D5E-5BD8-4917-86C4-7112F3F24731}">
          <p14:sldIdLst>
            <p14:sldId id="274"/>
          </p14:sldIdLst>
        </p14:section>
        <p14:section name="Цель исследования" id="{53939E94-D4AC-45FF-8890-26C3B9A8C7DA}">
          <p14:sldIdLst>
            <p14:sldId id="265"/>
          </p14:sldIdLst>
        </p14:section>
        <p14:section name="Краткая информация" id="{240CD4A7-FC03-4B39-9879-37D9CE2748FE}">
          <p14:sldIdLst>
            <p14:sldId id="263"/>
          </p14:sldIdLst>
        </p14:section>
        <p14:section name="Количество построек на каждого пользователя" id="{DCFCA280-54E9-440D-A6CD-7D6EC637D6CD}">
          <p14:sldIdLst>
            <p14:sldId id="266"/>
          </p14:sldIdLst>
        </p14:section>
        <p14:section name="Процентное соотношение топ-10 групп по количеству пользователей" id="{1DC215CC-B509-4AD3-8C08-BE0BD77B8EA4}">
          <p14:sldIdLst>
            <p14:sldId id="257"/>
          </p14:sldIdLst>
        </p14:section>
        <p14:section name="Среднее количество построек на пользователя с разделением по каналам" id="{995D18A0-1408-48FF-ADD9-61E74F62776B}">
          <p14:sldIdLst>
            <p14:sldId id="258"/>
          </p14:sldIdLst>
        </p14:section>
        <p14:section name="Количество пользователей, привлеченных из каждого источника" id="{55D151A2-35B2-4EFC-B944-0DBE7CEC8F58}">
          <p14:sldIdLst>
            <p14:sldId id="259"/>
          </p14:sldIdLst>
        </p14:section>
        <p14:section name="Средняя цена привлечения с разбивкой по источникам" id="{397A46CF-D9BF-45F4-938D-2B5CCAB353A1}">
          <p14:sldIdLst>
            <p14:sldId id="260"/>
          </p14:sldIdLst>
        </p14:section>
        <p14:section name="Средняя цена привлечения с разбивкой по датам" id="{9A3E96F9-B295-4652-A2F5-E72AC130506A}">
          <p14:sldIdLst>
            <p14:sldId id="269"/>
          </p14:sldIdLst>
        </p14:section>
        <p14:section name="Средняя цена привлечения с разбивкой по датам в разрезе рекламных источников" id="{A9AC3941-4D62-4EE5-993C-77E65DCF9637}">
          <p14:sldIdLst>
            <p14:sldId id="270"/>
          </p14:sldIdLst>
        </p14:section>
        <p14:section name="Пользователи, строящие больше построек" id="{91B4C471-B979-4906-ABF8-E40A95FE37B0}">
          <p14:sldIdLst>
            <p14:sldId id="271"/>
          </p14:sldIdLst>
        </p14:section>
        <p14:section name="Процентное соотношение привлеченных пользователей" id="{5E28355F-117D-434A-B58B-1670C5390868}">
          <p14:sldIdLst>
            <p14:sldId id="272"/>
          </p14:sldIdLst>
        </p14:section>
        <p14:section name="Приоритизация источников привлечения" id="{A5E7348B-621D-474C-8862-7CF0B9905FB0}">
          <p14:sldIdLst>
            <p14:sldId id="273"/>
          </p14:sldIdLst>
        </p14:section>
        <p14:section name="Рекомендации" id="{3FC85471-78F8-4095-985C-1C84DBD04A34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715B4-A81E-4076-920D-7BCA0E08432C}" type="datetimeFigureOut">
              <a:rPr lang="ru-RU" smtClean="0"/>
              <a:t>03.05.2023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35627-AB8B-4785-A5CF-BF2099FDC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6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C06968-B5D8-43CA-A81A-6254ABAAB450}" type="datetime1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739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E36-FBDB-4ACA-93A9-3980D4A5106F}" type="datetime1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2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F1AC-A2CE-4D25-B3CC-0BDAFAA2275C}" type="datetime1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A46-1C45-498A-9AB2-0DEFBB1937DC}" type="datetime1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00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7BA4F-263F-4E78-9195-6D3B1ED92DB4}" type="datetime1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310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6F52-BD23-4C09-97FB-DB3927E06AFA}" type="datetime1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F39-E0EB-4EFD-8CC9-67CC8F28927F}" type="datetime1">
              <a:rPr lang="ru-RU" smtClean="0"/>
              <a:t>03.05.2023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4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62B5-7DFD-47FE-9515-71367203FB5B}" type="datetime1">
              <a:rPr lang="ru-RU" smtClean="0"/>
              <a:t>03.05.2023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3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260F-9D63-45A8-A74A-C122F36E7DE8}" type="datetime1">
              <a:rPr lang="ru-RU" smtClean="0"/>
              <a:t>03.05.2023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81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49BEC2-3570-42C5-A437-6F859955EB56}" type="datetime1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38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CCBA56-EB2F-4F84-A943-1498EBB1E6DE}" type="datetime1">
              <a:rPr lang="ru-RU" smtClean="0"/>
              <a:t>03.05.2023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53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FADB59-536D-43AD-B8B1-C86A95C6E537}" type="datetime1">
              <a:rPr lang="ru-RU" smtClean="0"/>
              <a:t>03.05.2023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9E776D-573F-45D6-B031-6F6248E8C4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18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3.xml"/><Relationship Id="rId26" Type="http://schemas.openxmlformats.org/officeDocument/2006/relationships/slide" Target="slide11.xml"/><Relationship Id="rId3" Type="http://schemas.openxmlformats.org/officeDocument/2006/relationships/image" Target="../media/image2.png"/><Relationship Id="rId21" Type="http://schemas.openxmlformats.org/officeDocument/2006/relationships/slide" Target="slide6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2.xml"/><Relationship Id="rId25" Type="http://schemas.openxmlformats.org/officeDocument/2006/relationships/slide" Target="slide10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slide" Target="slide5.xml"/><Relationship Id="rId29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9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8.xml"/><Relationship Id="rId28" Type="http://schemas.openxmlformats.org/officeDocument/2006/relationships/slide" Target="slide13.xml"/><Relationship Id="rId10" Type="http://schemas.openxmlformats.org/officeDocument/2006/relationships/image" Target="../media/image9.png"/><Relationship Id="rId19" Type="http://schemas.openxmlformats.org/officeDocument/2006/relationships/slide" Target="slide4.xml"/><Relationship Id="rId31" Type="http://schemas.openxmlformats.org/officeDocument/2006/relationships/slide" Target="slide16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7.xml"/><Relationship Id="rId27" Type="http://schemas.openxmlformats.org/officeDocument/2006/relationships/slide" Target="slide12.xml"/><Relationship Id="rId30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79D33-E62B-4123-AF9F-D5E6B750A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Анализ рекламных источников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C6DD40-426A-48D7-936F-CDDE8A063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2023 год, 14 апреля</a:t>
            </a:r>
          </a:p>
        </p:txBody>
      </p:sp>
    </p:spTree>
    <p:extLst>
      <p:ext uri="{BB962C8B-B14F-4D97-AF65-F5344CB8AC3E}">
        <p14:creationId xmlns:p14="http://schemas.microsoft.com/office/powerpoint/2010/main" val="336992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165B-6AA3-487B-8AEC-7A7A1DF8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Средняя цена привлечения с разбивкой по источникам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1CB4A-12A4-48E5-A3D4-1D8A64B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3361267" cy="4097868"/>
          </a:xfrm>
        </p:spPr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Самым дорогим каналом привлечения является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facebook_ads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 ценой 13.23 евро за пользователя.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После него идет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instagram_new_adverts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- 11.66 евро и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yandex_direct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- 7.32. </a:t>
            </a:r>
          </a:p>
          <a:p>
            <a:r>
              <a:rPr lang="ru-RU" dirty="0">
                <a:solidFill>
                  <a:srgbClr val="000000"/>
                </a:solidFill>
              </a:rPr>
              <a:t>С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амым дешевым каналом оказался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youtube_channel_reklama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 ценой привлечения 6.97 евро.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57172-AD25-47FD-8495-F4CC413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72A56B-01D7-48FE-A863-9A74B821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36" y="1906750"/>
            <a:ext cx="6656894" cy="3420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33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165B-6AA3-487B-8AEC-7A7A1DF8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Средняя цена привлечения с разбивкой по датам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1CB4A-12A4-48E5-A3D4-1D8A64B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3361267" cy="409786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Наблюдаем, что со второго дня стоимость одного пользователя падает. Разобьём график на четыре по каналам привлечения.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57172-AD25-47FD-8495-F4CC413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185D6C-319A-4B17-B0B3-E9AA6563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292" y="1587332"/>
            <a:ext cx="5668736" cy="3813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21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165B-6AA3-487B-8AEC-7A7A1DF8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Средняя цена привлечения с разбивкой по датам в разрезе рекламных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1CB4A-12A4-48E5-A3D4-1D8A64B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5999"/>
            <a:ext cx="3070800" cy="4098472"/>
          </a:xfrm>
        </p:spPr>
        <p:txBody>
          <a:bodyPr>
            <a:normAutofit/>
          </a:bodyPr>
          <a:lstStyle/>
          <a:p>
            <a:r>
              <a:rPr lang="ru-RU" dirty="0"/>
              <a:t>Мы видим, что ситуация со снижением цены привлечения стабильна для всех источников привлечения за исключением </a:t>
            </a:r>
            <a:r>
              <a:rPr lang="ru-RU" dirty="0" err="1"/>
              <a:t>facebook_ads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57172-AD25-47FD-8495-F4CC413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12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FE2066-AD00-4E53-AB4B-048DEC47CC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98228" y="1811866"/>
            <a:ext cx="3204000" cy="23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5A5220-66F8-4808-B8E2-20E2B8CA401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34" y="1811866"/>
            <a:ext cx="3204000" cy="23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8FC93CF-A707-4B79-9C8E-4B40C2930DF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998228" y="4334933"/>
            <a:ext cx="3204000" cy="23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66DD438-79BE-4DE4-845D-7D0CB483B6E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11434" y="4334933"/>
            <a:ext cx="3204000" cy="23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587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165B-6AA3-487B-8AEC-7A7A1DF8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Пользователи, строящие больше построек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1CB4A-12A4-48E5-A3D4-1D8A64BB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9650" y="1638299"/>
            <a:ext cx="3895638" cy="3244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Стратегия 1 - пользователи, не закончившие уровень. </a:t>
            </a:r>
          </a:p>
          <a:p>
            <a:pPr marL="0" indent="0">
              <a:buNone/>
            </a:pPr>
            <a:r>
              <a:rPr lang="ru-RU" dirty="0"/>
              <a:t>Стратегия 2 - пользователи, завершившие уровень победой над врагом. </a:t>
            </a:r>
          </a:p>
          <a:p>
            <a:pPr marL="0" indent="0">
              <a:buNone/>
            </a:pPr>
            <a:r>
              <a:rPr lang="ru-RU" dirty="0"/>
              <a:t>Стратегия 3 - пользователи, завершившие уровень постройкой орбитальной станции.</a:t>
            </a:r>
            <a:endParaRPr lang="en-US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9F948FEF-2E2D-4B55-9E27-352BE1CD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4161" y="5074416"/>
            <a:ext cx="5543568" cy="1698172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Больше всего построек возводят пользователи, завершившие уровень постройкой орбитальной станции.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57172-AD25-47FD-8495-F4CC413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7708B9-744B-4B20-A1C1-62CD70D0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71" y="1428750"/>
            <a:ext cx="3205713" cy="23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C3136C-3723-4517-BC32-1DFC381C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389" y="1428750"/>
            <a:ext cx="3205713" cy="23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19947E-C434-44FA-A765-3FBA5174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509" y="3996000"/>
            <a:ext cx="3205713" cy="23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30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165B-6AA3-487B-8AEC-7A7A1DF8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Процентное соотношение привлеченных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1CB4A-12A4-48E5-A3D4-1D8A64B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3361267" cy="409786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В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среднем процентное соотношение игроков каждой стратегии из каждого источника примерно равно.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57172-AD25-47FD-8495-F4CC413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14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1B73C1-A870-4B0F-A306-CB43F4F70ED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36" y="1304310"/>
            <a:ext cx="320400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919F71-9EEF-48C1-A033-6D7DBC79D3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67" y="2688750"/>
            <a:ext cx="320400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E0C340B-CF25-4B41-8F0E-499B20E5AC1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259036" y="4081155"/>
            <a:ext cx="3204000" cy="25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80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6F43721-79CE-4B40-A6DB-8AF94A16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Приоритизация</a:t>
            </a:r>
            <a:r>
              <a:rPr lang="ru-RU" dirty="0"/>
              <a:t> источников привлечения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782DDC-7269-444B-B562-CF475F76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Приоритет каналов для вложения средств в рекламу: </a:t>
            </a:r>
          </a:p>
          <a:p>
            <a:pPr lvl="1"/>
            <a:r>
              <a:rPr lang="ru-RU" dirty="0"/>
              <a:t> </a:t>
            </a:r>
            <a:r>
              <a:rPr lang="ru-RU" dirty="0" err="1"/>
              <a:t>youtube_channel_reklama</a:t>
            </a:r>
            <a:r>
              <a:rPr lang="ru-RU" dirty="0"/>
              <a:t> - 6.97 евро за пользователя </a:t>
            </a:r>
          </a:p>
          <a:p>
            <a:pPr lvl="1"/>
            <a:r>
              <a:rPr lang="ru-RU" dirty="0" err="1"/>
              <a:t>yandex_direct</a:t>
            </a:r>
            <a:r>
              <a:rPr lang="ru-RU" dirty="0"/>
              <a:t> - 7.32 евро за пользователя </a:t>
            </a:r>
          </a:p>
          <a:p>
            <a:pPr lvl="1"/>
            <a:r>
              <a:rPr lang="ru-RU" dirty="0" err="1"/>
              <a:t>instagram_new_adverts</a:t>
            </a:r>
            <a:r>
              <a:rPr lang="ru-RU" dirty="0"/>
              <a:t> - 11.66 евро за пользователя </a:t>
            </a:r>
          </a:p>
          <a:p>
            <a:pPr lvl="1"/>
            <a:r>
              <a:rPr lang="ru-RU" dirty="0" err="1"/>
              <a:t>facebook_ads</a:t>
            </a:r>
            <a:r>
              <a:rPr lang="ru-RU" dirty="0"/>
              <a:t> - 13.23 евро за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57172-AD25-47FD-8495-F4CC413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3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165B-6AA3-487B-8AEC-7A7A1DF8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1CB4A-12A4-48E5-A3D4-1D8A64B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70400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Рекомендуется обратить внимание на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youtube_channel_reklama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и </a:t>
            </a:r>
            <a:r>
              <a:rPr lang="ru-RU" dirty="0" err="1"/>
              <a:t>yandex_direct</a:t>
            </a:r>
            <a:r>
              <a:rPr lang="ru-RU" dirty="0"/>
              <a:t>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и возможное перераспределение ресурсов на источники привлечения пользователей.</a:t>
            </a:r>
            <a:endParaRPr lang="ru-RU" dirty="0"/>
          </a:p>
          <a:p>
            <a:pPr marL="0" indent="0" algn="r">
              <a:buNone/>
            </a:pPr>
            <a:endParaRPr lang="ru-RU" sz="2000" dirty="0"/>
          </a:p>
          <a:p>
            <a:pPr marL="0" indent="0" algn="r">
              <a:buNone/>
            </a:pPr>
            <a:endParaRPr lang="ru-RU" sz="2000" dirty="0"/>
          </a:p>
          <a:p>
            <a:pPr marL="0" indent="0" algn="r">
              <a:buNone/>
            </a:pPr>
            <a:endParaRPr lang="ru-RU" sz="2000" dirty="0"/>
          </a:p>
          <a:p>
            <a:pPr marL="0" indent="0" algn="r">
              <a:buNone/>
            </a:pPr>
            <a:endParaRPr lang="ru-RU" sz="2000" dirty="0"/>
          </a:p>
          <a:p>
            <a:pPr marL="0" indent="0" algn="r">
              <a:buNone/>
            </a:pPr>
            <a:endParaRPr lang="ru-RU" sz="2000" dirty="0"/>
          </a:p>
          <a:p>
            <a:pPr marL="0" indent="0" algn="r">
              <a:buNone/>
            </a:pPr>
            <a:r>
              <a:rPr lang="ru-RU" sz="2000" dirty="0"/>
              <a:t>Провёл исследование Рассадин Я.В. </a:t>
            </a:r>
          </a:p>
          <a:p>
            <a:pPr marL="0" indent="0" algn="r">
              <a:buNone/>
            </a:pPr>
            <a:r>
              <a:rPr lang="en-US" sz="2000" dirty="0"/>
              <a:t>t.me/yar_valeriich</a:t>
            </a:r>
            <a:r>
              <a:rPr lang="ru-RU" sz="2000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8B6F9B-8D71-4B2F-B1FB-A82BEE4D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8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CC9DD-86C0-4151-B5D2-16F13E34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Оглавление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BFC599-4A39-43D4-AED6-97066EAA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7" name="Интерактивное оглавление 6">
                <a:extLst>
                  <a:ext uri="{FF2B5EF4-FFF2-40B4-BE49-F238E27FC236}">
                    <a16:creationId xmlns:a16="http://schemas.microsoft.com/office/drawing/2014/main" id="{7D61EAF2-624D-46CA-BF8A-033C6F8DB4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4316068"/>
                  </p:ext>
                </p:extLst>
              </p:nvPr>
            </p:nvGraphicFramePr>
            <p:xfrm>
              <a:off x="1105319" y="1457012"/>
              <a:ext cx="10800000" cy="4755225"/>
            </p:xfrm>
            <a:graphic>
              <a:graphicData uri="http://schemas.microsoft.com/office/powerpoint/2016/summaryzoom">
                <psuz:summaryZm>
                  <psuz:summaryZmObj sectionId="{11F95142-CD22-4AFF-ADEB-9B340D777D52}">
                    <psuz:zmPr id="{06230ECB-8765-4F77-A068-7B5653E77602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200" y="6644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9E31D5E-5BD8-4917-86C4-7112F3F24731}">
                    <psuz:zmPr id="{E66552E2-39D8-40D2-B133-E372DD36E2C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11100" y="6644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3939E94-D4AC-45FF-8890-26C3B9A8C7DA}">
                    <psuz:zmPr id="{75545BB7-AFED-4E2D-9DBD-FA8A1474B55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28000" y="6644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40CD4A7-FC03-4B39-9879-37D9CE2748FE}">
                    <psuz:zmPr id="{834DC225-8A77-4E7F-AA67-4953E843A54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444900" y="6644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CFCA280-54E9-440D-A6CD-7D6EC637D6CD}">
                    <psuz:zmPr id="{8B99E32C-8C74-46E7-8F5A-873D7AEE4F26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461800" y="6644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DC215CC-B509-4AD3-8C08-BE0BD77B8EA4}">
                    <psuz:zmPr id="{FE51A9B3-1458-4537-AF21-37E21AA6EAC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200" y="18308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95D18A0-1408-48FF-ADD9-61E74F62776B}">
                    <psuz:zmPr id="{E03565E4-0BDB-4112-95D0-2623B166B7E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11100" y="18308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5D151A2-35B2-4EFC-B944-0DBE7CEC8F58}">
                    <psuz:zmPr id="{A22B87B0-DE10-4B7E-97CA-D40CB84C0BAB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28000" y="18308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97A46CF-D9BF-45F4-938D-2B5CCAB353A1}">
                    <psuz:zmPr id="{DEF7DF81-8544-4EC8-BDC2-321FC5A97F7F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444900" y="18308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A3E96F9-B295-4652-A2F5-E72AC130506A}">
                    <psuz:zmPr id="{A4B35F1E-7237-4967-BFC8-14011C21B10F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461800" y="18308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9AC3941-4D62-4EE5-993C-77E65DCF9637}">
                    <psuz:zmPr id="{0D0EB638-9484-4D30-BC68-2197EE22E0C1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200" y="29972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1B4C471-B979-4906-ABF8-E40A95FE37B0}">
                    <psuz:zmPr id="{034107C7-5AD2-4424-B889-6E4555E9903F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411100" y="29972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E28355F-117D-434A-B58B-1670C5390868}">
                    <psuz:zmPr id="{C39C962F-1FFF-470B-A26C-E76E0AB06F56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428000" y="29972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5E7348B-621D-474C-8862-7CF0B9905FB0}">
                    <psuz:zmPr id="{C8E7470E-A997-42BE-A711-A9EC6BFD526B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444900" y="29972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FC85471-78F8-4095-985C-1C84DBD04A34}">
                    <psuz:zmPr id="{F1F74C94-CF61-4AE0-9682-1F33CABAB8C9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461800" y="2997263"/>
                          <a:ext cx="1944000" cy="1093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7" name="Интерактивное оглавление 6">
                <a:extLst>
                  <a:ext uri="{FF2B5EF4-FFF2-40B4-BE49-F238E27FC236}">
                    <a16:creationId xmlns:a16="http://schemas.microsoft.com/office/drawing/2014/main" id="{7D61EAF2-624D-46CA-BF8A-033C6F8DB40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105319" y="1457012"/>
                <a:ext cx="10800000" cy="4755225"/>
                <a:chOff x="1105319" y="1457012"/>
                <a:chExt cx="10800000" cy="4755225"/>
              </a:xfrm>
            </p:grpSpPr>
            <p:pic>
              <p:nvPicPr>
                <p:cNvPr id="3" name="Рисунок 3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99519" y="21214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6419" y="21214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Рисунок 6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33319" y="21214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50219" y="21214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67119" y="21214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9519" y="32878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6419" y="32878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Рисунок 12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3319" y="32878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Рисунок 13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50219" y="32878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Рисунок 14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67119" y="32878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Рисунок 15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99519" y="44542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Рисунок 16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16419" y="44542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Рисунок 17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33319" y="44542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Рисунок 18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50219" y="44542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9" name="Рисунок 19">
                  <a:hlinkClick r:id="rId3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67119" y="4454275"/>
                  <a:ext cx="1944000" cy="10935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685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AA9D7-5611-454E-9C8F-28EF6E89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F1694-0027-45F9-A48C-88A1E440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7108"/>
            <a:ext cx="9601200" cy="4390292"/>
          </a:xfrm>
        </p:spPr>
        <p:txBody>
          <a:bodyPr>
            <a:normAutofit fontScale="85000" lnSpcReduction="1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Большее количество игроков имеют по 10 построек - таких 1436. Следом идут пользователи с 11, 6, 9 и 12 постройками. Их 1361, 1319, 1314 и 1230.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Наибольшее количество зданий в среднем имеют пользователи, пришедшие из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facebook_ads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(9.59), после идут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instagram_new_adverts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(9.51),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yandex_direct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(9.35) и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youtube_channel_reklama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(9.3).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Наиболее выгодным с позиции количества построек на пользователя является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facebook_ads</a:t>
            </a:r>
            <a:r>
              <a:rPr lang="ru-RU" b="0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Самым дорогим каналом привлечения является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facebook_ads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 ценой 13.23 евро за пользователя. После него идет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instagram_new_adverts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- 11.66 евро и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yandex_direct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- 7.32, а самым дешевым каналом оказался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youtube_channel_reklama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 ценой привлечения 6.97 евро.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С каждым следующим днем после 5 мая стоимость привлечения одного пользователя падает.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Больше всего построек возводят пользователи, завершившие уровень постройкой орбитальной станции.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Приоритет каналов для вложения средств в рекламу: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youtube_channel_reklama</a:t>
            </a:r>
            <a:r>
              <a:rPr lang="ru-RU" b="0" i="0" dirty="0">
                <a:solidFill>
                  <a:srgbClr val="000000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yandex_direct</a:t>
            </a:r>
            <a:r>
              <a:rPr lang="ru-RU" b="0" i="0" dirty="0">
                <a:solidFill>
                  <a:srgbClr val="000000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instagram_new_adverts</a:t>
            </a:r>
            <a:r>
              <a:rPr lang="ru-RU" b="0" i="0" dirty="0">
                <a:solidFill>
                  <a:srgbClr val="000000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facebook_ads</a:t>
            </a:r>
            <a:r>
              <a:rPr lang="ru-RU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5818C7-6FF4-404B-B922-BED344A8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66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0FBDF-03F0-431B-9C3E-8534369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26C2C-EBB1-4940-B36C-0C4C4372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0" dirty="0"/>
              <a:t>Проведем исследовательский анализ данных; </a:t>
            </a:r>
          </a:p>
          <a:p>
            <a:r>
              <a:rPr lang="ru-RU" i="0" dirty="0"/>
              <a:t>Посчитаем количество построек для каждого пользователя; </a:t>
            </a:r>
          </a:p>
          <a:p>
            <a:r>
              <a:rPr lang="ru-RU" i="0" dirty="0"/>
              <a:t>Проанализируем влияние источника перехода в игру на поведение пользователя; </a:t>
            </a:r>
          </a:p>
          <a:p>
            <a:r>
              <a:rPr lang="ru-RU" i="0" dirty="0"/>
              <a:t>Сравним активность и стоимость привлечения пользователей с разбивкой по источникам трафика; </a:t>
            </a:r>
          </a:p>
          <a:p>
            <a:r>
              <a:rPr lang="ru-RU" i="0" dirty="0" err="1"/>
              <a:t>Приоритизируем</a:t>
            </a:r>
            <a:r>
              <a:rPr lang="ru-RU" i="0" dirty="0"/>
              <a:t> каналы по выручке для того, чтобы понять, в какие стоит вкладывать бюджет; </a:t>
            </a:r>
          </a:p>
          <a:p>
            <a:r>
              <a:rPr lang="ru-RU" i="0" dirty="0"/>
              <a:t>Оценим, какие пользователи строят больше построек: </a:t>
            </a:r>
          </a:p>
          <a:p>
            <a:pPr lvl="1"/>
            <a:r>
              <a:rPr lang="ru-RU" i="0" dirty="0"/>
              <a:t>завершившие уровень победой над врагом; </a:t>
            </a:r>
          </a:p>
          <a:p>
            <a:pPr lvl="1"/>
            <a:r>
              <a:rPr lang="ru-RU" i="0" dirty="0"/>
              <a:t>разработавшие орбитальную сборку спутников.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836A62-E093-4134-BE72-C1ACC36A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6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2B5E4-2C1D-4F39-A1AF-B84B89EC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Краткая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C6A9C-C41E-40AC-A4B1-299DDEEE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Основной </a:t>
            </a:r>
            <a:r>
              <a:rPr lang="ru-RU" dirty="0" err="1"/>
              <a:t>датасет</a:t>
            </a:r>
            <a:r>
              <a:rPr lang="ru-RU" dirty="0"/>
              <a:t> содержит данные о событиях, совершенных в мобильной игре «Космические братья». 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ru-RU" dirty="0"/>
              <a:t>Основная монетизация игры — только планируется. Но предполагается, что в приложении будет происходить показ рекламы на экране с выбором типа объекта для постройки.</a:t>
            </a:r>
          </a:p>
          <a:p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представлены данные по игре пользователей на первом уровне. Завершение первого уровня требует от игрока выполнения одного из двух условий: победа над первым врагом или реализация проекта - разработка орбитальной сборки спутников.</a:t>
            </a:r>
            <a:endParaRPr lang="ru-RU" dirty="0">
              <a:solidFill>
                <a:srgbClr val="000000"/>
              </a:solidFill>
              <a:latin typeface="Helvetica Neue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В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датасете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содержатся данные первых пользователей приложения — когорты пользователей, которые начали пользоваться приложением в период с 4 по 10 мая включительно.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55219A-5AE5-4172-B25C-6446CA0A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DA92-C50B-49B1-9D74-671F01C3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Количество построек на каждого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8953B-6606-4AD4-BCF3-F43C4816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2743200" cy="3581400"/>
          </a:xfrm>
        </p:spPr>
        <p:txBody>
          <a:bodyPr/>
          <a:lstStyle/>
          <a:p>
            <a:r>
              <a:rPr lang="ru-RU" dirty="0"/>
              <a:t>Большее количество игроков имеют по 10 построек - таких 1436. </a:t>
            </a:r>
          </a:p>
          <a:p>
            <a:r>
              <a:rPr lang="ru-RU" dirty="0"/>
              <a:t>Следом идут пользователи с 11, 6, 9 и 12 постройками. Их 1361, 1319, 1314 и 1230.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C9FB23-887D-4C8F-9A42-6FE54720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EAA80A-15D9-4CA8-823A-EABFB37D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54" y="2223829"/>
            <a:ext cx="7125694" cy="3705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04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EFCBB-0EB4-48BF-9499-1F06D254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897534" cy="1485900"/>
          </a:xfrm>
        </p:spPr>
        <p:txBody>
          <a:bodyPr>
            <a:normAutofit/>
          </a:bodyPr>
          <a:lstStyle/>
          <a:p>
            <a:r>
              <a:rPr lang="ru-RU" sz="3200" dirty="0"/>
              <a:t>Процентное соотношение топ-10 групп по количеству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59EAC-78C5-491F-A089-ED70DF48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2548467" cy="3581400"/>
          </a:xfrm>
        </p:spPr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Наиболее популярное число построек - 6, потому что это количество зданий тех, кто не проходят игру в дальнейшем, в следствие чего существует просадка пользователей с 7 и 8 постройками.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6DA24-97BB-4B86-85F4-28485890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5B17D6-2750-4CBB-980D-FB801CFA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79" y="1880202"/>
            <a:ext cx="5870490" cy="4291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36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165B-6AA3-487B-8AEC-7A7A1DF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839777" cy="14859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Среднее количество построек на пользователя с разделением по каналам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1CB4A-12A4-48E5-A3D4-1D8A64B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61267" cy="3581400"/>
          </a:xfrm>
        </p:spPr>
        <p:txBody>
          <a:bodyPr>
            <a:noAutofit/>
          </a:bodyPr>
          <a:lstStyle/>
          <a:p>
            <a:r>
              <a:rPr lang="ru-RU" dirty="0"/>
              <a:t>Наибольшее количество зданий в среднем имеют пользователи, пришедшие из </a:t>
            </a:r>
            <a:r>
              <a:rPr lang="en-US" dirty="0" err="1"/>
              <a:t>facebook_ads</a:t>
            </a:r>
            <a:r>
              <a:rPr lang="en-US" dirty="0"/>
              <a:t> (9.59), </a:t>
            </a:r>
            <a:r>
              <a:rPr lang="ru-RU" dirty="0"/>
              <a:t>после идут </a:t>
            </a:r>
            <a:r>
              <a:rPr lang="en-US" dirty="0" err="1"/>
              <a:t>instagram_new_adverts</a:t>
            </a:r>
            <a:r>
              <a:rPr lang="en-US" dirty="0"/>
              <a:t> (9.51), </a:t>
            </a:r>
            <a:r>
              <a:rPr lang="en-US" dirty="0" err="1"/>
              <a:t>yandex_direct</a:t>
            </a:r>
            <a:r>
              <a:rPr lang="en-US" dirty="0"/>
              <a:t> (9.35) </a:t>
            </a:r>
            <a:r>
              <a:rPr lang="ru-RU" dirty="0"/>
              <a:t>и </a:t>
            </a:r>
            <a:r>
              <a:rPr lang="en-US" dirty="0" err="1"/>
              <a:t>youtube_channel_reklama</a:t>
            </a:r>
            <a:r>
              <a:rPr lang="en-US" dirty="0"/>
              <a:t> (9.3).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69C8A4-5584-4C5B-8958-915952B4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2734F5-0115-457C-A734-0D4EC127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98" y="2286000"/>
            <a:ext cx="6671268" cy="30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93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165B-6AA3-487B-8AEC-7A7A1DF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63213" cy="1485900"/>
          </a:xfrm>
        </p:spPr>
        <p:txBody>
          <a:bodyPr>
            <a:noAutofit/>
          </a:bodyPr>
          <a:lstStyle/>
          <a:p>
            <a:r>
              <a:rPr lang="ru-RU" sz="4000" dirty="0"/>
              <a:t>Количество пользователей, привлеченных из каждого источника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1CB4A-12A4-48E5-A3D4-1D8A64B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286000"/>
            <a:ext cx="3369732" cy="388620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Самое большое количество построек на пользователя у пришедших из канала </a:t>
            </a:r>
            <a:r>
              <a:rPr lang="ru-RU" dirty="0" err="1"/>
              <a:t>facebook_ads</a:t>
            </a:r>
            <a:r>
              <a:rPr lang="ru-RU" dirty="0"/>
              <a:t> - 9.59. Количество пришедших составляет 2726 пользователей.  </a:t>
            </a:r>
          </a:p>
          <a:p>
            <a:r>
              <a:rPr lang="ru-RU" dirty="0"/>
              <a:t>Следом по количеству построек идет канал </a:t>
            </a:r>
            <a:r>
              <a:rPr lang="ru-RU" dirty="0" err="1"/>
              <a:t>instagram_new_adverts</a:t>
            </a:r>
            <a:r>
              <a:rPr lang="ru-RU" dirty="0"/>
              <a:t> с 9.51 постройками на пользователя. Всего 3347 пользователей.  </a:t>
            </a:r>
          </a:p>
          <a:p>
            <a:r>
              <a:rPr lang="ru-RU" dirty="0"/>
              <a:t>Наибольшее количество пользователей пришло благодаря </a:t>
            </a:r>
            <a:r>
              <a:rPr lang="ru-RU" dirty="0" err="1"/>
              <a:t>yandex_direct</a:t>
            </a:r>
            <a:r>
              <a:rPr lang="ru-RU" dirty="0"/>
              <a:t> - в среднем на пользователя приходится 9.35 построек. Всего 4817 пользователей.  </a:t>
            </a:r>
          </a:p>
          <a:p>
            <a:r>
              <a:rPr lang="ru-RU" dirty="0"/>
              <a:t>Малочисленным с точки зрения количества построек на пользователя оказался источник </a:t>
            </a:r>
            <a:r>
              <a:rPr lang="ru-RU" dirty="0" err="1"/>
              <a:t>youtube_channel_reklama</a:t>
            </a:r>
            <a:r>
              <a:rPr lang="ru-RU" dirty="0"/>
              <a:t> - 9.3. Также из этого канала пришло меньше всего пользователей, а именно 2686.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94A8EB-BBF5-4891-B872-3C9DBF58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776D-573F-45D6-B031-6F6248E8C427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EA4C14-DB0F-4B12-861C-BCB57C0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93" y="2286000"/>
            <a:ext cx="6582547" cy="30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21630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582</TotalTime>
  <Words>880</Words>
  <Application>Microsoft Office PowerPoint</Application>
  <PresentationFormat>Широкоэкранный</PresentationFormat>
  <Paragraphs>82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Helvetica Neue</vt:lpstr>
      <vt:lpstr>Уголки</vt:lpstr>
      <vt:lpstr>Анализ рекламных источников</vt:lpstr>
      <vt:lpstr>Оглавление</vt:lpstr>
      <vt:lpstr>Выводы</vt:lpstr>
      <vt:lpstr>Цель исследования</vt:lpstr>
      <vt:lpstr>Краткая информация</vt:lpstr>
      <vt:lpstr>Количество построек на каждого пользователя</vt:lpstr>
      <vt:lpstr>Процентное соотношение топ-10 групп по количеству пользователей</vt:lpstr>
      <vt:lpstr>Среднее количество построек на пользователя с разделением по каналам</vt:lpstr>
      <vt:lpstr>Количество пользователей, привлеченных из каждого источника</vt:lpstr>
      <vt:lpstr>Средняя цена привлечения с разбивкой по источникам</vt:lpstr>
      <vt:lpstr>Средняя цена привлечения с разбивкой по датам</vt:lpstr>
      <vt:lpstr>Средняя цена привлечения с разбивкой по датам в разрезе рекламных источников</vt:lpstr>
      <vt:lpstr>Пользователи, строящие больше построек</vt:lpstr>
      <vt:lpstr>Процентное соотношение привлеченных пользователей</vt:lpstr>
      <vt:lpstr>Приоритизация источников привлечения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взаимодействия пользователей с карточками яндекс.дзен</dc:title>
  <dc:creator>Иисус Христосович</dc:creator>
  <cp:lastModifiedBy>Иисус Христосович</cp:lastModifiedBy>
  <cp:revision>31</cp:revision>
  <dcterms:created xsi:type="dcterms:W3CDTF">2023-03-12T23:31:35Z</dcterms:created>
  <dcterms:modified xsi:type="dcterms:W3CDTF">2023-05-03T17:24:59Z</dcterms:modified>
</cp:coreProperties>
</file>