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snacks.net/richest-neighborhoods-in-san-diego-129013/" TargetMode="External"/><Relationship Id="rId2" Type="http://schemas.openxmlformats.org/officeDocument/2006/relationships/hyperlink" Target="https://data.opendatasoft.com/explore/dataset/zillow-neighborhoods%40public/informa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6"/>
            <a:ext cx="10782300" cy="4767691"/>
          </a:xfrm>
        </p:spPr>
        <p:txBody>
          <a:bodyPr/>
          <a:lstStyle/>
          <a:p>
            <a:pPr algn="ctr"/>
            <a:r>
              <a:rPr lang="en-US" sz="9600" b="1" dirty="0" smtClean="0"/>
              <a:t>Analysis of Schools in San Diego Neighborhoods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585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574" y="204219"/>
            <a:ext cx="11231593" cy="79644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Also I wanted to explore which neighborhood has the highest amount of schools and the plot below is the </a:t>
            </a:r>
            <a:r>
              <a:rPr lang="en-US" b="1" dirty="0" smtClean="0"/>
              <a:t>answer:</a:t>
            </a:r>
            <a:endParaRPr lang="en-US" dirty="0"/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95" y="1450686"/>
            <a:ext cx="8592749" cy="4991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52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500" y="0"/>
            <a:ext cx="7229281" cy="948746"/>
          </a:xfrm>
        </p:spPr>
        <p:txBody>
          <a:bodyPr/>
          <a:lstStyle/>
          <a:p>
            <a:pPr algn="ctr"/>
            <a:r>
              <a:rPr lang="en-US" sz="2400" b="1" dirty="0"/>
              <a:t>Clustering the Richest and Poorest San Diego Neighborhoods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3457" y="689954"/>
            <a:ext cx="9851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Finally, we try to cluster Richest and poorest neighborhoods based on the frequency of school categories and, use K-Means clustering. So our expectation would be based on the similarities of school categories, these neighborhoods will be clustered</a:t>
            </a:r>
            <a:r>
              <a:rPr lang="en-US" sz="1400" dirty="0" smtClean="0"/>
              <a:t>.</a:t>
            </a:r>
          </a:p>
          <a:p>
            <a:pPr algn="ctr"/>
            <a:r>
              <a:rPr lang="en-US" sz="1400" dirty="0" smtClean="0"/>
              <a:t>Using </a:t>
            </a:r>
            <a:r>
              <a:rPr lang="en-US" sz="1400" b="1" dirty="0" smtClean="0">
                <a:solidFill>
                  <a:srgbClr val="FFFF00"/>
                </a:solidFill>
              </a:rPr>
              <a:t>K-Means Algorithm from Scikit-Learn Library </a:t>
            </a:r>
            <a:r>
              <a:rPr lang="en-US" sz="1400" dirty="0" smtClean="0"/>
              <a:t>we </a:t>
            </a:r>
            <a:r>
              <a:rPr lang="en-US" sz="1400" dirty="0"/>
              <a:t>obtain </a:t>
            </a:r>
            <a:r>
              <a:rPr lang="en-US" sz="1400" b="1" dirty="0">
                <a:solidFill>
                  <a:srgbClr val="FFFF00"/>
                </a:solidFill>
              </a:rPr>
              <a:t>3 clusters </a:t>
            </a:r>
            <a:r>
              <a:rPr lang="en-US" sz="1400" dirty="0"/>
              <a:t>as shown below.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32" y="1638700"/>
            <a:ext cx="4272615" cy="4775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773065" y="2549010"/>
            <a:ext cx="248440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the </a:t>
            </a:r>
            <a:r>
              <a:rPr lang="en-US" b="1" dirty="0">
                <a:solidFill>
                  <a:srgbClr val="FFFF00"/>
                </a:solidFill>
              </a:rPr>
              <a:t>radius of the circles represent the amount of schools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 algn="ctr"/>
            <a:r>
              <a:rPr lang="en-US" dirty="0"/>
              <a:t> </a:t>
            </a:r>
            <a:endParaRPr lang="en-US" dirty="0" smtClean="0"/>
          </a:p>
          <a:p>
            <a:pPr algn="ctr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rgbClr val="FFFF00"/>
                </a:solidFill>
              </a:rPr>
              <a:t>color </a:t>
            </a:r>
            <a:r>
              <a:rPr lang="en-US" b="1" dirty="0" smtClean="0">
                <a:solidFill>
                  <a:srgbClr val="FFFF00"/>
                </a:solidFill>
              </a:rPr>
              <a:t>represents clusters</a:t>
            </a:r>
            <a:r>
              <a:rPr lang="en-US" b="1" dirty="0" smtClean="0"/>
              <a:t>:</a:t>
            </a:r>
          </a:p>
          <a:p>
            <a:pPr algn="ctr"/>
            <a:endParaRPr lang="en-US" b="1" dirty="0" smtClean="0"/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Red </a:t>
            </a:r>
            <a:r>
              <a:rPr lang="en-US" sz="2000" b="1" dirty="0">
                <a:solidFill>
                  <a:srgbClr val="FF0000"/>
                </a:solidFill>
              </a:rPr>
              <a:t>- Cluster 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endParaRPr lang="en-US" b="1" dirty="0"/>
          </a:p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Purple </a:t>
            </a:r>
            <a:r>
              <a:rPr lang="en-US" sz="2000" b="1" dirty="0">
                <a:solidFill>
                  <a:srgbClr val="7030A0"/>
                </a:solidFill>
              </a:rPr>
              <a:t>- Cluster </a:t>
            </a:r>
            <a:r>
              <a:rPr lang="en-US" sz="2000" b="1" dirty="0" smtClean="0">
                <a:solidFill>
                  <a:srgbClr val="7030A0"/>
                </a:solidFill>
              </a:rPr>
              <a:t>1</a:t>
            </a:r>
            <a:r>
              <a:rPr lang="en-US" b="1" dirty="0" smtClean="0"/>
              <a:t> </a:t>
            </a:r>
            <a:r>
              <a:rPr lang="en-US" sz="2000" b="1" dirty="0">
                <a:solidFill>
                  <a:srgbClr val="00B050"/>
                </a:solidFill>
              </a:rPr>
              <a:t>Green - Cluster </a:t>
            </a:r>
            <a:r>
              <a:rPr lang="en-US" sz="2000" b="1" dirty="0" smtClean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405441"/>
            <a:ext cx="10782300" cy="2544633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321" y="2481593"/>
            <a:ext cx="11473132" cy="199551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Richest Neighborhoods has more schools then Poorest Neighborhoods.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Elementary Schools top the charts of most common schools in the Richest and Poorest Neighborhoods.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Carmel Mountain and Rancho Penasquitos has more schools then other neighborhoods.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Richest Neighborhoods has more High Schools.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Poorest Neighborhoods has more Elementary Schools.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5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957532"/>
            <a:ext cx="10782300" cy="1949570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096" y="2076152"/>
            <a:ext cx="11473132" cy="19955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We have got a small glimpse of how real life data-science projects look </a:t>
            </a:r>
            <a:r>
              <a:rPr lang="en-US" dirty="0" smtClean="0"/>
              <a:t>like. I </a:t>
            </a:r>
            <a:r>
              <a:rPr lang="en-US" dirty="0"/>
              <a:t>have made use of some frequently used python </a:t>
            </a:r>
            <a:r>
              <a:rPr lang="en-US" dirty="0" smtClean="0"/>
              <a:t>libraries </a:t>
            </a:r>
            <a:r>
              <a:rPr lang="en-US" dirty="0"/>
              <a:t>to scrap web-data, use Foursquare API to explore the San Diego Neighborhoods and saw the results of </a:t>
            </a:r>
            <a:r>
              <a:rPr lang="en-US" dirty="0" smtClean="0"/>
              <a:t>segmentation </a:t>
            </a:r>
            <a:r>
              <a:rPr lang="en-US" dirty="0"/>
              <a:t>of Neighborhoods using Folium leaflet map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</a:t>
            </a:r>
            <a:r>
              <a:rPr lang="en-US" dirty="0">
                <a:solidFill>
                  <a:srgbClr val="FFFF00"/>
                </a:solidFill>
              </a:rPr>
              <a:t>If you have kids and you are planning to move in San Diego, you can find the best and right place for you, using this analysis</a:t>
            </a:r>
            <a:r>
              <a:rPr lang="en-US" dirty="0"/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2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304640"/>
            <a:ext cx="10782300" cy="1575918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1880558"/>
            <a:ext cx="10624465" cy="45892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 live in San Diego, CA. So,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smtClean="0"/>
              <a:t>have decided </a:t>
            </a:r>
            <a:r>
              <a:rPr lang="en-US" dirty="0"/>
              <a:t>to explore and analyze neighborhoods in this wonderful city to understand, is it any correlation between median household income and amount of schools in this neighborhood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main question is: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Does it mean that in the richest neighborhoods more and better schools (Elementary, Middle, High) than in Poorest </a:t>
            </a:r>
            <a:r>
              <a:rPr lang="en-US" b="1" dirty="0" smtClean="0">
                <a:solidFill>
                  <a:srgbClr val="FFFF00"/>
                </a:solidFill>
              </a:rPr>
              <a:t>Neighborhoods?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27335"/>
            <a:ext cx="10782300" cy="2300537"/>
          </a:xfrm>
        </p:spPr>
        <p:txBody>
          <a:bodyPr/>
          <a:lstStyle/>
          <a:p>
            <a:pPr algn="ctr"/>
            <a:r>
              <a:rPr lang="en-US" b="1" dirty="0"/>
              <a:t>Target Audience: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53" y="2355011"/>
            <a:ext cx="9228201" cy="3609928"/>
          </a:xfrm>
        </p:spPr>
        <p:txBody>
          <a:bodyPr>
            <a:normAutofit/>
          </a:bodyPr>
          <a:lstStyle/>
          <a:p>
            <a:r>
              <a:rPr lang="en-US" dirty="0" smtClean="0"/>
              <a:t>* </a:t>
            </a:r>
            <a:r>
              <a:rPr lang="en-US" b="1" dirty="0" smtClean="0"/>
              <a:t>Families </a:t>
            </a:r>
            <a:r>
              <a:rPr lang="en-US" b="1" dirty="0"/>
              <a:t>with kids, who moving in in San Diego. </a:t>
            </a:r>
            <a:r>
              <a:rPr lang="en-US" sz="2400" dirty="0"/>
              <a:t>They know their income, they want their kids to go to the right school, so this will help them to find right </a:t>
            </a:r>
            <a:r>
              <a:rPr lang="en-US" sz="2400" dirty="0" smtClean="0"/>
              <a:t>place.</a:t>
            </a:r>
          </a:p>
          <a:p>
            <a:endParaRPr lang="en-US" dirty="0"/>
          </a:p>
          <a:p>
            <a:r>
              <a:rPr lang="en-US" dirty="0" smtClean="0"/>
              <a:t>* Budding </a:t>
            </a:r>
            <a:r>
              <a:rPr lang="en-US" b="1" dirty="0"/>
              <a:t>Data Scientists</a:t>
            </a:r>
            <a:r>
              <a:rPr lang="en-US" dirty="0"/>
              <a:t>, who wants to implement some of the most used Exploratory Data Analysis techniques to obtain necessary data, analyze it and, finally be able to tell a story out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924" y="346782"/>
            <a:ext cx="3697454" cy="164592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4200" b="1" dirty="0" smtClean="0"/>
              <a:t>GeoJSON </a:t>
            </a:r>
            <a:r>
              <a:rPr lang="en-US" sz="4200" b="1" dirty="0"/>
              <a:t>file</a:t>
            </a:r>
          </a:p>
          <a:p>
            <a:pPr algn="ctr"/>
            <a:r>
              <a:rPr lang="en-US" dirty="0"/>
              <a:t>I found the great GeoJSON file </a:t>
            </a:r>
            <a:r>
              <a:rPr lang="en-US" dirty="0">
                <a:hlinkClick r:id="rId2"/>
              </a:rPr>
              <a:t>Zillow Neighborhoods</a:t>
            </a:r>
            <a:r>
              <a:rPr lang="en-US" dirty="0"/>
              <a:t> that consists of all USA Neighborhoods with latitude and longitude information. After filtering and cleaning data we get dataframe with all neighborhoods in San Diego City (NOT COUNTY!).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1351" y="431321"/>
            <a:ext cx="4054415" cy="5452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defTabSz="914400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 algn="ctr" defTabSz="914400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sz="2000" dirty="0"/>
              <a:t>Web-Scrapping</a:t>
            </a:r>
            <a:endParaRPr lang="en-US" sz="1500" dirty="0"/>
          </a:p>
          <a:p>
            <a:r>
              <a:rPr lang="en-US" sz="1500" b="0" dirty="0"/>
              <a:t>Then we scraped </a:t>
            </a:r>
            <a:r>
              <a:rPr lang="en-US" sz="1500" b="0" dirty="0">
                <a:hlinkClick r:id="rId3"/>
              </a:rPr>
              <a:t>Richest Neighborhoods In San Diego For 2020</a:t>
            </a:r>
            <a:r>
              <a:rPr lang="en-US" sz="1500" b="0" dirty="0"/>
              <a:t> using Beautiful Soup library. This web page represents "List Of The Richest Neighborhoods In San Diego For 2020".</a:t>
            </a:r>
          </a:p>
          <a:p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58" y="1932317"/>
            <a:ext cx="3657600" cy="468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8" y="1932317"/>
            <a:ext cx="3657600" cy="4175185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5400136" y="664234"/>
            <a:ext cx="905774" cy="1000664"/>
          </a:xfrm>
          <a:prstGeom prst="mathPlus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2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416" y="534837"/>
            <a:ext cx="9748194" cy="1155940"/>
          </a:xfrm>
        </p:spPr>
        <p:txBody>
          <a:bodyPr/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Completed </a:t>
            </a:r>
            <a:r>
              <a:rPr lang="en-US" sz="3600" b="1" dirty="0"/>
              <a:t>San Diego Neighborhoods Data Frame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412" y="1434890"/>
            <a:ext cx="9228201" cy="511773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I had to merge 2 above dataframes to get final dataframe that we will work with.</a:t>
            </a:r>
            <a:endParaRPr lang="en-US" sz="1800" dirty="0"/>
          </a:p>
        </p:txBody>
      </p:sp>
      <p:sp>
        <p:nvSpPr>
          <p:cNvPr id="4" name="Equal 3"/>
          <p:cNvSpPr/>
          <p:nvPr/>
        </p:nvSpPr>
        <p:spPr>
          <a:xfrm>
            <a:off x="5067844" y="189781"/>
            <a:ext cx="1285336" cy="465826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12" y="1946663"/>
            <a:ext cx="4598130" cy="46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32" y="1293815"/>
            <a:ext cx="3962000" cy="41568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44" y="1285336"/>
            <a:ext cx="3962000" cy="41653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461944" y="319177"/>
            <a:ext cx="90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After manipulation with data we create 2 separate dataframes: </a:t>
            </a:r>
            <a:r>
              <a:rPr lang="en-US" b="1" dirty="0">
                <a:solidFill>
                  <a:srgbClr val="FFFF00"/>
                </a:solidFill>
              </a:rPr>
              <a:t>10 Richest Neighborhoods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10 Poorest Neighborhoods</a:t>
            </a:r>
            <a:r>
              <a:rPr lang="en-US" dirty="0">
                <a:solidFill>
                  <a:schemeClr val="bg1"/>
                </a:solidFill>
              </a:rPr>
              <a:t> and plot them on the </a:t>
            </a:r>
            <a:r>
              <a:rPr lang="en-US" dirty="0" smtClean="0">
                <a:solidFill>
                  <a:schemeClr val="bg1"/>
                </a:solidFill>
              </a:rPr>
              <a:t>map using </a:t>
            </a:r>
            <a:r>
              <a:rPr lang="en-US" b="1" dirty="0" smtClean="0">
                <a:solidFill>
                  <a:schemeClr val="bg1"/>
                </a:solidFill>
              </a:rPr>
              <a:t>FOLIUM</a:t>
            </a:r>
            <a:r>
              <a:rPr lang="en-US" dirty="0" smtClean="0">
                <a:solidFill>
                  <a:schemeClr val="bg1"/>
                </a:solidFill>
              </a:rPr>
              <a:t> 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100" y="5770524"/>
            <a:ext cx="975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 can see, the Poorest Neighborhoods located closer to Downtown and near Mexico border, the Richest are close to the ocean and north of all other neighborhoods.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99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166" y="1951892"/>
            <a:ext cx="10782300" cy="703385"/>
          </a:xfrm>
        </p:spPr>
        <p:txBody>
          <a:bodyPr/>
          <a:lstStyle/>
          <a:p>
            <a:pPr algn="ctr"/>
            <a:r>
              <a:rPr lang="en-US" sz="6600" b="1" dirty="0"/>
              <a:t>Exploring the School Data and Neighborhood of San Diego</a:t>
            </a:r>
            <a:br>
              <a:rPr lang="en-US" sz="6600" b="1" dirty="0"/>
            </a:br>
            <a:endParaRPr lang="en-US" sz="6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166" y="1841989"/>
            <a:ext cx="1085920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From the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-apple-system"/>
              </a:rPr>
              <a:t>Foursquare 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, There are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-apple-system"/>
              </a:rPr>
              <a:t>95 schools in Richest Neighborhoods in radius of 2000 meters (1.25 miles)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and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-apple-system"/>
              </a:rPr>
              <a:t>78 schools in Poorest Neighborhoods in radius of 2000 meters (1.25 miles).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I have used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Folium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library to plot a leaflet map of only these schools in Richest and Poorest Neighborhoods which are as shown below.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6" y="2857498"/>
            <a:ext cx="4210638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55" y="2857499"/>
            <a:ext cx="4210638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249570" y="2426764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Richest Neighborhoods: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76731" y="2426764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Poorest Neighborhoods: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86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24" y="582118"/>
            <a:ext cx="3134461" cy="2104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18" y="2870586"/>
            <a:ext cx="4353533" cy="3743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5" y="2870586"/>
            <a:ext cx="4353533" cy="3743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33320" y="142932"/>
            <a:ext cx="77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b="1" dirty="0" smtClean="0">
                <a:solidFill>
                  <a:srgbClr val="FFFF00"/>
                </a:solidFill>
              </a:rPr>
              <a:t>Seaborn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Matplotlib</a:t>
            </a:r>
            <a:r>
              <a:rPr lang="en-US" dirty="0" smtClean="0"/>
              <a:t> libraries </a:t>
            </a:r>
            <a:r>
              <a:rPr lang="en-US" dirty="0"/>
              <a:t>let's </a:t>
            </a:r>
            <a:r>
              <a:rPr lang="en-US" dirty="0" smtClean="0"/>
              <a:t>visualize </a:t>
            </a:r>
            <a:r>
              <a:rPr lang="en-US" dirty="0"/>
              <a:t>this </a:t>
            </a:r>
            <a:r>
              <a:rPr lang="en-US" dirty="0" smtClean="0"/>
              <a:t>information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172527"/>
            <a:ext cx="10782300" cy="1009131"/>
          </a:xfrm>
        </p:spPr>
        <p:txBody>
          <a:bodyPr/>
          <a:lstStyle/>
          <a:p>
            <a:pPr algn="ctr"/>
            <a:r>
              <a:rPr lang="en-US" sz="3200" b="1" dirty="0"/>
              <a:t>Next step was to obtain information about the school categories of each neighborhood. And to do that, I proceed as </a:t>
            </a:r>
            <a:r>
              <a:rPr lang="en-US" sz="3200" b="1" dirty="0" smtClean="0"/>
              <a:t>follows: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1035" y="1181658"/>
            <a:ext cx="6875254" cy="88868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* Create </a:t>
            </a:r>
            <a:r>
              <a:rPr lang="en-US" sz="1600" dirty="0"/>
              <a:t>a data-frame with </a:t>
            </a:r>
            <a:r>
              <a:rPr lang="en-US" sz="1600" dirty="0">
                <a:solidFill>
                  <a:srgbClr val="FFFF00"/>
                </a:solidFill>
              </a:rPr>
              <a:t>pandas one hot encoding </a:t>
            </a:r>
            <a:r>
              <a:rPr lang="en-US" sz="1600" dirty="0"/>
              <a:t>for the school categories.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* Use </a:t>
            </a:r>
            <a:r>
              <a:rPr lang="en-US" sz="1600" dirty="0">
                <a:solidFill>
                  <a:srgbClr val="FFFF00"/>
                </a:solidFill>
              </a:rPr>
              <a:t>pandas groupby </a:t>
            </a:r>
            <a:r>
              <a:rPr lang="en-US" sz="1600" dirty="0"/>
              <a:t>on Neighborhood column and obtain the mean.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* Transpose </a:t>
            </a:r>
            <a:r>
              <a:rPr lang="en-US" sz="1600" dirty="0"/>
              <a:t>the data-frame at step 2 and arrange in descending order.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62" y="2648149"/>
            <a:ext cx="1673356" cy="3872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3" y="2648149"/>
            <a:ext cx="1673356" cy="3872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414136" y="2174578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Richest Neighborhoods: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58662" y="2174578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Poorest Neighborhoods: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57</TotalTime>
  <Words>598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 Light</vt:lpstr>
      <vt:lpstr>SFMono-Regular</vt:lpstr>
      <vt:lpstr>Metropolitan</vt:lpstr>
      <vt:lpstr>Analysis of Schools in San Diego Neighborhoods</vt:lpstr>
      <vt:lpstr>INTRODUCTION</vt:lpstr>
      <vt:lpstr>Target Audience: </vt:lpstr>
      <vt:lpstr>PowerPoint Presentation</vt:lpstr>
      <vt:lpstr> Completed San Diego Neighborhoods Data Frame </vt:lpstr>
      <vt:lpstr>PowerPoint Presentation</vt:lpstr>
      <vt:lpstr>Exploring the School Data and Neighborhood of San Diego </vt:lpstr>
      <vt:lpstr>PowerPoint Presentation</vt:lpstr>
      <vt:lpstr>Next step was to obtain information about the school categories of each neighborhood. And to do that, I proceed as follows:</vt:lpstr>
      <vt:lpstr>PowerPoint Presentation</vt:lpstr>
      <vt:lpstr>Clustering the Richest and Poorest San Diego Neighborhoods </vt:lpstr>
      <vt:lpstr>Results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Mykyta Yarovoi</dc:creator>
  <cp:lastModifiedBy>Mykyta Yarovoi</cp:lastModifiedBy>
  <cp:revision>17</cp:revision>
  <dcterms:created xsi:type="dcterms:W3CDTF">2020-05-18T00:49:45Z</dcterms:created>
  <dcterms:modified xsi:type="dcterms:W3CDTF">2020-05-18T01:47:07Z</dcterms:modified>
</cp:coreProperties>
</file>