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18288000" cy="10287000"/>
  <p:notesSz cx="6858000" cy="9144000"/>
  <p:embeddedFontLst>
    <p:embeddedFont>
      <p:font typeface="HK Modular" charset="1" panose="00000800000000000000"/>
      <p:regular r:id="rId52"/>
    </p:embeddedFont>
    <p:embeddedFont>
      <p:font typeface="Horizon" charset="1" panose="02000500000000000000"/>
      <p:regular r:id="rId53"/>
    </p:embeddedFont>
    <p:embeddedFont>
      <p:font typeface="Poppins Light" charset="1" panose="00000400000000000000"/>
      <p:regular r:id="rId54"/>
    </p:embeddedFont>
    <p:embeddedFont>
      <p:font typeface="Poppins Bold" charset="1" panose="00000800000000000000"/>
      <p:regular r:id="rId55"/>
    </p:embeddedFont>
    <p:embeddedFont>
      <p:font typeface="Poppins" charset="1" panose="00000500000000000000"/>
      <p:regular r:id="rId56"/>
    </p:embeddedFont>
    <p:embeddedFont>
      <p:font typeface="Poppins Italics" charset="1" panose="00000500000000000000"/>
      <p:regular r:id="rId57"/>
    </p:embeddedFont>
    <p:embeddedFont>
      <p:font typeface="Poppins Semi-Bold" charset="1" panose="0000070000000000000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7.jpe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manageengine.com/log-management/cyber-security/privilege-escalation-attack.html?source=windows-with-winpeas" TargetMode="External" Type="http://schemas.openxmlformats.org/officeDocument/2006/relationships/hyperlink"/></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9.jpe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0.jpe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9.jpe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0.jpe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144835" y="-547517"/>
            <a:ext cx="9030960" cy="11146926"/>
            <a:chOff x="0" y="0"/>
            <a:chExt cx="2378524" cy="2935816"/>
          </a:xfrm>
        </p:grpSpPr>
        <p:sp>
          <p:nvSpPr>
            <p:cNvPr name="Freeform 4" id="4"/>
            <p:cNvSpPr/>
            <p:nvPr/>
          </p:nvSpPr>
          <p:spPr>
            <a:xfrm flipH="false" flipV="false" rot="0">
              <a:off x="0" y="0"/>
              <a:ext cx="2378524" cy="2935816"/>
            </a:xfrm>
            <a:custGeom>
              <a:avLst/>
              <a:gdLst/>
              <a:ahLst/>
              <a:cxnLst/>
              <a:rect r="r" b="b" t="t" l="l"/>
              <a:pathLst>
                <a:path h="2935816" w="2378524">
                  <a:moveTo>
                    <a:pt x="0" y="0"/>
                  </a:moveTo>
                  <a:lnTo>
                    <a:pt x="2378524" y="0"/>
                  </a:lnTo>
                  <a:lnTo>
                    <a:pt x="2378524" y="2935816"/>
                  </a:lnTo>
                  <a:lnTo>
                    <a:pt x="0" y="2935816"/>
                  </a:lnTo>
                  <a:close/>
                </a:path>
              </a:pathLst>
            </a:custGeom>
            <a:gradFill rotWithShape="true">
              <a:gsLst>
                <a:gs pos="0">
                  <a:srgbClr val="071121">
                    <a:alpha val="100000"/>
                  </a:srgbClr>
                </a:gs>
                <a:gs pos="50000">
                  <a:srgbClr val="060F1F">
                    <a:alpha val="78500"/>
                  </a:srgbClr>
                </a:gs>
                <a:gs pos="100000">
                  <a:srgbClr val="060F1F">
                    <a:alpha val="0"/>
                  </a:srgbClr>
                </a:gs>
              </a:gsLst>
              <a:lin ang="0"/>
            </a:gradFill>
          </p:spPr>
        </p:sp>
        <p:sp>
          <p:nvSpPr>
            <p:cNvPr name="TextBox 5" id="5"/>
            <p:cNvSpPr txBox="true"/>
            <p:nvPr/>
          </p:nvSpPr>
          <p:spPr>
            <a:xfrm>
              <a:off x="0" y="0"/>
              <a:ext cx="2378524" cy="2935816"/>
            </a:xfrm>
            <a:prstGeom prst="rect">
              <a:avLst/>
            </a:prstGeom>
          </p:spPr>
          <p:txBody>
            <a:bodyPr anchor="ctr" rtlCol="false" tIns="50800" lIns="50800" bIns="50800" rIns="50800"/>
            <a:lstStyle/>
            <a:p>
              <a:pPr algn="ctr">
                <a:lnSpc>
                  <a:spcPts val="1917"/>
                </a:lnSpc>
              </a:pPr>
            </a:p>
          </p:txBody>
        </p:sp>
      </p:grpSp>
      <p:sp>
        <p:nvSpPr>
          <p:cNvPr name="Freeform 6" id="6"/>
          <p:cNvSpPr/>
          <p:nvPr/>
        </p:nvSpPr>
        <p:spPr>
          <a:xfrm flipH="false" flipV="false" rot="0">
            <a:off x="6978445" y="2698354"/>
            <a:ext cx="601117" cy="601117"/>
          </a:xfrm>
          <a:custGeom>
            <a:avLst/>
            <a:gdLst/>
            <a:ahLst/>
            <a:cxnLst/>
            <a:rect r="r" b="b" t="t" l="l"/>
            <a:pathLst>
              <a:path h="601117" w="601117">
                <a:moveTo>
                  <a:pt x="0" y="0"/>
                </a:moveTo>
                <a:lnTo>
                  <a:pt x="601117" y="0"/>
                </a:lnTo>
                <a:lnTo>
                  <a:pt x="601117" y="601117"/>
                </a:lnTo>
                <a:lnTo>
                  <a:pt x="0" y="601117"/>
                </a:lnTo>
                <a:lnTo>
                  <a:pt x="0" y="0"/>
                </a:lnTo>
                <a:close/>
              </a:path>
            </a:pathLst>
          </a:custGeom>
          <a:blipFill>
            <a:blip r:embed="rId3">
              <a:alphaModFix amt="6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958371" y="3745713"/>
            <a:ext cx="14371257" cy="4306140"/>
            <a:chOff x="0" y="0"/>
            <a:chExt cx="19161676" cy="5741520"/>
          </a:xfrm>
        </p:grpSpPr>
        <p:grpSp>
          <p:nvGrpSpPr>
            <p:cNvPr name="Group 9" id="9"/>
            <p:cNvGrpSpPr/>
            <p:nvPr/>
          </p:nvGrpSpPr>
          <p:grpSpPr>
            <a:xfrm rot="0">
              <a:off x="0" y="0"/>
              <a:ext cx="19161676" cy="5741520"/>
              <a:chOff x="0" y="0"/>
              <a:chExt cx="3785022" cy="1134127"/>
            </a:xfrm>
          </p:grpSpPr>
          <p:sp>
            <p:nvSpPr>
              <p:cNvPr name="Freeform 10" id="10"/>
              <p:cNvSpPr/>
              <p:nvPr/>
            </p:nvSpPr>
            <p:spPr>
              <a:xfrm flipH="false" flipV="false" rot="0">
                <a:off x="0" y="0"/>
                <a:ext cx="3785022" cy="1134127"/>
              </a:xfrm>
              <a:custGeom>
                <a:avLst/>
                <a:gdLst/>
                <a:ahLst/>
                <a:cxnLst/>
                <a:rect r="r" b="b" t="t" l="l"/>
                <a:pathLst>
                  <a:path h="1134127" w="3785022">
                    <a:moveTo>
                      <a:pt x="0" y="0"/>
                    </a:moveTo>
                    <a:lnTo>
                      <a:pt x="3785022" y="0"/>
                    </a:lnTo>
                    <a:lnTo>
                      <a:pt x="3785022" y="1134127"/>
                    </a:lnTo>
                    <a:lnTo>
                      <a:pt x="0" y="1134127"/>
                    </a:lnTo>
                    <a:close/>
                  </a:path>
                </a:pathLst>
              </a:custGeom>
              <a:solidFill>
                <a:srgbClr val="000000">
                  <a:alpha val="0"/>
                </a:srgbClr>
              </a:solidFill>
              <a:ln w="19050" cap="sq">
                <a:gradFill>
                  <a:gsLst>
                    <a:gs pos="0">
                      <a:srgbClr val="FFFFFF">
                        <a:alpha val="100000"/>
                      </a:srgbClr>
                    </a:gs>
                    <a:gs pos="100000">
                      <a:srgbClr val="FFC1C1">
                        <a:alpha val="2500"/>
                      </a:srgbClr>
                    </a:gs>
                  </a:gsLst>
                  <a:lin ang="0"/>
                </a:gradFill>
                <a:prstDash val="solid"/>
                <a:miter/>
              </a:ln>
            </p:spPr>
          </p:sp>
          <p:sp>
            <p:nvSpPr>
              <p:cNvPr name="TextBox 11" id="11"/>
              <p:cNvSpPr txBox="true"/>
              <p:nvPr/>
            </p:nvSpPr>
            <p:spPr>
              <a:xfrm>
                <a:off x="0" y="0"/>
                <a:ext cx="3785022" cy="1134127"/>
              </a:xfrm>
              <a:prstGeom prst="rect">
                <a:avLst/>
              </a:prstGeom>
            </p:spPr>
            <p:txBody>
              <a:bodyPr anchor="ctr" rtlCol="false" tIns="50800" lIns="50800" bIns="50800" rIns="50800"/>
              <a:lstStyle/>
              <a:p>
                <a:pPr algn="ctr">
                  <a:lnSpc>
                    <a:spcPts val="1917"/>
                  </a:lnSpc>
                </a:pPr>
              </a:p>
            </p:txBody>
          </p:sp>
        </p:grpSp>
        <p:sp>
          <p:nvSpPr>
            <p:cNvPr name="TextBox 12" id="12"/>
            <p:cNvSpPr txBox="true"/>
            <p:nvPr/>
          </p:nvSpPr>
          <p:spPr>
            <a:xfrm rot="0">
              <a:off x="523742" y="856596"/>
              <a:ext cx="18114192" cy="4170101"/>
            </a:xfrm>
            <a:prstGeom prst="rect">
              <a:avLst/>
            </a:prstGeom>
          </p:spPr>
          <p:txBody>
            <a:bodyPr anchor="t" rtlCol="false" tIns="0" lIns="0" bIns="0" rIns="0">
              <a:spAutoFit/>
            </a:bodyPr>
            <a:lstStyle/>
            <a:p>
              <a:pPr algn="ctr">
                <a:lnSpc>
                  <a:spcPts val="8137"/>
                </a:lnSpc>
                <a:spcBef>
                  <a:spcPct val="0"/>
                </a:spcBef>
              </a:pPr>
              <a:r>
                <a:rPr lang="en-US" sz="7534" spc="949">
                  <a:solidFill>
                    <a:srgbClr val="FFFFFF"/>
                  </a:solidFill>
                  <a:latin typeface="HK Modular"/>
                  <a:ea typeface="HK Modular"/>
                  <a:cs typeface="HK Modular"/>
                  <a:sym typeface="HK Modular"/>
                </a:rPr>
                <a:t>Network Pentesting Project</a:t>
              </a:r>
            </a:p>
          </p:txBody>
        </p:sp>
      </p:grpSp>
      <p:sp>
        <p:nvSpPr>
          <p:cNvPr name="TextBox 13" id="13"/>
          <p:cNvSpPr txBox="true"/>
          <p:nvPr/>
        </p:nvSpPr>
        <p:spPr>
          <a:xfrm rot="0">
            <a:off x="7723833" y="2878167"/>
            <a:ext cx="4077444" cy="328236"/>
          </a:xfrm>
          <a:prstGeom prst="rect">
            <a:avLst/>
          </a:prstGeom>
        </p:spPr>
        <p:txBody>
          <a:bodyPr anchor="t" rtlCol="false" tIns="0" lIns="0" bIns="0" rIns="0">
            <a:spAutoFit/>
          </a:bodyPr>
          <a:lstStyle/>
          <a:p>
            <a:pPr algn="l">
              <a:lnSpc>
                <a:spcPts val="2335"/>
              </a:lnSpc>
              <a:spcBef>
                <a:spcPct val="0"/>
              </a:spcBef>
            </a:pPr>
            <a:r>
              <a:rPr lang="en-US" sz="2162">
                <a:solidFill>
                  <a:srgbClr val="FFFFFF">
                    <a:alpha val="80784"/>
                  </a:srgbClr>
                </a:solidFill>
                <a:latin typeface="Horizon"/>
                <a:ea typeface="Horizon"/>
                <a:cs typeface="Horizon"/>
                <a:sym typeface="Horizon"/>
              </a:rPr>
              <a:t>DEPI TEAM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0B18"/>
        </a:solidFill>
      </p:bgPr>
    </p:bg>
    <p:spTree>
      <p:nvGrpSpPr>
        <p:cNvPr id="1" name=""/>
        <p:cNvGrpSpPr/>
        <p:nvPr/>
      </p:nvGrpSpPr>
      <p:grpSpPr>
        <a:xfrm>
          <a:off x="0" y="0"/>
          <a:ext cx="0" cy="0"/>
          <a:chOff x="0" y="0"/>
          <a:chExt cx="0" cy="0"/>
        </a:xfrm>
      </p:grpSpPr>
      <p:sp>
        <p:nvSpPr>
          <p:cNvPr name="Freeform 2" id="2"/>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83049" y="888066"/>
            <a:ext cx="19454098" cy="2019220"/>
            <a:chOff x="0" y="0"/>
            <a:chExt cx="5390069" cy="559457"/>
          </a:xfrm>
        </p:grpSpPr>
        <p:sp>
          <p:nvSpPr>
            <p:cNvPr name="Freeform 4" id="4"/>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grpSp>
        <p:nvGrpSpPr>
          <p:cNvPr name="Group 6" id="6"/>
          <p:cNvGrpSpPr/>
          <p:nvPr/>
        </p:nvGrpSpPr>
        <p:grpSpPr>
          <a:xfrm rot="0">
            <a:off x="2482067" y="3600450"/>
            <a:ext cx="13419776" cy="6174572"/>
            <a:chOff x="0" y="0"/>
            <a:chExt cx="3534427" cy="1626225"/>
          </a:xfrm>
        </p:grpSpPr>
        <p:sp>
          <p:nvSpPr>
            <p:cNvPr name="Freeform 7" id="7"/>
            <p:cNvSpPr/>
            <p:nvPr/>
          </p:nvSpPr>
          <p:spPr>
            <a:xfrm flipH="false" flipV="false" rot="0">
              <a:off x="0" y="0"/>
              <a:ext cx="3534427" cy="1626225"/>
            </a:xfrm>
            <a:custGeom>
              <a:avLst/>
              <a:gdLst/>
              <a:ahLst/>
              <a:cxnLst/>
              <a:rect r="r" b="b" t="t" l="l"/>
              <a:pathLst>
                <a:path h="1626225" w="3534427">
                  <a:moveTo>
                    <a:pt x="0" y="0"/>
                  </a:moveTo>
                  <a:lnTo>
                    <a:pt x="3534427" y="0"/>
                  </a:lnTo>
                  <a:lnTo>
                    <a:pt x="3534427" y="1626225"/>
                  </a:lnTo>
                  <a:lnTo>
                    <a:pt x="0" y="1626225"/>
                  </a:lnTo>
                  <a:close/>
                </a:path>
              </a:pathLst>
            </a:custGeom>
            <a:solidFill>
              <a:srgbClr val="FFFFFF"/>
            </a:solidFill>
          </p:spPr>
        </p:sp>
        <p:sp>
          <p:nvSpPr>
            <p:cNvPr name="TextBox 8" id="8"/>
            <p:cNvSpPr txBox="true"/>
            <p:nvPr/>
          </p:nvSpPr>
          <p:spPr>
            <a:xfrm>
              <a:off x="0" y="0"/>
              <a:ext cx="3534427" cy="1626225"/>
            </a:xfrm>
            <a:prstGeom prst="rect">
              <a:avLst/>
            </a:prstGeom>
          </p:spPr>
          <p:txBody>
            <a:bodyPr anchor="ctr" rtlCol="false" tIns="50800" lIns="50800" bIns="50800" rIns="50800"/>
            <a:lstStyle/>
            <a:p>
              <a:pPr algn="ctr">
                <a:lnSpc>
                  <a:spcPts val="1917"/>
                </a:lnSpc>
              </a:pPr>
            </a:p>
          </p:txBody>
        </p:sp>
      </p:grpSp>
      <p:sp>
        <p:nvSpPr>
          <p:cNvPr name="Freeform 9" id="9"/>
          <p:cNvSpPr/>
          <p:nvPr/>
        </p:nvSpPr>
        <p:spPr>
          <a:xfrm flipH="false" flipV="false" rot="0">
            <a:off x="2608984" y="3858811"/>
            <a:ext cx="13070033" cy="5657850"/>
          </a:xfrm>
          <a:custGeom>
            <a:avLst/>
            <a:gdLst/>
            <a:ahLst/>
            <a:cxnLst/>
            <a:rect r="r" b="b" t="t" l="l"/>
            <a:pathLst>
              <a:path h="5657850" w="13070033">
                <a:moveTo>
                  <a:pt x="0" y="0"/>
                </a:moveTo>
                <a:lnTo>
                  <a:pt x="13070032" y="0"/>
                </a:lnTo>
                <a:lnTo>
                  <a:pt x="13070032" y="5657850"/>
                </a:lnTo>
                <a:lnTo>
                  <a:pt x="0" y="5657850"/>
                </a:lnTo>
                <a:lnTo>
                  <a:pt x="0" y="0"/>
                </a:lnTo>
                <a:close/>
              </a:path>
            </a:pathLst>
          </a:custGeom>
          <a:blipFill>
            <a:blip r:embed="rId4"/>
            <a:stretch>
              <a:fillRect l="-5236" t="0" r="-1773" b="-7478"/>
            </a:stretch>
          </a:blipFill>
        </p:spPr>
      </p:sp>
      <p:sp>
        <p:nvSpPr>
          <p:cNvPr name="TextBox 10" id="10"/>
          <p:cNvSpPr txBox="true"/>
          <p:nvPr/>
        </p:nvSpPr>
        <p:spPr>
          <a:xfrm rot="0">
            <a:off x="2482067" y="1259481"/>
            <a:ext cx="14544885" cy="1386019"/>
          </a:xfrm>
          <a:prstGeom prst="rect">
            <a:avLst/>
          </a:prstGeom>
        </p:spPr>
        <p:txBody>
          <a:bodyPr anchor="t" rtlCol="false" tIns="0" lIns="0" bIns="0" rIns="0">
            <a:spAutoFit/>
          </a:bodyPr>
          <a:lstStyle/>
          <a:p>
            <a:pPr algn="ctr">
              <a:lnSpc>
                <a:spcPts val="5347"/>
              </a:lnSpc>
              <a:spcBef>
                <a:spcPct val="0"/>
              </a:spcBef>
            </a:pPr>
            <a:r>
              <a:rPr lang="en-US" sz="4950" spc="623">
                <a:solidFill>
                  <a:srgbClr val="FFFFFF"/>
                </a:solidFill>
                <a:latin typeface="HK Modular"/>
                <a:ea typeface="HK Modular"/>
                <a:cs typeface="HK Modular"/>
                <a:sym typeface="HK Modular"/>
              </a:rPr>
              <a:t>Windows privilege escalation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0B18"/>
        </a:solidFill>
      </p:bgPr>
    </p:bg>
    <p:spTree>
      <p:nvGrpSpPr>
        <p:cNvPr id="1" name=""/>
        <p:cNvGrpSpPr/>
        <p:nvPr/>
      </p:nvGrpSpPr>
      <p:grpSpPr>
        <a:xfrm>
          <a:off x="0" y="0"/>
          <a:ext cx="0" cy="0"/>
          <a:chOff x="0" y="0"/>
          <a:chExt cx="0" cy="0"/>
        </a:xfrm>
      </p:grpSpPr>
      <p:sp>
        <p:nvSpPr>
          <p:cNvPr name="Freeform 2" id="2"/>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83049" y="888066"/>
            <a:ext cx="19454098" cy="2019220"/>
            <a:chOff x="0" y="0"/>
            <a:chExt cx="5390069" cy="559457"/>
          </a:xfrm>
        </p:grpSpPr>
        <p:sp>
          <p:nvSpPr>
            <p:cNvPr name="Freeform 4" id="4"/>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grpSp>
        <p:nvGrpSpPr>
          <p:cNvPr name="Group 6" id="6"/>
          <p:cNvGrpSpPr/>
          <p:nvPr/>
        </p:nvGrpSpPr>
        <p:grpSpPr>
          <a:xfrm rot="0">
            <a:off x="2482067" y="3600450"/>
            <a:ext cx="13419776" cy="6174572"/>
            <a:chOff x="0" y="0"/>
            <a:chExt cx="3534427" cy="1626225"/>
          </a:xfrm>
        </p:grpSpPr>
        <p:sp>
          <p:nvSpPr>
            <p:cNvPr name="Freeform 7" id="7"/>
            <p:cNvSpPr/>
            <p:nvPr/>
          </p:nvSpPr>
          <p:spPr>
            <a:xfrm flipH="false" flipV="false" rot="0">
              <a:off x="0" y="0"/>
              <a:ext cx="3534427" cy="1626225"/>
            </a:xfrm>
            <a:custGeom>
              <a:avLst/>
              <a:gdLst/>
              <a:ahLst/>
              <a:cxnLst/>
              <a:rect r="r" b="b" t="t" l="l"/>
              <a:pathLst>
                <a:path h="1626225" w="3534427">
                  <a:moveTo>
                    <a:pt x="0" y="0"/>
                  </a:moveTo>
                  <a:lnTo>
                    <a:pt x="3534427" y="0"/>
                  </a:lnTo>
                  <a:lnTo>
                    <a:pt x="3534427" y="1626225"/>
                  </a:lnTo>
                  <a:lnTo>
                    <a:pt x="0" y="1626225"/>
                  </a:lnTo>
                  <a:close/>
                </a:path>
              </a:pathLst>
            </a:custGeom>
            <a:solidFill>
              <a:srgbClr val="FFFFFF"/>
            </a:solidFill>
          </p:spPr>
        </p:sp>
        <p:sp>
          <p:nvSpPr>
            <p:cNvPr name="TextBox 8" id="8"/>
            <p:cNvSpPr txBox="true"/>
            <p:nvPr/>
          </p:nvSpPr>
          <p:spPr>
            <a:xfrm>
              <a:off x="0" y="0"/>
              <a:ext cx="3534427" cy="1626225"/>
            </a:xfrm>
            <a:prstGeom prst="rect">
              <a:avLst/>
            </a:prstGeom>
          </p:spPr>
          <p:txBody>
            <a:bodyPr anchor="ctr" rtlCol="false" tIns="50800" lIns="50800" bIns="50800" rIns="50800"/>
            <a:lstStyle/>
            <a:p>
              <a:pPr algn="ctr">
                <a:lnSpc>
                  <a:spcPts val="1917"/>
                </a:lnSpc>
              </a:pPr>
            </a:p>
          </p:txBody>
        </p:sp>
      </p:grpSp>
      <p:sp>
        <p:nvSpPr>
          <p:cNvPr name="Freeform 9" id="9"/>
          <p:cNvSpPr/>
          <p:nvPr/>
        </p:nvSpPr>
        <p:spPr>
          <a:xfrm flipH="false" flipV="false" rot="0">
            <a:off x="1920002" y="3972143"/>
            <a:ext cx="13981841" cy="5431185"/>
          </a:xfrm>
          <a:custGeom>
            <a:avLst/>
            <a:gdLst/>
            <a:ahLst/>
            <a:cxnLst/>
            <a:rect r="r" b="b" t="t" l="l"/>
            <a:pathLst>
              <a:path h="5431185" w="13981841">
                <a:moveTo>
                  <a:pt x="0" y="0"/>
                </a:moveTo>
                <a:lnTo>
                  <a:pt x="13981841" y="0"/>
                </a:lnTo>
                <a:lnTo>
                  <a:pt x="13981841" y="5431185"/>
                </a:lnTo>
                <a:lnTo>
                  <a:pt x="0" y="5431185"/>
                </a:lnTo>
                <a:lnTo>
                  <a:pt x="0" y="0"/>
                </a:lnTo>
                <a:close/>
              </a:path>
            </a:pathLst>
          </a:custGeom>
          <a:blipFill>
            <a:blip r:embed="rId4"/>
            <a:stretch>
              <a:fillRect l="0" t="-5964" r="0" b="-5964"/>
            </a:stretch>
          </a:blipFill>
        </p:spPr>
      </p:sp>
      <p:sp>
        <p:nvSpPr>
          <p:cNvPr name="TextBox 10" id="10"/>
          <p:cNvSpPr txBox="true"/>
          <p:nvPr/>
        </p:nvSpPr>
        <p:spPr>
          <a:xfrm rot="0">
            <a:off x="2482067" y="1259481"/>
            <a:ext cx="14544885" cy="1386019"/>
          </a:xfrm>
          <a:prstGeom prst="rect">
            <a:avLst/>
          </a:prstGeom>
        </p:spPr>
        <p:txBody>
          <a:bodyPr anchor="t" rtlCol="false" tIns="0" lIns="0" bIns="0" rIns="0">
            <a:spAutoFit/>
          </a:bodyPr>
          <a:lstStyle/>
          <a:p>
            <a:pPr algn="ctr">
              <a:lnSpc>
                <a:spcPts val="5347"/>
              </a:lnSpc>
              <a:spcBef>
                <a:spcPct val="0"/>
              </a:spcBef>
            </a:pPr>
            <a:r>
              <a:rPr lang="en-US" sz="4950" spc="623">
                <a:solidFill>
                  <a:srgbClr val="FFFFFF"/>
                </a:solidFill>
                <a:latin typeface="HK Modular"/>
                <a:ea typeface="HK Modular"/>
                <a:cs typeface="HK Modular"/>
                <a:sym typeface="HK Modular"/>
              </a:rPr>
              <a:t>Windows privilege escalation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6098" y="1781684"/>
            <a:ext cx="20465418" cy="1637823"/>
            <a:chOff x="0" y="0"/>
            <a:chExt cx="27287224" cy="2183765"/>
          </a:xfrm>
        </p:grpSpPr>
        <p:grpSp>
          <p:nvGrpSpPr>
            <p:cNvPr name="Group 5" id="5"/>
            <p:cNvGrpSpPr/>
            <p:nvPr/>
          </p:nvGrpSpPr>
          <p:grpSpPr>
            <a:xfrm rot="0">
              <a:off x="0" y="0"/>
              <a:ext cx="27287224" cy="2183765"/>
              <a:chOff x="0" y="0"/>
              <a:chExt cx="5390069" cy="431361"/>
            </a:xfrm>
          </p:grpSpPr>
          <p:sp>
            <p:nvSpPr>
              <p:cNvPr name="Freeform 6" id="6"/>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7" id="7"/>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8" id="8"/>
            <p:cNvSpPr txBox="true"/>
            <p:nvPr/>
          </p:nvSpPr>
          <p:spPr>
            <a:xfrm rot="0">
              <a:off x="5235255" y="584509"/>
              <a:ext cx="17023084" cy="940934"/>
            </a:xfrm>
            <a:prstGeom prst="rect">
              <a:avLst/>
            </a:prstGeom>
          </p:spPr>
          <p:txBody>
            <a:bodyPr anchor="t" rtlCol="false" tIns="0" lIns="0" bIns="0" rIns="0">
              <a:spAutoFit/>
            </a:bodyPr>
            <a:lstStyle/>
            <a:p>
              <a:pPr algn="ctr">
                <a:lnSpc>
                  <a:spcPts val="5291"/>
                </a:lnSpc>
                <a:spcBef>
                  <a:spcPct val="0"/>
                </a:spcBef>
              </a:pPr>
              <a:r>
                <a:rPr lang="en-US" sz="4899" spc="617">
                  <a:solidFill>
                    <a:srgbClr val="FFFFFF"/>
                  </a:solidFill>
                  <a:latin typeface="HK Modular"/>
                  <a:ea typeface="HK Modular"/>
                  <a:cs typeface="HK Modular"/>
                  <a:sym typeface="HK Modular"/>
                </a:rPr>
                <a:t>Jr Penetration Tester</a:t>
              </a:r>
            </a:p>
          </p:txBody>
        </p:sp>
      </p:grpSp>
      <p:sp>
        <p:nvSpPr>
          <p:cNvPr name="TextBox 9" id="9"/>
          <p:cNvSpPr txBox="true"/>
          <p:nvPr/>
        </p:nvSpPr>
        <p:spPr>
          <a:xfrm rot="0">
            <a:off x="862708" y="4124358"/>
            <a:ext cx="9503284" cy="4979450"/>
          </a:xfrm>
          <a:prstGeom prst="rect">
            <a:avLst/>
          </a:prstGeom>
        </p:spPr>
        <p:txBody>
          <a:bodyPr anchor="t" rtlCol="false" tIns="0" lIns="0" bIns="0" rIns="0">
            <a:spAutoFit/>
          </a:bodyPr>
          <a:lstStyle/>
          <a:p>
            <a:pPr algn="l">
              <a:lnSpc>
                <a:spcPts val="4365"/>
              </a:lnSpc>
            </a:pPr>
            <a:r>
              <a:rPr lang="en-US" sz="3186" b="true">
                <a:solidFill>
                  <a:srgbClr val="FFFFFF"/>
                </a:solidFill>
                <a:latin typeface="Poppins Bold"/>
                <a:ea typeface="Poppins Bold"/>
                <a:cs typeface="Poppins Bold"/>
                <a:sym typeface="Poppins Bold"/>
              </a:rPr>
              <a:t>Contents</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Introduction to Cyber Security</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Introduction to Pentesting</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Web Hacking</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Burp Suite</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Network Security</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Vulnerability Research</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Metasploit</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Privilege Escalation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1028700" y="3988410"/>
            <a:ext cx="15758612" cy="6354288"/>
          </a:xfrm>
          <a:prstGeom prst="rect">
            <a:avLst/>
          </a:prstGeom>
        </p:spPr>
        <p:txBody>
          <a:bodyPr anchor="t" rtlCol="false" tIns="0" lIns="0" bIns="0" rIns="0">
            <a:spAutoFit/>
          </a:bodyPr>
          <a:lstStyle/>
          <a:p>
            <a:pPr algn="l">
              <a:lnSpc>
                <a:spcPts val="3954"/>
              </a:lnSpc>
            </a:pPr>
            <a:r>
              <a:rPr lang="en-US" sz="2886" b="true">
                <a:solidFill>
                  <a:srgbClr val="FFFFFF"/>
                </a:solidFill>
                <a:latin typeface="Poppins Bold"/>
                <a:ea typeface="Poppins Bold"/>
                <a:cs typeface="Poppins Bold"/>
                <a:sym typeface="Poppins Bold"/>
              </a:rPr>
              <a:t>1.  Path Traversal (directory traversal)</a:t>
            </a:r>
          </a:p>
          <a:p>
            <a:pPr algn="l" marL="580057" indent="-290029" lvl="1">
              <a:lnSpc>
                <a:spcPts val="3680"/>
              </a:lnSpc>
              <a:buFont typeface="Arial"/>
              <a:buChar char="•"/>
            </a:pPr>
            <a:r>
              <a:rPr lang="en-US" sz="2686">
                <a:solidFill>
                  <a:srgbClr val="FFFFFF"/>
                </a:solidFill>
                <a:latin typeface="Poppins"/>
                <a:ea typeface="Poppins"/>
                <a:cs typeface="Poppins"/>
                <a:sym typeface="Poppins"/>
              </a:rPr>
              <a:t>Exploiting web server misconfigurations to access files outside the intended directory.</a:t>
            </a:r>
          </a:p>
          <a:p>
            <a:pPr algn="l" marL="580057" indent="-290029" lvl="1">
              <a:lnSpc>
                <a:spcPts val="3680"/>
              </a:lnSpc>
              <a:buFont typeface="Arial"/>
              <a:buChar char="•"/>
            </a:pPr>
            <a:r>
              <a:rPr lang="en-US" sz="2686" i="true">
                <a:solidFill>
                  <a:srgbClr val="FFFFFF"/>
                </a:solidFill>
                <a:latin typeface="Poppins Italics"/>
                <a:ea typeface="Poppins Italics"/>
                <a:cs typeface="Poppins Italics"/>
                <a:sym typeface="Poppins Italics"/>
              </a:rPr>
              <a:t>../../etc/passwd</a:t>
            </a:r>
          </a:p>
          <a:p>
            <a:pPr algn="l">
              <a:lnSpc>
                <a:spcPts val="3954"/>
              </a:lnSpc>
            </a:pPr>
          </a:p>
          <a:p>
            <a:pPr algn="l">
              <a:lnSpc>
                <a:spcPts val="3954"/>
              </a:lnSpc>
            </a:pPr>
            <a:r>
              <a:rPr lang="en-US" sz="2886" b="true">
                <a:solidFill>
                  <a:srgbClr val="FFFFFF"/>
                </a:solidFill>
                <a:latin typeface="Poppins Bold"/>
                <a:ea typeface="Poppins Bold"/>
                <a:cs typeface="Poppins Bold"/>
                <a:sym typeface="Poppins Bold"/>
              </a:rPr>
              <a:t>2. Local File Inclusion (LFI)</a:t>
            </a:r>
          </a:p>
          <a:p>
            <a:pPr algn="l" marL="580057" indent="-290029" lvl="1">
              <a:lnSpc>
                <a:spcPts val="3680"/>
              </a:lnSpc>
              <a:buFont typeface="Arial"/>
              <a:buChar char="•"/>
            </a:pPr>
            <a:r>
              <a:rPr lang="en-US" sz="2686">
                <a:solidFill>
                  <a:srgbClr val="FFFFFF"/>
                </a:solidFill>
                <a:latin typeface="Poppins"/>
                <a:ea typeface="Poppins"/>
                <a:cs typeface="Poppins"/>
                <a:sym typeface="Poppins"/>
              </a:rPr>
              <a:t> Injecting file paths to include local files from the server's filesystem.</a:t>
            </a:r>
          </a:p>
          <a:p>
            <a:pPr algn="l" marL="580057" indent="-290029" lvl="1">
              <a:lnSpc>
                <a:spcPts val="3680"/>
              </a:lnSpc>
              <a:buFont typeface="Arial"/>
              <a:buChar char="•"/>
            </a:pPr>
            <a:r>
              <a:rPr lang="en-US" sz="2686" i="true">
                <a:solidFill>
                  <a:srgbClr val="FFFFFF"/>
                </a:solidFill>
                <a:latin typeface="Poppins Italics"/>
                <a:ea typeface="Poppins Italics"/>
                <a:cs typeface="Poppins Italics"/>
                <a:sym typeface="Poppins Italics"/>
              </a:rPr>
              <a:t>http://webapp.thm/index.php?lang=../../../../etc/passwd</a:t>
            </a:r>
          </a:p>
          <a:p>
            <a:pPr algn="l">
              <a:lnSpc>
                <a:spcPts val="3680"/>
              </a:lnSpc>
            </a:pPr>
          </a:p>
          <a:p>
            <a:pPr algn="l">
              <a:lnSpc>
                <a:spcPts val="3954"/>
              </a:lnSpc>
            </a:pPr>
            <a:r>
              <a:rPr lang="en-US" sz="2886" b="true">
                <a:solidFill>
                  <a:srgbClr val="FFFFFF"/>
                </a:solidFill>
                <a:latin typeface="Poppins Bold"/>
                <a:ea typeface="Poppins Bold"/>
                <a:cs typeface="Poppins Bold"/>
                <a:sym typeface="Poppins Bold"/>
              </a:rPr>
              <a:t>3. Remote File Inclusion (RFI)</a:t>
            </a:r>
          </a:p>
          <a:p>
            <a:pPr algn="l" marL="580057" indent="-290029" lvl="1">
              <a:lnSpc>
                <a:spcPts val="3680"/>
              </a:lnSpc>
              <a:buFont typeface="Arial"/>
              <a:buChar char="•"/>
            </a:pPr>
            <a:r>
              <a:rPr lang="en-US" sz="2686">
                <a:solidFill>
                  <a:srgbClr val="FFFFFF"/>
                </a:solidFill>
                <a:latin typeface="Poppins"/>
                <a:ea typeface="Poppins"/>
                <a:cs typeface="Poppins"/>
                <a:sym typeface="Poppins"/>
              </a:rPr>
              <a:t>Including external files via a URL, potentially allowing code execution.</a:t>
            </a:r>
          </a:p>
          <a:p>
            <a:pPr algn="l" marL="580057" indent="-290029" lvl="1">
              <a:lnSpc>
                <a:spcPts val="3680"/>
              </a:lnSpc>
              <a:buFont typeface="Arial"/>
              <a:buChar char="•"/>
            </a:pPr>
            <a:r>
              <a:rPr lang="en-US" sz="2686" i="true">
                <a:solidFill>
                  <a:srgbClr val="FFFFFF"/>
                </a:solidFill>
                <a:latin typeface="Poppins Italics"/>
                <a:ea typeface="Poppins Italics"/>
                <a:cs typeface="Poppins Italics"/>
                <a:sym typeface="Poppins Italics"/>
              </a:rPr>
              <a:t>http://webapp.thm/index.php?lang=http://attacker.thm/code.php</a:t>
            </a:r>
          </a:p>
          <a:p>
            <a:pPr algn="l">
              <a:lnSpc>
                <a:spcPts val="4365"/>
              </a:lnSpc>
            </a:pPr>
          </a:p>
          <a:p>
            <a:pPr algn="l">
              <a:lnSpc>
                <a:spcPts val="4365"/>
              </a:lnSpc>
            </a:pPr>
          </a:p>
        </p:txBody>
      </p:sp>
      <p:sp>
        <p:nvSpPr>
          <p:cNvPr name="TextBox 7" id="7"/>
          <p:cNvSpPr txBox="true"/>
          <p:nvPr/>
        </p:nvSpPr>
        <p:spPr>
          <a:xfrm rot="0">
            <a:off x="560666" y="3388324"/>
            <a:ext cx="7947168"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6. File inclustion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1028700" y="4133883"/>
            <a:ext cx="15758612" cy="2881981"/>
          </a:xfrm>
          <a:prstGeom prst="rect">
            <a:avLst/>
          </a:prstGeom>
        </p:spPr>
        <p:txBody>
          <a:bodyPr anchor="t" rtlCol="false" tIns="0" lIns="0" bIns="0" rIns="0">
            <a:spAutoFit/>
          </a:bodyPr>
          <a:lstStyle/>
          <a:p>
            <a:pPr algn="l">
              <a:lnSpc>
                <a:spcPts val="3954"/>
              </a:lnSpc>
            </a:pPr>
            <a:r>
              <a:rPr lang="en-US" sz="2886" b="true">
                <a:solidFill>
                  <a:srgbClr val="FFFFFF"/>
                </a:solidFill>
                <a:latin typeface="Poppins Bold"/>
                <a:ea typeface="Poppins Bold"/>
                <a:cs typeface="Poppins Bold"/>
                <a:sym typeface="Poppins Bold"/>
              </a:rPr>
              <a:t>Mitigation Techniques</a:t>
            </a:r>
          </a:p>
          <a:p>
            <a:pPr algn="l" marL="601647" indent="-300823" lvl="1">
              <a:lnSpc>
                <a:spcPts val="3817"/>
              </a:lnSpc>
              <a:buFont typeface="Arial"/>
              <a:buChar char="•"/>
            </a:pPr>
            <a:r>
              <a:rPr lang="en-US" sz="2786">
                <a:solidFill>
                  <a:srgbClr val="FFFFFF"/>
                </a:solidFill>
                <a:latin typeface="Poppins"/>
                <a:ea typeface="Poppins"/>
                <a:cs typeface="Poppins"/>
                <a:sym typeface="Poppins"/>
              </a:rPr>
              <a:t>Input Validation</a:t>
            </a:r>
          </a:p>
          <a:p>
            <a:pPr algn="l" marL="601647" indent="-300823" lvl="1">
              <a:lnSpc>
                <a:spcPts val="3817"/>
              </a:lnSpc>
              <a:buFont typeface="Arial"/>
              <a:buChar char="•"/>
            </a:pPr>
            <a:r>
              <a:rPr lang="en-US" sz="2786">
                <a:solidFill>
                  <a:srgbClr val="FFFFFF"/>
                </a:solidFill>
                <a:latin typeface="Poppins"/>
                <a:ea typeface="Poppins"/>
                <a:cs typeface="Poppins"/>
                <a:sym typeface="Poppins"/>
              </a:rPr>
              <a:t>Whitelist File Paths</a:t>
            </a:r>
          </a:p>
          <a:p>
            <a:pPr algn="l" marL="601647" indent="-300823" lvl="1">
              <a:lnSpc>
                <a:spcPts val="3817"/>
              </a:lnSpc>
              <a:buFont typeface="Arial"/>
              <a:buChar char="•"/>
            </a:pPr>
            <a:r>
              <a:rPr lang="en-US" sz="2786">
                <a:solidFill>
                  <a:srgbClr val="FFFFFF"/>
                </a:solidFill>
                <a:latin typeface="Poppins"/>
                <a:ea typeface="Poppins"/>
                <a:cs typeface="Poppins"/>
                <a:sym typeface="Poppins"/>
              </a:rPr>
              <a:t>Use Built-in Functions</a:t>
            </a:r>
          </a:p>
          <a:p>
            <a:pPr algn="l" marL="601647" indent="-300823" lvl="1">
              <a:lnSpc>
                <a:spcPts val="3817"/>
              </a:lnSpc>
              <a:buFont typeface="Arial"/>
              <a:buChar char="•"/>
            </a:pPr>
            <a:r>
              <a:rPr lang="en-US" sz="2786">
                <a:solidFill>
                  <a:srgbClr val="FFFFFF"/>
                </a:solidFill>
                <a:latin typeface="Poppins"/>
                <a:ea typeface="Poppins"/>
                <a:cs typeface="Poppins"/>
                <a:sym typeface="Poppins"/>
              </a:rPr>
              <a:t>Use a Web Application Firewall (WAF)</a:t>
            </a:r>
          </a:p>
          <a:p>
            <a:pPr algn="l" marL="601647" indent="-300823" lvl="1">
              <a:lnSpc>
                <a:spcPts val="3817"/>
              </a:lnSpc>
              <a:buFont typeface="Arial"/>
              <a:buChar char="•"/>
            </a:pPr>
            <a:r>
              <a:rPr lang="en-US" sz="2786">
                <a:solidFill>
                  <a:srgbClr val="FFFFFF"/>
                </a:solidFill>
                <a:latin typeface="Poppins"/>
                <a:ea typeface="Poppins"/>
                <a:cs typeface="Poppins"/>
                <a:sym typeface="Poppins"/>
              </a:rPr>
              <a:t>Disable Remote File Access</a:t>
            </a:r>
          </a:p>
        </p:txBody>
      </p:sp>
      <p:sp>
        <p:nvSpPr>
          <p:cNvPr name="TextBox 7" id="7"/>
          <p:cNvSpPr txBox="true"/>
          <p:nvPr/>
        </p:nvSpPr>
        <p:spPr>
          <a:xfrm rot="0">
            <a:off x="560666" y="3388324"/>
            <a:ext cx="7947168"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6. File inclustion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560666" y="3388324"/>
            <a:ext cx="7947168"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7. intro to ssrf</a:t>
            </a:r>
          </a:p>
        </p:txBody>
      </p:sp>
      <p:sp>
        <p:nvSpPr>
          <p:cNvPr name="TextBox 7" id="7"/>
          <p:cNvSpPr txBox="true"/>
          <p:nvPr/>
        </p:nvSpPr>
        <p:spPr>
          <a:xfrm rot="0">
            <a:off x="1028700" y="3988410"/>
            <a:ext cx="15758612" cy="5947951"/>
          </a:xfrm>
          <a:prstGeom prst="rect">
            <a:avLst/>
          </a:prstGeom>
        </p:spPr>
        <p:txBody>
          <a:bodyPr anchor="t" rtlCol="false" tIns="0" lIns="0" bIns="0" rIns="0">
            <a:spAutoFit/>
          </a:bodyPr>
          <a:lstStyle/>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Server-Side Request Forgery occurs when an attacker tricks a server into making requests to internal resources or unintended services.</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Types of SSRF:</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Basic SSRF</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Blind SSRF</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SSRF impact:</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Access to unauthorised areas.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Access to customer/organisational data.</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Ability to Scale to internal networks.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Reveal authentication tokens/credentials.</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Mitigation: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Applying Deny list, or Allow List for the requests.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560666" y="3188936"/>
            <a:ext cx="14825949"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8. Intro to Cross-Site Scripting</a:t>
            </a:r>
          </a:p>
        </p:txBody>
      </p:sp>
      <p:sp>
        <p:nvSpPr>
          <p:cNvPr name="TextBox 7" id="7"/>
          <p:cNvSpPr txBox="true"/>
          <p:nvPr/>
        </p:nvSpPr>
        <p:spPr>
          <a:xfrm rot="0">
            <a:off x="1028700" y="3643724"/>
            <a:ext cx="15758612" cy="6443251"/>
          </a:xfrm>
          <a:prstGeom prst="rect">
            <a:avLst/>
          </a:prstGeom>
        </p:spPr>
        <p:txBody>
          <a:bodyPr anchor="t" rtlCol="false" tIns="0" lIns="0" bIns="0" rIns="0">
            <a:spAutoFit/>
          </a:bodyPr>
          <a:lstStyle/>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Cross-Site Scripting (XSS) allows an attacker to inject malicious scripts into web pages viewed by other users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&lt;script&gt;alert('XSS');&lt;/script&gt;</a:t>
            </a:r>
          </a:p>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Types of XSS: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Stored XSS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Reflected XSS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DOM-Based XSS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Blind XSS</a:t>
            </a:r>
          </a:p>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Impact:</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Session Stealing</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Key Logger</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Malicious Use</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Defacement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560666" y="3388324"/>
            <a:ext cx="15615659"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8. Intro to Cross-Site Scripting</a:t>
            </a:r>
          </a:p>
        </p:txBody>
      </p:sp>
      <p:sp>
        <p:nvSpPr>
          <p:cNvPr name="TextBox 7" id="7"/>
          <p:cNvSpPr txBox="true"/>
          <p:nvPr/>
        </p:nvSpPr>
        <p:spPr>
          <a:xfrm rot="0">
            <a:off x="1028700" y="4258574"/>
            <a:ext cx="15758612" cy="24808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Mitigation:</a:t>
            </a:r>
          </a:p>
          <a:p>
            <a:pPr algn="l" marL="1246473" indent="-415491" lvl="2">
              <a:lnSpc>
                <a:spcPts val="3954"/>
              </a:lnSpc>
              <a:buFont typeface="Arial"/>
              <a:buChar char="⚬"/>
            </a:pPr>
            <a:r>
              <a:rPr lang="en-US" sz="2886">
                <a:solidFill>
                  <a:srgbClr val="FFFFFF"/>
                </a:solidFill>
                <a:latin typeface="Poppins"/>
                <a:ea typeface="Poppins"/>
                <a:cs typeface="Poppins"/>
                <a:sym typeface="Poppins"/>
              </a:rPr>
              <a:t>Input Sanitization</a:t>
            </a:r>
          </a:p>
          <a:p>
            <a:pPr algn="l" marL="1246473" indent="-415491" lvl="2">
              <a:lnSpc>
                <a:spcPts val="3954"/>
              </a:lnSpc>
              <a:buFont typeface="Arial"/>
              <a:buChar char="⚬"/>
            </a:pPr>
            <a:r>
              <a:rPr lang="en-US" sz="2886">
                <a:solidFill>
                  <a:srgbClr val="FFFFFF"/>
                </a:solidFill>
                <a:latin typeface="Poppins"/>
                <a:ea typeface="Poppins"/>
                <a:cs typeface="Poppins"/>
                <a:sym typeface="Poppins"/>
              </a:rPr>
              <a:t>Output Encoding</a:t>
            </a:r>
          </a:p>
          <a:p>
            <a:pPr algn="l" marL="1246473" indent="-415491" lvl="2">
              <a:lnSpc>
                <a:spcPts val="3954"/>
              </a:lnSpc>
              <a:buFont typeface="Arial"/>
              <a:buChar char="⚬"/>
            </a:pPr>
            <a:r>
              <a:rPr lang="en-US" sz="2886">
                <a:solidFill>
                  <a:srgbClr val="FFFFFF"/>
                </a:solidFill>
                <a:latin typeface="Poppins"/>
                <a:ea typeface="Poppins"/>
                <a:cs typeface="Poppins"/>
                <a:sym typeface="Poppins"/>
              </a:rPr>
              <a:t>HTTPOnly Cookies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Framework-Level Protection</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560666" y="3388324"/>
            <a:ext cx="9256422"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9. Command Injection</a:t>
            </a:r>
          </a:p>
        </p:txBody>
      </p:sp>
      <p:sp>
        <p:nvSpPr>
          <p:cNvPr name="TextBox 7" id="7"/>
          <p:cNvSpPr txBox="true"/>
          <p:nvPr/>
        </p:nvSpPr>
        <p:spPr>
          <a:xfrm rot="0">
            <a:off x="1028700" y="3988410"/>
            <a:ext cx="15758612" cy="5947951"/>
          </a:xfrm>
          <a:prstGeom prst="rect">
            <a:avLst/>
          </a:prstGeom>
        </p:spPr>
        <p:txBody>
          <a:bodyPr anchor="t" rtlCol="false" tIns="0" lIns="0" bIns="0" rIns="0">
            <a:spAutoFit/>
          </a:bodyPr>
          <a:lstStyle/>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Command injection is the abuse of an application's behaviour to execute commands on the operating system, using the same privileges that the application on a device is running with.</a:t>
            </a:r>
          </a:p>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Types of Command Injection: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Blind Command Injection</a:t>
            </a:r>
          </a:p>
          <a:p>
            <a:pPr algn="l" marL="1869709" indent="-467427" lvl="3">
              <a:lnSpc>
                <a:spcPts val="3954"/>
              </a:lnSpc>
              <a:buFont typeface="Arial"/>
              <a:buChar char="￭"/>
            </a:pPr>
            <a:r>
              <a:rPr lang="en-US" sz="2886">
                <a:solidFill>
                  <a:srgbClr val="FFFFFF"/>
                </a:solidFill>
                <a:latin typeface="Poppins Light"/>
                <a:ea typeface="Poppins Light"/>
                <a:cs typeface="Poppins Light"/>
                <a:sym typeface="Poppins Light"/>
              </a:rPr>
              <a:t>use payloads that will cause some time delay; ping and sleep.</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Verbose command injection</a:t>
            </a:r>
          </a:p>
          <a:p>
            <a:pPr algn="l" marL="1869709" indent="-467427" lvl="3">
              <a:lnSpc>
                <a:spcPts val="3954"/>
              </a:lnSpc>
              <a:buFont typeface="Arial"/>
              <a:buChar char="￭"/>
            </a:pPr>
            <a:r>
              <a:rPr lang="en-US" sz="2886">
                <a:solidFill>
                  <a:srgbClr val="FFFFFF"/>
                </a:solidFill>
                <a:latin typeface="Poppins Light"/>
                <a:ea typeface="Poppins Light"/>
                <a:cs typeface="Poppins Light"/>
                <a:sym typeface="Poppins Light"/>
              </a:rPr>
              <a:t>ping or whoami is directly displayed on the web application.</a:t>
            </a:r>
          </a:p>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Remediating Command Injection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Not using functions that will interact with OS to run via shell.</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Input sanitisation</a:t>
            </a:r>
          </a:p>
          <a:p>
            <a:pPr algn="l">
              <a:lnSpc>
                <a:spcPts val="3954"/>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560666" y="3388324"/>
            <a:ext cx="9256422"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10. SQL Injection</a:t>
            </a:r>
          </a:p>
        </p:txBody>
      </p:sp>
      <p:sp>
        <p:nvSpPr>
          <p:cNvPr name="TextBox 7" id="7"/>
          <p:cNvSpPr txBox="true"/>
          <p:nvPr/>
        </p:nvSpPr>
        <p:spPr>
          <a:xfrm rot="0">
            <a:off x="1028700" y="3988410"/>
            <a:ext cx="15758612" cy="5947951"/>
          </a:xfrm>
          <a:prstGeom prst="rect">
            <a:avLst/>
          </a:prstGeom>
        </p:spPr>
        <p:txBody>
          <a:bodyPr anchor="t" rtlCol="false" tIns="0" lIns="0" bIns="0" rIns="0">
            <a:spAutoFit/>
          </a:bodyPr>
          <a:lstStyle/>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SQL Injection is a security vulnerability that allows attackers to interfere with the queries an application makes to its database.</a:t>
            </a:r>
          </a:p>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Some Types of SQL Injection: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Union-Based SQL Injection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Error-Based SQL Injection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Blind SQL Injection</a:t>
            </a:r>
          </a:p>
          <a:p>
            <a:pPr algn="l" marL="623236" indent="-311618" lvl="1">
              <a:lnSpc>
                <a:spcPts val="3954"/>
              </a:lnSpc>
              <a:buFont typeface="Arial"/>
              <a:buChar char="•"/>
            </a:pPr>
            <a:r>
              <a:rPr lang="en-US" sz="2886">
                <a:solidFill>
                  <a:srgbClr val="FFFFFF"/>
                </a:solidFill>
                <a:latin typeface="Poppins Light"/>
                <a:ea typeface="Poppins Light"/>
                <a:cs typeface="Poppins Light"/>
                <a:sym typeface="Poppins Light"/>
              </a:rPr>
              <a:t>Mitigation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Use Parameterized Queries/Prepared Statements</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Input Validation</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Use ORM Frameworks: Object-Relational Mapping</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Principle of Least Privilege</a:t>
            </a:r>
          </a:p>
          <a:p>
            <a:pPr algn="l" marL="1246473" indent="-415491" lvl="2">
              <a:lnSpc>
                <a:spcPts val="3954"/>
              </a:lnSpc>
              <a:buFont typeface="Arial"/>
              <a:buChar char="⚬"/>
            </a:pPr>
            <a:r>
              <a:rPr lang="en-US" sz="2886">
                <a:solidFill>
                  <a:srgbClr val="FFFFFF"/>
                </a:solidFill>
                <a:latin typeface="Poppins Light"/>
                <a:ea typeface="Poppins Light"/>
                <a:cs typeface="Poppins Light"/>
                <a:sym typeface="Poppins Light"/>
              </a:rPr>
              <a:t>Web Application Firewalls (WAF)</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691948" y="1930161"/>
            <a:ext cx="6401205" cy="7448674"/>
            <a:chOff x="0" y="0"/>
            <a:chExt cx="698500" cy="812800"/>
          </a:xfrm>
        </p:grpSpPr>
        <p:sp>
          <p:nvSpPr>
            <p:cNvPr name="Freeform 5" id="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blipFill>
              <a:blip r:embed="rId5"/>
              <a:stretch>
                <a:fillRect l="-53204" t="0" r="-53204" b="0"/>
              </a:stretch>
            </a:blipFill>
            <a:ln w="66675" cap="sq">
              <a:gradFill>
                <a:gsLst>
                  <a:gs pos="0">
                    <a:srgbClr val="4274C3">
                      <a:alpha val="100000"/>
                    </a:srgbClr>
                  </a:gs>
                  <a:gs pos="50000">
                    <a:srgbClr val="FFFFFF">
                      <a:alpha val="78500"/>
                    </a:srgbClr>
                  </a:gs>
                  <a:gs pos="100000">
                    <a:srgbClr val="060F1F">
                      <a:alpha val="0"/>
                    </a:srgbClr>
                  </a:gs>
                </a:gsLst>
                <a:lin ang="0"/>
              </a:gradFill>
              <a:prstDash val="solid"/>
              <a:miter/>
            </a:ln>
          </p:spPr>
        </p:sp>
      </p:grpSp>
      <p:sp>
        <p:nvSpPr>
          <p:cNvPr name="Freeform 6" id="6"/>
          <p:cNvSpPr/>
          <p:nvPr/>
        </p:nvSpPr>
        <p:spPr>
          <a:xfrm flipH="false" flipV="false" rot="0">
            <a:off x="15152804" y="1909465"/>
            <a:ext cx="5798308" cy="2033701"/>
          </a:xfrm>
          <a:custGeom>
            <a:avLst/>
            <a:gdLst/>
            <a:ahLst/>
            <a:cxnLst/>
            <a:rect r="r" b="b" t="t" l="l"/>
            <a:pathLst>
              <a:path h="2033701" w="5798308">
                <a:moveTo>
                  <a:pt x="0" y="0"/>
                </a:moveTo>
                <a:lnTo>
                  <a:pt x="5798308" y="0"/>
                </a:lnTo>
                <a:lnTo>
                  <a:pt x="5798308" y="2033701"/>
                </a:lnTo>
                <a:lnTo>
                  <a:pt x="0" y="2033701"/>
                </a:lnTo>
                <a:lnTo>
                  <a:pt x="0" y="0"/>
                </a:lnTo>
                <a:close/>
              </a:path>
            </a:pathLst>
          </a:custGeom>
          <a:blipFill>
            <a:blip r:embed="rId6">
              <a:alphaModFix amt="31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91939" y="1996836"/>
            <a:ext cx="6492440" cy="885869"/>
          </a:xfrm>
          <a:prstGeom prst="rect">
            <a:avLst/>
          </a:prstGeom>
        </p:spPr>
        <p:txBody>
          <a:bodyPr anchor="t" rtlCol="false" tIns="0" lIns="0" bIns="0" rIns="0">
            <a:spAutoFit/>
          </a:bodyPr>
          <a:lstStyle/>
          <a:p>
            <a:pPr algn="l">
              <a:lnSpc>
                <a:spcPts val="6753"/>
              </a:lnSpc>
              <a:spcBef>
                <a:spcPct val="0"/>
              </a:spcBef>
            </a:pPr>
            <a:r>
              <a:rPr lang="en-US" sz="6252" spc="787">
                <a:solidFill>
                  <a:srgbClr val="FFFFFF"/>
                </a:solidFill>
                <a:latin typeface="HK Modular"/>
                <a:ea typeface="HK Modular"/>
                <a:cs typeface="HK Modular"/>
                <a:sym typeface="HK Modular"/>
              </a:rPr>
              <a:t>AGENDA</a:t>
            </a:r>
          </a:p>
        </p:txBody>
      </p:sp>
      <p:sp>
        <p:nvSpPr>
          <p:cNvPr name="Freeform 8" id="8"/>
          <p:cNvSpPr/>
          <p:nvPr/>
        </p:nvSpPr>
        <p:spPr>
          <a:xfrm flipH="false" flipV="false" rot="0">
            <a:off x="9144000" y="6838882"/>
            <a:ext cx="5798308" cy="2033701"/>
          </a:xfrm>
          <a:custGeom>
            <a:avLst/>
            <a:gdLst/>
            <a:ahLst/>
            <a:cxnLst/>
            <a:rect r="r" b="b" t="t" l="l"/>
            <a:pathLst>
              <a:path h="2033701" w="5798308">
                <a:moveTo>
                  <a:pt x="0" y="0"/>
                </a:moveTo>
                <a:lnTo>
                  <a:pt x="5798308" y="0"/>
                </a:lnTo>
                <a:lnTo>
                  <a:pt x="5798308" y="2033701"/>
                </a:lnTo>
                <a:lnTo>
                  <a:pt x="0" y="2033701"/>
                </a:lnTo>
                <a:lnTo>
                  <a:pt x="0" y="0"/>
                </a:lnTo>
                <a:close/>
              </a:path>
            </a:pathLst>
          </a:custGeom>
          <a:blipFill>
            <a:blip r:embed="rId6">
              <a:alphaModFix amt="31000"/>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391939" y="4015194"/>
            <a:ext cx="7467490" cy="4631864"/>
          </a:xfrm>
          <a:prstGeom prst="rect">
            <a:avLst/>
          </a:prstGeom>
        </p:spPr>
        <p:txBody>
          <a:bodyPr anchor="t" rtlCol="false" tIns="0" lIns="0" bIns="0" rIns="0">
            <a:spAutoFit/>
          </a:bodyPr>
          <a:lstStyle/>
          <a:p>
            <a:pPr algn="l" marL="639610" indent="-319805" lvl="1">
              <a:lnSpc>
                <a:spcPts val="4058"/>
              </a:lnSpc>
              <a:buFont typeface="Arial"/>
              <a:buChar char="•"/>
            </a:pPr>
            <a:r>
              <a:rPr lang="en-US" sz="2962">
                <a:solidFill>
                  <a:srgbClr val="FFFFFF"/>
                </a:solidFill>
                <a:latin typeface="Poppins Light"/>
                <a:ea typeface="Poppins Light"/>
                <a:cs typeface="Poppins Light"/>
                <a:sym typeface="Poppins Light"/>
              </a:rPr>
              <a:t>Introduction</a:t>
            </a:r>
          </a:p>
          <a:p>
            <a:pPr algn="l">
              <a:lnSpc>
                <a:spcPts val="4058"/>
              </a:lnSpc>
            </a:pPr>
          </a:p>
          <a:p>
            <a:pPr algn="l" marL="639610" indent="-319805" lvl="1">
              <a:lnSpc>
                <a:spcPts val="4058"/>
              </a:lnSpc>
              <a:buFont typeface="Arial"/>
              <a:buChar char="•"/>
            </a:pPr>
            <a:r>
              <a:rPr lang="en-US" sz="2962">
                <a:solidFill>
                  <a:srgbClr val="FFFFFF"/>
                </a:solidFill>
                <a:latin typeface="Poppins Light"/>
                <a:ea typeface="Poppins Light"/>
                <a:cs typeface="Poppins Light"/>
                <a:sym typeface="Poppins Light"/>
              </a:rPr>
              <a:t>Paths</a:t>
            </a:r>
          </a:p>
          <a:p>
            <a:pPr algn="l" marL="1279220" indent="-426407" lvl="2">
              <a:lnSpc>
                <a:spcPts val="4058"/>
              </a:lnSpc>
              <a:buFont typeface="Arial"/>
              <a:buChar char="⚬"/>
            </a:pPr>
            <a:r>
              <a:rPr lang="en-US" sz="2962">
                <a:solidFill>
                  <a:srgbClr val="FFFFFF"/>
                </a:solidFill>
                <a:latin typeface="Poppins Light"/>
                <a:ea typeface="Poppins Light"/>
                <a:cs typeface="Poppins Light"/>
                <a:sym typeface="Poppins Light"/>
              </a:rPr>
              <a:t>Jr Penetration Tester</a:t>
            </a:r>
          </a:p>
          <a:p>
            <a:pPr algn="l" marL="1279220" indent="-426407" lvl="2">
              <a:lnSpc>
                <a:spcPts val="4058"/>
              </a:lnSpc>
              <a:buFont typeface="Arial"/>
              <a:buChar char="⚬"/>
            </a:pPr>
            <a:r>
              <a:rPr lang="en-US" sz="2962">
                <a:solidFill>
                  <a:srgbClr val="FFFFFF"/>
                </a:solidFill>
                <a:latin typeface="Poppins Light"/>
                <a:ea typeface="Poppins Light"/>
                <a:cs typeface="Poppins Light"/>
                <a:sym typeface="Poppins Light"/>
              </a:rPr>
              <a:t>Offensive Pentesting</a:t>
            </a:r>
          </a:p>
          <a:p>
            <a:pPr algn="l">
              <a:lnSpc>
                <a:spcPts val="4058"/>
              </a:lnSpc>
            </a:pPr>
          </a:p>
          <a:p>
            <a:pPr algn="l" marL="639610" indent="-319805" lvl="1">
              <a:lnSpc>
                <a:spcPts val="4058"/>
              </a:lnSpc>
              <a:buFont typeface="Arial"/>
              <a:buChar char="•"/>
            </a:pPr>
            <a:r>
              <a:rPr lang="en-US" sz="2962">
                <a:solidFill>
                  <a:srgbClr val="FFFFFF"/>
                </a:solidFill>
                <a:latin typeface="Poppins Light"/>
                <a:ea typeface="Poppins Light"/>
                <a:cs typeface="Poppins Light"/>
                <a:sym typeface="Poppins Light"/>
              </a:rPr>
              <a:t>Machines</a:t>
            </a:r>
          </a:p>
          <a:p>
            <a:pPr algn="l" marL="1279220" indent="-426407" lvl="2">
              <a:lnSpc>
                <a:spcPts val="4058"/>
              </a:lnSpc>
              <a:buFont typeface="Arial"/>
              <a:buChar char="⚬"/>
            </a:pPr>
            <a:r>
              <a:rPr lang="en-US" sz="2962">
                <a:solidFill>
                  <a:srgbClr val="FFFFFF"/>
                </a:solidFill>
                <a:latin typeface="Poppins Light"/>
                <a:ea typeface="Poppins Light"/>
                <a:cs typeface="Poppins Light"/>
                <a:sym typeface="Poppins Light"/>
              </a:rPr>
              <a:t>Relevant from TryHackMe</a:t>
            </a:r>
          </a:p>
          <a:p>
            <a:pPr algn="l" marL="1279220" indent="-426407" lvl="2">
              <a:lnSpc>
                <a:spcPts val="4058"/>
              </a:lnSpc>
              <a:buFont typeface="Arial"/>
              <a:buChar char="⚬"/>
            </a:pPr>
            <a:r>
              <a:rPr lang="en-US" sz="2962">
                <a:solidFill>
                  <a:srgbClr val="FFFFFF"/>
                </a:solidFill>
                <a:latin typeface="Poppins Light"/>
                <a:ea typeface="Poppins Light"/>
                <a:cs typeface="Poppins Light"/>
                <a:sym typeface="Poppins Light"/>
              </a:rPr>
              <a:t>MonitorsThree from HackTheBox</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Introduction to Web hacking</a:t>
            </a:r>
          </a:p>
        </p:txBody>
      </p:sp>
      <p:sp>
        <p:nvSpPr>
          <p:cNvPr name="TextBox 6" id="6"/>
          <p:cNvSpPr txBox="true"/>
          <p:nvPr/>
        </p:nvSpPr>
        <p:spPr>
          <a:xfrm rot="0">
            <a:off x="1076325" y="4258574"/>
            <a:ext cx="15758612" cy="24808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Impact:</a:t>
            </a:r>
          </a:p>
          <a:p>
            <a:pPr algn="l" marL="1246473" indent="-415491" lvl="2">
              <a:lnSpc>
                <a:spcPts val="3954"/>
              </a:lnSpc>
              <a:buFont typeface="Arial"/>
              <a:buChar char="⚬"/>
            </a:pPr>
            <a:r>
              <a:rPr lang="en-US" sz="2886">
                <a:solidFill>
                  <a:srgbClr val="FFFFFF"/>
                </a:solidFill>
                <a:latin typeface="Poppins"/>
                <a:ea typeface="Poppins"/>
                <a:cs typeface="Poppins"/>
                <a:sym typeface="Poppins"/>
              </a:rPr>
              <a:t>Data Leakage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Data Manipulation</a:t>
            </a:r>
          </a:p>
          <a:p>
            <a:pPr algn="l" marL="1246473" indent="-415491" lvl="2">
              <a:lnSpc>
                <a:spcPts val="3954"/>
              </a:lnSpc>
              <a:buFont typeface="Arial"/>
              <a:buChar char="⚬"/>
            </a:pPr>
            <a:r>
              <a:rPr lang="en-US" sz="2886">
                <a:solidFill>
                  <a:srgbClr val="FFFFFF"/>
                </a:solidFill>
                <a:latin typeface="Poppins"/>
                <a:ea typeface="Poppins"/>
                <a:cs typeface="Poppins"/>
                <a:sym typeface="Poppins"/>
              </a:rPr>
              <a:t>Authentication Bypass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System Compromise</a:t>
            </a:r>
          </a:p>
        </p:txBody>
      </p:sp>
      <p:sp>
        <p:nvSpPr>
          <p:cNvPr name="TextBox 7" id="7"/>
          <p:cNvSpPr txBox="true"/>
          <p:nvPr/>
        </p:nvSpPr>
        <p:spPr>
          <a:xfrm rot="0">
            <a:off x="608291" y="3388324"/>
            <a:ext cx="9256422" cy="479724"/>
          </a:xfrm>
          <a:prstGeom prst="rect">
            <a:avLst/>
          </a:prstGeom>
        </p:spPr>
        <p:txBody>
          <a:bodyPr anchor="t" rtlCol="false" tIns="0" lIns="0" bIns="0" rIns="0">
            <a:spAutoFit/>
          </a:bodyPr>
          <a:lstStyle/>
          <a:p>
            <a:pPr algn="l">
              <a:lnSpc>
                <a:spcPts val="3621"/>
              </a:lnSpc>
              <a:spcBef>
                <a:spcPct val="0"/>
              </a:spcBef>
            </a:pPr>
            <a:r>
              <a:rPr lang="en-US" sz="3352" spc="422">
                <a:solidFill>
                  <a:srgbClr val="FFFFFF"/>
                </a:solidFill>
                <a:latin typeface="HK Modular"/>
                <a:ea typeface="HK Modular"/>
                <a:cs typeface="HK Modular"/>
                <a:sym typeface="HK Modular"/>
              </a:rPr>
              <a:t>10. SQL Injection</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Burp Suite</a:t>
            </a:r>
          </a:p>
        </p:txBody>
      </p:sp>
      <p:sp>
        <p:nvSpPr>
          <p:cNvPr name="TextBox 6" id="6"/>
          <p:cNvSpPr txBox="true"/>
          <p:nvPr/>
        </p:nvSpPr>
        <p:spPr>
          <a:xfrm rot="0">
            <a:off x="1028700" y="3364955"/>
            <a:ext cx="15758612" cy="59479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What is Burp Suite?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Burp Suite is a popular tool for web application security testing. It helps identify and exploit vulnerabilities in web applications, like XSS, SQL Injection, etc.</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Main Tools in Burp Suite: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Proxy: Allows intercepting and modifying web traffic between the client and the server.</a:t>
            </a:r>
          </a:p>
          <a:p>
            <a:pPr algn="l" marL="1246473" indent="-415491" lvl="2">
              <a:lnSpc>
                <a:spcPts val="3954"/>
              </a:lnSpc>
              <a:buFont typeface="Arial"/>
              <a:buChar char="⚬"/>
            </a:pPr>
            <a:r>
              <a:rPr lang="en-US" sz="2886">
                <a:solidFill>
                  <a:srgbClr val="FFFFFF"/>
                </a:solidFill>
                <a:latin typeface="Poppins"/>
                <a:ea typeface="Poppins"/>
                <a:cs typeface="Poppins"/>
                <a:sym typeface="Poppins"/>
              </a:rPr>
              <a:t>Repeater: Sends modified requests to the server and observes the responses manually for testing.</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Practical Use: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Use the Proxy to capture requests and Repeater to send altered requests for testing different scenarios manually.</a:t>
            </a:r>
          </a:p>
          <a:p>
            <a:pPr algn="l">
              <a:lnSpc>
                <a:spcPts val="3954"/>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Burp Suite</a:t>
            </a:r>
          </a:p>
        </p:txBody>
      </p:sp>
      <p:sp>
        <p:nvSpPr>
          <p:cNvPr name="TextBox 6" id="6"/>
          <p:cNvSpPr txBox="true"/>
          <p:nvPr/>
        </p:nvSpPr>
        <p:spPr>
          <a:xfrm rot="0">
            <a:off x="1028700" y="3364955"/>
            <a:ext cx="15758612" cy="24808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Intruder:</a:t>
            </a:r>
          </a:p>
          <a:p>
            <a:pPr algn="l" marL="1246473" indent="-415491" lvl="2">
              <a:lnSpc>
                <a:spcPts val="3954"/>
              </a:lnSpc>
              <a:buFont typeface="Arial"/>
              <a:buChar char="⚬"/>
            </a:pPr>
            <a:r>
              <a:rPr lang="en-US" sz="2886">
                <a:solidFill>
                  <a:srgbClr val="FFFFFF"/>
                </a:solidFill>
                <a:latin typeface="Poppins"/>
                <a:ea typeface="Poppins"/>
                <a:cs typeface="Poppins"/>
                <a:sym typeface="Poppins"/>
              </a:rPr>
              <a:t>Purpose: Automates sending a large number of payloads to a web server to identify vulnerabilities.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Example Use: Password brute-force attacks or fuzzing form fields.</a:t>
            </a:r>
          </a:p>
          <a:p>
            <a:pPr algn="l">
              <a:lnSpc>
                <a:spcPts val="3954"/>
              </a:lnSpc>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Network Security</a:t>
            </a:r>
          </a:p>
        </p:txBody>
      </p:sp>
      <p:sp>
        <p:nvSpPr>
          <p:cNvPr name="TextBox 6" id="6"/>
          <p:cNvSpPr txBox="true"/>
          <p:nvPr/>
        </p:nvSpPr>
        <p:spPr>
          <a:xfrm rot="0">
            <a:off x="1028700" y="4050755"/>
            <a:ext cx="15758612" cy="54526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Reconnaissance: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The initial phase of a penetration test where the attacker gathers information about the target.</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Two types: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Passive Reconnaissance: Gathering information without interacting directly with the target.</a:t>
            </a:r>
          </a:p>
          <a:p>
            <a:pPr algn="l" marL="1246473" indent="-415491" lvl="2">
              <a:lnSpc>
                <a:spcPts val="3954"/>
              </a:lnSpc>
              <a:buFont typeface="Arial"/>
              <a:buChar char="⚬"/>
            </a:pPr>
            <a:r>
              <a:rPr lang="en-US" sz="2886">
                <a:solidFill>
                  <a:srgbClr val="FFFFFF"/>
                </a:solidFill>
                <a:latin typeface="Poppins"/>
                <a:ea typeface="Poppins"/>
                <a:cs typeface="Poppins"/>
                <a:sym typeface="Poppins"/>
              </a:rPr>
              <a:t>Active Reconnaissance: Directly interacting with the target to probe for information.</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Purpose: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To identify the attack surface and gather crucial information for exploitation.</a:t>
            </a:r>
          </a:p>
          <a:p>
            <a:pPr algn="l">
              <a:lnSpc>
                <a:spcPts val="3954"/>
              </a:lnSpc>
            </a:pPr>
          </a:p>
        </p:txBody>
      </p:sp>
      <p:sp>
        <p:nvSpPr>
          <p:cNvPr name="TextBox 7" id="7"/>
          <p:cNvSpPr txBox="true"/>
          <p:nvPr/>
        </p:nvSpPr>
        <p:spPr>
          <a:xfrm rot="0">
            <a:off x="648983" y="3278162"/>
            <a:ext cx="6436561" cy="506492"/>
          </a:xfrm>
          <a:prstGeom prst="rect">
            <a:avLst/>
          </a:prstGeom>
        </p:spPr>
        <p:txBody>
          <a:bodyPr anchor="t" rtlCol="false" tIns="0" lIns="0" bIns="0" rIns="0">
            <a:spAutoFit/>
          </a:bodyPr>
          <a:lstStyle/>
          <a:p>
            <a:pPr algn="ctr">
              <a:lnSpc>
                <a:spcPts val="3886"/>
              </a:lnSpc>
              <a:spcBef>
                <a:spcPct val="0"/>
              </a:spcBef>
            </a:pPr>
            <a:r>
              <a:rPr lang="en-US" sz="3598" spc="453">
                <a:solidFill>
                  <a:srgbClr val="FFFFFF"/>
                </a:solidFill>
                <a:latin typeface="HK Modular"/>
                <a:ea typeface="HK Modular"/>
                <a:cs typeface="HK Modular"/>
                <a:sym typeface="HK Modular"/>
              </a:rPr>
              <a:t>Reconnaissance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Network Security</a:t>
            </a:r>
          </a:p>
        </p:txBody>
      </p:sp>
      <p:sp>
        <p:nvSpPr>
          <p:cNvPr name="TextBox 6" id="6"/>
          <p:cNvSpPr txBox="true"/>
          <p:nvPr/>
        </p:nvSpPr>
        <p:spPr>
          <a:xfrm rot="0">
            <a:off x="1028700" y="3364955"/>
            <a:ext cx="15758612" cy="69385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Passive Reconnaissance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Collecting information without sending any requests or any interaction to the target.</a:t>
            </a:r>
          </a:p>
          <a:p>
            <a:pPr algn="l" marL="1246473" indent="-623236" lvl="1">
              <a:lnSpc>
                <a:spcPts val="3954"/>
              </a:lnSpc>
              <a:buFont typeface="Arial"/>
              <a:buChar char="•"/>
            </a:pPr>
            <a:r>
              <a:rPr lang="en-US" sz="2886">
                <a:solidFill>
                  <a:srgbClr val="FFFFFF"/>
                </a:solidFill>
                <a:latin typeface="Poppins"/>
                <a:ea typeface="Poppins"/>
                <a:cs typeface="Poppins"/>
                <a:sym typeface="Poppins"/>
              </a:rPr>
              <a:t>Common Tools:</a:t>
            </a:r>
          </a:p>
          <a:p>
            <a:pPr algn="l" marL="1869709" indent="-467427" lvl="3">
              <a:lnSpc>
                <a:spcPts val="3954"/>
              </a:lnSpc>
              <a:buFont typeface="Arial"/>
              <a:buChar char="￭"/>
            </a:pPr>
            <a:r>
              <a:rPr lang="en-US" sz="2886">
                <a:solidFill>
                  <a:srgbClr val="FFFFFF"/>
                </a:solidFill>
                <a:latin typeface="Poppins"/>
                <a:ea typeface="Poppins"/>
                <a:cs typeface="Poppins"/>
                <a:sym typeface="Poppins"/>
              </a:rPr>
              <a:t>Whois Lookup: whois target.com</a:t>
            </a:r>
          </a:p>
          <a:p>
            <a:pPr algn="l" marL="1869709" indent="-467427" lvl="3">
              <a:lnSpc>
                <a:spcPts val="3954"/>
              </a:lnSpc>
              <a:buFont typeface="Arial"/>
              <a:buChar char="￭"/>
            </a:pPr>
            <a:r>
              <a:rPr lang="en-US" sz="2886">
                <a:solidFill>
                  <a:srgbClr val="FFFFFF"/>
                </a:solidFill>
                <a:latin typeface="Poppins"/>
                <a:ea typeface="Poppins"/>
                <a:cs typeface="Poppins"/>
                <a:sym typeface="Poppins"/>
              </a:rPr>
              <a:t>DNS Lookup: nslookup target.com</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Active Reconnaissance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Directly interacting with the target system to extract detailed information. This can trigger detection mechanisms like IDS or IPS.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Common Tools:</a:t>
            </a:r>
          </a:p>
          <a:p>
            <a:pPr algn="l" marL="1869709" indent="-467427" lvl="3">
              <a:lnSpc>
                <a:spcPts val="3954"/>
              </a:lnSpc>
              <a:buFont typeface="Arial"/>
              <a:buChar char="￭"/>
            </a:pPr>
            <a:r>
              <a:rPr lang="en-US" sz="2886">
                <a:solidFill>
                  <a:srgbClr val="FFFFFF"/>
                </a:solidFill>
                <a:latin typeface="Poppins"/>
                <a:ea typeface="Poppins"/>
                <a:cs typeface="Poppins"/>
                <a:sym typeface="Poppins"/>
              </a:rPr>
              <a:t>Ping Sweep: ping -c 4 target_ip</a:t>
            </a:r>
          </a:p>
          <a:p>
            <a:pPr algn="l" marL="1869709" indent="-467427" lvl="3">
              <a:lnSpc>
                <a:spcPts val="3954"/>
              </a:lnSpc>
              <a:buFont typeface="Arial"/>
              <a:buChar char="￭"/>
            </a:pPr>
            <a:r>
              <a:rPr lang="en-US" sz="2886">
                <a:solidFill>
                  <a:srgbClr val="FFFFFF"/>
                </a:solidFill>
                <a:latin typeface="Poppins"/>
                <a:ea typeface="Poppins"/>
                <a:cs typeface="Poppins"/>
                <a:sym typeface="Poppins"/>
              </a:rPr>
              <a:t>Traceroute: traceroute target_ip</a:t>
            </a:r>
          </a:p>
          <a:p>
            <a:pPr algn="l">
              <a:lnSpc>
                <a:spcPts val="3954"/>
              </a:lnSpc>
            </a:pPr>
          </a:p>
          <a:p>
            <a:pPr algn="l">
              <a:lnSpc>
                <a:spcPts val="3954"/>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Network Security</a:t>
            </a:r>
          </a:p>
        </p:txBody>
      </p:sp>
      <p:sp>
        <p:nvSpPr>
          <p:cNvPr name="TextBox 6" id="6"/>
          <p:cNvSpPr txBox="true"/>
          <p:nvPr/>
        </p:nvSpPr>
        <p:spPr>
          <a:xfrm rot="0">
            <a:off x="763937" y="3314599"/>
            <a:ext cx="10820216" cy="506492"/>
          </a:xfrm>
          <a:prstGeom prst="rect">
            <a:avLst/>
          </a:prstGeom>
        </p:spPr>
        <p:txBody>
          <a:bodyPr anchor="t" rtlCol="false" tIns="0" lIns="0" bIns="0" rIns="0">
            <a:spAutoFit/>
          </a:bodyPr>
          <a:lstStyle/>
          <a:p>
            <a:pPr algn="ctr">
              <a:lnSpc>
                <a:spcPts val="3886"/>
              </a:lnSpc>
              <a:spcBef>
                <a:spcPct val="0"/>
              </a:spcBef>
            </a:pPr>
            <a:r>
              <a:rPr lang="en-US" b="true" sz="3598" spc="453">
                <a:solidFill>
                  <a:srgbClr val="FFFFFF"/>
                </a:solidFill>
                <a:latin typeface="HK Modular"/>
                <a:ea typeface="HK Modular"/>
                <a:cs typeface="HK Modular"/>
                <a:sym typeface="HK Modular"/>
              </a:rPr>
              <a:t>Live Host Discovery (Nmap)</a:t>
            </a:r>
          </a:p>
        </p:txBody>
      </p:sp>
      <p:sp>
        <p:nvSpPr>
          <p:cNvPr name="TextBox 7" id="7"/>
          <p:cNvSpPr txBox="true"/>
          <p:nvPr/>
        </p:nvSpPr>
        <p:spPr>
          <a:xfrm rot="0">
            <a:off x="763937" y="4365748"/>
            <a:ext cx="11469754" cy="2918845"/>
          </a:xfrm>
          <a:prstGeom prst="rect">
            <a:avLst/>
          </a:prstGeom>
        </p:spPr>
        <p:txBody>
          <a:bodyPr anchor="t" rtlCol="false" tIns="0" lIns="0" bIns="0" rIns="0">
            <a:spAutoFit/>
          </a:bodyPr>
          <a:lstStyle/>
          <a:p>
            <a:pPr algn="l" marL="604025" indent="-302013" lvl="1">
              <a:lnSpc>
                <a:spcPts val="3832"/>
              </a:lnSpc>
              <a:buFont typeface="Arial"/>
              <a:buChar char="•"/>
            </a:pPr>
            <a:r>
              <a:rPr lang="en-US" b="true" sz="2797">
                <a:solidFill>
                  <a:srgbClr val="FFFFFF"/>
                </a:solidFill>
                <a:latin typeface="Poppins Bold"/>
                <a:ea typeface="Poppins Bold"/>
                <a:cs typeface="Poppins Bold"/>
                <a:sym typeface="Poppins Bold"/>
              </a:rPr>
              <a:t>Definition:</a:t>
            </a:r>
          </a:p>
          <a:p>
            <a:pPr algn="l" marL="1208050" indent="-402683" lvl="2">
              <a:lnSpc>
                <a:spcPts val="3832"/>
              </a:lnSpc>
              <a:buFont typeface="Arial"/>
              <a:buChar char="⚬"/>
            </a:pPr>
            <a:r>
              <a:rPr lang="en-US" sz="2797">
                <a:solidFill>
                  <a:srgbClr val="FFFFFF"/>
                </a:solidFill>
                <a:latin typeface="Poppins"/>
                <a:ea typeface="Poppins"/>
                <a:cs typeface="Poppins"/>
                <a:sym typeface="Poppins"/>
              </a:rPr>
              <a:t>Identifying active devices on a network.</a:t>
            </a:r>
          </a:p>
          <a:p>
            <a:pPr algn="l" marL="604025" indent="-302013" lvl="1">
              <a:lnSpc>
                <a:spcPts val="3832"/>
              </a:lnSpc>
              <a:buFont typeface="Arial"/>
              <a:buChar char="•"/>
            </a:pPr>
            <a:r>
              <a:rPr lang="en-US" b="true" sz="2797">
                <a:solidFill>
                  <a:srgbClr val="FFFFFF"/>
                </a:solidFill>
                <a:latin typeface="Poppins Bold"/>
                <a:ea typeface="Poppins Bold"/>
                <a:cs typeface="Poppins Bold"/>
                <a:sym typeface="Poppins Bold"/>
              </a:rPr>
              <a:t>Common Commands:</a:t>
            </a:r>
          </a:p>
          <a:p>
            <a:pPr algn="l" marL="1208050" indent="-402683" lvl="2">
              <a:lnSpc>
                <a:spcPts val="3832"/>
              </a:lnSpc>
              <a:buFont typeface="Arial"/>
              <a:buChar char="⚬"/>
            </a:pPr>
            <a:r>
              <a:rPr lang="en-US" sz="2797">
                <a:solidFill>
                  <a:srgbClr val="FFFFFF"/>
                </a:solidFill>
                <a:latin typeface="Poppins"/>
                <a:ea typeface="Poppins"/>
                <a:cs typeface="Poppins"/>
                <a:sym typeface="Poppins"/>
              </a:rPr>
              <a:t>Ping Scan: nmap -sn 192.168.1.0/24</a:t>
            </a:r>
          </a:p>
          <a:p>
            <a:pPr algn="l" marL="1208050" indent="-402683" lvl="2">
              <a:lnSpc>
                <a:spcPts val="3832"/>
              </a:lnSpc>
              <a:buFont typeface="Arial"/>
              <a:buChar char="⚬"/>
            </a:pPr>
            <a:r>
              <a:rPr lang="en-US" sz="2797">
                <a:solidFill>
                  <a:srgbClr val="FFFFFF"/>
                </a:solidFill>
                <a:latin typeface="Poppins"/>
                <a:ea typeface="Poppins"/>
                <a:cs typeface="Poppins"/>
                <a:sym typeface="Poppins"/>
              </a:rPr>
              <a:t>ARP Scan: nmap -PR target_ip</a:t>
            </a:r>
          </a:p>
          <a:p>
            <a:pPr algn="l">
              <a:lnSpc>
                <a:spcPts val="3832"/>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Network Security</a:t>
            </a:r>
          </a:p>
        </p:txBody>
      </p:sp>
      <p:sp>
        <p:nvSpPr>
          <p:cNvPr name="TextBox 6" id="6"/>
          <p:cNvSpPr txBox="true"/>
          <p:nvPr/>
        </p:nvSpPr>
        <p:spPr>
          <a:xfrm rot="0">
            <a:off x="1028700" y="4125891"/>
            <a:ext cx="15758612" cy="44620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Definition:</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Scanning for open ports on a target to identify accessible services.</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Common Command:</a:t>
            </a:r>
          </a:p>
          <a:p>
            <a:pPr algn="l" marL="1246473" indent="-415491" lvl="2">
              <a:lnSpc>
                <a:spcPts val="3954"/>
              </a:lnSpc>
              <a:buFont typeface="Arial"/>
              <a:buChar char="⚬"/>
            </a:pPr>
            <a:r>
              <a:rPr lang="en-US" sz="2886">
                <a:solidFill>
                  <a:srgbClr val="FFFFFF"/>
                </a:solidFill>
                <a:latin typeface="Poppins"/>
                <a:ea typeface="Poppins"/>
                <a:cs typeface="Poppins"/>
                <a:sym typeface="Poppins"/>
              </a:rPr>
              <a:t>Basic Scan: nmap target_ip</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Specific Port Scan: nmap -p 80 target_ip</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Using:</a:t>
            </a:r>
          </a:p>
          <a:p>
            <a:pPr algn="l" marL="1246473" indent="-415491" lvl="2">
              <a:lnSpc>
                <a:spcPts val="3954"/>
              </a:lnSpc>
              <a:buFont typeface="Arial"/>
              <a:buChar char="⚬"/>
            </a:pPr>
            <a:r>
              <a:rPr lang="en-US" sz="2886">
                <a:solidFill>
                  <a:srgbClr val="FFFFFF"/>
                </a:solidFill>
                <a:latin typeface="Poppins"/>
                <a:ea typeface="Poppins"/>
                <a:cs typeface="Poppins"/>
                <a:sym typeface="Poppins"/>
              </a:rPr>
              <a:t>Detecting whether key services like HTTP, SSH, or FTP are running.</a:t>
            </a:r>
          </a:p>
          <a:p>
            <a:pPr algn="l">
              <a:lnSpc>
                <a:spcPts val="3954"/>
              </a:lnSpc>
            </a:pPr>
          </a:p>
          <a:p>
            <a:pPr algn="l">
              <a:lnSpc>
                <a:spcPts val="3954"/>
              </a:lnSpc>
            </a:pPr>
          </a:p>
        </p:txBody>
      </p:sp>
      <p:sp>
        <p:nvSpPr>
          <p:cNvPr name="TextBox 7" id="7"/>
          <p:cNvSpPr txBox="true"/>
          <p:nvPr/>
        </p:nvSpPr>
        <p:spPr>
          <a:xfrm rot="0">
            <a:off x="763937" y="3314599"/>
            <a:ext cx="10820216" cy="506492"/>
          </a:xfrm>
          <a:prstGeom prst="rect">
            <a:avLst/>
          </a:prstGeom>
        </p:spPr>
        <p:txBody>
          <a:bodyPr anchor="t" rtlCol="false" tIns="0" lIns="0" bIns="0" rIns="0">
            <a:spAutoFit/>
          </a:bodyPr>
          <a:lstStyle/>
          <a:p>
            <a:pPr algn="ctr">
              <a:lnSpc>
                <a:spcPts val="3886"/>
              </a:lnSpc>
              <a:spcBef>
                <a:spcPct val="0"/>
              </a:spcBef>
            </a:pPr>
            <a:r>
              <a:rPr lang="en-US" sz="3598" spc="453">
                <a:solidFill>
                  <a:srgbClr val="FFFFFF"/>
                </a:solidFill>
                <a:latin typeface="HK Modular"/>
                <a:ea typeface="HK Modular"/>
                <a:cs typeface="HK Modular"/>
                <a:sym typeface="HK Modular"/>
              </a:rPr>
              <a:t>Basic Port Scanning (Nmap)</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Network Security</a:t>
            </a:r>
          </a:p>
        </p:txBody>
      </p:sp>
      <p:sp>
        <p:nvSpPr>
          <p:cNvPr name="TextBox 6" id="6"/>
          <p:cNvSpPr txBox="true"/>
          <p:nvPr/>
        </p:nvSpPr>
        <p:spPr>
          <a:xfrm rot="0">
            <a:off x="1028700" y="4125891"/>
            <a:ext cx="15758612" cy="54526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Definition:</a:t>
            </a:r>
          </a:p>
          <a:p>
            <a:pPr algn="l" marL="1246473" indent="-415491" lvl="2">
              <a:lnSpc>
                <a:spcPts val="3954"/>
              </a:lnSpc>
              <a:buFont typeface="Arial"/>
              <a:buChar char="⚬"/>
            </a:pPr>
            <a:r>
              <a:rPr lang="en-US" sz="2886">
                <a:solidFill>
                  <a:srgbClr val="FFFFFF"/>
                </a:solidFill>
                <a:latin typeface="Poppins"/>
                <a:ea typeface="Poppins"/>
                <a:cs typeface="Poppins"/>
                <a:sym typeface="Poppins"/>
              </a:rPr>
              <a:t>More in-depth scans that look beyond basic port information.</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Common Commands: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Service Version Detection: nmap -sV target_ip</a:t>
            </a:r>
          </a:p>
          <a:p>
            <a:pPr algn="l" marL="1246473" indent="-415491" lvl="2">
              <a:lnSpc>
                <a:spcPts val="3954"/>
              </a:lnSpc>
              <a:buFont typeface="Arial"/>
              <a:buChar char="⚬"/>
            </a:pPr>
            <a:r>
              <a:rPr lang="en-US" sz="2886">
                <a:solidFill>
                  <a:srgbClr val="FFFFFF"/>
                </a:solidFill>
                <a:latin typeface="Poppins"/>
                <a:ea typeface="Poppins"/>
                <a:cs typeface="Poppins"/>
                <a:sym typeface="Poppins"/>
              </a:rPr>
              <a:t>Operating System Detection: nmap -O target_ip</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Purpose:</a:t>
            </a:r>
          </a:p>
          <a:p>
            <a:pPr algn="l" marL="1246473" indent="-415491" lvl="2">
              <a:lnSpc>
                <a:spcPts val="3954"/>
              </a:lnSpc>
              <a:buFont typeface="Arial"/>
              <a:buChar char="⚬"/>
            </a:pPr>
            <a:r>
              <a:rPr lang="en-US" sz="2886">
                <a:solidFill>
                  <a:srgbClr val="FFFFFF"/>
                </a:solidFill>
                <a:latin typeface="Poppins"/>
                <a:ea typeface="Poppins"/>
                <a:cs typeface="Poppins"/>
                <a:sym typeface="Poppins"/>
              </a:rPr>
              <a:t>Gather more detailed information on the services running on specific ports and detect the operating system of the target.</a:t>
            </a:r>
          </a:p>
          <a:p>
            <a:pPr algn="l">
              <a:lnSpc>
                <a:spcPts val="3954"/>
              </a:lnSpc>
            </a:pPr>
          </a:p>
          <a:p>
            <a:pPr algn="l">
              <a:lnSpc>
                <a:spcPts val="3954"/>
              </a:lnSpc>
            </a:pPr>
          </a:p>
          <a:p>
            <a:pPr algn="l">
              <a:lnSpc>
                <a:spcPts val="3954"/>
              </a:lnSpc>
            </a:pPr>
          </a:p>
        </p:txBody>
      </p:sp>
      <p:sp>
        <p:nvSpPr>
          <p:cNvPr name="TextBox 7" id="7"/>
          <p:cNvSpPr txBox="true"/>
          <p:nvPr/>
        </p:nvSpPr>
        <p:spPr>
          <a:xfrm rot="0">
            <a:off x="697770" y="3315730"/>
            <a:ext cx="12199460" cy="506492"/>
          </a:xfrm>
          <a:prstGeom prst="rect">
            <a:avLst/>
          </a:prstGeom>
        </p:spPr>
        <p:txBody>
          <a:bodyPr anchor="t" rtlCol="false" tIns="0" lIns="0" bIns="0" rIns="0">
            <a:spAutoFit/>
          </a:bodyPr>
          <a:lstStyle/>
          <a:p>
            <a:pPr algn="ctr">
              <a:lnSpc>
                <a:spcPts val="3886"/>
              </a:lnSpc>
              <a:spcBef>
                <a:spcPct val="0"/>
              </a:spcBef>
            </a:pPr>
            <a:r>
              <a:rPr lang="en-US" sz="3598" spc="453">
                <a:solidFill>
                  <a:srgbClr val="FFFFFF"/>
                </a:solidFill>
                <a:latin typeface="HK Modular"/>
                <a:ea typeface="HK Modular"/>
                <a:cs typeface="HK Modular"/>
                <a:sym typeface="HK Modular"/>
              </a:rPr>
              <a:t>Advanced Port Scanning (Nmap)</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Network Security</a:t>
            </a:r>
          </a:p>
        </p:txBody>
      </p:sp>
      <p:sp>
        <p:nvSpPr>
          <p:cNvPr name="TextBox 6" id="6"/>
          <p:cNvSpPr txBox="true"/>
          <p:nvPr/>
        </p:nvSpPr>
        <p:spPr>
          <a:xfrm rot="0">
            <a:off x="1028700" y="4125891"/>
            <a:ext cx="15758612" cy="5452651"/>
          </a:xfrm>
          <a:prstGeom prst="rect">
            <a:avLst/>
          </a:prstGeom>
        </p:spPr>
        <p:txBody>
          <a:bodyPr anchor="t" rtlCol="false" tIns="0" lIns="0" bIns="0" rIns="0">
            <a:spAutoFit/>
          </a:bodyPr>
          <a:lstStyle/>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Common Protocols:</a:t>
            </a:r>
          </a:p>
          <a:p>
            <a:pPr algn="l" marL="1246473" indent="-415491" lvl="2">
              <a:lnSpc>
                <a:spcPts val="3954"/>
              </a:lnSpc>
              <a:buFont typeface="Arial"/>
              <a:buChar char="⚬"/>
            </a:pPr>
            <a:r>
              <a:rPr lang="en-US" sz="2886">
                <a:solidFill>
                  <a:srgbClr val="FFFFFF"/>
                </a:solidFill>
                <a:latin typeface="Poppins"/>
                <a:ea typeface="Poppins"/>
                <a:cs typeface="Poppins"/>
                <a:sym typeface="Poppins"/>
              </a:rPr>
              <a:t>HTTP/HTTPS: Web services (port 80/443)</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SSH: Secure shell access (port 22)</a:t>
            </a:r>
          </a:p>
          <a:p>
            <a:pPr algn="l" marL="1246473" indent="-415491" lvl="2">
              <a:lnSpc>
                <a:spcPts val="3954"/>
              </a:lnSpc>
              <a:buFont typeface="Arial"/>
              <a:buChar char="⚬"/>
            </a:pPr>
            <a:r>
              <a:rPr lang="en-US" sz="2886">
                <a:solidFill>
                  <a:srgbClr val="FFFFFF"/>
                </a:solidFill>
                <a:latin typeface="Poppins"/>
                <a:ea typeface="Poppins"/>
                <a:cs typeface="Poppins"/>
                <a:sym typeface="Poppins"/>
              </a:rPr>
              <a:t>FTP: File transfer (port 21)</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SMTP: Mail transfer (port 25)</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Nmap Command:</a:t>
            </a:r>
          </a:p>
          <a:p>
            <a:pPr algn="l" marL="1246473" indent="-415491" lvl="2">
              <a:lnSpc>
                <a:spcPts val="3954"/>
              </a:lnSpc>
              <a:buFont typeface="Arial"/>
              <a:buChar char="⚬"/>
            </a:pPr>
            <a:r>
              <a:rPr lang="en-US" sz="2886">
                <a:solidFill>
                  <a:srgbClr val="FFFFFF"/>
                </a:solidFill>
                <a:latin typeface="Poppins"/>
                <a:ea typeface="Poppins"/>
                <a:cs typeface="Poppins"/>
                <a:sym typeface="Poppins"/>
              </a:rPr>
              <a:t>Scan for Specific Protocols: nmap -p 22,80,443 target_ip</a:t>
            </a:r>
          </a:p>
          <a:p>
            <a:pPr algn="l" marL="623236" indent="-311618" lvl="1">
              <a:lnSpc>
                <a:spcPts val="3954"/>
              </a:lnSpc>
              <a:buFont typeface="Arial"/>
              <a:buChar char="•"/>
            </a:pPr>
            <a:r>
              <a:rPr lang="en-US" b="true" sz="2886">
                <a:solidFill>
                  <a:srgbClr val="FFFFFF"/>
                </a:solidFill>
                <a:latin typeface="Poppins Bold"/>
                <a:ea typeface="Poppins Bold"/>
                <a:cs typeface="Poppins Bold"/>
                <a:sym typeface="Poppins Bold"/>
              </a:rPr>
              <a:t>Using:</a:t>
            </a:r>
          </a:p>
          <a:p>
            <a:pPr algn="l" marL="1246473" indent="-415491" lvl="2">
              <a:lnSpc>
                <a:spcPts val="3954"/>
              </a:lnSpc>
              <a:buFont typeface="Arial"/>
              <a:buChar char="⚬"/>
            </a:pPr>
            <a:r>
              <a:rPr lang="en-US" sz="2886">
                <a:solidFill>
                  <a:srgbClr val="FFFFFF"/>
                </a:solidFill>
                <a:latin typeface="Poppins"/>
                <a:ea typeface="Poppins"/>
                <a:cs typeface="Poppins"/>
                <a:sym typeface="Poppins"/>
              </a:rPr>
              <a:t>Identify the key services running on a target system to exploit their vulnerabilities.</a:t>
            </a:r>
          </a:p>
          <a:p>
            <a:pPr algn="l">
              <a:lnSpc>
                <a:spcPts val="3954"/>
              </a:lnSpc>
            </a:pPr>
          </a:p>
        </p:txBody>
      </p:sp>
      <p:sp>
        <p:nvSpPr>
          <p:cNvPr name="TextBox 7" id="7"/>
          <p:cNvSpPr txBox="true"/>
          <p:nvPr/>
        </p:nvSpPr>
        <p:spPr>
          <a:xfrm rot="0">
            <a:off x="757995" y="3315730"/>
            <a:ext cx="9252682" cy="506492"/>
          </a:xfrm>
          <a:prstGeom prst="rect">
            <a:avLst/>
          </a:prstGeom>
        </p:spPr>
        <p:txBody>
          <a:bodyPr anchor="t" rtlCol="false" tIns="0" lIns="0" bIns="0" rIns="0">
            <a:spAutoFit/>
          </a:bodyPr>
          <a:lstStyle/>
          <a:p>
            <a:pPr algn="ctr">
              <a:lnSpc>
                <a:spcPts val="3886"/>
              </a:lnSpc>
              <a:spcBef>
                <a:spcPct val="0"/>
              </a:spcBef>
            </a:pPr>
            <a:r>
              <a:rPr lang="en-US" sz="3598" spc="453">
                <a:solidFill>
                  <a:srgbClr val="FFFFFF"/>
                </a:solidFill>
                <a:latin typeface="HK Modular"/>
                <a:ea typeface="HK Modular"/>
                <a:cs typeface="HK Modular"/>
                <a:sym typeface="HK Modular"/>
              </a:rPr>
              <a:t>Protocols and Servers</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Vulnerability Research</a:t>
            </a:r>
          </a:p>
        </p:txBody>
      </p:sp>
      <p:sp>
        <p:nvSpPr>
          <p:cNvPr name="TextBox 6" id="6"/>
          <p:cNvSpPr txBox="true"/>
          <p:nvPr/>
        </p:nvSpPr>
        <p:spPr>
          <a:xfrm rot="0">
            <a:off x="498299" y="3110269"/>
            <a:ext cx="16309794" cy="5641034"/>
          </a:xfrm>
          <a:prstGeom prst="rect">
            <a:avLst/>
          </a:prstGeom>
        </p:spPr>
        <p:txBody>
          <a:bodyPr anchor="t" rtlCol="false" tIns="0" lIns="0" bIns="0" rIns="0">
            <a:spAutoFit/>
          </a:bodyPr>
          <a:lstStyle/>
          <a:p>
            <a:pPr algn="l" marL="645035" indent="-322518" lvl="1">
              <a:lnSpc>
                <a:spcPts val="4093"/>
              </a:lnSpc>
              <a:buFont typeface="Arial"/>
              <a:buChar char="•"/>
            </a:pPr>
            <a:r>
              <a:rPr lang="en-US" sz="2987">
                <a:solidFill>
                  <a:srgbClr val="FFFFFF"/>
                </a:solidFill>
                <a:latin typeface="Poppins"/>
                <a:ea typeface="Poppins"/>
                <a:cs typeface="Poppins"/>
                <a:sym typeface="Poppins"/>
              </a:rPr>
              <a:t>Vulnerabilities is </a:t>
            </a:r>
            <a:r>
              <a:rPr lang="en-US" sz="2987">
                <a:solidFill>
                  <a:srgbClr val="FFFFFF"/>
                </a:solidFill>
                <a:latin typeface="Poppins"/>
                <a:ea typeface="Poppins"/>
                <a:cs typeface="Poppins"/>
                <a:sym typeface="Poppins"/>
              </a:rPr>
              <a:t>laws or weaknesses in a system that can be exploited to compromise security.</a:t>
            </a:r>
          </a:p>
          <a:p>
            <a:pPr algn="l" marL="645035" indent="-322518" lvl="1">
              <a:lnSpc>
                <a:spcPts val="4093"/>
              </a:lnSpc>
              <a:buFont typeface="Arial"/>
              <a:buChar char="•"/>
            </a:pPr>
            <a:r>
              <a:rPr lang="en-US" sz="2987">
                <a:solidFill>
                  <a:srgbClr val="FFFFFF"/>
                </a:solidFill>
                <a:latin typeface="Poppins"/>
                <a:ea typeface="Poppins"/>
                <a:cs typeface="Poppins"/>
                <a:sym typeface="Poppins"/>
              </a:rPr>
              <a:t>Scoring Vulnerabilities</a:t>
            </a:r>
          </a:p>
          <a:p>
            <a:pPr algn="l" marL="1290070" indent="-430023" lvl="2">
              <a:lnSpc>
                <a:spcPts val="4093"/>
              </a:lnSpc>
              <a:buFont typeface="Arial"/>
              <a:buChar char="⚬"/>
            </a:pPr>
            <a:r>
              <a:rPr lang="en-US" sz="2987">
                <a:solidFill>
                  <a:srgbClr val="FFFFFF"/>
                </a:solidFill>
                <a:latin typeface="Poppins"/>
                <a:ea typeface="Poppins"/>
                <a:cs typeface="Poppins"/>
                <a:sym typeface="Poppins"/>
              </a:rPr>
              <a:t>Common Vulnerability Scoring System (CVSS)</a:t>
            </a:r>
          </a:p>
          <a:p>
            <a:pPr algn="l" marL="1290070" indent="-430023" lvl="2">
              <a:lnSpc>
                <a:spcPts val="4093"/>
              </a:lnSpc>
              <a:buFont typeface="Arial"/>
              <a:buChar char="⚬"/>
            </a:pPr>
            <a:r>
              <a:rPr lang="en-US" sz="2987">
                <a:solidFill>
                  <a:srgbClr val="FFFFFF"/>
                </a:solidFill>
                <a:latin typeface="Poppins"/>
                <a:ea typeface="Poppins"/>
                <a:cs typeface="Poppins"/>
                <a:sym typeface="Poppins"/>
              </a:rPr>
              <a:t>Vulnerability Priority Rating (VPR)</a:t>
            </a:r>
          </a:p>
          <a:p>
            <a:pPr algn="l" marL="645035" indent="-322518" lvl="1">
              <a:lnSpc>
                <a:spcPts val="4093"/>
              </a:lnSpc>
              <a:buFont typeface="Arial"/>
              <a:buChar char="•"/>
            </a:pPr>
            <a:r>
              <a:rPr lang="en-US" sz="2987">
                <a:solidFill>
                  <a:srgbClr val="FFFFFF"/>
                </a:solidFill>
                <a:latin typeface="Poppins"/>
                <a:ea typeface="Poppins"/>
                <a:cs typeface="Poppins"/>
                <a:sym typeface="Poppins"/>
              </a:rPr>
              <a:t>Key Differences:</a:t>
            </a:r>
          </a:p>
          <a:p>
            <a:pPr algn="l" marL="1290070" indent="-430023" lvl="2">
              <a:lnSpc>
                <a:spcPts val="4093"/>
              </a:lnSpc>
              <a:buFont typeface="Arial"/>
              <a:buChar char="⚬"/>
            </a:pPr>
            <a:r>
              <a:rPr lang="en-US" sz="2987">
                <a:solidFill>
                  <a:srgbClr val="FFFFFF"/>
                </a:solidFill>
                <a:latin typeface="Poppins"/>
                <a:ea typeface="Poppins"/>
                <a:cs typeface="Poppins"/>
                <a:sym typeface="Poppins"/>
              </a:rPr>
              <a:t>CVSS: Focuses on technical severity and is widely used across the cybersecurity industry.</a:t>
            </a:r>
          </a:p>
          <a:p>
            <a:pPr algn="l" marL="1290070" indent="-430023" lvl="2">
              <a:lnSpc>
                <a:spcPts val="4093"/>
              </a:lnSpc>
              <a:buFont typeface="Arial"/>
              <a:buChar char="⚬"/>
            </a:pPr>
            <a:r>
              <a:rPr lang="en-US" sz="2987">
                <a:solidFill>
                  <a:srgbClr val="FFFFFF"/>
                </a:solidFill>
                <a:latin typeface="Poppins"/>
                <a:ea typeface="Poppins"/>
                <a:cs typeface="Poppins"/>
                <a:sym typeface="Poppins"/>
              </a:rPr>
              <a:t>VPR: Adds dynamic, real-time threat intelligence and prioritization based on current exploit activity and business context.</a:t>
            </a:r>
          </a:p>
          <a:p>
            <a:pPr algn="l">
              <a:lnSpc>
                <a:spcPts val="4093"/>
              </a:lnSpc>
            </a:pPr>
          </a:p>
        </p:txBody>
      </p:sp>
      <p:sp>
        <p:nvSpPr>
          <p:cNvPr name="TextBox 7" id="7"/>
          <p:cNvSpPr txBox="true"/>
          <p:nvPr/>
        </p:nvSpPr>
        <p:spPr>
          <a:xfrm rot="0">
            <a:off x="498299" y="8451699"/>
            <a:ext cx="16309794" cy="2573922"/>
          </a:xfrm>
          <a:prstGeom prst="rect">
            <a:avLst/>
          </a:prstGeom>
        </p:spPr>
        <p:txBody>
          <a:bodyPr anchor="t" rtlCol="false" tIns="0" lIns="0" bIns="0" rIns="0">
            <a:spAutoFit/>
          </a:bodyPr>
          <a:lstStyle/>
          <a:p>
            <a:pPr algn="l" marL="645035" indent="-322517" lvl="1">
              <a:lnSpc>
                <a:spcPts val="4093"/>
              </a:lnSpc>
              <a:buFont typeface="Arial"/>
              <a:buChar char="•"/>
            </a:pPr>
            <a:r>
              <a:rPr lang="en-US" b="true" sz="2987">
                <a:solidFill>
                  <a:srgbClr val="FFFFFF"/>
                </a:solidFill>
                <a:latin typeface="Poppins Bold"/>
                <a:ea typeface="Poppins Bold"/>
                <a:cs typeface="Poppins Bold"/>
                <a:sym typeface="Poppins Bold"/>
              </a:rPr>
              <a:t>Vulnerability Databases</a:t>
            </a:r>
          </a:p>
          <a:p>
            <a:pPr algn="l" marL="1290069" indent="-430023" lvl="2">
              <a:lnSpc>
                <a:spcPts val="4093"/>
              </a:lnSpc>
              <a:buFont typeface="Arial"/>
              <a:buChar char="⚬"/>
            </a:pPr>
            <a:r>
              <a:rPr lang="en-US" sz="2987">
                <a:solidFill>
                  <a:srgbClr val="FFFFFF"/>
                </a:solidFill>
                <a:latin typeface="Poppins"/>
                <a:ea typeface="Poppins"/>
                <a:cs typeface="Poppins"/>
                <a:sym typeface="Poppins"/>
              </a:rPr>
              <a:t>NVD – National Vulnerability Database</a:t>
            </a:r>
          </a:p>
          <a:p>
            <a:pPr algn="l" marL="1290069" indent="-430023" lvl="2">
              <a:lnSpc>
                <a:spcPts val="4093"/>
              </a:lnSpc>
              <a:buFont typeface="Arial"/>
              <a:buChar char="⚬"/>
            </a:pPr>
            <a:r>
              <a:rPr lang="en-US" sz="2987">
                <a:solidFill>
                  <a:srgbClr val="FFFFFF"/>
                </a:solidFill>
                <a:latin typeface="Poppins"/>
                <a:ea typeface="Poppins"/>
                <a:cs typeface="Poppins"/>
                <a:sym typeface="Poppins"/>
              </a:rPr>
              <a:t>Exploit-DB</a:t>
            </a:r>
          </a:p>
          <a:p>
            <a:pPr algn="l">
              <a:lnSpc>
                <a:spcPts val="4093"/>
              </a:lnSpc>
            </a:pPr>
          </a:p>
          <a:p>
            <a:pPr algn="l">
              <a:lnSpc>
                <a:spcPts val="409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6098" y="1781684"/>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2760343" y="2231972"/>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Introduction</a:t>
            </a:r>
          </a:p>
        </p:txBody>
      </p:sp>
      <p:sp>
        <p:nvSpPr>
          <p:cNvPr name="TextBox 8" id="8"/>
          <p:cNvSpPr txBox="true"/>
          <p:nvPr/>
        </p:nvSpPr>
        <p:spPr>
          <a:xfrm rot="0">
            <a:off x="2499805" y="4034547"/>
            <a:ext cx="13133612" cy="4241719"/>
          </a:xfrm>
          <a:prstGeom prst="rect">
            <a:avLst/>
          </a:prstGeom>
        </p:spPr>
        <p:txBody>
          <a:bodyPr anchor="t" rtlCol="false" tIns="0" lIns="0" bIns="0" rIns="0">
            <a:spAutoFit/>
          </a:bodyPr>
          <a:lstStyle/>
          <a:p>
            <a:pPr algn="l">
              <a:lnSpc>
                <a:spcPts val="2825"/>
              </a:lnSpc>
            </a:pPr>
            <a:r>
              <a:rPr lang="en-US" sz="2062" b="true">
                <a:solidFill>
                  <a:srgbClr val="FFFFFF"/>
                </a:solidFill>
                <a:latin typeface="Poppins Bold"/>
                <a:ea typeface="Poppins Bold"/>
                <a:cs typeface="Poppins Bold"/>
                <a:sym typeface="Poppins Bold"/>
              </a:rPr>
              <a:t>Embarking on a Cybersecurity Journey</a:t>
            </a:r>
          </a:p>
          <a:p>
            <a:pPr algn="l">
              <a:lnSpc>
                <a:spcPts val="2825"/>
              </a:lnSpc>
            </a:pPr>
            <a:r>
              <a:rPr lang="en-US" sz="2062">
                <a:solidFill>
                  <a:srgbClr val="FFFFFF"/>
                </a:solidFill>
                <a:latin typeface="Poppins Light"/>
                <a:ea typeface="Poppins Light"/>
                <a:cs typeface="Poppins Light"/>
                <a:sym typeface="Poppins Light"/>
              </a:rPr>
              <a:t>With guidance from DEPI, the support of our dedicated coach, and teamwork, we transformed our interest in cybersecurity into hands-on expertise.</a:t>
            </a:r>
          </a:p>
          <a:p>
            <a:pPr algn="l">
              <a:lnSpc>
                <a:spcPts val="2825"/>
              </a:lnSpc>
            </a:pPr>
          </a:p>
          <a:p>
            <a:pPr algn="l">
              <a:lnSpc>
                <a:spcPts val="2825"/>
              </a:lnSpc>
            </a:pPr>
            <a:r>
              <a:rPr lang="en-US" sz="2062" b="true">
                <a:solidFill>
                  <a:srgbClr val="FFFFFF"/>
                </a:solidFill>
                <a:latin typeface="Poppins Bold"/>
                <a:ea typeface="Poppins Bold"/>
                <a:cs typeface="Poppins Bold"/>
                <a:sym typeface="Poppins Bold"/>
              </a:rPr>
              <a:t>Hands-On Training with TryHackMe</a:t>
            </a:r>
          </a:p>
          <a:p>
            <a:pPr algn="l">
              <a:lnSpc>
                <a:spcPts val="2825"/>
              </a:lnSpc>
            </a:pPr>
            <a:r>
              <a:rPr lang="en-US" sz="2062">
                <a:solidFill>
                  <a:srgbClr val="FFFFFF"/>
                </a:solidFill>
                <a:latin typeface="Poppins Light"/>
                <a:ea typeface="Poppins Light"/>
                <a:cs typeface="Poppins Light"/>
                <a:sym typeface="Poppins Light"/>
              </a:rPr>
              <a:t>We explored real-world scenarios through pathways like Jr Penetration Testing and Offensive Penetration Testing—building skills in vulnerability assessment, exploitation, and security posture.</a:t>
            </a:r>
          </a:p>
          <a:p>
            <a:pPr algn="l">
              <a:lnSpc>
                <a:spcPts val="2825"/>
              </a:lnSpc>
            </a:pPr>
          </a:p>
          <a:p>
            <a:pPr algn="l">
              <a:lnSpc>
                <a:spcPts val="2825"/>
              </a:lnSpc>
            </a:pPr>
            <a:r>
              <a:rPr lang="en-US" sz="2062" b="true">
                <a:solidFill>
                  <a:srgbClr val="FFFFFF"/>
                </a:solidFill>
                <a:latin typeface="Poppins Bold"/>
                <a:ea typeface="Poppins Bold"/>
                <a:cs typeface="Poppins Bold"/>
                <a:sym typeface="Poppins Bold"/>
              </a:rPr>
              <a:t>From Fundamentals to Advanced Techniques</a:t>
            </a:r>
          </a:p>
          <a:p>
            <a:pPr algn="l">
              <a:lnSpc>
                <a:spcPts val="2825"/>
              </a:lnSpc>
            </a:pPr>
            <a:r>
              <a:rPr lang="en-US" sz="2062">
                <a:solidFill>
                  <a:srgbClr val="FFFFFF"/>
                </a:solidFill>
                <a:latin typeface="Poppins Light"/>
                <a:ea typeface="Poppins Light"/>
                <a:cs typeface="Poppins Light"/>
                <a:sym typeface="Poppins Light"/>
              </a:rPr>
              <a:t>This presentation captures our growth in identifying and mitigating security threats across diverse environments, preparing us for the challenges of real-world cybersecurity</a:t>
            </a:r>
            <a:r>
              <a:rPr lang="en-US" sz="2062">
                <a:solidFill>
                  <a:srgbClr val="FFFFFF"/>
                </a:solidFill>
                <a:latin typeface="Poppins Light"/>
                <a:ea typeface="Poppins Light"/>
                <a:cs typeface="Poppins Light"/>
                <a:sym typeface="Poppins Light"/>
              </a:rPr>
              <a:t>.</a:t>
            </a:r>
          </a:p>
          <a:p>
            <a:pPr algn="l">
              <a:lnSpc>
                <a:spcPts val="2825"/>
              </a:lnSpc>
            </a:pP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338044" y="1628445"/>
            <a:ext cx="13611912" cy="576562"/>
          </a:xfrm>
          <a:prstGeom prst="rect">
            <a:avLst/>
          </a:prstGeom>
        </p:spPr>
        <p:txBody>
          <a:bodyPr anchor="t" rtlCol="false" tIns="0" lIns="0" bIns="0" rIns="0">
            <a:spAutoFit/>
          </a:bodyPr>
          <a:lstStyle/>
          <a:p>
            <a:pPr algn="ctr">
              <a:lnSpc>
                <a:spcPts val="4408"/>
              </a:lnSpc>
              <a:spcBef>
                <a:spcPct val="0"/>
              </a:spcBef>
            </a:pPr>
            <a:r>
              <a:rPr lang="en-US" sz="4082" spc="514">
                <a:solidFill>
                  <a:srgbClr val="FFFFFF"/>
                </a:solidFill>
                <a:latin typeface="HK Modular"/>
                <a:ea typeface="HK Modular"/>
                <a:cs typeface="HK Modular"/>
                <a:sym typeface="HK Modular"/>
              </a:rPr>
              <a:t>Vulnerability Research</a:t>
            </a:r>
          </a:p>
        </p:txBody>
      </p:sp>
      <p:sp>
        <p:nvSpPr>
          <p:cNvPr name="TextBox 6" id="6"/>
          <p:cNvSpPr txBox="true"/>
          <p:nvPr/>
        </p:nvSpPr>
        <p:spPr>
          <a:xfrm rot="0">
            <a:off x="228136" y="3214681"/>
            <a:ext cx="16309794" cy="4631322"/>
          </a:xfrm>
          <a:prstGeom prst="rect">
            <a:avLst/>
          </a:prstGeom>
        </p:spPr>
        <p:txBody>
          <a:bodyPr anchor="t" rtlCol="false" tIns="0" lIns="0" bIns="0" rIns="0">
            <a:spAutoFit/>
          </a:bodyPr>
          <a:lstStyle/>
          <a:p>
            <a:pPr algn="l" marL="645035" indent="-322517" lvl="1">
              <a:lnSpc>
                <a:spcPts val="4093"/>
              </a:lnSpc>
              <a:buFont typeface="Arial"/>
              <a:buChar char="•"/>
            </a:pPr>
            <a:r>
              <a:rPr lang="en-US" b="true" sz="2987">
                <a:solidFill>
                  <a:srgbClr val="FFFFFF"/>
                </a:solidFill>
                <a:latin typeface="Poppins Bold"/>
                <a:ea typeface="Poppins Bold"/>
                <a:cs typeface="Poppins Bold"/>
                <a:sym typeface="Poppins Bold"/>
              </a:rPr>
              <a:t>Automated Vs. Manual Vulnerability Research</a:t>
            </a:r>
          </a:p>
          <a:p>
            <a:pPr algn="l" marL="1290069" indent="-430023" lvl="2">
              <a:lnSpc>
                <a:spcPts val="4093"/>
              </a:lnSpc>
              <a:buFont typeface="Arial"/>
              <a:buChar char="⚬"/>
            </a:pPr>
            <a:r>
              <a:rPr lang="en-US" sz="2987">
                <a:solidFill>
                  <a:srgbClr val="FFFFFF"/>
                </a:solidFill>
                <a:latin typeface="Poppins"/>
                <a:ea typeface="Poppins"/>
                <a:cs typeface="Poppins"/>
                <a:sym typeface="Poppins"/>
              </a:rPr>
              <a:t>Automated</a:t>
            </a:r>
          </a:p>
          <a:p>
            <a:pPr algn="l" marL="1935104" indent="-483776" lvl="3">
              <a:lnSpc>
                <a:spcPts val="4093"/>
              </a:lnSpc>
              <a:buFont typeface="Arial"/>
              <a:buChar char="￭"/>
            </a:pPr>
            <a:r>
              <a:rPr lang="en-US" sz="2987">
                <a:solidFill>
                  <a:srgbClr val="FFFFFF"/>
                </a:solidFill>
                <a:latin typeface="Poppins"/>
                <a:ea typeface="Poppins"/>
                <a:cs typeface="Poppins"/>
                <a:sym typeface="Poppins"/>
              </a:rPr>
              <a:t>Nessus and OpenVas</a:t>
            </a:r>
          </a:p>
          <a:p>
            <a:pPr algn="l" marL="1290069" indent="-430023" lvl="2">
              <a:lnSpc>
                <a:spcPts val="4093"/>
              </a:lnSpc>
              <a:buFont typeface="Arial"/>
              <a:buChar char="⚬"/>
            </a:pPr>
            <a:r>
              <a:rPr lang="en-US" sz="2987">
                <a:solidFill>
                  <a:srgbClr val="FFFFFF"/>
                </a:solidFill>
                <a:latin typeface="Poppins"/>
                <a:ea typeface="Poppins"/>
                <a:cs typeface="Poppins"/>
                <a:sym typeface="Poppins"/>
              </a:rPr>
              <a:t>Manual</a:t>
            </a:r>
          </a:p>
          <a:p>
            <a:pPr algn="l" marL="1935104" indent="-483776" lvl="3">
              <a:lnSpc>
                <a:spcPts val="4093"/>
              </a:lnSpc>
              <a:buFont typeface="Arial"/>
              <a:buChar char="￭"/>
            </a:pPr>
            <a:r>
              <a:rPr lang="en-US" sz="2987">
                <a:solidFill>
                  <a:srgbClr val="FFFFFF"/>
                </a:solidFill>
                <a:latin typeface="Poppins"/>
                <a:ea typeface="Poppins"/>
                <a:cs typeface="Poppins"/>
                <a:sym typeface="Poppins"/>
              </a:rPr>
              <a:t>Rapid7</a:t>
            </a:r>
          </a:p>
          <a:p>
            <a:pPr algn="l" marL="1935104" indent="-483776" lvl="3">
              <a:lnSpc>
                <a:spcPts val="4093"/>
              </a:lnSpc>
              <a:buFont typeface="Arial"/>
              <a:buChar char="￭"/>
            </a:pPr>
            <a:r>
              <a:rPr lang="en-US" sz="2987">
                <a:solidFill>
                  <a:srgbClr val="FFFFFF"/>
                </a:solidFill>
                <a:latin typeface="Poppins"/>
                <a:ea typeface="Poppins"/>
                <a:cs typeface="Poppins"/>
                <a:sym typeface="Poppins"/>
              </a:rPr>
              <a:t>GitHub</a:t>
            </a:r>
          </a:p>
          <a:p>
            <a:pPr algn="l" marL="1935104" indent="-483776" lvl="3">
              <a:lnSpc>
                <a:spcPts val="4093"/>
              </a:lnSpc>
              <a:buFont typeface="Arial"/>
              <a:buChar char="￭"/>
            </a:pPr>
            <a:r>
              <a:rPr lang="en-US" sz="2987">
                <a:solidFill>
                  <a:srgbClr val="FFFFFF"/>
                </a:solidFill>
                <a:latin typeface="Poppins"/>
                <a:ea typeface="Poppins"/>
                <a:cs typeface="Poppins"/>
                <a:sym typeface="Poppins"/>
              </a:rPr>
              <a:t>Searchsploit</a:t>
            </a:r>
          </a:p>
          <a:p>
            <a:pPr algn="l">
              <a:lnSpc>
                <a:spcPts val="4093"/>
              </a:lnSpc>
            </a:pPr>
          </a:p>
          <a:p>
            <a:pPr algn="l">
              <a:lnSpc>
                <a:spcPts val="4093"/>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152804" y="1909465"/>
            <a:ext cx="5798308" cy="2033701"/>
          </a:xfrm>
          <a:custGeom>
            <a:avLst/>
            <a:gdLst/>
            <a:ahLst/>
            <a:cxnLst/>
            <a:rect r="r" b="b" t="t" l="l"/>
            <a:pathLst>
              <a:path h="2033701" w="5798308">
                <a:moveTo>
                  <a:pt x="0" y="0"/>
                </a:moveTo>
                <a:lnTo>
                  <a:pt x="5798308" y="0"/>
                </a:lnTo>
                <a:lnTo>
                  <a:pt x="5798308" y="2033701"/>
                </a:lnTo>
                <a:lnTo>
                  <a:pt x="0" y="2033701"/>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91939" y="1681299"/>
            <a:ext cx="6492440" cy="885869"/>
          </a:xfrm>
          <a:prstGeom prst="rect">
            <a:avLst/>
          </a:prstGeom>
        </p:spPr>
        <p:txBody>
          <a:bodyPr anchor="t" rtlCol="false" tIns="0" lIns="0" bIns="0" rIns="0">
            <a:spAutoFit/>
          </a:bodyPr>
          <a:lstStyle/>
          <a:p>
            <a:pPr algn="l">
              <a:lnSpc>
                <a:spcPts val="6753"/>
              </a:lnSpc>
              <a:spcBef>
                <a:spcPct val="0"/>
              </a:spcBef>
            </a:pPr>
            <a:r>
              <a:rPr lang="en-US" sz="6252" spc="787">
                <a:solidFill>
                  <a:srgbClr val="FFFFFF"/>
                </a:solidFill>
                <a:latin typeface="HK Modular"/>
                <a:ea typeface="HK Modular"/>
                <a:cs typeface="HK Modular"/>
                <a:sym typeface="HK Modular"/>
              </a:rPr>
              <a:t>Paths</a:t>
            </a:r>
          </a:p>
        </p:txBody>
      </p:sp>
      <p:sp>
        <p:nvSpPr>
          <p:cNvPr name="Freeform 6" id="6"/>
          <p:cNvSpPr/>
          <p:nvPr/>
        </p:nvSpPr>
        <p:spPr>
          <a:xfrm flipH="false" flipV="false" rot="0">
            <a:off x="9144000" y="6838882"/>
            <a:ext cx="5798308" cy="2033701"/>
          </a:xfrm>
          <a:custGeom>
            <a:avLst/>
            <a:gdLst/>
            <a:ahLst/>
            <a:cxnLst/>
            <a:rect r="r" b="b" t="t" l="l"/>
            <a:pathLst>
              <a:path h="2033701" w="5798308">
                <a:moveTo>
                  <a:pt x="0" y="0"/>
                </a:moveTo>
                <a:lnTo>
                  <a:pt x="5798308" y="0"/>
                </a:lnTo>
                <a:lnTo>
                  <a:pt x="5798308" y="2033701"/>
                </a:lnTo>
                <a:lnTo>
                  <a:pt x="0" y="2033701"/>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391939" y="3767544"/>
            <a:ext cx="8298848" cy="1701115"/>
          </a:xfrm>
          <a:prstGeom prst="rect">
            <a:avLst/>
          </a:prstGeom>
        </p:spPr>
        <p:txBody>
          <a:bodyPr anchor="t" rtlCol="false" tIns="0" lIns="0" bIns="0" rIns="0">
            <a:spAutoFit/>
          </a:bodyPr>
          <a:lstStyle/>
          <a:p>
            <a:pPr algn="l" marL="731619" indent="-365810" lvl="1">
              <a:lnSpc>
                <a:spcPts val="6946"/>
              </a:lnSpc>
              <a:buAutoNum type="arabicPeriod" startAt="1"/>
            </a:pPr>
            <a:r>
              <a:rPr lang="en-US" sz="3388">
                <a:solidFill>
                  <a:srgbClr val="606060"/>
                </a:solidFill>
                <a:latin typeface="Poppins"/>
                <a:ea typeface="Poppins"/>
                <a:cs typeface="Poppins"/>
                <a:sym typeface="Poppins"/>
              </a:rPr>
              <a:t> Jr Penetration Tester</a:t>
            </a:r>
          </a:p>
          <a:p>
            <a:pPr algn="l" marL="731619" indent="-365810" lvl="1">
              <a:lnSpc>
                <a:spcPts val="6946"/>
              </a:lnSpc>
              <a:buAutoNum type="arabicPeriod" startAt="1"/>
            </a:pPr>
            <a:r>
              <a:rPr lang="en-US" b="true" sz="3388">
                <a:solidFill>
                  <a:srgbClr val="FFFFFF"/>
                </a:solidFill>
                <a:latin typeface="Poppins Bold"/>
                <a:ea typeface="Poppins Bold"/>
                <a:cs typeface="Poppins Bold"/>
                <a:sym typeface="Poppins Bold"/>
              </a:rPr>
              <a:t> Offensive Pentesting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827807" y="4067413"/>
            <a:ext cx="20465418" cy="2152173"/>
            <a:chOff x="0" y="0"/>
            <a:chExt cx="5390069" cy="566828"/>
          </a:xfrm>
        </p:grpSpPr>
        <p:sp>
          <p:nvSpPr>
            <p:cNvPr name="Freeform 5" id="5"/>
            <p:cNvSpPr/>
            <p:nvPr/>
          </p:nvSpPr>
          <p:spPr>
            <a:xfrm flipH="false" flipV="false" rot="0">
              <a:off x="0" y="0"/>
              <a:ext cx="5390069" cy="566828"/>
            </a:xfrm>
            <a:custGeom>
              <a:avLst/>
              <a:gdLst/>
              <a:ahLst/>
              <a:cxnLst/>
              <a:rect r="r" b="b" t="t" l="l"/>
              <a:pathLst>
                <a:path h="566828" w="5390069">
                  <a:moveTo>
                    <a:pt x="0" y="0"/>
                  </a:moveTo>
                  <a:lnTo>
                    <a:pt x="5390069" y="0"/>
                  </a:lnTo>
                  <a:lnTo>
                    <a:pt x="5390069" y="566828"/>
                  </a:lnTo>
                  <a:lnTo>
                    <a:pt x="0" y="566828"/>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6" id="6"/>
            <p:cNvSpPr txBox="true"/>
            <p:nvPr/>
          </p:nvSpPr>
          <p:spPr>
            <a:xfrm>
              <a:off x="0" y="0"/>
              <a:ext cx="5390069" cy="566828"/>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862708" y="4367762"/>
            <a:ext cx="6799064" cy="1380408"/>
          </a:xfrm>
          <a:prstGeom prst="rect">
            <a:avLst/>
          </a:prstGeom>
        </p:spPr>
        <p:txBody>
          <a:bodyPr anchor="t" rtlCol="false" tIns="0" lIns="0" bIns="0" rIns="0">
            <a:spAutoFit/>
          </a:bodyPr>
          <a:lstStyle/>
          <a:p>
            <a:pPr algn="l">
              <a:lnSpc>
                <a:spcPts val="5349"/>
              </a:lnSpc>
              <a:spcBef>
                <a:spcPct val="0"/>
              </a:spcBef>
            </a:pPr>
            <a:r>
              <a:rPr lang="en-US" sz="4952" spc="624">
                <a:solidFill>
                  <a:srgbClr val="FFFFFF"/>
                </a:solidFill>
                <a:latin typeface="HK Modular"/>
                <a:ea typeface="HK Modular"/>
                <a:cs typeface="HK Modular"/>
                <a:sym typeface="HK Modular"/>
              </a:rPr>
              <a:t>Offensive Pentesting</a:t>
            </a:r>
          </a:p>
        </p:txBody>
      </p:sp>
      <p:sp>
        <p:nvSpPr>
          <p:cNvPr name="Freeform 8" id="8"/>
          <p:cNvSpPr/>
          <p:nvPr/>
        </p:nvSpPr>
        <p:spPr>
          <a:xfrm flipH="false" flipV="false" rot="0">
            <a:off x="-4278196" y="3985232"/>
            <a:ext cx="5798308" cy="2033701"/>
          </a:xfrm>
          <a:custGeom>
            <a:avLst/>
            <a:gdLst/>
            <a:ahLst/>
            <a:cxnLst/>
            <a:rect r="r" b="b" t="t" l="l"/>
            <a:pathLst>
              <a:path h="2033701" w="5798308">
                <a:moveTo>
                  <a:pt x="0" y="0"/>
                </a:moveTo>
                <a:lnTo>
                  <a:pt x="5798308" y="0"/>
                </a:lnTo>
                <a:lnTo>
                  <a:pt x="5798308" y="2033702"/>
                </a:lnTo>
                <a:lnTo>
                  <a:pt x="0" y="2033702"/>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1256019" y="2405587"/>
            <a:ext cx="7568841" cy="971575"/>
            <a:chOff x="0" y="0"/>
            <a:chExt cx="10091788" cy="1295433"/>
          </a:xfrm>
        </p:grpSpPr>
        <p:sp>
          <p:nvSpPr>
            <p:cNvPr name="TextBox 10" id="10"/>
            <p:cNvSpPr txBox="true"/>
            <p:nvPr/>
          </p:nvSpPr>
          <p:spPr>
            <a:xfrm rot="0">
              <a:off x="0" y="0"/>
              <a:ext cx="8460600" cy="537463"/>
            </a:xfrm>
            <a:prstGeom prst="rect">
              <a:avLst/>
            </a:prstGeom>
          </p:spPr>
          <p:txBody>
            <a:bodyPr anchor="t" rtlCol="false" tIns="0" lIns="0" bIns="0" rIns="0">
              <a:spAutoFit/>
            </a:bodyPr>
            <a:lstStyle/>
            <a:p>
              <a:pPr algn="l">
                <a:lnSpc>
                  <a:spcPts val="2915"/>
                </a:lnSpc>
                <a:spcBef>
                  <a:spcPct val="0"/>
                </a:spcBef>
              </a:pPr>
              <a:r>
                <a:rPr lang="en-US" b="true" sz="2699">
                  <a:solidFill>
                    <a:srgbClr val="FFFFFF"/>
                  </a:solidFill>
                  <a:latin typeface="Poppins Semi-Bold"/>
                  <a:ea typeface="Poppins Semi-Bold"/>
                  <a:cs typeface="Poppins Semi-Bold"/>
                  <a:sym typeface="Poppins Semi-Bold"/>
                </a:rPr>
                <a:t>Section 1</a:t>
              </a:r>
            </a:p>
          </p:txBody>
        </p:sp>
        <p:sp>
          <p:nvSpPr>
            <p:cNvPr name="TextBox 11" id="11"/>
            <p:cNvSpPr txBox="true"/>
            <p:nvPr/>
          </p:nvSpPr>
          <p:spPr>
            <a:xfrm rot="0">
              <a:off x="30948" y="740291"/>
              <a:ext cx="10060840" cy="555142"/>
            </a:xfrm>
            <a:prstGeom prst="rect">
              <a:avLst/>
            </a:prstGeom>
          </p:spPr>
          <p:txBody>
            <a:bodyPr anchor="t" rtlCol="false" tIns="0" lIns="0" bIns="0" rIns="0">
              <a:spAutoFit/>
            </a:bodyPr>
            <a:lstStyle/>
            <a:p>
              <a:pPr algn="l">
                <a:lnSpc>
                  <a:spcPts val="3347"/>
                </a:lnSpc>
              </a:pPr>
              <a:r>
                <a:rPr lang="en-US" sz="2443">
                  <a:solidFill>
                    <a:srgbClr val="FFFFFF"/>
                  </a:solidFill>
                  <a:latin typeface="Poppins Light"/>
                  <a:ea typeface="Poppins Light"/>
                  <a:cs typeface="Poppins Light"/>
                  <a:sym typeface="Poppins Light"/>
                </a:rPr>
                <a:t>Getting Started</a:t>
              </a:r>
            </a:p>
          </p:txBody>
        </p:sp>
      </p:grpSp>
      <p:grpSp>
        <p:nvGrpSpPr>
          <p:cNvPr name="Group 12" id="12"/>
          <p:cNvGrpSpPr/>
          <p:nvPr/>
        </p:nvGrpSpPr>
        <p:grpSpPr>
          <a:xfrm rot="0">
            <a:off x="11355896" y="5002083"/>
            <a:ext cx="7568841" cy="1390675"/>
            <a:chOff x="0" y="0"/>
            <a:chExt cx="10091788" cy="1854233"/>
          </a:xfrm>
        </p:grpSpPr>
        <p:sp>
          <p:nvSpPr>
            <p:cNvPr name="TextBox 13" id="13"/>
            <p:cNvSpPr txBox="true"/>
            <p:nvPr/>
          </p:nvSpPr>
          <p:spPr>
            <a:xfrm rot="0">
              <a:off x="0" y="0"/>
              <a:ext cx="8460600" cy="537463"/>
            </a:xfrm>
            <a:prstGeom prst="rect">
              <a:avLst/>
            </a:prstGeom>
          </p:spPr>
          <p:txBody>
            <a:bodyPr anchor="t" rtlCol="false" tIns="0" lIns="0" bIns="0" rIns="0">
              <a:spAutoFit/>
            </a:bodyPr>
            <a:lstStyle/>
            <a:p>
              <a:pPr algn="l">
                <a:lnSpc>
                  <a:spcPts val="2915"/>
                </a:lnSpc>
                <a:spcBef>
                  <a:spcPct val="0"/>
                </a:spcBef>
              </a:pPr>
              <a:r>
                <a:rPr lang="en-US" b="true" sz="2699">
                  <a:solidFill>
                    <a:srgbClr val="FFFFFF"/>
                  </a:solidFill>
                  <a:latin typeface="Poppins Semi-Bold"/>
                  <a:ea typeface="Poppins Semi-Bold"/>
                  <a:cs typeface="Poppins Semi-Bold"/>
                  <a:sym typeface="Poppins Semi-Bold"/>
                </a:rPr>
                <a:t>Section 2</a:t>
              </a:r>
            </a:p>
          </p:txBody>
        </p:sp>
        <p:sp>
          <p:nvSpPr>
            <p:cNvPr name="TextBox 14" id="14"/>
            <p:cNvSpPr txBox="true"/>
            <p:nvPr/>
          </p:nvSpPr>
          <p:spPr>
            <a:xfrm rot="0">
              <a:off x="30948" y="740291"/>
              <a:ext cx="10060840" cy="1113942"/>
            </a:xfrm>
            <a:prstGeom prst="rect">
              <a:avLst/>
            </a:prstGeom>
          </p:spPr>
          <p:txBody>
            <a:bodyPr anchor="t" rtlCol="false" tIns="0" lIns="0" bIns="0" rIns="0">
              <a:spAutoFit/>
            </a:bodyPr>
            <a:lstStyle/>
            <a:p>
              <a:pPr algn="l">
                <a:lnSpc>
                  <a:spcPts val="3347"/>
                </a:lnSpc>
              </a:pPr>
              <a:r>
                <a:rPr lang="en-US" sz="2443">
                  <a:solidFill>
                    <a:srgbClr val="FFFFFF"/>
                  </a:solidFill>
                  <a:latin typeface="Poppins Light"/>
                  <a:ea typeface="Poppins Light"/>
                  <a:cs typeface="Poppins Light"/>
                  <a:sym typeface="Poppins Light"/>
                </a:rPr>
                <a:t>Advanced Exploitation</a:t>
              </a:r>
            </a:p>
            <a:p>
              <a:pPr algn="l">
                <a:lnSpc>
                  <a:spcPts val="3347"/>
                </a:lnSpc>
              </a:pPr>
            </a:p>
          </p:txBody>
        </p:sp>
      </p:grpSp>
      <p:grpSp>
        <p:nvGrpSpPr>
          <p:cNvPr name="Group 15" id="15"/>
          <p:cNvGrpSpPr/>
          <p:nvPr/>
        </p:nvGrpSpPr>
        <p:grpSpPr>
          <a:xfrm rot="0">
            <a:off x="11355896" y="7981373"/>
            <a:ext cx="6703504" cy="1390675"/>
            <a:chOff x="0" y="0"/>
            <a:chExt cx="8938006" cy="1854233"/>
          </a:xfrm>
        </p:grpSpPr>
        <p:sp>
          <p:nvSpPr>
            <p:cNvPr name="TextBox 16" id="16"/>
            <p:cNvSpPr txBox="true"/>
            <p:nvPr/>
          </p:nvSpPr>
          <p:spPr>
            <a:xfrm rot="0">
              <a:off x="0" y="0"/>
              <a:ext cx="7493310" cy="537463"/>
            </a:xfrm>
            <a:prstGeom prst="rect">
              <a:avLst/>
            </a:prstGeom>
          </p:spPr>
          <p:txBody>
            <a:bodyPr anchor="t" rtlCol="false" tIns="0" lIns="0" bIns="0" rIns="0">
              <a:spAutoFit/>
            </a:bodyPr>
            <a:lstStyle/>
            <a:p>
              <a:pPr algn="l">
                <a:lnSpc>
                  <a:spcPts val="2915"/>
                </a:lnSpc>
                <a:spcBef>
                  <a:spcPct val="0"/>
                </a:spcBef>
              </a:pPr>
              <a:r>
                <a:rPr lang="en-US" b="true" sz="2699">
                  <a:solidFill>
                    <a:srgbClr val="FFFFFF"/>
                  </a:solidFill>
                  <a:latin typeface="Poppins Semi-Bold"/>
                  <a:ea typeface="Poppins Semi-Bold"/>
                  <a:cs typeface="Poppins Semi-Bold"/>
                  <a:sym typeface="Poppins Semi-Bold"/>
                </a:rPr>
                <a:t>Section 5</a:t>
              </a:r>
            </a:p>
          </p:txBody>
        </p:sp>
        <p:sp>
          <p:nvSpPr>
            <p:cNvPr name="TextBox 17" id="17"/>
            <p:cNvSpPr txBox="true"/>
            <p:nvPr/>
          </p:nvSpPr>
          <p:spPr>
            <a:xfrm rot="0">
              <a:off x="27410" y="740291"/>
              <a:ext cx="8910596" cy="1113942"/>
            </a:xfrm>
            <a:prstGeom prst="rect">
              <a:avLst/>
            </a:prstGeom>
          </p:spPr>
          <p:txBody>
            <a:bodyPr anchor="t" rtlCol="false" tIns="0" lIns="0" bIns="0" rIns="0">
              <a:spAutoFit/>
            </a:bodyPr>
            <a:lstStyle/>
            <a:p>
              <a:pPr algn="l">
                <a:lnSpc>
                  <a:spcPts val="3347"/>
                </a:lnSpc>
              </a:pPr>
              <a:r>
                <a:rPr lang="en-US" sz="2443">
                  <a:solidFill>
                    <a:srgbClr val="FFFFFF"/>
                  </a:solidFill>
                  <a:latin typeface="Poppins Light"/>
                  <a:ea typeface="Poppins Light"/>
                  <a:cs typeface="Poppins Light"/>
                  <a:sym typeface="Poppins Light"/>
                </a:rPr>
                <a:t>Extra Credit</a:t>
              </a:r>
            </a:p>
            <a:p>
              <a:pPr algn="l">
                <a:lnSpc>
                  <a:spcPts val="3347"/>
                </a:lnSpc>
              </a:pPr>
            </a:p>
          </p:txBody>
        </p:sp>
      </p:grpSp>
      <p:sp>
        <p:nvSpPr>
          <p:cNvPr name="Freeform 18" id="18"/>
          <p:cNvSpPr/>
          <p:nvPr/>
        </p:nvSpPr>
        <p:spPr>
          <a:xfrm flipH="false" flipV="false" rot="0">
            <a:off x="8827167" y="1907065"/>
            <a:ext cx="6213272" cy="2648932"/>
          </a:xfrm>
          <a:custGeom>
            <a:avLst/>
            <a:gdLst/>
            <a:ahLst/>
            <a:cxnLst/>
            <a:rect r="r" b="b" t="t" l="l"/>
            <a:pathLst>
              <a:path h="2648932" w="6213272">
                <a:moveTo>
                  <a:pt x="0" y="0"/>
                </a:moveTo>
                <a:lnTo>
                  <a:pt x="6213273" y="0"/>
                </a:lnTo>
                <a:lnTo>
                  <a:pt x="6213273" y="2648932"/>
                </a:lnTo>
                <a:lnTo>
                  <a:pt x="0" y="26489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true" rot="0">
            <a:off x="8985987" y="7009823"/>
            <a:ext cx="5895632" cy="2513512"/>
          </a:xfrm>
          <a:custGeom>
            <a:avLst/>
            <a:gdLst/>
            <a:ahLst/>
            <a:cxnLst/>
            <a:rect r="r" b="b" t="t" l="l"/>
            <a:pathLst>
              <a:path h="2513512" w="5895632">
                <a:moveTo>
                  <a:pt x="0" y="2513512"/>
                </a:moveTo>
                <a:lnTo>
                  <a:pt x="5895633" y="2513512"/>
                </a:lnTo>
                <a:lnTo>
                  <a:pt x="5895633" y="0"/>
                </a:lnTo>
                <a:lnTo>
                  <a:pt x="0" y="0"/>
                </a:lnTo>
                <a:lnTo>
                  <a:pt x="0" y="2513512"/>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0893578" y="4348712"/>
            <a:ext cx="3988042" cy="2661112"/>
          </a:xfrm>
          <a:custGeom>
            <a:avLst/>
            <a:gdLst/>
            <a:ahLst/>
            <a:cxnLst/>
            <a:rect r="r" b="b" t="t" l="l"/>
            <a:pathLst>
              <a:path h="2661112" w="3988042">
                <a:moveTo>
                  <a:pt x="0" y="0"/>
                </a:moveTo>
                <a:lnTo>
                  <a:pt x="3988042" y="0"/>
                </a:lnTo>
                <a:lnTo>
                  <a:pt x="3988042" y="2661111"/>
                </a:lnTo>
                <a:lnTo>
                  <a:pt x="0" y="26611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7617926" y="5422980"/>
            <a:ext cx="3052147" cy="256287"/>
          </a:xfrm>
          <a:custGeom>
            <a:avLst/>
            <a:gdLst/>
            <a:ahLst/>
            <a:cxnLst/>
            <a:rect r="r" b="b" t="t" l="l"/>
            <a:pathLst>
              <a:path h="256287" w="3052147">
                <a:moveTo>
                  <a:pt x="0" y="0"/>
                </a:moveTo>
                <a:lnTo>
                  <a:pt x="3052148" y="0"/>
                </a:lnTo>
                <a:lnTo>
                  <a:pt x="3052148" y="256288"/>
                </a:lnTo>
                <a:lnTo>
                  <a:pt x="0" y="25628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757580" y="881683"/>
            <a:ext cx="20465418" cy="1637823"/>
            <a:chOff x="0" y="0"/>
            <a:chExt cx="5390069" cy="431361"/>
          </a:xfrm>
        </p:grpSpPr>
        <p:sp>
          <p:nvSpPr>
            <p:cNvPr name="Freeform 3" id="3"/>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47625"/>
              <a:ext cx="5390069" cy="383736"/>
            </a:xfrm>
            <a:prstGeom prst="rect">
              <a:avLst/>
            </a:prstGeom>
          </p:spPr>
          <p:txBody>
            <a:bodyPr anchor="ctr" rtlCol="false" tIns="50800" lIns="50800" bIns="50800" rIns="50800"/>
            <a:lstStyle/>
            <a:p>
              <a:pPr algn="ctr" marL="0" indent="0" lvl="0">
                <a:lnSpc>
                  <a:spcPts val="5291"/>
                </a:lnSpc>
                <a:spcBef>
                  <a:spcPct val="0"/>
                </a:spcBef>
              </a:pPr>
            </a:p>
          </p:txBody>
        </p:sp>
      </p:grpSp>
      <p:sp>
        <p:nvSpPr>
          <p:cNvPr name="TextBox 5" id="5"/>
          <p:cNvSpPr txBox="true"/>
          <p:nvPr/>
        </p:nvSpPr>
        <p:spPr>
          <a:xfrm rot="0">
            <a:off x="2708731" y="1377510"/>
            <a:ext cx="12870538" cy="693794"/>
          </a:xfrm>
          <a:prstGeom prst="rect">
            <a:avLst/>
          </a:prstGeom>
        </p:spPr>
        <p:txBody>
          <a:bodyPr anchor="t" rtlCol="false" tIns="0" lIns="0" bIns="0" rIns="0">
            <a:spAutoFit/>
          </a:bodyPr>
          <a:lstStyle/>
          <a:p>
            <a:pPr algn="ctr" marL="0" indent="0" lvl="0">
              <a:lnSpc>
                <a:spcPts val="5291"/>
              </a:lnSpc>
              <a:spcBef>
                <a:spcPct val="0"/>
              </a:spcBef>
            </a:pPr>
            <a:r>
              <a:rPr lang="en-US" b="true" sz="4899" spc="617" strike="noStrike" u="none">
                <a:solidFill>
                  <a:srgbClr val="FFFFFF"/>
                </a:solidFill>
                <a:latin typeface="HK Modular"/>
                <a:ea typeface="HK Modular"/>
                <a:cs typeface="HK Modular"/>
                <a:sym typeface="HK Modular"/>
              </a:rPr>
              <a:t>Advanced Exploitation</a:t>
            </a:r>
          </a:p>
        </p:txBody>
      </p:sp>
      <p:sp>
        <p:nvSpPr>
          <p:cNvPr name="TextBox 6" id="6"/>
          <p:cNvSpPr txBox="true"/>
          <p:nvPr/>
        </p:nvSpPr>
        <p:spPr>
          <a:xfrm rot="0">
            <a:off x="1819096" y="4124358"/>
            <a:ext cx="9503284" cy="5531900"/>
          </a:xfrm>
          <a:prstGeom prst="rect">
            <a:avLst/>
          </a:prstGeom>
        </p:spPr>
        <p:txBody>
          <a:bodyPr anchor="t" rtlCol="false" tIns="0" lIns="0" bIns="0" rIns="0">
            <a:spAutoFit/>
          </a:bodyPr>
          <a:lstStyle/>
          <a:p>
            <a:pPr algn="l">
              <a:lnSpc>
                <a:spcPts val="4365"/>
              </a:lnSpc>
              <a:spcBef>
                <a:spcPct val="0"/>
              </a:spcBef>
            </a:pPr>
            <a:r>
              <a:rPr lang="en-US" sz="3186">
                <a:solidFill>
                  <a:srgbClr val="FFFFFF"/>
                </a:solidFill>
                <a:latin typeface="Poppins Light"/>
                <a:ea typeface="Poppins Light"/>
                <a:cs typeface="Poppins Light"/>
                <a:sym typeface="Poppins Light"/>
              </a:rPr>
              <a:t>M</a:t>
            </a:r>
            <a:r>
              <a:rPr lang="en-US" sz="3186" strike="noStrike" u="none">
                <a:solidFill>
                  <a:srgbClr val="FFFFFF"/>
                </a:solidFill>
                <a:latin typeface="Poppins Light"/>
                <a:ea typeface="Poppins Light"/>
                <a:cs typeface="Poppins Light"/>
                <a:sym typeface="Poppins Light"/>
              </a:rPr>
              <a:t>ACHINES EXPLORED</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Steel Mountain</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Alfred</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Hackpack</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Game Zone</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Skynet</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DailyBug</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Overpass2-Hacked</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Relevant</a:t>
            </a:r>
          </a:p>
          <a:p>
            <a:pPr algn="l">
              <a:lnSpc>
                <a:spcPts val="4365"/>
              </a:lnSpc>
              <a:spcBef>
                <a:spcPct val="0"/>
              </a:spcBef>
            </a:pPr>
            <a:r>
              <a:rPr lang="en-US" sz="3186" strike="noStrike" u="none">
                <a:solidFill>
                  <a:srgbClr val="FFFFFF"/>
                </a:solidFill>
                <a:latin typeface="Poppins Light"/>
                <a:ea typeface="Poppins Light"/>
                <a:cs typeface="Poppins Light"/>
                <a:sym typeface="Poppins Light"/>
              </a:rPr>
              <a:t> </a:t>
            </a:r>
          </a:p>
        </p:txBody>
      </p:sp>
      <p:sp>
        <p:nvSpPr>
          <p:cNvPr name="TextBox 7" id="7"/>
          <p:cNvSpPr txBox="true"/>
          <p:nvPr/>
        </p:nvSpPr>
        <p:spPr>
          <a:xfrm rot="0">
            <a:off x="1819096" y="2917310"/>
            <a:ext cx="14180462" cy="885444"/>
          </a:xfrm>
          <a:prstGeom prst="rect">
            <a:avLst/>
          </a:prstGeom>
        </p:spPr>
        <p:txBody>
          <a:bodyPr anchor="t" rtlCol="false" tIns="0" lIns="0" bIns="0" rIns="0">
            <a:spAutoFit/>
          </a:bodyPr>
          <a:lstStyle/>
          <a:p>
            <a:pPr algn="ctr">
              <a:lnSpc>
                <a:spcPts val="3347"/>
              </a:lnSpc>
              <a:spcBef>
                <a:spcPct val="0"/>
              </a:spcBef>
            </a:pPr>
            <a:r>
              <a:rPr lang="en-US" sz="3099">
                <a:solidFill>
                  <a:srgbClr val="FFFFFF"/>
                </a:solidFill>
                <a:latin typeface="Poppins Light"/>
                <a:ea typeface="Poppins Light"/>
                <a:cs typeface="Poppins Light"/>
                <a:sym typeface="Poppins Light"/>
              </a:rPr>
              <a:t>Gained insights into various vulnerabilities and methods of exploitation in real-world scenarios.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757580" y="881683"/>
            <a:ext cx="20465418" cy="1637823"/>
            <a:chOff x="0" y="0"/>
            <a:chExt cx="5390069" cy="431361"/>
          </a:xfrm>
        </p:grpSpPr>
        <p:sp>
          <p:nvSpPr>
            <p:cNvPr name="Freeform 3" id="3"/>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47625"/>
              <a:ext cx="5390069" cy="383736"/>
            </a:xfrm>
            <a:prstGeom prst="rect">
              <a:avLst/>
            </a:prstGeom>
          </p:spPr>
          <p:txBody>
            <a:bodyPr anchor="ctr" rtlCol="false" tIns="50800" lIns="50800" bIns="50800" rIns="50800"/>
            <a:lstStyle/>
            <a:p>
              <a:pPr algn="ctr" marL="0" indent="0" lvl="0">
                <a:lnSpc>
                  <a:spcPts val="5291"/>
                </a:lnSpc>
                <a:spcBef>
                  <a:spcPct val="0"/>
                </a:spcBef>
              </a:pPr>
            </a:p>
          </p:txBody>
        </p:sp>
      </p:grpSp>
      <p:sp>
        <p:nvSpPr>
          <p:cNvPr name="TextBox 5" id="5"/>
          <p:cNvSpPr txBox="true"/>
          <p:nvPr/>
        </p:nvSpPr>
        <p:spPr>
          <a:xfrm rot="0">
            <a:off x="2708731" y="1377510"/>
            <a:ext cx="12870538" cy="693794"/>
          </a:xfrm>
          <a:prstGeom prst="rect">
            <a:avLst/>
          </a:prstGeom>
        </p:spPr>
        <p:txBody>
          <a:bodyPr anchor="t" rtlCol="false" tIns="0" lIns="0" bIns="0" rIns="0">
            <a:spAutoFit/>
          </a:bodyPr>
          <a:lstStyle/>
          <a:p>
            <a:pPr algn="ctr" marL="0" indent="0" lvl="0">
              <a:lnSpc>
                <a:spcPts val="5291"/>
              </a:lnSpc>
              <a:spcBef>
                <a:spcPct val="0"/>
              </a:spcBef>
            </a:pPr>
            <a:r>
              <a:rPr lang="en-US" b="true" sz="4899" spc="617" strike="noStrike" u="none">
                <a:solidFill>
                  <a:srgbClr val="FFFFFF"/>
                </a:solidFill>
                <a:latin typeface="HK Modular"/>
                <a:ea typeface="HK Modular"/>
                <a:cs typeface="HK Modular"/>
                <a:sym typeface="HK Modular"/>
              </a:rPr>
              <a:t>Advanced Exploitation</a:t>
            </a:r>
          </a:p>
        </p:txBody>
      </p:sp>
      <p:sp>
        <p:nvSpPr>
          <p:cNvPr name="TextBox 6" id="6"/>
          <p:cNvSpPr txBox="true"/>
          <p:nvPr/>
        </p:nvSpPr>
        <p:spPr>
          <a:xfrm rot="0">
            <a:off x="1028700" y="3954811"/>
            <a:ext cx="16489918" cy="5914644"/>
          </a:xfrm>
          <a:prstGeom prst="rect">
            <a:avLst/>
          </a:prstGeom>
        </p:spPr>
        <p:txBody>
          <a:bodyPr anchor="t" rtlCol="false" tIns="0" lIns="0" bIns="0" rIns="0">
            <a:spAutoFit/>
          </a:bodyPr>
          <a:lstStyle/>
          <a:p>
            <a:pPr algn="l">
              <a:lnSpc>
                <a:spcPts val="3347"/>
              </a:lnSpc>
            </a:pPr>
            <a:r>
              <a:rPr lang="en-US" sz="3099">
                <a:solidFill>
                  <a:srgbClr val="FFFFFF"/>
                </a:solidFill>
                <a:latin typeface="Poppins Light"/>
                <a:ea typeface="Poppins Light"/>
                <a:cs typeface="Poppins Light"/>
                <a:sym typeface="Poppins Light"/>
              </a:rPr>
              <a:t>winpeas: Windows privilege escalation awesome scripts</a:t>
            </a:r>
          </a:p>
          <a:p>
            <a:pPr algn="l">
              <a:lnSpc>
                <a:spcPts val="3347"/>
              </a:lnSpc>
            </a:pPr>
            <a:r>
              <a:rPr lang="en-US" sz="3099">
                <a:solidFill>
                  <a:srgbClr val="FFFFFF"/>
                </a:solidFill>
                <a:latin typeface="Poppins Light"/>
                <a:ea typeface="Poppins Light"/>
                <a:cs typeface="Poppins Light"/>
                <a:sym typeface="Poppins Light"/>
              </a:rPr>
              <a:t>It is used to search for all possible paths to </a:t>
            </a:r>
            <a:r>
              <a:rPr lang="en-US" sz="3099">
                <a:solidFill>
                  <a:srgbClr val="FFFFFF"/>
                </a:solidFill>
                <a:latin typeface="Poppins Light"/>
                <a:ea typeface="Poppins Light"/>
                <a:cs typeface="Poppins Light"/>
                <a:sym typeface="Poppins Light"/>
                <a:hlinkClick r:id="rId2" tooltip="https://www.manageengine.com/log-management/cyber-security/privilege-escalation-attack.html?source=windows-with-winpeas"/>
              </a:rPr>
              <a:t>escalate privileges</a:t>
            </a:r>
            <a:r>
              <a:rPr lang="en-US" sz="3099">
                <a:solidFill>
                  <a:srgbClr val="FFFFFF"/>
                </a:solidFill>
                <a:latin typeface="Poppins Light"/>
                <a:ea typeface="Poppins Light"/>
                <a:cs typeface="Poppins Light"/>
                <a:sym typeface="Poppins Light"/>
              </a:rPr>
              <a:t> on Windows hosts and uses a color-coded system that shows which areas require attention</a:t>
            </a:r>
          </a:p>
          <a:p>
            <a:pPr algn="l">
              <a:lnSpc>
                <a:spcPts val="3347"/>
              </a:lnSpc>
            </a:pPr>
          </a:p>
          <a:p>
            <a:pPr algn="l">
              <a:lnSpc>
                <a:spcPts val="3347"/>
              </a:lnSpc>
            </a:pPr>
          </a:p>
          <a:p>
            <a:pPr algn="l">
              <a:lnSpc>
                <a:spcPts val="3347"/>
              </a:lnSpc>
            </a:pPr>
            <a:r>
              <a:rPr lang="en-US" sz="3099">
                <a:solidFill>
                  <a:srgbClr val="FFFFFF"/>
                </a:solidFill>
                <a:latin typeface="Poppins Light"/>
                <a:ea typeface="Poppins Light"/>
                <a:cs typeface="Poppins Light"/>
                <a:sym typeface="Poppins Light"/>
              </a:rPr>
              <a:t>Reverse shell:</a:t>
            </a:r>
          </a:p>
          <a:p>
            <a:pPr algn="l">
              <a:lnSpc>
                <a:spcPts val="3347"/>
              </a:lnSpc>
            </a:pPr>
            <a:r>
              <a:rPr lang="en-US" sz="3099">
                <a:solidFill>
                  <a:srgbClr val="FFFFFF"/>
                </a:solidFill>
                <a:latin typeface="Poppins Light"/>
                <a:ea typeface="Poppins Light"/>
                <a:cs typeface="Poppins Light"/>
                <a:sym typeface="Poppins Light"/>
              </a:rPr>
              <a:t>shell_reverse_tcp</a:t>
            </a:r>
          </a:p>
          <a:p>
            <a:pPr algn="l">
              <a:lnSpc>
                <a:spcPts val="3347"/>
              </a:lnSpc>
            </a:pPr>
            <a:r>
              <a:rPr lang="en-US" sz="3099">
                <a:solidFill>
                  <a:srgbClr val="FFFFFF"/>
                </a:solidFill>
                <a:latin typeface="Poppins Light"/>
                <a:ea typeface="Poppins Light"/>
                <a:cs typeface="Poppins Light"/>
                <a:sym typeface="Poppins Light"/>
              </a:rPr>
              <a:t>meterpreter/reverse_tcp</a:t>
            </a:r>
          </a:p>
          <a:p>
            <a:pPr algn="l">
              <a:lnSpc>
                <a:spcPts val="3347"/>
              </a:lnSpc>
            </a:pPr>
          </a:p>
          <a:p>
            <a:pPr algn="l">
              <a:lnSpc>
                <a:spcPts val="3347"/>
              </a:lnSpc>
            </a:pPr>
          </a:p>
          <a:p>
            <a:pPr algn="l">
              <a:lnSpc>
                <a:spcPts val="3347"/>
              </a:lnSpc>
            </a:pPr>
          </a:p>
          <a:p>
            <a:pPr algn="l">
              <a:lnSpc>
                <a:spcPts val="3347"/>
              </a:lnSpc>
            </a:pPr>
            <a:r>
              <a:rPr lang="en-US" sz="3099">
                <a:solidFill>
                  <a:srgbClr val="FFFFFF"/>
                </a:solidFill>
                <a:latin typeface="Poppins Light"/>
                <a:ea typeface="Poppins Light"/>
                <a:cs typeface="Poppins Light"/>
                <a:sym typeface="Poppins Light"/>
              </a:rPr>
              <a:t> </a:t>
            </a:r>
          </a:p>
          <a:p>
            <a:pPr algn="l">
              <a:lnSpc>
                <a:spcPts val="3347"/>
              </a:lnSpc>
            </a:pPr>
          </a:p>
          <a:p>
            <a:pPr algn="l">
              <a:lnSpc>
                <a:spcPts val="3347"/>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672852" y="4141698"/>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grpSp>
        <p:nvGrpSpPr>
          <p:cNvPr name="Group 7" id="7"/>
          <p:cNvGrpSpPr>
            <a:grpSpLocks noChangeAspect="true"/>
          </p:cNvGrpSpPr>
          <p:nvPr/>
        </p:nvGrpSpPr>
        <p:grpSpPr>
          <a:xfrm rot="0">
            <a:off x="1391939" y="2478842"/>
            <a:ext cx="2481768" cy="2481768"/>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4274C3">
                    <a:alpha val="100000"/>
                  </a:srgbClr>
                </a:gs>
                <a:gs pos="50000">
                  <a:srgbClr val="4F5661">
                    <a:alpha val="78500"/>
                  </a:srgbClr>
                </a:gs>
                <a:gs pos="100000">
                  <a:srgbClr val="060F1F">
                    <a:alpha val="0"/>
                  </a:srgbClr>
                </a:gs>
              </a:gsLst>
              <a:lin ang="0"/>
            </a:gra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38492" t="0" r="-38492" b="0"/>
              </a:stretch>
            </a:blipFill>
          </p:spPr>
        </p:sp>
      </p:grpSp>
      <p:sp>
        <p:nvSpPr>
          <p:cNvPr name="Freeform 11" id="11"/>
          <p:cNvSpPr/>
          <p:nvPr/>
        </p:nvSpPr>
        <p:spPr>
          <a:xfrm flipH="false" flipV="false" rot="0">
            <a:off x="2784582" y="2102284"/>
            <a:ext cx="6213272" cy="2648932"/>
          </a:xfrm>
          <a:custGeom>
            <a:avLst/>
            <a:gdLst/>
            <a:ahLst/>
            <a:cxnLst/>
            <a:rect r="r" b="b" t="t" l="l"/>
            <a:pathLst>
              <a:path h="2648932" w="6213272">
                <a:moveTo>
                  <a:pt x="0" y="0"/>
                </a:moveTo>
                <a:lnTo>
                  <a:pt x="6213273" y="0"/>
                </a:lnTo>
                <a:lnTo>
                  <a:pt x="6213273" y="2648933"/>
                </a:lnTo>
                <a:lnTo>
                  <a:pt x="0" y="26489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a:grpSpLocks noChangeAspect="true"/>
          </p:cNvGrpSpPr>
          <p:nvPr/>
        </p:nvGrpSpPr>
        <p:grpSpPr>
          <a:xfrm rot="0">
            <a:off x="1391939" y="5809770"/>
            <a:ext cx="2481768" cy="2481768"/>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4274C3">
                    <a:alpha val="100000"/>
                  </a:srgbClr>
                </a:gs>
                <a:gs pos="50000">
                  <a:srgbClr val="4F5661">
                    <a:alpha val="78500"/>
                  </a:srgbClr>
                </a:gs>
                <a:gs pos="100000">
                  <a:srgbClr val="060F1F">
                    <a:alpha val="0"/>
                  </a:srgbClr>
                </a:gs>
              </a:gsLst>
              <a:lin ang="0"/>
            </a:gra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32961" t="0" r="-32961" b="0"/>
              </a:stretch>
            </a:blipFill>
          </p:spPr>
        </p:sp>
      </p:grpSp>
      <p:sp>
        <p:nvSpPr>
          <p:cNvPr name="TextBox 16" id="16"/>
          <p:cNvSpPr txBox="true"/>
          <p:nvPr/>
        </p:nvSpPr>
        <p:spPr>
          <a:xfrm rot="0">
            <a:off x="11914425" y="4512163"/>
            <a:ext cx="5802182" cy="659912"/>
          </a:xfrm>
          <a:prstGeom prst="rect">
            <a:avLst/>
          </a:prstGeom>
        </p:spPr>
        <p:txBody>
          <a:bodyPr anchor="t" rtlCol="false" tIns="0" lIns="0" bIns="0" rIns="0">
            <a:spAutoFit/>
          </a:bodyPr>
          <a:lstStyle/>
          <a:p>
            <a:pPr algn="l">
              <a:lnSpc>
                <a:spcPts val="5016"/>
              </a:lnSpc>
              <a:spcBef>
                <a:spcPct val="0"/>
              </a:spcBef>
            </a:pPr>
            <a:r>
              <a:rPr lang="en-US" sz="4644" spc="585">
                <a:solidFill>
                  <a:srgbClr val="FFFFFF"/>
                </a:solidFill>
                <a:latin typeface="HK Modular"/>
                <a:ea typeface="HK Modular"/>
                <a:cs typeface="HK Modular"/>
                <a:sym typeface="HK Modular"/>
              </a:rPr>
              <a:t>Machines</a:t>
            </a:r>
          </a:p>
        </p:txBody>
      </p:sp>
      <p:sp>
        <p:nvSpPr>
          <p:cNvPr name="Freeform 17" id="17"/>
          <p:cNvSpPr/>
          <p:nvPr/>
        </p:nvSpPr>
        <p:spPr>
          <a:xfrm flipH="false" flipV="false" rot="0">
            <a:off x="2599668" y="5784958"/>
            <a:ext cx="6213272" cy="2648932"/>
          </a:xfrm>
          <a:custGeom>
            <a:avLst/>
            <a:gdLst/>
            <a:ahLst/>
            <a:cxnLst/>
            <a:rect r="r" b="b" t="t" l="l"/>
            <a:pathLst>
              <a:path h="2648932" w="6213272">
                <a:moveTo>
                  <a:pt x="0" y="0"/>
                </a:moveTo>
                <a:lnTo>
                  <a:pt x="6213272" y="0"/>
                </a:lnTo>
                <a:lnTo>
                  <a:pt x="6213272" y="2648932"/>
                </a:lnTo>
                <a:lnTo>
                  <a:pt x="0" y="26489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069269" y="2676963"/>
            <a:ext cx="3601141" cy="278178"/>
          </a:xfrm>
          <a:prstGeom prst="rect">
            <a:avLst/>
          </a:prstGeom>
        </p:spPr>
        <p:txBody>
          <a:bodyPr anchor="t" rtlCol="false" tIns="0" lIns="0" bIns="0" rIns="0">
            <a:spAutoFit/>
          </a:bodyPr>
          <a:lstStyle/>
          <a:p>
            <a:pPr algn="ctr">
              <a:lnSpc>
                <a:spcPts val="2163"/>
              </a:lnSpc>
              <a:spcBef>
                <a:spcPct val="0"/>
              </a:spcBef>
            </a:pPr>
            <a:r>
              <a:rPr lang="en-US" b="true" sz="2003">
                <a:solidFill>
                  <a:srgbClr val="FFFFFF"/>
                </a:solidFill>
                <a:latin typeface="Poppins Semi-Bold"/>
                <a:ea typeface="Poppins Semi-Bold"/>
                <a:cs typeface="Poppins Semi-Bold"/>
                <a:sym typeface="Poppins Semi-Bold"/>
              </a:rPr>
              <a:t>Relevant</a:t>
            </a:r>
          </a:p>
        </p:txBody>
      </p:sp>
      <p:sp>
        <p:nvSpPr>
          <p:cNvPr name="TextBox 19" id="19"/>
          <p:cNvSpPr txBox="true"/>
          <p:nvPr/>
        </p:nvSpPr>
        <p:spPr>
          <a:xfrm rot="0">
            <a:off x="5069269" y="6317148"/>
            <a:ext cx="3601141" cy="280155"/>
          </a:xfrm>
          <a:prstGeom prst="rect">
            <a:avLst/>
          </a:prstGeom>
        </p:spPr>
        <p:txBody>
          <a:bodyPr anchor="t" rtlCol="false" tIns="0" lIns="0" bIns="0" rIns="0">
            <a:spAutoFit/>
          </a:bodyPr>
          <a:lstStyle/>
          <a:p>
            <a:pPr algn="ctr">
              <a:lnSpc>
                <a:spcPts val="2163"/>
              </a:lnSpc>
              <a:spcBef>
                <a:spcPct val="0"/>
              </a:spcBef>
            </a:pPr>
            <a:r>
              <a:rPr lang="en-US" b="true" sz="2003">
                <a:solidFill>
                  <a:srgbClr val="FFFFFF"/>
                </a:solidFill>
                <a:latin typeface="Poppins Semi-Bold"/>
                <a:ea typeface="Poppins Semi-Bold"/>
                <a:cs typeface="Poppins Semi-Bold"/>
                <a:sym typeface="Poppins Semi-Bold"/>
              </a:rPr>
              <a:t>MonitorsThree</a:t>
            </a:r>
          </a:p>
        </p:txBody>
      </p:sp>
      <p:sp>
        <p:nvSpPr>
          <p:cNvPr name="TextBox 20" id="20"/>
          <p:cNvSpPr txBox="true"/>
          <p:nvPr/>
        </p:nvSpPr>
        <p:spPr>
          <a:xfrm rot="0">
            <a:off x="5203658" y="3030336"/>
            <a:ext cx="3332363" cy="555105"/>
          </a:xfrm>
          <a:prstGeom prst="rect">
            <a:avLst/>
          </a:prstGeom>
        </p:spPr>
        <p:txBody>
          <a:bodyPr anchor="t" rtlCol="false" tIns="0" lIns="0" bIns="0" rIns="0">
            <a:spAutoFit/>
          </a:bodyPr>
          <a:lstStyle/>
          <a:p>
            <a:pPr algn="ctr">
              <a:lnSpc>
                <a:spcPts val="2249"/>
              </a:lnSpc>
            </a:pPr>
            <a:r>
              <a:rPr lang="en-US" sz="1641">
                <a:solidFill>
                  <a:srgbClr val="FFFFFF"/>
                </a:solidFill>
                <a:latin typeface="Poppins Light"/>
                <a:ea typeface="Poppins Light"/>
                <a:cs typeface="Poppins Light"/>
                <a:sym typeface="Poppins Light"/>
              </a:rPr>
              <a:t>A Machine from TryHackMe Offensive Security Path</a:t>
            </a:r>
          </a:p>
        </p:txBody>
      </p:sp>
      <p:sp>
        <p:nvSpPr>
          <p:cNvPr name="TextBox 21" id="21"/>
          <p:cNvSpPr txBox="true"/>
          <p:nvPr/>
        </p:nvSpPr>
        <p:spPr>
          <a:xfrm rot="0">
            <a:off x="5203658" y="6683028"/>
            <a:ext cx="3332363" cy="555105"/>
          </a:xfrm>
          <a:prstGeom prst="rect">
            <a:avLst/>
          </a:prstGeom>
        </p:spPr>
        <p:txBody>
          <a:bodyPr anchor="t" rtlCol="false" tIns="0" lIns="0" bIns="0" rIns="0">
            <a:spAutoFit/>
          </a:bodyPr>
          <a:lstStyle/>
          <a:p>
            <a:pPr algn="ctr">
              <a:lnSpc>
                <a:spcPts val="2249"/>
              </a:lnSpc>
            </a:pPr>
            <a:r>
              <a:rPr lang="en-US" sz="1641">
                <a:solidFill>
                  <a:srgbClr val="FFFFFF"/>
                </a:solidFill>
                <a:latin typeface="Poppins"/>
                <a:ea typeface="Poppins"/>
                <a:cs typeface="Poppins"/>
                <a:sym typeface="Poppins"/>
              </a:rPr>
              <a:t>A HackThebox medium active machine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1088709" y="1028700"/>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2760343" y="1478988"/>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Relevant</a:t>
            </a:r>
          </a:p>
        </p:txBody>
      </p:sp>
      <p:sp>
        <p:nvSpPr>
          <p:cNvPr name="TextBox 7" id="7"/>
          <p:cNvSpPr txBox="true"/>
          <p:nvPr/>
        </p:nvSpPr>
        <p:spPr>
          <a:xfrm rot="0">
            <a:off x="1331945" y="3343656"/>
            <a:ext cx="10693955" cy="5914644"/>
          </a:xfrm>
          <a:prstGeom prst="rect">
            <a:avLst/>
          </a:prstGeom>
        </p:spPr>
        <p:txBody>
          <a:bodyPr anchor="t" rtlCol="false" tIns="0" lIns="0" bIns="0" rIns="0">
            <a:spAutoFit/>
          </a:bodyPr>
          <a:lstStyle/>
          <a:p>
            <a:pPr algn="l">
              <a:lnSpc>
                <a:spcPts val="3347"/>
              </a:lnSpc>
            </a:pPr>
            <a:r>
              <a:rPr lang="en-US" sz="3099">
                <a:solidFill>
                  <a:srgbClr val="FFFFFF"/>
                </a:solidFill>
                <a:latin typeface="Poppins Light"/>
                <a:ea typeface="Poppins Light"/>
                <a:cs typeface="Poppins Light"/>
                <a:sym typeface="Poppins Light"/>
              </a:rPr>
              <a:t>OPEN PORTS </a:t>
            </a:r>
          </a:p>
          <a:p>
            <a:pPr algn="l">
              <a:lnSpc>
                <a:spcPts val="3347"/>
              </a:lnSpc>
            </a:pPr>
            <a:r>
              <a:rPr lang="en-US" sz="3099">
                <a:solidFill>
                  <a:srgbClr val="FFFFFF"/>
                </a:solidFill>
                <a:latin typeface="Poppins Light"/>
                <a:ea typeface="Poppins Light"/>
                <a:cs typeface="Poppins Light"/>
                <a:sym typeface="Poppins Light"/>
              </a:rPr>
              <a:t> HTTP server is running on port 80 and 49663</a:t>
            </a:r>
          </a:p>
          <a:p>
            <a:pPr algn="l">
              <a:lnSpc>
                <a:spcPts val="3347"/>
              </a:lnSpc>
            </a:pPr>
            <a:r>
              <a:rPr lang="en-US" sz="3099">
                <a:solidFill>
                  <a:srgbClr val="FFFFFF"/>
                </a:solidFill>
                <a:latin typeface="Poppins Light"/>
                <a:ea typeface="Poppins Light"/>
                <a:cs typeface="Poppins Light"/>
                <a:sym typeface="Poppins Light"/>
              </a:rPr>
              <a:t>SMB ports are accessible at 139 and 335, and port 3389</a:t>
            </a:r>
          </a:p>
          <a:p>
            <a:pPr algn="l">
              <a:lnSpc>
                <a:spcPts val="3347"/>
              </a:lnSpc>
            </a:pPr>
          </a:p>
          <a:p>
            <a:pPr algn="l">
              <a:lnSpc>
                <a:spcPts val="3347"/>
              </a:lnSpc>
            </a:pPr>
            <a:r>
              <a:rPr lang="en-US" sz="3099">
                <a:solidFill>
                  <a:srgbClr val="FFFFFF"/>
                </a:solidFill>
                <a:latin typeface="Poppins Light"/>
                <a:ea typeface="Poppins Light"/>
                <a:cs typeface="Poppins Light"/>
                <a:sym typeface="Poppins Light"/>
              </a:rPr>
              <a:t>VULNERABILITES:</a:t>
            </a:r>
          </a:p>
          <a:p>
            <a:pPr algn="l">
              <a:lnSpc>
                <a:spcPts val="3347"/>
              </a:lnSpc>
            </a:pPr>
            <a:r>
              <a:rPr lang="en-US" sz="3099">
                <a:solidFill>
                  <a:srgbClr val="FFFFFF"/>
                </a:solidFill>
                <a:latin typeface="Poppins Light"/>
                <a:ea typeface="Poppins Light"/>
                <a:cs typeface="Poppins Light"/>
                <a:sym typeface="Poppins Light"/>
              </a:rPr>
              <a:t>Vulnerability: eternal blue  in smb (CVSS: 8.1)</a:t>
            </a:r>
          </a:p>
          <a:p>
            <a:pPr algn="l">
              <a:lnSpc>
                <a:spcPts val="3347"/>
              </a:lnSpc>
            </a:pPr>
          </a:p>
          <a:p>
            <a:pPr algn="l">
              <a:lnSpc>
                <a:spcPts val="3347"/>
              </a:lnSpc>
            </a:pPr>
            <a:r>
              <a:rPr lang="en-US" sz="3099">
                <a:solidFill>
                  <a:srgbClr val="FFFFFF"/>
                </a:solidFill>
                <a:latin typeface="Poppins Light"/>
                <a:ea typeface="Poppins Light"/>
                <a:cs typeface="Poppins Light"/>
                <a:sym typeface="Poppins Light"/>
              </a:rPr>
              <a:t>STRONG POINT:</a:t>
            </a:r>
          </a:p>
          <a:p>
            <a:pPr algn="l" marL="669289" indent="-334645" lvl="1">
              <a:lnSpc>
                <a:spcPts val="3347"/>
              </a:lnSpc>
              <a:buFont typeface="Arial"/>
              <a:buChar char="•"/>
            </a:pPr>
            <a:r>
              <a:rPr lang="en-US" sz="3099">
                <a:solidFill>
                  <a:srgbClr val="FFFFFF"/>
                </a:solidFill>
                <a:latin typeface="Poppins Light"/>
                <a:ea typeface="Poppins Light"/>
                <a:cs typeface="Poppins Light"/>
                <a:sym typeface="Poppins Light"/>
              </a:rPr>
              <a:t>Deployment of Modern Windows and IIS Versions</a:t>
            </a:r>
          </a:p>
          <a:p>
            <a:pPr algn="l" marL="669289" indent="-334645" lvl="1">
              <a:lnSpc>
                <a:spcPts val="3347"/>
              </a:lnSpc>
              <a:buFont typeface="Arial"/>
              <a:buChar char="•"/>
            </a:pPr>
            <a:r>
              <a:rPr lang="en-US" sz="3099">
                <a:solidFill>
                  <a:srgbClr val="FFFFFF"/>
                </a:solidFill>
                <a:latin typeface="Poppins Light"/>
                <a:ea typeface="Poppins Light"/>
                <a:cs typeface="Poppins Light"/>
                <a:sym typeface="Poppins Light"/>
              </a:rPr>
              <a:t>No CSRF or XSS Vulnerabilities Detected</a:t>
            </a:r>
          </a:p>
          <a:p>
            <a:pPr algn="l" marL="669289" indent="-334645" lvl="1">
              <a:lnSpc>
                <a:spcPts val="3347"/>
              </a:lnSpc>
              <a:buFont typeface="Arial"/>
              <a:buChar char="•"/>
            </a:pPr>
            <a:r>
              <a:rPr lang="en-US" sz="3099">
                <a:solidFill>
                  <a:srgbClr val="FFFFFF"/>
                </a:solidFill>
                <a:latin typeface="Poppins Light"/>
                <a:ea typeface="Poppins Light"/>
                <a:cs typeface="Poppins Light"/>
                <a:sym typeface="Poppins Light"/>
              </a:rPr>
              <a:t>Accurate System Time Synchronization</a:t>
            </a:r>
          </a:p>
          <a:p>
            <a:pPr algn="l">
              <a:lnSpc>
                <a:spcPts val="3347"/>
              </a:lnSpc>
            </a:pPr>
          </a:p>
          <a:p>
            <a:pPr algn="l">
              <a:lnSpc>
                <a:spcPts val="3347"/>
              </a:lnSpc>
            </a:pPr>
            <a:r>
              <a:rPr lang="en-US" sz="3099">
                <a:solidFill>
                  <a:srgbClr val="FFFFFF"/>
                </a:solidFill>
                <a:latin typeface="Poppins Light"/>
                <a:ea typeface="Poppins Light"/>
                <a:cs typeface="Poppins Light"/>
                <a:sym typeface="Poppins Light"/>
              </a:rPr>
              <a:t>BUSSNESS IMPACT</a:t>
            </a:r>
          </a:p>
          <a:p>
            <a:pPr algn="l">
              <a:lnSpc>
                <a:spcPts val="3347"/>
              </a:lnSpc>
              <a:spcBef>
                <a:spcPct val="0"/>
              </a:spcBef>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827807" y="4067413"/>
            <a:ext cx="20465418" cy="2152173"/>
            <a:chOff x="0" y="0"/>
            <a:chExt cx="5390069" cy="566828"/>
          </a:xfrm>
        </p:grpSpPr>
        <p:sp>
          <p:nvSpPr>
            <p:cNvPr name="Freeform 5" id="5"/>
            <p:cNvSpPr/>
            <p:nvPr/>
          </p:nvSpPr>
          <p:spPr>
            <a:xfrm flipH="false" flipV="false" rot="0">
              <a:off x="0" y="0"/>
              <a:ext cx="5390069" cy="566828"/>
            </a:xfrm>
            <a:custGeom>
              <a:avLst/>
              <a:gdLst/>
              <a:ahLst/>
              <a:cxnLst/>
              <a:rect r="r" b="b" t="t" l="l"/>
              <a:pathLst>
                <a:path h="566828" w="5390069">
                  <a:moveTo>
                    <a:pt x="0" y="0"/>
                  </a:moveTo>
                  <a:lnTo>
                    <a:pt x="5390069" y="0"/>
                  </a:lnTo>
                  <a:lnTo>
                    <a:pt x="5390069" y="566828"/>
                  </a:lnTo>
                  <a:lnTo>
                    <a:pt x="0" y="566828"/>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6" id="6"/>
            <p:cNvSpPr txBox="true"/>
            <p:nvPr/>
          </p:nvSpPr>
          <p:spPr>
            <a:xfrm>
              <a:off x="0" y="0"/>
              <a:ext cx="5390069" cy="566828"/>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862708" y="4367762"/>
            <a:ext cx="6799064" cy="1380408"/>
          </a:xfrm>
          <a:prstGeom prst="rect">
            <a:avLst/>
          </a:prstGeom>
        </p:spPr>
        <p:txBody>
          <a:bodyPr anchor="t" rtlCol="false" tIns="0" lIns="0" bIns="0" rIns="0">
            <a:spAutoFit/>
          </a:bodyPr>
          <a:lstStyle/>
          <a:p>
            <a:pPr algn="l">
              <a:lnSpc>
                <a:spcPts val="5349"/>
              </a:lnSpc>
              <a:spcBef>
                <a:spcPct val="0"/>
              </a:spcBef>
            </a:pPr>
            <a:r>
              <a:rPr lang="en-US" sz="4952" spc="624">
                <a:solidFill>
                  <a:srgbClr val="FFFFFF"/>
                </a:solidFill>
                <a:latin typeface="HK Modular"/>
                <a:ea typeface="HK Modular"/>
                <a:cs typeface="HK Modular"/>
                <a:sym typeface="HK Modular"/>
              </a:rPr>
              <a:t>Offensive Pentesting</a:t>
            </a:r>
          </a:p>
        </p:txBody>
      </p:sp>
      <p:sp>
        <p:nvSpPr>
          <p:cNvPr name="Freeform 8" id="8"/>
          <p:cNvSpPr/>
          <p:nvPr/>
        </p:nvSpPr>
        <p:spPr>
          <a:xfrm flipH="false" flipV="false" rot="0">
            <a:off x="-4278196" y="3985232"/>
            <a:ext cx="5798308" cy="2033701"/>
          </a:xfrm>
          <a:custGeom>
            <a:avLst/>
            <a:gdLst/>
            <a:ahLst/>
            <a:cxnLst/>
            <a:rect r="r" b="b" t="t" l="l"/>
            <a:pathLst>
              <a:path h="2033701" w="5798308">
                <a:moveTo>
                  <a:pt x="0" y="0"/>
                </a:moveTo>
                <a:lnTo>
                  <a:pt x="5798308" y="0"/>
                </a:lnTo>
                <a:lnTo>
                  <a:pt x="5798308" y="2033702"/>
                </a:lnTo>
                <a:lnTo>
                  <a:pt x="0" y="2033702"/>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1256019" y="2405587"/>
            <a:ext cx="7568841" cy="971575"/>
            <a:chOff x="0" y="0"/>
            <a:chExt cx="10091788" cy="1295433"/>
          </a:xfrm>
        </p:grpSpPr>
        <p:sp>
          <p:nvSpPr>
            <p:cNvPr name="TextBox 10" id="10"/>
            <p:cNvSpPr txBox="true"/>
            <p:nvPr/>
          </p:nvSpPr>
          <p:spPr>
            <a:xfrm rot="0">
              <a:off x="0" y="0"/>
              <a:ext cx="8460600" cy="537463"/>
            </a:xfrm>
            <a:prstGeom prst="rect">
              <a:avLst/>
            </a:prstGeom>
          </p:spPr>
          <p:txBody>
            <a:bodyPr anchor="t" rtlCol="false" tIns="0" lIns="0" bIns="0" rIns="0">
              <a:spAutoFit/>
            </a:bodyPr>
            <a:lstStyle/>
            <a:p>
              <a:pPr algn="l">
                <a:lnSpc>
                  <a:spcPts val="2915"/>
                </a:lnSpc>
                <a:spcBef>
                  <a:spcPct val="0"/>
                </a:spcBef>
              </a:pPr>
              <a:r>
                <a:rPr lang="en-US" b="true" sz="2699">
                  <a:solidFill>
                    <a:srgbClr val="FFFFFF"/>
                  </a:solidFill>
                  <a:latin typeface="Poppins Semi-Bold"/>
                  <a:ea typeface="Poppins Semi-Bold"/>
                  <a:cs typeface="Poppins Semi-Bold"/>
                  <a:sym typeface="Poppins Semi-Bold"/>
                </a:rPr>
                <a:t>Section 1</a:t>
              </a:r>
            </a:p>
          </p:txBody>
        </p:sp>
        <p:sp>
          <p:nvSpPr>
            <p:cNvPr name="TextBox 11" id="11"/>
            <p:cNvSpPr txBox="true"/>
            <p:nvPr/>
          </p:nvSpPr>
          <p:spPr>
            <a:xfrm rot="0">
              <a:off x="30948" y="740291"/>
              <a:ext cx="10060840" cy="555142"/>
            </a:xfrm>
            <a:prstGeom prst="rect">
              <a:avLst/>
            </a:prstGeom>
          </p:spPr>
          <p:txBody>
            <a:bodyPr anchor="t" rtlCol="false" tIns="0" lIns="0" bIns="0" rIns="0">
              <a:spAutoFit/>
            </a:bodyPr>
            <a:lstStyle/>
            <a:p>
              <a:pPr algn="l">
                <a:lnSpc>
                  <a:spcPts val="3347"/>
                </a:lnSpc>
              </a:pPr>
              <a:r>
                <a:rPr lang="en-US" sz="2443">
                  <a:solidFill>
                    <a:srgbClr val="FFFFFF"/>
                  </a:solidFill>
                  <a:latin typeface="Poppins Light"/>
                  <a:ea typeface="Poppins Light"/>
                  <a:cs typeface="Poppins Light"/>
                  <a:sym typeface="Poppins Light"/>
                </a:rPr>
                <a:t>Getting Started</a:t>
              </a:r>
            </a:p>
          </p:txBody>
        </p:sp>
      </p:grpSp>
      <p:grpSp>
        <p:nvGrpSpPr>
          <p:cNvPr name="Group 12" id="12"/>
          <p:cNvGrpSpPr/>
          <p:nvPr/>
        </p:nvGrpSpPr>
        <p:grpSpPr>
          <a:xfrm rot="0">
            <a:off x="11355896" y="5002083"/>
            <a:ext cx="7568841" cy="1390675"/>
            <a:chOff x="0" y="0"/>
            <a:chExt cx="10091788" cy="1854233"/>
          </a:xfrm>
        </p:grpSpPr>
        <p:sp>
          <p:nvSpPr>
            <p:cNvPr name="TextBox 13" id="13"/>
            <p:cNvSpPr txBox="true"/>
            <p:nvPr/>
          </p:nvSpPr>
          <p:spPr>
            <a:xfrm rot="0">
              <a:off x="0" y="0"/>
              <a:ext cx="8460600" cy="537463"/>
            </a:xfrm>
            <a:prstGeom prst="rect">
              <a:avLst/>
            </a:prstGeom>
          </p:spPr>
          <p:txBody>
            <a:bodyPr anchor="t" rtlCol="false" tIns="0" lIns="0" bIns="0" rIns="0">
              <a:spAutoFit/>
            </a:bodyPr>
            <a:lstStyle/>
            <a:p>
              <a:pPr algn="l">
                <a:lnSpc>
                  <a:spcPts val="2915"/>
                </a:lnSpc>
                <a:spcBef>
                  <a:spcPct val="0"/>
                </a:spcBef>
              </a:pPr>
              <a:r>
                <a:rPr lang="en-US" b="true" sz="2699">
                  <a:solidFill>
                    <a:srgbClr val="FFFFFF"/>
                  </a:solidFill>
                  <a:latin typeface="Poppins Semi-Bold"/>
                  <a:ea typeface="Poppins Semi-Bold"/>
                  <a:cs typeface="Poppins Semi-Bold"/>
                  <a:sym typeface="Poppins Semi-Bold"/>
                </a:rPr>
                <a:t>Section 2</a:t>
              </a:r>
            </a:p>
          </p:txBody>
        </p:sp>
        <p:sp>
          <p:nvSpPr>
            <p:cNvPr name="TextBox 14" id="14"/>
            <p:cNvSpPr txBox="true"/>
            <p:nvPr/>
          </p:nvSpPr>
          <p:spPr>
            <a:xfrm rot="0">
              <a:off x="30948" y="740291"/>
              <a:ext cx="10060840" cy="1113942"/>
            </a:xfrm>
            <a:prstGeom prst="rect">
              <a:avLst/>
            </a:prstGeom>
          </p:spPr>
          <p:txBody>
            <a:bodyPr anchor="t" rtlCol="false" tIns="0" lIns="0" bIns="0" rIns="0">
              <a:spAutoFit/>
            </a:bodyPr>
            <a:lstStyle/>
            <a:p>
              <a:pPr algn="l">
                <a:lnSpc>
                  <a:spcPts val="3347"/>
                </a:lnSpc>
              </a:pPr>
              <a:r>
                <a:rPr lang="en-US" sz="2443">
                  <a:solidFill>
                    <a:srgbClr val="FFFFFF"/>
                  </a:solidFill>
                  <a:latin typeface="Poppins Light"/>
                  <a:ea typeface="Poppins Light"/>
                  <a:cs typeface="Poppins Light"/>
                  <a:sym typeface="Poppins Light"/>
                </a:rPr>
                <a:t>Advanced Exploitation</a:t>
              </a:r>
            </a:p>
            <a:p>
              <a:pPr algn="l">
                <a:lnSpc>
                  <a:spcPts val="3347"/>
                </a:lnSpc>
              </a:pPr>
            </a:p>
          </p:txBody>
        </p:sp>
      </p:grpSp>
      <p:grpSp>
        <p:nvGrpSpPr>
          <p:cNvPr name="Group 15" id="15"/>
          <p:cNvGrpSpPr/>
          <p:nvPr/>
        </p:nvGrpSpPr>
        <p:grpSpPr>
          <a:xfrm rot="0">
            <a:off x="11355896" y="7981373"/>
            <a:ext cx="6703504" cy="1390675"/>
            <a:chOff x="0" y="0"/>
            <a:chExt cx="8938006" cy="1854233"/>
          </a:xfrm>
        </p:grpSpPr>
        <p:sp>
          <p:nvSpPr>
            <p:cNvPr name="TextBox 16" id="16"/>
            <p:cNvSpPr txBox="true"/>
            <p:nvPr/>
          </p:nvSpPr>
          <p:spPr>
            <a:xfrm rot="0">
              <a:off x="0" y="0"/>
              <a:ext cx="7493310" cy="537463"/>
            </a:xfrm>
            <a:prstGeom prst="rect">
              <a:avLst/>
            </a:prstGeom>
          </p:spPr>
          <p:txBody>
            <a:bodyPr anchor="t" rtlCol="false" tIns="0" lIns="0" bIns="0" rIns="0">
              <a:spAutoFit/>
            </a:bodyPr>
            <a:lstStyle/>
            <a:p>
              <a:pPr algn="l">
                <a:lnSpc>
                  <a:spcPts val="2915"/>
                </a:lnSpc>
                <a:spcBef>
                  <a:spcPct val="0"/>
                </a:spcBef>
              </a:pPr>
              <a:r>
                <a:rPr lang="en-US" b="true" sz="2699">
                  <a:solidFill>
                    <a:srgbClr val="FFFFFF"/>
                  </a:solidFill>
                  <a:latin typeface="Poppins Semi-Bold"/>
                  <a:ea typeface="Poppins Semi-Bold"/>
                  <a:cs typeface="Poppins Semi-Bold"/>
                  <a:sym typeface="Poppins Semi-Bold"/>
                </a:rPr>
                <a:t>Section 5</a:t>
              </a:r>
            </a:p>
          </p:txBody>
        </p:sp>
        <p:sp>
          <p:nvSpPr>
            <p:cNvPr name="TextBox 17" id="17"/>
            <p:cNvSpPr txBox="true"/>
            <p:nvPr/>
          </p:nvSpPr>
          <p:spPr>
            <a:xfrm rot="0">
              <a:off x="27410" y="740291"/>
              <a:ext cx="8910596" cy="1113942"/>
            </a:xfrm>
            <a:prstGeom prst="rect">
              <a:avLst/>
            </a:prstGeom>
          </p:spPr>
          <p:txBody>
            <a:bodyPr anchor="t" rtlCol="false" tIns="0" lIns="0" bIns="0" rIns="0">
              <a:spAutoFit/>
            </a:bodyPr>
            <a:lstStyle/>
            <a:p>
              <a:pPr algn="l">
                <a:lnSpc>
                  <a:spcPts val="3347"/>
                </a:lnSpc>
              </a:pPr>
              <a:r>
                <a:rPr lang="en-US" sz="2443">
                  <a:solidFill>
                    <a:srgbClr val="FFFFFF"/>
                  </a:solidFill>
                  <a:latin typeface="Poppins Light"/>
                  <a:ea typeface="Poppins Light"/>
                  <a:cs typeface="Poppins Light"/>
                  <a:sym typeface="Poppins Light"/>
                </a:rPr>
                <a:t>Extra Credit</a:t>
              </a:r>
            </a:p>
            <a:p>
              <a:pPr algn="l">
                <a:lnSpc>
                  <a:spcPts val="3347"/>
                </a:lnSpc>
              </a:pPr>
            </a:p>
          </p:txBody>
        </p:sp>
      </p:grpSp>
      <p:sp>
        <p:nvSpPr>
          <p:cNvPr name="Freeform 18" id="18"/>
          <p:cNvSpPr/>
          <p:nvPr/>
        </p:nvSpPr>
        <p:spPr>
          <a:xfrm flipH="false" flipV="false" rot="0">
            <a:off x="8827167" y="1907065"/>
            <a:ext cx="6213272" cy="2648932"/>
          </a:xfrm>
          <a:custGeom>
            <a:avLst/>
            <a:gdLst/>
            <a:ahLst/>
            <a:cxnLst/>
            <a:rect r="r" b="b" t="t" l="l"/>
            <a:pathLst>
              <a:path h="2648932" w="6213272">
                <a:moveTo>
                  <a:pt x="0" y="0"/>
                </a:moveTo>
                <a:lnTo>
                  <a:pt x="6213273" y="0"/>
                </a:lnTo>
                <a:lnTo>
                  <a:pt x="6213273" y="2648932"/>
                </a:lnTo>
                <a:lnTo>
                  <a:pt x="0" y="26489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true" rot="0">
            <a:off x="8985987" y="7009823"/>
            <a:ext cx="5895632" cy="2513512"/>
          </a:xfrm>
          <a:custGeom>
            <a:avLst/>
            <a:gdLst/>
            <a:ahLst/>
            <a:cxnLst/>
            <a:rect r="r" b="b" t="t" l="l"/>
            <a:pathLst>
              <a:path h="2513512" w="5895632">
                <a:moveTo>
                  <a:pt x="0" y="2513512"/>
                </a:moveTo>
                <a:lnTo>
                  <a:pt x="5895633" y="2513512"/>
                </a:lnTo>
                <a:lnTo>
                  <a:pt x="5895633" y="0"/>
                </a:lnTo>
                <a:lnTo>
                  <a:pt x="0" y="0"/>
                </a:lnTo>
                <a:lnTo>
                  <a:pt x="0" y="2513512"/>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0893578" y="4348712"/>
            <a:ext cx="3988042" cy="2661112"/>
          </a:xfrm>
          <a:custGeom>
            <a:avLst/>
            <a:gdLst/>
            <a:ahLst/>
            <a:cxnLst/>
            <a:rect r="r" b="b" t="t" l="l"/>
            <a:pathLst>
              <a:path h="2661112" w="3988042">
                <a:moveTo>
                  <a:pt x="0" y="0"/>
                </a:moveTo>
                <a:lnTo>
                  <a:pt x="3988042" y="0"/>
                </a:lnTo>
                <a:lnTo>
                  <a:pt x="3988042" y="2661111"/>
                </a:lnTo>
                <a:lnTo>
                  <a:pt x="0" y="26611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7617926" y="5422980"/>
            <a:ext cx="3052147" cy="256287"/>
          </a:xfrm>
          <a:custGeom>
            <a:avLst/>
            <a:gdLst/>
            <a:ahLst/>
            <a:cxnLst/>
            <a:rect r="r" b="b" t="t" l="l"/>
            <a:pathLst>
              <a:path h="256287" w="3052147">
                <a:moveTo>
                  <a:pt x="0" y="0"/>
                </a:moveTo>
                <a:lnTo>
                  <a:pt x="3052148" y="0"/>
                </a:lnTo>
                <a:lnTo>
                  <a:pt x="3052148" y="256288"/>
                </a:lnTo>
                <a:lnTo>
                  <a:pt x="0" y="25628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757580" y="88168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47625"/>
              <a:ext cx="5390069" cy="383736"/>
            </a:xfrm>
            <a:prstGeom prst="rect">
              <a:avLst/>
            </a:prstGeom>
          </p:spPr>
          <p:txBody>
            <a:bodyPr anchor="ctr" rtlCol="false" tIns="50800" lIns="50800" bIns="50800" rIns="50800"/>
            <a:lstStyle/>
            <a:p>
              <a:pPr algn="ctr" marL="0" indent="0" lvl="0">
                <a:lnSpc>
                  <a:spcPts val="5291"/>
                </a:lnSpc>
                <a:spcBef>
                  <a:spcPct val="0"/>
                </a:spcBef>
              </a:pPr>
            </a:p>
          </p:txBody>
        </p:sp>
      </p:grpSp>
      <p:sp>
        <p:nvSpPr>
          <p:cNvPr name="TextBox 6" id="6"/>
          <p:cNvSpPr txBox="true"/>
          <p:nvPr/>
        </p:nvSpPr>
        <p:spPr>
          <a:xfrm rot="0">
            <a:off x="302776" y="1377510"/>
            <a:ext cx="17682449" cy="693794"/>
          </a:xfrm>
          <a:prstGeom prst="rect">
            <a:avLst/>
          </a:prstGeom>
        </p:spPr>
        <p:txBody>
          <a:bodyPr anchor="t" rtlCol="false" tIns="0" lIns="0" bIns="0" rIns="0">
            <a:spAutoFit/>
          </a:bodyPr>
          <a:lstStyle/>
          <a:p>
            <a:pPr algn="ctr" marL="0" indent="0" lvl="0">
              <a:lnSpc>
                <a:spcPts val="5291"/>
              </a:lnSpc>
              <a:spcBef>
                <a:spcPct val="0"/>
              </a:spcBef>
            </a:pPr>
            <a:r>
              <a:rPr lang="en-US" sz="4899" spc="617">
                <a:solidFill>
                  <a:srgbClr val="FFFFFF"/>
                </a:solidFill>
                <a:latin typeface="HK Modular"/>
                <a:ea typeface="HK Modular"/>
                <a:cs typeface="HK Modular"/>
                <a:sym typeface="HK Modular"/>
              </a:rPr>
              <a:t>Getting started &amp; extra credit</a:t>
            </a:r>
          </a:p>
        </p:txBody>
      </p:sp>
      <p:sp>
        <p:nvSpPr>
          <p:cNvPr name="TextBox 7" id="7"/>
          <p:cNvSpPr txBox="true"/>
          <p:nvPr/>
        </p:nvSpPr>
        <p:spPr>
          <a:xfrm rot="0">
            <a:off x="1819096" y="4124358"/>
            <a:ext cx="9503284" cy="5531900"/>
          </a:xfrm>
          <a:prstGeom prst="rect">
            <a:avLst/>
          </a:prstGeom>
        </p:spPr>
        <p:txBody>
          <a:bodyPr anchor="t" rtlCol="false" tIns="0" lIns="0" bIns="0" rIns="0">
            <a:spAutoFit/>
          </a:bodyPr>
          <a:lstStyle/>
          <a:p>
            <a:pPr algn="l">
              <a:lnSpc>
                <a:spcPts val="4365"/>
              </a:lnSpc>
              <a:spcBef>
                <a:spcPct val="0"/>
              </a:spcBef>
            </a:pPr>
            <a:r>
              <a:rPr lang="en-US" sz="3186">
                <a:solidFill>
                  <a:srgbClr val="FFFFFF"/>
                </a:solidFill>
                <a:latin typeface="Poppins Light"/>
                <a:ea typeface="Poppins Light"/>
                <a:cs typeface="Poppins Light"/>
                <a:sym typeface="Poppins Light"/>
              </a:rPr>
              <a:t>ROOMS</a:t>
            </a:r>
            <a:r>
              <a:rPr lang="en-US" sz="3186" strike="noStrike" u="none">
                <a:solidFill>
                  <a:srgbClr val="FFFFFF"/>
                </a:solidFill>
                <a:latin typeface="Poppins Light"/>
                <a:ea typeface="Poppins Light"/>
                <a:cs typeface="Poppins Light"/>
                <a:sym typeface="Poppins Light"/>
              </a:rPr>
              <a:t> EXPLORED</a:t>
            </a:r>
          </a:p>
          <a:p>
            <a:pPr algn="l" marL="688005" indent="-344002" lvl="1">
              <a:lnSpc>
                <a:spcPts val="4365"/>
              </a:lnSpc>
              <a:spcBef>
                <a:spcPct val="0"/>
              </a:spcBef>
              <a:buAutoNum type="arabicPeriod" startAt="1"/>
            </a:pPr>
            <a:r>
              <a:rPr lang="en-US" sz="3186" strike="noStrike" u="none">
                <a:solidFill>
                  <a:srgbClr val="FFFFFF"/>
                </a:solidFill>
                <a:latin typeface="Poppins"/>
                <a:ea typeface="Poppins"/>
                <a:cs typeface="Poppins"/>
                <a:sym typeface="Poppins"/>
              </a:rPr>
              <a:t>VULNERSITY</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BLUE</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KENOBI</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HACKING WITH PS</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CORP</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MR ROBOT CTF</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RETRO</a:t>
            </a:r>
          </a:p>
          <a:p>
            <a:pPr algn="l" marL="688005" indent="-344002" lvl="1">
              <a:lnSpc>
                <a:spcPts val="4365"/>
              </a:lnSpc>
              <a:spcBef>
                <a:spcPct val="0"/>
              </a:spcBef>
              <a:buAutoNum type="arabicPeriod" startAt="1"/>
            </a:pPr>
            <a:r>
              <a:rPr lang="en-US" sz="3186" strike="noStrike" u="none">
                <a:solidFill>
                  <a:srgbClr val="FFFFFF"/>
                </a:solidFill>
                <a:latin typeface="Poppins Light"/>
                <a:ea typeface="Poppins Light"/>
                <a:cs typeface="Poppins Light"/>
                <a:sym typeface="Poppins Light"/>
              </a:rPr>
              <a:t>ACTIVE DIRECTORY BASICS</a:t>
            </a:r>
          </a:p>
          <a:p>
            <a:pPr algn="l">
              <a:lnSpc>
                <a:spcPts val="4365"/>
              </a:lnSpc>
              <a:spcBef>
                <a:spcPct val="0"/>
              </a:spcBef>
            </a:pPr>
            <a:r>
              <a:rPr lang="en-US" sz="3186" strike="noStrike" u="none">
                <a:solidFill>
                  <a:srgbClr val="FFFFFF"/>
                </a:solidFill>
                <a:latin typeface="Poppins Light"/>
                <a:ea typeface="Poppins Light"/>
                <a:cs typeface="Poppins Light"/>
                <a:sym typeface="Poppins Light"/>
              </a:rPr>
              <a:t> </a:t>
            </a:r>
          </a:p>
        </p:txBody>
      </p:sp>
      <p:sp>
        <p:nvSpPr>
          <p:cNvPr name="TextBox 8" id="8"/>
          <p:cNvSpPr txBox="true"/>
          <p:nvPr/>
        </p:nvSpPr>
        <p:spPr>
          <a:xfrm rot="0">
            <a:off x="5572898" y="2917310"/>
            <a:ext cx="6672858" cy="466344"/>
          </a:xfrm>
          <a:prstGeom prst="rect">
            <a:avLst/>
          </a:prstGeom>
        </p:spPr>
        <p:txBody>
          <a:bodyPr anchor="t" rtlCol="false" tIns="0" lIns="0" bIns="0" rIns="0">
            <a:spAutoFit/>
          </a:bodyPr>
          <a:lstStyle/>
          <a:p>
            <a:pPr algn="ctr">
              <a:lnSpc>
                <a:spcPts val="3347"/>
              </a:lnSpc>
              <a:spcBef>
                <a:spcPct val="0"/>
              </a:spcBef>
            </a:pPr>
            <a:r>
              <a:rPr lang="en-US" sz="3099">
                <a:solidFill>
                  <a:srgbClr val="FFFFFF"/>
                </a:solidFill>
                <a:latin typeface="Poppins Light"/>
                <a:ea typeface="Poppins Light"/>
                <a:cs typeface="Poppins Light"/>
                <a:sym typeface="Poppins Light"/>
              </a:rPr>
              <a:t>Practical Pentesting on TryHackMe</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757580" y="88168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47625"/>
              <a:ext cx="5390069" cy="383736"/>
            </a:xfrm>
            <a:prstGeom prst="rect">
              <a:avLst/>
            </a:prstGeom>
          </p:spPr>
          <p:txBody>
            <a:bodyPr anchor="ctr" rtlCol="false" tIns="50800" lIns="50800" bIns="50800" rIns="50800"/>
            <a:lstStyle/>
            <a:p>
              <a:pPr algn="ctr" marL="0" indent="0" lvl="0">
                <a:lnSpc>
                  <a:spcPts val="5291"/>
                </a:lnSpc>
                <a:spcBef>
                  <a:spcPct val="0"/>
                </a:spcBef>
              </a:pPr>
              <a:r>
                <a:rPr lang="en-US" sz="4899" spc="617">
                  <a:solidFill>
                    <a:srgbClr val="FFFFFF"/>
                  </a:solidFill>
                  <a:latin typeface="HK Modular"/>
                  <a:ea typeface="HK Modular"/>
                  <a:cs typeface="HK Modular"/>
                  <a:sym typeface="HK Modular"/>
                </a:rPr>
                <a:t>Lessons Learned from TryHackMe Challenges</a:t>
              </a:r>
            </a:p>
          </p:txBody>
        </p:sp>
      </p:grpSp>
      <p:sp>
        <p:nvSpPr>
          <p:cNvPr name="TextBox 6" id="6"/>
          <p:cNvSpPr txBox="true"/>
          <p:nvPr/>
        </p:nvSpPr>
        <p:spPr>
          <a:xfrm rot="0">
            <a:off x="1283929" y="4200906"/>
            <a:ext cx="16489918" cy="5454904"/>
          </a:xfrm>
          <a:prstGeom prst="rect">
            <a:avLst/>
          </a:prstGeom>
        </p:spPr>
        <p:txBody>
          <a:bodyPr anchor="t" rtlCol="false" tIns="0" lIns="0" bIns="0" rIns="0">
            <a:spAutoFit/>
          </a:bodyPr>
          <a:lstStyle/>
          <a:p>
            <a:pPr algn="l">
              <a:lnSpc>
                <a:spcPts val="3967"/>
              </a:lnSpc>
            </a:pPr>
            <a:r>
              <a:rPr lang="en-US" sz="3099">
                <a:solidFill>
                  <a:srgbClr val="FFFFFF"/>
                </a:solidFill>
                <a:latin typeface="Poppins Light"/>
                <a:ea typeface="Poppins Light"/>
                <a:cs typeface="Poppins Light"/>
                <a:sym typeface="Poppins Light"/>
              </a:rPr>
              <a:t>Hacking With PowerShell</a:t>
            </a: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cmdlets</a:t>
            </a: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Enumeration with PS</a:t>
            </a: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PowerShell ISE</a:t>
            </a:r>
          </a:p>
          <a:p>
            <a:pPr algn="l">
              <a:lnSpc>
                <a:spcPts val="3967"/>
              </a:lnSpc>
            </a:pPr>
            <a:r>
              <a:rPr lang="en-US" sz="3099">
                <a:solidFill>
                  <a:srgbClr val="FFFFFF"/>
                </a:solidFill>
                <a:latin typeface="Poppins Light"/>
                <a:ea typeface="Poppins Light"/>
                <a:cs typeface="Poppins Light"/>
                <a:sym typeface="Poppins Light"/>
              </a:rPr>
              <a:t>Bypassing Applockers</a:t>
            </a:r>
          </a:p>
          <a:p>
            <a:pPr algn="l">
              <a:lnSpc>
                <a:spcPts val="7749"/>
              </a:lnSpc>
            </a:pPr>
            <a:r>
              <a:rPr lang="en-US" sz="3099">
                <a:solidFill>
                  <a:srgbClr val="FFFFFF"/>
                </a:solidFill>
                <a:latin typeface="Poppins Light"/>
                <a:ea typeface="Poppins Light"/>
                <a:cs typeface="Poppins Light"/>
                <a:sym typeface="Poppins Light"/>
              </a:rPr>
              <a:t>Kerbroasting</a:t>
            </a:r>
          </a:p>
          <a:p>
            <a:pPr algn="l">
              <a:lnSpc>
                <a:spcPts val="7749"/>
              </a:lnSpc>
            </a:pPr>
            <a:r>
              <a:rPr lang="en-US" sz="3099">
                <a:solidFill>
                  <a:srgbClr val="FFFFFF"/>
                </a:solidFill>
                <a:latin typeface="Poppins Light"/>
                <a:ea typeface="Poppins Light"/>
                <a:cs typeface="Poppins Light"/>
                <a:sym typeface="Poppins Light"/>
              </a:rPr>
              <a:t>Enumerate SMB protocol for shares</a:t>
            </a:r>
          </a:p>
          <a:p>
            <a:pPr algn="l">
              <a:lnSpc>
                <a:spcPts val="3967"/>
              </a:lnSpc>
            </a:pPr>
            <a:r>
              <a:rPr lang="en-US" sz="3099">
                <a:solidFill>
                  <a:srgbClr val="FFFFFF"/>
                </a:solidFill>
                <a:latin typeface="Poppins Light"/>
                <a:ea typeface="Poppins Light"/>
                <a:cs typeface="Poppins Light"/>
                <a:sym typeface="Poppins Light"/>
              </a:rPr>
              <a:t>Share sensetive files from compromised machines</a:t>
            </a:r>
          </a:p>
          <a:p>
            <a:pPr algn="l">
              <a:lnSpc>
                <a:spcPts val="3967"/>
              </a:lnSpc>
            </a:pPr>
            <a:r>
              <a:rPr lang="en-US" sz="3099">
                <a:solidFill>
                  <a:srgbClr val="FFFFFF"/>
                </a:solidFill>
                <a:latin typeface="Poppins Light"/>
                <a:ea typeface="Poppins Light"/>
                <a:cs typeface="Poppins Light"/>
                <a:sym typeface="Poppins Light"/>
              </a:rPr>
              <a:t>Port forwarding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152804" y="1909465"/>
            <a:ext cx="5798308" cy="2033701"/>
          </a:xfrm>
          <a:custGeom>
            <a:avLst/>
            <a:gdLst/>
            <a:ahLst/>
            <a:cxnLst/>
            <a:rect r="r" b="b" t="t" l="l"/>
            <a:pathLst>
              <a:path h="2033701" w="5798308">
                <a:moveTo>
                  <a:pt x="0" y="0"/>
                </a:moveTo>
                <a:lnTo>
                  <a:pt x="5798308" y="0"/>
                </a:lnTo>
                <a:lnTo>
                  <a:pt x="5798308" y="2033701"/>
                </a:lnTo>
                <a:lnTo>
                  <a:pt x="0" y="2033701"/>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91939" y="1681299"/>
            <a:ext cx="6492440" cy="885869"/>
          </a:xfrm>
          <a:prstGeom prst="rect">
            <a:avLst/>
          </a:prstGeom>
        </p:spPr>
        <p:txBody>
          <a:bodyPr anchor="t" rtlCol="false" tIns="0" lIns="0" bIns="0" rIns="0">
            <a:spAutoFit/>
          </a:bodyPr>
          <a:lstStyle/>
          <a:p>
            <a:pPr algn="l">
              <a:lnSpc>
                <a:spcPts val="6753"/>
              </a:lnSpc>
              <a:spcBef>
                <a:spcPct val="0"/>
              </a:spcBef>
            </a:pPr>
            <a:r>
              <a:rPr lang="en-US" sz="6252" spc="787">
                <a:solidFill>
                  <a:srgbClr val="FFFFFF"/>
                </a:solidFill>
                <a:latin typeface="HK Modular"/>
                <a:ea typeface="HK Modular"/>
                <a:cs typeface="HK Modular"/>
                <a:sym typeface="HK Modular"/>
              </a:rPr>
              <a:t>Paths</a:t>
            </a:r>
          </a:p>
        </p:txBody>
      </p:sp>
      <p:sp>
        <p:nvSpPr>
          <p:cNvPr name="Freeform 6" id="6"/>
          <p:cNvSpPr/>
          <p:nvPr/>
        </p:nvSpPr>
        <p:spPr>
          <a:xfrm flipH="false" flipV="false" rot="0">
            <a:off x="9144000" y="6838882"/>
            <a:ext cx="5798308" cy="2033701"/>
          </a:xfrm>
          <a:custGeom>
            <a:avLst/>
            <a:gdLst/>
            <a:ahLst/>
            <a:cxnLst/>
            <a:rect r="r" b="b" t="t" l="l"/>
            <a:pathLst>
              <a:path h="2033701" w="5798308">
                <a:moveTo>
                  <a:pt x="0" y="0"/>
                </a:moveTo>
                <a:lnTo>
                  <a:pt x="5798308" y="0"/>
                </a:lnTo>
                <a:lnTo>
                  <a:pt x="5798308" y="2033701"/>
                </a:lnTo>
                <a:lnTo>
                  <a:pt x="0" y="2033701"/>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391939" y="3767544"/>
            <a:ext cx="8298848" cy="1701115"/>
          </a:xfrm>
          <a:prstGeom prst="rect">
            <a:avLst/>
          </a:prstGeom>
        </p:spPr>
        <p:txBody>
          <a:bodyPr anchor="t" rtlCol="false" tIns="0" lIns="0" bIns="0" rIns="0">
            <a:spAutoFit/>
          </a:bodyPr>
          <a:lstStyle/>
          <a:p>
            <a:pPr algn="l" marL="731619" indent="-365810" lvl="1">
              <a:lnSpc>
                <a:spcPts val="6946"/>
              </a:lnSpc>
              <a:buAutoNum type="arabicPeriod" startAt="1"/>
            </a:pPr>
            <a:r>
              <a:rPr lang="en-US" b="true" sz="3388">
                <a:solidFill>
                  <a:srgbClr val="FFFFFF"/>
                </a:solidFill>
                <a:latin typeface="Poppins Bold"/>
                <a:ea typeface="Poppins Bold"/>
                <a:cs typeface="Poppins Bold"/>
                <a:sym typeface="Poppins Bold"/>
              </a:rPr>
              <a:t> Jr Penetration Tester</a:t>
            </a:r>
          </a:p>
          <a:p>
            <a:pPr algn="l" marL="731619" indent="-365810" lvl="1">
              <a:lnSpc>
                <a:spcPts val="6946"/>
              </a:lnSpc>
              <a:buAutoNum type="arabicPeriod" startAt="1"/>
            </a:pPr>
            <a:r>
              <a:rPr lang="en-US" sz="3388">
                <a:solidFill>
                  <a:srgbClr val="606060"/>
                </a:solidFill>
                <a:latin typeface="Poppins Light"/>
                <a:ea typeface="Poppins Light"/>
                <a:cs typeface="Poppins Light"/>
                <a:sym typeface="Poppins Light"/>
              </a:rPr>
              <a:t> Offensive Pentesting</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672852" y="4141698"/>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grpSp>
        <p:nvGrpSpPr>
          <p:cNvPr name="Group 7" id="7"/>
          <p:cNvGrpSpPr>
            <a:grpSpLocks noChangeAspect="true"/>
          </p:cNvGrpSpPr>
          <p:nvPr/>
        </p:nvGrpSpPr>
        <p:grpSpPr>
          <a:xfrm rot="0">
            <a:off x="1391939" y="2478842"/>
            <a:ext cx="2481768" cy="2481768"/>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4274C3">
                    <a:alpha val="100000"/>
                  </a:srgbClr>
                </a:gs>
                <a:gs pos="50000">
                  <a:srgbClr val="4F5661">
                    <a:alpha val="78500"/>
                  </a:srgbClr>
                </a:gs>
                <a:gs pos="100000">
                  <a:srgbClr val="060F1F">
                    <a:alpha val="0"/>
                  </a:srgbClr>
                </a:gs>
              </a:gsLst>
              <a:lin ang="0"/>
            </a:gra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38492" t="0" r="-38492" b="0"/>
              </a:stretch>
            </a:blipFill>
          </p:spPr>
        </p:sp>
      </p:grpSp>
      <p:sp>
        <p:nvSpPr>
          <p:cNvPr name="Freeform 11" id="11"/>
          <p:cNvSpPr/>
          <p:nvPr/>
        </p:nvSpPr>
        <p:spPr>
          <a:xfrm flipH="false" flipV="false" rot="0">
            <a:off x="2784582" y="2102284"/>
            <a:ext cx="6213272" cy="2648932"/>
          </a:xfrm>
          <a:custGeom>
            <a:avLst/>
            <a:gdLst/>
            <a:ahLst/>
            <a:cxnLst/>
            <a:rect r="r" b="b" t="t" l="l"/>
            <a:pathLst>
              <a:path h="2648932" w="6213272">
                <a:moveTo>
                  <a:pt x="0" y="0"/>
                </a:moveTo>
                <a:lnTo>
                  <a:pt x="6213273" y="0"/>
                </a:lnTo>
                <a:lnTo>
                  <a:pt x="6213273" y="2648933"/>
                </a:lnTo>
                <a:lnTo>
                  <a:pt x="0" y="26489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a:grpSpLocks noChangeAspect="true"/>
          </p:cNvGrpSpPr>
          <p:nvPr/>
        </p:nvGrpSpPr>
        <p:grpSpPr>
          <a:xfrm rot="0">
            <a:off x="1391939" y="5809770"/>
            <a:ext cx="2481768" cy="2481768"/>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4274C3">
                    <a:alpha val="100000"/>
                  </a:srgbClr>
                </a:gs>
                <a:gs pos="50000">
                  <a:srgbClr val="4F5661">
                    <a:alpha val="78500"/>
                  </a:srgbClr>
                </a:gs>
                <a:gs pos="100000">
                  <a:srgbClr val="060F1F">
                    <a:alpha val="0"/>
                  </a:srgbClr>
                </a:gs>
              </a:gsLst>
              <a:lin ang="0"/>
            </a:gra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32961" t="0" r="-32961" b="0"/>
              </a:stretch>
            </a:blipFill>
          </p:spPr>
        </p:sp>
      </p:grpSp>
      <p:sp>
        <p:nvSpPr>
          <p:cNvPr name="TextBox 16" id="16"/>
          <p:cNvSpPr txBox="true"/>
          <p:nvPr/>
        </p:nvSpPr>
        <p:spPr>
          <a:xfrm rot="0">
            <a:off x="11914425" y="4512163"/>
            <a:ext cx="5802182" cy="659912"/>
          </a:xfrm>
          <a:prstGeom prst="rect">
            <a:avLst/>
          </a:prstGeom>
        </p:spPr>
        <p:txBody>
          <a:bodyPr anchor="t" rtlCol="false" tIns="0" lIns="0" bIns="0" rIns="0">
            <a:spAutoFit/>
          </a:bodyPr>
          <a:lstStyle/>
          <a:p>
            <a:pPr algn="l">
              <a:lnSpc>
                <a:spcPts val="5016"/>
              </a:lnSpc>
              <a:spcBef>
                <a:spcPct val="0"/>
              </a:spcBef>
            </a:pPr>
            <a:r>
              <a:rPr lang="en-US" sz="4644" spc="585">
                <a:solidFill>
                  <a:srgbClr val="FFFFFF"/>
                </a:solidFill>
                <a:latin typeface="HK Modular"/>
                <a:ea typeface="HK Modular"/>
                <a:cs typeface="HK Modular"/>
                <a:sym typeface="HK Modular"/>
              </a:rPr>
              <a:t>Machines</a:t>
            </a:r>
          </a:p>
        </p:txBody>
      </p:sp>
      <p:sp>
        <p:nvSpPr>
          <p:cNvPr name="Freeform 17" id="17"/>
          <p:cNvSpPr/>
          <p:nvPr/>
        </p:nvSpPr>
        <p:spPr>
          <a:xfrm flipH="false" flipV="false" rot="0">
            <a:off x="2599668" y="5784958"/>
            <a:ext cx="6213272" cy="2648932"/>
          </a:xfrm>
          <a:custGeom>
            <a:avLst/>
            <a:gdLst/>
            <a:ahLst/>
            <a:cxnLst/>
            <a:rect r="r" b="b" t="t" l="l"/>
            <a:pathLst>
              <a:path h="2648932" w="6213272">
                <a:moveTo>
                  <a:pt x="0" y="0"/>
                </a:moveTo>
                <a:lnTo>
                  <a:pt x="6213272" y="0"/>
                </a:lnTo>
                <a:lnTo>
                  <a:pt x="6213272" y="2648932"/>
                </a:lnTo>
                <a:lnTo>
                  <a:pt x="0" y="26489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069269" y="2676963"/>
            <a:ext cx="3601141" cy="278178"/>
          </a:xfrm>
          <a:prstGeom prst="rect">
            <a:avLst/>
          </a:prstGeom>
        </p:spPr>
        <p:txBody>
          <a:bodyPr anchor="t" rtlCol="false" tIns="0" lIns="0" bIns="0" rIns="0">
            <a:spAutoFit/>
          </a:bodyPr>
          <a:lstStyle/>
          <a:p>
            <a:pPr algn="ctr">
              <a:lnSpc>
                <a:spcPts val="2163"/>
              </a:lnSpc>
              <a:spcBef>
                <a:spcPct val="0"/>
              </a:spcBef>
            </a:pPr>
            <a:r>
              <a:rPr lang="en-US" b="true" sz="2003">
                <a:solidFill>
                  <a:srgbClr val="FFFFFF"/>
                </a:solidFill>
                <a:latin typeface="Poppins Semi-Bold"/>
                <a:ea typeface="Poppins Semi-Bold"/>
                <a:cs typeface="Poppins Semi-Bold"/>
                <a:sym typeface="Poppins Semi-Bold"/>
              </a:rPr>
              <a:t>Relevant</a:t>
            </a:r>
          </a:p>
        </p:txBody>
      </p:sp>
      <p:sp>
        <p:nvSpPr>
          <p:cNvPr name="TextBox 19" id="19"/>
          <p:cNvSpPr txBox="true"/>
          <p:nvPr/>
        </p:nvSpPr>
        <p:spPr>
          <a:xfrm rot="0">
            <a:off x="5069269" y="6317148"/>
            <a:ext cx="3601141" cy="280155"/>
          </a:xfrm>
          <a:prstGeom prst="rect">
            <a:avLst/>
          </a:prstGeom>
        </p:spPr>
        <p:txBody>
          <a:bodyPr anchor="t" rtlCol="false" tIns="0" lIns="0" bIns="0" rIns="0">
            <a:spAutoFit/>
          </a:bodyPr>
          <a:lstStyle/>
          <a:p>
            <a:pPr algn="ctr">
              <a:lnSpc>
                <a:spcPts val="2163"/>
              </a:lnSpc>
              <a:spcBef>
                <a:spcPct val="0"/>
              </a:spcBef>
            </a:pPr>
            <a:r>
              <a:rPr lang="en-US" b="true" sz="2003">
                <a:solidFill>
                  <a:srgbClr val="FFFFFF"/>
                </a:solidFill>
                <a:latin typeface="Poppins Semi-Bold"/>
                <a:ea typeface="Poppins Semi-Bold"/>
                <a:cs typeface="Poppins Semi-Bold"/>
                <a:sym typeface="Poppins Semi-Bold"/>
              </a:rPr>
              <a:t>MonitorsThree</a:t>
            </a:r>
          </a:p>
        </p:txBody>
      </p:sp>
      <p:sp>
        <p:nvSpPr>
          <p:cNvPr name="TextBox 20" id="20"/>
          <p:cNvSpPr txBox="true"/>
          <p:nvPr/>
        </p:nvSpPr>
        <p:spPr>
          <a:xfrm rot="0">
            <a:off x="5203658" y="3030336"/>
            <a:ext cx="3332363" cy="555105"/>
          </a:xfrm>
          <a:prstGeom prst="rect">
            <a:avLst/>
          </a:prstGeom>
        </p:spPr>
        <p:txBody>
          <a:bodyPr anchor="t" rtlCol="false" tIns="0" lIns="0" bIns="0" rIns="0">
            <a:spAutoFit/>
          </a:bodyPr>
          <a:lstStyle/>
          <a:p>
            <a:pPr algn="ctr">
              <a:lnSpc>
                <a:spcPts val="2249"/>
              </a:lnSpc>
            </a:pPr>
            <a:r>
              <a:rPr lang="en-US" sz="1641">
                <a:solidFill>
                  <a:srgbClr val="FFFFFF"/>
                </a:solidFill>
                <a:latin typeface="Poppins Light"/>
                <a:ea typeface="Poppins Light"/>
                <a:cs typeface="Poppins Light"/>
                <a:sym typeface="Poppins Light"/>
              </a:rPr>
              <a:t>A Machine from TryHackMe Offensive Security Path</a:t>
            </a:r>
          </a:p>
        </p:txBody>
      </p:sp>
      <p:sp>
        <p:nvSpPr>
          <p:cNvPr name="TextBox 21" id="21"/>
          <p:cNvSpPr txBox="true"/>
          <p:nvPr/>
        </p:nvSpPr>
        <p:spPr>
          <a:xfrm rot="0">
            <a:off x="5203658" y="6683028"/>
            <a:ext cx="3332363" cy="555105"/>
          </a:xfrm>
          <a:prstGeom prst="rect">
            <a:avLst/>
          </a:prstGeom>
        </p:spPr>
        <p:txBody>
          <a:bodyPr anchor="t" rtlCol="false" tIns="0" lIns="0" bIns="0" rIns="0">
            <a:spAutoFit/>
          </a:bodyPr>
          <a:lstStyle/>
          <a:p>
            <a:pPr algn="ctr">
              <a:lnSpc>
                <a:spcPts val="2249"/>
              </a:lnSpc>
            </a:pPr>
            <a:r>
              <a:rPr lang="en-US" sz="1641">
                <a:solidFill>
                  <a:srgbClr val="FFFFFF"/>
                </a:solidFill>
                <a:latin typeface="Poppins"/>
                <a:ea typeface="Poppins"/>
                <a:cs typeface="Poppins"/>
                <a:sym typeface="Poppins"/>
              </a:rPr>
              <a:t>A HackThebox medium active machine</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23383" y="962772"/>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2760343" y="1413060"/>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Monitorsthree</a:t>
            </a:r>
          </a:p>
        </p:txBody>
      </p:sp>
      <p:sp>
        <p:nvSpPr>
          <p:cNvPr name="TextBox 8" id="8"/>
          <p:cNvSpPr txBox="true"/>
          <p:nvPr/>
        </p:nvSpPr>
        <p:spPr>
          <a:xfrm rot="0">
            <a:off x="7727750" y="2917310"/>
            <a:ext cx="2363153" cy="885444"/>
          </a:xfrm>
          <a:prstGeom prst="rect">
            <a:avLst/>
          </a:prstGeom>
        </p:spPr>
        <p:txBody>
          <a:bodyPr anchor="t" rtlCol="false" tIns="0" lIns="0" bIns="0" rIns="0">
            <a:spAutoFit/>
          </a:bodyPr>
          <a:lstStyle/>
          <a:p>
            <a:pPr algn="ctr">
              <a:lnSpc>
                <a:spcPts val="3347"/>
              </a:lnSpc>
            </a:pPr>
            <a:r>
              <a:rPr lang="en-US" sz="3099">
                <a:solidFill>
                  <a:srgbClr val="FFFFFF"/>
                </a:solidFill>
                <a:latin typeface="Poppins Light"/>
                <a:ea typeface="Poppins Light"/>
                <a:cs typeface="Poppins Light"/>
                <a:sym typeface="Poppins Light"/>
              </a:rPr>
              <a:t>Introduction</a:t>
            </a:r>
          </a:p>
          <a:p>
            <a:pPr algn="ctr">
              <a:lnSpc>
                <a:spcPts val="3347"/>
              </a:lnSpc>
              <a:spcBef>
                <a:spcPct val="0"/>
              </a:spcBef>
            </a:pPr>
          </a:p>
        </p:txBody>
      </p:sp>
      <p:sp>
        <p:nvSpPr>
          <p:cNvPr name="TextBox 9" id="9"/>
          <p:cNvSpPr txBox="true"/>
          <p:nvPr/>
        </p:nvSpPr>
        <p:spPr>
          <a:xfrm rot="0">
            <a:off x="1283929" y="5181981"/>
            <a:ext cx="16489918" cy="3492754"/>
          </a:xfrm>
          <a:prstGeom prst="rect">
            <a:avLst/>
          </a:prstGeom>
        </p:spPr>
        <p:txBody>
          <a:bodyPr anchor="t" rtlCol="false" tIns="0" lIns="0" bIns="0" rIns="0">
            <a:spAutoFit/>
          </a:bodyPr>
          <a:lstStyle/>
          <a:p>
            <a:pPr algn="l">
              <a:lnSpc>
                <a:spcPts val="3967"/>
              </a:lnSpc>
            </a:pPr>
            <a:r>
              <a:rPr lang="en-US" sz="3099">
                <a:solidFill>
                  <a:srgbClr val="FFFFFF"/>
                </a:solidFill>
                <a:latin typeface="Poppins Light"/>
                <a:ea typeface="Poppins Light"/>
                <a:cs typeface="Poppins Light"/>
                <a:sym typeface="Poppins Light"/>
              </a:rPr>
              <a:t>A penetration test was conducted on MonitorsThree, a web application provided by HackTheBox, where the goal was to gain root access to the system by identifying and exploiting security vulnerabilities. The assessment focused on identifying weaknesses in both the network and web applications, leveraging various penetration testing techniques such as enumeration, exploitation, and privilege escalation.</a:t>
            </a:r>
          </a:p>
          <a:p>
            <a:pPr algn="l">
              <a:lnSpc>
                <a:spcPts val="3967"/>
              </a:lnSpc>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1323383" y="962772"/>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7670898" y="2917310"/>
            <a:ext cx="2476857" cy="466344"/>
          </a:xfrm>
          <a:prstGeom prst="rect">
            <a:avLst/>
          </a:prstGeom>
        </p:spPr>
        <p:txBody>
          <a:bodyPr anchor="t" rtlCol="false" tIns="0" lIns="0" bIns="0" rIns="0">
            <a:spAutoFit/>
          </a:bodyPr>
          <a:lstStyle/>
          <a:p>
            <a:pPr algn="ctr">
              <a:lnSpc>
                <a:spcPts val="3347"/>
              </a:lnSpc>
              <a:spcBef>
                <a:spcPct val="0"/>
              </a:spcBef>
            </a:pPr>
            <a:r>
              <a:rPr lang="en-US" sz="3099">
                <a:solidFill>
                  <a:srgbClr val="FFFFFF"/>
                </a:solidFill>
                <a:latin typeface="Poppins Light"/>
                <a:ea typeface="Poppins Light"/>
                <a:cs typeface="Poppins Light"/>
                <a:sym typeface="Poppins Light"/>
              </a:rPr>
              <a:t>KEY FINDINGS</a:t>
            </a:r>
          </a:p>
        </p:txBody>
      </p:sp>
      <p:sp>
        <p:nvSpPr>
          <p:cNvPr name="TextBox 7" id="7"/>
          <p:cNvSpPr txBox="true"/>
          <p:nvPr/>
        </p:nvSpPr>
        <p:spPr>
          <a:xfrm rot="0">
            <a:off x="2760343" y="1413060"/>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Monitorsthree</a:t>
            </a:r>
          </a:p>
        </p:txBody>
      </p:sp>
      <p:sp>
        <p:nvSpPr>
          <p:cNvPr name="TextBox 8" id="8"/>
          <p:cNvSpPr txBox="true"/>
          <p:nvPr/>
        </p:nvSpPr>
        <p:spPr>
          <a:xfrm rot="0">
            <a:off x="1283929" y="3696081"/>
            <a:ext cx="16489918" cy="6464554"/>
          </a:xfrm>
          <a:prstGeom prst="rect">
            <a:avLst/>
          </a:prstGeom>
        </p:spPr>
        <p:txBody>
          <a:bodyPr anchor="t" rtlCol="false" tIns="0" lIns="0" bIns="0" rIns="0">
            <a:spAutoFit/>
          </a:bodyPr>
          <a:lstStyle/>
          <a:p>
            <a:pPr algn="l">
              <a:lnSpc>
                <a:spcPts val="3967"/>
              </a:lnSpc>
            </a:pPr>
            <a:r>
              <a:rPr lang="en-US" sz="3099">
                <a:solidFill>
                  <a:srgbClr val="FFFFFF"/>
                </a:solidFill>
                <a:latin typeface="Poppins Light"/>
                <a:ea typeface="Poppins Light"/>
                <a:cs typeface="Poppins Light"/>
                <a:sym typeface="Poppins Light"/>
              </a:rPr>
              <a:t>1. SQL Injection Vulnerability on Password Reset Page</a:t>
            </a:r>
          </a:p>
          <a:p>
            <a:pPr algn="l">
              <a:lnSpc>
                <a:spcPts val="3967"/>
              </a:lnSpc>
            </a:pP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CVSS Score: 7.5 (High)</a:t>
            </a:r>
          </a:p>
          <a:p>
            <a:pPr algn="l">
              <a:lnSpc>
                <a:spcPts val="3967"/>
              </a:lnSpc>
            </a:pPr>
          </a:p>
          <a:p>
            <a:pPr algn="l">
              <a:lnSpc>
                <a:spcPts val="3967"/>
              </a:lnSpc>
            </a:pPr>
            <a:r>
              <a:rPr lang="en-US" sz="3099">
                <a:solidFill>
                  <a:srgbClr val="FFFFFF"/>
                </a:solidFill>
                <a:latin typeface="Poppins Light"/>
                <a:ea typeface="Poppins Light"/>
                <a:cs typeface="Poppins Light"/>
                <a:sym typeface="Poppins Light"/>
              </a:rPr>
              <a:t>2.Outdated and Vulnerable Version of Cacti (v1.2.26)</a:t>
            </a:r>
          </a:p>
          <a:p>
            <a:pPr algn="l">
              <a:lnSpc>
                <a:spcPts val="3967"/>
              </a:lnSpc>
            </a:pP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CVSS Score: 8.2 (High)</a:t>
            </a:r>
          </a:p>
          <a:p>
            <a:pPr algn="l">
              <a:lnSpc>
                <a:spcPts val="3967"/>
              </a:lnSpc>
            </a:pPr>
          </a:p>
          <a:p>
            <a:pPr algn="l">
              <a:lnSpc>
                <a:spcPts val="3967"/>
              </a:lnSpc>
            </a:pPr>
            <a:r>
              <a:rPr lang="en-US" sz="3099">
                <a:solidFill>
                  <a:srgbClr val="FFFFFF"/>
                </a:solidFill>
                <a:latin typeface="Poppins Light"/>
                <a:ea typeface="Poppins Light"/>
                <a:cs typeface="Poppins Light"/>
                <a:sym typeface="Poppins Light"/>
              </a:rPr>
              <a:t>3.Bypassing Duplicati (v1.2.26) password page</a:t>
            </a:r>
          </a:p>
          <a:p>
            <a:pPr algn="l">
              <a:lnSpc>
                <a:spcPts val="3967"/>
              </a:lnSpc>
            </a:pP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CVSS score: 8.3 (High)</a:t>
            </a:r>
          </a:p>
          <a:p>
            <a:pPr algn="l">
              <a:lnSpc>
                <a:spcPts val="3967"/>
              </a:lnSpc>
            </a:pPr>
          </a:p>
          <a:p>
            <a:pPr algn="l">
              <a:lnSpc>
                <a:spcPts val="3967"/>
              </a:lnSpc>
            </a:pP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1323383" y="962772"/>
            <a:ext cx="20465418" cy="1637823"/>
            <a:chOff x="0" y="0"/>
            <a:chExt cx="5390069" cy="431361"/>
          </a:xfrm>
        </p:grpSpPr>
        <p:sp>
          <p:nvSpPr>
            <p:cNvPr name="Freeform 3" id="3"/>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5" id="5"/>
          <p:cNvSpPr txBox="true"/>
          <p:nvPr/>
        </p:nvSpPr>
        <p:spPr>
          <a:xfrm rot="0">
            <a:off x="2760343" y="1413060"/>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Monitorsthree</a:t>
            </a:r>
          </a:p>
        </p:txBody>
      </p:sp>
      <p:sp>
        <p:nvSpPr>
          <p:cNvPr name="TextBox 6" id="6"/>
          <p:cNvSpPr txBox="true"/>
          <p:nvPr/>
        </p:nvSpPr>
        <p:spPr>
          <a:xfrm rot="0">
            <a:off x="7286683" y="2917310"/>
            <a:ext cx="3245287" cy="466344"/>
          </a:xfrm>
          <a:prstGeom prst="rect">
            <a:avLst/>
          </a:prstGeom>
        </p:spPr>
        <p:txBody>
          <a:bodyPr anchor="t" rtlCol="false" tIns="0" lIns="0" bIns="0" rIns="0">
            <a:spAutoFit/>
          </a:bodyPr>
          <a:lstStyle/>
          <a:p>
            <a:pPr algn="ctr">
              <a:lnSpc>
                <a:spcPts val="3347"/>
              </a:lnSpc>
              <a:spcBef>
                <a:spcPct val="0"/>
              </a:spcBef>
            </a:pPr>
            <a:r>
              <a:rPr lang="en-US" sz="3099">
                <a:solidFill>
                  <a:srgbClr val="FFFFFF"/>
                </a:solidFill>
                <a:latin typeface="Poppins Light"/>
                <a:ea typeface="Poppins Light"/>
                <a:cs typeface="Poppins Light"/>
                <a:sym typeface="Poppins Light"/>
              </a:rPr>
              <a:t>BUSINESS IMPACT</a:t>
            </a:r>
          </a:p>
        </p:txBody>
      </p:sp>
      <p:sp>
        <p:nvSpPr>
          <p:cNvPr name="TextBox 7" id="7"/>
          <p:cNvSpPr txBox="true"/>
          <p:nvPr/>
        </p:nvSpPr>
        <p:spPr>
          <a:xfrm rot="0">
            <a:off x="1283929" y="4191381"/>
            <a:ext cx="16489918" cy="5473954"/>
          </a:xfrm>
          <a:prstGeom prst="rect">
            <a:avLst/>
          </a:prstGeom>
        </p:spPr>
        <p:txBody>
          <a:bodyPr anchor="t" rtlCol="false" tIns="0" lIns="0" bIns="0" rIns="0">
            <a:spAutoFit/>
          </a:bodyPr>
          <a:lstStyle/>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CONFIDENTIALITY: Sensitive database information, including user credentials, could be compromised through SQL injection, leading to unauthorized access and data leaks.</a:t>
            </a:r>
          </a:p>
          <a:p>
            <a:pPr algn="l">
              <a:lnSpc>
                <a:spcPts val="3967"/>
              </a:lnSpc>
            </a:pP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INTEGRITY: Attackers could manipulate or alter critical data, impacting the reliability of the system’s information.</a:t>
            </a:r>
          </a:p>
          <a:p>
            <a:pPr algn="l">
              <a:lnSpc>
                <a:spcPts val="3967"/>
              </a:lnSpc>
            </a:pPr>
          </a:p>
          <a:p>
            <a:pPr algn="l">
              <a:lnSpc>
                <a:spcPts val="3967"/>
              </a:lnSpc>
            </a:pP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AVAILABILITY: Successful exploitation of the outdated Cacti software could allow attackers to gain full control of the web server, leading to potential system downtime and unauthorized system control</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1323383" y="962772"/>
            <a:ext cx="20465418" cy="1637823"/>
            <a:chOff x="0" y="0"/>
            <a:chExt cx="5390069" cy="431361"/>
          </a:xfrm>
        </p:grpSpPr>
        <p:sp>
          <p:nvSpPr>
            <p:cNvPr name="Freeform 3" id="3"/>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5" id="5"/>
          <p:cNvSpPr txBox="true"/>
          <p:nvPr/>
        </p:nvSpPr>
        <p:spPr>
          <a:xfrm rot="0">
            <a:off x="2760343" y="1413060"/>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Monitorsthree</a:t>
            </a:r>
          </a:p>
        </p:txBody>
      </p:sp>
      <p:sp>
        <p:nvSpPr>
          <p:cNvPr name="TextBox 6" id="6"/>
          <p:cNvSpPr txBox="true"/>
          <p:nvPr/>
        </p:nvSpPr>
        <p:spPr>
          <a:xfrm rot="0">
            <a:off x="7718701" y="2917310"/>
            <a:ext cx="2381250" cy="466344"/>
          </a:xfrm>
          <a:prstGeom prst="rect">
            <a:avLst/>
          </a:prstGeom>
        </p:spPr>
        <p:txBody>
          <a:bodyPr anchor="t" rtlCol="false" tIns="0" lIns="0" bIns="0" rIns="0">
            <a:spAutoFit/>
          </a:bodyPr>
          <a:lstStyle/>
          <a:p>
            <a:pPr algn="ctr">
              <a:lnSpc>
                <a:spcPts val="3347"/>
              </a:lnSpc>
              <a:spcBef>
                <a:spcPct val="0"/>
              </a:spcBef>
            </a:pPr>
            <a:r>
              <a:rPr lang="en-US" sz="3099">
                <a:solidFill>
                  <a:srgbClr val="FFFFFF"/>
                </a:solidFill>
                <a:latin typeface="Poppins Light"/>
                <a:ea typeface="Poppins Light"/>
                <a:cs typeface="Poppins Light"/>
                <a:sym typeface="Poppins Light"/>
              </a:rPr>
              <a:t>MITIGATIONS</a:t>
            </a:r>
          </a:p>
        </p:txBody>
      </p:sp>
      <p:sp>
        <p:nvSpPr>
          <p:cNvPr name="TextBox 7" id="7"/>
          <p:cNvSpPr txBox="true"/>
          <p:nvPr/>
        </p:nvSpPr>
        <p:spPr>
          <a:xfrm rot="0">
            <a:off x="1283929" y="3696081"/>
            <a:ext cx="16489918" cy="6464554"/>
          </a:xfrm>
          <a:prstGeom prst="rect">
            <a:avLst/>
          </a:prstGeom>
        </p:spPr>
        <p:txBody>
          <a:bodyPr anchor="t" rtlCol="false" tIns="0" lIns="0" bIns="0" rIns="0">
            <a:spAutoFit/>
          </a:bodyPr>
          <a:lstStyle/>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Patch Vulnerabilities</a:t>
            </a:r>
          </a:p>
          <a:p>
            <a:pPr algn="l">
              <a:lnSpc>
                <a:spcPts val="3967"/>
              </a:lnSpc>
            </a:pPr>
            <a:r>
              <a:rPr lang="en-US" sz="3099">
                <a:solidFill>
                  <a:srgbClr val="FFFFFF"/>
                </a:solidFill>
                <a:latin typeface="Poppins Light"/>
                <a:ea typeface="Poppins Light"/>
                <a:cs typeface="Poppins Light"/>
                <a:sym typeface="Poppins Light"/>
              </a:rPr>
              <a:t> Immediately update Cacti to the latest version to mitigate known vulnerabilities. Additionally, implement security patches on the password reset functionality to prevent SQL injection.(Hot fix)</a:t>
            </a:r>
          </a:p>
          <a:p>
            <a:pPr algn="l">
              <a:lnSpc>
                <a:spcPts val="3967"/>
              </a:lnSpc>
            </a:pPr>
          </a:p>
          <a:p>
            <a:pPr algn="l" marL="669289" indent="-334645" lvl="1">
              <a:lnSpc>
                <a:spcPts val="3967"/>
              </a:lnSpc>
              <a:buFont typeface="Arial"/>
              <a:buChar char="•"/>
            </a:pPr>
            <a:r>
              <a:rPr lang="en-US" sz="3099">
                <a:solidFill>
                  <a:srgbClr val="FFFFFF"/>
                </a:solidFill>
                <a:latin typeface="Poppins Light"/>
                <a:ea typeface="Poppins Light"/>
                <a:cs typeface="Poppins Light"/>
                <a:sym typeface="Poppins Light"/>
              </a:rPr>
              <a:t>Implement Stronger Authentication Mechanisms</a:t>
            </a:r>
          </a:p>
          <a:p>
            <a:pPr algn="l">
              <a:lnSpc>
                <a:spcPts val="3967"/>
              </a:lnSpc>
            </a:pPr>
            <a:r>
              <a:rPr lang="en-US" sz="3099">
                <a:solidFill>
                  <a:srgbClr val="FFFFFF"/>
                </a:solidFill>
                <a:latin typeface="Poppins Light"/>
                <a:ea typeface="Poppins Light"/>
                <a:cs typeface="Poppins Light"/>
                <a:sym typeface="Poppins Light"/>
              </a:rPr>
              <a:t> Strengthen password policies and enforce multi-factor authentication (MFA) to reduce the risk of credential theft and brute-force attacks.</a:t>
            </a:r>
          </a:p>
          <a:p>
            <a:pPr algn="l">
              <a:lnSpc>
                <a:spcPts val="3967"/>
              </a:lnSpc>
            </a:pPr>
          </a:p>
          <a:p>
            <a:pPr algn="l" marL="669289" indent="-334645" lvl="1">
              <a:lnSpc>
                <a:spcPts val="3967"/>
              </a:lnSpc>
              <a:buFont typeface="Arial"/>
              <a:buChar char="•"/>
            </a:pPr>
            <a:r>
              <a:rPr lang="en-US" sz="3099">
                <a:solidFill>
                  <a:srgbClr val="FFFFFF"/>
                </a:solidFill>
                <a:latin typeface="Poppins"/>
                <a:ea typeface="Poppins"/>
                <a:cs typeface="Poppins"/>
                <a:sym typeface="Poppins"/>
              </a:rPr>
              <a:t>Regular Security Audits</a:t>
            </a:r>
          </a:p>
          <a:p>
            <a:pPr algn="l">
              <a:lnSpc>
                <a:spcPts val="3967"/>
              </a:lnSpc>
            </a:pPr>
            <a:r>
              <a:rPr lang="en-US" sz="3099">
                <a:solidFill>
                  <a:srgbClr val="FFFFFF"/>
                </a:solidFill>
                <a:latin typeface="Poppins"/>
                <a:ea typeface="Poppins"/>
                <a:cs typeface="Poppins"/>
                <a:sym typeface="Poppins"/>
              </a:rPr>
              <a:t> Conduct regular vulnerability assessments and penetration tests to identify and fix potential security weaknesses before they can be exploited.</a:t>
            </a:r>
          </a:p>
          <a:p>
            <a:pPr algn="l">
              <a:lnSpc>
                <a:spcPts val="3967"/>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6098" y="1781684"/>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2760343" y="2231972"/>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DEPI TEAM4 </a:t>
            </a:r>
          </a:p>
        </p:txBody>
      </p:sp>
      <p:sp>
        <p:nvSpPr>
          <p:cNvPr name="TextBox 8" id="8"/>
          <p:cNvSpPr txBox="true"/>
          <p:nvPr/>
        </p:nvSpPr>
        <p:spPr>
          <a:xfrm rot="0">
            <a:off x="5107247" y="4973781"/>
            <a:ext cx="7918728" cy="2425065"/>
          </a:xfrm>
          <a:prstGeom prst="rect">
            <a:avLst/>
          </a:prstGeom>
        </p:spPr>
        <p:txBody>
          <a:bodyPr anchor="t" rtlCol="false" tIns="0" lIns="0" bIns="0" rIns="0">
            <a:spAutoFit/>
          </a:bodyPr>
          <a:lstStyle/>
          <a:p>
            <a:pPr algn="ctr" marL="755651" indent="-377825" lvl="1">
              <a:lnSpc>
                <a:spcPts val="3780"/>
              </a:lnSpc>
              <a:buAutoNum type="arabicPeriod" startAt="1"/>
            </a:pPr>
            <a:r>
              <a:rPr lang="en-US" sz="3500">
                <a:solidFill>
                  <a:srgbClr val="FFFFFF"/>
                </a:solidFill>
                <a:latin typeface="Poppins Light"/>
                <a:ea typeface="Poppins Light"/>
                <a:cs typeface="Poppins Light"/>
                <a:sym typeface="Poppins Light"/>
              </a:rPr>
              <a:t>Hazem Mohamed Mohy Eldeen</a:t>
            </a:r>
          </a:p>
          <a:p>
            <a:pPr algn="ctr" marL="755651" indent="-377825" lvl="1">
              <a:lnSpc>
                <a:spcPts val="3780"/>
              </a:lnSpc>
              <a:buAutoNum type="arabicPeriod" startAt="1"/>
            </a:pPr>
            <a:r>
              <a:rPr lang="en-US" sz="3500">
                <a:solidFill>
                  <a:srgbClr val="FFFFFF"/>
                </a:solidFill>
                <a:latin typeface="Poppins Light"/>
                <a:ea typeface="Poppins Light"/>
                <a:cs typeface="Poppins Light"/>
                <a:sym typeface="Poppins Light"/>
              </a:rPr>
              <a:t>Abdelrahman Ahmed Mohamed</a:t>
            </a:r>
          </a:p>
          <a:p>
            <a:pPr algn="ctr" marL="755651" indent="-377825" lvl="1">
              <a:lnSpc>
                <a:spcPts val="3780"/>
              </a:lnSpc>
              <a:buAutoNum type="arabicPeriod" startAt="1"/>
            </a:pPr>
            <a:r>
              <a:rPr lang="en-US" sz="3500">
                <a:solidFill>
                  <a:srgbClr val="FFFFFF"/>
                </a:solidFill>
                <a:latin typeface="Poppins Light"/>
                <a:ea typeface="Poppins Light"/>
                <a:cs typeface="Poppins Light"/>
                <a:sym typeface="Poppins Light"/>
              </a:rPr>
              <a:t>Yara Mohamed Mohy Eldeen</a:t>
            </a:r>
          </a:p>
          <a:p>
            <a:pPr algn="ctr" marL="755651" indent="-377825" lvl="1">
              <a:lnSpc>
                <a:spcPts val="3780"/>
              </a:lnSpc>
              <a:buAutoNum type="arabicPeriod" startAt="1"/>
            </a:pPr>
            <a:r>
              <a:rPr lang="en-US" sz="3500">
                <a:solidFill>
                  <a:srgbClr val="FFFFFF"/>
                </a:solidFill>
                <a:latin typeface="Poppins Light"/>
                <a:ea typeface="Poppins Light"/>
                <a:cs typeface="Poppins Light"/>
                <a:sym typeface="Poppins Light"/>
              </a:rPr>
              <a:t>Ethar Hassan Mohamed</a:t>
            </a:r>
          </a:p>
          <a:p>
            <a:pPr algn="ctr">
              <a:lnSpc>
                <a:spcPts val="3780"/>
              </a:lnSpc>
              <a:spcBef>
                <a:spcPct val="0"/>
              </a:spcBef>
            </a:pP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62708" y="795954"/>
            <a:ext cx="331984" cy="202810"/>
            <a:chOff x="0" y="0"/>
            <a:chExt cx="442646" cy="270414"/>
          </a:xfrm>
        </p:grpSpPr>
        <p:grpSp>
          <p:nvGrpSpPr>
            <p:cNvPr name="Group 4" id="4"/>
            <p:cNvGrpSpPr/>
            <p:nvPr/>
          </p:nvGrpSpPr>
          <p:grpSpPr>
            <a:xfrm rot="0">
              <a:off x="0" y="0"/>
              <a:ext cx="442646" cy="63500"/>
              <a:chOff x="0" y="0"/>
              <a:chExt cx="87436" cy="12543"/>
            </a:xfrm>
          </p:grpSpPr>
          <p:sp>
            <p:nvSpPr>
              <p:cNvPr name="Freeform 5" id="5"/>
              <p:cNvSpPr/>
              <p:nvPr/>
            </p:nvSpPr>
            <p:spPr>
              <a:xfrm flipH="false" flipV="false" rot="0">
                <a:off x="0" y="0"/>
                <a:ext cx="87436" cy="12543"/>
              </a:xfrm>
              <a:custGeom>
                <a:avLst/>
                <a:gdLst/>
                <a:ahLst/>
                <a:cxnLst/>
                <a:rect r="r" b="b" t="t" l="l"/>
                <a:pathLst>
                  <a:path h="12543" w="87436">
                    <a:moveTo>
                      <a:pt x="0" y="0"/>
                    </a:moveTo>
                    <a:lnTo>
                      <a:pt x="87436" y="0"/>
                    </a:lnTo>
                    <a:lnTo>
                      <a:pt x="87436" y="12543"/>
                    </a:lnTo>
                    <a:lnTo>
                      <a:pt x="0" y="12543"/>
                    </a:lnTo>
                    <a:close/>
                  </a:path>
                </a:pathLst>
              </a:custGeom>
              <a:solidFill>
                <a:srgbClr val="FFFFFF"/>
              </a:solidFill>
            </p:spPr>
          </p:sp>
          <p:sp>
            <p:nvSpPr>
              <p:cNvPr name="TextBox 6" id="6"/>
              <p:cNvSpPr txBox="true"/>
              <p:nvPr/>
            </p:nvSpPr>
            <p:spPr>
              <a:xfrm>
                <a:off x="0" y="0"/>
                <a:ext cx="87436" cy="12543"/>
              </a:xfrm>
              <a:prstGeom prst="rect">
                <a:avLst/>
              </a:prstGeom>
            </p:spPr>
            <p:txBody>
              <a:bodyPr anchor="ctr" rtlCol="false" tIns="50800" lIns="50800" bIns="50800" rIns="50800"/>
              <a:lstStyle/>
              <a:p>
                <a:pPr algn="ctr">
                  <a:lnSpc>
                    <a:spcPts val="1917"/>
                  </a:lnSpc>
                </a:pPr>
              </a:p>
            </p:txBody>
          </p:sp>
        </p:grpSp>
        <p:grpSp>
          <p:nvGrpSpPr>
            <p:cNvPr name="Group 7" id="7"/>
            <p:cNvGrpSpPr/>
            <p:nvPr/>
          </p:nvGrpSpPr>
          <p:grpSpPr>
            <a:xfrm rot="0">
              <a:off x="0" y="105314"/>
              <a:ext cx="442646" cy="63500"/>
              <a:chOff x="0" y="0"/>
              <a:chExt cx="87436" cy="12543"/>
            </a:xfrm>
          </p:grpSpPr>
          <p:sp>
            <p:nvSpPr>
              <p:cNvPr name="Freeform 8" id="8"/>
              <p:cNvSpPr/>
              <p:nvPr/>
            </p:nvSpPr>
            <p:spPr>
              <a:xfrm flipH="false" flipV="false" rot="0">
                <a:off x="0" y="0"/>
                <a:ext cx="87436" cy="12543"/>
              </a:xfrm>
              <a:custGeom>
                <a:avLst/>
                <a:gdLst/>
                <a:ahLst/>
                <a:cxnLst/>
                <a:rect r="r" b="b" t="t" l="l"/>
                <a:pathLst>
                  <a:path h="12543" w="87436">
                    <a:moveTo>
                      <a:pt x="0" y="0"/>
                    </a:moveTo>
                    <a:lnTo>
                      <a:pt x="87436" y="0"/>
                    </a:lnTo>
                    <a:lnTo>
                      <a:pt x="87436" y="12543"/>
                    </a:lnTo>
                    <a:lnTo>
                      <a:pt x="0" y="12543"/>
                    </a:lnTo>
                    <a:close/>
                  </a:path>
                </a:pathLst>
              </a:custGeom>
              <a:solidFill>
                <a:srgbClr val="FFFFFF"/>
              </a:solidFill>
            </p:spPr>
          </p:sp>
          <p:sp>
            <p:nvSpPr>
              <p:cNvPr name="TextBox 9" id="9"/>
              <p:cNvSpPr txBox="true"/>
              <p:nvPr/>
            </p:nvSpPr>
            <p:spPr>
              <a:xfrm>
                <a:off x="0" y="0"/>
                <a:ext cx="87436" cy="12543"/>
              </a:xfrm>
              <a:prstGeom prst="rect">
                <a:avLst/>
              </a:prstGeom>
            </p:spPr>
            <p:txBody>
              <a:bodyPr anchor="ctr" rtlCol="false" tIns="50800" lIns="50800" bIns="50800" rIns="50800"/>
              <a:lstStyle/>
              <a:p>
                <a:pPr algn="ctr">
                  <a:lnSpc>
                    <a:spcPts val="1917"/>
                  </a:lnSpc>
                </a:pPr>
              </a:p>
            </p:txBody>
          </p:sp>
        </p:grpSp>
        <p:grpSp>
          <p:nvGrpSpPr>
            <p:cNvPr name="Group 10" id="10"/>
            <p:cNvGrpSpPr/>
            <p:nvPr/>
          </p:nvGrpSpPr>
          <p:grpSpPr>
            <a:xfrm rot="0">
              <a:off x="0" y="206914"/>
              <a:ext cx="442646" cy="63500"/>
              <a:chOff x="0" y="0"/>
              <a:chExt cx="87436" cy="12543"/>
            </a:xfrm>
          </p:grpSpPr>
          <p:sp>
            <p:nvSpPr>
              <p:cNvPr name="Freeform 11" id="11"/>
              <p:cNvSpPr/>
              <p:nvPr/>
            </p:nvSpPr>
            <p:spPr>
              <a:xfrm flipH="false" flipV="false" rot="0">
                <a:off x="0" y="0"/>
                <a:ext cx="87436" cy="12543"/>
              </a:xfrm>
              <a:custGeom>
                <a:avLst/>
                <a:gdLst/>
                <a:ahLst/>
                <a:cxnLst/>
                <a:rect r="r" b="b" t="t" l="l"/>
                <a:pathLst>
                  <a:path h="12543" w="87436">
                    <a:moveTo>
                      <a:pt x="0" y="0"/>
                    </a:moveTo>
                    <a:lnTo>
                      <a:pt x="87436" y="0"/>
                    </a:lnTo>
                    <a:lnTo>
                      <a:pt x="87436" y="12543"/>
                    </a:lnTo>
                    <a:lnTo>
                      <a:pt x="0" y="12543"/>
                    </a:lnTo>
                    <a:close/>
                  </a:path>
                </a:pathLst>
              </a:custGeom>
              <a:solidFill>
                <a:srgbClr val="FFFFFF"/>
              </a:solidFill>
            </p:spPr>
          </p:sp>
          <p:sp>
            <p:nvSpPr>
              <p:cNvPr name="TextBox 12" id="12"/>
              <p:cNvSpPr txBox="true"/>
              <p:nvPr/>
            </p:nvSpPr>
            <p:spPr>
              <a:xfrm>
                <a:off x="0" y="0"/>
                <a:ext cx="87436" cy="12543"/>
              </a:xfrm>
              <a:prstGeom prst="rect">
                <a:avLst/>
              </a:prstGeom>
            </p:spPr>
            <p:txBody>
              <a:bodyPr anchor="ctr" rtlCol="false" tIns="50800" lIns="50800" bIns="50800" rIns="50800"/>
              <a:lstStyle/>
              <a:p>
                <a:pPr algn="ctr">
                  <a:lnSpc>
                    <a:spcPts val="1917"/>
                  </a:lnSpc>
                </a:pPr>
              </a:p>
            </p:txBody>
          </p:sp>
        </p:grpSp>
      </p:grpSp>
      <p:sp>
        <p:nvSpPr>
          <p:cNvPr name="Freeform 13" id="1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391939" y="859732"/>
            <a:ext cx="623313" cy="139032"/>
          </a:xfrm>
          <a:prstGeom prst="rect">
            <a:avLst/>
          </a:prstGeom>
        </p:spPr>
        <p:txBody>
          <a:bodyPr anchor="t" rtlCol="false" tIns="0" lIns="0" bIns="0" rIns="0">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10</a:t>
            </a:r>
          </a:p>
        </p:txBody>
      </p:sp>
      <p:sp>
        <p:nvSpPr>
          <p:cNvPr name="TextBox 15" id="15"/>
          <p:cNvSpPr txBox="true"/>
          <p:nvPr/>
        </p:nvSpPr>
        <p:spPr>
          <a:xfrm rot="0">
            <a:off x="3628799" y="4197366"/>
            <a:ext cx="11030402" cy="1795255"/>
          </a:xfrm>
          <a:prstGeom prst="rect">
            <a:avLst/>
          </a:prstGeom>
        </p:spPr>
        <p:txBody>
          <a:bodyPr anchor="t" rtlCol="false" tIns="0" lIns="0" bIns="0" rIns="0">
            <a:spAutoFit/>
          </a:bodyPr>
          <a:lstStyle/>
          <a:p>
            <a:pPr algn="ctr">
              <a:lnSpc>
                <a:spcPts val="6947"/>
              </a:lnSpc>
            </a:pPr>
            <a:r>
              <a:rPr lang="en-US" sz="6433" spc="810">
                <a:solidFill>
                  <a:srgbClr val="FFFFFF"/>
                </a:solidFill>
                <a:latin typeface="HK Modular"/>
                <a:ea typeface="HK Modular"/>
                <a:cs typeface="HK Modular"/>
                <a:sym typeface="HK Modular"/>
              </a:rPr>
              <a:t>Any Questions?</a:t>
            </a:r>
          </a:p>
        </p:txBody>
      </p:sp>
      <p:sp>
        <p:nvSpPr>
          <p:cNvPr name="Freeform 16" id="16"/>
          <p:cNvSpPr/>
          <p:nvPr/>
        </p:nvSpPr>
        <p:spPr>
          <a:xfrm flipH="false" flipV="false" rot="0">
            <a:off x="7771675" y="2829772"/>
            <a:ext cx="476426" cy="476426"/>
          </a:xfrm>
          <a:custGeom>
            <a:avLst/>
            <a:gdLst/>
            <a:ahLst/>
            <a:cxnLst/>
            <a:rect r="r" b="b" t="t" l="l"/>
            <a:pathLst>
              <a:path h="476426" w="476426">
                <a:moveTo>
                  <a:pt x="0" y="0"/>
                </a:moveTo>
                <a:lnTo>
                  <a:pt x="476426" y="0"/>
                </a:lnTo>
                <a:lnTo>
                  <a:pt x="476426" y="476426"/>
                </a:lnTo>
                <a:lnTo>
                  <a:pt x="0" y="476426"/>
                </a:lnTo>
                <a:lnTo>
                  <a:pt x="0" y="0"/>
                </a:lnTo>
                <a:close/>
              </a:path>
            </a:pathLst>
          </a:custGeom>
          <a:blipFill>
            <a:blip r:embed="rId5">
              <a:alphaModFix amt="68000"/>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8413154" y="2910153"/>
            <a:ext cx="4077444" cy="306138"/>
          </a:xfrm>
          <a:prstGeom prst="rect">
            <a:avLst/>
          </a:prstGeom>
        </p:spPr>
        <p:txBody>
          <a:bodyPr anchor="t" rtlCol="false" tIns="0" lIns="0" bIns="0" rIns="0">
            <a:spAutoFit/>
          </a:bodyPr>
          <a:lstStyle/>
          <a:p>
            <a:pPr algn="l">
              <a:lnSpc>
                <a:spcPts val="2119"/>
              </a:lnSpc>
              <a:spcBef>
                <a:spcPct val="0"/>
              </a:spcBef>
            </a:pPr>
            <a:r>
              <a:rPr lang="en-US" sz="1962">
                <a:solidFill>
                  <a:srgbClr val="FFFFFF">
                    <a:alpha val="80784"/>
                  </a:srgbClr>
                </a:solidFill>
                <a:latin typeface="Horizon"/>
                <a:ea typeface="Horizon"/>
                <a:cs typeface="Horizon"/>
                <a:sym typeface="Horizon"/>
              </a:rPr>
              <a:t>THANK 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B18"/>
        </a:solidFill>
      </p:bgPr>
    </p:bg>
    <p:spTree>
      <p:nvGrpSpPr>
        <p:cNvPr id="1" name=""/>
        <p:cNvGrpSpPr/>
        <p:nvPr/>
      </p:nvGrpSpPr>
      <p:grpSpPr>
        <a:xfrm>
          <a:off x="0" y="0"/>
          <a:ext cx="0" cy="0"/>
          <a:chOff x="0" y="0"/>
          <a:chExt cx="0" cy="0"/>
        </a:xfrm>
      </p:grpSpPr>
      <p:sp>
        <p:nvSpPr>
          <p:cNvPr name="Freeform 2" id="2"/>
          <p:cNvSpPr/>
          <p:nvPr/>
        </p:nvSpPr>
        <p:spPr>
          <a:xfrm flipH="false" flipV="false" rot="0">
            <a:off x="3084636" y="720572"/>
            <a:ext cx="12372809" cy="8753763"/>
          </a:xfrm>
          <a:custGeom>
            <a:avLst/>
            <a:gdLst/>
            <a:ahLst/>
            <a:cxnLst/>
            <a:rect r="r" b="b" t="t" l="l"/>
            <a:pathLst>
              <a:path h="8753763" w="12372809">
                <a:moveTo>
                  <a:pt x="0" y="0"/>
                </a:moveTo>
                <a:lnTo>
                  <a:pt x="12372809" y="0"/>
                </a:lnTo>
                <a:lnTo>
                  <a:pt x="12372809" y="8753763"/>
                </a:lnTo>
                <a:lnTo>
                  <a:pt x="0" y="8753763"/>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6098" y="1781684"/>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2760343" y="2231972"/>
            <a:ext cx="12767313" cy="693794"/>
          </a:xfrm>
          <a:prstGeom prst="rect">
            <a:avLst/>
          </a:prstGeom>
        </p:spPr>
        <p:txBody>
          <a:bodyPr anchor="t" rtlCol="false" tIns="0" lIns="0" bIns="0" rIns="0">
            <a:spAutoFit/>
          </a:bodyPr>
          <a:lstStyle/>
          <a:p>
            <a:pPr algn="ctr">
              <a:lnSpc>
                <a:spcPts val="5291"/>
              </a:lnSpc>
              <a:spcBef>
                <a:spcPct val="0"/>
              </a:spcBef>
            </a:pPr>
            <a:r>
              <a:rPr lang="en-US" sz="4899" spc="617">
                <a:solidFill>
                  <a:srgbClr val="FFFFFF"/>
                </a:solidFill>
                <a:latin typeface="HK Modular"/>
                <a:ea typeface="HK Modular"/>
                <a:cs typeface="HK Modular"/>
                <a:sym typeface="HK Modular"/>
              </a:rPr>
              <a:t>Jr Penetration Tester</a:t>
            </a:r>
          </a:p>
        </p:txBody>
      </p:sp>
      <p:sp>
        <p:nvSpPr>
          <p:cNvPr name="TextBox 8" id="8"/>
          <p:cNvSpPr txBox="true"/>
          <p:nvPr/>
        </p:nvSpPr>
        <p:spPr>
          <a:xfrm rot="0">
            <a:off x="862708" y="4124358"/>
            <a:ext cx="9503284" cy="4979450"/>
          </a:xfrm>
          <a:prstGeom prst="rect">
            <a:avLst/>
          </a:prstGeom>
        </p:spPr>
        <p:txBody>
          <a:bodyPr anchor="t" rtlCol="false" tIns="0" lIns="0" bIns="0" rIns="0">
            <a:spAutoFit/>
          </a:bodyPr>
          <a:lstStyle/>
          <a:p>
            <a:pPr algn="l">
              <a:lnSpc>
                <a:spcPts val="4365"/>
              </a:lnSpc>
            </a:pPr>
            <a:r>
              <a:rPr lang="en-US" sz="3186" b="true">
                <a:solidFill>
                  <a:srgbClr val="FFFFFF"/>
                </a:solidFill>
                <a:latin typeface="Poppins Bold"/>
                <a:ea typeface="Poppins Bold"/>
                <a:cs typeface="Poppins Bold"/>
                <a:sym typeface="Poppins Bold"/>
              </a:rPr>
              <a:t>Contents</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Cyber Security</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Pentesting</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Web Hacking</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Burp Suite</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Network Security</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Vulnerability Research</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Metasploit</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Privilege Escalation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6098" y="1781684"/>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2760343" y="2231972"/>
            <a:ext cx="12767313" cy="693794"/>
          </a:xfrm>
          <a:prstGeom prst="rect">
            <a:avLst/>
          </a:prstGeom>
        </p:spPr>
        <p:txBody>
          <a:bodyPr anchor="t" rtlCol="false" tIns="0" lIns="0" bIns="0" rIns="0">
            <a:spAutoFit/>
          </a:bodyPr>
          <a:lstStyle/>
          <a:p>
            <a:pPr algn="ctr">
              <a:lnSpc>
                <a:spcPts val="5291"/>
              </a:lnSpc>
              <a:spcBef>
                <a:spcPct val="0"/>
              </a:spcBef>
            </a:pPr>
            <a:r>
              <a:rPr lang="en-US" sz="4899" spc="617">
                <a:solidFill>
                  <a:srgbClr val="FFFFFF"/>
                </a:solidFill>
                <a:latin typeface="HK Modular"/>
                <a:ea typeface="HK Modular"/>
                <a:cs typeface="HK Modular"/>
                <a:sym typeface="HK Modular"/>
              </a:rPr>
              <a:t>Jr Penetration Tester</a:t>
            </a:r>
          </a:p>
        </p:txBody>
      </p:sp>
      <p:sp>
        <p:nvSpPr>
          <p:cNvPr name="TextBox 8" id="8"/>
          <p:cNvSpPr txBox="true"/>
          <p:nvPr/>
        </p:nvSpPr>
        <p:spPr>
          <a:xfrm rot="0">
            <a:off x="862708" y="4124358"/>
            <a:ext cx="9503284" cy="4979450"/>
          </a:xfrm>
          <a:prstGeom prst="rect">
            <a:avLst/>
          </a:prstGeom>
        </p:spPr>
        <p:txBody>
          <a:bodyPr anchor="t" rtlCol="false" tIns="0" lIns="0" bIns="0" rIns="0">
            <a:spAutoFit/>
          </a:bodyPr>
          <a:lstStyle/>
          <a:p>
            <a:pPr algn="l">
              <a:lnSpc>
                <a:spcPts val="4365"/>
              </a:lnSpc>
            </a:pPr>
            <a:r>
              <a:rPr lang="en-US" sz="3186" b="true">
                <a:solidFill>
                  <a:srgbClr val="FFFFFF"/>
                </a:solidFill>
                <a:latin typeface="Poppins Bold"/>
                <a:ea typeface="Poppins Bold"/>
                <a:cs typeface="Poppins Bold"/>
                <a:sym typeface="Poppins Bold"/>
              </a:rPr>
              <a:t>Contents</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Cyber Security</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Pentesting</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Introduction to Web Hacking</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Burp Suite</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Network Security</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Vulnerability Research</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Metasploit</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Privilege Escalation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Freeform 3" id="3"/>
          <p:cNvSpPr/>
          <p:nvPr/>
        </p:nvSpPr>
        <p:spPr>
          <a:xfrm flipH="false" flipV="false" rot="0">
            <a:off x="16927006" y="746082"/>
            <a:ext cx="332294" cy="302554"/>
          </a:xfrm>
          <a:custGeom>
            <a:avLst/>
            <a:gdLst/>
            <a:ahLst/>
            <a:cxnLst/>
            <a:rect r="r" b="b" t="t" l="l"/>
            <a:pathLst>
              <a:path h="302554" w="33229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66098" y="1781684"/>
            <a:ext cx="20465418" cy="1637823"/>
            <a:chOff x="0" y="0"/>
            <a:chExt cx="5390069" cy="431361"/>
          </a:xfrm>
        </p:grpSpPr>
        <p:sp>
          <p:nvSpPr>
            <p:cNvPr name="Freeform 5" id="5"/>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6" id="6"/>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7" id="7"/>
          <p:cNvSpPr txBox="true"/>
          <p:nvPr/>
        </p:nvSpPr>
        <p:spPr>
          <a:xfrm rot="0">
            <a:off x="2760343" y="2231972"/>
            <a:ext cx="12767313" cy="693794"/>
          </a:xfrm>
          <a:prstGeom prst="rect">
            <a:avLst/>
          </a:prstGeom>
        </p:spPr>
        <p:txBody>
          <a:bodyPr anchor="t" rtlCol="false" tIns="0" lIns="0" bIns="0" rIns="0">
            <a:spAutoFit/>
          </a:bodyPr>
          <a:lstStyle/>
          <a:p>
            <a:pPr algn="ctr">
              <a:lnSpc>
                <a:spcPts val="5291"/>
              </a:lnSpc>
              <a:spcBef>
                <a:spcPct val="0"/>
              </a:spcBef>
            </a:pPr>
            <a:r>
              <a:rPr lang="en-US" sz="4899" spc="617">
                <a:solidFill>
                  <a:srgbClr val="FFFFFF"/>
                </a:solidFill>
                <a:latin typeface="HK Modular"/>
                <a:ea typeface="HK Modular"/>
                <a:cs typeface="HK Modular"/>
                <a:sym typeface="HK Modular"/>
              </a:rPr>
              <a:t>Jr Penetration Tester</a:t>
            </a:r>
          </a:p>
        </p:txBody>
      </p:sp>
      <p:sp>
        <p:nvSpPr>
          <p:cNvPr name="TextBox 8" id="8"/>
          <p:cNvSpPr txBox="true"/>
          <p:nvPr/>
        </p:nvSpPr>
        <p:spPr>
          <a:xfrm rot="0">
            <a:off x="862708" y="4124358"/>
            <a:ext cx="9503284" cy="4979450"/>
          </a:xfrm>
          <a:prstGeom prst="rect">
            <a:avLst/>
          </a:prstGeom>
        </p:spPr>
        <p:txBody>
          <a:bodyPr anchor="t" rtlCol="false" tIns="0" lIns="0" bIns="0" rIns="0">
            <a:spAutoFit/>
          </a:bodyPr>
          <a:lstStyle/>
          <a:p>
            <a:pPr algn="l">
              <a:lnSpc>
                <a:spcPts val="4365"/>
              </a:lnSpc>
            </a:pPr>
            <a:r>
              <a:rPr lang="en-US" sz="3186" b="true">
                <a:solidFill>
                  <a:srgbClr val="FFFFFF"/>
                </a:solidFill>
                <a:latin typeface="Poppins Bold"/>
                <a:ea typeface="Poppins Bold"/>
                <a:cs typeface="Poppins Bold"/>
                <a:sym typeface="Poppins Bold"/>
              </a:rPr>
              <a:t>Contents</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Introduction to Cyber Security</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Introduction to Pentesting</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Introduction to Web Hacking</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Burp Suite</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Network Security</a:t>
            </a:r>
          </a:p>
          <a:p>
            <a:pPr algn="l" marL="688005" indent="-344002" lvl="1">
              <a:lnSpc>
                <a:spcPts val="4365"/>
              </a:lnSpc>
              <a:buAutoNum type="arabicPeriod" startAt="1"/>
            </a:pPr>
            <a:r>
              <a:rPr lang="en-US" sz="3186">
                <a:solidFill>
                  <a:srgbClr val="606060"/>
                </a:solidFill>
                <a:latin typeface="Poppins Light"/>
                <a:ea typeface="Poppins Light"/>
                <a:cs typeface="Poppins Light"/>
                <a:sym typeface="Poppins Light"/>
              </a:rPr>
              <a:t> Vulnerability Research</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Metasploit</a:t>
            </a:r>
          </a:p>
          <a:p>
            <a:pPr algn="l" marL="688005" indent="-344002" lvl="1">
              <a:lnSpc>
                <a:spcPts val="4365"/>
              </a:lnSpc>
              <a:buAutoNum type="arabicPeriod" startAt="1"/>
            </a:pPr>
            <a:r>
              <a:rPr lang="en-US" sz="3186">
                <a:solidFill>
                  <a:srgbClr val="FFFFFF"/>
                </a:solidFill>
                <a:latin typeface="Poppins Light"/>
                <a:ea typeface="Poppins Light"/>
                <a:cs typeface="Poppins Light"/>
                <a:sym typeface="Poppins Light"/>
              </a:rPr>
              <a:t> Privilege Escalation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0B18"/>
        </a:solidFill>
      </p:bgPr>
    </p:bg>
    <p:spTree>
      <p:nvGrpSpPr>
        <p:cNvPr id="1" name=""/>
        <p:cNvGrpSpPr/>
        <p:nvPr/>
      </p:nvGrpSpPr>
      <p:grpSpPr>
        <a:xfrm>
          <a:off x="0" y="0"/>
          <a:ext cx="0" cy="0"/>
          <a:chOff x="0" y="0"/>
          <a:chExt cx="0" cy="0"/>
        </a:xfrm>
      </p:grpSpPr>
      <p:grpSp>
        <p:nvGrpSpPr>
          <p:cNvPr name="Group 2" id="2"/>
          <p:cNvGrpSpPr/>
          <p:nvPr/>
        </p:nvGrpSpPr>
        <p:grpSpPr>
          <a:xfrm rot="0">
            <a:off x="-583049" y="888066"/>
            <a:ext cx="19454098" cy="2019220"/>
            <a:chOff x="0" y="0"/>
            <a:chExt cx="5390069" cy="559457"/>
          </a:xfrm>
        </p:grpSpPr>
        <p:sp>
          <p:nvSpPr>
            <p:cNvPr name="Freeform 3" id="3"/>
            <p:cNvSpPr/>
            <p:nvPr/>
          </p:nvSpPr>
          <p:spPr>
            <a:xfrm flipH="false" flipV="false" rot="0">
              <a:off x="0" y="0"/>
              <a:ext cx="5390069" cy="559457"/>
            </a:xfrm>
            <a:custGeom>
              <a:avLst/>
              <a:gdLst/>
              <a:ahLst/>
              <a:cxnLst/>
              <a:rect r="r" b="b" t="t" l="l"/>
              <a:pathLst>
                <a:path h="559457" w="5390069">
                  <a:moveTo>
                    <a:pt x="0" y="0"/>
                  </a:moveTo>
                  <a:lnTo>
                    <a:pt x="5390069" y="0"/>
                  </a:lnTo>
                  <a:lnTo>
                    <a:pt x="5390069" y="559457"/>
                  </a:lnTo>
                  <a:lnTo>
                    <a:pt x="0" y="559457"/>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4" id="4"/>
            <p:cNvSpPr txBox="true"/>
            <p:nvPr/>
          </p:nvSpPr>
          <p:spPr>
            <a:xfrm>
              <a:off x="0" y="0"/>
              <a:ext cx="5390069" cy="559457"/>
            </a:xfrm>
            <a:prstGeom prst="rect">
              <a:avLst/>
            </a:prstGeom>
          </p:spPr>
          <p:txBody>
            <a:bodyPr anchor="ctr" rtlCol="false" tIns="48290" lIns="48290" bIns="48290" rIns="48290"/>
            <a:lstStyle/>
            <a:p>
              <a:pPr algn="ctr">
                <a:lnSpc>
                  <a:spcPts val="1917"/>
                </a:lnSpc>
              </a:pPr>
            </a:p>
          </p:txBody>
        </p:sp>
      </p:grpSp>
      <p:sp>
        <p:nvSpPr>
          <p:cNvPr name="TextBox 5" id="5"/>
          <p:cNvSpPr txBox="true"/>
          <p:nvPr/>
        </p:nvSpPr>
        <p:spPr>
          <a:xfrm rot="0">
            <a:off x="2482067" y="1259481"/>
            <a:ext cx="14544885" cy="1386019"/>
          </a:xfrm>
          <a:prstGeom prst="rect">
            <a:avLst/>
          </a:prstGeom>
        </p:spPr>
        <p:txBody>
          <a:bodyPr anchor="t" rtlCol="false" tIns="0" lIns="0" bIns="0" rIns="0">
            <a:spAutoFit/>
          </a:bodyPr>
          <a:lstStyle/>
          <a:p>
            <a:pPr algn="ctr">
              <a:lnSpc>
                <a:spcPts val="5347"/>
              </a:lnSpc>
              <a:spcBef>
                <a:spcPct val="0"/>
              </a:spcBef>
            </a:pPr>
            <a:r>
              <a:rPr lang="en-US" sz="4950" spc="623">
                <a:solidFill>
                  <a:srgbClr val="FFFFFF"/>
                </a:solidFill>
                <a:latin typeface="HK Modular"/>
                <a:ea typeface="HK Modular"/>
                <a:cs typeface="HK Modular"/>
                <a:sym typeface="HK Modular"/>
              </a:rPr>
              <a:t>Windows privilege escalation</a:t>
            </a:r>
          </a:p>
        </p:txBody>
      </p:sp>
      <p:sp>
        <p:nvSpPr>
          <p:cNvPr name="TextBox 6" id="6"/>
          <p:cNvSpPr txBox="true"/>
          <p:nvPr/>
        </p:nvSpPr>
        <p:spPr>
          <a:xfrm rot="0">
            <a:off x="1500688" y="5561631"/>
            <a:ext cx="15526264" cy="1664401"/>
          </a:xfrm>
          <a:prstGeom prst="rect">
            <a:avLst/>
          </a:prstGeom>
        </p:spPr>
        <p:txBody>
          <a:bodyPr anchor="t" rtlCol="false" tIns="0" lIns="0" bIns="0" rIns="0">
            <a:spAutoFit/>
          </a:bodyPr>
          <a:lstStyle/>
          <a:p>
            <a:pPr algn="ctr">
              <a:lnSpc>
                <a:spcPts val="4384"/>
              </a:lnSpc>
            </a:pPr>
            <a:r>
              <a:rPr lang="en-US" sz="3200">
                <a:solidFill>
                  <a:srgbClr val="FFFFFF"/>
                </a:solidFill>
                <a:latin typeface="Poppins"/>
                <a:ea typeface="Poppins"/>
                <a:cs typeface="Poppins"/>
                <a:sym typeface="Poppins"/>
              </a:rPr>
              <a:t>These privileges allow a process to impersonate other users and act on their behalf. Impersonation usually consists of being able to spawn a process or thread under the security context of another user.</a:t>
            </a:r>
          </a:p>
        </p:txBody>
      </p:sp>
      <p:sp>
        <p:nvSpPr>
          <p:cNvPr name="TextBox 7" id="7"/>
          <p:cNvSpPr txBox="true"/>
          <p:nvPr/>
        </p:nvSpPr>
        <p:spPr>
          <a:xfrm rot="0">
            <a:off x="280333" y="4185285"/>
            <a:ext cx="17727334" cy="958215"/>
          </a:xfrm>
          <a:prstGeom prst="rect">
            <a:avLst/>
          </a:prstGeom>
        </p:spPr>
        <p:txBody>
          <a:bodyPr anchor="t" rtlCol="false" tIns="0" lIns="0" bIns="0" rIns="0">
            <a:spAutoFit/>
          </a:bodyPr>
          <a:lstStyle/>
          <a:p>
            <a:pPr algn="ctr">
              <a:lnSpc>
                <a:spcPts val="3780"/>
              </a:lnSpc>
            </a:pPr>
            <a:r>
              <a:rPr lang="en-US" sz="3500" spc="441">
                <a:solidFill>
                  <a:srgbClr val="FFFFFF"/>
                </a:solidFill>
                <a:latin typeface="HK Modular"/>
                <a:ea typeface="HK Modular"/>
                <a:cs typeface="HK Modular"/>
                <a:sym typeface="HK Modular"/>
              </a:rPr>
              <a:t>SeImpersonate / SeAssignPrimaryToken</a:t>
            </a:r>
          </a:p>
          <a:p>
            <a:pPr algn="ctr">
              <a:lnSpc>
                <a:spcPts val="37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DAGUaTU3qDc</dc:identifier>
  <dcterms:modified xsi:type="dcterms:W3CDTF">2011-08-01T06:04:30Z</dcterms:modified>
  <cp:revision>1</cp:revision>
  <dc:title>DEPI Team 4</dc:title>
</cp:coreProperties>
</file>