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83FB-2245-7386-5209-5D3FD118DE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A0C323-9A6B-E70B-DD45-6226FFE22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009DD6-FCE3-6157-7545-B762E56D68C8}"/>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5" name="Footer Placeholder 4">
            <a:extLst>
              <a:ext uri="{FF2B5EF4-FFF2-40B4-BE49-F238E27FC236}">
                <a16:creationId xmlns:a16="http://schemas.microsoft.com/office/drawing/2014/main" id="{7F2C61A7-1711-686C-569F-12EA3C631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029DD-FF9D-C6F2-772F-11DB83AA647B}"/>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184244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0368-B34C-8A11-5C17-414E5B7690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FCD3EE-5E55-838B-FF55-525DFA0FC7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2974B-ADF6-C316-E590-7908AECE2691}"/>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5" name="Footer Placeholder 4">
            <a:extLst>
              <a:ext uri="{FF2B5EF4-FFF2-40B4-BE49-F238E27FC236}">
                <a16:creationId xmlns:a16="http://schemas.microsoft.com/office/drawing/2014/main" id="{0B7764CC-D9EA-1278-F84E-684393C9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4DDA8-DC49-406F-6142-EBA07AB7D112}"/>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306486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735627-B58A-1E8A-EA99-0CC08BDF3A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855542-6FE8-E828-9270-0AF59B7A98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A8809-50F1-CED1-7065-F82D274A45AF}"/>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5" name="Footer Placeholder 4">
            <a:extLst>
              <a:ext uri="{FF2B5EF4-FFF2-40B4-BE49-F238E27FC236}">
                <a16:creationId xmlns:a16="http://schemas.microsoft.com/office/drawing/2014/main" id="{A1D8D4C3-5762-F359-B246-345CA1DED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7B87C-D433-6BE5-DD2F-CA2E4CA16B62}"/>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135133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27D7-1295-A586-DDE2-D3EAC116D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5645D-CDAC-A13F-0944-92ED00F17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DBD18-C2A8-9E6F-896C-405175E0B45B}"/>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5" name="Footer Placeholder 4">
            <a:extLst>
              <a:ext uri="{FF2B5EF4-FFF2-40B4-BE49-F238E27FC236}">
                <a16:creationId xmlns:a16="http://schemas.microsoft.com/office/drawing/2014/main" id="{CDAAFAB3-4A0B-37F7-CD88-A7A457328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58F2F-52AC-617C-1350-8965D6F4A633}"/>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194537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B7D8-F653-6485-EE46-7D5A30B0F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C9065-92E7-3EDB-4F04-E43155C25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3DE77-C56C-3588-AD59-70C877E7755B}"/>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5" name="Footer Placeholder 4">
            <a:extLst>
              <a:ext uri="{FF2B5EF4-FFF2-40B4-BE49-F238E27FC236}">
                <a16:creationId xmlns:a16="http://schemas.microsoft.com/office/drawing/2014/main" id="{F910C263-BECC-F097-3157-B164D136E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E97D0-8F90-4CB5-F44A-B0DA306F2B0B}"/>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196599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E763-2345-1502-B5DC-C9BAF57A3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79E75-02A9-B2F9-0352-6F8EEF838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96F6B0-458D-52E7-AC71-D631FA9A4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AB47E-F26A-0720-1306-96FB7C3CA81F}"/>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6" name="Footer Placeholder 5">
            <a:extLst>
              <a:ext uri="{FF2B5EF4-FFF2-40B4-BE49-F238E27FC236}">
                <a16:creationId xmlns:a16="http://schemas.microsoft.com/office/drawing/2014/main" id="{2896CAB2-C5F2-8973-70E9-A84464562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A8FC2-EFC5-D7F2-A5AF-2AFC7560D12E}"/>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384563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F0C1-B500-385D-9ED9-B63B51D35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F7EADD-EA53-2CC2-C241-51BA6C645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46B95-0B78-AEA7-3ABE-B40F58BDA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64BD8-6449-F1B5-0792-30F30AD7F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96AC7A-9D99-B9F6-A229-F6C9994D4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E4138-5B7B-686A-A284-3E227CBED52D}"/>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8" name="Footer Placeholder 7">
            <a:extLst>
              <a:ext uri="{FF2B5EF4-FFF2-40B4-BE49-F238E27FC236}">
                <a16:creationId xmlns:a16="http://schemas.microsoft.com/office/drawing/2014/main" id="{DE96BE91-0C1A-BEF2-3EE8-9134829974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FF5D8-9A6D-A433-874E-047A262AF6CE}"/>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395578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E506-D237-4C1C-B257-AFE5C6FBCA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F7F32C-70A6-6887-033A-4786A81115F3}"/>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4" name="Footer Placeholder 3">
            <a:extLst>
              <a:ext uri="{FF2B5EF4-FFF2-40B4-BE49-F238E27FC236}">
                <a16:creationId xmlns:a16="http://schemas.microsoft.com/office/drawing/2014/main" id="{30B4AE6D-4810-0DC2-DA18-0FF4DB5B3A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C97653-8BFC-A4B9-EBB5-8B73672F1F66}"/>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263881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FBEBA-5A4B-0BA3-D819-B4CD6B8220AC}"/>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3" name="Footer Placeholder 2">
            <a:extLst>
              <a:ext uri="{FF2B5EF4-FFF2-40B4-BE49-F238E27FC236}">
                <a16:creationId xmlns:a16="http://schemas.microsoft.com/office/drawing/2014/main" id="{D61E1EC5-2A94-DFF2-56BE-443A1A817E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278417-5C38-D570-70A3-FEFEC07E4BC0}"/>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46794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081-D18E-2EC9-176B-DCC2E49E4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E9432-F9EB-CF97-8A8F-07AB3C197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E42AB3-DAC6-E384-ACD2-8FFE05CA2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3942E-14A7-473D-33A4-72FBEAF6641B}"/>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6" name="Footer Placeholder 5">
            <a:extLst>
              <a:ext uri="{FF2B5EF4-FFF2-40B4-BE49-F238E27FC236}">
                <a16:creationId xmlns:a16="http://schemas.microsoft.com/office/drawing/2014/main" id="{CCBD106D-0BBB-631E-51BB-B4917F3B0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4FD21-23D6-53FE-9361-BDE811C80D3D}"/>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317744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DA1A-FFAD-BD9E-2D86-C7FB84FF2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7B8F28-C84A-AD6D-152C-32031C098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E36404-002D-246F-6C9C-AAFB41538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FF7F19-6040-EFBE-C35F-2F43DB9B8C32}"/>
              </a:ext>
            </a:extLst>
          </p:cNvPr>
          <p:cNvSpPr>
            <a:spLocks noGrp="1"/>
          </p:cNvSpPr>
          <p:nvPr>
            <p:ph type="dt" sz="half" idx="10"/>
          </p:nvPr>
        </p:nvSpPr>
        <p:spPr/>
        <p:txBody>
          <a:bodyPr/>
          <a:lstStyle/>
          <a:p>
            <a:fld id="{ADB9F0FB-71C9-4BA2-801E-852CE4DA6AAE}" type="datetimeFigureOut">
              <a:rPr lang="en-US" smtClean="0"/>
              <a:t>10/25/2024</a:t>
            </a:fld>
            <a:endParaRPr lang="en-US"/>
          </a:p>
        </p:txBody>
      </p:sp>
      <p:sp>
        <p:nvSpPr>
          <p:cNvPr id="6" name="Footer Placeholder 5">
            <a:extLst>
              <a:ext uri="{FF2B5EF4-FFF2-40B4-BE49-F238E27FC236}">
                <a16:creationId xmlns:a16="http://schemas.microsoft.com/office/drawing/2014/main" id="{A11794B4-48AE-8EBA-429C-F21EB7333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08FA8-FED1-8EBA-ECA3-1E02C1A8A97C}"/>
              </a:ext>
            </a:extLst>
          </p:cNvPr>
          <p:cNvSpPr>
            <a:spLocks noGrp="1"/>
          </p:cNvSpPr>
          <p:nvPr>
            <p:ph type="sldNum" sz="quarter" idx="12"/>
          </p:nvPr>
        </p:nvSpPr>
        <p:spPr/>
        <p:txBody>
          <a:bodyPr/>
          <a:lstStyle/>
          <a:p>
            <a:fld id="{B900C92E-F5F7-4570-A5F7-D2D5D8B57287}" type="slidenum">
              <a:rPr lang="en-US" smtClean="0"/>
              <a:t>‹#›</a:t>
            </a:fld>
            <a:endParaRPr lang="en-US"/>
          </a:p>
        </p:txBody>
      </p:sp>
    </p:spTree>
    <p:extLst>
      <p:ext uri="{BB962C8B-B14F-4D97-AF65-F5344CB8AC3E}">
        <p14:creationId xmlns:p14="http://schemas.microsoft.com/office/powerpoint/2010/main" val="426207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20E48-68D9-0D06-226B-E481DFEBB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9D788F-B70F-ABD3-05F3-76497274A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AD6CA-A075-AF62-319D-83A6ADF23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F0FB-71C9-4BA2-801E-852CE4DA6AAE}" type="datetimeFigureOut">
              <a:rPr lang="en-US" smtClean="0"/>
              <a:t>10/25/2024</a:t>
            </a:fld>
            <a:endParaRPr lang="en-US"/>
          </a:p>
        </p:txBody>
      </p:sp>
      <p:sp>
        <p:nvSpPr>
          <p:cNvPr id="5" name="Footer Placeholder 4">
            <a:extLst>
              <a:ext uri="{FF2B5EF4-FFF2-40B4-BE49-F238E27FC236}">
                <a16:creationId xmlns:a16="http://schemas.microsoft.com/office/drawing/2014/main" id="{E661254C-5E12-2E97-5927-A51B0EB21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DAF952-3F3A-7A6A-8BFA-986C4D272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0C92E-F5F7-4570-A5F7-D2D5D8B57287}" type="slidenum">
              <a:rPr lang="en-US" smtClean="0"/>
              <a:t>‹#›</a:t>
            </a:fld>
            <a:endParaRPr lang="en-US"/>
          </a:p>
        </p:txBody>
      </p:sp>
    </p:spTree>
    <p:extLst>
      <p:ext uri="{BB962C8B-B14F-4D97-AF65-F5344CB8AC3E}">
        <p14:creationId xmlns:p14="http://schemas.microsoft.com/office/powerpoint/2010/main" val="296843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B18E245-F8B7-419C-292F-F0E3FA14CCD6}"/>
              </a:ext>
            </a:extLst>
          </p:cNvPr>
          <p:cNvPicPr>
            <a:picLocks noChangeAspect="1"/>
          </p:cNvPicPr>
          <p:nvPr/>
        </p:nvPicPr>
        <p:blipFill>
          <a:blip r:embed="rId2">
            <a:extLst>
              <a:ext uri="{28A0092B-C50C-407E-A947-70E740481C1C}">
                <a14:useLocalDpi xmlns:a14="http://schemas.microsoft.com/office/drawing/2010/main" val="0"/>
              </a:ext>
            </a:extLst>
          </a:blip>
          <a:srcRect l="1876" t="1689"/>
          <a:stretch/>
        </p:blipFill>
        <p:spPr>
          <a:xfrm>
            <a:off x="0" y="0"/>
            <a:ext cx="12192000" cy="6858000"/>
          </a:xfrm>
          <a:prstGeom prst="rect">
            <a:avLst/>
          </a:prstGeom>
        </p:spPr>
      </p:pic>
      <p:sp>
        <p:nvSpPr>
          <p:cNvPr id="4" name="TextBox 3">
            <a:extLst>
              <a:ext uri="{FF2B5EF4-FFF2-40B4-BE49-F238E27FC236}">
                <a16:creationId xmlns:a16="http://schemas.microsoft.com/office/drawing/2014/main" id="{CB656F3D-5E23-7FED-6510-B8777CAAEAE0}"/>
              </a:ext>
            </a:extLst>
          </p:cNvPr>
          <p:cNvSpPr txBox="1"/>
          <p:nvPr/>
        </p:nvSpPr>
        <p:spPr>
          <a:xfrm>
            <a:off x="295418" y="309490"/>
            <a:ext cx="4881491" cy="3507343"/>
          </a:xfrm>
          <a:prstGeom prst="roundRect">
            <a:avLst/>
          </a:prstGeom>
          <a:solidFill>
            <a:schemeClr val="accent2">
              <a:lumMod val="75000"/>
              <a:alpha val="34000"/>
            </a:schemeClr>
          </a:solidFill>
        </p:spPr>
        <p:txBody>
          <a:bodyPr wrap="square" rtlCol="0">
            <a:spAutoFit/>
          </a:bodyPr>
          <a:lstStyle/>
          <a:p>
            <a:r>
              <a:rPr lang="en-US" sz="4000" b="1" dirty="0">
                <a:solidFill>
                  <a:schemeClr val="bg1"/>
                </a:solidFill>
                <a:latin typeface="Georgia" panose="02040502050405020303" pitchFamily="18" charset="0"/>
              </a:rPr>
              <a:t>Sesame Shortage for Tahini – Food Manufacturing Company </a:t>
            </a:r>
          </a:p>
        </p:txBody>
      </p:sp>
    </p:spTree>
    <p:extLst>
      <p:ext uri="{BB962C8B-B14F-4D97-AF65-F5344CB8AC3E}">
        <p14:creationId xmlns:p14="http://schemas.microsoft.com/office/powerpoint/2010/main" val="200509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7AD6F6-ADB9-9D32-57DC-0AB2251AB83A}"/>
              </a:ext>
            </a:extLst>
          </p:cNvPr>
          <p:cNvSpPr txBox="1"/>
          <p:nvPr/>
        </p:nvSpPr>
        <p:spPr>
          <a:xfrm>
            <a:off x="390378" y="300670"/>
            <a:ext cx="2845191" cy="646331"/>
          </a:xfrm>
          <a:prstGeom prst="rect">
            <a:avLst/>
          </a:prstGeom>
          <a:noFill/>
        </p:spPr>
        <p:txBody>
          <a:bodyPr wrap="square">
            <a:spAutoFit/>
          </a:bodyPr>
          <a:lstStyle/>
          <a:p>
            <a:pPr marL="228600" rtl="0">
              <a:spcBef>
                <a:spcPts val="2400"/>
              </a:spcBef>
              <a:spcAft>
                <a:spcPts val="600"/>
              </a:spcAft>
            </a:pPr>
            <a:r>
              <a:rPr lang="en-US" sz="3600" b="1" i="0" u="none" strike="noStrike" dirty="0">
                <a:solidFill>
                  <a:schemeClr val="accent1">
                    <a:lumMod val="75000"/>
                  </a:schemeClr>
                </a:solidFill>
                <a:effectLst/>
                <a:latin typeface="Georgia" panose="02040502050405020303" pitchFamily="18" charset="0"/>
              </a:rPr>
              <a:t>Problem</a:t>
            </a:r>
            <a:endParaRPr lang="en-US" sz="3600" b="1" dirty="0">
              <a:solidFill>
                <a:schemeClr val="accent1">
                  <a:lumMod val="75000"/>
                </a:schemeClr>
              </a:solidFill>
              <a:effectLst/>
              <a:latin typeface="Georgia" panose="02040502050405020303" pitchFamily="18" charset="0"/>
            </a:endParaRPr>
          </a:p>
        </p:txBody>
      </p:sp>
      <p:sp>
        <p:nvSpPr>
          <p:cNvPr id="7" name="TextBox 6">
            <a:extLst>
              <a:ext uri="{FF2B5EF4-FFF2-40B4-BE49-F238E27FC236}">
                <a16:creationId xmlns:a16="http://schemas.microsoft.com/office/drawing/2014/main" id="{3E4AF2C2-FCF8-3F39-215C-8A39781F410B}"/>
              </a:ext>
            </a:extLst>
          </p:cNvPr>
          <p:cNvSpPr txBox="1"/>
          <p:nvPr/>
        </p:nvSpPr>
        <p:spPr>
          <a:xfrm>
            <a:off x="444889" y="2505670"/>
            <a:ext cx="5651110" cy="923330"/>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One of the key issues is struggling to source sesame seeds, which are a crucial ingredient for some of its products. </a:t>
            </a:r>
            <a:endParaRPr lang="en-US" dirty="0"/>
          </a:p>
        </p:txBody>
      </p:sp>
      <p:sp>
        <p:nvSpPr>
          <p:cNvPr id="9" name="TextBox 8">
            <a:extLst>
              <a:ext uri="{FF2B5EF4-FFF2-40B4-BE49-F238E27FC236}">
                <a16:creationId xmlns:a16="http://schemas.microsoft.com/office/drawing/2014/main" id="{5EC79A46-E7F9-C066-2087-4C4B6F587EE9}"/>
              </a:ext>
            </a:extLst>
          </p:cNvPr>
          <p:cNvSpPr txBox="1"/>
          <p:nvPr/>
        </p:nvSpPr>
        <p:spPr>
          <a:xfrm>
            <a:off x="473025" y="3773207"/>
            <a:ext cx="5811709" cy="923330"/>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The problem has been exacerbated by import restrictions that have either limited the availability of sesame or made it harder to import. </a:t>
            </a:r>
            <a:endParaRPr lang="en-US" dirty="0"/>
          </a:p>
        </p:txBody>
      </p:sp>
      <p:sp>
        <p:nvSpPr>
          <p:cNvPr id="11" name="TextBox 10">
            <a:extLst>
              <a:ext uri="{FF2B5EF4-FFF2-40B4-BE49-F238E27FC236}">
                <a16:creationId xmlns:a16="http://schemas.microsoft.com/office/drawing/2014/main" id="{CD35ED71-544B-C736-BB88-19EF619E35C4}"/>
              </a:ext>
            </a:extLst>
          </p:cNvPr>
          <p:cNvSpPr txBox="1"/>
          <p:nvPr/>
        </p:nvSpPr>
        <p:spPr>
          <a:xfrm>
            <a:off x="473025" y="4895447"/>
            <a:ext cx="5811712" cy="1477328"/>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Moreover, there is now an added financial burden as suppliers demand upfront payments in U.S. dollars creating significant pressure on the company, making it difficult for them to maintain smooth operations and meet market demands.</a:t>
            </a:r>
            <a:endParaRPr lang="en-US" dirty="0"/>
          </a:p>
        </p:txBody>
      </p:sp>
      <p:sp>
        <p:nvSpPr>
          <p:cNvPr id="13" name="TextBox 12">
            <a:extLst>
              <a:ext uri="{FF2B5EF4-FFF2-40B4-BE49-F238E27FC236}">
                <a16:creationId xmlns:a16="http://schemas.microsoft.com/office/drawing/2014/main" id="{7657DF5E-94A8-1EB5-DE89-77801BEF0191}"/>
              </a:ext>
            </a:extLst>
          </p:cNvPr>
          <p:cNvSpPr txBox="1"/>
          <p:nvPr/>
        </p:nvSpPr>
        <p:spPr>
          <a:xfrm>
            <a:off x="186397" y="1238133"/>
            <a:ext cx="5909599" cy="923330"/>
          </a:xfrm>
          <a:prstGeom prst="rect">
            <a:avLst/>
          </a:prstGeom>
          <a:noFill/>
        </p:spPr>
        <p:txBody>
          <a:bodyPr wrap="square">
            <a:spAutoFit/>
          </a:bodyPr>
          <a:lstStyle/>
          <a:p>
            <a:pPr marL="228600" rtl="0">
              <a:spcBef>
                <a:spcPts val="1200"/>
              </a:spcBef>
              <a:spcAft>
                <a:spcPts val="600"/>
              </a:spcAft>
            </a:pPr>
            <a:r>
              <a:rPr lang="en-US" sz="1800" b="0" i="0" u="none" strike="noStrike" dirty="0">
                <a:solidFill>
                  <a:srgbClr val="000000"/>
                </a:solidFill>
                <a:effectLst/>
                <a:latin typeface="Century" panose="02040604050505020304" pitchFamily="18" charset="0"/>
              </a:rPr>
              <a:t>A well known food manufacturing company known for producing food products, faces several significant challenges affecting its operations. </a:t>
            </a:r>
            <a:endParaRPr lang="en-US" dirty="0">
              <a:effectLst/>
            </a:endParaRPr>
          </a:p>
        </p:txBody>
      </p:sp>
      <p:cxnSp>
        <p:nvCxnSpPr>
          <p:cNvPr id="15" name="Straight Connector 14">
            <a:extLst>
              <a:ext uri="{FF2B5EF4-FFF2-40B4-BE49-F238E27FC236}">
                <a16:creationId xmlns:a16="http://schemas.microsoft.com/office/drawing/2014/main" id="{BC7F30EE-6EBE-4F57-0BCC-B0163618DB5A}"/>
              </a:ext>
            </a:extLst>
          </p:cNvPr>
          <p:cNvCxnSpPr/>
          <p:nvPr/>
        </p:nvCxnSpPr>
        <p:spPr>
          <a:xfrm>
            <a:off x="28136" y="2161463"/>
            <a:ext cx="0" cy="469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16B2F8-37B3-9CBC-ABE6-F29FA3C9AFDF}"/>
              </a:ext>
            </a:extLst>
          </p:cNvPr>
          <p:cNvCxnSpPr>
            <a:cxnSpLocks/>
          </p:cNvCxnSpPr>
          <p:nvPr/>
        </p:nvCxnSpPr>
        <p:spPr>
          <a:xfrm>
            <a:off x="87921" y="3443068"/>
            <a:ext cx="0" cy="34290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9E86FB7-2AB4-FE6C-3691-B43DDFAB495C}"/>
              </a:ext>
            </a:extLst>
          </p:cNvPr>
          <p:cNvSpPr/>
          <p:nvPr/>
        </p:nvSpPr>
        <p:spPr>
          <a:xfrm>
            <a:off x="8956433" y="174060"/>
            <a:ext cx="3005794" cy="2546252"/>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22" name="Picture 21">
            <a:extLst>
              <a:ext uri="{FF2B5EF4-FFF2-40B4-BE49-F238E27FC236}">
                <a16:creationId xmlns:a16="http://schemas.microsoft.com/office/drawing/2014/main" id="{B95DAF3B-377C-781C-D5E0-969A054CF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611" y="859078"/>
            <a:ext cx="4017391" cy="5317135"/>
          </a:xfrm>
          <a:prstGeom prst="rect">
            <a:avLst/>
          </a:prstGeom>
          <a:ln w="28575">
            <a:solidFill>
              <a:schemeClr val="accent1">
                <a:lumMod val="75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51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EC26F-361D-C212-BD70-D74330EB0A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08B396E-93E5-DF60-976D-78CA59911A31}"/>
              </a:ext>
            </a:extLst>
          </p:cNvPr>
          <p:cNvSpPr txBox="1"/>
          <p:nvPr/>
        </p:nvSpPr>
        <p:spPr>
          <a:xfrm>
            <a:off x="390378" y="300670"/>
            <a:ext cx="2845191" cy="646331"/>
          </a:xfrm>
          <a:prstGeom prst="rect">
            <a:avLst/>
          </a:prstGeom>
          <a:noFill/>
        </p:spPr>
        <p:txBody>
          <a:bodyPr wrap="square">
            <a:spAutoFit/>
          </a:bodyPr>
          <a:lstStyle/>
          <a:p>
            <a:pPr marL="228600" rtl="0">
              <a:spcBef>
                <a:spcPts val="2400"/>
              </a:spcBef>
              <a:spcAft>
                <a:spcPts val="600"/>
              </a:spcAft>
            </a:pPr>
            <a:r>
              <a:rPr lang="en-US" sz="3600" b="1" i="0" u="none" strike="noStrike" dirty="0">
                <a:solidFill>
                  <a:schemeClr val="accent1">
                    <a:lumMod val="75000"/>
                  </a:schemeClr>
                </a:solidFill>
                <a:effectLst/>
                <a:latin typeface="Georgia" panose="02040502050405020303" pitchFamily="18" charset="0"/>
              </a:rPr>
              <a:t>Effect</a:t>
            </a:r>
            <a:endParaRPr lang="en-US" sz="3600" b="1" dirty="0">
              <a:solidFill>
                <a:schemeClr val="accent1">
                  <a:lumMod val="75000"/>
                </a:schemeClr>
              </a:solidFill>
              <a:effectLst/>
              <a:latin typeface="Georgia" panose="02040502050405020303" pitchFamily="18" charset="0"/>
            </a:endParaRPr>
          </a:p>
        </p:txBody>
      </p:sp>
      <p:sp>
        <p:nvSpPr>
          <p:cNvPr id="7" name="TextBox 6">
            <a:extLst>
              <a:ext uri="{FF2B5EF4-FFF2-40B4-BE49-F238E27FC236}">
                <a16:creationId xmlns:a16="http://schemas.microsoft.com/office/drawing/2014/main" id="{5F0F8957-6C80-7581-FC9B-EC452B4CCE3E}"/>
              </a:ext>
            </a:extLst>
          </p:cNvPr>
          <p:cNvSpPr txBox="1"/>
          <p:nvPr/>
        </p:nvSpPr>
        <p:spPr>
          <a:xfrm>
            <a:off x="444889" y="2505670"/>
            <a:ext cx="5651110" cy="923330"/>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Additionally, the shortage of sesame seeds has severely affected the production of tahini, a key product for many customers.</a:t>
            </a:r>
            <a:endParaRPr lang="en-US" dirty="0"/>
          </a:p>
        </p:txBody>
      </p:sp>
      <p:sp>
        <p:nvSpPr>
          <p:cNvPr id="9" name="TextBox 8">
            <a:extLst>
              <a:ext uri="{FF2B5EF4-FFF2-40B4-BE49-F238E27FC236}">
                <a16:creationId xmlns:a16="http://schemas.microsoft.com/office/drawing/2014/main" id="{1E8B6A26-135E-6F86-A61D-8FF9A86ED5CC}"/>
              </a:ext>
            </a:extLst>
          </p:cNvPr>
          <p:cNvSpPr txBox="1"/>
          <p:nvPr/>
        </p:nvSpPr>
        <p:spPr>
          <a:xfrm>
            <a:off x="473025" y="3773207"/>
            <a:ext cx="5811709" cy="923330"/>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The limited product availability and potential price hikes have led to dissatisfaction among regular customers who rely on these staple items.</a:t>
            </a:r>
            <a:endParaRPr lang="en-US" dirty="0"/>
          </a:p>
        </p:txBody>
      </p:sp>
      <p:sp>
        <p:nvSpPr>
          <p:cNvPr id="11" name="TextBox 10">
            <a:extLst>
              <a:ext uri="{FF2B5EF4-FFF2-40B4-BE49-F238E27FC236}">
                <a16:creationId xmlns:a16="http://schemas.microsoft.com/office/drawing/2014/main" id="{6C110331-6515-586E-2401-E1C0AACFA84A}"/>
              </a:ext>
            </a:extLst>
          </p:cNvPr>
          <p:cNvSpPr txBox="1"/>
          <p:nvPr/>
        </p:nvSpPr>
        <p:spPr>
          <a:xfrm>
            <a:off x="473025" y="4895447"/>
            <a:ext cx="5811712" cy="646331"/>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Many customers may start to seek alternatives from competitors.</a:t>
            </a:r>
          </a:p>
        </p:txBody>
      </p:sp>
      <p:sp>
        <p:nvSpPr>
          <p:cNvPr id="13" name="TextBox 12">
            <a:extLst>
              <a:ext uri="{FF2B5EF4-FFF2-40B4-BE49-F238E27FC236}">
                <a16:creationId xmlns:a16="http://schemas.microsoft.com/office/drawing/2014/main" id="{7153FCCF-EC72-3EE5-FC65-0293CC78F908}"/>
              </a:ext>
            </a:extLst>
          </p:cNvPr>
          <p:cNvSpPr txBox="1"/>
          <p:nvPr/>
        </p:nvSpPr>
        <p:spPr>
          <a:xfrm>
            <a:off x="186397" y="1238133"/>
            <a:ext cx="5909599" cy="923330"/>
          </a:xfrm>
          <a:prstGeom prst="rect">
            <a:avLst/>
          </a:prstGeom>
          <a:noFill/>
        </p:spPr>
        <p:txBody>
          <a:bodyPr wrap="square">
            <a:spAutoFit/>
          </a:bodyPr>
          <a:lstStyle/>
          <a:p>
            <a:pPr marL="228600">
              <a:spcBef>
                <a:spcPts val="1200"/>
              </a:spcBef>
              <a:spcAft>
                <a:spcPts val="600"/>
              </a:spcAft>
            </a:pPr>
            <a:r>
              <a:rPr lang="en-US" dirty="0">
                <a:solidFill>
                  <a:srgbClr val="000000"/>
                </a:solidFill>
                <a:latin typeface="Century" panose="02040604050505020304" pitchFamily="18" charset="0"/>
              </a:rPr>
              <a:t>Customers are increasingly frustrated with the lack of availability of the company’s sesame products due to the halt in production caused by rising costs.</a:t>
            </a:r>
            <a:endParaRPr lang="en-US" dirty="0">
              <a:effectLst/>
            </a:endParaRPr>
          </a:p>
        </p:txBody>
      </p:sp>
      <p:cxnSp>
        <p:nvCxnSpPr>
          <p:cNvPr id="15" name="Straight Connector 14">
            <a:extLst>
              <a:ext uri="{FF2B5EF4-FFF2-40B4-BE49-F238E27FC236}">
                <a16:creationId xmlns:a16="http://schemas.microsoft.com/office/drawing/2014/main" id="{A9835F7F-E981-C89A-2C78-5D44DB372529}"/>
              </a:ext>
            </a:extLst>
          </p:cNvPr>
          <p:cNvCxnSpPr/>
          <p:nvPr/>
        </p:nvCxnSpPr>
        <p:spPr>
          <a:xfrm>
            <a:off x="28136" y="2161463"/>
            <a:ext cx="0" cy="469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F67D6C-28D3-D8D2-8F4C-EFF40070E2EE}"/>
              </a:ext>
            </a:extLst>
          </p:cNvPr>
          <p:cNvCxnSpPr>
            <a:cxnSpLocks/>
          </p:cNvCxnSpPr>
          <p:nvPr/>
        </p:nvCxnSpPr>
        <p:spPr>
          <a:xfrm>
            <a:off x="87921" y="3443068"/>
            <a:ext cx="0" cy="34290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AAD42B5-B554-9E1A-B77B-9EA61146CFD0}"/>
              </a:ext>
            </a:extLst>
          </p:cNvPr>
          <p:cNvSpPr/>
          <p:nvPr/>
        </p:nvSpPr>
        <p:spPr>
          <a:xfrm>
            <a:off x="8956433" y="174060"/>
            <a:ext cx="3005794" cy="2546252"/>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3" name="Picture 2">
            <a:extLst>
              <a:ext uri="{FF2B5EF4-FFF2-40B4-BE49-F238E27FC236}">
                <a16:creationId xmlns:a16="http://schemas.microsoft.com/office/drawing/2014/main" id="{FF7E7540-1561-1E49-2B3C-872AA39DB150}"/>
              </a:ext>
            </a:extLst>
          </p:cNvPr>
          <p:cNvPicPr>
            <a:picLocks noChangeAspect="1"/>
          </p:cNvPicPr>
          <p:nvPr/>
        </p:nvPicPr>
        <p:blipFill>
          <a:blip r:embed="rId2">
            <a:extLst>
              <a:ext uri="{28A0092B-C50C-407E-A947-70E740481C1C}">
                <a14:useLocalDpi xmlns:a14="http://schemas.microsoft.com/office/drawing/2010/main" val="0"/>
              </a:ext>
            </a:extLst>
          </a:blip>
          <a:srcRect l="38051"/>
          <a:stretch/>
        </p:blipFill>
        <p:spPr>
          <a:xfrm>
            <a:off x="6512748" y="1322115"/>
            <a:ext cx="5066803" cy="3573332"/>
          </a:xfrm>
          <a:prstGeom prst="rect">
            <a:avLst/>
          </a:prstGeom>
          <a:ln w="28575">
            <a:solidFill>
              <a:schemeClr val="accent1">
                <a:lumMod val="75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1760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F6453-C1F5-590E-B8A6-49305EB6C30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945CDB0-93EE-8633-AEC2-5BDC5C79FE3D}"/>
              </a:ext>
            </a:extLst>
          </p:cNvPr>
          <p:cNvSpPr txBox="1"/>
          <p:nvPr/>
        </p:nvSpPr>
        <p:spPr>
          <a:xfrm>
            <a:off x="390378" y="300670"/>
            <a:ext cx="2845191" cy="646331"/>
          </a:xfrm>
          <a:prstGeom prst="rect">
            <a:avLst/>
          </a:prstGeom>
          <a:noFill/>
        </p:spPr>
        <p:txBody>
          <a:bodyPr wrap="square">
            <a:spAutoFit/>
          </a:bodyPr>
          <a:lstStyle/>
          <a:p>
            <a:pPr marL="228600" rtl="0">
              <a:spcBef>
                <a:spcPts val="2400"/>
              </a:spcBef>
              <a:spcAft>
                <a:spcPts val="600"/>
              </a:spcAft>
            </a:pPr>
            <a:r>
              <a:rPr lang="en-US" sz="3600" b="1" i="0" u="none" strike="noStrike" dirty="0">
                <a:solidFill>
                  <a:schemeClr val="accent1">
                    <a:lumMod val="75000"/>
                  </a:schemeClr>
                </a:solidFill>
                <a:effectLst/>
                <a:latin typeface="Georgia" panose="02040502050405020303" pitchFamily="18" charset="0"/>
              </a:rPr>
              <a:t>Effect</a:t>
            </a:r>
            <a:endParaRPr lang="en-US" sz="3600" b="1" dirty="0">
              <a:solidFill>
                <a:schemeClr val="accent1">
                  <a:lumMod val="75000"/>
                </a:schemeClr>
              </a:solidFill>
              <a:effectLst/>
              <a:latin typeface="Georgia" panose="02040502050405020303" pitchFamily="18" charset="0"/>
            </a:endParaRPr>
          </a:p>
        </p:txBody>
      </p:sp>
      <p:sp>
        <p:nvSpPr>
          <p:cNvPr id="7" name="TextBox 6">
            <a:extLst>
              <a:ext uri="{FF2B5EF4-FFF2-40B4-BE49-F238E27FC236}">
                <a16:creationId xmlns:a16="http://schemas.microsoft.com/office/drawing/2014/main" id="{C30EB8B0-32AC-CC57-1537-A5A9AEDF213C}"/>
              </a:ext>
            </a:extLst>
          </p:cNvPr>
          <p:cNvSpPr txBox="1"/>
          <p:nvPr/>
        </p:nvSpPr>
        <p:spPr>
          <a:xfrm>
            <a:off x="390378" y="2367170"/>
            <a:ext cx="5651110" cy="923330"/>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The company's ability to meet customer demand is compromised, allowing competitors to take advantage of the gaps in supply.</a:t>
            </a:r>
            <a:endParaRPr lang="en-US" dirty="0"/>
          </a:p>
        </p:txBody>
      </p:sp>
      <p:sp>
        <p:nvSpPr>
          <p:cNvPr id="9" name="TextBox 8">
            <a:extLst>
              <a:ext uri="{FF2B5EF4-FFF2-40B4-BE49-F238E27FC236}">
                <a16:creationId xmlns:a16="http://schemas.microsoft.com/office/drawing/2014/main" id="{3214852E-CD51-8D55-3605-7E7D4016303C}"/>
              </a:ext>
            </a:extLst>
          </p:cNvPr>
          <p:cNvSpPr txBox="1"/>
          <p:nvPr/>
        </p:nvSpPr>
        <p:spPr>
          <a:xfrm>
            <a:off x="390378" y="3790338"/>
            <a:ext cx="5811709" cy="923330"/>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Financial strain is also building due to the high costs of imports and the need for upfront payments in U.S. dollars, reducing profitability.</a:t>
            </a:r>
            <a:endParaRPr lang="en-US" dirty="0"/>
          </a:p>
        </p:txBody>
      </p:sp>
      <p:sp>
        <p:nvSpPr>
          <p:cNvPr id="11" name="TextBox 10">
            <a:extLst>
              <a:ext uri="{FF2B5EF4-FFF2-40B4-BE49-F238E27FC236}">
                <a16:creationId xmlns:a16="http://schemas.microsoft.com/office/drawing/2014/main" id="{45AD4EEA-C3F7-3AD4-65C9-1E92758C38FC}"/>
              </a:ext>
            </a:extLst>
          </p:cNvPr>
          <p:cNvSpPr txBox="1"/>
          <p:nvPr/>
        </p:nvSpPr>
        <p:spPr>
          <a:xfrm>
            <a:off x="390378" y="5157568"/>
            <a:ext cx="5811712" cy="1200329"/>
          </a:xfrm>
          <a:prstGeom prst="rect">
            <a:avLst/>
          </a:prstGeom>
          <a:noFill/>
        </p:spPr>
        <p:txBody>
          <a:bodyPr wrap="square">
            <a:spAutoFit/>
          </a:bodyPr>
          <a:lstStyle/>
          <a:p>
            <a:r>
              <a:rPr lang="en-US" sz="1800" b="0" i="0" u="none" strike="noStrike" dirty="0">
                <a:solidFill>
                  <a:srgbClr val="000000"/>
                </a:solidFill>
                <a:effectLst/>
                <a:latin typeface="Century" panose="02040604050505020304" pitchFamily="18" charset="0"/>
              </a:rPr>
              <a:t>If these issues persist, the company could lose significant market share, and long-standing customer loyalty may diminish as customers shift to more reliable brands.</a:t>
            </a:r>
          </a:p>
        </p:txBody>
      </p:sp>
      <p:sp>
        <p:nvSpPr>
          <p:cNvPr id="13" name="TextBox 12">
            <a:extLst>
              <a:ext uri="{FF2B5EF4-FFF2-40B4-BE49-F238E27FC236}">
                <a16:creationId xmlns:a16="http://schemas.microsoft.com/office/drawing/2014/main" id="{3C142626-A050-A7C9-4E96-F35D7970CC0D}"/>
              </a:ext>
            </a:extLst>
          </p:cNvPr>
          <p:cNvSpPr txBox="1"/>
          <p:nvPr/>
        </p:nvSpPr>
        <p:spPr>
          <a:xfrm>
            <a:off x="186397" y="1238133"/>
            <a:ext cx="5909599" cy="646331"/>
          </a:xfrm>
          <a:prstGeom prst="rect">
            <a:avLst/>
          </a:prstGeom>
          <a:noFill/>
        </p:spPr>
        <p:txBody>
          <a:bodyPr wrap="square">
            <a:spAutoFit/>
          </a:bodyPr>
          <a:lstStyle/>
          <a:p>
            <a:pPr marL="228600">
              <a:spcBef>
                <a:spcPts val="1200"/>
              </a:spcBef>
              <a:spcAft>
                <a:spcPts val="600"/>
              </a:spcAft>
            </a:pPr>
            <a:r>
              <a:rPr lang="en-US" dirty="0">
                <a:solidFill>
                  <a:srgbClr val="000000"/>
                </a:solidFill>
                <a:latin typeface="Century" panose="02040604050505020304" pitchFamily="18" charset="0"/>
              </a:rPr>
              <a:t>The company’s credibility is being damaged as stock shortages continue.</a:t>
            </a:r>
            <a:endParaRPr lang="en-US" dirty="0">
              <a:effectLst/>
            </a:endParaRPr>
          </a:p>
        </p:txBody>
      </p:sp>
      <p:cxnSp>
        <p:nvCxnSpPr>
          <p:cNvPr id="15" name="Straight Connector 14">
            <a:extLst>
              <a:ext uri="{FF2B5EF4-FFF2-40B4-BE49-F238E27FC236}">
                <a16:creationId xmlns:a16="http://schemas.microsoft.com/office/drawing/2014/main" id="{90D32D63-0AEA-A130-774E-C7A4131F0542}"/>
              </a:ext>
            </a:extLst>
          </p:cNvPr>
          <p:cNvCxnSpPr/>
          <p:nvPr/>
        </p:nvCxnSpPr>
        <p:spPr>
          <a:xfrm>
            <a:off x="28136" y="2161463"/>
            <a:ext cx="0" cy="469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4263C3-2D61-ED53-FEFD-A9CA137E1E92}"/>
              </a:ext>
            </a:extLst>
          </p:cNvPr>
          <p:cNvCxnSpPr>
            <a:cxnSpLocks/>
          </p:cNvCxnSpPr>
          <p:nvPr/>
        </p:nvCxnSpPr>
        <p:spPr>
          <a:xfrm>
            <a:off x="87921" y="3443068"/>
            <a:ext cx="0" cy="34290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1A050D7-11D0-02BA-7B19-2AC638D2ECB5}"/>
              </a:ext>
            </a:extLst>
          </p:cNvPr>
          <p:cNvSpPr/>
          <p:nvPr/>
        </p:nvSpPr>
        <p:spPr>
          <a:xfrm>
            <a:off x="8956433" y="174060"/>
            <a:ext cx="3005794" cy="2546252"/>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3" name="Picture 2">
            <a:extLst>
              <a:ext uri="{FF2B5EF4-FFF2-40B4-BE49-F238E27FC236}">
                <a16:creationId xmlns:a16="http://schemas.microsoft.com/office/drawing/2014/main" id="{A716790A-5B52-DD96-EF9A-B72D3F719E4C}"/>
              </a:ext>
            </a:extLst>
          </p:cNvPr>
          <p:cNvPicPr>
            <a:picLocks noChangeAspect="1"/>
          </p:cNvPicPr>
          <p:nvPr/>
        </p:nvPicPr>
        <p:blipFill>
          <a:blip r:embed="rId2">
            <a:extLst>
              <a:ext uri="{28A0092B-C50C-407E-A947-70E740481C1C}">
                <a14:useLocalDpi xmlns:a14="http://schemas.microsoft.com/office/drawing/2010/main" val="0"/>
              </a:ext>
            </a:extLst>
          </a:blip>
          <a:srcRect l="47218"/>
          <a:stretch/>
        </p:blipFill>
        <p:spPr>
          <a:xfrm>
            <a:off x="7079667" y="924994"/>
            <a:ext cx="4427589" cy="4696537"/>
          </a:xfrm>
          <a:prstGeom prst="rect">
            <a:avLst/>
          </a:prstGeom>
          <a:ln w="28575">
            <a:solidFill>
              <a:schemeClr val="accent1">
                <a:lumMod val="75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97443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284</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Century</vt:lpstr>
      <vt:lpstr>Georgia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SME 10</dc:creator>
  <cp:lastModifiedBy>SME 10</cp:lastModifiedBy>
  <cp:revision>1</cp:revision>
  <dcterms:created xsi:type="dcterms:W3CDTF">2024-10-25T19:18:06Z</dcterms:created>
  <dcterms:modified xsi:type="dcterms:W3CDTF">2024-10-25T19:24:08Z</dcterms:modified>
</cp:coreProperties>
</file>