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57" r:id="rId3"/>
    <p:sldId id="261" r:id="rId4"/>
    <p:sldId id="262" r:id="rId5"/>
    <p:sldId id="294" r:id="rId6"/>
    <p:sldId id="295" r:id="rId7"/>
    <p:sldId id="296" r:id="rId8"/>
    <p:sldId id="297" r:id="rId9"/>
    <p:sldId id="299" r:id="rId10"/>
    <p:sldId id="301" r:id="rId11"/>
    <p:sldId id="300" r:id="rId12"/>
    <p:sldId id="302" r:id="rId13"/>
    <p:sldId id="303" r:id="rId14"/>
    <p:sldId id="304" r:id="rId15"/>
    <p:sldId id="306" r:id="rId16"/>
    <p:sldId id="305" r:id="rId17"/>
    <p:sldId id="307" r:id="rId18"/>
    <p:sldId id="308" r:id="rId19"/>
    <p:sldId id="293" r:id="rId20"/>
    <p:sldId id="309" r:id="rId21"/>
  </p:sldIdLst>
  <p:sldSz cx="9144000" cy="5143500" type="screen16x9"/>
  <p:notesSz cx="6858000" cy="9144000"/>
  <p:embeddedFontLst>
    <p:embeddedFont>
      <p:font typeface="DM Sans" panose="020B0604020202020204" charset="0"/>
      <p:regular r:id="rId23"/>
      <p:bold r:id="rId24"/>
      <p:italic r:id="rId25"/>
      <p:boldItalic r:id="rId26"/>
    </p:embeddedFont>
    <p:embeddedFont>
      <p:font typeface="Viga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372D0D-6004-4E92-BCC4-3A382D1EEDF2}">
  <a:tblStyle styleId="{D5372D0D-6004-4E92-BCC4-3A382D1EED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365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46282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239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801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68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773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142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223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685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118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696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916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g6bf9e59999_3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7" name="Google Shape;3937;g6bf9e59999_3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8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485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g6bf9e59999_3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7" name="Google Shape;3937;g6bf9e59999_3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20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32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2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858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366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177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89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83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1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9716781_Study_on_Phishing_Attack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rontiersin.org/articles/10.3389/fcomp.2021.563060/ful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380408" y="527325"/>
            <a:ext cx="4070172" cy="2991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>
                <a:solidFill>
                  <a:schemeClr val="lt2"/>
                </a:solidFill>
              </a:rPr>
              <a:t>Phishing attacks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</a:rPr>
              <a:t>B</a:t>
            </a:r>
            <a:r>
              <a:rPr lang="en" dirty="0" smtClean="0">
                <a:solidFill>
                  <a:schemeClr val="lt2"/>
                </a:solidFill>
              </a:rPr>
              <a:t>y : Yara Ahmed swaisa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93891" y="-5799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Phishing </a:t>
            </a:r>
            <a:r>
              <a:rPr lang="en-US" dirty="0" smtClean="0"/>
              <a:t>Websites: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144" y="1255776"/>
            <a:ext cx="7993731" cy="33416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Phishing sites often use domain names similar to legitimate sites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Look for the padlock icon and "https://" - this indicates a secure connection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Carefully inspect the website for signs of forgery like missing logos</a:t>
            </a:r>
          </a:p>
        </p:txBody>
      </p:sp>
    </p:spTree>
    <p:extLst>
      <p:ext uri="{BB962C8B-B14F-4D97-AF65-F5344CB8AC3E}">
        <p14:creationId xmlns:p14="http://schemas.microsoft.com/office/powerpoint/2010/main" val="132124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654000" y="1450758"/>
            <a:ext cx="3986527" cy="167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Social Engineering Tactics</a:t>
            </a:r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pic>
        <p:nvPicPr>
          <p:cNvPr id="5122" name="Picture 2" descr="What is Social Engineering? | Defin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503" y="1274069"/>
            <a:ext cx="4578725" cy="32125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4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Social Engineering </a:t>
            </a:r>
            <a:r>
              <a:rPr lang="en-US" dirty="0" smtClean="0"/>
              <a:t>Tactics: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144" y="1255776"/>
            <a:ext cx="7993731" cy="33416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Beware of unsolicited requests for personal information or login credentials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Don't accept friend requests or messages from strangers on social media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Be cautious of urgent pleas to send money or gift cards</a:t>
            </a:r>
          </a:p>
        </p:txBody>
      </p:sp>
    </p:spTree>
    <p:extLst>
      <p:ext uri="{BB962C8B-B14F-4D97-AF65-F5344CB8AC3E}">
        <p14:creationId xmlns:p14="http://schemas.microsoft.com/office/powerpoint/2010/main" val="23278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654000" y="1450758"/>
            <a:ext cx="3986527" cy="167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/>
              <a:t>Best Practices to Avoid Phishing</a:t>
            </a:r>
            <a:endParaRPr lang="en-US" sz="2400" dirty="0"/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9908" r="1347"/>
          <a:stretch/>
        </p:blipFill>
        <p:spPr>
          <a:xfrm>
            <a:off x="4230624" y="2474976"/>
            <a:ext cx="4632960" cy="23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Best Practices to Avoid </a:t>
            </a:r>
            <a:r>
              <a:rPr lang="en-US" dirty="0" smtClean="0"/>
              <a:t>Phishing: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144" y="1048512"/>
            <a:ext cx="8534400" cy="38526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Never click links or open attachments in emails from unknown senders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Verify the source of any request for sensitive </a:t>
            </a:r>
            <a:r>
              <a:rPr lang="en-US" sz="2000" dirty="0" smtClean="0"/>
              <a:t>information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Use strong, unique passwords and enable two-factor authentication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Keep software and antivirus protection up-to-date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Be skeptical and trust your instincts if something seems suspicious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86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654000" y="1450758"/>
            <a:ext cx="3986527" cy="167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Reporting and Responding to </a:t>
            </a:r>
            <a:r>
              <a:rPr lang="en-US" sz="2400" dirty="0" smtClean="0"/>
              <a:t>Phishing</a:t>
            </a:r>
            <a:endParaRPr lang="en-US" sz="2400" dirty="0"/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pic>
        <p:nvPicPr>
          <p:cNvPr id="7172" name="Picture 4" descr="Phishing attacks: defending your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852" y="1450758"/>
            <a:ext cx="4015411" cy="27559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Reporting and Responding to </a:t>
            </a:r>
            <a:r>
              <a:rPr lang="en-US" dirty="0"/>
              <a:t>Phishin</a:t>
            </a:r>
            <a:r>
              <a:rPr lang="en-US" dirty="0"/>
              <a:t>g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144" y="1048512"/>
            <a:ext cx="8534400" cy="3852672"/>
          </a:xfrm>
        </p:spPr>
        <p:txBody>
          <a:bodyPr/>
          <a:lstStyle/>
          <a:p>
            <a:r>
              <a:rPr lang="en-US" sz="2000" dirty="0"/>
              <a:t>Reporting Phishing Attempts</a:t>
            </a:r>
          </a:p>
          <a:p>
            <a:pPr lvl="1"/>
            <a:r>
              <a:rPr lang="en-US" sz="2000" dirty="0"/>
              <a:t>Report any suspected phishing to your organization's IT department</a:t>
            </a:r>
          </a:p>
          <a:p>
            <a:pPr lvl="1"/>
            <a:r>
              <a:rPr lang="en-US" sz="2000" dirty="0"/>
              <a:t>Do not respond to or engage with phishing messages</a:t>
            </a:r>
          </a:p>
          <a:p>
            <a:r>
              <a:rPr lang="en-US" sz="2000" dirty="0" smtClean="0"/>
              <a:t>Responding </a:t>
            </a:r>
            <a:r>
              <a:rPr lang="en-US" sz="2000" dirty="0"/>
              <a:t>to a Phishing Compromise</a:t>
            </a:r>
          </a:p>
          <a:p>
            <a:pPr lvl="1"/>
            <a:r>
              <a:rPr lang="en-US" sz="2000" dirty="0"/>
              <a:t>If you've provided sensitive information, take steps to secure your accounts</a:t>
            </a:r>
          </a:p>
          <a:p>
            <a:pPr lvl="1"/>
            <a:r>
              <a:rPr lang="en-US" sz="2000" dirty="0"/>
              <a:t>Monitor your accounts and financial statements for any suspicious </a:t>
            </a:r>
            <a:r>
              <a:rPr lang="en-US" sz="2000" dirty="0" smtClean="0"/>
              <a:t>activity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00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654000" y="1450758"/>
            <a:ext cx="3986527" cy="167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The Business Impact of Phishing</a:t>
            </a:r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pic>
        <p:nvPicPr>
          <p:cNvPr id="9218" name="Picture 2" descr="4 phishing trends observed in Q1 2022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27" y="1450758"/>
            <a:ext cx="4111933" cy="23103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5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Business Impact of </a:t>
            </a:r>
            <a:r>
              <a:rPr lang="en-US" dirty="0" smtClean="0"/>
              <a:t>Phishing: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144" y="1048512"/>
            <a:ext cx="8534400" cy="385267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Financial losses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Reputational damage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Productivity impacts</a:t>
            </a:r>
          </a:p>
        </p:txBody>
      </p:sp>
    </p:spTree>
    <p:extLst>
      <p:ext uri="{BB962C8B-B14F-4D97-AF65-F5344CB8AC3E}">
        <p14:creationId xmlns:p14="http://schemas.microsoft.com/office/powerpoint/2010/main" val="31222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p66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6933976" cy="2382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accent1"/>
                </a:solidFill>
                <a:hlinkClick r:id="rId3"/>
              </a:rPr>
              <a:t>www.researchgate.net/publication/329716781_Study_on_Phishing_Attacks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lvl="0" indent="-342900"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www.frontiersin.org/articles/10.3389/fcomp.2021.563060/full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lvl="0" indent="-342900"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https://ieeexplore.ieee.org/document/9396693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40" name="Google Shape;3940;p66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4"/>
            <a:ext cx="7622430" cy="3551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Identifying and Preventing Phishing </a:t>
            </a:r>
            <a:r>
              <a:rPr lang="en-US" dirty="0" smtClean="0"/>
              <a:t>Attacks</a:t>
            </a: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The Phishing </a:t>
            </a:r>
            <a:r>
              <a:rPr lang="en-US" dirty="0" smtClean="0"/>
              <a:t>Lifecycle</a:t>
            </a: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Recognizing Phishing Emails</a:t>
            </a:r>
          </a:p>
          <a:p>
            <a:pPr marL="228600" lvl="0" indent="-2286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Phishing </a:t>
            </a:r>
            <a:r>
              <a:rPr lang="en-US" dirty="0" smtClean="0"/>
              <a:t>Websites</a:t>
            </a:r>
          </a:p>
          <a:p>
            <a:pPr marL="228600" lvl="0" indent="-2286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Social Engineering </a:t>
            </a:r>
            <a:r>
              <a:rPr lang="en-US" dirty="0" smtClean="0"/>
              <a:t>Tactics</a:t>
            </a:r>
          </a:p>
          <a:p>
            <a:pPr marL="228600" lvl="0" indent="-2286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Best Practices to Avoid </a:t>
            </a:r>
            <a:r>
              <a:rPr lang="en-US" dirty="0" smtClean="0"/>
              <a:t>Phishing</a:t>
            </a:r>
          </a:p>
          <a:p>
            <a:pPr marL="228600" lvl="0" indent="-2286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Reporting and Responding to </a:t>
            </a:r>
            <a:r>
              <a:rPr lang="en-US" dirty="0" smtClean="0"/>
              <a:t>Phishing</a:t>
            </a:r>
          </a:p>
          <a:p>
            <a:pPr marL="228600" lvl="0" indent="-2286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The Business Impact of </a:t>
            </a:r>
            <a:r>
              <a:rPr lang="en-US" dirty="0" smtClean="0"/>
              <a:t>Phishing</a:t>
            </a:r>
          </a:p>
          <a:p>
            <a:pPr marL="228600" lvl="0" indent="-228600">
              <a:spcAft>
                <a:spcPts val="1600"/>
              </a:spcAft>
              <a:buFont typeface="+mj-lt"/>
              <a:buAutoNum type="arabicPeriod"/>
            </a:pPr>
            <a:r>
              <a:rPr lang="en-US" dirty="0" smtClean="0"/>
              <a:t>Resources</a:t>
            </a:r>
          </a:p>
          <a:p>
            <a:pPr marL="228600" lvl="0" indent="-228600">
              <a:spcAft>
                <a:spcPts val="1600"/>
              </a:spcAft>
              <a:buFont typeface="+mj-lt"/>
              <a:buAutoNum type="arabicPeriod"/>
            </a:pPr>
            <a:endParaRPr lang="en-US" dirty="0" smtClean="0"/>
          </a:p>
          <a:p>
            <a:pPr marL="228600" lvl="0" indent="-228600">
              <a:spcAft>
                <a:spcPts val="1600"/>
              </a:spcAft>
              <a:buFont typeface="+mj-lt"/>
              <a:buAutoNum type="arabicPeriod"/>
            </a:pPr>
            <a:endParaRPr lang="en-US" dirty="0" smtClean="0"/>
          </a:p>
          <a:p>
            <a:pPr marL="228600" lvl="0" indent="-2286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</a:t>
            </a:r>
            <a:r>
              <a:rPr lang="en" dirty="0" smtClean="0"/>
              <a:t>PRESENTATION: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5813" y="1507743"/>
            <a:ext cx="4559100" cy="1671900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654000" y="1450758"/>
            <a:ext cx="3986527" cy="167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Identifying and Preventing Phishing Attacks</a:t>
            </a:r>
            <a:endParaRPr lang="en-US" sz="2400" dirty="0"/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026" name="Picture 2" descr="Phishing Scams: How to Identify and Av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642" y="1585024"/>
            <a:ext cx="3603298" cy="20268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Phishing?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144" y="1255776"/>
            <a:ext cx="7993731" cy="33416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Definition: Phishing is a type of social engineering attack where cybercriminals try to trick you into revealing sensitive information or performing an action that compromises your security.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is typically done through deceptive emails, websites, or social media messages.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654000" y="1450758"/>
            <a:ext cx="3986527" cy="167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The Phishing Lifecycle</a:t>
            </a:r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3" name="AutoShape 4" descr="Phishing attack life cycle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PDF] Phishing Attacks: Detection And Prevention | Semantic Scho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735" y="1450758"/>
            <a:ext cx="3870479" cy="269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6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The Phishing </a:t>
            </a:r>
            <a:r>
              <a:rPr lang="en-US" dirty="0" smtClean="0"/>
              <a:t>Lifecycle: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144" y="1255776"/>
            <a:ext cx="7993731" cy="3341649"/>
          </a:xfrm>
        </p:spPr>
        <p:txBody>
          <a:bodyPr/>
          <a:lstStyle/>
          <a:p>
            <a:pPr marL="5969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Attacker creates a phishing message or </a:t>
            </a:r>
            <a:r>
              <a:rPr lang="en-US" sz="2000" dirty="0" smtClean="0"/>
              <a:t>website.</a:t>
            </a:r>
            <a:endParaRPr lang="en-US" sz="2000" dirty="0"/>
          </a:p>
          <a:p>
            <a:pPr marL="5969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Victim receives the phishing </a:t>
            </a:r>
            <a:r>
              <a:rPr lang="en-US" sz="2000" dirty="0" smtClean="0"/>
              <a:t>attempt.</a:t>
            </a:r>
            <a:endParaRPr lang="en-US" sz="2000" dirty="0"/>
          </a:p>
          <a:p>
            <a:pPr marL="5969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Victim is fooled into providing sensitive data or downloading </a:t>
            </a:r>
            <a:r>
              <a:rPr lang="en-US" sz="2000" dirty="0" smtClean="0"/>
              <a:t>malware.</a:t>
            </a:r>
            <a:endParaRPr lang="en-US" sz="2000" dirty="0"/>
          </a:p>
          <a:p>
            <a:pPr marL="5969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Attacker can then steal the victim's identity, money, or access other </a:t>
            </a:r>
            <a:r>
              <a:rPr lang="en-US" sz="2000" dirty="0" smtClean="0"/>
              <a:t>accounts.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28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654000" y="1450758"/>
            <a:ext cx="3986527" cy="167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Recognizing Phishing Emails</a:t>
            </a:r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pic>
        <p:nvPicPr>
          <p:cNvPr id="3078" name="Picture 6" descr="Avoid Phishing Scam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27" y="1016696"/>
            <a:ext cx="3729653" cy="35674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Recognizing Phishing </a:t>
            </a:r>
            <a:r>
              <a:rPr lang="en-US" dirty="0" smtClean="0"/>
              <a:t>Emails: 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144" y="1255776"/>
            <a:ext cx="7993731" cy="33416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Inspect the sender's email address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Look for misspellings or unusual domains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Beware of generic greetings like "Dear </a:t>
            </a:r>
            <a:r>
              <a:rPr lang="en-US" sz="2000" dirty="0" smtClean="0"/>
              <a:t>customer“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Check for urgent or threatening language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Look for poor grammar, spelling, and formatting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Hover over links to see the actual URL before clicking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61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654000" y="1450758"/>
            <a:ext cx="3986527" cy="167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Phishing Websites</a:t>
            </a:r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pic>
        <p:nvPicPr>
          <p:cNvPr id="4098" name="Picture 2" descr="What is a Phishing Website? | How Can I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27" y="911210"/>
            <a:ext cx="3274060" cy="32740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01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429</Words>
  <Application>Microsoft Office PowerPoint</Application>
  <PresentationFormat>On-screen Show (16:9)</PresentationFormat>
  <Paragraphs>74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DM Sans</vt:lpstr>
      <vt:lpstr>Arial</vt:lpstr>
      <vt:lpstr>Viga</vt:lpstr>
      <vt:lpstr>Cyber Security Business Plan</vt:lpstr>
      <vt:lpstr>Phishing attacks</vt:lpstr>
      <vt:lpstr>CONTENTS OF THIS PRESENTATION:</vt:lpstr>
      <vt:lpstr>Identifying and Preventing Phishing Attacks</vt:lpstr>
      <vt:lpstr>What is Phishing?</vt:lpstr>
      <vt:lpstr>The Phishing Lifecycle</vt:lpstr>
      <vt:lpstr>The Phishing Lifecycle:</vt:lpstr>
      <vt:lpstr>Recognizing Phishing Emails</vt:lpstr>
      <vt:lpstr>Recognizing Phishing Emails: </vt:lpstr>
      <vt:lpstr>Phishing Websites</vt:lpstr>
      <vt:lpstr>Phishing Websites:</vt:lpstr>
      <vt:lpstr>Social Engineering Tactics</vt:lpstr>
      <vt:lpstr>Social Engineering Tactics:</vt:lpstr>
      <vt:lpstr>Best Practices to Avoid Phishing</vt:lpstr>
      <vt:lpstr>Best Practices to Avoid Phishing:</vt:lpstr>
      <vt:lpstr>Reporting and Responding to Phishing</vt:lpstr>
      <vt:lpstr>Reporting and Responding to Phishing:</vt:lpstr>
      <vt:lpstr>The Business Impact of Phishing</vt:lpstr>
      <vt:lpstr>The Business Impact of Phishing:</vt:lpstr>
      <vt:lpstr>RESOURCES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attacks</dc:title>
  <dc:creator>Yara Swaisa</dc:creator>
  <cp:lastModifiedBy>yaraswaisa@gmail.com</cp:lastModifiedBy>
  <cp:revision>8</cp:revision>
  <dcterms:modified xsi:type="dcterms:W3CDTF">2024-06-23T13:09:31Z</dcterms:modified>
</cp:coreProperties>
</file>