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6.xml" ContentType="application/vnd.openxmlformats-officedocument.drawingml.chart+xml"/>
  <Override PartName="/ppt/drawings/drawing1.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9.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0.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Override PartName="/ppt/charts/style6.xml" ContentType="application/vnd.ms-office.chartstyle+xml"/>
  <Override PartName="/ppt/charts/colors6.xml" ContentType="application/vnd.ms-office.chartcolorstyle+xml"/>
  <Override PartName="/ppt/charts/style7.xml" ContentType="application/vnd.ms-office.chartstyle+xml"/>
  <Override PartName="/ppt/charts/colors7.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 id="2147483678" r:id="rId3"/>
  </p:sldMasterIdLst>
  <p:notesMasterIdLst>
    <p:notesMasterId r:id="rId29"/>
  </p:notesMasterIdLst>
  <p:sldIdLst>
    <p:sldId id="256" r:id="rId4"/>
    <p:sldId id="328" r:id="rId5"/>
    <p:sldId id="331" r:id="rId6"/>
    <p:sldId id="259" r:id="rId7"/>
    <p:sldId id="304" r:id="rId8"/>
    <p:sldId id="306" r:id="rId9"/>
    <p:sldId id="307" r:id="rId10"/>
    <p:sldId id="305" r:id="rId11"/>
    <p:sldId id="308" r:id="rId12"/>
    <p:sldId id="309" r:id="rId13"/>
    <p:sldId id="310" r:id="rId14"/>
    <p:sldId id="312" r:id="rId15"/>
    <p:sldId id="314" r:id="rId16"/>
    <p:sldId id="319" r:id="rId17"/>
    <p:sldId id="324" r:id="rId18"/>
    <p:sldId id="329" r:id="rId19"/>
    <p:sldId id="321" r:id="rId20"/>
    <p:sldId id="320" r:id="rId21"/>
    <p:sldId id="322" r:id="rId22"/>
    <p:sldId id="330" r:id="rId23"/>
    <p:sldId id="315" r:id="rId24"/>
    <p:sldId id="316" r:id="rId25"/>
    <p:sldId id="317" r:id="rId26"/>
    <p:sldId id="318" r:id="rId27"/>
    <p:sldId id="285" r:id="rId28"/>
  </p:sldIdLst>
  <p:sldSz cx="9144000" cy="5143500" type="screen16x9"/>
  <p:notesSz cx="6858000" cy="9144000"/>
  <p:embeddedFontLst>
    <p:embeddedFont>
      <p:font typeface="Proxima Nova Semibold" charset="0"/>
      <p:regular r:id="rId30"/>
      <p:bold r:id="rId31"/>
      <p:boldItalic r:id="rId32"/>
    </p:embeddedFont>
    <p:embeddedFont>
      <p:font typeface="Roboto" pitchFamily="2" charset="0"/>
      <p:regular r:id="rId33"/>
      <p:bold r:id="rId34"/>
      <p:italic r:id="rId35"/>
      <p:boldItalic r:id="rId36"/>
    </p:embeddedFont>
    <p:embeddedFont>
      <p:font typeface="Proxima Nova" charset="0"/>
      <p:regular r:id="rId37"/>
      <p:bold r:id="rId38"/>
      <p:italic r:id="rId39"/>
      <p:boldItalic r:id="rId40"/>
    </p:embeddedFont>
    <p:embeddedFont>
      <p:font typeface="Roboto Medium" pitchFamily="2" charset="0"/>
      <p:regular r:id="rId41"/>
      <p:italic r:id="rId42"/>
    </p:embeddedFont>
    <p:embeddedFont>
      <p:font typeface="Arvo"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97A7"/>
    <a:srgbClr val="008080"/>
    <a:srgbClr val="0168A7"/>
    <a:srgbClr val="0098A8"/>
    <a:srgbClr val="008000"/>
    <a:srgbClr val="336600"/>
    <a:srgbClr val="339933"/>
    <a:srgbClr val="0099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7CC91C92-79A9-4451-9DAA-EC776BE4CD75}">
  <a:tblStyle styleId="{7CC91C92-79A9-4451-9DAA-EC776BE4CD7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45" autoAdjust="0"/>
  </p:normalViewPr>
  <p:slideViewPr>
    <p:cSldViewPr snapToGrid="0">
      <p:cViewPr>
        <p:scale>
          <a:sx n="121" d="100"/>
          <a:sy n="121" d="100"/>
        </p:scale>
        <p:origin x="-346" y="-5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tonecoper\Downloads\drive-download-20220130T161604Z-001\general_data.xlsx" TargetMode="External"/></Relationships>
</file>

<file path=ppt/charts/_rels/chart10.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package" Target="../embeddings/_________Microsoft_Excel3.xlsx"/></Relationships>
</file>

<file path=ppt/charts/_rels/chart2.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_________Microsoft_Excel1.xlsx"/></Relationships>
</file>

<file path=ppt/charts/_rels/chart3.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Omar\Desktop\project%20%20general_data%20(2).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Omar\Downloads\general_data%20(3).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Omar\Downloads\general_data%20(3).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tonecoper\Downloads\hawaida\general_data2.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D:\ITI\Projects\general_data.xlsx" TargetMode="External"/></Relationships>
</file>

<file path=ppt/charts/_rels/chart8.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D:\ITI\Projects\general_data.xlsx" TargetMode="External"/></Relationships>
</file>

<file path=ppt/charts/_rels/chart9.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package" Target="../embeddings/________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Distance Level </a:t>
            </a:r>
          </a:p>
        </c:rich>
      </c:tx>
      <c:layout/>
      <c:overlay val="0"/>
      <c:spPr>
        <a:solidFill>
          <a:sysClr val="window" lastClr="FFFFFF"/>
        </a:solidFill>
      </c:spPr>
    </c:title>
    <c:autoTitleDeleted val="0"/>
    <c:view3D>
      <c:rotX val="15"/>
      <c:rotY val="20"/>
      <c:rAngAx val="1"/>
    </c:view3D>
    <c:floor>
      <c:thickness val="0"/>
    </c:floor>
    <c:sideWall>
      <c:thickness val="0"/>
    </c:sideWall>
    <c:backWall>
      <c:thickness val="0"/>
    </c:backWall>
    <c:plotArea>
      <c:layout>
        <c:manualLayout>
          <c:layoutTarget val="inner"/>
          <c:xMode val="edge"/>
          <c:yMode val="edge"/>
          <c:x val="7.3892069957154388E-2"/>
          <c:y val="0.15506442376521118"/>
          <c:w val="0.90986937084591613"/>
          <c:h val="0.70508620957953383"/>
        </c:manualLayout>
      </c:layout>
      <c:bar3DChart>
        <c:barDir val="col"/>
        <c:grouping val="clustered"/>
        <c:varyColors val="0"/>
        <c:ser>
          <c:idx val="0"/>
          <c:order val="0"/>
          <c:spPr>
            <a:solidFill>
              <a:schemeClr val="accent5">
                <a:lumMod val="75000"/>
              </a:schemeClr>
            </a:solidFill>
          </c:spPr>
          <c:invertIfNegative val="0"/>
          <c:cat>
            <c:strRef>
              <c:f>'distance '!$W$24:$W$29</c:f>
              <c:strCache>
                <c:ptCount val="6"/>
                <c:pt idx="0">
                  <c:v>Males within Low Distance</c:v>
                </c:pt>
                <c:pt idx="1">
                  <c:v>Males within Medium Distance </c:v>
                </c:pt>
                <c:pt idx="2">
                  <c:v>Males within High Distance </c:v>
                </c:pt>
                <c:pt idx="3">
                  <c:v>Females within Low Distance</c:v>
                </c:pt>
                <c:pt idx="4">
                  <c:v>Females within Medium Distance </c:v>
                </c:pt>
                <c:pt idx="5">
                  <c:v>Females within High Distance </c:v>
                </c:pt>
              </c:strCache>
            </c:strRef>
          </c:cat>
          <c:val>
            <c:numRef>
              <c:f>'distance '!$X$24:$X$29</c:f>
              <c:numCache>
                <c:formatCode>General</c:formatCode>
                <c:ptCount val="6"/>
                <c:pt idx="0">
                  <c:v>288</c:v>
                </c:pt>
                <c:pt idx="1">
                  <c:v>117</c:v>
                </c:pt>
                <c:pt idx="2">
                  <c:v>36</c:v>
                </c:pt>
                <c:pt idx="3">
                  <c:v>153</c:v>
                </c:pt>
                <c:pt idx="4">
                  <c:v>66</c:v>
                </c:pt>
                <c:pt idx="5">
                  <c:v>51</c:v>
                </c:pt>
              </c:numCache>
            </c:numRef>
          </c:val>
          <c:extLst xmlns:c16r2="http://schemas.microsoft.com/office/drawing/2015/06/chart">
            <c:ext xmlns:c16="http://schemas.microsoft.com/office/drawing/2014/chart" uri="{C3380CC4-5D6E-409C-BE32-E72D297353CC}">
              <c16:uniqueId val="{00000000-750B-4E1B-8C48-A30182F819FE}"/>
            </c:ext>
          </c:extLst>
        </c:ser>
        <c:dLbls>
          <c:showLegendKey val="0"/>
          <c:showVal val="0"/>
          <c:showCatName val="0"/>
          <c:showSerName val="0"/>
          <c:showPercent val="0"/>
          <c:showBubbleSize val="0"/>
        </c:dLbls>
        <c:gapWidth val="150"/>
        <c:shape val="box"/>
        <c:axId val="153686784"/>
        <c:axId val="153688320"/>
        <c:axId val="0"/>
      </c:bar3DChart>
      <c:catAx>
        <c:axId val="153686784"/>
        <c:scaling>
          <c:orientation val="minMax"/>
        </c:scaling>
        <c:delete val="0"/>
        <c:axPos val="b"/>
        <c:numFmt formatCode="General" sourceLinked="0"/>
        <c:majorTickMark val="none"/>
        <c:minorTickMark val="none"/>
        <c:tickLblPos val="nextTo"/>
        <c:crossAx val="153688320"/>
        <c:crosses val="autoZero"/>
        <c:auto val="1"/>
        <c:lblAlgn val="ctr"/>
        <c:lblOffset val="100"/>
        <c:noMultiLvlLbl val="0"/>
      </c:catAx>
      <c:valAx>
        <c:axId val="153688320"/>
        <c:scaling>
          <c:orientation val="minMax"/>
        </c:scaling>
        <c:delete val="0"/>
        <c:axPos val="l"/>
        <c:majorGridlines/>
        <c:numFmt formatCode="General" sourceLinked="1"/>
        <c:majorTickMark val="none"/>
        <c:minorTickMark val="none"/>
        <c:tickLblPos val="nextTo"/>
        <c:crossAx val="153686784"/>
        <c:crosses val="autoZero"/>
        <c:crossBetween val="between"/>
      </c:valAx>
      <c:dTable>
        <c:showHorzBorder val="1"/>
        <c:showVertBorder val="1"/>
        <c:showOutline val="1"/>
        <c:showKeys val="0"/>
      </c:dTable>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b="0" i="0" u="none" strike="noStrike" baseline="0" dirty="0">
                <a:effectLst/>
              </a:rPr>
              <a:t>Employees have not been promoted for more than 5 years</a:t>
            </a:r>
            <a:endParaRPr lang="en-US" dirty="0">
              <a:effectLst/>
            </a:endParaRPr>
          </a:p>
        </c:rich>
      </c:tx>
      <c:layout/>
      <c:overlay val="0"/>
      <c:spPr>
        <a:noFill/>
        <a:ln>
          <a:noFill/>
        </a:ln>
        <a:effectLst/>
      </c:spPr>
    </c:title>
    <c:autoTitleDeleted val="0"/>
    <c:plotArea>
      <c:layout/>
      <c:pieChart>
        <c:varyColors val="1"/>
        <c:ser>
          <c:idx val="0"/>
          <c:order val="0"/>
          <c:tx>
            <c:strRef>
              <c:f>Sheet1!$B$1</c:f>
              <c:strCache>
                <c:ptCount val="1"/>
                <c:pt idx="0">
                  <c:v>Sales</c:v>
                </c:pt>
              </c:strCache>
            </c:strRef>
          </c:tx>
          <c:spPr>
            <a:solidFill>
              <a:schemeClr val="accent5">
                <a:lumMod val="50000"/>
              </a:schemeClr>
            </a:solidFill>
            <a:ln>
              <a:noFill/>
            </a:ln>
          </c:spPr>
          <c:dPt>
            <c:idx val="0"/>
            <c:bubble3D val="0"/>
            <c:spPr>
              <a:solidFill>
                <a:schemeClr val="accent5">
                  <a:lumMod val="75000"/>
                </a:schemeClr>
              </a:solidFill>
              <a:ln w="19050">
                <a:noFill/>
              </a:ln>
              <a:effectLst/>
            </c:spPr>
            <c:extLst xmlns:c16r2="http://schemas.microsoft.com/office/drawing/2015/06/chart">
              <c:ext xmlns:c16="http://schemas.microsoft.com/office/drawing/2014/chart" uri="{C3380CC4-5D6E-409C-BE32-E72D297353CC}">
                <c16:uniqueId val="{00000001-AECB-4BD1-AFBF-F63694EA6BED}"/>
              </c:ext>
            </c:extLst>
          </c:dPt>
          <c:dPt>
            <c:idx val="1"/>
            <c:bubble3D val="0"/>
            <c:spPr>
              <a:solidFill>
                <a:schemeClr val="accent5">
                  <a:lumMod val="50000"/>
                </a:schemeClr>
              </a:solidFill>
              <a:ln w="19050">
                <a:noFill/>
              </a:ln>
              <a:effectLst/>
            </c:spPr>
            <c:extLst xmlns:c16r2="http://schemas.microsoft.com/office/drawing/2015/06/chart">
              <c:ext xmlns:c16="http://schemas.microsoft.com/office/drawing/2014/chart" uri="{C3380CC4-5D6E-409C-BE32-E72D297353CC}">
                <c16:uniqueId val="{00000003-AECB-4BD1-AFBF-F63694EA6BED}"/>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Sheet1!$A$2:$A$3</c:f>
              <c:strCache>
                <c:ptCount val="2"/>
                <c:pt idx="0">
                  <c:v>Reason of not promoting</c:v>
                </c:pt>
                <c:pt idx="1">
                  <c:v>Others</c:v>
                </c:pt>
              </c:strCache>
            </c:strRef>
          </c:cat>
          <c:val>
            <c:numRef>
              <c:f>Sheet1!$B$2:$B$3</c:f>
              <c:numCache>
                <c:formatCode>General</c:formatCode>
                <c:ptCount val="2"/>
                <c:pt idx="0">
                  <c:v>105</c:v>
                </c:pt>
                <c:pt idx="1">
                  <c:v>606</c:v>
                </c:pt>
              </c:numCache>
            </c:numRef>
          </c:val>
          <c:extLst xmlns:c16r2="http://schemas.microsoft.com/office/drawing/2015/06/chart">
            <c:ext xmlns:c16="http://schemas.microsoft.com/office/drawing/2014/chart" uri="{C3380CC4-5D6E-409C-BE32-E72D297353CC}">
              <c16:uniqueId val="{00000004-AECB-4BD1-AFBF-F63694EA6BE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Employees ages (50+) with attrition: Yes</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1"/>
          <c:order val="0"/>
          <c:tx>
            <c:strRef>
              <c:f>Sheet1!$C$1</c:f>
              <c:strCache>
                <c:ptCount val="1"/>
                <c:pt idx="0">
                  <c:v>Series 2</c:v>
                </c:pt>
              </c:strCache>
            </c:strRef>
          </c:tx>
          <c:spPr>
            <a:solidFill>
              <a:schemeClr val="accent5">
                <a:lumMod val="50000"/>
              </a:schemeClr>
            </a:solidFill>
            <a:ln>
              <a:noFill/>
            </a:ln>
            <a:effectLst/>
            <a:sp3d/>
          </c:spPr>
          <c:invertIfNegative val="0"/>
          <c:cat>
            <c:numRef>
              <c:f>Sheet1!$A$2:$A$8</c:f>
              <c:numCache>
                <c:formatCode>General</c:formatCode>
                <c:ptCount val="7"/>
                <c:pt idx="0">
                  <c:v>50</c:v>
                </c:pt>
                <c:pt idx="1">
                  <c:v>51</c:v>
                </c:pt>
                <c:pt idx="2">
                  <c:v>52</c:v>
                </c:pt>
                <c:pt idx="3">
                  <c:v>53</c:v>
                </c:pt>
                <c:pt idx="4">
                  <c:v>55</c:v>
                </c:pt>
                <c:pt idx="5">
                  <c:v>56</c:v>
                </c:pt>
                <c:pt idx="6">
                  <c:v>58</c:v>
                </c:pt>
              </c:numCache>
            </c:numRef>
          </c:cat>
          <c:val>
            <c:numRef>
              <c:f>Sheet1!$C$2:$C$8</c:f>
              <c:numCache>
                <c:formatCode>General</c:formatCode>
                <c:ptCount val="7"/>
                <c:pt idx="0">
                  <c:v>15</c:v>
                </c:pt>
                <c:pt idx="1">
                  <c:v>6</c:v>
                </c:pt>
                <c:pt idx="2">
                  <c:v>9</c:v>
                </c:pt>
                <c:pt idx="3">
                  <c:v>6</c:v>
                </c:pt>
                <c:pt idx="4">
                  <c:v>9</c:v>
                </c:pt>
                <c:pt idx="5">
                  <c:v>9</c:v>
                </c:pt>
                <c:pt idx="6">
                  <c:v>15</c:v>
                </c:pt>
              </c:numCache>
            </c:numRef>
          </c:val>
          <c:extLst xmlns:c16r2="http://schemas.microsoft.com/office/drawing/2015/06/chart">
            <c:ext xmlns:c16="http://schemas.microsoft.com/office/drawing/2014/chart" uri="{C3380CC4-5D6E-409C-BE32-E72D297353CC}">
              <c16:uniqueId val="{00000000-E6AE-43B6-8938-E0AEB59EB33A}"/>
            </c:ext>
          </c:extLst>
        </c:ser>
        <c:dLbls>
          <c:showLegendKey val="0"/>
          <c:showVal val="0"/>
          <c:showCatName val="0"/>
          <c:showSerName val="0"/>
          <c:showPercent val="0"/>
          <c:showBubbleSize val="0"/>
        </c:dLbls>
        <c:gapWidth val="150"/>
        <c:shape val="box"/>
        <c:axId val="153726336"/>
        <c:axId val="163866112"/>
        <c:axId val="0"/>
      </c:bar3DChart>
      <c:catAx>
        <c:axId val="1537263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dirty="0">
                    <a:solidFill>
                      <a:schemeClr val="tx1"/>
                    </a:solidFill>
                  </a:rPr>
                  <a:t>Age</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866112"/>
        <c:crosses val="autoZero"/>
        <c:auto val="1"/>
        <c:lblAlgn val="ctr"/>
        <c:lblOffset val="100"/>
        <c:noMultiLvlLbl val="0"/>
      </c:catAx>
      <c:valAx>
        <c:axId val="163866112"/>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dirty="0">
                    <a:solidFill>
                      <a:schemeClr val="tx1"/>
                    </a:solidFill>
                  </a:rPr>
                  <a:t>Number</a:t>
                </a:r>
                <a:r>
                  <a:rPr lang="en-US" baseline="0" dirty="0">
                    <a:solidFill>
                      <a:schemeClr val="tx1"/>
                    </a:solidFill>
                  </a:rPr>
                  <a:t> of employees</a:t>
                </a:r>
                <a:endParaRPr lang="en-US" dirty="0">
                  <a:solidFill>
                    <a:schemeClr val="tx1"/>
                  </a:solidFill>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726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cap="none" spc="20" baseline="0">
                <a:solidFill>
                  <a:schemeClr val="tx1"/>
                </a:solidFill>
                <a:latin typeface="+mn-lt"/>
                <a:ea typeface="+mn-ea"/>
                <a:cs typeface="+mn-cs"/>
              </a:defRPr>
            </a:pPr>
            <a:r>
              <a:rPr lang="en-US" sz="2400" b="1" i="0" baseline="0" dirty="0">
                <a:solidFill>
                  <a:schemeClr val="tx1"/>
                </a:solidFill>
                <a:effectLst/>
              </a:rPr>
              <a:t>Employees aged(50+) reasons to leave work</a:t>
            </a:r>
            <a:endParaRPr lang="en-US" sz="2400" dirty="0">
              <a:solidFill>
                <a:schemeClr val="tx1"/>
              </a:solidFill>
              <a:effectLst/>
            </a:endParaRPr>
          </a:p>
        </c:rich>
      </c:tx>
      <c:layout/>
      <c:overlay val="0"/>
      <c:spPr>
        <a:noFill/>
        <a:ln>
          <a:noFill/>
        </a:ln>
        <a:effectLst/>
      </c:spPr>
    </c:title>
    <c:autoTitleDeleted val="0"/>
    <c:plotArea>
      <c:layout/>
      <c:pieChart>
        <c:varyColors val="1"/>
        <c:ser>
          <c:idx val="0"/>
          <c:order val="0"/>
          <c:dPt>
            <c:idx val="0"/>
            <c:bubble3D val="0"/>
            <c:spPr>
              <a:solidFill>
                <a:schemeClr val="accent5">
                  <a:lumMod val="75000"/>
                </a:schemeClr>
              </a:solidFill>
              <a:ln w="9525" cap="flat" cmpd="sng" algn="ctr">
                <a:noFill/>
                <a:round/>
              </a:ln>
              <a:effectLst/>
            </c:spPr>
            <c:extLst xmlns:c16r2="http://schemas.microsoft.com/office/drawing/2015/06/chart">
              <c:ext xmlns:c16="http://schemas.microsoft.com/office/drawing/2014/chart" uri="{C3380CC4-5D6E-409C-BE32-E72D297353CC}">
                <c16:uniqueId val="{00000001-E587-4144-8DD1-C2DC1DDBDBDF}"/>
              </c:ext>
            </c:extLst>
          </c:dPt>
          <c:dPt>
            <c:idx val="1"/>
            <c:bubble3D val="0"/>
            <c:spPr>
              <a:solidFill>
                <a:schemeClr val="accent5"/>
              </a:solidFill>
              <a:ln w="9525" cap="flat" cmpd="sng" algn="ctr">
                <a:noFill/>
                <a:round/>
              </a:ln>
              <a:effectLst/>
            </c:spPr>
            <c:extLst xmlns:c16r2="http://schemas.microsoft.com/office/drawing/2015/06/chart">
              <c:ext xmlns:c16="http://schemas.microsoft.com/office/drawing/2014/chart" uri="{C3380CC4-5D6E-409C-BE32-E72D297353CC}">
                <c16:uniqueId val="{00000003-E587-4144-8DD1-C2DC1DDBDBDF}"/>
              </c:ext>
            </c:extLst>
          </c:dPt>
          <c:dPt>
            <c:idx val="2"/>
            <c:bubble3D val="0"/>
            <c:spPr>
              <a:solidFill>
                <a:schemeClr val="accent5">
                  <a:lumMod val="50000"/>
                </a:schemeClr>
              </a:solidFill>
              <a:ln w="9525" cap="flat" cmpd="sng" algn="ctr">
                <a:noFill/>
                <a:round/>
              </a:ln>
              <a:effectLst/>
            </c:spPr>
            <c:extLst xmlns:c16r2="http://schemas.microsoft.com/office/drawing/2015/06/chart">
              <c:ext xmlns:c16="http://schemas.microsoft.com/office/drawing/2014/chart" uri="{C3380CC4-5D6E-409C-BE32-E72D297353CC}">
                <c16:uniqueId val="{00000005-E587-4144-8DD1-C2DC1DDBDBDF}"/>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xmlns:c16r2="http://schemas.microsoft.com/office/drawing/2015/06/chart">
              <c:ext xmlns:c15="http://schemas.microsoft.com/office/drawing/2012/chart" uri="{CE6537A1-D6FC-4f65-9D91-7224C49458BB}"/>
            </c:extLst>
          </c:dLbls>
          <c:cat>
            <c:strRef>
              <c:f>Sheet9!$J$19:$L$19</c:f>
              <c:strCache>
                <c:ptCount val="3"/>
                <c:pt idx="0">
                  <c:v>low work life balance</c:v>
                </c:pt>
                <c:pt idx="1">
                  <c:v>low job satisfaction</c:v>
                </c:pt>
                <c:pt idx="2">
                  <c:v>enviroment dissatisfaction</c:v>
                </c:pt>
              </c:strCache>
            </c:strRef>
          </c:cat>
          <c:val>
            <c:numRef>
              <c:f>Sheet9!$J$20:$L$20</c:f>
              <c:numCache>
                <c:formatCode>General</c:formatCode>
                <c:ptCount val="3"/>
                <c:pt idx="0">
                  <c:v>3</c:v>
                </c:pt>
                <c:pt idx="1">
                  <c:v>12</c:v>
                </c:pt>
                <c:pt idx="2">
                  <c:v>21</c:v>
                </c:pt>
              </c:numCache>
            </c:numRef>
          </c:val>
          <c:extLst xmlns:c16r2="http://schemas.microsoft.com/office/drawing/2015/06/chart">
            <c:ext xmlns:c16="http://schemas.microsoft.com/office/drawing/2014/chart" uri="{C3380CC4-5D6E-409C-BE32-E72D297353CC}">
              <c16:uniqueId val="{00000006-E587-4144-8DD1-C2DC1DDBDBD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8.9941633890464362E-2"/>
          <c:y val="0.93581616691852909"/>
          <c:w val="0.75796429518930353"/>
          <c:h val="4.73488162464540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20" baseline="0">
                <a:solidFill>
                  <a:schemeClr val="tx1"/>
                </a:solidFill>
                <a:latin typeface="+mn-lt"/>
                <a:ea typeface="+mn-ea"/>
                <a:cs typeface="+mn-cs"/>
              </a:defRPr>
            </a:pPr>
            <a:r>
              <a:rPr lang="en-US" sz="1600" b="1" dirty="0">
                <a:solidFill>
                  <a:schemeClr val="tx1"/>
                </a:solidFill>
              </a:rPr>
              <a:t>Married women ages estimated to leave work</a:t>
            </a:r>
          </a:p>
        </c:rich>
      </c:tx>
      <c:layout/>
      <c:overlay val="0"/>
      <c:spPr>
        <a:noFill/>
        <a:ln>
          <a:noFill/>
        </a:ln>
        <a:effectLst/>
      </c:spPr>
    </c:title>
    <c:autoTitleDeleted val="0"/>
    <c:plotArea>
      <c:layout/>
      <c:pieChart>
        <c:varyColors val="1"/>
        <c:ser>
          <c:idx val="0"/>
          <c:order val="0"/>
          <c:spPr>
            <a:ln>
              <a:noFill/>
            </a:ln>
          </c:spPr>
          <c:dPt>
            <c:idx val="0"/>
            <c:bubble3D val="0"/>
            <c:spPr>
              <a:solidFill>
                <a:schemeClr val="accent5">
                  <a:lumMod val="50000"/>
                </a:schemeClr>
              </a:solidFill>
              <a:ln w="9525" cap="flat" cmpd="sng" algn="ctr">
                <a:noFill/>
                <a:round/>
              </a:ln>
              <a:effectLst/>
            </c:spPr>
            <c:extLst xmlns:c16r2="http://schemas.microsoft.com/office/drawing/2015/06/chart">
              <c:ext xmlns:c16="http://schemas.microsoft.com/office/drawing/2014/chart" uri="{C3380CC4-5D6E-409C-BE32-E72D297353CC}">
                <c16:uniqueId val="{00000001-5EB4-4A84-85B6-A2B61FAA0D6B}"/>
              </c:ext>
            </c:extLst>
          </c:dPt>
          <c:dPt>
            <c:idx val="1"/>
            <c:bubble3D val="0"/>
            <c:spPr>
              <a:solidFill>
                <a:schemeClr val="accent5">
                  <a:lumMod val="75000"/>
                </a:schemeClr>
              </a:solidFill>
              <a:ln w="9525" cap="flat" cmpd="sng" algn="ctr">
                <a:noFill/>
                <a:round/>
              </a:ln>
              <a:effectLst/>
            </c:spPr>
            <c:extLst xmlns:c16r2="http://schemas.microsoft.com/office/drawing/2015/06/chart">
              <c:ext xmlns:c16="http://schemas.microsoft.com/office/drawing/2014/chart" uri="{C3380CC4-5D6E-409C-BE32-E72D297353CC}">
                <c16:uniqueId val="{00000003-5EB4-4A84-85B6-A2B61FAA0D6B}"/>
              </c:ext>
            </c:extLst>
          </c:dPt>
          <c:dPt>
            <c:idx val="2"/>
            <c:bubble3D val="0"/>
            <c:spPr>
              <a:solidFill>
                <a:schemeClr val="accent5"/>
              </a:solidFill>
              <a:ln w="9525" cap="flat" cmpd="sng" algn="ctr">
                <a:noFill/>
                <a:round/>
              </a:ln>
              <a:effectLst/>
            </c:spPr>
            <c:extLst xmlns:c16r2="http://schemas.microsoft.com/office/drawing/2015/06/chart">
              <c:ext xmlns:c16="http://schemas.microsoft.com/office/drawing/2014/chart" uri="{C3380CC4-5D6E-409C-BE32-E72D297353CC}">
                <c16:uniqueId val="{00000005-5EB4-4A84-85B6-A2B61FAA0D6B}"/>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xmlns:c16r2="http://schemas.microsoft.com/office/drawing/2015/06/chart">
              <c:ext xmlns:c15="http://schemas.microsoft.com/office/drawing/2012/chart" uri="{CE6537A1-D6FC-4f65-9D91-7224C49458BB}"/>
            </c:extLst>
          </c:dLbls>
          <c:cat>
            <c:strRef>
              <c:f>ورقة11!$Q$8:$Q$10</c:f>
              <c:strCache>
                <c:ptCount val="3"/>
                <c:pt idx="0">
                  <c:v>22-31</c:v>
                </c:pt>
                <c:pt idx="1">
                  <c:v>32-40</c:v>
                </c:pt>
                <c:pt idx="2">
                  <c:v>41-58</c:v>
                </c:pt>
              </c:strCache>
            </c:strRef>
          </c:cat>
          <c:val>
            <c:numRef>
              <c:f>ورقة11!$R$8:$R$10</c:f>
              <c:numCache>
                <c:formatCode>General</c:formatCode>
                <c:ptCount val="3"/>
                <c:pt idx="0">
                  <c:v>48</c:v>
                </c:pt>
                <c:pt idx="1">
                  <c:v>30</c:v>
                </c:pt>
                <c:pt idx="2">
                  <c:v>27</c:v>
                </c:pt>
              </c:numCache>
            </c:numRef>
          </c:val>
          <c:extLst xmlns:c16r2="http://schemas.microsoft.com/office/drawing/2015/06/chart">
            <c:ext xmlns:c16="http://schemas.microsoft.com/office/drawing/2014/chart" uri="{C3380CC4-5D6E-409C-BE32-E72D297353CC}">
              <c16:uniqueId val="{00000006-5EB4-4A84-85B6-A2B61FAA0D6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tx1"/>
                </a:solidFill>
              </a:defRPr>
            </a:pPr>
            <a:r>
              <a:rPr lang="en-US" sz="2800" dirty="0">
                <a:solidFill>
                  <a:schemeClr val="tx1"/>
                </a:solidFill>
              </a:rPr>
              <a:t>Married</a:t>
            </a:r>
            <a:r>
              <a:rPr lang="en-US" sz="2800" baseline="0" dirty="0">
                <a:solidFill>
                  <a:schemeClr val="tx1"/>
                </a:solidFill>
              </a:rPr>
              <a:t> Women Estimated reasons to leave work</a:t>
            </a:r>
            <a:endParaRPr lang="en-US" sz="2800" dirty="0">
              <a:solidFill>
                <a:schemeClr val="tx1"/>
              </a:solidFill>
            </a:endParaRPr>
          </a:p>
        </c:rich>
      </c:tx>
      <c:layout/>
      <c:overlay val="0"/>
    </c:title>
    <c:autoTitleDeleted val="0"/>
    <c:plotArea>
      <c:layout/>
      <c:pieChart>
        <c:varyColors val="1"/>
        <c:ser>
          <c:idx val="0"/>
          <c:order val="0"/>
          <c:spPr>
            <a:solidFill>
              <a:schemeClr val="accent5">
                <a:lumMod val="50000"/>
              </a:schemeClr>
            </a:solidFill>
            <a:ln>
              <a:noFill/>
            </a:ln>
          </c:spPr>
          <c:dPt>
            <c:idx val="0"/>
            <c:bubble3D val="0"/>
            <c:spPr>
              <a:solidFill>
                <a:schemeClr val="accent5">
                  <a:lumMod val="75000"/>
                </a:schemeClr>
              </a:solidFill>
              <a:ln>
                <a:noFill/>
              </a:ln>
            </c:spPr>
            <c:extLst xmlns:c16r2="http://schemas.microsoft.com/office/drawing/2015/06/chart">
              <c:ext xmlns:c16="http://schemas.microsoft.com/office/drawing/2014/chart" uri="{C3380CC4-5D6E-409C-BE32-E72D297353CC}">
                <c16:uniqueId val="{00000001-DF49-4914-9D46-641D3205504D}"/>
              </c:ext>
            </c:extLst>
          </c:dPt>
          <c:dPt>
            <c:idx val="1"/>
            <c:bubble3D val="0"/>
            <c:spPr>
              <a:solidFill>
                <a:srgbClr val="0097A7"/>
              </a:solidFill>
              <a:ln>
                <a:noFill/>
              </a:ln>
            </c:spPr>
            <c:extLst xmlns:c16r2="http://schemas.microsoft.com/office/drawing/2015/06/chart">
              <c:ext xmlns:c16="http://schemas.microsoft.com/office/drawing/2014/chart" uri="{C3380CC4-5D6E-409C-BE32-E72D297353CC}">
                <c16:uniqueId val="{00000003-DF49-4914-9D46-641D3205504D}"/>
              </c:ext>
            </c:extLst>
          </c:dPt>
          <c:dPt>
            <c:idx val="2"/>
            <c:bubble3D val="0"/>
            <c:spPr>
              <a:solidFill>
                <a:srgbClr val="0097A7">
                  <a:alpha val="68000"/>
                </a:srgbClr>
              </a:solidFill>
              <a:ln>
                <a:noFill/>
              </a:ln>
            </c:spPr>
            <c:extLst xmlns:c16r2="http://schemas.microsoft.com/office/drawing/2015/06/chart">
              <c:ext xmlns:c16="http://schemas.microsoft.com/office/drawing/2014/chart" uri="{C3380CC4-5D6E-409C-BE32-E72D297353CC}">
                <c16:uniqueId val="{00000005-DF49-4914-9D46-641D3205504D}"/>
              </c:ext>
            </c:extLst>
          </c:dPt>
          <c:dLbls>
            <c:spPr>
              <a:noFill/>
              <a:ln>
                <a:noFill/>
              </a:ln>
              <a:effectLst/>
            </c:spPr>
            <c:txPr>
              <a:bodyPr wrap="square" lIns="38100" tIns="19050" rIns="38100" bIns="19050" anchor="ctr">
                <a:spAutoFit/>
              </a:bodyPr>
              <a:lstStyle/>
              <a:p>
                <a:pPr>
                  <a:defRPr sz="1800">
                    <a:solidFill>
                      <a:schemeClr val="bg1"/>
                    </a:solidFill>
                  </a:defRPr>
                </a:pPr>
                <a:endParaRPr lang="en-US"/>
              </a:p>
            </c:txPr>
            <c:dLblPos val="ctr"/>
            <c:showLegendKey val="0"/>
            <c:showVal val="0"/>
            <c:showCatName val="0"/>
            <c:showSerName val="0"/>
            <c:showPercent val="1"/>
            <c:showBubbleSize val="0"/>
            <c:showLeaderLines val="1"/>
            <c:extLst xmlns:c16r2="http://schemas.microsoft.com/office/drawing/2015/06/chart">
              <c:ext xmlns:c15="http://schemas.microsoft.com/office/drawing/2012/chart" uri="{CE6537A1-D6FC-4f65-9D91-7224C49458BB}"/>
            </c:extLst>
          </c:dLbls>
          <c:cat>
            <c:strRef>
              <c:f>ورقة11!$R$33:$R$36</c:f>
              <c:strCache>
                <c:ptCount val="4"/>
                <c:pt idx="0">
                  <c:v>Low job satisfaction </c:v>
                </c:pt>
                <c:pt idx="1">
                  <c:v> High distance</c:v>
                </c:pt>
                <c:pt idx="2">
                  <c:v>low worklife balance</c:v>
                </c:pt>
                <c:pt idx="3">
                  <c:v>poor work enviroment </c:v>
                </c:pt>
              </c:strCache>
            </c:strRef>
          </c:cat>
          <c:val>
            <c:numRef>
              <c:f>ورقة11!$S$33:$S$36</c:f>
              <c:numCache>
                <c:formatCode>General</c:formatCode>
                <c:ptCount val="4"/>
                <c:pt idx="0">
                  <c:v>22</c:v>
                </c:pt>
                <c:pt idx="1">
                  <c:v>21</c:v>
                </c:pt>
                <c:pt idx="2">
                  <c:v>5</c:v>
                </c:pt>
                <c:pt idx="3">
                  <c:v>27</c:v>
                </c:pt>
              </c:numCache>
            </c:numRef>
          </c:val>
          <c:extLst xmlns:c16r2="http://schemas.microsoft.com/office/drawing/2015/06/chart">
            <c:ext xmlns:c16="http://schemas.microsoft.com/office/drawing/2014/chart" uri="{C3380CC4-5D6E-409C-BE32-E72D297353CC}">
              <c16:uniqueId val="{00000000-E88A-4687-A1B3-5171079B1C86}"/>
            </c:ext>
          </c:extLst>
        </c:ser>
        <c:dLbls>
          <c:showLegendKey val="0"/>
          <c:showVal val="0"/>
          <c:showCatName val="0"/>
          <c:showSerName val="0"/>
          <c:showPercent val="1"/>
          <c:showBubbleSize val="0"/>
          <c:showLeaderLines val="1"/>
        </c:dLbls>
        <c:firstSliceAng val="0"/>
      </c:pieChart>
    </c:plotArea>
    <c:legend>
      <c:legendPos val="r"/>
      <c:layout/>
      <c:overlay val="0"/>
      <c:txPr>
        <a:bodyPr/>
        <a:lstStyle/>
        <a:p>
          <a:pPr rtl="0">
            <a:defRPr sz="2000" b="1"/>
          </a:pPr>
          <a:endParaRPr lang="en-US"/>
        </a:p>
      </c:txPr>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[general_data2.xlsx]Pivot Q6!PivotTable12</c:name>
    <c:fmtId val="-1"/>
  </c:pivotSource>
  <c:chart>
    <c:autoTitleDeleted val="1"/>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s>
    <c:plotArea>
      <c:layout>
        <c:manualLayout>
          <c:layoutTarget val="inner"/>
          <c:xMode val="edge"/>
          <c:yMode val="edge"/>
          <c:x val="3.100127458590848E-2"/>
          <c:y val="6.5173155627108126E-2"/>
          <c:w val="0.81362589249139194"/>
          <c:h val="0.80618284451012112"/>
        </c:manualLayout>
      </c:layout>
      <c:barChart>
        <c:barDir val="col"/>
        <c:grouping val="clustered"/>
        <c:varyColors val="0"/>
        <c:ser>
          <c:idx val="0"/>
          <c:order val="0"/>
          <c:tx>
            <c:strRef>
              <c:f>'Pivot Q6'!$B$3:$B$4</c:f>
              <c:strCache>
                <c:ptCount val="1"/>
                <c:pt idx="0">
                  <c:v>Yes</c:v>
                </c:pt>
              </c:strCache>
            </c:strRef>
          </c:tx>
          <c:spPr>
            <a:solidFill>
              <a:schemeClr val="accent5">
                <a:lumMod val="50000"/>
              </a:schemeClr>
            </a:solidFill>
            <a:ln>
              <a:noFill/>
            </a:ln>
            <a:effectLst/>
          </c:spPr>
          <c:invertIfNegative val="0"/>
          <c:cat>
            <c:multiLvlStrRef>
              <c:f>'Pivot Q6'!$A$5:$A$92</c:f>
              <c:multiLvlStrCache>
                <c:ptCount val="67"/>
                <c:lvl>
                  <c:pt idx="0">
                    <c:v>1</c:v>
                  </c:pt>
                  <c:pt idx="1">
                    <c:v>1</c:v>
                  </c:pt>
                  <c:pt idx="2">
                    <c:v>2</c:v>
                  </c:pt>
                  <c:pt idx="3">
                    <c:v>3</c:v>
                  </c:pt>
                  <c:pt idx="4">
                    <c:v>5</c:v>
                  </c:pt>
                  <c:pt idx="5">
                    <c:v>1</c:v>
                  </c:pt>
                  <c:pt idx="6">
                    <c:v>2</c:v>
                  </c:pt>
                  <c:pt idx="7">
                    <c:v>3</c:v>
                  </c:pt>
                  <c:pt idx="8">
                    <c:v>4</c:v>
                  </c:pt>
                  <c:pt idx="9">
                    <c:v>1</c:v>
                  </c:pt>
                  <c:pt idx="10">
                    <c:v>2</c:v>
                  </c:pt>
                  <c:pt idx="11">
                    <c:v>3</c:v>
                  </c:pt>
                  <c:pt idx="12">
                    <c:v>1</c:v>
                  </c:pt>
                  <c:pt idx="13">
                    <c:v>2</c:v>
                  </c:pt>
                  <c:pt idx="14">
                    <c:v>3</c:v>
                  </c:pt>
                  <c:pt idx="15">
                    <c:v>4</c:v>
                  </c:pt>
                  <c:pt idx="16">
                    <c:v>5</c:v>
                  </c:pt>
                  <c:pt idx="17">
                    <c:v>1</c:v>
                  </c:pt>
                  <c:pt idx="18">
                    <c:v>2</c:v>
                  </c:pt>
                  <c:pt idx="19">
                    <c:v>3</c:v>
                  </c:pt>
                  <c:pt idx="20">
                    <c:v>4</c:v>
                  </c:pt>
                  <c:pt idx="21">
                    <c:v>5</c:v>
                  </c:pt>
                  <c:pt idx="22">
                    <c:v>1</c:v>
                  </c:pt>
                  <c:pt idx="23">
                    <c:v>2</c:v>
                  </c:pt>
                  <c:pt idx="24">
                    <c:v>3</c:v>
                  </c:pt>
                  <c:pt idx="25">
                    <c:v>4</c:v>
                  </c:pt>
                  <c:pt idx="26">
                    <c:v>5</c:v>
                  </c:pt>
                  <c:pt idx="27">
                    <c:v>1</c:v>
                  </c:pt>
                  <c:pt idx="28">
                    <c:v>2</c:v>
                  </c:pt>
                  <c:pt idx="29">
                    <c:v>3</c:v>
                  </c:pt>
                  <c:pt idx="30">
                    <c:v>4</c:v>
                  </c:pt>
                  <c:pt idx="31">
                    <c:v>1</c:v>
                  </c:pt>
                  <c:pt idx="32">
                    <c:v>2</c:v>
                  </c:pt>
                  <c:pt idx="33">
                    <c:v>3</c:v>
                  </c:pt>
                  <c:pt idx="34">
                    <c:v>4</c:v>
                  </c:pt>
                  <c:pt idx="35">
                    <c:v>5</c:v>
                  </c:pt>
                  <c:pt idx="36">
                    <c:v>1</c:v>
                  </c:pt>
                  <c:pt idx="37">
                    <c:v>2</c:v>
                  </c:pt>
                  <c:pt idx="38">
                    <c:v>3</c:v>
                  </c:pt>
                  <c:pt idx="39">
                    <c:v>4</c:v>
                  </c:pt>
                  <c:pt idx="40">
                    <c:v>5</c:v>
                  </c:pt>
                  <c:pt idx="41">
                    <c:v>1</c:v>
                  </c:pt>
                  <c:pt idx="42">
                    <c:v>2</c:v>
                  </c:pt>
                  <c:pt idx="43">
                    <c:v>3</c:v>
                  </c:pt>
                  <c:pt idx="44">
                    <c:v>4</c:v>
                  </c:pt>
                  <c:pt idx="45">
                    <c:v>5</c:v>
                  </c:pt>
                  <c:pt idx="46">
                    <c:v>1</c:v>
                  </c:pt>
                  <c:pt idx="47">
                    <c:v>2</c:v>
                  </c:pt>
                  <c:pt idx="48">
                    <c:v>3</c:v>
                  </c:pt>
                  <c:pt idx="49">
                    <c:v>4</c:v>
                  </c:pt>
                  <c:pt idx="50">
                    <c:v>5</c:v>
                  </c:pt>
                  <c:pt idx="51">
                    <c:v>1</c:v>
                  </c:pt>
                  <c:pt idx="52">
                    <c:v>2</c:v>
                  </c:pt>
                  <c:pt idx="53">
                    <c:v>3</c:v>
                  </c:pt>
                  <c:pt idx="54">
                    <c:v>5</c:v>
                  </c:pt>
                  <c:pt idx="55">
                    <c:v>1</c:v>
                  </c:pt>
                  <c:pt idx="56">
                    <c:v>2</c:v>
                  </c:pt>
                  <c:pt idx="57">
                    <c:v>3</c:v>
                  </c:pt>
                  <c:pt idx="58">
                    <c:v>4</c:v>
                  </c:pt>
                  <c:pt idx="59">
                    <c:v>5</c:v>
                  </c:pt>
                  <c:pt idx="60">
                    <c:v>1</c:v>
                  </c:pt>
                  <c:pt idx="61">
                    <c:v>2</c:v>
                  </c:pt>
                  <c:pt idx="62">
                    <c:v>3</c:v>
                  </c:pt>
                  <c:pt idx="63">
                    <c:v>1</c:v>
                  </c:pt>
                  <c:pt idx="64">
                    <c:v>2</c:v>
                  </c:pt>
                  <c:pt idx="65">
                    <c:v>3</c:v>
                  </c:pt>
                  <c:pt idx="66">
                    <c:v>5</c:v>
                  </c:pt>
                </c:lvl>
                <c:lvl>
                  <c:pt idx="0">
                    <c:v>1</c:v>
                  </c:pt>
                  <c:pt idx="1">
                    <c:v>2</c:v>
                  </c:pt>
                  <c:pt idx="5">
                    <c:v>3</c:v>
                  </c:pt>
                  <c:pt idx="9">
                    <c:v>4</c:v>
                  </c:pt>
                  <c:pt idx="12">
                    <c:v>1</c:v>
                  </c:pt>
                  <c:pt idx="17">
                    <c:v>2</c:v>
                  </c:pt>
                  <c:pt idx="22">
                    <c:v>3</c:v>
                  </c:pt>
                  <c:pt idx="27">
                    <c:v>4</c:v>
                  </c:pt>
                  <c:pt idx="31">
                    <c:v>1</c:v>
                  </c:pt>
                  <c:pt idx="36">
                    <c:v>2</c:v>
                  </c:pt>
                  <c:pt idx="41">
                    <c:v>3</c:v>
                  </c:pt>
                  <c:pt idx="46">
                    <c:v>4</c:v>
                  </c:pt>
                  <c:pt idx="51">
                    <c:v>1</c:v>
                  </c:pt>
                  <c:pt idx="55">
                    <c:v>2</c:v>
                  </c:pt>
                  <c:pt idx="60">
                    <c:v>3</c:v>
                  </c:pt>
                  <c:pt idx="63">
                    <c:v>4</c:v>
                  </c:pt>
                </c:lvl>
                <c:lvl>
                  <c:pt idx="0">
                    <c:v>1</c:v>
                  </c:pt>
                  <c:pt idx="12">
                    <c:v>2</c:v>
                  </c:pt>
                  <c:pt idx="31">
                    <c:v>3</c:v>
                  </c:pt>
                  <c:pt idx="51">
                    <c:v>4</c:v>
                  </c:pt>
                </c:lvl>
              </c:multiLvlStrCache>
            </c:multiLvlStrRef>
          </c:cat>
          <c:val>
            <c:numRef>
              <c:f>'Pivot Q6'!$B$5:$B$92</c:f>
              <c:numCache>
                <c:formatCode>General</c:formatCode>
                <c:ptCount val="67"/>
                <c:pt idx="0">
                  <c:v>5</c:v>
                </c:pt>
                <c:pt idx="1">
                  <c:v>3</c:v>
                </c:pt>
                <c:pt idx="2">
                  <c:v>2</c:v>
                </c:pt>
                <c:pt idx="3">
                  <c:v>2</c:v>
                </c:pt>
                <c:pt idx="4">
                  <c:v>1</c:v>
                </c:pt>
                <c:pt idx="5">
                  <c:v>6</c:v>
                </c:pt>
                <c:pt idx="6">
                  <c:v>7</c:v>
                </c:pt>
                <c:pt idx="7">
                  <c:v>3</c:v>
                </c:pt>
                <c:pt idx="8">
                  <c:v>1</c:v>
                </c:pt>
                <c:pt idx="9">
                  <c:v>3</c:v>
                </c:pt>
                <c:pt idx="10">
                  <c:v>7</c:v>
                </c:pt>
                <c:pt idx="11">
                  <c:v>1</c:v>
                </c:pt>
                <c:pt idx="12">
                  <c:v>12</c:v>
                </c:pt>
                <c:pt idx="13">
                  <c:v>22</c:v>
                </c:pt>
                <c:pt idx="14">
                  <c:v>8</c:v>
                </c:pt>
                <c:pt idx="15">
                  <c:v>3</c:v>
                </c:pt>
                <c:pt idx="16">
                  <c:v>5</c:v>
                </c:pt>
                <c:pt idx="17">
                  <c:v>9</c:v>
                </c:pt>
                <c:pt idx="18">
                  <c:v>22</c:v>
                </c:pt>
                <c:pt idx="19">
                  <c:v>7</c:v>
                </c:pt>
                <c:pt idx="20">
                  <c:v>2</c:v>
                </c:pt>
                <c:pt idx="21">
                  <c:v>1</c:v>
                </c:pt>
                <c:pt idx="22">
                  <c:v>28</c:v>
                </c:pt>
                <c:pt idx="23">
                  <c:v>25</c:v>
                </c:pt>
                <c:pt idx="24">
                  <c:v>8</c:v>
                </c:pt>
                <c:pt idx="25">
                  <c:v>7</c:v>
                </c:pt>
                <c:pt idx="26">
                  <c:v>4</c:v>
                </c:pt>
                <c:pt idx="27">
                  <c:v>16</c:v>
                </c:pt>
                <c:pt idx="28">
                  <c:v>20</c:v>
                </c:pt>
                <c:pt idx="29">
                  <c:v>5</c:v>
                </c:pt>
                <c:pt idx="30">
                  <c:v>4</c:v>
                </c:pt>
                <c:pt idx="31">
                  <c:v>35</c:v>
                </c:pt>
                <c:pt idx="32">
                  <c:v>25</c:v>
                </c:pt>
                <c:pt idx="33">
                  <c:v>6</c:v>
                </c:pt>
                <c:pt idx="34">
                  <c:v>5</c:v>
                </c:pt>
                <c:pt idx="35">
                  <c:v>3</c:v>
                </c:pt>
                <c:pt idx="36">
                  <c:v>19</c:v>
                </c:pt>
                <c:pt idx="37">
                  <c:v>28</c:v>
                </c:pt>
                <c:pt idx="38">
                  <c:v>15</c:v>
                </c:pt>
                <c:pt idx="39">
                  <c:v>3</c:v>
                </c:pt>
                <c:pt idx="40">
                  <c:v>2</c:v>
                </c:pt>
                <c:pt idx="41">
                  <c:v>38</c:v>
                </c:pt>
                <c:pt idx="42">
                  <c:v>41</c:v>
                </c:pt>
                <c:pt idx="43">
                  <c:v>11</c:v>
                </c:pt>
                <c:pt idx="44">
                  <c:v>12</c:v>
                </c:pt>
                <c:pt idx="45">
                  <c:v>2</c:v>
                </c:pt>
                <c:pt idx="46">
                  <c:v>50</c:v>
                </c:pt>
                <c:pt idx="47">
                  <c:v>61</c:v>
                </c:pt>
                <c:pt idx="48">
                  <c:v>24</c:v>
                </c:pt>
                <c:pt idx="49">
                  <c:v>12</c:v>
                </c:pt>
                <c:pt idx="50">
                  <c:v>6</c:v>
                </c:pt>
                <c:pt idx="51">
                  <c:v>4</c:v>
                </c:pt>
                <c:pt idx="52">
                  <c:v>6</c:v>
                </c:pt>
                <c:pt idx="53">
                  <c:v>2</c:v>
                </c:pt>
                <c:pt idx="54">
                  <c:v>1</c:v>
                </c:pt>
                <c:pt idx="55">
                  <c:v>5</c:v>
                </c:pt>
                <c:pt idx="56">
                  <c:v>5</c:v>
                </c:pt>
                <c:pt idx="57">
                  <c:v>1</c:v>
                </c:pt>
                <c:pt idx="58">
                  <c:v>1</c:v>
                </c:pt>
                <c:pt idx="59">
                  <c:v>1</c:v>
                </c:pt>
                <c:pt idx="60">
                  <c:v>10</c:v>
                </c:pt>
                <c:pt idx="61">
                  <c:v>5</c:v>
                </c:pt>
                <c:pt idx="62">
                  <c:v>1</c:v>
                </c:pt>
                <c:pt idx="63">
                  <c:v>7</c:v>
                </c:pt>
                <c:pt idx="64">
                  <c:v>7</c:v>
                </c:pt>
                <c:pt idx="65">
                  <c:v>2</c:v>
                </c:pt>
                <c:pt idx="66">
                  <c:v>1</c:v>
                </c:pt>
              </c:numCache>
            </c:numRef>
          </c:val>
          <c:extLst xmlns:c16r2="http://schemas.microsoft.com/office/drawing/2015/06/chart">
            <c:ext xmlns:c16="http://schemas.microsoft.com/office/drawing/2014/chart" uri="{C3380CC4-5D6E-409C-BE32-E72D297353CC}">
              <c16:uniqueId val="{00000000-1679-4801-889A-91436E8C9D88}"/>
            </c:ext>
          </c:extLst>
        </c:ser>
        <c:dLbls>
          <c:showLegendKey val="0"/>
          <c:showVal val="0"/>
          <c:showCatName val="0"/>
          <c:showSerName val="0"/>
          <c:showPercent val="0"/>
          <c:showBubbleSize val="0"/>
        </c:dLbls>
        <c:gapWidth val="219"/>
        <c:overlap val="-27"/>
        <c:axId val="168438784"/>
        <c:axId val="168452864"/>
      </c:barChart>
      <c:catAx>
        <c:axId val="168438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8452864"/>
        <c:crosses val="autoZero"/>
        <c:auto val="1"/>
        <c:lblAlgn val="ctr"/>
        <c:lblOffset val="100"/>
        <c:noMultiLvlLbl val="0"/>
      </c:catAx>
      <c:valAx>
        <c:axId val="168452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168438784"/>
        <c:crosses val="autoZero"/>
        <c:crossBetween val="between"/>
      </c:valAx>
      <c:spPr>
        <a:noFill/>
        <a:ln>
          <a:noFill/>
        </a:ln>
        <a:effectLst/>
      </c:spPr>
    </c:plotArea>
    <c:legend>
      <c:legendPos val="r"/>
      <c:layout/>
      <c:overlay val="0"/>
      <c:spPr>
        <a:noFill/>
        <a:ln>
          <a:noFill/>
        </a:ln>
        <a:effectLst/>
      </c:spPr>
      <c:txPr>
        <a:bodyPr rot="0" vert="horz"/>
        <a:lstStyle/>
        <a:p>
          <a:pPr>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b="1"/>
      </a:pPr>
      <a:endParaRPr lang="en-US"/>
    </a:p>
  </c:txPr>
  <c:externalData r:id="rId1">
    <c:autoUpdate val="0"/>
  </c:externalData>
  <c:userShapes r:id="rId2"/>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[general_data.xlsx]Pivot Q3!PivotTable8</c:name>
    <c:fmtId val="-1"/>
  </c:pivotSource>
  <c:chart>
    <c:autoTitleDeleted val="0"/>
    <c:pivotFmts>
      <c:pivotFmt>
        <c:idx val="0"/>
        <c:dLbl>
          <c:idx val="0"/>
          <c:delete val="1"/>
          <c:extLst xmlns:c16r2="http://schemas.microsoft.com/office/drawing/2015/06/chart">
            <c:ext xmlns:c15="http://schemas.microsoft.com/office/drawing/2012/chart" uri="{CE6537A1-D6FC-4f65-9D91-7224C49458BB}"/>
          </c:extLst>
        </c:dLbl>
      </c:pivotFmt>
      <c:pivotFmt>
        <c:idx val="1"/>
        <c:dLbl>
          <c:idx val="0"/>
          <c:delete val="1"/>
          <c:extLst xmlns:c16r2="http://schemas.microsoft.com/office/drawing/2015/06/chart">
            <c:ext xmlns:c15="http://schemas.microsoft.com/office/drawing/2012/chart" uri="{CE6537A1-D6FC-4f65-9D91-7224C49458BB}"/>
          </c:extLst>
        </c:dLbl>
      </c:pivotFmt>
      <c:pivotFmt>
        <c:idx val="2"/>
        <c:dLbl>
          <c:idx val="0"/>
          <c:delete val="1"/>
          <c:extLst xmlns:c16r2="http://schemas.microsoft.com/office/drawing/2015/06/chart">
            <c:ext xmlns:c15="http://schemas.microsoft.com/office/drawing/2012/chart" uri="{CE6537A1-D6FC-4f65-9D91-7224C49458BB}"/>
          </c:extLst>
        </c:dLbl>
      </c:pivotFmt>
      <c:pivotFmt>
        <c:idx val="3"/>
        <c:dLbl>
          <c:idx val="0"/>
          <c:delete val="1"/>
          <c:extLst xmlns:c16r2="http://schemas.microsoft.com/office/drawing/2015/06/chart">
            <c:ext xmlns:c15="http://schemas.microsoft.com/office/drawing/2012/chart" uri="{CE6537A1-D6FC-4f65-9D91-7224C49458BB}"/>
          </c:extLst>
        </c:dLbl>
      </c:pivotFmt>
      <c:pivotFmt>
        <c:idx val="4"/>
        <c:dLbl>
          <c:idx val="0"/>
          <c:delete val="1"/>
          <c:extLst xmlns:c16r2="http://schemas.microsoft.com/office/drawing/2015/06/chart">
            <c:ext xmlns:c15="http://schemas.microsoft.com/office/drawing/2012/chart" uri="{CE6537A1-D6FC-4f65-9D91-7224C49458BB}"/>
          </c:extLst>
        </c:dLbl>
      </c:pivotFmt>
      <c:pivotFmt>
        <c:idx val="5"/>
        <c:dLbl>
          <c:idx val="0"/>
          <c:delete val="1"/>
          <c:extLst xmlns:c16r2="http://schemas.microsoft.com/office/drawing/2015/06/chart">
            <c:ext xmlns:c15="http://schemas.microsoft.com/office/drawing/2012/chart" uri="{CE6537A1-D6FC-4f65-9D91-7224C49458BB}"/>
          </c:extLst>
        </c:dLbl>
      </c:pivotFmt>
      <c:pivotFmt>
        <c:idx val="6"/>
        <c:dLbl>
          <c:idx val="0"/>
          <c:delete val="1"/>
          <c:extLst xmlns:c16r2="http://schemas.microsoft.com/office/drawing/2015/06/chart">
            <c:ext xmlns:c15="http://schemas.microsoft.com/office/drawing/2012/chart" uri="{CE6537A1-D6FC-4f65-9D91-7224C49458BB}"/>
          </c:extLst>
        </c:dLbl>
      </c:pivotFmt>
      <c:pivotFmt>
        <c:idx val="7"/>
        <c:dLbl>
          <c:idx val="0"/>
          <c:delete val="1"/>
          <c:extLst xmlns:c16r2="http://schemas.microsoft.com/office/drawing/2015/06/chart">
            <c:ext xmlns:c15="http://schemas.microsoft.com/office/drawing/2012/chart" uri="{CE6537A1-D6FC-4f65-9D91-7224C49458BB}"/>
          </c:extLst>
        </c:dLbl>
      </c:pivotFmt>
      <c:pivotFmt>
        <c:idx val="8"/>
        <c:dLbl>
          <c:idx val="0"/>
          <c:delete val="1"/>
          <c:extLst xmlns:c16r2="http://schemas.microsoft.com/office/drawing/2015/06/chart">
            <c:ext xmlns:c15="http://schemas.microsoft.com/office/drawing/2012/chart" uri="{CE6537A1-D6FC-4f65-9D91-7224C49458BB}"/>
          </c:extLst>
        </c:dLbl>
      </c:pivotFmt>
      <c:pivotFmt>
        <c:idx val="9"/>
        <c:dLbl>
          <c:idx val="0"/>
          <c:delete val="1"/>
          <c:extLst xmlns:c16r2="http://schemas.microsoft.com/office/drawing/2015/06/chart">
            <c:ext xmlns:c15="http://schemas.microsoft.com/office/drawing/2012/chart" uri="{CE6537A1-D6FC-4f65-9D91-7224C49458BB}"/>
          </c:extLst>
        </c:dLbl>
      </c:pivotFmt>
      <c:pivotFmt>
        <c:idx val="10"/>
        <c:dLbl>
          <c:idx val="0"/>
          <c:delete val="1"/>
          <c:extLst xmlns:c16r2="http://schemas.microsoft.com/office/drawing/2015/06/chart">
            <c:ext xmlns:c15="http://schemas.microsoft.com/office/drawing/2012/chart" uri="{CE6537A1-D6FC-4f65-9D91-7224C49458BB}"/>
          </c:extLst>
        </c:dLbl>
      </c:pivotFmt>
      <c:pivotFmt>
        <c:idx val="11"/>
        <c:dLbl>
          <c:idx val="0"/>
          <c:delete val="1"/>
          <c:extLst xmlns:c16r2="http://schemas.microsoft.com/office/drawing/2015/06/chart">
            <c:ext xmlns:c15="http://schemas.microsoft.com/office/drawing/2012/chart" uri="{CE6537A1-D6FC-4f65-9D91-7224C49458BB}"/>
          </c:extLst>
        </c:dLbl>
      </c:pivotFmt>
      <c:pivotFmt>
        <c:idx val="12"/>
        <c:dLbl>
          <c:idx val="0"/>
          <c:delete val="1"/>
          <c:extLst xmlns:c16r2="http://schemas.microsoft.com/office/drawing/2015/06/chart">
            <c:ext xmlns:c15="http://schemas.microsoft.com/office/drawing/2012/chart" uri="{CE6537A1-D6FC-4f65-9D91-7224C49458BB}"/>
          </c:extLst>
        </c:dLbl>
      </c:pivotFmt>
      <c:pivotFmt>
        <c:idx val="13"/>
        <c:dLbl>
          <c:idx val="0"/>
          <c:delete val="1"/>
          <c:extLst xmlns:c16r2="http://schemas.microsoft.com/office/drawing/2015/06/chart">
            <c:ext xmlns:c15="http://schemas.microsoft.com/office/drawing/2012/chart" uri="{CE6537A1-D6FC-4f65-9D91-7224C49458BB}"/>
          </c:extLst>
        </c:dLbl>
      </c:pivotFmt>
      <c:pivotFmt>
        <c:idx val="14"/>
        <c:dLbl>
          <c:idx val="0"/>
          <c:delete val="1"/>
          <c:extLst xmlns:c16r2="http://schemas.microsoft.com/office/drawing/2015/06/chart">
            <c:ext xmlns:c15="http://schemas.microsoft.com/office/drawing/2012/chart" uri="{CE6537A1-D6FC-4f65-9D91-7224C49458BB}"/>
          </c:extLst>
        </c:dLbl>
      </c:pivotFmt>
      <c:pivotFmt>
        <c:idx val="15"/>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circle"/>
          <c:size val="6"/>
          <c:spPr>
            <a:solidFill>
              <a:schemeClr val="accent1"/>
            </a:solidFill>
            <a:ln w="9525" cap="flat" cmpd="sng" algn="ctr">
              <a:noFill/>
              <a:round/>
            </a:ln>
            <a:effectLst/>
          </c:spPr>
        </c:marker>
        <c:dLbl>
          <c:idx val="0"/>
          <c:delete val="1"/>
          <c:extLst xmlns:c16r2="http://schemas.microsoft.com/office/drawing/2015/06/chart">
            <c:ext xmlns:c15="http://schemas.microsoft.com/office/drawing/2012/chart" uri="{CE6537A1-D6FC-4f65-9D91-7224C49458BB}"/>
          </c:extLst>
        </c:dLbl>
      </c:pivotFmt>
      <c:pivotFmt>
        <c:idx val="16"/>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circle"/>
          <c:size val="6"/>
          <c:spPr>
            <a:solidFill>
              <a:schemeClr val="accent2"/>
            </a:solidFill>
            <a:ln w="9525" cap="flat" cmpd="sng" algn="ctr">
              <a:noFill/>
              <a:round/>
            </a:ln>
            <a:effectLst/>
          </c:spPr>
        </c:marker>
        <c:dLbl>
          <c:idx val="0"/>
          <c:delete val="1"/>
          <c:extLst xmlns:c16r2="http://schemas.microsoft.com/office/drawing/2015/06/chart">
            <c:ext xmlns:c15="http://schemas.microsoft.com/office/drawing/2012/chart" uri="{CE6537A1-D6FC-4f65-9D91-7224C49458BB}"/>
          </c:extLst>
        </c:dLbl>
      </c:pivotFmt>
      <c:pivotFmt>
        <c:idx val="17"/>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circle"/>
          <c:size val="6"/>
          <c:spPr>
            <a:solidFill>
              <a:schemeClr val="accent3"/>
            </a:solidFill>
            <a:ln w="9525" cap="flat" cmpd="sng" algn="ctr">
              <a:noFill/>
              <a:round/>
            </a:ln>
            <a:effectLst/>
          </c:spPr>
        </c:marker>
        <c:dLbl>
          <c:idx val="0"/>
          <c:delete val="1"/>
          <c:extLst xmlns:c16r2="http://schemas.microsoft.com/office/drawing/2015/06/chart">
            <c:ext xmlns:c15="http://schemas.microsoft.com/office/drawing/2012/chart" uri="{CE6537A1-D6FC-4f65-9D91-7224C49458BB}"/>
          </c:extLst>
        </c:dLbl>
      </c:pivotFmt>
      <c:pivotFmt>
        <c:idx val="18"/>
        <c:dLbl>
          <c:idx val="0"/>
          <c:delete val="1"/>
          <c:extLst xmlns:c16r2="http://schemas.microsoft.com/office/drawing/2015/06/chart">
            <c:ext xmlns:c15="http://schemas.microsoft.com/office/drawing/2012/chart" uri="{CE6537A1-D6FC-4f65-9D91-7224C49458BB}"/>
          </c:extLst>
        </c:dLbl>
      </c:pivotFmt>
      <c:pivotFmt>
        <c:idx val="19"/>
        <c:dLbl>
          <c:idx val="0"/>
          <c:delete val="1"/>
          <c:extLst xmlns:c16r2="http://schemas.microsoft.com/office/drawing/2015/06/chart">
            <c:ext xmlns:c15="http://schemas.microsoft.com/office/drawing/2012/chart" uri="{CE6537A1-D6FC-4f65-9D91-7224C49458BB}"/>
          </c:extLst>
        </c:dLbl>
      </c:pivotFmt>
      <c:pivotFmt>
        <c:idx val="20"/>
        <c:dLbl>
          <c:idx val="0"/>
          <c:delete val="1"/>
          <c:extLst xmlns:c16r2="http://schemas.microsoft.com/office/drawing/2015/06/chart">
            <c:ext xmlns:c15="http://schemas.microsoft.com/office/drawing/2012/chart" uri="{CE6537A1-D6FC-4f65-9D91-7224C49458BB}"/>
          </c:extLst>
        </c:dLbl>
      </c:pivotFmt>
      <c:pivotFmt>
        <c:idx val="21"/>
        <c:dLbl>
          <c:idx val="0"/>
          <c:delete val="1"/>
          <c:extLst xmlns:c16r2="http://schemas.microsoft.com/office/drawing/2015/06/chart">
            <c:ext xmlns:c15="http://schemas.microsoft.com/office/drawing/2012/chart" uri="{CE6537A1-D6FC-4f65-9D91-7224C49458BB}"/>
          </c:extLst>
        </c:dLbl>
      </c:pivotFmt>
      <c:pivotFmt>
        <c:idx val="22"/>
        <c:dLbl>
          <c:idx val="0"/>
          <c:delete val="1"/>
          <c:extLst xmlns:c16r2="http://schemas.microsoft.com/office/drawing/2015/06/chart">
            <c:ext xmlns:c15="http://schemas.microsoft.com/office/drawing/2012/chart" uri="{CE6537A1-D6FC-4f65-9D91-7224C49458BB}"/>
          </c:extLst>
        </c:dLbl>
      </c:pivotFmt>
      <c:pivotFmt>
        <c:idx val="23"/>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4"/>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5"/>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6"/>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8"/>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'Pivot Q3'!$B$4:$B$5</c:f>
              <c:strCache>
                <c:ptCount val="1"/>
                <c:pt idx="0">
                  <c:v>1</c:v>
                </c:pt>
              </c:strCache>
            </c:strRef>
          </c:tx>
          <c:spPr>
            <a:solidFill>
              <a:schemeClr val="accent5"/>
            </a:solidFill>
            <a:ln w="9525" cap="flat" cmpd="sng" algn="ctr">
              <a:noFill/>
              <a:round/>
            </a:ln>
            <a:effectLst>
              <a:outerShdw blurRad="40000" dist="20000" dir="5400000" rotWithShape="0">
                <a:srgbClr val="000000">
                  <a:alpha val="38000"/>
                </a:srgbClr>
              </a:outerShdw>
            </a:effectLst>
          </c:spPr>
          <c:invertIfNegative val="0"/>
          <c:cat>
            <c:multiLvlStrRef>
              <c:f>'Pivot Q3'!$A$6:$A$29</c:f>
              <c:multiLvlStrCache>
                <c:ptCount val="13"/>
                <c:lvl>
                  <c:pt idx="0">
                    <c:v>24060</c:v>
                  </c:pt>
                  <c:pt idx="1">
                    <c:v>56170</c:v>
                  </c:pt>
                  <c:pt idx="2">
                    <c:v>104220</c:v>
                  </c:pt>
                  <c:pt idx="3">
                    <c:v>162910</c:v>
                  </c:pt>
                  <c:pt idx="4">
                    <c:v>20960</c:v>
                  </c:pt>
                  <c:pt idx="5">
                    <c:v>32010</c:v>
                  </c:pt>
                  <c:pt idx="6">
                    <c:v>54760</c:v>
                  </c:pt>
                  <c:pt idx="7">
                    <c:v>100480</c:v>
                  </c:pt>
                  <c:pt idx="8">
                    <c:v>62090</c:v>
                  </c:pt>
                  <c:pt idx="9">
                    <c:v>10520</c:v>
                  </c:pt>
                  <c:pt idx="10">
                    <c:v>27940</c:v>
                  </c:pt>
                  <c:pt idx="11">
                    <c:v>65780</c:v>
                  </c:pt>
                  <c:pt idx="12">
                    <c:v>135700</c:v>
                  </c:pt>
                </c:lvl>
                <c:lvl>
                  <c:pt idx="0">
                    <c:v>Sales Executive</c:v>
                  </c:pt>
                  <c:pt idx="4">
                    <c:v>Human Resources</c:v>
                  </c:pt>
                  <c:pt idx="5">
                    <c:v>Sales Executive</c:v>
                  </c:pt>
                  <c:pt idx="8">
                    <c:v>Manager</c:v>
                  </c:pt>
                  <c:pt idx="9">
                    <c:v>Research Director</c:v>
                  </c:pt>
                  <c:pt idx="12">
                    <c:v>Manager</c:v>
                  </c:pt>
                </c:lvl>
                <c:lvl>
                  <c:pt idx="0">
                    <c:v>1</c:v>
                  </c:pt>
                  <c:pt idx="4">
                    <c:v>2</c:v>
                  </c:pt>
                  <c:pt idx="8">
                    <c:v>3</c:v>
                  </c:pt>
                  <c:pt idx="12">
                    <c:v>5</c:v>
                  </c:pt>
                </c:lvl>
              </c:multiLvlStrCache>
            </c:multiLvlStrRef>
          </c:cat>
          <c:val>
            <c:numRef>
              <c:f>'Pivot Q3'!$B$6:$B$29</c:f>
              <c:numCache>
                <c:formatCode>General</c:formatCode>
                <c:ptCount val="13"/>
                <c:pt idx="8">
                  <c:v>62090</c:v>
                </c:pt>
                <c:pt idx="10">
                  <c:v>27940</c:v>
                </c:pt>
                <c:pt idx="11">
                  <c:v>65780</c:v>
                </c:pt>
              </c:numCache>
            </c:numRef>
          </c:val>
          <c:extLst xmlns:c16r2="http://schemas.microsoft.com/office/drawing/2015/06/chart">
            <c:ext xmlns:c16="http://schemas.microsoft.com/office/drawing/2014/chart" uri="{C3380CC4-5D6E-409C-BE32-E72D297353CC}">
              <c16:uniqueId val="{00000000-F242-43FA-AAE7-8719893D5C7C}"/>
            </c:ext>
          </c:extLst>
        </c:ser>
        <c:ser>
          <c:idx val="1"/>
          <c:order val="1"/>
          <c:tx>
            <c:strRef>
              <c:f>'Pivot Q3'!$C$4:$C$5</c:f>
              <c:strCache>
                <c:ptCount val="1"/>
                <c:pt idx="0">
                  <c:v>2</c:v>
                </c:pt>
              </c:strCache>
            </c:strRef>
          </c:tx>
          <c:spPr>
            <a:solidFill>
              <a:schemeClr val="accent5">
                <a:lumMod val="20000"/>
                <a:lumOff val="80000"/>
              </a:schemeClr>
            </a:solidFill>
            <a:ln w="9525" cap="flat" cmpd="sng" algn="ctr">
              <a:noFill/>
              <a:round/>
            </a:ln>
            <a:effectLst>
              <a:outerShdw blurRad="40000" dist="20000" dir="5400000" rotWithShape="0">
                <a:srgbClr val="000000">
                  <a:alpha val="38000"/>
                </a:srgbClr>
              </a:outerShdw>
            </a:effectLst>
          </c:spPr>
          <c:invertIfNegative val="0"/>
          <c:cat>
            <c:multiLvlStrRef>
              <c:f>'Pivot Q3'!$A$6:$A$29</c:f>
              <c:multiLvlStrCache>
                <c:ptCount val="13"/>
                <c:lvl>
                  <c:pt idx="0">
                    <c:v>24060</c:v>
                  </c:pt>
                  <c:pt idx="1">
                    <c:v>56170</c:v>
                  </c:pt>
                  <c:pt idx="2">
                    <c:v>104220</c:v>
                  </c:pt>
                  <c:pt idx="3">
                    <c:v>162910</c:v>
                  </c:pt>
                  <c:pt idx="4">
                    <c:v>20960</c:v>
                  </c:pt>
                  <c:pt idx="5">
                    <c:v>32010</c:v>
                  </c:pt>
                  <c:pt idx="6">
                    <c:v>54760</c:v>
                  </c:pt>
                  <c:pt idx="7">
                    <c:v>100480</c:v>
                  </c:pt>
                  <c:pt idx="8">
                    <c:v>62090</c:v>
                  </c:pt>
                  <c:pt idx="9">
                    <c:v>10520</c:v>
                  </c:pt>
                  <c:pt idx="10">
                    <c:v>27940</c:v>
                  </c:pt>
                  <c:pt idx="11">
                    <c:v>65780</c:v>
                  </c:pt>
                  <c:pt idx="12">
                    <c:v>135700</c:v>
                  </c:pt>
                </c:lvl>
                <c:lvl>
                  <c:pt idx="0">
                    <c:v>Sales Executive</c:v>
                  </c:pt>
                  <c:pt idx="4">
                    <c:v>Human Resources</c:v>
                  </c:pt>
                  <c:pt idx="5">
                    <c:v>Sales Executive</c:v>
                  </c:pt>
                  <c:pt idx="8">
                    <c:v>Manager</c:v>
                  </c:pt>
                  <c:pt idx="9">
                    <c:v>Research Director</c:v>
                  </c:pt>
                  <c:pt idx="12">
                    <c:v>Manager</c:v>
                  </c:pt>
                </c:lvl>
                <c:lvl>
                  <c:pt idx="0">
                    <c:v>1</c:v>
                  </c:pt>
                  <c:pt idx="4">
                    <c:v>2</c:v>
                  </c:pt>
                  <c:pt idx="8">
                    <c:v>3</c:v>
                  </c:pt>
                  <c:pt idx="12">
                    <c:v>5</c:v>
                  </c:pt>
                </c:lvl>
              </c:multiLvlStrCache>
            </c:multiLvlStrRef>
          </c:cat>
          <c:val>
            <c:numRef>
              <c:f>'Pivot Q3'!$C$6:$C$29</c:f>
              <c:numCache>
                <c:formatCode>General</c:formatCode>
                <c:ptCount val="13"/>
                <c:pt idx="2">
                  <c:v>104220</c:v>
                </c:pt>
                <c:pt idx="5">
                  <c:v>32010</c:v>
                </c:pt>
                <c:pt idx="6">
                  <c:v>54760</c:v>
                </c:pt>
              </c:numCache>
            </c:numRef>
          </c:val>
          <c:extLst xmlns:c16r2="http://schemas.microsoft.com/office/drawing/2015/06/chart">
            <c:ext xmlns:c16="http://schemas.microsoft.com/office/drawing/2014/chart" uri="{C3380CC4-5D6E-409C-BE32-E72D297353CC}">
              <c16:uniqueId val="{00000001-F242-43FA-AAE7-8719893D5C7C}"/>
            </c:ext>
          </c:extLst>
        </c:ser>
        <c:ser>
          <c:idx val="2"/>
          <c:order val="2"/>
          <c:tx>
            <c:strRef>
              <c:f>'Pivot Q3'!$D$4:$D$5</c:f>
              <c:strCache>
                <c:ptCount val="1"/>
                <c:pt idx="0">
                  <c:v>3</c:v>
                </c:pt>
              </c:strCache>
            </c:strRef>
          </c:tx>
          <c:spPr>
            <a:solidFill>
              <a:schemeClr val="accent5">
                <a:lumMod val="50000"/>
              </a:schemeClr>
            </a:solidFill>
            <a:ln w="9525" cap="flat" cmpd="sng" algn="ctr">
              <a:noFill/>
              <a:round/>
            </a:ln>
            <a:effectLst>
              <a:outerShdw blurRad="40000" dist="20000" dir="5400000" rotWithShape="0">
                <a:srgbClr val="000000">
                  <a:alpha val="38000"/>
                </a:srgbClr>
              </a:outerShdw>
            </a:effectLst>
          </c:spPr>
          <c:invertIfNegative val="0"/>
          <c:cat>
            <c:multiLvlStrRef>
              <c:f>'Pivot Q3'!$A$6:$A$29</c:f>
              <c:multiLvlStrCache>
                <c:ptCount val="13"/>
                <c:lvl>
                  <c:pt idx="0">
                    <c:v>24060</c:v>
                  </c:pt>
                  <c:pt idx="1">
                    <c:v>56170</c:v>
                  </c:pt>
                  <c:pt idx="2">
                    <c:v>104220</c:v>
                  </c:pt>
                  <c:pt idx="3">
                    <c:v>162910</c:v>
                  </c:pt>
                  <c:pt idx="4">
                    <c:v>20960</c:v>
                  </c:pt>
                  <c:pt idx="5">
                    <c:v>32010</c:v>
                  </c:pt>
                  <c:pt idx="6">
                    <c:v>54760</c:v>
                  </c:pt>
                  <c:pt idx="7">
                    <c:v>100480</c:v>
                  </c:pt>
                  <c:pt idx="8">
                    <c:v>62090</c:v>
                  </c:pt>
                  <c:pt idx="9">
                    <c:v>10520</c:v>
                  </c:pt>
                  <c:pt idx="10">
                    <c:v>27940</c:v>
                  </c:pt>
                  <c:pt idx="11">
                    <c:v>65780</c:v>
                  </c:pt>
                  <c:pt idx="12">
                    <c:v>135700</c:v>
                  </c:pt>
                </c:lvl>
                <c:lvl>
                  <c:pt idx="0">
                    <c:v>Sales Executive</c:v>
                  </c:pt>
                  <c:pt idx="4">
                    <c:v>Human Resources</c:v>
                  </c:pt>
                  <c:pt idx="5">
                    <c:v>Sales Executive</c:v>
                  </c:pt>
                  <c:pt idx="8">
                    <c:v>Manager</c:v>
                  </c:pt>
                  <c:pt idx="9">
                    <c:v>Research Director</c:v>
                  </c:pt>
                  <c:pt idx="12">
                    <c:v>Manager</c:v>
                  </c:pt>
                </c:lvl>
                <c:lvl>
                  <c:pt idx="0">
                    <c:v>1</c:v>
                  </c:pt>
                  <c:pt idx="4">
                    <c:v>2</c:v>
                  </c:pt>
                  <c:pt idx="8">
                    <c:v>3</c:v>
                  </c:pt>
                  <c:pt idx="12">
                    <c:v>5</c:v>
                  </c:pt>
                </c:lvl>
              </c:multiLvlStrCache>
            </c:multiLvlStrRef>
          </c:cat>
          <c:val>
            <c:numRef>
              <c:f>'Pivot Q3'!$D$6:$D$29</c:f>
              <c:numCache>
                <c:formatCode>General</c:formatCode>
                <c:ptCount val="13"/>
                <c:pt idx="0">
                  <c:v>24060</c:v>
                </c:pt>
                <c:pt idx="1">
                  <c:v>56170</c:v>
                </c:pt>
                <c:pt idx="3">
                  <c:v>162910</c:v>
                </c:pt>
                <c:pt idx="7">
                  <c:v>100480</c:v>
                </c:pt>
                <c:pt idx="9">
                  <c:v>10520</c:v>
                </c:pt>
                <c:pt idx="12">
                  <c:v>135700</c:v>
                </c:pt>
              </c:numCache>
            </c:numRef>
          </c:val>
          <c:extLst xmlns:c16r2="http://schemas.microsoft.com/office/drawing/2015/06/chart">
            <c:ext xmlns:c16="http://schemas.microsoft.com/office/drawing/2014/chart" uri="{C3380CC4-5D6E-409C-BE32-E72D297353CC}">
              <c16:uniqueId val="{00000004-F242-43FA-AAE7-8719893D5C7C}"/>
            </c:ext>
          </c:extLst>
        </c:ser>
        <c:ser>
          <c:idx val="3"/>
          <c:order val="3"/>
          <c:tx>
            <c:strRef>
              <c:f>'Pivot Q3'!$E$4:$E$5</c:f>
              <c:strCache>
                <c:ptCount val="1"/>
                <c:pt idx="0">
                  <c:v>4</c:v>
                </c:pt>
              </c:strCache>
            </c:strRef>
          </c:tx>
          <c:spPr>
            <a:solidFill>
              <a:schemeClr val="accent5">
                <a:lumMod val="75000"/>
              </a:schemeClr>
            </a:solidFill>
            <a:ln w="9525" cap="flat" cmpd="sng" algn="ctr">
              <a:noFill/>
              <a:round/>
            </a:ln>
            <a:effectLst>
              <a:outerShdw blurRad="40000" dist="20000" dir="5400000" rotWithShape="0">
                <a:srgbClr val="000000">
                  <a:alpha val="38000"/>
                </a:srgbClr>
              </a:outerShdw>
            </a:effectLst>
          </c:spPr>
          <c:invertIfNegative val="0"/>
          <c:cat>
            <c:multiLvlStrRef>
              <c:f>'Pivot Q3'!$A$6:$A$29</c:f>
              <c:multiLvlStrCache>
                <c:ptCount val="13"/>
                <c:lvl>
                  <c:pt idx="0">
                    <c:v>24060</c:v>
                  </c:pt>
                  <c:pt idx="1">
                    <c:v>56170</c:v>
                  </c:pt>
                  <c:pt idx="2">
                    <c:v>104220</c:v>
                  </c:pt>
                  <c:pt idx="3">
                    <c:v>162910</c:v>
                  </c:pt>
                  <c:pt idx="4">
                    <c:v>20960</c:v>
                  </c:pt>
                  <c:pt idx="5">
                    <c:v>32010</c:v>
                  </c:pt>
                  <c:pt idx="6">
                    <c:v>54760</c:v>
                  </c:pt>
                  <c:pt idx="7">
                    <c:v>100480</c:v>
                  </c:pt>
                  <c:pt idx="8">
                    <c:v>62090</c:v>
                  </c:pt>
                  <c:pt idx="9">
                    <c:v>10520</c:v>
                  </c:pt>
                  <c:pt idx="10">
                    <c:v>27940</c:v>
                  </c:pt>
                  <c:pt idx="11">
                    <c:v>65780</c:v>
                  </c:pt>
                  <c:pt idx="12">
                    <c:v>135700</c:v>
                  </c:pt>
                </c:lvl>
                <c:lvl>
                  <c:pt idx="0">
                    <c:v>Sales Executive</c:v>
                  </c:pt>
                  <c:pt idx="4">
                    <c:v>Human Resources</c:v>
                  </c:pt>
                  <c:pt idx="5">
                    <c:v>Sales Executive</c:v>
                  </c:pt>
                  <c:pt idx="8">
                    <c:v>Manager</c:v>
                  </c:pt>
                  <c:pt idx="9">
                    <c:v>Research Director</c:v>
                  </c:pt>
                  <c:pt idx="12">
                    <c:v>Manager</c:v>
                  </c:pt>
                </c:lvl>
                <c:lvl>
                  <c:pt idx="0">
                    <c:v>1</c:v>
                  </c:pt>
                  <c:pt idx="4">
                    <c:v>2</c:v>
                  </c:pt>
                  <c:pt idx="8">
                    <c:v>3</c:v>
                  </c:pt>
                  <c:pt idx="12">
                    <c:v>5</c:v>
                  </c:pt>
                </c:lvl>
              </c:multiLvlStrCache>
            </c:multiLvlStrRef>
          </c:cat>
          <c:val>
            <c:numRef>
              <c:f>'Pivot Q3'!$E$6:$E$29</c:f>
              <c:numCache>
                <c:formatCode>General</c:formatCode>
                <c:ptCount val="13"/>
                <c:pt idx="4">
                  <c:v>20960</c:v>
                </c:pt>
              </c:numCache>
            </c:numRef>
          </c:val>
          <c:extLst xmlns:c16r2="http://schemas.microsoft.com/office/drawing/2015/06/chart">
            <c:ext xmlns:c16="http://schemas.microsoft.com/office/drawing/2014/chart" uri="{C3380CC4-5D6E-409C-BE32-E72D297353CC}">
              <c16:uniqueId val="{00000005-F242-43FA-AAE7-8719893D5C7C}"/>
            </c:ext>
          </c:extLst>
        </c:ser>
        <c:dLbls>
          <c:showLegendKey val="0"/>
          <c:showVal val="0"/>
          <c:showCatName val="0"/>
          <c:showSerName val="0"/>
          <c:showPercent val="0"/>
          <c:showBubbleSize val="0"/>
        </c:dLbls>
        <c:gapWidth val="100"/>
        <c:overlap val="-24"/>
        <c:axId val="188050816"/>
        <c:axId val="188060800"/>
      </c:barChart>
      <c:catAx>
        <c:axId val="188050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88060800"/>
        <c:crosses val="autoZero"/>
        <c:auto val="1"/>
        <c:lblAlgn val="ctr"/>
        <c:lblOffset val="100"/>
        <c:noMultiLvlLbl val="0"/>
      </c:catAx>
      <c:valAx>
        <c:axId val="188060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880508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[general_data.xlsx]Pivot Q3!PivotTable8</c:name>
    <c:fmtId val="-1"/>
  </c:pivotSource>
  <c:chart>
    <c:autoTitleDeleted val="0"/>
    <c:pivotFmts>
      <c:pivotFmt>
        <c:idx val="0"/>
        <c:dLbl>
          <c:idx val="0"/>
          <c:delete val="1"/>
          <c:extLst xmlns:c16r2="http://schemas.microsoft.com/office/drawing/2015/06/chart">
            <c:ext xmlns:c15="http://schemas.microsoft.com/office/drawing/2012/chart" uri="{CE6537A1-D6FC-4f65-9D91-7224C49458BB}"/>
          </c:extLst>
        </c:dLbl>
      </c:pivotFmt>
      <c:pivotFmt>
        <c:idx val="1"/>
        <c:dLbl>
          <c:idx val="0"/>
          <c:delete val="1"/>
          <c:extLst xmlns:c16r2="http://schemas.microsoft.com/office/drawing/2015/06/chart">
            <c:ext xmlns:c15="http://schemas.microsoft.com/office/drawing/2012/chart" uri="{CE6537A1-D6FC-4f65-9D91-7224C49458BB}"/>
          </c:extLst>
        </c:dLbl>
      </c:pivotFmt>
      <c:pivotFmt>
        <c:idx val="2"/>
        <c:dLbl>
          <c:idx val="0"/>
          <c:delete val="1"/>
          <c:extLst xmlns:c16r2="http://schemas.microsoft.com/office/drawing/2015/06/chart">
            <c:ext xmlns:c15="http://schemas.microsoft.com/office/drawing/2012/chart" uri="{CE6537A1-D6FC-4f65-9D91-7224C49458BB}"/>
          </c:extLst>
        </c:dLbl>
      </c:pivotFmt>
      <c:pivotFmt>
        <c:idx val="3"/>
        <c:dLbl>
          <c:idx val="0"/>
          <c:delete val="1"/>
          <c:extLst xmlns:c16r2="http://schemas.microsoft.com/office/drawing/2015/06/chart">
            <c:ext xmlns:c15="http://schemas.microsoft.com/office/drawing/2012/chart" uri="{CE6537A1-D6FC-4f65-9D91-7224C49458BB}"/>
          </c:extLst>
        </c:dLbl>
      </c:pivotFmt>
      <c:pivotFmt>
        <c:idx val="4"/>
        <c:dLbl>
          <c:idx val="0"/>
          <c:delete val="1"/>
          <c:extLst xmlns:c16r2="http://schemas.microsoft.com/office/drawing/2015/06/chart">
            <c:ext xmlns:c15="http://schemas.microsoft.com/office/drawing/2012/chart" uri="{CE6537A1-D6FC-4f65-9D91-7224C49458BB}"/>
          </c:extLst>
        </c:dLbl>
      </c:pivotFmt>
      <c:pivotFmt>
        <c:idx val="5"/>
        <c:dLbl>
          <c:idx val="0"/>
          <c:delete val="1"/>
          <c:extLst xmlns:c16r2="http://schemas.microsoft.com/office/drawing/2015/06/chart">
            <c:ext xmlns:c15="http://schemas.microsoft.com/office/drawing/2012/chart" uri="{CE6537A1-D6FC-4f65-9D91-7224C49458BB}"/>
          </c:extLst>
        </c:dLbl>
      </c:pivotFmt>
      <c:pivotFmt>
        <c:idx val="6"/>
        <c:dLbl>
          <c:idx val="0"/>
          <c:delete val="1"/>
          <c:extLst xmlns:c16r2="http://schemas.microsoft.com/office/drawing/2015/06/chart">
            <c:ext xmlns:c15="http://schemas.microsoft.com/office/drawing/2012/chart" uri="{CE6537A1-D6FC-4f65-9D91-7224C49458BB}"/>
          </c:extLst>
        </c:dLbl>
      </c:pivotFmt>
      <c:pivotFmt>
        <c:idx val="7"/>
        <c:dLbl>
          <c:idx val="0"/>
          <c:delete val="1"/>
          <c:extLst xmlns:c16r2="http://schemas.microsoft.com/office/drawing/2015/06/chart">
            <c:ext xmlns:c15="http://schemas.microsoft.com/office/drawing/2012/chart" uri="{CE6537A1-D6FC-4f65-9D91-7224C49458BB}"/>
          </c:extLst>
        </c:dLbl>
      </c:pivotFmt>
      <c:pivotFmt>
        <c:idx val="8"/>
        <c:dLbl>
          <c:idx val="0"/>
          <c:delete val="1"/>
          <c:extLst xmlns:c16r2="http://schemas.microsoft.com/office/drawing/2015/06/chart">
            <c:ext xmlns:c15="http://schemas.microsoft.com/office/drawing/2012/chart" uri="{CE6537A1-D6FC-4f65-9D91-7224C49458BB}"/>
          </c:extLst>
        </c:dLbl>
      </c:pivotFmt>
      <c:pivotFmt>
        <c:idx val="9"/>
        <c:dLbl>
          <c:idx val="0"/>
          <c:delete val="1"/>
          <c:extLst xmlns:c16r2="http://schemas.microsoft.com/office/drawing/2015/06/chart">
            <c:ext xmlns:c15="http://schemas.microsoft.com/office/drawing/2012/chart" uri="{CE6537A1-D6FC-4f65-9D91-7224C49458BB}"/>
          </c:extLst>
        </c:dLbl>
      </c:pivotFmt>
      <c:pivotFmt>
        <c:idx val="10"/>
        <c:dLbl>
          <c:idx val="0"/>
          <c:delete val="1"/>
          <c:extLst xmlns:c16r2="http://schemas.microsoft.com/office/drawing/2015/06/chart">
            <c:ext xmlns:c15="http://schemas.microsoft.com/office/drawing/2012/chart" uri="{CE6537A1-D6FC-4f65-9D91-7224C49458BB}"/>
          </c:extLst>
        </c:dLbl>
      </c:pivotFmt>
      <c:pivotFmt>
        <c:idx val="11"/>
        <c:dLbl>
          <c:idx val="0"/>
          <c:delete val="1"/>
          <c:extLst xmlns:c16r2="http://schemas.microsoft.com/office/drawing/2015/06/chart">
            <c:ext xmlns:c15="http://schemas.microsoft.com/office/drawing/2012/chart" uri="{CE6537A1-D6FC-4f65-9D91-7224C49458BB}"/>
          </c:extLst>
        </c:dLbl>
      </c:pivotFmt>
      <c:pivotFmt>
        <c:idx val="12"/>
        <c:dLbl>
          <c:idx val="0"/>
          <c:delete val="1"/>
          <c:extLst xmlns:c16r2="http://schemas.microsoft.com/office/drawing/2015/06/chart">
            <c:ext xmlns:c15="http://schemas.microsoft.com/office/drawing/2012/chart" uri="{CE6537A1-D6FC-4f65-9D91-7224C49458BB}"/>
          </c:extLst>
        </c:dLbl>
      </c:pivotFmt>
      <c:pivotFmt>
        <c:idx val="13"/>
        <c:dLbl>
          <c:idx val="0"/>
          <c:delete val="1"/>
          <c:extLst xmlns:c16r2="http://schemas.microsoft.com/office/drawing/2015/06/chart">
            <c:ext xmlns:c15="http://schemas.microsoft.com/office/drawing/2012/chart" uri="{CE6537A1-D6FC-4f65-9D91-7224C49458BB}"/>
          </c:extLst>
        </c:dLbl>
      </c:pivotFmt>
      <c:pivotFmt>
        <c:idx val="14"/>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5"/>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7"/>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8"/>
        <c:dLbl>
          <c:idx val="0"/>
          <c:delete val="1"/>
          <c:extLst xmlns:c16r2="http://schemas.microsoft.com/office/drawing/2015/06/chart">
            <c:ext xmlns:c15="http://schemas.microsoft.com/office/drawing/2012/chart" uri="{CE6537A1-D6FC-4f65-9D91-7224C49458BB}"/>
          </c:extLst>
        </c:dLbl>
      </c:pivotFmt>
      <c:pivotFmt>
        <c:idx val="19"/>
        <c:dLbl>
          <c:idx val="0"/>
          <c:delete val="1"/>
          <c:extLst xmlns:c16r2="http://schemas.microsoft.com/office/drawing/2015/06/chart">
            <c:ext xmlns:c15="http://schemas.microsoft.com/office/drawing/2012/chart" uri="{CE6537A1-D6FC-4f65-9D91-7224C49458BB}"/>
          </c:extLst>
        </c:dLbl>
      </c:pivotFmt>
      <c:pivotFmt>
        <c:idx val="20"/>
        <c:dLbl>
          <c:idx val="0"/>
          <c:delete val="1"/>
          <c:extLst xmlns:c16r2="http://schemas.microsoft.com/office/drawing/2015/06/chart">
            <c:ext xmlns:c15="http://schemas.microsoft.com/office/drawing/2012/chart" uri="{CE6537A1-D6FC-4f65-9D91-7224C49458BB}"/>
          </c:extLst>
        </c:dLbl>
      </c:pivotFmt>
      <c:pivotFmt>
        <c:idx val="21"/>
        <c:dLbl>
          <c:idx val="0"/>
          <c:delete val="1"/>
          <c:extLst xmlns:c16r2="http://schemas.microsoft.com/office/drawing/2015/06/chart">
            <c:ext xmlns:c15="http://schemas.microsoft.com/office/drawing/2012/chart" uri="{CE6537A1-D6FC-4f65-9D91-7224C49458BB}"/>
          </c:extLst>
        </c:dLbl>
      </c:pivotFmt>
      <c:pivotFmt>
        <c:idx val="22"/>
        <c:dLbl>
          <c:idx val="0"/>
          <c:delete val="1"/>
          <c:extLst xmlns:c16r2="http://schemas.microsoft.com/office/drawing/2015/06/chart">
            <c:ext xmlns:c15="http://schemas.microsoft.com/office/drawing/2012/chart" uri="{CE6537A1-D6FC-4f65-9D91-7224C49458BB}"/>
          </c:extLst>
        </c:dLbl>
      </c:pivotFmt>
      <c:pivotFmt>
        <c:idx val="23"/>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4"/>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5"/>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6"/>
        <c:spPr>
          <a:pattFill prst="narHorz">
            <a:fgClr>
              <a:schemeClr val="accent1"/>
            </a:fgClr>
            <a:bgClr>
              <a:schemeClr val="accent1">
                <a:lumMod val="20000"/>
                <a:lumOff val="80000"/>
              </a:schemeClr>
            </a:bgClr>
          </a:pattFill>
          <a:ln w="9525" cap="flat" cmpd="sng" algn="ctr">
            <a:noFill/>
            <a:round/>
          </a:ln>
          <a:effectLst>
            <a:innerShdw blurRad="114300">
              <a:schemeClr val="accent1"/>
            </a:innerShdw>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'Pivot Q3'!$B$4:$B$5</c:f>
              <c:strCache>
                <c:ptCount val="1"/>
                <c:pt idx="0">
                  <c:v>2</c:v>
                </c:pt>
              </c:strCache>
            </c:strRef>
          </c:tx>
          <c:spPr>
            <a:solidFill>
              <a:schemeClr val="accent5">
                <a:lumMod val="20000"/>
                <a:lumOff val="80000"/>
              </a:schemeClr>
            </a:solidFill>
            <a:ln w="9525" cap="flat" cmpd="sng" algn="ctr">
              <a:noFill/>
              <a:round/>
            </a:ln>
            <a:effectLst>
              <a:outerShdw blurRad="40000" dist="20000" dir="5400000" rotWithShape="0">
                <a:srgbClr val="000000">
                  <a:alpha val="38000"/>
                </a:srgbClr>
              </a:outerShdw>
            </a:effectLst>
          </c:spPr>
          <c:invertIfNegative val="0"/>
          <c:cat>
            <c:multiLvlStrRef>
              <c:f>'Pivot Q3'!$A$6:$A$12</c:f>
              <c:multiLvlStrCache>
                <c:ptCount val="4"/>
                <c:lvl>
                  <c:pt idx="0">
                    <c:v>24060</c:v>
                  </c:pt>
                  <c:pt idx="1">
                    <c:v>56170</c:v>
                  </c:pt>
                  <c:pt idx="2">
                    <c:v>104220</c:v>
                  </c:pt>
                  <c:pt idx="3">
                    <c:v>162910</c:v>
                  </c:pt>
                </c:lvl>
                <c:lvl>
                  <c:pt idx="0">
                    <c:v>Sales Executive</c:v>
                  </c:pt>
                </c:lvl>
                <c:lvl>
                  <c:pt idx="0">
                    <c:v>1</c:v>
                  </c:pt>
                </c:lvl>
              </c:multiLvlStrCache>
            </c:multiLvlStrRef>
          </c:cat>
          <c:val>
            <c:numRef>
              <c:f>'Pivot Q3'!$B$6:$B$12</c:f>
              <c:numCache>
                <c:formatCode>General</c:formatCode>
                <c:ptCount val="4"/>
                <c:pt idx="2">
                  <c:v>104220</c:v>
                </c:pt>
              </c:numCache>
            </c:numRef>
          </c:val>
          <c:extLst xmlns:c16r2="http://schemas.microsoft.com/office/drawing/2015/06/chart">
            <c:ext xmlns:c16="http://schemas.microsoft.com/office/drawing/2014/chart" uri="{C3380CC4-5D6E-409C-BE32-E72D297353CC}">
              <c16:uniqueId val="{00000000-1376-47D0-BB7D-7AEA6B5C99D1}"/>
            </c:ext>
          </c:extLst>
        </c:ser>
        <c:ser>
          <c:idx val="1"/>
          <c:order val="1"/>
          <c:tx>
            <c:strRef>
              <c:f>'Pivot Q3'!$C$4:$C$5</c:f>
              <c:strCache>
                <c:ptCount val="1"/>
                <c:pt idx="0">
                  <c:v>3</c:v>
                </c:pt>
              </c:strCache>
            </c:strRef>
          </c:tx>
          <c:spPr>
            <a:solidFill>
              <a:schemeClr val="accent5">
                <a:lumMod val="75000"/>
              </a:schemeClr>
            </a:solidFill>
            <a:ln w="9525" cap="flat" cmpd="sng" algn="ctr">
              <a:noFill/>
              <a:round/>
            </a:ln>
            <a:effectLst>
              <a:outerShdw blurRad="40000" dist="20000" dir="5400000" rotWithShape="0">
                <a:schemeClr val="accent5">
                  <a:lumMod val="50000"/>
                  <a:alpha val="38000"/>
                </a:schemeClr>
              </a:outerShdw>
            </a:effectLst>
          </c:spPr>
          <c:invertIfNegative val="0"/>
          <c:cat>
            <c:multiLvlStrRef>
              <c:f>'Pivot Q3'!$A$6:$A$12</c:f>
              <c:multiLvlStrCache>
                <c:ptCount val="4"/>
                <c:lvl>
                  <c:pt idx="0">
                    <c:v>24060</c:v>
                  </c:pt>
                  <c:pt idx="1">
                    <c:v>56170</c:v>
                  </c:pt>
                  <c:pt idx="2">
                    <c:v>104220</c:v>
                  </c:pt>
                  <c:pt idx="3">
                    <c:v>162910</c:v>
                  </c:pt>
                </c:lvl>
                <c:lvl>
                  <c:pt idx="0">
                    <c:v>Sales Executive</c:v>
                  </c:pt>
                </c:lvl>
                <c:lvl>
                  <c:pt idx="0">
                    <c:v>1</c:v>
                  </c:pt>
                </c:lvl>
              </c:multiLvlStrCache>
            </c:multiLvlStrRef>
          </c:cat>
          <c:val>
            <c:numRef>
              <c:f>'Pivot Q3'!$C$6:$C$12</c:f>
              <c:numCache>
                <c:formatCode>General</c:formatCode>
                <c:ptCount val="4"/>
                <c:pt idx="0">
                  <c:v>24060</c:v>
                </c:pt>
                <c:pt idx="1">
                  <c:v>56170</c:v>
                </c:pt>
                <c:pt idx="3">
                  <c:v>162910</c:v>
                </c:pt>
              </c:numCache>
            </c:numRef>
          </c:val>
          <c:extLst xmlns:c16r2="http://schemas.microsoft.com/office/drawing/2015/06/chart">
            <c:ext xmlns:c16="http://schemas.microsoft.com/office/drawing/2014/chart" uri="{C3380CC4-5D6E-409C-BE32-E72D297353CC}">
              <c16:uniqueId val="{00000001-1376-47D0-BB7D-7AEA6B5C99D1}"/>
            </c:ext>
          </c:extLst>
        </c:ser>
        <c:dLbls>
          <c:showLegendKey val="0"/>
          <c:showVal val="0"/>
          <c:showCatName val="0"/>
          <c:showSerName val="0"/>
          <c:showPercent val="0"/>
          <c:showBubbleSize val="0"/>
        </c:dLbls>
        <c:gapWidth val="100"/>
        <c:overlap val="-24"/>
        <c:axId val="188155776"/>
        <c:axId val="188157312"/>
      </c:barChart>
      <c:catAx>
        <c:axId val="18815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88157312"/>
        <c:crosses val="autoZero"/>
        <c:auto val="1"/>
        <c:lblAlgn val="ctr"/>
        <c:lblOffset val="100"/>
        <c:noMultiLvlLbl val="0"/>
      </c:catAx>
      <c:valAx>
        <c:axId val="188157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881557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Employees</a:t>
            </a:r>
            <a:r>
              <a:rPr lang="en-US" sz="1800" baseline="0" dirty="0">
                <a:solidFill>
                  <a:schemeClr val="tx1"/>
                </a:solidFill>
              </a:rPr>
              <a:t> have bad work life balance</a:t>
            </a:r>
            <a:endParaRPr lang="en-US" sz="1800" dirty="0">
              <a:solidFill>
                <a:schemeClr val="tx1"/>
              </a:solidFill>
            </a:endParaRPr>
          </a:p>
        </c:rich>
      </c:tx>
      <c:layout/>
      <c:overlay val="0"/>
      <c:spPr>
        <a:noFill/>
        <a:ln>
          <a:noFill/>
        </a:ln>
        <a:effectLst/>
      </c:spPr>
    </c:title>
    <c:autoTitleDeleted val="0"/>
    <c:plotArea>
      <c:layout/>
      <c:pieChart>
        <c:varyColors val="1"/>
        <c:ser>
          <c:idx val="0"/>
          <c:order val="0"/>
          <c:tx>
            <c:strRef>
              <c:f>Sheet1!$B$1</c:f>
              <c:strCache>
                <c:ptCount val="1"/>
                <c:pt idx="0">
                  <c:v>Sales</c:v>
                </c:pt>
              </c:strCache>
            </c:strRef>
          </c:tx>
          <c:spPr>
            <a:solidFill>
              <a:schemeClr val="accent5">
                <a:lumMod val="50000"/>
              </a:schemeClr>
            </a:solidFill>
            <a:ln>
              <a:noFill/>
            </a:ln>
          </c:spPr>
          <c:dPt>
            <c:idx val="0"/>
            <c:bubble3D val="0"/>
            <c:spPr>
              <a:solidFill>
                <a:schemeClr val="accent5">
                  <a:lumMod val="75000"/>
                </a:schemeClr>
              </a:solidFill>
              <a:ln w="19050">
                <a:noFill/>
              </a:ln>
              <a:effectLst/>
            </c:spPr>
            <c:extLst xmlns:c16r2="http://schemas.microsoft.com/office/drawing/2015/06/chart">
              <c:ext xmlns:c16="http://schemas.microsoft.com/office/drawing/2014/chart" uri="{C3380CC4-5D6E-409C-BE32-E72D297353CC}">
                <c16:uniqueId val="{00000001-C3C4-4712-870B-5429A3CF08AD}"/>
              </c:ext>
            </c:extLst>
          </c:dPt>
          <c:dPt>
            <c:idx val="1"/>
            <c:bubble3D val="0"/>
            <c:spPr>
              <a:solidFill>
                <a:schemeClr val="accent5">
                  <a:lumMod val="50000"/>
                </a:schemeClr>
              </a:solidFill>
              <a:ln w="19050">
                <a:noFill/>
              </a:ln>
              <a:effectLst/>
            </c:spPr>
            <c:extLst xmlns:c16r2="http://schemas.microsoft.com/office/drawing/2015/06/chart">
              <c:ext xmlns:c16="http://schemas.microsoft.com/office/drawing/2014/chart" uri="{C3380CC4-5D6E-409C-BE32-E72D297353CC}">
                <c16:uniqueId val="{00000003-C3C4-4712-870B-5429A3CF08AD}"/>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Sheet1!$A$2:$A$3</c:f>
              <c:strCache>
                <c:ptCount val="2"/>
                <c:pt idx="0">
                  <c:v>Reason of Work life</c:v>
                </c:pt>
                <c:pt idx="1">
                  <c:v>Others</c:v>
                </c:pt>
              </c:strCache>
            </c:strRef>
          </c:cat>
          <c:val>
            <c:numRef>
              <c:f>Sheet1!$B$2:$B$3</c:f>
              <c:numCache>
                <c:formatCode>General</c:formatCode>
                <c:ptCount val="2"/>
                <c:pt idx="0">
                  <c:v>75</c:v>
                </c:pt>
                <c:pt idx="1">
                  <c:v>636</c:v>
                </c:pt>
              </c:numCache>
            </c:numRef>
          </c:val>
          <c:extLst xmlns:c16r2="http://schemas.microsoft.com/office/drawing/2015/06/chart">
            <c:ext xmlns:c16="http://schemas.microsoft.com/office/drawing/2014/chart" uri="{C3380CC4-5D6E-409C-BE32-E72D297353CC}">
              <c16:uniqueId val="{00000004-C3C4-4712-870B-5429A3CF08A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0.92005</cdr:x>
      <cdr:y>0.42201</cdr:y>
    </cdr:from>
    <cdr:to>
      <cdr:x>1</cdr:x>
      <cdr:y>0.47329</cdr:y>
    </cdr:to>
    <cdr:sp macro="" textlink="">
      <cdr:nvSpPr>
        <cdr:cNvPr id="2" name="TextBox 7">
          <a:extLst xmlns:a="http://schemas.openxmlformats.org/drawingml/2006/main">
            <a:ext uri="{FF2B5EF4-FFF2-40B4-BE49-F238E27FC236}">
              <a16:creationId xmlns="" xmlns:a16="http://schemas.microsoft.com/office/drawing/2014/main" id="{10C4DD87-698F-4C0B-8E06-F862229CAA24}"/>
            </a:ext>
          </a:extLst>
        </cdr:cNvPr>
        <cdr:cNvSpPr txBox="1"/>
      </cdr:nvSpPr>
      <cdr:spPr>
        <a:xfrm xmlns:a="http://schemas.openxmlformats.org/drawingml/2006/main">
          <a:off x="7891175" y="2026466"/>
          <a:ext cx="684803" cy="246221"/>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r>
            <a:rPr lang="en-US" sz="1000" b="1" dirty="0">
              <a:solidFill>
                <a:schemeClr val="accent5">
                  <a:lumMod val="50000"/>
                </a:schemeClr>
              </a:solidFill>
            </a:rPr>
            <a:t>Attrition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41482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9571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29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4867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5079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6486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6880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9985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6752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6469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3056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7"/>
        <p:cNvGrpSpPr/>
        <p:nvPr/>
      </p:nvGrpSpPr>
      <p:grpSpPr>
        <a:xfrm>
          <a:off x="0" y="0"/>
          <a:ext cx="0" cy="0"/>
          <a:chOff x="0" y="0"/>
          <a:chExt cx="0" cy="0"/>
        </a:xfrm>
      </p:grpSpPr>
      <p:sp>
        <p:nvSpPr>
          <p:cNvPr id="5408" name="Google Shape;540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9" name="Google Shape;540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9461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069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690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061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7668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130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226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867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9725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p:cSld name="CUSTOM">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6568"/>
          <a:stretch/>
        </p:blipFill>
        <p:spPr>
          <a:xfrm>
            <a:off x="345025" y="350313"/>
            <a:ext cx="8453949" cy="4442875"/>
          </a:xfrm>
          <a:prstGeom prst="rect">
            <a:avLst/>
          </a:prstGeom>
          <a:noFill/>
          <a:ln>
            <a:noFill/>
          </a:ln>
        </p:spPr>
      </p:pic>
      <p:sp>
        <p:nvSpPr>
          <p:cNvPr id="10" name="Google Shape;10;p2"/>
          <p:cNvSpPr/>
          <p:nvPr/>
        </p:nvSpPr>
        <p:spPr>
          <a:xfrm>
            <a:off x="-7650" y="3024500"/>
            <a:ext cx="7654500" cy="1474200"/>
          </a:xfrm>
          <a:prstGeom prst="rect">
            <a:avLst/>
          </a:pr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476300" y="1944525"/>
            <a:ext cx="8322600" cy="1913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700"/>
              <a:buNone/>
              <a:defRPr sz="2700" b="1">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3000">
                <a:solidFill>
                  <a:srgbClr val="FFFFFF"/>
                </a:solidFill>
              </a:defRPr>
            </a:lvl2pPr>
            <a:lvl3pPr lvl="2" algn="l">
              <a:lnSpc>
                <a:spcPct val="100000"/>
              </a:lnSpc>
              <a:spcBef>
                <a:spcPts val="0"/>
              </a:spcBef>
              <a:spcAft>
                <a:spcPts val="0"/>
              </a:spcAft>
              <a:buSzPts val="2800"/>
              <a:buNone/>
              <a:defRPr sz="3000">
                <a:solidFill>
                  <a:srgbClr val="FFFFFF"/>
                </a:solidFill>
              </a:defRPr>
            </a:lvl3pPr>
            <a:lvl4pPr lvl="3" algn="l">
              <a:lnSpc>
                <a:spcPct val="100000"/>
              </a:lnSpc>
              <a:spcBef>
                <a:spcPts val="0"/>
              </a:spcBef>
              <a:spcAft>
                <a:spcPts val="0"/>
              </a:spcAft>
              <a:buSzPts val="2800"/>
              <a:buNone/>
              <a:defRPr sz="3000">
                <a:solidFill>
                  <a:srgbClr val="FFFFFF"/>
                </a:solidFill>
              </a:defRPr>
            </a:lvl4pPr>
            <a:lvl5pPr lvl="4" algn="l">
              <a:lnSpc>
                <a:spcPct val="100000"/>
              </a:lnSpc>
              <a:spcBef>
                <a:spcPts val="0"/>
              </a:spcBef>
              <a:spcAft>
                <a:spcPts val="0"/>
              </a:spcAft>
              <a:buSzPts val="2800"/>
              <a:buNone/>
              <a:defRPr sz="3000">
                <a:solidFill>
                  <a:srgbClr val="FFFFFF"/>
                </a:solidFill>
              </a:defRPr>
            </a:lvl5pPr>
            <a:lvl6pPr lvl="5" algn="l">
              <a:lnSpc>
                <a:spcPct val="100000"/>
              </a:lnSpc>
              <a:spcBef>
                <a:spcPts val="0"/>
              </a:spcBef>
              <a:spcAft>
                <a:spcPts val="0"/>
              </a:spcAft>
              <a:buSzPts val="2800"/>
              <a:buNone/>
              <a:defRPr sz="3000">
                <a:solidFill>
                  <a:srgbClr val="FFFFFF"/>
                </a:solidFill>
              </a:defRPr>
            </a:lvl6pPr>
            <a:lvl7pPr lvl="6" algn="l">
              <a:lnSpc>
                <a:spcPct val="100000"/>
              </a:lnSpc>
              <a:spcBef>
                <a:spcPts val="0"/>
              </a:spcBef>
              <a:spcAft>
                <a:spcPts val="0"/>
              </a:spcAft>
              <a:buSzPts val="2800"/>
              <a:buNone/>
              <a:defRPr sz="3000">
                <a:solidFill>
                  <a:srgbClr val="FFFFFF"/>
                </a:solidFill>
              </a:defRPr>
            </a:lvl7pPr>
            <a:lvl8pPr lvl="7" algn="l">
              <a:lnSpc>
                <a:spcPct val="100000"/>
              </a:lnSpc>
              <a:spcBef>
                <a:spcPts val="0"/>
              </a:spcBef>
              <a:spcAft>
                <a:spcPts val="0"/>
              </a:spcAft>
              <a:buSzPts val="2800"/>
              <a:buNone/>
              <a:defRPr sz="3000">
                <a:solidFill>
                  <a:srgbClr val="FFFFFF"/>
                </a:solidFill>
              </a:defRPr>
            </a:lvl8pPr>
            <a:lvl9pPr lvl="8" algn="l">
              <a:lnSpc>
                <a:spcPct val="100000"/>
              </a:lnSpc>
              <a:spcBef>
                <a:spcPts val="0"/>
              </a:spcBef>
              <a:spcAft>
                <a:spcPts val="0"/>
              </a:spcAft>
              <a:buSzPts val="2800"/>
              <a:buNone/>
              <a:defRPr sz="3000">
                <a:solidFill>
                  <a:srgbClr val="FFFFFF"/>
                </a:solidFill>
              </a:defRPr>
            </a:lvl9pPr>
          </a:lstStyle>
          <a:p>
            <a:endParaRPr/>
          </a:p>
        </p:txBody>
      </p:sp>
      <p:sp>
        <p:nvSpPr>
          <p:cNvPr id="12" name="Google Shape;12;p2"/>
          <p:cNvSpPr txBox="1">
            <a:spLocks noGrp="1"/>
          </p:cNvSpPr>
          <p:nvPr>
            <p:ph type="subTitle" idx="1"/>
          </p:nvPr>
        </p:nvSpPr>
        <p:spPr>
          <a:xfrm>
            <a:off x="554050" y="3770575"/>
            <a:ext cx="7493700" cy="546000"/>
          </a:xfrm>
          <a:prstGeom prst="rect">
            <a:avLst/>
          </a:prstGeom>
        </p:spPr>
        <p:txBody>
          <a:bodyPr spcFirstLastPara="1" wrap="square" lIns="91425" tIns="91425" rIns="91425" bIns="91425" anchor="t" anchorCtr="0">
            <a:noAutofit/>
          </a:bodyPr>
          <a:lstStyle>
            <a:lvl1pPr lvl="0">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subtitle slide">
  <p:cSld name="CUSTOM_7">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67675" y="413175"/>
            <a:ext cx="8703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400"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sz="2400"/>
            </a:lvl2pPr>
            <a:lvl3pPr lvl="2" algn="l">
              <a:lnSpc>
                <a:spcPct val="100000"/>
              </a:lnSpc>
              <a:spcBef>
                <a:spcPts val="0"/>
              </a:spcBef>
              <a:spcAft>
                <a:spcPts val="0"/>
              </a:spcAft>
              <a:buSzPts val="2800"/>
              <a:buNone/>
              <a:defRPr sz="2400"/>
            </a:lvl3pPr>
            <a:lvl4pPr lvl="3" algn="l">
              <a:lnSpc>
                <a:spcPct val="100000"/>
              </a:lnSpc>
              <a:spcBef>
                <a:spcPts val="0"/>
              </a:spcBef>
              <a:spcAft>
                <a:spcPts val="0"/>
              </a:spcAft>
              <a:buSzPts val="2800"/>
              <a:buNone/>
              <a:defRPr sz="2400"/>
            </a:lvl4pPr>
            <a:lvl5pPr lvl="4" algn="l">
              <a:lnSpc>
                <a:spcPct val="100000"/>
              </a:lnSpc>
              <a:spcBef>
                <a:spcPts val="0"/>
              </a:spcBef>
              <a:spcAft>
                <a:spcPts val="0"/>
              </a:spcAft>
              <a:buSzPts val="2800"/>
              <a:buNone/>
              <a:defRPr sz="2400"/>
            </a:lvl5pPr>
            <a:lvl6pPr lvl="5" algn="l">
              <a:lnSpc>
                <a:spcPct val="100000"/>
              </a:lnSpc>
              <a:spcBef>
                <a:spcPts val="0"/>
              </a:spcBef>
              <a:spcAft>
                <a:spcPts val="0"/>
              </a:spcAft>
              <a:buSzPts val="2800"/>
              <a:buNone/>
              <a:defRPr sz="2400"/>
            </a:lvl6pPr>
            <a:lvl7pPr lvl="6" algn="l">
              <a:lnSpc>
                <a:spcPct val="100000"/>
              </a:lnSpc>
              <a:spcBef>
                <a:spcPts val="0"/>
              </a:spcBef>
              <a:spcAft>
                <a:spcPts val="0"/>
              </a:spcAft>
              <a:buSzPts val="2800"/>
              <a:buNone/>
              <a:defRPr sz="2400"/>
            </a:lvl7pPr>
            <a:lvl8pPr lvl="7" algn="l">
              <a:lnSpc>
                <a:spcPct val="100000"/>
              </a:lnSpc>
              <a:spcBef>
                <a:spcPts val="0"/>
              </a:spcBef>
              <a:spcAft>
                <a:spcPts val="0"/>
              </a:spcAft>
              <a:buSzPts val="2800"/>
              <a:buNone/>
              <a:defRPr sz="2400"/>
            </a:lvl8pPr>
            <a:lvl9pPr lvl="8" algn="l">
              <a:lnSpc>
                <a:spcPct val="100000"/>
              </a:lnSpc>
              <a:spcBef>
                <a:spcPts val="0"/>
              </a:spcBef>
              <a:spcAft>
                <a:spcPts val="0"/>
              </a:spcAft>
              <a:buSzPts val="2800"/>
              <a:buNone/>
              <a:defRPr sz="2400"/>
            </a:lvl9pPr>
          </a:lstStyle>
          <a:p>
            <a:endParaRPr/>
          </a:p>
        </p:txBody>
      </p:sp>
      <p:sp>
        <p:nvSpPr>
          <p:cNvPr id="22" name="Google Shape;22;p5"/>
          <p:cNvSpPr txBox="1">
            <a:spLocks noGrp="1"/>
          </p:cNvSpPr>
          <p:nvPr>
            <p:ph type="title" idx="2"/>
          </p:nvPr>
        </p:nvSpPr>
        <p:spPr>
          <a:xfrm>
            <a:off x="367675" y="909675"/>
            <a:ext cx="7553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A0A0A0"/>
              </a:buClr>
              <a:buSzPts val="2600"/>
              <a:buNone/>
              <a:defRPr sz="2000">
                <a:solidFill>
                  <a:srgbClr val="A0A0A0"/>
                </a:solidFill>
              </a:defRPr>
            </a:lvl1pPr>
            <a:lvl2pPr lvl="1" algn="l">
              <a:lnSpc>
                <a:spcPct val="100000"/>
              </a:lnSpc>
              <a:spcBef>
                <a:spcPts val="0"/>
              </a:spcBef>
              <a:spcAft>
                <a:spcPts val="0"/>
              </a:spcAft>
              <a:buSzPts val="2800"/>
              <a:buNone/>
              <a:defRPr>
                <a:solidFill>
                  <a:srgbClr val="3E606F"/>
                </a:solidFill>
              </a:defRPr>
            </a:lvl2pPr>
            <a:lvl3pPr lvl="2" algn="l">
              <a:lnSpc>
                <a:spcPct val="100000"/>
              </a:lnSpc>
              <a:spcBef>
                <a:spcPts val="0"/>
              </a:spcBef>
              <a:spcAft>
                <a:spcPts val="0"/>
              </a:spcAft>
              <a:buSzPts val="2800"/>
              <a:buNone/>
              <a:defRPr>
                <a:solidFill>
                  <a:srgbClr val="3E606F"/>
                </a:solidFill>
              </a:defRPr>
            </a:lvl3pPr>
            <a:lvl4pPr lvl="3" algn="l">
              <a:lnSpc>
                <a:spcPct val="100000"/>
              </a:lnSpc>
              <a:spcBef>
                <a:spcPts val="0"/>
              </a:spcBef>
              <a:spcAft>
                <a:spcPts val="0"/>
              </a:spcAft>
              <a:buSzPts val="2800"/>
              <a:buNone/>
              <a:defRPr>
                <a:solidFill>
                  <a:srgbClr val="3E606F"/>
                </a:solidFill>
              </a:defRPr>
            </a:lvl4pPr>
            <a:lvl5pPr lvl="4" algn="l">
              <a:lnSpc>
                <a:spcPct val="100000"/>
              </a:lnSpc>
              <a:spcBef>
                <a:spcPts val="0"/>
              </a:spcBef>
              <a:spcAft>
                <a:spcPts val="0"/>
              </a:spcAft>
              <a:buSzPts val="2800"/>
              <a:buNone/>
              <a:defRPr>
                <a:solidFill>
                  <a:srgbClr val="3E606F"/>
                </a:solidFill>
              </a:defRPr>
            </a:lvl5pPr>
            <a:lvl6pPr lvl="5" algn="l">
              <a:lnSpc>
                <a:spcPct val="100000"/>
              </a:lnSpc>
              <a:spcBef>
                <a:spcPts val="0"/>
              </a:spcBef>
              <a:spcAft>
                <a:spcPts val="0"/>
              </a:spcAft>
              <a:buSzPts val="2800"/>
              <a:buNone/>
              <a:defRPr>
                <a:solidFill>
                  <a:srgbClr val="3E606F"/>
                </a:solidFill>
              </a:defRPr>
            </a:lvl6pPr>
            <a:lvl7pPr lvl="6" algn="l">
              <a:lnSpc>
                <a:spcPct val="100000"/>
              </a:lnSpc>
              <a:spcBef>
                <a:spcPts val="0"/>
              </a:spcBef>
              <a:spcAft>
                <a:spcPts val="0"/>
              </a:spcAft>
              <a:buSzPts val="2800"/>
              <a:buNone/>
              <a:defRPr>
                <a:solidFill>
                  <a:srgbClr val="3E606F"/>
                </a:solidFill>
              </a:defRPr>
            </a:lvl7pPr>
            <a:lvl8pPr lvl="7" algn="l">
              <a:lnSpc>
                <a:spcPct val="100000"/>
              </a:lnSpc>
              <a:spcBef>
                <a:spcPts val="0"/>
              </a:spcBef>
              <a:spcAft>
                <a:spcPts val="0"/>
              </a:spcAft>
              <a:buSzPts val="2800"/>
              <a:buNone/>
              <a:defRPr>
                <a:solidFill>
                  <a:srgbClr val="3E606F"/>
                </a:solidFill>
              </a:defRPr>
            </a:lvl8pPr>
            <a:lvl9pPr lvl="8" algn="l">
              <a:lnSpc>
                <a:spcPct val="100000"/>
              </a:lnSpc>
              <a:spcBef>
                <a:spcPts val="0"/>
              </a:spcBef>
              <a:spcAft>
                <a:spcPts val="0"/>
              </a:spcAft>
              <a:buSzPts val="2800"/>
              <a:buNone/>
              <a:defRPr>
                <a:solidFill>
                  <a:srgbClr val="3E606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with image and title 1">
  <p:cSld name="CUSTOM_14_1">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5083800" y="1332250"/>
            <a:ext cx="36384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2400" b="1">
                <a:solidFill>
                  <a:srgbClr val="193441"/>
                </a:solidFill>
                <a:latin typeface="Roboto"/>
                <a:ea typeface="Roboto"/>
                <a:cs typeface="Roboto"/>
                <a:sym typeface="Roboto"/>
              </a:defRPr>
            </a:lvl1pPr>
            <a:lvl2pPr lvl="1" algn="l" rtl="0">
              <a:lnSpc>
                <a:spcPct val="100000"/>
              </a:lnSpc>
              <a:spcBef>
                <a:spcPts val="0"/>
              </a:spcBef>
              <a:spcAft>
                <a:spcPts val="0"/>
              </a:spcAft>
              <a:buSzPts val="2800"/>
              <a:buNone/>
              <a:defRPr>
                <a:solidFill>
                  <a:srgbClr val="193441"/>
                </a:solidFill>
              </a:defRPr>
            </a:lvl2pPr>
            <a:lvl3pPr lvl="2" algn="l" rtl="0">
              <a:lnSpc>
                <a:spcPct val="100000"/>
              </a:lnSpc>
              <a:spcBef>
                <a:spcPts val="0"/>
              </a:spcBef>
              <a:spcAft>
                <a:spcPts val="0"/>
              </a:spcAft>
              <a:buSzPts val="2800"/>
              <a:buNone/>
              <a:defRPr>
                <a:solidFill>
                  <a:srgbClr val="193441"/>
                </a:solidFill>
              </a:defRPr>
            </a:lvl3pPr>
            <a:lvl4pPr lvl="3" algn="l" rtl="0">
              <a:lnSpc>
                <a:spcPct val="100000"/>
              </a:lnSpc>
              <a:spcBef>
                <a:spcPts val="0"/>
              </a:spcBef>
              <a:spcAft>
                <a:spcPts val="0"/>
              </a:spcAft>
              <a:buSzPts val="2800"/>
              <a:buNone/>
              <a:defRPr>
                <a:solidFill>
                  <a:srgbClr val="193441"/>
                </a:solidFill>
              </a:defRPr>
            </a:lvl4pPr>
            <a:lvl5pPr lvl="4" algn="l" rtl="0">
              <a:lnSpc>
                <a:spcPct val="100000"/>
              </a:lnSpc>
              <a:spcBef>
                <a:spcPts val="0"/>
              </a:spcBef>
              <a:spcAft>
                <a:spcPts val="0"/>
              </a:spcAft>
              <a:buSzPts val="2800"/>
              <a:buNone/>
              <a:defRPr>
                <a:solidFill>
                  <a:srgbClr val="193441"/>
                </a:solidFill>
              </a:defRPr>
            </a:lvl5pPr>
            <a:lvl6pPr lvl="5" algn="l" rtl="0">
              <a:lnSpc>
                <a:spcPct val="100000"/>
              </a:lnSpc>
              <a:spcBef>
                <a:spcPts val="0"/>
              </a:spcBef>
              <a:spcAft>
                <a:spcPts val="0"/>
              </a:spcAft>
              <a:buSzPts val="2800"/>
              <a:buNone/>
              <a:defRPr>
                <a:solidFill>
                  <a:srgbClr val="193441"/>
                </a:solidFill>
              </a:defRPr>
            </a:lvl6pPr>
            <a:lvl7pPr lvl="6" algn="l" rtl="0">
              <a:lnSpc>
                <a:spcPct val="100000"/>
              </a:lnSpc>
              <a:spcBef>
                <a:spcPts val="0"/>
              </a:spcBef>
              <a:spcAft>
                <a:spcPts val="0"/>
              </a:spcAft>
              <a:buSzPts val="2800"/>
              <a:buNone/>
              <a:defRPr>
                <a:solidFill>
                  <a:srgbClr val="193441"/>
                </a:solidFill>
              </a:defRPr>
            </a:lvl7pPr>
            <a:lvl8pPr lvl="7" algn="l" rtl="0">
              <a:lnSpc>
                <a:spcPct val="100000"/>
              </a:lnSpc>
              <a:spcBef>
                <a:spcPts val="0"/>
              </a:spcBef>
              <a:spcAft>
                <a:spcPts val="0"/>
              </a:spcAft>
              <a:buSzPts val="2800"/>
              <a:buNone/>
              <a:defRPr>
                <a:solidFill>
                  <a:srgbClr val="193441"/>
                </a:solidFill>
              </a:defRPr>
            </a:lvl8pPr>
            <a:lvl9pPr lvl="8" algn="l" rtl="0">
              <a:lnSpc>
                <a:spcPct val="100000"/>
              </a:lnSpc>
              <a:spcBef>
                <a:spcPts val="0"/>
              </a:spcBef>
              <a:spcAft>
                <a:spcPts val="0"/>
              </a:spcAft>
              <a:buSzPts val="2800"/>
              <a:buNone/>
              <a:defRPr>
                <a:solidFill>
                  <a:srgbClr val="193441"/>
                </a:solidFill>
              </a:defRPr>
            </a:lvl9pPr>
          </a:lstStyle>
          <a:p>
            <a:endParaRPr/>
          </a:p>
        </p:txBody>
      </p:sp>
      <p:sp>
        <p:nvSpPr>
          <p:cNvPr id="130" name="Google Shape;130;p24"/>
          <p:cNvSpPr txBox="1">
            <a:spLocks noGrp="1"/>
          </p:cNvSpPr>
          <p:nvPr>
            <p:ph type="body" idx="1"/>
          </p:nvPr>
        </p:nvSpPr>
        <p:spPr>
          <a:xfrm>
            <a:off x="5083800" y="2478700"/>
            <a:ext cx="3638400" cy="906000"/>
          </a:xfrm>
          <a:prstGeom prst="rect">
            <a:avLst/>
          </a:prstGeom>
          <a:noFill/>
          <a:ln>
            <a:noFill/>
          </a:ln>
        </p:spPr>
        <p:txBody>
          <a:bodyPr spcFirstLastPara="1" wrap="square" lIns="91425" tIns="91425" rIns="91425" bIns="91425" anchor="t" anchorCtr="0">
            <a:noAutofit/>
          </a:bodyPr>
          <a:lstStyle>
            <a:lvl1pPr marL="457200" lvl="0" indent="-330200" algn="l" rtl="0">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1pPr>
            <a:lvl2pPr marL="914400" lvl="1" indent="-330200" algn="l" rtl="0">
              <a:lnSpc>
                <a:spcPct val="114000"/>
              </a:lnSpc>
              <a:spcBef>
                <a:spcPts val="0"/>
              </a:spcBef>
              <a:spcAft>
                <a:spcPts val="0"/>
              </a:spcAft>
              <a:buClr>
                <a:srgbClr val="3E606F"/>
              </a:buClr>
              <a:buSzPts val="1600"/>
              <a:buFont typeface="Roboto"/>
              <a:buChar char="○"/>
              <a:defRPr sz="1600">
                <a:solidFill>
                  <a:schemeClr val="dk2"/>
                </a:solidFill>
                <a:latin typeface="Roboto"/>
                <a:ea typeface="Roboto"/>
                <a:cs typeface="Roboto"/>
                <a:sym typeface="Roboto"/>
              </a:defRPr>
            </a:lvl2pPr>
            <a:lvl3pPr marL="1371600" lvl="2" indent="-323850" algn="l" rtl="0">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3pPr>
            <a:lvl4pPr marL="1828800" lvl="3" indent="-323850" algn="l" rtl="0">
              <a:lnSpc>
                <a:spcPct val="114000"/>
              </a:lnSpc>
              <a:spcBef>
                <a:spcPts val="0"/>
              </a:spcBef>
              <a:spcAft>
                <a:spcPts val="0"/>
              </a:spcAft>
              <a:buClr>
                <a:srgbClr val="3E606F"/>
              </a:buClr>
              <a:buSzPts val="1500"/>
              <a:buFont typeface="Roboto"/>
              <a:buChar char="●"/>
              <a:defRPr sz="1500">
                <a:solidFill>
                  <a:schemeClr val="dk2"/>
                </a:solidFill>
                <a:latin typeface="Roboto"/>
                <a:ea typeface="Roboto"/>
                <a:cs typeface="Roboto"/>
                <a:sym typeface="Roboto"/>
              </a:defRPr>
            </a:lvl4pPr>
            <a:lvl5pPr marL="2286000" lvl="4" indent="-317500"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marL="2743200" lvl="5" indent="-317500"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marL="3200400" lvl="6" indent="-311150" algn="l" rtl="0">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7pPr>
            <a:lvl8pPr marL="3657600" lvl="7" indent="-311150" algn="l" rtl="0">
              <a:lnSpc>
                <a:spcPct val="114000"/>
              </a:lnSpc>
              <a:spcBef>
                <a:spcPts val="0"/>
              </a:spcBef>
              <a:spcAft>
                <a:spcPts val="0"/>
              </a:spcAft>
              <a:buClr>
                <a:srgbClr val="3E606F"/>
              </a:buClr>
              <a:buSzPts val="1300"/>
              <a:buFont typeface="Roboto"/>
              <a:buChar char="○"/>
              <a:defRPr sz="1300">
                <a:solidFill>
                  <a:schemeClr val="dk2"/>
                </a:solidFill>
                <a:latin typeface="Roboto"/>
                <a:ea typeface="Roboto"/>
                <a:cs typeface="Roboto"/>
                <a:sym typeface="Roboto"/>
              </a:defRPr>
            </a:lvl8pPr>
            <a:lvl9pPr marL="4114800" lvl="8" indent="-304800" algn="l" rtl="0">
              <a:lnSpc>
                <a:spcPct val="114000"/>
              </a:lnSpc>
              <a:spcBef>
                <a:spcPts val="0"/>
              </a:spcBef>
              <a:spcAft>
                <a:spcPts val="0"/>
              </a:spcAft>
              <a:buClr>
                <a:srgbClr val="3E606F"/>
              </a:buClr>
              <a:buSzPts val="1200"/>
              <a:buFont typeface="Roboto"/>
              <a:buChar char="■"/>
              <a:defRPr sz="1200">
                <a:solidFill>
                  <a:schemeClr val="dk2"/>
                </a:solidFill>
                <a:latin typeface="Roboto"/>
                <a:ea typeface="Roboto"/>
                <a:cs typeface="Roboto"/>
                <a:sym typeface="Roboto"/>
              </a:defRPr>
            </a:lvl9pPr>
          </a:lstStyle>
          <a:p>
            <a:endParaRPr/>
          </a:p>
        </p:txBody>
      </p:sp>
      <p:cxnSp>
        <p:nvCxnSpPr>
          <p:cNvPr id="131" name="Google Shape;131;p24"/>
          <p:cNvCxnSpPr/>
          <p:nvPr/>
        </p:nvCxnSpPr>
        <p:spPr>
          <a:xfrm>
            <a:off x="5161825" y="1160825"/>
            <a:ext cx="1140000" cy="0"/>
          </a:xfrm>
          <a:prstGeom prst="straightConnector1">
            <a:avLst/>
          </a:prstGeom>
          <a:noFill/>
          <a:ln w="19050" cap="flat" cmpd="sng">
            <a:solidFill>
              <a:srgbClr val="19344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95300" y="695225"/>
            <a:ext cx="75534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600"/>
              <a:buFont typeface="Roboto Medium"/>
              <a:buNone/>
              <a:defRPr sz="2600" b="0" i="0" u="none" strike="noStrike" cap="none">
                <a:solidFill>
                  <a:schemeClr val="dk1"/>
                </a:solidFill>
                <a:latin typeface="Roboto Medium"/>
                <a:ea typeface="Roboto Medium"/>
                <a:cs typeface="Roboto Medium"/>
                <a:sym typeface="Roboto Medium"/>
              </a:defRPr>
            </a:lvl1pPr>
            <a:lvl2pPr marR="0" lvl="1"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2pPr>
            <a:lvl3pPr marR="0" lvl="2"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3pPr>
            <a:lvl4pPr marR="0" lvl="3"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4pPr>
            <a:lvl5pPr marR="0" lvl="4"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5pPr>
            <a:lvl6pPr marR="0" lvl="5"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6pPr>
            <a:lvl7pPr marR="0" lvl="6"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7pPr>
            <a:lvl8pPr marR="0" lvl="7"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8pPr>
            <a:lvl9pPr marR="0" lvl="8" algn="l" rtl="0">
              <a:lnSpc>
                <a:spcPct val="100000"/>
              </a:lnSpc>
              <a:spcBef>
                <a:spcPts val="0"/>
              </a:spcBef>
              <a:spcAft>
                <a:spcPts val="0"/>
              </a:spcAft>
              <a:buClr>
                <a:schemeClr val="dk1"/>
              </a:buClr>
              <a:buSzPts val="2800"/>
              <a:buFont typeface="Roboto Medium"/>
              <a:buNone/>
              <a:defRPr sz="2800" b="0" i="0" u="none" strike="noStrike" cap="none">
                <a:solidFill>
                  <a:schemeClr val="dk1"/>
                </a:solidFill>
                <a:latin typeface="Roboto Medium"/>
                <a:ea typeface="Roboto Medium"/>
                <a:cs typeface="Roboto Medium"/>
                <a:sym typeface="Roboto Medium"/>
              </a:defRPr>
            </a:lvl9pPr>
          </a:lstStyle>
          <a:p>
            <a:endParaRPr/>
          </a:p>
        </p:txBody>
      </p:sp>
      <p:sp>
        <p:nvSpPr>
          <p:cNvPr id="7" name="Google Shape;7;p1"/>
          <p:cNvSpPr txBox="1">
            <a:spLocks noGrp="1"/>
          </p:cNvSpPr>
          <p:nvPr>
            <p:ph type="body" idx="1"/>
          </p:nvPr>
        </p:nvSpPr>
        <p:spPr>
          <a:xfrm>
            <a:off x="1285225" y="1668825"/>
            <a:ext cx="6402900" cy="26268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1pPr>
            <a:lvl2pPr marL="914400" marR="0" lvl="1" indent="-330200" algn="l" rtl="0">
              <a:lnSpc>
                <a:spcPct val="114000"/>
              </a:lnSpc>
              <a:spcBef>
                <a:spcPts val="0"/>
              </a:spcBef>
              <a:spcAft>
                <a:spcPts val="0"/>
              </a:spcAft>
              <a:buClr>
                <a:srgbClr val="858585"/>
              </a:buClr>
              <a:buSzPts val="1600"/>
              <a:buFont typeface="Roboto"/>
              <a:buChar char="○"/>
              <a:defRPr sz="1600" b="0" i="0" u="none" strike="noStrike" cap="none">
                <a:solidFill>
                  <a:srgbClr val="858585"/>
                </a:solidFill>
                <a:latin typeface="Roboto"/>
                <a:ea typeface="Roboto"/>
                <a:cs typeface="Roboto"/>
                <a:sym typeface="Roboto"/>
              </a:defRPr>
            </a:lvl2pPr>
            <a:lvl3pPr marL="1371600" marR="0" lvl="2"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3pPr>
            <a:lvl4pPr marL="1828800" marR="0" lvl="3" indent="-323850" algn="l" rtl="0">
              <a:lnSpc>
                <a:spcPct val="114000"/>
              </a:lnSpc>
              <a:spcBef>
                <a:spcPts val="0"/>
              </a:spcBef>
              <a:spcAft>
                <a:spcPts val="0"/>
              </a:spcAft>
              <a:buClr>
                <a:srgbClr val="858585"/>
              </a:buClr>
              <a:buSzPts val="1500"/>
              <a:buFont typeface="Roboto"/>
              <a:buChar char="●"/>
              <a:defRPr sz="1500" b="0" i="0" u="none" strike="noStrike" cap="none">
                <a:solidFill>
                  <a:srgbClr val="858585"/>
                </a:solidFill>
                <a:latin typeface="Roboto"/>
                <a:ea typeface="Roboto"/>
                <a:cs typeface="Roboto"/>
                <a:sym typeface="Roboto"/>
              </a:defRPr>
            </a:lvl4pPr>
            <a:lvl5pPr marL="2286000" marR="0" lvl="4"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5pPr>
            <a:lvl6pPr marL="2743200" marR="0" lvl="5" indent="-317500" algn="l" rtl="0">
              <a:lnSpc>
                <a:spcPct val="114000"/>
              </a:lnSpc>
              <a:spcBef>
                <a:spcPts val="0"/>
              </a:spcBef>
              <a:spcAft>
                <a:spcPts val="0"/>
              </a:spcAft>
              <a:buClr>
                <a:srgbClr val="858585"/>
              </a:buClr>
              <a:buSzPts val="1400"/>
              <a:buFont typeface="Roboto"/>
              <a:buChar char="■"/>
              <a:defRPr sz="1400" b="0" i="0" u="none" strike="noStrike" cap="none">
                <a:solidFill>
                  <a:srgbClr val="858585"/>
                </a:solidFill>
                <a:latin typeface="Roboto"/>
                <a:ea typeface="Roboto"/>
                <a:cs typeface="Roboto"/>
                <a:sym typeface="Roboto"/>
              </a:defRPr>
            </a:lvl6pPr>
            <a:lvl7pPr marL="3200400" marR="0" lvl="6"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7pPr>
            <a:lvl8pPr marL="3657600" marR="0" lvl="7" indent="-311150" algn="l" rtl="0">
              <a:lnSpc>
                <a:spcPct val="114000"/>
              </a:lnSpc>
              <a:spcBef>
                <a:spcPts val="0"/>
              </a:spcBef>
              <a:spcAft>
                <a:spcPts val="0"/>
              </a:spcAft>
              <a:buClr>
                <a:srgbClr val="858585"/>
              </a:buClr>
              <a:buSzPts val="1300"/>
              <a:buFont typeface="Roboto"/>
              <a:buChar char="○"/>
              <a:defRPr sz="1300" b="0" i="0" u="none" strike="noStrike" cap="none">
                <a:solidFill>
                  <a:srgbClr val="858585"/>
                </a:solidFill>
                <a:latin typeface="Roboto"/>
                <a:ea typeface="Roboto"/>
                <a:cs typeface="Roboto"/>
                <a:sym typeface="Roboto"/>
              </a:defRPr>
            </a:lvl8pPr>
            <a:lvl9pPr marL="4114800" marR="0" lvl="8" indent="-304800" algn="l" rtl="0">
              <a:lnSpc>
                <a:spcPct val="114000"/>
              </a:lnSpc>
              <a:spcBef>
                <a:spcPts val="0"/>
              </a:spcBef>
              <a:spcAft>
                <a:spcPts val="0"/>
              </a:spcAft>
              <a:buClr>
                <a:srgbClr val="858585"/>
              </a:buClr>
              <a:buSzPts val="1200"/>
              <a:buFont typeface="Roboto"/>
              <a:buChar char="■"/>
              <a:defRPr sz="1200" b="0" i="0" u="none" strike="noStrike" cap="none">
                <a:solidFill>
                  <a:srgbClr val="858585"/>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7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8" name="Google Shape;148;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1pPr>
            <a:lvl2pPr marL="914400" lvl="1"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2pPr>
            <a:lvl3pPr marL="1371600" lvl="2"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3pPr>
            <a:lvl4pPr marL="1828800" lvl="3"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4pPr>
            <a:lvl5pPr marL="2286000" lvl="4"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5pPr>
            <a:lvl6pPr marL="2743200" lvl="5"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6pPr>
            <a:lvl7pPr marL="3200400" lvl="6"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7pPr>
            <a:lvl8pPr marL="3657600" lvl="7"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8pPr>
            <a:lvl9pPr marL="4114800" lvl="8" indent="-304800" rtl="0">
              <a:lnSpc>
                <a:spcPct val="115000"/>
              </a:lnSpc>
              <a:spcBef>
                <a:spcPts val="0"/>
              </a:spcBef>
              <a:spcAft>
                <a:spcPts val="0"/>
              </a:spcAft>
              <a:buClr>
                <a:srgbClr val="435D74"/>
              </a:buClr>
              <a:buSzPts val="1200"/>
              <a:buFont typeface="Proxima Nova"/>
              <a:buChar char="■"/>
              <a:defRPr sz="1200">
                <a:solidFill>
                  <a:srgbClr val="435D74"/>
                </a:solidFill>
                <a:latin typeface="Proxima Nova"/>
                <a:ea typeface="Proxima Nova"/>
                <a:cs typeface="Proxima Nova"/>
                <a:sym typeface="Proxima Nova"/>
              </a:defRPr>
            </a:lvl9pPr>
          </a:lstStyle>
          <a:p>
            <a:endParaRPr/>
          </a:p>
        </p:txBody>
      </p:sp>
      <p:sp>
        <p:nvSpPr>
          <p:cNvPr id="149" name="Google Shape;149;p28"/>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53" name="Google Shape;153;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p:nvPr/>
        </p:nvSpPr>
        <p:spPr>
          <a:xfrm>
            <a:off x="-7650" y="2128838"/>
            <a:ext cx="7654500" cy="2369862"/>
          </a:xfrm>
          <a:prstGeom prst="rect">
            <a:avLst/>
          </a:prstGeom>
          <a:solidFill>
            <a:schemeClr val="accent5">
              <a:lumMod val="75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5"/>
              </a:solidFill>
              <a:latin typeface="Arial"/>
              <a:ea typeface="Arial"/>
              <a:cs typeface="Arial"/>
              <a:sym typeface="Arial"/>
            </a:endParaRPr>
          </a:p>
        </p:txBody>
      </p:sp>
      <p:sp>
        <p:nvSpPr>
          <p:cNvPr id="160" name="Google Shape;160;p32"/>
          <p:cNvSpPr txBox="1">
            <a:spLocks noGrp="1"/>
          </p:cNvSpPr>
          <p:nvPr>
            <p:ph type="title"/>
          </p:nvPr>
        </p:nvSpPr>
        <p:spPr>
          <a:xfrm>
            <a:off x="476300" y="2301798"/>
            <a:ext cx="6337011" cy="51628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600"/>
              <a:buNone/>
            </a:pPr>
            <a:r>
              <a:rPr lang="es" dirty="0"/>
              <a:t>HR Turn Over Analysis Case Study </a:t>
            </a:r>
            <a:endParaRPr dirty="0"/>
          </a:p>
        </p:txBody>
      </p:sp>
      <p:sp>
        <p:nvSpPr>
          <p:cNvPr id="162" name="Google Shape;162;p32"/>
          <p:cNvSpPr txBox="1">
            <a:spLocks noGrp="1"/>
          </p:cNvSpPr>
          <p:nvPr>
            <p:ph type="subTitle" idx="1"/>
          </p:nvPr>
        </p:nvSpPr>
        <p:spPr>
          <a:xfrm>
            <a:off x="554050" y="2818083"/>
            <a:ext cx="5482419" cy="1432454"/>
          </a:xfrm>
          <a:prstGeom prst="rect">
            <a:avLst/>
          </a:prstGeom>
        </p:spPr>
        <p:txBody>
          <a:bodyPr spcFirstLastPara="1" wrap="square" lIns="91425" tIns="91425" rIns="91425" bIns="91425" anchor="t" anchorCtr="0">
            <a:noAutofit/>
          </a:bodyPr>
          <a:lstStyle/>
          <a:p>
            <a:pPr marL="57150" lvl="0" indent="0" algn="l" rtl="0">
              <a:spcBef>
                <a:spcPts val="0"/>
              </a:spcBef>
              <a:spcAft>
                <a:spcPts val="0"/>
              </a:spcAft>
            </a:pPr>
            <a:r>
              <a:rPr lang="es" dirty="0">
                <a:solidFill>
                  <a:schemeClr val="bg1"/>
                </a:solidFill>
              </a:rPr>
              <a:t>- Yara Ehab</a:t>
            </a:r>
          </a:p>
          <a:p>
            <a:pPr marL="228600" lvl="0" indent="-171450" algn="l" rtl="0">
              <a:spcBef>
                <a:spcPts val="0"/>
              </a:spcBef>
              <a:spcAft>
                <a:spcPts val="0"/>
              </a:spcAft>
              <a:buClr>
                <a:schemeClr val="bg1"/>
              </a:buClr>
              <a:buFontTx/>
              <a:buChar char="-"/>
            </a:pPr>
            <a:r>
              <a:rPr lang="es" dirty="0">
                <a:solidFill>
                  <a:schemeClr val="bg1"/>
                </a:solidFill>
              </a:rPr>
              <a:t>Noha Mahmoud</a:t>
            </a:r>
          </a:p>
          <a:p>
            <a:pPr marL="228600" lvl="0" indent="-171450" algn="l" rtl="0">
              <a:spcBef>
                <a:spcPts val="0"/>
              </a:spcBef>
              <a:spcAft>
                <a:spcPts val="0"/>
              </a:spcAft>
              <a:buClr>
                <a:schemeClr val="bg1"/>
              </a:buClr>
              <a:buFontTx/>
              <a:buChar char="-"/>
            </a:pPr>
            <a:r>
              <a:rPr lang="es" dirty="0">
                <a:solidFill>
                  <a:schemeClr val="bg1"/>
                </a:solidFill>
              </a:rPr>
              <a:t>Howaida Allam</a:t>
            </a:r>
          </a:p>
          <a:p>
            <a:pPr marL="228600" lvl="0" indent="-171450" algn="l" rtl="0">
              <a:spcBef>
                <a:spcPts val="0"/>
              </a:spcBef>
              <a:spcAft>
                <a:spcPts val="0"/>
              </a:spcAft>
              <a:buClr>
                <a:schemeClr val="tx2"/>
              </a:buClr>
              <a:buFontTx/>
              <a:buChar char="-"/>
            </a:pPr>
            <a:r>
              <a:rPr lang="es" dirty="0">
                <a:solidFill>
                  <a:schemeClr val="bg1"/>
                </a:solidFill>
              </a:rPr>
              <a:t>Mohamed Esmael</a:t>
            </a:r>
          </a:p>
          <a:p>
            <a:pPr marL="114300" lvl="0" indent="-114300" algn="l" rtl="0">
              <a:spcBef>
                <a:spcPts val="0"/>
              </a:spcBef>
              <a:spcAft>
                <a:spcPts val="0"/>
              </a:spcAft>
              <a:buFontTx/>
              <a:buChar char="-"/>
            </a:pPr>
            <a:endParaRPr lang="es" dirty="0">
              <a:solidFill>
                <a:schemeClr val="bg1"/>
              </a:solidFill>
            </a:endParaRPr>
          </a:p>
          <a:p>
            <a:pPr marL="0" lvl="0" indent="0" algn="l" rtl="0">
              <a:spcBef>
                <a:spcPts val="0"/>
              </a:spcBef>
              <a:spcAft>
                <a:spcPts val="0"/>
              </a:spcAft>
              <a:buNone/>
            </a:pPr>
            <a:endParaRPr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50000"/>
              </a:schemeClr>
            </a:gs>
            <a:gs pos="100000">
              <a:schemeClr val="accent5">
                <a:lumMod val="75000"/>
              </a:schemeClr>
            </a:gs>
          </a:gsLst>
          <a:lin ang="5400000" scaled="0"/>
        </a:gradFill>
        <a:effectLst/>
      </p:bgPr>
    </p:bg>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672675"/>
          </a:xfrm>
          <a:prstGeom prst="rect">
            <a:avLst/>
          </a:prstGeom>
          <a:noFill/>
          <a:ln>
            <a:noFill/>
          </a:ln>
        </p:spPr>
        <p:txBody>
          <a:bodyPr spcFirstLastPara="1" wrap="square" lIns="91425" tIns="91425" rIns="91425" bIns="91425" anchor="t" anchorCtr="0">
            <a:noAutofit/>
          </a:bodyPr>
          <a:lstStyle/>
          <a:p>
            <a:r>
              <a:rPr lang="en-US" sz="3200" dirty="0">
                <a:solidFill>
                  <a:schemeClr val="tx2"/>
                </a:solidFill>
              </a:rPr>
              <a:t>Recommendations</a:t>
            </a:r>
            <a:endParaRPr sz="3200" dirty="0">
              <a:solidFill>
                <a:schemeClr val="tx2"/>
              </a:solidFill>
            </a:endParaRPr>
          </a:p>
        </p:txBody>
      </p:sp>
      <p:sp>
        <p:nvSpPr>
          <p:cNvPr id="8" name="Google Shape;190;p36"/>
          <p:cNvSpPr txBox="1">
            <a:spLocks/>
          </p:cNvSpPr>
          <p:nvPr/>
        </p:nvSpPr>
        <p:spPr>
          <a:xfrm>
            <a:off x="439115" y="1430952"/>
            <a:ext cx="7433300" cy="2427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Font typeface="+mj-lt"/>
              <a:buAutoNum type="arabicPeriod"/>
            </a:pPr>
            <a:r>
              <a:rPr lang="en-US" sz="1600" dirty="0">
                <a:solidFill>
                  <a:schemeClr val="bg1"/>
                </a:solidFill>
              </a:rPr>
              <a:t>Making a survey for discussing the reasons behind their dissatisfaction in their job and environment.</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For those whom their work life balance is bad , we need to know the reason behind this and we can suggest increasing salaries for married ones with low work life balance in regard with their responsibilities.</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Try to Make work environment more interactive with old aged employees and enjoyable for them.</a:t>
            </a:r>
          </a:p>
          <a:p>
            <a:endParaRPr lang="en-US" sz="1600" dirty="0"/>
          </a:p>
          <a:p>
            <a:endParaRPr lang="en-US" sz="1600" dirty="0"/>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spTree>
    <p:extLst>
      <p:ext uri="{BB962C8B-B14F-4D97-AF65-F5344CB8AC3E}">
        <p14:creationId xmlns:p14="http://schemas.microsoft.com/office/powerpoint/2010/main" val="1396552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76" y="413175"/>
            <a:ext cx="5059252" cy="572700"/>
          </a:xfrm>
        </p:spPr>
        <p:txBody>
          <a:bodyPr/>
          <a:lstStyle/>
          <a:p>
            <a:r>
              <a:rPr lang="en-US" dirty="0">
                <a:solidFill>
                  <a:schemeClr val="accent5">
                    <a:lumMod val="75000"/>
                  </a:schemeClr>
                </a:solidFill>
              </a:rPr>
              <a:t>4- Married women analysis and their relation with workplace.</a:t>
            </a:r>
            <a:br>
              <a:rPr lang="en-US" dirty="0">
                <a:solidFill>
                  <a:schemeClr val="accent5">
                    <a:lumMod val="75000"/>
                  </a:schemeClr>
                </a:solidFill>
              </a:rPr>
            </a:br>
            <a:r>
              <a:rPr lang="en-US" dirty="0">
                <a:solidFill>
                  <a:schemeClr val="accent5">
                    <a:lumMod val="75000"/>
                  </a:schemeClr>
                </a:solidFill>
              </a:rPr>
              <a:t/>
            </a:r>
            <a:br>
              <a:rPr lang="en-US" dirty="0">
                <a:solidFill>
                  <a:schemeClr val="accent5">
                    <a:lumMod val="75000"/>
                  </a:schemeClr>
                </a:solidFill>
              </a:rPr>
            </a:br>
            <a:r>
              <a:rPr lang="en-US" dirty="0">
                <a:solidFill>
                  <a:schemeClr val="accent5">
                    <a:lumMod val="75000"/>
                  </a:schemeClr>
                </a:solidFill>
              </a:rPr>
              <a:t>As shown in the following pie chart</a:t>
            </a:r>
            <a:endParaRPr lang="en-US" dirty="0"/>
          </a:p>
        </p:txBody>
      </p:sp>
      <p:graphicFrame>
        <p:nvGraphicFramePr>
          <p:cNvPr id="4" name="مخطط 2">
            <a:extLst>
              <a:ext uri="{FF2B5EF4-FFF2-40B4-BE49-F238E27FC236}">
                <a16:creationId xmlns="" xmlns:a16="http://schemas.microsoft.com/office/drawing/2014/main" id="{00000000-0008-0000-0400-000003000000}"/>
              </a:ext>
            </a:extLst>
          </p:cNvPr>
          <p:cNvGraphicFramePr>
            <a:graphicFrameLocks/>
          </p:cNvGraphicFramePr>
          <p:nvPr>
            <p:extLst>
              <p:ext uri="{D42A27DB-BD31-4B8C-83A1-F6EECF244321}">
                <p14:modId xmlns:p14="http://schemas.microsoft.com/office/powerpoint/2010/main" val="609297668"/>
              </p:ext>
            </p:extLst>
          </p:nvPr>
        </p:nvGraphicFramePr>
        <p:xfrm>
          <a:off x="5658129" y="1226635"/>
          <a:ext cx="3485871" cy="3313450"/>
        </p:xfrm>
        <a:graphic>
          <a:graphicData uri="http://schemas.openxmlformats.org/drawingml/2006/chart">
            <c:chart xmlns:c="http://schemas.openxmlformats.org/drawingml/2006/chart" xmlns:r="http://schemas.openxmlformats.org/officeDocument/2006/relationships" r:id="rId2"/>
          </a:graphicData>
        </a:graphic>
      </p:graphicFrame>
      <p:sp>
        <p:nvSpPr>
          <p:cNvPr id="6" name="Google Shape;190;p36"/>
          <p:cNvSpPr txBox="1">
            <a:spLocks/>
          </p:cNvSpPr>
          <p:nvPr/>
        </p:nvSpPr>
        <p:spPr>
          <a:xfrm>
            <a:off x="425302" y="2076892"/>
            <a:ext cx="5358464" cy="2410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000"/>
              </a:lnSpc>
              <a:buSzPts val="1600"/>
            </a:pPr>
            <a:r>
              <a:rPr lang="en-US" dirty="0">
                <a:solidFill>
                  <a:schemeClr val="tx1"/>
                </a:solidFill>
              </a:rPr>
              <a:t>Women with age(22-31) are largest percentage of </a:t>
            </a:r>
          </a:p>
          <a:p>
            <a:pPr>
              <a:lnSpc>
                <a:spcPct val="114000"/>
              </a:lnSpc>
              <a:buSzPts val="1600"/>
            </a:pPr>
            <a:r>
              <a:rPr lang="en-US" dirty="0">
                <a:solidFill>
                  <a:schemeClr val="tx1"/>
                </a:solidFill>
              </a:rPr>
              <a:t>married ones estimated to leave work</a:t>
            </a:r>
          </a:p>
          <a:p>
            <a:pPr>
              <a:lnSpc>
                <a:spcPct val="114000"/>
              </a:lnSpc>
              <a:buSzPts val="1600"/>
            </a:pPr>
            <a:r>
              <a:rPr lang="en-US" dirty="0">
                <a:solidFill>
                  <a:schemeClr val="tx1"/>
                </a:solidFill>
              </a:rPr>
              <a:t>for different reasons:</a:t>
            </a:r>
          </a:p>
          <a:p>
            <a:pPr>
              <a:lnSpc>
                <a:spcPct val="114000"/>
              </a:lnSpc>
              <a:buSzPts val="1600"/>
            </a:pPr>
            <a:endParaRPr lang="en-US" dirty="0">
              <a:solidFill>
                <a:schemeClr val="tx1"/>
              </a:solidFill>
            </a:endParaRPr>
          </a:p>
          <a:p>
            <a:pPr marL="342900" indent="-215900">
              <a:lnSpc>
                <a:spcPct val="114000"/>
              </a:lnSpc>
              <a:buClr>
                <a:schemeClr val="accent5">
                  <a:lumMod val="75000"/>
                </a:schemeClr>
              </a:buClr>
              <a:buSzPts val="1600"/>
              <a:buFont typeface="Wingdings" panose="05000000000000000000" pitchFamily="2" charset="2"/>
              <a:buChar char="§"/>
            </a:pPr>
            <a:r>
              <a:rPr lang="en-US" sz="1600" dirty="0">
                <a:solidFill>
                  <a:schemeClr val="tx1">
                    <a:lumMod val="95000"/>
                    <a:lumOff val="5000"/>
                  </a:schemeClr>
                </a:solidFill>
              </a:rPr>
              <a:t>Low work life balance.</a:t>
            </a:r>
          </a:p>
          <a:p>
            <a:pPr marL="342900" indent="-215900">
              <a:lnSpc>
                <a:spcPct val="114000"/>
              </a:lnSpc>
              <a:buClr>
                <a:schemeClr val="accent5">
                  <a:lumMod val="75000"/>
                </a:schemeClr>
              </a:buClr>
              <a:buSzPts val="1600"/>
              <a:buFont typeface="Wingdings" panose="05000000000000000000" pitchFamily="2" charset="2"/>
              <a:buChar char="§"/>
            </a:pPr>
            <a:r>
              <a:rPr lang="en-US" sz="1600" dirty="0">
                <a:solidFill>
                  <a:schemeClr val="tx1"/>
                </a:solidFill>
              </a:rPr>
              <a:t>high distance from home.</a:t>
            </a:r>
          </a:p>
          <a:p>
            <a:pPr marL="342900" indent="-215900">
              <a:lnSpc>
                <a:spcPct val="114000"/>
              </a:lnSpc>
              <a:buClr>
                <a:schemeClr val="accent5">
                  <a:lumMod val="75000"/>
                </a:schemeClr>
              </a:buClr>
              <a:buSzPts val="1600"/>
              <a:buFont typeface="Wingdings" panose="05000000000000000000" pitchFamily="2" charset="2"/>
              <a:buChar char="§"/>
            </a:pPr>
            <a:r>
              <a:rPr lang="en-US" sz="1600" dirty="0">
                <a:solidFill>
                  <a:schemeClr val="tx1"/>
                </a:solidFill>
              </a:rPr>
              <a:t>Poor work environment.</a:t>
            </a:r>
          </a:p>
          <a:p>
            <a:pPr marL="285750" indent="-158750">
              <a:lnSpc>
                <a:spcPct val="114000"/>
              </a:lnSpc>
              <a:buClr>
                <a:schemeClr val="accent5">
                  <a:lumMod val="75000"/>
                </a:schemeClr>
              </a:buClr>
              <a:buSzPts val="1600"/>
              <a:buFont typeface="Wingdings" panose="05000000000000000000" pitchFamily="2" charset="2"/>
              <a:buChar char="§"/>
              <a:tabLst>
                <a:tab pos="285750" algn="l"/>
              </a:tabLst>
            </a:pPr>
            <a:r>
              <a:rPr lang="en-US" sz="1600" dirty="0">
                <a:solidFill>
                  <a:schemeClr val="tx1"/>
                </a:solidFill>
              </a:rPr>
              <a:t> Low job satisfaction.</a:t>
            </a:r>
            <a:endParaRPr lang="en-US" dirty="0">
              <a:solidFill>
                <a:schemeClr val="tx1"/>
              </a:solidFill>
            </a:endParaRPr>
          </a:p>
          <a:p>
            <a:pPr marL="127000">
              <a:lnSpc>
                <a:spcPct val="114000"/>
              </a:lnSpc>
              <a:buClr>
                <a:srgbClr val="858585"/>
              </a:buClr>
              <a:buSzPts val="1600"/>
              <a:tabLst>
                <a:tab pos="285750" algn="l"/>
              </a:tabLst>
            </a:pPr>
            <a:endParaRPr lang="en-US" dirty="0">
              <a:solidFill>
                <a:schemeClr val="tx1"/>
              </a:solidFill>
            </a:endParaRPr>
          </a:p>
          <a:p>
            <a:pPr marL="457200" indent="-330200">
              <a:lnSpc>
                <a:spcPct val="114000"/>
              </a:lnSpc>
              <a:buClr>
                <a:srgbClr val="858585"/>
              </a:buClr>
              <a:buSzPts val="1600"/>
              <a:buFont typeface="Wingdings" panose="05000000000000000000" pitchFamily="2" charset="2"/>
              <a:buChar char="§"/>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spTree>
    <p:extLst>
      <p:ext uri="{BB962C8B-B14F-4D97-AF65-F5344CB8AC3E}">
        <p14:creationId xmlns:p14="http://schemas.microsoft.com/office/powerpoint/2010/main" val="3064054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مخطط 5">
            <a:extLst>
              <a:ext uri="{FF2B5EF4-FFF2-40B4-BE49-F238E27FC236}">
                <a16:creationId xmlns="" xmlns:a16="http://schemas.microsoft.com/office/drawing/2014/main" id="{00000000-0008-0000-0400-000006000000}"/>
              </a:ext>
            </a:extLst>
          </p:cNvPr>
          <p:cNvGraphicFramePr>
            <a:graphicFrameLocks/>
          </p:cNvGraphicFramePr>
          <p:nvPr>
            <p:extLst>
              <p:ext uri="{D42A27DB-BD31-4B8C-83A1-F6EECF244321}">
                <p14:modId xmlns:p14="http://schemas.microsoft.com/office/powerpoint/2010/main" val="990948081"/>
              </p:ext>
            </p:extLst>
          </p:nvPr>
        </p:nvGraphicFramePr>
        <p:xfrm>
          <a:off x="215590" y="371708"/>
          <a:ext cx="8066049" cy="43482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673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50000"/>
              </a:schemeClr>
            </a:gs>
            <a:gs pos="100000">
              <a:schemeClr val="accent5">
                <a:lumMod val="75000"/>
              </a:schemeClr>
            </a:gs>
          </a:gsLst>
          <a:lin ang="5400000" scaled="0"/>
        </a:gradFill>
        <a:effectLst/>
      </p:bgPr>
    </p:bg>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1073654"/>
          </a:xfrm>
          <a:prstGeom prst="rect">
            <a:avLst/>
          </a:prstGeom>
          <a:noFill/>
          <a:ln>
            <a:noFill/>
          </a:ln>
        </p:spPr>
        <p:txBody>
          <a:bodyPr spcFirstLastPara="1" wrap="square" lIns="91425" tIns="91425" rIns="91425" bIns="91425" anchor="t" anchorCtr="0">
            <a:noAutofit/>
          </a:bodyPr>
          <a:lstStyle/>
          <a:p>
            <a:r>
              <a:rPr lang="en-US" sz="3200" dirty="0">
                <a:solidFill>
                  <a:schemeClr val="tx2"/>
                </a:solidFill>
              </a:rPr>
              <a:t>Recommendations to lower percentage of married women leaving work</a:t>
            </a:r>
            <a:br>
              <a:rPr lang="en-US" sz="3200" dirty="0">
                <a:solidFill>
                  <a:schemeClr val="tx2"/>
                </a:solidFill>
              </a:rPr>
            </a:br>
            <a:r>
              <a:rPr lang="en-US" sz="3200" dirty="0">
                <a:solidFill>
                  <a:schemeClr val="tx2"/>
                </a:solidFill>
              </a:rPr>
              <a:t/>
            </a:r>
            <a:br>
              <a:rPr lang="en-US" sz="3200" dirty="0">
                <a:solidFill>
                  <a:schemeClr val="tx2"/>
                </a:solidFill>
              </a:rPr>
            </a:br>
            <a:endParaRPr sz="3200" dirty="0">
              <a:solidFill>
                <a:schemeClr val="tx2"/>
              </a:solidFill>
            </a:endParaRPr>
          </a:p>
        </p:txBody>
      </p:sp>
      <p:sp>
        <p:nvSpPr>
          <p:cNvPr id="8" name="Google Shape;190;p36"/>
          <p:cNvSpPr txBox="1">
            <a:spLocks/>
          </p:cNvSpPr>
          <p:nvPr/>
        </p:nvSpPr>
        <p:spPr>
          <a:xfrm>
            <a:off x="439115" y="1847263"/>
            <a:ext cx="7433300" cy="2865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Font typeface="+mj-lt"/>
              <a:buAutoNum type="arabicPeriod"/>
            </a:pPr>
            <a:r>
              <a:rPr lang="en-US" sz="1600" dirty="0">
                <a:solidFill>
                  <a:schemeClr val="bg1"/>
                </a:solidFill>
              </a:rPr>
              <a:t>Making working hour hours flexible especially for mothers who looks after her baby and having low work life balance.</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Offering comfortable means of transport as buses for long distanced employees.</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Raising awareness of time management by providing time management skills as sessions for those category to manage their time.</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For newly mothers we can recommend a nursery in work place to be beside her child.</a:t>
            </a:r>
          </a:p>
          <a:p>
            <a:pPr marL="342900" indent="-342900">
              <a:buClr>
                <a:schemeClr val="bg1"/>
              </a:buClr>
              <a:buFont typeface="+mj-lt"/>
              <a:buAutoNum type="arabicPeriod"/>
            </a:pPr>
            <a:endParaRPr lang="en-US" sz="1600" dirty="0">
              <a:solidFill>
                <a:schemeClr val="bg1"/>
              </a:solidFill>
            </a:endParaRPr>
          </a:p>
          <a:p>
            <a:endParaRPr lang="en-US" sz="1600" dirty="0"/>
          </a:p>
          <a:p>
            <a:endParaRPr lang="en-US" sz="1600" dirty="0"/>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spTree>
    <p:extLst>
      <p:ext uri="{BB962C8B-B14F-4D97-AF65-F5344CB8AC3E}">
        <p14:creationId xmlns:p14="http://schemas.microsoft.com/office/powerpoint/2010/main" val="264700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212652" y="211150"/>
            <a:ext cx="8676168" cy="1213614"/>
          </a:xfrm>
          <a:prstGeom prst="rect">
            <a:avLst/>
          </a:prstGeom>
          <a:noFill/>
          <a:ln>
            <a:noFill/>
          </a:ln>
        </p:spPr>
        <p:txBody>
          <a:bodyPr spcFirstLastPara="1" wrap="square" lIns="91425" tIns="91425" rIns="91425" bIns="91425" anchor="t" anchorCtr="0">
            <a:noAutofit/>
          </a:bodyPr>
          <a:lstStyle/>
          <a:p>
            <a:r>
              <a:rPr lang="en-US" sz="3200" dirty="0">
                <a:solidFill>
                  <a:schemeClr val="accent5">
                    <a:lumMod val="75000"/>
                  </a:schemeClr>
                </a:solidFill>
              </a:rPr>
              <a:t>5-</a:t>
            </a:r>
            <a:r>
              <a:rPr lang="ar-EG" sz="3200" dirty="0">
                <a:solidFill>
                  <a:schemeClr val="accent5">
                    <a:lumMod val="75000"/>
                  </a:schemeClr>
                </a:solidFill>
              </a:rPr>
              <a:t> </a:t>
            </a:r>
            <a:r>
              <a:rPr lang="en-US" sz="3200" b="1" dirty="0">
                <a:solidFill>
                  <a:schemeClr val="accent5">
                    <a:lumMod val="75000"/>
                  </a:schemeClr>
                </a:solidFill>
              </a:rPr>
              <a:t>Employees whose job level is between “ 1 ” and “ 2 ” tend to leave work</a:t>
            </a:r>
            <a:endParaRPr sz="3200" dirty="0">
              <a:solidFill>
                <a:schemeClr val="accent5">
                  <a:lumMod val="75000"/>
                </a:schemeClr>
              </a:solidFill>
            </a:endParaRPr>
          </a:p>
        </p:txBody>
      </p:sp>
      <p:sp>
        <p:nvSpPr>
          <p:cNvPr id="8" name="Google Shape;190;p36"/>
          <p:cNvSpPr txBox="1">
            <a:spLocks/>
          </p:cNvSpPr>
          <p:nvPr/>
        </p:nvSpPr>
        <p:spPr>
          <a:xfrm>
            <a:off x="367674" y="1148315"/>
            <a:ext cx="7884227" cy="3888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000"/>
              </a:lnSpc>
              <a:buSzPts val="1600"/>
            </a:pPr>
            <a:endParaRPr lang="en-US" sz="1600" dirty="0">
              <a:solidFill>
                <a:schemeClr val="tx1"/>
              </a:solidFill>
            </a:endParaRPr>
          </a:p>
          <a:p>
            <a:pPr marL="342900" indent="-215900">
              <a:lnSpc>
                <a:spcPct val="114000"/>
              </a:lnSpc>
              <a:buClr>
                <a:srgbClr val="858585"/>
              </a:buClr>
              <a:buSzPts val="1600"/>
              <a:buFont typeface="Wingdings" panose="05000000000000000000" pitchFamily="2" charset="2"/>
              <a:buChar char="§"/>
            </a:pPr>
            <a:r>
              <a:rPr lang="en-US" sz="1800" dirty="0">
                <a:solidFill>
                  <a:schemeClr val="tx1"/>
                </a:solidFill>
              </a:rPr>
              <a:t>When we looked on people whose Attrition is “yes” we noticed that</a:t>
            </a:r>
            <a:r>
              <a:rPr lang="en-US" sz="2000" dirty="0"/>
              <a:t>, the more employee have  “ </a:t>
            </a:r>
            <a:r>
              <a:rPr lang="en-US" sz="2000" dirty="0">
                <a:solidFill>
                  <a:schemeClr val="accent5">
                    <a:lumMod val="50000"/>
                  </a:schemeClr>
                </a:solidFill>
              </a:rPr>
              <a:t>Job  involvement </a:t>
            </a:r>
            <a:r>
              <a:rPr lang="en-US" sz="2000" dirty="0"/>
              <a:t>“ the more  experience   the employee have , however we noticed employee with job level between “ 1 “ and “ 2 “ have High Numbers of Attrition “Yes”.</a:t>
            </a:r>
          </a:p>
          <a:p>
            <a:pPr marL="342900" indent="-215900">
              <a:lnSpc>
                <a:spcPct val="114000"/>
              </a:lnSpc>
              <a:buClr>
                <a:srgbClr val="858585"/>
              </a:buClr>
              <a:buSzPts val="1600"/>
              <a:buFont typeface="Wingdings" panose="05000000000000000000" pitchFamily="2" charset="2"/>
              <a:buChar char="§"/>
            </a:pPr>
            <a:endParaRPr lang="en-US" sz="2000" dirty="0"/>
          </a:p>
          <a:p>
            <a:pPr marL="342900" indent="-215900">
              <a:lnSpc>
                <a:spcPct val="114000"/>
              </a:lnSpc>
              <a:buClr>
                <a:srgbClr val="858585"/>
              </a:buClr>
              <a:buSzPts val="1600"/>
              <a:buFont typeface="Wingdings" panose="05000000000000000000" pitchFamily="2" charset="2"/>
              <a:buChar char="§"/>
            </a:pPr>
            <a:r>
              <a:rPr lang="en-US" sz="2000" dirty="0">
                <a:solidFill>
                  <a:schemeClr val="accent5">
                    <a:lumMod val="50000"/>
                  </a:schemeClr>
                </a:solidFill>
              </a:rPr>
              <a:t>Conclusion:</a:t>
            </a:r>
            <a:r>
              <a:rPr lang="en-US" sz="2000" dirty="0"/>
              <a:t> We noticed that employees with job level between 1 and 2 are facing more work issues that is require more </a:t>
            </a:r>
            <a:r>
              <a:rPr lang="en-US" sz="2000" dirty="0">
                <a:solidFill>
                  <a:schemeClr val="accent5">
                    <a:lumMod val="50000"/>
                  </a:schemeClr>
                </a:solidFill>
              </a:rPr>
              <a:t>deep analysis </a:t>
            </a:r>
            <a:r>
              <a:rPr lang="en-US" sz="2000" dirty="0">
                <a:solidFill>
                  <a:schemeClr val="tx1"/>
                </a:solidFill>
              </a:rPr>
              <a:t>in “</a:t>
            </a:r>
            <a:r>
              <a:rPr lang="en-US" sz="2000" dirty="0">
                <a:solidFill>
                  <a:schemeClr val="accent5">
                    <a:lumMod val="50000"/>
                  </a:schemeClr>
                </a:solidFill>
              </a:rPr>
              <a:t>job level</a:t>
            </a:r>
            <a:r>
              <a:rPr lang="en-US" sz="2000" dirty="0">
                <a:solidFill>
                  <a:schemeClr val="tx1"/>
                </a:solidFill>
              </a:rPr>
              <a:t>” </a:t>
            </a:r>
            <a:r>
              <a:rPr lang="en-US" sz="2000" dirty="0"/>
              <a:t>to know what is the problem they are facing in their jobs. </a:t>
            </a:r>
            <a:r>
              <a:rPr lang="en-US" sz="2000" dirty="0">
                <a:solidFill>
                  <a:schemeClr val="accent5">
                    <a:lumMod val="50000"/>
                  </a:schemeClr>
                </a:solidFill>
              </a:rPr>
              <a:t>As shown in the next Chart.</a:t>
            </a:r>
          </a:p>
          <a:p>
            <a:pPr marL="127000">
              <a:lnSpc>
                <a:spcPct val="114000"/>
              </a:lnSpc>
              <a:buClr>
                <a:srgbClr val="858585"/>
              </a:buClr>
              <a:buSzPts val="1600"/>
              <a:tabLst>
                <a:tab pos="285750" algn="l"/>
              </a:tabLst>
            </a:pPr>
            <a:endParaRPr lang="en-US" sz="2000" dirty="0">
              <a:solidFill>
                <a:schemeClr val="tx1"/>
              </a:solidFill>
            </a:endParaRPr>
          </a:p>
          <a:p>
            <a:pPr marL="127000">
              <a:lnSpc>
                <a:spcPct val="114000"/>
              </a:lnSpc>
              <a:buClr>
                <a:srgbClr val="858585"/>
              </a:buClr>
              <a:buSzPts val="1600"/>
              <a:tabLst>
                <a:tab pos="285750" algn="l"/>
              </a:tabLst>
            </a:pPr>
            <a:endParaRPr lang="en-US" sz="2000" dirty="0">
              <a:solidFill>
                <a:schemeClr val="tx1"/>
              </a:solidFill>
            </a:endParaRPr>
          </a:p>
          <a:p>
            <a:pPr marL="457200" indent="-330200">
              <a:lnSpc>
                <a:spcPct val="114000"/>
              </a:lnSpc>
              <a:buClr>
                <a:srgbClr val="858585"/>
              </a:buClr>
              <a:buSzPts val="1600"/>
              <a:buFont typeface="Wingdings" panose="05000000000000000000" pitchFamily="2" charset="2"/>
              <a:buChar char="§"/>
            </a:pPr>
            <a:endParaRPr lang="en-US" sz="1600" dirty="0">
              <a:solidFill>
                <a:schemeClr val="tx1"/>
              </a:solidFill>
            </a:endParaRPr>
          </a:p>
          <a:p>
            <a:pPr>
              <a:lnSpc>
                <a:spcPct val="114000"/>
              </a:lnSpc>
              <a:buClr>
                <a:schemeClr val="dk1"/>
              </a:buClr>
              <a:buSzPts val="1100"/>
            </a:pPr>
            <a:endParaRPr lang="en-US" sz="1600" dirty="0">
              <a:solidFill>
                <a:schemeClr val="tx1"/>
              </a:solidFill>
            </a:endParaRPr>
          </a:p>
          <a:p>
            <a:pPr>
              <a:lnSpc>
                <a:spcPct val="114000"/>
              </a:lnSpc>
              <a:buClr>
                <a:schemeClr val="dk1"/>
              </a:buClr>
              <a:buSzPts val="1100"/>
            </a:pPr>
            <a:endParaRPr lang="en-US" sz="1600" dirty="0">
              <a:solidFill>
                <a:schemeClr val="tx1"/>
              </a:solidFill>
            </a:endParaRPr>
          </a:p>
          <a:p>
            <a:pPr>
              <a:lnSpc>
                <a:spcPct val="114000"/>
              </a:lnSpc>
              <a:buSzPts val="1600"/>
            </a:pPr>
            <a:endParaRPr lang="en-US" sz="1600" dirty="0">
              <a:solidFill>
                <a:schemeClr val="tx1"/>
              </a:solidFill>
            </a:endParaRPr>
          </a:p>
        </p:txBody>
      </p:sp>
    </p:spTree>
    <p:extLst>
      <p:ext uri="{BB962C8B-B14F-4D97-AF65-F5344CB8AC3E}">
        <p14:creationId xmlns:p14="http://schemas.microsoft.com/office/powerpoint/2010/main" val="3874802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aphicFrame>
        <p:nvGraphicFramePr>
          <p:cNvPr id="14" name="Chart 1">
            <a:extLst>
              <a:ext uri="{FF2B5EF4-FFF2-40B4-BE49-F238E27FC236}">
                <a16:creationId xmlns="" xmlns:a16="http://schemas.microsoft.com/office/drawing/2014/main" id="{644E74DC-D9DB-497C-BFEF-FCDEF3B4BB65}"/>
              </a:ext>
            </a:extLst>
          </p:cNvPr>
          <p:cNvGraphicFramePr>
            <a:graphicFrameLocks/>
          </p:cNvGraphicFramePr>
          <p:nvPr>
            <p:extLst>
              <p:ext uri="{D42A27DB-BD31-4B8C-83A1-F6EECF244321}">
                <p14:modId xmlns:p14="http://schemas.microsoft.com/office/powerpoint/2010/main" val="1984202991"/>
              </p:ext>
            </p:extLst>
          </p:nvPr>
        </p:nvGraphicFramePr>
        <p:xfrm>
          <a:off x="363065" y="797442"/>
          <a:ext cx="8565345" cy="4207593"/>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7">
            <a:extLst>
              <a:ext uri="{FF2B5EF4-FFF2-40B4-BE49-F238E27FC236}">
                <a16:creationId xmlns="" xmlns:a16="http://schemas.microsoft.com/office/drawing/2014/main" id="{10C4DD87-698F-4C0B-8E06-F862229CAA24}"/>
              </a:ext>
            </a:extLst>
          </p:cNvPr>
          <p:cNvSpPr txBox="1"/>
          <p:nvPr/>
        </p:nvSpPr>
        <p:spPr>
          <a:xfrm rot="16200000">
            <a:off x="-705797" y="2736456"/>
            <a:ext cx="1766830" cy="276999"/>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b="1" dirty="0">
                <a:solidFill>
                  <a:schemeClr val="accent5">
                    <a:lumMod val="50000"/>
                  </a:schemeClr>
                </a:solidFill>
              </a:rPr>
              <a:t>Count of Attrition</a:t>
            </a:r>
            <a:r>
              <a:rPr lang="en-US" sz="1000" b="1" dirty="0">
                <a:solidFill>
                  <a:schemeClr val="accent5">
                    <a:lumMod val="50000"/>
                  </a:schemeClr>
                </a:solidFill>
              </a:rPr>
              <a:t>: Yes</a:t>
            </a:r>
          </a:p>
        </p:txBody>
      </p:sp>
      <p:sp>
        <p:nvSpPr>
          <p:cNvPr id="20" name="TextBox 7">
            <a:extLst>
              <a:ext uri="{FF2B5EF4-FFF2-40B4-BE49-F238E27FC236}">
                <a16:creationId xmlns="" xmlns:a16="http://schemas.microsoft.com/office/drawing/2014/main" id="{5C8567A1-7FB1-4D2D-B4EA-FE27EA5889DE}"/>
              </a:ext>
            </a:extLst>
          </p:cNvPr>
          <p:cNvSpPr txBox="1"/>
          <p:nvPr/>
        </p:nvSpPr>
        <p:spPr>
          <a:xfrm>
            <a:off x="7702346" y="4294763"/>
            <a:ext cx="729687" cy="24622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b="1" dirty="0">
                <a:solidFill>
                  <a:schemeClr val="accent5">
                    <a:lumMod val="50000"/>
                  </a:schemeClr>
                </a:solidFill>
              </a:rPr>
              <a:t>Job level</a:t>
            </a:r>
          </a:p>
        </p:txBody>
      </p:sp>
      <p:sp>
        <p:nvSpPr>
          <p:cNvPr id="21" name="TextBox 7">
            <a:extLst>
              <a:ext uri="{FF2B5EF4-FFF2-40B4-BE49-F238E27FC236}">
                <a16:creationId xmlns="" xmlns:a16="http://schemas.microsoft.com/office/drawing/2014/main" id="{5C8567A1-7FB1-4D2D-B4EA-FE27EA5889DE}"/>
              </a:ext>
            </a:extLst>
          </p:cNvPr>
          <p:cNvSpPr txBox="1"/>
          <p:nvPr/>
        </p:nvSpPr>
        <p:spPr>
          <a:xfrm>
            <a:off x="7638548" y="4524767"/>
            <a:ext cx="1157689" cy="24622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b="1" dirty="0">
                <a:solidFill>
                  <a:schemeClr val="accent5">
                    <a:lumMod val="50000"/>
                  </a:schemeClr>
                </a:solidFill>
              </a:rPr>
              <a:t>Job satisfaction</a:t>
            </a:r>
          </a:p>
        </p:txBody>
      </p:sp>
      <p:sp>
        <p:nvSpPr>
          <p:cNvPr id="22" name="TextBox 7">
            <a:extLst>
              <a:ext uri="{FF2B5EF4-FFF2-40B4-BE49-F238E27FC236}">
                <a16:creationId xmlns="" xmlns:a16="http://schemas.microsoft.com/office/drawing/2014/main" id="{5C8567A1-7FB1-4D2D-B4EA-FE27EA5889DE}"/>
              </a:ext>
            </a:extLst>
          </p:cNvPr>
          <p:cNvSpPr txBox="1"/>
          <p:nvPr/>
        </p:nvSpPr>
        <p:spPr>
          <a:xfrm>
            <a:off x="7659814" y="4731931"/>
            <a:ext cx="1192955" cy="24622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b="1" dirty="0">
                <a:solidFill>
                  <a:schemeClr val="accent5">
                    <a:lumMod val="50000"/>
                  </a:schemeClr>
                </a:solidFill>
              </a:rPr>
              <a:t>Job involvement</a:t>
            </a:r>
          </a:p>
        </p:txBody>
      </p:sp>
      <p:sp>
        <p:nvSpPr>
          <p:cNvPr id="9" name="Google Shape;181;p35">
            <a:extLst>
              <a:ext uri="{FF2B5EF4-FFF2-40B4-BE49-F238E27FC236}">
                <a16:creationId xmlns="" xmlns:a16="http://schemas.microsoft.com/office/drawing/2014/main" id="{12CC7B4D-2A6F-4E91-BAA6-E1026F32CA8E}"/>
              </a:ext>
            </a:extLst>
          </p:cNvPr>
          <p:cNvSpPr txBox="1">
            <a:spLocks noGrp="1"/>
          </p:cNvSpPr>
          <p:nvPr>
            <p:ph type="title"/>
          </p:nvPr>
        </p:nvSpPr>
        <p:spPr>
          <a:xfrm>
            <a:off x="212725" y="211138"/>
            <a:ext cx="8675688" cy="391378"/>
          </a:xfrm>
          <a:prstGeom prst="rect">
            <a:avLst/>
          </a:prstGeom>
          <a:noFill/>
          <a:ln>
            <a:noFill/>
          </a:ln>
        </p:spPr>
        <p:txBody>
          <a:bodyPr spcFirstLastPara="1" wrap="square" lIns="91425" tIns="91425" rIns="91425" bIns="91425" anchor="t" anchorCtr="0">
            <a:noAutofit/>
          </a:bodyPr>
          <a:lstStyle/>
          <a:p>
            <a:r>
              <a:rPr lang="ar-EG" sz="2000" dirty="0">
                <a:solidFill>
                  <a:schemeClr val="accent5">
                    <a:lumMod val="75000"/>
                  </a:schemeClr>
                </a:solidFill>
              </a:rPr>
              <a:t> </a:t>
            </a:r>
            <a:r>
              <a:rPr lang="en-US" dirty="0">
                <a:solidFill>
                  <a:srgbClr val="009999"/>
                </a:solidFill>
              </a:rPr>
              <a:t>Notice:</a:t>
            </a:r>
            <a:r>
              <a:rPr lang="en-US" dirty="0">
                <a:solidFill>
                  <a:schemeClr val="accent5">
                    <a:lumMod val="75000"/>
                  </a:schemeClr>
                </a:solidFill>
              </a:rPr>
              <a:t> J</a:t>
            </a:r>
            <a:r>
              <a:rPr lang="en-US" b="1" dirty="0">
                <a:solidFill>
                  <a:schemeClr val="accent5">
                    <a:lumMod val="75000"/>
                  </a:schemeClr>
                </a:solidFill>
              </a:rPr>
              <a:t>ob level is between “ 1 ” and “ 2 ” :</a:t>
            </a:r>
            <a:endParaRPr dirty="0">
              <a:solidFill>
                <a:schemeClr val="accent5">
                  <a:lumMod val="75000"/>
                </a:schemeClr>
              </a:solidFill>
            </a:endParaRPr>
          </a:p>
        </p:txBody>
      </p:sp>
    </p:spTree>
    <p:extLst>
      <p:ext uri="{BB962C8B-B14F-4D97-AF65-F5344CB8AC3E}">
        <p14:creationId xmlns:p14="http://schemas.microsoft.com/office/powerpoint/2010/main" val="243727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212652" y="211150"/>
            <a:ext cx="8676168" cy="1500692"/>
          </a:xfrm>
          <a:prstGeom prst="rect">
            <a:avLst/>
          </a:prstGeom>
          <a:noFill/>
          <a:ln>
            <a:noFill/>
          </a:ln>
        </p:spPr>
        <p:txBody>
          <a:bodyPr spcFirstLastPara="1" wrap="square" lIns="91425" tIns="91425" rIns="91425" bIns="91425" anchor="t" anchorCtr="0">
            <a:noAutofit/>
          </a:bodyPr>
          <a:lstStyle/>
          <a:p>
            <a:r>
              <a:rPr lang="en-US" sz="2800" dirty="0">
                <a:solidFill>
                  <a:schemeClr val="accent5">
                    <a:lumMod val="75000"/>
                  </a:schemeClr>
                </a:solidFill>
              </a:rPr>
              <a:t>6- </a:t>
            </a:r>
            <a:r>
              <a:rPr lang="en-US" sz="2800" b="1" dirty="0">
                <a:solidFill>
                  <a:schemeClr val="accent5">
                    <a:lumMod val="75000"/>
                  </a:schemeClr>
                </a:solidFill>
              </a:rPr>
              <a:t>Employees with the same job level and job role has different income are tend to leave company</a:t>
            </a:r>
            <a:endParaRPr sz="2800" dirty="0">
              <a:solidFill>
                <a:schemeClr val="accent5">
                  <a:lumMod val="75000"/>
                </a:schemeClr>
              </a:solidFill>
            </a:endParaRPr>
          </a:p>
        </p:txBody>
      </p:sp>
      <p:sp>
        <p:nvSpPr>
          <p:cNvPr id="8" name="Google Shape;190;p36"/>
          <p:cNvSpPr txBox="1">
            <a:spLocks/>
          </p:cNvSpPr>
          <p:nvPr/>
        </p:nvSpPr>
        <p:spPr>
          <a:xfrm>
            <a:off x="367674" y="1052620"/>
            <a:ext cx="7884227" cy="3888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000"/>
              </a:lnSpc>
              <a:buSzPts val="1600"/>
            </a:pPr>
            <a:endParaRPr lang="en-US" sz="1200" dirty="0">
              <a:solidFill>
                <a:schemeClr val="tx1"/>
              </a:solidFill>
            </a:endParaRPr>
          </a:p>
          <a:p>
            <a:pPr marL="342900" indent="-215900">
              <a:lnSpc>
                <a:spcPct val="114000"/>
              </a:lnSpc>
              <a:buClr>
                <a:srgbClr val="858585"/>
              </a:buClr>
              <a:buSzPts val="1600"/>
              <a:buFont typeface="Wingdings" panose="05000000000000000000" pitchFamily="2" charset="2"/>
              <a:buChar char="§"/>
            </a:pPr>
            <a:r>
              <a:rPr lang="en-US" sz="2800" dirty="0"/>
              <a:t>When we looked on people whose Attrition is </a:t>
            </a:r>
            <a:r>
              <a:rPr lang="en-US" sz="2800" dirty="0">
                <a:solidFill>
                  <a:schemeClr val="accent5">
                    <a:lumMod val="50000"/>
                  </a:schemeClr>
                </a:solidFill>
              </a:rPr>
              <a:t>“yes” </a:t>
            </a:r>
            <a:r>
              <a:rPr lang="en-US" sz="2800" dirty="0"/>
              <a:t>and their job level in </a:t>
            </a:r>
            <a:r>
              <a:rPr lang="en-US" sz="2800" dirty="0">
                <a:solidFill>
                  <a:schemeClr val="accent5">
                    <a:lumMod val="50000"/>
                  </a:schemeClr>
                </a:solidFill>
              </a:rPr>
              <a:t>all job roles</a:t>
            </a:r>
            <a:r>
              <a:rPr lang="en-US" sz="2800" dirty="0"/>
              <a:t>. </a:t>
            </a:r>
            <a:r>
              <a:rPr lang="en-US" sz="2400" dirty="0"/>
              <a:t>And in another case, </a:t>
            </a:r>
            <a:r>
              <a:rPr lang="en-US" sz="2400" dirty="0">
                <a:solidFill>
                  <a:schemeClr val="accent5">
                    <a:lumMod val="50000"/>
                  </a:schemeClr>
                </a:solidFill>
              </a:rPr>
              <a:t>job level 1  </a:t>
            </a:r>
            <a:r>
              <a:rPr lang="en-US" sz="2400" dirty="0"/>
              <a:t>with the </a:t>
            </a:r>
            <a:r>
              <a:rPr lang="en-US" sz="2400" dirty="0">
                <a:solidFill>
                  <a:schemeClr val="accent5">
                    <a:lumMod val="50000"/>
                  </a:schemeClr>
                </a:solidFill>
              </a:rPr>
              <a:t>same job role.</a:t>
            </a:r>
          </a:p>
          <a:p>
            <a:pPr marL="342900" indent="-215900">
              <a:lnSpc>
                <a:spcPct val="114000"/>
              </a:lnSpc>
              <a:buClr>
                <a:srgbClr val="858585"/>
              </a:buClr>
              <a:buSzPts val="1600"/>
              <a:buFont typeface="Wingdings" panose="05000000000000000000" pitchFamily="2" charset="2"/>
              <a:buChar char="§"/>
            </a:pPr>
            <a:endParaRPr lang="en-US" sz="2400" dirty="0">
              <a:solidFill>
                <a:schemeClr val="accent5">
                  <a:lumMod val="50000"/>
                </a:schemeClr>
              </a:solidFill>
            </a:endParaRPr>
          </a:p>
          <a:p>
            <a:pPr marL="342900" indent="-215900">
              <a:lnSpc>
                <a:spcPct val="114000"/>
              </a:lnSpc>
              <a:buClr>
                <a:srgbClr val="858585"/>
              </a:buClr>
              <a:buSzPts val="1600"/>
              <a:buFont typeface="Wingdings" panose="05000000000000000000" pitchFamily="2" charset="2"/>
              <a:buChar char="§"/>
            </a:pPr>
            <a:r>
              <a:rPr lang="en-US" sz="2400" dirty="0"/>
              <a:t>We </a:t>
            </a:r>
            <a:r>
              <a:rPr lang="en-US" sz="2400" dirty="0">
                <a:solidFill>
                  <a:schemeClr val="accent5">
                    <a:lumMod val="50000"/>
                  </a:schemeClr>
                </a:solidFill>
              </a:rPr>
              <a:t>noticed</a:t>
            </a:r>
            <a:r>
              <a:rPr lang="en-US" sz="2400" dirty="0"/>
              <a:t> they earning </a:t>
            </a:r>
            <a:r>
              <a:rPr lang="en-US" sz="2400" dirty="0">
                <a:solidFill>
                  <a:schemeClr val="accent5">
                    <a:lumMod val="50000"/>
                  </a:schemeClr>
                </a:solidFill>
              </a:rPr>
              <a:t>different</a:t>
            </a:r>
            <a:r>
              <a:rPr lang="en-US" sz="2400" dirty="0"/>
              <a:t> </a:t>
            </a:r>
            <a:r>
              <a:rPr lang="en-US" sz="2400" dirty="0">
                <a:solidFill>
                  <a:schemeClr val="accent5">
                    <a:lumMod val="50000"/>
                  </a:schemeClr>
                </a:solidFill>
              </a:rPr>
              <a:t>monthly income</a:t>
            </a:r>
            <a:r>
              <a:rPr lang="en-US" sz="2400" dirty="0">
                <a:solidFill>
                  <a:srgbClr val="FF0000"/>
                </a:solidFill>
              </a:rPr>
              <a:t> </a:t>
            </a:r>
            <a:r>
              <a:rPr lang="en-US" sz="2400" dirty="0"/>
              <a:t>and when we focused on those employee we realized that the </a:t>
            </a:r>
            <a:r>
              <a:rPr lang="en-US" sz="2400" dirty="0">
                <a:solidFill>
                  <a:schemeClr val="accent5">
                    <a:lumMod val="50000"/>
                  </a:schemeClr>
                </a:solidFill>
              </a:rPr>
              <a:t>education level</a:t>
            </a:r>
            <a:r>
              <a:rPr lang="en-US" sz="2400" dirty="0"/>
              <a:t> is </a:t>
            </a:r>
            <a:r>
              <a:rPr lang="en-US" sz="2400" dirty="0">
                <a:solidFill>
                  <a:schemeClr val="accent5">
                    <a:lumMod val="50000"/>
                  </a:schemeClr>
                </a:solidFill>
              </a:rPr>
              <a:t>different</a:t>
            </a:r>
            <a:r>
              <a:rPr lang="en-US" sz="2400" dirty="0"/>
              <a:t>. </a:t>
            </a:r>
            <a:r>
              <a:rPr lang="en-US" sz="2400" dirty="0">
                <a:solidFill>
                  <a:schemeClr val="tx1"/>
                </a:solidFill>
              </a:rPr>
              <a:t>As shown in the next Chart.</a:t>
            </a:r>
          </a:p>
          <a:p>
            <a:pPr marL="342900" indent="-215900">
              <a:lnSpc>
                <a:spcPct val="114000"/>
              </a:lnSpc>
              <a:buClr>
                <a:srgbClr val="858585"/>
              </a:buClr>
              <a:buSzPts val="1600"/>
              <a:buFont typeface="Wingdings" panose="05000000000000000000" pitchFamily="2" charset="2"/>
              <a:buChar char="§"/>
            </a:pPr>
            <a:endParaRPr lang="en-US" sz="3200" dirty="0">
              <a:solidFill>
                <a:schemeClr val="accent5">
                  <a:lumMod val="50000"/>
                </a:schemeClr>
              </a:solidFill>
            </a:endParaRPr>
          </a:p>
          <a:p>
            <a:pPr marL="127000">
              <a:lnSpc>
                <a:spcPct val="114000"/>
              </a:lnSpc>
              <a:buClr>
                <a:srgbClr val="858585"/>
              </a:buClr>
              <a:buSzPts val="1600"/>
              <a:tabLst>
                <a:tab pos="285750" algn="l"/>
              </a:tabLst>
            </a:pPr>
            <a:endParaRPr lang="en-US" sz="3200" dirty="0">
              <a:solidFill>
                <a:schemeClr val="tx1"/>
              </a:solidFill>
            </a:endParaRPr>
          </a:p>
          <a:p>
            <a:pPr marL="127000">
              <a:lnSpc>
                <a:spcPct val="114000"/>
              </a:lnSpc>
              <a:buClr>
                <a:srgbClr val="858585"/>
              </a:buClr>
              <a:buSzPts val="1600"/>
              <a:tabLst>
                <a:tab pos="285750" algn="l"/>
              </a:tabLst>
            </a:pPr>
            <a:endParaRPr lang="en-US" sz="3200" dirty="0">
              <a:solidFill>
                <a:schemeClr val="tx1"/>
              </a:solidFill>
            </a:endParaRPr>
          </a:p>
          <a:p>
            <a:pPr marL="457200" indent="-330200">
              <a:lnSpc>
                <a:spcPct val="114000"/>
              </a:lnSpc>
              <a:buClr>
                <a:srgbClr val="858585"/>
              </a:buClr>
              <a:buSzPts val="1600"/>
              <a:buFont typeface="Wingdings" panose="05000000000000000000" pitchFamily="2" charset="2"/>
              <a:buChar char="§"/>
            </a:pPr>
            <a:endParaRPr lang="en-US" sz="2400" dirty="0">
              <a:solidFill>
                <a:schemeClr val="tx1"/>
              </a:solidFill>
            </a:endParaRPr>
          </a:p>
          <a:p>
            <a:pPr>
              <a:lnSpc>
                <a:spcPct val="114000"/>
              </a:lnSpc>
              <a:buClr>
                <a:schemeClr val="dk1"/>
              </a:buClr>
              <a:buSzPts val="1100"/>
            </a:pPr>
            <a:endParaRPr lang="en-US" sz="2400" dirty="0">
              <a:solidFill>
                <a:schemeClr val="tx1"/>
              </a:solidFill>
            </a:endParaRPr>
          </a:p>
          <a:p>
            <a:pPr>
              <a:lnSpc>
                <a:spcPct val="114000"/>
              </a:lnSpc>
              <a:buClr>
                <a:schemeClr val="dk1"/>
              </a:buClr>
              <a:buSzPts val="1100"/>
            </a:pPr>
            <a:endParaRPr lang="en-US" sz="2400" dirty="0">
              <a:solidFill>
                <a:schemeClr val="tx1"/>
              </a:solidFill>
            </a:endParaRPr>
          </a:p>
          <a:p>
            <a:pPr>
              <a:lnSpc>
                <a:spcPct val="114000"/>
              </a:lnSpc>
              <a:buSzPts val="1600"/>
            </a:pPr>
            <a:endParaRPr lang="en-US" sz="2400" dirty="0">
              <a:solidFill>
                <a:schemeClr val="tx1"/>
              </a:solidFill>
            </a:endParaRPr>
          </a:p>
        </p:txBody>
      </p:sp>
    </p:spTree>
    <p:extLst>
      <p:ext uri="{BB962C8B-B14F-4D97-AF65-F5344CB8AC3E}">
        <p14:creationId xmlns:p14="http://schemas.microsoft.com/office/powerpoint/2010/main" val="248541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627605"/>
          </a:xfrm>
          <a:prstGeom prst="rect">
            <a:avLst/>
          </a:prstGeom>
          <a:noFill/>
          <a:ln>
            <a:noFill/>
          </a:ln>
        </p:spPr>
        <p:txBody>
          <a:bodyPr spcFirstLastPara="1" wrap="square" lIns="91425" tIns="91425" rIns="91425" bIns="91425" anchor="t" anchorCtr="0">
            <a:noAutofit/>
          </a:bodyPr>
          <a:lstStyle/>
          <a:p>
            <a:r>
              <a:rPr lang="en-US" sz="2800" dirty="0">
                <a:solidFill>
                  <a:schemeClr val="accent5">
                    <a:lumMod val="75000"/>
                  </a:schemeClr>
                </a:solidFill>
              </a:rPr>
              <a:t>With </a:t>
            </a:r>
            <a:r>
              <a:rPr lang="en-US" sz="2800" dirty="0">
                <a:solidFill>
                  <a:schemeClr val="accent5"/>
                </a:solidFill>
              </a:rPr>
              <a:t>All</a:t>
            </a:r>
            <a:r>
              <a:rPr lang="en-US" sz="2800" dirty="0">
                <a:solidFill>
                  <a:schemeClr val="accent5">
                    <a:lumMod val="75000"/>
                  </a:schemeClr>
                </a:solidFill>
              </a:rPr>
              <a:t> Job level, Max income and Attrition = yes:</a:t>
            </a:r>
            <a:br>
              <a:rPr lang="en-US" sz="2800" dirty="0">
                <a:solidFill>
                  <a:schemeClr val="accent5">
                    <a:lumMod val="75000"/>
                  </a:schemeClr>
                </a:solidFill>
              </a:rPr>
            </a:br>
            <a:r>
              <a:rPr lang="en-US" sz="3200" dirty="0">
                <a:solidFill>
                  <a:schemeClr val="accent5">
                    <a:lumMod val="75000"/>
                  </a:schemeClr>
                </a:solidFill>
              </a:rPr>
              <a:t/>
            </a:r>
            <a:br>
              <a:rPr lang="en-US" sz="3200" dirty="0">
                <a:solidFill>
                  <a:schemeClr val="accent5">
                    <a:lumMod val="75000"/>
                  </a:schemeClr>
                </a:solidFill>
              </a:rPr>
            </a:br>
            <a:endParaRPr sz="3200" dirty="0">
              <a:solidFill>
                <a:schemeClr val="accent5">
                  <a:lumMod val="75000"/>
                </a:schemeClr>
              </a:solidFill>
            </a:endParaRPr>
          </a:p>
        </p:txBody>
      </p:sp>
      <p:sp>
        <p:nvSpPr>
          <p:cNvPr id="15" name="TextBox 7">
            <a:extLst>
              <a:ext uri="{FF2B5EF4-FFF2-40B4-BE49-F238E27FC236}">
                <a16:creationId xmlns="" xmlns:a16="http://schemas.microsoft.com/office/drawing/2014/main" id="{10C4DD87-698F-4C0B-8E06-F862229CAA24}"/>
              </a:ext>
            </a:extLst>
          </p:cNvPr>
          <p:cNvSpPr txBox="1"/>
          <p:nvPr/>
        </p:nvSpPr>
        <p:spPr>
          <a:xfrm>
            <a:off x="6226" y="1229179"/>
            <a:ext cx="1443024" cy="24622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b="1" dirty="0">
                <a:solidFill>
                  <a:schemeClr val="accent5">
                    <a:lumMod val="50000"/>
                  </a:schemeClr>
                </a:solidFill>
              </a:rPr>
              <a:t>Max Monthly Income</a:t>
            </a:r>
          </a:p>
        </p:txBody>
      </p:sp>
      <p:sp>
        <p:nvSpPr>
          <p:cNvPr id="16" name="TextBox 7">
            <a:extLst>
              <a:ext uri="{FF2B5EF4-FFF2-40B4-BE49-F238E27FC236}">
                <a16:creationId xmlns="" xmlns:a16="http://schemas.microsoft.com/office/drawing/2014/main" id="{5C8567A1-7FB1-4D2D-B4EA-FE27EA5889DE}"/>
              </a:ext>
            </a:extLst>
          </p:cNvPr>
          <p:cNvSpPr txBox="1"/>
          <p:nvPr/>
        </p:nvSpPr>
        <p:spPr>
          <a:xfrm>
            <a:off x="7984708" y="4143909"/>
            <a:ext cx="1159292" cy="246221"/>
          </a:xfrm>
          <a:prstGeom prst="rect">
            <a:avLst/>
          </a:prstGeom>
          <a:noFill/>
        </p:spPr>
        <p:txBody>
          <a:bodyPr wrap="none" rtlCol="0">
            <a:spAutoFit/>
          </a:bodyPr>
          <a:lstStyle/>
          <a:p>
            <a:r>
              <a:rPr lang="en-US" sz="1000" b="1" dirty="0">
                <a:solidFill>
                  <a:schemeClr val="accent5">
                    <a:lumMod val="50000"/>
                  </a:schemeClr>
                </a:solidFill>
              </a:rPr>
              <a:t>Monthly Income</a:t>
            </a:r>
          </a:p>
        </p:txBody>
      </p:sp>
      <p:sp>
        <p:nvSpPr>
          <p:cNvPr id="17" name="TextBox 7">
            <a:extLst>
              <a:ext uri="{FF2B5EF4-FFF2-40B4-BE49-F238E27FC236}">
                <a16:creationId xmlns="" xmlns:a16="http://schemas.microsoft.com/office/drawing/2014/main" id="{5C8567A1-7FB1-4D2D-B4EA-FE27EA5889DE}"/>
              </a:ext>
            </a:extLst>
          </p:cNvPr>
          <p:cNvSpPr txBox="1"/>
          <p:nvPr/>
        </p:nvSpPr>
        <p:spPr>
          <a:xfrm>
            <a:off x="8170561" y="4487522"/>
            <a:ext cx="724878" cy="246221"/>
          </a:xfrm>
          <a:prstGeom prst="rect">
            <a:avLst/>
          </a:prstGeom>
          <a:noFill/>
        </p:spPr>
        <p:txBody>
          <a:bodyPr wrap="none" rtlCol="0">
            <a:spAutoFit/>
          </a:bodyPr>
          <a:lstStyle/>
          <a:p>
            <a:r>
              <a:rPr lang="en-US" sz="1000" b="1" dirty="0">
                <a:solidFill>
                  <a:schemeClr val="accent5">
                    <a:lumMod val="50000"/>
                  </a:schemeClr>
                </a:solidFill>
              </a:rPr>
              <a:t>Job Role</a:t>
            </a:r>
          </a:p>
        </p:txBody>
      </p:sp>
      <p:sp>
        <p:nvSpPr>
          <p:cNvPr id="18" name="TextBox 7">
            <a:extLst>
              <a:ext uri="{FF2B5EF4-FFF2-40B4-BE49-F238E27FC236}">
                <a16:creationId xmlns="" xmlns:a16="http://schemas.microsoft.com/office/drawing/2014/main" id="{5C8567A1-7FB1-4D2D-B4EA-FE27EA5889DE}"/>
              </a:ext>
            </a:extLst>
          </p:cNvPr>
          <p:cNvSpPr txBox="1"/>
          <p:nvPr/>
        </p:nvSpPr>
        <p:spPr>
          <a:xfrm>
            <a:off x="8166847" y="4802432"/>
            <a:ext cx="729687" cy="246221"/>
          </a:xfrm>
          <a:prstGeom prst="rect">
            <a:avLst/>
          </a:prstGeom>
          <a:noFill/>
        </p:spPr>
        <p:txBody>
          <a:bodyPr wrap="none" rtlCol="0">
            <a:spAutoFit/>
          </a:bodyPr>
          <a:lstStyle/>
          <a:p>
            <a:r>
              <a:rPr lang="en-US" sz="1000" b="1" dirty="0">
                <a:solidFill>
                  <a:schemeClr val="accent5">
                    <a:lumMod val="50000"/>
                  </a:schemeClr>
                </a:solidFill>
              </a:rPr>
              <a:t>Job level</a:t>
            </a:r>
          </a:p>
        </p:txBody>
      </p:sp>
      <p:graphicFrame>
        <p:nvGraphicFramePr>
          <p:cNvPr id="9" name="Content Placeholder 3">
            <a:extLst>
              <a:ext uri="{FF2B5EF4-FFF2-40B4-BE49-F238E27FC236}">
                <a16:creationId xmlns="" xmlns:a16="http://schemas.microsoft.com/office/drawing/2014/main" id="{40A50283-DF0E-4667-972C-8F9F16F99C44}"/>
              </a:ext>
            </a:extLst>
          </p:cNvPr>
          <p:cNvGraphicFramePr>
            <a:graphicFrameLocks/>
          </p:cNvGraphicFramePr>
          <p:nvPr>
            <p:extLst>
              <p:ext uri="{D42A27DB-BD31-4B8C-83A1-F6EECF244321}">
                <p14:modId xmlns:p14="http://schemas.microsoft.com/office/powerpoint/2010/main" val="123463065"/>
              </p:ext>
            </p:extLst>
          </p:nvPr>
        </p:nvGraphicFramePr>
        <p:xfrm>
          <a:off x="200722" y="1475400"/>
          <a:ext cx="8303941" cy="356495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7">
            <a:extLst>
              <a:ext uri="{FF2B5EF4-FFF2-40B4-BE49-F238E27FC236}">
                <a16:creationId xmlns="" xmlns:a16="http://schemas.microsoft.com/office/drawing/2014/main" id="{F81D623E-92F9-40EC-B40B-340ECB7BE690}"/>
              </a:ext>
            </a:extLst>
          </p:cNvPr>
          <p:cNvSpPr txBox="1"/>
          <p:nvPr/>
        </p:nvSpPr>
        <p:spPr>
          <a:xfrm>
            <a:off x="7871288" y="2435608"/>
            <a:ext cx="803425" cy="246221"/>
          </a:xfrm>
          <a:prstGeom prst="rect">
            <a:avLst/>
          </a:prstGeom>
          <a:noFill/>
        </p:spPr>
        <p:txBody>
          <a:bodyPr wrap="none" rtlCol="0">
            <a:spAutoFit/>
          </a:bodyPr>
          <a:lstStyle/>
          <a:p>
            <a:r>
              <a:rPr lang="en-US" sz="1000" b="1" dirty="0">
                <a:solidFill>
                  <a:schemeClr val="accent5">
                    <a:lumMod val="50000"/>
                  </a:schemeClr>
                </a:solidFill>
              </a:rPr>
              <a:t>Education</a:t>
            </a:r>
          </a:p>
        </p:txBody>
      </p:sp>
    </p:spTree>
    <p:extLst>
      <p:ext uri="{BB962C8B-B14F-4D97-AF65-F5344CB8AC3E}">
        <p14:creationId xmlns:p14="http://schemas.microsoft.com/office/powerpoint/2010/main" val="2478235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627605"/>
          </a:xfrm>
          <a:prstGeom prst="rect">
            <a:avLst/>
          </a:prstGeom>
          <a:noFill/>
          <a:ln>
            <a:noFill/>
          </a:ln>
        </p:spPr>
        <p:txBody>
          <a:bodyPr spcFirstLastPara="1" wrap="square" lIns="91425" tIns="91425" rIns="91425" bIns="91425" anchor="t" anchorCtr="0">
            <a:noAutofit/>
          </a:bodyPr>
          <a:lstStyle/>
          <a:p>
            <a:r>
              <a:rPr lang="en-US" sz="2800" dirty="0">
                <a:solidFill>
                  <a:schemeClr val="accent5">
                    <a:lumMod val="75000"/>
                  </a:schemeClr>
                </a:solidFill>
              </a:rPr>
              <a:t>With Job level = </a:t>
            </a:r>
            <a:r>
              <a:rPr lang="en-US" sz="2800" dirty="0">
                <a:solidFill>
                  <a:schemeClr val="accent5"/>
                </a:solidFill>
              </a:rPr>
              <a:t>1</a:t>
            </a:r>
            <a:r>
              <a:rPr lang="en-US" sz="2800" dirty="0">
                <a:solidFill>
                  <a:schemeClr val="accent5">
                    <a:lumMod val="75000"/>
                  </a:schemeClr>
                </a:solidFill>
              </a:rPr>
              <a:t>,Max income and Attrition = yes:</a:t>
            </a:r>
            <a:br>
              <a:rPr lang="en-US" sz="2800" dirty="0">
                <a:solidFill>
                  <a:schemeClr val="accent5">
                    <a:lumMod val="75000"/>
                  </a:schemeClr>
                </a:solidFill>
              </a:rPr>
            </a:br>
            <a:endParaRPr sz="2800" dirty="0">
              <a:solidFill>
                <a:schemeClr val="accent5">
                  <a:lumMod val="75000"/>
                </a:schemeClr>
              </a:solidFill>
            </a:endParaRPr>
          </a:p>
        </p:txBody>
      </p:sp>
      <p:graphicFrame>
        <p:nvGraphicFramePr>
          <p:cNvPr id="13" name="Content Placeholder 11">
            <a:extLst>
              <a:ext uri="{FF2B5EF4-FFF2-40B4-BE49-F238E27FC236}">
                <a16:creationId xmlns="" xmlns:a16="http://schemas.microsoft.com/office/drawing/2014/main" id="{40A50283-DF0E-4667-972C-8F9F16F99C44}"/>
              </a:ext>
            </a:extLst>
          </p:cNvPr>
          <p:cNvGraphicFramePr>
            <a:graphicFrameLocks/>
          </p:cNvGraphicFramePr>
          <p:nvPr>
            <p:extLst>
              <p:ext uri="{D42A27DB-BD31-4B8C-83A1-F6EECF244321}">
                <p14:modId xmlns:p14="http://schemas.microsoft.com/office/powerpoint/2010/main" val="1097617824"/>
              </p:ext>
            </p:extLst>
          </p:nvPr>
        </p:nvGraphicFramePr>
        <p:xfrm>
          <a:off x="273726" y="1594582"/>
          <a:ext cx="8211330" cy="3308195"/>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7">
            <a:extLst>
              <a:ext uri="{FF2B5EF4-FFF2-40B4-BE49-F238E27FC236}">
                <a16:creationId xmlns="" xmlns:a16="http://schemas.microsoft.com/office/drawing/2014/main" id="{10C4DD87-698F-4C0B-8E06-F862229CAA24}"/>
              </a:ext>
            </a:extLst>
          </p:cNvPr>
          <p:cNvSpPr txBox="1"/>
          <p:nvPr/>
        </p:nvSpPr>
        <p:spPr>
          <a:xfrm>
            <a:off x="6226" y="1229179"/>
            <a:ext cx="1443024" cy="24622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b="1" dirty="0">
                <a:solidFill>
                  <a:schemeClr val="accent5">
                    <a:lumMod val="50000"/>
                  </a:schemeClr>
                </a:solidFill>
              </a:rPr>
              <a:t>Max Monthly Income</a:t>
            </a:r>
          </a:p>
        </p:txBody>
      </p:sp>
      <p:sp>
        <p:nvSpPr>
          <p:cNvPr id="16" name="TextBox 7">
            <a:extLst>
              <a:ext uri="{FF2B5EF4-FFF2-40B4-BE49-F238E27FC236}">
                <a16:creationId xmlns="" xmlns:a16="http://schemas.microsoft.com/office/drawing/2014/main" id="{5C8567A1-7FB1-4D2D-B4EA-FE27EA5889DE}"/>
              </a:ext>
            </a:extLst>
          </p:cNvPr>
          <p:cNvSpPr txBox="1"/>
          <p:nvPr/>
        </p:nvSpPr>
        <p:spPr>
          <a:xfrm>
            <a:off x="7984708" y="4037580"/>
            <a:ext cx="1159292" cy="246221"/>
          </a:xfrm>
          <a:prstGeom prst="rect">
            <a:avLst/>
          </a:prstGeom>
          <a:noFill/>
        </p:spPr>
        <p:txBody>
          <a:bodyPr wrap="none" rtlCol="0">
            <a:spAutoFit/>
          </a:bodyPr>
          <a:lstStyle/>
          <a:p>
            <a:r>
              <a:rPr lang="en-US" sz="1000" b="1" dirty="0">
                <a:solidFill>
                  <a:schemeClr val="accent5">
                    <a:lumMod val="50000"/>
                  </a:schemeClr>
                </a:solidFill>
              </a:rPr>
              <a:t>Monthly Income</a:t>
            </a:r>
          </a:p>
        </p:txBody>
      </p:sp>
      <p:sp>
        <p:nvSpPr>
          <p:cNvPr id="17" name="TextBox 7">
            <a:extLst>
              <a:ext uri="{FF2B5EF4-FFF2-40B4-BE49-F238E27FC236}">
                <a16:creationId xmlns="" xmlns:a16="http://schemas.microsoft.com/office/drawing/2014/main" id="{5C8567A1-7FB1-4D2D-B4EA-FE27EA5889DE}"/>
              </a:ext>
            </a:extLst>
          </p:cNvPr>
          <p:cNvSpPr txBox="1"/>
          <p:nvPr/>
        </p:nvSpPr>
        <p:spPr>
          <a:xfrm>
            <a:off x="8170561" y="4338663"/>
            <a:ext cx="724878" cy="246221"/>
          </a:xfrm>
          <a:prstGeom prst="rect">
            <a:avLst/>
          </a:prstGeom>
          <a:noFill/>
        </p:spPr>
        <p:txBody>
          <a:bodyPr wrap="none" rtlCol="0">
            <a:spAutoFit/>
          </a:bodyPr>
          <a:lstStyle/>
          <a:p>
            <a:r>
              <a:rPr lang="en-US" sz="1000" b="1" dirty="0">
                <a:solidFill>
                  <a:schemeClr val="accent5">
                    <a:lumMod val="50000"/>
                  </a:schemeClr>
                </a:solidFill>
              </a:rPr>
              <a:t>Job Role</a:t>
            </a:r>
          </a:p>
        </p:txBody>
      </p:sp>
      <p:sp>
        <p:nvSpPr>
          <p:cNvPr id="18" name="TextBox 7">
            <a:extLst>
              <a:ext uri="{FF2B5EF4-FFF2-40B4-BE49-F238E27FC236}">
                <a16:creationId xmlns="" xmlns:a16="http://schemas.microsoft.com/office/drawing/2014/main" id="{5C8567A1-7FB1-4D2D-B4EA-FE27EA5889DE}"/>
              </a:ext>
            </a:extLst>
          </p:cNvPr>
          <p:cNvSpPr txBox="1"/>
          <p:nvPr/>
        </p:nvSpPr>
        <p:spPr>
          <a:xfrm>
            <a:off x="8166847" y="4632309"/>
            <a:ext cx="729687" cy="246221"/>
          </a:xfrm>
          <a:prstGeom prst="rect">
            <a:avLst/>
          </a:prstGeom>
          <a:noFill/>
        </p:spPr>
        <p:txBody>
          <a:bodyPr wrap="none" rtlCol="0">
            <a:spAutoFit/>
          </a:bodyPr>
          <a:lstStyle/>
          <a:p>
            <a:r>
              <a:rPr lang="en-US" sz="1000" b="1" dirty="0">
                <a:solidFill>
                  <a:schemeClr val="accent5">
                    <a:lumMod val="50000"/>
                  </a:schemeClr>
                </a:solidFill>
              </a:rPr>
              <a:t>Job level</a:t>
            </a:r>
          </a:p>
        </p:txBody>
      </p:sp>
      <p:sp>
        <p:nvSpPr>
          <p:cNvPr id="8" name="TextBox 7">
            <a:extLst>
              <a:ext uri="{FF2B5EF4-FFF2-40B4-BE49-F238E27FC236}">
                <a16:creationId xmlns="" xmlns:a16="http://schemas.microsoft.com/office/drawing/2014/main" id="{6E04C043-5CBB-467D-844F-7500D5E19D01}"/>
              </a:ext>
            </a:extLst>
          </p:cNvPr>
          <p:cNvSpPr txBox="1"/>
          <p:nvPr/>
        </p:nvSpPr>
        <p:spPr>
          <a:xfrm>
            <a:off x="7881058" y="2650663"/>
            <a:ext cx="803425" cy="24622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000" b="1" dirty="0">
                <a:solidFill>
                  <a:schemeClr val="accent5">
                    <a:lumMod val="50000"/>
                  </a:schemeClr>
                </a:solidFill>
              </a:rPr>
              <a:t>Education</a:t>
            </a:r>
          </a:p>
        </p:txBody>
      </p:sp>
    </p:spTree>
    <p:extLst>
      <p:ext uri="{BB962C8B-B14F-4D97-AF65-F5344CB8AC3E}">
        <p14:creationId xmlns:p14="http://schemas.microsoft.com/office/powerpoint/2010/main" val="2909627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50000"/>
              </a:schemeClr>
            </a:gs>
            <a:gs pos="100000">
              <a:schemeClr val="accent5">
                <a:lumMod val="75000"/>
              </a:schemeClr>
            </a:gs>
          </a:gsLst>
          <a:lin ang="5400000" scaled="0"/>
        </a:gradFill>
        <a:effectLst/>
      </p:bgPr>
    </p:bg>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211154"/>
            <a:ext cx="8703600" cy="672675"/>
          </a:xfrm>
          <a:prstGeom prst="rect">
            <a:avLst/>
          </a:prstGeom>
          <a:noFill/>
          <a:ln>
            <a:noFill/>
          </a:ln>
        </p:spPr>
        <p:txBody>
          <a:bodyPr spcFirstLastPara="1" wrap="square" lIns="91425" tIns="91425" rIns="91425" bIns="91425" anchor="t" anchorCtr="0">
            <a:noAutofit/>
          </a:bodyPr>
          <a:lstStyle/>
          <a:p>
            <a:r>
              <a:rPr lang="en-US" sz="3200" dirty="0">
                <a:solidFill>
                  <a:schemeClr val="bg1"/>
                </a:solidFill>
              </a:rPr>
              <a:t>Conclusion</a:t>
            </a:r>
            <a:endParaRPr sz="3200" dirty="0">
              <a:solidFill>
                <a:schemeClr val="bg1"/>
              </a:solidFill>
            </a:endParaRPr>
          </a:p>
        </p:txBody>
      </p:sp>
      <p:sp>
        <p:nvSpPr>
          <p:cNvPr id="8" name="Google Shape;190;p36"/>
          <p:cNvSpPr txBox="1">
            <a:spLocks/>
          </p:cNvSpPr>
          <p:nvPr/>
        </p:nvSpPr>
        <p:spPr>
          <a:xfrm>
            <a:off x="127591" y="903766"/>
            <a:ext cx="8350411" cy="4028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bg1"/>
              </a:buClr>
              <a:buFont typeface="Wingdings" panose="05000000000000000000" pitchFamily="2" charset="2"/>
              <a:buChar char="§"/>
            </a:pPr>
            <a:r>
              <a:rPr lang="en-US" sz="2000" dirty="0">
                <a:solidFill>
                  <a:schemeClr val="bg1">
                    <a:lumMod val="95000"/>
                  </a:schemeClr>
                </a:solidFill>
              </a:rPr>
              <a:t>The company has the policy of giving  employees with </a:t>
            </a:r>
            <a:r>
              <a:rPr lang="en-US" sz="2000" dirty="0">
                <a:solidFill>
                  <a:schemeClr val="accent3">
                    <a:lumMod val="60000"/>
                    <a:lumOff val="40000"/>
                  </a:schemeClr>
                </a:solidFill>
              </a:rPr>
              <a:t>higher education</a:t>
            </a:r>
            <a:r>
              <a:rPr lang="en-US" sz="2000" dirty="0"/>
              <a:t> </a:t>
            </a:r>
            <a:r>
              <a:rPr lang="en-US" sz="2000" dirty="0">
                <a:solidFill>
                  <a:schemeClr val="bg1">
                    <a:lumMod val="95000"/>
                  </a:schemeClr>
                </a:solidFill>
              </a:rPr>
              <a:t>a</a:t>
            </a:r>
            <a:r>
              <a:rPr lang="en-US" sz="2000" dirty="0"/>
              <a:t> </a:t>
            </a:r>
            <a:r>
              <a:rPr lang="en-US" sz="2000" dirty="0">
                <a:solidFill>
                  <a:schemeClr val="accent3">
                    <a:lumMod val="60000"/>
                    <a:lumOff val="40000"/>
                  </a:schemeClr>
                </a:solidFill>
              </a:rPr>
              <a:t>higher salary</a:t>
            </a:r>
            <a:r>
              <a:rPr lang="en-US" sz="2000" dirty="0"/>
              <a:t>  </a:t>
            </a:r>
            <a:r>
              <a:rPr lang="en-US" sz="2000" dirty="0">
                <a:solidFill>
                  <a:schemeClr val="bg1">
                    <a:lumMod val="95000"/>
                  </a:schemeClr>
                </a:solidFill>
              </a:rPr>
              <a:t>from  the employees with the same job level and job role. However</a:t>
            </a:r>
            <a:r>
              <a:rPr lang="en-US" sz="2000" dirty="0"/>
              <a:t> </a:t>
            </a:r>
            <a:r>
              <a:rPr lang="en-US" sz="2000" dirty="0">
                <a:solidFill>
                  <a:schemeClr val="accent3">
                    <a:lumMod val="60000"/>
                    <a:lumOff val="40000"/>
                  </a:schemeClr>
                </a:solidFill>
              </a:rPr>
              <a:t>low education level.</a:t>
            </a:r>
          </a:p>
          <a:p>
            <a:endParaRPr lang="en-US" sz="2000" dirty="0">
              <a:solidFill>
                <a:schemeClr val="accent3">
                  <a:lumMod val="75000"/>
                </a:schemeClr>
              </a:solidFill>
            </a:endParaRPr>
          </a:p>
          <a:p>
            <a:pPr marL="342900" indent="-342900">
              <a:buClr>
                <a:schemeClr val="bg1"/>
              </a:buClr>
              <a:buFont typeface="Wingdings" panose="05000000000000000000" pitchFamily="2" charset="2"/>
              <a:buChar char="§"/>
            </a:pPr>
            <a:r>
              <a:rPr lang="en-US" sz="2000" b="1" dirty="0">
                <a:solidFill>
                  <a:schemeClr val="accent3">
                    <a:lumMod val="60000"/>
                    <a:lumOff val="40000"/>
                  </a:schemeClr>
                </a:solidFill>
              </a:rPr>
              <a:t>But there are some cases</a:t>
            </a:r>
            <a:r>
              <a:rPr lang="en-US" sz="2000" dirty="0">
                <a:solidFill>
                  <a:schemeClr val="accent3">
                    <a:lumMod val="60000"/>
                    <a:lumOff val="40000"/>
                  </a:schemeClr>
                </a:solidFill>
              </a:rPr>
              <a:t> </a:t>
            </a:r>
            <a:r>
              <a:rPr lang="en-US" sz="2000" dirty="0">
                <a:solidFill>
                  <a:schemeClr val="bg1">
                    <a:lumMod val="95000"/>
                  </a:schemeClr>
                </a:solidFill>
              </a:rPr>
              <a:t>were the</a:t>
            </a:r>
            <a:r>
              <a:rPr lang="en-US" sz="2000" dirty="0"/>
              <a:t> </a:t>
            </a:r>
            <a:r>
              <a:rPr lang="en-US" sz="2000" dirty="0">
                <a:solidFill>
                  <a:schemeClr val="accent3">
                    <a:lumMod val="60000"/>
                    <a:lumOff val="40000"/>
                  </a:schemeClr>
                </a:solidFill>
              </a:rPr>
              <a:t>education was</a:t>
            </a:r>
            <a:r>
              <a:rPr lang="en-US" sz="2000" dirty="0"/>
              <a:t> </a:t>
            </a:r>
            <a:r>
              <a:rPr lang="en-US" sz="2000" dirty="0">
                <a:solidFill>
                  <a:schemeClr val="accent3">
                    <a:lumMod val="60000"/>
                    <a:lumOff val="40000"/>
                  </a:schemeClr>
                </a:solidFill>
              </a:rPr>
              <a:t>high</a:t>
            </a:r>
            <a:r>
              <a:rPr lang="en-US" sz="2000" dirty="0"/>
              <a:t> </a:t>
            </a:r>
            <a:r>
              <a:rPr lang="en-US" sz="2000" dirty="0">
                <a:solidFill>
                  <a:schemeClr val="bg1">
                    <a:lumMod val="95000"/>
                  </a:schemeClr>
                </a:solidFill>
              </a:rPr>
              <a:t>but they were earning less than the employees with</a:t>
            </a:r>
            <a:r>
              <a:rPr lang="en-US" sz="2000" dirty="0"/>
              <a:t> </a:t>
            </a:r>
            <a:r>
              <a:rPr lang="en-US" sz="2000" dirty="0">
                <a:solidFill>
                  <a:schemeClr val="accent3">
                    <a:lumMod val="60000"/>
                    <a:lumOff val="40000"/>
                  </a:schemeClr>
                </a:solidFill>
              </a:rPr>
              <a:t>low</a:t>
            </a:r>
            <a:r>
              <a:rPr lang="en-US" sz="2000" dirty="0"/>
              <a:t> </a:t>
            </a:r>
            <a:r>
              <a:rPr lang="en-US" sz="2000" dirty="0">
                <a:solidFill>
                  <a:schemeClr val="accent3">
                    <a:lumMod val="60000"/>
                    <a:lumOff val="40000"/>
                  </a:schemeClr>
                </a:solidFill>
              </a:rPr>
              <a:t>education</a:t>
            </a:r>
            <a:r>
              <a:rPr lang="en-US" sz="2000" dirty="0"/>
              <a:t> </a:t>
            </a:r>
            <a:r>
              <a:rPr lang="en-US" sz="2000" dirty="0">
                <a:solidFill>
                  <a:schemeClr val="bg1">
                    <a:lumMod val="95000"/>
                  </a:schemeClr>
                </a:solidFill>
              </a:rPr>
              <a:t>, and that may cause some employees to leave the work place and that may cause:</a:t>
            </a:r>
          </a:p>
          <a:p>
            <a:pPr marL="342900" indent="-342900">
              <a:buFont typeface="Wingdings" panose="05000000000000000000" pitchFamily="2" charset="2"/>
              <a:buChar char="§"/>
            </a:pPr>
            <a:endParaRPr lang="en-US" sz="2000" dirty="0">
              <a:solidFill>
                <a:schemeClr val="bg1">
                  <a:lumMod val="95000"/>
                </a:schemeClr>
              </a:solidFill>
            </a:endParaRPr>
          </a:p>
          <a:p>
            <a:pPr lvl="2"/>
            <a:r>
              <a:rPr lang="en-US" sz="2000" dirty="0">
                <a:solidFill>
                  <a:schemeClr val="bg1">
                    <a:lumMod val="95000"/>
                  </a:schemeClr>
                </a:solidFill>
              </a:rPr>
              <a:t> 	1- </a:t>
            </a:r>
            <a:r>
              <a:rPr lang="en-US" sz="2000" dirty="0">
                <a:solidFill>
                  <a:schemeClr val="bg1"/>
                </a:solidFill>
              </a:rPr>
              <a:t>Loss</a:t>
            </a:r>
            <a:r>
              <a:rPr lang="en-US" sz="2000" dirty="0">
                <a:solidFill>
                  <a:schemeClr val="bg1">
                    <a:lumMod val="95000"/>
                  </a:schemeClr>
                </a:solidFill>
              </a:rPr>
              <a:t> of experienced employees </a:t>
            </a:r>
          </a:p>
          <a:p>
            <a:pPr lvl="2"/>
            <a:r>
              <a:rPr lang="en-US" sz="2000" dirty="0">
                <a:solidFill>
                  <a:schemeClr val="bg1">
                    <a:lumMod val="95000"/>
                  </a:schemeClr>
                </a:solidFill>
              </a:rPr>
              <a:t> 	2- Impact on productivity </a:t>
            </a:r>
          </a:p>
          <a:p>
            <a:pPr lvl="2"/>
            <a:r>
              <a:rPr lang="en-US" sz="2000" dirty="0">
                <a:solidFill>
                  <a:schemeClr val="bg1">
                    <a:lumMod val="95000"/>
                  </a:schemeClr>
                </a:solidFill>
              </a:rPr>
              <a:t> 	3- Impact on profit </a:t>
            </a:r>
          </a:p>
          <a:p>
            <a:pPr>
              <a:lnSpc>
                <a:spcPct val="114000"/>
              </a:lnSpc>
              <a:buClr>
                <a:schemeClr val="dk1"/>
              </a:buClr>
              <a:buSzPts val="1100"/>
            </a:pPr>
            <a:endParaRPr lang="en-US" sz="2000" dirty="0">
              <a:solidFill>
                <a:schemeClr val="tx1"/>
              </a:solidFill>
            </a:endParaRPr>
          </a:p>
          <a:p>
            <a:pPr>
              <a:lnSpc>
                <a:spcPct val="114000"/>
              </a:lnSpc>
              <a:buSzPts val="1600"/>
            </a:pPr>
            <a:endParaRPr lang="en-US" sz="2000" dirty="0">
              <a:solidFill>
                <a:schemeClr val="tx1"/>
              </a:solidFill>
            </a:endParaRPr>
          </a:p>
        </p:txBody>
      </p:sp>
    </p:spTree>
    <p:extLst>
      <p:ext uri="{BB962C8B-B14F-4D97-AF65-F5344CB8AC3E}">
        <p14:creationId xmlns:p14="http://schemas.microsoft.com/office/powerpoint/2010/main" val="419506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1;p35">
            <a:extLst>
              <a:ext uri="{FF2B5EF4-FFF2-40B4-BE49-F238E27FC236}">
                <a16:creationId xmlns="" xmlns:a16="http://schemas.microsoft.com/office/drawing/2014/main" id="{05F66469-AFB8-4604-B37B-5A4AB3CBC36B}"/>
              </a:ext>
            </a:extLst>
          </p:cNvPr>
          <p:cNvSpPr txBox="1">
            <a:spLocks/>
          </p:cNvSpPr>
          <p:nvPr/>
        </p:nvSpPr>
        <p:spPr>
          <a:xfrm>
            <a:off x="367675" y="87109"/>
            <a:ext cx="8703600" cy="1001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accent5">
                    <a:lumMod val="75000"/>
                  </a:schemeClr>
                </a:solidFill>
              </a:rPr>
              <a:t>AGENDA</a:t>
            </a:r>
            <a:r>
              <a:rPr lang="en-US" sz="4800" dirty="0">
                <a:solidFill>
                  <a:schemeClr val="accent5">
                    <a:lumMod val="75000"/>
                  </a:schemeClr>
                </a:solidFill>
              </a:rPr>
              <a:t>:</a:t>
            </a:r>
            <a:endParaRPr lang="en-US" sz="3200" b="1" dirty="0">
              <a:solidFill>
                <a:schemeClr val="accent5">
                  <a:lumMod val="75000"/>
                </a:schemeClr>
              </a:solidFill>
              <a:latin typeface="Roboto"/>
              <a:ea typeface="Roboto"/>
            </a:endParaRPr>
          </a:p>
        </p:txBody>
      </p:sp>
      <p:sp>
        <p:nvSpPr>
          <p:cNvPr id="3" name="TextBox 2">
            <a:extLst>
              <a:ext uri="{FF2B5EF4-FFF2-40B4-BE49-F238E27FC236}">
                <a16:creationId xmlns="" xmlns:a16="http://schemas.microsoft.com/office/drawing/2014/main" id="{118F5076-D7BA-47E4-95AE-8A8153D6DEC5}"/>
              </a:ext>
            </a:extLst>
          </p:cNvPr>
          <p:cNvSpPr txBox="1"/>
          <p:nvPr/>
        </p:nvSpPr>
        <p:spPr>
          <a:xfrm>
            <a:off x="367675" y="1148315"/>
            <a:ext cx="8301404" cy="3816429"/>
          </a:xfrm>
          <a:prstGeom prst="rect">
            <a:avLst/>
          </a:prstGeom>
          <a:noFill/>
        </p:spPr>
        <p:txBody>
          <a:bodyPr wrap="square" rtlCol="0">
            <a:spAutoFit/>
          </a:bodyPr>
          <a:lstStyle/>
          <a:p>
            <a:pPr marL="342900" indent="-342900">
              <a:buFont typeface="+mj-lt"/>
              <a:buAutoNum type="arabicPeriod"/>
            </a:pPr>
            <a:r>
              <a:rPr lang="en-US" sz="2200" dirty="0">
                <a:solidFill>
                  <a:schemeClr val="accent3">
                    <a:lumMod val="50000"/>
                  </a:schemeClr>
                </a:solidFill>
                <a:latin typeface="Roboto" panose="02000000000000000000" pitchFamily="2" charset="0"/>
                <a:ea typeface="Roboto" panose="02000000000000000000" pitchFamily="2" charset="0"/>
              </a:rPr>
              <a:t>Analysis of IBM HR case study introduction.</a:t>
            </a:r>
          </a:p>
          <a:p>
            <a:pPr marL="342900" indent="-342900">
              <a:buFont typeface="+mj-lt"/>
              <a:buAutoNum type="arabicPeriod"/>
            </a:pPr>
            <a:r>
              <a:rPr lang="en-US" sz="2200" dirty="0">
                <a:solidFill>
                  <a:schemeClr val="accent3">
                    <a:lumMod val="50000"/>
                  </a:schemeClr>
                </a:solidFill>
                <a:latin typeface="Roboto" panose="02000000000000000000" pitchFamily="2" charset="0"/>
                <a:ea typeface="Roboto" panose="02000000000000000000" pitchFamily="2" charset="0"/>
              </a:rPr>
              <a:t>Employees who live far from work.</a:t>
            </a:r>
          </a:p>
          <a:p>
            <a:pPr marL="342900" indent="-342900">
              <a:buFont typeface="+mj-lt"/>
              <a:buAutoNum type="arabicPeriod"/>
            </a:pPr>
            <a:r>
              <a:rPr lang="en-US" sz="2200" dirty="0">
                <a:solidFill>
                  <a:schemeClr val="accent3">
                    <a:lumMod val="50000"/>
                  </a:schemeClr>
                </a:solidFill>
                <a:latin typeface="Roboto" panose="02000000000000000000" pitchFamily="2" charset="0"/>
                <a:ea typeface="Roboto" panose="02000000000000000000" pitchFamily="2" charset="0"/>
              </a:rPr>
              <a:t>old aged employees(50+) reasons to leave work observation.</a:t>
            </a:r>
          </a:p>
          <a:p>
            <a:pPr marL="342900" indent="-342900">
              <a:buFont typeface="+mj-lt"/>
              <a:buAutoNum type="arabicPeriod"/>
            </a:pPr>
            <a:r>
              <a:rPr lang="en-US" sz="2200" dirty="0">
                <a:solidFill>
                  <a:schemeClr val="accent3">
                    <a:lumMod val="50000"/>
                  </a:schemeClr>
                </a:solidFill>
                <a:latin typeface="Roboto" panose="02000000000000000000" pitchFamily="2" charset="0"/>
                <a:ea typeface="Roboto" panose="02000000000000000000" pitchFamily="2" charset="0"/>
              </a:rPr>
              <a:t>Married women analysis and their relation with workplace.</a:t>
            </a:r>
          </a:p>
          <a:p>
            <a:pPr marL="342900" indent="-342900">
              <a:buFont typeface="+mj-lt"/>
              <a:buAutoNum type="arabicPeriod"/>
            </a:pPr>
            <a:r>
              <a:rPr lang="en-US" sz="2200" dirty="0">
                <a:solidFill>
                  <a:schemeClr val="accent3">
                    <a:lumMod val="50000"/>
                  </a:schemeClr>
                </a:solidFill>
                <a:latin typeface="Roboto" panose="02000000000000000000" pitchFamily="2" charset="0"/>
                <a:ea typeface="Roboto" panose="02000000000000000000" pitchFamily="2" charset="0"/>
              </a:rPr>
              <a:t>Employees whose job level is between “ 1 ” and “ 2 ” tend to leave work.</a:t>
            </a:r>
          </a:p>
          <a:p>
            <a:pPr marL="342900" indent="-342900">
              <a:buFont typeface="+mj-lt"/>
              <a:buAutoNum type="arabicPeriod"/>
            </a:pPr>
            <a:r>
              <a:rPr lang="en-US" sz="2200" dirty="0">
                <a:solidFill>
                  <a:schemeClr val="accent3">
                    <a:lumMod val="50000"/>
                  </a:schemeClr>
                </a:solidFill>
                <a:latin typeface="Roboto" panose="02000000000000000000" pitchFamily="2" charset="0"/>
                <a:ea typeface="Roboto" panose="02000000000000000000" pitchFamily="2" charset="0"/>
              </a:rPr>
              <a:t>Employees with the same job level and job role has different income. </a:t>
            </a:r>
          </a:p>
          <a:p>
            <a:pPr marL="342900" indent="-342900">
              <a:buFont typeface="+mj-lt"/>
              <a:buAutoNum type="arabicPeriod"/>
            </a:pPr>
            <a:r>
              <a:rPr lang="en-US" sz="2200" dirty="0">
                <a:solidFill>
                  <a:schemeClr val="accent3">
                    <a:lumMod val="50000"/>
                  </a:schemeClr>
                </a:solidFill>
                <a:latin typeface="Roboto" panose="02000000000000000000" pitchFamily="2" charset="0"/>
                <a:ea typeface="Roboto" panose="02000000000000000000" pitchFamily="2" charset="0"/>
              </a:rPr>
              <a:t>Employees who don’t have balance between his work life and private life.</a:t>
            </a:r>
          </a:p>
          <a:p>
            <a:pPr marL="342900" indent="-342900">
              <a:buFont typeface="+mj-lt"/>
              <a:buAutoNum type="arabicPeriod"/>
            </a:pPr>
            <a:r>
              <a:rPr lang="en-US" sz="2200" dirty="0">
                <a:solidFill>
                  <a:schemeClr val="accent3">
                    <a:lumMod val="50000"/>
                  </a:schemeClr>
                </a:solidFill>
                <a:latin typeface="Roboto" panose="02000000000000000000" pitchFamily="2" charset="0"/>
                <a:ea typeface="Roboto" panose="02000000000000000000" pitchFamily="2" charset="0"/>
              </a:rPr>
              <a:t>Employees leave work because of promotion.</a:t>
            </a:r>
            <a:endParaRPr lang="en-US" sz="2200" dirty="0">
              <a:solidFill>
                <a:schemeClr val="tx1"/>
              </a:solidFill>
              <a:latin typeface="Roboto" panose="02000000000000000000" pitchFamily="2" charset="0"/>
              <a:ea typeface="Roboto" panose="02000000000000000000" pitchFamily="2" charset="0"/>
              <a:cs typeface="Arial"/>
              <a:sym typeface="Roboto"/>
            </a:endParaRPr>
          </a:p>
        </p:txBody>
      </p:sp>
    </p:spTree>
    <p:extLst>
      <p:ext uri="{BB962C8B-B14F-4D97-AF65-F5344CB8AC3E}">
        <p14:creationId xmlns:p14="http://schemas.microsoft.com/office/powerpoint/2010/main" val="3745845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50000"/>
              </a:schemeClr>
            </a:gs>
            <a:gs pos="100000">
              <a:schemeClr val="accent5">
                <a:lumMod val="75000"/>
              </a:schemeClr>
            </a:gs>
          </a:gsLst>
          <a:lin ang="5400000" scaled="0"/>
        </a:gradFill>
        <a:effectLst/>
      </p:bgPr>
    </p:bg>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232419"/>
            <a:ext cx="8703600" cy="672675"/>
          </a:xfrm>
          <a:prstGeom prst="rect">
            <a:avLst/>
          </a:prstGeom>
          <a:noFill/>
          <a:ln>
            <a:noFill/>
          </a:ln>
        </p:spPr>
        <p:txBody>
          <a:bodyPr spcFirstLastPara="1" wrap="square" lIns="91425" tIns="91425" rIns="91425" bIns="91425" anchor="t" anchorCtr="0">
            <a:noAutofit/>
          </a:bodyPr>
          <a:lstStyle/>
          <a:p>
            <a:r>
              <a:rPr lang="en-US" sz="3200" dirty="0">
                <a:solidFill>
                  <a:schemeClr val="tx2"/>
                </a:solidFill>
              </a:rPr>
              <a:t>Recommendations</a:t>
            </a:r>
            <a:endParaRPr sz="3200" dirty="0">
              <a:solidFill>
                <a:schemeClr val="tx2"/>
              </a:solidFill>
            </a:endParaRPr>
          </a:p>
        </p:txBody>
      </p:sp>
      <p:sp>
        <p:nvSpPr>
          <p:cNvPr id="8" name="Google Shape;190;p36"/>
          <p:cNvSpPr txBox="1">
            <a:spLocks/>
          </p:cNvSpPr>
          <p:nvPr/>
        </p:nvSpPr>
        <p:spPr>
          <a:xfrm>
            <a:off x="439115" y="766872"/>
            <a:ext cx="7433300" cy="4376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nSpc>
                <a:spcPct val="150000"/>
              </a:lnSpc>
              <a:buClr>
                <a:schemeClr val="bg1"/>
              </a:buClr>
              <a:buFont typeface="+mj-lt"/>
              <a:buAutoNum type="arabicPeriod"/>
            </a:pPr>
            <a:r>
              <a:rPr lang="en-US" sz="2000" dirty="0">
                <a:solidFill>
                  <a:schemeClr val="bg1">
                    <a:lumMod val="95000"/>
                  </a:schemeClr>
                </a:solidFill>
              </a:rPr>
              <a:t>Set Range per job role and job level.</a:t>
            </a:r>
          </a:p>
          <a:p>
            <a:pPr marL="457200" indent="-457200">
              <a:lnSpc>
                <a:spcPct val="150000"/>
              </a:lnSpc>
              <a:buClr>
                <a:schemeClr val="bg1"/>
              </a:buClr>
              <a:buFont typeface="+mj-lt"/>
              <a:buAutoNum type="arabicPeriod"/>
            </a:pPr>
            <a:endParaRPr lang="en-US" sz="2000" dirty="0">
              <a:solidFill>
                <a:schemeClr val="bg1">
                  <a:lumMod val="95000"/>
                </a:schemeClr>
              </a:solidFill>
            </a:endParaRPr>
          </a:p>
          <a:p>
            <a:pPr marL="457200" indent="-457200">
              <a:buClr>
                <a:schemeClr val="bg1"/>
              </a:buClr>
              <a:buFont typeface="+mj-lt"/>
              <a:buAutoNum type="arabicPeriod"/>
            </a:pPr>
            <a:r>
              <a:rPr lang="en-US" sz="2000" dirty="0">
                <a:solidFill>
                  <a:schemeClr val="bg1">
                    <a:lumMod val="95000"/>
                  </a:schemeClr>
                </a:solidFill>
              </a:rPr>
              <a:t>Raise Hike percentage per year for people who earn less than other who earn more.</a:t>
            </a:r>
          </a:p>
          <a:p>
            <a:pPr marL="457200" indent="-457200">
              <a:buClr>
                <a:schemeClr val="bg1"/>
              </a:buClr>
              <a:buFont typeface="+mj-lt"/>
              <a:buAutoNum type="arabicPeriod"/>
            </a:pPr>
            <a:endParaRPr lang="en-US" sz="2000" dirty="0">
              <a:solidFill>
                <a:schemeClr val="bg1">
                  <a:lumMod val="95000"/>
                </a:schemeClr>
              </a:solidFill>
            </a:endParaRPr>
          </a:p>
          <a:p>
            <a:pPr marL="457200" indent="-457200">
              <a:buClr>
                <a:schemeClr val="bg1"/>
              </a:buClr>
              <a:buFont typeface="+mj-lt"/>
              <a:buAutoNum type="arabicPeriod"/>
            </a:pPr>
            <a:r>
              <a:rPr lang="en-US" sz="2000" dirty="0">
                <a:solidFill>
                  <a:schemeClr val="bg1">
                    <a:lumMod val="95000"/>
                  </a:schemeClr>
                </a:solidFill>
              </a:rPr>
              <a:t>Make salary increase and/or job promotion for employee based on their experience to reduce turnover specially employee with job level 1 and 2.  And change company policy to make the salary based on employee experience.</a:t>
            </a:r>
          </a:p>
          <a:p>
            <a:pPr marL="457200" indent="-457200">
              <a:buClr>
                <a:schemeClr val="bg1"/>
              </a:buClr>
              <a:buFont typeface="+mj-lt"/>
              <a:buAutoNum type="arabicPeriod"/>
            </a:pPr>
            <a:endParaRPr lang="en-US" sz="2000" dirty="0">
              <a:solidFill>
                <a:schemeClr val="bg1">
                  <a:lumMod val="95000"/>
                </a:schemeClr>
              </a:solidFill>
            </a:endParaRPr>
          </a:p>
          <a:p>
            <a:pPr marL="457200" indent="-457200">
              <a:buClr>
                <a:schemeClr val="bg1"/>
              </a:buClr>
              <a:buFont typeface="+mj-lt"/>
              <a:buAutoNum type="arabicPeriod"/>
            </a:pPr>
            <a:r>
              <a:rPr lang="en-US" sz="2000" dirty="0">
                <a:solidFill>
                  <a:schemeClr val="bg1">
                    <a:lumMod val="95000"/>
                  </a:schemeClr>
                </a:solidFill>
              </a:rPr>
              <a:t>Try to make monthly meeting with existing employees to understand their problems to reduce turnover.</a:t>
            </a:r>
          </a:p>
          <a:p>
            <a:pPr marL="342900" indent="-342900">
              <a:buClr>
                <a:schemeClr val="bg1"/>
              </a:buClr>
              <a:buFont typeface="+mj-lt"/>
              <a:buAutoNum type="arabicPeriod"/>
            </a:pPr>
            <a:endParaRPr lang="en-US" sz="1600" dirty="0">
              <a:solidFill>
                <a:schemeClr val="bg1"/>
              </a:solidFill>
            </a:endParaRPr>
          </a:p>
          <a:p>
            <a:endParaRPr lang="en-US" sz="1600" dirty="0"/>
          </a:p>
          <a:p>
            <a:endParaRPr lang="en-US" sz="1600" dirty="0"/>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spTree>
    <p:extLst>
      <p:ext uri="{BB962C8B-B14F-4D97-AF65-F5344CB8AC3E}">
        <p14:creationId xmlns:p14="http://schemas.microsoft.com/office/powerpoint/2010/main" val="413270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75" y="413174"/>
            <a:ext cx="6902919" cy="806025"/>
          </a:xfrm>
        </p:spPr>
        <p:txBody>
          <a:bodyPr/>
          <a:lstStyle/>
          <a:p>
            <a:r>
              <a:rPr lang="en-US" dirty="0">
                <a:solidFill>
                  <a:schemeClr val="accent5">
                    <a:lumMod val="75000"/>
                  </a:schemeClr>
                </a:solidFill>
              </a:rPr>
              <a:t>7- Employees who don’t have balance between his work life and private life tends to leave work</a:t>
            </a:r>
            <a:endParaRPr lang="en-US" dirty="0"/>
          </a:p>
        </p:txBody>
      </p:sp>
      <p:sp>
        <p:nvSpPr>
          <p:cNvPr id="6" name="Google Shape;190;p36"/>
          <p:cNvSpPr txBox="1">
            <a:spLocks/>
          </p:cNvSpPr>
          <p:nvPr/>
        </p:nvSpPr>
        <p:spPr>
          <a:xfrm>
            <a:off x="354243" y="2430767"/>
            <a:ext cx="4791622" cy="3303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lnSpc>
                <a:spcPct val="114000"/>
              </a:lnSpc>
              <a:buClrTx/>
              <a:buSzPts val="1600"/>
            </a:pPr>
            <a:endParaRPr lang="en-US" sz="1600" dirty="0">
              <a:solidFill>
                <a:schemeClr val="tx1">
                  <a:lumMod val="95000"/>
                  <a:lumOff val="5000"/>
                </a:schemeClr>
              </a:solidFill>
            </a:endParaRPr>
          </a:p>
          <a:p>
            <a:pPr marL="285750" indent="-285750">
              <a:buClrTx/>
              <a:buFont typeface="Wingdings" panose="05000000000000000000" pitchFamily="2" charset="2"/>
              <a:buChar char="§"/>
              <a:tabLst>
                <a:tab pos="117475" algn="l"/>
              </a:tabLst>
            </a:pPr>
            <a:r>
              <a:rPr lang="en-US" sz="1600" dirty="0">
                <a:solidFill>
                  <a:schemeClr val="tx1">
                    <a:lumMod val="95000"/>
                    <a:lumOff val="5000"/>
                  </a:schemeClr>
                </a:solidFill>
              </a:rPr>
              <a:t>Of those employees, 75 employees with performance rate “Excellent , Outstanding” leave work because not having work life balance .</a:t>
            </a:r>
          </a:p>
          <a:p>
            <a:pPr marL="285750" indent="-285750">
              <a:buClrTx/>
              <a:buFont typeface="Wingdings" panose="05000000000000000000" pitchFamily="2" charset="2"/>
              <a:buChar char="§"/>
              <a:tabLst>
                <a:tab pos="117475" algn="l"/>
              </a:tabLst>
            </a:pPr>
            <a:endParaRPr lang="en-US" sz="1600" dirty="0">
              <a:solidFill>
                <a:schemeClr val="tx1">
                  <a:lumMod val="95000"/>
                  <a:lumOff val="5000"/>
                </a:schemeClr>
              </a:solidFill>
            </a:endParaRPr>
          </a:p>
          <a:p>
            <a:pPr marL="285750" indent="-285750">
              <a:buClrTx/>
              <a:buFont typeface="Wingdings" panose="05000000000000000000" pitchFamily="2" charset="2"/>
              <a:buChar char="§"/>
              <a:tabLst>
                <a:tab pos="117475" algn="l"/>
              </a:tabLst>
            </a:pPr>
            <a:r>
              <a:rPr lang="en-US" sz="1600" dirty="0">
                <a:solidFill>
                  <a:schemeClr val="tx1">
                    <a:lumMod val="95000"/>
                    <a:lumOff val="5000"/>
                  </a:schemeClr>
                </a:solidFill>
              </a:rPr>
              <a:t>This means 11% of employees leave work because having bad work life balance .</a:t>
            </a:r>
          </a:p>
          <a:p>
            <a:pPr marL="412750" indent="-285750">
              <a:lnSpc>
                <a:spcPct val="114000"/>
              </a:lnSpc>
              <a:buClrTx/>
              <a:buSzPts val="1600"/>
              <a:buFont typeface="Wingdings" pitchFamily="2" charset="2"/>
              <a:buChar char="§"/>
              <a:tabLst>
                <a:tab pos="285750" algn="l"/>
              </a:tabLst>
            </a:pPr>
            <a:endParaRPr lang="en-US" dirty="0">
              <a:solidFill>
                <a:schemeClr val="tx1"/>
              </a:solidFill>
            </a:endParaRPr>
          </a:p>
          <a:p>
            <a:pPr marL="457200" indent="-330200">
              <a:lnSpc>
                <a:spcPct val="114000"/>
              </a:lnSpc>
              <a:buClr>
                <a:srgbClr val="858585"/>
              </a:buClr>
              <a:buSzPts val="1600"/>
              <a:buFont typeface="Wingdings" panose="05000000000000000000" pitchFamily="2" charset="2"/>
              <a:buChar char="§"/>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graphicFrame>
        <p:nvGraphicFramePr>
          <p:cNvPr id="5" name="Chart 4"/>
          <p:cNvGraphicFramePr/>
          <p:nvPr>
            <p:extLst>
              <p:ext uri="{D42A27DB-BD31-4B8C-83A1-F6EECF244321}">
                <p14:modId xmlns:p14="http://schemas.microsoft.com/office/powerpoint/2010/main" val="3877746497"/>
              </p:ext>
            </p:extLst>
          </p:nvPr>
        </p:nvGraphicFramePr>
        <p:xfrm>
          <a:off x="5174166" y="1365019"/>
          <a:ext cx="3938044" cy="3653102"/>
        </p:xfrm>
        <a:graphic>
          <a:graphicData uri="http://schemas.openxmlformats.org/drawingml/2006/chart">
            <c:chart xmlns:c="http://schemas.openxmlformats.org/drawingml/2006/chart" xmlns:r="http://schemas.openxmlformats.org/officeDocument/2006/relationships" r:id="rId2"/>
          </a:graphicData>
        </a:graphic>
      </p:graphicFrame>
      <p:sp>
        <p:nvSpPr>
          <p:cNvPr id="7" name="مربع نص 6"/>
          <p:cNvSpPr txBox="1"/>
          <p:nvPr/>
        </p:nvSpPr>
        <p:spPr>
          <a:xfrm>
            <a:off x="354246" y="1637329"/>
            <a:ext cx="4362797" cy="1077218"/>
          </a:xfrm>
          <a:prstGeom prst="rect">
            <a:avLst/>
          </a:prstGeom>
          <a:noFill/>
        </p:spPr>
        <p:txBody>
          <a:bodyPr wrap="square" rtlCol="0">
            <a:spAutoFit/>
          </a:bodyPr>
          <a:lstStyle/>
          <a:p>
            <a:pPr marL="285750" indent="-285750">
              <a:buFont typeface="Wingdings" pitchFamily="2" charset="2"/>
              <a:buChar char="§"/>
            </a:pPr>
            <a:r>
              <a:rPr lang="en-US" sz="1600" dirty="0">
                <a:solidFill>
                  <a:schemeClr val="tx1">
                    <a:lumMod val="95000"/>
                    <a:lumOff val="5000"/>
                  </a:schemeClr>
                </a:solidFill>
              </a:rPr>
              <a:t>In employee survey, number of  employees whose work life balance rate is 1 “Bad”  is 239 employee .</a:t>
            </a:r>
          </a:p>
          <a:p>
            <a:pPr marL="285750" indent="-285750">
              <a:buFont typeface="Wingdings" pitchFamily="2" charset="2"/>
              <a:buChar char="§"/>
            </a:pPr>
            <a:endParaRPr lang="en-US" sz="1600" dirty="0"/>
          </a:p>
        </p:txBody>
      </p:sp>
    </p:spTree>
    <p:extLst>
      <p:ext uri="{BB962C8B-B14F-4D97-AF65-F5344CB8AC3E}">
        <p14:creationId xmlns:p14="http://schemas.microsoft.com/office/powerpoint/2010/main" val="90078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50000"/>
              </a:schemeClr>
            </a:gs>
            <a:gs pos="100000">
              <a:schemeClr val="accent5">
                <a:lumMod val="75000"/>
              </a:schemeClr>
            </a:gs>
          </a:gsLst>
          <a:lin ang="5400000" scaled="0"/>
        </a:gradFill>
        <a:effectLst/>
      </p:bgPr>
    </p:bg>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672675"/>
          </a:xfrm>
          <a:prstGeom prst="rect">
            <a:avLst/>
          </a:prstGeom>
          <a:noFill/>
          <a:ln>
            <a:noFill/>
          </a:ln>
        </p:spPr>
        <p:txBody>
          <a:bodyPr spcFirstLastPara="1" wrap="square" lIns="91425" tIns="91425" rIns="91425" bIns="91425" anchor="t" anchorCtr="0">
            <a:noAutofit/>
          </a:bodyPr>
          <a:lstStyle/>
          <a:p>
            <a:r>
              <a:rPr lang="en-US" sz="3200" dirty="0">
                <a:solidFill>
                  <a:schemeClr val="tx2"/>
                </a:solidFill>
              </a:rPr>
              <a:t>Recommendations</a:t>
            </a:r>
            <a:endParaRPr sz="3200" dirty="0">
              <a:solidFill>
                <a:schemeClr val="tx2"/>
              </a:solidFill>
            </a:endParaRPr>
          </a:p>
        </p:txBody>
      </p:sp>
      <p:sp>
        <p:nvSpPr>
          <p:cNvPr id="8" name="Google Shape;190;p36"/>
          <p:cNvSpPr txBox="1">
            <a:spLocks/>
          </p:cNvSpPr>
          <p:nvPr/>
        </p:nvSpPr>
        <p:spPr>
          <a:xfrm>
            <a:off x="439115" y="1430952"/>
            <a:ext cx="7433300" cy="2427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Font typeface="+mj-lt"/>
              <a:buAutoNum type="arabicPeriod"/>
            </a:pPr>
            <a:r>
              <a:rPr lang="en-US" sz="1600" dirty="0">
                <a:solidFill>
                  <a:schemeClr val="bg1"/>
                </a:solidFill>
              </a:rPr>
              <a:t>Not to assign work to employees outside working hours, except in rare and very important cases about work, and to be compensated financially and morally after that, employee have the right to accept this or not .</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Not to assign work to employees in holidays.</a:t>
            </a:r>
          </a:p>
          <a:p>
            <a:pPr marL="342900" indent="-342900">
              <a:buClr>
                <a:schemeClr val="bg1"/>
              </a:buClr>
              <a:buFont typeface="+mj-lt"/>
              <a:buAutoNum type="arabicPeriod"/>
            </a:pPr>
            <a:endParaRPr lang="en-US" sz="1600" dirty="0">
              <a:solidFill>
                <a:schemeClr val="bg1"/>
              </a:solidFill>
            </a:endParaRPr>
          </a:p>
          <a:p>
            <a:endParaRPr lang="en-US" sz="1600" dirty="0"/>
          </a:p>
          <a:p>
            <a:endParaRPr lang="en-US" sz="1600" dirty="0"/>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spTree>
    <p:extLst>
      <p:ext uri="{BB962C8B-B14F-4D97-AF65-F5344CB8AC3E}">
        <p14:creationId xmlns:p14="http://schemas.microsoft.com/office/powerpoint/2010/main" val="2282789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75" y="413174"/>
            <a:ext cx="6902919" cy="806025"/>
          </a:xfrm>
        </p:spPr>
        <p:txBody>
          <a:bodyPr/>
          <a:lstStyle/>
          <a:p>
            <a:r>
              <a:rPr lang="en-US" dirty="0">
                <a:solidFill>
                  <a:schemeClr val="accent5">
                    <a:lumMod val="75000"/>
                  </a:schemeClr>
                </a:solidFill>
              </a:rPr>
              <a:t>8-Employees leave work because of </a:t>
            </a:r>
            <a:r>
              <a:rPr lang="en-US" dirty="0" smtClean="0">
                <a:solidFill>
                  <a:schemeClr val="accent5">
                    <a:lumMod val="75000"/>
                  </a:schemeClr>
                </a:solidFill>
              </a:rPr>
              <a:t>promotion</a:t>
            </a:r>
            <a:endParaRPr lang="en-US" dirty="0"/>
          </a:p>
        </p:txBody>
      </p:sp>
      <p:sp>
        <p:nvSpPr>
          <p:cNvPr id="6" name="Google Shape;190;p36"/>
          <p:cNvSpPr txBox="1">
            <a:spLocks/>
          </p:cNvSpPr>
          <p:nvPr/>
        </p:nvSpPr>
        <p:spPr>
          <a:xfrm>
            <a:off x="367677" y="1995618"/>
            <a:ext cx="4791622" cy="33036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000"/>
              </a:lnSpc>
              <a:buSzPts val="1600"/>
            </a:pPr>
            <a:endParaRPr lang="en-US" dirty="0">
              <a:solidFill>
                <a:schemeClr val="tx1"/>
              </a:solidFill>
            </a:endParaRPr>
          </a:p>
          <a:p>
            <a:pPr marL="127000">
              <a:lnSpc>
                <a:spcPct val="114000"/>
              </a:lnSpc>
              <a:buClr>
                <a:schemeClr val="accent5">
                  <a:lumMod val="75000"/>
                </a:schemeClr>
              </a:buClr>
              <a:buSzPts val="1600"/>
            </a:pPr>
            <a:endParaRPr lang="en-US" sz="1600" dirty="0">
              <a:solidFill>
                <a:schemeClr val="tx1">
                  <a:lumMod val="95000"/>
                  <a:lumOff val="5000"/>
                </a:schemeClr>
              </a:solidFill>
            </a:endParaRPr>
          </a:p>
          <a:p>
            <a:pPr marL="285750" indent="-285750">
              <a:buFont typeface="Wingdings" panose="05000000000000000000" pitchFamily="2" charset="2"/>
              <a:buChar char="§"/>
              <a:tabLst>
                <a:tab pos="117475" algn="l"/>
              </a:tabLst>
            </a:pPr>
            <a:r>
              <a:rPr lang="en-US" sz="1600" dirty="0">
                <a:solidFill>
                  <a:schemeClr val="tx1">
                    <a:lumMod val="95000"/>
                    <a:lumOff val="5000"/>
                  </a:schemeClr>
                </a:solidFill>
              </a:rPr>
              <a:t>of those employees, 105 employees with a performance rate of “Excellent, Outstanding” leave work because not being promoted.</a:t>
            </a:r>
          </a:p>
          <a:p>
            <a:pPr marL="285750" indent="-285750">
              <a:buFont typeface="Wingdings" panose="05000000000000000000" pitchFamily="2" charset="2"/>
              <a:buChar char="§"/>
              <a:tabLst>
                <a:tab pos="117475" algn="l"/>
              </a:tabLst>
            </a:pPr>
            <a:endParaRPr lang="en-US" sz="1600" dirty="0">
              <a:solidFill>
                <a:schemeClr val="tx1">
                  <a:lumMod val="95000"/>
                  <a:lumOff val="5000"/>
                </a:schemeClr>
              </a:solidFill>
            </a:endParaRPr>
          </a:p>
          <a:p>
            <a:pPr marL="285750" indent="-285750">
              <a:buFont typeface="Wingdings" panose="05000000000000000000" pitchFamily="2" charset="2"/>
              <a:buChar char="§"/>
              <a:tabLst>
                <a:tab pos="117475" algn="l"/>
              </a:tabLst>
            </a:pPr>
            <a:r>
              <a:rPr lang="en-US" sz="1600" dirty="0">
                <a:solidFill>
                  <a:schemeClr val="tx1">
                    <a:lumMod val="95000"/>
                    <a:lumOff val="5000"/>
                  </a:schemeClr>
                </a:solidFill>
              </a:rPr>
              <a:t>This means 15 % of employees leave work because not being promoted for more than 5 years.</a:t>
            </a:r>
          </a:p>
          <a:p>
            <a:pPr marL="127000">
              <a:lnSpc>
                <a:spcPct val="114000"/>
              </a:lnSpc>
              <a:buClr>
                <a:srgbClr val="858585"/>
              </a:buClr>
              <a:buSzPts val="1600"/>
              <a:tabLst>
                <a:tab pos="285750" algn="l"/>
              </a:tabLst>
            </a:pPr>
            <a:endParaRPr lang="en-US" dirty="0">
              <a:solidFill>
                <a:schemeClr val="tx1"/>
              </a:solidFill>
            </a:endParaRPr>
          </a:p>
          <a:p>
            <a:pPr marL="457200" indent="-330200">
              <a:lnSpc>
                <a:spcPct val="114000"/>
              </a:lnSpc>
              <a:buClr>
                <a:srgbClr val="858585"/>
              </a:buClr>
              <a:buSzPts val="1600"/>
              <a:buFont typeface="Wingdings" panose="05000000000000000000" pitchFamily="2" charset="2"/>
              <a:buChar char="§"/>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graphicFrame>
        <p:nvGraphicFramePr>
          <p:cNvPr id="5" name="Chart 4"/>
          <p:cNvGraphicFramePr/>
          <p:nvPr>
            <p:extLst>
              <p:ext uri="{D42A27DB-BD31-4B8C-83A1-F6EECF244321}">
                <p14:modId xmlns:p14="http://schemas.microsoft.com/office/powerpoint/2010/main" val="1978962760"/>
              </p:ext>
            </p:extLst>
          </p:nvPr>
        </p:nvGraphicFramePr>
        <p:xfrm>
          <a:off x="5174165" y="1219199"/>
          <a:ext cx="4140819" cy="3798922"/>
        </p:xfrm>
        <a:graphic>
          <a:graphicData uri="http://schemas.openxmlformats.org/drawingml/2006/chart">
            <c:chart xmlns:c="http://schemas.openxmlformats.org/drawingml/2006/chart" xmlns:r="http://schemas.openxmlformats.org/officeDocument/2006/relationships" r:id="rId3"/>
          </a:graphicData>
        </a:graphic>
      </p:graphicFrame>
      <p:sp>
        <p:nvSpPr>
          <p:cNvPr id="3" name="مربع نص 2"/>
          <p:cNvSpPr txBox="1"/>
          <p:nvPr/>
        </p:nvSpPr>
        <p:spPr>
          <a:xfrm>
            <a:off x="254169" y="1584073"/>
            <a:ext cx="4689901" cy="653769"/>
          </a:xfrm>
          <a:prstGeom prst="rect">
            <a:avLst/>
          </a:prstGeom>
          <a:noFill/>
        </p:spPr>
        <p:txBody>
          <a:bodyPr wrap="square" rtlCol="0">
            <a:spAutoFit/>
          </a:bodyPr>
          <a:lstStyle/>
          <a:p>
            <a:pPr marL="412750" indent="-285750">
              <a:lnSpc>
                <a:spcPct val="114000"/>
              </a:lnSpc>
              <a:buClrTx/>
              <a:buSzPts val="1600"/>
              <a:buFont typeface="Wingdings" pitchFamily="2" charset="2"/>
              <a:buChar char="§"/>
            </a:pPr>
            <a:r>
              <a:rPr lang="en-US" sz="1600" dirty="0">
                <a:solidFill>
                  <a:schemeClr val="tx1">
                    <a:lumMod val="95000"/>
                    <a:lumOff val="5000"/>
                  </a:schemeClr>
                </a:solidFill>
              </a:rPr>
              <a:t>In the organization, 657 employees have not been promoted for more than 5 years.</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4242548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50000"/>
              </a:schemeClr>
            </a:gs>
            <a:gs pos="100000">
              <a:schemeClr val="accent5">
                <a:lumMod val="75000"/>
              </a:schemeClr>
            </a:gs>
          </a:gsLst>
          <a:lin ang="5400000" scaled="0"/>
        </a:gradFill>
        <a:effectLst/>
      </p:bgPr>
    </p:bg>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672675"/>
          </a:xfrm>
          <a:prstGeom prst="rect">
            <a:avLst/>
          </a:prstGeom>
          <a:noFill/>
          <a:ln>
            <a:noFill/>
          </a:ln>
        </p:spPr>
        <p:txBody>
          <a:bodyPr spcFirstLastPara="1" wrap="square" lIns="91425" tIns="91425" rIns="91425" bIns="91425" anchor="t" anchorCtr="0">
            <a:noAutofit/>
          </a:bodyPr>
          <a:lstStyle/>
          <a:p>
            <a:r>
              <a:rPr lang="en-US" sz="3200" dirty="0">
                <a:solidFill>
                  <a:schemeClr val="tx2"/>
                </a:solidFill>
              </a:rPr>
              <a:t>Recommendations</a:t>
            </a:r>
            <a:endParaRPr sz="3200" dirty="0">
              <a:solidFill>
                <a:schemeClr val="tx2"/>
              </a:solidFill>
            </a:endParaRPr>
          </a:p>
        </p:txBody>
      </p:sp>
      <p:sp>
        <p:nvSpPr>
          <p:cNvPr id="8" name="Google Shape;190;p36"/>
          <p:cNvSpPr txBox="1">
            <a:spLocks/>
          </p:cNvSpPr>
          <p:nvPr/>
        </p:nvSpPr>
        <p:spPr>
          <a:xfrm>
            <a:off x="439115" y="1430952"/>
            <a:ext cx="7433300" cy="2427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buClr>
              <a:buFont typeface="+mj-lt"/>
              <a:buAutoNum type="arabicPeriod"/>
            </a:pPr>
            <a:r>
              <a:rPr lang="en-US" sz="1600" dirty="0">
                <a:solidFill>
                  <a:schemeClr val="bg1"/>
                </a:solidFill>
              </a:rPr>
              <a:t>Employees who have a performance average of “3,4” and have not been promoted for more than 5 years should be promoted and receive an additional salary increase.</a:t>
            </a:r>
          </a:p>
          <a:p>
            <a:pPr>
              <a:buClr>
                <a:schemeClr val="bg1"/>
              </a:buClr>
            </a:pPr>
            <a:endParaRPr lang="en-US" sz="1600" dirty="0">
              <a:solidFill>
                <a:schemeClr val="bg1"/>
              </a:solidFill>
            </a:endParaRPr>
          </a:p>
          <a:p>
            <a:endParaRPr lang="en-US" sz="1600" dirty="0"/>
          </a:p>
          <a:p>
            <a:endParaRPr lang="en-US" sz="1600" dirty="0"/>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spTree>
    <p:extLst>
      <p:ext uri="{BB962C8B-B14F-4D97-AF65-F5344CB8AC3E}">
        <p14:creationId xmlns:p14="http://schemas.microsoft.com/office/powerpoint/2010/main" val="1765536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a:stretch>
        </a:blipFill>
        <a:effectLst/>
      </p:bgPr>
    </p:bg>
    <p:spTree>
      <p:nvGrpSpPr>
        <p:cNvPr id="1" name="Shape 5410"/>
        <p:cNvGrpSpPr/>
        <p:nvPr/>
      </p:nvGrpSpPr>
      <p:grpSpPr>
        <a:xfrm>
          <a:off x="0" y="0"/>
          <a:ext cx="0" cy="0"/>
          <a:chOff x="0" y="0"/>
          <a:chExt cx="0" cy="0"/>
        </a:xfrm>
      </p:grpSpPr>
      <p:sp>
        <p:nvSpPr>
          <p:cNvPr id="5411" name="Google Shape;5411;p61"/>
          <p:cNvSpPr txBox="1">
            <a:spLocks noGrp="1"/>
          </p:cNvSpPr>
          <p:nvPr>
            <p:ph type="title"/>
          </p:nvPr>
        </p:nvSpPr>
        <p:spPr>
          <a:xfrm>
            <a:off x="3686180" y="1905999"/>
            <a:ext cx="2222736" cy="2142585"/>
          </a:xfrm>
          <a:prstGeom prst="rect">
            <a:avLst/>
          </a:prstGeom>
          <a:noFill/>
          <a:ln>
            <a:noFill/>
          </a:ln>
        </p:spPr>
        <p:txBody>
          <a:bodyPr spcFirstLastPara="1" wrap="square" lIns="91425" tIns="91425" rIns="91425" bIns="91425" anchor="t" anchorCtr="0">
            <a:noAutofit/>
          </a:bodyPr>
          <a:lstStyle/>
          <a:p>
            <a:pPr lvl="0" algn="ctr"/>
            <a:r>
              <a:rPr lang="es" sz="3600" dirty="0"/>
              <a:t>Thanks For </a:t>
            </a:r>
            <a:r>
              <a:rPr lang="en-US" sz="3600" dirty="0"/>
              <a:t>Listening</a:t>
            </a:r>
            <a:r>
              <a:rPr lang="es" sz="3600" dirty="0"/>
              <a:t> </a:t>
            </a:r>
            <a:endParaRPr sz="3600" dirty="0"/>
          </a:p>
        </p:txBody>
      </p:sp>
      <p:sp>
        <p:nvSpPr>
          <p:cNvPr id="5412" name="Google Shape;5412;p61"/>
          <p:cNvSpPr txBox="1">
            <a:spLocks noGrp="1"/>
          </p:cNvSpPr>
          <p:nvPr>
            <p:ph type="body" idx="1"/>
          </p:nvPr>
        </p:nvSpPr>
        <p:spPr>
          <a:xfrm>
            <a:off x="5083800" y="2478700"/>
            <a:ext cx="3638400" cy="18933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endParaRPr dirty="0"/>
          </a:p>
          <a:p>
            <a:pPr marL="0" lvl="0" indent="0" algn="l" rtl="0">
              <a:lnSpc>
                <a:spcPct val="114000"/>
              </a:lnSpc>
              <a:spcBef>
                <a:spcPts val="0"/>
              </a:spcBef>
              <a:spcAft>
                <a:spcPts val="0"/>
              </a:spcAft>
              <a:buSzPts val="1600"/>
              <a:buNone/>
            </a:pPr>
            <a:endParaRPr dirty="0"/>
          </a:p>
        </p:txBody>
      </p:sp>
      <p:sp>
        <p:nvSpPr>
          <p:cNvPr id="2" name="Rectangle 1"/>
          <p:cNvSpPr/>
          <p:nvPr/>
        </p:nvSpPr>
        <p:spPr>
          <a:xfrm>
            <a:off x="5083800" y="1018478"/>
            <a:ext cx="1302132" cy="297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1;p35">
            <a:extLst>
              <a:ext uri="{FF2B5EF4-FFF2-40B4-BE49-F238E27FC236}">
                <a16:creationId xmlns="" xmlns:a16="http://schemas.microsoft.com/office/drawing/2014/main" id="{05F66469-AFB8-4604-B37B-5A4AB3CBC36B}"/>
              </a:ext>
            </a:extLst>
          </p:cNvPr>
          <p:cNvSpPr txBox="1">
            <a:spLocks/>
          </p:cNvSpPr>
          <p:nvPr/>
        </p:nvSpPr>
        <p:spPr>
          <a:xfrm>
            <a:off x="367675" y="87109"/>
            <a:ext cx="8703600" cy="1001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accent5">
                    <a:lumMod val="75000"/>
                  </a:schemeClr>
                </a:solidFill>
                <a:latin typeface="Roboto"/>
                <a:ea typeface="Roboto"/>
                <a:sym typeface="Roboto"/>
              </a:rPr>
              <a:t>1-Analysis</a:t>
            </a:r>
            <a:r>
              <a:rPr lang="en-US" sz="3200" dirty="0">
                <a:solidFill>
                  <a:schemeClr val="accent5">
                    <a:lumMod val="75000"/>
                  </a:schemeClr>
                </a:solidFill>
              </a:rPr>
              <a:t> </a:t>
            </a:r>
            <a:r>
              <a:rPr lang="en-US" sz="3200" b="1" dirty="0">
                <a:solidFill>
                  <a:schemeClr val="accent5">
                    <a:lumMod val="75000"/>
                  </a:schemeClr>
                </a:solidFill>
                <a:latin typeface="Roboto"/>
                <a:ea typeface="Roboto"/>
              </a:rPr>
              <a:t>of IBM HR case study:</a:t>
            </a:r>
          </a:p>
        </p:txBody>
      </p:sp>
      <p:sp>
        <p:nvSpPr>
          <p:cNvPr id="3" name="TextBox 2">
            <a:extLst>
              <a:ext uri="{FF2B5EF4-FFF2-40B4-BE49-F238E27FC236}">
                <a16:creationId xmlns="" xmlns:a16="http://schemas.microsoft.com/office/drawing/2014/main" id="{118F5076-D7BA-47E4-95AE-8A8153D6DEC5}"/>
              </a:ext>
            </a:extLst>
          </p:cNvPr>
          <p:cNvSpPr txBox="1"/>
          <p:nvPr/>
        </p:nvSpPr>
        <p:spPr>
          <a:xfrm>
            <a:off x="367675" y="829335"/>
            <a:ext cx="8301404" cy="4149662"/>
          </a:xfrm>
          <a:prstGeom prst="rect">
            <a:avLst/>
          </a:prstGeom>
          <a:noFill/>
        </p:spPr>
        <p:txBody>
          <a:bodyPr wrap="square" rtlCol="0">
            <a:spAutoFit/>
          </a:bodyPr>
          <a:lstStyle/>
          <a:p>
            <a:pPr>
              <a:lnSpc>
                <a:spcPct val="150000"/>
              </a:lnSpc>
            </a:pPr>
            <a:r>
              <a:rPr lang="en-US" sz="1600" b="1" dirty="0">
                <a:solidFill>
                  <a:schemeClr val="tx1"/>
                </a:solidFill>
              </a:rPr>
              <a:t>From observing dataset of IBM HR we noticed 8 analytical Insights with reasons why employees tend to leave work and reduce turnover percentage thus reducing the impact in relative with this points to determine how those factors affect  employees turnover.</a:t>
            </a:r>
          </a:p>
          <a:p>
            <a:pPr marL="285750" indent="-285750">
              <a:buFont typeface="Arial" panose="020B0604020202020204" pitchFamily="34" charset="0"/>
              <a:buChar char="•"/>
            </a:pPr>
            <a:endParaRPr lang="en-US" sz="1600" b="1" dirty="0">
              <a:solidFill>
                <a:schemeClr val="tx1"/>
              </a:solidFill>
            </a:endParaRPr>
          </a:p>
          <a:p>
            <a:pPr marL="342900" indent="-342900">
              <a:lnSpc>
                <a:spcPct val="200000"/>
              </a:lnSpc>
              <a:buFont typeface="+mj-lt"/>
              <a:buAutoNum type="arabicPeriod"/>
            </a:pPr>
            <a:r>
              <a:rPr lang="en-US" sz="1600" dirty="0">
                <a:solidFill>
                  <a:schemeClr val="tx1"/>
                </a:solidFill>
              </a:rPr>
              <a:t>Expensive in terms of both money and time to train new employee.</a:t>
            </a:r>
          </a:p>
          <a:p>
            <a:pPr marL="342900" indent="-342900">
              <a:lnSpc>
                <a:spcPct val="200000"/>
              </a:lnSpc>
              <a:buFont typeface="+mj-lt"/>
              <a:buAutoNum type="arabicPeriod"/>
            </a:pPr>
            <a:r>
              <a:rPr lang="en-US" sz="1600" dirty="0">
                <a:solidFill>
                  <a:schemeClr val="tx1"/>
                </a:solidFill>
              </a:rPr>
              <a:t>Loss of experienced employees.</a:t>
            </a:r>
          </a:p>
          <a:p>
            <a:pPr marL="342900" indent="-342900">
              <a:lnSpc>
                <a:spcPct val="200000"/>
              </a:lnSpc>
              <a:buFont typeface="+mj-lt"/>
              <a:buAutoNum type="arabicPeriod"/>
            </a:pPr>
            <a:r>
              <a:rPr lang="en-US" sz="1600" dirty="0">
                <a:solidFill>
                  <a:schemeClr val="tx1"/>
                </a:solidFill>
              </a:rPr>
              <a:t>Impact on productivity.</a:t>
            </a:r>
          </a:p>
          <a:p>
            <a:pPr marL="342900" indent="-342900">
              <a:lnSpc>
                <a:spcPct val="200000"/>
              </a:lnSpc>
              <a:buFont typeface="+mj-lt"/>
              <a:buAutoNum type="arabicPeriod"/>
            </a:pPr>
            <a:r>
              <a:rPr lang="en-US" sz="1600" dirty="0">
                <a:solidFill>
                  <a:schemeClr val="tx1"/>
                </a:solidFill>
              </a:rPr>
              <a:t>Impact on profit.</a:t>
            </a:r>
            <a:r>
              <a:rPr lang="en-US" dirty="0">
                <a:solidFill>
                  <a:schemeClr val="tx1"/>
                </a:solidFill>
              </a:rPr>
              <a:t/>
            </a:r>
            <a:br>
              <a:rPr lang="en-US" dirty="0">
                <a:solidFill>
                  <a:schemeClr val="tx1"/>
                </a:solidFill>
              </a:rPr>
            </a:br>
            <a:endParaRPr lang="en-US" dirty="0"/>
          </a:p>
        </p:txBody>
      </p:sp>
    </p:spTree>
    <p:extLst>
      <p:ext uri="{BB962C8B-B14F-4D97-AF65-F5344CB8AC3E}">
        <p14:creationId xmlns:p14="http://schemas.microsoft.com/office/powerpoint/2010/main" val="4110240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1001288"/>
          </a:xfrm>
          <a:prstGeom prst="rect">
            <a:avLst/>
          </a:prstGeom>
          <a:noFill/>
          <a:ln>
            <a:noFill/>
          </a:ln>
        </p:spPr>
        <p:txBody>
          <a:bodyPr spcFirstLastPara="1" wrap="square" lIns="91425" tIns="91425" rIns="91425" bIns="91425" anchor="t" anchorCtr="0">
            <a:noAutofit/>
          </a:bodyPr>
          <a:lstStyle/>
          <a:p>
            <a:r>
              <a:rPr lang="en-US" sz="3200" dirty="0">
                <a:solidFill>
                  <a:schemeClr val="accent5">
                    <a:lumMod val="75000"/>
                  </a:schemeClr>
                </a:solidFill>
              </a:rPr>
              <a:t>2-Employees whose work place is far </a:t>
            </a:r>
            <a:br>
              <a:rPr lang="en-US" sz="3200" dirty="0">
                <a:solidFill>
                  <a:schemeClr val="accent5">
                    <a:lumMod val="75000"/>
                  </a:schemeClr>
                </a:solidFill>
              </a:rPr>
            </a:br>
            <a:r>
              <a:rPr lang="en-US" sz="3200" dirty="0">
                <a:solidFill>
                  <a:schemeClr val="accent5">
                    <a:lumMod val="75000"/>
                  </a:schemeClr>
                </a:solidFill>
              </a:rPr>
              <a:t>from home</a:t>
            </a:r>
            <a:endParaRPr sz="3200" dirty="0">
              <a:solidFill>
                <a:schemeClr val="accent5">
                  <a:lumMod val="75000"/>
                </a:schemeClr>
              </a:solidFill>
            </a:endParaRPr>
          </a:p>
        </p:txBody>
      </p:sp>
      <p:sp>
        <p:nvSpPr>
          <p:cNvPr id="8" name="Google Shape;190;p36"/>
          <p:cNvSpPr txBox="1">
            <a:spLocks/>
          </p:cNvSpPr>
          <p:nvPr/>
        </p:nvSpPr>
        <p:spPr>
          <a:xfrm>
            <a:off x="439115" y="1738135"/>
            <a:ext cx="7433300" cy="2626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000"/>
              </a:lnSpc>
              <a:buSzPts val="1600"/>
            </a:pPr>
            <a:r>
              <a:rPr lang="en-US" sz="1600" dirty="0">
                <a:solidFill>
                  <a:schemeClr val="tx1"/>
                </a:solidFill>
              </a:rPr>
              <a:t>As it Turns out that ( 16.1 % ) of the Total Employees has Left the Company in the last Year and when we focused on this ( 16.1 % )  as it Turns out to be </a:t>
            </a:r>
          </a:p>
          <a:p>
            <a:pPr>
              <a:lnSpc>
                <a:spcPct val="114000"/>
              </a:lnSpc>
              <a:buSzPts val="1600"/>
            </a:pPr>
            <a:r>
              <a:rPr lang="en-US" sz="1600" dirty="0">
                <a:solidFill>
                  <a:schemeClr val="tx1"/>
                </a:solidFill>
              </a:rPr>
              <a:t>( 711) employee  of  total (4410) employees :</a:t>
            </a:r>
          </a:p>
          <a:p>
            <a:pPr>
              <a:lnSpc>
                <a:spcPct val="114000"/>
              </a:lnSpc>
              <a:buSzPts val="1600"/>
            </a:pPr>
            <a:endParaRPr lang="en-US" dirty="0">
              <a:solidFill>
                <a:schemeClr val="tx1"/>
              </a:solidFill>
            </a:endParaRPr>
          </a:p>
          <a:p>
            <a:pPr marL="342900" indent="-215900">
              <a:lnSpc>
                <a:spcPct val="114000"/>
              </a:lnSpc>
              <a:buClr>
                <a:srgbClr val="858585"/>
              </a:buClr>
              <a:buSzPts val="1600"/>
              <a:buFont typeface="Wingdings" panose="05000000000000000000" pitchFamily="2" charset="2"/>
              <a:buChar char="§"/>
            </a:pPr>
            <a:r>
              <a:rPr lang="en-US" sz="1600" dirty="0">
                <a:solidFill>
                  <a:schemeClr val="tx1"/>
                </a:solidFill>
              </a:rPr>
              <a:t>And when we focused on the 711 as it turns out That :</a:t>
            </a:r>
          </a:p>
          <a:p>
            <a:pPr marL="342900" indent="-215900">
              <a:lnSpc>
                <a:spcPct val="114000"/>
              </a:lnSpc>
              <a:buClr>
                <a:srgbClr val="858585"/>
              </a:buClr>
              <a:buSzPts val="1600"/>
              <a:buFont typeface="Wingdings" panose="05000000000000000000" pitchFamily="2" charset="2"/>
              <a:buChar char="§"/>
            </a:pPr>
            <a:r>
              <a:rPr lang="en-US" sz="1600" dirty="0">
                <a:solidFill>
                  <a:schemeClr val="tx1"/>
                </a:solidFill>
              </a:rPr>
              <a:t>The (7.17 %) of the total was Females with High Distance From work place .</a:t>
            </a:r>
          </a:p>
          <a:p>
            <a:pPr marL="285750" indent="-158750">
              <a:lnSpc>
                <a:spcPct val="114000"/>
              </a:lnSpc>
              <a:buClr>
                <a:srgbClr val="858585"/>
              </a:buClr>
              <a:buSzPts val="1600"/>
              <a:buFont typeface="Wingdings" panose="05000000000000000000" pitchFamily="2" charset="2"/>
              <a:buChar char="§"/>
              <a:tabLst>
                <a:tab pos="285750" algn="l"/>
              </a:tabLst>
            </a:pPr>
            <a:r>
              <a:rPr lang="en-US" sz="1600" dirty="0">
                <a:solidFill>
                  <a:schemeClr val="tx1"/>
                </a:solidFill>
              </a:rPr>
              <a:t> The (  5.06 %  ) of the total was Males with High Distance From Work place .</a:t>
            </a:r>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tabLst>
                <a:tab pos="285750" algn="l"/>
              </a:tabLst>
            </a:pPr>
            <a:endParaRPr lang="en-US" dirty="0">
              <a:solidFill>
                <a:schemeClr val="tx1"/>
              </a:solidFill>
            </a:endParaRPr>
          </a:p>
          <a:p>
            <a:pPr marL="457200" indent="-330200">
              <a:lnSpc>
                <a:spcPct val="114000"/>
              </a:lnSpc>
              <a:buClr>
                <a:srgbClr val="858585"/>
              </a:buClr>
              <a:buSzPts val="1600"/>
              <a:buFont typeface="Wingdings" panose="05000000000000000000" pitchFamily="2" charset="2"/>
              <a:buChar char="§"/>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مخطط 3"/>
          <p:cNvGraphicFramePr>
            <a:graphicFrameLocks/>
          </p:cNvGraphicFramePr>
          <p:nvPr>
            <p:extLst>
              <p:ext uri="{D42A27DB-BD31-4B8C-83A1-F6EECF244321}">
                <p14:modId xmlns:p14="http://schemas.microsoft.com/office/powerpoint/2010/main" val="2652852847"/>
              </p:ext>
            </p:extLst>
          </p:nvPr>
        </p:nvGraphicFramePr>
        <p:xfrm>
          <a:off x="907257" y="750093"/>
          <a:ext cx="7143748" cy="40862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5127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50000"/>
              </a:schemeClr>
            </a:gs>
            <a:gs pos="100000">
              <a:schemeClr val="accent5">
                <a:lumMod val="75000"/>
              </a:schemeClr>
            </a:gs>
          </a:gsLst>
          <a:lin ang="5400000" scaled="0"/>
        </a:gradFill>
        <a:effectLst/>
      </p:bgPr>
    </p:bg>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672675"/>
          </a:xfrm>
          <a:prstGeom prst="rect">
            <a:avLst/>
          </a:prstGeom>
          <a:noFill/>
          <a:ln>
            <a:noFill/>
          </a:ln>
        </p:spPr>
        <p:txBody>
          <a:bodyPr spcFirstLastPara="1" wrap="square" lIns="91425" tIns="91425" rIns="91425" bIns="91425" anchor="t" anchorCtr="0">
            <a:noAutofit/>
          </a:bodyPr>
          <a:lstStyle/>
          <a:p>
            <a:r>
              <a:rPr lang="en-US" sz="3200" dirty="0">
                <a:solidFill>
                  <a:schemeClr val="tx2"/>
                </a:solidFill>
              </a:rPr>
              <a:t>Recommendation &amp; conclusion</a:t>
            </a:r>
            <a:endParaRPr sz="3200" dirty="0">
              <a:solidFill>
                <a:schemeClr val="tx2"/>
              </a:solidFill>
            </a:endParaRPr>
          </a:p>
        </p:txBody>
      </p:sp>
      <p:sp>
        <p:nvSpPr>
          <p:cNvPr id="8" name="Google Shape;190;p36"/>
          <p:cNvSpPr txBox="1">
            <a:spLocks/>
          </p:cNvSpPr>
          <p:nvPr/>
        </p:nvSpPr>
        <p:spPr>
          <a:xfrm>
            <a:off x="439115" y="1430952"/>
            <a:ext cx="7433300" cy="22052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chemeClr val="bg1"/>
                </a:solidFill>
              </a:rPr>
              <a:t>Conclusion: </a:t>
            </a:r>
            <a:r>
              <a:rPr lang="en-US" sz="1600" dirty="0">
                <a:solidFill>
                  <a:schemeClr val="bg1"/>
                </a:solidFill>
              </a:rPr>
              <a:t>Females in The company whose live far from work place tend to face Transportation issues .</a:t>
            </a:r>
          </a:p>
          <a:p>
            <a:endParaRPr lang="en-US" sz="1600" dirty="0">
              <a:solidFill>
                <a:schemeClr val="bg1"/>
              </a:solidFill>
            </a:endParaRPr>
          </a:p>
          <a:p>
            <a:endParaRPr lang="en-US" sz="1600" dirty="0">
              <a:solidFill>
                <a:schemeClr val="bg1"/>
              </a:solidFill>
            </a:endParaRPr>
          </a:p>
          <a:p>
            <a:r>
              <a:rPr lang="en-US" sz="2000" b="1" dirty="0">
                <a:solidFill>
                  <a:schemeClr val="bg1"/>
                </a:solidFill>
              </a:rPr>
              <a:t>Our Recommendations: </a:t>
            </a:r>
            <a:r>
              <a:rPr lang="en-US" sz="1600" dirty="0">
                <a:solidFill>
                  <a:schemeClr val="bg1"/>
                </a:solidFill>
              </a:rPr>
              <a:t>Provide  a Transportation system that reduce the Transportation issues For Both Male and Females Workers whose live far from work  . </a:t>
            </a:r>
          </a:p>
          <a:p>
            <a:endParaRPr lang="en-US" sz="1600" dirty="0"/>
          </a:p>
          <a:p>
            <a:pPr marL="127000">
              <a:lnSpc>
                <a:spcPct val="114000"/>
              </a:lnSpc>
              <a:buClr>
                <a:srgbClr val="858585"/>
              </a:buClr>
              <a:buSzPts val="1600"/>
              <a:tabLst>
                <a:tab pos="285750" algn="l"/>
              </a:tabLst>
            </a:pPr>
            <a:endParaRPr lang="en-US" dirty="0">
              <a:solidFill>
                <a:schemeClr val="tx1"/>
              </a:solidFill>
            </a:endParaRPr>
          </a:p>
          <a:p>
            <a:pPr marL="127000">
              <a:lnSpc>
                <a:spcPct val="114000"/>
              </a:lnSpc>
              <a:buClr>
                <a:srgbClr val="858585"/>
              </a:buClr>
              <a:buSzPts val="1600"/>
              <a:tabLst>
                <a:tab pos="285750" algn="l"/>
              </a:tabLst>
            </a:pPr>
            <a:endParaRPr lang="en-US" dirty="0">
              <a:solidFill>
                <a:schemeClr val="tx1"/>
              </a:solidFill>
            </a:endParaRPr>
          </a:p>
          <a:p>
            <a:pPr marL="457200" indent="-330200">
              <a:lnSpc>
                <a:spcPct val="114000"/>
              </a:lnSpc>
              <a:buClr>
                <a:srgbClr val="858585"/>
              </a:buClr>
              <a:buSzPts val="1600"/>
              <a:buFont typeface="Wingdings" panose="05000000000000000000" pitchFamily="2" charset="2"/>
              <a:buChar char="§"/>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spTree>
    <p:extLst>
      <p:ext uri="{BB962C8B-B14F-4D97-AF65-F5344CB8AC3E}">
        <p14:creationId xmlns:p14="http://schemas.microsoft.com/office/powerpoint/2010/main" val="554974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1210062"/>
          </a:xfrm>
          <a:prstGeom prst="rect">
            <a:avLst/>
          </a:prstGeom>
          <a:noFill/>
          <a:ln>
            <a:noFill/>
          </a:ln>
        </p:spPr>
        <p:txBody>
          <a:bodyPr spcFirstLastPara="1" wrap="square" lIns="91425" tIns="91425" rIns="91425" bIns="91425" anchor="t" anchorCtr="0">
            <a:noAutofit/>
          </a:bodyPr>
          <a:lstStyle/>
          <a:p>
            <a:r>
              <a:rPr lang="en-US" sz="3200" dirty="0">
                <a:solidFill>
                  <a:schemeClr val="accent5">
                    <a:lumMod val="75000"/>
                  </a:schemeClr>
                </a:solidFill>
              </a:rPr>
              <a:t>3-a total of 1.57% of employees their age above 50 left work last year</a:t>
            </a:r>
            <a:endParaRPr sz="3200" dirty="0">
              <a:solidFill>
                <a:schemeClr val="accent5">
                  <a:lumMod val="75000"/>
                </a:schemeClr>
              </a:solidFill>
            </a:endParaRPr>
          </a:p>
        </p:txBody>
      </p:sp>
      <p:graphicFrame>
        <p:nvGraphicFramePr>
          <p:cNvPr id="13" name="Chart 12"/>
          <p:cNvGraphicFramePr/>
          <p:nvPr>
            <p:extLst>
              <p:ext uri="{D42A27DB-BD31-4B8C-83A1-F6EECF244321}">
                <p14:modId xmlns:p14="http://schemas.microsoft.com/office/powerpoint/2010/main" val="3978483190"/>
              </p:ext>
            </p:extLst>
          </p:nvPr>
        </p:nvGraphicFramePr>
        <p:xfrm>
          <a:off x="1531435" y="1821367"/>
          <a:ext cx="6096000" cy="3102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3075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 xmlns:a16="http://schemas.microsoft.com/office/drawing/2014/main" id="{0E49197F-5D5C-48B2-8041-0645BF068A38}"/>
              </a:ext>
            </a:extLst>
          </p:cNvPr>
          <p:cNvGraphicFramePr>
            <a:graphicFrameLocks/>
          </p:cNvGraphicFramePr>
          <p:nvPr>
            <p:extLst>
              <p:ext uri="{D42A27DB-BD31-4B8C-83A1-F6EECF244321}">
                <p14:modId xmlns:p14="http://schemas.microsoft.com/office/powerpoint/2010/main" val="1152614677"/>
              </p:ext>
            </p:extLst>
          </p:nvPr>
        </p:nvGraphicFramePr>
        <p:xfrm>
          <a:off x="427595" y="176189"/>
          <a:ext cx="7844163" cy="49301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3329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5"/>
          <p:cNvSpPr txBox="1">
            <a:spLocks noGrp="1"/>
          </p:cNvSpPr>
          <p:nvPr>
            <p:ph type="title"/>
          </p:nvPr>
        </p:nvSpPr>
        <p:spPr>
          <a:xfrm>
            <a:off x="367675" y="413175"/>
            <a:ext cx="8703600" cy="1001288"/>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3200" dirty="0">
                <a:solidFill>
                  <a:schemeClr val="accent5">
                    <a:lumMod val="75000"/>
                  </a:schemeClr>
                </a:solidFill>
              </a:rPr>
              <a:t>Reasons for Employees aged 50+(males&amp; Females) to leave the workplace</a:t>
            </a:r>
            <a:endParaRPr sz="3200" dirty="0">
              <a:solidFill>
                <a:schemeClr val="accent5">
                  <a:lumMod val="75000"/>
                </a:schemeClr>
              </a:solidFill>
            </a:endParaRPr>
          </a:p>
        </p:txBody>
      </p:sp>
      <p:sp>
        <p:nvSpPr>
          <p:cNvPr id="8" name="Google Shape;190;p36"/>
          <p:cNvSpPr txBox="1">
            <a:spLocks/>
          </p:cNvSpPr>
          <p:nvPr/>
        </p:nvSpPr>
        <p:spPr>
          <a:xfrm>
            <a:off x="439115" y="1738135"/>
            <a:ext cx="7433300" cy="2655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4000"/>
              </a:lnSpc>
              <a:buSzPts val="1600"/>
            </a:pPr>
            <a:endParaRPr lang="en-US" dirty="0">
              <a:solidFill>
                <a:schemeClr val="tx1"/>
              </a:solidFill>
            </a:endParaRPr>
          </a:p>
          <a:p>
            <a:pPr marL="342900" indent="-215900">
              <a:lnSpc>
                <a:spcPct val="114000"/>
              </a:lnSpc>
              <a:buClr>
                <a:schemeClr val="accent5">
                  <a:lumMod val="75000"/>
                </a:schemeClr>
              </a:buClr>
              <a:buSzPts val="1600"/>
              <a:buFont typeface="Wingdings" panose="05000000000000000000" pitchFamily="2" charset="2"/>
              <a:buChar char="§"/>
            </a:pPr>
            <a:r>
              <a:rPr lang="en-US" sz="1600" dirty="0">
                <a:solidFill>
                  <a:schemeClr val="tx1"/>
                </a:solidFill>
              </a:rPr>
              <a:t>Job dissatisfaction.</a:t>
            </a:r>
          </a:p>
          <a:p>
            <a:pPr marL="342900" indent="-215900">
              <a:lnSpc>
                <a:spcPct val="114000"/>
              </a:lnSpc>
              <a:buClr>
                <a:schemeClr val="accent5">
                  <a:lumMod val="75000"/>
                </a:schemeClr>
              </a:buClr>
              <a:buSzPts val="1600"/>
              <a:buFont typeface="Wingdings" panose="05000000000000000000" pitchFamily="2" charset="2"/>
              <a:buChar char="§"/>
            </a:pPr>
            <a:r>
              <a:rPr lang="en-US" sz="1600" dirty="0">
                <a:solidFill>
                  <a:schemeClr val="tx1"/>
                </a:solidFill>
              </a:rPr>
              <a:t>Bad work life balance.</a:t>
            </a:r>
          </a:p>
          <a:p>
            <a:pPr marL="342900" indent="-215900">
              <a:lnSpc>
                <a:spcPct val="114000"/>
              </a:lnSpc>
              <a:buClr>
                <a:schemeClr val="accent5">
                  <a:lumMod val="75000"/>
                </a:schemeClr>
              </a:buClr>
              <a:buSzPts val="1600"/>
              <a:buFont typeface="Wingdings" panose="05000000000000000000" pitchFamily="2" charset="2"/>
              <a:buChar char="§"/>
            </a:pPr>
            <a:r>
              <a:rPr lang="en-US" sz="1600" dirty="0">
                <a:solidFill>
                  <a:schemeClr val="tx1"/>
                </a:solidFill>
              </a:rPr>
              <a:t>Lack of job involvement.</a:t>
            </a:r>
          </a:p>
          <a:p>
            <a:pPr marL="285750" indent="-158750">
              <a:lnSpc>
                <a:spcPct val="114000"/>
              </a:lnSpc>
              <a:buClr>
                <a:schemeClr val="accent5">
                  <a:lumMod val="75000"/>
                </a:schemeClr>
              </a:buClr>
              <a:buSzPts val="1600"/>
              <a:buFont typeface="Wingdings" panose="05000000000000000000" pitchFamily="2" charset="2"/>
              <a:buChar char="§"/>
              <a:tabLst>
                <a:tab pos="285750" algn="l"/>
              </a:tabLst>
            </a:pPr>
            <a:r>
              <a:rPr lang="en-US" sz="1600" dirty="0">
                <a:solidFill>
                  <a:schemeClr val="tx1"/>
                </a:solidFill>
              </a:rPr>
              <a:t> Environment dissatisfaction.</a:t>
            </a:r>
          </a:p>
          <a:p>
            <a:pPr marL="285750" indent="-158750">
              <a:lnSpc>
                <a:spcPct val="114000"/>
              </a:lnSpc>
              <a:buClr>
                <a:schemeClr val="accent5">
                  <a:lumMod val="75000"/>
                </a:schemeClr>
              </a:buClr>
              <a:buSzPts val="1600"/>
              <a:buFont typeface="Wingdings" panose="05000000000000000000" pitchFamily="2" charset="2"/>
              <a:buChar char="§"/>
              <a:tabLst>
                <a:tab pos="285750" algn="l"/>
              </a:tabLst>
            </a:pPr>
            <a:r>
              <a:rPr lang="en-US" sz="1600" dirty="0"/>
              <a:t>Other reasons (personal reasons).</a:t>
            </a:r>
          </a:p>
          <a:p>
            <a:pPr marL="285750" indent="-158750">
              <a:lnSpc>
                <a:spcPct val="114000"/>
              </a:lnSpc>
              <a:buClr>
                <a:srgbClr val="858585"/>
              </a:buClr>
              <a:buSzPts val="1600"/>
              <a:buFont typeface="Wingdings" panose="05000000000000000000" pitchFamily="2" charset="2"/>
              <a:buChar char="§"/>
              <a:tabLst>
                <a:tab pos="285750" algn="l"/>
              </a:tabLst>
            </a:pPr>
            <a:endParaRPr lang="en-US" dirty="0">
              <a:solidFill>
                <a:schemeClr val="tx1"/>
              </a:solidFill>
            </a:endParaRPr>
          </a:p>
          <a:p>
            <a:pPr marL="0" indent="0">
              <a:buNone/>
            </a:pPr>
            <a:r>
              <a:rPr lang="en-US" sz="1600" dirty="0"/>
              <a:t>we suggest making a detailed survey to try to know the exact reason behind their intension to leave .</a:t>
            </a:r>
          </a:p>
          <a:p>
            <a:pPr marL="127000">
              <a:lnSpc>
                <a:spcPct val="114000"/>
              </a:lnSpc>
              <a:buClr>
                <a:srgbClr val="858585"/>
              </a:buClr>
              <a:buSzPts val="1600"/>
              <a:tabLst>
                <a:tab pos="285750" algn="l"/>
              </a:tabLst>
            </a:pPr>
            <a:endParaRPr lang="en-US" dirty="0">
              <a:solidFill>
                <a:schemeClr val="tx1"/>
              </a:solidFill>
            </a:endParaRPr>
          </a:p>
          <a:p>
            <a:pPr marL="457200" indent="-330200">
              <a:lnSpc>
                <a:spcPct val="114000"/>
              </a:lnSpc>
              <a:buClr>
                <a:srgbClr val="858585"/>
              </a:buClr>
              <a:buSzPts val="1600"/>
              <a:buFont typeface="Wingdings" panose="05000000000000000000" pitchFamily="2" charset="2"/>
              <a:buChar char="§"/>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Clr>
                <a:schemeClr val="dk1"/>
              </a:buClr>
              <a:buSzPts val="1100"/>
            </a:pPr>
            <a:endParaRPr lang="en-US" dirty="0">
              <a:solidFill>
                <a:schemeClr val="tx1"/>
              </a:solidFill>
            </a:endParaRPr>
          </a:p>
          <a:p>
            <a:pPr>
              <a:lnSpc>
                <a:spcPct val="114000"/>
              </a:lnSpc>
              <a:buSzPts val="1600"/>
            </a:pPr>
            <a:endParaRPr lang="en-US" dirty="0">
              <a:solidFill>
                <a:schemeClr val="tx1"/>
              </a:solidFill>
            </a:endParaRPr>
          </a:p>
        </p:txBody>
      </p:sp>
    </p:spTree>
    <p:extLst>
      <p:ext uri="{BB962C8B-B14F-4D97-AF65-F5344CB8AC3E}">
        <p14:creationId xmlns:p14="http://schemas.microsoft.com/office/powerpoint/2010/main" val="2123857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busines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1286</Words>
  <Application>Microsoft Office PowerPoint</Application>
  <PresentationFormat>عرض على الشاشة (9:16)‏</PresentationFormat>
  <Paragraphs>203</Paragraphs>
  <Slides>25</Slides>
  <Notes>19</Notes>
  <HiddenSlides>0</HiddenSlides>
  <MMClips>0</MMClips>
  <ScaleCrop>false</ScaleCrop>
  <HeadingPairs>
    <vt:vector size="6" baseType="variant">
      <vt:variant>
        <vt:lpstr>الخطوط المستخدمة</vt:lpstr>
      </vt:variant>
      <vt:variant>
        <vt:i4>7</vt:i4>
      </vt:variant>
      <vt:variant>
        <vt:lpstr>نسق</vt:lpstr>
      </vt:variant>
      <vt:variant>
        <vt:i4>3</vt:i4>
      </vt:variant>
      <vt:variant>
        <vt:lpstr>عناوين الشرائح</vt:lpstr>
      </vt:variant>
      <vt:variant>
        <vt:i4>25</vt:i4>
      </vt:variant>
    </vt:vector>
  </HeadingPairs>
  <TitlesOfParts>
    <vt:vector size="35" baseType="lpstr">
      <vt:lpstr>Arial</vt:lpstr>
      <vt:lpstr>Wingdings</vt:lpstr>
      <vt:lpstr>Proxima Nova Semibold</vt:lpstr>
      <vt:lpstr>Roboto</vt:lpstr>
      <vt:lpstr>Proxima Nova</vt:lpstr>
      <vt:lpstr>Roboto Medium</vt:lpstr>
      <vt:lpstr>Arvo</vt:lpstr>
      <vt:lpstr>Simple business</vt:lpstr>
      <vt:lpstr>SlidesGo Final Pages</vt:lpstr>
      <vt:lpstr>Slidesgo Final Pages</vt:lpstr>
      <vt:lpstr>HR Turn Over Analysis Case Study </vt:lpstr>
      <vt:lpstr>عرض تقديمي في PowerPoint</vt:lpstr>
      <vt:lpstr>عرض تقديمي في PowerPoint</vt:lpstr>
      <vt:lpstr>2-Employees whose work place is far  from home</vt:lpstr>
      <vt:lpstr>عرض تقديمي في PowerPoint</vt:lpstr>
      <vt:lpstr>Recommendation &amp; conclusion</vt:lpstr>
      <vt:lpstr>3-a total of 1.57% of employees their age above 50 left work last year</vt:lpstr>
      <vt:lpstr>عرض تقديمي في PowerPoint</vt:lpstr>
      <vt:lpstr>Reasons for Employees aged 50+(males&amp; Females) to leave the workplace</vt:lpstr>
      <vt:lpstr>Recommendations</vt:lpstr>
      <vt:lpstr>4- Married women analysis and their relation with workplace.  As shown in the following pie chart</vt:lpstr>
      <vt:lpstr>عرض تقديمي في PowerPoint</vt:lpstr>
      <vt:lpstr>Recommendations to lower percentage of married women leaving work  </vt:lpstr>
      <vt:lpstr>5- Employees whose job level is between “ 1 ” and “ 2 ” tend to leave work</vt:lpstr>
      <vt:lpstr> Notice: Job level is between “ 1 ” and “ 2 ” :</vt:lpstr>
      <vt:lpstr>6- Employees with the same job level and job role has different income are tend to leave company</vt:lpstr>
      <vt:lpstr>With All Job level, Max income and Attrition = yes:  </vt:lpstr>
      <vt:lpstr>With Job level = 1,Max income and Attrition = yes: </vt:lpstr>
      <vt:lpstr>Conclusion</vt:lpstr>
      <vt:lpstr>Recommendations</vt:lpstr>
      <vt:lpstr>7- Employees who don’t have balance between his work life and private life tends to leave work</vt:lpstr>
      <vt:lpstr>Recommendations</vt:lpstr>
      <vt:lpstr>8-Employees leave work because of promotion</vt:lpstr>
      <vt:lpstr>Recommendations</vt:lpstr>
      <vt:lpstr>Thanks For Listening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Turn Over Analysis Case Study</dc:title>
  <dc:creator>yara ehab</dc:creator>
  <cp:lastModifiedBy>Stonecoper</cp:lastModifiedBy>
  <cp:revision>58</cp:revision>
  <dcterms:modified xsi:type="dcterms:W3CDTF">2022-02-07T15:35:17Z</dcterms:modified>
</cp:coreProperties>
</file>