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3" r:id="rId4"/>
  </p:sldMasterIdLst>
  <p:notesMasterIdLst>
    <p:notesMasterId r:id="rId20"/>
  </p:notesMasterIdLst>
  <p:sldIdLst>
    <p:sldId id="273"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A7C0"/>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6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8302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201722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752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78354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87059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750826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679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519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001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061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4181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9488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306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2614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5074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7/26/2023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891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848087854"/>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msika2004@gmail.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esearchgate.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 Id="rId4" Type="http://schemas.openxmlformats.org/officeDocument/2006/relationships/hyperlink" Target="http://www.academi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7EFC6-8F8A-1D14-B3CE-C9CDC07C479F}"/>
              </a:ext>
            </a:extLst>
          </p:cNvPr>
          <p:cNvSpPr>
            <a:spLocks noGrp="1"/>
          </p:cNvSpPr>
          <p:nvPr>
            <p:ph type="title"/>
          </p:nvPr>
        </p:nvSpPr>
        <p:spPr>
          <a:xfrm>
            <a:off x="3703070" y="518032"/>
            <a:ext cx="4785860" cy="864453"/>
          </a:xfrm>
        </p:spPr>
        <p:txBody>
          <a:bodyPr/>
          <a:lstStyle/>
          <a:p>
            <a:endParaRPr lang="en-IN" dirty="0"/>
          </a:p>
        </p:txBody>
      </p:sp>
      <p:graphicFrame>
        <p:nvGraphicFramePr>
          <p:cNvPr id="3" name="Table 2">
            <a:extLst>
              <a:ext uri="{FF2B5EF4-FFF2-40B4-BE49-F238E27FC236}">
                <a16:creationId xmlns:a16="http://schemas.microsoft.com/office/drawing/2014/main" xmlns="" id="{E7DFDFBF-9CF7-AB44-4EAF-C75E32024E05}"/>
              </a:ext>
            </a:extLst>
          </p:cNvPr>
          <p:cNvGraphicFramePr>
            <a:graphicFrameLocks noGrp="1"/>
          </p:cNvGraphicFramePr>
          <p:nvPr>
            <p:extLst>
              <p:ext uri="{D42A27DB-BD31-4B8C-83A1-F6EECF244321}">
                <p14:modId xmlns:p14="http://schemas.microsoft.com/office/powerpoint/2010/main" val="2613371298"/>
              </p:ext>
            </p:extLst>
          </p:nvPr>
        </p:nvGraphicFramePr>
        <p:xfrm>
          <a:off x="397565" y="1502006"/>
          <a:ext cx="8577470" cy="4186646"/>
        </p:xfrm>
        <a:graphic>
          <a:graphicData uri="http://schemas.openxmlformats.org/drawingml/2006/table">
            <a:tbl>
              <a:tblPr firstRow="1" bandRow="1">
                <a:tableStyleId>{2D5ABB26-0587-4C30-8999-92F81FD0307C}</a:tableStyleId>
              </a:tblPr>
              <a:tblGrid>
                <a:gridCol w="4282458">
                  <a:extLst>
                    <a:ext uri="{9D8B030D-6E8A-4147-A177-3AD203B41FA5}">
                      <a16:colId xmlns:a16="http://schemas.microsoft.com/office/drawing/2014/main" xmlns="" val="1097732327"/>
                    </a:ext>
                  </a:extLst>
                </a:gridCol>
                <a:gridCol w="4295012">
                  <a:extLst>
                    <a:ext uri="{9D8B030D-6E8A-4147-A177-3AD203B41FA5}">
                      <a16:colId xmlns:a16="http://schemas.microsoft.com/office/drawing/2014/main" xmlns="" val="3132200651"/>
                    </a:ext>
                  </a:extLst>
                </a:gridCol>
              </a:tblGrid>
              <a:tr h="529046">
                <a:tc>
                  <a:txBody>
                    <a:bodyPr/>
                    <a:lstStyle/>
                    <a:p>
                      <a:r>
                        <a:rPr lang="en-IN" sz="2400" dirty="0" smtClean="0">
                          <a:latin typeface="Times New Roman" panose="02020603050405020304" pitchFamily="18" charset="0"/>
                          <a:cs typeface="Times New Roman" panose="02020603050405020304" pitchFamily="18" charset="0"/>
                        </a:rPr>
                        <a:t>Name                          :</a:t>
                      </a:r>
                      <a:endParaRPr lang="en-IN"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err="1" smtClean="0">
                          <a:latin typeface="Times New Roman" panose="02020603050405020304" pitchFamily="18" charset="0"/>
                          <a:cs typeface="Times New Roman" panose="02020603050405020304" pitchFamily="18" charset="0"/>
                        </a:rPr>
                        <a:t>Yaragonda</a:t>
                      </a:r>
                      <a:r>
                        <a:rPr lang="en-IN" sz="2000" dirty="0" smtClean="0">
                          <a:latin typeface="Times New Roman" panose="02020603050405020304" pitchFamily="18" charset="0"/>
                          <a:cs typeface="Times New Roman" panose="02020603050405020304" pitchFamily="18" charset="0"/>
                        </a:rPr>
                        <a:t> Sai Haran Kumar Reddy</a:t>
                      </a:r>
                      <a:endParaRPr lang="en-IN"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48140937"/>
                  </a:ext>
                </a:extLst>
              </a:tr>
              <a:tr h="370840">
                <a:tc>
                  <a:txBody>
                    <a:bodyPr/>
                    <a:lstStyle/>
                    <a:p>
                      <a:r>
                        <a:rPr lang="en-IN" sz="2400" dirty="0" err="1">
                          <a:latin typeface="Times New Roman" panose="02020603050405020304" pitchFamily="18" charset="0"/>
                          <a:cs typeface="Times New Roman" panose="02020603050405020304" pitchFamily="18" charset="0"/>
                        </a:rPr>
                        <a:t>Skillsbuild</a:t>
                      </a:r>
                      <a:r>
                        <a:rPr lang="en-IN" sz="2400" dirty="0">
                          <a:latin typeface="Times New Roman" panose="02020603050405020304" pitchFamily="18" charset="0"/>
                          <a:cs typeface="Times New Roman" panose="02020603050405020304" pitchFamily="18" charset="0"/>
                        </a:rPr>
                        <a:t> Email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smtClean="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saiharankumarreddy@gmail.com</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0429572"/>
                  </a:ext>
                </a:extLst>
              </a:tr>
              <a:tr h="370840">
                <a:tc>
                  <a:txBody>
                    <a:bodyPr/>
                    <a:lstStyle/>
                    <a:p>
                      <a:r>
                        <a:rPr lang="en-IN" sz="2400" dirty="0">
                          <a:latin typeface="Times New Roman" panose="02020603050405020304" pitchFamily="18" charset="0"/>
                          <a:cs typeface="Times New Roman" panose="02020603050405020304" pitchFamily="18" charset="0"/>
                        </a:rPr>
                        <a:t>College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smtClean="0">
                          <a:latin typeface="Times New Roman" panose="02020603050405020304" pitchFamily="18" charset="0"/>
                          <a:cs typeface="Times New Roman" panose="02020603050405020304" pitchFamily="18" charset="0"/>
                        </a:rPr>
                        <a:t>JNTUA College Of Engineering </a:t>
                      </a:r>
                      <a:r>
                        <a:rPr lang="en-IN" sz="2000" dirty="0" err="1" smtClean="0">
                          <a:latin typeface="Times New Roman" panose="02020603050405020304" pitchFamily="18" charset="0"/>
                          <a:cs typeface="Times New Roman" panose="02020603050405020304" pitchFamily="18" charset="0"/>
                        </a:rPr>
                        <a:t>Kalikiri</a:t>
                      </a:r>
                      <a:endParaRPr lang="en-IN"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84793232"/>
                  </a:ext>
                </a:extLst>
              </a:tr>
              <a:tr h="370840">
                <a:tc>
                  <a:txBody>
                    <a:bodyPr/>
                    <a:lstStyle/>
                    <a:p>
                      <a:r>
                        <a:rPr lang="en-IN" sz="2400" dirty="0">
                          <a:latin typeface="Times New Roman" panose="02020603050405020304" pitchFamily="18" charset="0"/>
                          <a:cs typeface="Times New Roman" panose="02020603050405020304" pitchFamily="18" charset="0"/>
                        </a:rPr>
                        <a:t>Internship Domain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Data Analytics (DA)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67078195"/>
                  </a:ext>
                </a:extLst>
              </a:tr>
              <a:tr h="370840">
                <a:tc>
                  <a:txBody>
                    <a:bodyPr/>
                    <a:lstStyle/>
                    <a:p>
                      <a:r>
                        <a:rPr lang="en-IN" sz="2400" dirty="0">
                          <a:latin typeface="Times New Roman" panose="02020603050405020304" pitchFamily="18" charset="0"/>
                          <a:cs typeface="Times New Roman" panose="02020603050405020304" pitchFamily="18" charset="0"/>
                        </a:rPr>
                        <a:t>Start Date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 12/06/2023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9138576"/>
                  </a:ext>
                </a:extLst>
              </a:tr>
              <a:tr h="370840">
                <a:tc>
                  <a:txBody>
                    <a:bodyPr/>
                    <a:lstStyle/>
                    <a:p>
                      <a:r>
                        <a:rPr lang="en-US" sz="2400" dirty="0">
                          <a:latin typeface="Times New Roman" panose="02020603050405020304" pitchFamily="18" charset="0"/>
                          <a:cs typeface="Times New Roman" panose="02020603050405020304" pitchFamily="18" charset="0"/>
                        </a:rPr>
                        <a:t>End Date                    : </a:t>
                      </a:r>
                      <a:endParaRPr lang="en-IN"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24/07/2023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61278213"/>
                  </a:ext>
                </a:extLst>
              </a:tr>
              <a:tr h="370840">
                <a:tc>
                  <a:txBody>
                    <a:bodyPr/>
                    <a:lstStyle/>
                    <a:p>
                      <a:r>
                        <a:rPr lang="en-IN" sz="2400" dirty="0">
                          <a:latin typeface="Times New Roman" panose="02020603050405020304" pitchFamily="18" charset="0"/>
                          <a:cs typeface="Times New Roman" panose="02020603050405020304" pitchFamily="18" charset="0"/>
                        </a:rPr>
                        <a:t>Internship ID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smtClean="0">
                          <a:solidFill>
                            <a:schemeClr val="tx1"/>
                          </a:solidFill>
                          <a:latin typeface="+mn-lt"/>
                          <a:ea typeface="+mn-ea"/>
                          <a:cs typeface="+mn-cs"/>
                        </a:rPr>
                        <a:t>INTERNSHIP_168198413964410a8b547b1</a:t>
                      </a:r>
                      <a:endParaRPr lang="en-IN"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43591583"/>
                  </a:ext>
                </a:extLst>
              </a:tr>
              <a:tr h="370840">
                <a:tc>
                  <a:txBody>
                    <a:bodyPr/>
                    <a:lstStyle/>
                    <a:p>
                      <a:r>
                        <a:rPr lang="en-IN" sz="2400" dirty="0">
                          <a:latin typeface="Times New Roman" panose="02020603050405020304" pitchFamily="18" charset="0"/>
                          <a:cs typeface="Times New Roman" panose="02020603050405020304" pitchFamily="18" charset="0"/>
                        </a:rPr>
                        <a:t>AICTE Student ID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Student ID :</a:t>
                      </a:r>
                    </a:p>
                    <a:p>
                      <a:r>
                        <a:rPr lang="en-IN" sz="1800" b="0" i="0" u="none" strike="noStrike" kern="1200" baseline="0" dirty="0" smtClean="0">
                          <a:solidFill>
                            <a:schemeClr val="tx1"/>
                          </a:solidFill>
                          <a:latin typeface="+mn-lt"/>
                          <a:ea typeface="+mn-ea"/>
                          <a:cs typeface="+mn-cs"/>
                        </a:rPr>
                        <a:t>STU60dd7afc357731625127676</a:t>
                      </a:r>
                      <a:endParaRPr lang="en-IN"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06765443"/>
                  </a:ext>
                </a:extLst>
              </a:tr>
            </a:tbl>
          </a:graphicData>
        </a:graphic>
      </p:graphicFrame>
      <p:sp>
        <p:nvSpPr>
          <p:cNvPr id="4" name="Rectangle 3"/>
          <p:cNvSpPr/>
          <p:nvPr/>
        </p:nvSpPr>
        <p:spPr>
          <a:xfrm>
            <a:off x="3380217" y="398511"/>
            <a:ext cx="5108713" cy="98397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STUDENT DETAILS</a:t>
            </a:r>
            <a:endParaRPr lang="en-IN" sz="3200" dirty="0">
              <a:solidFill>
                <a:schemeClr val="tx1"/>
              </a:solidFill>
            </a:endParaRPr>
          </a:p>
        </p:txBody>
      </p:sp>
      <p:pic>
        <p:nvPicPr>
          <p:cNvPr id="5" name="Picture 4"/>
          <p:cNvPicPr>
            <a:picLocks noChangeAspect="1"/>
          </p:cNvPicPr>
          <p:nvPr/>
        </p:nvPicPr>
        <p:blipFill>
          <a:blip r:embed="rId3"/>
          <a:stretch>
            <a:fillRect/>
          </a:stretch>
        </p:blipFill>
        <p:spPr>
          <a:xfrm>
            <a:off x="8975035" y="518032"/>
            <a:ext cx="3081131" cy="5857079"/>
          </a:xfrm>
          <a:prstGeom prst="rect">
            <a:avLst/>
          </a:prstGeom>
        </p:spPr>
      </p:pic>
    </p:spTree>
    <p:extLst>
      <p:ext uri="{BB962C8B-B14F-4D97-AF65-F5344CB8AC3E}">
        <p14:creationId xmlns:p14="http://schemas.microsoft.com/office/powerpoint/2010/main" val="39367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Enhanced Decision-Making: </a:t>
            </a:r>
            <a:r>
              <a:rPr lang="en-US" sz="1600" i="1"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Competitive Advantage: </a:t>
            </a:r>
            <a:r>
              <a:rPr lang="en-US" sz="1600" i="1"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Streamlined Operations: </a:t>
            </a:r>
            <a:r>
              <a:rPr lang="en-US" sz="1600" i="1"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Scalability and Adaptability: </a:t>
            </a:r>
            <a:r>
              <a:rPr lang="en-US" sz="1600" i="1"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i="1"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xmlns=""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Personalized Project Objectives: </a:t>
            </a:r>
            <a:r>
              <a:rPr lang="en-US" sz="1600" i="1"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Tailored Analysis Techniques: </a:t>
            </a:r>
            <a:r>
              <a:rPr lang="en-US" sz="1600" i="1"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Creative Data Visualization: </a:t>
            </a:r>
            <a:r>
              <a:rPr lang="en-US" sz="1600" i="1"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Domain-specific Insights: </a:t>
            </a:r>
            <a:r>
              <a:rPr lang="en-US" sz="1600" i="1"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Real-world Implementation Strategies: </a:t>
            </a:r>
            <a:r>
              <a:rPr lang="en-US" sz="1600" i="1"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Reflecting Personal Style: </a:t>
            </a:r>
            <a:r>
              <a:rPr lang="en-US" sz="1600" i="1"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749844"/>
            <a:ext cx="11029616" cy="576036"/>
          </a:xfrm>
        </p:spPr>
        <p:txBody>
          <a:bodyPr anchor="ctr">
            <a:noAutofit/>
          </a:bodyPr>
          <a:lstStyle/>
          <a:p>
            <a:pPr algn="ct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Customer Segmentation Modeling: </a:t>
            </a:r>
            <a:r>
              <a:rPr lang="en-US" sz="1600" i="1"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Predictive Modeling: </a:t>
            </a:r>
            <a:r>
              <a:rPr lang="en-US" sz="1600" i="1"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 Basket Analysis: </a:t>
            </a:r>
            <a:r>
              <a:rPr lang="en-US" sz="1600" i="1" dirty="0">
                <a:latin typeface="Times New Roman" panose="02020603050405020304" pitchFamily="18" charset="0"/>
                <a:cs typeface="Times New Roman" panose="02020603050405020304" pitchFamily="18" charset="0"/>
              </a:rPr>
              <a:t>Utilize association rule mining techniques like </a:t>
            </a:r>
            <a:r>
              <a:rPr lang="en-US" sz="1600" i="1" dirty="0" err="1">
                <a:latin typeface="Times New Roman" panose="02020603050405020304" pitchFamily="18" charset="0"/>
                <a:cs typeface="Times New Roman" panose="02020603050405020304" pitchFamily="18" charset="0"/>
              </a:rPr>
              <a:t>Apriori</a:t>
            </a:r>
            <a:r>
              <a:rPr lang="en-US" sz="1600" i="1"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Churn Prediction Modeling: </a:t>
            </a:r>
            <a:r>
              <a:rPr lang="en-US" sz="1600" i="1"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Recommendation Systems: </a:t>
            </a:r>
            <a:r>
              <a:rPr lang="en-US" sz="1600" i="1"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i="1" dirty="0">
              <a:latin typeface="Times New Roman" panose="02020603050405020304" pitchFamily="18" charset="0"/>
              <a:cs typeface="Times New Roman" panose="02020603050405020304" pitchFamily="18" charset="0"/>
            </a:endParaRPr>
          </a:p>
        </p:txBody>
      </p:sp>
      <p:sp>
        <p:nvSpPr>
          <p:cNvPr id="6" name="Rectangle 5"/>
          <p:cNvSpPr/>
          <p:nvPr/>
        </p:nvSpPr>
        <p:spPr>
          <a:xfrm>
            <a:off x="3985592" y="645266"/>
            <a:ext cx="3597965" cy="7851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1"/>
                </a:solidFill>
                <a:latin typeface="Times New Roman" panose="02020603050405020304" pitchFamily="18" charset="0"/>
                <a:cs typeface="Times New Roman" panose="02020603050405020304" pitchFamily="18" charset="0"/>
              </a:rPr>
              <a:t>MODELLING</a:t>
            </a:r>
            <a:endParaRPr lang="en-IN" sz="2800" b="1" dirty="0">
              <a:solidFill>
                <a:schemeClr val="bg1"/>
              </a:solidFill>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Sentiment Analysis: </a:t>
            </a:r>
            <a:r>
              <a:rPr lang="en-US" sz="1600" i="1"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Optimization Modeling: </a:t>
            </a:r>
            <a:r>
              <a:rPr lang="en-US" sz="1600" i="1"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1. Customer Segmentation Results:</a:t>
            </a:r>
          </a:p>
          <a:p>
            <a:r>
              <a:rPr lang="en-US" sz="1400" i="1"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i="1"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2. Sales Analysis Results:</a:t>
            </a:r>
          </a:p>
          <a:p>
            <a:r>
              <a:rPr lang="en-US" sz="1400" i="1"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i="1"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i="1"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3. Profitability Analysis Results:</a:t>
            </a:r>
          </a:p>
          <a:p>
            <a:r>
              <a:rPr lang="en-US" sz="1400" i="1"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i="1"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i="1"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4. Customer Behavior Analysis Results:</a:t>
            </a:r>
          </a:p>
          <a:p>
            <a:r>
              <a:rPr lang="en-US" sz="1400" i="1"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i="1"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i="1"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5. Recommendations and Insights:</a:t>
            </a:r>
          </a:p>
          <a:p>
            <a:r>
              <a:rPr lang="en-US" sz="1400" i="1"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i="1"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i="1"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
        <p:nvSpPr>
          <p:cNvPr id="3" name="Rectangle 2"/>
          <p:cNvSpPr/>
          <p:nvPr/>
        </p:nvSpPr>
        <p:spPr>
          <a:xfrm>
            <a:off x="5029201" y="428310"/>
            <a:ext cx="2613991" cy="83488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latin typeface="Times New Roman" panose="02020603050405020304" pitchFamily="18" charset="0"/>
                <a:cs typeface="Times New Roman" panose="02020603050405020304" pitchFamily="18" charset="0"/>
              </a:rPr>
              <a:t>RESULTS</a:t>
            </a:r>
            <a:endParaRPr lang="en-IN" sz="3200" dirty="0"/>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60BC51B-FF21-849F-2153-589EFA27BA2F}"/>
              </a:ext>
            </a:extLst>
          </p:cNvPr>
          <p:cNvSpPr txBox="1"/>
          <p:nvPr/>
        </p:nvSpPr>
        <p:spPr>
          <a:xfrm>
            <a:off x="1189156" y="1564411"/>
            <a:ext cx="11146536" cy="523220"/>
          </a:xfrm>
          <a:prstGeom prst="rect">
            <a:avLst/>
          </a:prstGeom>
          <a:noFill/>
        </p:spPr>
        <p:txBody>
          <a:bodyPr wrap="square" rtlCol="0">
            <a:spAutoFit/>
          </a:bodyPr>
          <a:lstStyle/>
          <a:p>
            <a:r>
              <a:rPr lang="en-IN" sz="2800" b="1" i="1" dirty="0" err="1">
                <a:latin typeface="Times New Roman" panose="02020603050405020304" pitchFamily="18" charset="0"/>
                <a:cs typeface="Times New Roman" panose="02020603050405020304" pitchFamily="18" charset="0"/>
              </a:rPr>
              <a:t>Github</a:t>
            </a:r>
            <a:r>
              <a:rPr lang="en-IN" sz="2800" b="1" i="1" dirty="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Report Link:-</a:t>
            </a:r>
            <a:endParaRPr lang="en-IN" sz="2800" u="sng"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76CAFC19-89D8-C151-74B2-C7515CA8DB4F}"/>
              </a:ext>
            </a:extLst>
          </p:cNvPr>
          <p:cNvSpPr txBox="1"/>
          <p:nvPr/>
        </p:nvSpPr>
        <p:spPr>
          <a:xfrm>
            <a:off x="1189156" y="2808514"/>
            <a:ext cx="3788228" cy="2092881"/>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Research and Analysis:-</a:t>
            </a: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www.wikipedia.com</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www.researchgate.com</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www.academia.edu</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Oval 2"/>
          <p:cNvSpPr/>
          <p:nvPr/>
        </p:nvSpPr>
        <p:spPr>
          <a:xfrm>
            <a:off x="4333461" y="477078"/>
            <a:ext cx="3925956" cy="1087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latin typeface="Times New Roman" panose="02020603050405020304" pitchFamily="18" charset="0"/>
                <a:cs typeface="Times New Roman" panose="02020603050405020304" pitchFamily="18" charset="0"/>
              </a:rPr>
              <a:t>LINKS</a:t>
            </a:r>
            <a:endParaRPr lang="en-IN" sz="3600" b="1"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28888" y="768096"/>
            <a:ext cx="11029616" cy="707886"/>
          </a:xfrm>
        </p:spPr>
        <p:txBody>
          <a:bodyPr>
            <a:noAutofit/>
          </a:bodyPr>
          <a:lstStyle/>
          <a:p>
            <a:pPr algn="ctr"/>
            <a:r>
              <a:rPr lang="en-GB" sz="4000" dirty="0">
                <a:solidFill>
                  <a:schemeClr val="accent4"/>
                </a:solidFill>
                <a:latin typeface="Times New Roman" panose="02020603050405020304" pitchFamily="18" charset="0"/>
                <a:cs typeface="Times New Roman" panose="02020603050405020304" pitchFamily="18" charset="0"/>
              </a:rPr>
              <a:t>PROJECT TITLE/Problem Statement</a:t>
            </a:r>
            <a:endParaRPr lang="en-US" sz="4000" dirty="0">
              <a:solidFill>
                <a:schemeClr val="accent4"/>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9826312B-72F2-69CF-1564-41499972DC80}"/>
              </a:ext>
            </a:extLst>
          </p:cNvPr>
          <p:cNvSpPr txBox="1"/>
          <p:nvPr/>
        </p:nvSpPr>
        <p:spPr>
          <a:xfrm>
            <a:off x="483412" y="3006272"/>
            <a:ext cx="11120568" cy="2554545"/>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sz="2000" i="1" dirty="0">
              <a:latin typeface="Times New Roman" panose="02020603050405020304" pitchFamily="18" charset="0"/>
              <a:cs typeface="Times New Roman" panose="02020603050405020304" pitchFamily="18" charset="0"/>
            </a:endParaRPr>
          </a:p>
        </p:txBody>
      </p:sp>
      <p:sp>
        <p:nvSpPr>
          <p:cNvPr id="3" name="Rectangle 2"/>
          <p:cNvSpPr/>
          <p:nvPr/>
        </p:nvSpPr>
        <p:spPr>
          <a:xfrm>
            <a:off x="1590965" y="1553399"/>
            <a:ext cx="8905461" cy="1058496"/>
          </a:xfrm>
          <a:prstGeom prst="rect">
            <a:avLst/>
          </a:prstGeom>
          <a:solidFill>
            <a:srgbClr val="28A7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BF34DCE1-782C-6A6D-66AA-B22653A44E98}"/>
              </a:ext>
            </a:extLst>
          </p:cNvPr>
          <p:cNvSpPr txBox="1"/>
          <p:nvPr/>
        </p:nvSpPr>
        <p:spPr>
          <a:xfrm>
            <a:off x="1590965" y="1728704"/>
            <a:ext cx="836804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Understanding the business context and objectives of the project.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characteristics and preferences of each segment.</a:t>
            </a:r>
          </a:p>
        </p:txBody>
      </p:sp>
      <p:sp>
        <p:nvSpPr>
          <p:cNvPr id="2" name="Rectangle 1"/>
          <p:cNvSpPr/>
          <p:nvPr/>
        </p:nvSpPr>
        <p:spPr>
          <a:xfrm>
            <a:off x="387627" y="173736"/>
            <a:ext cx="3478696" cy="1091934"/>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AGENDA</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The primary objectives of the project are as follows: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Prepare the dataset for further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characteristics and preferences of each segment.</a:t>
            </a:r>
          </a:p>
        </p:txBody>
      </p:sp>
      <p:sp>
        <p:nvSpPr>
          <p:cNvPr id="3" name="Oval 2"/>
          <p:cNvSpPr/>
          <p:nvPr/>
        </p:nvSpPr>
        <p:spPr>
          <a:xfrm>
            <a:off x="1411357" y="532737"/>
            <a:ext cx="7354956" cy="976023"/>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Times New Roman" panose="02020603050405020304" pitchFamily="18" charset="0"/>
                <a:cs typeface="Times New Roman" panose="02020603050405020304" pitchFamily="18" charset="0"/>
              </a:rPr>
              <a:t>PROJECT OVERVIEW</a:t>
            </a:r>
            <a:endParaRPr lang="en-IN" sz="3200" dirty="0">
              <a:solidFill>
                <a:schemeClr val="bg1"/>
              </a:solidFill>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i="1" dirty="0">
              <a:latin typeface="Times New Roman" panose="02020603050405020304" pitchFamily="18" charset="0"/>
              <a:cs typeface="Times New Roman" panose="02020603050405020304" pitchFamily="18" charset="0"/>
            </a:endParaRPr>
          </a:p>
          <a:p>
            <a:endParaRPr lang="en-IN" sz="1600" i="1"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Management Team: </a:t>
            </a:r>
            <a:r>
              <a:rPr lang="en-US" sz="1600" i="1"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Business Analysts: </a:t>
            </a:r>
            <a:r>
              <a:rPr lang="en-US" sz="1600" i="1"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Marketing Team: </a:t>
            </a:r>
            <a:r>
              <a:rPr lang="en-US" sz="1600" i="1"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Sales Team: </a:t>
            </a:r>
            <a:r>
              <a:rPr lang="en-US" sz="1600" i="1"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
        <p:nvSpPr>
          <p:cNvPr id="2" name="Rectangle 1"/>
          <p:cNvSpPr/>
          <p:nvPr/>
        </p:nvSpPr>
        <p:spPr>
          <a:xfrm>
            <a:off x="467868" y="696246"/>
            <a:ext cx="9283148" cy="815009"/>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latin typeface="Times New Roman" panose="02020603050405020304" pitchFamily="18" charset="0"/>
                <a:cs typeface="Times New Roman" panose="02020603050405020304" pitchFamily="18" charset="0"/>
              </a:rPr>
              <a:t>WHO ARE THE END USERS OF THIS PROJECT?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Operations Team: </a:t>
            </a:r>
            <a:r>
              <a:rPr lang="en-US" sz="1600" i="1"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Finance Team: </a:t>
            </a:r>
            <a:r>
              <a:rPr lang="en-US" sz="1600" i="1"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Data Analysts/Scientists: </a:t>
            </a:r>
            <a:r>
              <a:rPr lang="en-US" sz="1600" i="1"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0C07D72-CEA5-AB0A-71E5-5483D2375427}"/>
              </a:ext>
            </a:extLst>
          </p:cNvPr>
          <p:cNvSpPr txBox="1"/>
          <p:nvPr/>
        </p:nvSpPr>
        <p:spPr>
          <a:xfrm>
            <a:off x="457200" y="777240"/>
            <a:ext cx="11247120" cy="677108"/>
          </a:xfrm>
          <a:prstGeom prst="rect">
            <a:avLst/>
          </a:prstGeom>
          <a:noFill/>
          <a:ln>
            <a:solidFill>
              <a:schemeClr val="tx1"/>
            </a:solidFill>
          </a:ln>
        </p:spPr>
        <p:txBody>
          <a:bodyPr wrap="square" rtlCol="0">
            <a:spAutoFit/>
          </a:bodyPr>
          <a:lstStyle/>
          <a:p>
            <a:r>
              <a:rPr lang="en-US" sz="3800" dirty="0" smtClean="0">
                <a:solidFill>
                  <a:srgbClr val="0070C0"/>
                </a:solidFill>
                <a:latin typeface="Times New Roman" panose="02020603050405020304" pitchFamily="18" charset="0"/>
                <a:cs typeface="Times New Roman" panose="02020603050405020304" pitchFamily="18" charset="0"/>
              </a:rPr>
              <a:t>MY</a:t>
            </a:r>
            <a:r>
              <a:rPr lang="en-US" sz="3800" dirty="0" smtClean="0">
                <a:solidFill>
                  <a:srgbClr val="0070C0"/>
                </a:solidFill>
                <a:latin typeface="Times New Roman" panose="02020603050405020304" pitchFamily="18" charset="0"/>
                <a:cs typeface="Times New Roman" panose="02020603050405020304" pitchFamily="18" charset="0"/>
              </a:rPr>
              <a:t> </a:t>
            </a:r>
            <a:r>
              <a:rPr lang="en-US" sz="3800" dirty="0">
                <a:solidFill>
                  <a:srgbClr val="0070C0"/>
                </a:solidFill>
                <a:latin typeface="Times New Roman" panose="02020603050405020304" pitchFamily="18" charset="0"/>
                <a:cs typeface="Times New Roman" panose="02020603050405020304" pitchFamily="18" charset="0"/>
              </a:rPr>
              <a:t>SOLUTION AND ITS VALUE </a:t>
            </a:r>
            <a:r>
              <a:rPr lang="en-US" sz="3800" dirty="0" smtClean="0">
                <a:solidFill>
                  <a:srgbClr val="0070C0"/>
                </a:solidFill>
                <a:latin typeface="Times New Roman" panose="02020603050405020304" pitchFamily="18" charset="0"/>
                <a:cs typeface="Times New Roman" panose="02020603050405020304" pitchFamily="18" charset="0"/>
              </a:rPr>
              <a:t>PROPOSITION :</a:t>
            </a:r>
            <a:endParaRPr lang="en-IN" sz="38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Solution: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Value Proposition: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Actionable Insights: </a:t>
            </a:r>
            <a:r>
              <a:rPr lang="en-US" sz="1600" i="1"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Improved Sales and Customer Satisfaction: </a:t>
            </a:r>
            <a:r>
              <a:rPr lang="en-US" sz="1600" i="1"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Cost Optimization: </a:t>
            </a:r>
            <a:r>
              <a:rPr lang="en-US" sz="1600" i="1"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636acb25-935d-4a93-b551-9ba35c1d7dfb"/>
    <ds:schemaRef ds:uri="http://www.w3.org/XML/1998/namespace"/>
    <ds:schemaRef ds:uri="http://purl.org/dc/terms/"/>
  </ds:schemaRefs>
</ds:datastoreItem>
</file>

<file path=customXml/itemProps3.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156</TotalTime>
  <Words>2521</Words>
  <Application>Microsoft Office PowerPoint</Application>
  <PresentationFormat>Widescreen</PresentationFormat>
  <Paragraphs>190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PowerPoint Presentation</vt:lpstr>
      <vt:lpstr>PROJECT TITLE/Problem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13</cp:revision>
  <dcterms:created xsi:type="dcterms:W3CDTF">2021-05-26T16:50:10Z</dcterms:created>
  <dcterms:modified xsi:type="dcterms:W3CDTF">2023-07-26T12:44:10Z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