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5" r:id="rId10"/>
    <p:sldId id="267" r:id="rId11"/>
    <p:sldId id="276" r:id="rId12"/>
    <p:sldId id="277" r:id="rId13"/>
    <p:sldId id="268" r:id="rId14"/>
    <p:sldId id="275" r:id="rId15"/>
    <p:sldId id="270" r:id="rId16"/>
    <p:sldId id="273" r:id="rId17"/>
    <p:sldId id="272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A53D32-50DF-48A3-852D-E6CCCB67355F}">
          <p14:sldIdLst>
            <p14:sldId id="256"/>
            <p14:sldId id="257"/>
          </p14:sldIdLst>
        </p14:section>
        <p14:section name="Introduction to Serialization" id="{D8442FB5-BB47-4AAF-ACBA-9E114B5C65CE}">
          <p14:sldIdLst>
            <p14:sldId id="264"/>
            <p14:sldId id="258"/>
            <p14:sldId id="259"/>
            <p14:sldId id="260"/>
            <p14:sldId id="261"/>
            <p14:sldId id="262"/>
          </p14:sldIdLst>
        </p14:section>
        <p14:section name="Manage Serialization" id="{C2DB725F-7652-4328-BE08-9C659BCB7DF5}">
          <p14:sldIdLst>
            <p14:sldId id="265"/>
            <p14:sldId id="267"/>
            <p14:sldId id="276"/>
            <p14:sldId id="277"/>
            <p14:sldId id="268"/>
            <p14:sldId id="275"/>
            <p14:sldId id="270"/>
            <p14:sldId id="273"/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97">
          <p15:clr>
            <a:srgbClr val="A4A3A4"/>
          </p15:clr>
        </p15:guide>
        <p15:guide id="2" orient="horz" pos="1019">
          <p15:clr>
            <a:srgbClr val="A4A3A4"/>
          </p15:clr>
        </p15:guide>
        <p15:guide id="3" orient="horz" pos="4725">
          <p15:clr>
            <a:srgbClr val="A4A3A4"/>
          </p15:clr>
        </p15:guide>
        <p15:guide id="4" orient="horz" pos="2879">
          <p15:clr>
            <a:srgbClr val="A4A3A4"/>
          </p15:clr>
        </p15:guide>
        <p15:guide id="5" orient="horz" pos="1832">
          <p15:clr>
            <a:srgbClr val="A4A3A4"/>
          </p15:clr>
        </p15:guide>
        <p15:guide id="6" orient="horz" pos="4932">
          <p15:clr>
            <a:srgbClr val="A4A3A4"/>
          </p15:clr>
        </p15:guide>
        <p15:guide id="7" orient="horz" pos="1535">
          <p15:clr>
            <a:srgbClr val="A4A3A4"/>
          </p15:clr>
        </p15:guide>
        <p15:guide id="8" pos="5195">
          <p15:clr>
            <a:srgbClr val="A4A3A4"/>
          </p15:clr>
        </p15:guide>
        <p15:guide id="9" pos="695">
          <p15:clr>
            <a:srgbClr val="A4A3A4"/>
          </p15:clr>
        </p15:guide>
        <p15:guide id="10" pos="5615">
          <p15:clr>
            <a:srgbClr val="A4A3A4"/>
          </p15:clr>
        </p15:guide>
        <p15:guide id="11" pos="9732">
          <p15:clr>
            <a:srgbClr val="A4A3A4"/>
          </p15:clr>
        </p15:guide>
        <p15:guide id="12" pos="7088">
          <p15:clr>
            <a:srgbClr val="A4A3A4"/>
          </p15:clr>
        </p15:guide>
        <p15:guide id="13" pos="388">
          <p15:clr>
            <a:srgbClr val="A4A3A4"/>
          </p15:clr>
        </p15:guide>
        <p15:guide id="14" pos="457">
          <p15:clr>
            <a:srgbClr val="A4A3A4"/>
          </p15:clr>
        </p15:guide>
        <p15:guide id="15" pos="9079">
          <p15:clr>
            <a:srgbClr val="A4A3A4"/>
          </p15:clr>
        </p15:guide>
        <p15:guide id="16" pos="9184">
          <p15:clr>
            <a:srgbClr val="A4A3A4"/>
          </p15:clr>
        </p15:guide>
        <p15:guide id="17" pos="863">
          <p15:clr>
            <a:srgbClr val="A4A3A4"/>
          </p15:clr>
        </p15:guide>
        <p15:guide id="18" orient="horz" pos="373">
          <p15:clr>
            <a:srgbClr val="A4A3A4"/>
          </p15:clr>
        </p15:guide>
        <p15:guide id="19" orient="horz" pos="764">
          <p15:clr>
            <a:srgbClr val="A4A3A4"/>
          </p15:clr>
        </p15:guide>
        <p15:guide id="20" orient="horz" pos="3544">
          <p15:clr>
            <a:srgbClr val="A4A3A4"/>
          </p15:clr>
        </p15:guide>
        <p15:guide id="21" orient="horz" pos="2159">
          <p15:clr>
            <a:srgbClr val="A4A3A4"/>
          </p15:clr>
        </p15:guide>
        <p15:guide id="22" orient="horz" pos="1375">
          <p15:clr>
            <a:srgbClr val="A4A3A4"/>
          </p15:clr>
        </p15:guide>
        <p15:guide id="23" orient="horz" pos="3699">
          <p15:clr>
            <a:srgbClr val="A4A3A4"/>
          </p15:clr>
        </p15:guide>
        <p15:guide id="24" orient="horz" pos="1151">
          <p15:clr>
            <a:srgbClr val="A4A3A4"/>
          </p15:clr>
        </p15:guide>
        <p15:guide id="25" pos="3896">
          <p15:clr>
            <a:srgbClr val="A4A3A4"/>
          </p15:clr>
        </p15:guide>
        <p15:guide id="26" pos="521">
          <p15:clr>
            <a:srgbClr val="A4A3A4"/>
          </p15:clr>
        </p15:guide>
        <p15:guide id="27" pos="4211">
          <p15:clr>
            <a:srgbClr val="A4A3A4"/>
          </p15:clr>
        </p15:guide>
        <p15:guide id="28" pos="7299">
          <p15:clr>
            <a:srgbClr val="A4A3A4"/>
          </p15:clr>
        </p15:guide>
        <p15:guide id="29" pos="5316">
          <p15:clr>
            <a:srgbClr val="A4A3A4"/>
          </p15:clr>
        </p15:guide>
        <p15:guide id="30" pos="291">
          <p15:clr>
            <a:srgbClr val="A4A3A4"/>
          </p15:clr>
        </p15:guide>
        <p15:guide id="31" pos="343">
          <p15:clr>
            <a:srgbClr val="A4A3A4"/>
          </p15:clr>
        </p15:guide>
        <p15:guide id="32" pos="6809">
          <p15:clr>
            <a:srgbClr val="A4A3A4"/>
          </p15:clr>
        </p15:guide>
        <p15:guide id="33" pos="6888">
          <p15:clr>
            <a:srgbClr val="A4A3A4"/>
          </p15:clr>
        </p15:guide>
        <p15:guide id="34" pos="6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4" y="612"/>
      </p:cViewPr>
      <p:guideLst>
        <p:guide orient="horz" pos="497"/>
        <p:guide orient="horz" pos="1019"/>
        <p:guide orient="horz" pos="4725"/>
        <p:guide orient="horz" pos="2879"/>
        <p:guide orient="horz" pos="1832"/>
        <p:guide orient="horz" pos="4932"/>
        <p:guide orient="horz" pos="1535"/>
        <p:guide pos="5195"/>
        <p:guide pos="695"/>
        <p:guide pos="5615"/>
        <p:guide pos="9732"/>
        <p:guide pos="7088"/>
        <p:guide pos="388"/>
        <p:guide pos="457"/>
        <p:guide pos="9079"/>
        <p:guide pos="9184"/>
        <p:guide pos="863"/>
        <p:guide orient="horz" pos="373"/>
        <p:guide orient="horz" pos="764"/>
        <p:guide orient="horz" pos="3544"/>
        <p:guide orient="horz" pos="2159"/>
        <p:guide orient="horz" pos="1375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20" y="673102"/>
            <a:ext cx="1658256" cy="615749"/>
          </a:xfrm>
          <a:prstGeom prst="rect">
            <a:avLst/>
          </a:prstGeom>
        </p:spPr>
      </p:pic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43842" y="1889829"/>
            <a:ext cx="9934225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5467" kern="0" cap="all" spc="-1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7423" y="3839366"/>
            <a:ext cx="3454920" cy="34964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67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2" indent="-285744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7942" y="2497976"/>
            <a:ext cx="501611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cap="all" dirty="0" smtClean="0">
                <a:latin typeface="Arial Black" panose="020B0A04020102020204" pitchFamily="34" charset="0"/>
              </a:rPr>
              <a:t>Demo</a:t>
            </a:r>
            <a:endParaRPr lang="en-US" sz="11500" cap="all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11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042" y="4038767"/>
            <a:ext cx="10515600" cy="1325563"/>
          </a:xfrm>
          <a:prstGeom prst="rect">
            <a:avLst/>
          </a:prstGeom>
        </p:spPr>
        <p:txBody>
          <a:bodyPr/>
          <a:lstStyle>
            <a:lvl1pPr algn="l">
              <a:defRPr cap="all" baseline="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25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0" r:id="rId2"/>
    <p:sldLayoutId id="2147483711" r:id="rId3"/>
    <p:sldLayoutId id="2147483749" r:id="rId4"/>
    <p:sldLayoutId id="2147483752" r:id="rId5"/>
    <p:sldLayoutId id="2147483751" r:id="rId6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s731138(v=vs.100).aspx" TargetMode="External"/><Relationship Id="rId2" Type="http://schemas.openxmlformats.org/officeDocument/2006/relationships/hyperlink" Target="https://msdn.microsoft.com/en-us/library/ms229752(v=vs.110)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erializ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protobuf/tree/master/csharp" TargetMode="External"/><Relationship Id="rId2" Type="http://schemas.openxmlformats.org/officeDocument/2006/relationships/hyperlink" Target="https://github.com/msgpack/msgpack-cli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newtonsoft.com/json" TargetMode="External"/><Relationship Id="rId4" Type="http://schemas.openxmlformats.org/officeDocument/2006/relationships/hyperlink" Target="https://github.com/mgravell/protobuf-ne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serialization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7423" y="3839366"/>
            <a:ext cx="1682192" cy="349648"/>
          </a:xfrm>
        </p:spPr>
        <p:txBody>
          <a:bodyPr/>
          <a:lstStyle/>
          <a:p>
            <a:r>
              <a:rPr lang="en-US" dirty="0" smtClean="0"/>
              <a:t>Module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112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Serializable / Not serializable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181616"/>
              </p:ext>
            </p:extLst>
          </p:nvPr>
        </p:nvGraphicFramePr>
        <p:xfrm>
          <a:off x="361950" y="1182537"/>
          <a:ext cx="1003164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640"/>
                <a:gridCol w="1799252"/>
                <a:gridCol w="1799252"/>
                <a:gridCol w="1799252"/>
                <a:gridCol w="1799252"/>
              </a:tblGrid>
              <a:tr h="236688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BinaryFormatter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XmlSerializer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XXXContract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Serializer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JavaScript</a:t>
                      </a:r>
                    </a:p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Serializer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Mark serializable class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[Serializable]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Default serialize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members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Fields (public and private)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Public 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fields / properties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Public 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fields / properties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Public 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fields / properties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Mark non serialized members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NonSerialized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XmlIgnore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NonSerialized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ScriptIgnore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16193" y="3644497"/>
            <a:ext cx="4259499" cy="16927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XmlIgnore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766619" y="3798386"/>
            <a:ext cx="5849678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utf-16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xmlns:xsi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http://www.w3.org/2001/XMLSchema-instance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xmlns:xsd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http://www.w3.org/2001/XMLSchema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PropertyA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PropertyA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151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Inner classes in Binary Serialization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99651" y="1609034"/>
            <a:ext cx="2765501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37122" y="2609309"/>
            <a:ext cx="525042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System.Runtime.Serialization.SerializationException</a:t>
            </a:r>
            <a:r>
              <a:rPr lang="en-US" sz="1400" dirty="0"/>
              <a:t>: Type </a:t>
            </a:r>
            <a:r>
              <a:rPr lang="en-US" sz="1400" dirty="0" smtClean="0"/>
              <a:t>'</a:t>
            </a:r>
            <a:r>
              <a:rPr lang="en-US" sz="1400" dirty="0" err="1" smtClean="0"/>
              <a:t>ManageSerializationSamples.Inner</a:t>
            </a:r>
            <a:r>
              <a:rPr lang="en-US" sz="1400" dirty="0"/>
              <a:t>' in Assembly '</a:t>
            </a:r>
            <a:r>
              <a:rPr lang="en-US" sz="1400" dirty="0" err="1"/>
              <a:t>ManageSerializationSamples</a:t>
            </a:r>
            <a:r>
              <a:rPr lang="en-US" sz="1400" dirty="0"/>
              <a:t>, Version=1.0.0.0, Culture=neutral, </a:t>
            </a:r>
            <a:r>
              <a:rPr lang="en-US" sz="1400" dirty="0" err="1"/>
              <a:t>PublicKeyToken</a:t>
            </a:r>
            <a:r>
              <a:rPr lang="en-US" sz="1400" dirty="0"/>
              <a:t>=null</a:t>
            </a:r>
            <a:r>
              <a:rPr lang="en-US" sz="1400" b="1" dirty="0"/>
              <a:t>' is not marked as serializable</a:t>
            </a:r>
            <a:r>
              <a:rPr lang="en-US" sz="1400" dirty="0"/>
              <a:t>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9990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Deserialization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020883"/>
              </p:ext>
            </p:extLst>
          </p:nvPr>
        </p:nvGraphicFramePr>
        <p:xfrm>
          <a:off x="361950" y="1182537"/>
          <a:ext cx="10031648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640"/>
                <a:gridCol w="1799252"/>
                <a:gridCol w="1799252"/>
                <a:gridCol w="1799252"/>
                <a:gridCol w="1799252"/>
              </a:tblGrid>
              <a:tr h="236688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BinaryFormatter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XmlSerializer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XXXContract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Serializer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JavaScript</a:t>
                      </a:r>
                    </a:p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Serializer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Default constructor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Serialization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callbacks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617" y="2884760"/>
            <a:ext cx="2780017" cy="28287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77774" y="2883434"/>
            <a:ext cx="4953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GB" sz="1100" dirty="0" smtClean="0">
                <a:solidFill>
                  <a:srgbClr val="0000FF"/>
                </a:solidFill>
                <a:latin typeface="Consolas"/>
              </a:rPr>
              <a:t>    class</a:t>
            </a:r>
            <a:r>
              <a:rPr lang="en-GB" sz="11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2B91AF"/>
                </a:solidFill>
                <a:latin typeface="Consolas"/>
              </a:rPr>
              <a:t>My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Class</a:t>
            </a:r>
            <a:endParaRPr lang="en-GB" sz="1100" dirty="0">
              <a:solidFill>
                <a:prstClr val="black"/>
              </a:solidFill>
              <a:latin typeface="Consolas"/>
            </a:endParaRPr>
          </a:p>
          <a:p>
            <a:pPr defTabSz="914400"/>
            <a:r>
              <a:rPr lang="ru-RU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defTabSz="914400"/>
            <a:r>
              <a:rPr lang="en-GB" sz="1100" dirty="0">
                <a:solidFill>
                  <a:prstClr val="black"/>
                </a:solidFill>
                <a:latin typeface="Consolas"/>
              </a:rPr>
              <a:t>        [</a:t>
            </a:r>
            <a:r>
              <a:rPr lang="en-GB" sz="1100" dirty="0" err="1">
                <a:solidFill>
                  <a:srgbClr val="2B91AF"/>
                </a:solidFill>
                <a:latin typeface="Consolas"/>
              </a:rPr>
              <a:t>OnSerializing</a:t>
            </a:r>
            <a:r>
              <a:rPr lang="en-GB" sz="11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pPr defTabSz="914400"/>
            <a:r>
              <a:rPr lang="en-GB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100" dirty="0" err="1">
                <a:solidFill>
                  <a:prstClr val="black"/>
                </a:solidFill>
                <a:latin typeface="Consolas"/>
              </a:rPr>
              <a:t>OnSerializing</a:t>
            </a:r>
            <a:r>
              <a:rPr lang="en-GB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100" dirty="0" err="1">
                <a:solidFill>
                  <a:srgbClr val="2B91AF"/>
                </a:solidFill>
                <a:latin typeface="Consolas"/>
              </a:rPr>
              <a:t>StreamingContext</a:t>
            </a:r>
            <a:r>
              <a:rPr lang="en-GB" sz="1100" dirty="0">
                <a:solidFill>
                  <a:prstClr val="black"/>
                </a:solidFill>
                <a:latin typeface="Consolas"/>
              </a:rPr>
              <a:t> context</a:t>
            </a:r>
            <a:r>
              <a:rPr lang="en-GB" sz="1100" dirty="0" smtClean="0">
                <a:solidFill>
                  <a:prstClr val="black"/>
                </a:solidFill>
                <a:latin typeface="Consolas"/>
              </a:rPr>
              <a:t>)  </a:t>
            </a:r>
            <a:r>
              <a:rPr lang="ru-RU" sz="1100" dirty="0" smtClean="0">
                <a:solidFill>
                  <a:prstClr val="black"/>
                </a:solidFill>
                <a:latin typeface="Consolas"/>
              </a:rPr>
              <a:t>{ </a:t>
            </a:r>
            <a:r>
              <a:rPr lang="ru-RU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defTabSz="914400"/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pPr defTabSz="914400"/>
            <a:r>
              <a:rPr lang="en-GB" sz="1100" dirty="0">
                <a:solidFill>
                  <a:prstClr val="black"/>
                </a:solidFill>
                <a:latin typeface="Consolas"/>
              </a:rPr>
              <a:t>        [</a:t>
            </a:r>
            <a:r>
              <a:rPr lang="en-GB" sz="1100" dirty="0" err="1">
                <a:solidFill>
                  <a:srgbClr val="2B91AF"/>
                </a:solidFill>
                <a:latin typeface="Consolas"/>
              </a:rPr>
              <a:t>OnSerialized</a:t>
            </a:r>
            <a:r>
              <a:rPr lang="en-GB" sz="11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pPr defTabSz="914400"/>
            <a:r>
              <a:rPr lang="en-GB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100" dirty="0" err="1">
                <a:solidFill>
                  <a:prstClr val="black"/>
                </a:solidFill>
                <a:latin typeface="Consolas"/>
              </a:rPr>
              <a:t>OnSerialized</a:t>
            </a:r>
            <a:r>
              <a:rPr lang="en-GB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100" dirty="0" err="1">
                <a:solidFill>
                  <a:srgbClr val="2B91AF"/>
                </a:solidFill>
                <a:latin typeface="Consolas"/>
              </a:rPr>
              <a:t>StreamingContext</a:t>
            </a:r>
            <a:r>
              <a:rPr lang="en-GB" sz="1100" dirty="0">
                <a:solidFill>
                  <a:prstClr val="black"/>
                </a:solidFill>
                <a:latin typeface="Consolas"/>
              </a:rPr>
              <a:t> context</a:t>
            </a:r>
            <a:r>
              <a:rPr lang="en-GB" sz="1100" dirty="0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ru-RU" sz="11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ru-RU" sz="1100" dirty="0">
                <a:solidFill>
                  <a:prstClr val="black"/>
                </a:solidFill>
                <a:latin typeface="Consolas"/>
              </a:rPr>
              <a:t>{ }</a:t>
            </a:r>
          </a:p>
          <a:p>
            <a:pPr defTabSz="914400"/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pPr defTabSz="914400"/>
            <a:r>
              <a:rPr lang="en-GB" sz="1100" dirty="0">
                <a:solidFill>
                  <a:prstClr val="black"/>
                </a:solidFill>
                <a:latin typeface="Consolas"/>
              </a:rPr>
              <a:t>        [</a:t>
            </a:r>
            <a:r>
              <a:rPr lang="en-GB" sz="1100" dirty="0" err="1">
                <a:solidFill>
                  <a:srgbClr val="2B91AF"/>
                </a:solidFill>
                <a:latin typeface="Consolas"/>
              </a:rPr>
              <a:t>OnDeserializing</a:t>
            </a:r>
            <a:r>
              <a:rPr lang="en-GB" sz="11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pPr defTabSz="914400"/>
            <a:r>
              <a:rPr lang="en-GB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100" dirty="0" err="1">
                <a:solidFill>
                  <a:prstClr val="black"/>
                </a:solidFill>
                <a:latin typeface="Consolas"/>
              </a:rPr>
              <a:t>OnDeserializing</a:t>
            </a:r>
            <a:r>
              <a:rPr lang="en-GB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100" dirty="0" err="1">
                <a:solidFill>
                  <a:srgbClr val="2B91AF"/>
                </a:solidFill>
                <a:latin typeface="Consolas"/>
              </a:rPr>
              <a:t>StreamingContext</a:t>
            </a:r>
            <a:r>
              <a:rPr lang="en-GB" sz="1100" dirty="0">
                <a:solidFill>
                  <a:prstClr val="black"/>
                </a:solidFill>
                <a:latin typeface="Consolas"/>
              </a:rPr>
              <a:t> context</a:t>
            </a:r>
            <a:r>
              <a:rPr lang="en-GB" sz="1100" dirty="0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ru-RU" sz="11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100" dirty="0">
                <a:solidFill>
                  <a:prstClr val="black"/>
                </a:solidFill>
                <a:latin typeface="Consolas"/>
              </a:rPr>
              <a:t>{ }</a:t>
            </a:r>
          </a:p>
          <a:p>
            <a:pPr defTabSz="914400"/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pPr defTabSz="914400"/>
            <a:r>
              <a:rPr lang="en-GB" sz="1100" dirty="0">
                <a:solidFill>
                  <a:prstClr val="black"/>
                </a:solidFill>
                <a:latin typeface="Consolas"/>
              </a:rPr>
              <a:t>        [</a:t>
            </a:r>
            <a:r>
              <a:rPr lang="en-GB" sz="1100" dirty="0" err="1">
                <a:solidFill>
                  <a:srgbClr val="2B91AF"/>
                </a:solidFill>
                <a:latin typeface="Consolas"/>
              </a:rPr>
              <a:t>OnDeserialized</a:t>
            </a:r>
            <a:r>
              <a:rPr lang="en-GB" sz="11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pPr defTabSz="914400"/>
            <a:r>
              <a:rPr lang="en-GB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100" dirty="0" err="1">
                <a:solidFill>
                  <a:prstClr val="black"/>
                </a:solidFill>
                <a:latin typeface="Consolas"/>
              </a:rPr>
              <a:t>OnDeserialized</a:t>
            </a:r>
            <a:r>
              <a:rPr lang="en-GB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100" dirty="0" err="1">
                <a:solidFill>
                  <a:srgbClr val="2B91AF"/>
                </a:solidFill>
                <a:latin typeface="Consolas"/>
              </a:rPr>
              <a:t>StreamingContext</a:t>
            </a:r>
            <a:r>
              <a:rPr lang="en-GB" sz="1100" dirty="0">
                <a:solidFill>
                  <a:prstClr val="black"/>
                </a:solidFill>
                <a:latin typeface="Consolas"/>
              </a:rPr>
              <a:t> context</a:t>
            </a:r>
            <a:r>
              <a:rPr lang="en-GB" sz="1100" dirty="0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ru-RU" sz="11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ru-RU" sz="1100" dirty="0">
                <a:solidFill>
                  <a:prstClr val="black"/>
                </a:solidFill>
                <a:latin typeface="Consolas"/>
              </a:rPr>
              <a:t>{ </a:t>
            </a:r>
            <a:r>
              <a:rPr lang="ru-RU" sz="11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pPr defTabSz="914400"/>
            <a:r>
              <a:rPr lang="ru-RU" sz="1100" dirty="0">
                <a:solidFill>
                  <a:prstClr val="black"/>
                </a:solidFill>
                <a:latin typeface="Consolas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324413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Customize output for composite objects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684785"/>
              </p:ext>
            </p:extLst>
          </p:nvPr>
        </p:nvGraphicFramePr>
        <p:xfrm>
          <a:off x="361950" y="1182537"/>
          <a:ext cx="1003164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640"/>
                <a:gridCol w="1799252"/>
                <a:gridCol w="1799252"/>
                <a:gridCol w="1799252"/>
                <a:gridCol w="1799252"/>
              </a:tblGrid>
              <a:tr h="236688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BinaryFormatter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XmlSerializer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XXXContract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Serializer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JavaScript</a:t>
                      </a:r>
                    </a:p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Serializer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Serializable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type formatting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XmlType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],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XmlRoot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DataContract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Serializable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member formatting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XmlElement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],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XmlAttribute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DataMember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1950" y="3243109"/>
            <a:ext cx="4259499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XmlType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(TypeName =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"ClassA"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XmlAttribute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PropertyA {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XmlAttribute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PropertyB {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XmlElement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PropertyC {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77774" y="3720162"/>
            <a:ext cx="6247223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ClassA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xmlns:xsi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http://www.w3.org/2001/XMLSchema-instance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xmlns:xsd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http://www.w3.org/2001/XMLSchema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PropertyA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ClassA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013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Object Hierarchy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205861"/>
              </p:ext>
            </p:extLst>
          </p:nvPr>
        </p:nvGraphicFramePr>
        <p:xfrm>
          <a:off x="361950" y="1182537"/>
          <a:ext cx="1003164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640"/>
                <a:gridCol w="1799252"/>
                <a:gridCol w="1799252"/>
                <a:gridCol w="1799252"/>
                <a:gridCol w="1799252"/>
              </a:tblGrid>
              <a:tr h="236688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BinaryFormatter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XmlSerializer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XXXContract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Serializer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JavaScript</a:t>
                      </a:r>
                    </a:p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Serializer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Declare child types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XmlInclude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KnownType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Not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Supported (only serialization)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16194" y="2468706"/>
            <a:ext cx="4756430" cy="38164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KnownType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KnownType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))]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XmlInclude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XmlInclude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))]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PropertyA {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PropertyB {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PropertyC {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646618" y="2714926"/>
            <a:ext cx="6545382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ArrayOfA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xmlns:xsi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http://www.w3.org/2001/XMLSchema-instance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xmlns:xsd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http://www.w3.org/2001/XMLSchema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PropertyA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PropertyA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xsi:type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PropertyA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PropertyA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PropertyB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PropertyB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xsi:type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PropertyA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PropertyA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PropertyC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PropertyC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ArrayOfA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88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Collections / Arrays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302370"/>
              </p:ext>
            </p:extLst>
          </p:nvPr>
        </p:nvGraphicFramePr>
        <p:xfrm>
          <a:off x="361948" y="1182537"/>
          <a:ext cx="1120078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5003"/>
                <a:gridCol w="1664481"/>
                <a:gridCol w="2020529"/>
                <a:gridCol w="2418736"/>
                <a:gridCol w="1932037"/>
              </a:tblGrid>
              <a:tr h="236688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BinaryFormatter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XmlSerializer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XXXContract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Serializer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JavaScript</a:t>
                      </a:r>
                    </a:p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Serializer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Supported collection types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All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Array,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IEnumerable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ICollection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Array,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IEnumerable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ICollection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IDictyonary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Array,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IEnumerable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IDictyonary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Mark collection / array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/>
                        <a:t>XmlArray</a:t>
                      </a:r>
                      <a:r>
                        <a:rPr lang="en-US" sz="1400" dirty="0" smtClean="0"/>
                        <a:t>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[CollectionDataContract]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Mark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collection / array items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b="0" dirty="0" err="1" smtClean="0"/>
                        <a:t>XmlArrayItem</a:t>
                      </a:r>
                      <a:r>
                        <a:rPr lang="en-US" sz="1400" b="1" dirty="0" smtClean="0"/>
                        <a:t>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[CollectionDataContract]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575833" y="3119856"/>
            <a:ext cx="4092787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XmlArray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"Cities"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XmlArrayItem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"City"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C {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6575833" y="4618491"/>
            <a:ext cx="2223686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Moscow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Izhevsk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Minsk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543017" y="4710823"/>
            <a:ext cx="2223686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CollectionSample.B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Moscow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Izhevsk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Minsk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CollectionSample.B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543017" y="3119856"/>
            <a:ext cx="5282215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CollectionDataContract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"Cities"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"City"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{ };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 {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425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Enumerations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033166"/>
              </p:ext>
            </p:extLst>
          </p:nvPr>
        </p:nvGraphicFramePr>
        <p:xfrm>
          <a:off x="361950" y="1182537"/>
          <a:ext cx="10031648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640"/>
                <a:gridCol w="1799252"/>
                <a:gridCol w="1799252"/>
                <a:gridCol w="1799252"/>
                <a:gridCol w="1799252"/>
              </a:tblGrid>
              <a:tr h="236688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BinaryFormatter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XmlSerializer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XXXContract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Serializer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JavaScript</a:t>
                      </a:r>
                    </a:p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Serializer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Default serialization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as …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Mark enumeration member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XmlEnum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EnumMember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61950" y="2746797"/>
            <a:ext cx="43588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</a:rPr>
              <a:t>  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</a:rPr>
              <a:t>enum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/>
              </a:rPr>
              <a:t>ContactType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</a:rPr>
              <a:t>   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</a:rPr>
              <a:t>        [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/>
              </a:rPr>
              <a:t>EnumMember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</a:rPr>
              <a:t>(Value =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/>
              </a:rPr>
              <a:t>"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/>
              </a:rPr>
              <a:t>MyCustomer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/>
              </a:rPr>
              <a:t>"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</a:rPr>
              <a:t>)]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</a:rPr>
              <a:t>        Customer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</a:rPr>
              <a:t>,</a:t>
            </a: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</a:rPr>
              <a:t>        [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/>
              </a:rPr>
              <a:t>EnumMember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</a:rPr>
              <a:t>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</a:rPr>
              <a:t>        Vendor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</a:rPr>
              <a:t>,</a:t>
            </a: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</a:rPr>
              <a:t>        [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/>
              </a:rPr>
              <a:t>EnumMember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</a:rPr>
              <a:t>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</a:rPr>
              <a:t>        Partner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</a:rPr>
              <a:t>    }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27134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Object graph serialization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674634"/>
              </p:ext>
            </p:extLst>
          </p:nvPr>
        </p:nvGraphicFramePr>
        <p:xfrm>
          <a:off x="361950" y="1182537"/>
          <a:ext cx="10031648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867"/>
                <a:gridCol w="1595336"/>
                <a:gridCol w="1468877"/>
                <a:gridCol w="3273316"/>
                <a:gridCol w="1799252"/>
              </a:tblGrid>
              <a:tr h="236688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BinaryFormatter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XmlSerializer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XXXContract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Serializer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JavaScript</a:t>
                      </a:r>
                    </a:p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Serializer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Serialization type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Graph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Tree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Tree or Graph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Tree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Change type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PreserveObjectReferences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= true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6928" y="2941263"/>
            <a:ext cx="2818400" cy="24929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P1 {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A1 {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A2 {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377774" y="2851082"/>
            <a:ext cx="4750018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DataContractSerializer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DataContractSerializerSettings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PreserveObjectReferences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94969" y="4463242"/>
            <a:ext cx="2818400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GraphSerialization.B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z:Id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z:Id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z:Ref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i:nil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GraphSerialization.B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116749" y="4463242"/>
            <a:ext cx="2138727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GraphSerialization.B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&gt;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A1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A1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GraphSerialization.B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277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Versioning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218334"/>
              </p:ext>
            </p:extLst>
          </p:nvPr>
        </p:nvGraphicFramePr>
        <p:xfrm>
          <a:off x="361949" y="1182537"/>
          <a:ext cx="10912407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2417"/>
                <a:gridCol w="1595336"/>
                <a:gridCol w="2130358"/>
                <a:gridCol w="3093395"/>
                <a:gridCol w="2110901"/>
              </a:tblGrid>
              <a:tr h="236688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BinaryFormatter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XmlSerializer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XXXContract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Serializer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JavaScript</a:t>
                      </a:r>
                    </a:p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Serializer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Versioning by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default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Optional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members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/>
                        <a:t>OptionalField</a:t>
                      </a:r>
                      <a:r>
                        <a:rPr lang="en-US" sz="1400" dirty="0" smtClean="0"/>
                        <a:t>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By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default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By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default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By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default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Required members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By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default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DataMember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IsRequired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=true)]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Default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order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Declaration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Declaration order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Declaration order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Set order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/>
                        <a:t>XmlElement</a:t>
                      </a:r>
                      <a:r>
                        <a:rPr lang="en-US" sz="1400" dirty="0" smtClean="0"/>
                        <a:t>(Order =1)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DataMember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(Order=1)]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45310" y="5739180"/>
            <a:ext cx="3313856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Version Tolerant Serialization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145310" y="5369848"/>
            <a:ext cx="2843022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Data Contract Versioning</a:t>
            </a:r>
            <a:endParaRPr 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76655" y="3856678"/>
            <a:ext cx="3328155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Street;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City;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OptionalField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VersionAdded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2)]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Country;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37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Serialization</a:t>
            </a:r>
          </a:p>
          <a:p>
            <a:r>
              <a:rPr lang="en-US" dirty="0" smtClean="0"/>
              <a:t>Manage Serialization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8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Serialization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461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is serialization?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1770" y="2019825"/>
            <a:ext cx="9908088" cy="1816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Serialization</a:t>
            </a:r>
            <a:r>
              <a:rPr lang="en-US" dirty="0" smtClean="0"/>
              <a:t> </a:t>
            </a:r>
            <a:r>
              <a:rPr lang="en-US" dirty="0"/>
              <a:t>is the process of translating data structures or object state into a format that can be stored (for example, in a file or memory buffer, or transmitted across a network connection link) and reconstructed later in the same or another computer </a:t>
            </a:r>
            <a:r>
              <a:rPr lang="en-US" dirty="0" smtClean="0"/>
              <a:t>environment</a:t>
            </a:r>
          </a:p>
          <a:p>
            <a:endParaRPr lang="en-US" dirty="0"/>
          </a:p>
          <a:p>
            <a:pPr algn="r"/>
            <a:r>
              <a:rPr lang="en-US" dirty="0" smtClean="0">
                <a:hlinkClick r:id="rId2"/>
              </a:rPr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893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0483" y="1439864"/>
            <a:ext cx="5419275" cy="4511040"/>
          </a:xfrm>
        </p:spPr>
        <p:txBody>
          <a:bodyPr/>
          <a:lstStyle/>
          <a:p>
            <a:r>
              <a:rPr lang="en-US" dirty="0" smtClean="0"/>
              <a:t>Binary</a:t>
            </a:r>
          </a:p>
          <a:p>
            <a:pPr lvl="1"/>
            <a:r>
              <a:rPr lang="en-US" dirty="0" err="1" smtClean="0"/>
              <a:t>ProtoBuf</a:t>
            </a:r>
            <a:endParaRPr lang="en-US" dirty="0" smtClean="0"/>
          </a:p>
          <a:p>
            <a:pPr lvl="1"/>
            <a:r>
              <a:rPr lang="en-US" dirty="0" err="1" smtClean="0"/>
              <a:t>MessagePack</a:t>
            </a:r>
            <a:endParaRPr lang="ru-RU" dirty="0" smtClean="0"/>
          </a:p>
          <a:p>
            <a:pPr lvl="1"/>
            <a:r>
              <a:rPr lang="en-US" dirty="0" smtClean="0"/>
              <a:t>Custom</a:t>
            </a:r>
          </a:p>
          <a:p>
            <a:r>
              <a:rPr lang="en-US" dirty="0" smtClean="0"/>
              <a:t>Text (human readable):</a:t>
            </a:r>
          </a:p>
          <a:p>
            <a:pPr lvl="1"/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JSON</a:t>
            </a:r>
          </a:p>
          <a:p>
            <a:pPr lvl="1"/>
            <a:r>
              <a:rPr lang="en-US" dirty="0" smtClean="0"/>
              <a:t>YAML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Serializations types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1" y="1209215"/>
            <a:ext cx="5072062" cy="27725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633058" y="4723537"/>
            <a:ext cx="5452134" cy="138499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xmlns:xsi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http://www.w3.org/2001/XMLSchema-instance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xmlns:xsd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http://www.w3.org/2001/XMLSchema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Smit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Gender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Gender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52800" y="4826169"/>
            <a:ext cx="1628972" cy="1015663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"Smit"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22,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0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043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698" y="1903327"/>
            <a:ext cx="6972502" cy="35204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Binary</a:t>
            </a:r>
          </a:p>
          <a:p>
            <a:pPr lvl="1"/>
            <a:r>
              <a:rPr lang="en-US" dirty="0" err="1" smtClean="0"/>
              <a:t>System.Runtime.Serialization.Formatters.Binary.</a:t>
            </a:r>
            <a:r>
              <a:rPr lang="en-US" b="1" dirty="0" err="1" smtClean="0"/>
              <a:t>BinaryFormatter</a:t>
            </a:r>
            <a:endParaRPr lang="en-US" b="1" dirty="0" smtClean="0"/>
          </a:p>
          <a:p>
            <a:r>
              <a:rPr lang="en-US" dirty="0" smtClean="0"/>
              <a:t>XML</a:t>
            </a:r>
          </a:p>
          <a:p>
            <a:pPr lvl="1"/>
            <a:r>
              <a:rPr lang="en-US" dirty="0" err="1" smtClean="0"/>
              <a:t>System.Runtime.Serialization.Formatters.Soap.</a:t>
            </a:r>
            <a:r>
              <a:rPr lang="en-US" b="1" dirty="0" err="1" smtClean="0"/>
              <a:t>SoapFormatter</a:t>
            </a:r>
            <a:r>
              <a:rPr lang="en-US" dirty="0" smtClean="0"/>
              <a:t> </a:t>
            </a:r>
            <a:r>
              <a:rPr lang="en-US" b="1" dirty="0" smtClean="0"/>
              <a:t>(obsolete)</a:t>
            </a:r>
          </a:p>
          <a:p>
            <a:pPr lvl="1"/>
            <a:r>
              <a:rPr lang="en-US" dirty="0" err="1" smtClean="0"/>
              <a:t>System.Xml.Serialization.</a:t>
            </a:r>
            <a:r>
              <a:rPr lang="en-US" b="1" dirty="0" err="1" smtClean="0"/>
              <a:t>XmlSerializer</a:t>
            </a:r>
            <a:endParaRPr lang="en-US" b="1" dirty="0" smtClean="0"/>
          </a:p>
          <a:p>
            <a:pPr lvl="1"/>
            <a:r>
              <a:rPr lang="en-US" dirty="0" err="1" smtClean="0"/>
              <a:t>System.Runtime.Serialization.</a:t>
            </a:r>
            <a:r>
              <a:rPr lang="en-US" b="1" dirty="0" err="1" smtClean="0"/>
              <a:t>DataContractSerializer</a:t>
            </a:r>
            <a:endParaRPr lang="en-US" b="1" dirty="0" smtClean="0"/>
          </a:p>
          <a:p>
            <a:pPr lvl="1"/>
            <a:r>
              <a:rPr lang="en-US" dirty="0" err="1"/>
              <a:t>System.Runtime.Serialization.</a:t>
            </a:r>
            <a:r>
              <a:rPr lang="en-US" b="1" dirty="0" err="1"/>
              <a:t>NetDataContractSerializer</a:t>
            </a:r>
            <a:endParaRPr lang="en-US" b="1" dirty="0" smtClean="0"/>
          </a:p>
          <a:p>
            <a:r>
              <a:rPr lang="en-US" dirty="0" smtClean="0"/>
              <a:t>JSON</a:t>
            </a:r>
          </a:p>
          <a:p>
            <a:pPr lvl="1"/>
            <a:r>
              <a:rPr lang="en-US" dirty="0" err="1" smtClean="0"/>
              <a:t>System.Web.Script.Serialization.</a:t>
            </a:r>
            <a:r>
              <a:rPr lang="en-US" b="1" dirty="0" err="1" smtClean="0"/>
              <a:t>JavaScriptSerializer</a:t>
            </a:r>
            <a:endParaRPr lang="en-US" b="1" dirty="0" smtClean="0"/>
          </a:p>
          <a:p>
            <a:pPr lvl="1"/>
            <a:r>
              <a:rPr lang="en-US" dirty="0" err="1" smtClean="0"/>
              <a:t>System.Runtime.Serialization.Json.</a:t>
            </a:r>
            <a:r>
              <a:rPr lang="en-US" b="1" dirty="0" err="1" smtClean="0"/>
              <a:t>DataContractJsonSerializer</a:t>
            </a:r>
            <a:endParaRPr lang="en-US" b="1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.Net </a:t>
            </a:r>
            <a:r>
              <a:rPr lang="en-US" dirty="0" err="1" smtClean="0"/>
              <a:t>Serializers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03770" y="1903326"/>
            <a:ext cx="2839233" cy="2593518"/>
          </a:xfrm>
          <a:prstGeom prst="rect">
            <a:avLst/>
          </a:prstGeom>
        </p:spPr>
        <p:txBody>
          <a:bodyPr wrap="none">
            <a:normAutofit fontScale="92500" lnSpcReduction="20000"/>
          </a:bodyPr>
          <a:lstStyle/>
          <a:p>
            <a:pPr marL="173732" lvl="0" indent="-173732">
              <a:lnSpc>
                <a:spcPct val="120000"/>
              </a:lnSpc>
              <a:spcAft>
                <a:spcPts val="1000"/>
              </a:spcAft>
              <a:buClr>
                <a:srgbClr val="39C2D7"/>
              </a:buClr>
              <a:buFont typeface="Arial"/>
              <a:buChar char="•"/>
            </a:pPr>
            <a:r>
              <a:rPr lang="en-US" sz="1700" dirty="0">
                <a:solidFill>
                  <a:srgbClr val="464547"/>
                </a:solidFill>
              </a:rPr>
              <a:t>Binary</a:t>
            </a:r>
            <a:endParaRPr lang="ru-RU" sz="2000" dirty="0">
              <a:solidFill>
                <a:srgbClr val="464547"/>
              </a:solidFill>
            </a:endParaRPr>
          </a:p>
          <a:p>
            <a:pPr marL="742932" lvl="1" indent="-285744">
              <a:lnSpc>
                <a:spcPct val="120000"/>
              </a:lnSpc>
              <a:spcBef>
                <a:spcPct val="20000"/>
              </a:spcBef>
              <a:buClr>
                <a:srgbClr val="464547"/>
              </a:buClr>
              <a:buSzPct val="100000"/>
              <a:buFont typeface="Lucida Grande"/>
              <a:buChar char="–"/>
            </a:pPr>
            <a:r>
              <a:rPr lang="en-US" sz="1600" dirty="0" err="1">
                <a:solidFill>
                  <a:srgbClr val="464547"/>
                </a:solidFill>
              </a:rPr>
              <a:t>MessagePack</a:t>
            </a:r>
            <a:endParaRPr lang="en-US" sz="1600" dirty="0">
              <a:solidFill>
                <a:srgbClr val="464547"/>
              </a:solidFill>
            </a:endParaRPr>
          </a:p>
          <a:p>
            <a:pPr marL="1142971" lvl="2" indent="-228594">
              <a:lnSpc>
                <a:spcPct val="12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600" dirty="0">
                <a:solidFill>
                  <a:srgbClr val="464547"/>
                </a:solidFill>
                <a:hlinkClick r:id="rId2"/>
              </a:rPr>
              <a:t>MsgPack </a:t>
            </a:r>
            <a:endParaRPr lang="en-US" sz="1600" dirty="0">
              <a:solidFill>
                <a:srgbClr val="464547"/>
              </a:solidFill>
            </a:endParaRPr>
          </a:p>
          <a:p>
            <a:pPr marL="742932" lvl="1" indent="-285744">
              <a:lnSpc>
                <a:spcPct val="120000"/>
              </a:lnSpc>
              <a:spcBef>
                <a:spcPct val="20000"/>
              </a:spcBef>
              <a:buClr>
                <a:srgbClr val="464547"/>
              </a:buClr>
              <a:buSzPct val="100000"/>
              <a:buFont typeface="Lucida Grande"/>
              <a:buChar char="–"/>
            </a:pPr>
            <a:r>
              <a:rPr lang="en-US" sz="1600" dirty="0">
                <a:solidFill>
                  <a:srgbClr val="464547"/>
                </a:solidFill>
              </a:rPr>
              <a:t>Protocol Buffers</a:t>
            </a:r>
          </a:p>
          <a:p>
            <a:pPr marL="1142971" lvl="2" indent="-228594">
              <a:lnSpc>
                <a:spcPct val="12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600" dirty="0">
                <a:solidFill>
                  <a:srgbClr val="464547"/>
                </a:solidFill>
                <a:hlinkClick r:id="rId3"/>
              </a:rPr>
              <a:t>Google Protobuf</a:t>
            </a:r>
            <a:endParaRPr lang="en-US" sz="1600" dirty="0">
              <a:solidFill>
                <a:srgbClr val="464547"/>
              </a:solidFill>
            </a:endParaRPr>
          </a:p>
          <a:p>
            <a:pPr marL="1142971" lvl="2" indent="-228594">
              <a:lnSpc>
                <a:spcPct val="12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600" dirty="0">
                <a:solidFill>
                  <a:srgbClr val="464547"/>
                </a:solidFill>
                <a:hlinkClick r:id="rId4"/>
              </a:rPr>
              <a:t>Protobuf-net</a:t>
            </a:r>
            <a:endParaRPr lang="en-US" sz="1600" dirty="0">
              <a:solidFill>
                <a:srgbClr val="464547"/>
              </a:solidFill>
            </a:endParaRPr>
          </a:p>
          <a:p>
            <a:pPr marL="173732" lvl="0" indent="-173732">
              <a:lnSpc>
                <a:spcPct val="120000"/>
              </a:lnSpc>
              <a:spcAft>
                <a:spcPts val="1000"/>
              </a:spcAft>
              <a:buClr>
                <a:srgbClr val="39C2D7"/>
              </a:buClr>
              <a:buFont typeface="Arial"/>
              <a:buChar char="•"/>
            </a:pPr>
            <a:r>
              <a:rPr lang="en-US" sz="1700" dirty="0">
                <a:solidFill>
                  <a:srgbClr val="464547"/>
                </a:solidFill>
              </a:rPr>
              <a:t>JSON</a:t>
            </a:r>
            <a:endParaRPr lang="en-US" sz="2000" dirty="0">
              <a:solidFill>
                <a:srgbClr val="464547"/>
              </a:solidFill>
            </a:endParaRPr>
          </a:p>
          <a:p>
            <a:pPr marL="742932" lvl="1" indent="-285744">
              <a:lnSpc>
                <a:spcPct val="120000"/>
              </a:lnSpc>
              <a:spcBef>
                <a:spcPct val="20000"/>
              </a:spcBef>
              <a:buClr>
                <a:srgbClr val="464547"/>
              </a:buClr>
              <a:buSzPct val="100000"/>
              <a:buFont typeface="Lucida Grande"/>
              <a:buChar char="–"/>
            </a:pPr>
            <a:r>
              <a:rPr lang="en-US" sz="1600" dirty="0">
                <a:solidFill>
                  <a:srgbClr val="464547"/>
                </a:solidFill>
                <a:hlinkClick r:id="rId5"/>
              </a:rPr>
              <a:t>Json.NET</a:t>
            </a:r>
            <a:endParaRPr lang="en-US" sz="1600" dirty="0">
              <a:solidFill>
                <a:srgbClr val="464547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21567" y="1172441"/>
            <a:ext cx="1207382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Standard </a:t>
            </a:r>
          </a:p>
        </p:txBody>
      </p:sp>
      <p:sp>
        <p:nvSpPr>
          <p:cNvPr id="6" name="Rectangle 5"/>
          <p:cNvSpPr/>
          <p:nvPr/>
        </p:nvSpPr>
        <p:spPr>
          <a:xfrm>
            <a:off x="8203770" y="1228179"/>
            <a:ext cx="1402948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Third-party</a:t>
            </a:r>
          </a:p>
        </p:txBody>
      </p:sp>
    </p:spTree>
    <p:extLst>
      <p:ext uri="{BB962C8B-B14F-4D97-AF65-F5344CB8AC3E}">
        <p14:creationId xmlns:p14="http://schemas.microsoft.com/office/powerpoint/2010/main" val="3333814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Simple samples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85775" y="1717151"/>
            <a:ext cx="4857420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serializer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stream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FileMode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.Create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serializer.Serialize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(stream,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.Instance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stream.Close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096000" y="1717151"/>
            <a:ext cx="485742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serializer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serializer.Deserialize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FileMode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.Open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85775" y="3318301"/>
            <a:ext cx="4857420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serializer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XmlSerializer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stream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FileMode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.Create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serializer.Serialize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(stream,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.Instance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stream.Close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0" y="3410633"/>
            <a:ext cx="485742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serializer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XmlSerializer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serializer.Deserialize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FileMode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.Open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85775" y="5089951"/>
            <a:ext cx="4262705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serializer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JavaScriptSerializer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str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serializer.Serialize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.Instance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096000" y="5076014"/>
            <a:ext cx="4347665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serializer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JavaScriptSerializer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str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.ReadAllText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serializer.Deserialize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&gt;(str);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68847" y="1177192"/>
            <a:ext cx="193995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BinaryFormatter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36395" y="2803757"/>
            <a:ext cx="1595309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XmlSerializer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85337" y="4525629"/>
            <a:ext cx="2297424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JavaScriptSerializer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97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Compare </a:t>
            </a:r>
            <a:r>
              <a:rPr lang="en-US" dirty="0" err="1" smtClean="0"/>
              <a:t>serializers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570172"/>
              </p:ext>
            </p:extLst>
          </p:nvPr>
        </p:nvGraphicFramePr>
        <p:xfrm>
          <a:off x="250520" y="1408597"/>
          <a:ext cx="11523946" cy="346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278"/>
                <a:gridCol w="1646278"/>
                <a:gridCol w="1646278"/>
                <a:gridCol w="1646278"/>
                <a:gridCol w="1646278"/>
                <a:gridCol w="1646278"/>
                <a:gridCol w="1646278"/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BinaryFormatter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XmlSerializer</a:t>
                      </a:r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DataContract</a:t>
                      </a:r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Serializer</a:t>
                      </a:r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NetDataContract</a:t>
                      </a:r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Serializer</a:t>
                      </a:r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JavaScript</a:t>
                      </a:r>
                    </a:p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Serializer</a:t>
                      </a:r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DataContract</a:t>
                      </a:r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JsonSerializer</a:t>
                      </a:r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Format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Custom binary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XML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XML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XML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JSON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JSON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What serialize? (fields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/ public members)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All fields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Public members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Public members</a:t>
                      </a: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Public members</a:t>
                      </a: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Public members</a:t>
                      </a: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Public members</a:t>
                      </a: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Portable?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Partial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Human-readable?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Version-tolerant?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Partial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Save metadata to output stream?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83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</a:t>
            </a:r>
            <a:r>
              <a:rPr lang="en-US" dirty="0" smtClean="0"/>
              <a:t>Serialization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5807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1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 1" id="{99B22B2F-4A4C-4CC7-B1AF-50A059547463}" vid="{CC2C631B-CC09-4B00-80B5-0D55AEDEE6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1</Template>
  <TotalTime>1110</TotalTime>
  <Words>642</Words>
  <Application>Microsoft Office PowerPoint</Application>
  <PresentationFormat>Widescreen</PresentationFormat>
  <Paragraphs>313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Consolas</vt:lpstr>
      <vt:lpstr>Lucida Grande</vt:lpstr>
      <vt:lpstr>Trebuchet MS</vt:lpstr>
      <vt:lpstr>Theme 1</vt:lpstr>
      <vt:lpstr>PowerPoint Presentation</vt:lpstr>
      <vt:lpstr>PowerPoint Presentation</vt:lpstr>
      <vt:lpstr>Introduction to Serialization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Manage Serialization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Михаил Романов</dc:creator>
  <cp:lastModifiedBy>Михаил Романов</cp:lastModifiedBy>
  <cp:revision>42</cp:revision>
  <dcterms:created xsi:type="dcterms:W3CDTF">2016-01-30T10:02:10Z</dcterms:created>
  <dcterms:modified xsi:type="dcterms:W3CDTF">2016-02-01T06:31:52Z</dcterms:modified>
</cp:coreProperties>
</file>