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0" r:id="rId1"/>
  </p:sldMasterIdLst>
  <p:notesMasterIdLst>
    <p:notesMasterId r:id="rId23"/>
  </p:notesMasterIdLst>
  <p:sldIdLst>
    <p:sldId id="256" r:id="rId2"/>
    <p:sldId id="259" r:id="rId3"/>
    <p:sldId id="258" r:id="rId4"/>
    <p:sldId id="260" r:id="rId5"/>
    <p:sldId id="265" r:id="rId6"/>
    <p:sldId id="286" r:id="rId7"/>
    <p:sldId id="266" r:id="rId8"/>
    <p:sldId id="267" r:id="rId9"/>
    <p:sldId id="268" r:id="rId10"/>
    <p:sldId id="277" r:id="rId11"/>
    <p:sldId id="271" r:id="rId12"/>
    <p:sldId id="272" r:id="rId13"/>
    <p:sldId id="270" r:id="rId14"/>
    <p:sldId id="273" r:id="rId15"/>
    <p:sldId id="278" r:id="rId16"/>
    <p:sldId id="279" r:id="rId17"/>
    <p:sldId id="280" r:id="rId18"/>
    <p:sldId id="281" r:id="rId19"/>
    <p:sldId id="283" r:id="rId20"/>
    <p:sldId id="284" r:id="rId21"/>
    <p:sldId id="28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43"/>
    <p:restoredTop sz="88820"/>
  </p:normalViewPr>
  <p:slideViewPr>
    <p:cSldViewPr snapToGrid="0">
      <p:cViewPr varScale="1">
        <p:scale>
          <a:sx n="112" d="100"/>
          <a:sy n="112" d="100"/>
        </p:scale>
        <p:origin x="768"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BE755E-5ED1-6C43-826E-DAA1088C3371}" type="datetimeFigureOut">
              <a:rPr lang="en-MX" smtClean="0"/>
              <a:t>19/07/23</a:t>
            </a:fld>
            <a:endParaRPr lang="en-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F15C62-6157-734B-B745-8FCFF70C9E32}" type="slidenum">
              <a:rPr lang="en-MX" smtClean="0"/>
              <a:t>‹#›</a:t>
            </a:fld>
            <a:endParaRPr lang="en-MX"/>
          </a:p>
        </p:txBody>
      </p:sp>
    </p:spTree>
    <p:extLst>
      <p:ext uri="{BB962C8B-B14F-4D97-AF65-F5344CB8AC3E}">
        <p14:creationId xmlns:p14="http://schemas.microsoft.com/office/powerpoint/2010/main" val="1251455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a:p>
        </p:txBody>
      </p:sp>
      <p:sp>
        <p:nvSpPr>
          <p:cNvPr id="4" name="Slide Number Placeholder 3"/>
          <p:cNvSpPr>
            <a:spLocks noGrp="1"/>
          </p:cNvSpPr>
          <p:nvPr>
            <p:ph type="sldNum" sz="quarter" idx="5"/>
          </p:nvPr>
        </p:nvSpPr>
        <p:spPr/>
        <p:txBody>
          <a:bodyPr/>
          <a:lstStyle/>
          <a:p>
            <a:fld id="{BFF15C62-6157-734B-B745-8FCFF70C9E32}" type="slidenum">
              <a:rPr lang="en-MX" smtClean="0"/>
              <a:t>1</a:t>
            </a:fld>
            <a:endParaRPr lang="en-MX"/>
          </a:p>
        </p:txBody>
      </p:sp>
    </p:spTree>
    <p:extLst>
      <p:ext uri="{BB962C8B-B14F-4D97-AF65-F5344CB8AC3E}">
        <p14:creationId xmlns:p14="http://schemas.microsoft.com/office/powerpoint/2010/main" val="2732646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f180498c5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f180498c5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f180498c5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f180498c5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CA" dirty="0"/>
            </a:br>
            <a:br>
              <a:rPr lang="en-CA" dirty="0"/>
            </a:br>
            <a:endParaRPr dirty="0"/>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sz="quarter" idx="5"/>
          </p:nvPr>
        </p:nvSpPr>
        <p:spPr/>
        <p:txBody>
          <a:bodyPr/>
          <a:lstStyle/>
          <a:p>
            <a:fld id="{BFF15C62-6157-734B-B745-8FCFF70C9E32}" type="slidenum">
              <a:rPr lang="en-MX" smtClean="0"/>
              <a:t>15</a:t>
            </a:fld>
            <a:endParaRPr lang="en-MX"/>
          </a:p>
        </p:txBody>
      </p:sp>
    </p:spTree>
    <p:extLst>
      <p:ext uri="{BB962C8B-B14F-4D97-AF65-F5344CB8AC3E}">
        <p14:creationId xmlns:p14="http://schemas.microsoft.com/office/powerpoint/2010/main" val="1108044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sz="quarter" idx="5"/>
          </p:nvPr>
        </p:nvSpPr>
        <p:spPr/>
        <p:txBody>
          <a:bodyPr/>
          <a:lstStyle/>
          <a:p>
            <a:fld id="{BFF15C62-6157-734B-B745-8FCFF70C9E32}" type="slidenum">
              <a:rPr lang="en-MX" smtClean="0"/>
              <a:t>16</a:t>
            </a:fld>
            <a:endParaRPr lang="en-MX"/>
          </a:p>
        </p:txBody>
      </p:sp>
    </p:spTree>
    <p:extLst>
      <p:ext uri="{BB962C8B-B14F-4D97-AF65-F5344CB8AC3E}">
        <p14:creationId xmlns:p14="http://schemas.microsoft.com/office/powerpoint/2010/main" val="819286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sz="quarter" idx="5"/>
          </p:nvPr>
        </p:nvSpPr>
        <p:spPr/>
        <p:txBody>
          <a:bodyPr/>
          <a:lstStyle/>
          <a:p>
            <a:fld id="{BFF15C62-6157-734B-B745-8FCFF70C9E32}" type="slidenum">
              <a:rPr lang="en-MX" smtClean="0"/>
              <a:t>17</a:t>
            </a:fld>
            <a:endParaRPr lang="en-MX"/>
          </a:p>
        </p:txBody>
      </p:sp>
    </p:spTree>
    <p:extLst>
      <p:ext uri="{BB962C8B-B14F-4D97-AF65-F5344CB8AC3E}">
        <p14:creationId xmlns:p14="http://schemas.microsoft.com/office/powerpoint/2010/main" val="2699090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sz="quarter" idx="5"/>
          </p:nvPr>
        </p:nvSpPr>
        <p:spPr/>
        <p:txBody>
          <a:bodyPr/>
          <a:lstStyle/>
          <a:p>
            <a:fld id="{BFF15C62-6157-734B-B745-8FCFF70C9E32}" type="slidenum">
              <a:rPr lang="en-MX" smtClean="0"/>
              <a:t>3</a:t>
            </a:fld>
            <a:endParaRPr lang="en-MX"/>
          </a:p>
        </p:txBody>
      </p:sp>
    </p:spTree>
    <p:extLst>
      <p:ext uri="{BB962C8B-B14F-4D97-AF65-F5344CB8AC3E}">
        <p14:creationId xmlns:p14="http://schemas.microsoft.com/office/powerpoint/2010/main" val="3346409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sz="quarter" idx="5"/>
          </p:nvPr>
        </p:nvSpPr>
        <p:spPr/>
        <p:txBody>
          <a:bodyPr/>
          <a:lstStyle/>
          <a:p>
            <a:fld id="{BFF15C62-6157-734B-B745-8FCFF70C9E32}" type="slidenum">
              <a:rPr lang="en-MX" smtClean="0"/>
              <a:t>4</a:t>
            </a:fld>
            <a:endParaRPr lang="en-MX"/>
          </a:p>
        </p:txBody>
      </p:sp>
    </p:spTree>
    <p:extLst>
      <p:ext uri="{BB962C8B-B14F-4D97-AF65-F5344CB8AC3E}">
        <p14:creationId xmlns:p14="http://schemas.microsoft.com/office/powerpoint/2010/main" val="952152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sz="quarter" idx="5"/>
          </p:nvPr>
        </p:nvSpPr>
        <p:spPr/>
        <p:txBody>
          <a:bodyPr/>
          <a:lstStyle/>
          <a:p>
            <a:fld id="{BFF15C62-6157-734B-B745-8FCFF70C9E32}" type="slidenum">
              <a:rPr lang="en-MX" smtClean="0"/>
              <a:t>5</a:t>
            </a:fld>
            <a:endParaRPr lang="en-MX"/>
          </a:p>
        </p:txBody>
      </p:sp>
    </p:spTree>
    <p:extLst>
      <p:ext uri="{BB962C8B-B14F-4D97-AF65-F5344CB8AC3E}">
        <p14:creationId xmlns:p14="http://schemas.microsoft.com/office/powerpoint/2010/main" val="2151865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MX" dirty="0"/>
          </a:p>
        </p:txBody>
      </p:sp>
      <p:sp>
        <p:nvSpPr>
          <p:cNvPr id="4" name="Slide Number Placeholder 3"/>
          <p:cNvSpPr>
            <a:spLocks noGrp="1"/>
          </p:cNvSpPr>
          <p:nvPr>
            <p:ph type="sldNum" sz="quarter" idx="5"/>
          </p:nvPr>
        </p:nvSpPr>
        <p:spPr/>
        <p:txBody>
          <a:bodyPr/>
          <a:lstStyle/>
          <a:p>
            <a:fld id="{BFF15C62-6157-734B-B745-8FCFF70C9E32}" type="slidenum">
              <a:rPr lang="en-MX" smtClean="0"/>
              <a:t>7</a:t>
            </a:fld>
            <a:endParaRPr lang="en-MX"/>
          </a:p>
        </p:txBody>
      </p:sp>
    </p:spTree>
    <p:extLst>
      <p:ext uri="{BB962C8B-B14F-4D97-AF65-F5344CB8AC3E}">
        <p14:creationId xmlns:p14="http://schemas.microsoft.com/office/powerpoint/2010/main" val="1028346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en-MX" dirty="0"/>
          </a:p>
        </p:txBody>
      </p:sp>
      <p:sp>
        <p:nvSpPr>
          <p:cNvPr id="4" name="Slide Number Placeholder 3"/>
          <p:cNvSpPr>
            <a:spLocks noGrp="1"/>
          </p:cNvSpPr>
          <p:nvPr>
            <p:ph type="sldNum" sz="quarter" idx="5"/>
          </p:nvPr>
        </p:nvSpPr>
        <p:spPr/>
        <p:txBody>
          <a:bodyPr/>
          <a:lstStyle/>
          <a:p>
            <a:fld id="{BFF15C62-6157-734B-B745-8FCFF70C9E32}" type="slidenum">
              <a:rPr lang="en-MX" smtClean="0"/>
              <a:t>8</a:t>
            </a:fld>
            <a:endParaRPr lang="en-MX"/>
          </a:p>
        </p:txBody>
      </p:sp>
    </p:spTree>
    <p:extLst>
      <p:ext uri="{BB962C8B-B14F-4D97-AF65-F5344CB8AC3E}">
        <p14:creationId xmlns:p14="http://schemas.microsoft.com/office/powerpoint/2010/main" val="1500440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en-MX" dirty="0"/>
          </a:p>
        </p:txBody>
      </p:sp>
      <p:sp>
        <p:nvSpPr>
          <p:cNvPr id="4" name="Slide Number Placeholder 3"/>
          <p:cNvSpPr>
            <a:spLocks noGrp="1"/>
          </p:cNvSpPr>
          <p:nvPr>
            <p:ph type="sldNum" sz="quarter" idx="5"/>
          </p:nvPr>
        </p:nvSpPr>
        <p:spPr/>
        <p:txBody>
          <a:bodyPr/>
          <a:lstStyle/>
          <a:p>
            <a:fld id="{BFF15C62-6157-734B-B745-8FCFF70C9E32}" type="slidenum">
              <a:rPr lang="en-MX" smtClean="0"/>
              <a:t>9</a:t>
            </a:fld>
            <a:endParaRPr lang="en-MX"/>
          </a:p>
        </p:txBody>
      </p:sp>
    </p:spTree>
    <p:extLst>
      <p:ext uri="{BB962C8B-B14F-4D97-AF65-F5344CB8AC3E}">
        <p14:creationId xmlns:p14="http://schemas.microsoft.com/office/powerpoint/2010/main" val="529329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 </a:t>
            </a:r>
            <a:endParaRPr lang="en-MX" dirty="0"/>
          </a:p>
        </p:txBody>
      </p:sp>
      <p:sp>
        <p:nvSpPr>
          <p:cNvPr id="4" name="Slide Number Placeholder 3"/>
          <p:cNvSpPr>
            <a:spLocks noGrp="1"/>
          </p:cNvSpPr>
          <p:nvPr>
            <p:ph type="sldNum" sz="quarter" idx="5"/>
          </p:nvPr>
        </p:nvSpPr>
        <p:spPr/>
        <p:txBody>
          <a:bodyPr/>
          <a:lstStyle/>
          <a:p>
            <a:fld id="{BFF15C62-6157-734B-B745-8FCFF70C9E32}" type="slidenum">
              <a:rPr lang="en-MX" smtClean="0"/>
              <a:t>11</a:t>
            </a:fld>
            <a:endParaRPr lang="en-MX"/>
          </a:p>
        </p:txBody>
      </p:sp>
    </p:spTree>
    <p:extLst>
      <p:ext uri="{BB962C8B-B14F-4D97-AF65-F5344CB8AC3E}">
        <p14:creationId xmlns:p14="http://schemas.microsoft.com/office/powerpoint/2010/main" val="1013239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MX" dirty="0"/>
          </a:p>
        </p:txBody>
      </p:sp>
      <p:sp>
        <p:nvSpPr>
          <p:cNvPr id="4" name="Slide Number Placeholder 3"/>
          <p:cNvSpPr>
            <a:spLocks noGrp="1"/>
          </p:cNvSpPr>
          <p:nvPr>
            <p:ph type="sldNum" sz="quarter" idx="5"/>
          </p:nvPr>
        </p:nvSpPr>
        <p:spPr/>
        <p:txBody>
          <a:bodyPr/>
          <a:lstStyle/>
          <a:p>
            <a:fld id="{BFF15C62-6157-734B-B745-8FCFF70C9E32}" type="slidenum">
              <a:rPr lang="en-MX" smtClean="0"/>
              <a:t>12</a:t>
            </a:fld>
            <a:endParaRPr lang="en-MX"/>
          </a:p>
        </p:txBody>
      </p:sp>
    </p:spTree>
    <p:extLst>
      <p:ext uri="{BB962C8B-B14F-4D97-AF65-F5344CB8AC3E}">
        <p14:creationId xmlns:p14="http://schemas.microsoft.com/office/powerpoint/2010/main" val="2016785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7B17478-A978-F440-BFF2-CFCE4B790C86}" type="datetime1">
              <a:rPr lang="en-US" smtClean="0"/>
              <a:t>7/19/23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57369163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A54833-6BA2-1148-94B4-8875708B3A64}" type="datetime1">
              <a:rPr lang="en-US" smtClean="0"/>
              <a:t>7/19/23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793079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87A9DC-6AE2-3D46-B3DA-6A2C9DB92871}" type="datetime1">
              <a:rPr lang="en-US" smtClean="0"/>
              <a:t>7/19/23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87430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6CD3C1-F270-DD43-822A-E10A260237BD}" type="datetime1">
              <a:rPr lang="en-US" smtClean="0"/>
              <a:t>7/19/23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52864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39DA0B8-05B7-4840-A50D-C298AF89AF83}" type="datetime1">
              <a:rPr lang="en-US" smtClean="0"/>
              <a:t>7/19/23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0166250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0A1AC2A-3420-3B49-9017-ACF3E81D52A0}" type="datetime1">
              <a:rPr lang="en-US" smtClean="0"/>
              <a:t>7/19/23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143499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FEFC55A-96A7-E742-93F5-09B3F5CF9A13}" type="datetime1">
              <a:rPr lang="en-US" smtClean="0"/>
              <a:t>7/19/23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6042B-6341-4E38-A80C-926D3BB8AAC9}"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0369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45370A-EAC7-8C4A-9EF6-D18B0810242E}" type="datetime1">
              <a:rPr lang="en-US" smtClean="0"/>
              <a:t>7/19/23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74241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D228C-3340-3940-A418-04E3C644E354}" type="datetime1">
              <a:rPr lang="en-US" smtClean="0"/>
              <a:t>7/19/23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148027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3AFCECA-9420-9E44-9398-2A39A6921B2D}" type="datetime1">
              <a:rPr lang="en-US" smtClean="0"/>
              <a:t>7/19/23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94967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007DE86-03B7-AE49-8F2F-AC45069B0055}" type="datetime1">
              <a:rPr lang="en-US" smtClean="0"/>
              <a:t>7/19/23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182505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324CF8A-930C-954A-B3A9-EB1313171A9C}" type="datetime1">
              <a:rPr lang="en-US" smtClean="0"/>
              <a:t>7/19/23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586042B-6341-4E38-A80C-926D3BB8AAC9}" type="slidenum">
              <a:rPr lang="en-US" smtClean="0"/>
              <a:t>‹#›</a:t>
            </a:fld>
            <a:endParaRPr lang="en-US"/>
          </a:p>
        </p:txBody>
      </p:sp>
    </p:spTree>
    <p:extLst>
      <p:ext uri="{BB962C8B-B14F-4D97-AF65-F5344CB8AC3E}">
        <p14:creationId xmlns:p14="http://schemas.microsoft.com/office/powerpoint/2010/main" val="355922346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slide" Target="slide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slide" Target="slide10.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slide" Target="slide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E8F46-0C7F-855D-DF41-5D9F5B05782E}"/>
              </a:ext>
            </a:extLst>
          </p:cNvPr>
          <p:cNvSpPr>
            <a:spLocks noGrp="1"/>
          </p:cNvSpPr>
          <p:nvPr>
            <p:ph type="ctrTitle"/>
          </p:nvPr>
        </p:nvSpPr>
        <p:spPr>
          <a:xfrm>
            <a:off x="1600200" y="4269282"/>
            <a:ext cx="8991600" cy="1264762"/>
          </a:xfrm>
        </p:spPr>
        <p:txBody>
          <a:bodyPr>
            <a:normAutofit/>
          </a:bodyPr>
          <a:lstStyle/>
          <a:p>
            <a:r>
              <a:rPr lang="en-US" sz="3200" dirty="0">
                <a:latin typeface="Times New Roman" panose="02020603050405020304" pitchFamily="18" charset="0"/>
                <a:cs typeface="Times New Roman" panose="02020603050405020304" pitchFamily="18" charset="0"/>
              </a:rPr>
              <a:t>Final Project</a:t>
            </a:r>
            <a:br>
              <a:rPr lang="en-US" sz="3200" dirty="0">
                <a:latin typeface="Times New Roman" panose="02020603050405020304" pitchFamily="18" charset="0"/>
                <a:cs typeface="Times New Roman" panose="02020603050405020304" pitchFamily="18" charset="0"/>
              </a:rPr>
            </a:br>
            <a:endParaRPr lang="en-MX"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550E64D-477A-4438-59D0-F6F9C2AFD96D}"/>
              </a:ext>
            </a:extLst>
          </p:cNvPr>
          <p:cNvSpPr>
            <a:spLocks noGrp="1"/>
          </p:cNvSpPr>
          <p:nvPr>
            <p:ph type="subTitle" idx="1"/>
          </p:nvPr>
        </p:nvSpPr>
        <p:spPr>
          <a:xfrm>
            <a:off x="2560320" y="5688535"/>
            <a:ext cx="7071360" cy="536125"/>
          </a:xfrm>
        </p:spPr>
        <p:txBody>
          <a:bodyPr>
            <a:noAutofit/>
          </a:bodyPr>
          <a:lstStyle/>
          <a:p>
            <a:pPr>
              <a:lnSpc>
                <a:spcPct val="90000"/>
              </a:lnSpc>
            </a:pPr>
            <a:br>
              <a:rPr lang="en-US" sz="1200" dirty="0"/>
            </a:br>
            <a:endParaRPr lang="en-MX" sz="1200" dirty="0"/>
          </a:p>
        </p:txBody>
      </p:sp>
      <p:sp>
        <p:nvSpPr>
          <p:cNvPr id="1031" name="Rectangle 1030">
            <a:extLst>
              <a:ext uri="{FF2B5EF4-FFF2-40B4-BE49-F238E27FC236}">
                <a16:creationId xmlns:a16="http://schemas.microsoft.com/office/drawing/2014/main" id="{375D415B-13C1-41D4-8F3A-AD254AC7E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40555"/>
            <a:ext cx="1091184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Rectangle 1032">
            <a:extLst>
              <a:ext uri="{FF2B5EF4-FFF2-40B4-BE49-F238E27FC236}">
                <a16:creationId xmlns:a16="http://schemas.microsoft.com/office/drawing/2014/main" id="{492181BE-9559-4D09-BBB0-C413B310A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6112"/>
            <a:ext cx="10579608" cy="29809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here of mesh and nodes">
            <a:extLst>
              <a:ext uri="{FF2B5EF4-FFF2-40B4-BE49-F238E27FC236}">
                <a16:creationId xmlns:a16="http://schemas.microsoft.com/office/drawing/2014/main" id="{28CBB433-3673-F17B-FD4B-5354E975544E}"/>
              </a:ext>
            </a:extLst>
          </p:cNvPr>
          <p:cNvPicPr>
            <a:picLocks noChangeAspect="1"/>
          </p:cNvPicPr>
          <p:nvPr/>
        </p:nvPicPr>
        <p:blipFill rotWithShape="1">
          <a:blip r:embed="rId3"/>
          <a:srcRect r="-4" b="4089"/>
          <a:stretch/>
        </p:blipFill>
        <p:spPr>
          <a:xfrm>
            <a:off x="970790" y="970704"/>
            <a:ext cx="3686557" cy="2651760"/>
          </a:xfrm>
          <a:prstGeom prst="rect">
            <a:avLst/>
          </a:prstGeom>
        </p:spPr>
      </p:pic>
      <p:pic>
        <p:nvPicPr>
          <p:cNvPr id="1026" name="Picture 2" descr="Logo&#10;&#10;Description automatically generated">
            <a:extLst>
              <a:ext uri="{FF2B5EF4-FFF2-40B4-BE49-F238E27FC236}">
                <a16:creationId xmlns:a16="http://schemas.microsoft.com/office/drawing/2014/main" id="{09E94888-5E90-F8A4-178E-F0F478A548A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051" b="29402"/>
          <a:stretch/>
        </p:blipFill>
        <p:spPr bwMode="auto">
          <a:xfrm>
            <a:off x="4810837" y="970705"/>
            <a:ext cx="6410374" cy="2663308"/>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54D32B6D-0B98-1630-AB32-AA633E38F2AF}"/>
              </a:ext>
            </a:extLst>
          </p:cNvPr>
          <p:cNvSpPr txBox="1">
            <a:spLocks/>
          </p:cNvSpPr>
          <p:nvPr/>
        </p:nvSpPr>
        <p:spPr>
          <a:xfrm>
            <a:off x="2439588" y="4901663"/>
            <a:ext cx="7071360" cy="536125"/>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nSpc>
                <a:spcPct val="90000"/>
              </a:lnSpc>
              <a:spcBef>
                <a:spcPts val="0"/>
              </a:spcBef>
            </a:pPr>
            <a:r>
              <a:rPr lang="en-US" sz="1600" dirty="0">
                <a:solidFill>
                  <a:schemeClr val="bg1"/>
                </a:solidFill>
                <a:latin typeface="Times New Roman" panose="02020603050405020304" pitchFamily="18" charset="0"/>
                <a:cs typeface="Times New Roman" panose="02020603050405020304" pitchFamily="18" charset="0"/>
              </a:rPr>
              <a:t>Working with Data Using SQL</a:t>
            </a:r>
            <a:br>
              <a:rPr lang="en-US" sz="500" dirty="0"/>
            </a:br>
            <a:endParaRPr lang="en-MX" sz="500" dirty="0"/>
          </a:p>
        </p:txBody>
      </p:sp>
    </p:spTree>
    <p:extLst>
      <p:ext uri="{BB962C8B-B14F-4D97-AF65-F5344CB8AC3E}">
        <p14:creationId xmlns:p14="http://schemas.microsoft.com/office/powerpoint/2010/main" val="253540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4058841-0BC3-4106-9C27-783E13D56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2B48E8-086D-129C-C90E-EFD9D89CAC6E}"/>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t>Importing and cleaning the data. </a:t>
            </a:r>
          </a:p>
        </p:txBody>
      </p:sp>
      <p:sp>
        <p:nvSpPr>
          <p:cNvPr id="18" name="Rectangle 17">
            <a:extLst>
              <a:ext uri="{FF2B5EF4-FFF2-40B4-BE49-F238E27FC236}">
                <a16:creationId xmlns:a16="http://schemas.microsoft.com/office/drawing/2014/main" id="{CB817A07-5DA4-4C93-A68E-8B95D3E1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828" y="640555"/>
            <a:ext cx="2752344"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FB77695-2EEB-45D8-B52E-9D22C8A2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84420" y="806112"/>
            <a:ext cx="2423160" cy="2980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Open Folder">
            <a:extLst>
              <a:ext uri="{FF2B5EF4-FFF2-40B4-BE49-F238E27FC236}">
                <a16:creationId xmlns:a16="http://schemas.microsoft.com/office/drawing/2014/main" id="{58E5AD13-2727-46CB-47A1-B95E8C9D90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50055" y="1250639"/>
            <a:ext cx="2091890" cy="2091890"/>
          </a:xfrm>
          <a:prstGeom prst="rect">
            <a:avLst/>
          </a:prstGeom>
        </p:spPr>
      </p:pic>
      <p:sp>
        <p:nvSpPr>
          <p:cNvPr id="5" name="Oval 4">
            <a:extLst>
              <a:ext uri="{FF2B5EF4-FFF2-40B4-BE49-F238E27FC236}">
                <a16:creationId xmlns:a16="http://schemas.microsoft.com/office/drawing/2014/main" id="{EF524ADE-677C-D992-B6CD-20C13D123850}"/>
              </a:ext>
            </a:extLst>
          </p:cNvPr>
          <p:cNvSpPr/>
          <p:nvPr/>
        </p:nvSpPr>
        <p:spPr>
          <a:xfrm>
            <a:off x="106680" y="6309360"/>
            <a:ext cx="708660" cy="411480"/>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solidFill>
                  <a:schemeClr val="bg1"/>
                </a:solidFill>
                <a:hlinkClick r:id="rId4" action="ppaction://hlinksldjump">
                  <a:extLst>
                    <a:ext uri="{A12FA001-AC4F-418D-AE19-62706E023703}">
                      <ahyp:hlinkClr xmlns:ahyp="http://schemas.microsoft.com/office/drawing/2018/hyperlinkcolor" val="tx"/>
                    </a:ext>
                  </a:extLst>
                </a:hlinkClick>
              </a:rPr>
              <a:t>TC</a:t>
            </a:r>
            <a:endParaRPr lang="en-MX" dirty="0">
              <a:solidFill>
                <a:schemeClr val="bg1"/>
              </a:solidFill>
            </a:endParaRPr>
          </a:p>
        </p:txBody>
      </p:sp>
    </p:spTree>
    <p:extLst>
      <p:ext uri="{BB962C8B-B14F-4D97-AF65-F5344CB8AC3E}">
        <p14:creationId xmlns:p14="http://schemas.microsoft.com/office/powerpoint/2010/main" val="3824020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019C0-23C2-BDE9-9150-6C56B18CBBF8}"/>
              </a:ext>
            </a:extLst>
          </p:cNvPr>
          <p:cNvSpPr>
            <a:spLocks noGrp="1"/>
          </p:cNvSpPr>
          <p:nvPr>
            <p:ph type="title"/>
          </p:nvPr>
        </p:nvSpPr>
        <p:spPr>
          <a:xfrm>
            <a:off x="3852672" y="154701"/>
            <a:ext cx="4486656" cy="843831"/>
          </a:xfrm>
        </p:spPr>
        <p:txBody>
          <a:bodyPr/>
          <a:lstStyle/>
          <a:p>
            <a:r>
              <a:rPr lang="en-MX" dirty="0"/>
              <a:t>Handle duplicates</a:t>
            </a:r>
          </a:p>
        </p:txBody>
      </p:sp>
      <p:sp>
        <p:nvSpPr>
          <p:cNvPr id="3" name="Content Placeholder 2">
            <a:extLst>
              <a:ext uri="{FF2B5EF4-FFF2-40B4-BE49-F238E27FC236}">
                <a16:creationId xmlns:a16="http://schemas.microsoft.com/office/drawing/2014/main" id="{16769367-CEC4-517A-B1CA-92742A589C26}"/>
              </a:ext>
            </a:extLst>
          </p:cNvPr>
          <p:cNvSpPr>
            <a:spLocks noGrp="1"/>
          </p:cNvSpPr>
          <p:nvPr>
            <p:ph idx="1"/>
          </p:nvPr>
        </p:nvSpPr>
        <p:spPr>
          <a:xfrm>
            <a:off x="7122098" y="1961446"/>
            <a:ext cx="4815840" cy="4049389"/>
          </a:xfrm>
        </p:spPr>
        <p:txBody>
          <a:bodyPr/>
          <a:lstStyle/>
          <a:p>
            <a:pPr marL="0" lvl="0" indent="0" algn="l" rtl="0">
              <a:spcBef>
                <a:spcPts val="0"/>
              </a:spcBef>
              <a:spcAft>
                <a:spcPts val="0"/>
              </a:spcAft>
              <a:buNone/>
            </a:pPr>
            <a:r>
              <a:rPr lang="en-CA" sz="1600" b="1" dirty="0">
                <a:solidFill>
                  <a:schemeClr val="accent2">
                    <a:lumMod val="75000"/>
                  </a:schemeClr>
                </a:solidFill>
              </a:rPr>
              <a:t>CREATE TABLE </a:t>
            </a:r>
            <a:r>
              <a:rPr lang="en-CA" sz="1600" b="1" dirty="0">
                <a:solidFill>
                  <a:schemeClr val="bg1"/>
                </a:solidFill>
              </a:rPr>
              <a:t>`dependents` </a:t>
            </a:r>
            <a:r>
              <a:rPr lang="en-CA" sz="1600" b="1" dirty="0">
                <a:solidFill>
                  <a:schemeClr val="accent2">
                    <a:lumMod val="75000"/>
                  </a:schemeClr>
                </a:solidFill>
              </a:rPr>
              <a:t>(</a:t>
            </a:r>
          </a:p>
          <a:p>
            <a:pPr marL="0" lvl="0" indent="0" algn="l" rtl="0">
              <a:spcBef>
                <a:spcPts val="0"/>
              </a:spcBef>
              <a:spcAft>
                <a:spcPts val="0"/>
              </a:spcAft>
              <a:buNone/>
            </a:pPr>
            <a:r>
              <a:rPr lang="en-CA" sz="1600" b="1" dirty="0">
                <a:solidFill>
                  <a:schemeClr val="accent2">
                    <a:lumMod val="75000"/>
                  </a:schemeClr>
                </a:solidFill>
              </a:rPr>
              <a:t>  </a:t>
            </a:r>
            <a:r>
              <a:rPr lang="en-CA" sz="1600" b="1" dirty="0">
                <a:solidFill>
                  <a:schemeClr val="bg1"/>
                </a:solidFill>
              </a:rPr>
              <a:t>`</a:t>
            </a:r>
            <a:r>
              <a:rPr lang="en-CA" sz="1600" b="1" dirty="0" err="1">
                <a:solidFill>
                  <a:schemeClr val="bg1"/>
                </a:solidFill>
              </a:rPr>
              <a:t>dependent_id</a:t>
            </a:r>
            <a:r>
              <a:rPr lang="en-CA" sz="1600" b="1" dirty="0">
                <a:solidFill>
                  <a:schemeClr val="bg1"/>
                </a:solidFill>
              </a:rPr>
              <a:t>` </a:t>
            </a:r>
            <a:r>
              <a:rPr lang="en-CA" sz="1600" b="1" dirty="0">
                <a:solidFill>
                  <a:schemeClr val="accent2">
                    <a:lumMod val="75000"/>
                  </a:schemeClr>
                </a:solidFill>
              </a:rPr>
              <a:t>int NOT NULL AUTO_INCREMENT,</a:t>
            </a:r>
          </a:p>
          <a:p>
            <a:pPr marL="0" lvl="0" indent="0" algn="l" rtl="0">
              <a:spcBef>
                <a:spcPts val="0"/>
              </a:spcBef>
              <a:spcAft>
                <a:spcPts val="0"/>
              </a:spcAft>
              <a:buNone/>
            </a:pPr>
            <a:r>
              <a:rPr lang="en-CA" sz="1600" b="1" dirty="0">
                <a:solidFill>
                  <a:schemeClr val="bg1"/>
                </a:solidFill>
              </a:rPr>
              <a:t>  `</a:t>
            </a:r>
            <a:r>
              <a:rPr lang="en-CA" sz="1600" b="1" dirty="0" err="1">
                <a:solidFill>
                  <a:schemeClr val="bg1"/>
                </a:solidFill>
              </a:rPr>
              <a:t>dependent_code</a:t>
            </a:r>
            <a:r>
              <a:rPr lang="en-CA" sz="1600" b="1" dirty="0">
                <a:solidFill>
                  <a:schemeClr val="bg1"/>
                </a:solidFill>
              </a:rPr>
              <a:t>` </a:t>
            </a:r>
            <a:r>
              <a:rPr lang="en-CA" sz="1600" b="1" dirty="0">
                <a:solidFill>
                  <a:schemeClr val="accent2">
                    <a:lumMod val="75000"/>
                  </a:schemeClr>
                </a:solidFill>
              </a:rPr>
              <a:t>int DEFAULT NULL,</a:t>
            </a:r>
          </a:p>
          <a:p>
            <a:pPr marL="0" lvl="0" indent="0" algn="l" rtl="0">
              <a:spcBef>
                <a:spcPts val="0"/>
              </a:spcBef>
              <a:spcAft>
                <a:spcPts val="0"/>
              </a:spcAft>
              <a:buNone/>
            </a:pPr>
            <a:r>
              <a:rPr lang="en-CA" sz="1600" b="1" dirty="0">
                <a:solidFill>
                  <a:schemeClr val="accent2">
                    <a:lumMod val="75000"/>
                  </a:schemeClr>
                </a:solidFill>
              </a:rPr>
              <a:t>  </a:t>
            </a:r>
            <a:r>
              <a:rPr lang="en-CA" sz="1600" b="1" dirty="0">
                <a:solidFill>
                  <a:schemeClr val="bg1"/>
                </a:solidFill>
              </a:rPr>
              <a:t>`</a:t>
            </a:r>
            <a:r>
              <a:rPr lang="en-CA" sz="1600" b="1" dirty="0" err="1">
                <a:solidFill>
                  <a:schemeClr val="bg1"/>
                </a:solidFill>
              </a:rPr>
              <a:t>first_name</a:t>
            </a:r>
            <a:r>
              <a:rPr lang="en-CA" sz="1600" b="1" dirty="0">
                <a:solidFill>
                  <a:schemeClr val="bg1"/>
                </a:solidFill>
              </a:rPr>
              <a:t>` </a:t>
            </a:r>
            <a:r>
              <a:rPr lang="en-CA" sz="1600" b="1" dirty="0">
                <a:solidFill>
                  <a:schemeClr val="accent2">
                    <a:lumMod val="75000"/>
                  </a:schemeClr>
                </a:solidFill>
              </a:rPr>
              <a:t>varchar(</a:t>
            </a:r>
            <a:r>
              <a:rPr lang="en-CA" sz="1600" b="1" dirty="0">
                <a:solidFill>
                  <a:schemeClr val="accent1"/>
                </a:solidFill>
              </a:rPr>
              <a:t>40</a:t>
            </a:r>
            <a:r>
              <a:rPr lang="en-CA" sz="1600" b="1" dirty="0">
                <a:solidFill>
                  <a:schemeClr val="accent2">
                    <a:lumMod val="75000"/>
                  </a:schemeClr>
                </a:solidFill>
              </a:rPr>
              <a:t>) NOT NULL,</a:t>
            </a:r>
          </a:p>
          <a:p>
            <a:pPr marL="0" lvl="0" indent="0" algn="l" rtl="0">
              <a:spcBef>
                <a:spcPts val="0"/>
              </a:spcBef>
              <a:spcAft>
                <a:spcPts val="0"/>
              </a:spcAft>
              <a:buNone/>
            </a:pPr>
            <a:r>
              <a:rPr lang="en-CA" sz="1600" b="1" dirty="0">
                <a:solidFill>
                  <a:schemeClr val="bg1"/>
                </a:solidFill>
              </a:rPr>
              <a:t>  `</a:t>
            </a:r>
            <a:r>
              <a:rPr lang="en-CA" sz="1600" b="1" dirty="0" err="1">
                <a:solidFill>
                  <a:schemeClr val="bg1"/>
                </a:solidFill>
              </a:rPr>
              <a:t>last_name</a:t>
            </a:r>
            <a:r>
              <a:rPr lang="en-CA" sz="1600" b="1" dirty="0">
                <a:solidFill>
                  <a:schemeClr val="bg1"/>
                </a:solidFill>
              </a:rPr>
              <a:t>` </a:t>
            </a:r>
            <a:r>
              <a:rPr lang="en-CA" sz="1600" b="1" dirty="0">
                <a:solidFill>
                  <a:schemeClr val="accent2">
                    <a:lumMod val="75000"/>
                  </a:schemeClr>
                </a:solidFill>
              </a:rPr>
              <a:t>varchar(</a:t>
            </a:r>
            <a:r>
              <a:rPr lang="en-CA" sz="1600" b="1" dirty="0">
                <a:solidFill>
                  <a:schemeClr val="accent1"/>
                </a:solidFill>
              </a:rPr>
              <a:t>40</a:t>
            </a:r>
            <a:r>
              <a:rPr lang="en-CA" sz="1600" b="1" dirty="0">
                <a:solidFill>
                  <a:schemeClr val="accent2">
                    <a:lumMod val="75000"/>
                  </a:schemeClr>
                </a:solidFill>
              </a:rPr>
              <a:t>) NOT NULL,  </a:t>
            </a:r>
            <a:r>
              <a:rPr lang="en-CA" sz="1600" b="1" dirty="0">
                <a:solidFill>
                  <a:schemeClr val="bg1"/>
                </a:solidFill>
              </a:rPr>
              <a:t>`relationship` </a:t>
            </a:r>
            <a:r>
              <a:rPr lang="en-CA" sz="1600" b="1" dirty="0">
                <a:solidFill>
                  <a:schemeClr val="accent2">
                    <a:lumMod val="75000"/>
                  </a:schemeClr>
                </a:solidFill>
              </a:rPr>
              <a:t>set(</a:t>
            </a:r>
            <a:r>
              <a:rPr lang="en-CA" sz="1600" b="1" dirty="0">
                <a:solidFill>
                  <a:schemeClr val="accent1"/>
                </a:solidFill>
              </a:rPr>
              <a:t>'</a:t>
            </a:r>
            <a:r>
              <a:rPr lang="en-CA" sz="1600" b="1" dirty="0" err="1">
                <a:solidFill>
                  <a:schemeClr val="accent1"/>
                </a:solidFill>
              </a:rPr>
              <a:t>Child'</a:t>
            </a:r>
            <a:r>
              <a:rPr lang="en-CA" sz="1600" b="1" dirty="0" err="1">
                <a:solidFill>
                  <a:schemeClr val="accent2">
                    <a:lumMod val="75000"/>
                  </a:schemeClr>
                </a:solidFill>
              </a:rPr>
              <a:t>,</a:t>
            </a:r>
            <a:r>
              <a:rPr lang="en-CA" sz="1600" b="1" dirty="0" err="1">
                <a:solidFill>
                  <a:schemeClr val="accent1"/>
                </a:solidFill>
              </a:rPr>
              <a:t>'Spouse</a:t>
            </a:r>
            <a:r>
              <a:rPr lang="en-CA" sz="1600" b="1" dirty="0">
                <a:solidFill>
                  <a:schemeClr val="accent1"/>
                </a:solidFill>
              </a:rPr>
              <a:t>'</a:t>
            </a:r>
            <a:r>
              <a:rPr lang="en-CA" sz="1600" b="1" dirty="0">
                <a:solidFill>
                  <a:schemeClr val="accent2">
                    <a:lumMod val="75000"/>
                  </a:schemeClr>
                </a:solidFill>
              </a:rPr>
              <a:t>) NOT NULL,</a:t>
            </a:r>
          </a:p>
          <a:p>
            <a:pPr marL="0" lvl="0" indent="0" algn="l" rtl="0">
              <a:spcBef>
                <a:spcPts val="0"/>
              </a:spcBef>
              <a:spcAft>
                <a:spcPts val="0"/>
              </a:spcAft>
              <a:buNone/>
            </a:pPr>
            <a:r>
              <a:rPr lang="en-CA" sz="1600" b="1" dirty="0">
                <a:solidFill>
                  <a:schemeClr val="accent2">
                    <a:lumMod val="75000"/>
                  </a:schemeClr>
                </a:solidFill>
              </a:rPr>
              <a:t>  `</a:t>
            </a:r>
            <a:r>
              <a:rPr lang="en-CA" sz="1600" b="1" dirty="0" err="1">
                <a:solidFill>
                  <a:schemeClr val="accent2">
                    <a:lumMod val="75000"/>
                  </a:schemeClr>
                </a:solidFill>
              </a:rPr>
              <a:t>employee_id</a:t>
            </a:r>
            <a:r>
              <a:rPr lang="en-CA" sz="1600" b="1" dirty="0">
                <a:solidFill>
                  <a:schemeClr val="accent2">
                    <a:lumMod val="75000"/>
                  </a:schemeClr>
                </a:solidFill>
              </a:rPr>
              <a:t>` int NOT NULL,</a:t>
            </a:r>
          </a:p>
          <a:p>
            <a:pPr marL="0" lvl="0" indent="0" algn="l" rtl="0">
              <a:spcBef>
                <a:spcPts val="0"/>
              </a:spcBef>
              <a:spcAft>
                <a:spcPts val="0"/>
              </a:spcAft>
              <a:buNone/>
            </a:pPr>
            <a:r>
              <a:rPr lang="en-CA" sz="1600" b="1" dirty="0">
                <a:solidFill>
                  <a:schemeClr val="accent2">
                    <a:lumMod val="75000"/>
                  </a:schemeClr>
                </a:solidFill>
              </a:rPr>
              <a:t>  PRIMARY KEY (</a:t>
            </a:r>
            <a:r>
              <a:rPr lang="en-CA" sz="1600" b="1" dirty="0">
                <a:solidFill>
                  <a:schemeClr val="bg1"/>
                </a:solidFill>
              </a:rPr>
              <a:t>`</a:t>
            </a:r>
            <a:r>
              <a:rPr lang="en-CA" sz="1600" b="1" dirty="0" err="1">
                <a:solidFill>
                  <a:schemeClr val="bg1"/>
                </a:solidFill>
              </a:rPr>
              <a:t>dependent_id</a:t>
            </a:r>
            <a:r>
              <a:rPr lang="en-CA" sz="1600" b="1" dirty="0">
                <a:solidFill>
                  <a:schemeClr val="bg1"/>
                </a:solidFill>
              </a:rPr>
              <a:t>`</a:t>
            </a:r>
            <a:r>
              <a:rPr lang="en-CA" sz="1600" b="1" dirty="0">
                <a:solidFill>
                  <a:schemeClr val="accent2">
                    <a:lumMod val="75000"/>
                  </a:schemeClr>
                </a:solidFill>
              </a:rPr>
              <a:t>),</a:t>
            </a:r>
          </a:p>
          <a:p>
            <a:pPr marL="0" lvl="0" indent="0" algn="l" rtl="0">
              <a:spcBef>
                <a:spcPts val="0"/>
              </a:spcBef>
              <a:spcAft>
                <a:spcPts val="0"/>
              </a:spcAft>
              <a:buNone/>
            </a:pPr>
            <a:r>
              <a:rPr lang="en-CA" sz="1600" b="1" dirty="0">
                <a:solidFill>
                  <a:schemeClr val="accent2">
                    <a:lumMod val="75000"/>
                  </a:schemeClr>
                </a:solidFill>
              </a:rPr>
              <a:t>  KEY </a:t>
            </a:r>
            <a:r>
              <a:rPr lang="en-CA" sz="1600" b="1" dirty="0">
                <a:solidFill>
                  <a:schemeClr val="bg1"/>
                </a:solidFill>
              </a:rPr>
              <a:t>`</a:t>
            </a:r>
            <a:r>
              <a:rPr lang="en-CA" sz="1600" b="1" dirty="0" err="1">
                <a:solidFill>
                  <a:schemeClr val="bg1"/>
                </a:solidFill>
              </a:rPr>
              <a:t>employee_id</a:t>
            </a:r>
            <a:r>
              <a:rPr lang="en-CA" sz="1600" b="1" dirty="0">
                <a:solidFill>
                  <a:schemeClr val="bg1"/>
                </a:solidFill>
              </a:rPr>
              <a:t>`</a:t>
            </a:r>
            <a:r>
              <a:rPr lang="en-CA" sz="1600" b="1" dirty="0">
                <a:solidFill>
                  <a:schemeClr val="accent2">
                    <a:lumMod val="75000"/>
                  </a:schemeClr>
                </a:solidFill>
              </a:rPr>
              <a:t> (</a:t>
            </a:r>
            <a:r>
              <a:rPr lang="en-CA" sz="1600" b="1" dirty="0">
                <a:solidFill>
                  <a:schemeClr val="bg1"/>
                </a:solidFill>
              </a:rPr>
              <a:t>`</a:t>
            </a:r>
            <a:r>
              <a:rPr lang="en-CA" sz="1600" b="1" dirty="0" err="1">
                <a:solidFill>
                  <a:schemeClr val="bg1"/>
                </a:solidFill>
              </a:rPr>
              <a:t>employee_id</a:t>
            </a:r>
            <a:r>
              <a:rPr lang="en-CA" sz="1600" b="1" dirty="0">
                <a:solidFill>
                  <a:schemeClr val="bg1"/>
                </a:solidFill>
              </a:rPr>
              <a:t>`</a:t>
            </a:r>
            <a:r>
              <a:rPr lang="en-CA" sz="1600" b="1" dirty="0">
                <a:solidFill>
                  <a:schemeClr val="accent2">
                    <a:lumMod val="75000"/>
                  </a:schemeClr>
                </a:solidFill>
              </a:rPr>
              <a:t>),</a:t>
            </a:r>
          </a:p>
          <a:p>
            <a:pPr marL="0" lvl="0" indent="0" algn="l" rtl="0">
              <a:spcBef>
                <a:spcPts val="0"/>
              </a:spcBef>
              <a:spcAft>
                <a:spcPts val="0"/>
              </a:spcAft>
              <a:buNone/>
            </a:pPr>
            <a:r>
              <a:rPr lang="en-CA" sz="1600" b="1" dirty="0">
                <a:solidFill>
                  <a:schemeClr val="accent2">
                    <a:lumMod val="75000"/>
                  </a:schemeClr>
                </a:solidFill>
              </a:rPr>
              <a:t>  CONSTRAINT </a:t>
            </a:r>
            <a:r>
              <a:rPr lang="en-CA" sz="1600" b="1" dirty="0">
                <a:solidFill>
                  <a:schemeClr val="bg1"/>
                </a:solidFill>
              </a:rPr>
              <a:t>`dependents_ibfk_1`</a:t>
            </a:r>
            <a:r>
              <a:rPr lang="en-CA" sz="1600" b="1" dirty="0">
                <a:solidFill>
                  <a:schemeClr val="accent2">
                    <a:lumMod val="75000"/>
                  </a:schemeClr>
                </a:solidFill>
              </a:rPr>
              <a:t> FOREIGN KEY (</a:t>
            </a:r>
            <a:r>
              <a:rPr lang="en-CA" sz="1600" b="1" dirty="0">
                <a:solidFill>
                  <a:schemeClr val="bg1"/>
                </a:solidFill>
              </a:rPr>
              <a:t>`</a:t>
            </a:r>
            <a:r>
              <a:rPr lang="en-CA" sz="1600" b="1" dirty="0" err="1">
                <a:solidFill>
                  <a:schemeClr val="bg1"/>
                </a:solidFill>
              </a:rPr>
              <a:t>employee_id</a:t>
            </a:r>
            <a:r>
              <a:rPr lang="en-CA" sz="1600" b="1" dirty="0">
                <a:solidFill>
                  <a:schemeClr val="bg1"/>
                </a:solidFill>
              </a:rPr>
              <a:t>`</a:t>
            </a:r>
            <a:r>
              <a:rPr lang="en-CA" sz="1600" b="1" dirty="0">
                <a:solidFill>
                  <a:schemeClr val="accent2">
                    <a:lumMod val="75000"/>
                  </a:schemeClr>
                </a:solidFill>
              </a:rPr>
              <a:t>) REFERENCES </a:t>
            </a:r>
            <a:r>
              <a:rPr lang="en-CA" sz="1600" b="1" dirty="0">
                <a:solidFill>
                  <a:schemeClr val="bg1"/>
                </a:solidFill>
              </a:rPr>
              <a:t>`employees`</a:t>
            </a:r>
            <a:r>
              <a:rPr lang="en-CA" sz="1600" b="1" dirty="0">
                <a:solidFill>
                  <a:schemeClr val="accent2">
                    <a:lumMod val="75000"/>
                  </a:schemeClr>
                </a:solidFill>
              </a:rPr>
              <a:t> (</a:t>
            </a:r>
            <a:r>
              <a:rPr lang="en-CA" sz="1600" b="1" dirty="0">
                <a:solidFill>
                  <a:schemeClr val="bg1"/>
                </a:solidFill>
              </a:rPr>
              <a:t>`</a:t>
            </a:r>
            <a:r>
              <a:rPr lang="en-CA" sz="1600" b="1" dirty="0" err="1">
                <a:solidFill>
                  <a:schemeClr val="bg1"/>
                </a:solidFill>
              </a:rPr>
              <a:t>employee_id</a:t>
            </a:r>
            <a:r>
              <a:rPr lang="en-CA" sz="1600" b="1" dirty="0">
                <a:solidFill>
                  <a:schemeClr val="bg1"/>
                </a:solidFill>
              </a:rPr>
              <a:t>`</a:t>
            </a:r>
            <a:r>
              <a:rPr lang="en-CA" sz="1600" b="1" dirty="0">
                <a:solidFill>
                  <a:schemeClr val="accent2">
                    <a:lumMod val="75000"/>
                  </a:schemeClr>
                </a:solidFill>
              </a:rPr>
              <a:t>)</a:t>
            </a:r>
          </a:p>
          <a:p>
            <a:pPr marL="0" lvl="0" indent="0" algn="l" rtl="0">
              <a:spcBef>
                <a:spcPts val="0"/>
              </a:spcBef>
              <a:spcAft>
                <a:spcPts val="0"/>
              </a:spcAft>
              <a:buNone/>
            </a:pPr>
            <a:r>
              <a:rPr lang="en-CA" sz="1600" b="1" dirty="0">
                <a:solidFill>
                  <a:schemeClr val="accent2">
                    <a:lumMod val="75000"/>
                  </a:schemeClr>
                </a:solidFill>
              </a:rPr>
              <a:t>);</a:t>
            </a:r>
          </a:p>
          <a:p>
            <a:endParaRPr lang="en-MX" dirty="0"/>
          </a:p>
        </p:txBody>
      </p:sp>
      <p:sp>
        <p:nvSpPr>
          <p:cNvPr id="5" name="TextBox 4">
            <a:extLst>
              <a:ext uri="{FF2B5EF4-FFF2-40B4-BE49-F238E27FC236}">
                <a16:creationId xmlns:a16="http://schemas.microsoft.com/office/drawing/2014/main" id="{11E61B0D-B424-7464-6913-0FBDE141ED66}"/>
              </a:ext>
            </a:extLst>
          </p:cNvPr>
          <p:cNvSpPr txBox="1"/>
          <p:nvPr/>
        </p:nvSpPr>
        <p:spPr>
          <a:xfrm>
            <a:off x="402337" y="1134564"/>
            <a:ext cx="4853939" cy="1115883"/>
          </a:xfrm>
          <a:prstGeom prst="rect">
            <a:avLst/>
          </a:prstGeom>
          <a:noFill/>
        </p:spPr>
        <p:txBody>
          <a:bodyPr wrap="square">
            <a:spAutoFit/>
          </a:bodyPr>
          <a:lstStyle/>
          <a:p>
            <a:pPr algn="just">
              <a:lnSpc>
                <a:spcPct val="200000"/>
              </a:lnSpc>
            </a:pPr>
            <a:r>
              <a:rPr lang="en-CA" dirty="0">
                <a:solidFill>
                  <a:schemeClr val="bg1"/>
                </a:solidFill>
                <a:latin typeface="Times New Roman" panose="02020603050405020304" pitchFamily="18" charset="0"/>
                <a:cs typeface="Times New Roman" panose="02020603050405020304" pitchFamily="18" charset="0"/>
              </a:rPr>
              <a:t>Checking for duplicates in the candidate keys of each table using the following code:</a:t>
            </a:r>
            <a:endParaRPr lang="en-MX" dirty="0">
              <a:solidFill>
                <a:schemeClr val="bg1"/>
              </a:solidFill>
              <a:latin typeface="Times New Roman" panose="02020603050405020304" pitchFamily="18" charset="0"/>
              <a:cs typeface="Times New Roman" panose="02020603050405020304" pitchFamily="18" charset="0"/>
            </a:endParaRPr>
          </a:p>
        </p:txBody>
      </p:sp>
      <p:sp>
        <p:nvSpPr>
          <p:cNvPr id="6" name="Google Shape;155;p25">
            <a:extLst>
              <a:ext uri="{FF2B5EF4-FFF2-40B4-BE49-F238E27FC236}">
                <a16:creationId xmlns:a16="http://schemas.microsoft.com/office/drawing/2014/main" id="{81F77D39-FB7C-CFCB-3597-248D6801106E}"/>
              </a:ext>
            </a:extLst>
          </p:cNvPr>
          <p:cNvSpPr/>
          <p:nvPr/>
        </p:nvSpPr>
        <p:spPr>
          <a:xfrm>
            <a:off x="890240" y="2590414"/>
            <a:ext cx="3878132" cy="941189"/>
          </a:xfrm>
          <a:prstGeom prst="rect">
            <a:avLst/>
          </a:prstGeom>
          <a:solidFill>
            <a:schemeClr val="accent6">
              <a:lumMod val="40000"/>
              <a:lumOff val="60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CA" b="1" dirty="0">
                <a:solidFill>
                  <a:srgbClr val="B7B7B7"/>
                </a:solidFill>
              </a:rPr>
              <a:t>select ‘</a:t>
            </a:r>
            <a:r>
              <a:rPr lang="en-CA" b="1" dirty="0">
                <a:solidFill>
                  <a:schemeClr val="lt1"/>
                </a:solidFill>
              </a:rPr>
              <a:t>candidate keys’</a:t>
            </a:r>
            <a:r>
              <a:rPr lang="en-CA" b="1" dirty="0">
                <a:solidFill>
                  <a:srgbClr val="B7B7B7"/>
                </a:solidFill>
              </a:rPr>
              <a:t> from ‘</a:t>
            </a:r>
            <a:r>
              <a:rPr lang="en-CA" b="1" dirty="0">
                <a:solidFill>
                  <a:schemeClr val="lt1"/>
                </a:solidFill>
              </a:rPr>
              <a:t>Table’ </a:t>
            </a:r>
            <a:r>
              <a:rPr lang="en-CA" b="1" dirty="0">
                <a:solidFill>
                  <a:srgbClr val="B7B7B7"/>
                </a:solidFill>
              </a:rPr>
              <a:t>group by ‘</a:t>
            </a:r>
            <a:r>
              <a:rPr lang="en-CA" b="1" dirty="0">
                <a:solidFill>
                  <a:schemeClr val="lt1"/>
                </a:solidFill>
              </a:rPr>
              <a:t>candidate keys’</a:t>
            </a:r>
            <a:r>
              <a:rPr lang="en-CA" b="1" dirty="0">
                <a:solidFill>
                  <a:srgbClr val="B7B7B7"/>
                </a:solidFill>
              </a:rPr>
              <a:t> having </a:t>
            </a:r>
            <a:r>
              <a:rPr lang="en-CA" b="1" dirty="0">
                <a:solidFill>
                  <a:srgbClr val="FF0000"/>
                </a:solidFill>
              </a:rPr>
              <a:t>count</a:t>
            </a:r>
            <a:r>
              <a:rPr lang="en-CA" b="1" dirty="0">
                <a:solidFill>
                  <a:srgbClr val="B7B7B7"/>
                </a:solidFill>
              </a:rPr>
              <a:t>(*)&gt;1;</a:t>
            </a:r>
          </a:p>
        </p:txBody>
      </p:sp>
      <p:sp>
        <p:nvSpPr>
          <p:cNvPr id="8" name="TextBox 7">
            <a:extLst>
              <a:ext uri="{FF2B5EF4-FFF2-40B4-BE49-F238E27FC236}">
                <a16:creationId xmlns:a16="http://schemas.microsoft.com/office/drawing/2014/main" id="{1EBC0ED3-1C2B-EDAF-4B2F-8F20ABE3B8E6}"/>
              </a:ext>
            </a:extLst>
          </p:cNvPr>
          <p:cNvSpPr txBox="1"/>
          <p:nvPr/>
        </p:nvSpPr>
        <p:spPr>
          <a:xfrm>
            <a:off x="206188" y="3653173"/>
            <a:ext cx="5777753" cy="2777876"/>
          </a:xfrm>
          <a:prstGeom prst="rect">
            <a:avLst/>
          </a:prstGeom>
          <a:noFill/>
        </p:spPr>
        <p:txBody>
          <a:bodyPr wrap="square">
            <a:spAutoFit/>
          </a:bodyPr>
          <a:lstStyle/>
          <a:p>
            <a:pPr marL="285750" lvl="0" indent="-285750" algn="just" rtl="0">
              <a:lnSpc>
                <a:spcPct val="200000"/>
              </a:lnSpc>
              <a:spcBef>
                <a:spcPts val="0"/>
              </a:spcBef>
              <a:spcAft>
                <a:spcPts val="0"/>
              </a:spcAft>
              <a:buFont typeface="Wingdings" pitchFamily="2" charset="2"/>
              <a:buChar char="Ø"/>
            </a:pPr>
            <a:r>
              <a:rPr lang="en-CA" dirty="0">
                <a:solidFill>
                  <a:schemeClr val="bg1"/>
                </a:solidFill>
                <a:latin typeface="Times New Roman" panose="02020603050405020304" pitchFamily="18" charset="0"/>
                <a:ea typeface="Roboto"/>
                <a:cs typeface="Times New Roman" panose="02020603050405020304" pitchFamily="18" charset="0"/>
                <a:sym typeface="Roboto"/>
              </a:rPr>
              <a:t>It was found that the </a:t>
            </a:r>
            <a:r>
              <a:rPr lang="en-CA" dirty="0" err="1">
                <a:solidFill>
                  <a:schemeClr val="bg1"/>
                </a:solidFill>
                <a:latin typeface="Times New Roman" panose="02020603050405020304" pitchFamily="18" charset="0"/>
                <a:ea typeface="Roboto"/>
                <a:cs typeface="Times New Roman" panose="02020603050405020304" pitchFamily="18" charset="0"/>
                <a:sym typeface="Roboto"/>
              </a:rPr>
              <a:t>dependent_id</a:t>
            </a:r>
            <a:r>
              <a:rPr lang="en-CA" dirty="0">
                <a:solidFill>
                  <a:schemeClr val="bg1"/>
                </a:solidFill>
                <a:latin typeface="Times New Roman" panose="02020603050405020304" pitchFamily="18" charset="0"/>
                <a:ea typeface="Roboto"/>
                <a:cs typeface="Times New Roman" panose="02020603050405020304" pitchFamily="18" charset="0"/>
                <a:sym typeface="Roboto"/>
              </a:rPr>
              <a:t> in the dependent table was duplicated.</a:t>
            </a:r>
          </a:p>
          <a:p>
            <a:pPr marL="285750" lvl="0" indent="-285750" algn="just" rtl="0">
              <a:lnSpc>
                <a:spcPct val="200000"/>
              </a:lnSpc>
              <a:spcBef>
                <a:spcPts val="0"/>
              </a:spcBef>
              <a:spcAft>
                <a:spcPts val="0"/>
              </a:spcAft>
              <a:buFont typeface="Wingdings" pitchFamily="2" charset="2"/>
              <a:buChar char="Ø"/>
            </a:pPr>
            <a:r>
              <a:rPr lang="en-CA" dirty="0">
                <a:solidFill>
                  <a:schemeClr val="bg1"/>
                </a:solidFill>
                <a:latin typeface="Times New Roman" panose="02020603050405020304" pitchFamily="18" charset="0"/>
                <a:ea typeface="Roboto"/>
                <a:cs typeface="Times New Roman" panose="02020603050405020304" pitchFamily="18" charset="0"/>
                <a:sym typeface="Roboto"/>
              </a:rPr>
              <a:t>We decided to keep the column </a:t>
            </a:r>
            <a:r>
              <a:rPr lang="en-CA" dirty="0" err="1">
                <a:solidFill>
                  <a:schemeClr val="bg1"/>
                </a:solidFill>
                <a:latin typeface="Times New Roman" panose="02020603050405020304" pitchFamily="18" charset="0"/>
                <a:ea typeface="Roboto"/>
                <a:cs typeface="Times New Roman" panose="02020603050405020304" pitchFamily="18" charset="0"/>
                <a:sym typeface="Roboto"/>
              </a:rPr>
              <a:t>dependent_id</a:t>
            </a:r>
            <a:r>
              <a:rPr lang="en-CA" dirty="0">
                <a:solidFill>
                  <a:schemeClr val="bg1"/>
                </a:solidFill>
                <a:latin typeface="Times New Roman" panose="02020603050405020304" pitchFamily="18" charset="0"/>
                <a:ea typeface="Roboto"/>
                <a:cs typeface="Times New Roman" panose="02020603050405020304" pitchFamily="18" charset="0"/>
                <a:sym typeface="Roboto"/>
              </a:rPr>
              <a:t> in our schema, but in another column called </a:t>
            </a:r>
            <a:r>
              <a:rPr lang="en-CA" dirty="0" err="1">
                <a:solidFill>
                  <a:schemeClr val="bg1"/>
                </a:solidFill>
                <a:latin typeface="Times New Roman" panose="02020603050405020304" pitchFamily="18" charset="0"/>
                <a:ea typeface="Roboto"/>
                <a:cs typeface="Times New Roman" panose="02020603050405020304" pitchFamily="18" charset="0"/>
                <a:sym typeface="Roboto"/>
              </a:rPr>
              <a:t>dependent_code</a:t>
            </a:r>
            <a:r>
              <a:rPr lang="en-CA" dirty="0">
                <a:solidFill>
                  <a:schemeClr val="bg1"/>
                </a:solidFill>
                <a:latin typeface="Times New Roman" panose="02020603050405020304" pitchFamily="18" charset="0"/>
                <a:ea typeface="Roboto"/>
                <a:cs typeface="Times New Roman" panose="02020603050405020304" pitchFamily="18" charset="0"/>
                <a:sym typeface="Roboto"/>
              </a:rPr>
              <a:t> in our schema the column </a:t>
            </a:r>
            <a:r>
              <a:rPr lang="en-CA" dirty="0" err="1">
                <a:solidFill>
                  <a:schemeClr val="bg1"/>
                </a:solidFill>
                <a:latin typeface="Times New Roman" panose="02020603050405020304" pitchFamily="18" charset="0"/>
                <a:ea typeface="Roboto"/>
                <a:cs typeface="Times New Roman" panose="02020603050405020304" pitchFamily="18" charset="0"/>
                <a:sym typeface="Roboto"/>
              </a:rPr>
              <a:t>dependent_id</a:t>
            </a:r>
            <a:r>
              <a:rPr lang="en-CA" dirty="0">
                <a:solidFill>
                  <a:schemeClr val="bg1"/>
                </a:solidFill>
                <a:latin typeface="Times New Roman" panose="02020603050405020304" pitchFamily="18" charset="0"/>
                <a:ea typeface="Roboto"/>
                <a:cs typeface="Times New Roman" panose="02020603050405020304" pitchFamily="18" charset="0"/>
                <a:sym typeface="Roboto"/>
              </a:rPr>
              <a:t> will be unique.</a:t>
            </a:r>
          </a:p>
        </p:txBody>
      </p:sp>
      <p:sp>
        <p:nvSpPr>
          <p:cNvPr id="9" name="Right Arrow 8">
            <a:extLst>
              <a:ext uri="{FF2B5EF4-FFF2-40B4-BE49-F238E27FC236}">
                <a16:creationId xmlns:a16="http://schemas.microsoft.com/office/drawing/2014/main" id="{7E7FB43F-6C6B-A8F2-EAF3-DAF9225DB165}"/>
              </a:ext>
            </a:extLst>
          </p:cNvPr>
          <p:cNvSpPr/>
          <p:nvPr/>
        </p:nvSpPr>
        <p:spPr>
          <a:xfrm>
            <a:off x="5256275" y="3092824"/>
            <a:ext cx="1679451" cy="336176"/>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0" name="Rectangle 9">
            <a:extLst>
              <a:ext uri="{FF2B5EF4-FFF2-40B4-BE49-F238E27FC236}">
                <a16:creationId xmlns:a16="http://schemas.microsoft.com/office/drawing/2014/main" id="{DC65EF44-A1CC-6D7F-413B-B26D80989CE0}"/>
              </a:ext>
            </a:extLst>
          </p:cNvPr>
          <p:cNvSpPr/>
          <p:nvPr/>
        </p:nvSpPr>
        <p:spPr>
          <a:xfrm>
            <a:off x="5256275" y="3180503"/>
            <a:ext cx="839725" cy="158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dirty="0"/>
          </a:p>
        </p:txBody>
      </p:sp>
      <p:sp>
        <p:nvSpPr>
          <p:cNvPr id="16" name="Slide Number Placeholder 15">
            <a:extLst>
              <a:ext uri="{FF2B5EF4-FFF2-40B4-BE49-F238E27FC236}">
                <a16:creationId xmlns:a16="http://schemas.microsoft.com/office/drawing/2014/main" id="{A4085CF9-14FE-E392-B669-C33FE09DFCD2}"/>
              </a:ext>
            </a:extLst>
          </p:cNvPr>
          <p:cNvSpPr>
            <a:spLocks noGrp="1"/>
          </p:cNvSpPr>
          <p:nvPr>
            <p:ph type="sldNum" sz="quarter" idx="12"/>
          </p:nvPr>
        </p:nvSpPr>
        <p:spPr>
          <a:xfrm>
            <a:off x="11755058" y="6385329"/>
            <a:ext cx="365760" cy="365760"/>
          </a:xfrm>
        </p:spPr>
        <p:txBody>
          <a:bodyPr/>
          <a:lstStyle/>
          <a:p>
            <a:fld id="{6586042B-6341-4E38-A80C-926D3BB8AAC9}" type="slidenum">
              <a:rPr lang="en-US" smtClean="0"/>
              <a:t>11</a:t>
            </a:fld>
            <a:endParaRPr lang="en-US"/>
          </a:p>
        </p:txBody>
      </p:sp>
    </p:spTree>
    <p:extLst>
      <p:ext uri="{BB962C8B-B14F-4D97-AF65-F5344CB8AC3E}">
        <p14:creationId xmlns:p14="http://schemas.microsoft.com/office/powerpoint/2010/main" val="949277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4;p26">
            <a:extLst>
              <a:ext uri="{FF2B5EF4-FFF2-40B4-BE49-F238E27FC236}">
                <a16:creationId xmlns:a16="http://schemas.microsoft.com/office/drawing/2014/main" id="{656A3229-1445-CB85-7FFA-C2784448DA93}"/>
              </a:ext>
            </a:extLst>
          </p:cNvPr>
          <p:cNvSpPr txBox="1">
            <a:spLocks noGrp="1"/>
          </p:cNvSpPr>
          <p:nvPr>
            <p:ph type="title"/>
          </p:nvPr>
        </p:nvSpPr>
        <p:spPr>
          <a:xfrm>
            <a:off x="1962195" y="171316"/>
            <a:ext cx="7729728" cy="118872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CA" sz="2500" dirty="0"/>
              <a:t>Format the data according to the designated data types</a:t>
            </a:r>
            <a:endParaRPr sz="2500" dirty="0"/>
          </a:p>
        </p:txBody>
      </p:sp>
      <p:sp>
        <p:nvSpPr>
          <p:cNvPr id="4" name="Google Shape;169;p26">
            <a:extLst>
              <a:ext uri="{FF2B5EF4-FFF2-40B4-BE49-F238E27FC236}">
                <a16:creationId xmlns:a16="http://schemas.microsoft.com/office/drawing/2014/main" id="{0BDC9DCB-7442-2AA9-DFC8-87BEB3C3FB10}"/>
              </a:ext>
            </a:extLst>
          </p:cNvPr>
          <p:cNvSpPr txBox="1"/>
          <p:nvPr/>
        </p:nvSpPr>
        <p:spPr>
          <a:xfrm>
            <a:off x="150687" y="1671307"/>
            <a:ext cx="6865800" cy="461700"/>
          </a:xfrm>
          <a:prstGeom prst="rect">
            <a:avLst/>
          </a:prstGeom>
          <a:noFill/>
          <a:ln>
            <a:noFill/>
          </a:ln>
        </p:spPr>
        <p:txBody>
          <a:bodyPr spcFirstLastPara="1" wrap="square" lIns="91425" tIns="91425" rIns="91425" bIns="91425" anchor="t" anchorCtr="0">
            <a:spAutoFit/>
          </a:bodyPr>
          <a:lstStyle/>
          <a:p>
            <a:pPr marL="342900" lvl="0" indent="-342900" algn="just" rtl="0">
              <a:spcBef>
                <a:spcPts val="0"/>
              </a:spcBef>
              <a:spcAft>
                <a:spcPts val="0"/>
              </a:spcAft>
              <a:buFont typeface="+mj-lt"/>
              <a:buAutoNum type="alphaLcParenR"/>
            </a:pPr>
            <a:r>
              <a:rPr lang="en-CA" sz="1800" b="1" dirty="0">
                <a:latin typeface="Times New Roman" panose="02020603050405020304" pitchFamily="18" charset="0"/>
                <a:ea typeface="Roboto"/>
                <a:cs typeface="Times New Roman" panose="02020603050405020304" pitchFamily="18" charset="0"/>
                <a:sym typeface="Roboto"/>
              </a:rPr>
              <a:t>Ensure the floating-point data is represented as double.</a:t>
            </a:r>
            <a:endParaRPr sz="1800" dirty="0">
              <a:latin typeface="Times New Roman" panose="02020603050405020304" pitchFamily="18" charset="0"/>
              <a:ea typeface="Roboto"/>
              <a:cs typeface="Times New Roman" panose="02020603050405020304" pitchFamily="18" charset="0"/>
              <a:sym typeface="Roboto"/>
            </a:endParaRPr>
          </a:p>
        </p:txBody>
      </p:sp>
      <p:sp>
        <p:nvSpPr>
          <p:cNvPr id="6" name="TextBox 5">
            <a:extLst>
              <a:ext uri="{FF2B5EF4-FFF2-40B4-BE49-F238E27FC236}">
                <a16:creationId xmlns:a16="http://schemas.microsoft.com/office/drawing/2014/main" id="{D2C09A2C-B1F0-EE7F-F8D5-9EC49832BE29}"/>
              </a:ext>
            </a:extLst>
          </p:cNvPr>
          <p:cNvSpPr txBox="1"/>
          <p:nvPr/>
        </p:nvSpPr>
        <p:spPr>
          <a:xfrm>
            <a:off x="675122" y="2259612"/>
            <a:ext cx="6098240" cy="369332"/>
          </a:xfrm>
          <a:prstGeom prst="rect">
            <a:avLst/>
          </a:prstGeom>
          <a:noFill/>
        </p:spPr>
        <p:txBody>
          <a:bodyPr wrap="square">
            <a:spAutoFit/>
          </a:bodyPr>
          <a:lstStyle/>
          <a:p>
            <a:pPr marL="0" lvl="0" indent="0" algn="just" rtl="0">
              <a:spcBef>
                <a:spcPts val="0"/>
              </a:spcBef>
              <a:spcAft>
                <a:spcPts val="0"/>
              </a:spcAft>
              <a:buNone/>
            </a:pPr>
            <a:r>
              <a:rPr lang="en-CA" dirty="0">
                <a:latin typeface="Times New Roman" panose="02020603050405020304" pitchFamily="18" charset="0"/>
                <a:ea typeface="Roboto"/>
                <a:cs typeface="Times New Roman" panose="02020603050405020304" pitchFamily="18" charset="0"/>
                <a:sym typeface="Roboto"/>
              </a:rPr>
              <a:t>Validating floating point data as double in salary</a:t>
            </a:r>
          </a:p>
        </p:txBody>
      </p:sp>
      <p:sp>
        <p:nvSpPr>
          <p:cNvPr id="7" name="Google Shape;166;p26">
            <a:extLst>
              <a:ext uri="{FF2B5EF4-FFF2-40B4-BE49-F238E27FC236}">
                <a16:creationId xmlns:a16="http://schemas.microsoft.com/office/drawing/2014/main" id="{CAA94379-E120-4C64-C483-1C6F4480ADAD}"/>
              </a:ext>
            </a:extLst>
          </p:cNvPr>
          <p:cNvSpPr/>
          <p:nvPr/>
        </p:nvSpPr>
        <p:spPr>
          <a:xfrm>
            <a:off x="2359059" y="3286766"/>
            <a:ext cx="6936000" cy="602700"/>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CA" b="1" dirty="0">
                <a:solidFill>
                  <a:srgbClr val="B7B7B7"/>
                </a:solidFill>
              </a:rPr>
              <a:t>select </a:t>
            </a:r>
            <a:r>
              <a:rPr lang="en-CA" b="1" dirty="0">
                <a:solidFill>
                  <a:srgbClr val="00FF00"/>
                </a:solidFill>
              </a:rPr>
              <a:t>count</a:t>
            </a:r>
            <a:r>
              <a:rPr lang="en-CA" b="1" dirty="0">
                <a:solidFill>
                  <a:srgbClr val="B7B7B7"/>
                </a:solidFill>
              </a:rPr>
              <a:t>(*) from </a:t>
            </a:r>
            <a:r>
              <a:rPr lang="en-CA" b="1" dirty="0" err="1">
                <a:solidFill>
                  <a:schemeClr val="lt1"/>
                </a:solidFill>
              </a:rPr>
              <a:t>employees_json</a:t>
            </a:r>
            <a:r>
              <a:rPr lang="en-CA" b="1" dirty="0">
                <a:solidFill>
                  <a:srgbClr val="B7B7B7"/>
                </a:solidFill>
              </a:rPr>
              <a:t> where </a:t>
            </a:r>
            <a:r>
              <a:rPr lang="en-CA" b="1" dirty="0">
                <a:solidFill>
                  <a:srgbClr val="00FF00"/>
                </a:solidFill>
              </a:rPr>
              <a:t>cast</a:t>
            </a:r>
            <a:r>
              <a:rPr lang="en-CA" b="1" dirty="0">
                <a:solidFill>
                  <a:srgbClr val="B7B7B7"/>
                </a:solidFill>
              </a:rPr>
              <a:t>(</a:t>
            </a:r>
            <a:r>
              <a:rPr lang="en-CA" b="1" dirty="0">
                <a:solidFill>
                  <a:schemeClr val="lt1"/>
                </a:solidFill>
              </a:rPr>
              <a:t>salary</a:t>
            </a:r>
            <a:r>
              <a:rPr lang="en-CA" b="1" dirty="0">
                <a:solidFill>
                  <a:srgbClr val="B7B7B7"/>
                </a:solidFill>
              </a:rPr>
              <a:t> as unsigned) &lt;&gt; </a:t>
            </a:r>
            <a:r>
              <a:rPr lang="en-CA" b="1" dirty="0">
                <a:solidFill>
                  <a:schemeClr val="lt1"/>
                </a:solidFill>
              </a:rPr>
              <a:t>salary</a:t>
            </a:r>
            <a:r>
              <a:rPr lang="en-CA" b="1" dirty="0">
                <a:solidFill>
                  <a:srgbClr val="B7B7B7"/>
                </a:solidFill>
              </a:rPr>
              <a:t>;</a:t>
            </a:r>
            <a:endParaRPr b="1" dirty="0">
              <a:solidFill>
                <a:srgbClr val="B7B7B7"/>
              </a:solidFill>
            </a:endParaRPr>
          </a:p>
        </p:txBody>
      </p:sp>
      <p:sp>
        <p:nvSpPr>
          <p:cNvPr id="9" name="TextBox 8">
            <a:extLst>
              <a:ext uri="{FF2B5EF4-FFF2-40B4-BE49-F238E27FC236}">
                <a16:creationId xmlns:a16="http://schemas.microsoft.com/office/drawing/2014/main" id="{B3F4EC3E-F9EA-D608-76FA-B4825CCCAA79}"/>
              </a:ext>
            </a:extLst>
          </p:cNvPr>
          <p:cNvSpPr txBox="1"/>
          <p:nvPr/>
        </p:nvSpPr>
        <p:spPr>
          <a:xfrm>
            <a:off x="150686" y="4135983"/>
            <a:ext cx="12041313" cy="369332"/>
          </a:xfrm>
          <a:prstGeom prst="rect">
            <a:avLst/>
          </a:prstGeom>
          <a:noFill/>
        </p:spPr>
        <p:txBody>
          <a:bodyPr wrap="square">
            <a:spAutoFit/>
          </a:bodyPr>
          <a:lstStyle/>
          <a:p>
            <a:pPr marL="0" lvl="0" indent="0" algn="just" rtl="0">
              <a:spcBef>
                <a:spcPts val="0"/>
              </a:spcBef>
              <a:spcAft>
                <a:spcPts val="0"/>
              </a:spcAft>
              <a:buNone/>
            </a:pPr>
            <a:r>
              <a:rPr lang="en-CA" dirty="0">
                <a:latin typeface="Times New Roman" panose="02020603050405020304" pitchFamily="18" charset="0"/>
                <a:ea typeface="Roboto"/>
                <a:cs typeface="Times New Roman" panose="02020603050405020304" pitchFamily="18" charset="0"/>
                <a:sym typeface="Roboto"/>
              </a:rPr>
              <a:t>Those salaries don't have any floating point value and is already treated as a double column. It doesn’t have to be fixed. </a:t>
            </a:r>
          </a:p>
        </p:txBody>
      </p:sp>
      <p:sp>
        <p:nvSpPr>
          <p:cNvPr id="11" name="Slide Number Placeholder 10">
            <a:extLst>
              <a:ext uri="{FF2B5EF4-FFF2-40B4-BE49-F238E27FC236}">
                <a16:creationId xmlns:a16="http://schemas.microsoft.com/office/drawing/2014/main" id="{FE9086A8-FFE9-E029-6919-1CB9FD896895}"/>
              </a:ext>
            </a:extLst>
          </p:cNvPr>
          <p:cNvSpPr>
            <a:spLocks noGrp="1"/>
          </p:cNvSpPr>
          <p:nvPr>
            <p:ph type="sldNum" sz="quarter" idx="12"/>
          </p:nvPr>
        </p:nvSpPr>
        <p:spPr>
          <a:xfrm>
            <a:off x="11741902" y="6423660"/>
            <a:ext cx="365760" cy="365760"/>
          </a:xfrm>
        </p:spPr>
        <p:txBody>
          <a:bodyPr/>
          <a:lstStyle/>
          <a:p>
            <a:fld id="{6586042B-6341-4E38-A80C-926D3BB8AAC9}" type="slidenum">
              <a:rPr lang="en-US" smtClean="0"/>
              <a:t>12</a:t>
            </a:fld>
            <a:endParaRPr lang="en-US"/>
          </a:p>
        </p:txBody>
      </p:sp>
      <p:sp>
        <p:nvSpPr>
          <p:cNvPr id="2" name="Google Shape;166;p26">
            <a:extLst>
              <a:ext uri="{FF2B5EF4-FFF2-40B4-BE49-F238E27FC236}">
                <a16:creationId xmlns:a16="http://schemas.microsoft.com/office/drawing/2014/main" id="{EDCD9C4E-E75B-2676-FA9D-3E19E2DD56F0}"/>
              </a:ext>
            </a:extLst>
          </p:cNvPr>
          <p:cNvSpPr/>
          <p:nvPr/>
        </p:nvSpPr>
        <p:spPr>
          <a:xfrm>
            <a:off x="5239419" y="2790829"/>
            <a:ext cx="1069941" cy="369332"/>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sz="1600" b="1" dirty="0">
                <a:solidFill>
                  <a:srgbClr val="B7B7B7"/>
                </a:solidFill>
              </a:rPr>
              <a:t>CODE:</a:t>
            </a:r>
            <a:endParaRPr sz="1600" b="1" dirty="0">
              <a:solidFill>
                <a:srgbClr val="B7B7B7"/>
              </a:solidFill>
            </a:endParaRPr>
          </a:p>
        </p:txBody>
      </p:sp>
    </p:spTree>
    <p:extLst>
      <p:ext uri="{BB962C8B-B14F-4D97-AF65-F5344CB8AC3E}">
        <p14:creationId xmlns:p14="http://schemas.microsoft.com/office/powerpoint/2010/main" val="4137757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131000" y="212300"/>
            <a:ext cx="11768800" cy="803600"/>
          </a:xfrm>
          <a:prstGeom prst="rect">
            <a:avLst/>
          </a:prstGeom>
        </p:spPr>
        <p:txBody>
          <a:bodyPr spcFirstLastPara="1" vert="horz" wrap="square" lIns="121900" tIns="121900" rIns="121900" bIns="121900" rtlCol="0" anchor="ctr" anchorCtr="0">
            <a:noAutofit/>
          </a:bodyPr>
          <a:lstStyle/>
          <a:p>
            <a:pPr>
              <a:spcBef>
                <a:spcPts val="0"/>
              </a:spcBef>
            </a:pPr>
            <a:r>
              <a:rPr lang="en-CA" sz="2500" dirty="0"/>
              <a:t>Format the data according to the designated data types</a:t>
            </a:r>
            <a:endParaRPr sz="2500" dirty="0"/>
          </a:p>
        </p:txBody>
      </p:sp>
      <p:sp>
        <p:nvSpPr>
          <p:cNvPr id="176" name="Google Shape;176;p27"/>
          <p:cNvSpPr txBox="1"/>
          <p:nvPr/>
        </p:nvSpPr>
        <p:spPr>
          <a:xfrm>
            <a:off x="69921" y="1040063"/>
            <a:ext cx="12026400" cy="523180"/>
          </a:xfrm>
          <a:prstGeom prst="rect">
            <a:avLst/>
          </a:prstGeom>
          <a:noFill/>
          <a:ln>
            <a:noFill/>
          </a:ln>
        </p:spPr>
        <p:txBody>
          <a:bodyPr spcFirstLastPara="1" wrap="square" lIns="121900" tIns="121900" rIns="121900" bIns="121900" anchor="t" anchorCtr="0">
            <a:spAutoFit/>
          </a:bodyPr>
          <a:lstStyle/>
          <a:p>
            <a:pPr marL="457200" indent="-457200" algn="just">
              <a:buSzPct val="100000"/>
              <a:buFont typeface="+mj-lt"/>
              <a:buAutoNum type="alphaLcParenR" startAt="2"/>
            </a:pPr>
            <a:r>
              <a:rPr lang="en-CA" b="1" dirty="0">
                <a:latin typeface="Times New Roman" panose="02020603050405020304" pitchFamily="18" charset="0"/>
                <a:ea typeface="Roboto"/>
                <a:cs typeface="Times New Roman" panose="02020603050405020304" pitchFamily="18" charset="0"/>
                <a:sym typeface="Roboto"/>
              </a:rPr>
              <a:t>Ensure that the phone numbers are all recorded in the format: ‘+000-000-000-0000’</a:t>
            </a:r>
            <a:endParaRPr b="1" dirty="0">
              <a:latin typeface="Times New Roman" panose="02020603050405020304" pitchFamily="18" charset="0"/>
              <a:ea typeface="Roboto"/>
              <a:cs typeface="Times New Roman" panose="02020603050405020304" pitchFamily="18" charset="0"/>
              <a:sym typeface="Roboto"/>
            </a:endParaRPr>
          </a:p>
        </p:txBody>
      </p:sp>
      <p:sp>
        <p:nvSpPr>
          <p:cNvPr id="177" name="Google Shape;177;p27"/>
          <p:cNvSpPr/>
          <p:nvPr/>
        </p:nvSpPr>
        <p:spPr>
          <a:xfrm>
            <a:off x="3315880" y="1987386"/>
            <a:ext cx="7103720" cy="340243"/>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CA" sz="1600" b="1" dirty="0">
                <a:solidFill>
                  <a:srgbClr val="B7B7B7"/>
                </a:solidFill>
              </a:rPr>
              <a:t>alter table </a:t>
            </a:r>
            <a:r>
              <a:rPr lang="en-CA" sz="1600" b="1" dirty="0" err="1">
                <a:solidFill>
                  <a:schemeClr val="lt1"/>
                </a:solidFill>
              </a:rPr>
              <a:t>employees_json</a:t>
            </a:r>
            <a:r>
              <a:rPr lang="en-CA" sz="1600" b="1" dirty="0">
                <a:solidFill>
                  <a:srgbClr val="B7B7B7"/>
                </a:solidFill>
              </a:rPr>
              <a:t> add column </a:t>
            </a:r>
            <a:r>
              <a:rPr lang="en-CA" sz="1600" b="1" dirty="0" err="1">
                <a:solidFill>
                  <a:schemeClr val="lt1"/>
                </a:solidFill>
              </a:rPr>
              <a:t>phone_number_fix</a:t>
            </a:r>
            <a:r>
              <a:rPr lang="en-CA" sz="1600" b="1" dirty="0">
                <a:solidFill>
                  <a:schemeClr val="lt1"/>
                </a:solidFill>
              </a:rPr>
              <a:t> </a:t>
            </a:r>
            <a:r>
              <a:rPr lang="en-CA" sz="1600" b="1" dirty="0">
                <a:solidFill>
                  <a:srgbClr val="B7B7B7"/>
                </a:solidFill>
              </a:rPr>
              <a:t>varchar(</a:t>
            </a:r>
            <a:r>
              <a:rPr lang="en-CA" sz="1600" b="1" dirty="0">
                <a:solidFill>
                  <a:srgbClr val="E18800"/>
                </a:solidFill>
              </a:rPr>
              <a:t>20</a:t>
            </a:r>
            <a:r>
              <a:rPr lang="en-CA" sz="1600" b="1" dirty="0">
                <a:solidFill>
                  <a:srgbClr val="B7B7B7"/>
                </a:solidFill>
              </a:rPr>
              <a:t>);</a:t>
            </a:r>
            <a:endParaRPr sz="1600" b="1" dirty="0">
              <a:solidFill>
                <a:srgbClr val="B7B7B7"/>
              </a:solidFill>
            </a:endParaRPr>
          </a:p>
        </p:txBody>
      </p:sp>
      <p:sp>
        <p:nvSpPr>
          <p:cNvPr id="178" name="Google Shape;178;p27"/>
          <p:cNvSpPr/>
          <p:nvPr/>
        </p:nvSpPr>
        <p:spPr>
          <a:xfrm>
            <a:off x="3315880" y="3005260"/>
            <a:ext cx="7103720" cy="920729"/>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CA" sz="1600" b="1" dirty="0">
                <a:solidFill>
                  <a:srgbClr val="B7B7B7"/>
                </a:solidFill>
              </a:rPr>
              <a:t>alter table </a:t>
            </a:r>
            <a:r>
              <a:rPr lang="en-CA" sz="1600" b="1" dirty="0" err="1">
                <a:solidFill>
                  <a:schemeClr val="lt1"/>
                </a:solidFill>
              </a:rPr>
              <a:t>hr.locations</a:t>
            </a:r>
            <a:r>
              <a:rPr lang="en-CA" sz="1600" b="1" dirty="0">
                <a:solidFill>
                  <a:srgbClr val="B7B7B7"/>
                </a:solidFill>
              </a:rPr>
              <a:t> add column </a:t>
            </a:r>
            <a:r>
              <a:rPr lang="en-CA" sz="1600" b="1" dirty="0" err="1">
                <a:solidFill>
                  <a:schemeClr val="lt1"/>
                </a:solidFill>
              </a:rPr>
              <a:t>department_id</a:t>
            </a:r>
            <a:r>
              <a:rPr lang="en-CA" sz="1600" b="1" dirty="0">
                <a:solidFill>
                  <a:srgbClr val="B7B7B7"/>
                </a:solidFill>
              </a:rPr>
              <a:t> int;</a:t>
            </a:r>
            <a:endParaRPr sz="1600" b="1" dirty="0">
              <a:solidFill>
                <a:srgbClr val="B7B7B7"/>
              </a:solidFill>
            </a:endParaRPr>
          </a:p>
          <a:p>
            <a:r>
              <a:rPr lang="en-CA" sz="1600" b="1" dirty="0">
                <a:solidFill>
                  <a:srgbClr val="B7B7B7"/>
                </a:solidFill>
              </a:rPr>
              <a:t>set </a:t>
            </a:r>
            <a:r>
              <a:rPr lang="en-CA" sz="1600" b="1" dirty="0">
                <a:solidFill>
                  <a:schemeClr val="lt1"/>
                </a:solidFill>
              </a:rPr>
              <a:t>@</a:t>
            </a:r>
            <a:r>
              <a:rPr lang="en-CA" sz="1600" b="1" dirty="0" err="1">
                <a:solidFill>
                  <a:schemeClr val="lt1"/>
                </a:solidFill>
              </a:rPr>
              <a:t>rownum</a:t>
            </a:r>
            <a:r>
              <a:rPr lang="en-CA" sz="1600" b="1" dirty="0">
                <a:solidFill>
                  <a:schemeClr val="lt1"/>
                </a:solidFill>
              </a:rPr>
              <a:t>=</a:t>
            </a:r>
            <a:r>
              <a:rPr lang="en-CA" sz="1600" b="1" dirty="0">
                <a:solidFill>
                  <a:srgbClr val="E18800"/>
                </a:solidFill>
              </a:rPr>
              <a:t>0</a:t>
            </a:r>
            <a:r>
              <a:rPr lang="en-CA" sz="1600" b="1" dirty="0">
                <a:solidFill>
                  <a:srgbClr val="B7B7B7"/>
                </a:solidFill>
              </a:rPr>
              <a:t>;</a:t>
            </a:r>
            <a:endParaRPr sz="1600" b="1" dirty="0">
              <a:solidFill>
                <a:srgbClr val="B7B7B7"/>
              </a:solidFill>
            </a:endParaRPr>
          </a:p>
          <a:p>
            <a:r>
              <a:rPr lang="en-CA" sz="1600" b="1" dirty="0">
                <a:solidFill>
                  <a:srgbClr val="B7B7B7"/>
                </a:solidFill>
              </a:rPr>
              <a:t>update </a:t>
            </a:r>
            <a:r>
              <a:rPr lang="en-CA" sz="1600" b="1" dirty="0" err="1">
                <a:solidFill>
                  <a:schemeClr val="lt1"/>
                </a:solidFill>
              </a:rPr>
              <a:t>hr.locations</a:t>
            </a:r>
            <a:r>
              <a:rPr lang="en-CA" sz="1600" b="1" dirty="0">
                <a:solidFill>
                  <a:srgbClr val="B7B7B7"/>
                </a:solidFill>
              </a:rPr>
              <a:t> set </a:t>
            </a:r>
            <a:r>
              <a:rPr lang="en-CA" sz="1600" b="1" dirty="0" err="1">
                <a:solidFill>
                  <a:schemeClr val="lt1"/>
                </a:solidFill>
              </a:rPr>
              <a:t>department_id</a:t>
            </a:r>
            <a:r>
              <a:rPr lang="en-CA" sz="1600" b="1" dirty="0">
                <a:solidFill>
                  <a:schemeClr val="lt1"/>
                </a:solidFill>
              </a:rPr>
              <a:t> = (@</a:t>
            </a:r>
            <a:r>
              <a:rPr lang="en-CA" sz="1600" b="1" dirty="0" err="1">
                <a:solidFill>
                  <a:schemeClr val="lt1"/>
                </a:solidFill>
              </a:rPr>
              <a:t>rownum</a:t>
            </a:r>
            <a:r>
              <a:rPr lang="en-CA" sz="1600" b="1" dirty="0">
                <a:solidFill>
                  <a:schemeClr val="lt1"/>
                </a:solidFill>
              </a:rPr>
              <a:t>:=</a:t>
            </a:r>
            <a:r>
              <a:rPr lang="en-CA" sz="1600" b="1" dirty="0">
                <a:solidFill>
                  <a:srgbClr val="E18800"/>
                </a:solidFill>
              </a:rPr>
              <a:t>1</a:t>
            </a:r>
            <a:r>
              <a:rPr lang="en-CA" sz="1600" b="1" dirty="0">
                <a:solidFill>
                  <a:srgbClr val="B7B7B7"/>
                </a:solidFill>
              </a:rPr>
              <a:t> </a:t>
            </a:r>
            <a:r>
              <a:rPr lang="en-CA" sz="1600" b="1" dirty="0">
                <a:solidFill>
                  <a:schemeClr val="lt1"/>
                </a:solidFill>
              </a:rPr>
              <a:t>+ @</a:t>
            </a:r>
            <a:r>
              <a:rPr lang="en-CA" sz="1600" b="1" dirty="0" err="1">
                <a:solidFill>
                  <a:schemeClr val="lt1"/>
                </a:solidFill>
              </a:rPr>
              <a:t>rownum</a:t>
            </a:r>
            <a:r>
              <a:rPr lang="en-CA" sz="1600" b="1" dirty="0">
                <a:solidFill>
                  <a:schemeClr val="lt1"/>
                </a:solidFill>
              </a:rPr>
              <a:t>);</a:t>
            </a:r>
            <a:endParaRPr sz="1600" b="1" dirty="0">
              <a:solidFill>
                <a:schemeClr val="lt1"/>
              </a:solidFill>
            </a:endParaRPr>
          </a:p>
        </p:txBody>
      </p:sp>
      <p:sp>
        <p:nvSpPr>
          <p:cNvPr id="179" name="Google Shape;179;p27"/>
          <p:cNvSpPr txBox="1"/>
          <p:nvPr/>
        </p:nvSpPr>
        <p:spPr>
          <a:xfrm>
            <a:off x="1405933" y="1441666"/>
            <a:ext cx="8623200" cy="523180"/>
          </a:xfrm>
          <a:prstGeom prst="rect">
            <a:avLst/>
          </a:prstGeom>
          <a:noFill/>
          <a:ln>
            <a:noFill/>
          </a:ln>
        </p:spPr>
        <p:txBody>
          <a:bodyPr spcFirstLastPara="1" wrap="square" lIns="121900" tIns="121900" rIns="121900" bIns="121900" anchor="t" anchorCtr="0">
            <a:spAutoFit/>
          </a:bodyPr>
          <a:lstStyle/>
          <a:p>
            <a:pPr algn="just"/>
            <a:r>
              <a:rPr lang="en-CA" dirty="0">
                <a:latin typeface="Times New Roman" panose="02020603050405020304" pitchFamily="18" charset="0"/>
                <a:cs typeface="Times New Roman" panose="02020603050405020304" pitchFamily="18" charset="0"/>
              </a:rPr>
              <a:t>Step 1. Added new column to store the phone number with the correct format.</a:t>
            </a:r>
            <a:endParaRPr dirty="0">
              <a:latin typeface="Times New Roman" panose="02020603050405020304" pitchFamily="18" charset="0"/>
              <a:cs typeface="Times New Roman" panose="02020603050405020304" pitchFamily="18" charset="0"/>
            </a:endParaRPr>
          </a:p>
        </p:txBody>
      </p:sp>
      <p:sp>
        <p:nvSpPr>
          <p:cNvPr id="180" name="Google Shape;180;p27"/>
          <p:cNvSpPr txBox="1"/>
          <p:nvPr/>
        </p:nvSpPr>
        <p:spPr>
          <a:xfrm>
            <a:off x="1398361" y="2274978"/>
            <a:ext cx="9360561" cy="800179"/>
          </a:xfrm>
          <a:prstGeom prst="rect">
            <a:avLst/>
          </a:prstGeom>
          <a:noFill/>
          <a:ln>
            <a:noFill/>
          </a:ln>
        </p:spPr>
        <p:txBody>
          <a:bodyPr spcFirstLastPara="1" wrap="square" lIns="121900" tIns="121900" rIns="121900" bIns="121900" anchor="t" anchorCtr="0">
            <a:spAutoFit/>
          </a:bodyPr>
          <a:lstStyle/>
          <a:p>
            <a:pPr algn="just"/>
            <a:r>
              <a:rPr lang="en-CA" dirty="0">
                <a:latin typeface="Times New Roman" panose="02020603050405020304" pitchFamily="18" charset="0"/>
                <a:cs typeface="Times New Roman" panose="02020603050405020304" pitchFamily="18" charset="0"/>
              </a:rPr>
              <a:t>Step 2. </a:t>
            </a:r>
            <a:r>
              <a:rPr lang="en-CA" dirty="0" err="1">
                <a:latin typeface="Times New Roman" panose="02020603050405020304" pitchFamily="18" charset="0"/>
                <a:cs typeface="Times New Roman" panose="02020603050405020304" pitchFamily="18" charset="0"/>
              </a:rPr>
              <a:t>Department_id</a:t>
            </a:r>
            <a:r>
              <a:rPr lang="en-CA" dirty="0">
                <a:latin typeface="Times New Roman" panose="02020603050405020304" pitchFamily="18" charset="0"/>
                <a:cs typeface="Times New Roman" panose="02020603050405020304" pitchFamily="18" charset="0"/>
              </a:rPr>
              <a:t> in </a:t>
            </a:r>
            <a:r>
              <a:rPr lang="en-CA" dirty="0" err="1">
                <a:latin typeface="Times New Roman" panose="02020603050405020304" pitchFamily="18" charset="0"/>
                <a:cs typeface="Times New Roman" panose="02020603050405020304" pitchFamily="18" charset="0"/>
              </a:rPr>
              <a:t>employees_json</a:t>
            </a:r>
            <a:r>
              <a:rPr lang="en-CA" dirty="0">
                <a:latin typeface="Times New Roman" panose="02020603050405020304" pitchFamily="18" charset="0"/>
                <a:cs typeface="Times New Roman" panose="02020603050405020304" pitchFamily="18" charset="0"/>
              </a:rPr>
              <a:t> should match with the </a:t>
            </a:r>
            <a:r>
              <a:rPr lang="en-CA" dirty="0" err="1">
                <a:latin typeface="Times New Roman" panose="02020603050405020304" pitchFamily="18" charset="0"/>
                <a:cs typeface="Times New Roman" panose="02020603050405020304" pitchFamily="18" charset="0"/>
              </a:rPr>
              <a:t>location_id</a:t>
            </a:r>
            <a:r>
              <a:rPr lang="en-CA" dirty="0">
                <a:latin typeface="Times New Roman" panose="02020603050405020304" pitchFamily="18" charset="0"/>
                <a:cs typeface="Times New Roman" panose="02020603050405020304" pitchFamily="18" charset="0"/>
              </a:rPr>
              <a:t>. Updated </a:t>
            </a:r>
            <a:endParaRPr dirty="0">
              <a:latin typeface="Times New Roman" panose="02020603050405020304" pitchFamily="18" charset="0"/>
              <a:cs typeface="Times New Roman" panose="02020603050405020304" pitchFamily="18" charset="0"/>
            </a:endParaRPr>
          </a:p>
          <a:p>
            <a:pPr indent="609585" algn="just"/>
            <a:r>
              <a:rPr lang="en-CA" dirty="0">
                <a:latin typeface="Times New Roman" panose="02020603050405020304" pitchFamily="18" charset="0"/>
                <a:cs typeface="Times New Roman" panose="02020603050405020304" pitchFamily="18" charset="0"/>
              </a:rPr>
              <a:t>   </a:t>
            </a:r>
            <a:r>
              <a:rPr lang="en-CA" dirty="0" err="1">
                <a:latin typeface="Times New Roman" panose="02020603050405020304" pitchFamily="18" charset="0"/>
                <a:cs typeface="Times New Roman" panose="02020603050405020304" pitchFamily="18" charset="0"/>
              </a:rPr>
              <a:t>department_id</a:t>
            </a:r>
            <a:r>
              <a:rPr lang="en-CA" dirty="0">
                <a:latin typeface="Times New Roman" panose="02020603050405020304" pitchFamily="18" charset="0"/>
                <a:cs typeface="Times New Roman" panose="02020603050405020304" pitchFamily="18" charset="0"/>
              </a:rPr>
              <a:t> according to the number of row.</a:t>
            </a:r>
            <a:endParaRPr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B0F235E-665E-08D9-CE72-F2DDFF7343E3}"/>
              </a:ext>
            </a:extLst>
          </p:cNvPr>
          <p:cNvSpPr txBox="1"/>
          <p:nvPr/>
        </p:nvSpPr>
        <p:spPr>
          <a:xfrm>
            <a:off x="1516156" y="4023375"/>
            <a:ext cx="9806267" cy="646331"/>
          </a:xfrm>
          <a:prstGeom prst="rect">
            <a:avLst/>
          </a:prstGeom>
          <a:noFill/>
        </p:spPr>
        <p:txBody>
          <a:bodyPr wrap="square">
            <a:spAutoFit/>
          </a:bodyPr>
          <a:lstStyle/>
          <a:p>
            <a:pPr marL="0" lvl="0" indent="0" algn="just" rtl="0">
              <a:spcBef>
                <a:spcPts val="0"/>
              </a:spcBef>
              <a:spcAft>
                <a:spcPts val="0"/>
              </a:spcAft>
              <a:buNone/>
            </a:pPr>
            <a:r>
              <a:rPr lang="en-CA" dirty="0">
                <a:latin typeface="Times New Roman" panose="02020603050405020304" pitchFamily="18" charset="0"/>
                <a:cs typeface="Times New Roman" panose="02020603050405020304" pitchFamily="18" charset="0"/>
              </a:rPr>
              <a:t>Step 3.  Updated </a:t>
            </a:r>
            <a:r>
              <a:rPr lang="en-CA" dirty="0" err="1">
                <a:latin typeface="Times New Roman" panose="02020603050405020304" pitchFamily="18" charset="0"/>
                <a:cs typeface="Times New Roman" panose="02020603050405020304" pitchFamily="18" charset="0"/>
              </a:rPr>
              <a:t>phone_number_fix</a:t>
            </a:r>
            <a:r>
              <a:rPr lang="en-CA" dirty="0">
                <a:latin typeface="Times New Roman" panose="02020603050405020304" pitchFamily="18" charset="0"/>
                <a:cs typeface="Times New Roman" panose="02020603050405020304" pitchFamily="18" charset="0"/>
              </a:rPr>
              <a:t> column. Joined ‘</a:t>
            </a:r>
            <a:r>
              <a:rPr lang="en-CA" dirty="0" err="1">
                <a:latin typeface="Times New Roman" panose="02020603050405020304" pitchFamily="18" charset="0"/>
                <a:cs typeface="Times New Roman" panose="02020603050405020304" pitchFamily="18" charset="0"/>
              </a:rPr>
              <a:t>employees_json</a:t>
            </a:r>
            <a:r>
              <a:rPr lang="en-CA" dirty="0">
                <a:latin typeface="Times New Roman" panose="02020603050405020304" pitchFamily="18" charset="0"/>
                <a:cs typeface="Times New Roman" panose="02020603050405020304" pitchFamily="18" charset="0"/>
              </a:rPr>
              <a:t>’ table and ‘locations’ table via </a:t>
            </a:r>
          </a:p>
          <a:p>
            <a:pPr marL="457200" lvl="0" indent="0" algn="just" rtl="0">
              <a:spcBef>
                <a:spcPts val="0"/>
              </a:spcBef>
              <a:spcAft>
                <a:spcPts val="0"/>
              </a:spcAft>
              <a:buNone/>
            </a:pPr>
            <a:r>
              <a:rPr lang="en-CA" dirty="0">
                <a:latin typeface="Times New Roman" panose="02020603050405020304" pitchFamily="18" charset="0"/>
                <a:cs typeface="Times New Roman" panose="02020603050405020304" pitchFamily="18" charset="0"/>
              </a:rPr>
              <a:t>　‘</a:t>
            </a:r>
            <a:r>
              <a:rPr lang="en-CA" dirty="0" err="1">
                <a:latin typeface="Times New Roman" panose="02020603050405020304" pitchFamily="18" charset="0"/>
                <a:cs typeface="Times New Roman" panose="02020603050405020304" pitchFamily="18" charset="0"/>
              </a:rPr>
              <a:t>department_id’.Assigning</a:t>
            </a:r>
            <a:r>
              <a:rPr lang="en-CA" dirty="0">
                <a:latin typeface="Times New Roman" panose="02020603050405020304" pitchFamily="18" charset="0"/>
                <a:cs typeface="Times New Roman" panose="02020603050405020304" pitchFamily="18" charset="0"/>
              </a:rPr>
              <a:t> the respective country code using CASE Expression.</a:t>
            </a:r>
          </a:p>
        </p:txBody>
      </p:sp>
      <p:sp>
        <p:nvSpPr>
          <p:cNvPr id="4" name="Google Shape;188;p28">
            <a:extLst>
              <a:ext uri="{FF2B5EF4-FFF2-40B4-BE49-F238E27FC236}">
                <a16:creationId xmlns:a16="http://schemas.microsoft.com/office/drawing/2014/main" id="{729B5550-01E1-8516-374D-E87AF97D9289}"/>
              </a:ext>
            </a:extLst>
          </p:cNvPr>
          <p:cNvSpPr/>
          <p:nvPr/>
        </p:nvSpPr>
        <p:spPr>
          <a:xfrm>
            <a:off x="3315880" y="4804311"/>
            <a:ext cx="7103720" cy="1999901"/>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CA" sz="1600" b="1" dirty="0">
                <a:solidFill>
                  <a:srgbClr val="B7B7B7"/>
                </a:solidFill>
              </a:rPr>
              <a:t>update </a:t>
            </a:r>
            <a:r>
              <a:rPr lang="en-CA" sz="1600" b="1" dirty="0" err="1">
                <a:solidFill>
                  <a:schemeClr val="lt1"/>
                </a:solidFill>
              </a:rPr>
              <a:t>vivakhr.employees_json</a:t>
            </a:r>
            <a:r>
              <a:rPr lang="en-CA" sz="1600" b="1" dirty="0">
                <a:solidFill>
                  <a:schemeClr val="lt1"/>
                </a:solidFill>
              </a:rPr>
              <a:t> e </a:t>
            </a:r>
            <a:endParaRPr sz="1600" b="1" dirty="0">
              <a:solidFill>
                <a:schemeClr val="lt1"/>
              </a:solidFill>
            </a:endParaRPr>
          </a:p>
          <a:p>
            <a:pPr marL="0" lvl="0" indent="0" algn="l" rtl="0">
              <a:spcBef>
                <a:spcPts val="0"/>
              </a:spcBef>
              <a:spcAft>
                <a:spcPts val="0"/>
              </a:spcAft>
              <a:buNone/>
            </a:pPr>
            <a:r>
              <a:rPr lang="en-CA" sz="1600" b="1" dirty="0">
                <a:solidFill>
                  <a:srgbClr val="B7B7B7"/>
                </a:solidFill>
              </a:rPr>
              <a:t>join </a:t>
            </a:r>
            <a:r>
              <a:rPr lang="en-CA" sz="1600" b="1" dirty="0" err="1">
                <a:solidFill>
                  <a:schemeClr val="lt1"/>
                </a:solidFill>
              </a:rPr>
              <a:t>hr.locations</a:t>
            </a:r>
            <a:r>
              <a:rPr lang="en-CA" sz="1600" b="1" dirty="0">
                <a:solidFill>
                  <a:schemeClr val="lt1"/>
                </a:solidFill>
              </a:rPr>
              <a:t> l </a:t>
            </a:r>
            <a:r>
              <a:rPr lang="en-CA" sz="1600" b="1" dirty="0">
                <a:solidFill>
                  <a:srgbClr val="B7B7B7"/>
                </a:solidFill>
              </a:rPr>
              <a:t>using (</a:t>
            </a:r>
            <a:r>
              <a:rPr lang="en-CA" sz="1600" b="1" dirty="0" err="1">
                <a:solidFill>
                  <a:schemeClr val="lt1"/>
                </a:solidFill>
              </a:rPr>
              <a:t>department_id</a:t>
            </a:r>
            <a:r>
              <a:rPr lang="en-CA" sz="1600" b="1" dirty="0">
                <a:solidFill>
                  <a:srgbClr val="B7B7B7"/>
                </a:solidFill>
              </a:rPr>
              <a:t>)</a:t>
            </a:r>
            <a:endParaRPr sz="1600" b="1" dirty="0">
              <a:solidFill>
                <a:srgbClr val="B7B7B7"/>
              </a:solidFill>
            </a:endParaRPr>
          </a:p>
          <a:p>
            <a:pPr marL="0" lvl="0" indent="0" algn="l" rtl="0">
              <a:spcBef>
                <a:spcPts val="0"/>
              </a:spcBef>
              <a:spcAft>
                <a:spcPts val="0"/>
              </a:spcAft>
              <a:buNone/>
            </a:pPr>
            <a:r>
              <a:rPr lang="en-CA" sz="1600" b="1" dirty="0">
                <a:solidFill>
                  <a:srgbClr val="B7B7B7"/>
                </a:solidFill>
              </a:rPr>
              <a:t>set </a:t>
            </a:r>
            <a:r>
              <a:rPr lang="en-CA" sz="1600" b="1" dirty="0" err="1">
                <a:solidFill>
                  <a:schemeClr val="lt1"/>
                </a:solidFill>
              </a:rPr>
              <a:t>e.phone_number_fix</a:t>
            </a:r>
            <a:r>
              <a:rPr lang="en-CA" sz="1600" b="1" dirty="0">
                <a:solidFill>
                  <a:srgbClr val="B7B7B7"/>
                </a:solidFill>
              </a:rPr>
              <a:t> = </a:t>
            </a:r>
            <a:r>
              <a:rPr lang="en-CA" sz="1600" b="1" dirty="0" err="1">
                <a:solidFill>
                  <a:srgbClr val="00FF00"/>
                </a:solidFill>
              </a:rPr>
              <a:t>concat</a:t>
            </a:r>
            <a:r>
              <a:rPr lang="en-CA" sz="1600" b="1" dirty="0">
                <a:solidFill>
                  <a:srgbClr val="B7B7B7"/>
                </a:solidFill>
              </a:rPr>
              <a:t>(</a:t>
            </a:r>
            <a:endParaRPr sz="1600" b="1" dirty="0">
              <a:solidFill>
                <a:srgbClr val="B7B7B7"/>
              </a:solidFill>
            </a:endParaRPr>
          </a:p>
          <a:p>
            <a:pPr marL="0" lvl="0" indent="0" algn="l" rtl="0">
              <a:spcBef>
                <a:spcPts val="0"/>
              </a:spcBef>
              <a:spcAft>
                <a:spcPts val="0"/>
              </a:spcAft>
              <a:buNone/>
            </a:pPr>
            <a:r>
              <a:rPr lang="en-CA" sz="1600" b="1" dirty="0">
                <a:solidFill>
                  <a:srgbClr val="B7B7B7"/>
                </a:solidFill>
              </a:rPr>
              <a:t>case when </a:t>
            </a:r>
            <a:r>
              <a:rPr lang="en-CA" sz="1600" b="1" dirty="0" err="1">
                <a:solidFill>
                  <a:schemeClr val="lt1"/>
                </a:solidFill>
              </a:rPr>
              <a:t>l.country_id</a:t>
            </a:r>
            <a:r>
              <a:rPr lang="en-CA" sz="1600" b="1" dirty="0">
                <a:solidFill>
                  <a:srgbClr val="B7B7B7"/>
                </a:solidFill>
              </a:rPr>
              <a:t> in (</a:t>
            </a:r>
            <a:r>
              <a:rPr lang="en-CA" sz="1600" b="1" dirty="0">
                <a:solidFill>
                  <a:srgbClr val="E18800"/>
                </a:solidFill>
              </a:rPr>
              <a:t>'US'</a:t>
            </a:r>
            <a:r>
              <a:rPr lang="en-CA" sz="1600" b="1" dirty="0">
                <a:solidFill>
                  <a:srgbClr val="B7B7B7"/>
                </a:solidFill>
              </a:rPr>
              <a:t>,</a:t>
            </a:r>
            <a:r>
              <a:rPr lang="en-CA" sz="1600" b="1" dirty="0">
                <a:solidFill>
                  <a:srgbClr val="E18800"/>
                </a:solidFill>
              </a:rPr>
              <a:t>'CA'</a:t>
            </a:r>
            <a:r>
              <a:rPr lang="en-CA" sz="1600" b="1" dirty="0">
                <a:solidFill>
                  <a:srgbClr val="B7B7B7"/>
                </a:solidFill>
              </a:rPr>
              <a:t>) then </a:t>
            </a:r>
            <a:r>
              <a:rPr lang="en-CA" sz="1600" b="1" dirty="0">
                <a:solidFill>
                  <a:srgbClr val="E18800"/>
                </a:solidFill>
              </a:rPr>
              <a:t>'+1'</a:t>
            </a:r>
            <a:endParaRPr sz="1600" b="1" dirty="0">
              <a:solidFill>
                <a:srgbClr val="E18800"/>
              </a:solidFill>
            </a:endParaRPr>
          </a:p>
          <a:p>
            <a:pPr marL="0" lvl="0" indent="0" algn="l" rtl="0">
              <a:spcBef>
                <a:spcPts val="0"/>
              </a:spcBef>
              <a:spcAft>
                <a:spcPts val="0"/>
              </a:spcAft>
              <a:buNone/>
            </a:pPr>
            <a:r>
              <a:rPr lang="en-CA" sz="1600" b="1" dirty="0">
                <a:solidFill>
                  <a:srgbClr val="B7B7B7"/>
                </a:solidFill>
              </a:rPr>
              <a:t>when </a:t>
            </a:r>
            <a:r>
              <a:rPr lang="en-CA" sz="1600" b="1" dirty="0" err="1">
                <a:solidFill>
                  <a:srgbClr val="B7B7B7"/>
                </a:solidFill>
              </a:rPr>
              <a:t>l.country_id</a:t>
            </a:r>
            <a:r>
              <a:rPr lang="en-CA" sz="1600" b="1" dirty="0">
                <a:solidFill>
                  <a:srgbClr val="B7B7B7"/>
                </a:solidFill>
              </a:rPr>
              <a:t> = </a:t>
            </a:r>
            <a:r>
              <a:rPr lang="en-CA" sz="1600" b="1" dirty="0">
                <a:solidFill>
                  <a:srgbClr val="E18800"/>
                </a:solidFill>
              </a:rPr>
              <a:t>'UK'</a:t>
            </a:r>
            <a:r>
              <a:rPr lang="en-CA" sz="1600" b="1" dirty="0">
                <a:solidFill>
                  <a:srgbClr val="B7B7B7"/>
                </a:solidFill>
              </a:rPr>
              <a:t> then</a:t>
            </a:r>
            <a:r>
              <a:rPr lang="en-CA" sz="1600" b="1" dirty="0">
                <a:solidFill>
                  <a:srgbClr val="E18800"/>
                </a:solidFill>
              </a:rPr>
              <a:t> '+44'</a:t>
            </a:r>
            <a:r>
              <a:rPr lang="en-CA" sz="1600" b="1" dirty="0">
                <a:solidFill>
                  <a:srgbClr val="B7B7B7"/>
                </a:solidFill>
              </a:rPr>
              <a:t> </a:t>
            </a:r>
            <a:endParaRPr sz="1600" b="1" dirty="0">
              <a:solidFill>
                <a:srgbClr val="B7B7B7"/>
              </a:solidFill>
            </a:endParaRPr>
          </a:p>
          <a:p>
            <a:pPr marL="0" lvl="0" indent="0" algn="l" rtl="0">
              <a:spcBef>
                <a:spcPts val="0"/>
              </a:spcBef>
              <a:spcAft>
                <a:spcPts val="0"/>
              </a:spcAft>
              <a:buNone/>
            </a:pPr>
            <a:r>
              <a:rPr lang="en-CA" sz="1600" b="1" dirty="0">
                <a:solidFill>
                  <a:srgbClr val="B7B7B7"/>
                </a:solidFill>
              </a:rPr>
              <a:t>else </a:t>
            </a:r>
            <a:r>
              <a:rPr lang="en-CA" sz="1600" b="1" dirty="0">
                <a:solidFill>
                  <a:srgbClr val="E18800"/>
                </a:solidFill>
              </a:rPr>
              <a:t>'+45'</a:t>
            </a:r>
            <a:r>
              <a:rPr lang="en-CA" sz="1600" b="1" dirty="0">
                <a:solidFill>
                  <a:srgbClr val="B7B7B7"/>
                </a:solidFill>
              </a:rPr>
              <a:t> end, </a:t>
            </a:r>
            <a:r>
              <a:rPr lang="en-CA" sz="1600" b="1" dirty="0">
                <a:solidFill>
                  <a:srgbClr val="E18800"/>
                </a:solidFill>
              </a:rPr>
              <a:t>'-'</a:t>
            </a:r>
            <a:r>
              <a:rPr lang="en-CA" sz="1600" b="1" dirty="0">
                <a:solidFill>
                  <a:srgbClr val="B7B7B7"/>
                </a:solidFill>
              </a:rPr>
              <a:t>, replace(</a:t>
            </a:r>
            <a:r>
              <a:rPr lang="en-CA" sz="1600" b="1" dirty="0" err="1">
                <a:solidFill>
                  <a:srgbClr val="B7B7B7"/>
                </a:solidFill>
              </a:rPr>
              <a:t>e.phone_number</a:t>
            </a:r>
            <a:r>
              <a:rPr lang="en-CA" sz="1600" b="1" dirty="0">
                <a:solidFill>
                  <a:srgbClr val="B7B7B7"/>
                </a:solidFill>
              </a:rPr>
              <a:t>,</a:t>
            </a:r>
            <a:r>
              <a:rPr lang="en-CA" sz="1600" b="1" dirty="0">
                <a:solidFill>
                  <a:srgbClr val="E18800"/>
                </a:solidFill>
              </a:rPr>
              <a:t>'.'</a:t>
            </a:r>
            <a:r>
              <a:rPr lang="en-CA" sz="1600" b="1" dirty="0">
                <a:solidFill>
                  <a:srgbClr val="B7B7B7"/>
                </a:solidFill>
              </a:rPr>
              <a:t>,</a:t>
            </a:r>
            <a:r>
              <a:rPr lang="en-CA" sz="1600" b="1" dirty="0">
                <a:solidFill>
                  <a:srgbClr val="E18800"/>
                </a:solidFill>
              </a:rPr>
              <a:t>'-'</a:t>
            </a:r>
            <a:r>
              <a:rPr lang="en-CA" sz="1600" b="1" dirty="0">
                <a:solidFill>
                  <a:srgbClr val="B7B7B7"/>
                </a:solidFill>
              </a:rPr>
              <a:t>)</a:t>
            </a:r>
            <a:endParaRPr sz="1600" b="1" dirty="0">
              <a:solidFill>
                <a:srgbClr val="B7B7B7"/>
              </a:solidFill>
            </a:endParaRPr>
          </a:p>
          <a:p>
            <a:pPr marL="0" lvl="0" indent="0" algn="l" rtl="0">
              <a:spcBef>
                <a:spcPts val="0"/>
              </a:spcBef>
              <a:spcAft>
                <a:spcPts val="0"/>
              </a:spcAft>
              <a:buNone/>
            </a:pPr>
            <a:r>
              <a:rPr lang="en-CA" sz="1600" b="1" dirty="0">
                <a:solidFill>
                  <a:srgbClr val="B7B7B7"/>
                </a:solidFill>
              </a:rPr>
              <a:t>)</a:t>
            </a:r>
            <a:endParaRPr sz="1600" b="1" dirty="0">
              <a:solidFill>
                <a:srgbClr val="B7B7B7"/>
              </a:solidFill>
            </a:endParaRPr>
          </a:p>
          <a:p>
            <a:pPr marL="0" lvl="0" indent="0" algn="l" rtl="0">
              <a:spcBef>
                <a:spcPts val="0"/>
              </a:spcBef>
              <a:spcAft>
                <a:spcPts val="0"/>
              </a:spcAft>
              <a:buNone/>
            </a:pPr>
            <a:r>
              <a:rPr lang="en-CA" sz="1600" b="1" dirty="0">
                <a:solidFill>
                  <a:srgbClr val="B7B7B7"/>
                </a:solidFill>
              </a:rPr>
              <a:t>where </a:t>
            </a:r>
            <a:r>
              <a:rPr lang="en-CA" sz="1600" b="1" dirty="0" err="1">
                <a:solidFill>
                  <a:srgbClr val="F7F7F8"/>
                </a:solidFill>
              </a:rPr>
              <a:t>e.phone_number</a:t>
            </a:r>
            <a:r>
              <a:rPr lang="en-CA" sz="1600" b="1" dirty="0">
                <a:solidFill>
                  <a:srgbClr val="B7B7B7"/>
                </a:solidFill>
              </a:rPr>
              <a:t> is not null and </a:t>
            </a:r>
            <a:r>
              <a:rPr lang="en-CA" sz="1600" b="1" dirty="0" err="1">
                <a:solidFill>
                  <a:srgbClr val="F7F7F8"/>
                </a:solidFill>
              </a:rPr>
              <a:t>e.phone_number</a:t>
            </a:r>
            <a:r>
              <a:rPr lang="en-CA" sz="1600" b="1" dirty="0">
                <a:solidFill>
                  <a:srgbClr val="B7B7B7"/>
                </a:solidFill>
              </a:rPr>
              <a:t> != </a:t>
            </a:r>
            <a:r>
              <a:rPr lang="en-CA" sz="1600" b="1" dirty="0">
                <a:solidFill>
                  <a:srgbClr val="E18800"/>
                </a:solidFill>
              </a:rPr>
              <a:t>''</a:t>
            </a:r>
            <a:r>
              <a:rPr lang="en-CA" sz="1600" b="1" dirty="0">
                <a:solidFill>
                  <a:srgbClr val="B7B7B7"/>
                </a:solidFill>
              </a:rPr>
              <a:t>;</a:t>
            </a:r>
            <a:endParaRPr sz="1600" b="1" dirty="0">
              <a:solidFill>
                <a:srgbClr val="B7B7B7"/>
              </a:solidFill>
            </a:endParaRPr>
          </a:p>
        </p:txBody>
      </p:sp>
      <p:sp>
        <p:nvSpPr>
          <p:cNvPr id="6" name="Slide Number Placeholder 5">
            <a:extLst>
              <a:ext uri="{FF2B5EF4-FFF2-40B4-BE49-F238E27FC236}">
                <a16:creationId xmlns:a16="http://schemas.microsoft.com/office/drawing/2014/main" id="{D721982C-804D-D06F-566F-A4DCB2917217}"/>
              </a:ext>
            </a:extLst>
          </p:cNvPr>
          <p:cNvSpPr>
            <a:spLocks noGrp="1"/>
          </p:cNvSpPr>
          <p:nvPr>
            <p:ph type="sldNum" sz="quarter" idx="12"/>
          </p:nvPr>
        </p:nvSpPr>
        <p:spPr>
          <a:xfrm>
            <a:off x="11716920" y="6369872"/>
            <a:ext cx="365760" cy="365760"/>
          </a:xfrm>
        </p:spPr>
        <p:txBody>
          <a:bodyPr/>
          <a:lstStyle/>
          <a:p>
            <a:fld id="{6586042B-6341-4E38-A80C-926D3BB8AAC9}" type="slidenum">
              <a:rPr lang="en-US" smtClean="0"/>
              <a:t>13</a:t>
            </a:fld>
            <a:endParaRPr lang="en-US"/>
          </a:p>
        </p:txBody>
      </p:sp>
      <p:sp>
        <p:nvSpPr>
          <p:cNvPr id="2" name="Google Shape;166;p26">
            <a:extLst>
              <a:ext uri="{FF2B5EF4-FFF2-40B4-BE49-F238E27FC236}">
                <a16:creationId xmlns:a16="http://schemas.microsoft.com/office/drawing/2014/main" id="{0A94DD71-0D8C-6CFF-BF51-4977B2BFD89B}"/>
              </a:ext>
            </a:extLst>
          </p:cNvPr>
          <p:cNvSpPr/>
          <p:nvPr/>
        </p:nvSpPr>
        <p:spPr>
          <a:xfrm>
            <a:off x="5239419" y="2790829"/>
            <a:ext cx="944211" cy="369332"/>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sz="1600" b="1" dirty="0">
                <a:solidFill>
                  <a:srgbClr val="B7B7B7"/>
                </a:solidFill>
              </a:rPr>
              <a:t>CODE:</a:t>
            </a:r>
            <a:endParaRPr sz="1600" b="1" dirty="0">
              <a:solidFill>
                <a:srgbClr val="B7B7B7"/>
              </a:solidFill>
            </a:endParaRPr>
          </a:p>
        </p:txBody>
      </p:sp>
      <p:sp>
        <p:nvSpPr>
          <p:cNvPr id="5" name="Google Shape;166;p26">
            <a:extLst>
              <a:ext uri="{FF2B5EF4-FFF2-40B4-BE49-F238E27FC236}">
                <a16:creationId xmlns:a16="http://schemas.microsoft.com/office/drawing/2014/main" id="{5304A0EE-50AE-1393-3E6B-B2FDBF729A28}"/>
              </a:ext>
            </a:extLst>
          </p:cNvPr>
          <p:cNvSpPr/>
          <p:nvPr/>
        </p:nvSpPr>
        <p:spPr>
          <a:xfrm>
            <a:off x="1906616" y="5539943"/>
            <a:ext cx="1069941" cy="369332"/>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sz="1600" b="1" dirty="0">
                <a:solidFill>
                  <a:srgbClr val="B7B7B7"/>
                </a:solidFill>
              </a:rPr>
              <a:t>CODE:</a:t>
            </a:r>
            <a:endParaRPr sz="1600" b="1" dirty="0">
              <a:solidFill>
                <a:srgbClr val="B7B7B7"/>
              </a:solidFill>
            </a:endParaRPr>
          </a:p>
        </p:txBody>
      </p:sp>
      <p:sp>
        <p:nvSpPr>
          <p:cNvPr id="7" name="Google Shape;166;p26">
            <a:extLst>
              <a:ext uri="{FF2B5EF4-FFF2-40B4-BE49-F238E27FC236}">
                <a16:creationId xmlns:a16="http://schemas.microsoft.com/office/drawing/2014/main" id="{93AD25CF-9DFD-BC56-DD61-49AAB9B2BB2A}"/>
              </a:ext>
            </a:extLst>
          </p:cNvPr>
          <p:cNvSpPr/>
          <p:nvPr/>
        </p:nvSpPr>
        <p:spPr>
          <a:xfrm>
            <a:off x="1906617" y="3290391"/>
            <a:ext cx="1069941" cy="369332"/>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sz="1600" b="1" dirty="0">
                <a:solidFill>
                  <a:srgbClr val="B7B7B7"/>
                </a:solidFill>
              </a:rPr>
              <a:t>CODE:</a:t>
            </a:r>
            <a:endParaRPr sz="1600" b="1" dirty="0">
              <a:solidFill>
                <a:srgbClr val="B7B7B7"/>
              </a:solidFill>
            </a:endParaRPr>
          </a:p>
        </p:txBody>
      </p:sp>
      <p:sp>
        <p:nvSpPr>
          <p:cNvPr id="8" name="Google Shape;166;p26">
            <a:extLst>
              <a:ext uri="{FF2B5EF4-FFF2-40B4-BE49-F238E27FC236}">
                <a16:creationId xmlns:a16="http://schemas.microsoft.com/office/drawing/2014/main" id="{008B0142-8640-9FD2-4FCA-C7F3AD05A8FB}"/>
              </a:ext>
            </a:extLst>
          </p:cNvPr>
          <p:cNvSpPr/>
          <p:nvPr/>
        </p:nvSpPr>
        <p:spPr>
          <a:xfrm>
            <a:off x="1906617" y="1972841"/>
            <a:ext cx="1069941" cy="369332"/>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sz="1600" b="1" dirty="0">
                <a:solidFill>
                  <a:srgbClr val="B7B7B7"/>
                </a:solidFill>
              </a:rPr>
              <a:t>CODE:</a:t>
            </a:r>
            <a:endParaRPr sz="1600" b="1" dirty="0">
              <a:solidFill>
                <a:srgbClr val="B7B7B7"/>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211600" y="268308"/>
            <a:ext cx="11768800" cy="803600"/>
          </a:xfrm>
          <a:prstGeom prst="rect">
            <a:avLst/>
          </a:prstGeom>
        </p:spPr>
        <p:txBody>
          <a:bodyPr spcFirstLastPara="1" vert="horz" wrap="square" lIns="121900" tIns="121900" rIns="121900" bIns="121900" rtlCol="0" anchor="ctr" anchorCtr="0">
            <a:noAutofit/>
          </a:bodyPr>
          <a:lstStyle/>
          <a:p>
            <a:pPr>
              <a:spcBef>
                <a:spcPts val="0"/>
              </a:spcBef>
            </a:pPr>
            <a:r>
              <a:rPr lang="en-CA" sz="2500" dirty="0"/>
              <a:t>Format the data according to the designated data types</a:t>
            </a:r>
            <a:endParaRPr sz="2500" dirty="0"/>
          </a:p>
        </p:txBody>
      </p:sp>
      <p:sp>
        <p:nvSpPr>
          <p:cNvPr id="196" name="Google Shape;196;p29"/>
          <p:cNvSpPr txBox="1"/>
          <p:nvPr/>
        </p:nvSpPr>
        <p:spPr>
          <a:xfrm>
            <a:off x="332542" y="1319358"/>
            <a:ext cx="9248000" cy="523180"/>
          </a:xfrm>
          <a:prstGeom prst="rect">
            <a:avLst/>
          </a:prstGeom>
          <a:noFill/>
          <a:ln>
            <a:noFill/>
          </a:ln>
        </p:spPr>
        <p:txBody>
          <a:bodyPr spcFirstLastPara="1" wrap="square" lIns="121900" tIns="121900" rIns="121900" bIns="121900" anchor="t" anchorCtr="0">
            <a:spAutoFit/>
          </a:bodyPr>
          <a:lstStyle/>
          <a:p>
            <a:pPr marL="457200" indent="-457200" algn="just">
              <a:buFont typeface="+mj-lt"/>
              <a:buAutoNum type="alphaLcParenR" startAt="3"/>
            </a:pPr>
            <a:r>
              <a:rPr lang="en-CA" b="1" dirty="0">
                <a:latin typeface="Times New Roman" panose="02020603050405020304" pitchFamily="18" charset="0"/>
                <a:ea typeface="Roboto"/>
                <a:cs typeface="Times New Roman" panose="02020603050405020304" pitchFamily="18" charset="0"/>
                <a:sym typeface="Roboto"/>
              </a:rPr>
              <a:t>Ensure the dates are recorded in the format: ‘</a:t>
            </a:r>
            <a:r>
              <a:rPr lang="en-CA" b="1" dirty="0" err="1">
                <a:latin typeface="Times New Roman" panose="02020603050405020304" pitchFamily="18" charset="0"/>
                <a:ea typeface="Roboto"/>
                <a:cs typeface="Times New Roman" panose="02020603050405020304" pitchFamily="18" charset="0"/>
                <a:sym typeface="Roboto"/>
              </a:rPr>
              <a:t>yyyy</a:t>
            </a:r>
            <a:r>
              <a:rPr lang="en-CA" b="1" dirty="0">
                <a:latin typeface="Times New Roman" panose="02020603050405020304" pitchFamily="18" charset="0"/>
                <a:ea typeface="Roboto"/>
                <a:cs typeface="Times New Roman" panose="02020603050405020304" pitchFamily="18" charset="0"/>
                <a:sym typeface="Roboto"/>
              </a:rPr>
              <a:t>-mm-dd’</a:t>
            </a:r>
            <a:endParaRPr b="1" dirty="0">
              <a:latin typeface="Times New Roman" panose="02020603050405020304" pitchFamily="18" charset="0"/>
              <a:ea typeface="Roboto"/>
              <a:cs typeface="Times New Roman" panose="02020603050405020304" pitchFamily="18" charset="0"/>
              <a:sym typeface="Roboto"/>
            </a:endParaRPr>
          </a:p>
        </p:txBody>
      </p:sp>
      <p:sp>
        <p:nvSpPr>
          <p:cNvPr id="197" name="Google Shape;197;p29"/>
          <p:cNvSpPr/>
          <p:nvPr/>
        </p:nvSpPr>
        <p:spPr>
          <a:xfrm>
            <a:off x="3886200" y="2491788"/>
            <a:ext cx="6511154" cy="462750"/>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CA" b="1" dirty="0">
                <a:solidFill>
                  <a:srgbClr val="B7B7B7"/>
                </a:solidFill>
              </a:rPr>
              <a:t>alter table </a:t>
            </a:r>
            <a:r>
              <a:rPr lang="en-CA" b="1" dirty="0" err="1">
                <a:solidFill>
                  <a:schemeClr val="lt1"/>
                </a:solidFill>
              </a:rPr>
              <a:t>employees_json</a:t>
            </a:r>
            <a:r>
              <a:rPr lang="en-CA" b="1" dirty="0">
                <a:solidFill>
                  <a:srgbClr val="B7B7B7"/>
                </a:solidFill>
              </a:rPr>
              <a:t> add column </a:t>
            </a:r>
            <a:r>
              <a:rPr lang="en-CA" b="1" dirty="0" err="1">
                <a:solidFill>
                  <a:schemeClr val="lt1"/>
                </a:solidFill>
              </a:rPr>
              <a:t>hire_date_fix</a:t>
            </a:r>
            <a:r>
              <a:rPr lang="en-CA" b="1" dirty="0">
                <a:solidFill>
                  <a:srgbClr val="B7B7B7"/>
                </a:solidFill>
              </a:rPr>
              <a:t> date;</a:t>
            </a:r>
            <a:endParaRPr b="1" dirty="0">
              <a:solidFill>
                <a:srgbClr val="B7B7B7"/>
              </a:solidFill>
            </a:endParaRPr>
          </a:p>
        </p:txBody>
      </p:sp>
      <p:sp>
        <p:nvSpPr>
          <p:cNvPr id="198" name="Google Shape;198;p29"/>
          <p:cNvSpPr txBox="1"/>
          <p:nvPr/>
        </p:nvSpPr>
        <p:spPr>
          <a:xfrm>
            <a:off x="770505" y="1741161"/>
            <a:ext cx="11421495" cy="800179"/>
          </a:xfrm>
          <a:prstGeom prst="rect">
            <a:avLst/>
          </a:prstGeom>
          <a:noFill/>
          <a:ln>
            <a:noFill/>
          </a:ln>
        </p:spPr>
        <p:txBody>
          <a:bodyPr spcFirstLastPara="1" wrap="square" lIns="121900" tIns="121900" rIns="121900" bIns="121900" anchor="t" anchorCtr="0">
            <a:spAutoFit/>
          </a:bodyPr>
          <a:lstStyle/>
          <a:p>
            <a:r>
              <a:rPr lang="en-CA" dirty="0">
                <a:latin typeface="Times New Roman" panose="02020603050405020304" pitchFamily="18" charset="0"/>
                <a:cs typeface="Times New Roman" panose="02020603050405020304" pitchFamily="18" charset="0"/>
              </a:rPr>
              <a:t> Step1. Validating date format ‘</a:t>
            </a:r>
            <a:r>
              <a:rPr lang="en-CA" dirty="0" err="1">
                <a:latin typeface="Times New Roman" panose="02020603050405020304" pitchFamily="18" charset="0"/>
                <a:cs typeface="Times New Roman" panose="02020603050405020304" pitchFamily="18" charset="0"/>
              </a:rPr>
              <a:t>yyyy</a:t>
            </a:r>
            <a:r>
              <a:rPr lang="en-CA" dirty="0">
                <a:latin typeface="Times New Roman" panose="02020603050405020304" pitchFamily="18" charset="0"/>
                <a:cs typeface="Times New Roman" panose="02020603050405020304" pitchFamily="18" charset="0"/>
              </a:rPr>
              <a:t>-mm-</a:t>
            </a:r>
            <a:r>
              <a:rPr lang="en-CA" dirty="0" err="1">
                <a:latin typeface="Times New Roman" panose="02020603050405020304" pitchFamily="18" charset="0"/>
                <a:cs typeface="Times New Roman" panose="02020603050405020304" pitchFamily="18" charset="0"/>
              </a:rPr>
              <a:t>dd’.Added</a:t>
            </a:r>
            <a:r>
              <a:rPr lang="en-CA" dirty="0">
                <a:latin typeface="Times New Roman" panose="02020603050405020304" pitchFamily="18" charset="0"/>
                <a:cs typeface="Times New Roman" panose="02020603050405020304" pitchFamily="18" charset="0"/>
              </a:rPr>
              <a:t> new column(‘</a:t>
            </a:r>
            <a:r>
              <a:rPr lang="en-CA" dirty="0" err="1">
                <a:latin typeface="Times New Roman" panose="02020603050405020304" pitchFamily="18" charset="0"/>
                <a:cs typeface="Times New Roman" panose="02020603050405020304" pitchFamily="18" charset="0"/>
              </a:rPr>
              <a:t>hire_date_fix</a:t>
            </a:r>
            <a:r>
              <a:rPr lang="en-CA" dirty="0">
                <a:latin typeface="Times New Roman" panose="02020603050405020304" pitchFamily="18" charset="0"/>
                <a:cs typeface="Times New Roman" panose="02020603050405020304" pitchFamily="18" charset="0"/>
              </a:rPr>
              <a:t>’) to store the date with the </a:t>
            </a:r>
            <a:endParaRPr dirty="0">
              <a:latin typeface="Times New Roman" panose="02020603050405020304" pitchFamily="18" charset="0"/>
              <a:cs typeface="Times New Roman" panose="02020603050405020304" pitchFamily="18" charset="0"/>
            </a:endParaRPr>
          </a:p>
          <a:p>
            <a:pPr indent="609585" algn="just"/>
            <a:r>
              <a:rPr lang="en-CA" dirty="0">
                <a:latin typeface="Times New Roman" panose="02020603050405020304" pitchFamily="18" charset="0"/>
                <a:cs typeface="Times New Roman" panose="02020603050405020304" pitchFamily="18" charset="0"/>
              </a:rPr>
              <a:t>   correct format.</a:t>
            </a:r>
            <a:endParaRPr dirty="0">
              <a:latin typeface="Times New Roman" panose="02020603050405020304" pitchFamily="18" charset="0"/>
              <a:cs typeface="Times New Roman" panose="02020603050405020304" pitchFamily="18" charset="0"/>
            </a:endParaRPr>
          </a:p>
        </p:txBody>
      </p:sp>
      <p:sp>
        <p:nvSpPr>
          <p:cNvPr id="199" name="Google Shape;199;p29"/>
          <p:cNvSpPr/>
          <p:nvPr/>
        </p:nvSpPr>
        <p:spPr>
          <a:xfrm>
            <a:off x="3886200" y="3828226"/>
            <a:ext cx="6511154" cy="976867"/>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CA" b="1" dirty="0">
                <a:solidFill>
                  <a:srgbClr val="B7B7B7"/>
                </a:solidFill>
              </a:rPr>
              <a:t>update </a:t>
            </a:r>
            <a:r>
              <a:rPr lang="en-CA" b="1" dirty="0" err="1">
                <a:solidFill>
                  <a:schemeClr val="lt1"/>
                </a:solidFill>
              </a:rPr>
              <a:t>employees_json</a:t>
            </a:r>
            <a:r>
              <a:rPr lang="en-CA" b="1" dirty="0">
                <a:solidFill>
                  <a:schemeClr val="lt1"/>
                </a:solidFill>
              </a:rPr>
              <a:t> e </a:t>
            </a:r>
            <a:endParaRPr b="1" dirty="0">
              <a:solidFill>
                <a:schemeClr val="lt1"/>
              </a:solidFill>
            </a:endParaRPr>
          </a:p>
          <a:p>
            <a:r>
              <a:rPr lang="en-CA" b="1" dirty="0">
                <a:solidFill>
                  <a:srgbClr val="B7B7B7"/>
                </a:solidFill>
              </a:rPr>
              <a:t>join </a:t>
            </a:r>
            <a:r>
              <a:rPr lang="en-CA" b="1" dirty="0" err="1">
                <a:solidFill>
                  <a:schemeClr val="lt1"/>
                </a:solidFill>
              </a:rPr>
              <a:t>employees_json</a:t>
            </a:r>
            <a:r>
              <a:rPr lang="en-CA" b="1" dirty="0">
                <a:solidFill>
                  <a:schemeClr val="lt1"/>
                </a:solidFill>
              </a:rPr>
              <a:t> e2</a:t>
            </a:r>
            <a:r>
              <a:rPr lang="en-CA" b="1" dirty="0">
                <a:solidFill>
                  <a:srgbClr val="B7B7B7"/>
                </a:solidFill>
              </a:rPr>
              <a:t> using(</a:t>
            </a:r>
            <a:r>
              <a:rPr lang="en-CA" b="1" dirty="0" err="1">
                <a:solidFill>
                  <a:schemeClr val="lt1"/>
                </a:solidFill>
              </a:rPr>
              <a:t>employee_id</a:t>
            </a:r>
            <a:r>
              <a:rPr lang="en-CA" b="1" dirty="0">
                <a:solidFill>
                  <a:srgbClr val="B7B7B7"/>
                </a:solidFill>
              </a:rPr>
              <a:t>)</a:t>
            </a:r>
            <a:endParaRPr b="1" dirty="0">
              <a:solidFill>
                <a:srgbClr val="B7B7B7"/>
              </a:solidFill>
            </a:endParaRPr>
          </a:p>
          <a:p>
            <a:r>
              <a:rPr lang="en-CA" b="1" dirty="0">
                <a:solidFill>
                  <a:srgbClr val="B7B7B7"/>
                </a:solidFill>
              </a:rPr>
              <a:t>set </a:t>
            </a:r>
            <a:r>
              <a:rPr lang="en-CA" b="1" dirty="0" err="1">
                <a:solidFill>
                  <a:schemeClr val="lt1"/>
                </a:solidFill>
              </a:rPr>
              <a:t>e.hire_date_fix</a:t>
            </a:r>
            <a:r>
              <a:rPr lang="en-CA" b="1" dirty="0">
                <a:solidFill>
                  <a:srgbClr val="B7B7B7"/>
                </a:solidFill>
              </a:rPr>
              <a:t> = </a:t>
            </a:r>
            <a:r>
              <a:rPr lang="en-CA" b="1" dirty="0" err="1">
                <a:solidFill>
                  <a:srgbClr val="00FF00"/>
                </a:solidFill>
              </a:rPr>
              <a:t>date_format</a:t>
            </a:r>
            <a:r>
              <a:rPr lang="en-CA" b="1" dirty="0">
                <a:solidFill>
                  <a:srgbClr val="B7B7B7"/>
                </a:solidFill>
              </a:rPr>
              <a:t>(date(</a:t>
            </a:r>
            <a:r>
              <a:rPr lang="en-CA" b="1" dirty="0">
                <a:solidFill>
                  <a:schemeClr val="lt1"/>
                </a:solidFill>
              </a:rPr>
              <a:t>e2.hire_date</a:t>
            </a:r>
            <a:r>
              <a:rPr lang="en-CA" b="1" dirty="0">
                <a:solidFill>
                  <a:srgbClr val="B7B7B7"/>
                </a:solidFill>
              </a:rPr>
              <a:t>),</a:t>
            </a:r>
            <a:r>
              <a:rPr lang="en-CA" b="1" dirty="0">
                <a:solidFill>
                  <a:srgbClr val="E18800"/>
                </a:solidFill>
              </a:rPr>
              <a:t>'%Y-%m-%d'</a:t>
            </a:r>
            <a:r>
              <a:rPr lang="en-CA" b="1" dirty="0">
                <a:solidFill>
                  <a:srgbClr val="B7B7B7"/>
                </a:solidFill>
              </a:rPr>
              <a:t>);</a:t>
            </a:r>
            <a:endParaRPr b="1" dirty="0">
              <a:solidFill>
                <a:srgbClr val="B7B7B7"/>
              </a:solidFill>
            </a:endParaRPr>
          </a:p>
        </p:txBody>
      </p:sp>
      <p:sp>
        <p:nvSpPr>
          <p:cNvPr id="200" name="Google Shape;200;p29"/>
          <p:cNvSpPr txBox="1"/>
          <p:nvPr/>
        </p:nvSpPr>
        <p:spPr>
          <a:xfrm>
            <a:off x="770505" y="3167410"/>
            <a:ext cx="7892800" cy="523180"/>
          </a:xfrm>
          <a:prstGeom prst="rect">
            <a:avLst/>
          </a:prstGeom>
          <a:noFill/>
          <a:ln>
            <a:noFill/>
          </a:ln>
        </p:spPr>
        <p:txBody>
          <a:bodyPr spcFirstLastPara="1" wrap="square" lIns="121900" tIns="121900" rIns="121900" bIns="121900" anchor="t" anchorCtr="0">
            <a:spAutoFit/>
          </a:bodyPr>
          <a:lstStyle/>
          <a:p>
            <a:pPr algn="just"/>
            <a:r>
              <a:rPr lang="en-CA" dirty="0">
                <a:latin typeface="Times New Roman" panose="02020603050405020304" pitchFamily="18" charset="0"/>
                <a:cs typeface="Times New Roman" panose="02020603050405020304" pitchFamily="18" charset="0"/>
              </a:rPr>
              <a:t>Step2. Updated </a:t>
            </a:r>
            <a:r>
              <a:rPr lang="en-CA" dirty="0" err="1">
                <a:latin typeface="Times New Roman" panose="02020603050405020304" pitchFamily="18" charset="0"/>
                <a:cs typeface="Times New Roman" panose="02020603050405020304" pitchFamily="18" charset="0"/>
              </a:rPr>
              <a:t>hire_date_fix</a:t>
            </a:r>
            <a:r>
              <a:rPr lang="en-CA" dirty="0">
                <a:latin typeface="Times New Roman" panose="02020603050405020304" pitchFamily="18" charset="0"/>
                <a:cs typeface="Times New Roman" panose="02020603050405020304" pitchFamily="18" charset="0"/>
              </a:rPr>
              <a:t> column to the format: ‘</a:t>
            </a:r>
            <a:r>
              <a:rPr lang="en-CA" dirty="0" err="1">
                <a:latin typeface="Times New Roman" panose="02020603050405020304" pitchFamily="18" charset="0"/>
                <a:cs typeface="Times New Roman" panose="02020603050405020304" pitchFamily="18" charset="0"/>
              </a:rPr>
              <a:t>yyyy</a:t>
            </a:r>
            <a:r>
              <a:rPr lang="en-CA" dirty="0">
                <a:latin typeface="Times New Roman" panose="02020603050405020304" pitchFamily="18" charset="0"/>
                <a:cs typeface="Times New Roman" panose="02020603050405020304" pitchFamily="18" charset="0"/>
              </a:rPr>
              <a:t>-mm-dd’</a:t>
            </a:r>
            <a:endParaRPr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D0EBB67-CC40-5AA2-6FBC-A91963697ABF}"/>
              </a:ext>
            </a:extLst>
          </p:cNvPr>
          <p:cNvSpPr>
            <a:spLocks noGrp="1"/>
          </p:cNvSpPr>
          <p:nvPr>
            <p:ph type="sldNum" sz="quarter" idx="12"/>
          </p:nvPr>
        </p:nvSpPr>
        <p:spPr>
          <a:xfrm>
            <a:off x="11797520" y="6406812"/>
            <a:ext cx="365760" cy="365760"/>
          </a:xfrm>
        </p:spPr>
        <p:txBody>
          <a:bodyPr/>
          <a:lstStyle/>
          <a:p>
            <a:fld id="{6586042B-6341-4E38-A80C-926D3BB8AAC9}" type="slidenum">
              <a:rPr lang="en-US" smtClean="0"/>
              <a:t>14</a:t>
            </a:fld>
            <a:endParaRPr lang="en-US"/>
          </a:p>
        </p:txBody>
      </p:sp>
      <p:sp>
        <p:nvSpPr>
          <p:cNvPr id="2" name="Google Shape;166;p26">
            <a:extLst>
              <a:ext uri="{FF2B5EF4-FFF2-40B4-BE49-F238E27FC236}">
                <a16:creationId xmlns:a16="http://schemas.microsoft.com/office/drawing/2014/main" id="{51B80C65-313E-D2DD-7751-B4DA951C868D}"/>
              </a:ext>
            </a:extLst>
          </p:cNvPr>
          <p:cNvSpPr/>
          <p:nvPr/>
        </p:nvSpPr>
        <p:spPr>
          <a:xfrm>
            <a:off x="2545749" y="2563273"/>
            <a:ext cx="1069941" cy="369332"/>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ES" sz="1600" b="1" dirty="0">
                <a:solidFill>
                  <a:srgbClr val="B7B7B7"/>
                </a:solidFill>
              </a:rPr>
              <a:t>CODE:</a:t>
            </a:r>
            <a:endParaRPr sz="1600" b="1" dirty="0">
              <a:solidFill>
                <a:srgbClr val="B7B7B7"/>
              </a:solidFill>
            </a:endParaRPr>
          </a:p>
        </p:txBody>
      </p:sp>
      <p:sp>
        <p:nvSpPr>
          <p:cNvPr id="4" name="Google Shape;166;p26">
            <a:extLst>
              <a:ext uri="{FF2B5EF4-FFF2-40B4-BE49-F238E27FC236}">
                <a16:creationId xmlns:a16="http://schemas.microsoft.com/office/drawing/2014/main" id="{737EAD1C-7273-D5D8-BD49-2CB4C4DF7254}"/>
              </a:ext>
            </a:extLst>
          </p:cNvPr>
          <p:cNvSpPr/>
          <p:nvPr/>
        </p:nvSpPr>
        <p:spPr>
          <a:xfrm>
            <a:off x="2545749" y="4131993"/>
            <a:ext cx="1069941" cy="369332"/>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ES" sz="1600" b="1" dirty="0">
                <a:solidFill>
                  <a:srgbClr val="B7B7B7"/>
                </a:solidFill>
              </a:rPr>
              <a:t>CODE:</a:t>
            </a:r>
            <a:endParaRPr sz="1600" b="1" dirty="0">
              <a:solidFill>
                <a:srgbClr val="B7B7B7"/>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EA98A-F8E7-2DBE-028F-E9A1F6F00DD7}"/>
              </a:ext>
            </a:extLst>
          </p:cNvPr>
          <p:cNvSpPr>
            <a:spLocks noGrp="1"/>
          </p:cNvSpPr>
          <p:nvPr>
            <p:ph type="title"/>
          </p:nvPr>
        </p:nvSpPr>
        <p:spPr>
          <a:xfrm>
            <a:off x="3992522" y="0"/>
            <a:ext cx="4486656" cy="1141497"/>
          </a:xfrm>
        </p:spPr>
        <p:txBody>
          <a:bodyPr/>
          <a:lstStyle/>
          <a:p>
            <a:r>
              <a:rPr lang="en-US" kern="1200" cap="all" spc="200" baseline="0" dirty="0">
                <a:solidFill>
                  <a:srgbClr val="262626"/>
                </a:solidFill>
                <a:latin typeface="+mj-lt"/>
                <a:ea typeface="+mj-ea"/>
                <a:cs typeface="+mj-cs"/>
              </a:rPr>
              <a:t>Treat Missing Values</a:t>
            </a:r>
            <a:endParaRPr lang="en-MX" dirty="0"/>
          </a:p>
        </p:txBody>
      </p:sp>
      <p:sp>
        <p:nvSpPr>
          <p:cNvPr id="6" name="TextBox 5">
            <a:extLst>
              <a:ext uri="{FF2B5EF4-FFF2-40B4-BE49-F238E27FC236}">
                <a16:creationId xmlns:a16="http://schemas.microsoft.com/office/drawing/2014/main" id="{92C4F0D7-3153-2010-6A0D-414AFEADC732}"/>
              </a:ext>
            </a:extLst>
          </p:cNvPr>
          <p:cNvSpPr txBox="1"/>
          <p:nvPr/>
        </p:nvSpPr>
        <p:spPr>
          <a:xfrm>
            <a:off x="2837329" y="1168391"/>
            <a:ext cx="7119995" cy="400110"/>
          </a:xfrm>
          <a:prstGeom prst="rect">
            <a:avLst/>
          </a:prstGeom>
          <a:noFill/>
        </p:spPr>
        <p:txBody>
          <a:bodyPr wrap="square">
            <a:spAutoFit/>
          </a:bodyPr>
          <a:lstStyle/>
          <a:p>
            <a:pPr marL="342900" indent="-342900" defTabSz="914400">
              <a:spcBef>
                <a:spcPts val="1000"/>
              </a:spcBef>
              <a:buClr>
                <a:schemeClr val="bg1"/>
              </a:buClr>
              <a:buFont typeface="+mj-lt"/>
              <a:buAutoNum type="alphaLcPeriod"/>
            </a:pPr>
            <a:r>
              <a:rPr lang="en-US" sz="2000" b="1" dirty="0">
                <a:solidFill>
                  <a:srgbClr val="404040"/>
                </a:solidFill>
                <a:latin typeface="Times New Roman" panose="02020603050405020304" pitchFamily="18" charset="0"/>
                <a:cs typeface="Times New Roman" panose="02020603050405020304" pitchFamily="18" charset="0"/>
              </a:rPr>
              <a:t>Fill up the </a:t>
            </a:r>
            <a:r>
              <a:rPr lang="en-US" sz="2000" b="1" dirty="0" err="1">
                <a:solidFill>
                  <a:srgbClr val="404040"/>
                </a:solidFill>
                <a:latin typeface="Times New Roman" panose="02020603050405020304" pitchFamily="18" charset="0"/>
                <a:cs typeface="Times New Roman" panose="02020603050405020304" pitchFamily="18" charset="0"/>
              </a:rPr>
              <a:t>report_to</a:t>
            </a:r>
            <a:r>
              <a:rPr lang="en-US" sz="2000" b="1" dirty="0">
                <a:solidFill>
                  <a:srgbClr val="404040"/>
                </a:solidFill>
                <a:latin typeface="Times New Roman" panose="02020603050405020304" pitchFamily="18" charset="0"/>
                <a:cs typeface="Times New Roman" panose="02020603050405020304" pitchFamily="18" charset="0"/>
              </a:rPr>
              <a:t> column by analyzing the available data</a:t>
            </a:r>
            <a:r>
              <a:rPr lang="en-US" sz="2000" dirty="0">
                <a:solidFill>
                  <a:srgbClr val="404040"/>
                </a:solidFill>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0368F059-347E-711D-CB30-4CFD5217906A}"/>
              </a:ext>
            </a:extLst>
          </p:cNvPr>
          <p:cNvSpPr txBox="1"/>
          <p:nvPr/>
        </p:nvSpPr>
        <p:spPr>
          <a:xfrm>
            <a:off x="263788" y="2207576"/>
            <a:ext cx="5550496" cy="923330"/>
          </a:xfrm>
          <a:prstGeom prst="rect">
            <a:avLst/>
          </a:prstGeom>
          <a:noFill/>
        </p:spPr>
        <p:txBody>
          <a:bodyPr wrap="square">
            <a:spAutoFit/>
          </a:bodyPr>
          <a:lstStyle/>
          <a:p>
            <a:pPr algn="just">
              <a:spcAft>
                <a:spcPts val="600"/>
              </a:spcAft>
            </a:pPr>
            <a:r>
              <a:rPr lang="en-CA" sz="1800" dirty="0">
                <a:solidFill>
                  <a:schemeClr val="bg1"/>
                </a:solidFill>
                <a:latin typeface="Times New Roman" panose="02020603050405020304" pitchFamily="18" charset="0"/>
                <a:cs typeface="Times New Roman" panose="02020603050405020304" pitchFamily="18" charset="0"/>
              </a:rPr>
              <a:t>Found that all rows has missing values in </a:t>
            </a:r>
            <a:r>
              <a:rPr lang="en-CA" sz="1800" dirty="0" err="1">
                <a:solidFill>
                  <a:schemeClr val="bg1"/>
                </a:solidFill>
                <a:latin typeface="Times New Roman" panose="02020603050405020304" pitchFamily="18" charset="0"/>
                <a:cs typeface="Times New Roman" panose="02020603050405020304" pitchFamily="18" charset="0"/>
              </a:rPr>
              <a:t>manager_id</a:t>
            </a:r>
            <a:r>
              <a:rPr lang="en-CA" sz="1800" dirty="0">
                <a:solidFill>
                  <a:schemeClr val="bg1"/>
                </a:solidFill>
                <a:latin typeface="Times New Roman" panose="02020603050405020304" pitchFamily="18" charset="0"/>
                <a:cs typeface="Times New Roman" panose="02020603050405020304" pitchFamily="18" charset="0"/>
              </a:rPr>
              <a:t>. We used </a:t>
            </a:r>
            <a:r>
              <a:rPr lang="en-CA" sz="1800" dirty="0" err="1">
                <a:solidFill>
                  <a:schemeClr val="bg1"/>
                </a:solidFill>
                <a:latin typeface="Times New Roman" panose="02020603050405020304" pitchFamily="18" charset="0"/>
                <a:cs typeface="Times New Roman" panose="02020603050405020304" pitchFamily="18" charset="0"/>
              </a:rPr>
              <a:t>manager_id</a:t>
            </a:r>
            <a:r>
              <a:rPr lang="en-CA" sz="1800" dirty="0">
                <a:solidFill>
                  <a:schemeClr val="bg1"/>
                </a:solidFill>
                <a:latin typeface="Times New Roman" panose="02020603050405020304" pitchFamily="18" charset="0"/>
                <a:cs typeface="Times New Roman" panose="02020603050405020304" pitchFamily="18" charset="0"/>
              </a:rPr>
              <a:t> column to fill </a:t>
            </a:r>
            <a:r>
              <a:rPr lang="en-CA" sz="1800" dirty="0" err="1">
                <a:solidFill>
                  <a:schemeClr val="bg1"/>
                </a:solidFill>
                <a:latin typeface="Times New Roman" panose="02020603050405020304" pitchFamily="18" charset="0"/>
                <a:cs typeface="Times New Roman" panose="02020603050405020304" pitchFamily="18" charset="0"/>
              </a:rPr>
              <a:t>report_to</a:t>
            </a:r>
            <a:r>
              <a:rPr lang="en-CA" sz="1800" dirty="0">
                <a:solidFill>
                  <a:schemeClr val="bg1"/>
                </a:solidFill>
                <a:latin typeface="Times New Roman" panose="02020603050405020304" pitchFamily="18" charset="0"/>
                <a:cs typeface="Times New Roman" panose="02020603050405020304" pitchFamily="18" charset="0"/>
              </a:rPr>
              <a:t> column from the table employees of our schema.</a:t>
            </a:r>
            <a:endParaRPr lang="en-MX" sz="1800" dirty="0">
              <a:solidFill>
                <a:schemeClr val="bg1"/>
              </a:solidFill>
              <a:latin typeface="Times New Roman" panose="02020603050405020304" pitchFamily="18" charset="0"/>
              <a:cs typeface="Times New Roman" panose="02020603050405020304" pitchFamily="18" charset="0"/>
            </a:endParaRPr>
          </a:p>
        </p:txBody>
      </p:sp>
      <p:sp>
        <p:nvSpPr>
          <p:cNvPr id="9" name="Google Shape;210;p30">
            <a:extLst>
              <a:ext uri="{FF2B5EF4-FFF2-40B4-BE49-F238E27FC236}">
                <a16:creationId xmlns:a16="http://schemas.microsoft.com/office/drawing/2014/main" id="{483C61AE-E2E9-3D40-DA85-03907D0A4116}"/>
              </a:ext>
            </a:extLst>
          </p:cNvPr>
          <p:cNvSpPr txBox="1"/>
          <p:nvPr/>
        </p:nvSpPr>
        <p:spPr>
          <a:xfrm>
            <a:off x="263788" y="4196434"/>
            <a:ext cx="5832212" cy="1154122"/>
          </a:xfrm>
          <a:prstGeom prst="rect">
            <a:avLst/>
          </a:prstGeom>
          <a:noFill/>
          <a:ln>
            <a:noFill/>
          </a:ln>
        </p:spPr>
        <p:txBody>
          <a:bodyPr spcFirstLastPara="1" wrap="square" lIns="121900" tIns="121900" rIns="121900" bIns="121900" anchor="t" anchorCtr="0">
            <a:spAutoFit/>
          </a:bodyPr>
          <a:lstStyle/>
          <a:p>
            <a:pPr algn="just">
              <a:spcAft>
                <a:spcPts val="600"/>
              </a:spcAft>
            </a:pPr>
            <a:r>
              <a:rPr lang="en-CA" dirty="0">
                <a:solidFill>
                  <a:schemeClr val="bg1"/>
                </a:solidFill>
                <a:latin typeface="Times New Roman" panose="02020603050405020304" pitchFamily="18" charset="0"/>
                <a:cs typeface="Times New Roman" panose="02020603050405020304" pitchFamily="18" charset="0"/>
              </a:rPr>
              <a:t>Step1.  Join '</a:t>
            </a:r>
            <a:r>
              <a:rPr lang="en-CA" dirty="0" err="1">
                <a:solidFill>
                  <a:schemeClr val="bg1"/>
                </a:solidFill>
                <a:latin typeface="Times New Roman" panose="02020603050405020304" pitchFamily="18" charset="0"/>
                <a:cs typeface="Times New Roman" panose="02020603050405020304" pitchFamily="18" charset="0"/>
              </a:rPr>
              <a:t>employees_json</a:t>
            </a:r>
            <a:r>
              <a:rPr lang="en-CA" dirty="0">
                <a:solidFill>
                  <a:schemeClr val="bg1"/>
                </a:solidFill>
                <a:latin typeface="Times New Roman" panose="02020603050405020304" pitchFamily="18" charset="0"/>
                <a:cs typeface="Times New Roman" panose="02020603050405020304" pitchFamily="18" charset="0"/>
              </a:rPr>
              <a:t>' table and '</a:t>
            </a:r>
            <a:r>
              <a:rPr lang="en-CA" dirty="0" err="1">
                <a:solidFill>
                  <a:schemeClr val="bg1"/>
                </a:solidFill>
                <a:latin typeface="Times New Roman" panose="02020603050405020304" pitchFamily="18" charset="0"/>
                <a:cs typeface="Times New Roman" panose="02020603050405020304" pitchFamily="18" charset="0"/>
              </a:rPr>
              <a:t>orgstructure_csv</a:t>
            </a:r>
            <a:r>
              <a:rPr lang="en-CA" dirty="0">
                <a:solidFill>
                  <a:schemeClr val="bg1"/>
                </a:solidFill>
                <a:latin typeface="Times New Roman" panose="02020603050405020304" pitchFamily="18" charset="0"/>
                <a:cs typeface="Times New Roman" panose="02020603050405020304" pitchFamily="18" charset="0"/>
              </a:rPr>
              <a:t>' table via '</a:t>
            </a:r>
            <a:r>
              <a:rPr lang="en-CA" dirty="0" err="1">
                <a:solidFill>
                  <a:schemeClr val="bg1"/>
                </a:solidFill>
                <a:latin typeface="Times New Roman" panose="02020603050405020304" pitchFamily="18" charset="0"/>
                <a:cs typeface="Times New Roman" panose="02020603050405020304" pitchFamily="18" charset="0"/>
              </a:rPr>
              <a:t>job_id</a:t>
            </a:r>
            <a:r>
              <a:rPr lang="en-CA" dirty="0">
                <a:solidFill>
                  <a:schemeClr val="bg1"/>
                </a:solidFill>
                <a:latin typeface="Times New Roman" panose="02020603050405020304" pitchFamily="18" charset="0"/>
                <a:cs typeface="Times New Roman" panose="02020603050405020304" pitchFamily="18" charset="0"/>
              </a:rPr>
              <a:t>’.</a:t>
            </a:r>
            <a:r>
              <a:rPr lang="en-MX" dirty="0">
                <a:solidFill>
                  <a:schemeClr val="bg1"/>
                </a:solidFill>
                <a:latin typeface="Times New Roman" panose="02020603050405020304" pitchFamily="18" charset="0"/>
                <a:cs typeface="Times New Roman" panose="02020603050405020304" pitchFamily="18" charset="0"/>
              </a:rPr>
              <a:t> </a:t>
            </a:r>
            <a:r>
              <a:rPr lang="en-CA" dirty="0">
                <a:solidFill>
                  <a:schemeClr val="bg1"/>
                </a:solidFill>
                <a:latin typeface="Times New Roman" panose="02020603050405020304" pitchFamily="18" charset="0"/>
                <a:cs typeface="Times New Roman" panose="02020603050405020304" pitchFamily="18" charset="0"/>
              </a:rPr>
              <a:t>We updated all the employees that report to the president</a:t>
            </a:r>
            <a:r>
              <a:rPr lang="en-CA" sz="1600" dirty="0">
                <a:solidFill>
                  <a:schemeClr val="bg1"/>
                </a:solidFill>
                <a:latin typeface="Times New Roman" panose="02020603050405020304" pitchFamily="18" charset="0"/>
                <a:cs typeface="Times New Roman" panose="02020603050405020304" pitchFamily="18" charset="0"/>
              </a:rPr>
              <a:t>.</a:t>
            </a:r>
            <a:endParaRPr lang="en-MX" sz="1600" dirty="0">
              <a:solidFill>
                <a:schemeClr val="bg1"/>
              </a:solidFill>
              <a:latin typeface="Times New Roman" panose="02020603050405020304" pitchFamily="18" charset="0"/>
              <a:cs typeface="Times New Roman" panose="02020603050405020304" pitchFamily="18" charset="0"/>
            </a:endParaRPr>
          </a:p>
        </p:txBody>
      </p:sp>
      <p:sp>
        <p:nvSpPr>
          <p:cNvPr id="10" name="Google Shape;211;p30">
            <a:extLst>
              <a:ext uri="{FF2B5EF4-FFF2-40B4-BE49-F238E27FC236}">
                <a16:creationId xmlns:a16="http://schemas.microsoft.com/office/drawing/2014/main" id="{5D3900DE-448B-9288-70BF-7CF59C984F6B}"/>
              </a:ext>
            </a:extLst>
          </p:cNvPr>
          <p:cNvSpPr txBox="1"/>
          <p:nvPr/>
        </p:nvSpPr>
        <p:spPr>
          <a:xfrm>
            <a:off x="293086" y="3319311"/>
            <a:ext cx="5902423" cy="877123"/>
          </a:xfrm>
          <a:prstGeom prst="rect">
            <a:avLst/>
          </a:prstGeom>
          <a:noFill/>
          <a:ln>
            <a:noFill/>
          </a:ln>
        </p:spPr>
        <p:txBody>
          <a:bodyPr spcFirstLastPara="1" wrap="square" lIns="121900" tIns="121900" rIns="121900" bIns="121900" anchor="t" anchorCtr="0">
            <a:spAutoFit/>
          </a:bodyPr>
          <a:lstStyle/>
          <a:p>
            <a:pPr marL="342900" indent="-342900" algn="just">
              <a:spcAft>
                <a:spcPts val="600"/>
              </a:spcAft>
              <a:buFont typeface="Wingdings" pitchFamily="2" charset="2"/>
              <a:buChar char="Ø"/>
            </a:pPr>
            <a:r>
              <a:rPr lang="en-CA" dirty="0">
                <a:solidFill>
                  <a:schemeClr val="bg1"/>
                </a:solidFill>
                <a:latin typeface="Times New Roman" panose="02020603050405020304" pitchFamily="18" charset="0"/>
                <a:cs typeface="Times New Roman" panose="02020603050405020304" pitchFamily="18" charset="0"/>
              </a:rPr>
              <a:t>Only 1 employee whose the job title of president doesn't have to report to anyone.</a:t>
            </a:r>
            <a:endParaRPr lang="en-MX" dirty="0">
              <a:solidFill>
                <a:schemeClr val="bg1"/>
              </a:solidFill>
              <a:latin typeface="Times New Roman" panose="02020603050405020304" pitchFamily="18" charset="0"/>
              <a:cs typeface="Times New Roman" panose="02020603050405020304" pitchFamily="18" charset="0"/>
            </a:endParaRPr>
          </a:p>
        </p:txBody>
      </p:sp>
      <p:sp>
        <p:nvSpPr>
          <p:cNvPr id="11" name="Google Shape;208;p30">
            <a:extLst>
              <a:ext uri="{FF2B5EF4-FFF2-40B4-BE49-F238E27FC236}">
                <a16:creationId xmlns:a16="http://schemas.microsoft.com/office/drawing/2014/main" id="{85AE4E1A-25D7-9DB7-98D4-9CD82A282F36}"/>
              </a:ext>
            </a:extLst>
          </p:cNvPr>
          <p:cNvSpPr/>
          <p:nvPr/>
        </p:nvSpPr>
        <p:spPr>
          <a:xfrm>
            <a:off x="7062957" y="2380189"/>
            <a:ext cx="4030867" cy="2755365"/>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spcAft>
                <a:spcPts val="600"/>
              </a:spcAft>
            </a:pPr>
            <a:r>
              <a:rPr lang="en-CA" b="1" dirty="0">
                <a:solidFill>
                  <a:srgbClr val="B7B7B7"/>
                </a:solidFill>
              </a:rPr>
              <a:t>update </a:t>
            </a:r>
            <a:r>
              <a:rPr lang="en-CA" b="1" dirty="0" err="1">
                <a:solidFill>
                  <a:schemeClr val="lt1"/>
                </a:solidFill>
              </a:rPr>
              <a:t>employees_json</a:t>
            </a:r>
            <a:r>
              <a:rPr lang="en-CA" b="1" dirty="0">
                <a:solidFill>
                  <a:schemeClr val="lt1"/>
                </a:solidFill>
              </a:rPr>
              <a:t> e</a:t>
            </a:r>
            <a:endParaRPr lang="en-MX" b="1" dirty="0">
              <a:solidFill>
                <a:schemeClr val="lt1"/>
              </a:solidFill>
            </a:endParaRPr>
          </a:p>
          <a:p>
            <a:pPr>
              <a:spcAft>
                <a:spcPts val="600"/>
              </a:spcAft>
            </a:pPr>
            <a:r>
              <a:rPr lang="en-CA" b="1" dirty="0">
                <a:solidFill>
                  <a:srgbClr val="B7B7B7"/>
                </a:solidFill>
              </a:rPr>
              <a:t>join </a:t>
            </a:r>
            <a:r>
              <a:rPr lang="en-CA" b="1" dirty="0" err="1">
                <a:solidFill>
                  <a:schemeClr val="lt1"/>
                </a:solidFill>
              </a:rPr>
              <a:t>orgstructure_csv</a:t>
            </a:r>
            <a:r>
              <a:rPr lang="en-CA" b="1" dirty="0">
                <a:solidFill>
                  <a:schemeClr val="lt1"/>
                </a:solidFill>
              </a:rPr>
              <a:t> o</a:t>
            </a:r>
            <a:r>
              <a:rPr lang="en-CA" b="1" dirty="0">
                <a:solidFill>
                  <a:srgbClr val="B7B7B7"/>
                </a:solidFill>
              </a:rPr>
              <a:t> using(</a:t>
            </a:r>
            <a:r>
              <a:rPr lang="en-CA" b="1" dirty="0" err="1">
                <a:solidFill>
                  <a:schemeClr val="lt1"/>
                </a:solidFill>
              </a:rPr>
              <a:t>job_id</a:t>
            </a:r>
            <a:r>
              <a:rPr lang="en-CA" b="1" dirty="0">
                <a:solidFill>
                  <a:srgbClr val="B7B7B7"/>
                </a:solidFill>
              </a:rPr>
              <a:t>)</a:t>
            </a:r>
            <a:endParaRPr lang="en-MX" b="1" dirty="0">
              <a:solidFill>
                <a:srgbClr val="B7B7B7"/>
              </a:solidFill>
            </a:endParaRPr>
          </a:p>
          <a:p>
            <a:pPr>
              <a:spcAft>
                <a:spcPts val="600"/>
              </a:spcAft>
            </a:pPr>
            <a:r>
              <a:rPr lang="en-CA" b="1" dirty="0">
                <a:solidFill>
                  <a:srgbClr val="B7B7B7"/>
                </a:solidFill>
              </a:rPr>
              <a:t>set </a:t>
            </a:r>
            <a:r>
              <a:rPr lang="en-CA" b="1" dirty="0" err="1">
                <a:solidFill>
                  <a:schemeClr val="lt1"/>
                </a:solidFill>
              </a:rPr>
              <a:t>e.manager_id</a:t>
            </a:r>
            <a:r>
              <a:rPr lang="en-CA" b="1" dirty="0">
                <a:solidFill>
                  <a:srgbClr val="B7B7B7"/>
                </a:solidFill>
              </a:rPr>
              <a:t> = </a:t>
            </a:r>
            <a:r>
              <a:rPr lang="en-CA" b="1" dirty="0">
                <a:solidFill>
                  <a:srgbClr val="E18800"/>
                </a:solidFill>
              </a:rPr>
              <a:t>100</a:t>
            </a:r>
            <a:endParaRPr lang="en-MX" b="1" dirty="0">
              <a:solidFill>
                <a:srgbClr val="E18800"/>
              </a:solidFill>
            </a:endParaRPr>
          </a:p>
          <a:p>
            <a:pPr>
              <a:spcAft>
                <a:spcPts val="600"/>
              </a:spcAft>
            </a:pPr>
            <a:r>
              <a:rPr lang="en-CA" b="1" dirty="0">
                <a:solidFill>
                  <a:srgbClr val="B7B7B7"/>
                </a:solidFill>
              </a:rPr>
              <a:t>where </a:t>
            </a:r>
            <a:r>
              <a:rPr lang="en-CA" b="1" dirty="0" err="1">
                <a:solidFill>
                  <a:srgbClr val="F7F7F8"/>
                </a:solidFill>
              </a:rPr>
              <a:t>e.job_id</a:t>
            </a:r>
            <a:r>
              <a:rPr lang="en-CA" b="1" dirty="0">
                <a:solidFill>
                  <a:srgbClr val="B7B7B7"/>
                </a:solidFill>
              </a:rPr>
              <a:t> &lt;&gt; </a:t>
            </a:r>
            <a:r>
              <a:rPr lang="en-CA" b="1" dirty="0">
                <a:solidFill>
                  <a:srgbClr val="E18800"/>
                </a:solidFill>
              </a:rPr>
              <a:t>1</a:t>
            </a:r>
            <a:endParaRPr lang="en-MX" b="1" dirty="0">
              <a:solidFill>
                <a:srgbClr val="E18800"/>
              </a:solidFill>
            </a:endParaRPr>
          </a:p>
          <a:p>
            <a:pPr>
              <a:spcAft>
                <a:spcPts val="600"/>
              </a:spcAft>
            </a:pPr>
            <a:r>
              <a:rPr lang="en-CA" b="1" dirty="0">
                <a:solidFill>
                  <a:srgbClr val="B7B7B7"/>
                </a:solidFill>
              </a:rPr>
              <a:t>and </a:t>
            </a:r>
            <a:r>
              <a:rPr lang="en-CA" b="1" dirty="0" err="1">
                <a:solidFill>
                  <a:srgbClr val="F7F7F8"/>
                </a:solidFill>
              </a:rPr>
              <a:t>o.reports_to</a:t>
            </a:r>
            <a:r>
              <a:rPr lang="en-CA" b="1" dirty="0">
                <a:solidFill>
                  <a:srgbClr val="B7B7B7"/>
                </a:solidFill>
              </a:rPr>
              <a:t> = </a:t>
            </a:r>
            <a:r>
              <a:rPr lang="en-CA" b="1" dirty="0">
                <a:solidFill>
                  <a:srgbClr val="E18800"/>
                </a:solidFill>
              </a:rPr>
              <a:t>1</a:t>
            </a:r>
            <a:r>
              <a:rPr lang="en-CA" b="1" dirty="0">
                <a:solidFill>
                  <a:srgbClr val="B7B7B7"/>
                </a:solidFill>
              </a:rPr>
              <a:t>;</a:t>
            </a:r>
            <a:endParaRPr lang="en-MX" b="1" dirty="0">
              <a:solidFill>
                <a:srgbClr val="B7B7B7"/>
              </a:solidFill>
            </a:endParaRPr>
          </a:p>
        </p:txBody>
      </p:sp>
      <p:sp>
        <p:nvSpPr>
          <p:cNvPr id="13" name="Slide Number Placeholder 12">
            <a:extLst>
              <a:ext uri="{FF2B5EF4-FFF2-40B4-BE49-F238E27FC236}">
                <a16:creationId xmlns:a16="http://schemas.microsoft.com/office/drawing/2014/main" id="{2E2FC053-B4B1-260C-82AB-FAF080B047D6}"/>
              </a:ext>
            </a:extLst>
          </p:cNvPr>
          <p:cNvSpPr>
            <a:spLocks noGrp="1"/>
          </p:cNvSpPr>
          <p:nvPr>
            <p:ph type="sldNum" sz="quarter" idx="12"/>
          </p:nvPr>
        </p:nvSpPr>
        <p:spPr>
          <a:xfrm>
            <a:off x="11719042" y="6377940"/>
            <a:ext cx="365760" cy="365760"/>
          </a:xfrm>
        </p:spPr>
        <p:txBody>
          <a:bodyPr/>
          <a:lstStyle/>
          <a:p>
            <a:fld id="{6586042B-6341-4E38-A80C-926D3BB8AAC9}" type="slidenum">
              <a:rPr lang="en-US" smtClean="0"/>
              <a:t>15</a:t>
            </a:fld>
            <a:endParaRPr lang="en-US"/>
          </a:p>
        </p:txBody>
      </p:sp>
      <p:sp>
        <p:nvSpPr>
          <p:cNvPr id="3" name="Google Shape;166;p26">
            <a:extLst>
              <a:ext uri="{FF2B5EF4-FFF2-40B4-BE49-F238E27FC236}">
                <a16:creationId xmlns:a16="http://schemas.microsoft.com/office/drawing/2014/main" id="{FF95DC8B-28BD-E129-15CE-63C968B6F038}"/>
              </a:ext>
            </a:extLst>
          </p:cNvPr>
          <p:cNvSpPr/>
          <p:nvPr/>
        </p:nvSpPr>
        <p:spPr>
          <a:xfrm>
            <a:off x="8479178" y="1838244"/>
            <a:ext cx="1069941" cy="369332"/>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ES" sz="1600" b="1" dirty="0">
                <a:solidFill>
                  <a:srgbClr val="B7B7B7"/>
                </a:solidFill>
              </a:rPr>
              <a:t>CODE:</a:t>
            </a:r>
            <a:endParaRPr sz="1600" b="1" dirty="0">
              <a:solidFill>
                <a:srgbClr val="B7B7B7"/>
              </a:solidFill>
            </a:endParaRPr>
          </a:p>
        </p:txBody>
      </p:sp>
    </p:spTree>
    <p:extLst>
      <p:ext uri="{BB962C8B-B14F-4D97-AF65-F5344CB8AC3E}">
        <p14:creationId xmlns:p14="http://schemas.microsoft.com/office/powerpoint/2010/main" val="221751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EA98A-F8E7-2DBE-028F-E9A1F6F00DD7}"/>
              </a:ext>
            </a:extLst>
          </p:cNvPr>
          <p:cNvSpPr>
            <a:spLocks noGrp="1"/>
          </p:cNvSpPr>
          <p:nvPr>
            <p:ph type="title"/>
          </p:nvPr>
        </p:nvSpPr>
        <p:spPr>
          <a:xfrm>
            <a:off x="3992522" y="0"/>
            <a:ext cx="4486656" cy="1141497"/>
          </a:xfrm>
        </p:spPr>
        <p:txBody>
          <a:bodyPr/>
          <a:lstStyle/>
          <a:p>
            <a:r>
              <a:rPr lang="en-US" kern="1200" cap="all" spc="200" baseline="0" dirty="0">
                <a:solidFill>
                  <a:srgbClr val="262626"/>
                </a:solidFill>
                <a:latin typeface="+mj-lt"/>
                <a:ea typeface="+mj-ea"/>
                <a:cs typeface="+mj-cs"/>
              </a:rPr>
              <a:t>Treat Missing Values</a:t>
            </a:r>
            <a:endParaRPr lang="en-MX" dirty="0"/>
          </a:p>
        </p:txBody>
      </p:sp>
      <p:sp>
        <p:nvSpPr>
          <p:cNvPr id="6" name="TextBox 5">
            <a:extLst>
              <a:ext uri="{FF2B5EF4-FFF2-40B4-BE49-F238E27FC236}">
                <a16:creationId xmlns:a16="http://schemas.microsoft.com/office/drawing/2014/main" id="{92C4F0D7-3153-2010-6A0D-414AFEADC732}"/>
              </a:ext>
            </a:extLst>
          </p:cNvPr>
          <p:cNvSpPr txBox="1"/>
          <p:nvPr/>
        </p:nvSpPr>
        <p:spPr>
          <a:xfrm>
            <a:off x="2386741" y="1221096"/>
            <a:ext cx="7698218" cy="400110"/>
          </a:xfrm>
          <a:prstGeom prst="rect">
            <a:avLst/>
          </a:prstGeom>
          <a:noFill/>
        </p:spPr>
        <p:txBody>
          <a:bodyPr wrap="square">
            <a:spAutoFit/>
          </a:bodyPr>
          <a:lstStyle/>
          <a:p>
            <a:pPr marL="342900" indent="-342900" defTabSz="914400">
              <a:spcBef>
                <a:spcPts val="1000"/>
              </a:spcBef>
              <a:buClr>
                <a:schemeClr val="bg1"/>
              </a:buClr>
              <a:buFont typeface="+mj-lt"/>
              <a:buAutoNum type="alphaLcPeriod"/>
            </a:pPr>
            <a:r>
              <a:rPr lang="en-US" sz="2000" b="1" dirty="0">
                <a:solidFill>
                  <a:srgbClr val="404040"/>
                </a:solidFill>
                <a:latin typeface="Times New Roman" panose="02020603050405020304" pitchFamily="18" charset="0"/>
                <a:cs typeface="Times New Roman" panose="02020603050405020304" pitchFamily="18" charset="0"/>
              </a:rPr>
              <a:t>Fill up the </a:t>
            </a:r>
            <a:r>
              <a:rPr lang="en-US" sz="2000" b="1" dirty="0" err="1">
                <a:solidFill>
                  <a:srgbClr val="404040"/>
                </a:solidFill>
                <a:latin typeface="Times New Roman" panose="02020603050405020304" pitchFamily="18" charset="0"/>
                <a:cs typeface="Times New Roman" panose="02020603050405020304" pitchFamily="18" charset="0"/>
              </a:rPr>
              <a:t>report_to</a:t>
            </a:r>
            <a:r>
              <a:rPr lang="en-US" sz="2000" b="1" dirty="0">
                <a:solidFill>
                  <a:srgbClr val="404040"/>
                </a:solidFill>
                <a:latin typeface="Times New Roman" panose="02020603050405020304" pitchFamily="18" charset="0"/>
                <a:cs typeface="Times New Roman" panose="02020603050405020304" pitchFamily="18" charset="0"/>
              </a:rPr>
              <a:t> column by analyzing the available data</a:t>
            </a:r>
            <a:r>
              <a:rPr lang="en-US" sz="2000" dirty="0">
                <a:solidFill>
                  <a:srgbClr val="404040"/>
                </a:solidFill>
                <a:latin typeface="Times New Roman" panose="02020603050405020304" pitchFamily="18" charset="0"/>
                <a:cs typeface="Times New Roman" panose="02020603050405020304" pitchFamily="18" charset="0"/>
              </a:rPr>
              <a:t>.</a:t>
            </a:r>
          </a:p>
        </p:txBody>
      </p:sp>
      <p:sp>
        <p:nvSpPr>
          <p:cNvPr id="3" name="Google Shape;222;p31">
            <a:extLst>
              <a:ext uri="{FF2B5EF4-FFF2-40B4-BE49-F238E27FC236}">
                <a16:creationId xmlns:a16="http://schemas.microsoft.com/office/drawing/2014/main" id="{59809381-5EAD-594B-5905-C1D6E5ABA5F5}"/>
              </a:ext>
            </a:extLst>
          </p:cNvPr>
          <p:cNvSpPr txBox="1"/>
          <p:nvPr/>
        </p:nvSpPr>
        <p:spPr>
          <a:xfrm>
            <a:off x="559579" y="2458037"/>
            <a:ext cx="4343399" cy="938678"/>
          </a:xfrm>
          <a:prstGeom prst="rect">
            <a:avLst/>
          </a:prstGeom>
          <a:noFill/>
          <a:ln>
            <a:noFill/>
          </a:ln>
        </p:spPr>
        <p:txBody>
          <a:bodyPr spcFirstLastPara="1" wrap="square" lIns="121900" tIns="121900" rIns="121900" bIns="121900" anchor="t" anchorCtr="0">
            <a:spAutoFit/>
          </a:bodyPr>
          <a:lstStyle>
            <a:defPPr>
              <a:defRPr lang="en-US"/>
            </a:defPPr>
            <a:lvl1pPr algn="just">
              <a:spcAft>
                <a:spcPts val="600"/>
              </a:spcAft>
              <a:defRPr>
                <a:latin typeface="Times New Roman" panose="02020603050405020304" pitchFamily="18" charset="0"/>
                <a:cs typeface="Times New Roman" panose="02020603050405020304" pitchFamily="18" charset="0"/>
              </a:defRPr>
            </a:lvl1pPr>
          </a:lstStyle>
          <a:p>
            <a:r>
              <a:rPr lang="en-CA" sz="2000" dirty="0">
                <a:solidFill>
                  <a:schemeClr val="bg1"/>
                </a:solidFill>
              </a:rPr>
              <a:t>Step 2. Created temporary table with </a:t>
            </a:r>
            <a:r>
              <a:rPr lang="en-CA" sz="2000" dirty="0" err="1">
                <a:solidFill>
                  <a:schemeClr val="bg1"/>
                </a:solidFill>
              </a:rPr>
              <a:t>employee_id</a:t>
            </a:r>
            <a:r>
              <a:rPr lang="en-CA" sz="2000" dirty="0">
                <a:solidFill>
                  <a:schemeClr val="bg1"/>
                </a:solidFill>
              </a:rPr>
              <a:t> and the </a:t>
            </a:r>
            <a:r>
              <a:rPr lang="en-CA" sz="2000" dirty="0" err="1">
                <a:solidFill>
                  <a:schemeClr val="bg1"/>
                </a:solidFill>
              </a:rPr>
              <a:t>manager_id</a:t>
            </a:r>
            <a:endParaRPr sz="2000" dirty="0">
              <a:solidFill>
                <a:schemeClr val="bg1"/>
              </a:solidFill>
            </a:endParaRPr>
          </a:p>
        </p:txBody>
      </p:sp>
      <p:sp>
        <p:nvSpPr>
          <p:cNvPr id="4" name="Google Shape;219;p31">
            <a:extLst>
              <a:ext uri="{FF2B5EF4-FFF2-40B4-BE49-F238E27FC236}">
                <a16:creationId xmlns:a16="http://schemas.microsoft.com/office/drawing/2014/main" id="{34061833-F50B-DE56-265A-F91FFDAE7440}"/>
              </a:ext>
            </a:extLst>
          </p:cNvPr>
          <p:cNvSpPr/>
          <p:nvPr/>
        </p:nvSpPr>
        <p:spPr>
          <a:xfrm>
            <a:off x="6551968" y="1700805"/>
            <a:ext cx="4990013" cy="2236000"/>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CA" sz="1600" b="1" dirty="0">
                <a:solidFill>
                  <a:srgbClr val="B7B7B7"/>
                </a:solidFill>
              </a:rPr>
              <a:t>create temporary table </a:t>
            </a:r>
            <a:r>
              <a:rPr lang="en-CA" sz="1600" b="1" dirty="0">
                <a:solidFill>
                  <a:schemeClr val="lt1"/>
                </a:solidFill>
              </a:rPr>
              <a:t>temp</a:t>
            </a:r>
            <a:r>
              <a:rPr lang="en-CA" sz="1600" b="1" dirty="0">
                <a:solidFill>
                  <a:srgbClr val="B7B7B7"/>
                </a:solidFill>
              </a:rPr>
              <a:t> </a:t>
            </a:r>
            <a:endParaRPr sz="1600" b="1" dirty="0">
              <a:solidFill>
                <a:srgbClr val="B7B7B7"/>
              </a:solidFill>
            </a:endParaRPr>
          </a:p>
          <a:p>
            <a:r>
              <a:rPr lang="en-CA" sz="1600" b="1" dirty="0">
                <a:solidFill>
                  <a:srgbClr val="B7B7B7"/>
                </a:solidFill>
              </a:rPr>
              <a:t>select </a:t>
            </a:r>
            <a:r>
              <a:rPr lang="en-CA" sz="1600" b="1" dirty="0" err="1">
                <a:solidFill>
                  <a:srgbClr val="F7F7F8"/>
                </a:solidFill>
              </a:rPr>
              <a:t>e.employee_id</a:t>
            </a:r>
            <a:r>
              <a:rPr lang="en-CA" sz="1600" b="1" dirty="0">
                <a:solidFill>
                  <a:srgbClr val="B7B7B7"/>
                </a:solidFill>
              </a:rPr>
              <a:t>,</a:t>
            </a:r>
            <a:endParaRPr sz="1600" b="1" dirty="0">
              <a:solidFill>
                <a:srgbClr val="B7B7B7"/>
              </a:solidFill>
            </a:endParaRPr>
          </a:p>
          <a:p>
            <a:r>
              <a:rPr lang="en-CA" sz="1600" b="1" dirty="0">
                <a:solidFill>
                  <a:srgbClr val="B7B7B7"/>
                </a:solidFill>
              </a:rPr>
              <a:t>(select </a:t>
            </a:r>
            <a:r>
              <a:rPr lang="en-CA" sz="1600" b="1" dirty="0" err="1">
                <a:solidFill>
                  <a:schemeClr val="lt1"/>
                </a:solidFill>
              </a:rPr>
              <a:t>employee_id</a:t>
            </a:r>
            <a:r>
              <a:rPr lang="en-CA" sz="1600" b="1" dirty="0">
                <a:solidFill>
                  <a:srgbClr val="B7B7B7"/>
                </a:solidFill>
              </a:rPr>
              <a:t> from </a:t>
            </a:r>
            <a:r>
              <a:rPr lang="en-CA" sz="1600" b="1" dirty="0" err="1">
                <a:solidFill>
                  <a:srgbClr val="F7F7F8"/>
                </a:solidFill>
              </a:rPr>
              <a:t>employees_json</a:t>
            </a:r>
            <a:r>
              <a:rPr lang="en-CA" sz="1600" b="1" dirty="0">
                <a:solidFill>
                  <a:srgbClr val="B7B7B7"/>
                </a:solidFill>
              </a:rPr>
              <a:t> where </a:t>
            </a:r>
            <a:r>
              <a:rPr lang="en-CA" sz="1600" b="1" dirty="0" err="1">
                <a:solidFill>
                  <a:schemeClr val="lt1"/>
                </a:solidFill>
              </a:rPr>
              <a:t>job_id</a:t>
            </a:r>
            <a:r>
              <a:rPr lang="en-CA" sz="1600" b="1" dirty="0">
                <a:solidFill>
                  <a:schemeClr val="lt1"/>
                </a:solidFill>
              </a:rPr>
              <a:t>=</a:t>
            </a:r>
            <a:r>
              <a:rPr lang="en-CA" sz="1600" b="1" dirty="0" err="1">
                <a:solidFill>
                  <a:schemeClr val="lt1"/>
                </a:solidFill>
              </a:rPr>
              <a:t>o.Reports_to</a:t>
            </a:r>
            <a:r>
              <a:rPr lang="en-CA" sz="1600" b="1" dirty="0">
                <a:solidFill>
                  <a:srgbClr val="B7B7B7"/>
                </a:solidFill>
              </a:rPr>
              <a:t> and </a:t>
            </a:r>
            <a:r>
              <a:rPr lang="en-CA" sz="1600" b="1" dirty="0" err="1">
                <a:solidFill>
                  <a:schemeClr val="lt1"/>
                </a:solidFill>
              </a:rPr>
              <a:t>department_id</a:t>
            </a:r>
            <a:r>
              <a:rPr lang="en-CA" sz="1600" b="1" dirty="0">
                <a:solidFill>
                  <a:srgbClr val="B7B7B7"/>
                </a:solidFill>
              </a:rPr>
              <a:t>=</a:t>
            </a:r>
            <a:r>
              <a:rPr lang="en-CA" sz="1600" b="1" dirty="0" err="1">
                <a:solidFill>
                  <a:schemeClr val="lt1"/>
                </a:solidFill>
              </a:rPr>
              <a:t>e.department_id</a:t>
            </a:r>
            <a:r>
              <a:rPr lang="en-CA" sz="1600" b="1" dirty="0">
                <a:solidFill>
                  <a:srgbClr val="B7B7B7"/>
                </a:solidFill>
              </a:rPr>
              <a:t>) </a:t>
            </a:r>
            <a:r>
              <a:rPr lang="en-CA" sz="1600" b="1" dirty="0" err="1">
                <a:solidFill>
                  <a:srgbClr val="F7F7F8"/>
                </a:solidFill>
              </a:rPr>
              <a:t>manager_id</a:t>
            </a:r>
            <a:endParaRPr sz="1600" b="1" dirty="0">
              <a:solidFill>
                <a:srgbClr val="F7F7F8"/>
              </a:solidFill>
            </a:endParaRPr>
          </a:p>
          <a:p>
            <a:r>
              <a:rPr lang="en-CA" sz="1600" b="1" dirty="0">
                <a:solidFill>
                  <a:srgbClr val="B7B7B7"/>
                </a:solidFill>
              </a:rPr>
              <a:t>from </a:t>
            </a:r>
            <a:r>
              <a:rPr lang="en-CA" sz="1600" b="1" dirty="0" err="1">
                <a:solidFill>
                  <a:schemeClr val="lt1"/>
                </a:solidFill>
              </a:rPr>
              <a:t>employees_json</a:t>
            </a:r>
            <a:r>
              <a:rPr lang="en-CA" sz="1600" b="1" dirty="0">
                <a:solidFill>
                  <a:schemeClr val="lt1"/>
                </a:solidFill>
              </a:rPr>
              <a:t> e</a:t>
            </a:r>
            <a:endParaRPr sz="1600" b="1" dirty="0">
              <a:solidFill>
                <a:schemeClr val="lt1"/>
              </a:solidFill>
            </a:endParaRPr>
          </a:p>
          <a:p>
            <a:r>
              <a:rPr lang="en-CA" sz="1600" b="1" dirty="0">
                <a:solidFill>
                  <a:srgbClr val="B7B7B7"/>
                </a:solidFill>
              </a:rPr>
              <a:t>join </a:t>
            </a:r>
            <a:r>
              <a:rPr lang="en-CA" sz="1600" b="1" dirty="0" err="1">
                <a:solidFill>
                  <a:schemeClr val="lt1"/>
                </a:solidFill>
              </a:rPr>
              <a:t>orgstructure_csv</a:t>
            </a:r>
            <a:r>
              <a:rPr lang="en-CA" sz="1600" b="1" dirty="0">
                <a:solidFill>
                  <a:schemeClr val="lt1"/>
                </a:solidFill>
              </a:rPr>
              <a:t> o</a:t>
            </a:r>
            <a:r>
              <a:rPr lang="en-CA" sz="1600" b="1" dirty="0">
                <a:solidFill>
                  <a:srgbClr val="B7B7B7"/>
                </a:solidFill>
              </a:rPr>
              <a:t> using(</a:t>
            </a:r>
            <a:r>
              <a:rPr lang="en-CA" sz="1600" b="1" dirty="0" err="1">
                <a:solidFill>
                  <a:schemeClr val="lt1"/>
                </a:solidFill>
              </a:rPr>
              <a:t>job_id</a:t>
            </a:r>
            <a:r>
              <a:rPr lang="en-CA" sz="1600" b="1" dirty="0">
                <a:solidFill>
                  <a:srgbClr val="B7B7B7"/>
                </a:solidFill>
              </a:rPr>
              <a:t>)</a:t>
            </a:r>
            <a:endParaRPr sz="1600" b="1" dirty="0">
              <a:solidFill>
                <a:srgbClr val="B7B7B7"/>
              </a:solidFill>
            </a:endParaRPr>
          </a:p>
          <a:p>
            <a:r>
              <a:rPr lang="en-CA" sz="1600" b="1" dirty="0">
                <a:solidFill>
                  <a:srgbClr val="B7B7B7"/>
                </a:solidFill>
              </a:rPr>
              <a:t>where </a:t>
            </a:r>
            <a:r>
              <a:rPr lang="en-CA" sz="1600" b="1" dirty="0" err="1">
                <a:solidFill>
                  <a:schemeClr val="lt1"/>
                </a:solidFill>
              </a:rPr>
              <a:t>e.job_id</a:t>
            </a:r>
            <a:r>
              <a:rPr lang="en-CA" sz="1600" b="1" dirty="0">
                <a:solidFill>
                  <a:srgbClr val="B7B7B7"/>
                </a:solidFill>
              </a:rPr>
              <a:t> &lt;&gt; </a:t>
            </a:r>
            <a:r>
              <a:rPr lang="en-CA" sz="1600" b="1" dirty="0">
                <a:solidFill>
                  <a:srgbClr val="E18800"/>
                </a:solidFill>
              </a:rPr>
              <a:t>1</a:t>
            </a:r>
            <a:r>
              <a:rPr lang="en-CA" sz="1600" b="1" dirty="0">
                <a:solidFill>
                  <a:srgbClr val="B7B7B7"/>
                </a:solidFill>
              </a:rPr>
              <a:t>;</a:t>
            </a:r>
            <a:endParaRPr sz="1600" b="1" dirty="0">
              <a:solidFill>
                <a:srgbClr val="B7B7B7"/>
              </a:solidFill>
            </a:endParaRPr>
          </a:p>
        </p:txBody>
      </p:sp>
      <p:sp>
        <p:nvSpPr>
          <p:cNvPr id="13" name="Google Shape;220;p31">
            <a:extLst>
              <a:ext uri="{FF2B5EF4-FFF2-40B4-BE49-F238E27FC236}">
                <a16:creationId xmlns:a16="http://schemas.microsoft.com/office/drawing/2014/main" id="{5E3135A1-D518-0D62-B88E-9135EF171820}"/>
              </a:ext>
            </a:extLst>
          </p:cNvPr>
          <p:cNvSpPr/>
          <p:nvPr/>
        </p:nvSpPr>
        <p:spPr>
          <a:xfrm>
            <a:off x="6538521" y="4731809"/>
            <a:ext cx="5003460" cy="1915600"/>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CA" b="1" dirty="0">
                <a:solidFill>
                  <a:srgbClr val="B7B7B7"/>
                </a:solidFill>
              </a:rPr>
              <a:t>update </a:t>
            </a:r>
            <a:r>
              <a:rPr lang="en-CA" b="1" dirty="0" err="1">
                <a:solidFill>
                  <a:schemeClr val="lt1"/>
                </a:solidFill>
              </a:rPr>
              <a:t>employees_json</a:t>
            </a:r>
            <a:r>
              <a:rPr lang="en-CA" b="1" dirty="0">
                <a:solidFill>
                  <a:schemeClr val="lt1"/>
                </a:solidFill>
              </a:rPr>
              <a:t> e</a:t>
            </a:r>
            <a:endParaRPr b="1" dirty="0">
              <a:solidFill>
                <a:schemeClr val="lt1"/>
              </a:solidFill>
            </a:endParaRPr>
          </a:p>
          <a:p>
            <a:r>
              <a:rPr lang="en-CA" b="1" dirty="0">
                <a:solidFill>
                  <a:srgbClr val="B7B7B7"/>
                </a:solidFill>
              </a:rPr>
              <a:t>join</a:t>
            </a:r>
            <a:r>
              <a:rPr lang="en-CA" b="1" dirty="0">
                <a:solidFill>
                  <a:schemeClr val="lt1"/>
                </a:solidFill>
              </a:rPr>
              <a:t> temp t </a:t>
            </a:r>
            <a:r>
              <a:rPr lang="en-CA" b="1" dirty="0">
                <a:solidFill>
                  <a:srgbClr val="B7B7B7"/>
                </a:solidFill>
              </a:rPr>
              <a:t>using(</a:t>
            </a:r>
            <a:r>
              <a:rPr lang="en-CA" b="1" dirty="0" err="1">
                <a:solidFill>
                  <a:schemeClr val="lt1"/>
                </a:solidFill>
              </a:rPr>
              <a:t>employee_id</a:t>
            </a:r>
            <a:r>
              <a:rPr lang="en-CA" b="1" dirty="0">
                <a:solidFill>
                  <a:srgbClr val="B7B7B7"/>
                </a:solidFill>
              </a:rPr>
              <a:t>)</a:t>
            </a:r>
            <a:endParaRPr b="1" dirty="0">
              <a:solidFill>
                <a:srgbClr val="B7B7B7"/>
              </a:solidFill>
            </a:endParaRPr>
          </a:p>
          <a:p>
            <a:r>
              <a:rPr lang="en-CA" b="1" dirty="0">
                <a:solidFill>
                  <a:srgbClr val="B7B7B7"/>
                </a:solidFill>
              </a:rPr>
              <a:t>join </a:t>
            </a:r>
            <a:r>
              <a:rPr lang="en-CA" b="1" dirty="0" err="1">
                <a:solidFill>
                  <a:srgbClr val="F7F7F8"/>
                </a:solidFill>
              </a:rPr>
              <a:t>orgstructure_csv</a:t>
            </a:r>
            <a:r>
              <a:rPr lang="en-CA" b="1" dirty="0">
                <a:solidFill>
                  <a:srgbClr val="F7F7F8"/>
                </a:solidFill>
              </a:rPr>
              <a:t> o</a:t>
            </a:r>
            <a:r>
              <a:rPr lang="en-CA" b="1" dirty="0">
                <a:solidFill>
                  <a:srgbClr val="B7B7B7"/>
                </a:solidFill>
              </a:rPr>
              <a:t> using(</a:t>
            </a:r>
            <a:r>
              <a:rPr lang="en-CA" b="1" dirty="0" err="1">
                <a:solidFill>
                  <a:schemeClr val="lt1"/>
                </a:solidFill>
              </a:rPr>
              <a:t>job_id</a:t>
            </a:r>
            <a:r>
              <a:rPr lang="en-CA" b="1" dirty="0">
                <a:solidFill>
                  <a:srgbClr val="B7B7B7"/>
                </a:solidFill>
              </a:rPr>
              <a:t>)</a:t>
            </a:r>
            <a:endParaRPr b="1" dirty="0">
              <a:solidFill>
                <a:srgbClr val="B7B7B7"/>
              </a:solidFill>
            </a:endParaRPr>
          </a:p>
          <a:p>
            <a:r>
              <a:rPr lang="en-CA" b="1" dirty="0">
                <a:solidFill>
                  <a:srgbClr val="B7B7B7"/>
                </a:solidFill>
              </a:rPr>
              <a:t>set </a:t>
            </a:r>
            <a:r>
              <a:rPr lang="en-CA" b="1" dirty="0" err="1">
                <a:solidFill>
                  <a:schemeClr val="lt1"/>
                </a:solidFill>
              </a:rPr>
              <a:t>e.manager_id</a:t>
            </a:r>
            <a:r>
              <a:rPr lang="en-CA" b="1" dirty="0">
                <a:solidFill>
                  <a:schemeClr val="lt1"/>
                </a:solidFill>
              </a:rPr>
              <a:t> </a:t>
            </a:r>
            <a:r>
              <a:rPr lang="en-CA" b="1" dirty="0">
                <a:solidFill>
                  <a:srgbClr val="B7B7B7"/>
                </a:solidFill>
              </a:rPr>
              <a:t>= </a:t>
            </a:r>
            <a:r>
              <a:rPr lang="en-CA" b="1" dirty="0" err="1">
                <a:solidFill>
                  <a:schemeClr val="lt1"/>
                </a:solidFill>
              </a:rPr>
              <a:t>t.manager_id</a:t>
            </a:r>
            <a:endParaRPr b="1" dirty="0">
              <a:solidFill>
                <a:schemeClr val="lt1"/>
              </a:solidFill>
            </a:endParaRPr>
          </a:p>
          <a:p>
            <a:r>
              <a:rPr lang="en-CA" b="1" dirty="0">
                <a:solidFill>
                  <a:srgbClr val="B7B7B7"/>
                </a:solidFill>
              </a:rPr>
              <a:t>where </a:t>
            </a:r>
            <a:r>
              <a:rPr lang="en-CA" b="1" dirty="0" err="1">
                <a:solidFill>
                  <a:schemeClr val="lt1"/>
                </a:solidFill>
              </a:rPr>
              <a:t>e.job_id</a:t>
            </a:r>
            <a:r>
              <a:rPr lang="en-CA" b="1" dirty="0">
                <a:solidFill>
                  <a:srgbClr val="B7B7B7"/>
                </a:solidFill>
              </a:rPr>
              <a:t> &lt;&gt; </a:t>
            </a:r>
            <a:r>
              <a:rPr lang="en-CA" b="1" dirty="0">
                <a:solidFill>
                  <a:srgbClr val="E18800"/>
                </a:solidFill>
              </a:rPr>
              <a:t>1</a:t>
            </a:r>
            <a:endParaRPr b="1" dirty="0">
              <a:solidFill>
                <a:srgbClr val="E18800"/>
              </a:solidFill>
            </a:endParaRPr>
          </a:p>
          <a:p>
            <a:r>
              <a:rPr lang="en-CA" b="1" dirty="0">
                <a:solidFill>
                  <a:srgbClr val="B7B7B7"/>
                </a:solidFill>
              </a:rPr>
              <a:t>and </a:t>
            </a:r>
            <a:r>
              <a:rPr lang="en-CA" b="1" dirty="0" err="1">
                <a:solidFill>
                  <a:schemeClr val="lt1"/>
                </a:solidFill>
              </a:rPr>
              <a:t>o.reports_to</a:t>
            </a:r>
            <a:r>
              <a:rPr lang="en-CA" b="1" dirty="0">
                <a:solidFill>
                  <a:srgbClr val="B7B7B7"/>
                </a:solidFill>
              </a:rPr>
              <a:t> &gt; </a:t>
            </a:r>
            <a:r>
              <a:rPr lang="en-CA" b="1" dirty="0">
                <a:solidFill>
                  <a:srgbClr val="E18800"/>
                </a:solidFill>
              </a:rPr>
              <a:t>1</a:t>
            </a:r>
            <a:r>
              <a:rPr lang="en-CA" b="1" dirty="0">
                <a:solidFill>
                  <a:srgbClr val="B7B7B7"/>
                </a:solidFill>
              </a:rPr>
              <a:t>;</a:t>
            </a:r>
            <a:endParaRPr b="1" dirty="0">
              <a:solidFill>
                <a:srgbClr val="B7B7B7"/>
              </a:solidFill>
            </a:endParaRPr>
          </a:p>
        </p:txBody>
      </p:sp>
      <p:sp>
        <p:nvSpPr>
          <p:cNvPr id="14" name="Google Shape;221;p31">
            <a:extLst>
              <a:ext uri="{FF2B5EF4-FFF2-40B4-BE49-F238E27FC236}">
                <a16:creationId xmlns:a16="http://schemas.microsoft.com/office/drawing/2014/main" id="{8A48FA9E-1EDC-2F90-200B-66F77A619CD1}"/>
              </a:ext>
            </a:extLst>
          </p:cNvPr>
          <p:cNvSpPr txBox="1"/>
          <p:nvPr/>
        </p:nvSpPr>
        <p:spPr>
          <a:xfrm>
            <a:off x="883563" y="5329038"/>
            <a:ext cx="3925286" cy="938678"/>
          </a:xfrm>
          <a:prstGeom prst="rect">
            <a:avLst/>
          </a:prstGeom>
          <a:noFill/>
          <a:ln>
            <a:noFill/>
          </a:ln>
        </p:spPr>
        <p:txBody>
          <a:bodyPr spcFirstLastPara="1" wrap="square" lIns="121900" tIns="121900" rIns="121900" bIns="121900" anchor="t" anchorCtr="0">
            <a:spAutoFit/>
          </a:bodyPr>
          <a:lstStyle>
            <a:defPPr>
              <a:defRPr lang="en-US"/>
            </a:defPPr>
            <a:lvl1pPr marL="342900" indent="-342900" algn="just">
              <a:spcAft>
                <a:spcPts val="600"/>
              </a:spcAft>
              <a:buFont typeface="Wingdings" pitchFamily="2" charset="2"/>
              <a:buChar char="Ø"/>
              <a:defRPr>
                <a:latin typeface="Times New Roman" panose="02020603050405020304" pitchFamily="18" charset="0"/>
                <a:cs typeface="Times New Roman" panose="02020603050405020304" pitchFamily="18" charset="0"/>
              </a:defRPr>
            </a:lvl1pPr>
          </a:lstStyle>
          <a:p>
            <a:pPr marL="0" indent="0">
              <a:buNone/>
            </a:pPr>
            <a:r>
              <a:rPr lang="en-CA" sz="2000" dirty="0">
                <a:solidFill>
                  <a:schemeClr val="bg1"/>
                </a:solidFill>
              </a:rPr>
              <a:t>Step 3. Updated </a:t>
            </a:r>
            <a:r>
              <a:rPr lang="en-CA" sz="2000" dirty="0" err="1">
                <a:solidFill>
                  <a:schemeClr val="bg1"/>
                </a:solidFill>
              </a:rPr>
              <a:t>manager_id</a:t>
            </a:r>
            <a:r>
              <a:rPr lang="en-CA" sz="2000" dirty="0">
                <a:solidFill>
                  <a:schemeClr val="bg1"/>
                </a:solidFill>
              </a:rPr>
              <a:t> column from table </a:t>
            </a:r>
            <a:r>
              <a:rPr lang="en-CA" sz="2000" dirty="0" err="1">
                <a:solidFill>
                  <a:schemeClr val="bg1"/>
                </a:solidFill>
              </a:rPr>
              <a:t>employees_json</a:t>
            </a:r>
            <a:endParaRPr sz="2000" dirty="0">
              <a:solidFill>
                <a:schemeClr val="bg1"/>
              </a:solidFill>
            </a:endParaRPr>
          </a:p>
        </p:txBody>
      </p:sp>
      <p:sp>
        <p:nvSpPr>
          <p:cNvPr id="15" name="Right Arrow 14">
            <a:extLst>
              <a:ext uri="{FF2B5EF4-FFF2-40B4-BE49-F238E27FC236}">
                <a16:creationId xmlns:a16="http://schemas.microsoft.com/office/drawing/2014/main" id="{106F276C-3B4A-AF50-C253-05C8751EA061}"/>
              </a:ext>
            </a:extLst>
          </p:cNvPr>
          <p:cNvSpPr/>
          <p:nvPr/>
        </p:nvSpPr>
        <p:spPr>
          <a:xfrm>
            <a:off x="5659264" y="2800527"/>
            <a:ext cx="892704" cy="336176"/>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400" dirty="0"/>
              <a:t>CODE</a:t>
            </a:r>
          </a:p>
        </p:txBody>
      </p:sp>
      <p:sp>
        <p:nvSpPr>
          <p:cNvPr id="19" name="Right Arrow 18">
            <a:extLst>
              <a:ext uri="{FF2B5EF4-FFF2-40B4-BE49-F238E27FC236}">
                <a16:creationId xmlns:a16="http://schemas.microsoft.com/office/drawing/2014/main" id="{0AB2CB57-C4D3-21FF-069C-89CEF38145B9}"/>
              </a:ext>
            </a:extLst>
          </p:cNvPr>
          <p:cNvSpPr/>
          <p:nvPr/>
        </p:nvSpPr>
        <p:spPr>
          <a:xfrm>
            <a:off x="5635621" y="5636904"/>
            <a:ext cx="892704" cy="336176"/>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400" dirty="0"/>
              <a:t>CODE</a:t>
            </a:r>
          </a:p>
        </p:txBody>
      </p:sp>
      <p:sp>
        <p:nvSpPr>
          <p:cNvPr id="22" name="Slide Number Placeholder 21">
            <a:extLst>
              <a:ext uri="{FF2B5EF4-FFF2-40B4-BE49-F238E27FC236}">
                <a16:creationId xmlns:a16="http://schemas.microsoft.com/office/drawing/2014/main" id="{ED70D4E3-E4BF-0BA9-288E-E78997921224}"/>
              </a:ext>
            </a:extLst>
          </p:cNvPr>
          <p:cNvSpPr>
            <a:spLocks noGrp="1"/>
          </p:cNvSpPr>
          <p:nvPr>
            <p:ph type="sldNum" sz="quarter" idx="12"/>
          </p:nvPr>
        </p:nvSpPr>
        <p:spPr>
          <a:xfrm>
            <a:off x="11747721" y="6430239"/>
            <a:ext cx="365760" cy="365760"/>
          </a:xfrm>
        </p:spPr>
        <p:txBody>
          <a:bodyPr/>
          <a:lstStyle/>
          <a:p>
            <a:fld id="{6586042B-6341-4E38-A80C-926D3BB8AAC9}" type="slidenum">
              <a:rPr lang="en-US" smtClean="0"/>
              <a:t>16</a:t>
            </a:fld>
            <a:endParaRPr lang="en-US"/>
          </a:p>
        </p:txBody>
      </p:sp>
    </p:spTree>
    <p:extLst>
      <p:ext uri="{BB962C8B-B14F-4D97-AF65-F5344CB8AC3E}">
        <p14:creationId xmlns:p14="http://schemas.microsoft.com/office/powerpoint/2010/main" val="2199786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EEF8A-CF33-2245-9F5F-C0354590EC42}"/>
              </a:ext>
            </a:extLst>
          </p:cNvPr>
          <p:cNvSpPr>
            <a:spLocks noGrp="1"/>
          </p:cNvSpPr>
          <p:nvPr>
            <p:ph type="title"/>
          </p:nvPr>
        </p:nvSpPr>
        <p:spPr>
          <a:xfrm>
            <a:off x="2231136" y="399916"/>
            <a:ext cx="7729728" cy="1188720"/>
          </a:xfrm>
        </p:spPr>
        <p:txBody>
          <a:bodyPr/>
          <a:lstStyle/>
          <a:p>
            <a:r>
              <a:rPr lang="en-US" kern="1200" cap="all" spc="200" baseline="0" dirty="0">
                <a:solidFill>
                  <a:srgbClr val="262626"/>
                </a:solidFill>
                <a:latin typeface="+mj-lt"/>
                <a:ea typeface="+mj-ea"/>
                <a:cs typeface="+mj-cs"/>
              </a:rPr>
              <a:t>Treat Missing Values</a:t>
            </a:r>
            <a:endParaRPr lang="en-MX" dirty="0"/>
          </a:p>
        </p:txBody>
      </p:sp>
      <p:sp>
        <p:nvSpPr>
          <p:cNvPr id="3" name="Google Shape;229;p32">
            <a:extLst>
              <a:ext uri="{FF2B5EF4-FFF2-40B4-BE49-F238E27FC236}">
                <a16:creationId xmlns:a16="http://schemas.microsoft.com/office/drawing/2014/main" id="{A4ADC38A-6F2D-4780-61DF-20C52B6E3304}"/>
              </a:ext>
            </a:extLst>
          </p:cNvPr>
          <p:cNvSpPr txBox="1"/>
          <p:nvPr/>
        </p:nvSpPr>
        <p:spPr>
          <a:xfrm>
            <a:off x="4248176" y="1048126"/>
            <a:ext cx="3981423" cy="523180"/>
          </a:xfrm>
          <a:prstGeom prst="rect">
            <a:avLst/>
          </a:prstGeom>
          <a:noFill/>
          <a:ln>
            <a:noFill/>
          </a:ln>
        </p:spPr>
        <p:txBody>
          <a:bodyPr spcFirstLastPara="1" wrap="square" lIns="121900" tIns="121900" rIns="121900" bIns="121900" anchor="t" anchorCtr="0">
            <a:spAutoFit/>
          </a:bodyPr>
          <a:lstStyle/>
          <a:p>
            <a:r>
              <a:rPr lang="en-CA" b="1" u="sng" dirty="0">
                <a:latin typeface="Times New Roman" panose="02020603050405020304" pitchFamily="18" charset="0"/>
                <a:cs typeface="Times New Roman" panose="02020603050405020304" pitchFamily="18" charset="0"/>
              </a:rPr>
              <a:t>Strategy to treat the missing values.</a:t>
            </a:r>
            <a:endParaRPr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E36E8F8-CC40-068C-B4E9-F879D75765FE}"/>
              </a:ext>
            </a:extLst>
          </p:cNvPr>
          <p:cNvSpPr txBox="1"/>
          <p:nvPr/>
        </p:nvSpPr>
        <p:spPr>
          <a:xfrm>
            <a:off x="627575" y="2128228"/>
            <a:ext cx="1603561" cy="369332"/>
          </a:xfrm>
          <a:prstGeom prst="rect">
            <a:avLst/>
          </a:prstGeom>
          <a:noFill/>
        </p:spPr>
        <p:txBody>
          <a:bodyPr wrap="square">
            <a:spAutoFit/>
          </a:bodyPr>
          <a:lstStyle/>
          <a:p>
            <a:r>
              <a:rPr lang="en-CA" b="1" i="1" dirty="0">
                <a:latin typeface="Roboto"/>
                <a:ea typeface="Roboto"/>
                <a:cs typeface="Roboto"/>
                <a:sym typeface="Roboto"/>
              </a:rPr>
              <a:t>Assumption</a:t>
            </a:r>
            <a:endParaRPr lang="en-MX" i="1" dirty="0"/>
          </a:p>
        </p:txBody>
      </p:sp>
      <p:sp>
        <p:nvSpPr>
          <p:cNvPr id="7" name="TextBox 6">
            <a:extLst>
              <a:ext uri="{FF2B5EF4-FFF2-40B4-BE49-F238E27FC236}">
                <a16:creationId xmlns:a16="http://schemas.microsoft.com/office/drawing/2014/main" id="{1EB302CA-B9C7-9A74-FFD1-98081D1A8451}"/>
              </a:ext>
            </a:extLst>
          </p:cNvPr>
          <p:cNvSpPr txBox="1"/>
          <p:nvPr/>
        </p:nvSpPr>
        <p:spPr>
          <a:xfrm>
            <a:off x="811352" y="2497560"/>
            <a:ext cx="9947570" cy="646331"/>
          </a:xfrm>
          <a:prstGeom prst="rect">
            <a:avLst/>
          </a:prstGeom>
          <a:noFill/>
        </p:spPr>
        <p:txBody>
          <a:bodyPr wrap="square">
            <a:spAutoFit/>
          </a:bodyPr>
          <a:lstStyle/>
          <a:p>
            <a:pPr algn="just"/>
            <a:r>
              <a:rPr lang="en-CA" dirty="0">
                <a:latin typeface="Times New Roman" panose="02020603050405020304" pitchFamily="18" charset="0"/>
                <a:ea typeface="Roboto"/>
                <a:cs typeface="Times New Roman" panose="02020603050405020304" pitchFamily="18" charset="0"/>
                <a:sym typeface="Roboto"/>
              </a:rPr>
              <a:t>I</a:t>
            </a:r>
            <a:r>
              <a:rPr lang="en-CA" sz="1800" dirty="0">
                <a:latin typeface="Times New Roman" panose="02020603050405020304" pitchFamily="18" charset="0"/>
                <a:ea typeface="Roboto"/>
                <a:cs typeface="Times New Roman" panose="02020603050405020304" pitchFamily="18" charset="0"/>
                <a:sym typeface="Roboto"/>
              </a:rPr>
              <a:t>f an employee go paid more salary, he won't notify the company. But if he got paid less, he will notify the company.</a:t>
            </a:r>
          </a:p>
        </p:txBody>
      </p:sp>
      <p:sp>
        <p:nvSpPr>
          <p:cNvPr id="9" name="TextBox 8">
            <a:extLst>
              <a:ext uri="{FF2B5EF4-FFF2-40B4-BE49-F238E27FC236}">
                <a16:creationId xmlns:a16="http://schemas.microsoft.com/office/drawing/2014/main" id="{19292264-465A-EB2B-FED4-0E50289357C1}"/>
              </a:ext>
            </a:extLst>
          </p:cNvPr>
          <p:cNvSpPr txBox="1"/>
          <p:nvPr/>
        </p:nvSpPr>
        <p:spPr>
          <a:xfrm>
            <a:off x="627575" y="3146613"/>
            <a:ext cx="6118412" cy="369332"/>
          </a:xfrm>
          <a:prstGeom prst="rect">
            <a:avLst/>
          </a:prstGeom>
          <a:noFill/>
        </p:spPr>
        <p:txBody>
          <a:bodyPr wrap="square">
            <a:spAutoFit/>
          </a:bodyPr>
          <a:lstStyle/>
          <a:p>
            <a:r>
              <a:rPr lang="en-CA" b="1" i="1" dirty="0">
                <a:latin typeface="Roboto"/>
                <a:ea typeface="Roboto"/>
                <a:cs typeface="Roboto"/>
              </a:rPr>
              <a:t>Approach</a:t>
            </a:r>
            <a:endParaRPr lang="en-MX" b="1" i="1" dirty="0">
              <a:latin typeface="Roboto"/>
              <a:ea typeface="Roboto"/>
              <a:cs typeface="Roboto"/>
            </a:endParaRPr>
          </a:p>
        </p:txBody>
      </p:sp>
      <p:sp>
        <p:nvSpPr>
          <p:cNvPr id="11" name="TextBox 10">
            <a:extLst>
              <a:ext uri="{FF2B5EF4-FFF2-40B4-BE49-F238E27FC236}">
                <a16:creationId xmlns:a16="http://schemas.microsoft.com/office/drawing/2014/main" id="{76564E0C-FE6C-0140-0D87-D4EEE865D01E}"/>
              </a:ext>
            </a:extLst>
          </p:cNvPr>
          <p:cNvSpPr txBox="1"/>
          <p:nvPr/>
        </p:nvSpPr>
        <p:spPr>
          <a:xfrm>
            <a:off x="806914" y="3650415"/>
            <a:ext cx="10098690" cy="1200329"/>
          </a:xfrm>
          <a:prstGeom prst="rect">
            <a:avLst/>
          </a:prstGeom>
          <a:noFill/>
        </p:spPr>
        <p:txBody>
          <a:bodyPr wrap="square">
            <a:spAutoFit/>
          </a:bodyPr>
          <a:lstStyle/>
          <a:p>
            <a:pPr algn="just"/>
            <a:r>
              <a:rPr lang="en-CA" sz="1800" dirty="0">
                <a:latin typeface="Times New Roman" panose="02020603050405020304" pitchFamily="18" charset="0"/>
                <a:cs typeface="Times New Roman" panose="02020603050405020304" pitchFamily="18" charset="0"/>
              </a:rPr>
              <a:t>Filling the missing values in salary according to the </a:t>
            </a:r>
            <a:r>
              <a:rPr lang="en-CA" sz="1800" dirty="0" err="1">
                <a:latin typeface="Times New Roman" panose="02020603050405020304" pitchFamily="18" charset="0"/>
                <a:cs typeface="Times New Roman" panose="02020603050405020304" pitchFamily="18" charset="0"/>
              </a:rPr>
              <a:t>min_salary</a:t>
            </a:r>
            <a:r>
              <a:rPr lang="en-CA" sz="1800" dirty="0">
                <a:latin typeface="Times New Roman" panose="02020603050405020304" pitchFamily="18" charset="0"/>
                <a:cs typeface="Times New Roman" panose="02020603050405020304" pitchFamily="18" charset="0"/>
              </a:rPr>
              <a:t> associated to the job of the employees. </a:t>
            </a:r>
          </a:p>
          <a:p>
            <a:pPr algn="just"/>
            <a:r>
              <a:rPr lang="en-CA" sz="1800" dirty="0">
                <a:latin typeface="Times New Roman" panose="02020603050405020304" pitchFamily="18" charset="0"/>
                <a:cs typeface="Times New Roman" panose="02020603050405020304" pitchFamily="18" charset="0"/>
              </a:rPr>
              <a:t>Imported organization structure data from a csv file provided by the client, and updated employees with missing values in salary.</a:t>
            </a:r>
          </a:p>
          <a:p>
            <a:pPr algn="just"/>
            <a:endParaRPr lang="en-CA" sz="1800" dirty="0">
              <a:latin typeface="Times New Roman" panose="02020603050405020304" pitchFamily="18" charset="0"/>
              <a:ea typeface="Roboto"/>
              <a:cs typeface="Times New Roman" panose="02020603050405020304" pitchFamily="18" charset="0"/>
              <a:sym typeface="Roboto"/>
            </a:endParaRPr>
          </a:p>
        </p:txBody>
      </p:sp>
      <p:sp>
        <p:nvSpPr>
          <p:cNvPr id="14" name="Google Shape;231;p32">
            <a:extLst>
              <a:ext uri="{FF2B5EF4-FFF2-40B4-BE49-F238E27FC236}">
                <a16:creationId xmlns:a16="http://schemas.microsoft.com/office/drawing/2014/main" id="{4FB9EB26-BD43-20A3-E684-DAA89E4ADF2A}"/>
              </a:ext>
            </a:extLst>
          </p:cNvPr>
          <p:cNvSpPr/>
          <p:nvPr/>
        </p:nvSpPr>
        <p:spPr>
          <a:xfrm>
            <a:off x="3259109" y="5035358"/>
            <a:ext cx="5052055" cy="1478400"/>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CA" sz="2000" b="1" dirty="0">
                <a:solidFill>
                  <a:srgbClr val="B7B7B7"/>
                </a:solidFill>
              </a:rPr>
              <a:t>update </a:t>
            </a:r>
            <a:r>
              <a:rPr lang="en-CA" sz="2000" dirty="0" err="1">
                <a:solidFill>
                  <a:schemeClr val="lt1"/>
                </a:solidFill>
              </a:rPr>
              <a:t>employees_json</a:t>
            </a:r>
            <a:r>
              <a:rPr lang="en-CA" sz="2000" dirty="0">
                <a:solidFill>
                  <a:schemeClr val="lt1"/>
                </a:solidFill>
              </a:rPr>
              <a:t> e</a:t>
            </a:r>
            <a:endParaRPr sz="2000" dirty="0">
              <a:solidFill>
                <a:schemeClr val="lt1"/>
              </a:solidFill>
            </a:endParaRPr>
          </a:p>
          <a:p>
            <a:r>
              <a:rPr lang="en-CA" sz="2000" b="1" dirty="0">
                <a:solidFill>
                  <a:srgbClr val="B7B7B7"/>
                </a:solidFill>
              </a:rPr>
              <a:t>join </a:t>
            </a:r>
            <a:r>
              <a:rPr lang="en-CA" sz="2000" dirty="0" err="1">
                <a:solidFill>
                  <a:schemeClr val="lt1"/>
                </a:solidFill>
              </a:rPr>
              <a:t>orgstructure_csv</a:t>
            </a:r>
            <a:r>
              <a:rPr lang="en-CA" sz="2000" dirty="0">
                <a:solidFill>
                  <a:schemeClr val="lt1"/>
                </a:solidFill>
              </a:rPr>
              <a:t> o</a:t>
            </a:r>
            <a:r>
              <a:rPr lang="en-CA" sz="2000" dirty="0">
                <a:solidFill>
                  <a:srgbClr val="B7B7B7"/>
                </a:solidFill>
              </a:rPr>
              <a:t> </a:t>
            </a:r>
            <a:r>
              <a:rPr lang="en-CA" sz="2000" b="1" dirty="0">
                <a:solidFill>
                  <a:srgbClr val="B7B7B7"/>
                </a:solidFill>
              </a:rPr>
              <a:t>using(</a:t>
            </a:r>
            <a:r>
              <a:rPr lang="en-CA" sz="2000" dirty="0" err="1">
                <a:solidFill>
                  <a:schemeClr val="lt1"/>
                </a:solidFill>
              </a:rPr>
              <a:t>job_id</a:t>
            </a:r>
            <a:r>
              <a:rPr lang="en-CA" sz="2000" b="1" dirty="0">
                <a:solidFill>
                  <a:srgbClr val="B7B7B7"/>
                </a:solidFill>
              </a:rPr>
              <a:t>)</a:t>
            </a:r>
            <a:endParaRPr sz="2000" b="1" dirty="0">
              <a:solidFill>
                <a:srgbClr val="B7B7B7"/>
              </a:solidFill>
            </a:endParaRPr>
          </a:p>
          <a:p>
            <a:r>
              <a:rPr lang="en-CA" sz="2000" b="1" dirty="0">
                <a:solidFill>
                  <a:srgbClr val="B7B7B7"/>
                </a:solidFill>
              </a:rPr>
              <a:t>set </a:t>
            </a:r>
            <a:r>
              <a:rPr lang="en-CA" sz="2000" dirty="0" err="1">
                <a:solidFill>
                  <a:schemeClr val="lt1"/>
                </a:solidFill>
              </a:rPr>
              <a:t>e.salary</a:t>
            </a:r>
            <a:r>
              <a:rPr lang="en-CA" sz="2000" dirty="0">
                <a:solidFill>
                  <a:srgbClr val="B7B7B7"/>
                </a:solidFill>
              </a:rPr>
              <a:t> </a:t>
            </a:r>
            <a:r>
              <a:rPr lang="en-CA" sz="2000" b="1" dirty="0">
                <a:solidFill>
                  <a:srgbClr val="B7B7B7"/>
                </a:solidFill>
              </a:rPr>
              <a:t>= </a:t>
            </a:r>
            <a:r>
              <a:rPr lang="en-CA" sz="2000" dirty="0" err="1">
                <a:solidFill>
                  <a:srgbClr val="F7F7F8"/>
                </a:solidFill>
              </a:rPr>
              <a:t>o.min_salary</a:t>
            </a:r>
            <a:endParaRPr sz="2000" dirty="0">
              <a:solidFill>
                <a:srgbClr val="F7F7F8"/>
              </a:solidFill>
            </a:endParaRPr>
          </a:p>
          <a:p>
            <a:r>
              <a:rPr lang="en-CA" sz="2000" b="1" dirty="0">
                <a:solidFill>
                  <a:srgbClr val="B7B7B7"/>
                </a:solidFill>
              </a:rPr>
              <a:t>where </a:t>
            </a:r>
            <a:r>
              <a:rPr lang="en-CA" sz="2000" dirty="0" err="1">
                <a:solidFill>
                  <a:schemeClr val="lt1"/>
                </a:solidFill>
              </a:rPr>
              <a:t>e.salary</a:t>
            </a:r>
            <a:r>
              <a:rPr lang="en-CA" sz="2000" dirty="0">
                <a:solidFill>
                  <a:srgbClr val="B7B7B7"/>
                </a:solidFill>
              </a:rPr>
              <a:t> </a:t>
            </a:r>
            <a:r>
              <a:rPr lang="en-CA" sz="2000" b="1" dirty="0">
                <a:solidFill>
                  <a:srgbClr val="B7B7B7"/>
                </a:solidFill>
              </a:rPr>
              <a:t>is null or </a:t>
            </a:r>
            <a:r>
              <a:rPr lang="en-CA" sz="2000" dirty="0" err="1">
                <a:solidFill>
                  <a:schemeClr val="lt1"/>
                </a:solidFill>
              </a:rPr>
              <a:t>e.salary</a:t>
            </a:r>
            <a:r>
              <a:rPr lang="en-CA" sz="2000" dirty="0">
                <a:solidFill>
                  <a:srgbClr val="B7B7B7"/>
                </a:solidFill>
              </a:rPr>
              <a:t> </a:t>
            </a:r>
            <a:r>
              <a:rPr lang="en-CA" sz="2000" b="1" dirty="0">
                <a:solidFill>
                  <a:srgbClr val="B7B7B7"/>
                </a:solidFill>
              </a:rPr>
              <a:t>= </a:t>
            </a:r>
            <a:r>
              <a:rPr lang="en-CA" sz="2000" b="1" dirty="0">
                <a:solidFill>
                  <a:srgbClr val="E18800"/>
                </a:solidFill>
              </a:rPr>
              <a:t>' '</a:t>
            </a:r>
            <a:r>
              <a:rPr lang="en-CA" sz="2000" b="1" dirty="0">
                <a:solidFill>
                  <a:srgbClr val="B7B7B7"/>
                </a:solidFill>
              </a:rPr>
              <a:t>;</a:t>
            </a:r>
            <a:endParaRPr sz="2000" b="1" dirty="0">
              <a:solidFill>
                <a:srgbClr val="B7B7B7"/>
              </a:solidFill>
            </a:endParaRPr>
          </a:p>
        </p:txBody>
      </p:sp>
      <p:sp>
        <p:nvSpPr>
          <p:cNvPr id="16" name="Slide Number Placeholder 15">
            <a:extLst>
              <a:ext uri="{FF2B5EF4-FFF2-40B4-BE49-F238E27FC236}">
                <a16:creationId xmlns:a16="http://schemas.microsoft.com/office/drawing/2014/main" id="{36EAF01C-F335-3B47-9B6C-72B366E649C9}"/>
              </a:ext>
            </a:extLst>
          </p:cNvPr>
          <p:cNvSpPr>
            <a:spLocks noGrp="1"/>
          </p:cNvSpPr>
          <p:nvPr>
            <p:ph type="sldNum" sz="quarter" idx="12"/>
          </p:nvPr>
        </p:nvSpPr>
        <p:spPr>
          <a:xfrm>
            <a:off x="11741902" y="6401522"/>
            <a:ext cx="365760" cy="365760"/>
          </a:xfrm>
        </p:spPr>
        <p:txBody>
          <a:bodyPr/>
          <a:lstStyle/>
          <a:p>
            <a:fld id="{6586042B-6341-4E38-A80C-926D3BB8AAC9}" type="slidenum">
              <a:rPr lang="en-US" smtClean="0"/>
              <a:t>17</a:t>
            </a:fld>
            <a:endParaRPr lang="en-US" dirty="0"/>
          </a:p>
        </p:txBody>
      </p:sp>
      <p:sp>
        <p:nvSpPr>
          <p:cNvPr id="4" name="Google Shape;166;p26">
            <a:extLst>
              <a:ext uri="{FF2B5EF4-FFF2-40B4-BE49-F238E27FC236}">
                <a16:creationId xmlns:a16="http://schemas.microsoft.com/office/drawing/2014/main" id="{76732943-62A9-5690-D5A2-721DBD3EF05A}"/>
              </a:ext>
            </a:extLst>
          </p:cNvPr>
          <p:cNvSpPr/>
          <p:nvPr/>
        </p:nvSpPr>
        <p:spPr>
          <a:xfrm>
            <a:off x="5279212" y="4646420"/>
            <a:ext cx="959675" cy="369332"/>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sz="1600" b="1" dirty="0">
                <a:solidFill>
                  <a:srgbClr val="B7B7B7"/>
                </a:solidFill>
              </a:rPr>
              <a:t>CODE:</a:t>
            </a:r>
            <a:endParaRPr sz="1600" b="1" dirty="0">
              <a:solidFill>
                <a:srgbClr val="B7B7B7"/>
              </a:solidFill>
            </a:endParaRPr>
          </a:p>
        </p:txBody>
      </p:sp>
    </p:spTree>
    <p:extLst>
      <p:ext uri="{BB962C8B-B14F-4D97-AF65-F5344CB8AC3E}">
        <p14:creationId xmlns:p14="http://schemas.microsoft.com/office/powerpoint/2010/main" val="2562016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F32040-AEF9-46E5-8AF1-F37E8E77C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76765-E9DC-09BF-2DD8-B109E7A9004D}"/>
              </a:ext>
            </a:extLst>
          </p:cNvPr>
          <p:cNvSpPr>
            <a:spLocks noGrp="1"/>
          </p:cNvSpPr>
          <p:nvPr>
            <p:ph type="ctrTitle"/>
          </p:nvPr>
        </p:nvSpPr>
        <p:spPr>
          <a:xfrm>
            <a:off x="1600200" y="4269282"/>
            <a:ext cx="8991600" cy="1264762"/>
          </a:xfrm>
        </p:spPr>
        <p:txBody>
          <a:bodyPr>
            <a:normAutofit/>
          </a:bodyPr>
          <a:lstStyle/>
          <a:p>
            <a:r>
              <a:rPr lang="en-US" sz="3200" b="0" i="0" u="sng" strike="noStrike" dirty="0">
                <a:effectLst/>
                <a:latin typeface="Times New Roman" panose="02020603050405020304" pitchFamily="18" charset="0"/>
                <a:cs typeface="Times New Roman" panose="02020603050405020304" pitchFamily="18" charset="0"/>
              </a:rPr>
              <a:t>Data Calculation and Update</a:t>
            </a:r>
            <a:br>
              <a:rPr lang="en-MX" sz="3200" u="sng" dirty="0">
                <a:latin typeface="Times New Roman" panose="02020603050405020304" pitchFamily="18" charset="0"/>
                <a:cs typeface="Times New Roman" panose="02020603050405020304" pitchFamily="18" charset="0"/>
              </a:rPr>
            </a:br>
            <a:endParaRPr lang="en-MX" sz="3200" dirty="0"/>
          </a:p>
        </p:txBody>
      </p:sp>
      <p:sp>
        <p:nvSpPr>
          <p:cNvPr id="18" name="Rectangle 17">
            <a:extLst>
              <a:ext uri="{FF2B5EF4-FFF2-40B4-BE49-F238E27FC236}">
                <a16:creationId xmlns:a16="http://schemas.microsoft.com/office/drawing/2014/main" id="{6B8C0EB2-C10C-42B9-BFAD-DF1446B2B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15865" y="640555"/>
            <a:ext cx="376027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69E3421-DF66-440D-8C55-242453785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1500" y="806112"/>
            <a:ext cx="3429000" cy="2980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alculator">
            <a:extLst>
              <a:ext uri="{FF2B5EF4-FFF2-40B4-BE49-F238E27FC236}">
                <a16:creationId xmlns:a16="http://schemas.microsoft.com/office/drawing/2014/main" id="{CC0C51EA-73BB-596D-35BC-C90BD2E68A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0120" y="970704"/>
            <a:ext cx="2651760" cy="2651760"/>
          </a:xfrm>
          <a:prstGeom prst="rect">
            <a:avLst/>
          </a:prstGeom>
        </p:spPr>
      </p:pic>
      <p:sp>
        <p:nvSpPr>
          <p:cNvPr id="5" name="Oval 4">
            <a:extLst>
              <a:ext uri="{FF2B5EF4-FFF2-40B4-BE49-F238E27FC236}">
                <a16:creationId xmlns:a16="http://schemas.microsoft.com/office/drawing/2014/main" id="{F15730F3-7B00-0C13-20D1-31E2B7D304C4}"/>
              </a:ext>
            </a:extLst>
          </p:cNvPr>
          <p:cNvSpPr/>
          <p:nvPr/>
        </p:nvSpPr>
        <p:spPr>
          <a:xfrm>
            <a:off x="106680" y="6309360"/>
            <a:ext cx="708660" cy="411480"/>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solidFill>
                  <a:schemeClr val="bg1"/>
                </a:solidFill>
                <a:hlinkClick r:id="rId4" action="ppaction://hlinksldjump">
                  <a:extLst>
                    <a:ext uri="{A12FA001-AC4F-418D-AE19-62706E023703}">
                      <ahyp:hlinkClr xmlns:ahyp="http://schemas.microsoft.com/office/drawing/2018/hyperlinkcolor" val="tx"/>
                    </a:ext>
                  </a:extLst>
                </a:hlinkClick>
              </a:rPr>
              <a:t>TC</a:t>
            </a:r>
            <a:endParaRPr lang="en-MX" dirty="0">
              <a:solidFill>
                <a:schemeClr val="bg1"/>
              </a:solidFill>
            </a:endParaRPr>
          </a:p>
        </p:txBody>
      </p:sp>
    </p:spTree>
    <p:extLst>
      <p:ext uri="{BB962C8B-B14F-4D97-AF65-F5344CB8AC3E}">
        <p14:creationId xmlns:p14="http://schemas.microsoft.com/office/powerpoint/2010/main" val="75534226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09D2DE0-7BEC-7212-2732-1E507D9AAA9A}"/>
              </a:ext>
            </a:extLst>
          </p:cNvPr>
          <p:cNvSpPr>
            <a:spLocks noGrp="1"/>
          </p:cNvSpPr>
          <p:nvPr>
            <p:ph type="body" sz="half" idx="2"/>
          </p:nvPr>
        </p:nvSpPr>
        <p:spPr>
          <a:xfrm>
            <a:off x="305160" y="804672"/>
            <a:ext cx="5150761" cy="1306516"/>
          </a:xfrm>
        </p:spPr>
        <p:txBody>
          <a:bodyPr/>
          <a:lstStyle/>
          <a:p>
            <a:pPr marL="342900" indent="-342900" algn="just">
              <a:buClr>
                <a:schemeClr val="bg1"/>
              </a:buClr>
              <a:buFont typeface="+mj-lt"/>
              <a:buAutoNum type="alphaLcPeriod"/>
            </a:pPr>
            <a:r>
              <a:rPr lang="en-US" sz="1600" b="1" dirty="0" err="1">
                <a:latin typeface="Times New Roman" panose="02020603050405020304" pitchFamily="18" charset="0"/>
                <a:cs typeface="Times New Roman" panose="02020603050405020304" pitchFamily="18" charset="0"/>
              </a:rPr>
              <a:t>experience_at_VivaK</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Time difference (in months) between the hire date and the current date for each employee.</a:t>
            </a:r>
          </a:p>
          <a:p>
            <a:pPr algn="l"/>
            <a:endParaRPr lang="en-MX" dirty="0">
              <a:latin typeface="Times New Roman" panose="02020603050405020304" pitchFamily="18" charset="0"/>
              <a:cs typeface="Times New Roman" panose="02020603050405020304" pitchFamily="18" charset="0"/>
            </a:endParaRPr>
          </a:p>
        </p:txBody>
      </p:sp>
      <p:sp>
        <p:nvSpPr>
          <p:cNvPr id="6" name="Right Arrow 5">
            <a:extLst>
              <a:ext uri="{FF2B5EF4-FFF2-40B4-BE49-F238E27FC236}">
                <a16:creationId xmlns:a16="http://schemas.microsoft.com/office/drawing/2014/main" id="{CBAF28DF-C8A0-9B36-F46A-0CF7428980C3}"/>
              </a:ext>
            </a:extLst>
          </p:cNvPr>
          <p:cNvSpPr/>
          <p:nvPr/>
        </p:nvSpPr>
        <p:spPr>
          <a:xfrm>
            <a:off x="5504014" y="927848"/>
            <a:ext cx="1183972" cy="336176"/>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t>CODE</a:t>
            </a:r>
          </a:p>
        </p:txBody>
      </p:sp>
      <p:sp>
        <p:nvSpPr>
          <p:cNvPr id="8" name="Subtitle 2">
            <a:extLst>
              <a:ext uri="{FF2B5EF4-FFF2-40B4-BE49-F238E27FC236}">
                <a16:creationId xmlns:a16="http://schemas.microsoft.com/office/drawing/2014/main" id="{6382C5EE-6571-AFFE-23B6-8EB5E0D2121C}"/>
              </a:ext>
            </a:extLst>
          </p:cNvPr>
          <p:cNvSpPr txBox="1">
            <a:spLocks/>
          </p:cNvSpPr>
          <p:nvPr/>
        </p:nvSpPr>
        <p:spPr>
          <a:xfrm>
            <a:off x="299373" y="2363691"/>
            <a:ext cx="5150761" cy="1162429"/>
          </a:xfrm>
          <a:prstGeom prst="rect">
            <a:avLst/>
          </a:prstGeom>
        </p:spPr>
        <p:txBody>
          <a:bodyPr vert="horz" lIns="91440" tIns="45720" rIns="91440" bIns="45720" rtlCol="0" anchor="t" anchorCtr="1">
            <a:normAutofit/>
          </a:bodyPr>
          <a:lstStyle>
            <a:lvl1pPr marL="342900" indent="-342900" defTabSz="914400">
              <a:lnSpc>
                <a:spcPct val="100000"/>
              </a:lnSpc>
              <a:spcBef>
                <a:spcPts val="1000"/>
              </a:spcBef>
              <a:buClr>
                <a:schemeClr val="bg1"/>
              </a:buClr>
              <a:buFont typeface="+mj-lt"/>
              <a:buAutoNum type="alphaLcPeriod"/>
              <a:defRPr sz="1600" b="1">
                <a:solidFill>
                  <a:srgbClr val="FFFFFF"/>
                </a:solidFill>
              </a:defRPr>
            </a:lvl1pPr>
            <a:lvl2pPr indent="0" defTabSz="914400">
              <a:lnSpc>
                <a:spcPct val="100000"/>
              </a:lnSpc>
              <a:spcBef>
                <a:spcPts val="1000"/>
              </a:spcBef>
              <a:buClr>
                <a:schemeClr val="accent2"/>
              </a:buClr>
              <a:buFont typeface="Arial" panose="020B0604020202020204" pitchFamily="34" charset="0"/>
              <a:buNone/>
              <a:defRPr sz="1400">
                <a:solidFill>
                  <a:schemeClr val="tx1">
                    <a:lumMod val="85000"/>
                    <a:lumOff val="15000"/>
                  </a:schemeClr>
                </a:solidFill>
              </a:defRPr>
            </a:lvl2pPr>
            <a:lvl3pPr indent="0" defTabSz="914400">
              <a:lnSpc>
                <a:spcPct val="100000"/>
              </a:lnSpc>
              <a:spcBef>
                <a:spcPts val="1000"/>
              </a:spcBef>
              <a:buClr>
                <a:schemeClr val="accent2"/>
              </a:buClr>
              <a:buFont typeface="Arial" panose="020B0604020202020204" pitchFamily="34" charset="0"/>
              <a:buNone/>
              <a:defRPr sz="1200">
                <a:solidFill>
                  <a:schemeClr val="tx1">
                    <a:lumMod val="85000"/>
                    <a:lumOff val="15000"/>
                  </a:schemeClr>
                </a:solidFill>
              </a:defRPr>
            </a:lvl3pPr>
            <a:lvl4pPr indent="0" defTabSz="914400">
              <a:lnSpc>
                <a:spcPct val="100000"/>
              </a:lnSpc>
              <a:spcBef>
                <a:spcPts val="1000"/>
              </a:spcBef>
              <a:buClr>
                <a:schemeClr val="accent2"/>
              </a:buClr>
              <a:buFont typeface="Arial" panose="020B0604020202020204" pitchFamily="34" charset="0"/>
              <a:buNone/>
              <a:defRPr sz="1000">
                <a:solidFill>
                  <a:schemeClr val="tx1">
                    <a:lumMod val="85000"/>
                    <a:lumOff val="15000"/>
                  </a:schemeClr>
                </a:solidFill>
              </a:defRPr>
            </a:lvl4pPr>
            <a:lvl5pPr indent="0" defTabSz="914400">
              <a:lnSpc>
                <a:spcPct val="100000"/>
              </a:lnSpc>
              <a:spcBef>
                <a:spcPts val="1000"/>
              </a:spcBef>
              <a:buClr>
                <a:schemeClr val="accent2"/>
              </a:buClr>
              <a:buFont typeface="Arial" panose="020B0604020202020204" pitchFamily="34" charset="0"/>
              <a:buNone/>
              <a:defRPr sz="1000">
                <a:solidFill>
                  <a:schemeClr val="tx1">
                    <a:lumMod val="85000"/>
                    <a:lumOff val="15000"/>
                  </a:schemeClr>
                </a:solidFill>
              </a:defRPr>
            </a:lvl5pPr>
            <a:lvl6pPr indent="0" defTabSz="914400">
              <a:lnSpc>
                <a:spcPct val="100000"/>
              </a:lnSpc>
              <a:spcBef>
                <a:spcPts val="1000"/>
              </a:spcBef>
              <a:buClr>
                <a:schemeClr val="accent2"/>
              </a:buClr>
              <a:buFont typeface="Arial" panose="020B0604020202020204" pitchFamily="34" charset="0"/>
              <a:buNone/>
              <a:defRPr sz="1000"/>
            </a:lvl6pPr>
            <a:lvl7pPr indent="0" defTabSz="914400">
              <a:lnSpc>
                <a:spcPct val="100000"/>
              </a:lnSpc>
              <a:spcBef>
                <a:spcPts val="1000"/>
              </a:spcBef>
              <a:buClr>
                <a:schemeClr val="accent2"/>
              </a:buClr>
              <a:buFont typeface="Arial" panose="020B0604020202020204" pitchFamily="34" charset="0"/>
              <a:buNone/>
              <a:defRPr sz="1000"/>
            </a:lvl7pPr>
            <a:lvl8pPr indent="0" defTabSz="914400">
              <a:lnSpc>
                <a:spcPct val="100000"/>
              </a:lnSpc>
              <a:spcBef>
                <a:spcPts val="1000"/>
              </a:spcBef>
              <a:buClr>
                <a:schemeClr val="accent2"/>
              </a:buClr>
              <a:buFont typeface="Arial" panose="020B0604020202020204" pitchFamily="34" charset="0"/>
              <a:buNone/>
              <a:defRPr sz="1000" baseline="0"/>
            </a:lvl8pPr>
            <a:lvl9pPr indent="0" defTabSz="914400">
              <a:lnSpc>
                <a:spcPct val="100000"/>
              </a:lnSpc>
              <a:spcBef>
                <a:spcPts val="1000"/>
              </a:spcBef>
              <a:buClr>
                <a:schemeClr val="accent2"/>
              </a:buClr>
              <a:buFont typeface="Arial" panose="020B0604020202020204" pitchFamily="34" charset="0"/>
              <a:buNone/>
              <a:defRPr sz="1000" baseline="0"/>
            </a:lvl9pPr>
          </a:lstStyle>
          <a:p>
            <a:pPr algn="just">
              <a:buFont typeface="+mj-lt"/>
              <a:buAutoNum type="alphaLcParenR" startAt="2"/>
            </a:pPr>
            <a:r>
              <a:rPr lang="en-US" dirty="0">
                <a:latin typeface="Times New Roman" panose="02020603050405020304" pitchFamily="18" charset="0"/>
                <a:cs typeface="Times New Roman" panose="02020603050405020304" pitchFamily="18" charset="0"/>
              </a:rPr>
              <a:t>last_performance_rating: </a:t>
            </a:r>
            <a:r>
              <a:rPr lang="en-US" b="0" dirty="0">
                <a:latin typeface="Times New Roman" panose="02020603050405020304" pitchFamily="18" charset="0"/>
                <a:cs typeface="Times New Roman" panose="02020603050405020304" pitchFamily="18" charset="0"/>
              </a:rPr>
              <a:t>Random rating (a decimal number with two decimal points between 0 and 10) for each employee.</a:t>
            </a:r>
          </a:p>
        </p:txBody>
      </p:sp>
      <p:sp>
        <p:nvSpPr>
          <p:cNvPr id="9" name="Right Arrow 8">
            <a:extLst>
              <a:ext uri="{FF2B5EF4-FFF2-40B4-BE49-F238E27FC236}">
                <a16:creationId xmlns:a16="http://schemas.microsoft.com/office/drawing/2014/main" id="{ACD5862B-DDB7-F471-5D94-37E11180FBA4}"/>
              </a:ext>
            </a:extLst>
          </p:cNvPr>
          <p:cNvSpPr/>
          <p:nvPr/>
        </p:nvSpPr>
        <p:spPr>
          <a:xfrm>
            <a:off x="5504014" y="2599766"/>
            <a:ext cx="1183972" cy="336176"/>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t>CODE</a:t>
            </a:r>
          </a:p>
        </p:txBody>
      </p:sp>
      <p:sp>
        <p:nvSpPr>
          <p:cNvPr id="14" name="Rectangle 13">
            <a:extLst>
              <a:ext uri="{FF2B5EF4-FFF2-40B4-BE49-F238E27FC236}">
                <a16:creationId xmlns:a16="http://schemas.microsoft.com/office/drawing/2014/main" id="{D9CB4F13-A2BF-071C-2B5D-7825DF00FDD5}"/>
              </a:ext>
            </a:extLst>
          </p:cNvPr>
          <p:cNvSpPr/>
          <p:nvPr/>
        </p:nvSpPr>
        <p:spPr>
          <a:xfrm>
            <a:off x="1315570" y="4195484"/>
            <a:ext cx="9560859" cy="2601536"/>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dirty="0"/>
          </a:p>
        </p:txBody>
      </p:sp>
      <p:pic>
        <p:nvPicPr>
          <p:cNvPr id="13" name="Picture 12">
            <a:extLst>
              <a:ext uri="{FF2B5EF4-FFF2-40B4-BE49-F238E27FC236}">
                <a16:creationId xmlns:a16="http://schemas.microsoft.com/office/drawing/2014/main" id="{24510D54-444E-6D28-6E5A-4D0C13B089AA}"/>
              </a:ext>
            </a:extLst>
          </p:cNvPr>
          <p:cNvPicPr>
            <a:picLocks noChangeAspect="1"/>
          </p:cNvPicPr>
          <p:nvPr/>
        </p:nvPicPr>
        <p:blipFill>
          <a:blip r:embed="rId2"/>
          <a:stretch>
            <a:fillRect/>
          </a:stretch>
        </p:blipFill>
        <p:spPr>
          <a:xfrm>
            <a:off x="1546411" y="4422127"/>
            <a:ext cx="9099176" cy="2191301"/>
          </a:xfrm>
          <a:prstGeom prst="rect">
            <a:avLst/>
          </a:prstGeom>
        </p:spPr>
      </p:pic>
      <p:sp>
        <p:nvSpPr>
          <p:cNvPr id="15" name="Rectangle 14">
            <a:extLst>
              <a:ext uri="{FF2B5EF4-FFF2-40B4-BE49-F238E27FC236}">
                <a16:creationId xmlns:a16="http://schemas.microsoft.com/office/drawing/2014/main" id="{61BF526D-D736-0B76-982D-FE1E57608BC2}"/>
              </a:ext>
            </a:extLst>
          </p:cNvPr>
          <p:cNvSpPr/>
          <p:nvPr/>
        </p:nvSpPr>
        <p:spPr>
          <a:xfrm>
            <a:off x="4262156" y="4037849"/>
            <a:ext cx="3667686" cy="334968"/>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X" b="1" dirty="0">
                <a:solidFill>
                  <a:schemeClr val="accent2">
                    <a:lumMod val="75000"/>
                  </a:schemeClr>
                </a:solidFill>
              </a:rPr>
              <a:t>Result</a:t>
            </a:r>
          </a:p>
        </p:txBody>
      </p:sp>
      <p:sp>
        <p:nvSpPr>
          <p:cNvPr id="17" name="Slide Number Placeholder 16">
            <a:extLst>
              <a:ext uri="{FF2B5EF4-FFF2-40B4-BE49-F238E27FC236}">
                <a16:creationId xmlns:a16="http://schemas.microsoft.com/office/drawing/2014/main" id="{7793FE35-7D37-955B-8B56-7C5BD5F0EF12}"/>
              </a:ext>
            </a:extLst>
          </p:cNvPr>
          <p:cNvSpPr>
            <a:spLocks noGrp="1"/>
          </p:cNvSpPr>
          <p:nvPr>
            <p:ph type="sldNum" sz="quarter" idx="12"/>
          </p:nvPr>
        </p:nvSpPr>
        <p:spPr>
          <a:xfrm>
            <a:off x="11753332" y="6400800"/>
            <a:ext cx="365760" cy="365760"/>
          </a:xfrm>
        </p:spPr>
        <p:txBody>
          <a:bodyPr/>
          <a:lstStyle/>
          <a:p>
            <a:fld id="{6586042B-6341-4E38-A80C-926D3BB8AAC9}" type="slidenum">
              <a:rPr lang="en-US" smtClean="0"/>
              <a:t>19</a:t>
            </a:fld>
            <a:endParaRPr lang="en-US"/>
          </a:p>
        </p:txBody>
      </p:sp>
      <p:sp>
        <p:nvSpPr>
          <p:cNvPr id="20" name="Google Shape;231;p32">
            <a:extLst>
              <a:ext uri="{FF2B5EF4-FFF2-40B4-BE49-F238E27FC236}">
                <a16:creationId xmlns:a16="http://schemas.microsoft.com/office/drawing/2014/main" id="{37A36E92-BBB8-59B3-5A74-8A8CAD36349F}"/>
              </a:ext>
            </a:extLst>
          </p:cNvPr>
          <p:cNvSpPr/>
          <p:nvPr/>
        </p:nvSpPr>
        <p:spPr>
          <a:xfrm>
            <a:off x="6767791" y="276327"/>
            <a:ext cx="5052055" cy="1341393"/>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000" b="1" dirty="0">
              <a:solidFill>
                <a:srgbClr val="B7B7B7"/>
              </a:solidFill>
            </a:endParaRPr>
          </a:p>
        </p:txBody>
      </p:sp>
      <p:sp>
        <p:nvSpPr>
          <p:cNvPr id="19" name="TextBox 18">
            <a:extLst>
              <a:ext uri="{FF2B5EF4-FFF2-40B4-BE49-F238E27FC236}">
                <a16:creationId xmlns:a16="http://schemas.microsoft.com/office/drawing/2014/main" id="{E2297368-2956-EE2A-3D00-32D0AC80C3B3}"/>
              </a:ext>
            </a:extLst>
          </p:cNvPr>
          <p:cNvSpPr txBox="1"/>
          <p:nvPr/>
        </p:nvSpPr>
        <p:spPr>
          <a:xfrm>
            <a:off x="6916167" y="263503"/>
            <a:ext cx="4651331" cy="1354217"/>
          </a:xfrm>
          <a:prstGeom prst="rect">
            <a:avLst/>
          </a:prstGeom>
          <a:noFill/>
        </p:spPr>
        <p:txBody>
          <a:bodyPr wrap="square">
            <a:spAutoFit/>
          </a:bodyPr>
          <a:lstStyle/>
          <a:p>
            <a:r>
              <a:rPr lang="en-MX" sz="1600" b="1" dirty="0">
                <a:solidFill>
                  <a:srgbClr val="B7B7B7"/>
                </a:solidFill>
              </a:rPr>
              <a:t>update </a:t>
            </a:r>
            <a:r>
              <a:rPr lang="en-MX" sz="1600" b="1" dirty="0">
                <a:solidFill>
                  <a:schemeClr val="bg1"/>
                </a:solidFill>
              </a:rPr>
              <a:t>employees</a:t>
            </a:r>
          </a:p>
          <a:p>
            <a:r>
              <a:rPr lang="en-MX" sz="1600" b="1" dirty="0">
                <a:solidFill>
                  <a:srgbClr val="B7B7B7"/>
                </a:solidFill>
              </a:rPr>
              <a:t>set </a:t>
            </a:r>
            <a:r>
              <a:rPr lang="en-MX" sz="1600" b="1" dirty="0">
                <a:solidFill>
                  <a:schemeClr val="bg1"/>
                </a:solidFill>
              </a:rPr>
              <a:t>experience_at_VivaK </a:t>
            </a:r>
            <a:r>
              <a:rPr lang="en-MX" sz="1600" b="1" dirty="0">
                <a:solidFill>
                  <a:srgbClr val="B7B7B7"/>
                </a:solidFill>
              </a:rPr>
              <a:t>= (</a:t>
            </a:r>
          </a:p>
          <a:p>
            <a:r>
              <a:rPr lang="en-MX" sz="1600" b="1" dirty="0">
                <a:solidFill>
                  <a:srgbClr val="B7B7B7"/>
                </a:solidFill>
              </a:rPr>
              <a:t>	SELECT TIMESTAMPDIFF(MONTH, </a:t>
            </a:r>
            <a:r>
              <a:rPr lang="en-MX" sz="1600" b="1" dirty="0">
                <a:solidFill>
                  <a:schemeClr val="bg1"/>
                </a:solidFill>
              </a:rPr>
              <a:t>hire_date</a:t>
            </a:r>
            <a:r>
              <a:rPr lang="en-MX" sz="1600" b="1" dirty="0">
                <a:solidFill>
                  <a:srgbClr val="B7B7B7"/>
                </a:solidFill>
              </a:rPr>
              <a:t>, CURRENT_DATE())</a:t>
            </a:r>
          </a:p>
          <a:p>
            <a:r>
              <a:rPr lang="en-MX" sz="1600" b="1" dirty="0"/>
              <a:t>	</a:t>
            </a:r>
            <a:r>
              <a:rPr lang="en-MX" sz="1600" b="1" dirty="0">
                <a:solidFill>
                  <a:srgbClr val="B7B7B7"/>
                </a:solidFill>
              </a:rPr>
              <a:t>);</a:t>
            </a:r>
          </a:p>
        </p:txBody>
      </p:sp>
      <p:sp>
        <p:nvSpPr>
          <p:cNvPr id="21" name="Google Shape;231;p32">
            <a:extLst>
              <a:ext uri="{FF2B5EF4-FFF2-40B4-BE49-F238E27FC236}">
                <a16:creationId xmlns:a16="http://schemas.microsoft.com/office/drawing/2014/main" id="{B6EA9CC9-6DBC-919B-9FE4-EDEDD82E5B80}"/>
              </a:ext>
            </a:extLst>
          </p:cNvPr>
          <p:cNvSpPr/>
          <p:nvPr/>
        </p:nvSpPr>
        <p:spPr>
          <a:xfrm>
            <a:off x="6767791" y="1844363"/>
            <a:ext cx="5052055" cy="2009894"/>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000" b="1" dirty="0">
              <a:solidFill>
                <a:srgbClr val="B7B7B7"/>
              </a:solidFill>
            </a:endParaRPr>
          </a:p>
        </p:txBody>
      </p:sp>
      <p:sp>
        <p:nvSpPr>
          <p:cNvPr id="23" name="TextBox 22">
            <a:extLst>
              <a:ext uri="{FF2B5EF4-FFF2-40B4-BE49-F238E27FC236}">
                <a16:creationId xmlns:a16="http://schemas.microsoft.com/office/drawing/2014/main" id="{33D9D126-2726-F66D-32A2-98C82B97B98A}"/>
              </a:ext>
            </a:extLst>
          </p:cNvPr>
          <p:cNvSpPr txBox="1"/>
          <p:nvPr/>
        </p:nvSpPr>
        <p:spPr>
          <a:xfrm>
            <a:off x="6916167" y="1827805"/>
            <a:ext cx="4651331" cy="2062103"/>
          </a:xfrm>
          <a:prstGeom prst="rect">
            <a:avLst/>
          </a:prstGeom>
          <a:noFill/>
        </p:spPr>
        <p:txBody>
          <a:bodyPr wrap="square">
            <a:spAutoFit/>
          </a:bodyPr>
          <a:lstStyle/>
          <a:p>
            <a:r>
              <a:rPr lang="en-MX" sz="1600" b="1" dirty="0">
                <a:solidFill>
                  <a:srgbClr val="B7B7B7"/>
                </a:solidFill>
              </a:rPr>
              <a:t>alter table </a:t>
            </a:r>
            <a:r>
              <a:rPr lang="en-MX" sz="1600" b="1" dirty="0">
                <a:solidFill>
                  <a:schemeClr val="bg1"/>
                </a:solidFill>
              </a:rPr>
              <a:t>employees</a:t>
            </a:r>
            <a:r>
              <a:rPr lang="en-MX" sz="1600" b="1" dirty="0">
                <a:solidFill>
                  <a:srgbClr val="B7B7B7"/>
                </a:solidFill>
              </a:rPr>
              <a:t> </a:t>
            </a:r>
          </a:p>
          <a:p>
            <a:r>
              <a:rPr lang="en-MX" sz="1600" b="1" dirty="0">
                <a:solidFill>
                  <a:srgbClr val="B7B7B7"/>
                </a:solidFill>
              </a:rPr>
              <a:t>modify </a:t>
            </a:r>
            <a:r>
              <a:rPr lang="en-MX" sz="1600" b="1" dirty="0">
                <a:solidFill>
                  <a:schemeClr val="bg1"/>
                </a:solidFill>
              </a:rPr>
              <a:t>last_performance_rating </a:t>
            </a:r>
            <a:r>
              <a:rPr lang="en-MX" sz="1600" b="1" dirty="0">
                <a:solidFill>
                  <a:srgbClr val="B7B7B7"/>
                </a:solidFill>
              </a:rPr>
              <a:t>double(7,2);</a:t>
            </a:r>
          </a:p>
          <a:p>
            <a:endParaRPr lang="en-MX" sz="1600" b="1" dirty="0">
              <a:solidFill>
                <a:srgbClr val="B7B7B7"/>
              </a:solidFill>
            </a:endParaRPr>
          </a:p>
          <a:p>
            <a:r>
              <a:rPr lang="en-MX" sz="1600" b="1" dirty="0">
                <a:solidFill>
                  <a:srgbClr val="B7B7B7"/>
                </a:solidFill>
              </a:rPr>
              <a:t>update </a:t>
            </a:r>
            <a:r>
              <a:rPr lang="en-MX" sz="1600" b="1" dirty="0">
                <a:solidFill>
                  <a:schemeClr val="bg1"/>
                </a:solidFill>
              </a:rPr>
              <a:t>employees</a:t>
            </a:r>
          </a:p>
          <a:p>
            <a:r>
              <a:rPr lang="en-MX" sz="1600" b="1" dirty="0">
                <a:solidFill>
                  <a:schemeClr val="bg1"/>
                </a:solidFill>
              </a:rPr>
              <a:t>set last_performance_rating </a:t>
            </a:r>
            <a:r>
              <a:rPr lang="en-MX" sz="1600" b="1" dirty="0">
                <a:solidFill>
                  <a:srgbClr val="B7B7B7"/>
                </a:solidFill>
              </a:rPr>
              <a:t>= (</a:t>
            </a:r>
          </a:p>
          <a:p>
            <a:r>
              <a:rPr lang="en-MX" sz="1600" b="1" dirty="0">
                <a:solidFill>
                  <a:srgbClr val="B7B7B7"/>
                </a:solidFill>
              </a:rPr>
              <a:t>	SELECT </a:t>
            </a:r>
            <a:r>
              <a:rPr lang="en-MX" sz="1600" b="1" dirty="0">
                <a:solidFill>
                  <a:schemeClr val="accent1"/>
                </a:solidFill>
              </a:rPr>
              <a:t>ROUND</a:t>
            </a:r>
            <a:r>
              <a:rPr lang="en-MX" sz="1600" b="1" dirty="0">
                <a:solidFill>
                  <a:srgbClr val="B7B7B7"/>
                </a:solidFill>
              </a:rPr>
              <a:t>((</a:t>
            </a:r>
            <a:r>
              <a:rPr lang="en-MX" sz="1600" b="1" dirty="0">
                <a:solidFill>
                  <a:schemeClr val="accent1"/>
                </a:solidFill>
              </a:rPr>
              <a:t>RAND</a:t>
            </a:r>
            <a:r>
              <a:rPr lang="en-MX" sz="1600" b="1" dirty="0">
                <a:solidFill>
                  <a:srgbClr val="B7B7B7"/>
                </a:solidFill>
              </a:rPr>
              <a:t>() * (</a:t>
            </a:r>
            <a:r>
              <a:rPr lang="en-MX" sz="1600" b="1" dirty="0">
                <a:solidFill>
                  <a:schemeClr val="accent1"/>
                </a:solidFill>
              </a:rPr>
              <a:t>1.00-0.00</a:t>
            </a:r>
            <a:r>
              <a:rPr lang="en-MX" sz="1600" b="1" dirty="0">
                <a:solidFill>
                  <a:srgbClr val="B7B7B7"/>
                </a:solidFill>
              </a:rPr>
              <a:t>))+</a:t>
            </a:r>
            <a:r>
              <a:rPr lang="en-MX" sz="1600" b="1" dirty="0">
                <a:solidFill>
                  <a:schemeClr val="accent1"/>
                </a:solidFill>
              </a:rPr>
              <a:t>0</a:t>
            </a:r>
            <a:r>
              <a:rPr lang="en-MX" sz="1600" b="1" dirty="0">
                <a:solidFill>
                  <a:srgbClr val="B7B7B7"/>
                </a:solidFill>
              </a:rPr>
              <a:t>,</a:t>
            </a:r>
            <a:r>
              <a:rPr lang="en-MX" sz="1600" b="1" dirty="0">
                <a:solidFill>
                  <a:schemeClr val="accent1"/>
                </a:solidFill>
              </a:rPr>
              <a:t>2</a:t>
            </a:r>
            <a:r>
              <a:rPr lang="en-MX" sz="1600" b="1" dirty="0">
                <a:solidFill>
                  <a:srgbClr val="B7B7B7"/>
                </a:solidFill>
              </a:rPr>
              <a:t>)</a:t>
            </a:r>
          </a:p>
          <a:p>
            <a:r>
              <a:rPr lang="en-MX" sz="1600" b="1" dirty="0">
                <a:solidFill>
                  <a:srgbClr val="B7B7B7"/>
                </a:solidFill>
              </a:rPr>
              <a:t>    );</a:t>
            </a:r>
          </a:p>
        </p:txBody>
      </p:sp>
    </p:spTree>
    <p:extLst>
      <p:ext uri="{BB962C8B-B14F-4D97-AF65-F5344CB8AC3E}">
        <p14:creationId xmlns:p14="http://schemas.microsoft.com/office/powerpoint/2010/main" val="292983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A4667-6C3C-7683-53C7-40FD67763DFA}"/>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MX" sz="1900">
                <a:solidFill>
                  <a:srgbClr val="FFFFFF"/>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7903B0D-C4C8-CF76-D107-0F98B77B2039}"/>
              </a:ext>
            </a:extLst>
          </p:cNvPr>
          <p:cNvSpPr>
            <a:spLocks noGrp="1"/>
          </p:cNvSpPr>
          <p:nvPr>
            <p:ph idx="1"/>
          </p:nvPr>
        </p:nvSpPr>
        <p:spPr>
          <a:xfrm>
            <a:off x="5232805" y="510988"/>
            <a:ext cx="6856101" cy="6064624"/>
          </a:xfrm>
        </p:spPr>
        <p:txBody>
          <a:bodyPr anchor="ctr">
            <a:normAutofit fontScale="92500" lnSpcReduction="20000"/>
          </a:bodyPr>
          <a:lstStyle/>
          <a:p>
            <a:pPr marL="0" indent="0" algn="just">
              <a:lnSpc>
                <a:spcPct val="200000"/>
              </a:lnSpc>
              <a:buNone/>
            </a:pPr>
            <a:r>
              <a:rPr lang="en-US" sz="1700" dirty="0">
                <a:latin typeface="Times New Roman" panose="02020603050405020304" pitchFamily="18" charset="0"/>
                <a:cs typeface="Times New Roman" panose="02020603050405020304" pitchFamily="18" charset="0"/>
              </a:rPr>
              <a:t>VivaK is a thriving retail chain in the fashion industry with its head office in Southlake, Texas, USA, and operates seven offices worldwide, with 11 departments at each location and a structured management team. The HR Manager has noted that the current data management system is not robust, and the data is stored in various formats with anomalies, and therefore wanted a team of consultants to devise an Online Analytical Processing (OLAP) database for their HR department.</a:t>
            </a:r>
          </a:p>
          <a:p>
            <a:pPr marL="0" indent="0" algn="just">
              <a:lnSpc>
                <a:spcPct val="200000"/>
              </a:lnSpc>
              <a:buNone/>
            </a:pPr>
            <a:r>
              <a:rPr lang="en-US" sz="1700" dirty="0">
                <a:latin typeface="Times New Roman" panose="02020603050405020304" pitchFamily="18" charset="0"/>
                <a:cs typeface="Times New Roman" panose="02020603050405020304" pitchFamily="18" charset="0"/>
              </a:rPr>
              <a:t>This presentation includes analyzing provided data, designing a complete MySQL data model, creating a schema, importing and cleaning data, and performing various calculations and updates.</a:t>
            </a:r>
          </a:p>
          <a:p>
            <a:pPr marL="0" indent="0" algn="just">
              <a:lnSpc>
                <a:spcPct val="200000"/>
              </a:lnSpc>
              <a:buNone/>
            </a:pPr>
            <a:r>
              <a:rPr lang="en-US" sz="1700" dirty="0">
                <a:latin typeface="Times New Roman" panose="02020603050405020304" pitchFamily="18" charset="0"/>
                <a:cs typeface="Times New Roman" panose="02020603050405020304" pitchFamily="18" charset="0"/>
              </a:rPr>
              <a:t>The goal is to provide a well-structured and efficient OLAP database for VivaK's HR department to ensure accurate and consistent data.  </a:t>
            </a:r>
            <a:br>
              <a:rPr lang="en-US" sz="1500" dirty="0">
                <a:latin typeface="Times New Roman" panose="02020603050405020304" pitchFamily="18" charset="0"/>
                <a:cs typeface="Times New Roman" panose="02020603050405020304" pitchFamily="18" charset="0"/>
              </a:rPr>
            </a:br>
            <a:endParaRPr lang="en-MX" sz="15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E803C6D7-806D-5C15-F0B5-9672ABA62464}"/>
              </a:ext>
            </a:extLst>
          </p:cNvPr>
          <p:cNvSpPr>
            <a:spLocks noGrp="1"/>
          </p:cNvSpPr>
          <p:nvPr>
            <p:ph type="sldNum" sz="quarter" idx="12"/>
          </p:nvPr>
        </p:nvSpPr>
        <p:spPr>
          <a:xfrm>
            <a:off x="11752057" y="6392732"/>
            <a:ext cx="365760" cy="365760"/>
          </a:xfrm>
        </p:spPr>
        <p:txBody>
          <a:bodyPr/>
          <a:lstStyle/>
          <a:p>
            <a:fld id="{6586042B-6341-4E38-A80C-926D3BB8AAC9}" type="slidenum">
              <a:rPr lang="en-US" smtClean="0"/>
              <a:t>2</a:t>
            </a:fld>
            <a:endParaRPr lang="en-US" dirty="0"/>
          </a:p>
        </p:txBody>
      </p:sp>
    </p:spTree>
    <p:extLst>
      <p:ext uri="{BB962C8B-B14F-4D97-AF65-F5344CB8AC3E}">
        <p14:creationId xmlns:p14="http://schemas.microsoft.com/office/powerpoint/2010/main" val="663329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09D2DE0-7BEC-7212-2732-1E507D9AAA9A}"/>
              </a:ext>
            </a:extLst>
          </p:cNvPr>
          <p:cNvSpPr>
            <a:spLocks noGrp="1"/>
          </p:cNvSpPr>
          <p:nvPr>
            <p:ph type="body" sz="half" idx="2"/>
          </p:nvPr>
        </p:nvSpPr>
        <p:spPr>
          <a:xfrm>
            <a:off x="299373" y="479686"/>
            <a:ext cx="5150761" cy="1306516"/>
          </a:xfrm>
        </p:spPr>
        <p:txBody>
          <a:bodyPr/>
          <a:lstStyle/>
          <a:p>
            <a:pPr marL="342900" indent="-342900" algn="l">
              <a:buClr>
                <a:schemeClr val="bg1"/>
              </a:buClr>
              <a:buFont typeface="+mj-lt"/>
              <a:buAutoNum type="alphaLcPeriod" startAt="3"/>
            </a:pPr>
            <a:r>
              <a:rPr lang="en-US" sz="1600" b="1" dirty="0" err="1">
                <a:latin typeface="Times New Roman" panose="02020603050405020304" pitchFamily="18" charset="0"/>
                <a:cs typeface="Times New Roman" panose="02020603050405020304" pitchFamily="18" charset="0"/>
              </a:rPr>
              <a:t>salary_after_increment</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Salary after the performance appraisal by using the formulas.</a:t>
            </a:r>
          </a:p>
          <a:p>
            <a:pPr algn="just"/>
            <a:endParaRPr lang="en-MX" dirty="0">
              <a:latin typeface="Times New Roman" panose="02020603050405020304" pitchFamily="18" charset="0"/>
              <a:cs typeface="Times New Roman" panose="02020603050405020304" pitchFamily="18" charset="0"/>
            </a:endParaRPr>
          </a:p>
        </p:txBody>
      </p:sp>
      <p:sp>
        <p:nvSpPr>
          <p:cNvPr id="8" name="Subtitle 2">
            <a:extLst>
              <a:ext uri="{FF2B5EF4-FFF2-40B4-BE49-F238E27FC236}">
                <a16:creationId xmlns:a16="http://schemas.microsoft.com/office/drawing/2014/main" id="{6382C5EE-6571-AFFE-23B6-8EB5E0D2121C}"/>
              </a:ext>
            </a:extLst>
          </p:cNvPr>
          <p:cNvSpPr txBox="1">
            <a:spLocks/>
          </p:cNvSpPr>
          <p:nvPr/>
        </p:nvSpPr>
        <p:spPr>
          <a:xfrm>
            <a:off x="299373" y="2363691"/>
            <a:ext cx="5150761" cy="1162429"/>
          </a:xfrm>
          <a:prstGeom prst="rect">
            <a:avLst/>
          </a:prstGeom>
        </p:spPr>
        <p:txBody>
          <a:bodyPr vert="horz" lIns="91440" tIns="45720" rIns="91440" bIns="45720" rtlCol="0" anchor="t" anchorCtr="1">
            <a:normAutofit/>
          </a:bodyPr>
          <a:lstStyle>
            <a:lvl1pPr marL="342900" indent="-342900" defTabSz="914400">
              <a:lnSpc>
                <a:spcPct val="100000"/>
              </a:lnSpc>
              <a:spcBef>
                <a:spcPts val="1000"/>
              </a:spcBef>
              <a:buClr>
                <a:schemeClr val="bg1"/>
              </a:buClr>
              <a:buFont typeface="+mj-lt"/>
              <a:buAutoNum type="alphaLcPeriod"/>
              <a:defRPr sz="1600" b="1">
                <a:solidFill>
                  <a:srgbClr val="FFFFFF"/>
                </a:solidFill>
              </a:defRPr>
            </a:lvl1pPr>
            <a:lvl2pPr indent="0" defTabSz="914400">
              <a:lnSpc>
                <a:spcPct val="100000"/>
              </a:lnSpc>
              <a:spcBef>
                <a:spcPts val="1000"/>
              </a:spcBef>
              <a:buClr>
                <a:schemeClr val="accent2"/>
              </a:buClr>
              <a:buFont typeface="Arial" panose="020B0604020202020204" pitchFamily="34" charset="0"/>
              <a:buNone/>
              <a:defRPr sz="1400">
                <a:solidFill>
                  <a:schemeClr val="tx1">
                    <a:lumMod val="85000"/>
                    <a:lumOff val="15000"/>
                  </a:schemeClr>
                </a:solidFill>
              </a:defRPr>
            </a:lvl2pPr>
            <a:lvl3pPr indent="0" defTabSz="914400">
              <a:lnSpc>
                <a:spcPct val="100000"/>
              </a:lnSpc>
              <a:spcBef>
                <a:spcPts val="1000"/>
              </a:spcBef>
              <a:buClr>
                <a:schemeClr val="accent2"/>
              </a:buClr>
              <a:buFont typeface="Arial" panose="020B0604020202020204" pitchFamily="34" charset="0"/>
              <a:buNone/>
              <a:defRPr sz="1200">
                <a:solidFill>
                  <a:schemeClr val="tx1">
                    <a:lumMod val="85000"/>
                    <a:lumOff val="15000"/>
                  </a:schemeClr>
                </a:solidFill>
              </a:defRPr>
            </a:lvl3pPr>
            <a:lvl4pPr indent="0" defTabSz="914400">
              <a:lnSpc>
                <a:spcPct val="100000"/>
              </a:lnSpc>
              <a:spcBef>
                <a:spcPts val="1000"/>
              </a:spcBef>
              <a:buClr>
                <a:schemeClr val="accent2"/>
              </a:buClr>
              <a:buFont typeface="Arial" panose="020B0604020202020204" pitchFamily="34" charset="0"/>
              <a:buNone/>
              <a:defRPr sz="1000">
                <a:solidFill>
                  <a:schemeClr val="tx1">
                    <a:lumMod val="85000"/>
                    <a:lumOff val="15000"/>
                  </a:schemeClr>
                </a:solidFill>
              </a:defRPr>
            </a:lvl4pPr>
            <a:lvl5pPr indent="0" defTabSz="914400">
              <a:lnSpc>
                <a:spcPct val="100000"/>
              </a:lnSpc>
              <a:spcBef>
                <a:spcPts val="1000"/>
              </a:spcBef>
              <a:buClr>
                <a:schemeClr val="accent2"/>
              </a:buClr>
              <a:buFont typeface="Arial" panose="020B0604020202020204" pitchFamily="34" charset="0"/>
              <a:buNone/>
              <a:defRPr sz="1000">
                <a:solidFill>
                  <a:schemeClr val="tx1">
                    <a:lumMod val="85000"/>
                    <a:lumOff val="15000"/>
                  </a:schemeClr>
                </a:solidFill>
              </a:defRPr>
            </a:lvl5pPr>
            <a:lvl6pPr indent="0" defTabSz="914400">
              <a:lnSpc>
                <a:spcPct val="100000"/>
              </a:lnSpc>
              <a:spcBef>
                <a:spcPts val="1000"/>
              </a:spcBef>
              <a:buClr>
                <a:schemeClr val="accent2"/>
              </a:buClr>
              <a:buFont typeface="Arial" panose="020B0604020202020204" pitchFamily="34" charset="0"/>
              <a:buNone/>
              <a:defRPr sz="1000"/>
            </a:lvl6pPr>
            <a:lvl7pPr indent="0" defTabSz="914400">
              <a:lnSpc>
                <a:spcPct val="100000"/>
              </a:lnSpc>
              <a:spcBef>
                <a:spcPts val="1000"/>
              </a:spcBef>
              <a:buClr>
                <a:schemeClr val="accent2"/>
              </a:buClr>
              <a:buFont typeface="Arial" panose="020B0604020202020204" pitchFamily="34" charset="0"/>
              <a:buNone/>
              <a:defRPr sz="1000"/>
            </a:lvl7pPr>
            <a:lvl8pPr indent="0" defTabSz="914400">
              <a:lnSpc>
                <a:spcPct val="100000"/>
              </a:lnSpc>
              <a:spcBef>
                <a:spcPts val="1000"/>
              </a:spcBef>
              <a:buClr>
                <a:schemeClr val="accent2"/>
              </a:buClr>
              <a:buFont typeface="Arial" panose="020B0604020202020204" pitchFamily="34" charset="0"/>
              <a:buNone/>
              <a:defRPr sz="1000" baseline="0"/>
            </a:lvl8pPr>
            <a:lvl9pPr indent="0" defTabSz="914400">
              <a:lnSpc>
                <a:spcPct val="100000"/>
              </a:lnSpc>
              <a:spcBef>
                <a:spcPts val="1000"/>
              </a:spcBef>
              <a:buClr>
                <a:schemeClr val="accent2"/>
              </a:buClr>
              <a:buFont typeface="Arial" panose="020B0604020202020204" pitchFamily="34" charset="0"/>
              <a:buNone/>
              <a:defRPr sz="1000" baseline="0"/>
            </a:lvl9pPr>
          </a:lstStyle>
          <a:p>
            <a:pPr algn="just">
              <a:buFont typeface="+mj-lt"/>
              <a:buAutoNum type="alphaLcParenR" startAt="2"/>
            </a:pPr>
            <a:endParaRPr lang="en-US" b="0" dirty="0"/>
          </a:p>
        </p:txBody>
      </p:sp>
      <p:sp>
        <p:nvSpPr>
          <p:cNvPr id="14" name="Rectangle 13">
            <a:extLst>
              <a:ext uri="{FF2B5EF4-FFF2-40B4-BE49-F238E27FC236}">
                <a16:creationId xmlns:a16="http://schemas.microsoft.com/office/drawing/2014/main" id="{D9CB4F13-A2BF-071C-2B5D-7825DF00FDD5}"/>
              </a:ext>
            </a:extLst>
          </p:cNvPr>
          <p:cNvSpPr/>
          <p:nvPr/>
        </p:nvSpPr>
        <p:spPr>
          <a:xfrm>
            <a:off x="1250418" y="4143651"/>
            <a:ext cx="9560859" cy="2662517"/>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dirty="0"/>
          </a:p>
        </p:txBody>
      </p:sp>
      <p:pic>
        <p:nvPicPr>
          <p:cNvPr id="2" name="Picture 1">
            <a:extLst>
              <a:ext uri="{FF2B5EF4-FFF2-40B4-BE49-F238E27FC236}">
                <a16:creationId xmlns:a16="http://schemas.microsoft.com/office/drawing/2014/main" id="{1E3A97B3-42D8-93AD-20EA-837B4FD10877}"/>
              </a:ext>
            </a:extLst>
          </p:cNvPr>
          <p:cNvPicPr>
            <a:picLocks noChangeAspect="1"/>
          </p:cNvPicPr>
          <p:nvPr/>
        </p:nvPicPr>
        <p:blipFill>
          <a:blip r:embed="rId2"/>
          <a:stretch>
            <a:fillRect/>
          </a:stretch>
        </p:blipFill>
        <p:spPr>
          <a:xfrm>
            <a:off x="482329" y="1299387"/>
            <a:ext cx="4967804" cy="2017229"/>
          </a:xfrm>
          <a:prstGeom prst="rect">
            <a:avLst/>
          </a:prstGeom>
        </p:spPr>
      </p:pic>
      <p:pic>
        <p:nvPicPr>
          <p:cNvPr id="11" name="Picture 10">
            <a:extLst>
              <a:ext uri="{FF2B5EF4-FFF2-40B4-BE49-F238E27FC236}">
                <a16:creationId xmlns:a16="http://schemas.microsoft.com/office/drawing/2014/main" id="{5CD5D40B-1FF2-6515-EC9F-CF2DC2459FD4}"/>
              </a:ext>
            </a:extLst>
          </p:cNvPr>
          <p:cNvPicPr>
            <a:picLocks noChangeAspect="1"/>
          </p:cNvPicPr>
          <p:nvPr/>
        </p:nvPicPr>
        <p:blipFill>
          <a:blip r:embed="rId3"/>
          <a:stretch>
            <a:fillRect/>
          </a:stretch>
        </p:blipFill>
        <p:spPr>
          <a:xfrm>
            <a:off x="1407617" y="4307483"/>
            <a:ext cx="9255901" cy="2307957"/>
          </a:xfrm>
          <a:prstGeom prst="rect">
            <a:avLst/>
          </a:prstGeom>
          <a:ln>
            <a:noFill/>
          </a:ln>
          <a:effectLst>
            <a:outerShdw blurRad="292100" dist="139700" dir="2700000" algn="tl" rotWithShape="0">
              <a:srgbClr val="333333">
                <a:alpha val="65000"/>
              </a:srgbClr>
            </a:outerShdw>
          </a:effectLst>
        </p:spPr>
      </p:pic>
      <p:sp>
        <p:nvSpPr>
          <p:cNvPr id="15" name="Rectangle 14">
            <a:extLst>
              <a:ext uri="{FF2B5EF4-FFF2-40B4-BE49-F238E27FC236}">
                <a16:creationId xmlns:a16="http://schemas.microsoft.com/office/drawing/2014/main" id="{10251CC8-752D-E006-DB50-78A9C09782C4}"/>
              </a:ext>
            </a:extLst>
          </p:cNvPr>
          <p:cNvSpPr/>
          <p:nvPr/>
        </p:nvSpPr>
        <p:spPr>
          <a:xfrm>
            <a:off x="4262156" y="3930273"/>
            <a:ext cx="3667686" cy="334968"/>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X" b="1" dirty="0">
                <a:solidFill>
                  <a:schemeClr val="accent2">
                    <a:lumMod val="75000"/>
                  </a:schemeClr>
                </a:solidFill>
              </a:rPr>
              <a:t>Result</a:t>
            </a:r>
          </a:p>
        </p:txBody>
      </p:sp>
      <p:sp>
        <p:nvSpPr>
          <p:cNvPr id="17" name="Slide Number Placeholder 16">
            <a:extLst>
              <a:ext uri="{FF2B5EF4-FFF2-40B4-BE49-F238E27FC236}">
                <a16:creationId xmlns:a16="http://schemas.microsoft.com/office/drawing/2014/main" id="{81040831-889C-39C9-6499-DE3F38601953}"/>
              </a:ext>
            </a:extLst>
          </p:cNvPr>
          <p:cNvSpPr>
            <a:spLocks noGrp="1"/>
          </p:cNvSpPr>
          <p:nvPr>
            <p:ph type="sldNum" sz="quarter" idx="12"/>
          </p:nvPr>
        </p:nvSpPr>
        <p:spPr>
          <a:xfrm>
            <a:off x="11776192" y="6423660"/>
            <a:ext cx="365760" cy="365760"/>
          </a:xfrm>
        </p:spPr>
        <p:txBody>
          <a:bodyPr/>
          <a:lstStyle/>
          <a:p>
            <a:fld id="{6586042B-6341-4E38-A80C-926D3BB8AAC9}" type="slidenum">
              <a:rPr lang="en-US" smtClean="0"/>
              <a:t>20</a:t>
            </a:fld>
            <a:endParaRPr lang="en-US" dirty="0"/>
          </a:p>
        </p:txBody>
      </p:sp>
      <p:sp>
        <p:nvSpPr>
          <p:cNvPr id="18" name="Google Shape;231;p32">
            <a:extLst>
              <a:ext uri="{FF2B5EF4-FFF2-40B4-BE49-F238E27FC236}">
                <a16:creationId xmlns:a16="http://schemas.microsoft.com/office/drawing/2014/main" id="{09D04B12-C5FF-DB16-A97B-01AC9D16ACDD}"/>
              </a:ext>
            </a:extLst>
          </p:cNvPr>
          <p:cNvSpPr/>
          <p:nvPr/>
        </p:nvSpPr>
        <p:spPr>
          <a:xfrm>
            <a:off x="6206490" y="617800"/>
            <a:ext cx="5795010" cy="3091878"/>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000" b="1" dirty="0">
              <a:solidFill>
                <a:srgbClr val="B7B7B7"/>
              </a:solidFill>
            </a:endParaRPr>
          </a:p>
        </p:txBody>
      </p:sp>
      <p:sp>
        <p:nvSpPr>
          <p:cNvPr id="20" name="TextBox 19">
            <a:extLst>
              <a:ext uri="{FF2B5EF4-FFF2-40B4-BE49-F238E27FC236}">
                <a16:creationId xmlns:a16="http://schemas.microsoft.com/office/drawing/2014/main" id="{3F597B4B-0535-0193-740D-6F49AFFBA42E}"/>
              </a:ext>
            </a:extLst>
          </p:cNvPr>
          <p:cNvSpPr txBox="1"/>
          <p:nvPr/>
        </p:nvSpPr>
        <p:spPr>
          <a:xfrm>
            <a:off x="6133717" y="617800"/>
            <a:ext cx="6097904" cy="2862322"/>
          </a:xfrm>
          <a:prstGeom prst="rect">
            <a:avLst/>
          </a:prstGeom>
          <a:noFill/>
        </p:spPr>
        <p:txBody>
          <a:bodyPr wrap="square">
            <a:spAutoFit/>
          </a:bodyPr>
          <a:lstStyle/>
          <a:p>
            <a:r>
              <a:rPr lang="en-MX" sz="1500" b="1" dirty="0">
                <a:solidFill>
                  <a:srgbClr val="B7B7B7"/>
                </a:solidFill>
              </a:rPr>
              <a:t>update employees</a:t>
            </a:r>
          </a:p>
          <a:p>
            <a:r>
              <a:rPr lang="en-MX" sz="1500" b="1" dirty="0">
                <a:solidFill>
                  <a:srgbClr val="B7B7B7"/>
                </a:solidFill>
              </a:rPr>
              <a:t>set </a:t>
            </a:r>
            <a:r>
              <a:rPr lang="en-MX" sz="1500" b="1" dirty="0">
                <a:solidFill>
                  <a:schemeClr val="bg1"/>
                </a:solidFill>
              </a:rPr>
              <a:t>salary_after_increment </a:t>
            </a:r>
            <a:r>
              <a:rPr lang="en-MX" sz="1500" b="1" dirty="0">
                <a:solidFill>
                  <a:srgbClr val="B7B7B7"/>
                </a:solidFill>
              </a:rPr>
              <a:t>= (</a:t>
            </a:r>
          </a:p>
          <a:p>
            <a:r>
              <a:rPr lang="en-MX" sz="1500" b="1" dirty="0">
                <a:solidFill>
                  <a:srgbClr val="B7B7B7"/>
                </a:solidFill>
              </a:rPr>
              <a:t>	select (</a:t>
            </a:r>
          </a:p>
          <a:p>
            <a:r>
              <a:rPr lang="en-MX" sz="1500" b="1" dirty="0">
                <a:solidFill>
                  <a:srgbClr val="B7B7B7"/>
                </a:solidFill>
              </a:rPr>
              <a:t>		</a:t>
            </a:r>
            <a:r>
              <a:rPr lang="en-MX" sz="1500" b="1" dirty="0">
                <a:solidFill>
                  <a:schemeClr val="bg1"/>
                </a:solidFill>
              </a:rPr>
              <a:t>salary</a:t>
            </a:r>
            <a:r>
              <a:rPr lang="en-MX" sz="1500" b="1" dirty="0">
                <a:solidFill>
                  <a:srgbClr val="B7B7B7"/>
                </a:solidFill>
              </a:rPr>
              <a:t> * (</a:t>
            </a:r>
            <a:r>
              <a:rPr lang="en-MX" sz="1500" b="1" dirty="0">
                <a:solidFill>
                  <a:schemeClr val="accent1"/>
                </a:solidFill>
              </a:rPr>
              <a:t>1</a:t>
            </a:r>
            <a:r>
              <a:rPr lang="en-MX" sz="1500" b="1" dirty="0">
                <a:solidFill>
                  <a:srgbClr val="B7B7B7"/>
                </a:solidFill>
              </a:rPr>
              <a:t> + (</a:t>
            </a:r>
            <a:r>
              <a:rPr lang="en-MX" sz="1500" b="1" dirty="0">
                <a:solidFill>
                  <a:schemeClr val="accent1"/>
                </a:solidFill>
              </a:rPr>
              <a:t>0.01</a:t>
            </a:r>
            <a:r>
              <a:rPr lang="en-MX" sz="1500" b="1" dirty="0">
                <a:solidFill>
                  <a:srgbClr val="B7B7B7"/>
                </a:solidFill>
              </a:rPr>
              <a:t> * </a:t>
            </a:r>
            <a:r>
              <a:rPr lang="en-MX" sz="1500" b="1" dirty="0">
                <a:solidFill>
                  <a:schemeClr val="bg1"/>
                </a:solidFill>
              </a:rPr>
              <a:t>experience_at_VivaK</a:t>
            </a:r>
            <a:r>
              <a:rPr lang="en-MX" sz="1500" b="1" dirty="0">
                <a:solidFill>
                  <a:srgbClr val="B7B7B7"/>
                </a:solidFill>
              </a:rPr>
              <a:t>) </a:t>
            </a:r>
          </a:p>
          <a:p>
            <a:r>
              <a:rPr lang="en-MX" sz="1500" b="1" dirty="0">
                <a:solidFill>
                  <a:srgbClr val="B7B7B7"/>
                </a:solidFill>
              </a:rPr>
              <a:t>		+ case when </a:t>
            </a:r>
            <a:r>
              <a:rPr lang="en-MX" sz="1500" b="1" dirty="0">
                <a:solidFill>
                  <a:schemeClr val="bg1"/>
                </a:solidFill>
              </a:rPr>
              <a:t>last_performance_rating </a:t>
            </a:r>
            <a:r>
              <a:rPr lang="en-MX" sz="1500" b="1" dirty="0">
                <a:solidFill>
                  <a:srgbClr val="B7B7B7"/>
                </a:solidFill>
              </a:rPr>
              <a:t>&gt;= </a:t>
            </a:r>
            <a:r>
              <a:rPr lang="en-MX" sz="1500" b="1" dirty="0">
                <a:solidFill>
                  <a:schemeClr val="accent1"/>
                </a:solidFill>
              </a:rPr>
              <a:t>0.9</a:t>
            </a:r>
            <a:r>
              <a:rPr lang="en-MX" sz="1500" b="1" dirty="0">
                <a:solidFill>
                  <a:srgbClr val="B7B7B7"/>
                </a:solidFill>
              </a:rPr>
              <a:t> then </a:t>
            </a:r>
            <a:r>
              <a:rPr lang="en-MX" sz="1500" b="1" dirty="0">
                <a:solidFill>
                  <a:schemeClr val="accent1"/>
                </a:solidFill>
              </a:rPr>
              <a:t>0.15</a:t>
            </a:r>
          </a:p>
          <a:p>
            <a:r>
              <a:rPr lang="en-MX" sz="1500" b="1" dirty="0">
                <a:solidFill>
                  <a:srgbClr val="B7B7B7"/>
                </a:solidFill>
              </a:rPr>
              <a:t>		when </a:t>
            </a:r>
            <a:r>
              <a:rPr lang="en-MX" sz="1500" b="1" dirty="0">
                <a:solidFill>
                  <a:schemeClr val="bg1"/>
                </a:solidFill>
              </a:rPr>
              <a:t>last_performance_rating </a:t>
            </a:r>
            <a:r>
              <a:rPr lang="en-MX" sz="1500" b="1" dirty="0">
                <a:solidFill>
                  <a:srgbClr val="B7B7B7"/>
                </a:solidFill>
              </a:rPr>
              <a:t>&gt;= </a:t>
            </a:r>
            <a:r>
              <a:rPr lang="en-MX" sz="1500" b="1" dirty="0">
                <a:solidFill>
                  <a:schemeClr val="accent1"/>
                </a:solidFill>
              </a:rPr>
              <a:t>0.8</a:t>
            </a:r>
            <a:r>
              <a:rPr lang="en-MX" sz="1500" b="1" dirty="0">
                <a:solidFill>
                  <a:srgbClr val="B7B7B7"/>
                </a:solidFill>
              </a:rPr>
              <a:t> then </a:t>
            </a:r>
            <a:r>
              <a:rPr lang="en-MX" sz="1500" b="1" dirty="0">
                <a:solidFill>
                  <a:schemeClr val="accent1"/>
                </a:solidFill>
              </a:rPr>
              <a:t>0.12</a:t>
            </a:r>
          </a:p>
          <a:p>
            <a:r>
              <a:rPr lang="en-MX" sz="1500" b="1" dirty="0">
                <a:solidFill>
                  <a:srgbClr val="B7B7B7"/>
                </a:solidFill>
              </a:rPr>
              <a:t>		when </a:t>
            </a:r>
            <a:r>
              <a:rPr lang="en-MX" sz="1500" b="1" dirty="0">
                <a:solidFill>
                  <a:schemeClr val="bg1"/>
                </a:solidFill>
              </a:rPr>
              <a:t>last_performance_rating </a:t>
            </a:r>
            <a:r>
              <a:rPr lang="en-MX" sz="1500" b="1" dirty="0">
                <a:solidFill>
                  <a:srgbClr val="B7B7B7"/>
                </a:solidFill>
              </a:rPr>
              <a:t>&gt;= </a:t>
            </a:r>
            <a:r>
              <a:rPr lang="en-MX" sz="1500" b="1" dirty="0">
                <a:solidFill>
                  <a:schemeClr val="accent1"/>
                </a:solidFill>
              </a:rPr>
              <a:t>0.7</a:t>
            </a:r>
            <a:r>
              <a:rPr lang="en-MX" sz="1500" b="1" dirty="0">
                <a:solidFill>
                  <a:srgbClr val="B7B7B7"/>
                </a:solidFill>
              </a:rPr>
              <a:t> then </a:t>
            </a:r>
            <a:r>
              <a:rPr lang="en-MX" sz="1500" b="1" dirty="0">
                <a:solidFill>
                  <a:schemeClr val="accent1"/>
                </a:solidFill>
              </a:rPr>
              <a:t>0.10</a:t>
            </a:r>
          </a:p>
          <a:p>
            <a:r>
              <a:rPr lang="en-MX" sz="1500" b="1" dirty="0">
                <a:solidFill>
                  <a:srgbClr val="B7B7B7"/>
                </a:solidFill>
              </a:rPr>
              <a:t>		when </a:t>
            </a:r>
            <a:r>
              <a:rPr lang="en-MX" sz="1500" b="1" dirty="0">
                <a:solidFill>
                  <a:schemeClr val="bg1"/>
                </a:solidFill>
              </a:rPr>
              <a:t>last_performance_rating </a:t>
            </a:r>
            <a:r>
              <a:rPr lang="en-MX" sz="1500" b="1" dirty="0">
                <a:solidFill>
                  <a:srgbClr val="B7B7B7"/>
                </a:solidFill>
              </a:rPr>
              <a:t>&gt;= </a:t>
            </a:r>
            <a:r>
              <a:rPr lang="en-MX" sz="1500" b="1" dirty="0">
                <a:solidFill>
                  <a:schemeClr val="accent1"/>
                </a:solidFill>
              </a:rPr>
              <a:t>0.6</a:t>
            </a:r>
            <a:r>
              <a:rPr lang="en-MX" sz="1500" b="1" dirty="0">
                <a:solidFill>
                  <a:srgbClr val="B7B7B7"/>
                </a:solidFill>
              </a:rPr>
              <a:t> then </a:t>
            </a:r>
            <a:r>
              <a:rPr lang="en-MX" sz="1500" b="1" dirty="0">
                <a:solidFill>
                  <a:schemeClr val="accent1"/>
                </a:solidFill>
              </a:rPr>
              <a:t>0.08</a:t>
            </a:r>
          </a:p>
          <a:p>
            <a:r>
              <a:rPr lang="en-MX" sz="1500" b="1" dirty="0">
                <a:solidFill>
                  <a:srgbClr val="B7B7B7"/>
                </a:solidFill>
              </a:rPr>
              <a:t>		when </a:t>
            </a:r>
            <a:r>
              <a:rPr lang="en-MX" sz="1500" b="1" dirty="0">
                <a:solidFill>
                  <a:schemeClr val="bg1"/>
                </a:solidFill>
              </a:rPr>
              <a:t>last_performance_rating </a:t>
            </a:r>
            <a:r>
              <a:rPr lang="en-MX" sz="1500" b="1" dirty="0">
                <a:solidFill>
                  <a:srgbClr val="B7B7B7"/>
                </a:solidFill>
              </a:rPr>
              <a:t>&gt;= </a:t>
            </a:r>
            <a:r>
              <a:rPr lang="en-MX" sz="1500" b="1" dirty="0">
                <a:solidFill>
                  <a:schemeClr val="accent1"/>
                </a:solidFill>
              </a:rPr>
              <a:t>0.5</a:t>
            </a:r>
            <a:r>
              <a:rPr lang="en-MX" sz="1500" b="1" dirty="0">
                <a:solidFill>
                  <a:srgbClr val="B7B7B7"/>
                </a:solidFill>
              </a:rPr>
              <a:t> then </a:t>
            </a:r>
            <a:r>
              <a:rPr lang="en-MX" sz="1500" b="1" dirty="0">
                <a:solidFill>
                  <a:schemeClr val="accent1"/>
                </a:solidFill>
              </a:rPr>
              <a:t>0.05</a:t>
            </a:r>
          </a:p>
          <a:p>
            <a:r>
              <a:rPr lang="en-MX" sz="1500" b="1" dirty="0">
                <a:solidFill>
                  <a:srgbClr val="B7B7B7"/>
                </a:solidFill>
              </a:rPr>
              <a:t>		else </a:t>
            </a:r>
            <a:r>
              <a:rPr lang="en-MX" sz="1500" b="1" dirty="0">
                <a:solidFill>
                  <a:schemeClr val="accent1"/>
                </a:solidFill>
              </a:rPr>
              <a:t>0.02</a:t>
            </a:r>
            <a:r>
              <a:rPr lang="en-MX" sz="1500" b="1" dirty="0">
                <a:solidFill>
                  <a:srgbClr val="B7B7B7"/>
                </a:solidFill>
              </a:rPr>
              <a:t> end)</a:t>
            </a:r>
          </a:p>
          <a:p>
            <a:r>
              <a:rPr lang="en-MX" sz="1500" b="1" dirty="0">
                <a:solidFill>
                  <a:srgbClr val="B7B7B7"/>
                </a:solidFill>
              </a:rPr>
              <a:t>		)</a:t>
            </a:r>
          </a:p>
          <a:p>
            <a:r>
              <a:rPr lang="en-MX" sz="1500" b="1" dirty="0">
                <a:solidFill>
                  <a:srgbClr val="B7B7B7"/>
                </a:solidFill>
              </a:rPr>
              <a:t>	);</a:t>
            </a:r>
          </a:p>
        </p:txBody>
      </p:sp>
      <p:sp>
        <p:nvSpPr>
          <p:cNvPr id="3" name="Google Shape;166;p26">
            <a:extLst>
              <a:ext uri="{FF2B5EF4-FFF2-40B4-BE49-F238E27FC236}">
                <a16:creationId xmlns:a16="http://schemas.microsoft.com/office/drawing/2014/main" id="{C5B1ABE4-0A1A-2BD7-4D28-4D4C907C33D3}"/>
              </a:ext>
            </a:extLst>
          </p:cNvPr>
          <p:cNvSpPr/>
          <p:nvPr/>
        </p:nvSpPr>
        <p:spPr>
          <a:xfrm>
            <a:off x="6206490" y="279029"/>
            <a:ext cx="894297" cy="334968"/>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sz="1400" b="1" dirty="0">
                <a:solidFill>
                  <a:srgbClr val="B7B7B7"/>
                </a:solidFill>
              </a:rPr>
              <a:t>CODE</a:t>
            </a:r>
            <a:r>
              <a:rPr lang="es-ES" sz="1600" b="1" dirty="0">
                <a:solidFill>
                  <a:srgbClr val="B7B7B7"/>
                </a:solidFill>
              </a:rPr>
              <a:t>:</a:t>
            </a:r>
            <a:endParaRPr sz="1600" b="1" dirty="0">
              <a:solidFill>
                <a:srgbClr val="B7B7B7"/>
              </a:solidFill>
            </a:endParaRPr>
          </a:p>
        </p:txBody>
      </p:sp>
    </p:spTree>
    <p:extLst>
      <p:ext uri="{BB962C8B-B14F-4D97-AF65-F5344CB8AC3E}">
        <p14:creationId xmlns:p14="http://schemas.microsoft.com/office/powerpoint/2010/main" val="1802252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42D2583-6A39-7835-04A6-4A73DA656CC5}"/>
              </a:ext>
            </a:extLst>
          </p:cNvPr>
          <p:cNvSpPr>
            <a:spLocks noGrp="1"/>
          </p:cNvSpPr>
          <p:nvPr>
            <p:ph type="sldNum" sz="quarter" idx="12"/>
          </p:nvPr>
        </p:nvSpPr>
        <p:spPr>
          <a:xfrm>
            <a:off x="11753332" y="6412230"/>
            <a:ext cx="365760" cy="365760"/>
          </a:xfrm>
        </p:spPr>
        <p:txBody>
          <a:bodyPr/>
          <a:lstStyle/>
          <a:p>
            <a:fld id="{6586042B-6341-4E38-A80C-926D3BB8AAC9}" type="slidenum">
              <a:rPr lang="en-US" smtClean="0"/>
              <a:t>21</a:t>
            </a:fld>
            <a:endParaRPr lang="en-US"/>
          </a:p>
        </p:txBody>
      </p:sp>
      <p:sp>
        <p:nvSpPr>
          <p:cNvPr id="8" name="TextBox 7">
            <a:extLst>
              <a:ext uri="{FF2B5EF4-FFF2-40B4-BE49-F238E27FC236}">
                <a16:creationId xmlns:a16="http://schemas.microsoft.com/office/drawing/2014/main" id="{0302CCF6-B77E-2B4B-2582-9B75101FDFB5}"/>
              </a:ext>
            </a:extLst>
          </p:cNvPr>
          <p:cNvSpPr txBox="1"/>
          <p:nvPr/>
        </p:nvSpPr>
        <p:spPr>
          <a:xfrm>
            <a:off x="134303" y="545515"/>
            <a:ext cx="5778168" cy="646331"/>
          </a:xfrm>
          <a:prstGeom prst="rect">
            <a:avLst/>
          </a:prstGeom>
          <a:noFill/>
        </p:spPr>
        <p:txBody>
          <a:bodyPr wrap="square">
            <a:spAutoFit/>
          </a:bodyPr>
          <a:lstStyle/>
          <a:p>
            <a:pPr marL="342900" indent="-342900" algn="just">
              <a:buFont typeface="+mj-lt"/>
              <a:buAutoNum type="alphaLcPeriod" startAt="4"/>
            </a:pPr>
            <a:r>
              <a:rPr lang="en-US" dirty="0">
                <a:solidFill>
                  <a:schemeClr val="bg1"/>
                </a:solidFill>
                <a:latin typeface="Times New Roman" panose="02020603050405020304" pitchFamily="18" charset="0"/>
                <a:cs typeface="Times New Roman" panose="02020603050405020304" pitchFamily="18" charset="0"/>
              </a:rPr>
              <a:t>Calculate the annual dependent benefit per dependent (in USD) and update the column as per the table below:</a:t>
            </a:r>
            <a:endParaRPr lang="en-MX" dirty="0">
              <a:solidFill>
                <a:schemeClr val="bg1"/>
              </a:solidFill>
              <a:latin typeface="Times New Roman" panose="02020603050405020304" pitchFamily="18" charset="0"/>
              <a:cs typeface="Times New Roman" panose="02020603050405020304" pitchFamily="18" charset="0"/>
            </a:endParaRPr>
          </a:p>
        </p:txBody>
      </p:sp>
      <p:pic>
        <p:nvPicPr>
          <p:cNvPr id="10" name="Picture 9" descr="Table&#10;&#10;Description automatically generated">
            <a:extLst>
              <a:ext uri="{FF2B5EF4-FFF2-40B4-BE49-F238E27FC236}">
                <a16:creationId xmlns:a16="http://schemas.microsoft.com/office/drawing/2014/main" id="{1107C5A1-7CCC-2B30-798F-15B25D3A2665}"/>
              </a:ext>
            </a:extLst>
          </p:cNvPr>
          <p:cNvPicPr>
            <a:picLocks noChangeAspect="1"/>
          </p:cNvPicPr>
          <p:nvPr/>
        </p:nvPicPr>
        <p:blipFill>
          <a:blip r:embed="rId2"/>
          <a:stretch>
            <a:fillRect/>
          </a:stretch>
        </p:blipFill>
        <p:spPr>
          <a:xfrm>
            <a:off x="431483" y="1398212"/>
            <a:ext cx="5175821" cy="1028700"/>
          </a:xfrm>
          <a:prstGeom prst="rect">
            <a:avLst/>
          </a:prstGeom>
        </p:spPr>
      </p:pic>
      <p:sp>
        <p:nvSpPr>
          <p:cNvPr id="13" name="Google Shape;155;p25">
            <a:extLst>
              <a:ext uri="{FF2B5EF4-FFF2-40B4-BE49-F238E27FC236}">
                <a16:creationId xmlns:a16="http://schemas.microsoft.com/office/drawing/2014/main" id="{FA84E572-94E0-CFD5-BF02-ADB6EE003412}"/>
              </a:ext>
            </a:extLst>
          </p:cNvPr>
          <p:cNvSpPr/>
          <p:nvPr/>
        </p:nvSpPr>
        <p:spPr>
          <a:xfrm>
            <a:off x="555578" y="4168972"/>
            <a:ext cx="4287550" cy="1577250"/>
          </a:xfrm>
          <a:prstGeom prst="rect">
            <a:avLst/>
          </a:prstGeom>
          <a:solidFill>
            <a:schemeClr val="accent6">
              <a:lumMod val="40000"/>
              <a:lumOff val="60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lang="en-CA" b="1" dirty="0">
              <a:solidFill>
                <a:srgbClr val="B7B7B7"/>
              </a:solidFill>
            </a:endParaRPr>
          </a:p>
        </p:txBody>
      </p:sp>
      <p:sp>
        <p:nvSpPr>
          <p:cNvPr id="12" name="TextBox 11">
            <a:extLst>
              <a:ext uri="{FF2B5EF4-FFF2-40B4-BE49-F238E27FC236}">
                <a16:creationId xmlns:a16="http://schemas.microsoft.com/office/drawing/2014/main" id="{3F4B8E80-A234-3DAD-63FD-54B2D50F4800}"/>
              </a:ext>
            </a:extLst>
          </p:cNvPr>
          <p:cNvSpPr txBox="1"/>
          <p:nvPr/>
        </p:nvSpPr>
        <p:spPr>
          <a:xfrm>
            <a:off x="647019" y="4212327"/>
            <a:ext cx="4287550" cy="1477328"/>
          </a:xfrm>
          <a:prstGeom prst="rect">
            <a:avLst/>
          </a:prstGeom>
          <a:noFill/>
        </p:spPr>
        <p:txBody>
          <a:bodyPr wrap="square">
            <a:spAutoFit/>
          </a:bodyPr>
          <a:lstStyle/>
          <a:p>
            <a:r>
              <a:rPr lang="en-MX" b="1" dirty="0">
                <a:solidFill>
                  <a:srgbClr val="B7B7B7"/>
                </a:solidFill>
              </a:rPr>
              <a:t>update </a:t>
            </a:r>
            <a:r>
              <a:rPr lang="en-MX" b="1" dirty="0">
                <a:solidFill>
                  <a:schemeClr val="bg1"/>
                </a:solidFill>
              </a:rPr>
              <a:t>employees</a:t>
            </a:r>
          </a:p>
          <a:p>
            <a:r>
              <a:rPr lang="en-MX" b="1" dirty="0">
                <a:solidFill>
                  <a:srgbClr val="B7B7B7"/>
                </a:solidFill>
              </a:rPr>
              <a:t>set email = concat(</a:t>
            </a:r>
          </a:p>
          <a:p>
            <a:r>
              <a:rPr lang="en-MX" b="1" dirty="0">
                <a:solidFill>
                  <a:srgbClr val="B7B7B7"/>
                </a:solidFill>
              </a:rPr>
              <a:t>		</a:t>
            </a:r>
            <a:r>
              <a:rPr lang="en-MX" b="1" dirty="0">
                <a:solidFill>
                  <a:schemeClr val="bg1"/>
                </a:solidFill>
              </a:rPr>
              <a:t>substring_index</a:t>
            </a:r>
            <a:r>
              <a:rPr lang="en-MX" b="1" dirty="0">
                <a:solidFill>
                  <a:srgbClr val="B7B7B7"/>
                </a:solidFill>
              </a:rPr>
              <a:t>(</a:t>
            </a:r>
            <a:r>
              <a:rPr lang="en-MX" b="1" dirty="0">
                <a:solidFill>
                  <a:schemeClr val="bg1"/>
                </a:solidFill>
              </a:rPr>
              <a:t>email</a:t>
            </a:r>
            <a:r>
              <a:rPr lang="en-MX" b="1" dirty="0">
                <a:solidFill>
                  <a:srgbClr val="B7B7B7"/>
                </a:solidFill>
              </a:rPr>
              <a:t>,'</a:t>
            </a:r>
            <a:r>
              <a:rPr lang="en-MX" b="1" dirty="0">
                <a:solidFill>
                  <a:schemeClr val="accent1"/>
                </a:solidFill>
              </a:rPr>
              <a:t>@</a:t>
            </a:r>
            <a:r>
              <a:rPr lang="en-MX" b="1" dirty="0">
                <a:solidFill>
                  <a:srgbClr val="B7B7B7"/>
                </a:solidFill>
              </a:rPr>
              <a:t>',</a:t>
            </a:r>
            <a:r>
              <a:rPr lang="en-MX" b="1" dirty="0">
                <a:solidFill>
                  <a:schemeClr val="accent1"/>
                </a:solidFill>
              </a:rPr>
              <a:t>1</a:t>
            </a:r>
            <a:r>
              <a:rPr lang="en-MX" b="1" dirty="0">
                <a:solidFill>
                  <a:srgbClr val="B7B7B7"/>
                </a:solidFill>
              </a:rPr>
              <a:t>),</a:t>
            </a:r>
          </a:p>
          <a:p>
            <a:r>
              <a:rPr lang="en-MX" b="1" dirty="0">
                <a:solidFill>
                  <a:srgbClr val="B7B7B7"/>
                </a:solidFill>
              </a:rPr>
              <a:t>        </a:t>
            </a:r>
            <a:r>
              <a:rPr lang="en-MX" b="1" dirty="0">
                <a:solidFill>
                  <a:schemeClr val="bg1">
                    <a:lumMod val="65000"/>
                  </a:schemeClr>
                </a:solidFill>
              </a:rPr>
              <a:t>'</a:t>
            </a:r>
            <a:r>
              <a:rPr lang="en-MX" b="1" dirty="0">
                <a:solidFill>
                  <a:schemeClr val="accent1"/>
                </a:solidFill>
              </a:rPr>
              <a:t>@vivaK.com</a:t>
            </a:r>
            <a:r>
              <a:rPr lang="en-MX" b="1" dirty="0">
                <a:solidFill>
                  <a:srgbClr val="B7B7B7"/>
                </a:solidFill>
              </a:rPr>
              <a:t>'</a:t>
            </a:r>
          </a:p>
          <a:p>
            <a:r>
              <a:rPr lang="en-MX" b="1" dirty="0">
                <a:solidFill>
                  <a:srgbClr val="B7B7B7"/>
                </a:solidFill>
              </a:rPr>
              <a:t>	);</a:t>
            </a:r>
          </a:p>
        </p:txBody>
      </p:sp>
      <p:sp>
        <p:nvSpPr>
          <p:cNvPr id="17" name="Down Arrow 16">
            <a:extLst>
              <a:ext uri="{FF2B5EF4-FFF2-40B4-BE49-F238E27FC236}">
                <a16:creationId xmlns:a16="http://schemas.microsoft.com/office/drawing/2014/main" id="{30C510E6-A2E8-2C66-BB88-9D0B2692675A}"/>
              </a:ext>
            </a:extLst>
          </p:cNvPr>
          <p:cNvSpPr/>
          <p:nvPr/>
        </p:nvSpPr>
        <p:spPr>
          <a:xfrm>
            <a:off x="2699352" y="3299110"/>
            <a:ext cx="398177" cy="59436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MX"/>
          </a:p>
        </p:txBody>
      </p:sp>
      <p:sp>
        <p:nvSpPr>
          <p:cNvPr id="24" name="Google Shape;231;p32">
            <a:extLst>
              <a:ext uri="{FF2B5EF4-FFF2-40B4-BE49-F238E27FC236}">
                <a16:creationId xmlns:a16="http://schemas.microsoft.com/office/drawing/2014/main" id="{089C1DF5-EADF-0CB6-985C-C0D011C34502}"/>
              </a:ext>
            </a:extLst>
          </p:cNvPr>
          <p:cNvSpPr/>
          <p:nvPr/>
        </p:nvSpPr>
        <p:spPr>
          <a:xfrm>
            <a:off x="6577510" y="426630"/>
            <a:ext cx="5175821" cy="5319592"/>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000" b="1" dirty="0">
              <a:solidFill>
                <a:srgbClr val="B7B7B7"/>
              </a:solidFill>
            </a:endParaRPr>
          </a:p>
        </p:txBody>
      </p:sp>
      <p:sp>
        <p:nvSpPr>
          <p:cNvPr id="19" name="TextBox 18">
            <a:extLst>
              <a:ext uri="{FF2B5EF4-FFF2-40B4-BE49-F238E27FC236}">
                <a16:creationId xmlns:a16="http://schemas.microsoft.com/office/drawing/2014/main" id="{9179AF8D-C50F-92B2-0424-9BE953402BD5}"/>
              </a:ext>
            </a:extLst>
          </p:cNvPr>
          <p:cNvSpPr txBox="1"/>
          <p:nvPr/>
        </p:nvSpPr>
        <p:spPr>
          <a:xfrm>
            <a:off x="6574629" y="368081"/>
            <a:ext cx="5778168" cy="3754874"/>
          </a:xfrm>
          <a:prstGeom prst="rect">
            <a:avLst/>
          </a:prstGeom>
          <a:noFill/>
        </p:spPr>
        <p:txBody>
          <a:bodyPr wrap="square">
            <a:spAutoFit/>
          </a:bodyPr>
          <a:lstStyle/>
          <a:p>
            <a:r>
              <a:rPr lang="en-MX" sz="1400" b="1" dirty="0">
                <a:solidFill>
                  <a:srgbClr val="B7B7B7"/>
                </a:solidFill>
              </a:rPr>
              <a:t>Create temporary table </a:t>
            </a:r>
            <a:r>
              <a:rPr lang="en-MX" sz="1400" b="1" dirty="0">
                <a:solidFill>
                  <a:schemeClr val="bg1"/>
                </a:solidFill>
              </a:rPr>
              <a:t>temp</a:t>
            </a:r>
          </a:p>
          <a:p>
            <a:r>
              <a:rPr lang="en-MX" sz="1400" b="1" dirty="0">
                <a:solidFill>
                  <a:srgbClr val="B7B7B7"/>
                </a:solidFill>
              </a:rPr>
              <a:t>select </a:t>
            </a:r>
            <a:r>
              <a:rPr lang="en-MX" sz="1400" b="1" dirty="0">
                <a:solidFill>
                  <a:schemeClr val="bg1"/>
                </a:solidFill>
              </a:rPr>
              <a:t>e.employee_id, e.job_id</a:t>
            </a:r>
            <a:r>
              <a:rPr lang="en-MX" sz="1400" b="1" dirty="0">
                <a:solidFill>
                  <a:srgbClr val="B7B7B7"/>
                </a:solidFill>
              </a:rPr>
              <a:t>, (case when </a:t>
            </a:r>
            <a:r>
              <a:rPr lang="en-MX" sz="1400" b="1" dirty="0">
                <a:solidFill>
                  <a:schemeClr val="bg1"/>
                </a:solidFill>
              </a:rPr>
              <a:t>o.job_title </a:t>
            </a:r>
            <a:r>
              <a:rPr lang="en-MX" sz="1400" b="1" dirty="0">
                <a:solidFill>
                  <a:srgbClr val="B7B7B7"/>
                </a:solidFill>
              </a:rPr>
              <a:t>like </a:t>
            </a:r>
            <a:r>
              <a:rPr lang="en-MX" sz="1400" b="1" dirty="0">
                <a:solidFill>
                  <a:schemeClr val="accent1"/>
                </a:solidFill>
              </a:rPr>
              <a:t>'%Manager%'</a:t>
            </a:r>
            <a:r>
              <a:rPr lang="en-MX" sz="1400" b="1" dirty="0">
                <a:solidFill>
                  <a:srgbClr val="B7B7B7"/>
                </a:solidFill>
              </a:rPr>
              <a:t> then </a:t>
            </a:r>
            <a:r>
              <a:rPr lang="en-MX" sz="1400" b="1" dirty="0">
                <a:solidFill>
                  <a:schemeClr val="accent1"/>
                </a:solidFill>
              </a:rPr>
              <a:t>'Managers'</a:t>
            </a:r>
          </a:p>
          <a:p>
            <a:r>
              <a:rPr lang="en-MX" sz="1400" b="1" dirty="0">
                <a:solidFill>
                  <a:srgbClr val="B7B7B7"/>
                </a:solidFill>
              </a:rPr>
              <a:t>when </a:t>
            </a:r>
            <a:r>
              <a:rPr lang="en-MX" sz="1400" b="1" dirty="0">
                <a:solidFill>
                  <a:schemeClr val="bg1"/>
                </a:solidFill>
              </a:rPr>
              <a:t>o.department_name</a:t>
            </a:r>
            <a:r>
              <a:rPr lang="en-MX" sz="1400" b="1" dirty="0">
                <a:solidFill>
                  <a:srgbClr val="B7B7B7"/>
                </a:solidFill>
              </a:rPr>
              <a:t> like </a:t>
            </a:r>
            <a:r>
              <a:rPr lang="en-MX" sz="1400" b="1" dirty="0">
                <a:solidFill>
                  <a:schemeClr val="accent1"/>
                </a:solidFill>
              </a:rPr>
              <a:t>'%Executive%'</a:t>
            </a:r>
            <a:r>
              <a:rPr lang="en-MX" sz="1400" b="1" dirty="0">
                <a:solidFill>
                  <a:srgbClr val="B7B7B7"/>
                </a:solidFill>
              </a:rPr>
              <a:t> then </a:t>
            </a:r>
            <a:r>
              <a:rPr lang="en-MX" sz="1400" b="1" dirty="0">
                <a:solidFill>
                  <a:schemeClr val="accent1"/>
                </a:solidFill>
              </a:rPr>
              <a:t>'Executive'</a:t>
            </a:r>
          </a:p>
          <a:p>
            <a:r>
              <a:rPr lang="en-MX" sz="1400" b="1" dirty="0">
                <a:solidFill>
                  <a:srgbClr val="B7B7B7"/>
                </a:solidFill>
              </a:rPr>
              <a:t>else </a:t>
            </a:r>
            <a:r>
              <a:rPr lang="en-MX" sz="1400" b="1" dirty="0">
                <a:solidFill>
                  <a:schemeClr val="accent1"/>
                </a:solidFill>
              </a:rPr>
              <a:t>'Other Employees'</a:t>
            </a:r>
            <a:r>
              <a:rPr lang="en-MX" sz="1400" b="1" dirty="0">
                <a:solidFill>
                  <a:srgbClr val="B7B7B7"/>
                </a:solidFill>
              </a:rPr>
              <a:t> end) </a:t>
            </a:r>
            <a:r>
              <a:rPr lang="en-MX" sz="1400" b="1" dirty="0">
                <a:solidFill>
                  <a:schemeClr val="bg1"/>
                </a:solidFill>
              </a:rPr>
              <a:t>title</a:t>
            </a:r>
            <a:r>
              <a:rPr lang="en-MX" sz="1400" b="1" dirty="0">
                <a:solidFill>
                  <a:srgbClr val="B7B7B7"/>
                </a:solidFill>
              </a:rPr>
              <a:t>,</a:t>
            </a:r>
          </a:p>
          <a:p>
            <a:r>
              <a:rPr lang="en-MX" sz="1400" b="1" dirty="0">
                <a:solidFill>
                  <a:srgbClr val="B7B7B7"/>
                </a:solidFill>
              </a:rPr>
              <a:t>(case when </a:t>
            </a:r>
            <a:r>
              <a:rPr lang="en-MX" sz="1400" b="1" dirty="0">
                <a:solidFill>
                  <a:schemeClr val="bg1"/>
                </a:solidFill>
              </a:rPr>
              <a:t>o.job_title</a:t>
            </a:r>
            <a:r>
              <a:rPr lang="en-MX" sz="1400" b="1" dirty="0">
                <a:solidFill>
                  <a:srgbClr val="B7B7B7"/>
                </a:solidFill>
              </a:rPr>
              <a:t> like </a:t>
            </a:r>
            <a:r>
              <a:rPr lang="en-MX" sz="1400" b="1" dirty="0">
                <a:solidFill>
                  <a:schemeClr val="accent1"/>
                </a:solidFill>
              </a:rPr>
              <a:t>'%Manager%'</a:t>
            </a:r>
            <a:r>
              <a:rPr lang="en-MX" sz="1400" b="1" dirty="0">
                <a:solidFill>
                  <a:srgbClr val="B7B7B7"/>
                </a:solidFill>
              </a:rPr>
              <a:t> then </a:t>
            </a:r>
            <a:r>
              <a:rPr lang="en-MX" sz="1400" b="1" dirty="0">
                <a:solidFill>
                  <a:schemeClr val="accent1"/>
                </a:solidFill>
              </a:rPr>
              <a:t>0.15</a:t>
            </a:r>
          </a:p>
          <a:p>
            <a:r>
              <a:rPr lang="en-MX" sz="1400" b="1" dirty="0">
                <a:solidFill>
                  <a:srgbClr val="B7B7B7"/>
                </a:solidFill>
              </a:rPr>
              <a:t>when o.department_name like '%Executive%' then </a:t>
            </a:r>
            <a:r>
              <a:rPr lang="en-MX" sz="1400" b="1" dirty="0">
                <a:solidFill>
                  <a:schemeClr val="accent1"/>
                </a:solidFill>
              </a:rPr>
              <a:t>0.2</a:t>
            </a:r>
          </a:p>
          <a:p>
            <a:r>
              <a:rPr lang="en-MX" sz="1400" b="1" dirty="0">
                <a:solidFill>
                  <a:srgbClr val="B7B7B7"/>
                </a:solidFill>
              </a:rPr>
              <a:t>else </a:t>
            </a:r>
            <a:r>
              <a:rPr lang="en-MX" sz="1400" b="1" dirty="0">
                <a:solidFill>
                  <a:schemeClr val="accent1"/>
                </a:solidFill>
              </a:rPr>
              <a:t>0.05</a:t>
            </a:r>
            <a:r>
              <a:rPr lang="en-MX" sz="1400" b="1" dirty="0">
                <a:solidFill>
                  <a:srgbClr val="B7B7B7"/>
                </a:solidFill>
              </a:rPr>
              <a:t> end) </a:t>
            </a:r>
            <a:r>
              <a:rPr lang="en-MX" sz="1400" b="1" dirty="0">
                <a:solidFill>
                  <a:schemeClr val="bg1"/>
                </a:solidFill>
              </a:rPr>
              <a:t>dependent_benefit</a:t>
            </a:r>
            <a:r>
              <a:rPr lang="en-MX" sz="1400" b="1" dirty="0">
                <a:solidFill>
                  <a:srgbClr val="B7B7B7"/>
                </a:solidFill>
              </a:rPr>
              <a:t>,</a:t>
            </a:r>
          </a:p>
          <a:p>
            <a:r>
              <a:rPr lang="en-MX" sz="1400" b="1" dirty="0">
                <a:solidFill>
                  <a:schemeClr val="bg1"/>
                </a:solidFill>
              </a:rPr>
              <a:t>salary</a:t>
            </a:r>
            <a:r>
              <a:rPr lang="en-MX" sz="1400" b="1" dirty="0">
                <a:solidFill>
                  <a:srgbClr val="B7B7B7"/>
                </a:solidFill>
              </a:rPr>
              <a:t>,</a:t>
            </a:r>
          </a:p>
          <a:p>
            <a:r>
              <a:rPr lang="en-MX" sz="1400" b="1" dirty="0">
                <a:solidFill>
                  <a:schemeClr val="bg1"/>
                </a:solidFill>
              </a:rPr>
              <a:t>salary</a:t>
            </a:r>
            <a:r>
              <a:rPr lang="en-MX" sz="1400" b="1" dirty="0">
                <a:solidFill>
                  <a:srgbClr val="B7B7B7"/>
                </a:solidFill>
              </a:rPr>
              <a:t>*12 </a:t>
            </a:r>
            <a:r>
              <a:rPr lang="en-MX" sz="1400" b="1" dirty="0">
                <a:solidFill>
                  <a:schemeClr val="bg1"/>
                </a:solidFill>
              </a:rPr>
              <a:t>annual_salary</a:t>
            </a:r>
            <a:r>
              <a:rPr lang="en-MX" sz="1400" b="1" dirty="0">
                <a:solidFill>
                  <a:srgbClr val="B7B7B7"/>
                </a:solidFill>
              </a:rPr>
              <a:t>,</a:t>
            </a:r>
          </a:p>
          <a:p>
            <a:r>
              <a:rPr lang="en-MX" sz="1400" b="1" dirty="0">
                <a:solidFill>
                  <a:srgbClr val="92D050"/>
                </a:solidFill>
              </a:rPr>
              <a:t>count</a:t>
            </a:r>
            <a:r>
              <a:rPr lang="en-MX" sz="1400" b="1" dirty="0">
                <a:solidFill>
                  <a:srgbClr val="B7B7B7"/>
                </a:solidFill>
              </a:rPr>
              <a:t>(</a:t>
            </a:r>
            <a:r>
              <a:rPr lang="en-MX" sz="1400" b="1" dirty="0">
                <a:solidFill>
                  <a:schemeClr val="bg1"/>
                </a:solidFill>
              </a:rPr>
              <a:t>d.dependent_id</a:t>
            </a:r>
            <a:r>
              <a:rPr lang="en-MX" sz="1400" b="1" dirty="0">
                <a:solidFill>
                  <a:srgbClr val="B7B7B7"/>
                </a:solidFill>
              </a:rPr>
              <a:t>) </a:t>
            </a:r>
            <a:r>
              <a:rPr lang="en-MX" sz="1400" b="1" dirty="0">
                <a:solidFill>
                  <a:schemeClr val="bg1"/>
                </a:solidFill>
              </a:rPr>
              <a:t>dependent</a:t>
            </a:r>
          </a:p>
          <a:p>
            <a:r>
              <a:rPr lang="en-MX" sz="1400" b="1" dirty="0">
                <a:solidFill>
                  <a:srgbClr val="B7B7B7"/>
                </a:solidFill>
              </a:rPr>
              <a:t>from </a:t>
            </a:r>
            <a:r>
              <a:rPr lang="en-MX" sz="1400" b="1" dirty="0">
                <a:solidFill>
                  <a:schemeClr val="bg1"/>
                </a:solidFill>
              </a:rPr>
              <a:t>employees e</a:t>
            </a:r>
          </a:p>
          <a:p>
            <a:r>
              <a:rPr lang="en-MX" sz="1400" b="1" dirty="0">
                <a:solidFill>
                  <a:srgbClr val="B7B7B7"/>
                </a:solidFill>
              </a:rPr>
              <a:t>join </a:t>
            </a:r>
            <a:r>
              <a:rPr lang="en-MX" sz="1400" b="1" dirty="0">
                <a:solidFill>
                  <a:schemeClr val="bg1"/>
                </a:solidFill>
              </a:rPr>
              <a:t>organization_structure</a:t>
            </a:r>
            <a:r>
              <a:rPr lang="en-MX" sz="1400" b="1" dirty="0">
                <a:solidFill>
                  <a:srgbClr val="B7B7B7"/>
                </a:solidFill>
              </a:rPr>
              <a:t> </a:t>
            </a:r>
            <a:r>
              <a:rPr lang="en-MX" sz="1400" b="1" dirty="0">
                <a:solidFill>
                  <a:schemeClr val="bg1"/>
                </a:solidFill>
              </a:rPr>
              <a:t>o</a:t>
            </a:r>
            <a:r>
              <a:rPr lang="en-MX" sz="1400" b="1" dirty="0">
                <a:solidFill>
                  <a:srgbClr val="B7B7B7"/>
                </a:solidFill>
              </a:rPr>
              <a:t> using(</a:t>
            </a:r>
            <a:r>
              <a:rPr lang="en-MX" sz="1400" b="1" dirty="0">
                <a:solidFill>
                  <a:schemeClr val="bg1"/>
                </a:solidFill>
              </a:rPr>
              <a:t>job_id</a:t>
            </a:r>
            <a:r>
              <a:rPr lang="en-MX" sz="1400" b="1" dirty="0">
                <a:solidFill>
                  <a:srgbClr val="B7B7B7"/>
                </a:solidFill>
              </a:rPr>
              <a:t>)</a:t>
            </a:r>
          </a:p>
          <a:p>
            <a:r>
              <a:rPr lang="en-MX" sz="1400" b="1" dirty="0">
                <a:solidFill>
                  <a:srgbClr val="B7B7B7"/>
                </a:solidFill>
              </a:rPr>
              <a:t>left join </a:t>
            </a:r>
            <a:r>
              <a:rPr lang="en-MX" sz="1400" b="1" dirty="0">
                <a:solidFill>
                  <a:schemeClr val="bg1"/>
                </a:solidFill>
              </a:rPr>
              <a:t>dependents d</a:t>
            </a:r>
            <a:r>
              <a:rPr lang="en-MX" sz="1400" b="1" dirty="0">
                <a:solidFill>
                  <a:srgbClr val="B7B7B7"/>
                </a:solidFill>
              </a:rPr>
              <a:t> using(</a:t>
            </a:r>
            <a:r>
              <a:rPr lang="en-MX" sz="1400" b="1" dirty="0">
                <a:solidFill>
                  <a:schemeClr val="bg1"/>
                </a:solidFill>
              </a:rPr>
              <a:t>employee_id</a:t>
            </a:r>
            <a:r>
              <a:rPr lang="en-MX" sz="1400" b="1" dirty="0">
                <a:solidFill>
                  <a:srgbClr val="B7B7B7"/>
                </a:solidFill>
              </a:rPr>
              <a:t>)</a:t>
            </a:r>
          </a:p>
          <a:p>
            <a:r>
              <a:rPr lang="en-MX" sz="1400" b="1" dirty="0">
                <a:solidFill>
                  <a:srgbClr val="B7B7B7"/>
                </a:solidFill>
              </a:rPr>
              <a:t>group by </a:t>
            </a:r>
            <a:r>
              <a:rPr lang="en-MX" sz="1400" b="1" dirty="0">
                <a:solidFill>
                  <a:schemeClr val="bg1"/>
                </a:solidFill>
              </a:rPr>
              <a:t>e.employee_id</a:t>
            </a:r>
            <a:r>
              <a:rPr lang="en-MX" sz="1400" b="1" dirty="0">
                <a:solidFill>
                  <a:srgbClr val="B7B7B7"/>
                </a:solidFill>
              </a:rPr>
              <a:t>,</a:t>
            </a:r>
            <a:r>
              <a:rPr lang="en-MX" sz="1400" b="1" dirty="0">
                <a:solidFill>
                  <a:schemeClr val="bg1"/>
                </a:solidFill>
              </a:rPr>
              <a:t>e.job_id</a:t>
            </a:r>
            <a:r>
              <a:rPr lang="en-MX" sz="1400" b="1" dirty="0">
                <a:solidFill>
                  <a:srgbClr val="B7B7B7"/>
                </a:solidFill>
              </a:rPr>
              <a:t>,</a:t>
            </a:r>
            <a:r>
              <a:rPr lang="en-MX" sz="1400" b="1" dirty="0">
                <a:solidFill>
                  <a:schemeClr val="bg1"/>
                </a:solidFill>
              </a:rPr>
              <a:t>o.job_title</a:t>
            </a:r>
            <a:r>
              <a:rPr lang="en-MX" sz="1400" b="1" dirty="0">
                <a:solidFill>
                  <a:srgbClr val="B7B7B7"/>
                </a:solidFill>
              </a:rPr>
              <a:t>,</a:t>
            </a:r>
            <a:r>
              <a:rPr lang="en-MX" sz="1400" b="1" dirty="0">
                <a:solidFill>
                  <a:schemeClr val="bg1"/>
                </a:solidFill>
              </a:rPr>
              <a:t>o.department_name</a:t>
            </a:r>
            <a:r>
              <a:rPr lang="en-MX" sz="1400" b="1" dirty="0">
                <a:solidFill>
                  <a:srgbClr val="B7B7B7"/>
                </a:solidFill>
              </a:rPr>
              <a:t>,</a:t>
            </a:r>
            <a:r>
              <a:rPr lang="en-MX" sz="1400" b="1" dirty="0">
                <a:solidFill>
                  <a:schemeClr val="bg1"/>
                </a:solidFill>
              </a:rPr>
              <a:t>salary</a:t>
            </a:r>
          </a:p>
          <a:p>
            <a:r>
              <a:rPr lang="en-MX" sz="1400" b="1" dirty="0">
                <a:solidFill>
                  <a:srgbClr val="B7B7B7"/>
                </a:solidFill>
              </a:rPr>
              <a:t>order by </a:t>
            </a:r>
            <a:r>
              <a:rPr lang="en-MX" sz="1400" b="1" dirty="0">
                <a:solidFill>
                  <a:schemeClr val="bg1"/>
                </a:solidFill>
              </a:rPr>
              <a:t>e.job_id</a:t>
            </a:r>
            <a:r>
              <a:rPr lang="en-MX" sz="1400" b="1" dirty="0">
                <a:solidFill>
                  <a:srgbClr val="B7B7B7"/>
                </a:solidFill>
              </a:rPr>
              <a:t>;</a:t>
            </a:r>
          </a:p>
        </p:txBody>
      </p:sp>
      <p:sp>
        <p:nvSpPr>
          <p:cNvPr id="21" name="TextBox 20">
            <a:extLst>
              <a:ext uri="{FF2B5EF4-FFF2-40B4-BE49-F238E27FC236}">
                <a16:creationId xmlns:a16="http://schemas.microsoft.com/office/drawing/2014/main" id="{01C9DE70-B281-D558-E558-940524B05847}"/>
              </a:ext>
            </a:extLst>
          </p:cNvPr>
          <p:cNvSpPr txBox="1"/>
          <p:nvPr/>
        </p:nvSpPr>
        <p:spPr>
          <a:xfrm>
            <a:off x="6577511" y="4297530"/>
            <a:ext cx="4846755" cy="1384995"/>
          </a:xfrm>
          <a:prstGeom prst="rect">
            <a:avLst/>
          </a:prstGeom>
          <a:noFill/>
        </p:spPr>
        <p:txBody>
          <a:bodyPr wrap="square">
            <a:spAutoFit/>
          </a:bodyPr>
          <a:lstStyle/>
          <a:p>
            <a:r>
              <a:rPr lang="en-MX" sz="1400" b="1" dirty="0">
                <a:solidFill>
                  <a:srgbClr val="B7B7B7"/>
                </a:solidFill>
              </a:rPr>
              <a:t>update </a:t>
            </a:r>
            <a:r>
              <a:rPr lang="en-MX" sz="1400" b="1" dirty="0">
                <a:solidFill>
                  <a:schemeClr val="bg1"/>
                </a:solidFill>
              </a:rPr>
              <a:t>employees e</a:t>
            </a:r>
          </a:p>
          <a:p>
            <a:r>
              <a:rPr lang="en-MX" sz="1400" b="1" dirty="0">
                <a:solidFill>
                  <a:srgbClr val="B7B7B7"/>
                </a:solidFill>
              </a:rPr>
              <a:t>join temp t using(</a:t>
            </a:r>
            <a:r>
              <a:rPr lang="en-MX" sz="1400" b="1" dirty="0">
                <a:solidFill>
                  <a:schemeClr val="bg1"/>
                </a:solidFill>
              </a:rPr>
              <a:t>employee_id</a:t>
            </a:r>
            <a:r>
              <a:rPr lang="en-MX" sz="1400" b="1" dirty="0">
                <a:solidFill>
                  <a:srgbClr val="B7B7B7"/>
                </a:solidFill>
              </a:rPr>
              <a:t>)</a:t>
            </a:r>
          </a:p>
          <a:p>
            <a:r>
              <a:rPr lang="en-MX" sz="1400" b="1" dirty="0">
                <a:solidFill>
                  <a:srgbClr val="B7B7B7"/>
                </a:solidFill>
              </a:rPr>
              <a:t>set </a:t>
            </a:r>
            <a:r>
              <a:rPr lang="en-MX" sz="1400" b="1" dirty="0">
                <a:solidFill>
                  <a:schemeClr val="bg1"/>
                </a:solidFill>
              </a:rPr>
              <a:t>e.annual_dependent_benefit</a:t>
            </a:r>
            <a:r>
              <a:rPr lang="en-MX" sz="1400" b="1" dirty="0">
                <a:solidFill>
                  <a:srgbClr val="B7B7B7"/>
                </a:solidFill>
              </a:rPr>
              <a:t> = (</a:t>
            </a:r>
          </a:p>
          <a:p>
            <a:r>
              <a:rPr lang="en-MX" sz="1400" b="1" dirty="0">
                <a:solidFill>
                  <a:srgbClr val="B7B7B7"/>
                </a:solidFill>
              </a:rPr>
              <a:t>	(</a:t>
            </a:r>
            <a:r>
              <a:rPr lang="en-MX" sz="1400" b="1" dirty="0">
                <a:solidFill>
                  <a:schemeClr val="bg1"/>
                </a:solidFill>
              </a:rPr>
              <a:t>t.dependent_benefit </a:t>
            </a:r>
            <a:r>
              <a:rPr lang="en-MX" sz="1400" b="1" dirty="0">
                <a:solidFill>
                  <a:srgbClr val="B7B7B7"/>
                </a:solidFill>
              </a:rPr>
              <a:t>* </a:t>
            </a:r>
            <a:r>
              <a:rPr lang="en-MX" sz="1400" b="1" dirty="0">
                <a:solidFill>
                  <a:schemeClr val="bg1"/>
                </a:solidFill>
              </a:rPr>
              <a:t>t.annual_salary</a:t>
            </a:r>
            <a:r>
              <a:rPr lang="en-MX" sz="1400" b="1" dirty="0">
                <a:solidFill>
                  <a:srgbClr val="B7B7B7"/>
                </a:solidFill>
              </a:rPr>
              <a:t>) * </a:t>
            </a:r>
            <a:r>
              <a:rPr lang="en-MX" sz="1400" b="1" dirty="0">
                <a:solidFill>
                  <a:schemeClr val="bg1"/>
                </a:solidFill>
              </a:rPr>
              <a:t>t.dependent</a:t>
            </a:r>
          </a:p>
          <a:p>
            <a:r>
              <a:rPr lang="en-MX" sz="1400" b="1" dirty="0">
                <a:solidFill>
                  <a:srgbClr val="B7B7B7"/>
                </a:solidFill>
              </a:rPr>
              <a:t>	);</a:t>
            </a:r>
          </a:p>
        </p:txBody>
      </p:sp>
      <p:sp>
        <p:nvSpPr>
          <p:cNvPr id="26" name="Right Arrow 25">
            <a:extLst>
              <a:ext uri="{FF2B5EF4-FFF2-40B4-BE49-F238E27FC236}">
                <a16:creationId xmlns:a16="http://schemas.microsoft.com/office/drawing/2014/main" id="{68794BA3-3968-F892-2669-635F2AAD1D00}"/>
              </a:ext>
            </a:extLst>
          </p:cNvPr>
          <p:cNvSpPr/>
          <p:nvPr/>
        </p:nvSpPr>
        <p:spPr>
          <a:xfrm>
            <a:off x="5684805" y="1823156"/>
            <a:ext cx="892704" cy="336176"/>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600" dirty="0"/>
              <a:t>CODE</a:t>
            </a:r>
          </a:p>
        </p:txBody>
      </p:sp>
      <p:sp>
        <p:nvSpPr>
          <p:cNvPr id="29" name="TextBox 28">
            <a:extLst>
              <a:ext uri="{FF2B5EF4-FFF2-40B4-BE49-F238E27FC236}">
                <a16:creationId xmlns:a16="http://schemas.microsoft.com/office/drawing/2014/main" id="{9EF0ABB8-C633-867D-A02D-DB39075CA824}"/>
              </a:ext>
            </a:extLst>
          </p:cNvPr>
          <p:cNvSpPr txBox="1"/>
          <p:nvPr/>
        </p:nvSpPr>
        <p:spPr>
          <a:xfrm>
            <a:off x="225504" y="2779299"/>
            <a:ext cx="5778168" cy="369332"/>
          </a:xfrm>
          <a:prstGeom prst="rect">
            <a:avLst/>
          </a:prstGeom>
          <a:noFill/>
        </p:spPr>
        <p:txBody>
          <a:bodyPr wrap="square">
            <a:spAutoFit/>
          </a:bodyPr>
          <a:lstStyle/>
          <a:p>
            <a:pPr marL="342900" indent="-342900" algn="just">
              <a:buFont typeface="+mj-lt"/>
              <a:buAutoNum type="alphaLcPeriod" startAt="5"/>
            </a:pPr>
            <a:r>
              <a:rPr lang="en-US" dirty="0">
                <a:solidFill>
                  <a:schemeClr val="bg1"/>
                </a:solidFill>
                <a:latin typeface="Times New Roman" panose="02020603050405020304" pitchFamily="18" charset="0"/>
                <a:cs typeface="Times New Roman" panose="02020603050405020304" pitchFamily="18" charset="0"/>
              </a:rPr>
              <a:t>Replace employee email addressed to ‘@</a:t>
            </a:r>
            <a:r>
              <a:rPr lang="en-US" dirty="0" err="1">
                <a:solidFill>
                  <a:schemeClr val="bg1"/>
                </a:solidFill>
                <a:latin typeface="Times New Roman" panose="02020603050405020304" pitchFamily="18" charset="0"/>
                <a:cs typeface="Times New Roman" panose="02020603050405020304" pitchFamily="18" charset="0"/>
              </a:rPr>
              <a:t>vivaK.com</a:t>
            </a:r>
            <a:r>
              <a:rPr lang="en-US" dirty="0">
                <a:solidFill>
                  <a:schemeClr val="bg1"/>
                </a:solidFill>
                <a:latin typeface="Times New Roman" panose="02020603050405020304" pitchFamily="18" charset="0"/>
                <a:cs typeface="Times New Roman" panose="02020603050405020304" pitchFamily="18" charset="0"/>
              </a:rPr>
              <a:t>’. </a:t>
            </a:r>
            <a:endParaRPr lang="en-MX" dirty="0">
              <a:solidFill>
                <a:schemeClr val="bg1"/>
              </a:solidFill>
              <a:latin typeface="Times New Roman" panose="02020603050405020304" pitchFamily="18" charset="0"/>
              <a:cs typeface="Times New Roman" panose="02020603050405020304" pitchFamily="18" charset="0"/>
            </a:endParaRPr>
          </a:p>
        </p:txBody>
      </p:sp>
      <p:sp>
        <p:nvSpPr>
          <p:cNvPr id="2" name="Google Shape;166;p26">
            <a:extLst>
              <a:ext uri="{FF2B5EF4-FFF2-40B4-BE49-F238E27FC236}">
                <a16:creationId xmlns:a16="http://schemas.microsoft.com/office/drawing/2014/main" id="{E152FF91-B1F9-F67F-B159-D4A12499C8E4}"/>
              </a:ext>
            </a:extLst>
          </p:cNvPr>
          <p:cNvSpPr/>
          <p:nvPr/>
        </p:nvSpPr>
        <p:spPr>
          <a:xfrm>
            <a:off x="2525792" y="3909723"/>
            <a:ext cx="735744" cy="256050"/>
          </a:xfrm>
          <a:prstGeom prst="rect">
            <a:avLst/>
          </a:prstGeom>
          <a:solidFill>
            <a:schemeClr val="accent2">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sz="1200" b="1" dirty="0">
                <a:solidFill>
                  <a:srgbClr val="B7B7B7"/>
                </a:solidFill>
              </a:rPr>
              <a:t>CODE:</a:t>
            </a:r>
            <a:endParaRPr sz="1200" b="1" dirty="0">
              <a:solidFill>
                <a:srgbClr val="B7B7B7"/>
              </a:solidFill>
            </a:endParaRPr>
          </a:p>
        </p:txBody>
      </p:sp>
    </p:spTree>
    <p:extLst>
      <p:ext uri="{BB962C8B-B14F-4D97-AF65-F5344CB8AC3E}">
        <p14:creationId xmlns:p14="http://schemas.microsoft.com/office/powerpoint/2010/main" val="439460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chemeClr val="accent2">
                <a:lumMod val="89000"/>
              </a:schemeClr>
            </a:gs>
            <a:gs pos="63000">
              <a:schemeClr val="accent2">
                <a:lumMod val="89000"/>
              </a:schemeClr>
            </a:gs>
            <a:gs pos="34000">
              <a:schemeClr val="accent2">
                <a:lumMod val="75000"/>
              </a:schemeClr>
            </a:gs>
            <a:gs pos="89000">
              <a:schemeClr val="accent2">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661F2A-D1CF-1C6E-D803-4A2F2B21750C}"/>
              </a:ext>
            </a:extLst>
          </p:cNvPr>
          <p:cNvSpPr/>
          <p:nvPr/>
        </p:nvSpPr>
        <p:spPr>
          <a:xfrm>
            <a:off x="0" y="0"/>
            <a:ext cx="5096435" cy="6858000"/>
          </a:xfrm>
          <a:prstGeom prst="rect">
            <a:avLst/>
          </a:prstGeom>
          <a:solidFill>
            <a:schemeClr val="accent2">
              <a:lumMod val="60000"/>
              <a:lumOff val="40000"/>
            </a:schemeClr>
          </a:solidFill>
          <a:ln>
            <a:solidFill>
              <a:schemeClr val="accent2">
                <a:lumMod val="75000"/>
              </a:schemeClr>
            </a:solidFill>
          </a:ln>
          <a:effectLst>
            <a:softEdge rad="63500"/>
          </a:effectLst>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4400" dirty="0">
                <a:latin typeface="Times New Roman" panose="02020603050405020304" pitchFamily="18" charset="0"/>
                <a:cs typeface="Times New Roman" panose="02020603050405020304" pitchFamily="18" charset="0"/>
              </a:rPr>
              <a:t>TABLE </a:t>
            </a:r>
          </a:p>
          <a:p>
            <a:pPr algn="ctr"/>
            <a:r>
              <a:rPr lang="en-MX" sz="4400" dirty="0">
                <a:latin typeface="Times New Roman" panose="02020603050405020304" pitchFamily="18" charset="0"/>
                <a:cs typeface="Times New Roman" panose="02020603050405020304" pitchFamily="18" charset="0"/>
              </a:rPr>
              <a:t>OF</a:t>
            </a:r>
          </a:p>
          <a:p>
            <a:pPr algn="ctr"/>
            <a:r>
              <a:rPr lang="en-MX" sz="4400" dirty="0">
                <a:latin typeface="Times New Roman" panose="02020603050405020304" pitchFamily="18" charset="0"/>
                <a:cs typeface="Times New Roman" panose="02020603050405020304" pitchFamily="18" charset="0"/>
              </a:rPr>
              <a:t>CONTENTS</a:t>
            </a:r>
          </a:p>
          <a:p>
            <a:pPr algn="ctr"/>
            <a:endParaRPr lang="en-MX" dirty="0"/>
          </a:p>
        </p:txBody>
      </p:sp>
      <p:sp>
        <p:nvSpPr>
          <p:cNvPr id="6" name="Rectangle 5">
            <a:extLst>
              <a:ext uri="{FF2B5EF4-FFF2-40B4-BE49-F238E27FC236}">
                <a16:creationId xmlns:a16="http://schemas.microsoft.com/office/drawing/2014/main" id="{B191D5C5-A405-365D-9288-77E5CD840D85}"/>
              </a:ext>
            </a:extLst>
          </p:cNvPr>
          <p:cNvSpPr/>
          <p:nvPr/>
        </p:nvSpPr>
        <p:spPr>
          <a:xfrm>
            <a:off x="6527469" y="1055420"/>
            <a:ext cx="5213268" cy="534390"/>
          </a:xfrm>
          <a:prstGeom prst="rect">
            <a:avLst/>
          </a:prstGeom>
          <a:solidFill>
            <a:schemeClr val="accent2">
              <a:lumMod val="40000"/>
              <a:lumOff val="60000"/>
            </a:schemeClr>
          </a:solidFill>
          <a:ln>
            <a:solidFill>
              <a:schemeClr val="tx2">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sng" strike="noStrike" dirty="0">
                <a:solidFill>
                  <a:srgbClr val="424242"/>
                </a:solidFill>
                <a:effectLst/>
                <a:latin typeface="Times New Roman" panose="02020603050405020304" pitchFamily="18" charset="0"/>
                <a:cs typeface="Times New Roman" panose="02020603050405020304" pitchFamily="18" charset="0"/>
                <a:hlinkClick r:id="rId3" action="ppaction://hlinksldjump"/>
              </a:rPr>
              <a:t>Analysis and design of the provided data</a:t>
            </a:r>
            <a:endParaRPr lang="en-MX" u="sng"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3AE8A76-2435-EF72-9B2F-4B3FCE8A0BE1}"/>
              </a:ext>
            </a:extLst>
          </p:cNvPr>
          <p:cNvSpPr/>
          <p:nvPr/>
        </p:nvSpPr>
        <p:spPr>
          <a:xfrm>
            <a:off x="6527469" y="2394360"/>
            <a:ext cx="5213268" cy="534390"/>
          </a:xfrm>
          <a:prstGeom prst="rect">
            <a:avLst/>
          </a:prstGeom>
          <a:solidFill>
            <a:schemeClr val="accent2">
              <a:lumMod val="40000"/>
              <a:lumOff val="60000"/>
            </a:schemeClr>
          </a:solidFill>
          <a:ln>
            <a:solidFill>
              <a:schemeClr val="tx2">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sng" strike="noStrike" dirty="0">
                <a:solidFill>
                  <a:srgbClr val="424242"/>
                </a:solidFill>
                <a:effectLst/>
                <a:latin typeface="Times New Roman" panose="02020603050405020304" pitchFamily="18" charset="0"/>
                <a:cs typeface="Times New Roman" panose="02020603050405020304" pitchFamily="18" charset="0"/>
                <a:hlinkClick r:id="rId4" action="ppaction://hlinksldjump"/>
              </a:rPr>
              <a:t>Schema Creation</a:t>
            </a:r>
            <a:endParaRPr lang="en-MX" u="sng"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9F78E673-DAD4-097E-9D67-0F6C7E9B9E95}"/>
              </a:ext>
            </a:extLst>
          </p:cNvPr>
          <p:cNvSpPr/>
          <p:nvPr/>
        </p:nvSpPr>
        <p:spPr>
          <a:xfrm>
            <a:off x="6527469" y="3842658"/>
            <a:ext cx="5213268" cy="534390"/>
          </a:xfrm>
          <a:prstGeom prst="rect">
            <a:avLst/>
          </a:prstGeom>
          <a:solidFill>
            <a:schemeClr val="accent2">
              <a:lumMod val="40000"/>
              <a:lumOff val="60000"/>
            </a:schemeClr>
          </a:solidFill>
          <a:ln>
            <a:solidFill>
              <a:schemeClr val="tx2">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sng" strike="noStrike" dirty="0">
                <a:solidFill>
                  <a:srgbClr val="424242"/>
                </a:solidFill>
                <a:effectLst/>
                <a:latin typeface="Times New Roman" panose="02020603050405020304" pitchFamily="18" charset="0"/>
                <a:cs typeface="Times New Roman" panose="02020603050405020304" pitchFamily="18" charset="0"/>
                <a:hlinkClick r:id="rId5" action="ppaction://hlinksldjump"/>
              </a:rPr>
              <a:t>Data import and cleaning</a:t>
            </a:r>
            <a:endParaRPr lang="en-MX" u="sng"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A6F43DD8-07B9-78EC-3D46-F87284C98BBA}"/>
              </a:ext>
            </a:extLst>
          </p:cNvPr>
          <p:cNvSpPr/>
          <p:nvPr/>
        </p:nvSpPr>
        <p:spPr>
          <a:xfrm>
            <a:off x="6527469" y="5181598"/>
            <a:ext cx="5213268" cy="534390"/>
          </a:xfrm>
          <a:prstGeom prst="rect">
            <a:avLst/>
          </a:prstGeom>
          <a:solidFill>
            <a:schemeClr val="accent2">
              <a:lumMod val="40000"/>
              <a:lumOff val="60000"/>
            </a:schemeClr>
          </a:solidFill>
          <a:ln>
            <a:solidFill>
              <a:schemeClr val="tx2">
                <a:lumMod val="60000"/>
                <a:lumOff val="4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sng" strike="noStrike" dirty="0">
                <a:solidFill>
                  <a:srgbClr val="424242"/>
                </a:solidFill>
                <a:effectLst/>
                <a:latin typeface="Times New Roman" panose="02020603050405020304" pitchFamily="18" charset="0"/>
                <a:cs typeface="Times New Roman" panose="02020603050405020304" pitchFamily="18" charset="0"/>
                <a:hlinkClick r:id="rId6" action="ppaction://hlinksldjump"/>
              </a:rPr>
              <a:t>Data Calculation and Update</a:t>
            </a:r>
            <a:endParaRPr lang="en-MX" u="sng"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84B971A0-A1B7-BBBB-5FC9-1E7497392214}"/>
              </a:ext>
            </a:extLst>
          </p:cNvPr>
          <p:cNvSpPr>
            <a:spLocks noGrp="1"/>
          </p:cNvSpPr>
          <p:nvPr>
            <p:ph type="sldNum" sz="quarter" idx="12"/>
          </p:nvPr>
        </p:nvSpPr>
        <p:spPr>
          <a:xfrm>
            <a:off x="11740737" y="6383378"/>
            <a:ext cx="365760" cy="365760"/>
          </a:xfrm>
        </p:spPr>
        <p:txBody>
          <a:bodyPr/>
          <a:lstStyle/>
          <a:p>
            <a:fld id="{6586042B-6341-4E38-A80C-926D3BB8AAC9}" type="slidenum">
              <a:rPr lang="en-US" smtClean="0"/>
              <a:t>3</a:t>
            </a:fld>
            <a:endParaRPr lang="en-US"/>
          </a:p>
        </p:txBody>
      </p:sp>
    </p:spTree>
    <p:extLst>
      <p:ext uri="{BB962C8B-B14F-4D97-AF65-F5344CB8AC3E}">
        <p14:creationId xmlns:p14="http://schemas.microsoft.com/office/powerpoint/2010/main" val="3814647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4D3E-D70A-A540-EEC7-7FD6A647D6E8}"/>
              </a:ext>
            </a:extLst>
          </p:cNvPr>
          <p:cNvSpPr>
            <a:spLocks noGrp="1"/>
          </p:cNvSpPr>
          <p:nvPr>
            <p:ph type="title"/>
          </p:nvPr>
        </p:nvSpPr>
        <p:spPr/>
        <p:txBody>
          <a:bodyPr>
            <a:normAutofit fontScale="90000"/>
          </a:bodyPr>
          <a:lstStyle/>
          <a:p>
            <a:r>
              <a:rPr lang="en-US" sz="2800" b="0" i="0" u="none" strike="noStrike" dirty="0">
                <a:solidFill>
                  <a:srgbClr val="424242"/>
                </a:solidFill>
                <a:effectLst/>
                <a:latin typeface="Times New Roman" panose="02020603050405020304" pitchFamily="18" charset="0"/>
                <a:cs typeface="Times New Roman" panose="02020603050405020304" pitchFamily="18" charset="0"/>
              </a:rPr>
              <a:t>Analysis and design of the provided data</a:t>
            </a:r>
            <a:br>
              <a:rPr lang="en-MX" dirty="0">
                <a:latin typeface="Times New Roman" panose="02020603050405020304" pitchFamily="18" charset="0"/>
                <a:cs typeface="Times New Roman" panose="02020603050405020304" pitchFamily="18" charset="0"/>
              </a:rPr>
            </a:br>
            <a:endParaRPr lang="en-MX" dirty="0"/>
          </a:p>
        </p:txBody>
      </p:sp>
      <p:sp>
        <p:nvSpPr>
          <p:cNvPr id="3" name="Content Placeholder 2">
            <a:extLst>
              <a:ext uri="{FF2B5EF4-FFF2-40B4-BE49-F238E27FC236}">
                <a16:creationId xmlns:a16="http://schemas.microsoft.com/office/drawing/2014/main" id="{BACAAF1F-FF4B-00FF-04F9-D2CAD2D8EDD9}"/>
              </a:ext>
            </a:extLst>
          </p:cNvPr>
          <p:cNvSpPr>
            <a:spLocks noGrp="1"/>
          </p:cNvSpPr>
          <p:nvPr>
            <p:ph idx="1"/>
          </p:nvPr>
        </p:nvSpPr>
        <p:spPr>
          <a:xfrm>
            <a:off x="2231136" y="2638044"/>
            <a:ext cx="7729728" cy="1945831"/>
          </a:xfrm>
        </p:spPr>
        <p:txBody>
          <a:bodyPr>
            <a:normAutofit fontScale="925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From the various data/file formats that Vivak has provided, 7 entities were identified, the diagram in the next slide shows the relationship between the entities, as well as the primary keys, foreign keys, and data types from each attribute within each entity.</a:t>
            </a:r>
          </a:p>
          <a:p>
            <a:pPr marL="0" indent="0" algn="just">
              <a:lnSpc>
                <a:spcPct val="150000"/>
              </a:lnSpc>
              <a:buNone/>
            </a:pPr>
            <a:r>
              <a:rPr lang="en-US" dirty="0">
                <a:latin typeface="Times New Roman" panose="02020603050405020304" pitchFamily="18" charset="0"/>
                <a:cs typeface="Times New Roman" panose="02020603050405020304" pitchFamily="18" charset="0"/>
              </a:rPr>
              <a:t>The symbols in  the diagram have the next meaning:</a:t>
            </a:r>
            <a:endParaRPr lang="en-MX"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D129D2E-BD4F-1D7D-A9D9-44080342144D}"/>
              </a:ext>
            </a:extLst>
          </p:cNvPr>
          <p:cNvSpPr/>
          <p:nvPr/>
        </p:nvSpPr>
        <p:spPr>
          <a:xfrm>
            <a:off x="4206688" y="4794522"/>
            <a:ext cx="3778624" cy="1837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MX" dirty="0"/>
          </a:p>
        </p:txBody>
      </p:sp>
      <p:pic>
        <p:nvPicPr>
          <p:cNvPr id="5" name="Picture 4">
            <a:extLst>
              <a:ext uri="{FF2B5EF4-FFF2-40B4-BE49-F238E27FC236}">
                <a16:creationId xmlns:a16="http://schemas.microsoft.com/office/drawing/2014/main" id="{BD844A0B-5B5B-1CDE-9DE2-3640F63C56EF}"/>
              </a:ext>
            </a:extLst>
          </p:cNvPr>
          <p:cNvPicPr>
            <a:picLocks/>
          </p:cNvPicPr>
          <p:nvPr/>
        </p:nvPicPr>
        <p:blipFill rotWithShape="1">
          <a:blip r:embed="rId3"/>
          <a:srcRect l="12878" t="9884" r="10443" b="9901"/>
          <a:stretch/>
        </p:blipFill>
        <p:spPr>
          <a:xfrm>
            <a:off x="4504112" y="4952815"/>
            <a:ext cx="241200" cy="360000"/>
          </a:xfrm>
          <a:prstGeom prst="rect">
            <a:avLst/>
          </a:prstGeom>
        </p:spPr>
      </p:pic>
      <p:pic>
        <p:nvPicPr>
          <p:cNvPr id="7" name="Picture 6">
            <a:extLst>
              <a:ext uri="{FF2B5EF4-FFF2-40B4-BE49-F238E27FC236}">
                <a16:creationId xmlns:a16="http://schemas.microsoft.com/office/drawing/2014/main" id="{18CA674E-CFAC-D2DC-6199-DF738056AB11}"/>
              </a:ext>
            </a:extLst>
          </p:cNvPr>
          <p:cNvPicPr>
            <a:picLocks/>
          </p:cNvPicPr>
          <p:nvPr/>
        </p:nvPicPr>
        <p:blipFill rotWithShape="1">
          <a:blip r:embed="rId4"/>
          <a:srcRect l="10304" r="13018" b="14644"/>
          <a:stretch/>
        </p:blipFill>
        <p:spPr>
          <a:xfrm>
            <a:off x="4463771" y="5542791"/>
            <a:ext cx="241200" cy="360000"/>
          </a:xfrm>
          <a:prstGeom prst="rect">
            <a:avLst/>
          </a:prstGeom>
        </p:spPr>
      </p:pic>
      <p:pic>
        <p:nvPicPr>
          <p:cNvPr id="9" name="Picture 8">
            <a:extLst>
              <a:ext uri="{FF2B5EF4-FFF2-40B4-BE49-F238E27FC236}">
                <a16:creationId xmlns:a16="http://schemas.microsoft.com/office/drawing/2014/main" id="{E9C2FFDC-1382-EF76-66C6-DC745AF29F5E}"/>
              </a:ext>
            </a:extLst>
          </p:cNvPr>
          <p:cNvPicPr>
            <a:picLocks/>
          </p:cNvPicPr>
          <p:nvPr/>
        </p:nvPicPr>
        <p:blipFill rotWithShape="1">
          <a:blip r:embed="rId5"/>
          <a:srcRect t="9812" r="9647" b="12636"/>
          <a:stretch/>
        </p:blipFill>
        <p:spPr>
          <a:xfrm>
            <a:off x="4463776" y="6108460"/>
            <a:ext cx="241200" cy="360000"/>
          </a:xfrm>
          <a:prstGeom prst="rect">
            <a:avLst/>
          </a:prstGeom>
        </p:spPr>
      </p:pic>
      <p:sp>
        <p:nvSpPr>
          <p:cNvPr id="11" name="Rectangle 10">
            <a:extLst>
              <a:ext uri="{FF2B5EF4-FFF2-40B4-BE49-F238E27FC236}">
                <a16:creationId xmlns:a16="http://schemas.microsoft.com/office/drawing/2014/main" id="{30C889F4-BF4B-184C-566F-65C113CD9ED2}"/>
              </a:ext>
            </a:extLst>
          </p:cNvPr>
          <p:cNvSpPr/>
          <p:nvPr/>
        </p:nvSpPr>
        <p:spPr>
          <a:xfrm>
            <a:off x="5002306" y="4790558"/>
            <a:ext cx="2983006" cy="18375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MX" dirty="0"/>
          </a:p>
        </p:txBody>
      </p:sp>
      <p:cxnSp>
        <p:nvCxnSpPr>
          <p:cNvPr id="13" name="Straight Connector 12">
            <a:extLst>
              <a:ext uri="{FF2B5EF4-FFF2-40B4-BE49-F238E27FC236}">
                <a16:creationId xmlns:a16="http://schemas.microsoft.com/office/drawing/2014/main" id="{C710F0AD-24B1-82CD-B533-869EC5236D4C}"/>
              </a:ext>
            </a:extLst>
          </p:cNvPr>
          <p:cNvCxnSpPr/>
          <p:nvPr/>
        </p:nvCxnSpPr>
        <p:spPr>
          <a:xfrm>
            <a:off x="4206688" y="5433838"/>
            <a:ext cx="3778624"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4864CB2-A6BF-3435-5120-A46694EE744B}"/>
              </a:ext>
            </a:extLst>
          </p:cNvPr>
          <p:cNvCxnSpPr/>
          <p:nvPr/>
        </p:nvCxnSpPr>
        <p:spPr>
          <a:xfrm>
            <a:off x="4224618" y="6043436"/>
            <a:ext cx="3778624" cy="0"/>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9E0F2AD8-FCC6-4DC5-E630-184E585BD0E5}"/>
              </a:ext>
            </a:extLst>
          </p:cNvPr>
          <p:cNvSpPr txBox="1"/>
          <p:nvPr/>
        </p:nvSpPr>
        <p:spPr>
          <a:xfrm>
            <a:off x="5191402" y="4933849"/>
            <a:ext cx="1319592" cy="369332"/>
          </a:xfrm>
          <a:prstGeom prst="rect">
            <a:avLst/>
          </a:prstGeom>
          <a:noFill/>
        </p:spPr>
        <p:txBody>
          <a:bodyPr wrap="none" rtlCol="0">
            <a:spAutoFit/>
          </a:bodyPr>
          <a:lstStyle/>
          <a:p>
            <a:r>
              <a:rPr lang="en-MX" dirty="0">
                <a:latin typeface="Times New Roman" panose="02020603050405020304" pitchFamily="18" charset="0"/>
                <a:cs typeface="Times New Roman" panose="02020603050405020304" pitchFamily="18" charset="0"/>
              </a:rPr>
              <a:t>Primary key</a:t>
            </a:r>
          </a:p>
        </p:txBody>
      </p:sp>
      <p:sp>
        <p:nvSpPr>
          <p:cNvPr id="16" name="TextBox 15">
            <a:extLst>
              <a:ext uri="{FF2B5EF4-FFF2-40B4-BE49-F238E27FC236}">
                <a16:creationId xmlns:a16="http://schemas.microsoft.com/office/drawing/2014/main" id="{FA831DBA-1E2F-E843-8E95-24A916473C77}"/>
              </a:ext>
            </a:extLst>
          </p:cNvPr>
          <p:cNvSpPr txBox="1"/>
          <p:nvPr/>
        </p:nvSpPr>
        <p:spPr>
          <a:xfrm>
            <a:off x="5191402" y="5572251"/>
            <a:ext cx="1293944" cy="369332"/>
          </a:xfrm>
          <a:prstGeom prst="rect">
            <a:avLst/>
          </a:prstGeom>
          <a:noFill/>
        </p:spPr>
        <p:txBody>
          <a:bodyPr wrap="none" rtlCol="0">
            <a:spAutoFit/>
          </a:bodyPr>
          <a:lstStyle/>
          <a:p>
            <a:r>
              <a:rPr lang="en-MX" dirty="0">
                <a:latin typeface="Times New Roman" panose="02020603050405020304" pitchFamily="18" charset="0"/>
                <a:cs typeface="Times New Roman" panose="02020603050405020304" pitchFamily="18" charset="0"/>
              </a:rPr>
              <a:t>Foreign key</a:t>
            </a:r>
          </a:p>
        </p:txBody>
      </p:sp>
      <p:sp>
        <p:nvSpPr>
          <p:cNvPr id="17" name="TextBox 16">
            <a:extLst>
              <a:ext uri="{FF2B5EF4-FFF2-40B4-BE49-F238E27FC236}">
                <a16:creationId xmlns:a16="http://schemas.microsoft.com/office/drawing/2014/main" id="{C8382231-A777-3780-5FB9-4F478E15CD37}"/>
              </a:ext>
            </a:extLst>
          </p:cNvPr>
          <p:cNvSpPr txBox="1"/>
          <p:nvPr/>
        </p:nvSpPr>
        <p:spPr>
          <a:xfrm>
            <a:off x="5191402" y="6156784"/>
            <a:ext cx="1503297" cy="369332"/>
          </a:xfrm>
          <a:prstGeom prst="rect">
            <a:avLst/>
          </a:prstGeom>
          <a:noFill/>
        </p:spPr>
        <p:txBody>
          <a:bodyPr wrap="none" rtlCol="0">
            <a:spAutoFit/>
          </a:bodyPr>
          <a:lstStyle/>
          <a:p>
            <a:r>
              <a:rPr lang="en-MX" dirty="0">
                <a:latin typeface="Times New Roman" panose="02020603050405020304" pitchFamily="18" charset="0"/>
                <a:cs typeface="Times New Roman" panose="02020603050405020304" pitchFamily="18" charset="0"/>
              </a:rPr>
              <a:t>Not null value</a:t>
            </a:r>
          </a:p>
        </p:txBody>
      </p:sp>
      <p:sp>
        <p:nvSpPr>
          <p:cNvPr id="19" name="Slide Number Placeholder 18">
            <a:extLst>
              <a:ext uri="{FF2B5EF4-FFF2-40B4-BE49-F238E27FC236}">
                <a16:creationId xmlns:a16="http://schemas.microsoft.com/office/drawing/2014/main" id="{8DDDAC90-3561-7C95-11D6-38BECA081E81}"/>
              </a:ext>
            </a:extLst>
          </p:cNvPr>
          <p:cNvSpPr>
            <a:spLocks noGrp="1"/>
          </p:cNvSpPr>
          <p:nvPr>
            <p:ph type="sldNum" sz="quarter" idx="12"/>
          </p:nvPr>
        </p:nvSpPr>
        <p:spPr>
          <a:xfrm>
            <a:off x="11719560" y="6355080"/>
            <a:ext cx="365760" cy="365760"/>
          </a:xfrm>
        </p:spPr>
        <p:txBody>
          <a:bodyPr/>
          <a:lstStyle/>
          <a:p>
            <a:fld id="{6586042B-6341-4E38-A80C-926D3BB8AAC9}" type="slidenum">
              <a:rPr lang="en-US" smtClean="0"/>
              <a:t>4</a:t>
            </a:fld>
            <a:endParaRPr lang="en-US"/>
          </a:p>
        </p:txBody>
      </p:sp>
      <p:sp>
        <p:nvSpPr>
          <p:cNvPr id="20" name="Oval 19">
            <a:extLst>
              <a:ext uri="{FF2B5EF4-FFF2-40B4-BE49-F238E27FC236}">
                <a16:creationId xmlns:a16="http://schemas.microsoft.com/office/drawing/2014/main" id="{060D712D-0062-8FF9-BD9D-0124BA6DC381}"/>
              </a:ext>
            </a:extLst>
          </p:cNvPr>
          <p:cNvSpPr/>
          <p:nvPr/>
        </p:nvSpPr>
        <p:spPr>
          <a:xfrm>
            <a:off x="106680" y="6309360"/>
            <a:ext cx="708660" cy="411480"/>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solidFill>
                  <a:schemeClr val="bg1"/>
                </a:solidFill>
                <a:hlinkClick r:id="rId6" action="ppaction://hlinksldjump">
                  <a:extLst>
                    <a:ext uri="{A12FA001-AC4F-418D-AE19-62706E023703}">
                      <ahyp:hlinkClr xmlns:ahyp="http://schemas.microsoft.com/office/drawing/2018/hyperlinkcolor" val="tx"/>
                    </a:ext>
                  </a:extLst>
                </a:hlinkClick>
              </a:rPr>
              <a:t>TC</a:t>
            </a:r>
            <a:endParaRPr lang="en-MX" dirty="0">
              <a:solidFill>
                <a:schemeClr val="bg1"/>
              </a:solidFill>
            </a:endParaRPr>
          </a:p>
        </p:txBody>
      </p:sp>
    </p:spTree>
    <p:extLst>
      <p:ext uri="{BB962C8B-B14F-4D97-AF65-F5344CB8AC3E}">
        <p14:creationId xmlns:p14="http://schemas.microsoft.com/office/powerpoint/2010/main" val="417186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62" name="Rectangle 2061">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A7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4" name="Rectangle 2063">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iagram&#10;&#10;Description automatically generated">
            <a:extLst>
              <a:ext uri="{FF2B5EF4-FFF2-40B4-BE49-F238E27FC236}">
                <a16:creationId xmlns:a16="http://schemas.microsoft.com/office/drawing/2014/main" id="{63C4A5B4-605B-9038-AF87-28FD06AD91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68188" y="914400"/>
            <a:ext cx="10260106" cy="50292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95551B5-9E89-BA9F-4DB3-8AE24837EF5C}"/>
              </a:ext>
            </a:extLst>
          </p:cNvPr>
          <p:cNvSpPr>
            <a:spLocks noGrp="1"/>
          </p:cNvSpPr>
          <p:nvPr>
            <p:ph type="sldNum" sz="quarter" idx="12"/>
          </p:nvPr>
        </p:nvSpPr>
        <p:spPr>
          <a:xfrm>
            <a:off x="11684752" y="6366510"/>
            <a:ext cx="365760" cy="365760"/>
          </a:xfrm>
        </p:spPr>
        <p:txBody>
          <a:bodyPr/>
          <a:lstStyle/>
          <a:p>
            <a:fld id="{6586042B-6341-4E38-A80C-926D3BB8AAC9}" type="slidenum">
              <a:rPr lang="en-US" smtClean="0"/>
              <a:t>5</a:t>
            </a:fld>
            <a:endParaRPr lang="en-US"/>
          </a:p>
        </p:txBody>
      </p:sp>
    </p:spTree>
    <p:extLst>
      <p:ext uri="{BB962C8B-B14F-4D97-AF65-F5344CB8AC3E}">
        <p14:creationId xmlns:p14="http://schemas.microsoft.com/office/powerpoint/2010/main" val="1027572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B815FDFB-CF06-4999-B753-400F6DDB6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9">
            <a:extLst>
              <a:ext uri="{FF2B5EF4-FFF2-40B4-BE49-F238E27FC236}">
                <a16:creationId xmlns:a16="http://schemas.microsoft.com/office/drawing/2014/main" id="{CBE847E4-8AD4-4367-8E66-57B801851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0440" y="640555"/>
            <a:ext cx="515112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59EF903-D3B6-439B-9E47-5D7F6F1D4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6556" y="795952"/>
            <a:ext cx="4818888" cy="2980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Database">
            <a:extLst>
              <a:ext uri="{FF2B5EF4-FFF2-40B4-BE49-F238E27FC236}">
                <a16:creationId xmlns:a16="http://schemas.microsoft.com/office/drawing/2014/main" id="{42534DFC-B5C9-2CEB-8A47-0AE552891D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0120" y="970704"/>
            <a:ext cx="2651760" cy="2651760"/>
          </a:xfrm>
          <a:prstGeom prst="rect">
            <a:avLst/>
          </a:prstGeom>
        </p:spPr>
      </p:pic>
      <p:sp>
        <p:nvSpPr>
          <p:cNvPr id="4" name="Title 1">
            <a:extLst>
              <a:ext uri="{FF2B5EF4-FFF2-40B4-BE49-F238E27FC236}">
                <a16:creationId xmlns:a16="http://schemas.microsoft.com/office/drawing/2014/main" id="{D0E97423-0342-D34C-1C0D-B76354449AED}"/>
              </a:ext>
            </a:extLst>
          </p:cNvPr>
          <p:cNvSpPr txBox="1">
            <a:spLocks/>
          </p:cNvSpPr>
          <p:nvPr/>
        </p:nvSpPr>
        <p:spPr bwMode="blackWhite">
          <a:xfrm>
            <a:off x="1752600" y="4421682"/>
            <a:ext cx="8991600" cy="1264762"/>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3200" b="0" i="0" u="none" strike="noStrike" dirty="0">
                <a:effectLst/>
              </a:rPr>
              <a:t>Schema Creation</a:t>
            </a:r>
            <a:endParaRPr lang="en-US" sz="3200" dirty="0"/>
          </a:p>
        </p:txBody>
      </p:sp>
      <p:sp>
        <p:nvSpPr>
          <p:cNvPr id="8" name="Oval 7">
            <a:extLst>
              <a:ext uri="{FF2B5EF4-FFF2-40B4-BE49-F238E27FC236}">
                <a16:creationId xmlns:a16="http://schemas.microsoft.com/office/drawing/2014/main" id="{6526F83E-5024-87D3-BDBF-092CBA848DAD}"/>
              </a:ext>
            </a:extLst>
          </p:cNvPr>
          <p:cNvSpPr/>
          <p:nvPr/>
        </p:nvSpPr>
        <p:spPr>
          <a:xfrm>
            <a:off x="106680" y="6309360"/>
            <a:ext cx="708660" cy="411480"/>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solidFill>
                  <a:schemeClr val="bg1"/>
                </a:solidFill>
                <a:hlinkClick r:id="rId4" action="ppaction://hlinksldjump">
                  <a:extLst>
                    <a:ext uri="{A12FA001-AC4F-418D-AE19-62706E023703}">
                      <ahyp:hlinkClr xmlns:ahyp="http://schemas.microsoft.com/office/drawing/2018/hyperlinkcolor" val="tx"/>
                    </a:ext>
                  </a:extLst>
                </a:hlinkClick>
              </a:rPr>
              <a:t>TC</a:t>
            </a:r>
            <a:endParaRPr lang="en-MX" dirty="0">
              <a:solidFill>
                <a:schemeClr val="bg1"/>
              </a:solidFill>
            </a:endParaRPr>
          </a:p>
        </p:txBody>
      </p:sp>
    </p:spTree>
    <p:extLst>
      <p:ext uri="{BB962C8B-B14F-4D97-AF65-F5344CB8AC3E}">
        <p14:creationId xmlns:p14="http://schemas.microsoft.com/office/powerpoint/2010/main" val="339880038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365F69-B9C8-4D6C-0CF5-2BDCBF4445F0}"/>
              </a:ext>
            </a:extLst>
          </p:cNvPr>
          <p:cNvSpPr txBox="1"/>
          <p:nvPr/>
        </p:nvSpPr>
        <p:spPr>
          <a:xfrm>
            <a:off x="514349" y="906488"/>
            <a:ext cx="5266766" cy="2154436"/>
          </a:xfrm>
          <a:prstGeom prst="rect">
            <a:avLst/>
          </a:prstGeom>
          <a:noFill/>
        </p:spPr>
        <p:txBody>
          <a:bodyPr wrap="square">
            <a:spAutoFit/>
          </a:bodyPr>
          <a:lstStyle/>
          <a:p>
            <a:pPr rtl="0">
              <a:spcBef>
                <a:spcPts val="0"/>
              </a:spcBef>
              <a:spcAft>
                <a:spcPts val="0"/>
              </a:spcAft>
            </a:pPr>
            <a:r>
              <a:rPr lang="en-US" sz="1600" b="1" i="0" u="none" strike="noStrike" dirty="0">
                <a:solidFill>
                  <a:srgbClr val="002060"/>
                </a:solidFill>
                <a:effectLst/>
                <a:latin typeface="Arial" panose="020B0604020202020204" pitchFamily="34" charset="0"/>
              </a:rPr>
              <a:t>CREATE TABLE </a:t>
            </a:r>
            <a:r>
              <a:rPr lang="en-US" sz="1600" b="1" i="0" u="none" strike="noStrike" dirty="0">
                <a:solidFill>
                  <a:srgbClr val="FFFFFF"/>
                </a:solidFill>
                <a:effectLst/>
                <a:latin typeface="Arial" panose="020B0604020202020204" pitchFamily="34" charset="0"/>
              </a:rPr>
              <a:t>`regions`</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rgbClr val="FFFFFF"/>
                </a:solidFill>
                <a:effectLst/>
                <a:latin typeface="Arial" panose="020B0604020202020204" pitchFamily="34" charset="0"/>
              </a:rPr>
              <a:t> `region_id`</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int NOT NULL AUTO_INCREMENT,</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rgbClr val="FFFFFF"/>
                </a:solidFill>
                <a:effectLst/>
                <a:latin typeface="Arial" panose="020B0604020202020204" pitchFamily="34" charset="0"/>
              </a:rPr>
              <a:t>`</a:t>
            </a:r>
            <a:r>
              <a:rPr lang="en-US" sz="1600" b="1" i="0" u="none" strike="noStrike" dirty="0" err="1">
                <a:solidFill>
                  <a:srgbClr val="FFFFFF"/>
                </a:solidFill>
                <a:effectLst/>
                <a:latin typeface="Arial" panose="020B0604020202020204" pitchFamily="34" charset="0"/>
              </a:rPr>
              <a:t>region_name</a:t>
            </a:r>
            <a:r>
              <a:rPr lang="en-US" sz="1600" b="1" i="0" u="none" strike="noStrike" dirty="0">
                <a:solidFill>
                  <a:srgbClr val="FFFFFF"/>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varchar(40) NOT NULL,</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PRIMARY KEY (</a:t>
            </a:r>
            <a:r>
              <a:rPr lang="en-US" sz="1600" b="1" i="0" u="none" strike="noStrike" dirty="0">
                <a:solidFill>
                  <a:srgbClr val="FFFFFF"/>
                </a:solidFill>
                <a:effectLst/>
                <a:latin typeface="Arial" panose="020B0604020202020204" pitchFamily="34" charset="0"/>
              </a:rPr>
              <a:t>`region_id</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UNIQUE KEY </a:t>
            </a:r>
            <a:r>
              <a:rPr lang="en-US" sz="1600" b="1" i="0" u="none" strike="noStrike" dirty="0">
                <a:solidFill>
                  <a:srgbClr val="FFFFFF"/>
                </a:solidFill>
                <a:effectLst/>
                <a:latin typeface="Arial" panose="020B0604020202020204" pitchFamily="34" charset="0"/>
              </a:rPr>
              <a:t>`</a:t>
            </a:r>
            <a:r>
              <a:rPr lang="en-US" sz="1600" b="1" i="0" u="none" strike="noStrike" dirty="0" err="1">
                <a:solidFill>
                  <a:srgbClr val="FFFFFF"/>
                </a:solidFill>
                <a:effectLst/>
                <a:latin typeface="Arial" panose="020B0604020202020204" pitchFamily="34" charset="0"/>
              </a:rPr>
              <a:t>region_name</a:t>
            </a:r>
            <a:r>
              <a:rPr lang="en-US" sz="1600" b="1" i="0" u="none" strike="noStrike" dirty="0">
                <a:solidFill>
                  <a:srgbClr val="FFFFFF"/>
                </a:solidFill>
                <a:effectLst/>
                <a:latin typeface="Arial" panose="020B0604020202020204" pitchFamily="34" charset="0"/>
              </a:rPr>
              <a:t>`</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a:t>
            </a:r>
            <a:r>
              <a:rPr lang="en-US" sz="1600" b="1" i="0" u="none" strike="noStrike" dirty="0">
                <a:solidFill>
                  <a:srgbClr val="FFFFFF"/>
                </a:solidFill>
                <a:effectLst/>
                <a:latin typeface="Arial" panose="020B0604020202020204" pitchFamily="34" charset="0"/>
              </a:rPr>
              <a:t>`</a:t>
            </a:r>
            <a:r>
              <a:rPr lang="en-US" sz="1600" b="1" i="0" u="none" strike="noStrike" dirty="0" err="1">
                <a:solidFill>
                  <a:srgbClr val="FFFFFF"/>
                </a:solidFill>
                <a:effectLst/>
                <a:latin typeface="Arial" panose="020B0604020202020204" pitchFamily="34" charset="0"/>
              </a:rPr>
              <a:t>region_name</a:t>
            </a:r>
            <a:r>
              <a:rPr lang="en-US" sz="1600" b="1" i="0" u="none" strike="noStrike" dirty="0">
                <a:solidFill>
                  <a:srgbClr val="FFFFFF"/>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br>
              <a:rPr lang="en-US" dirty="0"/>
            </a:br>
            <a:endParaRPr lang="en-MX" dirty="0"/>
          </a:p>
        </p:txBody>
      </p:sp>
      <p:sp>
        <p:nvSpPr>
          <p:cNvPr id="8" name="TextBox 7">
            <a:extLst>
              <a:ext uri="{FF2B5EF4-FFF2-40B4-BE49-F238E27FC236}">
                <a16:creationId xmlns:a16="http://schemas.microsoft.com/office/drawing/2014/main" id="{D0FE1324-0135-260C-3DE6-8A5BFC6C974B}"/>
              </a:ext>
            </a:extLst>
          </p:cNvPr>
          <p:cNvSpPr txBox="1"/>
          <p:nvPr/>
        </p:nvSpPr>
        <p:spPr>
          <a:xfrm>
            <a:off x="332816" y="3797076"/>
            <a:ext cx="6098240" cy="3631763"/>
          </a:xfrm>
          <a:prstGeom prst="rect">
            <a:avLst/>
          </a:prstGeom>
          <a:noFill/>
        </p:spPr>
        <p:txBody>
          <a:bodyPr wrap="square">
            <a:spAutoFit/>
          </a:bodyPr>
          <a:lstStyle/>
          <a:p>
            <a:pPr rtl="0">
              <a:spcBef>
                <a:spcPts val="0"/>
              </a:spcBef>
              <a:spcAft>
                <a:spcPts val="0"/>
              </a:spcAft>
            </a:pPr>
            <a:r>
              <a:rPr lang="en-US" sz="1600" b="1" i="0" u="none" strike="noStrike" dirty="0">
                <a:solidFill>
                  <a:srgbClr val="002060"/>
                </a:solidFill>
                <a:effectLst/>
                <a:latin typeface="Arial" panose="020B0604020202020204" pitchFamily="34" charset="0"/>
              </a:rPr>
              <a:t>CREATE TABLE </a:t>
            </a:r>
            <a:r>
              <a:rPr lang="en-US" sz="1600" b="1" i="0" u="none" strike="noStrike" dirty="0">
                <a:solidFill>
                  <a:srgbClr val="FFFFFF"/>
                </a:solidFill>
                <a:effectLst/>
                <a:latin typeface="Arial" panose="020B0604020202020204" pitchFamily="34" charset="0"/>
              </a:rPr>
              <a:t>`countries`</a:t>
            </a:r>
            <a:r>
              <a:rPr lang="en-US" sz="1600" b="1" i="0" u="none" strike="noStrike" dirty="0">
                <a:solidFill>
                  <a:srgbClr val="B7B7B7"/>
                </a:solidFill>
                <a:effectLst/>
                <a:latin typeface="Arial" panose="020B0604020202020204" pitchFamily="34" charset="0"/>
              </a:rPr>
              <a:t> (</a:t>
            </a:r>
            <a:endParaRPr lang="en-US" sz="1600" b="0" dirty="0">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rgbClr val="FFFFFF"/>
                </a:solidFill>
                <a:effectLst/>
                <a:latin typeface="Arial" panose="020B0604020202020204" pitchFamily="34" charset="0"/>
              </a:rPr>
              <a:t>`country_id`</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int NOT NULL AUTO_INCREMENT,</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rgbClr val="FFFFFF"/>
                </a:solidFill>
                <a:effectLst/>
                <a:latin typeface="Arial" panose="020B0604020202020204" pitchFamily="34" charset="0"/>
              </a:rPr>
              <a:t>`</a:t>
            </a:r>
            <a:r>
              <a:rPr lang="en-US" sz="1600" b="1" i="0" u="none" strike="noStrike" dirty="0" err="1">
                <a:solidFill>
                  <a:srgbClr val="FFFFFF"/>
                </a:solidFill>
                <a:effectLst/>
                <a:latin typeface="Arial" panose="020B0604020202020204" pitchFamily="34" charset="0"/>
              </a:rPr>
              <a:t>country_code</a:t>
            </a:r>
            <a:r>
              <a:rPr lang="en-US" sz="1600" b="1" i="0" u="none" strike="noStrike" dirty="0">
                <a:solidFill>
                  <a:srgbClr val="FFFFFF"/>
                </a:solidFill>
                <a:effectLst/>
                <a:latin typeface="Arial" panose="020B0604020202020204" pitchFamily="34" charset="0"/>
              </a:rPr>
              <a:t>`</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char(</a:t>
            </a:r>
            <a:r>
              <a:rPr lang="en-US" sz="1600" b="1" i="0" u="none" strike="noStrike" dirty="0">
                <a:solidFill>
                  <a:srgbClr val="E18800"/>
                </a:solidFill>
                <a:effectLst/>
                <a:latin typeface="Arial" panose="020B0604020202020204" pitchFamily="34" charset="0"/>
              </a:rPr>
              <a:t>2</a:t>
            </a:r>
            <a:r>
              <a:rPr lang="en-US" sz="1600" b="1" i="0" u="none" strike="noStrike" dirty="0">
                <a:solidFill>
                  <a:srgbClr val="002060"/>
                </a:solidFill>
                <a:effectLst/>
                <a:latin typeface="Arial" panose="020B0604020202020204" pitchFamily="34" charset="0"/>
              </a:rPr>
              <a:t>)</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NOT NULL,</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rgbClr val="FFFFFF"/>
                </a:solidFill>
                <a:effectLst/>
                <a:latin typeface="Arial" panose="020B0604020202020204" pitchFamily="34" charset="0"/>
              </a:rPr>
              <a:t>`</a:t>
            </a:r>
            <a:r>
              <a:rPr lang="en-US" sz="1600" b="1" i="0" u="none" strike="noStrike" dirty="0" err="1">
                <a:solidFill>
                  <a:srgbClr val="FFFFFF"/>
                </a:solidFill>
                <a:effectLst/>
                <a:latin typeface="Arial" panose="020B0604020202020204" pitchFamily="34" charset="0"/>
              </a:rPr>
              <a:t>country_name</a:t>
            </a:r>
            <a:r>
              <a:rPr lang="en-US" sz="1600" b="1" i="0" u="none" strike="noStrike" dirty="0">
                <a:solidFill>
                  <a:srgbClr val="FFFFFF"/>
                </a:solidFill>
                <a:effectLst/>
                <a:latin typeface="Arial" panose="020B0604020202020204" pitchFamily="34" charset="0"/>
              </a:rPr>
              <a:t>`</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varchar(</a:t>
            </a:r>
            <a:r>
              <a:rPr lang="en-US" sz="1600" b="1" i="0" u="none" strike="noStrike" dirty="0">
                <a:solidFill>
                  <a:srgbClr val="E18800"/>
                </a:solidFill>
                <a:effectLst/>
                <a:latin typeface="Arial" panose="020B0604020202020204" pitchFamily="34" charset="0"/>
              </a:rPr>
              <a:t>40</a:t>
            </a:r>
            <a:r>
              <a:rPr lang="en-US" sz="1600" b="1" i="0" u="none" strike="noStrike" dirty="0">
                <a:solidFill>
                  <a:srgbClr val="002060"/>
                </a:solidFill>
                <a:effectLst/>
                <a:latin typeface="Arial" panose="020B0604020202020204" pitchFamily="34" charset="0"/>
              </a:rPr>
              <a:t>) NOT NULL,</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rgbClr val="FFFFFF"/>
                </a:solidFill>
                <a:effectLst/>
                <a:latin typeface="Arial" panose="020B0604020202020204" pitchFamily="34" charset="0"/>
              </a:rPr>
              <a:t>`</a:t>
            </a:r>
            <a:r>
              <a:rPr lang="en-US" sz="1600" b="1" i="0" u="none" strike="noStrike" dirty="0" err="1">
                <a:solidFill>
                  <a:srgbClr val="FFFFFF"/>
                </a:solidFill>
                <a:effectLst/>
                <a:latin typeface="Arial" panose="020B0604020202020204" pitchFamily="34" charset="0"/>
              </a:rPr>
              <a:t>region_id</a:t>
            </a:r>
            <a:r>
              <a:rPr lang="en-US" sz="1600" b="1" i="0" u="none" strike="noStrike" dirty="0">
                <a:solidFill>
                  <a:srgbClr val="FFFFFF"/>
                </a:solidFill>
                <a:effectLst/>
                <a:latin typeface="Arial" panose="020B0604020202020204" pitchFamily="34" charset="0"/>
              </a:rPr>
              <a:t>`</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int NOT NULL,</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PRIMARY KEY (</a:t>
            </a:r>
            <a:r>
              <a:rPr lang="en-US" sz="1600" b="1" i="0" u="none" strike="noStrike" dirty="0">
                <a:solidFill>
                  <a:srgbClr val="FFFFFF"/>
                </a:solidFill>
                <a:effectLst/>
                <a:latin typeface="Arial" panose="020B0604020202020204" pitchFamily="34" charset="0"/>
              </a:rPr>
              <a:t>`</a:t>
            </a:r>
            <a:r>
              <a:rPr lang="en-US" sz="1600" b="1" i="0" u="none" strike="noStrike" dirty="0" err="1">
                <a:solidFill>
                  <a:srgbClr val="FFFFFF"/>
                </a:solidFill>
                <a:effectLst/>
                <a:latin typeface="Arial" panose="020B0604020202020204" pitchFamily="34" charset="0"/>
              </a:rPr>
              <a:t>country_id</a:t>
            </a:r>
            <a:r>
              <a:rPr lang="en-US" sz="1600" b="1" i="0" u="none" strike="noStrike" dirty="0">
                <a:solidFill>
                  <a:srgbClr val="FFFFFF"/>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UNIQUE KEY</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FFFFFF"/>
                </a:solidFill>
                <a:effectLst/>
                <a:latin typeface="Arial" panose="020B0604020202020204" pitchFamily="34" charset="0"/>
              </a:rPr>
              <a:t>`</a:t>
            </a:r>
            <a:r>
              <a:rPr lang="en-US" sz="1600" b="1" i="0" u="none" strike="noStrike" dirty="0" err="1">
                <a:solidFill>
                  <a:srgbClr val="FFFFFF"/>
                </a:solidFill>
                <a:effectLst/>
                <a:latin typeface="Arial" panose="020B0604020202020204" pitchFamily="34" charset="0"/>
              </a:rPr>
              <a:t>country_code</a:t>
            </a:r>
            <a:r>
              <a:rPr lang="en-US" sz="1600" b="1" i="0" u="none" strike="noStrike" dirty="0">
                <a:solidFill>
                  <a:srgbClr val="FFFFFF"/>
                </a:solidFill>
                <a:effectLst/>
                <a:latin typeface="Arial" panose="020B0604020202020204" pitchFamily="34" charset="0"/>
              </a:rPr>
              <a:t>`</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a:t>
            </a:r>
            <a:r>
              <a:rPr lang="en-US" sz="1600" b="1" i="0" u="none" strike="noStrike" dirty="0">
                <a:solidFill>
                  <a:srgbClr val="FFFFFF"/>
                </a:solidFill>
                <a:effectLst/>
                <a:latin typeface="Arial" panose="020B0604020202020204" pitchFamily="34" charset="0"/>
              </a:rPr>
              <a:t>`</a:t>
            </a:r>
            <a:r>
              <a:rPr lang="en-US" sz="1600" b="1" i="0" u="none" strike="noStrike" dirty="0" err="1">
                <a:solidFill>
                  <a:srgbClr val="FFFFFF"/>
                </a:solidFill>
                <a:effectLst/>
                <a:latin typeface="Arial" panose="020B0604020202020204" pitchFamily="34" charset="0"/>
              </a:rPr>
              <a:t>country_code</a:t>
            </a:r>
            <a:r>
              <a:rPr lang="en-US" sz="1600" b="1" i="0" u="none" strike="noStrike" dirty="0">
                <a:solidFill>
                  <a:srgbClr val="FFFFFF"/>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UNIQUE KEY</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FFFFFF"/>
                </a:solidFill>
                <a:effectLst/>
                <a:latin typeface="Arial" panose="020B0604020202020204" pitchFamily="34" charset="0"/>
              </a:rPr>
              <a:t>`</a:t>
            </a:r>
            <a:r>
              <a:rPr lang="en-US" sz="1600" b="1" i="0" u="none" strike="noStrike" dirty="0" err="1">
                <a:solidFill>
                  <a:srgbClr val="FFFFFF"/>
                </a:solidFill>
                <a:effectLst/>
                <a:latin typeface="Arial" panose="020B0604020202020204" pitchFamily="34" charset="0"/>
              </a:rPr>
              <a:t>country_name</a:t>
            </a:r>
            <a:r>
              <a:rPr lang="en-US" sz="1600" b="1" i="0" u="none" strike="noStrike" dirty="0">
                <a:solidFill>
                  <a:srgbClr val="FFFFFF"/>
                </a:solidFill>
                <a:effectLst/>
                <a:latin typeface="Arial" panose="020B0604020202020204" pitchFamily="34" charset="0"/>
              </a:rPr>
              <a:t>`</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a:t>
            </a:r>
            <a:r>
              <a:rPr lang="en-US" sz="1600" b="1" i="0" u="none" strike="noStrike" dirty="0">
                <a:solidFill>
                  <a:srgbClr val="FFFFFF"/>
                </a:solidFill>
                <a:effectLst/>
                <a:latin typeface="Arial" panose="020B0604020202020204" pitchFamily="34" charset="0"/>
              </a:rPr>
              <a:t>`</a:t>
            </a:r>
            <a:r>
              <a:rPr lang="en-US" sz="1600" b="1" i="0" u="none" strike="noStrike" dirty="0" err="1">
                <a:solidFill>
                  <a:srgbClr val="FFFFFF"/>
                </a:solidFill>
                <a:effectLst/>
                <a:latin typeface="Arial" panose="020B0604020202020204" pitchFamily="34" charset="0"/>
              </a:rPr>
              <a:t>country_name</a:t>
            </a:r>
            <a:r>
              <a:rPr lang="en-US" sz="1600" b="1" i="0" u="none" strike="noStrike" dirty="0">
                <a:solidFill>
                  <a:srgbClr val="FFFFFF"/>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KEY </a:t>
            </a:r>
            <a:r>
              <a:rPr lang="en-US" sz="1600" b="1" i="0" u="none" strike="noStrike" dirty="0">
                <a:solidFill>
                  <a:srgbClr val="FFFFFF"/>
                </a:solidFill>
                <a:effectLst/>
                <a:latin typeface="Arial" panose="020B0604020202020204" pitchFamily="34" charset="0"/>
              </a:rPr>
              <a:t>`</a:t>
            </a:r>
            <a:r>
              <a:rPr lang="en-US" sz="1600" b="1" i="0" u="none" strike="noStrike" dirty="0" err="1">
                <a:solidFill>
                  <a:srgbClr val="FFFFFF"/>
                </a:solidFill>
                <a:effectLst/>
                <a:latin typeface="Arial" panose="020B0604020202020204" pitchFamily="34" charset="0"/>
              </a:rPr>
              <a:t>region_id</a:t>
            </a:r>
            <a:r>
              <a:rPr lang="en-US" sz="1600" b="1" i="0" u="none" strike="noStrike" dirty="0">
                <a:solidFill>
                  <a:srgbClr val="FFFFFF"/>
                </a:solidFill>
                <a:effectLst/>
                <a:latin typeface="Arial" panose="020B0604020202020204" pitchFamily="34" charset="0"/>
              </a:rPr>
              <a:t>`</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a:t>
            </a:r>
            <a:r>
              <a:rPr lang="en-US" sz="1600" b="1" i="0" u="none" strike="noStrike" dirty="0">
                <a:solidFill>
                  <a:srgbClr val="FFFFFF"/>
                </a:solidFill>
                <a:effectLst/>
                <a:latin typeface="Arial" panose="020B0604020202020204" pitchFamily="34" charset="0"/>
              </a:rPr>
              <a:t>`</a:t>
            </a:r>
            <a:r>
              <a:rPr lang="en-US" sz="1600" b="1" i="0" u="none" strike="noStrike" dirty="0" err="1">
                <a:solidFill>
                  <a:srgbClr val="FFFFFF"/>
                </a:solidFill>
                <a:effectLst/>
                <a:latin typeface="Arial" panose="020B0604020202020204" pitchFamily="34" charset="0"/>
              </a:rPr>
              <a:t>region_id</a:t>
            </a:r>
            <a:r>
              <a:rPr lang="en-US" sz="1600" b="1" i="0" u="none" strike="noStrike" dirty="0">
                <a:solidFill>
                  <a:srgbClr val="FFFFFF"/>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CONSTRAINT</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FFFFFF"/>
                </a:solidFill>
                <a:effectLst/>
                <a:latin typeface="Arial" panose="020B0604020202020204" pitchFamily="34" charset="0"/>
              </a:rPr>
              <a:t>`countries_ibfk_1`</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FOREIGN KEY</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a:t>
            </a:r>
            <a:r>
              <a:rPr lang="en-US" sz="1600" b="1" i="0" u="none" strike="noStrike" dirty="0">
                <a:solidFill>
                  <a:srgbClr val="FFFFFF"/>
                </a:solidFill>
                <a:effectLst/>
                <a:latin typeface="Arial" panose="020B0604020202020204" pitchFamily="34" charset="0"/>
              </a:rPr>
              <a:t>`</a:t>
            </a:r>
            <a:r>
              <a:rPr lang="en-US" sz="1600" b="1" i="0" u="none" strike="noStrike" dirty="0" err="1">
                <a:solidFill>
                  <a:srgbClr val="FFFFFF"/>
                </a:solidFill>
                <a:effectLst/>
                <a:latin typeface="Arial" panose="020B0604020202020204" pitchFamily="34" charset="0"/>
              </a:rPr>
              <a:t>region_id</a:t>
            </a:r>
            <a:r>
              <a:rPr lang="en-US" sz="1600" b="1" i="0" u="none" strike="noStrike" dirty="0">
                <a:solidFill>
                  <a:srgbClr val="FFFFFF"/>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REFERENCES</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FFFFFF"/>
                </a:solidFill>
                <a:effectLst/>
                <a:latin typeface="Arial" panose="020B0604020202020204" pitchFamily="34" charset="0"/>
              </a:rPr>
              <a:t>`regions`</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a:t>
            </a:r>
            <a:r>
              <a:rPr lang="en-US" sz="1600" b="1" i="0" u="none" strike="noStrike" dirty="0">
                <a:solidFill>
                  <a:srgbClr val="FFFFFF"/>
                </a:solidFill>
                <a:effectLst/>
                <a:latin typeface="Arial" panose="020B0604020202020204" pitchFamily="34" charset="0"/>
              </a:rPr>
              <a:t>`</a:t>
            </a:r>
            <a:r>
              <a:rPr lang="en-US" sz="1600" b="1" i="0" u="none" strike="noStrike" dirty="0" err="1">
                <a:solidFill>
                  <a:srgbClr val="FFFFFF"/>
                </a:solidFill>
                <a:effectLst/>
                <a:latin typeface="Arial" panose="020B0604020202020204" pitchFamily="34" charset="0"/>
              </a:rPr>
              <a:t>region_id</a:t>
            </a:r>
            <a:r>
              <a:rPr lang="en-US" sz="1600" b="1" i="0" u="none" strike="noStrike" dirty="0">
                <a:solidFill>
                  <a:srgbClr val="FFFFFF"/>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br>
              <a:rPr lang="en-US" dirty="0"/>
            </a:br>
            <a:endParaRPr lang="en-MX" dirty="0"/>
          </a:p>
        </p:txBody>
      </p:sp>
      <p:sp>
        <p:nvSpPr>
          <p:cNvPr id="10" name="Rectangle 9">
            <a:extLst>
              <a:ext uri="{FF2B5EF4-FFF2-40B4-BE49-F238E27FC236}">
                <a16:creationId xmlns:a16="http://schemas.microsoft.com/office/drawing/2014/main" id="{72D0769F-6A11-9B21-9CD9-102AFA68365C}"/>
              </a:ext>
            </a:extLst>
          </p:cNvPr>
          <p:cNvSpPr/>
          <p:nvPr/>
        </p:nvSpPr>
        <p:spPr>
          <a:xfrm>
            <a:off x="850526" y="3007136"/>
            <a:ext cx="3667686" cy="510988"/>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X" dirty="0">
                <a:solidFill>
                  <a:srgbClr val="002060"/>
                </a:solidFill>
              </a:rPr>
              <a:t>Countries Table</a:t>
            </a:r>
          </a:p>
        </p:txBody>
      </p:sp>
      <p:sp>
        <p:nvSpPr>
          <p:cNvPr id="12" name="Rectangle 11">
            <a:extLst>
              <a:ext uri="{FF2B5EF4-FFF2-40B4-BE49-F238E27FC236}">
                <a16:creationId xmlns:a16="http://schemas.microsoft.com/office/drawing/2014/main" id="{AEA4C991-F84C-DBB5-D5B5-5AE43947197C}"/>
              </a:ext>
            </a:extLst>
          </p:cNvPr>
          <p:cNvSpPr/>
          <p:nvPr/>
        </p:nvSpPr>
        <p:spPr>
          <a:xfrm>
            <a:off x="850526" y="116548"/>
            <a:ext cx="3667686" cy="510988"/>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X" dirty="0">
                <a:solidFill>
                  <a:srgbClr val="002060"/>
                </a:solidFill>
              </a:rPr>
              <a:t>Regions Table</a:t>
            </a:r>
          </a:p>
        </p:txBody>
      </p:sp>
      <p:sp>
        <p:nvSpPr>
          <p:cNvPr id="14" name="Rectangle 13">
            <a:extLst>
              <a:ext uri="{FF2B5EF4-FFF2-40B4-BE49-F238E27FC236}">
                <a16:creationId xmlns:a16="http://schemas.microsoft.com/office/drawing/2014/main" id="{E5647F90-555A-57F5-3884-FB929AC4563D}"/>
              </a:ext>
            </a:extLst>
          </p:cNvPr>
          <p:cNvSpPr/>
          <p:nvPr/>
        </p:nvSpPr>
        <p:spPr>
          <a:xfrm>
            <a:off x="7461997" y="169805"/>
            <a:ext cx="3667686" cy="510988"/>
          </a:xfrm>
          <a:prstGeom prst="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X" dirty="0">
                <a:solidFill>
                  <a:schemeClr val="bg1"/>
                </a:solidFill>
              </a:rPr>
              <a:t>Location Table</a:t>
            </a:r>
          </a:p>
        </p:txBody>
      </p:sp>
      <p:sp>
        <p:nvSpPr>
          <p:cNvPr id="17" name="TextBox 16">
            <a:extLst>
              <a:ext uri="{FF2B5EF4-FFF2-40B4-BE49-F238E27FC236}">
                <a16:creationId xmlns:a16="http://schemas.microsoft.com/office/drawing/2014/main" id="{A79CAA73-8842-B4BA-DBDF-84CAD8F97DC3}"/>
              </a:ext>
            </a:extLst>
          </p:cNvPr>
          <p:cNvSpPr txBox="1"/>
          <p:nvPr/>
        </p:nvSpPr>
        <p:spPr>
          <a:xfrm>
            <a:off x="6431056" y="1519529"/>
            <a:ext cx="5741892" cy="4093428"/>
          </a:xfrm>
          <a:prstGeom prst="rect">
            <a:avLst/>
          </a:prstGeom>
          <a:noFill/>
        </p:spPr>
        <p:txBody>
          <a:bodyPr wrap="square">
            <a:spAutoFit/>
          </a:bodyPr>
          <a:lstStyle/>
          <a:p>
            <a:pPr rtl="0">
              <a:spcBef>
                <a:spcPts val="0"/>
              </a:spcBef>
              <a:spcAft>
                <a:spcPts val="0"/>
              </a:spcAft>
            </a:pPr>
            <a:r>
              <a:rPr lang="en-US" sz="1600" b="1" i="0" u="none" strike="noStrike" dirty="0">
                <a:solidFill>
                  <a:srgbClr val="002060"/>
                </a:solidFill>
                <a:effectLst/>
                <a:latin typeface="Arial" panose="020B0604020202020204" pitchFamily="34" charset="0"/>
              </a:rPr>
              <a:t>CREATE TABLE </a:t>
            </a:r>
            <a:r>
              <a:rPr lang="en-US" sz="1600" b="1" i="0" u="none" strike="noStrike" dirty="0">
                <a:solidFill>
                  <a:srgbClr val="FFFFFF"/>
                </a:solidFill>
                <a:effectLst/>
                <a:latin typeface="Arial" panose="020B0604020202020204" pitchFamily="34" charset="0"/>
              </a:rPr>
              <a:t>`</a:t>
            </a:r>
            <a:r>
              <a:rPr lang="en-US" sz="1600" b="1" i="0" u="none" strike="noStrike" dirty="0">
                <a:solidFill>
                  <a:schemeClr val="accent2">
                    <a:lumMod val="75000"/>
                  </a:schemeClr>
                </a:solidFill>
                <a:effectLst/>
                <a:latin typeface="Arial" panose="020B0604020202020204" pitchFamily="34" charset="0"/>
              </a:rPr>
              <a:t>locations` </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err="1">
                <a:solidFill>
                  <a:schemeClr val="accent2">
                    <a:lumMod val="75000"/>
                  </a:schemeClr>
                </a:solidFill>
                <a:effectLst/>
                <a:latin typeface="Arial" panose="020B0604020202020204" pitchFamily="34" charset="0"/>
              </a:rPr>
              <a:t>location_id</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int NOT NULL AUTO_INCREMENT,</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err="1">
                <a:solidFill>
                  <a:schemeClr val="accent2">
                    <a:lumMod val="75000"/>
                  </a:schemeClr>
                </a:solidFill>
                <a:effectLst/>
                <a:latin typeface="Arial" panose="020B0604020202020204" pitchFamily="34" charset="0"/>
              </a:rPr>
              <a:t>location_code</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char(</a:t>
            </a:r>
            <a:r>
              <a:rPr lang="en-US" sz="1600" b="1" dirty="0">
                <a:solidFill>
                  <a:srgbClr val="E18800"/>
                </a:solidFill>
                <a:latin typeface="Arial" panose="020B0604020202020204" pitchFamily="34" charset="0"/>
              </a:rPr>
              <a:t>4</a:t>
            </a:r>
            <a:r>
              <a:rPr lang="en-US" sz="1600" b="1" i="0" u="none" strike="noStrike" dirty="0">
                <a:solidFill>
                  <a:srgbClr val="002060"/>
                </a:solidFill>
                <a:effectLst/>
                <a:latin typeface="Arial" panose="020B0604020202020204" pitchFamily="34" charset="0"/>
              </a:rPr>
              <a:t>) NOT NULL,</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err="1">
                <a:solidFill>
                  <a:schemeClr val="accent2">
                    <a:lumMod val="75000"/>
                  </a:schemeClr>
                </a:solidFill>
                <a:effectLst/>
                <a:latin typeface="Arial" panose="020B0604020202020204" pitchFamily="34" charset="0"/>
              </a:rPr>
              <a:t>street_address</a:t>
            </a:r>
            <a:r>
              <a:rPr lang="en-US" sz="1600" b="1" i="0" u="none" strike="noStrike" dirty="0">
                <a:solidFill>
                  <a:schemeClr val="accent2">
                    <a:lumMod val="75000"/>
                  </a:schemeClr>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varchar(</a:t>
            </a:r>
            <a:r>
              <a:rPr lang="en-US" sz="1600" b="1" dirty="0">
                <a:solidFill>
                  <a:srgbClr val="E18800"/>
                </a:solidFill>
                <a:latin typeface="Arial" panose="020B0604020202020204" pitchFamily="34" charset="0"/>
              </a:rPr>
              <a:t>40</a:t>
            </a:r>
            <a:r>
              <a:rPr lang="en-US" sz="1600" b="1" i="0" u="none" strike="noStrike" dirty="0">
                <a:solidFill>
                  <a:srgbClr val="002060"/>
                </a:solidFill>
                <a:effectLst/>
                <a:latin typeface="Arial" panose="020B0604020202020204" pitchFamily="34" charset="0"/>
              </a:rPr>
              <a:t>) NOT NULL,</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rgbClr val="FFFFFF"/>
                </a:solidFill>
                <a:effectLst/>
                <a:latin typeface="Arial" panose="020B0604020202020204" pitchFamily="34" charset="0"/>
              </a:rPr>
              <a:t> </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err="1">
                <a:solidFill>
                  <a:schemeClr val="accent2">
                    <a:lumMod val="75000"/>
                  </a:schemeClr>
                </a:solidFill>
                <a:effectLst/>
                <a:latin typeface="Arial" panose="020B0604020202020204" pitchFamily="34" charset="0"/>
              </a:rPr>
              <a:t>postal_code</a:t>
            </a:r>
            <a:r>
              <a:rPr lang="en-US" sz="1600" b="1" i="0" u="none" strike="noStrike" dirty="0">
                <a:solidFill>
                  <a:schemeClr val="accent2">
                    <a:lumMod val="75000"/>
                  </a:schemeClr>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varchar(</a:t>
            </a:r>
            <a:r>
              <a:rPr lang="en-US" sz="1600" b="1" dirty="0">
                <a:solidFill>
                  <a:srgbClr val="E18800"/>
                </a:solidFill>
                <a:latin typeface="Arial" panose="020B0604020202020204" pitchFamily="34" charset="0"/>
              </a:rPr>
              <a:t>12</a:t>
            </a:r>
            <a:r>
              <a:rPr lang="en-US" sz="1600" b="1" i="0" u="none" strike="noStrike" dirty="0">
                <a:solidFill>
                  <a:srgbClr val="002060"/>
                </a:solidFill>
                <a:effectLst/>
                <a:latin typeface="Arial" panose="020B0604020202020204" pitchFamily="34" charset="0"/>
              </a:rPr>
              <a:t>) DEFAULT NULL,</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chemeClr val="accent2">
                    <a:lumMod val="75000"/>
                  </a:schemeClr>
                </a:solidFill>
                <a:effectLst/>
                <a:latin typeface="Arial" panose="020B0604020202020204" pitchFamily="34" charset="0"/>
              </a:rPr>
              <a:t>`city` </a:t>
            </a:r>
            <a:r>
              <a:rPr lang="en-US" sz="1600" b="1" i="0" u="none" strike="noStrike" dirty="0">
                <a:solidFill>
                  <a:srgbClr val="002060"/>
                </a:solidFill>
                <a:effectLst/>
                <a:latin typeface="Arial" panose="020B0604020202020204" pitchFamily="34" charset="0"/>
              </a:rPr>
              <a:t>varchar(</a:t>
            </a:r>
            <a:r>
              <a:rPr lang="en-US" sz="1600" b="1" i="0" u="none" strike="noStrike" dirty="0">
                <a:solidFill>
                  <a:srgbClr val="E18800"/>
                </a:solidFill>
                <a:effectLst/>
                <a:latin typeface="Arial" panose="020B0604020202020204" pitchFamily="34" charset="0"/>
              </a:rPr>
              <a:t>40</a:t>
            </a:r>
            <a:r>
              <a:rPr lang="en-US" sz="1600" b="1" i="0" u="none" strike="noStrike" dirty="0">
                <a:solidFill>
                  <a:srgbClr val="002060"/>
                </a:solidFill>
                <a:effectLst/>
                <a:latin typeface="Arial" panose="020B0604020202020204" pitchFamily="34" charset="0"/>
              </a:rPr>
              <a:t>) NOT NULL,</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err="1">
                <a:solidFill>
                  <a:schemeClr val="accent2">
                    <a:lumMod val="75000"/>
                  </a:schemeClr>
                </a:solidFill>
                <a:effectLst/>
                <a:latin typeface="Arial" panose="020B0604020202020204" pitchFamily="34" charset="0"/>
              </a:rPr>
              <a:t>state_province</a:t>
            </a:r>
            <a:r>
              <a:rPr lang="en-US" sz="1600" b="1" i="0" u="none" strike="noStrike" dirty="0">
                <a:solidFill>
                  <a:schemeClr val="accent2">
                    <a:lumMod val="75000"/>
                  </a:schemeClr>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varchar(</a:t>
            </a:r>
            <a:r>
              <a:rPr lang="en-US" sz="1600" b="1" i="0" u="none" strike="noStrike" dirty="0">
                <a:solidFill>
                  <a:srgbClr val="E18800"/>
                </a:solidFill>
                <a:effectLst/>
                <a:latin typeface="Arial" panose="020B0604020202020204" pitchFamily="34" charset="0"/>
              </a:rPr>
              <a:t>40</a:t>
            </a:r>
            <a:r>
              <a:rPr lang="en-US" sz="1600" b="1" i="0" u="none" strike="noStrike" dirty="0">
                <a:solidFill>
                  <a:srgbClr val="002060"/>
                </a:solidFill>
                <a:effectLst/>
                <a:latin typeface="Arial" panose="020B0604020202020204" pitchFamily="34" charset="0"/>
              </a:rPr>
              <a:t>) DEFAULT NULL,</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chemeClr val="accent2">
                    <a:lumMod val="75000"/>
                  </a:schemeClr>
                </a:solidFill>
                <a:effectLst/>
                <a:latin typeface="Arial" panose="020B0604020202020204" pitchFamily="34" charset="0"/>
              </a:rPr>
              <a:t>`country_id` </a:t>
            </a:r>
            <a:r>
              <a:rPr lang="en-US" sz="1600" b="1" i="0" u="none" strike="noStrike" dirty="0">
                <a:solidFill>
                  <a:srgbClr val="002060"/>
                </a:solidFill>
                <a:effectLst/>
                <a:latin typeface="Arial" panose="020B0604020202020204" pitchFamily="34" charset="0"/>
              </a:rPr>
              <a:t>int NOT NULL,</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PRIMARY KEY (</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err="1">
                <a:solidFill>
                  <a:schemeClr val="accent2">
                    <a:lumMod val="75000"/>
                  </a:schemeClr>
                </a:solidFill>
                <a:effectLst/>
                <a:latin typeface="Arial" panose="020B0604020202020204" pitchFamily="34" charset="0"/>
              </a:rPr>
              <a:t>location_id</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UNIQUE KEY</a:t>
            </a:r>
            <a:r>
              <a:rPr lang="en-US" sz="1600" b="1" i="0" u="none" strike="noStrike" dirty="0">
                <a:solidFill>
                  <a:schemeClr val="accent2">
                    <a:lumMod val="75000"/>
                  </a:schemeClr>
                </a:solidFill>
                <a:effectLst/>
                <a:latin typeface="Arial" panose="020B0604020202020204" pitchFamily="34" charset="0"/>
              </a:rPr>
              <a:t> `</a:t>
            </a:r>
            <a:r>
              <a:rPr lang="en-US" sz="1600" b="1" i="0" u="none" strike="noStrike" dirty="0" err="1">
                <a:solidFill>
                  <a:schemeClr val="accent2">
                    <a:lumMod val="75000"/>
                  </a:schemeClr>
                </a:solidFill>
                <a:effectLst/>
                <a:latin typeface="Arial" panose="020B0604020202020204" pitchFamily="34" charset="0"/>
              </a:rPr>
              <a:t>location_code</a:t>
            </a:r>
            <a:r>
              <a:rPr lang="en-US" sz="1600" b="1" i="0" u="none" strike="noStrike" dirty="0">
                <a:solidFill>
                  <a:schemeClr val="accent2">
                    <a:lumMod val="75000"/>
                  </a:schemeClr>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err="1">
                <a:solidFill>
                  <a:schemeClr val="accent2">
                    <a:lumMod val="75000"/>
                  </a:schemeClr>
                </a:solidFill>
                <a:effectLst/>
                <a:latin typeface="Arial" panose="020B0604020202020204" pitchFamily="34" charset="0"/>
              </a:rPr>
              <a:t>location_code</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KEY</a:t>
            </a:r>
            <a:r>
              <a:rPr lang="en-US" sz="1600" b="1" i="0" u="none" strike="noStrike" dirty="0">
                <a:solidFill>
                  <a:srgbClr val="B7B7B7"/>
                </a:solidFill>
                <a:effectLst/>
                <a:latin typeface="Arial" panose="020B0604020202020204" pitchFamily="34" charset="0"/>
              </a:rPr>
              <a:t> </a:t>
            </a:r>
            <a:r>
              <a:rPr lang="en-US" sz="1600" b="1" i="0" u="none" strike="noStrike" dirty="0">
                <a:solidFill>
                  <a:schemeClr val="accent2">
                    <a:lumMod val="75000"/>
                  </a:schemeClr>
                </a:solidFill>
                <a:effectLst/>
                <a:latin typeface="Arial" panose="020B0604020202020204" pitchFamily="34" charset="0"/>
              </a:rPr>
              <a:t>`country_id`</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a:t>
            </a:r>
            <a:r>
              <a:rPr lang="en-US" sz="1600" b="1" i="0" u="none" strike="noStrike" dirty="0">
                <a:solidFill>
                  <a:schemeClr val="accent2">
                    <a:lumMod val="75000"/>
                  </a:schemeClr>
                </a:solidFill>
                <a:effectLst/>
                <a:latin typeface="Arial" panose="020B0604020202020204" pitchFamily="34" charset="0"/>
              </a:rPr>
              <a:t>`country_id`</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CONSTRAINT</a:t>
            </a:r>
            <a:r>
              <a:rPr lang="en-US" sz="1600" b="1" i="0" u="none" strike="noStrike" dirty="0">
                <a:solidFill>
                  <a:srgbClr val="B7B7B7"/>
                </a:solidFill>
                <a:effectLst/>
                <a:latin typeface="Arial" panose="020B0604020202020204" pitchFamily="34" charset="0"/>
              </a:rPr>
              <a:t> </a:t>
            </a:r>
            <a:r>
              <a:rPr lang="en-US" sz="1600" b="1" i="0" u="none" strike="noStrike" dirty="0">
                <a:solidFill>
                  <a:schemeClr val="accent2">
                    <a:lumMod val="75000"/>
                  </a:schemeClr>
                </a:solidFill>
                <a:effectLst/>
                <a:latin typeface="Arial" panose="020B0604020202020204" pitchFamily="34" charset="0"/>
              </a:rPr>
              <a:t>`locations_ibfk_1`</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FOREIGN KEY</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a:t>
            </a:r>
            <a:r>
              <a:rPr lang="en-US" sz="1600" b="1" i="0" u="none" strike="noStrike" dirty="0">
                <a:solidFill>
                  <a:schemeClr val="accent2">
                    <a:lumMod val="75000"/>
                  </a:schemeClr>
                </a:solidFill>
                <a:effectLst/>
                <a:latin typeface="Arial" panose="020B0604020202020204" pitchFamily="34" charset="0"/>
              </a:rPr>
              <a:t>`country_id`</a:t>
            </a:r>
            <a:r>
              <a:rPr lang="en-US" sz="1600" b="1" i="0" u="none" strike="noStrike" dirty="0">
                <a:solidFill>
                  <a:srgbClr val="002060"/>
                </a:solidFill>
                <a:effectLst/>
                <a:latin typeface="Arial" panose="020B0604020202020204" pitchFamily="34" charset="0"/>
              </a:rPr>
              <a:t>) REFERENCES</a:t>
            </a:r>
            <a:r>
              <a:rPr lang="en-US" sz="1600" b="1" i="0" u="none" strike="noStrike" dirty="0">
                <a:solidFill>
                  <a:srgbClr val="B7B7B7"/>
                </a:solidFill>
                <a:effectLst/>
                <a:latin typeface="Arial" panose="020B0604020202020204" pitchFamily="34" charset="0"/>
              </a:rPr>
              <a:t> </a:t>
            </a:r>
            <a:r>
              <a:rPr lang="en-US" sz="1600" b="1" i="0" u="none" strike="noStrike" dirty="0">
                <a:solidFill>
                  <a:schemeClr val="accent2">
                    <a:lumMod val="75000"/>
                  </a:schemeClr>
                </a:solidFill>
                <a:effectLst/>
                <a:latin typeface="Arial" panose="020B0604020202020204" pitchFamily="34" charset="0"/>
              </a:rPr>
              <a:t>`countries`</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a:t>
            </a:r>
            <a:r>
              <a:rPr lang="en-US" sz="1600" b="1" i="0" u="none" strike="noStrike" dirty="0">
                <a:solidFill>
                  <a:schemeClr val="accent2">
                    <a:lumMod val="75000"/>
                  </a:schemeClr>
                </a:solidFill>
                <a:effectLst/>
                <a:latin typeface="Arial" panose="020B0604020202020204" pitchFamily="34" charset="0"/>
              </a:rPr>
              <a:t>`country_id`</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br>
              <a:rPr lang="en-US" dirty="0"/>
            </a:br>
            <a:endParaRPr lang="en-MX" dirty="0"/>
          </a:p>
        </p:txBody>
      </p:sp>
      <p:sp>
        <p:nvSpPr>
          <p:cNvPr id="19" name="Slide Number Placeholder 18">
            <a:extLst>
              <a:ext uri="{FF2B5EF4-FFF2-40B4-BE49-F238E27FC236}">
                <a16:creationId xmlns:a16="http://schemas.microsoft.com/office/drawing/2014/main" id="{15D65628-DB36-7D5B-A1AB-D8CC56F18950}"/>
              </a:ext>
            </a:extLst>
          </p:cNvPr>
          <p:cNvSpPr>
            <a:spLocks noGrp="1"/>
          </p:cNvSpPr>
          <p:nvPr>
            <p:ph type="sldNum" sz="quarter" idx="12"/>
          </p:nvPr>
        </p:nvSpPr>
        <p:spPr>
          <a:xfrm>
            <a:off x="11772898" y="6383738"/>
            <a:ext cx="365760" cy="365760"/>
          </a:xfrm>
        </p:spPr>
        <p:txBody>
          <a:bodyPr/>
          <a:lstStyle/>
          <a:p>
            <a:fld id="{6586042B-6341-4E38-A80C-926D3BB8AAC9}" type="slidenum">
              <a:rPr lang="en-US" smtClean="0"/>
              <a:t>7</a:t>
            </a:fld>
            <a:endParaRPr lang="en-US" dirty="0"/>
          </a:p>
        </p:txBody>
      </p:sp>
    </p:spTree>
    <p:extLst>
      <p:ext uri="{BB962C8B-B14F-4D97-AF65-F5344CB8AC3E}">
        <p14:creationId xmlns:p14="http://schemas.microsoft.com/office/powerpoint/2010/main" val="3303038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B5203D-7E21-F3D8-79EB-68B9F6F52AAF}"/>
              </a:ext>
            </a:extLst>
          </p:cNvPr>
          <p:cNvSpPr txBox="1"/>
          <p:nvPr/>
        </p:nvSpPr>
        <p:spPr>
          <a:xfrm>
            <a:off x="0" y="872421"/>
            <a:ext cx="6098240" cy="6709529"/>
          </a:xfrm>
          <a:prstGeom prst="rect">
            <a:avLst/>
          </a:prstGeom>
          <a:noFill/>
        </p:spPr>
        <p:txBody>
          <a:bodyPr wrap="square">
            <a:spAutoFit/>
          </a:bodyPr>
          <a:lstStyle/>
          <a:p>
            <a:pPr rtl="0">
              <a:spcBef>
                <a:spcPts val="0"/>
              </a:spcBef>
              <a:spcAft>
                <a:spcPts val="0"/>
              </a:spcAft>
            </a:pPr>
            <a:r>
              <a:rPr lang="en-US" sz="1600" b="1" i="0" u="none" strike="noStrike" dirty="0">
                <a:solidFill>
                  <a:srgbClr val="002060"/>
                </a:solidFill>
                <a:effectLst/>
                <a:latin typeface="Arial" panose="020B0604020202020204" pitchFamily="34" charset="0"/>
              </a:rPr>
              <a:t>CREATE TABLE </a:t>
            </a:r>
            <a:r>
              <a:rPr lang="en-US" sz="1600" b="1" i="0" u="none" strike="noStrike" dirty="0">
                <a:solidFill>
                  <a:schemeClr val="bg1"/>
                </a:solidFill>
                <a:effectLst/>
                <a:latin typeface="Arial" panose="020B0604020202020204" pitchFamily="34" charset="0"/>
              </a:rPr>
              <a:t>`employees` </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bg1"/>
                </a:solidFill>
                <a:effectLst/>
                <a:latin typeface="Arial" panose="020B0604020202020204" pitchFamily="34" charset="0"/>
              </a:rPr>
              <a:t> `</a:t>
            </a:r>
            <a:r>
              <a:rPr lang="en-US" sz="1600" b="1" i="0" u="none" strike="noStrike" dirty="0" err="1">
                <a:solidFill>
                  <a:schemeClr val="bg1"/>
                </a:solidFill>
                <a:effectLst/>
                <a:latin typeface="Arial" panose="020B0604020202020204" pitchFamily="34" charset="0"/>
              </a:rPr>
              <a:t>employee_id</a:t>
            </a:r>
            <a:r>
              <a:rPr lang="en-US" sz="1600" b="1" i="0" u="none" strike="noStrike" dirty="0">
                <a:solidFill>
                  <a:schemeClr val="bg1"/>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int NOT NULL AUTO_INCREMENT,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employee_code</a:t>
            </a:r>
            <a:r>
              <a:rPr lang="en-US" sz="1600" b="1" i="0" u="none" strike="noStrike" dirty="0">
                <a:solidFill>
                  <a:schemeClr val="bg1"/>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int DEFAULT NULL,</a:t>
            </a:r>
            <a:endParaRPr lang="en-US" sz="1600" b="0" dirty="0">
              <a:solidFill>
                <a:srgbClr val="002060"/>
              </a:solidFill>
              <a:effectLst/>
            </a:endParaRPr>
          </a:p>
          <a:p>
            <a:pPr rtl="0">
              <a:spcBef>
                <a:spcPts val="0"/>
              </a:spcBef>
              <a:spcAft>
                <a:spcPts val="0"/>
              </a:spcAft>
            </a:pPr>
            <a:r>
              <a:rPr lang="en-US" sz="1600" b="1" i="0" u="none" strike="noStrike" dirty="0">
                <a:solidFill>
                  <a:schemeClr val="bg1"/>
                </a:solidFill>
                <a:effectLst/>
                <a:latin typeface="Arial" panose="020B0604020202020204" pitchFamily="34" charset="0"/>
              </a:rPr>
              <a:t>  `</a:t>
            </a:r>
            <a:r>
              <a:rPr lang="en-US" sz="1600" b="1" i="0" u="none" strike="noStrike" dirty="0" err="1">
                <a:solidFill>
                  <a:schemeClr val="bg1"/>
                </a:solidFill>
                <a:effectLst/>
                <a:latin typeface="Arial" panose="020B0604020202020204" pitchFamily="34" charset="0"/>
              </a:rPr>
              <a:t>first_name</a:t>
            </a:r>
            <a:r>
              <a:rPr lang="en-US" sz="1600" b="1" i="0" u="none" strike="noStrike" dirty="0">
                <a:solidFill>
                  <a:schemeClr val="bg1"/>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varchar(40) NOT NULL,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last_name</a:t>
            </a:r>
            <a:r>
              <a:rPr lang="en-US" sz="1600" b="1" i="0" u="none" strike="noStrike" dirty="0">
                <a:solidFill>
                  <a:schemeClr val="bg1"/>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varchar(</a:t>
            </a:r>
            <a:r>
              <a:rPr lang="en-US" sz="1600" b="1" i="0" u="none" strike="noStrike" dirty="0">
                <a:solidFill>
                  <a:schemeClr val="accent1"/>
                </a:solidFill>
                <a:effectLst/>
                <a:latin typeface="Arial" panose="020B0604020202020204" pitchFamily="34" charset="0"/>
              </a:rPr>
              <a:t>40</a:t>
            </a:r>
            <a:r>
              <a:rPr lang="en-US" sz="1600" b="1" i="0" u="none" strike="noStrike" dirty="0">
                <a:solidFill>
                  <a:srgbClr val="002060"/>
                </a:solidFill>
                <a:effectLst/>
                <a:latin typeface="Arial" panose="020B0604020202020204" pitchFamily="34" charset="0"/>
              </a:rPr>
              <a:t>) NOT NULL,</a:t>
            </a:r>
            <a:endParaRPr lang="en-US" sz="1600" b="0" dirty="0">
              <a:solidFill>
                <a:srgbClr val="002060"/>
              </a:solidFill>
              <a:effectLst/>
            </a:endParaRPr>
          </a:p>
          <a:p>
            <a:pPr rtl="0">
              <a:spcBef>
                <a:spcPts val="0"/>
              </a:spcBef>
              <a:spcAft>
                <a:spcPts val="0"/>
              </a:spcAft>
            </a:pPr>
            <a:r>
              <a:rPr lang="en-US" sz="1600" b="1" i="0" u="none" strike="noStrike" dirty="0">
                <a:solidFill>
                  <a:schemeClr val="bg1"/>
                </a:solidFill>
                <a:effectLst/>
                <a:latin typeface="Arial" panose="020B0604020202020204" pitchFamily="34" charset="0"/>
              </a:rPr>
              <a:t>  `email` varchar</a:t>
            </a:r>
            <a:r>
              <a:rPr lang="en-US" sz="1600" b="1" i="0" u="none" strike="noStrike" dirty="0">
                <a:solidFill>
                  <a:srgbClr val="002060"/>
                </a:solidFill>
                <a:effectLst/>
                <a:latin typeface="Arial" panose="020B0604020202020204" pitchFamily="34" charset="0"/>
              </a:rPr>
              <a:t>(</a:t>
            </a:r>
            <a:r>
              <a:rPr lang="en-US" sz="1600" b="1" i="0" u="none" strike="noStrike" dirty="0">
                <a:solidFill>
                  <a:schemeClr val="accent1"/>
                </a:solidFill>
                <a:effectLst/>
                <a:latin typeface="Arial" panose="020B0604020202020204" pitchFamily="34" charset="0"/>
              </a:rPr>
              <a:t>40</a:t>
            </a:r>
            <a:r>
              <a:rPr lang="en-US" sz="1600" b="1" i="0" u="none" strike="noStrike" dirty="0">
                <a:solidFill>
                  <a:srgbClr val="002060"/>
                </a:solidFill>
                <a:effectLst/>
                <a:latin typeface="Arial" panose="020B0604020202020204" pitchFamily="34" charset="0"/>
              </a:rPr>
              <a:t>) NOT NULL,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phone_number</a:t>
            </a:r>
            <a:r>
              <a:rPr lang="en-US" sz="1600" b="1" i="0" u="none" strike="noStrike" dirty="0">
                <a:solidFill>
                  <a:schemeClr val="bg1"/>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varchar(</a:t>
            </a:r>
            <a:r>
              <a:rPr lang="en-US" sz="1600" b="1" i="0" u="none" strike="noStrike" dirty="0">
                <a:solidFill>
                  <a:schemeClr val="accent1"/>
                </a:solidFill>
                <a:effectLst/>
                <a:latin typeface="Arial" panose="020B0604020202020204" pitchFamily="34" charset="0"/>
              </a:rPr>
              <a:t>20</a:t>
            </a:r>
            <a:r>
              <a:rPr lang="en-US" sz="1600" b="1" i="0" u="none" strike="noStrike" dirty="0">
                <a:solidFill>
                  <a:srgbClr val="002060"/>
                </a:solidFill>
                <a:effectLst/>
                <a:latin typeface="Arial" panose="020B0604020202020204" pitchFamily="34" charset="0"/>
              </a:rPr>
              <a:t>) DEFAULT NULL,</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bg1"/>
                </a:solidFill>
                <a:effectLst/>
                <a:latin typeface="Arial" panose="020B0604020202020204" pitchFamily="34" charset="0"/>
              </a:rPr>
              <a:t> `salary` double</a:t>
            </a:r>
            <a:r>
              <a:rPr lang="en-US" sz="1600" b="1" i="0" u="none" strike="noStrike" dirty="0">
                <a:solidFill>
                  <a:srgbClr val="002060"/>
                </a:solidFill>
                <a:effectLst/>
                <a:latin typeface="Arial" panose="020B0604020202020204" pitchFamily="34" charset="0"/>
              </a:rPr>
              <a:t>(</a:t>
            </a:r>
            <a:r>
              <a:rPr lang="en-US" sz="1600" b="1" i="0" u="none" strike="noStrike" dirty="0">
                <a:solidFill>
                  <a:schemeClr val="accent1"/>
                </a:solidFill>
                <a:effectLst/>
                <a:latin typeface="Arial" panose="020B0604020202020204" pitchFamily="34" charset="0"/>
              </a:rPr>
              <a:t>7</a:t>
            </a:r>
            <a:r>
              <a:rPr lang="en-US" sz="1600" b="1" i="0" u="none" strike="noStrike" dirty="0">
                <a:solidFill>
                  <a:schemeClr val="bg1"/>
                </a:solidFill>
                <a:effectLst/>
                <a:latin typeface="Arial" panose="020B0604020202020204" pitchFamily="34" charset="0"/>
              </a:rPr>
              <a:t>,</a:t>
            </a:r>
            <a:r>
              <a:rPr lang="en-US" sz="1600" b="1" i="0" u="none" strike="noStrike" dirty="0">
                <a:solidFill>
                  <a:schemeClr val="accent1"/>
                </a:solidFill>
                <a:effectLst/>
                <a:latin typeface="Arial" panose="020B0604020202020204" pitchFamily="34" charset="0"/>
              </a:rPr>
              <a:t>2</a:t>
            </a:r>
            <a:r>
              <a:rPr lang="en-US" sz="1600" b="1" i="0" u="none" strike="noStrike" dirty="0">
                <a:solidFill>
                  <a:srgbClr val="002060"/>
                </a:solidFill>
                <a:effectLst/>
                <a:latin typeface="Arial" panose="020B0604020202020204" pitchFamily="34" charset="0"/>
              </a:rPr>
              <a:t>) NOT NULL,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hire_date</a:t>
            </a:r>
            <a:r>
              <a:rPr lang="en-US" sz="1600" b="1" i="0" u="none" strike="noStrike" dirty="0">
                <a:solidFill>
                  <a:schemeClr val="bg1"/>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date DEFAULT (</a:t>
            </a:r>
            <a:r>
              <a:rPr lang="en-US" sz="1600" b="1" i="0" u="none" strike="noStrike" dirty="0" err="1">
                <a:solidFill>
                  <a:srgbClr val="002060"/>
                </a:solidFill>
                <a:effectLst/>
                <a:latin typeface="Arial" panose="020B0604020202020204" pitchFamily="34" charset="0"/>
              </a:rPr>
              <a:t>curdate</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bg1"/>
                </a:solidFill>
                <a:effectLst/>
                <a:latin typeface="Arial" panose="020B0604020202020204" pitchFamily="34" charset="0"/>
              </a:rPr>
              <a:t> `</a:t>
            </a:r>
            <a:r>
              <a:rPr lang="en-US" sz="1600" b="1" i="0" u="none" strike="noStrike" dirty="0" err="1">
                <a:solidFill>
                  <a:schemeClr val="bg1"/>
                </a:solidFill>
                <a:effectLst/>
                <a:latin typeface="Arial" panose="020B0604020202020204" pitchFamily="34" charset="0"/>
              </a:rPr>
              <a:t>job_id</a:t>
            </a:r>
            <a:r>
              <a:rPr lang="en-US" sz="1600" b="1" i="0" u="none" strike="noStrike" dirty="0">
                <a:solidFill>
                  <a:schemeClr val="bg1"/>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int NOT NULL,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location_id</a:t>
            </a:r>
            <a:r>
              <a:rPr lang="en-US" sz="1600" b="1" i="0" u="none" strike="noStrike" dirty="0">
                <a:solidFill>
                  <a:schemeClr val="bg1"/>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int NOT NULL,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report_to</a:t>
            </a:r>
            <a:r>
              <a:rPr lang="en-US" sz="1600" b="1" i="0" u="none" strike="noStrike" dirty="0">
                <a:solidFill>
                  <a:schemeClr val="bg1"/>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int DEFAULT NULL,</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experience_at_VivaK</a:t>
            </a:r>
            <a:r>
              <a:rPr lang="en-US" sz="1600" b="1" i="0" u="none" strike="noStrike" dirty="0">
                <a:solidFill>
                  <a:schemeClr val="bg1"/>
                </a:solidFill>
                <a:effectLst/>
                <a:latin typeface="Arial" panose="020B0604020202020204" pitchFamily="34" charset="0"/>
              </a:rPr>
              <a:t>` </a:t>
            </a:r>
            <a:r>
              <a:rPr lang="en-US" sz="1600" b="1" i="0" u="none" strike="noStrike" dirty="0" err="1">
                <a:solidFill>
                  <a:srgbClr val="002060"/>
                </a:solidFill>
                <a:effectLst/>
                <a:latin typeface="Arial" panose="020B0604020202020204" pitchFamily="34" charset="0"/>
              </a:rPr>
              <a:t>tinyint</a:t>
            </a:r>
            <a:r>
              <a:rPr lang="en-US" sz="1600" b="1" i="0" u="none" strike="noStrike" dirty="0">
                <a:solidFill>
                  <a:srgbClr val="002060"/>
                </a:solidFill>
                <a:effectLst/>
                <a:latin typeface="Arial" panose="020B0604020202020204" pitchFamily="34" charset="0"/>
              </a:rPr>
              <a:t> DEFAULT NULL,</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bg1"/>
                </a:solidFill>
                <a:effectLst/>
                <a:latin typeface="Arial" panose="020B0604020202020204" pitchFamily="34" charset="0"/>
              </a:rPr>
              <a:t> `</a:t>
            </a:r>
            <a:r>
              <a:rPr lang="en-US" sz="1600" b="1" i="0" u="none" strike="noStrike" dirty="0" err="1">
                <a:solidFill>
                  <a:schemeClr val="bg1"/>
                </a:solidFill>
                <a:effectLst/>
                <a:latin typeface="Arial" panose="020B0604020202020204" pitchFamily="34" charset="0"/>
              </a:rPr>
              <a:t>last_performance_rating</a:t>
            </a:r>
            <a:r>
              <a:rPr lang="en-US" sz="1600" b="1" i="0" u="none" strike="noStrike" dirty="0">
                <a:solidFill>
                  <a:schemeClr val="bg1"/>
                </a:solidFill>
                <a:effectLst/>
                <a:latin typeface="Arial" panose="020B0604020202020204" pitchFamily="34" charset="0"/>
              </a:rPr>
              <a:t>` </a:t>
            </a:r>
            <a:r>
              <a:rPr lang="en-US" sz="1600" b="1" i="0" u="none" strike="noStrike" dirty="0" err="1">
                <a:solidFill>
                  <a:srgbClr val="002060"/>
                </a:solidFill>
                <a:effectLst/>
                <a:latin typeface="Arial" panose="020B0604020202020204" pitchFamily="34" charset="0"/>
              </a:rPr>
              <a:t>tinyint</a:t>
            </a:r>
            <a:r>
              <a:rPr lang="en-US" sz="1600" b="1" i="0" u="none" strike="noStrike" dirty="0">
                <a:solidFill>
                  <a:srgbClr val="002060"/>
                </a:solidFill>
                <a:effectLst/>
                <a:latin typeface="Arial" panose="020B0604020202020204" pitchFamily="34" charset="0"/>
              </a:rPr>
              <a:t> DEFAULT NULL,</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bg1"/>
                </a:solidFill>
                <a:effectLst/>
                <a:latin typeface="Arial" panose="020B0604020202020204" pitchFamily="34" charset="0"/>
              </a:rPr>
              <a:t> `</a:t>
            </a:r>
            <a:r>
              <a:rPr lang="en-US" sz="1600" b="1" i="0" u="none" strike="noStrike" dirty="0" err="1">
                <a:solidFill>
                  <a:schemeClr val="bg1"/>
                </a:solidFill>
                <a:effectLst/>
                <a:latin typeface="Arial" panose="020B0604020202020204" pitchFamily="34" charset="0"/>
              </a:rPr>
              <a:t>salary_after_increment</a:t>
            </a:r>
            <a:r>
              <a:rPr lang="en-US" sz="1600" b="1" i="0" u="none" strike="noStrike" dirty="0">
                <a:solidFill>
                  <a:schemeClr val="bg1"/>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double(</a:t>
            </a:r>
            <a:r>
              <a:rPr lang="en-US" sz="1600" b="1" i="0" u="none" strike="noStrike" dirty="0">
                <a:solidFill>
                  <a:schemeClr val="accent1"/>
                </a:solidFill>
                <a:effectLst/>
                <a:latin typeface="Arial" panose="020B0604020202020204" pitchFamily="34" charset="0"/>
              </a:rPr>
              <a:t>7</a:t>
            </a:r>
            <a:r>
              <a:rPr lang="en-US" sz="1600" b="1" i="0" u="none" strike="noStrike" dirty="0">
                <a:solidFill>
                  <a:schemeClr val="bg1"/>
                </a:solidFill>
                <a:effectLst/>
                <a:latin typeface="Arial" panose="020B0604020202020204" pitchFamily="34" charset="0"/>
              </a:rPr>
              <a:t>,</a:t>
            </a:r>
            <a:r>
              <a:rPr lang="en-US" sz="1600" b="1" i="0" u="none" strike="noStrike" dirty="0">
                <a:solidFill>
                  <a:schemeClr val="accent1"/>
                </a:solidFill>
                <a:effectLst/>
                <a:latin typeface="Arial" panose="020B0604020202020204" pitchFamily="34" charset="0"/>
              </a:rPr>
              <a:t>2</a:t>
            </a:r>
            <a:r>
              <a:rPr lang="en-US" sz="1600" b="1" i="0" u="none" strike="noStrike" dirty="0">
                <a:solidFill>
                  <a:srgbClr val="002060"/>
                </a:solidFill>
                <a:effectLst/>
                <a:latin typeface="Arial" panose="020B0604020202020204" pitchFamily="34" charset="0"/>
              </a:rPr>
              <a:t>) DEFAULT NULL,</a:t>
            </a:r>
            <a:endParaRPr lang="en-US" sz="1600" b="0" dirty="0">
              <a:solidFill>
                <a:srgbClr val="002060"/>
              </a:solidFill>
              <a:effectLst/>
            </a:endParaRPr>
          </a:p>
          <a:p>
            <a:pPr rtl="0">
              <a:spcBef>
                <a:spcPts val="0"/>
              </a:spcBef>
              <a:spcAft>
                <a:spcPts val="0"/>
              </a:spcAft>
            </a:pPr>
            <a:r>
              <a:rPr lang="en-US" sz="1600" b="1" i="0" u="none" strike="noStrike" dirty="0">
                <a:solidFill>
                  <a:schemeClr val="bg1"/>
                </a:solidFill>
                <a:effectLst/>
                <a:latin typeface="Arial" panose="020B0604020202020204" pitchFamily="34" charset="0"/>
              </a:rPr>
              <a:t>  `</a:t>
            </a:r>
            <a:r>
              <a:rPr lang="en-US" sz="1600" b="1" i="0" u="none" strike="noStrike" dirty="0" err="1">
                <a:solidFill>
                  <a:schemeClr val="bg1"/>
                </a:solidFill>
                <a:effectLst/>
                <a:latin typeface="Arial" panose="020B0604020202020204" pitchFamily="34" charset="0"/>
              </a:rPr>
              <a:t>annual_dependent_benefit</a:t>
            </a:r>
            <a:r>
              <a:rPr lang="en-US" sz="1600" b="1" i="0" u="none" strike="noStrike" dirty="0">
                <a:solidFill>
                  <a:schemeClr val="bg1"/>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double(7,2) DEFAULT NULL,</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PRIMARY KEY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employee_id</a:t>
            </a:r>
            <a:r>
              <a:rPr lang="en-US" sz="1600" b="1" i="0" u="none" strike="noStrike" dirty="0">
                <a:solidFill>
                  <a:schemeClr val="bg1"/>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UNIQUE KEY </a:t>
            </a:r>
            <a:r>
              <a:rPr lang="en-US" sz="1600" b="1" i="0" u="none" strike="noStrike" dirty="0">
                <a:solidFill>
                  <a:schemeClr val="bg1"/>
                </a:solidFill>
                <a:effectLst/>
                <a:latin typeface="Arial" panose="020B0604020202020204" pitchFamily="34" charset="0"/>
              </a:rPr>
              <a:t>`email`</a:t>
            </a: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bg1"/>
                </a:solidFill>
                <a:effectLst/>
                <a:latin typeface="Arial" panose="020B0604020202020204" pitchFamily="34" charset="0"/>
              </a:rPr>
              <a:t>`email`</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KEY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job_id</a:t>
            </a:r>
            <a:r>
              <a:rPr lang="en-US" sz="1600" b="1" i="0" u="none" strike="noStrike" dirty="0">
                <a:solidFill>
                  <a:schemeClr val="bg1"/>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job_id</a:t>
            </a:r>
            <a:r>
              <a:rPr lang="en-US" sz="1600" b="1" i="0" u="none" strike="noStrike" dirty="0">
                <a:solidFill>
                  <a:schemeClr val="bg1"/>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KEY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location_id</a:t>
            </a:r>
            <a:r>
              <a:rPr lang="en-US" sz="1600" b="1" i="0" u="none" strike="noStrike" dirty="0">
                <a:solidFill>
                  <a:schemeClr val="bg1"/>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location_id</a:t>
            </a:r>
            <a:r>
              <a:rPr lang="en-US" sz="1600" b="1" i="0" u="none" strike="noStrike" dirty="0">
                <a:solidFill>
                  <a:schemeClr val="bg1"/>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CONSTRAINT </a:t>
            </a:r>
            <a:r>
              <a:rPr lang="en-US" sz="1600" b="1" i="0" u="none" strike="noStrike" dirty="0">
                <a:solidFill>
                  <a:schemeClr val="bg1"/>
                </a:solidFill>
                <a:effectLst/>
                <a:latin typeface="Arial" panose="020B0604020202020204" pitchFamily="34" charset="0"/>
              </a:rPr>
              <a:t>`employees_ibfk_1`</a:t>
            </a:r>
            <a:r>
              <a:rPr lang="en-US" sz="1600" b="1" i="0" u="none" strike="noStrike" dirty="0">
                <a:solidFill>
                  <a:srgbClr val="002060"/>
                </a:solidFill>
                <a:effectLst/>
                <a:latin typeface="Arial" panose="020B0604020202020204" pitchFamily="34" charset="0"/>
              </a:rPr>
              <a:t> FOREIGN KEY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job_id</a:t>
            </a:r>
            <a:r>
              <a:rPr lang="en-US" sz="1600" b="1" i="0" u="none" strike="noStrike" dirty="0">
                <a:solidFill>
                  <a:schemeClr val="bg1"/>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REFERENCES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organization_structure</a:t>
            </a:r>
            <a:r>
              <a:rPr lang="en-US" sz="1600" b="1" i="0" u="none" strike="noStrike" dirty="0">
                <a:solidFill>
                  <a:schemeClr val="bg1"/>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job_id</a:t>
            </a:r>
            <a:r>
              <a:rPr lang="en-US" sz="1600" b="1" i="0" u="none" strike="noStrike" dirty="0">
                <a:solidFill>
                  <a:schemeClr val="bg1"/>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CONSTRAINT </a:t>
            </a:r>
            <a:r>
              <a:rPr lang="en-US" sz="1600" b="1" i="0" u="none" strike="noStrike" dirty="0">
                <a:solidFill>
                  <a:schemeClr val="bg1"/>
                </a:solidFill>
                <a:effectLst/>
                <a:latin typeface="Arial" panose="020B0604020202020204" pitchFamily="34" charset="0"/>
              </a:rPr>
              <a:t>`employees_ibfk_2`</a:t>
            </a:r>
            <a:r>
              <a:rPr lang="en-US" sz="1600" b="1" i="0" u="none" strike="noStrike" dirty="0">
                <a:solidFill>
                  <a:srgbClr val="002060"/>
                </a:solidFill>
                <a:effectLst/>
                <a:latin typeface="Arial" panose="020B0604020202020204" pitchFamily="34" charset="0"/>
              </a:rPr>
              <a:t> FOREIGN KEY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location_id</a:t>
            </a:r>
            <a:r>
              <a:rPr lang="en-US" sz="1600" b="1" i="0" u="none" strike="noStrike" dirty="0">
                <a:solidFill>
                  <a:schemeClr val="bg1"/>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REFERENCES </a:t>
            </a:r>
            <a:r>
              <a:rPr lang="en-US" sz="1600" b="1" i="0" u="none" strike="noStrike" dirty="0">
                <a:solidFill>
                  <a:schemeClr val="bg1"/>
                </a:solidFill>
                <a:effectLst/>
                <a:latin typeface="Arial" panose="020B0604020202020204" pitchFamily="34" charset="0"/>
              </a:rPr>
              <a:t>`locations`</a:t>
            </a: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location_id</a:t>
            </a:r>
            <a:r>
              <a:rPr lang="en-US" sz="1600" b="1" i="0" u="none" strike="noStrike" dirty="0">
                <a:solidFill>
                  <a:schemeClr val="bg1"/>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br>
              <a:rPr lang="en-US" dirty="0"/>
            </a:br>
            <a:endParaRPr lang="en-MX" dirty="0"/>
          </a:p>
        </p:txBody>
      </p:sp>
      <p:sp>
        <p:nvSpPr>
          <p:cNvPr id="7" name="Rectangle 6">
            <a:extLst>
              <a:ext uri="{FF2B5EF4-FFF2-40B4-BE49-F238E27FC236}">
                <a16:creationId xmlns:a16="http://schemas.microsoft.com/office/drawing/2014/main" id="{DB615CEC-7571-B752-EC5E-24CA5EF3C6FC}"/>
              </a:ext>
            </a:extLst>
          </p:cNvPr>
          <p:cNvSpPr/>
          <p:nvPr/>
        </p:nvSpPr>
        <p:spPr>
          <a:xfrm>
            <a:off x="850526" y="116548"/>
            <a:ext cx="3667686" cy="510988"/>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X" dirty="0">
                <a:solidFill>
                  <a:srgbClr val="002060"/>
                </a:solidFill>
              </a:rPr>
              <a:t>Employees Table</a:t>
            </a:r>
          </a:p>
        </p:txBody>
      </p:sp>
      <p:sp>
        <p:nvSpPr>
          <p:cNvPr id="9" name="TextBox 8">
            <a:extLst>
              <a:ext uri="{FF2B5EF4-FFF2-40B4-BE49-F238E27FC236}">
                <a16:creationId xmlns:a16="http://schemas.microsoft.com/office/drawing/2014/main" id="{3B547E22-058D-FD49-CE68-DE667494DCA3}"/>
              </a:ext>
            </a:extLst>
          </p:cNvPr>
          <p:cNvSpPr txBox="1"/>
          <p:nvPr/>
        </p:nvSpPr>
        <p:spPr>
          <a:xfrm>
            <a:off x="6286500" y="2286976"/>
            <a:ext cx="6118410" cy="3631763"/>
          </a:xfrm>
          <a:prstGeom prst="rect">
            <a:avLst/>
          </a:prstGeom>
          <a:noFill/>
        </p:spPr>
        <p:txBody>
          <a:bodyPr wrap="square">
            <a:spAutoFit/>
          </a:bodyPr>
          <a:lstStyle/>
          <a:p>
            <a:pPr rtl="0">
              <a:spcBef>
                <a:spcPts val="0"/>
              </a:spcBef>
              <a:spcAft>
                <a:spcPts val="0"/>
              </a:spcAft>
            </a:pPr>
            <a:r>
              <a:rPr lang="en-US" sz="1600" b="1" i="0" u="none" strike="noStrike" dirty="0">
                <a:solidFill>
                  <a:srgbClr val="002060"/>
                </a:solidFill>
                <a:effectLst/>
                <a:latin typeface="Arial" panose="020B0604020202020204" pitchFamily="34" charset="0"/>
              </a:rPr>
              <a:t>CREATE TABLE </a:t>
            </a:r>
            <a:r>
              <a:rPr lang="en-US" sz="1600" b="1" i="0" u="none" strike="noStrike" dirty="0">
                <a:solidFill>
                  <a:schemeClr val="accent2">
                    <a:lumMod val="75000"/>
                  </a:schemeClr>
                </a:solidFill>
                <a:effectLst/>
                <a:latin typeface="Arial" panose="020B0604020202020204" pitchFamily="34" charset="0"/>
              </a:rPr>
              <a:t>`dependents`</a:t>
            </a:r>
            <a:r>
              <a:rPr lang="en-US" sz="1600" b="1" i="0" u="none" strike="noStrike" dirty="0">
                <a:solidFill>
                  <a:srgbClr val="002060"/>
                </a:solidFill>
                <a:effectLst/>
                <a:latin typeface="Arial" panose="020B0604020202020204" pitchFamily="34" charset="0"/>
              </a:rPr>
              <a:t> (</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err="1">
                <a:solidFill>
                  <a:schemeClr val="accent2">
                    <a:lumMod val="75000"/>
                  </a:schemeClr>
                </a:solidFill>
                <a:effectLst/>
                <a:latin typeface="Arial" panose="020B0604020202020204" pitchFamily="34" charset="0"/>
              </a:rPr>
              <a:t>dependent_id</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int NOT NULL AUTO_INCREMENT,</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err="1">
                <a:solidFill>
                  <a:schemeClr val="accent2">
                    <a:lumMod val="75000"/>
                  </a:schemeClr>
                </a:solidFill>
                <a:effectLst/>
                <a:latin typeface="Arial" panose="020B0604020202020204" pitchFamily="34" charset="0"/>
              </a:rPr>
              <a:t>dependent_code</a:t>
            </a:r>
            <a:r>
              <a:rPr lang="en-US" sz="1600" b="1" i="0" u="none" strike="noStrike" dirty="0">
                <a:solidFill>
                  <a:schemeClr val="accent2">
                    <a:lumMod val="75000"/>
                  </a:schemeClr>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int DEFAULT NULL,</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err="1">
                <a:solidFill>
                  <a:schemeClr val="accent2">
                    <a:lumMod val="75000"/>
                  </a:schemeClr>
                </a:solidFill>
                <a:effectLst/>
                <a:latin typeface="Arial" panose="020B0604020202020204" pitchFamily="34" charset="0"/>
              </a:rPr>
              <a:t>first_name</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varchar(</a:t>
            </a:r>
            <a:r>
              <a:rPr lang="en-US" sz="1600" b="1" i="0" u="none" strike="noStrike" dirty="0">
                <a:solidFill>
                  <a:srgbClr val="E18800"/>
                </a:solidFill>
                <a:effectLst/>
                <a:latin typeface="Arial" panose="020B0604020202020204" pitchFamily="34" charset="0"/>
              </a:rPr>
              <a:t>40</a:t>
            </a:r>
            <a:r>
              <a:rPr lang="en-US" sz="1600" b="1" i="0" u="none" strike="noStrike" dirty="0">
                <a:solidFill>
                  <a:srgbClr val="002060"/>
                </a:solidFill>
                <a:effectLst/>
                <a:latin typeface="Arial" panose="020B0604020202020204" pitchFamily="34" charset="0"/>
              </a:rPr>
              <a:t>) NOT NULL,</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err="1">
                <a:solidFill>
                  <a:schemeClr val="accent2">
                    <a:lumMod val="75000"/>
                  </a:schemeClr>
                </a:solidFill>
                <a:effectLst/>
                <a:latin typeface="Arial" panose="020B0604020202020204" pitchFamily="34" charset="0"/>
              </a:rPr>
              <a:t>last_name</a:t>
            </a:r>
            <a:r>
              <a:rPr lang="en-US" sz="1600" b="1" i="0" u="none" strike="noStrike" dirty="0">
                <a:solidFill>
                  <a:schemeClr val="accent2">
                    <a:lumMod val="75000"/>
                  </a:schemeClr>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varchar(</a:t>
            </a:r>
            <a:r>
              <a:rPr lang="en-US" sz="1600" b="1" i="0" u="none" strike="noStrike" dirty="0">
                <a:solidFill>
                  <a:srgbClr val="E18800"/>
                </a:solidFill>
                <a:effectLst/>
                <a:latin typeface="Arial" panose="020B0604020202020204" pitchFamily="34" charset="0"/>
              </a:rPr>
              <a:t>40</a:t>
            </a:r>
            <a:r>
              <a:rPr lang="en-US" sz="1600" b="1" i="0" u="none" strike="noStrike" dirty="0">
                <a:solidFill>
                  <a:srgbClr val="002060"/>
                </a:solidFill>
                <a:effectLst/>
                <a:latin typeface="Arial" panose="020B0604020202020204" pitchFamily="34" charset="0"/>
              </a:rPr>
              <a:t>) NOT NULL,</a:t>
            </a:r>
            <a:endParaRPr lang="en-US" sz="1600" b="0" dirty="0">
              <a:solidFill>
                <a:srgbClr val="002060"/>
              </a:solidFill>
              <a:effectLst/>
            </a:endParaRPr>
          </a:p>
          <a:p>
            <a:pPr rtl="0">
              <a:spcBef>
                <a:spcPts val="0"/>
              </a:spcBef>
              <a:spcAft>
                <a:spcPts val="0"/>
              </a:spcAft>
            </a:pPr>
            <a:r>
              <a:rPr lang="en-US" sz="1600" b="1" i="0" u="none" strike="noStrike" dirty="0">
                <a:solidFill>
                  <a:srgbClr val="B7B7B7"/>
                </a:solidFill>
                <a:effectLst/>
                <a:latin typeface="Arial" panose="020B0604020202020204" pitchFamily="34" charset="0"/>
              </a:rPr>
              <a:t>  </a:t>
            </a:r>
            <a:r>
              <a:rPr lang="en-US" sz="1600" b="1" i="0" u="none" strike="noStrike" dirty="0">
                <a:solidFill>
                  <a:schemeClr val="accent2">
                    <a:lumMod val="75000"/>
                  </a:schemeClr>
                </a:solidFill>
                <a:effectLst/>
                <a:latin typeface="Arial" panose="020B0604020202020204" pitchFamily="34" charset="0"/>
              </a:rPr>
              <a:t>`relationship`</a:t>
            </a:r>
            <a:r>
              <a:rPr lang="en-US" sz="1600" b="1" i="0" u="none" strike="noStrike" dirty="0">
                <a:solidFill>
                  <a:srgbClr val="B7B7B7"/>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set(</a:t>
            </a:r>
            <a:r>
              <a:rPr lang="en-US" sz="1600" b="1" i="0" u="none" strike="noStrike" dirty="0">
                <a:solidFill>
                  <a:srgbClr val="E18800"/>
                </a:solidFill>
                <a:effectLst/>
                <a:latin typeface="Arial" panose="020B0604020202020204" pitchFamily="34" charset="0"/>
              </a:rPr>
              <a:t>'</a:t>
            </a:r>
            <a:r>
              <a:rPr lang="en-US" sz="1600" b="1" i="0" u="none" strike="noStrike" dirty="0" err="1">
                <a:solidFill>
                  <a:srgbClr val="E18800"/>
                </a:solidFill>
                <a:effectLst/>
                <a:latin typeface="Arial" panose="020B0604020202020204" pitchFamily="34" charset="0"/>
              </a:rPr>
              <a:t>Child'</a:t>
            </a:r>
            <a:r>
              <a:rPr lang="en-US" sz="1600" b="1" i="0" u="none" strike="noStrike" dirty="0" err="1">
                <a:solidFill>
                  <a:schemeClr val="accent2">
                    <a:lumMod val="75000"/>
                  </a:schemeClr>
                </a:solidFill>
                <a:effectLst/>
                <a:latin typeface="Arial" panose="020B0604020202020204" pitchFamily="34" charset="0"/>
              </a:rPr>
              <a:t>,</a:t>
            </a:r>
            <a:r>
              <a:rPr lang="en-US" sz="1600" b="1" i="0" u="none" strike="noStrike" dirty="0" err="1">
                <a:solidFill>
                  <a:srgbClr val="E18800"/>
                </a:solidFill>
                <a:effectLst/>
                <a:latin typeface="Arial" panose="020B0604020202020204" pitchFamily="34" charset="0"/>
              </a:rPr>
              <a:t>'Spouse</a:t>
            </a:r>
            <a:r>
              <a:rPr lang="en-US" sz="1600" b="1" i="0" u="none" strike="noStrike" dirty="0">
                <a:solidFill>
                  <a:srgbClr val="E18800"/>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NOT NULL,</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err="1">
                <a:solidFill>
                  <a:schemeClr val="accent2">
                    <a:lumMod val="75000"/>
                  </a:schemeClr>
                </a:solidFill>
                <a:effectLst/>
                <a:latin typeface="Arial" panose="020B0604020202020204" pitchFamily="34" charset="0"/>
              </a:rPr>
              <a:t>employee_id</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int NOT NULL,</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PRIMARY KEY (</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err="1">
                <a:solidFill>
                  <a:schemeClr val="accent2">
                    <a:lumMod val="75000"/>
                  </a:schemeClr>
                </a:solidFill>
                <a:effectLst/>
                <a:latin typeface="Arial" panose="020B0604020202020204" pitchFamily="34" charset="0"/>
              </a:rPr>
              <a:t>dependent_id</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KEY </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err="1">
                <a:solidFill>
                  <a:schemeClr val="accent2">
                    <a:lumMod val="75000"/>
                  </a:schemeClr>
                </a:solidFill>
                <a:effectLst/>
                <a:latin typeface="Arial" panose="020B0604020202020204" pitchFamily="34" charset="0"/>
              </a:rPr>
              <a:t>employee_id</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err="1">
                <a:solidFill>
                  <a:schemeClr val="accent2">
                    <a:lumMod val="75000"/>
                  </a:schemeClr>
                </a:solidFill>
                <a:effectLst/>
                <a:latin typeface="Arial" panose="020B0604020202020204" pitchFamily="34" charset="0"/>
              </a:rPr>
              <a:t>employee_id</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CONSTRAINT </a:t>
            </a:r>
            <a:r>
              <a:rPr lang="en-US" sz="1600" b="1" i="0" u="none" strike="noStrike" dirty="0">
                <a:solidFill>
                  <a:schemeClr val="accent2">
                    <a:lumMod val="75000"/>
                  </a:schemeClr>
                </a:solidFill>
                <a:effectLst/>
                <a:latin typeface="Arial" panose="020B0604020202020204" pitchFamily="34" charset="0"/>
              </a:rPr>
              <a:t>`dependents_ibfk_1`</a:t>
            </a:r>
            <a:r>
              <a:rPr lang="en-US" sz="1600" b="1" i="0" u="none" strike="noStrike" dirty="0">
                <a:solidFill>
                  <a:srgbClr val="002060"/>
                </a:solidFill>
                <a:effectLst/>
                <a:latin typeface="Arial" panose="020B0604020202020204" pitchFamily="34" charset="0"/>
              </a:rPr>
              <a:t> FOREIGN KEY (</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err="1">
                <a:solidFill>
                  <a:schemeClr val="accent2">
                    <a:lumMod val="75000"/>
                  </a:schemeClr>
                </a:solidFill>
                <a:effectLst/>
                <a:latin typeface="Arial" panose="020B0604020202020204" pitchFamily="34" charset="0"/>
              </a:rPr>
              <a:t>employee_id</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REFERENCES </a:t>
            </a:r>
            <a:r>
              <a:rPr lang="en-US" sz="1600" b="1" i="0" u="none" strike="noStrike" dirty="0">
                <a:solidFill>
                  <a:schemeClr val="accent2">
                    <a:lumMod val="75000"/>
                  </a:schemeClr>
                </a:solidFill>
                <a:effectLst/>
                <a:latin typeface="Arial" panose="020B0604020202020204" pitchFamily="34" charset="0"/>
              </a:rPr>
              <a:t>`employees`</a:t>
            </a: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err="1">
                <a:solidFill>
                  <a:schemeClr val="accent2">
                    <a:lumMod val="75000"/>
                  </a:schemeClr>
                </a:solidFill>
                <a:effectLst/>
                <a:latin typeface="Arial" panose="020B0604020202020204" pitchFamily="34" charset="0"/>
              </a:rPr>
              <a:t>employee_id</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br>
              <a:rPr lang="en-US" dirty="0"/>
            </a:br>
            <a:endParaRPr lang="en-MX" dirty="0"/>
          </a:p>
        </p:txBody>
      </p:sp>
      <p:sp>
        <p:nvSpPr>
          <p:cNvPr id="11" name="Rectangle 10">
            <a:extLst>
              <a:ext uri="{FF2B5EF4-FFF2-40B4-BE49-F238E27FC236}">
                <a16:creationId xmlns:a16="http://schemas.microsoft.com/office/drawing/2014/main" id="{E2C3EE03-C004-9768-4F70-CC63A58390C9}"/>
              </a:ext>
            </a:extLst>
          </p:cNvPr>
          <p:cNvSpPr/>
          <p:nvPr/>
        </p:nvSpPr>
        <p:spPr>
          <a:xfrm>
            <a:off x="7461997" y="169805"/>
            <a:ext cx="3667686" cy="510988"/>
          </a:xfrm>
          <a:prstGeom prst="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X" dirty="0">
                <a:solidFill>
                  <a:schemeClr val="bg1"/>
                </a:solidFill>
              </a:rPr>
              <a:t>Dependents Table</a:t>
            </a:r>
          </a:p>
        </p:txBody>
      </p:sp>
      <p:sp>
        <p:nvSpPr>
          <p:cNvPr id="15" name="Slide Number Placeholder 14">
            <a:extLst>
              <a:ext uri="{FF2B5EF4-FFF2-40B4-BE49-F238E27FC236}">
                <a16:creationId xmlns:a16="http://schemas.microsoft.com/office/drawing/2014/main" id="{80F8B95A-66B8-6446-D381-F7DB567F66F4}"/>
              </a:ext>
            </a:extLst>
          </p:cNvPr>
          <p:cNvSpPr>
            <a:spLocks noGrp="1"/>
          </p:cNvSpPr>
          <p:nvPr>
            <p:ph type="sldNum" sz="quarter" idx="12"/>
          </p:nvPr>
        </p:nvSpPr>
        <p:spPr>
          <a:xfrm>
            <a:off x="11707612" y="6412230"/>
            <a:ext cx="365760" cy="365760"/>
          </a:xfrm>
        </p:spPr>
        <p:txBody>
          <a:bodyPr/>
          <a:lstStyle/>
          <a:p>
            <a:fld id="{6586042B-6341-4E38-A80C-926D3BB8AAC9}" type="slidenum">
              <a:rPr lang="en-US" smtClean="0"/>
              <a:t>8</a:t>
            </a:fld>
            <a:endParaRPr lang="en-US"/>
          </a:p>
        </p:txBody>
      </p:sp>
    </p:spTree>
    <p:extLst>
      <p:ext uri="{BB962C8B-B14F-4D97-AF65-F5344CB8AC3E}">
        <p14:creationId xmlns:p14="http://schemas.microsoft.com/office/powerpoint/2010/main" val="3427532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B5203D-7E21-F3D8-79EB-68B9F6F52AAF}"/>
              </a:ext>
            </a:extLst>
          </p:cNvPr>
          <p:cNvSpPr txBox="1"/>
          <p:nvPr/>
        </p:nvSpPr>
        <p:spPr>
          <a:xfrm>
            <a:off x="0" y="872421"/>
            <a:ext cx="6098240" cy="646331"/>
          </a:xfrm>
          <a:prstGeom prst="rect">
            <a:avLst/>
          </a:prstGeom>
          <a:noFill/>
        </p:spPr>
        <p:txBody>
          <a:bodyPr wrap="square">
            <a:spAutoFit/>
          </a:bodyPr>
          <a:lstStyle/>
          <a:p>
            <a:br>
              <a:rPr lang="en-US" dirty="0"/>
            </a:br>
            <a:endParaRPr lang="en-MX" dirty="0"/>
          </a:p>
        </p:txBody>
      </p:sp>
      <p:sp>
        <p:nvSpPr>
          <p:cNvPr id="7" name="Rectangle 6">
            <a:extLst>
              <a:ext uri="{FF2B5EF4-FFF2-40B4-BE49-F238E27FC236}">
                <a16:creationId xmlns:a16="http://schemas.microsoft.com/office/drawing/2014/main" id="{DB615CEC-7571-B752-EC5E-24CA5EF3C6FC}"/>
              </a:ext>
            </a:extLst>
          </p:cNvPr>
          <p:cNvSpPr/>
          <p:nvPr/>
        </p:nvSpPr>
        <p:spPr>
          <a:xfrm>
            <a:off x="850526" y="116548"/>
            <a:ext cx="3667686" cy="510988"/>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X" dirty="0">
                <a:solidFill>
                  <a:srgbClr val="002060"/>
                </a:solidFill>
              </a:rPr>
              <a:t>Organization structure Table</a:t>
            </a:r>
          </a:p>
        </p:txBody>
      </p:sp>
      <p:sp>
        <p:nvSpPr>
          <p:cNvPr id="11" name="Rectangle 10">
            <a:extLst>
              <a:ext uri="{FF2B5EF4-FFF2-40B4-BE49-F238E27FC236}">
                <a16:creationId xmlns:a16="http://schemas.microsoft.com/office/drawing/2014/main" id="{E2C3EE03-C004-9768-4F70-CC63A58390C9}"/>
              </a:ext>
            </a:extLst>
          </p:cNvPr>
          <p:cNvSpPr/>
          <p:nvPr/>
        </p:nvSpPr>
        <p:spPr>
          <a:xfrm>
            <a:off x="7461997" y="169805"/>
            <a:ext cx="3667686" cy="510988"/>
          </a:xfrm>
          <a:prstGeom prst="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X" dirty="0">
                <a:solidFill>
                  <a:schemeClr val="bg1"/>
                </a:solidFill>
              </a:rPr>
              <a:t>Departments Table</a:t>
            </a:r>
          </a:p>
        </p:txBody>
      </p:sp>
      <p:sp>
        <p:nvSpPr>
          <p:cNvPr id="3" name="TextBox 2">
            <a:extLst>
              <a:ext uri="{FF2B5EF4-FFF2-40B4-BE49-F238E27FC236}">
                <a16:creationId xmlns:a16="http://schemas.microsoft.com/office/drawing/2014/main" id="{C52A232A-9FFB-93AC-D03B-4189BE289DBB}"/>
              </a:ext>
            </a:extLst>
          </p:cNvPr>
          <p:cNvSpPr txBox="1"/>
          <p:nvPr/>
        </p:nvSpPr>
        <p:spPr>
          <a:xfrm>
            <a:off x="292474" y="1518752"/>
            <a:ext cx="5691467" cy="4370427"/>
          </a:xfrm>
          <a:prstGeom prst="rect">
            <a:avLst/>
          </a:prstGeom>
          <a:noFill/>
        </p:spPr>
        <p:txBody>
          <a:bodyPr wrap="square">
            <a:spAutoFit/>
          </a:bodyPr>
          <a:lstStyle/>
          <a:p>
            <a:pPr rtl="0">
              <a:spcBef>
                <a:spcPts val="0"/>
              </a:spcBef>
              <a:spcAft>
                <a:spcPts val="0"/>
              </a:spcAft>
            </a:pPr>
            <a:r>
              <a:rPr lang="en-US" sz="1600" b="1" i="0" u="none" strike="noStrike" dirty="0">
                <a:solidFill>
                  <a:srgbClr val="002060"/>
                </a:solidFill>
                <a:effectLst/>
                <a:latin typeface="Arial" panose="020B0604020202020204" pitchFamily="34" charset="0"/>
              </a:rPr>
              <a:t>CREATE TABLE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organization_structure</a:t>
            </a:r>
            <a:r>
              <a:rPr lang="en-US" sz="1600" b="1" i="0" u="none" strike="noStrike" dirty="0">
                <a:solidFill>
                  <a:schemeClr val="bg1"/>
                </a:solidFill>
                <a:effectLst/>
                <a:latin typeface="Arial" panose="020B0604020202020204" pitchFamily="34" charset="0"/>
              </a:rPr>
              <a:t>` </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job_id</a:t>
            </a:r>
            <a:r>
              <a:rPr lang="en-US" sz="1600" b="1" i="0" u="none" strike="noStrike" dirty="0">
                <a:solidFill>
                  <a:schemeClr val="bg1"/>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int NOT NULL AUTO_INCREMENT,</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job_title</a:t>
            </a:r>
            <a:r>
              <a:rPr lang="en-US" sz="1600" b="1" i="0" u="none" strike="noStrike" dirty="0">
                <a:solidFill>
                  <a:schemeClr val="bg1"/>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varchar(</a:t>
            </a:r>
            <a:r>
              <a:rPr lang="en-US" sz="1600" b="1" i="0" u="none" strike="noStrike" dirty="0">
                <a:solidFill>
                  <a:schemeClr val="accent1"/>
                </a:solidFill>
                <a:effectLst/>
                <a:latin typeface="Arial" panose="020B0604020202020204" pitchFamily="34" charset="0"/>
              </a:rPr>
              <a:t>40</a:t>
            </a:r>
            <a:r>
              <a:rPr lang="en-US" sz="1600" b="1" i="0" u="none" strike="noStrike" dirty="0">
                <a:solidFill>
                  <a:srgbClr val="002060"/>
                </a:solidFill>
                <a:effectLst/>
                <a:latin typeface="Arial" panose="020B0604020202020204" pitchFamily="34" charset="0"/>
              </a:rPr>
              <a:t>) NOT NULL,</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min_salary</a:t>
            </a:r>
            <a:r>
              <a:rPr lang="en-US" sz="1600" b="1" i="0" u="none" strike="noStrike" dirty="0">
                <a:solidFill>
                  <a:schemeClr val="bg1"/>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double(</a:t>
            </a:r>
            <a:r>
              <a:rPr lang="en-US" sz="1600" b="1" i="0" u="none" strike="noStrike" dirty="0">
                <a:solidFill>
                  <a:schemeClr val="accent1"/>
                </a:solidFill>
                <a:effectLst/>
                <a:latin typeface="Arial" panose="020B0604020202020204" pitchFamily="34" charset="0"/>
              </a:rPr>
              <a:t>7</a:t>
            </a:r>
            <a:r>
              <a:rPr lang="en-US" sz="1600" b="1" i="0" u="none" strike="noStrike" dirty="0">
                <a:solidFill>
                  <a:schemeClr val="bg1"/>
                </a:solidFill>
                <a:effectLst/>
                <a:latin typeface="Arial" panose="020B0604020202020204" pitchFamily="34" charset="0"/>
              </a:rPr>
              <a:t>,</a:t>
            </a:r>
            <a:r>
              <a:rPr lang="en-US" sz="1600" b="1" i="0" u="none" strike="noStrike" dirty="0">
                <a:solidFill>
                  <a:schemeClr val="accent1"/>
                </a:solidFill>
                <a:effectLst/>
                <a:latin typeface="Arial" panose="020B0604020202020204" pitchFamily="34" charset="0"/>
              </a:rPr>
              <a:t>2</a:t>
            </a:r>
            <a:r>
              <a:rPr lang="en-US" sz="1600" b="1" i="0" u="none" strike="noStrike" dirty="0">
                <a:solidFill>
                  <a:srgbClr val="002060"/>
                </a:solidFill>
                <a:effectLst/>
                <a:latin typeface="Arial" panose="020B0604020202020204" pitchFamily="34" charset="0"/>
              </a:rPr>
              <a:t>) NOT NULL,</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max_salary</a:t>
            </a:r>
            <a:r>
              <a:rPr lang="en-US" sz="1600" b="1" i="0" u="none" strike="noStrike" dirty="0">
                <a:solidFill>
                  <a:schemeClr val="bg1"/>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double(</a:t>
            </a:r>
            <a:r>
              <a:rPr lang="en-US" sz="1600" b="1" i="0" u="none" strike="noStrike" dirty="0">
                <a:solidFill>
                  <a:schemeClr val="accent1"/>
                </a:solidFill>
                <a:effectLst/>
                <a:latin typeface="Arial" panose="020B0604020202020204" pitchFamily="34" charset="0"/>
              </a:rPr>
              <a:t>7</a:t>
            </a:r>
            <a:r>
              <a:rPr lang="en-US" sz="1600" b="1" i="0" u="none" strike="noStrike" dirty="0">
                <a:solidFill>
                  <a:schemeClr val="bg1"/>
                </a:solidFill>
                <a:effectLst/>
                <a:latin typeface="Arial" panose="020B0604020202020204" pitchFamily="34" charset="0"/>
              </a:rPr>
              <a:t>,</a:t>
            </a:r>
            <a:r>
              <a:rPr lang="en-US" sz="1600" b="1" i="0" u="none" strike="noStrike" dirty="0">
                <a:solidFill>
                  <a:schemeClr val="accent1"/>
                </a:solidFill>
                <a:effectLst/>
                <a:latin typeface="Arial" panose="020B0604020202020204" pitchFamily="34" charset="0"/>
              </a:rPr>
              <a:t>2</a:t>
            </a:r>
            <a:r>
              <a:rPr lang="en-US" sz="1600" b="1" i="0" u="none" strike="noStrike" dirty="0">
                <a:solidFill>
                  <a:srgbClr val="002060"/>
                </a:solidFill>
                <a:effectLst/>
                <a:latin typeface="Arial" panose="020B0604020202020204" pitchFamily="34" charset="0"/>
              </a:rPr>
              <a:t>) NOT NULL,</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department_name</a:t>
            </a:r>
            <a:r>
              <a:rPr lang="en-US" sz="1600" b="1" i="0" u="none" strike="noStrike" dirty="0">
                <a:solidFill>
                  <a:schemeClr val="bg1"/>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varchar(</a:t>
            </a:r>
            <a:r>
              <a:rPr lang="en-US" sz="1600" b="1" i="0" u="none" strike="noStrike" dirty="0">
                <a:solidFill>
                  <a:schemeClr val="accent1"/>
                </a:solidFill>
                <a:effectLst/>
                <a:latin typeface="Arial" panose="020B0604020202020204" pitchFamily="34" charset="0"/>
              </a:rPr>
              <a:t>40</a:t>
            </a:r>
            <a:r>
              <a:rPr lang="en-US" sz="1600" b="1" i="0" u="none" strike="noStrike" dirty="0">
                <a:solidFill>
                  <a:srgbClr val="002060"/>
                </a:solidFill>
                <a:effectLst/>
                <a:latin typeface="Arial" panose="020B0604020202020204" pitchFamily="34" charset="0"/>
              </a:rPr>
              <a:t>) NOT NULL,</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reports_to</a:t>
            </a:r>
            <a:r>
              <a:rPr lang="en-US" sz="1600" b="1" i="0" u="none" strike="noStrike" dirty="0">
                <a:solidFill>
                  <a:schemeClr val="bg1"/>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int DEFAULT NULL,</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department_id</a:t>
            </a:r>
            <a:r>
              <a:rPr lang="en-US" sz="1600" b="1" i="0" u="none" strike="noStrike" dirty="0">
                <a:solidFill>
                  <a:schemeClr val="bg1"/>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int NOT NULL,</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PRIMARY KEY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job_id</a:t>
            </a:r>
            <a:r>
              <a:rPr lang="en-US" sz="1600" b="1" i="0" u="none" strike="noStrike" dirty="0">
                <a:solidFill>
                  <a:schemeClr val="bg1"/>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UNIQUE KEY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job_title</a:t>
            </a:r>
            <a:r>
              <a:rPr lang="en-US" sz="1600" b="1" i="0" u="none" strike="noStrike" dirty="0">
                <a:solidFill>
                  <a:schemeClr val="bg1"/>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job_title</a:t>
            </a:r>
            <a:r>
              <a:rPr lang="en-US" sz="1600" b="1" i="0" u="none" strike="noStrike" dirty="0">
                <a:solidFill>
                  <a:schemeClr val="bg1"/>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KEY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department_id</a:t>
            </a:r>
            <a:r>
              <a:rPr lang="en-US" sz="1600" b="1" i="0" u="none" strike="noStrike" dirty="0">
                <a:solidFill>
                  <a:schemeClr val="bg1"/>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department_id</a:t>
            </a:r>
            <a:r>
              <a:rPr lang="en-US" sz="1600" b="1" i="0" u="none" strike="noStrike" dirty="0">
                <a:solidFill>
                  <a:schemeClr val="bg1"/>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CONSTRAINT </a:t>
            </a:r>
            <a:r>
              <a:rPr lang="en-US" sz="1600" b="1" i="0" u="none" strike="noStrike" dirty="0">
                <a:solidFill>
                  <a:schemeClr val="bg1"/>
                </a:solidFill>
                <a:effectLst/>
                <a:latin typeface="Arial" panose="020B0604020202020204" pitchFamily="34" charset="0"/>
              </a:rPr>
              <a:t>`organization_structure_ibfk_1`</a:t>
            </a:r>
            <a:r>
              <a:rPr lang="en-US" sz="1600" b="1" i="0" u="none" strike="noStrike" dirty="0">
                <a:solidFill>
                  <a:srgbClr val="002060"/>
                </a:solidFill>
                <a:effectLst/>
                <a:latin typeface="Arial" panose="020B0604020202020204" pitchFamily="34" charset="0"/>
              </a:rPr>
              <a:t> FOREIGN KEY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department_id</a:t>
            </a:r>
            <a:r>
              <a:rPr lang="en-US" sz="1600" b="1" i="0" u="none" strike="noStrike" dirty="0">
                <a:solidFill>
                  <a:schemeClr val="bg1"/>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REFERENCES </a:t>
            </a:r>
            <a:r>
              <a:rPr lang="en-US" sz="1600" b="1" i="0" u="none" strike="noStrike" dirty="0">
                <a:solidFill>
                  <a:schemeClr val="bg1"/>
                </a:solidFill>
                <a:effectLst/>
                <a:latin typeface="Arial" panose="020B0604020202020204" pitchFamily="34" charset="0"/>
              </a:rPr>
              <a:t>`departments`</a:t>
            </a: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bg1"/>
                </a:solidFill>
                <a:effectLst/>
                <a:latin typeface="Arial" panose="020B0604020202020204" pitchFamily="34" charset="0"/>
              </a:rPr>
              <a:t>`</a:t>
            </a:r>
            <a:r>
              <a:rPr lang="en-US" sz="1600" b="1" i="0" u="none" strike="noStrike" dirty="0" err="1">
                <a:solidFill>
                  <a:schemeClr val="bg1"/>
                </a:solidFill>
                <a:effectLst/>
                <a:latin typeface="Arial" panose="020B0604020202020204" pitchFamily="34" charset="0"/>
              </a:rPr>
              <a:t>department_id</a:t>
            </a:r>
            <a:r>
              <a:rPr lang="en-US" sz="1600" b="1" i="0" u="none" strike="noStrike" dirty="0">
                <a:solidFill>
                  <a:schemeClr val="bg1"/>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800" b="1" i="0" u="none" strike="noStrike" dirty="0">
                <a:solidFill>
                  <a:srgbClr val="002060"/>
                </a:solidFill>
                <a:effectLst/>
                <a:latin typeface="Arial" panose="020B0604020202020204" pitchFamily="34" charset="0"/>
              </a:rPr>
              <a:t>);</a:t>
            </a:r>
            <a:endParaRPr lang="en-US" b="0" dirty="0">
              <a:solidFill>
                <a:srgbClr val="002060"/>
              </a:solidFill>
              <a:effectLst/>
            </a:endParaRPr>
          </a:p>
          <a:p>
            <a:br>
              <a:rPr lang="en-US" dirty="0"/>
            </a:br>
            <a:endParaRPr lang="en-MX" dirty="0"/>
          </a:p>
        </p:txBody>
      </p:sp>
      <p:sp>
        <p:nvSpPr>
          <p:cNvPr id="5" name="TextBox 4">
            <a:extLst>
              <a:ext uri="{FF2B5EF4-FFF2-40B4-BE49-F238E27FC236}">
                <a16:creationId xmlns:a16="http://schemas.microsoft.com/office/drawing/2014/main" id="{3C911EB9-EC8D-F48B-273E-4DF0A9B49372}"/>
              </a:ext>
            </a:extLst>
          </p:cNvPr>
          <p:cNvSpPr txBox="1"/>
          <p:nvPr/>
        </p:nvSpPr>
        <p:spPr>
          <a:xfrm>
            <a:off x="6934200" y="1697974"/>
            <a:ext cx="4965326" cy="2616101"/>
          </a:xfrm>
          <a:prstGeom prst="rect">
            <a:avLst/>
          </a:prstGeom>
          <a:noFill/>
        </p:spPr>
        <p:txBody>
          <a:bodyPr wrap="square">
            <a:spAutoFit/>
          </a:bodyPr>
          <a:lstStyle/>
          <a:p>
            <a:pPr rtl="0">
              <a:spcBef>
                <a:spcPts val="0"/>
              </a:spcBef>
              <a:spcAft>
                <a:spcPts val="0"/>
              </a:spcAft>
            </a:pPr>
            <a:r>
              <a:rPr lang="en-US" sz="1600" b="1" i="0" u="none" strike="noStrike" dirty="0">
                <a:solidFill>
                  <a:srgbClr val="002060"/>
                </a:solidFill>
                <a:effectLst/>
                <a:latin typeface="Arial" panose="020B0604020202020204" pitchFamily="34" charset="0"/>
              </a:rPr>
              <a:t>CREATE TABLE </a:t>
            </a:r>
            <a:r>
              <a:rPr lang="en-US" sz="1600" b="1" i="0" u="none" strike="noStrike" dirty="0">
                <a:solidFill>
                  <a:schemeClr val="accent2">
                    <a:lumMod val="75000"/>
                  </a:schemeClr>
                </a:solidFill>
                <a:effectLst/>
                <a:latin typeface="Arial" panose="020B0604020202020204" pitchFamily="34" charset="0"/>
              </a:rPr>
              <a:t>`departments`</a:t>
            </a:r>
            <a:r>
              <a:rPr lang="en-US" sz="1600" b="1" i="0" u="none" strike="noStrike" dirty="0">
                <a:solidFill>
                  <a:srgbClr val="002060"/>
                </a:solidFill>
                <a:effectLst/>
                <a:latin typeface="Arial" panose="020B0604020202020204" pitchFamily="34" charset="0"/>
              </a:rPr>
              <a:t> (</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err="1">
                <a:solidFill>
                  <a:schemeClr val="accent2">
                    <a:lumMod val="75000"/>
                  </a:schemeClr>
                </a:solidFill>
                <a:effectLst/>
                <a:latin typeface="Arial" panose="020B0604020202020204" pitchFamily="34" charset="0"/>
              </a:rPr>
              <a:t>department_id</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int NOT NULL AUTO_INCREMENT,</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err="1">
                <a:solidFill>
                  <a:schemeClr val="accent2">
                    <a:lumMod val="75000"/>
                  </a:schemeClr>
                </a:solidFill>
                <a:effectLst/>
                <a:latin typeface="Arial" panose="020B0604020202020204" pitchFamily="34" charset="0"/>
              </a:rPr>
              <a:t>department_name</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varchar(40) NOT NULL,</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PRIMARY KEY (</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err="1">
                <a:solidFill>
                  <a:schemeClr val="accent2">
                    <a:lumMod val="75000"/>
                  </a:schemeClr>
                </a:solidFill>
                <a:effectLst/>
                <a:latin typeface="Arial" panose="020B0604020202020204" pitchFamily="34" charset="0"/>
              </a:rPr>
              <a:t>department_id</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  UNIQUE KEY </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err="1">
                <a:solidFill>
                  <a:schemeClr val="accent2">
                    <a:lumMod val="75000"/>
                  </a:schemeClr>
                </a:solidFill>
                <a:effectLst/>
                <a:latin typeface="Arial" panose="020B0604020202020204" pitchFamily="34" charset="0"/>
              </a:rPr>
              <a:t>department_name</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 (</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err="1">
                <a:solidFill>
                  <a:schemeClr val="accent2">
                    <a:lumMod val="75000"/>
                  </a:schemeClr>
                </a:solidFill>
                <a:effectLst/>
                <a:latin typeface="Arial" panose="020B0604020202020204" pitchFamily="34" charset="0"/>
              </a:rPr>
              <a:t>department_name</a:t>
            </a:r>
            <a:r>
              <a:rPr lang="en-US" sz="1600" b="1" i="0" u="none" strike="noStrike" dirty="0">
                <a:solidFill>
                  <a:schemeClr val="accent2">
                    <a:lumMod val="75000"/>
                  </a:schemeClr>
                </a:solidFill>
                <a:effectLst/>
                <a:latin typeface="Arial" panose="020B0604020202020204" pitchFamily="34" charset="0"/>
              </a:rPr>
              <a:t>`</a:t>
            </a: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pPr rtl="0">
              <a:spcBef>
                <a:spcPts val="0"/>
              </a:spcBef>
              <a:spcAft>
                <a:spcPts val="0"/>
              </a:spcAft>
            </a:pPr>
            <a:r>
              <a:rPr lang="en-US" sz="1600" b="1" i="0" u="none" strike="noStrike" dirty="0">
                <a:solidFill>
                  <a:srgbClr val="002060"/>
                </a:solidFill>
                <a:effectLst/>
                <a:latin typeface="Arial" panose="020B0604020202020204" pitchFamily="34" charset="0"/>
              </a:rPr>
              <a:t>);</a:t>
            </a:r>
            <a:endParaRPr lang="en-US" sz="1600" b="0" dirty="0">
              <a:solidFill>
                <a:srgbClr val="002060"/>
              </a:solidFill>
              <a:effectLst/>
            </a:endParaRPr>
          </a:p>
          <a:p>
            <a:br>
              <a:rPr lang="en-US" dirty="0"/>
            </a:br>
            <a:endParaRPr lang="en-MX" dirty="0"/>
          </a:p>
        </p:txBody>
      </p:sp>
      <p:sp>
        <p:nvSpPr>
          <p:cNvPr id="10" name="Slide Number Placeholder 9">
            <a:extLst>
              <a:ext uri="{FF2B5EF4-FFF2-40B4-BE49-F238E27FC236}">
                <a16:creationId xmlns:a16="http://schemas.microsoft.com/office/drawing/2014/main" id="{BCF04414-3609-566D-4D31-BF178C0FD478}"/>
              </a:ext>
            </a:extLst>
          </p:cNvPr>
          <p:cNvSpPr>
            <a:spLocks noGrp="1"/>
          </p:cNvSpPr>
          <p:nvPr>
            <p:ph type="sldNum" sz="quarter" idx="12"/>
          </p:nvPr>
        </p:nvSpPr>
        <p:spPr>
          <a:xfrm>
            <a:off x="11716646" y="6389370"/>
            <a:ext cx="365760" cy="365760"/>
          </a:xfrm>
        </p:spPr>
        <p:txBody>
          <a:bodyPr/>
          <a:lstStyle/>
          <a:p>
            <a:fld id="{6586042B-6341-4E38-A80C-926D3BB8AAC9}" type="slidenum">
              <a:rPr lang="en-US" smtClean="0"/>
              <a:t>9</a:t>
            </a:fld>
            <a:endParaRPr lang="en-US"/>
          </a:p>
        </p:txBody>
      </p:sp>
    </p:spTree>
    <p:extLst>
      <p:ext uri="{BB962C8B-B14F-4D97-AF65-F5344CB8AC3E}">
        <p14:creationId xmlns:p14="http://schemas.microsoft.com/office/powerpoint/2010/main" val="322464647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{6B45B664-2068-8A4B-B192-922AC3020624}tf10001120</Template>
  <TotalTime>6288</TotalTime>
  <Words>2848</Words>
  <Application>Microsoft Macintosh PowerPoint</Application>
  <PresentationFormat>Widescreen</PresentationFormat>
  <Paragraphs>307</Paragraphs>
  <Slides>21</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Gill Sans MT</vt:lpstr>
      <vt:lpstr>Roboto</vt:lpstr>
      <vt:lpstr>Times New Roman</vt:lpstr>
      <vt:lpstr>Wingdings</vt:lpstr>
      <vt:lpstr>Parcel</vt:lpstr>
      <vt:lpstr>Final Project </vt:lpstr>
      <vt:lpstr>INTRODUCTION</vt:lpstr>
      <vt:lpstr>PowerPoint Presentation</vt:lpstr>
      <vt:lpstr>Analysis and design of the provided data </vt:lpstr>
      <vt:lpstr>PowerPoint Presentation</vt:lpstr>
      <vt:lpstr>PowerPoint Presentation</vt:lpstr>
      <vt:lpstr>PowerPoint Presentation</vt:lpstr>
      <vt:lpstr>PowerPoint Presentation</vt:lpstr>
      <vt:lpstr>PowerPoint Presentation</vt:lpstr>
      <vt:lpstr>Importing and cleaning the data. </vt:lpstr>
      <vt:lpstr>Handle duplicates</vt:lpstr>
      <vt:lpstr>Format the data according to the designated data types</vt:lpstr>
      <vt:lpstr>Format the data according to the designated data types</vt:lpstr>
      <vt:lpstr>Format the data according to the designated data types</vt:lpstr>
      <vt:lpstr>Treat Missing Values</vt:lpstr>
      <vt:lpstr>Treat Missing Values</vt:lpstr>
      <vt:lpstr>Treat Missing Values</vt:lpstr>
      <vt:lpstr>Data Calculation and Update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Group Project </dc:title>
  <dc:creator>Yarazeth Garcia</dc:creator>
  <cp:lastModifiedBy>Yarazeth Garcia</cp:lastModifiedBy>
  <cp:revision>9</cp:revision>
  <dcterms:created xsi:type="dcterms:W3CDTF">2023-02-14T00:55:13Z</dcterms:created>
  <dcterms:modified xsi:type="dcterms:W3CDTF">2023-07-20T03:19:17Z</dcterms:modified>
</cp:coreProperties>
</file>