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5"/>
  </p:notesMasterIdLst>
  <p:sldIdLst>
    <p:sldId id="256" r:id="rId2"/>
    <p:sldId id="290" r:id="rId3"/>
    <p:sldId id="257" r:id="rId4"/>
    <p:sldId id="289" r:id="rId5"/>
    <p:sldId id="260" r:id="rId6"/>
    <p:sldId id="258" r:id="rId7"/>
    <p:sldId id="295" r:id="rId8"/>
    <p:sldId id="291" r:id="rId9"/>
    <p:sldId id="263" r:id="rId10"/>
    <p:sldId id="293" r:id="rId11"/>
    <p:sldId id="261" r:id="rId12"/>
    <p:sldId id="287" r:id="rId13"/>
    <p:sldId id="264" r:id="rId14"/>
    <p:sldId id="265" r:id="rId15"/>
    <p:sldId id="267" r:id="rId16"/>
    <p:sldId id="266" r:id="rId17"/>
    <p:sldId id="269" r:id="rId18"/>
    <p:sldId id="270" r:id="rId19"/>
    <p:sldId id="273" r:id="rId20"/>
    <p:sldId id="278" r:id="rId21"/>
    <p:sldId id="283" r:id="rId22"/>
    <p:sldId id="274" r:id="rId23"/>
    <p:sldId id="277" r:id="rId24"/>
    <p:sldId id="279" r:id="rId25"/>
    <p:sldId id="280" r:id="rId26"/>
    <p:sldId id="286" r:id="rId27"/>
    <p:sldId id="284" r:id="rId28"/>
    <p:sldId id="285" r:id="rId29"/>
    <p:sldId id="288" r:id="rId30"/>
    <p:sldId id="294" r:id="rId31"/>
    <p:sldId id="296" r:id="rId32"/>
    <p:sldId id="298" r:id="rId33"/>
    <p:sldId id="297" r:id="rId34"/>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71" autoAdjust="0"/>
    <p:restoredTop sz="87586" autoAdjust="0"/>
  </p:normalViewPr>
  <p:slideViewPr>
    <p:cSldViewPr snapToGrid="0">
      <p:cViewPr varScale="1">
        <p:scale>
          <a:sx n="110" d="100"/>
          <a:sy n="110" d="100"/>
        </p:scale>
        <p:origin x="464"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6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247DE-BD99-4D8A-A25D-221386AC135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D673AF9-363F-400C-9777-4206E6F68D34}">
      <dgm:prSet/>
      <dgm:spPr/>
      <dgm:t>
        <a:bodyPr/>
        <a:lstStyle/>
        <a:p>
          <a:pPr algn="just">
            <a:lnSpc>
              <a:spcPct val="100000"/>
            </a:lnSpc>
          </a:pPr>
          <a:r>
            <a:rPr lang="en-CA" dirty="0"/>
            <a:t>The observation “N.V.” on the variables SN and YR will be treated as NA.</a:t>
          </a:r>
          <a:endParaRPr lang="en-US" dirty="0"/>
        </a:p>
      </dgm:t>
    </dgm:pt>
    <dgm:pt modelId="{D7B990BE-62BB-4912-B181-DBC80CD10456}" type="parTrans" cxnId="{CE5D61DD-8668-40C8-B5C4-2443AEC60A61}">
      <dgm:prSet/>
      <dgm:spPr/>
      <dgm:t>
        <a:bodyPr/>
        <a:lstStyle/>
        <a:p>
          <a:endParaRPr lang="en-US"/>
        </a:p>
      </dgm:t>
    </dgm:pt>
    <dgm:pt modelId="{2C42CCFB-705D-4307-84B3-27650931CFA0}" type="sibTrans" cxnId="{CE5D61DD-8668-40C8-B5C4-2443AEC60A61}">
      <dgm:prSet/>
      <dgm:spPr/>
      <dgm:t>
        <a:bodyPr/>
        <a:lstStyle/>
        <a:p>
          <a:pPr>
            <a:lnSpc>
              <a:spcPct val="100000"/>
            </a:lnSpc>
          </a:pPr>
          <a:endParaRPr lang="en-US"/>
        </a:p>
      </dgm:t>
    </dgm:pt>
    <dgm:pt modelId="{8DFEB427-4F63-4945-A408-564F4ACDF854}">
      <dgm:prSet/>
      <dgm:spPr/>
      <dgm:t>
        <a:bodyPr/>
        <a:lstStyle/>
        <a:p>
          <a:pPr algn="just">
            <a:lnSpc>
              <a:spcPct val="100000"/>
            </a:lnSpc>
          </a:pPr>
          <a:r>
            <a:rPr lang="en-CA" dirty="0"/>
            <a:t>The name of the wine could be a character or a group of numbers.</a:t>
          </a:r>
          <a:endParaRPr lang="en-US" dirty="0"/>
        </a:p>
      </dgm:t>
    </dgm:pt>
    <dgm:pt modelId="{1BCD4114-49AA-4625-8C7A-0DDF8F06D4C1}" type="parTrans" cxnId="{67AEF05D-9142-40D0-962E-61AB4E248A67}">
      <dgm:prSet/>
      <dgm:spPr/>
      <dgm:t>
        <a:bodyPr/>
        <a:lstStyle/>
        <a:p>
          <a:endParaRPr lang="en-US"/>
        </a:p>
      </dgm:t>
    </dgm:pt>
    <dgm:pt modelId="{76442ECD-F9C2-44E2-ADB6-287A142FA380}" type="sibTrans" cxnId="{67AEF05D-9142-40D0-962E-61AB4E248A67}">
      <dgm:prSet/>
      <dgm:spPr/>
      <dgm:t>
        <a:bodyPr/>
        <a:lstStyle/>
        <a:p>
          <a:pPr>
            <a:lnSpc>
              <a:spcPct val="100000"/>
            </a:lnSpc>
          </a:pPr>
          <a:endParaRPr lang="en-US"/>
        </a:p>
      </dgm:t>
    </dgm:pt>
    <dgm:pt modelId="{EFF6FDEC-5AEC-47E9-BBFF-466922204FB2}">
      <dgm:prSet/>
      <dgm:spPr/>
      <dgm:t>
        <a:bodyPr/>
        <a:lstStyle/>
        <a:p>
          <a:pPr algn="just">
            <a:lnSpc>
              <a:spcPct val="100000"/>
            </a:lnSpc>
          </a:pPr>
          <a:r>
            <a:rPr lang="en-CA" dirty="0"/>
            <a:t>Every serial number SN has duplicates due to the collection of samples of the same batch.</a:t>
          </a:r>
          <a:endParaRPr lang="en-US" dirty="0"/>
        </a:p>
      </dgm:t>
    </dgm:pt>
    <dgm:pt modelId="{30024EB6-B7C0-44D5-B7BB-71E4C304F034}" type="parTrans" cxnId="{634285C8-0367-4A0D-8E04-41C3083FC010}">
      <dgm:prSet/>
      <dgm:spPr/>
      <dgm:t>
        <a:bodyPr/>
        <a:lstStyle/>
        <a:p>
          <a:endParaRPr lang="en-US"/>
        </a:p>
      </dgm:t>
    </dgm:pt>
    <dgm:pt modelId="{010F97E5-5C55-4A2D-A215-EC0922D6CC51}" type="sibTrans" cxnId="{634285C8-0367-4A0D-8E04-41C3083FC010}">
      <dgm:prSet/>
      <dgm:spPr/>
      <dgm:t>
        <a:bodyPr/>
        <a:lstStyle/>
        <a:p>
          <a:pPr>
            <a:lnSpc>
              <a:spcPct val="100000"/>
            </a:lnSpc>
          </a:pPr>
          <a:endParaRPr lang="en-US"/>
        </a:p>
      </dgm:t>
    </dgm:pt>
    <dgm:pt modelId="{52F60B86-21E3-4761-9F46-7DEF247BD2CA}">
      <dgm:prSet/>
      <dgm:spPr/>
      <dgm:t>
        <a:bodyPr/>
        <a:lstStyle/>
        <a:p>
          <a:pPr algn="just">
            <a:lnSpc>
              <a:spcPct val="100000"/>
            </a:lnSpc>
          </a:pPr>
          <a:r>
            <a:rPr lang="en-CA" dirty="0"/>
            <a:t>The variety of wine is a descriptive variable that could summarize the main categorical features of the wine.</a:t>
          </a:r>
          <a:endParaRPr lang="en-US" dirty="0"/>
        </a:p>
      </dgm:t>
    </dgm:pt>
    <dgm:pt modelId="{F6467A82-4A3D-4156-A48D-7E71ADE7CE47}" type="parTrans" cxnId="{8B018AF6-468A-4426-8EF6-57AF1946F7B5}">
      <dgm:prSet/>
      <dgm:spPr/>
      <dgm:t>
        <a:bodyPr/>
        <a:lstStyle/>
        <a:p>
          <a:endParaRPr lang="en-US"/>
        </a:p>
      </dgm:t>
    </dgm:pt>
    <dgm:pt modelId="{4ADCFC53-7B90-4002-AB7E-4606CCE55BF9}" type="sibTrans" cxnId="{8B018AF6-468A-4426-8EF6-57AF1946F7B5}">
      <dgm:prSet/>
      <dgm:spPr/>
      <dgm:t>
        <a:bodyPr/>
        <a:lstStyle/>
        <a:p>
          <a:endParaRPr lang="en-US"/>
        </a:p>
      </dgm:t>
    </dgm:pt>
    <dgm:pt modelId="{657212DF-EB38-4C17-8450-69F2D5E3894F}" type="pres">
      <dgm:prSet presAssocID="{B9F247DE-BD99-4D8A-A25D-221386AC1355}" presName="root" presStyleCnt="0">
        <dgm:presLayoutVars>
          <dgm:dir/>
          <dgm:resizeHandles val="exact"/>
        </dgm:presLayoutVars>
      </dgm:prSet>
      <dgm:spPr/>
    </dgm:pt>
    <dgm:pt modelId="{B0E699C5-A5ED-44F9-A1C4-D45D6AE89A0B}" type="pres">
      <dgm:prSet presAssocID="{B9F247DE-BD99-4D8A-A25D-221386AC1355}" presName="container" presStyleCnt="0">
        <dgm:presLayoutVars>
          <dgm:dir/>
          <dgm:resizeHandles val="exact"/>
        </dgm:presLayoutVars>
      </dgm:prSet>
      <dgm:spPr/>
    </dgm:pt>
    <dgm:pt modelId="{978D62FB-84DF-4C48-BAC7-9EB70693C462}" type="pres">
      <dgm:prSet presAssocID="{8D673AF9-363F-400C-9777-4206E6F68D34}" presName="compNode" presStyleCnt="0"/>
      <dgm:spPr/>
    </dgm:pt>
    <dgm:pt modelId="{A50C3D5A-8223-401D-8FF9-66C0C3670516}" type="pres">
      <dgm:prSet presAssocID="{8D673AF9-363F-400C-9777-4206E6F68D34}" presName="iconBgRect" presStyleLbl="bgShp" presStyleIdx="0" presStyleCnt="4"/>
      <dgm:spPr/>
    </dgm:pt>
    <dgm:pt modelId="{6D0E09D5-122E-46E4-807E-1DB680623813}" type="pres">
      <dgm:prSet presAssocID="{8D673AF9-363F-400C-9777-4206E6F68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Zoom Out"/>
        </a:ext>
      </dgm:extLst>
    </dgm:pt>
    <dgm:pt modelId="{CB6880C2-2E3A-446B-A981-47ABC765F6AF}" type="pres">
      <dgm:prSet presAssocID="{8D673AF9-363F-400C-9777-4206E6F68D34}" presName="spaceRect" presStyleCnt="0"/>
      <dgm:spPr/>
    </dgm:pt>
    <dgm:pt modelId="{4FC1DC78-5247-4B8F-9CB9-B252F9DD507F}" type="pres">
      <dgm:prSet presAssocID="{8D673AF9-363F-400C-9777-4206E6F68D34}" presName="textRect" presStyleLbl="revTx" presStyleIdx="0" presStyleCnt="4">
        <dgm:presLayoutVars>
          <dgm:chMax val="1"/>
          <dgm:chPref val="1"/>
        </dgm:presLayoutVars>
      </dgm:prSet>
      <dgm:spPr/>
    </dgm:pt>
    <dgm:pt modelId="{DCF19F35-9A89-43F7-82FA-1913F7543B2B}" type="pres">
      <dgm:prSet presAssocID="{2C42CCFB-705D-4307-84B3-27650931CFA0}" presName="sibTrans" presStyleLbl="sibTrans2D1" presStyleIdx="0" presStyleCnt="0"/>
      <dgm:spPr/>
    </dgm:pt>
    <dgm:pt modelId="{2C1FE3D8-27F5-4419-AAED-E90A40849C7C}" type="pres">
      <dgm:prSet presAssocID="{8DFEB427-4F63-4945-A408-564F4ACDF854}" presName="compNode" presStyleCnt="0"/>
      <dgm:spPr/>
    </dgm:pt>
    <dgm:pt modelId="{2A98E543-2877-4309-A2EB-0D7CB5ABBDC6}" type="pres">
      <dgm:prSet presAssocID="{8DFEB427-4F63-4945-A408-564F4ACDF854}" presName="iconBgRect" presStyleLbl="bgShp" presStyleIdx="1" presStyleCnt="4"/>
      <dgm:spPr/>
    </dgm:pt>
    <dgm:pt modelId="{7CA31163-C102-4450-9852-5C05DD0067A3}" type="pres">
      <dgm:prSet presAssocID="{8DFEB427-4F63-4945-A408-564F4ACDF8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ne"/>
        </a:ext>
      </dgm:extLst>
    </dgm:pt>
    <dgm:pt modelId="{7159B9BD-AAE7-4C2A-BC98-6A500CE5C189}" type="pres">
      <dgm:prSet presAssocID="{8DFEB427-4F63-4945-A408-564F4ACDF854}" presName="spaceRect" presStyleCnt="0"/>
      <dgm:spPr/>
    </dgm:pt>
    <dgm:pt modelId="{0D6BFD83-BD84-477A-B1B6-254408078A77}" type="pres">
      <dgm:prSet presAssocID="{8DFEB427-4F63-4945-A408-564F4ACDF854}" presName="textRect" presStyleLbl="revTx" presStyleIdx="1" presStyleCnt="4">
        <dgm:presLayoutVars>
          <dgm:chMax val="1"/>
          <dgm:chPref val="1"/>
        </dgm:presLayoutVars>
      </dgm:prSet>
      <dgm:spPr/>
    </dgm:pt>
    <dgm:pt modelId="{E9BD54DF-328C-40D8-8333-E93FA724F9DC}" type="pres">
      <dgm:prSet presAssocID="{76442ECD-F9C2-44E2-ADB6-287A142FA380}" presName="sibTrans" presStyleLbl="sibTrans2D1" presStyleIdx="0" presStyleCnt="0"/>
      <dgm:spPr/>
    </dgm:pt>
    <dgm:pt modelId="{FC4F043E-186D-4DCA-9B32-D9C0BCB29CE0}" type="pres">
      <dgm:prSet presAssocID="{EFF6FDEC-5AEC-47E9-BBFF-466922204FB2}" presName="compNode" presStyleCnt="0"/>
      <dgm:spPr/>
    </dgm:pt>
    <dgm:pt modelId="{1AC0B417-9148-481C-803D-FBF50BFF9CB6}" type="pres">
      <dgm:prSet presAssocID="{EFF6FDEC-5AEC-47E9-BBFF-466922204FB2}" presName="iconBgRect" presStyleLbl="bgShp" presStyleIdx="2" presStyleCnt="4"/>
      <dgm:spPr/>
    </dgm:pt>
    <dgm:pt modelId="{E90E18B5-7F7F-434C-A72C-63767D87646C}" type="pres">
      <dgm:prSet presAssocID="{EFF6FDEC-5AEC-47E9-BBFF-466922204F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E545CC1F-7CF6-420A-AC3C-34BC8BE6131B}" type="pres">
      <dgm:prSet presAssocID="{EFF6FDEC-5AEC-47E9-BBFF-466922204FB2}" presName="spaceRect" presStyleCnt="0"/>
      <dgm:spPr/>
    </dgm:pt>
    <dgm:pt modelId="{77EE8498-C289-48AA-A9F4-A502C50AFD67}" type="pres">
      <dgm:prSet presAssocID="{EFF6FDEC-5AEC-47E9-BBFF-466922204FB2}" presName="textRect" presStyleLbl="revTx" presStyleIdx="2" presStyleCnt="4">
        <dgm:presLayoutVars>
          <dgm:chMax val="1"/>
          <dgm:chPref val="1"/>
        </dgm:presLayoutVars>
      </dgm:prSet>
      <dgm:spPr/>
    </dgm:pt>
    <dgm:pt modelId="{96708EF2-B3CA-472A-9247-69302496189E}" type="pres">
      <dgm:prSet presAssocID="{010F97E5-5C55-4A2D-A215-EC0922D6CC51}" presName="sibTrans" presStyleLbl="sibTrans2D1" presStyleIdx="0" presStyleCnt="0"/>
      <dgm:spPr/>
    </dgm:pt>
    <dgm:pt modelId="{62F628BE-430B-4126-B9AD-FFB8C18F5999}" type="pres">
      <dgm:prSet presAssocID="{52F60B86-21E3-4761-9F46-7DEF247BD2CA}" presName="compNode" presStyleCnt="0"/>
      <dgm:spPr/>
    </dgm:pt>
    <dgm:pt modelId="{73FD34C2-9C88-4393-B124-95423FE580B6}" type="pres">
      <dgm:prSet presAssocID="{52F60B86-21E3-4761-9F46-7DEF247BD2CA}" presName="iconBgRect" presStyleLbl="bgShp" presStyleIdx="3" presStyleCnt="4"/>
      <dgm:spPr/>
    </dgm:pt>
    <dgm:pt modelId="{DDFA367E-12AC-4649-B78C-F4B893A66EB0}" type="pres">
      <dgm:prSet presAssocID="{52F60B86-21E3-4761-9F46-7DEF247BD2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apes"/>
        </a:ext>
      </dgm:extLst>
    </dgm:pt>
    <dgm:pt modelId="{468A456A-E57B-4C71-987E-80BD4A51ACCF}" type="pres">
      <dgm:prSet presAssocID="{52F60B86-21E3-4761-9F46-7DEF247BD2CA}" presName="spaceRect" presStyleCnt="0"/>
      <dgm:spPr/>
    </dgm:pt>
    <dgm:pt modelId="{8824E5B3-4A3F-498B-81A7-9DB185E19995}" type="pres">
      <dgm:prSet presAssocID="{52F60B86-21E3-4761-9F46-7DEF247BD2CA}" presName="textRect" presStyleLbl="revTx" presStyleIdx="3" presStyleCnt="4">
        <dgm:presLayoutVars>
          <dgm:chMax val="1"/>
          <dgm:chPref val="1"/>
        </dgm:presLayoutVars>
      </dgm:prSet>
      <dgm:spPr/>
    </dgm:pt>
  </dgm:ptLst>
  <dgm:cxnLst>
    <dgm:cxn modelId="{4F42BA01-C848-4476-BBDD-64E4F3CA0E98}" type="presOf" srcId="{8DFEB427-4F63-4945-A408-564F4ACDF854}" destId="{0D6BFD83-BD84-477A-B1B6-254408078A77}" srcOrd="0" destOrd="0" presId="urn:microsoft.com/office/officeart/2018/2/layout/IconCircleList"/>
    <dgm:cxn modelId="{1EC7EB10-E509-43E5-96E9-F866973004F7}" type="presOf" srcId="{76442ECD-F9C2-44E2-ADB6-287A142FA380}" destId="{E9BD54DF-328C-40D8-8333-E93FA724F9DC}" srcOrd="0" destOrd="0" presId="urn:microsoft.com/office/officeart/2018/2/layout/IconCircleList"/>
    <dgm:cxn modelId="{BCC5292D-F987-4500-86E0-752D6200497E}" type="presOf" srcId="{2C42CCFB-705D-4307-84B3-27650931CFA0}" destId="{DCF19F35-9A89-43F7-82FA-1913F7543B2B}" srcOrd="0" destOrd="0" presId="urn:microsoft.com/office/officeart/2018/2/layout/IconCircleList"/>
    <dgm:cxn modelId="{8E990949-32A4-4BB8-AE80-D46330E080BB}" type="presOf" srcId="{52F60B86-21E3-4761-9F46-7DEF247BD2CA}" destId="{8824E5B3-4A3F-498B-81A7-9DB185E19995}" srcOrd="0" destOrd="0" presId="urn:microsoft.com/office/officeart/2018/2/layout/IconCircleList"/>
    <dgm:cxn modelId="{67AEF05D-9142-40D0-962E-61AB4E248A67}" srcId="{B9F247DE-BD99-4D8A-A25D-221386AC1355}" destId="{8DFEB427-4F63-4945-A408-564F4ACDF854}" srcOrd="1" destOrd="0" parTransId="{1BCD4114-49AA-4625-8C7A-0DDF8F06D4C1}" sibTransId="{76442ECD-F9C2-44E2-ADB6-287A142FA380}"/>
    <dgm:cxn modelId="{0212A17C-AAE6-4C15-A40C-140091756C35}" type="presOf" srcId="{8D673AF9-363F-400C-9777-4206E6F68D34}" destId="{4FC1DC78-5247-4B8F-9CB9-B252F9DD507F}" srcOrd="0" destOrd="0" presId="urn:microsoft.com/office/officeart/2018/2/layout/IconCircleList"/>
    <dgm:cxn modelId="{D9E243C8-E95E-44DC-BB1F-95920D53E016}" type="presOf" srcId="{EFF6FDEC-5AEC-47E9-BBFF-466922204FB2}" destId="{77EE8498-C289-48AA-A9F4-A502C50AFD67}" srcOrd="0" destOrd="0" presId="urn:microsoft.com/office/officeart/2018/2/layout/IconCircleList"/>
    <dgm:cxn modelId="{634285C8-0367-4A0D-8E04-41C3083FC010}" srcId="{B9F247DE-BD99-4D8A-A25D-221386AC1355}" destId="{EFF6FDEC-5AEC-47E9-BBFF-466922204FB2}" srcOrd="2" destOrd="0" parTransId="{30024EB6-B7C0-44D5-B7BB-71E4C304F034}" sibTransId="{010F97E5-5C55-4A2D-A215-EC0922D6CC51}"/>
    <dgm:cxn modelId="{40DF39DC-2F56-4E19-88B1-6E53D615847F}" type="presOf" srcId="{010F97E5-5C55-4A2D-A215-EC0922D6CC51}" destId="{96708EF2-B3CA-472A-9247-69302496189E}" srcOrd="0" destOrd="0" presId="urn:microsoft.com/office/officeart/2018/2/layout/IconCircleList"/>
    <dgm:cxn modelId="{CE5D61DD-8668-40C8-B5C4-2443AEC60A61}" srcId="{B9F247DE-BD99-4D8A-A25D-221386AC1355}" destId="{8D673AF9-363F-400C-9777-4206E6F68D34}" srcOrd="0" destOrd="0" parTransId="{D7B990BE-62BB-4912-B181-DBC80CD10456}" sibTransId="{2C42CCFB-705D-4307-84B3-27650931CFA0}"/>
    <dgm:cxn modelId="{A06B93E1-FD11-43AA-8A5B-0BCEB8C95C03}" type="presOf" srcId="{B9F247DE-BD99-4D8A-A25D-221386AC1355}" destId="{657212DF-EB38-4C17-8450-69F2D5E3894F}" srcOrd="0" destOrd="0" presId="urn:microsoft.com/office/officeart/2018/2/layout/IconCircleList"/>
    <dgm:cxn modelId="{8B018AF6-468A-4426-8EF6-57AF1946F7B5}" srcId="{B9F247DE-BD99-4D8A-A25D-221386AC1355}" destId="{52F60B86-21E3-4761-9F46-7DEF247BD2CA}" srcOrd="3" destOrd="0" parTransId="{F6467A82-4A3D-4156-A48D-7E71ADE7CE47}" sibTransId="{4ADCFC53-7B90-4002-AB7E-4606CCE55BF9}"/>
    <dgm:cxn modelId="{9D9FE974-CA56-4851-AD55-0D677C21DA6B}" type="presParOf" srcId="{657212DF-EB38-4C17-8450-69F2D5E3894F}" destId="{B0E699C5-A5ED-44F9-A1C4-D45D6AE89A0B}" srcOrd="0" destOrd="0" presId="urn:microsoft.com/office/officeart/2018/2/layout/IconCircleList"/>
    <dgm:cxn modelId="{4ED05E01-C16F-4BEE-98FF-70D3E04CC0F5}" type="presParOf" srcId="{B0E699C5-A5ED-44F9-A1C4-D45D6AE89A0B}" destId="{978D62FB-84DF-4C48-BAC7-9EB70693C462}" srcOrd="0" destOrd="0" presId="urn:microsoft.com/office/officeart/2018/2/layout/IconCircleList"/>
    <dgm:cxn modelId="{A38619F9-4BB3-48B4-8F20-9F0113B8E347}" type="presParOf" srcId="{978D62FB-84DF-4C48-BAC7-9EB70693C462}" destId="{A50C3D5A-8223-401D-8FF9-66C0C3670516}" srcOrd="0" destOrd="0" presId="urn:microsoft.com/office/officeart/2018/2/layout/IconCircleList"/>
    <dgm:cxn modelId="{1D031922-193A-4912-BD92-2632A9DB0BE8}" type="presParOf" srcId="{978D62FB-84DF-4C48-BAC7-9EB70693C462}" destId="{6D0E09D5-122E-46E4-807E-1DB680623813}" srcOrd="1" destOrd="0" presId="urn:microsoft.com/office/officeart/2018/2/layout/IconCircleList"/>
    <dgm:cxn modelId="{E67DD43F-4FE4-4EBC-B0FA-714B24319F0E}" type="presParOf" srcId="{978D62FB-84DF-4C48-BAC7-9EB70693C462}" destId="{CB6880C2-2E3A-446B-A981-47ABC765F6AF}" srcOrd="2" destOrd="0" presId="urn:microsoft.com/office/officeart/2018/2/layout/IconCircleList"/>
    <dgm:cxn modelId="{E54CF472-58D7-4FC5-B1AC-DCCD89CD4728}" type="presParOf" srcId="{978D62FB-84DF-4C48-BAC7-9EB70693C462}" destId="{4FC1DC78-5247-4B8F-9CB9-B252F9DD507F}" srcOrd="3" destOrd="0" presId="urn:microsoft.com/office/officeart/2018/2/layout/IconCircleList"/>
    <dgm:cxn modelId="{AF9340FA-D8A1-49E8-847A-5E53B444FB73}" type="presParOf" srcId="{B0E699C5-A5ED-44F9-A1C4-D45D6AE89A0B}" destId="{DCF19F35-9A89-43F7-82FA-1913F7543B2B}" srcOrd="1" destOrd="0" presId="urn:microsoft.com/office/officeart/2018/2/layout/IconCircleList"/>
    <dgm:cxn modelId="{E057FDBC-CEAA-4319-A7E2-9F3078CC2730}" type="presParOf" srcId="{B0E699C5-A5ED-44F9-A1C4-D45D6AE89A0B}" destId="{2C1FE3D8-27F5-4419-AAED-E90A40849C7C}" srcOrd="2" destOrd="0" presId="urn:microsoft.com/office/officeart/2018/2/layout/IconCircleList"/>
    <dgm:cxn modelId="{F42EB1DB-DA0D-4B64-A383-995D5144DC14}" type="presParOf" srcId="{2C1FE3D8-27F5-4419-AAED-E90A40849C7C}" destId="{2A98E543-2877-4309-A2EB-0D7CB5ABBDC6}" srcOrd="0" destOrd="0" presId="urn:microsoft.com/office/officeart/2018/2/layout/IconCircleList"/>
    <dgm:cxn modelId="{38F5FDCB-056A-49A8-AAC5-841F159894D9}" type="presParOf" srcId="{2C1FE3D8-27F5-4419-AAED-E90A40849C7C}" destId="{7CA31163-C102-4450-9852-5C05DD0067A3}" srcOrd="1" destOrd="0" presId="urn:microsoft.com/office/officeart/2018/2/layout/IconCircleList"/>
    <dgm:cxn modelId="{1197138A-48C1-4144-8535-DCD5C321D3E5}" type="presParOf" srcId="{2C1FE3D8-27F5-4419-AAED-E90A40849C7C}" destId="{7159B9BD-AAE7-4C2A-BC98-6A500CE5C189}" srcOrd="2" destOrd="0" presId="urn:microsoft.com/office/officeart/2018/2/layout/IconCircleList"/>
    <dgm:cxn modelId="{9B8AFC05-E755-405E-B6A7-401CB71F120C}" type="presParOf" srcId="{2C1FE3D8-27F5-4419-AAED-E90A40849C7C}" destId="{0D6BFD83-BD84-477A-B1B6-254408078A77}" srcOrd="3" destOrd="0" presId="urn:microsoft.com/office/officeart/2018/2/layout/IconCircleList"/>
    <dgm:cxn modelId="{7288463D-DEB5-470B-B617-C3FF266EC0B5}" type="presParOf" srcId="{B0E699C5-A5ED-44F9-A1C4-D45D6AE89A0B}" destId="{E9BD54DF-328C-40D8-8333-E93FA724F9DC}" srcOrd="3" destOrd="0" presId="urn:microsoft.com/office/officeart/2018/2/layout/IconCircleList"/>
    <dgm:cxn modelId="{3AFF9FA4-2B01-4370-A6B0-DCA80277139B}" type="presParOf" srcId="{B0E699C5-A5ED-44F9-A1C4-D45D6AE89A0B}" destId="{FC4F043E-186D-4DCA-9B32-D9C0BCB29CE0}" srcOrd="4" destOrd="0" presId="urn:microsoft.com/office/officeart/2018/2/layout/IconCircleList"/>
    <dgm:cxn modelId="{F7FEE3BD-FBD0-49C4-A986-598E57BBF265}" type="presParOf" srcId="{FC4F043E-186D-4DCA-9B32-D9C0BCB29CE0}" destId="{1AC0B417-9148-481C-803D-FBF50BFF9CB6}" srcOrd="0" destOrd="0" presId="urn:microsoft.com/office/officeart/2018/2/layout/IconCircleList"/>
    <dgm:cxn modelId="{6FA6B16E-A44B-40E8-8B2C-4F2FEC16605F}" type="presParOf" srcId="{FC4F043E-186D-4DCA-9B32-D9C0BCB29CE0}" destId="{E90E18B5-7F7F-434C-A72C-63767D87646C}" srcOrd="1" destOrd="0" presId="urn:microsoft.com/office/officeart/2018/2/layout/IconCircleList"/>
    <dgm:cxn modelId="{F31A7EC7-1D40-4B9D-A681-FFB5BAC2D9D8}" type="presParOf" srcId="{FC4F043E-186D-4DCA-9B32-D9C0BCB29CE0}" destId="{E545CC1F-7CF6-420A-AC3C-34BC8BE6131B}" srcOrd="2" destOrd="0" presId="urn:microsoft.com/office/officeart/2018/2/layout/IconCircleList"/>
    <dgm:cxn modelId="{86B407F0-7A25-4896-9C98-B420C745AB3E}" type="presParOf" srcId="{FC4F043E-186D-4DCA-9B32-D9C0BCB29CE0}" destId="{77EE8498-C289-48AA-A9F4-A502C50AFD67}" srcOrd="3" destOrd="0" presId="urn:microsoft.com/office/officeart/2018/2/layout/IconCircleList"/>
    <dgm:cxn modelId="{FEC84AD4-C423-40D3-9AC1-D12885F2FFEE}" type="presParOf" srcId="{B0E699C5-A5ED-44F9-A1C4-D45D6AE89A0B}" destId="{96708EF2-B3CA-472A-9247-69302496189E}" srcOrd="5" destOrd="0" presId="urn:microsoft.com/office/officeart/2018/2/layout/IconCircleList"/>
    <dgm:cxn modelId="{5AD29E0B-C995-48ED-8725-C721F6870ACD}" type="presParOf" srcId="{B0E699C5-A5ED-44F9-A1C4-D45D6AE89A0B}" destId="{62F628BE-430B-4126-B9AD-FFB8C18F5999}" srcOrd="6" destOrd="0" presId="urn:microsoft.com/office/officeart/2018/2/layout/IconCircleList"/>
    <dgm:cxn modelId="{06FC8682-C5E4-4B53-B478-F5C2F1F9A899}" type="presParOf" srcId="{62F628BE-430B-4126-B9AD-FFB8C18F5999}" destId="{73FD34C2-9C88-4393-B124-95423FE580B6}" srcOrd="0" destOrd="0" presId="urn:microsoft.com/office/officeart/2018/2/layout/IconCircleList"/>
    <dgm:cxn modelId="{EABF1CA0-BFDA-47B0-B096-524DC528266B}" type="presParOf" srcId="{62F628BE-430B-4126-B9AD-FFB8C18F5999}" destId="{DDFA367E-12AC-4649-B78C-F4B893A66EB0}" srcOrd="1" destOrd="0" presId="urn:microsoft.com/office/officeart/2018/2/layout/IconCircleList"/>
    <dgm:cxn modelId="{7D43918B-64D5-44A2-A3C9-29A914012984}" type="presParOf" srcId="{62F628BE-430B-4126-B9AD-FFB8C18F5999}" destId="{468A456A-E57B-4C71-987E-80BD4A51ACCF}" srcOrd="2" destOrd="0" presId="urn:microsoft.com/office/officeart/2018/2/layout/IconCircleList"/>
    <dgm:cxn modelId="{D57F60EF-66B2-4FCD-B63E-3B155910827C}" type="presParOf" srcId="{62F628BE-430B-4126-B9AD-FFB8C18F5999}" destId="{8824E5B3-4A3F-498B-81A7-9DB185E1999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C3D5A-8223-401D-8FF9-66C0C3670516}">
      <dsp:nvSpPr>
        <dsp:cNvPr id="0" name=""/>
        <dsp:cNvSpPr/>
      </dsp:nvSpPr>
      <dsp:spPr>
        <a:xfrm>
          <a:off x="100426" y="382543"/>
          <a:ext cx="1111959" cy="11119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E09D5-122E-46E4-807E-1DB680623813}">
      <dsp:nvSpPr>
        <dsp:cNvPr id="0" name=""/>
        <dsp:cNvSpPr/>
      </dsp:nvSpPr>
      <dsp:spPr>
        <a:xfrm>
          <a:off x="333937" y="616055"/>
          <a:ext cx="644936" cy="6449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1DC78-5247-4B8F-9CB9-B252F9DD507F}">
      <dsp:nvSpPr>
        <dsp:cNvPr id="0" name=""/>
        <dsp:cNvSpPr/>
      </dsp:nvSpPr>
      <dsp:spPr>
        <a:xfrm>
          <a:off x="1450662" y="382543"/>
          <a:ext cx="2621046" cy="111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CA" sz="1400" kern="1200" dirty="0"/>
            <a:t>The observation “N.V.” on the variables SN and YR will be treated as NA.</a:t>
          </a:r>
          <a:endParaRPr lang="en-US" sz="1400" kern="1200" dirty="0"/>
        </a:p>
      </dsp:txBody>
      <dsp:txXfrm>
        <a:off x="1450662" y="382543"/>
        <a:ext cx="2621046" cy="1111959"/>
      </dsp:txXfrm>
    </dsp:sp>
    <dsp:sp modelId="{2A98E543-2877-4309-A2EB-0D7CB5ABBDC6}">
      <dsp:nvSpPr>
        <dsp:cNvPr id="0" name=""/>
        <dsp:cNvSpPr/>
      </dsp:nvSpPr>
      <dsp:spPr>
        <a:xfrm>
          <a:off x="4528406" y="382543"/>
          <a:ext cx="1111959" cy="11119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31163-C102-4450-9852-5C05DD0067A3}">
      <dsp:nvSpPr>
        <dsp:cNvPr id="0" name=""/>
        <dsp:cNvSpPr/>
      </dsp:nvSpPr>
      <dsp:spPr>
        <a:xfrm>
          <a:off x="4761917" y="616055"/>
          <a:ext cx="644936" cy="6449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BFD83-BD84-477A-B1B6-254408078A77}">
      <dsp:nvSpPr>
        <dsp:cNvPr id="0" name=""/>
        <dsp:cNvSpPr/>
      </dsp:nvSpPr>
      <dsp:spPr>
        <a:xfrm>
          <a:off x="5878642" y="382543"/>
          <a:ext cx="2621046" cy="111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CA" sz="1400" kern="1200" dirty="0"/>
            <a:t>The name of the wine could be a character or a group of numbers.</a:t>
          </a:r>
          <a:endParaRPr lang="en-US" sz="1400" kern="1200" dirty="0"/>
        </a:p>
      </dsp:txBody>
      <dsp:txXfrm>
        <a:off x="5878642" y="382543"/>
        <a:ext cx="2621046" cy="1111959"/>
      </dsp:txXfrm>
    </dsp:sp>
    <dsp:sp modelId="{1AC0B417-9148-481C-803D-FBF50BFF9CB6}">
      <dsp:nvSpPr>
        <dsp:cNvPr id="0" name=""/>
        <dsp:cNvSpPr/>
      </dsp:nvSpPr>
      <dsp:spPr>
        <a:xfrm>
          <a:off x="100426" y="2106709"/>
          <a:ext cx="1111959" cy="11119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0E18B5-7F7F-434C-A72C-63767D87646C}">
      <dsp:nvSpPr>
        <dsp:cNvPr id="0" name=""/>
        <dsp:cNvSpPr/>
      </dsp:nvSpPr>
      <dsp:spPr>
        <a:xfrm>
          <a:off x="333937" y="2340220"/>
          <a:ext cx="644936" cy="6449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EE8498-C289-48AA-A9F4-A502C50AFD67}">
      <dsp:nvSpPr>
        <dsp:cNvPr id="0" name=""/>
        <dsp:cNvSpPr/>
      </dsp:nvSpPr>
      <dsp:spPr>
        <a:xfrm>
          <a:off x="1450662" y="2106709"/>
          <a:ext cx="2621046" cy="111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CA" sz="1400" kern="1200" dirty="0"/>
            <a:t>Every serial number SN has duplicates due to the collection of samples of the same batch.</a:t>
          </a:r>
          <a:endParaRPr lang="en-US" sz="1400" kern="1200" dirty="0"/>
        </a:p>
      </dsp:txBody>
      <dsp:txXfrm>
        <a:off x="1450662" y="2106709"/>
        <a:ext cx="2621046" cy="1111959"/>
      </dsp:txXfrm>
    </dsp:sp>
    <dsp:sp modelId="{73FD34C2-9C88-4393-B124-95423FE580B6}">
      <dsp:nvSpPr>
        <dsp:cNvPr id="0" name=""/>
        <dsp:cNvSpPr/>
      </dsp:nvSpPr>
      <dsp:spPr>
        <a:xfrm>
          <a:off x="4528406" y="2106709"/>
          <a:ext cx="1111959" cy="11119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A367E-12AC-4649-B78C-F4B893A66EB0}">
      <dsp:nvSpPr>
        <dsp:cNvPr id="0" name=""/>
        <dsp:cNvSpPr/>
      </dsp:nvSpPr>
      <dsp:spPr>
        <a:xfrm>
          <a:off x="4761917" y="2340220"/>
          <a:ext cx="644936" cy="6449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4E5B3-4A3F-498B-81A7-9DB185E19995}">
      <dsp:nvSpPr>
        <dsp:cNvPr id="0" name=""/>
        <dsp:cNvSpPr/>
      </dsp:nvSpPr>
      <dsp:spPr>
        <a:xfrm>
          <a:off x="5878642" y="2106709"/>
          <a:ext cx="2621046" cy="111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CA" sz="1400" kern="1200" dirty="0"/>
            <a:t>The variety of wine is a descriptive variable that could summarize the main categorical features of the wine.</a:t>
          </a:r>
          <a:endParaRPr lang="en-US" sz="1400" kern="1200" dirty="0"/>
        </a:p>
      </dsp:txBody>
      <dsp:txXfrm>
        <a:off x="5878642" y="2106709"/>
        <a:ext cx="2621046" cy="111195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CA280-1CA3-0B43-AF8C-D4983E2A7036}" type="datetimeFigureOut">
              <a:rPr lang="en-MX" smtClean="0"/>
              <a:t>03/03/23</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CF5B4-F08E-FE46-9BE8-E5BA47A661EB}" type="slidenum">
              <a:rPr lang="en-MX" smtClean="0"/>
              <a:t>‹#›</a:t>
            </a:fld>
            <a:endParaRPr lang="en-MX"/>
          </a:p>
        </p:txBody>
      </p:sp>
    </p:spTree>
    <p:extLst>
      <p:ext uri="{BB962C8B-B14F-4D97-AF65-F5344CB8AC3E}">
        <p14:creationId xmlns:p14="http://schemas.microsoft.com/office/powerpoint/2010/main" val="272758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A0DCF5B4-F08E-FE46-9BE8-E5BA47A661EB}" type="slidenum">
              <a:rPr lang="en-MX" smtClean="0"/>
              <a:t>1</a:t>
            </a:fld>
            <a:endParaRPr lang="en-MX"/>
          </a:p>
        </p:txBody>
      </p:sp>
    </p:spTree>
    <p:extLst>
      <p:ext uri="{BB962C8B-B14F-4D97-AF65-F5344CB8AC3E}">
        <p14:creationId xmlns:p14="http://schemas.microsoft.com/office/powerpoint/2010/main" val="3521676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8BA5D2BE-3A11-49AF-9D4E-D0D702373B68}" type="slidenum">
              <a:rPr lang="es-ES"/>
              <a:t>19</a:t>
            </a:fld>
            <a:endParaRPr lang="es-ES"/>
          </a:p>
        </p:txBody>
      </p:sp>
    </p:spTree>
    <p:extLst>
      <p:ext uri="{BB962C8B-B14F-4D97-AF65-F5344CB8AC3E}">
        <p14:creationId xmlns:p14="http://schemas.microsoft.com/office/powerpoint/2010/main" val="3334600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0DCF5B4-F08E-FE46-9BE8-E5BA47A661EB}" type="slidenum">
              <a:rPr lang="en-MX" smtClean="0"/>
              <a:t>20</a:t>
            </a:fld>
            <a:endParaRPr lang="en-MX"/>
          </a:p>
        </p:txBody>
      </p:sp>
    </p:spTree>
    <p:extLst>
      <p:ext uri="{BB962C8B-B14F-4D97-AF65-F5344CB8AC3E}">
        <p14:creationId xmlns:p14="http://schemas.microsoft.com/office/powerpoint/2010/main" val="41637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0DCF5B4-F08E-FE46-9BE8-E5BA47A661EB}" type="slidenum">
              <a:rPr lang="en-MX" smtClean="0"/>
              <a:t>27</a:t>
            </a:fld>
            <a:endParaRPr lang="en-MX"/>
          </a:p>
        </p:txBody>
      </p:sp>
    </p:spTree>
    <p:extLst>
      <p:ext uri="{BB962C8B-B14F-4D97-AF65-F5344CB8AC3E}">
        <p14:creationId xmlns:p14="http://schemas.microsoft.com/office/powerpoint/2010/main" val="2539936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better models are BurgundyNLM1 and BurgundyNLM2. </a:t>
            </a:r>
          </a:p>
          <a:p>
            <a:r>
              <a:rPr lang="en-US" dirty="0"/>
              <a:t>The variable PR did not describe a strong relationship with any numerical variable, because the value of the higher positive correlation is variable RT with a value of 0.53 and the negative correlation wit</a:t>
            </a:r>
            <a:r>
              <a:rPr lang="en-US" sz="1200" b="0" i="0" u="none" strike="noStrike" dirty="0">
                <a:solidFill>
                  <a:srgbClr val="000000"/>
                </a:solidFill>
                <a:effectLst/>
                <a:latin typeface="Calibri" panose="020F0502020204030204" pitchFamily="34" charset="0"/>
              </a:rPr>
              <a:t>h the calculated variable </a:t>
            </a:r>
            <a:r>
              <a:rPr lang="en-US" sz="1200" b="0" i="0" u="none" strike="noStrike" dirty="0" err="1">
                <a:solidFill>
                  <a:srgbClr val="000000"/>
                </a:solidFill>
                <a:effectLst/>
                <a:latin typeface="Calibri" panose="020F0502020204030204" pitchFamily="34" charset="0"/>
              </a:rPr>
              <a:t>Mean_RSG</a:t>
            </a:r>
            <a:r>
              <a:rPr lang="en-US" sz="1200" b="0" i="0" u="none" strike="noStrike" dirty="0">
                <a:solidFill>
                  <a:srgbClr val="000000"/>
                </a:solidFill>
                <a:effectLst/>
                <a:latin typeface="Calibri" panose="020F0502020204030204" pitchFamily="34" charset="0"/>
              </a:rPr>
              <a:t> with a value of -0.59</a:t>
            </a:r>
            <a:r>
              <a:rPr lang="en-US" dirty="0"/>
              <a:t>. Due to this, Seems that the variable PR could be likely better described by categorical variables base on the summarization done in the previous section.</a:t>
            </a:r>
            <a:endParaRPr lang="en-CA" dirty="0"/>
          </a:p>
        </p:txBody>
      </p:sp>
      <p:sp>
        <p:nvSpPr>
          <p:cNvPr id="4" name="Slide Number Placeholder 3"/>
          <p:cNvSpPr>
            <a:spLocks noGrp="1"/>
          </p:cNvSpPr>
          <p:nvPr>
            <p:ph type="sldNum" sz="quarter" idx="5"/>
          </p:nvPr>
        </p:nvSpPr>
        <p:spPr/>
        <p:txBody>
          <a:bodyPr/>
          <a:lstStyle/>
          <a:p>
            <a:fld id="{A0DCF5B4-F08E-FE46-9BE8-E5BA47A661EB}" type="slidenum">
              <a:rPr lang="en-MX" smtClean="0"/>
              <a:t>28</a:t>
            </a:fld>
            <a:endParaRPr lang="en-MX"/>
          </a:p>
        </p:txBody>
      </p:sp>
    </p:spTree>
    <p:extLst>
      <p:ext uri="{BB962C8B-B14F-4D97-AF65-F5344CB8AC3E}">
        <p14:creationId xmlns:p14="http://schemas.microsoft.com/office/powerpoint/2010/main" val="300948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0DCF5B4-F08E-FE46-9BE8-E5BA47A661EB}" type="slidenum">
              <a:rPr lang="en-MX" smtClean="0"/>
              <a:t>30</a:t>
            </a:fld>
            <a:endParaRPr lang="en-MX"/>
          </a:p>
        </p:txBody>
      </p:sp>
    </p:spTree>
    <p:extLst>
      <p:ext uri="{BB962C8B-B14F-4D97-AF65-F5344CB8AC3E}">
        <p14:creationId xmlns:p14="http://schemas.microsoft.com/office/powerpoint/2010/main" val="2695854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0DCF5B4-F08E-FE46-9BE8-E5BA47A661EB}" type="slidenum">
              <a:rPr lang="en-MX" smtClean="0"/>
              <a:t>31</a:t>
            </a:fld>
            <a:endParaRPr lang="en-MX"/>
          </a:p>
        </p:txBody>
      </p:sp>
    </p:spTree>
    <p:extLst>
      <p:ext uri="{BB962C8B-B14F-4D97-AF65-F5344CB8AC3E}">
        <p14:creationId xmlns:p14="http://schemas.microsoft.com/office/powerpoint/2010/main" val="260912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A0DCF5B4-F08E-FE46-9BE8-E5BA47A661EB}" type="slidenum">
              <a:rPr lang="en-MX" smtClean="0"/>
              <a:t>3</a:t>
            </a:fld>
            <a:endParaRPr lang="en-MX"/>
          </a:p>
        </p:txBody>
      </p:sp>
    </p:spTree>
    <p:extLst>
      <p:ext uri="{BB962C8B-B14F-4D97-AF65-F5344CB8AC3E}">
        <p14:creationId xmlns:p14="http://schemas.microsoft.com/office/powerpoint/2010/main" val="36624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A0DCF5B4-F08E-FE46-9BE8-E5BA47A661EB}" type="slidenum">
              <a:rPr lang="en-MX" smtClean="0"/>
              <a:t>5</a:t>
            </a:fld>
            <a:endParaRPr lang="en-MX"/>
          </a:p>
        </p:txBody>
      </p:sp>
    </p:spTree>
    <p:extLst>
      <p:ext uri="{BB962C8B-B14F-4D97-AF65-F5344CB8AC3E}">
        <p14:creationId xmlns:p14="http://schemas.microsoft.com/office/powerpoint/2010/main" val="230986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A0DCF5B4-F08E-FE46-9BE8-E5BA47A661EB}" type="slidenum">
              <a:rPr lang="en-MX" smtClean="0"/>
              <a:t>9</a:t>
            </a:fld>
            <a:endParaRPr lang="en-MX"/>
          </a:p>
        </p:txBody>
      </p:sp>
    </p:spTree>
    <p:extLst>
      <p:ext uri="{BB962C8B-B14F-4D97-AF65-F5344CB8AC3E}">
        <p14:creationId xmlns:p14="http://schemas.microsoft.com/office/powerpoint/2010/main" val="2123947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analysis process, there are moments when previous steps must be eliminated or changed, and iteratively when insights or alterations are found in the processing of the data set.</a:t>
            </a:r>
          </a:p>
          <a:p>
            <a:r>
              <a:rPr lang="en-US" dirty="0"/>
              <a:t>There are processes that can be permanent and applicable to several moments of the analytical process, and their place in the graph does not necessarily indicate a single moment such as the visualization process.</a:t>
            </a:r>
            <a:endParaRPr lang="en-MX" dirty="0"/>
          </a:p>
        </p:txBody>
      </p:sp>
      <p:sp>
        <p:nvSpPr>
          <p:cNvPr id="4" name="Slide Number Placeholder 3"/>
          <p:cNvSpPr>
            <a:spLocks noGrp="1"/>
          </p:cNvSpPr>
          <p:nvPr>
            <p:ph type="sldNum" sz="quarter" idx="5"/>
          </p:nvPr>
        </p:nvSpPr>
        <p:spPr/>
        <p:txBody>
          <a:bodyPr/>
          <a:lstStyle/>
          <a:p>
            <a:fld id="{A0DCF5B4-F08E-FE46-9BE8-E5BA47A661EB}" type="slidenum">
              <a:rPr lang="en-MX" smtClean="0"/>
              <a:t>11</a:t>
            </a:fld>
            <a:endParaRPr lang="en-MX"/>
          </a:p>
        </p:txBody>
      </p:sp>
    </p:spTree>
    <p:extLst>
      <p:ext uri="{BB962C8B-B14F-4D97-AF65-F5344CB8AC3E}">
        <p14:creationId xmlns:p14="http://schemas.microsoft.com/office/powerpoint/2010/main" val="3128249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deal with duplicates, it was assumed that there were observations of the same batch of wines with the same serial number, so </a:t>
            </a:r>
            <a:r>
              <a:rPr lang="en-US" dirty="0" err="1"/>
              <a:t>Mean_AL</a:t>
            </a:r>
            <a:r>
              <a:rPr lang="en-US" dirty="0"/>
              <a:t>, </a:t>
            </a:r>
            <a:r>
              <a:rPr lang="en-US" dirty="0" err="1"/>
              <a:t>Mean_DN</a:t>
            </a:r>
            <a:r>
              <a:rPr lang="en-US" dirty="0"/>
              <a:t> and </a:t>
            </a:r>
            <a:r>
              <a:rPr lang="en-US" dirty="0" err="1"/>
              <a:t>Mean_RSG</a:t>
            </a:r>
            <a:r>
              <a:rPr lang="en-US" dirty="0"/>
              <a:t> are the mean of the observations for each serial number, assuming that the batch is the same and that is why there are duplicates.</a:t>
            </a:r>
            <a:endParaRPr lang="en-CA" dirty="0"/>
          </a:p>
        </p:txBody>
      </p:sp>
      <p:sp>
        <p:nvSpPr>
          <p:cNvPr id="4" name="Slide Number Placeholder 3"/>
          <p:cNvSpPr>
            <a:spLocks noGrp="1"/>
          </p:cNvSpPr>
          <p:nvPr>
            <p:ph type="sldNum" sz="quarter" idx="5"/>
          </p:nvPr>
        </p:nvSpPr>
        <p:spPr/>
        <p:txBody>
          <a:bodyPr/>
          <a:lstStyle/>
          <a:p>
            <a:fld id="{A0DCF5B4-F08E-FE46-9BE8-E5BA47A661EB}" type="slidenum">
              <a:rPr lang="en-MX" smtClean="0"/>
              <a:t>13</a:t>
            </a:fld>
            <a:endParaRPr lang="en-MX"/>
          </a:p>
        </p:txBody>
      </p:sp>
    </p:spTree>
    <p:extLst>
      <p:ext uri="{BB962C8B-B14F-4D97-AF65-F5344CB8AC3E}">
        <p14:creationId xmlns:p14="http://schemas.microsoft.com/office/powerpoint/2010/main" val="418834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0DCF5B4-F08E-FE46-9BE8-E5BA47A661EB}" type="slidenum">
              <a:rPr lang="en-MX" smtClean="0"/>
              <a:t>14</a:t>
            </a:fld>
            <a:endParaRPr lang="en-MX"/>
          </a:p>
        </p:txBody>
      </p:sp>
    </p:spTree>
    <p:extLst>
      <p:ext uri="{BB962C8B-B14F-4D97-AF65-F5344CB8AC3E}">
        <p14:creationId xmlns:p14="http://schemas.microsoft.com/office/powerpoint/2010/main" val="379206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range of the variable is wide. This means a high dispersion in the value of the data and indicates that the mean is not a good indicator for predicting the price of wine.</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 strongest and inversely proportional relationship of the variable PR is with the calculated variable </a:t>
            </a:r>
            <a:r>
              <a:rPr lang="en-US" sz="1800" b="0" i="0" u="none" strike="noStrike" dirty="0" err="1">
                <a:solidFill>
                  <a:srgbClr val="000000"/>
                </a:solidFill>
                <a:effectLst/>
                <a:latin typeface="Calibri" panose="020F0502020204030204" pitchFamily="34" charset="0"/>
              </a:rPr>
              <a:t>Mean_RSG</a:t>
            </a:r>
            <a:r>
              <a:rPr lang="en-US" sz="1800" b="0" i="0" u="none" strike="noStrike" dirty="0">
                <a:solidFill>
                  <a:srgbClr val="000000"/>
                </a:solidFill>
                <a:effectLst/>
                <a:latin typeface="Calibri" panose="020F0502020204030204" pitchFamily="34" charset="0"/>
              </a:rPr>
              <a:t> with a value of -0.59. Which is a moderate correlation.</a:t>
            </a:r>
            <a:endParaRPr lang="es-ES" b="0" i="0" dirty="0">
              <a:solidFill>
                <a:srgbClr val="444444"/>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A0DCF5B4-F08E-FE46-9BE8-E5BA47A661EB}" type="slidenum">
              <a:rPr lang="en-MX" smtClean="0"/>
              <a:t>16</a:t>
            </a:fld>
            <a:endParaRPr lang="en-MX"/>
          </a:p>
        </p:txBody>
      </p:sp>
    </p:spTree>
    <p:extLst>
      <p:ext uri="{BB962C8B-B14F-4D97-AF65-F5344CB8AC3E}">
        <p14:creationId xmlns:p14="http://schemas.microsoft.com/office/powerpoint/2010/main" val="2746440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alibri" panose="020F0502020204030204" pitchFamily="34" charset="0"/>
              </a:rPr>
              <a:t>According to the categorical variable TP it can be concluded that the price of wine varies according to the variety and that even within the same variety of wine there is high dispersion in the price value. This may be related to the impact of the responsa variable from other variables in the data frame.</a:t>
            </a:r>
            <a:endParaRPr lang="en-CA" dirty="0"/>
          </a:p>
        </p:txBody>
      </p:sp>
      <p:sp>
        <p:nvSpPr>
          <p:cNvPr id="4" name="Slide Number Placeholder 3"/>
          <p:cNvSpPr>
            <a:spLocks noGrp="1"/>
          </p:cNvSpPr>
          <p:nvPr>
            <p:ph type="sldNum" sz="quarter" idx="5"/>
          </p:nvPr>
        </p:nvSpPr>
        <p:spPr/>
        <p:txBody>
          <a:bodyPr/>
          <a:lstStyle/>
          <a:p>
            <a:fld id="{A0DCF5B4-F08E-FE46-9BE8-E5BA47A661EB}" type="slidenum">
              <a:rPr lang="en-MX" smtClean="0"/>
              <a:t>17</a:t>
            </a:fld>
            <a:endParaRPr lang="en-MX"/>
          </a:p>
        </p:txBody>
      </p:sp>
    </p:spTree>
    <p:extLst>
      <p:ext uri="{BB962C8B-B14F-4D97-AF65-F5344CB8AC3E}">
        <p14:creationId xmlns:p14="http://schemas.microsoft.com/office/powerpoint/2010/main" val="1248679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3/3/23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46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3/3/23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23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3/3/23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54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3/3/23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66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3/3/23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24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3/3/23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18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3/3/23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46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3/3/23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30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3/3/23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64176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3/3/23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94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3/3/23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25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3/3/23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6467218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YarazethGarcia/R_code/blob/main/R_code.R"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9C2961C-CA31-1A3B-5913-584B7EC7219F}"/>
              </a:ext>
            </a:extLst>
          </p:cNvPr>
          <p:cNvSpPr>
            <a:spLocks noGrp="1"/>
          </p:cNvSpPr>
          <p:nvPr>
            <p:ph type="ctrTitle"/>
          </p:nvPr>
        </p:nvSpPr>
        <p:spPr>
          <a:xfrm>
            <a:off x="4673460" y="2249546"/>
            <a:ext cx="6479629" cy="2866405"/>
          </a:xfrm>
        </p:spPr>
        <p:txBody>
          <a:bodyPr>
            <a:normAutofit/>
          </a:bodyPr>
          <a:lstStyle/>
          <a:p>
            <a:r>
              <a:rPr lang="en-MX" dirty="0">
                <a:cs typeface="Times New Roman" panose="02020603050405020304" pitchFamily="18" charset="0"/>
              </a:rPr>
              <a:t>FINAL R </a:t>
            </a:r>
            <a:br>
              <a:rPr lang="en-MX" dirty="0">
                <a:cs typeface="Times New Roman" panose="02020603050405020304" pitchFamily="18" charset="0"/>
              </a:rPr>
            </a:br>
            <a:r>
              <a:rPr lang="en-MX" dirty="0">
                <a:cs typeface="Times New Roman" panose="02020603050405020304" pitchFamily="18" charset="0"/>
              </a:rPr>
              <a:t>PROJECT</a:t>
            </a:r>
          </a:p>
        </p:txBody>
      </p:sp>
      <p:pic>
        <p:nvPicPr>
          <p:cNvPr id="4" name="Picture 3" descr="Network Technology Background">
            <a:extLst>
              <a:ext uri="{FF2B5EF4-FFF2-40B4-BE49-F238E27FC236}">
                <a16:creationId xmlns:a16="http://schemas.microsoft.com/office/drawing/2014/main" id="{F8EBD382-FD06-5BA8-7289-6C521EB50123}"/>
              </a:ext>
            </a:extLst>
          </p:cNvPr>
          <p:cNvPicPr>
            <a:picLocks noChangeAspect="1"/>
          </p:cNvPicPr>
          <p:nvPr/>
        </p:nvPicPr>
        <p:blipFill rotWithShape="1">
          <a:blip r:embed="rId3"/>
          <a:srcRect l="49437" r="15115"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10;&#10;Description automatically generated with medium confidence">
            <a:extLst>
              <a:ext uri="{FF2B5EF4-FFF2-40B4-BE49-F238E27FC236}">
                <a16:creationId xmlns:a16="http://schemas.microsoft.com/office/drawing/2014/main" id="{F5DBBB36-AE86-32D3-2F1A-EAB2DD57494D}"/>
              </a:ext>
            </a:extLst>
          </p:cNvPr>
          <p:cNvPicPr>
            <a:picLocks noChangeAspect="1"/>
          </p:cNvPicPr>
          <p:nvPr/>
        </p:nvPicPr>
        <p:blipFill rotWithShape="1">
          <a:blip r:embed="rId4">
            <a:extLst>
              <a:ext uri="{28A0092B-C50C-407E-A947-70E740481C1C}">
                <a14:useLocalDpi xmlns:a14="http://schemas.microsoft.com/office/drawing/2010/main" val="0"/>
              </a:ext>
            </a:extLst>
          </a:blip>
          <a:srcRect t="5217"/>
          <a:stretch/>
        </p:blipFill>
        <p:spPr bwMode="auto">
          <a:xfrm>
            <a:off x="4157660" y="51283"/>
            <a:ext cx="8029104" cy="1605573"/>
          </a:xfrm>
          <a:prstGeom prst="rect">
            <a:avLst/>
          </a:prstGeom>
          <a:ln>
            <a:noFill/>
          </a:ln>
          <a:extLst>
            <a:ext uri="{53640926-AAD7-44D8-BBD7-CCE9431645EC}">
              <a14:shadowObscured xmlns:a14="http://schemas.microsoft.com/office/drawing/2010/main"/>
            </a:ext>
          </a:extLst>
        </p:spPr>
      </p:pic>
      <p:sp>
        <p:nvSpPr>
          <p:cNvPr id="6" name="Rectangle 2">
            <a:extLst>
              <a:ext uri="{FF2B5EF4-FFF2-40B4-BE49-F238E27FC236}">
                <a16:creationId xmlns:a16="http://schemas.microsoft.com/office/drawing/2014/main" id="{A6F4B6B9-9C44-CCE7-098F-EB28425A2F4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MX"/>
          </a:p>
        </p:txBody>
      </p:sp>
      <p:sp>
        <p:nvSpPr>
          <p:cNvPr id="7" name="Rectangle 3">
            <a:extLst>
              <a:ext uri="{FF2B5EF4-FFF2-40B4-BE49-F238E27FC236}">
                <a16:creationId xmlns:a16="http://schemas.microsoft.com/office/drawing/2014/main" id="{93FD5DF8-3178-7A94-80B4-A3EF90BAD5B3}"/>
              </a:ext>
            </a:extLst>
          </p:cNvPr>
          <p:cNvSpPr>
            <a:spLocks noChangeArrowheads="1"/>
          </p:cNvSpPr>
          <p:nvPr/>
        </p:nvSpPr>
        <p:spPr bwMode="auto">
          <a:xfrm>
            <a:off x="4673460" y="5604233"/>
            <a:ext cx="51065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MX" sz="14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DIPLOMA IN DATA ANALYTICS CO-OP</a:t>
            </a:r>
            <a:endParaRPr kumimoji="0" lang="en-CA" altLang="en-MX"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MX" sz="12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Data Handling and Decision Making (10012022-DIP-321-DHDM-G1)</a:t>
            </a:r>
            <a:endParaRPr kumimoji="0" lang="en-CA" altLang="en-MX" sz="1800" b="0" i="0" u="none" strike="noStrike" cap="none" normalizeH="0" baseline="0" dirty="0">
              <a:ln>
                <a:noFill/>
              </a:ln>
              <a:solidFill>
                <a:schemeClr val="tx1"/>
              </a:solidFill>
              <a:effectLst/>
              <a:latin typeface="Arial" panose="020B0604020202020204" pitchFamily="34" charset="0"/>
            </a:endParaRPr>
          </a:p>
        </p:txBody>
      </p:sp>
      <p:sp>
        <p:nvSpPr>
          <p:cNvPr id="19" name="Subtitle 2">
            <a:extLst>
              <a:ext uri="{FF2B5EF4-FFF2-40B4-BE49-F238E27FC236}">
                <a16:creationId xmlns:a16="http://schemas.microsoft.com/office/drawing/2014/main" id="{09D116AE-32D4-E650-8E52-481498BEDAF9}"/>
              </a:ext>
            </a:extLst>
          </p:cNvPr>
          <p:cNvSpPr txBox="1">
            <a:spLocks/>
          </p:cNvSpPr>
          <p:nvPr/>
        </p:nvSpPr>
        <p:spPr>
          <a:xfrm>
            <a:off x="4739751" y="4283239"/>
            <a:ext cx="6479629" cy="1475177"/>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900"/>
              </a:spcBef>
              <a:buFont typeface="Arial" panose="020B0604020202020204" pitchFamily="34" charset="0"/>
              <a:buNone/>
              <a:defRPr sz="2000" b="0" i="0" kern="1200">
                <a:solidFill>
                  <a:schemeClr val="tx1"/>
                </a:solidFill>
                <a:latin typeface="+mn-lt"/>
                <a:ea typeface="+mn-ea"/>
                <a:cs typeface="+mn-cs"/>
              </a:defRPr>
            </a:lvl1pPr>
            <a:lvl2pPr marL="457200" indent="0" algn="ctr" defTabSz="914400" rtl="0" eaLnBrk="1" latinLnBrk="0" hangingPunct="1">
              <a:lnSpc>
                <a:spcPct val="100000"/>
              </a:lnSpc>
              <a:spcBef>
                <a:spcPts val="900"/>
              </a:spcBef>
              <a:buFont typeface="Arial" panose="020B0604020202020204" pitchFamily="34" charset="0"/>
              <a:buNone/>
              <a:defRPr sz="2000" b="0" i="0" kern="1200">
                <a:solidFill>
                  <a:schemeClr val="tx1"/>
                </a:solidFill>
                <a:latin typeface="+mn-lt"/>
                <a:ea typeface="+mn-ea"/>
                <a:cs typeface="+mn-cs"/>
              </a:defRPr>
            </a:lvl2pPr>
            <a:lvl3pPr marL="914400" indent="0" algn="ctr" defTabSz="914400" rtl="0" eaLnBrk="1" latinLnBrk="0" hangingPunct="1">
              <a:lnSpc>
                <a:spcPct val="100000"/>
              </a:lnSpc>
              <a:spcBef>
                <a:spcPts val="900"/>
              </a:spcBef>
              <a:buFont typeface="Arial" panose="020B0604020202020204" pitchFamily="34" charset="0"/>
              <a:buNone/>
              <a:defRPr sz="1800" b="0" i="0" kern="1200">
                <a:solidFill>
                  <a:schemeClr val="tx1"/>
                </a:solidFill>
                <a:latin typeface="+mn-lt"/>
                <a:ea typeface="+mn-ea"/>
                <a:cs typeface="+mn-cs"/>
              </a:defRPr>
            </a:lvl3pPr>
            <a:lvl4pPr marL="1371600" indent="0" algn="ctr" defTabSz="914400" rtl="0" eaLnBrk="1" latinLnBrk="0" hangingPunct="1">
              <a:lnSpc>
                <a:spcPct val="100000"/>
              </a:lnSpc>
              <a:spcBef>
                <a:spcPts val="900"/>
              </a:spcBef>
              <a:buFont typeface="Arial" panose="020B0604020202020204" pitchFamily="34" charset="0"/>
              <a:buNone/>
              <a:defRPr sz="1600" b="0" i="0" kern="1200">
                <a:solidFill>
                  <a:schemeClr val="tx1"/>
                </a:solidFill>
                <a:latin typeface="+mn-lt"/>
                <a:ea typeface="+mn-ea"/>
                <a:cs typeface="+mn-cs"/>
              </a:defRPr>
            </a:lvl4pPr>
            <a:lvl5pPr marL="1828800" indent="0" algn="ctr" defTabSz="914400" rtl="0" eaLnBrk="1" latinLnBrk="0" hangingPunct="1">
              <a:lnSpc>
                <a:spcPct val="100000"/>
              </a:lnSpc>
              <a:spcBef>
                <a:spcPts val="900"/>
              </a:spcBef>
              <a:buFont typeface="Arial" panose="020B0604020202020204" pitchFamily="34" charset="0"/>
              <a:buNone/>
              <a:defRPr sz="1600" b="0" i="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MX" sz="1800" b="1">
              <a:latin typeface="Times New Roman" panose="02020603050405020304" pitchFamily="18" charset="0"/>
            </a:endParaRPr>
          </a:p>
          <a:p>
            <a:endParaRPr lang="en-MX" dirty="0"/>
          </a:p>
        </p:txBody>
      </p:sp>
    </p:spTree>
    <p:extLst>
      <p:ext uri="{BB962C8B-B14F-4D97-AF65-F5344CB8AC3E}">
        <p14:creationId xmlns:p14="http://schemas.microsoft.com/office/powerpoint/2010/main" val="246119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9" name="Oval 5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2449816"/>
            <a:ext cx="7335835" cy="2866405"/>
          </a:xfrm>
        </p:spPr>
        <p:txBody>
          <a:bodyPr vert="horz" lIns="91440" tIns="45720" rIns="91440" bIns="45720" rtlCol="0" anchor="b">
            <a:normAutofit/>
          </a:bodyPr>
          <a:lstStyle/>
          <a:p>
            <a:pPr>
              <a:lnSpc>
                <a:spcPct val="90000"/>
              </a:lnSpc>
            </a:pPr>
            <a:r>
              <a:rPr lang="en-US" sz="3400" dirty="0">
                <a:effectLst/>
              </a:rPr>
              <a:t>Data Analysis Process </a:t>
            </a:r>
            <a:endParaRPr lang="en-US" sz="3400" dirty="0"/>
          </a:p>
        </p:txBody>
      </p:sp>
      <p:cxnSp>
        <p:nvCxnSpPr>
          <p:cNvPr id="88" name="Straight Connector 8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91" name="Oval 9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9512718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4EB5FC77-8A68-83B7-4B9B-1BD5EA961397}"/>
              </a:ext>
            </a:extLst>
          </p:cNvPr>
          <p:cNvSpPr/>
          <p:nvPr/>
        </p:nvSpPr>
        <p:spPr>
          <a:xfrm>
            <a:off x="44204" y="1222468"/>
            <a:ext cx="1656227" cy="5304973"/>
          </a:xfrm>
          <a:prstGeom prst="round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sz="1400" dirty="0"/>
          </a:p>
        </p:txBody>
      </p:sp>
      <p:sp>
        <p:nvSpPr>
          <p:cNvPr id="3" name="Rounded Rectangle 2">
            <a:extLst>
              <a:ext uri="{FF2B5EF4-FFF2-40B4-BE49-F238E27FC236}">
                <a16:creationId xmlns:a16="http://schemas.microsoft.com/office/drawing/2014/main" id="{1A9953A9-B359-3A93-B158-12B16C81F43B}"/>
              </a:ext>
            </a:extLst>
          </p:cNvPr>
          <p:cNvSpPr/>
          <p:nvPr/>
        </p:nvSpPr>
        <p:spPr>
          <a:xfrm>
            <a:off x="1779286" y="1222468"/>
            <a:ext cx="1656227" cy="5304973"/>
          </a:xfrm>
          <a:prstGeom prst="round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sz="1600" dirty="0">
              <a:latin typeface="Times New Roman" panose="02020603050405020304" pitchFamily="18" charset="0"/>
              <a:cs typeface="Times New Roman" panose="02020603050405020304" pitchFamily="18" charset="0"/>
            </a:endParaRPr>
          </a:p>
        </p:txBody>
      </p:sp>
      <p:sp>
        <p:nvSpPr>
          <p:cNvPr id="4" name="Rounded Rectangle 3">
            <a:extLst>
              <a:ext uri="{FF2B5EF4-FFF2-40B4-BE49-F238E27FC236}">
                <a16:creationId xmlns:a16="http://schemas.microsoft.com/office/drawing/2014/main" id="{0A32BD45-4E70-F2F9-A770-629BC71DD372}"/>
              </a:ext>
            </a:extLst>
          </p:cNvPr>
          <p:cNvSpPr/>
          <p:nvPr/>
        </p:nvSpPr>
        <p:spPr>
          <a:xfrm>
            <a:off x="3510621" y="1213413"/>
            <a:ext cx="1656227" cy="5304973"/>
          </a:xfrm>
          <a:prstGeom prst="roundRect">
            <a:avLst/>
          </a:prstGeom>
          <a:solidFill>
            <a:schemeClr val="tx2">
              <a:lumMod val="90000"/>
              <a:lumOff val="1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sz="1600">
              <a:latin typeface="Times New Roman" panose="02020603050405020304" pitchFamily="18" charset="0"/>
              <a:cs typeface="Times New Roman" panose="02020603050405020304" pitchFamily="18" charset="0"/>
            </a:endParaRPr>
          </a:p>
        </p:txBody>
      </p:sp>
      <p:sp>
        <p:nvSpPr>
          <p:cNvPr id="5" name="Rounded Rectangle 4">
            <a:extLst>
              <a:ext uri="{FF2B5EF4-FFF2-40B4-BE49-F238E27FC236}">
                <a16:creationId xmlns:a16="http://schemas.microsoft.com/office/drawing/2014/main" id="{359708F3-DFB8-3BFF-B271-D87E9D840001}"/>
              </a:ext>
            </a:extLst>
          </p:cNvPr>
          <p:cNvSpPr/>
          <p:nvPr/>
        </p:nvSpPr>
        <p:spPr>
          <a:xfrm>
            <a:off x="5252575" y="1222468"/>
            <a:ext cx="1656227" cy="5304973"/>
          </a:xfrm>
          <a:prstGeom prst="round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sz="1600">
              <a:cs typeface="Times New Roman" panose="02020603050405020304" pitchFamily="18" charset="0"/>
            </a:endParaRPr>
          </a:p>
        </p:txBody>
      </p:sp>
      <p:sp>
        <p:nvSpPr>
          <p:cNvPr id="6" name="Rounded Rectangle 5">
            <a:extLst>
              <a:ext uri="{FF2B5EF4-FFF2-40B4-BE49-F238E27FC236}">
                <a16:creationId xmlns:a16="http://schemas.microsoft.com/office/drawing/2014/main" id="{47E2202F-7218-2C94-A4D9-40C88D8C28B8}"/>
              </a:ext>
            </a:extLst>
          </p:cNvPr>
          <p:cNvSpPr/>
          <p:nvPr/>
        </p:nvSpPr>
        <p:spPr>
          <a:xfrm>
            <a:off x="6974274" y="1213413"/>
            <a:ext cx="1656227" cy="5304973"/>
          </a:xfrm>
          <a:prstGeom prst="round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sz="1600">
              <a:cs typeface="Times New Roman" panose="02020603050405020304" pitchFamily="18" charset="0"/>
            </a:endParaRPr>
          </a:p>
        </p:txBody>
      </p:sp>
      <p:sp>
        <p:nvSpPr>
          <p:cNvPr id="7" name="Rounded Rectangle 6">
            <a:extLst>
              <a:ext uri="{FF2B5EF4-FFF2-40B4-BE49-F238E27FC236}">
                <a16:creationId xmlns:a16="http://schemas.microsoft.com/office/drawing/2014/main" id="{383421F5-8D32-4F8A-5853-3D30EFB00B38}"/>
              </a:ext>
            </a:extLst>
          </p:cNvPr>
          <p:cNvSpPr/>
          <p:nvPr/>
        </p:nvSpPr>
        <p:spPr>
          <a:xfrm>
            <a:off x="8701238" y="1233723"/>
            <a:ext cx="1656227" cy="5304973"/>
          </a:xfrm>
          <a:prstGeom prst="round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sz="1600">
              <a:cs typeface="Times New Roman" panose="02020603050405020304" pitchFamily="18" charset="0"/>
            </a:endParaRPr>
          </a:p>
        </p:txBody>
      </p:sp>
      <p:sp>
        <p:nvSpPr>
          <p:cNvPr id="8" name="Rounded Rectangle 7">
            <a:extLst>
              <a:ext uri="{FF2B5EF4-FFF2-40B4-BE49-F238E27FC236}">
                <a16:creationId xmlns:a16="http://schemas.microsoft.com/office/drawing/2014/main" id="{32577A00-9D2F-2E40-4E11-E2D65910AE05}"/>
              </a:ext>
            </a:extLst>
          </p:cNvPr>
          <p:cNvSpPr/>
          <p:nvPr/>
        </p:nvSpPr>
        <p:spPr>
          <a:xfrm>
            <a:off x="125165" y="2198436"/>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100" dirty="0">
                <a:cs typeface="Times New Roman" panose="02020603050405020304" pitchFamily="18" charset="0"/>
              </a:rPr>
              <a:t>Understand the case </a:t>
            </a:r>
          </a:p>
        </p:txBody>
      </p:sp>
      <p:sp>
        <p:nvSpPr>
          <p:cNvPr id="9" name="Rounded Rectangle 8">
            <a:extLst>
              <a:ext uri="{FF2B5EF4-FFF2-40B4-BE49-F238E27FC236}">
                <a16:creationId xmlns:a16="http://schemas.microsoft.com/office/drawing/2014/main" id="{67244430-E040-F836-CBA7-037257AA7120}"/>
              </a:ext>
            </a:extLst>
          </p:cNvPr>
          <p:cNvSpPr/>
          <p:nvPr/>
        </p:nvSpPr>
        <p:spPr>
          <a:xfrm>
            <a:off x="125165" y="3092244"/>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100" dirty="0">
                <a:cs typeface="Times New Roman" panose="02020603050405020304" pitchFamily="18" charset="0"/>
              </a:rPr>
              <a:t>Set descriptive</a:t>
            </a:r>
          </a:p>
          <a:p>
            <a:pPr algn="ctr"/>
            <a:r>
              <a:rPr lang="en-MX" sz="1100" dirty="0">
                <a:cs typeface="Times New Roman" panose="02020603050405020304" pitchFamily="18" charset="0"/>
              </a:rPr>
              <a:t>objectives</a:t>
            </a:r>
          </a:p>
        </p:txBody>
      </p:sp>
      <p:sp>
        <p:nvSpPr>
          <p:cNvPr id="10" name="Rounded Rectangle 9">
            <a:extLst>
              <a:ext uri="{FF2B5EF4-FFF2-40B4-BE49-F238E27FC236}">
                <a16:creationId xmlns:a16="http://schemas.microsoft.com/office/drawing/2014/main" id="{A52D185D-6A37-B9D0-E79E-39FB59A8164D}"/>
              </a:ext>
            </a:extLst>
          </p:cNvPr>
          <p:cNvSpPr/>
          <p:nvPr/>
        </p:nvSpPr>
        <p:spPr>
          <a:xfrm>
            <a:off x="126912" y="3967330"/>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100" dirty="0">
                <a:cs typeface="Times New Roman" panose="02020603050405020304" pitchFamily="18" charset="0"/>
              </a:rPr>
              <a:t>Set  predictive</a:t>
            </a:r>
          </a:p>
          <a:p>
            <a:pPr algn="ctr"/>
            <a:r>
              <a:rPr lang="en-MX" sz="1100" dirty="0">
                <a:cs typeface="Times New Roman" panose="02020603050405020304" pitchFamily="18" charset="0"/>
              </a:rPr>
              <a:t>objectives</a:t>
            </a:r>
          </a:p>
          <a:p>
            <a:pPr algn="ctr"/>
            <a:endParaRPr lang="en-MX" sz="1100" dirty="0">
              <a:cs typeface="Times New Roman" panose="02020603050405020304" pitchFamily="18" charset="0"/>
            </a:endParaRPr>
          </a:p>
        </p:txBody>
      </p:sp>
      <p:sp>
        <p:nvSpPr>
          <p:cNvPr id="11" name="Rounded Rectangle 10">
            <a:extLst>
              <a:ext uri="{FF2B5EF4-FFF2-40B4-BE49-F238E27FC236}">
                <a16:creationId xmlns:a16="http://schemas.microsoft.com/office/drawing/2014/main" id="{B74B9683-D702-D47E-D42A-502FC61CC7C8}"/>
              </a:ext>
            </a:extLst>
          </p:cNvPr>
          <p:cNvSpPr/>
          <p:nvPr/>
        </p:nvSpPr>
        <p:spPr>
          <a:xfrm>
            <a:off x="1863584" y="2227009"/>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Import data set</a:t>
            </a:r>
          </a:p>
        </p:txBody>
      </p:sp>
      <p:sp>
        <p:nvSpPr>
          <p:cNvPr id="12" name="Rounded Rectangle 11">
            <a:extLst>
              <a:ext uri="{FF2B5EF4-FFF2-40B4-BE49-F238E27FC236}">
                <a16:creationId xmlns:a16="http://schemas.microsoft.com/office/drawing/2014/main" id="{03291E3A-B51F-7073-6B84-841B28D9D788}"/>
              </a:ext>
            </a:extLst>
          </p:cNvPr>
          <p:cNvSpPr/>
          <p:nvPr/>
        </p:nvSpPr>
        <p:spPr>
          <a:xfrm>
            <a:off x="3596348" y="2189381"/>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effectLst/>
                <a:ea typeface="Calibri" panose="020F0502020204030204" pitchFamily="34" charset="0"/>
                <a:cs typeface="Times New Roman" panose="02020603050405020304" pitchFamily="18" charset="0"/>
              </a:rPr>
              <a:t>Check for the structure of the dataset</a:t>
            </a:r>
            <a:r>
              <a:rPr lang="en-MX" sz="1200" dirty="0">
                <a:effectLst/>
                <a:cs typeface="Times New Roman" panose="02020603050405020304" pitchFamily="18" charset="0"/>
              </a:rPr>
              <a:t> </a:t>
            </a:r>
            <a:endParaRPr lang="en-MX" sz="1200" dirty="0">
              <a:cs typeface="Times New Roman" panose="02020603050405020304" pitchFamily="18" charset="0"/>
            </a:endParaRPr>
          </a:p>
        </p:txBody>
      </p:sp>
      <p:sp>
        <p:nvSpPr>
          <p:cNvPr id="13" name="Rounded Rectangle 12">
            <a:extLst>
              <a:ext uri="{FF2B5EF4-FFF2-40B4-BE49-F238E27FC236}">
                <a16:creationId xmlns:a16="http://schemas.microsoft.com/office/drawing/2014/main" id="{23679DBD-BA80-BA38-43B4-9DEC350B76FE}"/>
              </a:ext>
            </a:extLst>
          </p:cNvPr>
          <p:cNvSpPr/>
          <p:nvPr/>
        </p:nvSpPr>
        <p:spPr>
          <a:xfrm>
            <a:off x="3596127" y="3068041"/>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Perform a variable summary</a:t>
            </a:r>
          </a:p>
        </p:txBody>
      </p:sp>
      <p:sp>
        <p:nvSpPr>
          <p:cNvPr id="14" name="Rounded Rectangle 13">
            <a:extLst>
              <a:ext uri="{FF2B5EF4-FFF2-40B4-BE49-F238E27FC236}">
                <a16:creationId xmlns:a16="http://schemas.microsoft.com/office/drawing/2014/main" id="{78A6A42F-320B-63B3-3713-40FEB9524D8E}"/>
              </a:ext>
            </a:extLst>
          </p:cNvPr>
          <p:cNvSpPr/>
          <p:nvPr/>
        </p:nvSpPr>
        <p:spPr>
          <a:xfrm>
            <a:off x="3598958" y="3923005"/>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Handle missing values </a:t>
            </a:r>
          </a:p>
        </p:txBody>
      </p:sp>
      <p:sp>
        <p:nvSpPr>
          <p:cNvPr id="15" name="Rounded Rectangle 14">
            <a:extLst>
              <a:ext uri="{FF2B5EF4-FFF2-40B4-BE49-F238E27FC236}">
                <a16:creationId xmlns:a16="http://schemas.microsoft.com/office/drawing/2014/main" id="{6496B445-43E8-6D71-4496-6454F3DF010A}"/>
              </a:ext>
            </a:extLst>
          </p:cNvPr>
          <p:cNvSpPr/>
          <p:nvPr/>
        </p:nvSpPr>
        <p:spPr>
          <a:xfrm>
            <a:off x="3596348" y="4763901"/>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Handle duplicates </a:t>
            </a:r>
          </a:p>
        </p:txBody>
      </p:sp>
      <p:sp>
        <p:nvSpPr>
          <p:cNvPr id="16" name="Rounded Rectangle 15">
            <a:extLst>
              <a:ext uri="{FF2B5EF4-FFF2-40B4-BE49-F238E27FC236}">
                <a16:creationId xmlns:a16="http://schemas.microsoft.com/office/drawing/2014/main" id="{9FF0487D-7688-F784-909B-1923A6F5A80A}"/>
              </a:ext>
            </a:extLst>
          </p:cNvPr>
          <p:cNvSpPr/>
          <p:nvPr/>
        </p:nvSpPr>
        <p:spPr>
          <a:xfrm>
            <a:off x="3596348" y="5598728"/>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Handle ourliers</a:t>
            </a:r>
          </a:p>
        </p:txBody>
      </p:sp>
      <p:sp>
        <p:nvSpPr>
          <p:cNvPr id="17" name="Rounded Rectangle 16">
            <a:extLst>
              <a:ext uri="{FF2B5EF4-FFF2-40B4-BE49-F238E27FC236}">
                <a16:creationId xmlns:a16="http://schemas.microsoft.com/office/drawing/2014/main" id="{AF3A5A5A-0787-24C0-29A0-B6C6B807D7E1}"/>
              </a:ext>
            </a:extLst>
          </p:cNvPr>
          <p:cNvSpPr/>
          <p:nvPr/>
        </p:nvSpPr>
        <p:spPr>
          <a:xfrm>
            <a:off x="5348027" y="2224105"/>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Transform Variables </a:t>
            </a:r>
          </a:p>
        </p:txBody>
      </p:sp>
      <p:sp>
        <p:nvSpPr>
          <p:cNvPr id="18" name="Rounded Rectangle 17">
            <a:extLst>
              <a:ext uri="{FF2B5EF4-FFF2-40B4-BE49-F238E27FC236}">
                <a16:creationId xmlns:a16="http://schemas.microsoft.com/office/drawing/2014/main" id="{3B142A39-395F-FD04-C5B0-FD0E733FF554}"/>
              </a:ext>
            </a:extLst>
          </p:cNvPr>
          <p:cNvSpPr/>
          <p:nvPr/>
        </p:nvSpPr>
        <p:spPr>
          <a:xfrm>
            <a:off x="5335467" y="3992120"/>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Merge Data </a:t>
            </a:r>
          </a:p>
        </p:txBody>
      </p:sp>
      <p:sp>
        <p:nvSpPr>
          <p:cNvPr id="19" name="Rounded Rectangle 18">
            <a:extLst>
              <a:ext uri="{FF2B5EF4-FFF2-40B4-BE49-F238E27FC236}">
                <a16:creationId xmlns:a16="http://schemas.microsoft.com/office/drawing/2014/main" id="{F9873526-F272-A608-54B5-7149B6471640}"/>
              </a:ext>
            </a:extLst>
          </p:cNvPr>
          <p:cNvSpPr/>
          <p:nvPr/>
        </p:nvSpPr>
        <p:spPr>
          <a:xfrm>
            <a:off x="5335467" y="4894586"/>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Subset variables and observations </a:t>
            </a:r>
          </a:p>
        </p:txBody>
      </p:sp>
      <p:sp>
        <p:nvSpPr>
          <p:cNvPr id="20" name="Rounded Rectangle 19">
            <a:extLst>
              <a:ext uri="{FF2B5EF4-FFF2-40B4-BE49-F238E27FC236}">
                <a16:creationId xmlns:a16="http://schemas.microsoft.com/office/drawing/2014/main" id="{89D1203B-1899-40F3-2691-D0583F430806}"/>
              </a:ext>
            </a:extLst>
          </p:cNvPr>
          <p:cNvSpPr/>
          <p:nvPr/>
        </p:nvSpPr>
        <p:spPr>
          <a:xfrm>
            <a:off x="5360148" y="3126571"/>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Rename Variables </a:t>
            </a:r>
          </a:p>
        </p:txBody>
      </p:sp>
      <p:sp>
        <p:nvSpPr>
          <p:cNvPr id="21" name="Rounded Rectangle 20">
            <a:extLst>
              <a:ext uri="{FF2B5EF4-FFF2-40B4-BE49-F238E27FC236}">
                <a16:creationId xmlns:a16="http://schemas.microsoft.com/office/drawing/2014/main" id="{3FA65915-11D1-A3E5-A8D6-9AFEEE34B489}"/>
              </a:ext>
            </a:extLst>
          </p:cNvPr>
          <p:cNvSpPr/>
          <p:nvPr/>
        </p:nvSpPr>
        <p:spPr>
          <a:xfrm>
            <a:off x="7080100" y="2232365"/>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Descriptive  statistics </a:t>
            </a:r>
          </a:p>
        </p:txBody>
      </p:sp>
      <p:sp>
        <p:nvSpPr>
          <p:cNvPr id="22" name="Rounded Rectangle 21">
            <a:extLst>
              <a:ext uri="{FF2B5EF4-FFF2-40B4-BE49-F238E27FC236}">
                <a16:creationId xmlns:a16="http://schemas.microsoft.com/office/drawing/2014/main" id="{2C52437F-A216-A569-A3AE-11B375491BC0}"/>
              </a:ext>
            </a:extLst>
          </p:cNvPr>
          <p:cNvSpPr/>
          <p:nvPr/>
        </p:nvSpPr>
        <p:spPr>
          <a:xfrm>
            <a:off x="7076635" y="3123555"/>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cs typeface="Times New Roman" panose="02020603050405020304" pitchFamily="18" charset="0"/>
              </a:rPr>
              <a:t>Predictive</a:t>
            </a:r>
            <a:r>
              <a:rPr lang="en-MX" sz="1200" dirty="0">
                <a:cs typeface="Times New Roman" panose="02020603050405020304" pitchFamily="18" charset="0"/>
              </a:rPr>
              <a:t> analysis </a:t>
            </a:r>
          </a:p>
        </p:txBody>
      </p:sp>
      <p:sp>
        <p:nvSpPr>
          <p:cNvPr id="23" name="Rounded Rectangle 22">
            <a:extLst>
              <a:ext uri="{FF2B5EF4-FFF2-40B4-BE49-F238E27FC236}">
                <a16:creationId xmlns:a16="http://schemas.microsoft.com/office/drawing/2014/main" id="{EE7D9C5A-3217-050E-284F-3EA0BDCC7D90}"/>
              </a:ext>
            </a:extLst>
          </p:cNvPr>
          <p:cNvSpPr/>
          <p:nvPr/>
        </p:nvSpPr>
        <p:spPr>
          <a:xfrm>
            <a:off x="7076635" y="3983941"/>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effectLst/>
                <a:ea typeface="Calibri" panose="020F0502020204030204" pitchFamily="34" charset="0"/>
                <a:cs typeface="Times New Roman" panose="02020603050405020304" pitchFamily="18" charset="0"/>
              </a:rPr>
              <a:t>Cluster-based Analysis </a:t>
            </a:r>
            <a:endParaRPr lang="en-MX" sz="1200" dirty="0">
              <a:cs typeface="Times New Roman" panose="02020603050405020304" pitchFamily="18" charset="0"/>
            </a:endParaRPr>
          </a:p>
        </p:txBody>
      </p:sp>
      <p:sp>
        <p:nvSpPr>
          <p:cNvPr id="24" name="Rounded Rectangle 23">
            <a:extLst>
              <a:ext uri="{FF2B5EF4-FFF2-40B4-BE49-F238E27FC236}">
                <a16:creationId xmlns:a16="http://schemas.microsoft.com/office/drawing/2014/main" id="{F26AF16C-2B4F-A649-AE90-1916E2C94A29}"/>
              </a:ext>
            </a:extLst>
          </p:cNvPr>
          <p:cNvSpPr/>
          <p:nvPr/>
        </p:nvSpPr>
        <p:spPr>
          <a:xfrm>
            <a:off x="8803161" y="2296845"/>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Data representation and graph</a:t>
            </a:r>
          </a:p>
        </p:txBody>
      </p:sp>
      <p:sp>
        <p:nvSpPr>
          <p:cNvPr id="25" name="Rounded Rectangle 24">
            <a:extLst>
              <a:ext uri="{FF2B5EF4-FFF2-40B4-BE49-F238E27FC236}">
                <a16:creationId xmlns:a16="http://schemas.microsoft.com/office/drawing/2014/main" id="{D50706F2-AE9D-94BC-0DB2-2E5935801E49}"/>
              </a:ext>
            </a:extLst>
          </p:cNvPr>
          <p:cNvSpPr/>
          <p:nvPr/>
        </p:nvSpPr>
        <p:spPr>
          <a:xfrm>
            <a:off x="125165" y="1222469"/>
            <a:ext cx="1440000" cy="684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X" sz="1200" b="1" dirty="0"/>
              <a:t>Analytical</a:t>
            </a:r>
          </a:p>
          <a:p>
            <a:pPr algn="ctr"/>
            <a:r>
              <a:rPr lang="en-MX" sz="1200" b="1" dirty="0"/>
              <a:t>Objectives</a:t>
            </a:r>
          </a:p>
        </p:txBody>
      </p:sp>
      <p:sp>
        <p:nvSpPr>
          <p:cNvPr id="26" name="Rounded Rectangle 25">
            <a:extLst>
              <a:ext uri="{FF2B5EF4-FFF2-40B4-BE49-F238E27FC236}">
                <a16:creationId xmlns:a16="http://schemas.microsoft.com/office/drawing/2014/main" id="{E0C021FC-425F-8B86-D04C-61DAF33CD8AB}"/>
              </a:ext>
            </a:extLst>
          </p:cNvPr>
          <p:cNvSpPr/>
          <p:nvPr/>
        </p:nvSpPr>
        <p:spPr>
          <a:xfrm>
            <a:off x="1874360" y="1245941"/>
            <a:ext cx="1440000" cy="684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X" sz="1400" b="1" dirty="0">
                <a:cs typeface="Times New Roman" panose="02020603050405020304" pitchFamily="18" charset="0"/>
              </a:rPr>
              <a:t>Importing Data </a:t>
            </a:r>
          </a:p>
        </p:txBody>
      </p:sp>
      <p:sp>
        <p:nvSpPr>
          <p:cNvPr id="27" name="Rounded Rectangle 26">
            <a:extLst>
              <a:ext uri="{FF2B5EF4-FFF2-40B4-BE49-F238E27FC236}">
                <a16:creationId xmlns:a16="http://schemas.microsoft.com/office/drawing/2014/main" id="{B223C203-4A25-BDD7-672F-E75F9ECD7648}"/>
              </a:ext>
            </a:extLst>
          </p:cNvPr>
          <p:cNvSpPr/>
          <p:nvPr/>
        </p:nvSpPr>
        <p:spPr>
          <a:xfrm>
            <a:off x="3605870" y="1302194"/>
            <a:ext cx="1440000" cy="684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X" sz="1400" b="1" dirty="0">
                <a:cs typeface="Times New Roman" panose="02020603050405020304" pitchFamily="18" charset="0"/>
              </a:rPr>
              <a:t>Data Sanity checks</a:t>
            </a:r>
          </a:p>
        </p:txBody>
      </p:sp>
      <p:sp>
        <p:nvSpPr>
          <p:cNvPr id="28" name="Rounded Rectangle 27">
            <a:extLst>
              <a:ext uri="{FF2B5EF4-FFF2-40B4-BE49-F238E27FC236}">
                <a16:creationId xmlns:a16="http://schemas.microsoft.com/office/drawing/2014/main" id="{EABB32A0-ACA7-59FB-DA93-B5F1D752AE68}"/>
              </a:ext>
            </a:extLst>
          </p:cNvPr>
          <p:cNvSpPr/>
          <p:nvPr/>
        </p:nvSpPr>
        <p:spPr>
          <a:xfrm>
            <a:off x="5376400" y="1258789"/>
            <a:ext cx="1440000" cy="684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X" sz="1400" b="1" dirty="0">
                <a:cs typeface="Times New Roman" panose="02020603050405020304" pitchFamily="18" charset="0"/>
              </a:rPr>
              <a:t>Transform</a:t>
            </a:r>
          </a:p>
        </p:txBody>
      </p:sp>
      <p:sp>
        <p:nvSpPr>
          <p:cNvPr id="29" name="Rounded Rectangle 28">
            <a:extLst>
              <a:ext uri="{FF2B5EF4-FFF2-40B4-BE49-F238E27FC236}">
                <a16:creationId xmlns:a16="http://schemas.microsoft.com/office/drawing/2014/main" id="{28D7EC64-9F03-700A-F106-53D6DE178506}"/>
              </a:ext>
            </a:extLst>
          </p:cNvPr>
          <p:cNvSpPr/>
          <p:nvPr/>
        </p:nvSpPr>
        <p:spPr>
          <a:xfrm>
            <a:off x="7106078" y="1273618"/>
            <a:ext cx="1440000" cy="684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X" sz="1400" b="1" dirty="0">
                <a:cs typeface="Times New Roman" panose="02020603050405020304" pitchFamily="18" charset="0"/>
              </a:rPr>
              <a:t>Model </a:t>
            </a:r>
          </a:p>
        </p:txBody>
      </p:sp>
      <p:sp>
        <p:nvSpPr>
          <p:cNvPr id="30" name="Rounded Rectangle 29">
            <a:extLst>
              <a:ext uri="{FF2B5EF4-FFF2-40B4-BE49-F238E27FC236}">
                <a16:creationId xmlns:a16="http://schemas.microsoft.com/office/drawing/2014/main" id="{4FCD6762-3080-24B4-3CB0-955A46CC93C7}"/>
              </a:ext>
            </a:extLst>
          </p:cNvPr>
          <p:cNvSpPr/>
          <p:nvPr/>
        </p:nvSpPr>
        <p:spPr>
          <a:xfrm>
            <a:off x="8625900" y="1272384"/>
            <a:ext cx="1796325" cy="684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X" sz="1400" b="1" dirty="0">
                <a:cs typeface="Times New Roman" panose="02020603050405020304" pitchFamily="18" charset="0"/>
              </a:rPr>
              <a:t>Visualization </a:t>
            </a:r>
          </a:p>
        </p:txBody>
      </p:sp>
      <p:sp>
        <p:nvSpPr>
          <p:cNvPr id="31" name="Right Arrow 30">
            <a:extLst>
              <a:ext uri="{FF2B5EF4-FFF2-40B4-BE49-F238E27FC236}">
                <a16:creationId xmlns:a16="http://schemas.microsoft.com/office/drawing/2014/main" id="{AD96A514-D90F-1799-B82B-FD4F6D27DF31}"/>
              </a:ext>
            </a:extLst>
          </p:cNvPr>
          <p:cNvSpPr/>
          <p:nvPr/>
        </p:nvSpPr>
        <p:spPr>
          <a:xfrm>
            <a:off x="95250" y="6452215"/>
            <a:ext cx="12001500" cy="413658"/>
          </a:xfrm>
          <a:prstGeom prst="rightArrow">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sz="1400" dirty="0"/>
          </a:p>
        </p:txBody>
      </p:sp>
      <p:sp>
        <p:nvSpPr>
          <p:cNvPr id="32" name="TextBox 31">
            <a:extLst>
              <a:ext uri="{FF2B5EF4-FFF2-40B4-BE49-F238E27FC236}">
                <a16:creationId xmlns:a16="http://schemas.microsoft.com/office/drawing/2014/main" id="{5CBD9ACD-FAA8-8B95-9AA6-9613A5A73B6B}"/>
              </a:ext>
            </a:extLst>
          </p:cNvPr>
          <p:cNvSpPr txBox="1"/>
          <p:nvPr/>
        </p:nvSpPr>
        <p:spPr>
          <a:xfrm>
            <a:off x="3510621" y="229658"/>
            <a:ext cx="6100762" cy="751744"/>
          </a:xfrm>
          <a:prstGeom prst="rect">
            <a:avLst/>
          </a:prstGeom>
          <a:noFill/>
        </p:spPr>
        <p:txBody>
          <a:bodyPr wrap="square">
            <a:spAutoFit/>
          </a:bodyPr>
          <a:lstStyle/>
          <a:p>
            <a:pPr lvl="0">
              <a:lnSpc>
                <a:spcPct val="115000"/>
              </a:lnSpc>
              <a:spcAft>
                <a:spcPts val="600"/>
              </a:spcAft>
            </a:pPr>
            <a:r>
              <a:rPr lang="en-CA" sz="4000" b="1" dirty="0">
                <a:solidFill>
                  <a:schemeClr val="bg1">
                    <a:lumMod val="95000"/>
                  </a:schemeClr>
                </a:solidFill>
                <a:effectLst/>
                <a:latin typeface="+mj-lt"/>
                <a:ea typeface="Calibri" panose="020F0502020204030204" pitchFamily="34" charset="0"/>
                <a:cs typeface="Times New Roman" panose="02020603050405020304" pitchFamily="18" charset="0"/>
              </a:rPr>
              <a:t>Data Analysis Process</a:t>
            </a:r>
            <a:endParaRPr lang="en-MX" sz="4000" b="1" dirty="0">
              <a:solidFill>
                <a:schemeClr val="bg1">
                  <a:lumMod val="95000"/>
                </a:schemeClr>
              </a:solidFill>
              <a:effectLst/>
              <a:latin typeface="+mj-lt"/>
              <a:ea typeface="Calibri" panose="020F0502020204030204" pitchFamily="34" charset="0"/>
              <a:cs typeface="Times New Roman" panose="02020603050405020304" pitchFamily="18" charset="0"/>
            </a:endParaRPr>
          </a:p>
        </p:txBody>
      </p:sp>
      <p:sp>
        <p:nvSpPr>
          <p:cNvPr id="33" name="Rounded Rectangle 32">
            <a:extLst>
              <a:ext uri="{FF2B5EF4-FFF2-40B4-BE49-F238E27FC236}">
                <a16:creationId xmlns:a16="http://schemas.microsoft.com/office/drawing/2014/main" id="{36C22D4A-2458-DBE5-6639-DDA87E975190}"/>
              </a:ext>
            </a:extLst>
          </p:cNvPr>
          <p:cNvSpPr/>
          <p:nvPr/>
        </p:nvSpPr>
        <p:spPr>
          <a:xfrm>
            <a:off x="10449596" y="1209909"/>
            <a:ext cx="1656227" cy="5304973"/>
          </a:xfrm>
          <a:prstGeom prst="round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sz="1600">
              <a:latin typeface="Times New Roman" panose="02020603050405020304" pitchFamily="18" charset="0"/>
              <a:cs typeface="Times New Roman" panose="02020603050405020304" pitchFamily="18" charset="0"/>
            </a:endParaRPr>
          </a:p>
        </p:txBody>
      </p:sp>
      <p:sp>
        <p:nvSpPr>
          <p:cNvPr id="34" name="Rounded Rectangle 33">
            <a:extLst>
              <a:ext uri="{FF2B5EF4-FFF2-40B4-BE49-F238E27FC236}">
                <a16:creationId xmlns:a16="http://schemas.microsoft.com/office/drawing/2014/main" id="{326FAF62-F799-B0E2-5EA3-6E02FF347816}"/>
              </a:ext>
            </a:extLst>
          </p:cNvPr>
          <p:cNvSpPr/>
          <p:nvPr/>
        </p:nvSpPr>
        <p:spPr>
          <a:xfrm>
            <a:off x="10551519" y="2273031"/>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dirty="0">
                <a:cs typeface="Times New Roman" panose="02020603050405020304" pitchFamily="18" charset="0"/>
              </a:rPr>
              <a:t>Verify the objectives were achieved. </a:t>
            </a:r>
          </a:p>
        </p:txBody>
      </p:sp>
      <p:sp>
        <p:nvSpPr>
          <p:cNvPr id="35" name="Rounded Rectangle 34">
            <a:extLst>
              <a:ext uri="{FF2B5EF4-FFF2-40B4-BE49-F238E27FC236}">
                <a16:creationId xmlns:a16="http://schemas.microsoft.com/office/drawing/2014/main" id="{BD4FADAB-1BC6-F18B-85D1-38D29C8EF166}"/>
              </a:ext>
            </a:extLst>
          </p:cNvPr>
          <p:cNvSpPr/>
          <p:nvPr/>
        </p:nvSpPr>
        <p:spPr>
          <a:xfrm>
            <a:off x="10374258" y="1248570"/>
            <a:ext cx="1796325" cy="6840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X" sz="1400" b="1" dirty="0">
                <a:cs typeface="Times New Roman" panose="02020603050405020304" pitchFamily="18" charset="0"/>
              </a:rPr>
              <a:t>Evaluation </a:t>
            </a:r>
          </a:p>
        </p:txBody>
      </p:sp>
      <p:sp>
        <p:nvSpPr>
          <p:cNvPr id="36" name="Rounded Rectangle 35">
            <a:extLst>
              <a:ext uri="{FF2B5EF4-FFF2-40B4-BE49-F238E27FC236}">
                <a16:creationId xmlns:a16="http://schemas.microsoft.com/office/drawing/2014/main" id="{9318E46D-C8A2-CED8-76A2-9996191E9A7E}"/>
              </a:ext>
            </a:extLst>
          </p:cNvPr>
          <p:cNvSpPr/>
          <p:nvPr/>
        </p:nvSpPr>
        <p:spPr>
          <a:xfrm>
            <a:off x="149247" y="4812139"/>
            <a:ext cx="1440000" cy="7200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100" dirty="0">
                <a:cs typeface="Times New Roman" panose="02020603050405020304" pitchFamily="18" charset="0"/>
              </a:rPr>
              <a:t>Set assumptions</a:t>
            </a:r>
          </a:p>
        </p:txBody>
      </p:sp>
      <p:sp>
        <p:nvSpPr>
          <p:cNvPr id="41" name="Arrow: Curved Up 40">
            <a:extLst>
              <a:ext uri="{FF2B5EF4-FFF2-40B4-BE49-F238E27FC236}">
                <a16:creationId xmlns:a16="http://schemas.microsoft.com/office/drawing/2014/main" id="{EA73D57B-625E-BAF5-9EE2-28755C8CE664}"/>
              </a:ext>
            </a:extLst>
          </p:cNvPr>
          <p:cNvSpPr/>
          <p:nvPr/>
        </p:nvSpPr>
        <p:spPr>
          <a:xfrm flipH="1">
            <a:off x="4157980" y="6413032"/>
            <a:ext cx="4954122" cy="68400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2" name="Arrow: Curved Up 41">
            <a:extLst>
              <a:ext uri="{FF2B5EF4-FFF2-40B4-BE49-F238E27FC236}">
                <a16:creationId xmlns:a16="http://schemas.microsoft.com/office/drawing/2014/main" id="{5887D9E6-FBB2-5AD6-2708-7CD258770CEE}"/>
              </a:ext>
            </a:extLst>
          </p:cNvPr>
          <p:cNvSpPr/>
          <p:nvPr/>
        </p:nvSpPr>
        <p:spPr>
          <a:xfrm flipH="1">
            <a:off x="7357508" y="6332323"/>
            <a:ext cx="1754594" cy="68400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3" name="Arrow: Curved Up 42">
            <a:extLst>
              <a:ext uri="{FF2B5EF4-FFF2-40B4-BE49-F238E27FC236}">
                <a16:creationId xmlns:a16="http://schemas.microsoft.com/office/drawing/2014/main" id="{9F1FDA19-F933-67EB-6123-76C3470B41F3}"/>
              </a:ext>
            </a:extLst>
          </p:cNvPr>
          <p:cNvSpPr/>
          <p:nvPr/>
        </p:nvSpPr>
        <p:spPr>
          <a:xfrm flipH="1">
            <a:off x="5758814" y="6291657"/>
            <a:ext cx="3380658" cy="68400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4" name="Arrow: Curved Up 43">
            <a:extLst>
              <a:ext uri="{FF2B5EF4-FFF2-40B4-BE49-F238E27FC236}">
                <a16:creationId xmlns:a16="http://schemas.microsoft.com/office/drawing/2014/main" id="{ADA3F0A4-6707-BDB3-C387-FE1697332D3D}"/>
              </a:ext>
            </a:extLst>
          </p:cNvPr>
          <p:cNvSpPr/>
          <p:nvPr/>
        </p:nvSpPr>
        <p:spPr>
          <a:xfrm flipH="1" flipV="1">
            <a:off x="3859619" y="884035"/>
            <a:ext cx="2928408" cy="50434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5" name="Arrow: Curved Up 44">
            <a:extLst>
              <a:ext uri="{FF2B5EF4-FFF2-40B4-BE49-F238E27FC236}">
                <a16:creationId xmlns:a16="http://schemas.microsoft.com/office/drawing/2014/main" id="{716EF6FE-EEDF-D07B-774A-072A39CFE046}"/>
              </a:ext>
            </a:extLst>
          </p:cNvPr>
          <p:cNvSpPr/>
          <p:nvPr/>
        </p:nvSpPr>
        <p:spPr>
          <a:xfrm flipV="1">
            <a:off x="4045865" y="995132"/>
            <a:ext cx="3822227" cy="50434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16047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9" name="Oval 5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2449816"/>
            <a:ext cx="7335835" cy="2866405"/>
          </a:xfrm>
        </p:spPr>
        <p:txBody>
          <a:bodyPr vert="horz" lIns="91440" tIns="45720" rIns="91440" bIns="45720" rtlCol="0" anchor="b">
            <a:normAutofit/>
          </a:bodyPr>
          <a:lstStyle/>
          <a:p>
            <a:pPr>
              <a:lnSpc>
                <a:spcPct val="90000"/>
              </a:lnSpc>
            </a:pPr>
            <a:r>
              <a:rPr lang="en-US" sz="3400" dirty="0">
                <a:effectLst/>
              </a:rPr>
              <a:t>Data Sanity Checks</a:t>
            </a:r>
            <a:endParaRPr lang="en-US" sz="3400" dirty="0"/>
          </a:p>
        </p:txBody>
      </p:sp>
      <p:cxnSp>
        <p:nvCxnSpPr>
          <p:cNvPr id="88" name="Straight Connector 8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91" name="Oval 9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521134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CEFA-32C7-E128-B489-3225D21B9DA0}"/>
              </a:ext>
            </a:extLst>
          </p:cNvPr>
          <p:cNvSpPr>
            <a:spLocks noGrp="1"/>
          </p:cNvSpPr>
          <p:nvPr>
            <p:ph type="title"/>
          </p:nvPr>
        </p:nvSpPr>
        <p:spPr/>
        <p:txBody>
          <a:bodyPr>
            <a:normAutofit fontScale="90000"/>
          </a:bodyPr>
          <a:lstStyle/>
          <a:p>
            <a:r>
              <a:rPr lang="en-MX" dirty="0">
                <a:cs typeface="Times New Roman" panose="02020603050405020304" pitchFamily="18" charset="0"/>
              </a:rPr>
              <a:t>Missing values and duplicates.  </a:t>
            </a:r>
          </a:p>
        </p:txBody>
      </p:sp>
      <p:sp>
        <p:nvSpPr>
          <p:cNvPr id="5" name="Content Placeholder 4">
            <a:extLst>
              <a:ext uri="{FF2B5EF4-FFF2-40B4-BE49-F238E27FC236}">
                <a16:creationId xmlns:a16="http://schemas.microsoft.com/office/drawing/2014/main" id="{806D2DFA-73F6-2B77-D2AC-24A42381B4E1}"/>
              </a:ext>
            </a:extLst>
          </p:cNvPr>
          <p:cNvSpPr>
            <a:spLocks noGrp="1"/>
          </p:cNvSpPr>
          <p:nvPr>
            <p:ph idx="1"/>
          </p:nvPr>
        </p:nvSpPr>
        <p:spPr>
          <a:xfrm>
            <a:off x="565149" y="1547446"/>
            <a:ext cx="10694729" cy="4923692"/>
          </a:xfrm>
        </p:spPr>
        <p:txBody>
          <a:bodyPr>
            <a:normAutofit fontScale="55000" lnSpcReduction="20000"/>
          </a:bodyPr>
          <a:lstStyle/>
          <a:p>
            <a:pPr algn="just" rtl="0" fontAlgn="base">
              <a:lnSpc>
                <a:spcPct val="170000"/>
              </a:lnSpc>
              <a:buFont typeface="Arial" panose="020B0604020202020204" pitchFamily="34" charset="0"/>
              <a:buChar char="•"/>
            </a:pPr>
            <a:r>
              <a:rPr lang="en-US" sz="2900" b="0" i="0" u="none" strike="noStrike" dirty="0">
                <a:solidFill>
                  <a:srgbClr val="000000"/>
                </a:solidFill>
                <a:effectLst/>
                <a:cs typeface="Times New Roman" panose="02020603050405020304" pitchFamily="18" charset="0"/>
              </a:rPr>
              <a:t>The dataset was scanned for NAs by using the summary feature and was found that all the variables except  ”NUMR” had missing values while scanning through the data found that the variables RSG, AL, and DN had blank spaces and “NA”s that were strings instead of numerical, so cleaned the data by getting rid of those stringed NAs and blank spaces using GSUB for the three variables. After that </a:t>
            </a:r>
            <a:r>
              <a:rPr lang="en-US" sz="2900" dirty="0">
                <a:solidFill>
                  <a:srgbClr val="000000"/>
                </a:solidFill>
                <a:cs typeface="Times New Roman" panose="02020603050405020304" pitchFamily="18" charset="0"/>
              </a:rPr>
              <a:t>was</a:t>
            </a:r>
            <a:r>
              <a:rPr lang="en-US" sz="2900" b="0" i="0" u="none" strike="noStrike" dirty="0">
                <a:solidFill>
                  <a:srgbClr val="000000"/>
                </a:solidFill>
                <a:effectLst/>
                <a:cs typeface="Times New Roman" panose="02020603050405020304" pitchFamily="18" charset="0"/>
              </a:rPr>
              <a:t> found that there were duplicate entries which further increased the number of NAs present, to treat the duplicates as well aggregating the columns RSG, AL, and DN because even though there were duplicates, there were slight variations in those columns.</a:t>
            </a:r>
            <a:r>
              <a:rPr lang="en-US" sz="2900" b="0" i="0" dirty="0">
                <a:solidFill>
                  <a:srgbClr val="000000"/>
                </a:solidFill>
                <a:effectLst/>
                <a:cs typeface="Times New Roman" panose="02020603050405020304" pitchFamily="18" charset="0"/>
              </a:rPr>
              <a:t>​</a:t>
            </a:r>
          </a:p>
          <a:p>
            <a:pPr algn="just" rtl="0" fontAlgn="base">
              <a:lnSpc>
                <a:spcPct val="170000"/>
              </a:lnSpc>
              <a:buFont typeface="Arial" panose="020B0604020202020204" pitchFamily="34" charset="0"/>
              <a:buChar char="•"/>
            </a:pPr>
            <a:r>
              <a:rPr lang="en-US" sz="2900" b="0" i="0" u="none" strike="noStrike" dirty="0">
                <a:solidFill>
                  <a:srgbClr val="000000"/>
                </a:solidFill>
                <a:effectLst/>
                <a:cs typeface="Times New Roman" panose="02020603050405020304" pitchFamily="18" charset="0"/>
              </a:rPr>
              <a:t>After doing this the categorical variables “NAME”,”WINE”,”REG” and “TP” were grouped according to the top 10 most common wines and the remaining wines were grouped together with the NAs and labelled “OTHER”.</a:t>
            </a:r>
            <a:r>
              <a:rPr lang="en-US" sz="2900" b="0" i="0" dirty="0">
                <a:solidFill>
                  <a:srgbClr val="000000"/>
                </a:solidFill>
                <a:effectLst/>
                <a:cs typeface="Times New Roman" panose="02020603050405020304" pitchFamily="18" charset="0"/>
              </a:rPr>
              <a:t>​</a:t>
            </a:r>
          </a:p>
          <a:p>
            <a:pPr algn="just" rtl="0" fontAlgn="base">
              <a:lnSpc>
                <a:spcPct val="170000"/>
              </a:lnSpc>
              <a:buFont typeface="Arial" panose="020B0604020202020204" pitchFamily="34" charset="0"/>
              <a:buChar char="•"/>
            </a:pPr>
            <a:r>
              <a:rPr lang="en-US" sz="2900" b="0" i="0" u="none" strike="noStrike" dirty="0">
                <a:solidFill>
                  <a:srgbClr val="000000"/>
                </a:solidFill>
                <a:effectLst/>
                <a:cs typeface="Times New Roman" panose="02020603050405020304" pitchFamily="18" charset="0"/>
              </a:rPr>
              <a:t>After doing this the NAs in the numerical variables were replaced using trimmed mean according to each category they fall in, except YR which was replaced with the mean.</a:t>
            </a:r>
            <a:r>
              <a:rPr lang="en-US" sz="2900" b="0" i="0" dirty="0">
                <a:solidFill>
                  <a:srgbClr val="000000"/>
                </a:solidFill>
                <a:effectLst/>
                <a:cs typeface="Times New Roman" panose="02020603050405020304" pitchFamily="18" charset="0"/>
              </a:rPr>
              <a:t>​</a:t>
            </a:r>
          </a:p>
          <a:p>
            <a:pPr algn="just">
              <a:lnSpc>
                <a:spcPct val="170000"/>
              </a:lnSpc>
            </a:pPr>
            <a:endParaRPr lang="en-MX" dirty="0"/>
          </a:p>
        </p:txBody>
      </p:sp>
    </p:spTree>
    <p:extLst>
      <p:ext uri="{BB962C8B-B14F-4D97-AF65-F5344CB8AC3E}">
        <p14:creationId xmlns:p14="http://schemas.microsoft.com/office/powerpoint/2010/main" val="178897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E8DE-EF62-5FEE-BC26-AE1135BCD638}"/>
              </a:ext>
            </a:extLst>
          </p:cNvPr>
          <p:cNvSpPr>
            <a:spLocks noGrp="1"/>
          </p:cNvSpPr>
          <p:nvPr>
            <p:ph type="title"/>
          </p:nvPr>
        </p:nvSpPr>
        <p:spPr/>
        <p:txBody>
          <a:bodyPr>
            <a:normAutofit fontScale="90000"/>
          </a:bodyPr>
          <a:lstStyle/>
          <a:p>
            <a:r>
              <a:rPr lang="en-US" dirty="0">
                <a:cs typeface="Times New Roman" panose="02020603050405020304" pitchFamily="18" charset="0"/>
              </a:rPr>
              <a:t>Outliers</a:t>
            </a:r>
            <a:r>
              <a:rPr lang="en-US" b="0" i="0" dirty="0">
                <a:solidFill>
                  <a:srgbClr val="000000"/>
                </a:solidFill>
                <a:effectLst/>
                <a:latin typeface="Century Gothic" panose="020B0502020202020204" pitchFamily="34" charset="0"/>
              </a:rPr>
              <a:t>​</a:t>
            </a:r>
            <a:br>
              <a:rPr lang="en-US" b="0" i="0" dirty="0">
                <a:solidFill>
                  <a:srgbClr val="000000"/>
                </a:solidFill>
                <a:effectLst/>
                <a:latin typeface="Segoe UI" panose="020B0502040204020203" pitchFamily="34" charset="0"/>
              </a:rPr>
            </a:br>
            <a:endParaRPr lang="en-MX" dirty="0"/>
          </a:p>
        </p:txBody>
      </p:sp>
      <p:sp>
        <p:nvSpPr>
          <p:cNvPr id="3" name="Content Placeholder 2">
            <a:extLst>
              <a:ext uri="{FF2B5EF4-FFF2-40B4-BE49-F238E27FC236}">
                <a16:creationId xmlns:a16="http://schemas.microsoft.com/office/drawing/2014/main" id="{AF278663-3447-06FB-46EB-2F06DF5E32EA}"/>
              </a:ext>
            </a:extLst>
          </p:cNvPr>
          <p:cNvSpPr>
            <a:spLocks noGrp="1"/>
          </p:cNvSpPr>
          <p:nvPr>
            <p:ph idx="1"/>
          </p:nvPr>
        </p:nvSpPr>
        <p:spPr>
          <a:xfrm>
            <a:off x="565150" y="1573619"/>
            <a:ext cx="10140364" cy="4187609"/>
          </a:xfrm>
        </p:spPr>
        <p:txBody>
          <a:bodyPr vert="horz" lIns="91440" tIns="45720" rIns="91440" bIns="45720" rtlCol="0">
            <a:normAutofit fontScale="77500" lnSpcReduction="20000"/>
          </a:bodyPr>
          <a:lstStyle/>
          <a:p>
            <a:pPr algn="just" fontAlgn="base">
              <a:lnSpc>
                <a:spcPct val="170000"/>
              </a:lnSpc>
            </a:pPr>
            <a:endParaRPr lang="en-US" sz="2900" dirty="0">
              <a:solidFill>
                <a:srgbClr val="000000"/>
              </a:solidFill>
              <a:cs typeface="Times New Roman" panose="02020603050405020304" pitchFamily="18" charset="0"/>
            </a:endParaRPr>
          </a:p>
          <a:p>
            <a:pPr algn="just" fontAlgn="base">
              <a:lnSpc>
                <a:spcPct val="170000"/>
              </a:lnSpc>
            </a:pPr>
            <a:r>
              <a:rPr lang="en-US" sz="2900" dirty="0">
                <a:solidFill>
                  <a:srgbClr val="000000"/>
                </a:solidFill>
                <a:cs typeface="Times New Roman" panose="02020603050405020304" pitchFamily="18" charset="0"/>
              </a:rPr>
              <a:t>To treat outliers, was a need to first plot a boxplot to show the variables that had  outliers and found that the variables "YR","RT","NUMR","PR","BD","ACD","Mean_RSG","</a:t>
            </a:r>
            <a:r>
              <a:rPr lang="en-US" sz="2900" dirty="0" err="1">
                <a:solidFill>
                  <a:srgbClr val="000000"/>
                </a:solidFill>
                <a:cs typeface="Times New Roman" panose="02020603050405020304" pitchFamily="18" charset="0"/>
              </a:rPr>
              <a:t>Mean_AL</a:t>
            </a:r>
            <a:r>
              <a:rPr lang="en-US" sz="2900" dirty="0">
                <a:solidFill>
                  <a:srgbClr val="000000"/>
                </a:solidFill>
                <a:cs typeface="Times New Roman" panose="02020603050405020304" pitchFamily="18" charset="0"/>
              </a:rPr>
              <a:t>" and "</a:t>
            </a:r>
            <a:r>
              <a:rPr lang="en-US" sz="2900" dirty="0" err="1">
                <a:solidFill>
                  <a:srgbClr val="000000"/>
                </a:solidFill>
                <a:cs typeface="Times New Roman" panose="02020603050405020304" pitchFamily="18" charset="0"/>
              </a:rPr>
              <a:t>Mean_DN</a:t>
            </a:r>
            <a:r>
              <a:rPr lang="en-US" sz="2900" dirty="0">
                <a:solidFill>
                  <a:srgbClr val="000000"/>
                </a:solidFill>
                <a:cs typeface="Times New Roman" panose="02020603050405020304" pitchFamily="18" charset="0"/>
              </a:rPr>
              <a:t>“ contained outliers. To treat the outliers the correlation with both numerical and categorical variables was calculated and checked and then proceeded to replace the outliers with the calculated trimmed mean for each variable.​</a:t>
            </a:r>
          </a:p>
          <a:p>
            <a:pPr algn="just" fontAlgn="base">
              <a:lnSpc>
                <a:spcPct val="170000"/>
              </a:lnSpc>
            </a:pPr>
            <a:endParaRPr lang="en-MX" sz="29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147302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9" name="Oval 5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3016503"/>
            <a:ext cx="7335835" cy="2866405"/>
          </a:xfrm>
        </p:spPr>
        <p:txBody>
          <a:bodyPr vert="horz" lIns="91440" tIns="45720" rIns="91440" bIns="45720" rtlCol="0" anchor="b">
            <a:normAutofit/>
          </a:bodyPr>
          <a:lstStyle/>
          <a:p>
            <a:pPr>
              <a:lnSpc>
                <a:spcPct val="90000"/>
              </a:lnSpc>
            </a:pPr>
            <a:r>
              <a:rPr lang="en-US" sz="3400" dirty="0">
                <a:effectLst/>
              </a:rPr>
              <a:t>Descriptive Analysis and Findings: Data Summarization, Visualization, Statistical Analysis, and Calculations </a:t>
            </a:r>
            <a:br>
              <a:rPr lang="en-US" sz="3400" dirty="0">
                <a:effectLst/>
              </a:rPr>
            </a:br>
            <a:endParaRPr lang="en-US" sz="3400" dirty="0"/>
          </a:p>
        </p:txBody>
      </p:sp>
      <p:cxnSp>
        <p:nvCxnSpPr>
          <p:cNvPr id="88" name="Straight Connector 8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91" name="Oval 9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2236320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98AD7-467B-2DCB-7D8B-05156BE29E54}"/>
              </a:ext>
            </a:extLst>
          </p:cNvPr>
          <p:cNvSpPr>
            <a:spLocks noGrp="1"/>
          </p:cNvSpPr>
          <p:nvPr>
            <p:ph type="title"/>
          </p:nvPr>
        </p:nvSpPr>
        <p:spPr>
          <a:xfrm>
            <a:off x="565151" y="4294208"/>
            <a:ext cx="4541446" cy="1587162"/>
          </a:xfrm>
        </p:spPr>
        <p:txBody>
          <a:bodyPr vert="horz" lIns="91440" tIns="45720" rIns="91440" bIns="45720" rtlCol="0" anchor="b">
            <a:normAutofit/>
          </a:bodyPr>
          <a:lstStyle/>
          <a:p>
            <a:pPr>
              <a:lnSpc>
                <a:spcPct val="90000"/>
              </a:lnSpc>
            </a:pPr>
            <a:r>
              <a:rPr lang="en-US" sz="1900" b="0" u="none" strike="noStrike" dirty="0">
                <a:effectLst/>
                <a:latin typeface="+mn-lt"/>
              </a:rPr>
              <a:t>The PR variable (dependent response variable) has a range of 4.99 to 1190, mean of 56.81 and a standard deviation of 69.42. </a:t>
            </a:r>
            <a:endParaRPr lang="en-US" sz="1900" b="0" dirty="0">
              <a:latin typeface="+mn-lt"/>
            </a:endParaRPr>
          </a:p>
        </p:txBody>
      </p:sp>
      <p:sp>
        <p:nvSpPr>
          <p:cNvPr id="5" name="TextBox 4">
            <a:extLst>
              <a:ext uri="{FF2B5EF4-FFF2-40B4-BE49-F238E27FC236}">
                <a16:creationId xmlns:a16="http://schemas.microsoft.com/office/drawing/2014/main" id="{CE744178-2354-5286-223D-E204C162B2CE}"/>
              </a:ext>
            </a:extLst>
          </p:cNvPr>
          <p:cNvSpPr txBox="1"/>
          <p:nvPr/>
        </p:nvSpPr>
        <p:spPr>
          <a:xfrm>
            <a:off x="6155706" y="4811156"/>
            <a:ext cx="5265333" cy="1023908"/>
          </a:xfrm>
          <a:prstGeom prst="rect">
            <a:avLst/>
          </a:prstGeom>
        </p:spPr>
        <p:txBody>
          <a:bodyPr vert="horz" lIns="91440" tIns="45720" rIns="91440" bIns="45720" rtlCol="0" anchor="b">
            <a:normAutofit/>
          </a:bodyPr>
          <a:lstStyle>
            <a:lvl1pPr algn="just">
              <a:lnSpc>
                <a:spcPct val="100000"/>
              </a:lnSpc>
              <a:spcBef>
                <a:spcPct val="0"/>
              </a:spcBef>
              <a:buNone/>
              <a:defRPr sz="1400" b="0" i="0" u="none" strike="noStrike">
                <a:solidFill>
                  <a:srgbClr val="404040"/>
                </a:solidFill>
                <a:effectLst/>
                <a:latin typeface="Times New Roman" panose="02020603050405020304" pitchFamily="18" charset="0"/>
                <a:ea typeface="+mj-ea"/>
                <a:cs typeface="Times New Roman" panose="02020603050405020304" pitchFamily="18" charset="0"/>
              </a:defRPr>
            </a:lvl1pPr>
          </a:lstStyle>
          <a:p>
            <a:pPr algn="l">
              <a:spcBef>
                <a:spcPts val="900"/>
              </a:spcBef>
            </a:pPr>
            <a:r>
              <a:rPr lang="en-US" dirty="0">
                <a:solidFill>
                  <a:schemeClr val="tx1"/>
                </a:solidFill>
                <a:latin typeface="+mn-lt"/>
                <a:ea typeface="+mn-ea"/>
                <a:cs typeface="+mn-cs"/>
              </a:rPr>
              <a:t>Based on the heat map correlation the PR variable does not have a strong relationship with any numerical variable. </a:t>
            </a:r>
          </a:p>
        </p:txBody>
      </p:sp>
      <p:pic>
        <p:nvPicPr>
          <p:cNvPr id="2050" name="Picture 2" descr="Chart&#10;&#10;Description automatically generated">
            <a:extLst>
              <a:ext uri="{FF2B5EF4-FFF2-40B4-BE49-F238E27FC236}">
                <a16:creationId xmlns:a16="http://schemas.microsoft.com/office/drawing/2014/main" id="{40864B09-E49A-8E12-F5E6-5323305067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48" r="3" b="5449"/>
          <a:stretch/>
        </p:blipFill>
        <p:spPr bwMode="auto">
          <a:xfrm>
            <a:off x="653260" y="681648"/>
            <a:ext cx="5326632" cy="329502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screenshot of a computer&#10;&#10;Description automatically generated with low confidence">
            <a:extLst>
              <a:ext uri="{FF2B5EF4-FFF2-40B4-BE49-F238E27FC236}">
                <a16:creationId xmlns:a16="http://schemas.microsoft.com/office/drawing/2014/main" id="{BF1A974D-552C-5BC7-2566-9B8882EFEF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90" r="495" b="-1"/>
          <a:stretch/>
        </p:blipFill>
        <p:spPr bwMode="auto">
          <a:xfrm>
            <a:off x="5759857" y="681647"/>
            <a:ext cx="6014801" cy="4424919"/>
          </a:xfrm>
          <a:prstGeom prst="rect">
            <a:avLst/>
          </a:prstGeom>
          <a:noFill/>
          <a:extLst>
            <a:ext uri="{909E8E84-426E-40DD-AFC4-6F175D3DCCD1}">
              <a14:hiddenFill xmlns:a14="http://schemas.microsoft.com/office/drawing/2010/main">
                <a:solidFill>
                  <a:srgbClr val="FFFFFF"/>
                </a:solidFill>
              </a14:hiddenFill>
            </a:ext>
          </a:extLst>
        </p:spPr>
      </p:pic>
      <p:grpSp>
        <p:nvGrpSpPr>
          <p:cNvPr id="2079" name="Group 2078">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080"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1"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2"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3"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85" name="Straight Connector 2084">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1" name="Rectangle 310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a:extLst>
              <a:ext uri="{FF2B5EF4-FFF2-40B4-BE49-F238E27FC236}">
                <a16:creationId xmlns:a16="http://schemas.microsoft.com/office/drawing/2014/main" id="{50AF762F-2AC5-7D11-3908-5479769A52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17" r="3" b="3"/>
          <a:stretch/>
        </p:blipFill>
        <p:spPr bwMode="auto">
          <a:xfrm>
            <a:off x="464234" y="2228322"/>
            <a:ext cx="5629504" cy="35648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731EC02-BAD7-79B3-8F8C-038455FE6D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02" r="1133" b="1"/>
          <a:stretch/>
        </p:blipFill>
        <p:spPr bwMode="auto">
          <a:xfrm>
            <a:off x="6208530" y="2313025"/>
            <a:ext cx="5329858" cy="3186265"/>
          </a:xfrm>
          <a:prstGeom prst="rect">
            <a:avLst/>
          </a:prstGeom>
          <a:noFill/>
          <a:extLst>
            <a:ext uri="{909E8E84-426E-40DD-AFC4-6F175D3DCCD1}">
              <a14:hiddenFill xmlns:a14="http://schemas.microsoft.com/office/drawing/2010/main">
                <a:solidFill>
                  <a:srgbClr val="FFFFFF"/>
                </a:solidFill>
              </a14:hiddenFill>
            </a:ext>
          </a:extLst>
        </p:spPr>
      </p:pic>
      <p:grpSp>
        <p:nvGrpSpPr>
          <p:cNvPr id="3103" name="Group 3102">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04"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5"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6"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7"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09" name="Straight Connector 3108">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7B54C5E-5490-1C46-66B7-9CC275E131FF}"/>
              </a:ext>
            </a:extLst>
          </p:cNvPr>
          <p:cNvSpPr txBox="1"/>
          <p:nvPr/>
        </p:nvSpPr>
        <p:spPr>
          <a:xfrm>
            <a:off x="770961" y="562898"/>
            <a:ext cx="10531448" cy="923330"/>
          </a:xfrm>
          <a:prstGeom prst="rect">
            <a:avLst/>
          </a:prstGeom>
          <a:noFill/>
        </p:spPr>
        <p:txBody>
          <a:bodyPr wrap="square">
            <a:spAutoFit/>
          </a:bodyPr>
          <a:lstStyle/>
          <a:p>
            <a:r>
              <a:rPr lang="es-PA" b="0" i="0" u="none" strike="noStrike" dirty="0">
                <a:solidFill>
                  <a:srgbClr val="404040"/>
                </a:solidFill>
                <a:effectLst/>
              </a:rPr>
              <a:t>The mean of the price segregated by Wine Variety is different for each factor. This </a:t>
            </a:r>
            <a:r>
              <a:rPr lang="es-PA" b="0" i="0" u="none" strike="noStrike" dirty="0" err="1">
                <a:solidFill>
                  <a:srgbClr val="404040"/>
                </a:solidFill>
                <a:effectLst/>
              </a:rPr>
              <a:t>could</a:t>
            </a:r>
            <a:r>
              <a:rPr lang="es-PA" b="0" i="0" u="none" strike="noStrike" dirty="0">
                <a:solidFill>
                  <a:srgbClr val="404040"/>
                </a:solidFill>
                <a:effectLst/>
              </a:rPr>
              <a:t> </a:t>
            </a:r>
            <a:r>
              <a:rPr lang="es-PA" b="0" i="0" u="none" strike="noStrike" dirty="0" err="1">
                <a:solidFill>
                  <a:srgbClr val="404040"/>
                </a:solidFill>
                <a:effectLst/>
              </a:rPr>
              <a:t>address</a:t>
            </a:r>
            <a:r>
              <a:rPr lang="es-PA" b="0" i="0" u="none" strike="noStrike" dirty="0">
                <a:solidFill>
                  <a:srgbClr val="404040"/>
                </a:solidFill>
                <a:effectLst/>
              </a:rPr>
              <a:t> the analysis </a:t>
            </a:r>
            <a:r>
              <a:rPr lang="es-PA" b="0" i="0" u="none" strike="noStrike" dirty="0" err="1">
                <a:solidFill>
                  <a:srgbClr val="404040"/>
                </a:solidFill>
                <a:effectLst/>
              </a:rPr>
              <a:t>to</a:t>
            </a:r>
            <a:r>
              <a:rPr lang="es-PA" b="0" i="0" u="none" strike="noStrike" dirty="0">
                <a:solidFill>
                  <a:srgbClr val="404040"/>
                </a:solidFill>
                <a:effectLst/>
              </a:rPr>
              <a:t> use a </a:t>
            </a:r>
            <a:r>
              <a:rPr lang="es-PA" b="0" i="0" u="none" strike="noStrike" dirty="0" err="1">
                <a:solidFill>
                  <a:srgbClr val="404040"/>
                </a:solidFill>
                <a:effectLst/>
              </a:rPr>
              <a:t>regression</a:t>
            </a:r>
            <a:r>
              <a:rPr lang="es-PA" b="0" i="0" u="none" strike="noStrike" dirty="0">
                <a:solidFill>
                  <a:srgbClr val="404040"/>
                </a:solidFill>
                <a:effectLst/>
              </a:rPr>
              <a:t> </a:t>
            </a:r>
            <a:r>
              <a:rPr lang="es-PA" b="0" i="0" u="none" strike="noStrike" dirty="0" err="1">
                <a:solidFill>
                  <a:srgbClr val="404040"/>
                </a:solidFill>
                <a:effectLst/>
              </a:rPr>
              <a:t>model</a:t>
            </a:r>
            <a:r>
              <a:rPr lang="es-PA" b="0" i="0" u="none" strike="noStrike" dirty="0">
                <a:solidFill>
                  <a:srgbClr val="404040"/>
                </a:solidFill>
                <a:effectLst/>
              </a:rPr>
              <a:t> to predict the value of the price of the wine </a:t>
            </a:r>
            <a:r>
              <a:rPr lang="es-PA" b="0" i="0" u="none" strike="noStrike" dirty="0" err="1">
                <a:solidFill>
                  <a:srgbClr val="404040"/>
                </a:solidFill>
                <a:effectLst/>
              </a:rPr>
              <a:t>using</a:t>
            </a:r>
            <a:r>
              <a:rPr lang="es-PA" b="0" i="0" u="none" strike="noStrike" dirty="0">
                <a:solidFill>
                  <a:srgbClr val="404040"/>
                </a:solidFill>
                <a:effectLst/>
              </a:rPr>
              <a:t> </a:t>
            </a:r>
            <a:r>
              <a:rPr lang="es-PA" b="0" i="0" u="none" strike="noStrike" dirty="0" err="1">
                <a:solidFill>
                  <a:srgbClr val="404040"/>
                </a:solidFill>
                <a:effectLst/>
              </a:rPr>
              <a:t>the</a:t>
            </a:r>
            <a:r>
              <a:rPr lang="es-PA" b="0" i="0" u="none" strike="noStrike" dirty="0">
                <a:solidFill>
                  <a:srgbClr val="404040"/>
                </a:solidFill>
                <a:effectLst/>
              </a:rPr>
              <a:t> TP </a:t>
            </a:r>
            <a:r>
              <a:rPr lang="en-CA" b="0" i="0" u="none" strike="noStrike" dirty="0">
                <a:solidFill>
                  <a:srgbClr val="404040"/>
                </a:solidFill>
                <a:effectLst/>
              </a:rPr>
              <a:t>categories</a:t>
            </a:r>
            <a:endParaRPr lang="en-MX" dirty="0"/>
          </a:p>
        </p:txBody>
      </p:sp>
    </p:spTree>
    <p:extLst>
      <p:ext uri="{BB962C8B-B14F-4D97-AF65-F5344CB8AC3E}">
        <p14:creationId xmlns:p14="http://schemas.microsoft.com/office/powerpoint/2010/main" val="271239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4" name="Rectangle 41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00E6B-C088-76DD-F351-A130FBABC859}"/>
              </a:ext>
            </a:extLst>
          </p:cNvPr>
          <p:cNvSpPr>
            <a:spLocks noGrp="1"/>
          </p:cNvSpPr>
          <p:nvPr>
            <p:ph type="title"/>
          </p:nvPr>
        </p:nvSpPr>
        <p:spPr>
          <a:xfrm>
            <a:off x="565151" y="770890"/>
            <a:ext cx="4133560" cy="1268984"/>
          </a:xfrm>
        </p:spPr>
        <p:txBody>
          <a:bodyPr vert="horz" lIns="91440" tIns="45720" rIns="91440" bIns="45720" rtlCol="0" anchor="t">
            <a:normAutofit/>
          </a:bodyPr>
          <a:lstStyle/>
          <a:p>
            <a:r>
              <a:rPr lang="en-US">
                <a:effectLst/>
              </a:rPr>
              <a:t> </a:t>
            </a:r>
            <a:endParaRPr lang="en-US"/>
          </a:p>
        </p:txBody>
      </p:sp>
      <p:sp>
        <p:nvSpPr>
          <p:cNvPr id="5" name="TextBox 4">
            <a:extLst>
              <a:ext uri="{FF2B5EF4-FFF2-40B4-BE49-F238E27FC236}">
                <a16:creationId xmlns:a16="http://schemas.microsoft.com/office/drawing/2014/main" id="{74084995-146C-AB3D-CBE9-0DA483894B85}"/>
              </a:ext>
            </a:extLst>
          </p:cNvPr>
          <p:cNvSpPr txBox="1"/>
          <p:nvPr/>
        </p:nvSpPr>
        <p:spPr>
          <a:xfrm>
            <a:off x="565151" y="1223890"/>
            <a:ext cx="4133559" cy="4863220"/>
          </a:xfrm>
          <a:prstGeom prst="rect">
            <a:avLst/>
          </a:prstGeom>
        </p:spPr>
        <p:txBody>
          <a:bodyPr vert="horz" lIns="91440" tIns="45720" rIns="91440" bIns="45720" rtlCol="0">
            <a:normAutofit fontScale="92500" lnSpcReduction="20000"/>
          </a:bodyPr>
          <a:lstStyle/>
          <a:p>
            <a:pPr algn="just">
              <a:lnSpc>
                <a:spcPct val="150000"/>
              </a:lnSpc>
              <a:spcBef>
                <a:spcPts val="900"/>
              </a:spcBef>
            </a:pPr>
            <a:r>
              <a:rPr lang="en-US" sz="1700" u="none" strike="noStrike" dirty="0">
                <a:effectLst/>
              </a:rPr>
              <a:t>To observe the behavior between the independent variable YR (Year) and the dependent variable PR (Price)a plot graph was run, as the chart demonstrates, the distribution of the observations doesn't show a correlation, which means the variable price doesn't get affected by the year. The correlation coefficient between these two variables was -0.44, there's a negative correlation but the coefficient value was not strong enough </a:t>
            </a:r>
            <a:r>
              <a:rPr lang="en-US" sz="1700" u="none" strike="noStrike" dirty="0">
                <a:effectLst/>
                <a:cs typeface="Times New Roman" panose="02020603050405020304" pitchFamily="18" charset="0"/>
              </a:rPr>
              <a:t>to</a:t>
            </a:r>
            <a:r>
              <a:rPr lang="en-US" sz="1700" u="none" strike="noStrike" dirty="0">
                <a:effectLst/>
              </a:rPr>
              <a:t> prove that the lower the year higher the price. It follows that the Year of the wine doesn't affect its price. </a:t>
            </a:r>
            <a:endParaRPr lang="en-US" sz="1700" dirty="0"/>
          </a:p>
        </p:txBody>
      </p:sp>
      <p:pic>
        <p:nvPicPr>
          <p:cNvPr id="7" name="Picture 6" descr="Chart, scatter chart&#10;&#10;Description automatically generated">
            <a:extLst>
              <a:ext uri="{FF2B5EF4-FFF2-40B4-BE49-F238E27FC236}">
                <a16:creationId xmlns:a16="http://schemas.microsoft.com/office/drawing/2014/main" id="{C1F1E466-6533-4257-9495-C51D4732CEDA}"/>
              </a:ext>
            </a:extLst>
          </p:cNvPr>
          <p:cNvPicPr>
            <a:picLocks noChangeAspect="1"/>
          </p:cNvPicPr>
          <p:nvPr/>
        </p:nvPicPr>
        <p:blipFill>
          <a:blip r:embed="rId2"/>
          <a:stretch>
            <a:fillRect/>
          </a:stretch>
        </p:blipFill>
        <p:spPr>
          <a:xfrm>
            <a:off x="5047126" y="1550433"/>
            <a:ext cx="6430513" cy="3793095"/>
          </a:xfrm>
          <a:prstGeom prst="rect">
            <a:avLst/>
          </a:prstGeom>
        </p:spPr>
      </p:pic>
      <p:grpSp>
        <p:nvGrpSpPr>
          <p:cNvPr id="4146" name="Group 414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4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48"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4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152" name="Straight Connector 415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35A872AA-5127-E420-64AE-5EBA0DE66FCE}"/>
              </a:ext>
            </a:extLst>
          </p:cNvPr>
          <p:cNvSpPr txBox="1">
            <a:spLocks/>
          </p:cNvSpPr>
          <p:nvPr/>
        </p:nvSpPr>
        <p:spPr>
          <a:xfrm>
            <a:off x="6195604" y="281449"/>
            <a:ext cx="4133559"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nSpc>
                <a:spcPct val="90000"/>
              </a:lnSpc>
              <a:spcAft>
                <a:spcPts val="600"/>
              </a:spcAft>
            </a:pPr>
            <a:br>
              <a:rPr lang="en-US" sz="2200" dirty="0">
                <a:latin typeface="+mn-lt"/>
                <a:cs typeface="Times New Roman" panose="02020603050405020304" pitchFamily="18" charset="0"/>
              </a:rPr>
            </a:br>
            <a:r>
              <a:rPr lang="en-US" sz="2200" dirty="0">
                <a:latin typeface="+mn-lt"/>
                <a:cs typeface="Times New Roman" panose="02020603050405020304" pitchFamily="18" charset="0"/>
              </a:rPr>
              <a:t>YR(Year) and PR (Price) </a:t>
            </a:r>
          </a:p>
        </p:txBody>
      </p:sp>
    </p:spTree>
    <p:extLst>
      <p:ext uri="{BB962C8B-B14F-4D97-AF65-F5344CB8AC3E}">
        <p14:creationId xmlns:p14="http://schemas.microsoft.com/office/powerpoint/2010/main" val="137441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89" name="Group 518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5190" name="Oval 518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9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93" name="Oval 519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4" name="Oval 519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5" name="Oval 519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9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9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9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0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0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0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04" name="Straight Connector 520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206" name="Rectangle 520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05C5FF0A-5208-E012-02FA-8B5AEC8CE06D}"/>
              </a:ext>
            </a:extLst>
          </p:cNvPr>
          <p:cNvSpPr txBox="1">
            <a:spLocks/>
          </p:cNvSpPr>
          <p:nvPr/>
        </p:nvSpPr>
        <p:spPr>
          <a:xfrm>
            <a:off x="565151" y="770890"/>
            <a:ext cx="4133559"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nSpc>
                <a:spcPct val="90000"/>
              </a:lnSpc>
              <a:spcAft>
                <a:spcPts val="600"/>
              </a:spcAft>
            </a:pPr>
            <a:br>
              <a:rPr lang="en-US" sz="2200" dirty="0">
                <a:latin typeface="+mn-lt"/>
                <a:cs typeface="Times New Roman" panose="02020603050405020304" pitchFamily="18" charset="0"/>
              </a:rPr>
            </a:br>
            <a:r>
              <a:rPr lang="en-US" sz="2200" dirty="0" err="1">
                <a:latin typeface="+mn-lt"/>
                <a:cs typeface="Times New Roman" panose="02020603050405020304" pitchFamily="18" charset="0"/>
              </a:rPr>
              <a:t>Mean_RSG</a:t>
            </a:r>
            <a:r>
              <a:rPr lang="en-US" sz="2200" dirty="0">
                <a:latin typeface="+mn-lt"/>
                <a:cs typeface="Times New Roman" panose="02020603050405020304" pitchFamily="18" charset="0"/>
              </a:rPr>
              <a:t> (Residual Level of sugar) and PR (Price) </a:t>
            </a:r>
          </a:p>
        </p:txBody>
      </p:sp>
      <p:sp>
        <p:nvSpPr>
          <p:cNvPr id="2" name="TextBox 1">
            <a:extLst>
              <a:ext uri="{FF2B5EF4-FFF2-40B4-BE49-F238E27FC236}">
                <a16:creationId xmlns:a16="http://schemas.microsoft.com/office/drawing/2014/main" id="{C3E97733-1579-D4BB-5A68-7B87759AB74D}"/>
              </a:ext>
            </a:extLst>
          </p:cNvPr>
          <p:cNvSpPr txBox="1"/>
          <p:nvPr/>
        </p:nvSpPr>
        <p:spPr>
          <a:xfrm>
            <a:off x="565151" y="2160016"/>
            <a:ext cx="4133559" cy="360121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85000" lnSpcReduction="10000"/>
          </a:bodyPr>
          <a:lstStyle/>
          <a:p>
            <a:pPr>
              <a:lnSpc>
                <a:spcPct val="150000"/>
              </a:lnSpc>
              <a:spcBef>
                <a:spcPts val="900"/>
              </a:spcBef>
              <a:buClr>
                <a:schemeClr val="accent1"/>
              </a:buClr>
              <a:buSzPct val="80000"/>
            </a:pPr>
            <a:r>
              <a:rPr lang="en-US" sz="1500" dirty="0">
                <a:cs typeface="Times New Roman" panose="02020603050405020304" pitchFamily="18" charset="0"/>
              </a:rPr>
              <a:t>The following graph seems to demonstrate a negative relation between RSG(Residual Sugar Level) and PR (Price), which indicates that as the price decrease the residual sugar level increase. To prove if there's a strong relationship between these two variables the </a:t>
            </a:r>
            <a:r>
              <a:rPr lang="en-US" sz="1500" dirty="0" err="1">
                <a:cs typeface="Times New Roman" panose="02020603050405020304" pitchFamily="18" charset="0"/>
              </a:rPr>
              <a:t>cor</a:t>
            </a:r>
            <a:r>
              <a:rPr lang="en-US" sz="1500" dirty="0">
                <a:cs typeface="Times New Roman" panose="02020603050405020304" pitchFamily="18" charset="0"/>
              </a:rPr>
              <a:t>() function was used to obtain the correlation coefficient, the value was -0.59, this value it's not high enough to accept that there is a strong relationship  between this variables. Therefore, it concludes that the price of the wine it's not really affected by the residual sugar lever on it. </a:t>
            </a:r>
          </a:p>
        </p:txBody>
      </p:sp>
      <p:pic>
        <p:nvPicPr>
          <p:cNvPr id="5124" name="Picture 4">
            <a:extLst>
              <a:ext uri="{FF2B5EF4-FFF2-40B4-BE49-F238E27FC236}">
                <a16:creationId xmlns:a16="http://schemas.microsoft.com/office/drawing/2014/main" id="{528CD03C-8C32-83EA-ABE2-9BC701E07F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6596" y="1463048"/>
            <a:ext cx="6430513" cy="4121818"/>
          </a:xfrm>
          <a:prstGeom prst="rect">
            <a:avLst/>
          </a:prstGeom>
          <a:noFill/>
          <a:extLst>
            <a:ext uri="{909E8E84-426E-40DD-AFC4-6F175D3DCCD1}">
              <a14:hiddenFill xmlns:a14="http://schemas.microsoft.com/office/drawing/2010/main">
                <a:solidFill>
                  <a:srgbClr val="FFFFFF"/>
                </a:solidFill>
              </a14:hiddenFill>
            </a:ext>
          </a:extLst>
        </p:spPr>
      </p:pic>
      <p:grpSp>
        <p:nvGrpSpPr>
          <p:cNvPr id="5208" name="Group 5207">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209"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10"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11"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12"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14" name="Straight Connector 5213">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60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9" name="Oval 5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2449816"/>
            <a:ext cx="7335835" cy="2866405"/>
          </a:xfrm>
        </p:spPr>
        <p:txBody>
          <a:bodyPr vert="horz" lIns="91440" tIns="45720" rIns="91440" bIns="45720" rtlCol="0" anchor="b">
            <a:normAutofit/>
          </a:bodyPr>
          <a:lstStyle/>
          <a:p>
            <a:pPr>
              <a:lnSpc>
                <a:spcPct val="90000"/>
              </a:lnSpc>
            </a:pPr>
            <a:r>
              <a:rPr lang="en-US" sz="3400" dirty="0">
                <a:effectLst/>
              </a:rPr>
              <a:t>Introduction</a:t>
            </a:r>
            <a:endParaRPr lang="en-US" sz="3400" dirty="0"/>
          </a:p>
        </p:txBody>
      </p:sp>
      <p:cxnSp>
        <p:nvCxnSpPr>
          <p:cNvPr id="88" name="Straight Connector 8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91" name="Oval 9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2288275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4CFAB-2C90-BF9D-8D88-68571046CDDE}"/>
              </a:ext>
            </a:extLst>
          </p:cNvPr>
          <p:cNvSpPr>
            <a:spLocks noGrp="1"/>
          </p:cNvSpPr>
          <p:nvPr>
            <p:ph type="title"/>
          </p:nvPr>
        </p:nvSpPr>
        <p:spPr>
          <a:xfrm>
            <a:off x="541397" y="656993"/>
            <a:ext cx="9849982" cy="1092911"/>
          </a:xfrm>
        </p:spPr>
        <p:txBody>
          <a:bodyPr vert="horz" lIns="91440" tIns="45720" rIns="91440" bIns="45720" rtlCol="0" anchor="ctr">
            <a:noAutofit/>
          </a:bodyPr>
          <a:lstStyle/>
          <a:p>
            <a:br>
              <a:rPr lang="en-GB" sz="2800" dirty="0">
                <a:latin typeface="+mn-lt"/>
                <a:cs typeface="Times New Roman" panose="02020603050405020304" pitchFamily="18" charset="0"/>
              </a:rPr>
            </a:br>
            <a:r>
              <a:rPr lang="en-GB" sz="2800" dirty="0" err="1">
                <a:latin typeface="+mn-lt"/>
                <a:cs typeface="Times New Roman" panose="02020603050405020304" pitchFamily="18" charset="0"/>
              </a:rPr>
              <a:t>Mean_AL</a:t>
            </a:r>
            <a:r>
              <a:rPr lang="en-GB" sz="2800" dirty="0">
                <a:latin typeface="+mn-lt"/>
                <a:cs typeface="Times New Roman" panose="02020603050405020304" pitchFamily="18" charset="0"/>
              </a:rPr>
              <a:t> (Alcohol percentage of the wine) and PR (Price) </a:t>
            </a:r>
            <a:endParaRPr lang="es-ES" sz="2800" dirty="0">
              <a:latin typeface="+mn-lt"/>
              <a:cs typeface="Times New Roman" panose="02020603050405020304" pitchFamily="18" charset="0"/>
            </a:endParaRPr>
          </a:p>
        </p:txBody>
      </p:sp>
      <p:sp>
        <p:nvSpPr>
          <p:cNvPr id="3" name="Marcador de contenido 2">
            <a:extLst>
              <a:ext uri="{FF2B5EF4-FFF2-40B4-BE49-F238E27FC236}">
                <a16:creationId xmlns:a16="http://schemas.microsoft.com/office/drawing/2014/main" id="{BAED4354-B3B7-DF65-08FD-3F152126CECA}"/>
              </a:ext>
            </a:extLst>
          </p:cNvPr>
          <p:cNvSpPr>
            <a:spLocks noGrp="1"/>
          </p:cNvSpPr>
          <p:nvPr>
            <p:ph sz="half" idx="1"/>
          </p:nvPr>
        </p:nvSpPr>
        <p:spPr>
          <a:xfrm>
            <a:off x="1154955" y="2603500"/>
            <a:ext cx="3481054" cy="3416300"/>
          </a:xfrm>
        </p:spPr>
        <p:txBody>
          <a:bodyPr vert="horz" lIns="91440" tIns="45720" rIns="91440" bIns="45720" rtlCol="0" anchor="ctr">
            <a:normAutofit fontScale="92500"/>
          </a:bodyPr>
          <a:lstStyle/>
          <a:p>
            <a:pPr algn="just">
              <a:lnSpc>
                <a:spcPct val="150000"/>
              </a:lnSpc>
            </a:pPr>
            <a:r>
              <a:rPr lang="en-US" sz="1600" dirty="0">
                <a:cs typeface="Times New Roman" panose="02020603050405020304" pitchFamily="18" charset="0"/>
              </a:rPr>
              <a:t>To show the behavior between the variable Al and the variable PR we have the histogram type graph to symbolize the distribution of the alcohol percentage of the wine. </a:t>
            </a:r>
          </a:p>
          <a:p>
            <a:pPr algn="just">
              <a:lnSpc>
                <a:spcPct val="150000"/>
              </a:lnSpc>
            </a:pPr>
            <a:r>
              <a:rPr lang="en-US" sz="1600" dirty="0">
                <a:cs typeface="Times New Roman" panose="02020603050405020304" pitchFamily="18" charset="0"/>
              </a:rPr>
              <a:t>The average AL is 11.4029 with a minimum of 11.0167 and a maximum of 11.7523 and shows a normal distribution. </a:t>
            </a:r>
          </a:p>
          <a:p>
            <a:pPr marL="0" indent="0">
              <a:buNone/>
            </a:pPr>
            <a:endParaRPr lang="en-US" sz="1600" dirty="0"/>
          </a:p>
          <a:p>
            <a:endParaRPr lang="en-US" sz="1600" dirty="0"/>
          </a:p>
        </p:txBody>
      </p:sp>
      <p:pic>
        <p:nvPicPr>
          <p:cNvPr id="12" name="Imagen 12" descr="Gráfico, Histograma&#10;&#10;Descripción generada automáticamente">
            <a:extLst>
              <a:ext uri="{FF2B5EF4-FFF2-40B4-BE49-F238E27FC236}">
                <a16:creationId xmlns:a16="http://schemas.microsoft.com/office/drawing/2014/main" id="{72827505-FB22-E5CF-A35D-06D388FBE91C}"/>
              </a:ext>
            </a:extLst>
          </p:cNvPr>
          <p:cNvPicPr>
            <a:picLocks noGrp="1" noChangeAspect="1"/>
          </p:cNvPicPr>
          <p:nvPr>
            <p:ph sz="half" idx="2"/>
          </p:nvPr>
        </p:nvPicPr>
        <p:blipFill>
          <a:blip r:embed="rId3"/>
          <a:stretch>
            <a:fillRect/>
          </a:stretch>
        </p:blipFill>
        <p:spPr>
          <a:xfrm>
            <a:off x="5030101" y="2127364"/>
            <a:ext cx="6398343" cy="332713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12623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37A36D-914F-5568-0B59-8482C8A518E7}"/>
              </a:ext>
            </a:extLst>
          </p:cNvPr>
          <p:cNvSpPr>
            <a:spLocks noGrp="1"/>
          </p:cNvSpPr>
          <p:nvPr>
            <p:ph sz="half" idx="1"/>
          </p:nvPr>
        </p:nvSpPr>
        <p:spPr>
          <a:xfrm>
            <a:off x="617517" y="2603500"/>
            <a:ext cx="4018492" cy="3416300"/>
          </a:xfrm>
        </p:spPr>
        <p:txBody>
          <a:bodyPr vert="horz" lIns="91440" tIns="45720" rIns="91440" bIns="45720" rtlCol="0" anchor="ctr">
            <a:normAutofit fontScale="92500" lnSpcReduction="20000"/>
          </a:bodyPr>
          <a:lstStyle/>
          <a:p>
            <a:pPr algn="just">
              <a:lnSpc>
                <a:spcPct val="160000"/>
              </a:lnSpc>
            </a:pPr>
            <a:r>
              <a:rPr lang="en-US" sz="1500" dirty="0">
                <a:cs typeface="Times New Roman" panose="02020603050405020304" pitchFamily="18" charset="0"/>
              </a:rPr>
              <a:t>The values of the variables indicate a positive correlation, which means that the values of both variables tend to increase together.</a:t>
            </a:r>
          </a:p>
          <a:p>
            <a:pPr algn="just">
              <a:lnSpc>
                <a:spcPct val="160000"/>
              </a:lnSpc>
            </a:pPr>
            <a:r>
              <a:rPr lang="en-US" sz="1500" dirty="0">
                <a:cs typeface="Times New Roman" panose="02020603050405020304" pitchFamily="18" charset="0"/>
              </a:rPr>
              <a:t>The correlation is 0.3104696 which means that it is a weak positive linear relationship. </a:t>
            </a:r>
          </a:p>
          <a:p>
            <a:pPr algn="just">
              <a:lnSpc>
                <a:spcPct val="160000"/>
              </a:lnSpc>
            </a:pPr>
            <a:r>
              <a:rPr lang="en-US" sz="1500" dirty="0">
                <a:cs typeface="Times New Roman" panose="02020603050405020304" pitchFamily="18" charset="0"/>
              </a:rPr>
              <a:t>This means that when one variable increases, the other also tends to increase, but in a weak or unreliable way.</a:t>
            </a:r>
          </a:p>
        </p:txBody>
      </p:sp>
      <p:pic>
        <p:nvPicPr>
          <p:cNvPr id="5" name="Imagen 5" descr="Gráfico, Gráfico de dispersión&#10;&#10;Descripción generada automáticamente">
            <a:extLst>
              <a:ext uri="{FF2B5EF4-FFF2-40B4-BE49-F238E27FC236}">
                <a16:creationId xmlns:a16="http://schemas.microsoft.com/office/drawing/2014/main" id="{EC7D6DBB-5409-319D-B6A8-4C3A15A93F04}"/>
              </a:ext>
            </a:extLst>
          </p:cNvPr>
          <p:cNvPicPr>
            <a:picLocks noGrp="1" noChangeAspect="1"/>
          </p:cNvPicPr>
          <p:nvPr>
            <p:ph sz="half" idx="2"/>
          </p:nvPr>
        </p:nvPicPr>
        <p:blipFill>
          <a:blip r:embed="rId2"/>
          <a:stretch>
            <a:fillRect/>
          </a:stretch>
        </p:blipFill>
        <p:spPr>
          <a:xfrm>
            <a:off x="5016731" y="2215422"/>
            <a:ext cx="6293693" cy="3804378"/>
          </a:xfrm>
          <a:prstGeom prst="roundRect">
            <a:avLst>
              <a:gd name="adj" fmla="val 1858"/>
            </a:avLst>
          </a:prstGeom>
          <a:effectLst>
            <a:outerShdw blurRad="50800" dist="50800" dir="5400000" algn="tl" rotWithShape="0">
              <a:srgbClr val="000000">
                <a:alpha val="43000"/>
              </a:srgbClr>
            </a:outerShdw>
          </a:effectLst>
        </p:spPr>
      </p:pic>
      <p:sp>
        <p:nvSpPr>
          <p:cNvPr id="22" name="CuadroTexto 21">
            <a:extLst>
              <a:ext uri="{FF2B5EF4-FFF2-40B4-BE49-F238E27FC236}">
                <a16:creationId xmlns:a16="http://schemas.microsoft.com/office/drawing/2014/main" id="{DCFBB9AC-1AA0-E310-511F-F953093FF0DA}"/>
              </a:ext>
            </a:extLst>
          </p:cNvPr>
          <p:cNvSpPr txBox="1"/>
          <p:nvPr/>
        </p:nvSpPr>
        <p:spPr>
          <a:xfrm>
            <a:off x="617517" y="561408"/>
            <a:ext cx="9739744" cy="138499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br>
              <a:rPr lang="es-ES" sz="2800" b="1" dirty="0">
                <a:ea typeface="+mj-ea"/>
                <a:cs typeface="Times New Roman" panose="02020603050405020304" pitchFamily="18" charset="0"/>
              </a:rPr>
            </a:br>
            <a:r>
              <a:rPr lang="en-GB" sz="2800" b="1" dirty="0" err="1">
                <a:ea typeface="+mj-ea"/>
                <a:cs typeface="Times New Roman" panose="02020603050405020304" pitchFamily="18" charset="0"/>
              </a:rPr>
              <a:t>Mean_AL</a:t>
            </a:r>
            <a:r>
              <a:rPr lang="en-GB" sz="2800" b="1" dirty="0">
                <a:ea typeface="+mj-ea"/>
                <a:cs typeface="Times New Roman" panose="02020603050405020304" pitchFamily="18" charset="0"/>
              </a:rPr>
              <a:t> (Alcohol percentage of the wine) and PR (Price)</a:t>
            </a:r>
            <a:endParaRPr lang="es-ES" sz="2800" b="1" dirty="0">
              <a:ea typeface="+mj-ea"/>
              <a:cs typeface="Times New Roman" panose="02020603050405020304" pitchFamily="18" charset="0"/>
            </a:endParaRPr>
          </a:p>
        </p:txBody>
      </p:sp>
    </p:spTree>
    <p:extLst>
      <p:ext uri="{BB962C8B-B14F-4D97-AF65-F5344CB8AC3E}">
        <p14:creationId xmlns:p14="http://schemas.microsoft.com/office/powerpoint/2010/main" val="109339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BD94-D2C9-E184-A0E5-1A8CE32915F1}"/>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nSpc>
                <a:spcPct val="90000"/>
              </a:lnSpc>
            </a:pPr>
            <a:r>
              <a:rPr lang="en-GB" sz="3200" dirty="0">
                <a:latin typeface="+mn-lt"/>
                <a:cs typeface="Times New Roman" panose="02020603050405020304" pitchFamily="18" charset="0"/>
              </a:rPr>
              <a:t>ACD (</a:t>
            </a:r>
            <a:r>
              <a:rPr lang="en-GB" sz="2800" dirty="0">
                <a:latin typeface="+mn-lt"/>
                <a:cs typeface="Times New Roman" panose="02020603050405020304" pitchFamily="18" charset="0"/>
              </a:rPr>
              <a:t>Acidity</a:t>
            </a:r>
            <a:r>
              <a:rPr lang="en-GB" sz="3200" dirty="0">
                <a:latin typeface="+mn-lt"/>
                <a:cs typeface="Times New Roman" panose="02020603050405020304" pitchFamily="18" charset="0"/>
              </a:rPr>
              <a:t> score) and PR (Price)</a:t>
            </a:r>
            <a:endParaRPr lang="en-US" sz="3200" dirty="0">
              <a:latin typeface="+mn-lt"/>
            </a:endParaRPr>
          </a:p>
        </p:txBody>
      </p:sp>
      <p:sp>
        <p:nvSpPr>
          <p:cNvPr id="5" name="TextBox 4">
            <a:extLst>
              <a:ext uri="{FF2B5EF4-FFF2-40B4-BE49-F238E27FC236}">
                <a16:creationId xmlns:a16="http://schemas.microsoft.com/office/drawing/2014/main" id="{26691627-93D0-0E63-04B9-B69378A74455}"/>
              </a:ext>
            </a:extLst>
          </p:cNvPr>
          <p:cNvSpPr txBox="1"/>
          <p:nvPr/>
        </p:nvSpPr>
        <p:spPr>
          <a:xfrm>
            <a:off x="656910" y="2701649"/>
            <a:ext cx="3481054" cy="22622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just">
              <a:lnSpc>
                <a:spcPct val="150000"/>
              </a:lnSpc>
              <a:spcBef>
                <a:spcPts val="1000"/>
              </a:spcBef>
              <a:buClr>
                <a:schemeClr val="accent1"/>
              </a:buClr>
              <a:buSzPct val="80000"/>
            </a:pPr>
            <a:r>
              <a:rPr lang="en-US" dirty="0">
                <a:solidFill>
                  <a:schemeClr val="tx1">
                    <a:lumMod val="75000"/>
                    <a:lumOff val="25000"/>
                  </a:schemeClr>
                </a:solidFill>
                <a:cs typeface="Times New Roman" panose="02020603050405020304" pitchFamily="18" charset="0"/>
              </a:rPr>
              <a:t>The pattern of the ACD and PR variable relationships is logistic, and it indicates that a logistic regression analysis may be used to predict price, but with a correlation coefficient of –0.22, it indicates that there is not a very strong relationship between price and ACD.</a:t>
            </a:r>
          </a:p>
        </p:txBody>
      </p:sp>
      <p:sp>
        <p:nvSpPr>
          <p:cNvPr id="4" name="TextBox 3">
            <a:extLst>
              <a:ext uri="{FF2B5EF4-FFF2-40B4-BE49-F238E27FC236}">
                <a16:creationId xmlns:a16="http://schemas.microsoft.com/office/drawing/2014/main" id="{A4633FCA-1F1C-CA3F-BB65-952E40EDBDA2}"/>
              </a:ext>
            </a:extLst>
          </p:cNvPr>
          <p:cNvSpPr txBox="1"/>
          <p:nvPr/>
        </p:nvSpPr>
        <p:spPr>
          <a:xfrm>
            <a:off x="1302058" y="2663300"/>
            <a:ext cx="180974"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5" descr="Chart, histogram&#10;&#10;Description automatically generated">
            <a:extLst>
              <a:ext uri="{FF2B5EF4-FFF2-40B4-BE49-F238E27FC236}">
                <a16:creationId xmlns:a16="http://schemas.microsoft.com/office/drawing/2014/main" id="{531D2642-FCF7-1672-35A3-4176FCEA7442}"/>
              </a:ext>
            </a:extLst>
          </p:cNvPr>
          <p:cNvPicPr>
            <a:picLocks noGrp="1" noChangeAspect="1"/>
          </p:cNvPicPr>
          <p:nvPr>
            <p:ph idx="1"/>
          </p:nvPr>
        </p:nvPicPr>
        <p:blipFill>
          <a:blip r:embed="rId2"/>
          <a:stretch>
            <a:fillRect/>
          </a:stretch>
        </p:blipFill>
        <p:spPr>
          <a:xfrm>
            <a:off x="4593264" y="1857200"/>
            <a:ext cx="7598735" cy="4185698"/>
          </a:xfrm>
        </p:spPr>
      </p:pic>
    </p:spTree>
    <p:extLst>
      <p:ext uri="{BB962C8B-B14F-4D97-AF65-F5344CB8AC3E}">
        <p14:creationId xmlns:p14="http://schemas.microsoft.com/office/powerpoint/2010/main" val="3661727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DCC0C62-E208-1166-DA65-D9C6A1DF9E20}"/>
              </a:ext>
            </a:extLst>
          </p:cNvPr>
          <p:cNvSpPr>
            <a:spLocks noGrp="1"/>
          </p:cNvSpPr>
          <p:nvPr>
            <p:ph type="title"/>
          </p:nvPr>
        </p:nvSpPr>
        <p:spPr>
          <a:xfrm>
            <a:off x="565150" y="770889"/>
            <a:ext cx="4541445" cy="1587449"/>
          </a:xfrm>
        </p:spPr>
        <p:txBody>
          <a:bodyPr vert="horz" lIns="91440" tIns="45720" rIns="91440" bIns="45720" rtlCol="0" anchor="t">
            <a:normAutofit/>
          </a:bodyPr>
          <a:lstStyle/>
          <a:p>
            <a:pPr>
              <a:lnSpc>
                <a:spcPct val="90000"/>
              </a:lnSpc>
            </a:pPr>
            <a:r>
              <a:rPr lang="en-US" sz="2800" dirty="0">
                <a:latin typeface="+mn-lt"/>
                <a:cs typeface="Times New Roman" panose="02020603050405020304" pitchFamily="18" charset="0"/>
              </a:rPr>
              <a:t>BD (Body Score) and PR (Price)</a:t>
            </a:r>
          </a:p>
        </p:txBody>
      </p:sp>
      <p:sp>
        <p:nvSpPr>
          <p:cNvPr id="3" name="TextBox 2">
            <a:extLst>
              <a:ext uri="{FF2B5EF4-FFF2-40B4-BE49-F238E27FC236}">
                <a16:creationId xmlns:a16="http://schemas.microsoft.com/office/drawing/2014/main" id="{4A9A013B-C3D5-E285-4BCA-3F5EA95A5B3B}"/>
              </a:ext>
            </a:extLst>
          </p:cNvPr>
          <p:cNvSpPr txBox="1"/>
          <p:nvPr/>
        </p:nvSpPr>
        <p:spPr>
          <a:xfrm>
            <a:off x="6155706" y="817197"/>
            <a:ext cx="4541445" cy="15411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just">
              <a:spcBef>
                <a:spcPts val="900"/>
              </a:spcBef>
            </a:pPr>
            <a:r>
              <a:rPr lang="en-US" dirty="0">
                <a:cs typeface="Times New Roman" panose="02020603050405020304" pitchFamily="18" charset="0"/>
              </a:rPr>
              <a:t>The relationship between PR and BD also looks logistic, but it has a lower coefficient of –0.14 which implies it does not have a strong effect on price.</a:t>
            </a:r>
          </a:p>
        </p:txBody>
      </p:sp>
      <p:pic>
        <p:nvPicPr>
          <p:cNvPr id="4" name="Picture 4" descr="A picture containing different&#10;&#10;Description automatically generated">
            <a:extLst>
              <a:ext uri="{FF2B5EF4-FFF2-40B4-BE49-F238E27FC236}">
                <a16:creationId xmlns:a16="http://schemas.microsoft.com/office/drawing/2014/main" id="{26C32BC7-61F6-E429-CA3C-62826E0B9054}"/>
              </a:ext>
            </a:extLst>
          </p:cNvPr>
          <p:cNvPicPr>
            <a:picLocks noGrp="1" noChangeAspect="1"/>
          </p:cNvPicPr>
          <p:nvPr>
            <p:ph idx="1"/>
          </p:nvPr>
        </p:nvPicPr>
        <p:blipFill>
          <a:blip r:embed="rId2"/>
          <a:stretch>
            <a:fillRect/>
          </a:stretch>
        </p:blipFill>
        <p:spPr>
          <a:xfrm>
            <a:off x="2175539" y="2255810"/>
            <a:ext cx="7175924" cy="4167765"/>
          </a:xfrm>
          <a:prstGeom prst="rect">
            <a:avLst/>
          </a:prstGeom>
        </p:spPr>
      </p:pic>
      <p:grpSp>
        <p:nvGrpSpPr>
          <p:cNvPr id="12" name="Group 11">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023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14FE-DE8F-4C3F-6401-A6C26969E407}"/>
              </a:ext>
            </a:extLst>
          </p:cNvPr>
          <p:cNvSpPr>
            <a:spLocks noGrp="1"/>
          </p:cNvSpPr>
          <p:nvPr>
            <p:ph type="title"/>
          </p:nvPr>
        </p:nvSpPr>
        <p:spPr>
          <a:xfrm>
            <a:off x="1154954" y="1145386"/>
            <a:ext cx="8825807" cy="567442"/>
          </a:xfrm>
        </p:spPr>
        <p:txBody>
          <a:bodyPr>
            <a:noAutofit/>
          </a:bodyPr>
          <a:lstStyle/>
          <a:p>
            <a:r>
              <a:rPr lang="en-GB" sz="2800" dirty="0" err="1">
                <a:ea typeface="+mj-lt"/>
                <a:cs typeface="+mj-lt"/>
              </a:rPr>
              <a:t>Mean_DN</a:t>
            </a:r>
            <a:r>
              <a:rPr lang="en-GB" sz="2800" dirty="0">
                <a:ea typeface="+mj-lt"/>
                <a:cs typeface="+mj-lt"/>
              </a:rPr>
              <a:t>(Density) and PR (Price) </a:t>
            </a:r>
            <a:br>
              <a:rPr lang="en-GB" sz="2800" dirty="0">
                <a:ea typeface="+mj-lt"/>
                <a:cs typeface="+mj-lt"/>
              </a:rPr>
            </a:br>
            <a:endParaRPr lang="en-GB" sz="2800" dirty="0">
              <a:ea typeface="+mj-lt"/>
              <a:cs typeface="+mj-lt"/>
            </a:endParaRPr>
          </a:p>
        </p:txBody>
      </p:sp>
      <p:pic>
        <p:nvPicPr>
          <p:cNvPr id="8" name="Picture 8">
            <a:extLst>
              <a:ext uri="{FF2B5EF4-FFF2-40B4-BE49-F238E27FC236}">
                <a16:creationId xmlns:a16="http://schemas.microsoft.com/office/drawing/2014/main" id="{316736B9-9417-6687-CA29-5283722FDAB9}"/>
              </a:ext>
            </a:extLst>
          </p:cNvPr>
          <p:cNvPicPr>
            <a:picLocks noGrp="1" noChangeAspect="1"/>
          </p:cNvPicPr>
          <p:nvPr>
            <p:ph sz="half" idx="2"/>
          </p:nvPr>
        </p:nvPicPr>
        <p:blipFill>
          <a:blip r:embed="rId2"/>
          <a:stretch>
            <a:fillRect/>
          </a:stretch>
        </p:blipFill>
        <p:spPr>
          <a:xfrm>
            <a:off x="5504315" y="2147777"/>
            <a:ext cx="5848313" cy="3862526"/>
          </a:xfrm>
        </p:spPr>
      </p:pic>
      <p:sp>
        <p:nvSpPr>
          <p:cNvPr id="7" name="Content Placeholder 6">
            <a:extLst>
              <a:ext uri="{FF2B5EF4-FFF2-40B4-BE49-F238E27FC236}">
                <a16:creationId xmlns:a16="http://schemas.microsoft.com/office/drawing/2014/main" id="{9F5F36A4-F533-3FFF-ED1D-AE7C69908356}"/>
              </a:ext>
            </a:extLst>
          </p:cNvPr>
          <p:cNvSpPr>
            <a:spLocks noGrp="1"/>
          </p:cNvSpPr>
          <p:nvPr>
            <p:ph sz="half" idx="1"/>
          </p:nvPr>
        </p:nvSpPr>
        <p:spPr>
          <a:xfrm>
            <a:off x="669003" y="2315307"/>
            <a:ext cx="4615380" cy="3397307"/>
          </a:xfrm>
        </p:spPr>
        <p:txBody>
          <a:bodyPr vert="horz" lIns="91440" tIns="45720" rIns="91440" bIns="45720" rtlCol="0" anchor="t">
            <a:normAutofit fontScale="92500" lnSpcReduction="10000"/>
          </a:bodyPr>
          <a:lstStyle/>
          <a:p>
            <a:pPr marL="0" indent="0" algn="just">
              <a:lnSpc>
                <a:spcPct val="150000"/>
              </a:lnSpc>
              <a:buNone/>
            </a:pPr>
            <a:r>
              <a:rPr lang="en-GB" sz="1800" dirty="0">
                <a:cs typeface="Times New Roman" panose="02020603050405020304" pitchFamily="18" charset="0"/>
              </a:rPr>
              <a:t>The variable Density doesn´t seem to show a relationship with the price owing to the dispersion of the dots it´s noticeable, to prove that there´s not a strong relationship between these two variables the </a:t>
            </a:r>
            <a:r>
              <a:rPr lang="en-GB" sz="1800" dirty="0" err="1">
                <a:cs typeface="Times New Roman" panose="02020603050405020304" pitchFamily="18" charset="0"/>
              </a:rPr>
              <a:t>cor</a:t>
            </a:r>
            <a:r>
              <a:rPr lang="en-GB" sz="1800" dirty="0">
                <a:cs typeface="Times New Roman" panose="02020603050405020304" pitchFamily="18" charset="0"/>
              </a:rPr>
              <a:t>() function was used to obtain the correlation coefficient obtaining a value of -0.29, this value proves that the density of the wine does not affect the price. </a:t>
            </a:r>
          </a:p>
          <a:p>
            <a:endParaRPr lang="en-GB" dirty="0"/>
          </a:p>
        </p:txBody>
      </p:sp>
    </p:spTree>
    <p:extLst>
      <p:ext uri="{BB962C8B-B14F-4D97-AF65-F5344CB8AC3E}">
        <p14:creationId xmlns:p14="http://schemas.microsoft.com/office/powerpoint/2010/main" val="247106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3EF8-6BFC-4A2C-1388-8CFFA228D187}"/>
              </a:ext>
            </a:extLst>
          </p:cNvPr>
          <p:cNvSpPr>
            <a:spLocks noGrp="1"/>
          </p:cNvSpPr>
          <p:nvPr>
            <p:ph type="title"/>
          </p:nvPr>
        </p:nvSpPr>
        <p:spPr/>
        <p:txBody>
          <a:bodyPr>
            <a:normAutofit fontScale="90000"/>
          </a:bodyPr>
          <a:lstStyle/>
          <a:p>
            <a:r>
              <a:rPr lang="en-GB" sz="3100" dirty="0">
                <a:latin typeface="+mn-lt"/>
                <a:ea typeface="+mj-lt"/>
                <a:cs typeface="Times New Roman" panose="02020603050405020304" pitchFamily="18" charset="0"/>
              </a:rPr>
              <a:t>PR (Price) and NUMR (</a:t>
            </a:r>
            <a:r>
              <a:rPr lang="en-CA" sz="3100" dirty="0">
                <a:effectLst/>
                <a:latin typeface="+mn-lt"/>
                <a:ea typeface="Calibri" panose="020F0502020204030204" pitchFamily="34" charset="0"/>
                <a:cs typeface="Times New Roman" panose="02020603050405020304" pitchFamily="18" charset="0"/>
              </a:rPr>
              <a:t>Number of testers that reviewed the wine)</a:t>
            </a:r>
            <a:br>
              <a:rPr lang="en-MX" sz="2000" dirty="0">
                <a:effectLst/>
                <a:latin typeface="+mn-lt"/>
                <a:ea typeface="Calibri" panose="020F0502020204030204" pitchFamily="34" charset="0"/>
                <a:cs typeface="Arial" panose="020B0604020202020204" pitchFamily="34" charset="0"/>
              </a:rPr>
            </a:br>
            <a:endParaRPr lang="en-US" sz="3600" dirty="0">
              <a:latin typeface="+mn-lt"/>
              <a:cs typeface="Times New Roman" panose="02020603050405020304" pitchFamily="18" charset="0"/>
            </a:endParaRPr>
          </a:p>
          <a:p>
            <a:endParaRPr lang="en-GB" dirty="0"/>
          </a:p>
        </p:txBody>
      </p:sp>
      <p:sp>
        <p:nvSpPr>
          <p:cNvPr id="3" name="Content Placeholder 2">
            <a:extLst>
              <a:ext uri="{FF2B5EF4-FFF2-40B4-BE49-F238E27FC236}">
                <a16:creationId xmlns:a16="http://schemas.microsoft.com/office/drawing/2014/main" id="{6C347E60-03CE-2CC5-69F8-63779E548656}"/>
              </a:ext>
            </a:extLst>
          </p:cNvPr>
          <p:cNvSpPr>
            <a:spLocks noGrp="1"/>
          </p:cNvSpPr>
          <p:nvPr>
            <p:ph sz="half" idx="1"/>
          </p:nvPr>
        </p:nvSpPr>
        <p:spPr>
          <a:xfrm>
            <a:off x="562851" y="2365755"/>
            <a:ext cx="5415918" cy="3395473"/>
          </a:xfrm>
        </p:spPr>
        <p:txBody>
          <a:bodyPr vert="horz" lIns="91440" tIns="45720" rIns="91440" bIns="45720" rtlCol="0" anchor="t">
            <a:normAutofit fontScale="70000" lnSpcReduction="20000"/>
          </a:bodyPr>
          <a:lstStyle/>
          <a:p>
            <a:pPr marL="0" indent="0" algn="just">
              <a:lnSpc>
                <a:spcPct val="170000"/>
              </a:lnSpc>
              <a:buNone/>
            </a:pPr>
            <a:r>
              <a:rPr lang="en-GB" dirty="0"/>
              <a:t>The following chart doesn’t seem to show any relationship with between the variable price and the variable NUMR, to prove that the  price of the wine its not affected by the number of tasters of the wine the </a:t>
            </a:r>
            <a:r>
              <a:rPr lang="en-GB" dirty="0" err="1"/>
              <a:t>cor</a:t>
            </a:r>
            <a:r>
              <a:rPr lang="en-GB" dirty="0"/>
              <a:t>() function was used as result the correlation coefficient was -0.27, proving that the price if the wine its not affected by the number of tasters of it.  </a:t>
            </a:r>
          </a:p>
        </p:txBody>
      </p:sp>
      <p:pic>
        <p:nvPicPr>
          <p:cNvPr id="5" name="Picture 5" descr="Chart, scatter chart&#10;&#10;Description automatically generated">
            <a:extLst>
              <a:ext uri="{FF2B5EF4-FFF2-40B4-BE49-F238E27FC236}">
                <a16:creationId xmlns:a16="http://schemas.microsoft.com/office/drawing/2014/main" id="{1F82476B-A24C-9337-24F9-626AB3F26E83}"/>
              </a:ext>
            </a:extLst>
          </p:cNvPr>
          <p:cNvPicPr>
            <a:picLocks noGrp="1" noChangeAspect="1"/>
          </p:cNvPicPr>
          <p:nvPr>
            <p:ph sz="half" idx="2"/>
          </p:nvPr>
        </p:nvPicPr>
        <p:blipFill>
          <a:blip r:embed="rId2"/>
          <a:stretch>
            <a:fillRect/>
          </a:stretch>
        </p:blipFill>
        <p:spPr>
          <a:xfrm>
            <a:off x="6389639" y="2152357"/>
            <a:ext cx="5239510" cy="3608871"/>
          </a:xfrm>
        </p:spPr>
      </p:pic>
    </p:spTree>
    <p:extLst>
      <p:ext uri="{BB962C8B-B14F-4D97-AF65-F5344CB8AC3E}">
        <p14:creationId xmlns:p14="http://schemas.microsoft.com/office/powerpoint/2010/main" val="22874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9" name="Oval 5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3016503"/>
            <a:ext cx="7335835" cy="2866405"/>
          </a:xfrm>
        </p:spPr>
        <p:txBody>
          <a:bodyPr vert="horz" lIns="91440" tIns="45720" rIns="91440" bIns="45720" rtlCol="0" anchor="b">
            <a:normAutofit/>
          </a:bodyPr>
          <a:lstStyle/>
          <a:p>
            <a:pPr>
              <a:lnSpc>
                <a:spcPct val="90000"/>
              </a:lnSpc>
            </a:pPr>
            <a:r>
              <a:rPr lang="en-US" sz="3400" dirty="0">
                <a:effectLst/>
              </a:rPr>
              <a:t>Predictive Analysis and Findings </a:t>
            </a:r>
            <a:br>
              <a:rPr lang="en-US" sz="3400" dirty="0">
                <a:effectLst/>
              </a:rPr>
            </a:br>
            <a:endParaRPr lang="en-US" sz="3400" dirty="0"/>
          </a:p>
        </p:txBody>
      </p:sp>
      <p:cxnSp>
        <p:nvCxnSpPr>
          <p:cNvPr id="88" name="Straight Connector 8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91" name="Oval 9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8749568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36D9-B76F-EC4A-E28A-FFBB735116D3}"/>
              </a:ext>
            </a:extLst>
          </p:cNvPr>
          <p:cNvSpPr>
            <a:spLocks noGrp="1"/>
          </p:cNvSpPr>
          <p:nvPr>
            <p:ph type="title"/>
          </p:nvPr>
        </p:nvSpPr>
        <p:spPr/>
        <p:txBody>
          <a:bodyPr/>
          <a:lstStyle/>
          <a:p>
            <a:r>
              <a:rPr lang="en-CA" dirty="0"/>
              <a:t>Predictive Analysis</a:t>
            </a:r>
          </a:p>
        </p:txBody>
      </p:sp>
      <p:sp>
        <p:nvSpPr>
          <p:cNvPr id="3" name="Content Placeholder 2">
            <a:extLst>
              <a:ext uri="{FF2B5EF4-FFF2-40B4-BE49-F238E27FC236}">
                <a16:creationId xmlns:a16="http://schemas.microsoft.com/office/drawing/2014/main" id="{F2BE94C8-F566-4B9C-A408-FD89489C2F22}"/>
              </a:ext>
            </a:extLst>
          </p:cNvPr>
          <p:cNvSpPr>
            <a:spLocks noGrp="1"/>
          </p:cNvSpPr>
          <p:nvPr>
            <p:ph sz="half" idx="1"/>
          </p:nvPr>
        </p:nvSpPr>
        <p:spPr>
          <a:xfrm>
            <a:off x="565150" y="1428558"/>
            <a:ext cx="10956199" cy="4658552"/>
          </a:xfrm>
        </p:spPr>
        <p:txBody>
          <a:bodyPr>
            <a:normAutofit fontScale="92500" lnSpcReduction="10000"/>
          </a:bodyPr>
          <a:lstStyle/>
          <a:p>
            <a:pPr algn="just">
              <a:lnSpc>
                <a:spcPct val="150000"/>
              </a:lnSpc>
            </a:pPr>
            <a:r>
              <a:rPr lang="en-CA" dirty="0"/>
              <a:t>Graphs and plots in the descriptive analysis were used to relate the dependent variable with the independent ones, as well as the correlation indicator to confirm the strength and direction of the relations between the variables</a:t>
            </a:r>
          </a:p>
          <a:p>
            <a:pPr algn="just">
              <a:lnSpc>
                <a:spcPct val="150000"/>
              </a:lnSpc>
            </a:pPr>
            <a:r>
              <a:rPr lang="en-CA" dirty="0"/>
              <a:t>Two linear models and three nonlinear models were proposed to predict the variable PR (Price of the wine).</a:t>
            </a:r>
          </a:p>
          <a:p>
            <a:pPr algn="just">
              <a:lnSpc>
                <a:spcPct val="150000"/>
              </a:lnSpc>
            </a:pPr>
            <a:r>
              <a:rPr lang="en-CA" dirty="0"/>
              <a:t>The best models were defined by the indicator RSE (Residual standard error), where the best model is the one with minimum value.</a:t>
            </a:r>
          </a:p>
          <a:p>
            <a:pPr algn="just">
              <a:lnSpc>
                <a:spcPct val="150000"/>
              </a:lnSpc>
            </a:pPr>
            <a:r>
              <a:rPr lang="en-CA" dirty="0"/>
              <a:t>Also, a value of 80% of the complete data set was used to train the models, and the residual 20% was used to perform and test the predictions. </a:t>
            </a:r>
          </a:p>
        </p:txBody>
      </p:sp>
    </p:spTree>
    <p:extLst>
      <p:ext uri="{BB962C8B-B14F-4D97-AF65-F5344CB8AC3E}">
        <p14:creationId xmlns:p14="http://schemas.microsoft.com/office/powerpoint/2010/main" val="1801497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36D9-B76F-EC4A-E28A-FFBB735116D3}"/>
              </a:ext>
            </a:extLst>
          </p:cNvPr>
          <p:cNvSpPr>
            <a:spLocks noGrp="1"/>
          </p:cNvSpPr>
          <p:nvPr>
            <p:ph type="title"/>
          </p:nvPr>
        </p:nvSpPr>
        <p:spPr/>
        <p:txBody>
          <a:bodyPr/>
          <a:lstStyle/>
          <a:p>
            <a:r>
              <a:rPr lang="en-CA" dirty="0"/>
              <a:t>Predictive Analysis</a:t>
            </a:r>
          </a:p>
        </p:txBody>
      </p:sp>
      <p:sp>
        <p:nvSpPr>
          <p:cNvPr id="3" name="Content Placeholder 2">
            <a:extLst>
              <a:ext uri="{FF2B5EF4-FFF2-40B4-BE49-F238E27FC236}">
                <a16:creationId xmlns:a16="http://schemas.microsoft.com/office/drawing/2014/main" id="{F2BE94C8-F566-4B9C-A408-FD89489C2F22}"/>
              </a:ext>
            </a:extLst>
          </p:cNvPr>
          <p:cNvSpPr>
            <a:spLocks noGrp="1"/>
          </p:cNvSpPr>
          <p:nvPr>
            <p:ph sz="half" idx="1"/>
          </p:nvPr>
        </p:nvSpPr>
        <p:spPr>
          <a:xfrm>
            <a:off x="484193" y="2039874"/>
            <a:ext cx="5239512" cy="4266725"/>
          </a:xfrm>
        </p:spPr>
        <p:txBody>
          <a:bodyPr>
            <a:normAutofit fontScale="62500" lnSpcReduction="20000"/>
          </a:bodyPr>
          <a:lstStyle/>
          <a:p>
            <a:r>
              <a:rPr lang="en-CA" sz="2900" dirty="0"/>
              <a:t>5 linear and nonlinear regression models were performed.</a:t>
            </a:r>
          </a:p>
          <a:p>
            <a:r>
              <a:rPr lang="en-CA" dirty="0"/>
              <a:t>BurgundyLM1 PR~(</a:t>
            </a:r>
            <a:r>
              <a:rPr lang="en-CA" dirty="0" err="1"/>
              <a:t>RT+NUMR+BD+ACD+Mean_RSG+Mean_AL+Mean_DN+AGE</a:t>
            </a:r>
            <a:r>
              <a:rPr lang="en-CA" dirty="0"/>
              <a:t>) </a:t>
            </a:r>
          </a:p>
          <a:p>
            <a:pPr marL="457200" lvl="1" indent="0">
              <a:buNone/>
            </a:pPr>
            <a:r>
              <a:rPr lang="en-CA" dirty="0"/>
              <a:t>Residual standard error: 46.85</a:t>
            </a:r>
          </a:p>
          <a:p>
            <a:r>
              <a:rPr lang="en-CA" dirty="0"/>
              <a:t>BurgundyLM2 PR~(</a:t>
            </a:r>
            <a:r>
              <a:rPr lang="en-CA" dirty="0" err="1"/>
              <a:t>RT+NUMR+BD+Mean_RSG+Mean_AL+AGE</a:t>
            </a:r>
            <a:r>
              <a:rPr lang="en-CA" dirty="0"/>
              <a:t>) </a:t>
            </a:r>
          </a:p>
          <a:p>
            <a:pPr marL="457200" lvl="1" indent="0">
              <a:buNone/>
            </a:pPr>
            <a:r>
              <a:rPr lang="en-CA" dirty="0"/>
              <a:t>Residual standard error: 46.94</a:t>
            </a:r>
          </a:p>
          <a:p>
            <a:r>
              <a:rPr lang="en-CA" dirty="0"/>
              <a:t>BurgundyNLM1 PR~(RT+NUMR+BD+AGE) </a:t>
            </a:r>
          </a:p>
          <a:p>
            <a:pPr marL="457200" lvl="1" indent="0">
              <a:buNone/>
            </a:pPr>
            <a:r>
              <a:rPr lang="en-CA" dirty="0"/>
              <a:t>Residual Standard Error: 45.29</a:t>
            </a:r>
          </a:p>
          <a:p>
            <a:r>
              <a:rPr lang="en-CA" dirty="0"/>
              <a:t>BurgundyNLM2 PR~(</a:t>
            </a:r>
            <a:r>
              <a:rPr lang="en-CA" dirty="0" err="1"/>
              <a:t>BD+Mean_RSG+Mean_AL+AGE</a:t>
            </a:r>
            <a:r>
              <a:rPr lang="en-CA" dirty="0"/>
              <a:t>) </a:t>
            </a:r>
          </a:p>
          <a:p>
            <a:pPr marL="457200" lvl="1" indent="0">
              <a:buNone/>
            </a:pPr>
            <a:r>
              <a:rPr lang="en-CA" dirty="0"/>
              <a:t>Residual Standard Error: 41.8</a:t>
            </a:r>
          </a:p>
          <a:p>
            <a:r>
              <a:rPr lang="en-CA" dirty="0"/>
              <a:t>BurgundyNLM3 PR~(</a:t>
            </a:r>
            <a:r>
              <a:rPr lang="en-CA" dirty="0" err="1"/>
              <a:t>RT+Mean_RSG+AGE</a:t>
            </a:r>
            <a:r>
              <a:rPr lang="en-CA" dirty="0"/>
              <a:t>) </a:t>
            </a:r>
          </a:p>
          <a:p>
            <a:pPr marL="457200" lvl="1" indent="0">
              <a:buNone/>
            </a:pPr>
            <a:r>
              <a:rPr lang="en-CA" dirty="0"/>
              <a:t>Residual Standard Error: 114</a:t>
            </a:r>
          </a:p>
        </p:txBody>
      </p:sp>
      <p:pic>
        <p:nvPicPr>
          <p:cNvPr id="9" name="Picture 8" descr="Chart, scatter chart&#10;&#10;Description automatically generated">
            <a:extLst>
              <a:ext uri="{FF2B5EF4-FFF2-40B4-BE49-F238E27FC236}">
                <a16:creationId xmlns:a16="http://schemas.microsoft.com/office/drawing/2014/main" id="{D815B383-DB50-8931-229D-C94C1DA72217}"/>
              </a:ext>
            </a:extLst>
          </p:cNvPr>
          <p:cNvPicPr>
            <a:picLocks noChangeAspect="1"/>
          </p:cNvPicPr>
          <p:nvPr/>
        </p:nvPicPr>
        <p:blipFill>
          <a:blip r:embed="rId3"/>
          <a:stretch>
            <a:fillRect/>
          </a:stretch>
        </p:blipFill>
        <p:spPr>
          <a:xfrm>
            <a:off x="6466968" y="658679"/>
            <a:ext cx="4254719" cy="2656021"/>
          </a:xfrm>
          <a:prstGeom prst="rect">
            <a:avLst/>
          </a:prstGeom>
        </p:spPr>
      </p:pic>
      <p:pic>
        <p:nvPicPr>
          <p:cNvPr id="11" name="Picture 10" descr="Chart, scatter chart&#10;&#10;Description automatically generated">
            <a:extLst>
              <a:ext uri="{FF2B5EF4-FFF2-40B4-BE49-F238E27FC236}">
                <a16:creationId xmlns:a16="http://schemas.microsoft.com/office/drawing/2014/main" id="{CD64D6FC-153F-0FFD-75C1-3550E36CB8F7}"/>
              </a:ext>
            </a:extLst>
          </p:cNvPr>
          <p:cNvPicPr>
            <a:picLocks noChangeAspect="1"/>
          </p:cNvPicPr>
          <p:nvPr/>
        </p:nvPicPr>
        <p:blipFill>
          <a:blip r:embed="rId4"/>
          <a:stretch>
            <a:fillRect/>
          </a:stretch>
        </p:blipFill>
        <p:spPr>
          <a:xfrm>
            <a:off x="6466967" y="3314700"/>
            <a:ext cx="4254719" cy="2656021"/>
          </a:xfrm>
          <a:prstGeom prst="rect">
            <a:avLst/>
          </a:prstGeom>
        </p:spPr>
      </p:pic>
    </p:spTree>
    <p:extLst>
      <p:ext uri="{BB962C8B-B14F-4D97-AF65-F5344CB8AC3E}">
        <p14:creationId xmlns:p14="http://schemas.microsoft.com/office/powerpoint/2010/main" val="3651686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9" name="Oval 5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3016503"/>
            <a:ext cx="7335835" cy="2866405"/>
          </a:xfrm>
        </p:spPr>
        <p:txBody>
          <a:bodyPr vert="horz" lIns="91440" tIns="45720" rIns="91440" bIns="45720" rtlCol="0" anchor="b">
            <a:normAutofit/>
          </a:bodyPr>
          <a:lstStyle/>
          <a:p>
            <a:pPr>
              <a:lnSpc>
                <a:spcPct val="90000"/>
              </a:lnSpc>
            </a:pPr>
            <a:r>
              <a:rPr lang="en-US" sz="3400" dirty="0">
                <a:effectLst/>
              </a:rPr>
              <a:t>Cluster-Based Analysis and Findings </a:t>
            </a:r>
            <a:endParaRPr lang="en-US" sz="3400" dirty="0"/>
          </a:p>
        </p:txBody>
      </p:sp>
      <p:cxnSp>
        <p:nvCxnSpPr>
          <p:cNvPr id="88" name="Straight Connector 8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91" name="Oval 9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64343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6F3200-514B-9602-5268-91D0E6373B84}"/>
              </a:ext>
            </a:extLst>
          </p:cNvPr>
          <p:cNvSpPr>
            <a:spLocks noGrp="1"/>
          </p:cNvSpPr>
          <p:nvPr>
            <p:ph idx="1"/>
          </p:nvPr>
        </p:nvSpPr>
        <p:spPr>
          <a:xfrm>
            <a:off x="565150" y="768334"/>
            <a:ext cx="5018677" cy="4992894"/>
          </a:xfrm>
        </p:spPr>
        <p:txBody>
          <a:bodyPr>
            <a:normAutofit fontScale="85000" lnSpcReduction="10000"/>
          </a:bodyPr>
          <a:lstStyle/>
          <a:p>
            <a:pPr marL="0" indent="0" algn="just">
              <a:lnSpc>
                <a:spcPct val="200000"/>
              </a:lnSpc>
              <a:buNone/>
            </a:pPr>
            <a:r>
              <a:rPr lang="en-US" sz="1700" dirty="0">
                <a:cs typeface="Times New Roman" panose="02020603050405020304" pitchFamily="18" charset="0"/>
              </a:rPr>
              <a:t>BurgundySip is a successful wine cellar/store that promotes high-quality wines from all over the world. BurgundySip management recently decided to use data analytics to streamline their pricing strategy. BurgundySip has provided a data set that has been subjected to a Data analysis process in order to provide and highlight important information that will help to streamline their pricing strategy. The following presentation shows the findings about the data set, the objectives of this analysis as well as the whole process the data has been through since the beginning, to obtain information that must be relevant to develop the most accurate price strategy. </a:t>
            </a:r>
            <a:endParaRPr lang="en-MX" sz="1700" dirty="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43"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Oval 48">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descr="Laid wine bottles, glass and grapes">
            <a:extLst>
              <a:ext uri="{FF2B5EF4-FFF2-40B4-BE49-F238E27FC236}">
                <a16:creationId xmlns:a16="http://schemas.microsoft.com/office/drawing/2014/main" id="{80EB14A2-C13F-B85B-6DA9-EEE48FC4A3F6}"/>
              </a:ext>
            </a:extLst>
          </p:cNvPr>
          <p:cNvPicPr>
            <a:picLocks noChangeAspect="1"/>
          </p:cNvPicPr>
          <p:nvPr/>
        </p:nvPicPr>
        <p:blipFill rotWithShape="1">
          <a:blip r:embed="rId3"/>
          <a:srcRect r="33252" b="2"/>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Tree>
    <p:extLst>
      <p:ext uri="{BB962C8B-B14F-4D97-AF65-F5344CB8AC3E}">
        <p14:creationId xmlns:p14="http://schemas.microsoft.com/office/powerpoint/2010/main" val="3637121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1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9" name="Oval 1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Oval 1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 name="Straight Connector 2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2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936D9-B76F-EC4A-E28A-FFBB735116D3}"/>
              </a:ext>
            </a:extLst>
          </p:cNvPr>
          <p:cNvSpPr>
            <a:spLocks noGrp="1"/>
          </p:cNvSpPr>
          <p:nvPr>
            <p:ph type="title"/>
          </p:nvPr>
        </p:nvSpPr>
        <p:spPr>
          <a:xfrm>
            <a:off x="565150" y="465121"/>
            <a:ext cx="6590561" cy="1268984"/>
          </a:xfrm>
        </p:spPr>
        <p:txBody>
          <a:bodyPr vert="horz" lIns="91440" tIns="45720" rIns="91440" bIns="45720" rtlCol="0" anchor="t">
            <a:normAutofit/>
          </a:bodyPr>
          <a:lstStyle/>
          <a:p>
            <a:pPr>
              <a:lnSpc>
                <a:spcPct val="90000"/>
              </a:lnSpc>
            </a:pPr>
            <a:r>
              <a:rPr lang="en-US" dirty="0"/>
              <a:t>Cluster-Based Analysis </a:t>
            </a:r>
          </a:p>
        </p:txBody>
      </p:sp>
      <p:sp>
        <p:nvSpPr>
          <p:cNvPr id="3" name="Content Placeholder 2">
            <a:extLst>
              <a:ext uri="{FF2B5EF4-FFF2-40B4-BE49-F238E27FC236}">
                <a16:creationId xmlns:a16="http://schemas.microsoft.com/office/drawing/2014/main" id="{F2BE94C8-F566-4B9C-A408-FD89489C2F22}"/>
              </a:ext>
            </a:extLst>
          </p:cNvPr>
          <p:cNvSpPr>
            <a:spLocks noGrp="1"/>
          </p:cNvSpPr>
          <p:nvPr>
            <p:ph sz="half" idx="1"/>
          </p:nvPr>
        </p:nvSpPr>
        <p:spPr>
          <a:xfrm>
            <a:off x="553706" y="1371723"/>
            <a:ext cx="5123268" cy="4890976"/>
          </a:xfrm>
        </p:spPr>
        <p:txBody>
          <a:bodyPr vert="horz" lIns="91440" tIns="45720" rIns="91440" bIns="45720" rtlCol="0">
            <a:normAutofit fontScale="92500" lnSpcReduction="20000"/>
          </a:bodyPr>
          <a:lstStyle/>
          <a:p>
            <a:pPr algn="just">
              <a:lnSpc>
                <a:spcPct val="150000"/>
              </a:lnSpc>
            </a:pPr>
            <a:r>
              <a:rPr lang="en-US" sz="1800" dirty="0"/>
              <a:t>The clustering models help to identify groups or clusters of observations with similar features and to aggregate them.</a:t>
            </a:r>
          </a:p>
          <a:p>
            <a:pPr algn="just">
              <a:lnSpc>
                <a:spcPct val="150000"/>
              </a:lnSpc>
            </a:pPr>
            <a:r>
              <a:rPr lang="en-US" sz="1800" dirty="0"/>
              <a:t>For this case three different groups of numerical variables were used to perform a cluster analysis process. </a:t>
            </a:r>
          </a:p>
          <a:p>
            <a:pPr algn="just">
              <a:lnSpc>
                <a:spcPct val="150000"/>
              </a:lnSpc>
            </a:pPr>
            <a:r>
              <a:rPr lang="en-US" sz="1800" dirty="0"/>
              <a:t>The definition of the variables was based on the correlation of the variables with the main dependent variable (PR) and between the other variables present in the dataset.</a:t>
            </a:r>
          </a:p>
          <a:p>
            <a:pPr algn="just">
              <a:lnSpc>
                <a:spcPct val="150000"/>
              </a:lnSpc>
            </a:pPr>
            <a:r>
              <a:rPr lang="en-US" sz="1800" dirty="0"/>
              <a:t>Also, the scatter-plot graphs were used and helpful in order to identify the possible better options for clustering the variables.</a:t>
            </a:r>
          </a:p>
        </p:txBody>
      </p:sp>
      <p:pic>
        <p:nvPicPr>
          <p:cNvPr id="6" name="Picture 5" descr="Diagram, schematic&#10;&#10;Description automatically generated">
            <a:extLst>
              <a:ext uri="{FF2B5EF4-FFF2-40B4-BE49-F238E27FC236}">
                <a16:creationId xmlns:a16="http://schemas.microsoft.com/office/drawing/2014/main" id="{7A637F6D-C84E-C09C-9BA2-24E3C89EBDC5}"/>
              </a:ext>
            </a:extLst>
          </p:cNvPr>
          <p:cNvPicPr>
            <a:picLocks noChangeAspect="1"/>
          </p:cNvPicPr>
          <p:nvPr/>
        </p:nvPicPr>
        <p:blipFill>
          <a:blip r:embed="rId3"/>
          <a:stretch>
            <a:fillRect/>
          </a:stretch>
        </p:blipFill>
        <p:spPr>
          <a:xfrm>
            <a:off x="6230679" y="1392864"/>
            <a:ext cx="5306430" cy="4450449"/>
          </a:xfrm>
          <a:prstGeom prst="rect">
            <a:avLst/>
          </a:prstGeom>
        </p:spPr>
      </p:pic>
      <p:grpSp>
        <p:nvGrpSpPr>
          <p:cNvPr id="54" name="Group 29">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8" name="Straight Connector 35">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896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69" name="Oval 68">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Oval 71">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82">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936D9-B76F-EC4A-E28A-FFBB735116D3}"/>
              </a:ext>
            </a:extLst>
          </p:cNvPr>
          <p:cNvSpPr>
            <a:spLocks noGrp="1"/>
          </p:cNvSpPr>
          <p:nvPr>
            <p:ph type="title"/>
          </p:nvPr>
        </p:nvSpPr>
        <p:spPr>
          <a:xfrm>
            <a:off x="565150" y="770889"/>
            <a:ext cx="4541445" cy="1587449"/>
          </a:xfrm>
        </p:spPr>
        <p:txBody>
          <a:bodyPr vert="horz" lIns="91440" tIns="45720" rIns="91440" bIns="45720" rtlCol="0" anchor="t">
            <a:normAutofit/>
          </a:bodyPr>
          <a:lstStyle/>
          <a:p>
            <a:r>
              <a:rPr lang="en-US"/>
              <a:t>Cluster-Based Analysis </a:t>
            </a:r>
          </a:p>
        </p:txBody>
      </p:sp>
      <p:sp>
        <p:nvSpPr>
          <p:cNvPr id="5" name="Content Placeholder 4">
            <a:extLst>
              <a:ext uri="{FF2B5EF4-FFF2-40B4-BE49-F238E27FC236}">
                <a16:creationId xmlns:a16="http://schemas.microsoft.com/office/drawing/2014/main" id="{F9B35150-DAB7-FD1F-5BE0-F43F105B38A8}"/>
              </a:ext>
            </a:extLst>
          </p:cNvPr>
          <p:cNvSpPr>
            <a:spLocks noGrp="1"/>
          </p:cNvSpPr>
          <p:nvPr>
            <p:ph sz="half" idx="1"/>
          </p:nvPr>
        </p:nvSpPr>
        <p:spPr>
          <a:xfrm>
            <a:off x="6155706" y="817196"/>
            <a:ext cx="5457725" cy="1957654"/>
          </a:xfrm>
        </p:spPr>
        <p:txBody>
          <a:bodyPr vert="horz" lIns="91440" tIns="45720" rIns="91440" bIns="45720" rtlCol="0">
            <a:normAutofit/>
          </a:bodyPr>
          <a:lstStyle/>
          <a:p>
            <a:pPr algn="just">
              <a:lnSpc>
                <a:spcPct val="90000"/>
              </a:lnSpc>
            </a:pPr>
            <a:r>
              <a:rPr lang="en-US" sz="1400" dirty="0"/>
              <a:t>Three cluster models using the K-means approach</a:t>
            </a:r>
          </a:p>
          <a:p>
            <a:pPr>
              <a:lnSpc>
                <a:spcPct val="90000"/>
              </a:lnSpc>
            </a:pPr>
            <a:r>
              <a:rPr lang="en-US" sz="1400" dirty="0"/>
              <a:t>fitBurgundy1 &lt;- </a:t>
            </a:r>
            <a:r>
              <a:rPr lang="en-US" sz="1400" dirty="0" err="1"/>
              <a:t>kmeans</a:t>
            </a:r>
            <a:r>
              <a:rPr lang="en-US" sz="1400" dirty="0"/>
              <a:t>(BurgundyDB4[,c("PR","AGE","RT")], 3)</a:t>
            </a:r>
          </a:p>
          <a:p>
            <a:pPr>
              <a:lnSpc>
                <a:spcPct val="90000"/>
              </a:lnSpc>
            </a:pPr>
            <a:r>
              <a:rPr lang="en-US" sz="1400" dirty="0"/>
              <a:t>fitBurgundy2 &lt;- </a:t>
            </a:r>
            <a:r>
              <a:rPr lang="en-US" sz="1400" dirty="0" err="1"/>
              <a:t>kmeans</a:t>
            </a:r>
            <a:r>
              <a:rPr lang="en-US" sz="1400" dirty="0"/>
              <a:t>(BurgundyDB4[,c("PR","Mean_AL","</a:t>
            </a:r>
            <a:r>
              <a:rPr lang="en-US" sz="1400" dirty="0" err="1"/>
              <a:t>Mean_RSG</a:t>
            </a:r>
            <a:r>
              <a:rPr lang="en-US" sz="1400" dirty="0"/>
              <a:t>")], 3)</a:t>
            </a:r>
          </a:p>
          <a:p>
            <a:pPr>
              <a:lnSpc>
                <a:spcPct val="90000"/>
              </a:lnSpc>
            </a:pPr>
            <a:r>
              <a:rPr lang="en-US" sz="1400" dirty="0"/>
              <a:t>fitBurgundy3 &lt;- </a:t>
            </a:r>
            <a:r>
              <a:rPr lang="en-US" sz="1400" dirty="0" err="1"/>
              <a:t>kmeans</a:t>
            </a:r>
            <a:r>
              <a:rPr lang="en-US" sz="1400" dirty="0"/>
              <a:t>(BurgundyDB4[,c("PR","BD","AGE")], 3)</a:t>
            </a:r>
          </a:p>
        </p:txBody>
      </p:sp>
      <p:pic>
        <p:nvPicPr>
          <p:cNvPr id="15" name="Picture 14" descr="Chart, scatter chart&#10;&#10;Description automatically generated">
            <a:extLst>
              <a:ext uri="{FF2B5EF4-FFF2-40B4-BE49-F238E27FC236}">
                <a16:creationId xmlns:a16="http://schemas.microsoft.com/office/drawing/2014/main" id="{DD3E5682-328A-7131-13D5-4CB25A1345CD}"/>
              </a:ext>
            </a:extLst>
          </p:cNvPr>
          <p:cNvPicPr>
            <a:picLocks noChangeAspect="1"/>
          </p:cNvPicPr>
          <p:nvPr/>
        </p:nvPicPr>
        <p:blipFill>
          <a:blip r:embed="rId3"/>
          <a:stretch>
            <a:fillRect/>
          </a:stretch>
        </p:blipFill>
        <p:spPr>
          <a:xfrm>
            <a:off x="647759" y="2980156"/>
            <a:ext cx="3474720" cy="2613818"/>
          </a:xfrm>
          <a:prstGeom prst="rect">
            <a:avLst/>
          </a:prstGeom>
        </p:spPr>
      </p:pic>
      <p:pic>
        <p:nvPicPr>
          <p:cNvPr id="32" name="Picture 31" descr="Chart&#10;&#10;Description automatically generated">
            <a:extLst>
              <a:ext uri="{FF2B5EF4-FFF2-40B4-BE49-F238E27FC236}">
                <a16:creationId xmlns:a16="http://schemas.microsoft.com/office/drawing/2014/main" id="{0F85B68E-93B8-3F70-4B8E-F105A0791CA2}"/>
              </a:ext>
            </a:extLst>
          </p:cNvPr>
          <p:cNvPicPr>
            <a:picLocks noChangeAspect="1"/>
          </p:cNvPicPr>
          <p:nvPr/>
        </p:nvPicPr>
        <p:blipFill>
          <a:blip r:embed="rId4"/>
          <a:stretch>
            <a:fillRect/>
          </a:stretch>
        </p:blipFill>
        <p:spPr>
          <a:xfrm>
            <a:off x="4355071" y="2980156"/>
            <a:ext cx="3474720" cy="2613818"/>
          </a:xfrm>
          <a:prstGeom prst="rect">
            <a:avLst/>
          </a:prstGeom>
        </p:spPr>
      </p:pic>
      <p:pic>
        <p:nvPicPr>
          <p:cNvPr id="13" name="Picture 12" descr="Chart, histogram, scatter chart&#10;&#10;Description automatically generated">
            <a:extLst>
              <a:ext uri="{FF2B5EF4-FFF2-40B4-BE49-F238E27FC236}">
                <a16:creationId xmlns:a16="http://schemas.microsoft.com/office/drawing/2014/main" id="{B1D45E54-2CBB-06BC-2F9F-E0BA57C3C8F4}"/>
              </a:ext>
            </a:extLst>
          </p:cNvPr>
          <p:cNvPicPr>
            <a:picLocks noChangeAspect="1"/>
          </p:cNvPicPr>
          <p:nvPr/>
        </p:nvPicPr>
        <p:blipFill>
          <a:blip r:embed="rId5"/>
          <a:stretch>
            <a:fillRect/>
          </a:stretch>
        </p:blipFill>
        <p:spPr>
          <a:xfrm>
            <a:off x="8062384" y="2980156"/>
            <a:ext cx="3474720" cy="2613818"/>
          </a:xfrm>
          <a:prstGeom prst="rect">
            <a:avLst/>
          </a:prstGeom>
        </p:spPr>
      </p:pic>
      <p:grpSp>
        <p:nvGrpSpPr>
          <p:cNvPr id="87" name="Group 86">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8"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3" name="Straight Connector 92">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779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5" name="Oval 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10">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11">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12">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15">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16">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1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18">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Oval 21">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22">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23">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9" name="Straight Connector 3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0" name="Rectangle 3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63BB3-DA62-63CB-36E3-454E0C1D6AC4}"/>
              </a:ext>
            </a:extLst>
          </p:cNvPr>
          <p:cNvSpPr>
            <a:spLocks noGrp="1"/>
          </p:cNvSpPr>
          <p:nvPr>
            <p:ph type="title"/>
          </p:nvPr>
        </p:nvSpPr>
        <p:spPr>
          <a:xfrm>
            <a:off x="565150" y="768334"/>
            <a:ext cx="7335835" cy="2866405"/>
          </a:xfrm>
        </p:spPr>
        <p:txBody>
          <a:bodyPr vert="horz" lIns="91440" tIns="45720" rIns="91440" bIns="45720" rtlCol="0" anchor="t">
            <a:normAutofit/>
          </a:bodyPr>
          <a:lstStyle/>
          <a:p>
            <a:pPr>
              <a:lnSpc>
                <a:spcPct val="90000"/>
              </a:lnSpc>
            </a:pPr>
            <a:r>
              <a:rPr lang="en-US" sz="6100"/>
              <a:t>Click in the link below for complete R CODE</a:t>
            </a:r>
          </a:p>
        </p:txBody>
      </p:sp>
      <p:cxnSp>
        <p:nvCxnSpPr>
          <p:cNvPr id="81" name="Straight Connector 36">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2" name="Group 38">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83" name="Oval 39">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Oval 42">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43">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44">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FB0DC7E5-44C3-8466-585B-36DCA942C041}"/>
              </a:ext>
            </a:extLst>
          </p:cNvPr>
          <p:cNvSpPr txBox="1"/>
          <p:nvPr/>
        </p:nvSpPr>
        <p:spPr>
          <a:xfrm>
            <a:off x="665754" y="4966617"/>
            <a:ext cx="6100996" cy="646331"/>
          </a:xfrm>
          <a:prstGeom prst="rect">
            <a:avLst/>
          </a:prstGeom>
          <a:noFill/>
        </p:spPr>
        <p:txBody>
          <a:bodyPr wrap="square">
            <a:spAutoFit/>
          </a:bodyPr>
          <a:lstStyle/>
          <a:p>
            <a:r>
              <a:rPr lang="en-MX" dirty="0">
                <a:hlinkClick r:id="rId2"/>
              </a:rPr>
              <a:t>https://github.com/YarazethGarcia/R_code/blob/main/R_code.R</a:t>
            </a:r>
            <a:r>
              <a:rPr lang="en-MX" dirty="0"/>
              <a:t> </a:t>
            </a:r>
          </a:p>
        </p:txBody>
      </p:sp>
    </p:spTree>
    <p:extLst>
      <p:ext uri="{BB962C8B-B14F-4D97-AF65-F5344CB8AC3E}">
        <p14:creationId xmlns:p14="http://schemas.microsoft.com/office/powerpoint/2010/main" val="3408987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770890"/>
            <a:ext cx="5066001" cy="1268984"/>
          </a:xfrm>
        </p:spPr>
        <p:txBody>
          <a:bodyPr vert="horz" lIns="91440" tIns="45720" rIns="91440" bIns="45720" rtlCol="0">
            <a:normAutofit/>
          </a:bodyPr>
          <a:lstStyle/>
          <a:p>
            <a:r>
              <a:rPr lang="en-US">
                <a:effectLst/>
              </a:rPr>
              <a:t>References</a:t>
            </a:r>
            <a:endParaRPr lang="en-US"/>
          </a:p>
        </p:txBody>
      </p:sp>
      <p:sp>
        <p:nvSpPr>
          <p:cNvPr id="3" name="Content Placeholder 4">
            <a:extLst>
              <a:ext uri="{FF2B5EF4-FFF2-40B4-BE49-F238E27FC236}">
                <a16:creationId xmlns:a16="http://schemas.microsoft.com/office/drawing/2014/main" id="{A4403CE8-6F23-B061-86D3-2D4F80233B4D}"/>
              </a:ext>
            </a:extLst>
          </p:cNvPr>
          <p:cNvSpPr>
            <a:spLocks noGrp="1"/>
          </p:cNvSpPr>
          <p:nvPr>
            <p:ph sz="half" idx="1"/>
          </p:nvPr>
        </p:nvSpPr>
        <p:spPr>
          <a:xfrm>
            <a:off x="565150" y="2160016"/>
            <a:ext cx="5066001" cy="3601212"/>
          </a:xfrm>
        </p:spPr>
        <p:txBody>
          <a:bodyPr vert="horz" lIns="91440" tIns="45720" rIns="91440" bIns="45720" rtlCol="0">
            <a:normAutofit/>
          </a:bodyPr>
          <a:lstStyle/>
          <a:p>
            <a:pPr>
              <a:lnSpc>
                <a:spcPct val="90000"/>
              </a:lnSpc>
            </a:pPr>
            <a:r>
              <a:rPr lang="en-US" i="1">
                <a:effectLst/>
              </a:rPr>
              <a:t>Graphical Representation of the Data</a:t>
            </a:r>
            <a:r>
              <a:rPr lang="en-US">
                <a:effectLst/>
              </a:rPr>
              <a:t> (no date) </a:t>
            </a:r>
            <a:r>
              <a:rPr lang="en-US" i="1">
                <a:effectLst/>
              </a:rPr>
              <a:t>6.6.1.2. graphical representation of the Data</a:t>
            </a:r>
            <a:r>
              <a:rPr lang="en-US">
                <a:effectLst/>
              </a:rPr>
              <a:t>. The National Institute of Standards and Technology (NIST). Available at: https://www.itl.nist.gov/div898/handbook/pmc/section6/pmc612.htm (Accessed: December 18, 2022). </a:t>
            </a:r>
          </a:p>
          <a:p>
            <a:pPr>
              <a:lnSpc>
                <a:spcPct val="90000"/>
              </a:lnSpc>
            </a:pPr>
            <a:endParaRPr lang="en-US"/>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856420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9" name="Oval 5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2449816"/>
            <a:ext cx="7335835" cy="2866405"/>
          </a:xfrm>
        </p:spPr>
        <p:txBody>
          <a:bodyPr vert="horz" lIns="91440" tIns="45720" rIns="91440" bIns="45720" rtlCol="0" anchor="b">
            <a:normAutofit/>
          </a:bodyPr>
          <a:lstStyle/>
          <a:p>
            <a:pPr>
              <a:lnSpc>
                <a:spcPct val="90000"/>
              </a:lnSpc>
            </a:pPr>
            <a:r>
              <a:rPr lang="en-US" sz="3400" dirty="0">
                <a:effectLst/>
              </a:rPr>
              <a:t>Analytical objectives</a:t>
            </a:r>
            <a:endParaRPr lang="en-US" sz="3400" dirty="0"/>
          </a:p>
        </p:txBody>
      </p:sp>
      <p:cxnSp>
        <p:nvCxnSpPr>
          <p:cNvPr id="88" name="Straight Connector 8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91" name="Oval 9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9466314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E0A2-28FB-04E5-2C08-B3D4B67B8FBF}"/>
              </a:ext>
            </a:extLst>
          </p:cNvPr>
          <p:cNvSpPr>
            <a:spLocks noGrp="1"/>
          </p:cNvSpPr>
          <p:nvPr>
            <p:ph type="title"/>
          </p:nvPr>
        </p:nvSpPr>
        <p:spPr>
          <a:xfrm>
            <a:off x="565150" y="770890"/>
            <a:ext cx="7855836" cy="1268984"/>
          </a:xfrm>
        </p:spPr>
        <p:txBody>
          <a:bodyPr>
            <a:normAutofit fontScale="90000"/>
          </a:bodyPr>
          <a:lstStyle/>
          <a:p>
            <a:r>
              <a:rPr lang="en-US" sz="4000" dirty="0">
                <a:cs typeface="Times New Roman" panose="02020603050405020304" pitchFamily="18" charset="0"/>
              </a:rPr>
              <a:t>Descriptive</a:t>
            </a:r>
            <a:r>
              <a:rPr lang="en-CA" dirty="0">
                <a:cs typeface="Times New Roman" panose="02020603050405020304" pitchFamily="18" charset="0"/>
              </a:rPr>
              <a:t> (statistical) questions</a:t>
            </a:r>
            <a:endParaRPr lang="en-MX"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EA2B3E4B-1BD3-01B8-B495-791F4C2F16DF}"/>
              </a:ext>
            </a:extLst>
          </p:cNvPr>
          <p:cNvSpPr>
            <a:spLocks noGrp="1"/>
          </p:cNvSpPr>
          <p:nvPr>
            <p:ph idx="1"/>
          </p:nvPr>
        </p:nvSpPr>
        <p:spPr>
          <a:xfrm>
            <a:off x="565149" y="2160017"/>
            <a:ext cx="9695270" cy="4049398"/>
          </a:xfrm>
        </p:spPr>
        <p:txBody>
          <a:bodyPr>
            <a:normAutofit fontScale="77500" lnSpcReduction="20000"/>
          </a:bodyPr>
          <a:lstStyle/>
          <a:p>
            <a:pPr algn="just" rtl="0" fontAlgn="base">
              <a:lnSpc>
                <a:spcPct val="170000"/>
              </a:lnSpc>
              <a:buFont typeface="Arial" panose="020B0604020202020204" pitchFamily="34" charset="0"/>
              <a:buChar char="•"/>
            </a:pPr>
            <a:r>
              <a:rPr lang="en-CA" b="0" i="0" u="none" strike="noStrike" dirty="0">
                <a:solidFill>
                  <a:srgbClr val="404040"/>
                </a:solidFill>
                <a:effectLst/>
                <a:cs typeface="Times New Roman" panose="02020603050405020304" pitchFamily="18" charset="0"/>
              </a:rPr>
              <a:t>Identify the variables that are correlated using a heatmap</a:t>
            </a:r>
            <a:r>
              <a:rPr lang="es-PA" b="0" i="0" dirty="0">
                <a:solidFill>
                  <a:srgbClr val="000000"/>
                </a:solidFill>
                <a:effectLst/>
                <a:cs typeface="Times New Roman" panose="02020603050405020304" pitchFamily="18" charset="0"/>
              </a:rPr>
              <a:t>​</a:t>
            </a:r>
          </a:p>
          <a:p>
            <a:pPr algn="just" rtl="0" fontAlgn="base">
              <a:lnSpc>
                <a:spcPct val="170000"/>
              </a:lnSpc>
              <a:buFont typeface="Arial" panose="020B0604020202020204" pitchFamily="34" charset="0"/>
              <a:buChar char="•"/>
            </a:pPr>
            <a:r>
              <a:rPr lang="en-CA" b="0" i="0" u="none" strike="noStrike" dirty="0">
                <a:solidFill>
                  <a:srgbClr val="404040"/>
                </a:solidFill>
                <a:effectLst/>
                <a:cs typeface="Times New Roman" panose="02020603050405020304" pitchFamily="18" charset="0"/>
              </a:rPr>
              <a:t>Identify the main average features of every type of wine</a:t>
            </a:r>
            <a:r>
              <a:rPr lang="en-CA" b="0" i="0" dirty="0">
                <a:solidFill>
                  <a:srgbClr val="000000"/>
                </a:solidFill>
                <a:effectLst/>
                <a:cs typeface="Times New Roman" panose="02020603050405020304" pitchFamily="18" charset="0"/>
              </a:rPr>
              <a:t>​</a:t>
            </a:r>
          </a:p>
          <a:p>
            <a:pPr algn="just" rtl="0" fontAlgn="base">
              <a:lnSpc>
                <a:spcPct val="170000"/>
              </a:lnSpc>
              <a:buFont typeface="Arial" panose="020B0604020202020204" pitchFamily="34" charset="0"/>
              <a:buChar char="•"/>
            </a:pPr>
            <a:r>
              <a:rPr lang="en-CA" b="0" i="0" u="none" strike="noStrike" dirty="0">
                <a:solidFill>
                  <a:srgbClr val="404040"/>
                </a:solidFill>
                <a:effectLst/>
                <a:cs typeface="Times New Roman" panose="02020603050405020304" pitchFamily="18" charset="0"/>
              </a:rPr>
              <a:t>Identify the relation of the subjective variables with the price</a:t>
            </a:r>
            <a:r>
              <a:rPr lang="en-CA" b="0" i="0" dirty="0">
                <a:solidFill>
                  <a:srgbClr val="000000"/>
                </a:solidFill>
                <a:effectLst/>
                <a:cs typeface="Times New Roman" panose="02020603050405020304" pitchFamily="18" charset="0"/>
              </a:rPr>
              <a:t>​</a:t>
            </a:r>
          </a:p>
          <a:p>
            <a:pPr algn="just" rtl="0" fontAlgn="base">
              <a:lnSpc>
                <a:spcPct val="170000"/>
              </a:lnSpc>
              <a:buFont typeface="Arial" panose="020B0604020202020204" pitchFamily="34" charset="0"/>
              <a:buChar char="•"/>
            </a:pPr>
            <a:r>
              <a:rPr lang="en-CA" b="0" i="0" u="none" strike="noStrike" dirty="0">
                <a:solidFill>
                  <a:srgbClr val="404040"/>
                </a:solidFill>
                <a:effectLst/>
                <a:cs typeface="Times New Roman" panose="02020603050405020304" pitchFamily="18" charset="0"/>
              </a:rPr>
              <a:t>Perform Winey price discrimination and description</a:t>
            </a:r>
            <a:r>
              <a:rPr lang="en-CA" b="0" i="0" dirty="0">
                <a:solidFill>
                  <a:srgbClr val="000000"/>
                </a:solidFill>
                <a:effectLst/>
                <a:cs typeface="Times New Roman" panose="02020603050405020304" pitchFamily="18" charset="0"/>
              </a:rPr>
              <a:t>​</a:t>
            </a:r>
          </a:p>
          <a:p>
            <a:pPr algn="just" rtl="0" fontAlgn="base">
              <a:lnSpc>
                <a:spcPct val="170000"/>
              </a:lnSpc>
              <a:buFont typeface="Arial" panose="020B0604020202020204" pitchFamily="34" charset="0"/>
              <a:buChar char="•"/>
            </a:pPr>
            <a:r>
              <a:rPr lang="en-CA" b="0" i="0" u="none" strike="noStrike" dirty="0">
                <a:solidFill>
                  <a:srgbClr val="404040"/>
                </a:solidFill>
                <a:effectLst/>
                <a:cs typeface="Times New Roman" panose="02020603050405020304" pitchFamily="18" charset="0"/>
              </a:rPr>
              <a:t>Compare the relationship between the winery, name, price, and number of testers</a:t>
            </a:r>
            <a:r>
              <a:rPr lang="en-CA" b="0" i="0" dirty="0">
                <a:solidFill>
                  <a:srgbClr val="000000"/>
                </a:solidFill>
                <a:effectLst/>
                <a:cs typeface="Times New Roman" panose="02020603050405020304" pitchFamily="18" charset="0"/>
              </a:rPr>
              <a:t>​</a:t>
            </a:r>
          </a:p>
          <a:p>
            <a:pPr algn="just" rtl="0" fontAlgn="base">
              <a:lnSpc>
                <a:spcPct val="170000"/>
              </a:lnSpc>
              <a:buFont typeface="Arial" panose="020B0604020202020204" pitchFamily="34" charset="0"/>
              <a:buChar char="•"/>
            </a:pPr>
            <a:r>
              <a:rPr lang="en-CA" b="0" i="0" u="none" strike="noStrike" dirty="0">
                <a:solidFill>
                  <a:srgbClr val="404040"/>
                </a:solidFill>
                <a:effectLst/>
                <a:cs typeface="Times New Roman" panose="02020603050405020304" pitchFamily="18" charset="0"/>
              </a:rPr>
              <a:t>Price difference depending on the variety of wine</a:t>
            </a:r>
            <a:r>
              <a:rPr lang="es-PA" b="0" i="0" dirty="0">
                <a:solidFill>
                  <a:srgbClr val="000000"/>
                </a:solidFill>
                <a:effectLst/>
                <a:cs typeface="Times New Roman" panose="02020603050405020304" pitchFamily="18" charset="0"/>
              </a:rPr>
              <a:t>​</a:t>
            </a:r>
          </a:p>
          <a:p>
            <a:pPr algn="just" rtl="0" fontAlgn="base">
              <a:lnSpc>
                <a:spcPct val="170000"/>
              </a:lnSpc>
              <a:buFont typeface="Arial" panose="020B0604020202020204" pitchFamily="34" charset="0"/>
              <a:buChar char="•"/>
            </a:pPr>
            <a:r>
              <a:rPr lang="en-CA" b="0" i="0" u="none" strike="noStrike" dirty="0">
                <a:solidFill>
                  <a:srgbClr val="404040"/>
                </a:solidFill>
                <a:effectLst/>
                <a:cs typeface="Times New Roman" panose="02020603050405020304" pitchFamily="18" charset="0"/>
              </a:rPr>
              <a:t>The relationship that the winery can have with price and regions.</a:t>
            </a:r>
            <a:endParaRPr lang="es-PA" b="0" i="0" dirty="0">
              <a:solidFill>
                <a:srgbClr val="000000"/>
              </a:solidFill>
              <a:effectLst/>
              <a:cs typeface="Times New Roman" panose="02020603050405020304" pitchFamily="18" charset="0"/>
            </a:endParaRPr>
          </a:p>
          <a:p>
            <a:endParaRPr lang="en-MX" dirty="0"/>
          </a:p>
        </p:txBody>
      </p:sp>
    </p:spTree>
    <p:extLst>
      <p:ext uri="{BB962C8B-B14F-4D97-AF65-F5344CB8AC3E}">
        <p14:creationId xmlns:p14="http://schemas.microsoft.com/office/powerpoint/2010/main" val="306641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29D6-6999-0CDE-0ED6-C61E8DDC7763}"/>
              </a:ext>
            </a:extLst>
          </p:cNvPr>
          <p:cNvSpPr>
            <a:spLocks noGrp="1"/>
          </p:cNvSpPr>
          <p:nvPr>
            <p:ph type="title"/>
          </p:nvPr>
        </p:nvSpPr>
        <p:spPr/>
        <p:txBody>
          <a:bodyPr vert="horz" lIns="91440" tIns="45720" rIns="91440" bIns="45720" rtlCol="0" anchor="t">
            <a:normAutofit/>
          </a:bodyPr>
          <a:lstStyle/>
          <a:p>
            <a:r>
              <a:rPr lang="en-MX" dirty="0">
                <a:cs typeface="Times New Roman" panose="02020603050405020304" pitchFamily="18" charset="0"/>
              </a:rPr>
              <a:t>Predictive objectives </a:t>
            </a:r>
          </a:p>
        </p:txBody>
      </p:sp>
      <p:sp>
        <p:nvSpPr>
          <p:cNvPr id="3" name="Content Placeholder 2">
            <a:extLst>
              <a:ext uri="{FF2B5EF4-FFF2-40B4-BE49-F238E27FC236}">
                <a16:creationId xmlns:a16="http://schemas.microsoft.com/office/drawing/2014/main" id="{E441BC8A-4551-CEEF-7B3A-5247E36D92F9}"/>
              </a:ext>
            </a:extLst>
          </p:cNvPr>
          <p:cNvSpPr>
            <a:spLocks noGrp="1"/>
          </p:cNvSpPr>
          <p:nvPr>
            <p:ph idx="1"/>
          </p:nvPr>
        </p:nvSpPr>
        <p:spPr>
          <a:xfrm>
            <a:off x="565150" y="2160016"/>
            <a:ext cx="8366199" cy="3601212"/>
          </a:xfrm>
        </p:spPr>
        <p:txBody>
          <a:bodyPr/>
          <a:lstStyle/>
          <a:p>
            <a:pPr algn="just" rtl="0" fontAlgn="base">
              <a:lnSpc>
                <a:spcPct val="150000"/>
              </a:lnSpc>
              <a:buFont typeface="Arial" panose="020B0604020202020204" pitchFamily="34" charset="0"/>
              <a:buChar char="•"/>
            </a:pPr>
            <a:r>
              <a:rPr lang="en-CA" sz="2000" b="0" i="0" u="none" strike="noStrike" dirty="0">
                <a:solidFill>
                  <a:srgbClr val="404040"/>
                </a:solidFill>
                <a:effectLst/>
                <a:cs typeface="Times New Roman" panose="02020603050405020304" pitchFamily="18" charset="0"/>
              </a:rPr>
              <a:t>Identify the variables that have the most impact on the wine price</a:t>
            </a:r>
            <a:r>
              <a:rPr lang="es-PA" sz="2000" b="0" i="0" dirty="0">
                <a:solidFill>
                  <a:srgbClr val="000000"/>
                </a:solidFill>
                <a:effectLst/>
                <a:cs typeface="Times New Roman" panose="02020603050405020304" pitchFamily="18" charset="0"/>
              </a:rPr>
              <a:t>​</a:t>
            </a:r>
          </a:p>
          <a:p>
            <a:pPr algn="just" rtl="0" fontAlgn="base">
              <a:lnSpc>
                <a:spcPct val="150000"/>
              </a:lnSpc>
              <a:buFont typeface="Arial" panose="020B0604020202020204" pitchFamily="34" charset="0"/>
              <a:buChar char="•"/>
            </a:pPr>
            <a:r>
              <a:rPr lang="en-CA" sz="2000" b="0" i="0" u="none" strike="noStrike" dirty="0">
                <a:solidFill>
                  <a:srgbClr val="404040"/>
                </a:solidFill>
                <a:effectLst/>
                <a:cs typeface="Times New Roman" panose="02020603050405020304" pitchFamily="18" charset="0"/>
              </a:rPr>
              <a:t>Develop at least two analytical predictive modeling approaches to optimize the price strategy of </a:t>
            </a:r>
            <a:r>
              <a:rPr lang="en-CA" sz="2000" b="0" i="0" u="none" strike="noStrike" dirty="0" err="1">
                <a:solidFill>
                  <a:srgbClr val="404040"/>
                </a:solidFill>
                <a:effectLst/>
                <a:cs typeface="Times New Roman" panose="02020603050405020304" pitchFamily="18" charset="0"/>
              </a:rPr>
              <a:t>BurgundySip</a:t>
            </a:r>
            <a:endParaRPr lang="es-PA" sz="2000" b="0" i="0" dirty="0">
              <a:solidFill>
                <a:srgbClr val="000000"/>
              </a:solidFill>
              <a:effectLst/>
              <a:cs typeface="Times New Roman" panose="02020603050405020304" pitchFamily="18" charset="0"/>
            </a:endParaRPr>
          </a:p>
          <a:p>
            <a:endParaRPr lang="en-MX" dirty="0"/>
          </a:p>
        </p:txBody>
      </p:sp>
    </p:spTree>
    <p:extLst>
      <p:ext uri="{BB962C8B-B14F-4D97-AF65-F5344CB8AC3E}">
        <p14:creationId xmlns:p14="http://schemas.microsoft.com/office/powerpoint/2010/main" val="364070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29D6-6999-0CDE-0ED6-C61E8DDC7763}"/>
              </a:ext>
            </a:extLst>
          </p:cNvPr>
          <p:cNvSpPr>
            <a:spLocks noGrp="1"/>
          </p:cNvSpPr>
          <p:nvPr>
            <p:ph type="title"/>
          </p:nvPr>
        </p:nvSpPr>
        <p:spPr/>
        <p:txBody>
          <a:bodyPr vert="horz" lIns="91440" tIns="45720" rIns="91440" bIns="45720" rtlCol="0" anchor="t">
            <a:normAutofit fontScale="90000"/>
          </a:bodyPr>
          <a:lstStyle/>
          <a:p>
            <a:r>
              <a:rPr lang="en-CA" dirty="0">
                <a:cs typeface="Times New Roman" panose="02020603050405020304" pitchFamily="18" charset="0"/>
              </a:rPr>
              <a:t>Cluster-based learning</a:t>
            </a:r>
            <a:r>
              <a:rPr lang="en-MX" dirty="0">
                <a:cs typeface="Times New Roman" panose="02020603050405020304" pitchFamily="18" charset="0"/>
              </a:rPr>
              <a:t> objectives </a:t>
            </a:r>
          </a:p>
        </p:txBody>
      </p:sp>
      <p:sp>
        <p:nvSpPr>
          <p:cNvPr id="3" name="Content Placeholder 2">
            <a:extLst>
              <a:ext uri="{FF2B5EF4-FFF2-40B4-BE49-F238E27FC236}">
                <a16:creationId xmlns:a16="http://schemas.microsoft.com/office/drawing/2014/main" id="{E441BC8A-4551-CEEF-7B3A-5247E36D92F9}"/>
              </a:ext>
            </a:extLst>
          </p:cNvPr>
          <p:cNvSpPr>
            <a:spLocks noGrp="1"/>
          </p:cNvSpPr>
          <p:nvPr>
            <p:ph idx="1"/>
          </p:nvPr>
        </p:nvSpPr>
        <p:spPr>
          <a:xfrm>
            <a:off x="565150" y="2160016"/>
            <a:ext cx="8366199" cy="3601212"/>
          </a:xfrm>
        </p:spPr>
        <p:txBody>
          <a:bodyPr/>
          <a:lstStyle/>
          <a:p>
            <a:pPr algn="just" rtl="0" fontAlgn="base">
              <a:lnSpc>
                <a:spcPct val="150000"/>
              </a:lnSpc>
              <a:buFont typeface="Arial" panose="020B0604020202020204" pitchFamily="34" charset="0"/>
              <a:buChar char="•"/>
            </a:pPr>
            <a:r>
              <a:rPr lang="en-CA" sz="2000" b="0" i="0" u="none" strike="noStrike" dirty="0">
                <a:solidFill>
                  <a:srgbClr val="404040"/>
                </a:solidFill>
                <a:effectLst/>
                <a:cs typeface="Times New Roman" panose="02020603050405020304" pitchFamily="18" charset="0"/>
              </a:rPr>
              <a:t>Identify groups of features that help to predict or define the price of the wine based on the available </a:t>
            </a:r>
            <a:r>
              <a:rPr lang="en-CA" sz="2000" dirty="0">
                <a:solidFill>
                  <a:srgbClr val="404040"/>
                </a:solidFill>
                <a:cs typeface="Times New Roman" panose="02020603050405020304" pitchFamily="18" charset="0"/>
              </a:rPr>
              <a:t>variables.</a:t>
            </a:r>
          </a:p>
          <a:p>
            <a:pPr algn="just" rtl="0" fontAlgn="base">
              <a:lnSpc>
                <a:spcPct val="150000"/>
              </a:lnSpc>
              <a:buFont typeface="Arial" panose="020B0604020202020204" pitchFamily="34" charset="0"/>
              <a:buChar char="•"/>
            </a:pPr>
            <a:r>
              <a:rPr lang="en-CA" sz="2000" b="0" i="0" u="none" strike="noStrike" dirty="0">
                <a:solidFill>
                  <a:srgbClr val="404040"/>
                </a:solidFill>
                <a:effectLst/>
                <a:cs typeface="Times New Roman" panose="02020603050405020304" pitchFamily="18" charset="0"/>
              </a:rPr>
              <a:t>Develop three analytical cluster modeling approache</a:t>
            </a:r>
            <a:r>
              <a:rPr lang="en-CA" sz="2000" dirty="0">
                <a:solidFill>
                  <a:srgbClr val="404040"/>
                </a:solidFill>
                <a:cs typeface="Times New Roman" panose="02020603050405020304" pitchFamily="18" charset="0"/>
              </a:rPr>
              <a:t>s.</a:t>
            </a:r>
            <a:endParaRPr lang="es-PA" sz="2000" b="0" i="0" dirty="0">
              <a:solidFill>
                <a:srgbClr val="000000"/>
              </a:solidFill>
              <a:effectLst/>
              <a:cs typeface="Times New Roman" panose="02020603050405020304" pitchFamily="18" charset="0"/>
            </a:endParaRPr>
          </a:p>
          <a:p>
            <a:endParaRPr lang="en-MX" dirty="0"/>
          </a:p>
        </p:txBody>
      </p:sp>
    </p:spTree>
    <p:extLst>
      <p:ext uri="{BB962C8B-B14F-4D97-AF65-F5344CB8AC3E}">
        <p14:creationId xmlns:p14="http://schemas.microsoft.com/office/powerpoint/2010/main" val="325892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9" name="Oval 5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2DC40-8948-5998-E4D1-09E20251BE31}"/>
              </a:ext>
            </a:extLst>
          </p:cNvPr>
          <p:cNvSpPr>
            <a:spLocks noGrp="1"/>
          </p:cNvSpPr>
          <p:nvPr>
            <p:ph type="title"/>
          </p:nvPr>
        </p:nvSpPr>
        <p:spPr>
          <a:xfrm>
            <a:off x="565150" y="2449816"/>
            <a:ext cx="7335835" cy="2866405"/>
          </a:xfrm>
        </p:spPr>
        <p:txBody>
          <a:bodyPr vert="horz" lIns="91440" tIns="45720" rIns="91440" bIns="45720" rtlCol="0" anchor="b">
            <a:normAutofit/>
          </a:bodyPr>
          <a:lstStyle/>
          <a:p>
            <a:pPr>
              <a:lnSpc>
                <a:spcPct val="90000"/>
              </a:lnSpc>
            </a:pPr>
            <a:r>
              <a:rPr lang="en-US" sz="3400" dirty="0">
                <a:effectLst/>
              </a:rPr>
              <a:t>Assumptions</a:t>
            </a:r>
            <a:endParaRPr lang="en-US" sz="3400" dirty="0"/>
          </a:p>
        </p:txBody>
      </p:sp>
      <p:cxnSp>
        <p:nvCxnSpPr>
          <p:cNvPr id="88" name="Straight Connector 8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91" name="Oval 9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37052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70F0EE79-B104-1825-48FE-1F85E1FE1C0B}"/>
              </a:ext>
            </a:extLst>
          </p:cNvPr>
          <p:cNvGraphicFramePr>
            <a:graphicFrameLocks noGrp="1"/>
          </p:cNvGraphicFramePr>
          <p:nvPr>
            <p:ph idx="1"/>
            <p:extLst>
              <p:ext uri="{D42A27DB-BD31-4B8C-83A1-F6EECF244321}">
                <p14:modId xmlns:p14="http://schemas.microsoft.com/office/powerpoint/2010/main" val="1864497112"/>
              </p:ext>
            </p:extLst>
          </p:nvPr>
        </p:nvGraphicFramePr>
        <p:xfrm>
          <a:off x="591275" y="1480748"/>
          <a:ext cx="860011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5122878"/>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4566</TotalTime>
  <Words>2293</Words>
  <Application>Microsoft Macintosh PowerPoint</Application>
  <PresentationFormat>Widescreen</PresentationFormat>
  <Paragraphs>145</Paragraphs>
  <Slides>33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Neue Haas Grotesk Text Pro</vt:lpstr>
      <vt:lpstr>Segoe UI</vt:lpstr>
      <vt:lpstr>Times New Roman</vt:lpstr>
      <vt:lpstr>PunchcardVTI</vt:lpstr>
      <vt:lpstr>FINAL R  PROJECT</vt:lpstr>
      <vt:lpstr>Introduction</vt:lpstr>
      <vt:lpstr>PowerPoint Presentation</vt:lpstr>
      <vt:lpstr>Analytical objectives</vt:lpstr>
      <vt:lpstr>Descriptive (statistical) questions</vt:lpstr>
      <vt:lpstr>Predictive objectives </vt:lpstr>
      <vt:lpstr>Cluster-based learning objectives </vt:lpstr>
      <vt:lpstr>Assumptions</vt:lpstr>
      <vt:lpstr>PowerPoint Presentation</vt:lpstr>
      <vt:lpstr>Data Analysis Process </vt:lpstr>
      <vt:lpstr>PowerPoint Presentation</vt:lpstr>
      <vt:lpstr>Data Sanity Checks</vt:lpstr>
      <vt:lpstr>Missing values and duplicates.  </vt:lpstr>
      <vt:lpstr>Outliers​ </vt:lpstr>
      <vt:lpstr>Descriptive Analysis and Findings: Data Summarization, Visualization, Statistical Analysis, and Calculations  </vt:lpstr>
      <vt:lpstr>The PR variable (dependent response variable) has a range of 4.99 to 1190, mean of 56.81 and a standard deviation of 69.42. </vt:lpstr>
      <vt:lpstr>PowerPoint Presentation</vt:lpstr>
      <vt:lpstr> </vt:lpstr>
      <vt:lpstr>PowerPoint Presentation</vt:lpstr>
      <vt:lpstr> Mean_AL (Alcohol percentage of the wine) and PR (Price) </vt:lpstr>
      <vt:lpstr>PowerPoint Presentation</vt:lpstr>
      <vt:lpstr>ACD (Acidity score) and PR (Price)</vt:lpstr>
      <vt:lpstr>BD (Body Score) and PR (Price)</vt:lpstr>
      <vt:lpstr>Mean_DN(Density) and PR (Price)  </vt:lpstr>
      <vt:lpstr>PR (Price) and NUMR (Number of testers that reviewed the wine)  </vt:lpstr>
      <vt:lpstr>Predictive Analysis and Findings  </vt:lpstr>
      <vt:lpstr>Predictive Analysis</vt:lpstr>
      <vt:lpstr>Predictive Analysis</vt:lpstr>
      <vt:lpstr>Cluster-Based Analysis and Findings </vt:lpstr>
      <vt:lpstr>Cluster-Based Analysis </vt:lpstr>
      <vt:lpstr>Cluster-Based Analysis </vt:lpstr>
      <vt:lpstr>Click in the link below for complete R CODE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GROUP  PROJECT</dc:title>
  <dc:creator>Yarazeth Garcia</dc:creator>
  <cp:lastModifiedBy>Yarazeth Garcia</cp:lastModifiedBy>
  <cp:revision>4</cp:revision>
  <dcterms:created xsi:type="dcterms:W3CDTF">2022-12-19T20:41:03Z</dcterms:created>
  <dcterms:modified xsi:type="dcterms:W3CDTF">2023-03-06T21:49:23Z</dcterms:modified>
</cp:coreProperties>
</file>