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1" r:id="rId3"/>
    <p:sldId id="284" r:id="rId4"/>
    <p:sldId id="262" r:id="rId5"/>
    <p:sldId id="263" r:id="rId6"/>
    <p:sldId id="257" r:id="rId7"/>
    <p:sldId id="286" r:id="rId8"/>
    <p:sldId id="287" r:id="rId9"/>
    <p:sldId id="28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8" autoAdjust="0"/>
    <p:restoredTop sz="93304" autoAdjust="0"/>
  </p:normalViewPr>
  <p:slideViewPr>
    <p:cSldViewPr snapToGrid="0">
      <p:cViewPr>
        <p:scale>
          <a:sx n="93" d="100"/>
          <a:sy n="93" d="100"/>
        </p:scale>
        <p:origin x="728" y="-11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28E92-443B-465A-A120-32548A65360A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9784-61C1-4E80-8083-39A1302E34E2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81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90121-3181-4625-9EC9-43A4D277E4FB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FF86-CF13-4D62-BB05-D0C95C86EC9A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1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68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6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FFFFFF"/>
              </a:solidFill>
              <a:latin typeface="Times New Roman" pitchFamily="16" charset="0"/>
              <a:ea typeface="MS Gothic" charset="-128"/>
            </a:endParaRPr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7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1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19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38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GB"/>
              <a:t>Slide </a:t>
            </a:r>
            <a:fld id="{D09C756B-EB39-4236-ADBB-73052B179AE4}" type="slidenum">
              <a:rPr lang="en-GB"/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‹N›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74274" y="6475413"/>
            <a:ext cx="1318913" cy="184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dirty="0">
                <a:solidFill>
                  <a:srgbClr val="000000"/>
                </a:solidFill>
              </a:rPr>
              <a:t>15 January 2025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doc.: 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iSLA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-25/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xxxx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r0</a:t>
            </a:r>
          </a:p>
        </p:txBody>
      </p:sp>
      <p:pic>
        <p:nvPicPr>
          <p:cNvPr id="11" name="Picture 2" descr="https://img0.baidu.com/it/u=2707654702,1591402717&amp;fm=253&amp;fmt=auto&amp;app=120&amp;f=JPEG?w=712&amp;h=63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" y="37322"/>
            <a:ext cx="610756" cy="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link.org.cn/en/news_info.php?id=48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cademic@sparklink.org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0813" cy="838200"/>
          </a:xfrm>
        </p:spPr>
        <p:txBody>
          <a:bodyPr/>
          <a:lstStyle/>
          <a:p>
            <a:r>
              <a:rPr lang="en-US" altLang="en-US" sz="2800" dirty="0"/>
              <a:t>Please announce your affiliation when you first address the group during a meeting slot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6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E36B-9876-4793-A1AC-FCEC4B9B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Meeting Decorum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7B08-08B3-422C-984D-09D98FCD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77053"/>
            <a:ext cx="7770813" cy="281736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Please observe proper decorum in meetings; No Photography or recording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Press (i.e., anyone reporting publicly on this meeting) are to announce their presence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Laptop speakers, cell phone / tablet ringers off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Mute when not speaking (teleconference)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chat window to enter the queue </a:t>
            </a:r>
            <a:r>
              <a:rPr lang="en-GB" sz="1600" dirty="0"/>
              <a:t>(teleconference)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Wear badges at all times in meeting areas (face to face meetings)</a:t>
            </a:r>
            <a:endParaRPr lang="en-GB" sz="105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Help the hotel security staff improve the general security of the meeting rooms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C7088-49BD-4CA9-8328-CF9B0A7DC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6" name="组合 5"/>
          <p:cNvGrpSpPr/>
          <p:nvPr/>
        </p:nvGrpSpPr>
        <p:grpSpPr>
          <a:xfrm>
            <a:off x="1066800" y="1600200"/>
            <a:ext cx="6676259" cy="1590564"/>
            <a:chOff x="990600" y="1462903"/>
            <a:chExt cx="6676259" cy="1590564"/>
          </a:xfrm>
        </p:grpSpPr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1476882"/>
              <a:ext cx="1657821" cy="1576585"/>
            </a:xfrm>
            <a:prstGeom prst="rect">
              <a:avLst/>
            </a:prstGeom>
          </p:spPr>
        </p:pic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428" y="1462903"/>
              <a:ext cx="1562645" cy="1562645"/>
            </a:xfrm>
            <a:prstGeom prst="rect">
              <a:avLst/>
            </a:prstGeom>
          </p:spPr>
        </p:pic>
        <p:pic>
          <p:nvPicPr>
            <p:cNvPr id="271" name="图片 2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3552" y="1476882"/>
              <a:ext cx="1543307" cy="1548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55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0652"/>
            <a:ext cx="7770813" cy="5334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Guidelines for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Sparklink</a:t>
            </a: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SI/WI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7589"/>
            <a:ext cx="7856538" cy="4757824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Sparklink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alliance standards meetings shall be conducted in compliance with all applicable laws, including antitrust and competition laws. 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the interpretation, validity, or essentiality of patents/patent claims. 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specific license rates, terms, or conditions.</a:t>
            </a:r>
          </a:p>
          <a:p>
            <a:pPr lvl="2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costs of different technical approaches that include relative costs of patent licensing terms May be discussed in standards development meetings. </a:t>
            </a:r>
          </a:p>
          <a:p>
            <a:pPr lvl="3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GB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considerations remain the primary focus</a:t>
            </a:r>
            <a:endParaRPr lang="en-US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or engage in the fixing of product prices, allocation of customers, or division of sales markets.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the status or substance of ongoing or threatened litigation.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be silent if inappropriate topics are discussed. Formally object to the discussion immediately.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81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056606"/>
            <a:ext cx="7770813" cy="4113213"/>
          </a:xfrm>
        </p:spPr>
        <p:txBody>
          <a:bodyPr/>
          <a:lstStyle/>
          <a:p>
            <a:pPr marL="0"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patent policy and the procedures used to execute that policy are documented in the:</a:t>
            </a:r>
          </a:p>
          <a:p>
            <a:pPr marL="342900" lvl="2" indent="-342900">
              <a:lnSpc>
                <a:spcPct val="90000"/>
              </a:lnSpc>
              <a:spcBef>
                <a:spcPts val="600"/>
              </a:spcBef>
              <a:buClrTx/>
              <a:buFont typeface="Times New Roman" pitchFamily="16" charset="0"/>
              <a:buChar char="•"/>
            </a:pPr>
            <a:r>
              <a:rPr lang="en-US" altLang="en-US" sz="1400" b="1" dirty="0">
                <a:solidFill>
                  <a:schemeClr val="bg1"/>
                </a:solidFill>
                <a:ea typeface="MS Gothic" panose="020B0609070205080204" pitchFamily="49" charset="-128"/>
                <a:cs typeface="+mn-cs"/>
              </a:rPr>
              <a:t>https://www.sparklink.org.cn/en/news_info.php?id=486</a:t>
            </a:r>
            <a:endParaRPr lang="en-US" altLang="en-US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have questions, contact Patent Committee Administrator at academic@sparklink.org.cn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E0E36B-9876-4793-A1AC-FCEC4B9BD81A}"/>
              </a:ext>
            </a:extLst>
          </p:cNvPr>
          <p:cNvSpPr txBox="1">
            <a:spLocks/>
          </p:cNvSpPr>
          <p:nvPr/>
        </p:nvSpPr>
        <p:spPr bwMode="auto">
          <a:xfrm>
            <a:off x="723899" y="6096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r>
              <a:rPr lang="en-US" altLang="zh-CN" dirty="0"/>
              <a:t>Patent Policy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3961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1CD6-155C-48E2-BBC3-80D57D19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7E79-172D-4204-BFDD-F0160AFC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Participants are advised that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altLang="zh-CN" dirty="0" err="1"/>
              <a:t>parkLink</a:t>
            </a:r>
            <a:r>
              <a:rPr lang="en-US" altLang="zh-CN" dirty="0"/>
              <a:t> Alliance</a:t>
            </a:r>
            <a:r>
              <a:rPr lang="en-US" dirty="0"/>
              <a:t>’s copyright policy is described in: </a:t>
            </a:r>
            <a:r>
              <a:rPr lang="en-US" altLang="en-US" b="1" dirty="0">
                <a:solidFill>
                  <a:schemeClr val="tx1"/>
                </a:solidFill>
                <a:ea typeface="MS Gothic" panose="020B0609070205080204" pitchFamily="49" charset="-128"/>
                <a:hlinkClick r:id="rId3"/>
              </a:rPr>
              <a:t>https://www.sparklink.org.cn/en/news_info.php?id=486</a:t>
            </a:r>
            <a:endParaRPr lang="en-US" altLang="en-US" dirty="0">
              <a:solidFill>
                <a:schemeClr val="tx1"/>
              </a:solidFill>
            </a:endParaRPr>
          </a:p>
          <a:p>
            <a:pPr marL="457200" lvl="1" indent="0"/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Any material submitted during standards development, whether verbal, recorded, or in written form, is a Contribution and shall comply with the </a:t>
            </a:r>
            <a:r>
              <a:rPr lang="en-US" altLang="zh-CN" dirty="0" err="1"/>
              <a:t>SparkLink</a:t>
            </a:r>
            <a:r>
              <a:rPr lang="en-US" altLang="zh-CN" dirty="0"/>
              <a:t> Alliance’s copyright policy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9737-4624-4407-A626-66395FDE52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83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 dirty="0">
                <a:solidFill>
                  <a:schemeClr val="bg1"/>
                </a:solidFill>
              </a:rPr>
              <a:t>Plenary SLB-</a:t>
            </a:r>
            <a:r>
              <a:rPr lang="en-US" altLang="en-US" sz="2800" dirty="0" err="1">
                <a:solidFill>
                  <a:schemeClr val="bg1"/>
                </a:solidFill>
              </a:rPr>
              <a:t>mmW</a:t>
            </a:r>
            <a:r>
              <a:rPr lang="en-US" altLang="en-US" sz="2800" dirty="0">
                <a:solidFill>
                  <a:schemeClr val="bg1"/>
                </a:solidFill>
              </a:rPr>
              <a:t> conference call meeting #3:  Agenda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594" y="1945640"/>
            <a:ext cx="7772400" cy="396875"/>
          </a:xfrm>
          <a:ln/>
        </p:spPr>
        <p:txBody>
          <a:bodyPr/>
          <a:lstStyle/>
          <a:p>
            <a:pPr algn="ctr"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Date:</a:t>
            </a:r>
            <a:r>
              <a:rPr lang="en-GB" sz="2000" b="0" dirty="0"/>
              <a:t> 2024-12-19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3400" y="2402840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Source: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707837"/>
              </p:ext>
            </p:extLst>
          </p:nvPr>
        </p:nvGraphicFramePr>
        <p:xfrm>
          <a:off x="648286" y="3088640"/>
          <a:ext cx="8073093" cy="117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Affiliation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Contact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Huawei – Wireless and More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Lorenzo </a:t>
                      </a: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Vangelista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lorenzo.vangelista@wirelessandmore.it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B25EB874-E6B9-96AE-12AC-33A0E7EC2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" y="4632325"/>
            <a:ext cx="2309191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For approval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E8252-45AB-979A-D171-2ACA71CE8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956" y="4636328"/>
            <a:ext cx="2309191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For discussion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C4590E04-490B-6A3D-3074-2F5F8BD94B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3250" y="4632325"/>
            <a:ext cx="367748" cy="3677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9F6A05-506F-DB28-C133-C90E3EF56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514" y="4625699"/>
            <a:ext cx="2309191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For information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38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D515-F29C-42F2-EA5D-61C4D7D3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7770813" cy="914400"/>
          </a:xfrm>
        </p:spPr>
        <p:txBody>
          <a:bodyPr/>
          <a:lstStyle/>
          <a:p>
            <a:r>
              <a:rPr lang="en-US" sz="2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25CB-E16A-F4A4-D562-6247E24E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58" y="1240476"/>
            <a:ext cx="3969148" cy="4775200"/>
          </a:xfrm>
        </p:spPr>
        <p:txBody>
          <a:bodyPr/>
          <a:lstStyle/>
          <a:p>
            <a:pPr algn="l"/>
            <a:r>
              <a:rPr lang="en-GB" sz="1200" i="0" dirty="0">
                <a:solidFill>
                  <a:srgbClr val="222222"/>
                </a:solidFill>
                <a:effectLst/>
              </a:rPr>
              <a:t>Jan 15, Morning</a:t>
            </a: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9:00-10:00 Organisational issues (</a:t>
            </a:r>
            <a:r>
              <a:rPr lang="en-GB" sz="1200" b="0" i="0" dirty="0" err="1">
                <a:solidFill>
                  <a:srgbClr val="222222"/>
                </a:solidFill>
                <a:effectLst/>
              </a:rPr>
              <a:t>Yanshen</a:t>
            </a:r>
            <a:r>
              <a:rPr lang="en-GB" sz="1200" b="0" i="0" dirty="0">
                <a:solidFill>
                  <a:srgbClr val="222222"/>
                </a:solidFill>
                <a:effectLst/>
              </a:rPr>
              <a:t>)</a:t>
            </a:r>
            <a:r>
              <a:rPr lang="en-GB" sz="1200" b="0" dirty="0">
                <a:solidFill>
                  <a:srgbClr val="222222"/>
                </a:solidFill>
              </a:rPr>
              <a:t> </a:t>
            </a:r>
            <a:endParaRPr lang="en-GB" sz="1200" b="0" i="0" dirty="0">
              <a:solidFill>
                <a:srgbClr val="222222"/>
              </a:solidFill>
              <a:effectLst/>
            </a:endParaRP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chemeClr val="bg1"/>
                </a:solidFill>
                <a:effectLst/>
              </a:rPr>
              <a:t>    - meeting </a:t>
            </a:r>
            <a:r>
              <a:rPr lang="en-GB" sz="1200" b="0" dirty="0">
                <a:solidFill>
                  <a:schemeClr val="bg1"/>
                </a:solidFill>
              </a:rPr>
              <a:t>minutes</a:t>
            </a:r>
            <a:r>
              <a:rPr lang="en-GB" sz="1200" b="0" i="0" dirty="0">
                <a:solidFill>
                  <a:schemeClr val="bg1"/>
                </a:solidFill>
                <a:effectLst/>
              </a:rPr>
              <a:t> approval</a:t>
            </a:r>
          </a:p>
          <a:p>
            <a:pPr marL="126900" algn="l">
              <a:spcBef>
                <a:spcPts val="0"/>
              </a:spcBef>
            </a:pPr>
            <a:r>
              <a:rPr lang="en-GB" sz="1200" b="0" dirty="0">
                <a:solidFill>
                  <a:srgbClr val="222222"/>
                </a:solidFill>
              </a:rPr>
              <a:t>   - </a:t>
            </a:r>
            <a:r>
              <a:rPr lang="en-GB" sz="1200" b="0" i="0" dirty="0">
                <a:solidFill>
                  <a:srgbClr val="222222"/>
                </a:solidFill>
                <a:effectLst/>
              </a:rPr>
              <a:t>IT infrastructure (repository and numbering of documents, e-mail reflectors, etc.) </a:t>
            </a: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    - Copyright and IPR policies illustration</a:t>
            </a: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10:00-11:00 </a:t>
            </a: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    - report from the Ad-Hoc group 1 and discussion on use cases</a:t>
            </a:r>
          </a:p>
          <a:p>
            <a:pPr marL="126900" algn="l">
              <a:spcBef>
                <a:spcPts val="0"/>
              </a:spcBef>
            </a:pPr>
            <a:r>
              <a:rPr lang="en-GB" sz="1200" b="0" dirty="0">
                <a:solidFill>
                  <a:srgbClr val="222222"/>
                </a:solidFill>
              </a:rPr>
              <a:t>	- report from Ad-Hoc Group 2</a:t>
            </a:r>
            <a:endParaRPr lang="en-GB" sz="1200" b="0" i="0" dirty="0">
              <a:solidFill>
                <a:srgbClr val="222222"/>
              </a:solidFill>
              <a:effectLst/>
            </a:endParaRPr>
          </a:p>
          <a:p>
            <a:pPr marL="126900" algn="l">
              <a:spcBef>
                <a:spcPts val="0"/>
              </a:spcBef>
            </a:pPr>
            <a:endParaRPr lang="en-GB" sz="1200" b="0" i="0" dirty="0">
              <a:solidFill>
                <a:srgbClr val="222222"/>
              </a:solidFill>
              <a:effectLst/>
            </a:endParaRPr>
          </a:p>
          <a:p>
            <a:pPr marL="126900" algn="l">
              <a:spcBef>
                <a:spcPts val="0"/>
              </a:spcBef>
            </a:pPr>
            <a:r>
              <a:rPr lang="en-GB" sz="1200" b="0" i="0" dirty="0" err="1">
                <a:solidFill>
                  <a:srgbClr val="222222"/>
                </a:solidFill>
                <a:effectLst/>
              </a:rPr>
              <a:t>Coffe</a:t>
            </a:r>
            <a:r>
              <a:rPr lang="en-GB" sz="1200" b="0" i="0" dirty="0">
                <a:solidFill>
                  <a:srgbClr val="222222"/>
                </a:solidFill>
                <a:effectLst/>
              </a:rPr>
              <a:t> Break</a:t>
            </a:r>
          </a:p>
          <a:p>
            <a:pPr marL="126900" algn="l">
              <a:spcBef>
                <a:spcPts val="0"/>
              </a:spcBef>
            </a:pPr>
            <a:endParaRPr lang="en-GB" sz="1200" b="0" i="0" dirty="0">
              <a:solidFill>
                <a:srgbClr val="222222"/>
              </a:solidFill>
              <a:effectLst/>
            </a:endParaRP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11:20-12:00</a:t>
            </a:r>
          </a:p>
          <a:p>
            <a:pPr marL="126900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    - report from Task Group “Spectrum” and discussion on way forward</a:t>
            </a: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12:00-13:00</a:t>
            </a:r>
          </a:p>
          <a:p>
            <a:pPr marL="126900" algn="l">
              <a:spcBef>
                <a:spcPts val="0"/>
              </a:spcBef>
            </a:pPr>
            <a:r>
              <a:rPr lang="en-GB" sz="1200" b="0" dirty="0">
                <a:solidFill>
                  <a:srgbClr val="222222"/>
                </a:solidFill>
              </a:rPr>
              <a:t>	</a:t>
            </a:r>
            <a:r>
              <a:rPr lang="en-GB" sz="1200" b="0">
                <a:solidFill>
                  <a:srgbClr val="222222"/>
                </a:solidFill>
              </a:rPr>
              <a:t>- First </a:t>
            </a:r>
            <a:r>
              <a:rPr lang="en-GB" sz="1200" b="0" dirty="0">
                <a:solidFill>
                  <a:srgbClr val="222222"/>
                </a:solidFill>
              </a:rPr>
              <a:t>part tutorial</a:t>
            </a:r>
            <a:endParaRPr lang="en-GB" sz="1200" b="0" i="0" dirty="0">
              <a:solidFill>
                <a:srgbClr val="222222"/>
              </a:solidFill>
              <a:effectLst/>
            </a:endParaRPr>
          </a:p>
          <a:p>
            <a:pPr marL="126900" algn="l">
              <a:spcBef>
                <a:spcPts val="0"/>
              </a:spcBef>
            </a:pPr>
            <a:endParaRPr lang="en-GB" sz="1200" b="0" i="0" dirty="0">
              <a:solidFill>
                <a:srgbClr val="222222"/>
              </a:solidFill>
              <a:effectLst/>
            </a:endParaRP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    13:00- 14:30 - Lunch</a:t>
            </a:r>
          </a:p>
          <a:p>
            <a:pPr marL="126900" algn="l">
              <a:spcBef>
                <a:spcPts val="0"/>
              </a:spcBef>
            </a:pPr>
            <a:endParaRPr lang="en-GB" sz="1200" i="0" dirty="0">
              <a:solidFill>
                <a:srgbClr val="222222"/>
              </a:solidFill>
              <a:effectLst/>
            </a:endParaRPr>
          </a:p>
          <a:p>
            <a:pPr marL="126900" algn="l">
              <a:spcBef>
                <a:spcPts val="0"/>
              </a:spcBef>
            </a:pPr>
            <a:r>
              <a:rPr lang="en-GB" sz="1200" i="0" dirty="0">
                <a:solidFill>
                  <a:srgbClr val="222222"/>
                </a:solidFill>
                <a:effectLst/>
              </a:rPr>
              <a:t>Jan 15, Afternoon</a:t>
            </a:r>
          </a:p>
          <a:p>
            <a:pPr marL="126900" algn="l">
              <a:spcBef>
                <a:spcPts val="0"/>
              </a:spcBef>
            </a:pPr>
            <a:r>
              <a:rPr lang="en-GB" sz="1200" b="0" dirty="0">
                <a:solidFill>
                  <a:srgbClr val="222222"/>
                </a:solidFill>
              </a:rPr>
              <a:t>14:30-15:30 Second part tutorial</a:t>
            </a:r>
            <a:endParaRPr lang="en-GB" sz="1200" b="0" i="0" dirty="0">
              <a:solidFill>
                <a:srgbClr val="222222"/>
              </a:solidFill>
              <a:effectLst/>
            </a:endParaRPr>
          </a:p>
          <a:p>
            <a:pPr marL="126900" algn="l">
              <a:spcBef>
                <a:spcPts val="0"/>
              </a:spcBef>
            </a:pPr>
            <a:r>
              <a:rPr lang="en-GB" sz="1200" b="0" i="0" dirty="0">
                <a:solidFill>
                  <a:srgbClr val="222222"/>
                </a:solidFill>
                <a:effectLst/>
              </a:rPr>
              <a:t>15:30- 17:00 2 contributions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4B50A-1327-B242-CB3B-C14314D23A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F3C112-AE4A-53F9-C4DD-EECFDAFFB259}"/>
              </a:ext>
            </a:extLst>
          </p:cNvPr>
          <p:cNvSpPr txBox="1">
            <a:spLocks/>
          </p:cNvSpPr>
          <p:nvPr/>
        </p:nvSpPr>
        <p:spPr bwMode="auto">
          <a:xfrm>
            <a:off x="5045654" y="1694481"/>
            <a:ext cx="3886200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GB" sz="1200" dirty="0">
                <a:solidFill>
                  <a:srgbClr val="222222"/>
                </a:solidFill>
              </a:rPr>
              <a:t>Jan 16, Morning</a:t>
            </a:r>
          </a:p>
          <a:p>
            <a:r>
              <a:rPr lang="en-GB" sz="1200" b="0" dirty="0">
                <a:solidFill>
                  <a:srgbClr val="222222"/>
                </a:solidFill>
              </a:rPr>
              <a:t>9:00 – 10:00 2 contributions</a:t>
            </a:r>
          </a:p>
          <a:p>
            <a:r>
              <a:rPr lang="en-GB" sz="1200" b="0" dirty="0">
                <a:solidFill>
                  <a:srgbClr val="222222"/>
                </a:solidFill>
              </a:rPr>
              <a:t>10:00-10:30 coffee break</a:t>
            </a:r>
          </a:p>
          <a:p>
            <a:r>
              <a:rPr lang="en-GB" sz="1200" b="0" dirty="0">
                <a:solidFill>
                  <a:srgbClr val="222222"/>
                </a:solidFill>
              </a:rPr>
              <a:t>10:30-12:00</a:t>
            </a:r>
          </a:p>
          <a:p>
            <a:r>
              <a:rPr lang="en-GB" sz="1200" b="0" dirty="0">
                <a:solidFill>
                  <a:srgbClr val="222222"/>
                </a:solidFill>
              </a:rPr>
              <a:t>    - Planning of future work / new subgroups </a:t>
            </a:r>
          </a:p>
          <a:p>
            <a:r>
              <a:rPr lang="en-GB" sz="1200" b="0" dirty="0">
                <a:solidFill>
                  <a:srgbClr val="222222"/>
                </a:solidFill>
              </a:rPr>
              <a:t>    - List of TR / TS and appointment of Editors</a:t>
            </a:r>
          </a:p>
          <a:p>
            <a:r>
              <a:rPr lang="en-GB" sz="1200" b="0" dirty="0">
                <a:solidFill>
                  <a:srgbClr val="222222"/>
                </a:solidFill>
              </a:rPr>
              <a:t>12:00-12:30 Summary of action items and buffer (in case the previous items take longer than expected)</a:t>
            </a:r>
          </a:p>
          <a:p>
            <a:br>
              <a:rPr lang="en-GB" sz="1200" b="0" dirty="0">
                <a:solidFill>
                  <a:srgbClr val="222222"/>
                </a:solidFill>
              </a:rPr>
            </a:br>
            <a:endParaRPr lang="en-US" sz="1200" b="0" dirty="0">
              <a:solidFill>
                <a:srgbClr val="222222"/>
              </a:solidFill>
            </a:endParaRP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9938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E3776-4497-3F7F-A53E-8DFBB65A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Next meetings </a:t>
            </a:r>
            <a:r>
              <a:rPr lang="it-IT" dirty="0" err="1"/>
              <a:t>discussion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E356C9-4048-1C4B-520C-DAE49059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(Remote) </a:t>
            </a:r>
            <a:r>
              <a:rPr lang="it-IT" dirty="0" err="1"/>
              <a:t>Plenary</a:t>
            </a:r>
            <a:r>
              <a:rPr lang="it-IT" dirty="0"/>
              <a:t> #5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Thursday</a:t>
            </a:r>
            <a:r>
              <a:rPr lang="it-IT" dirty="0"/>
              <a:t> 13 </a:t>
            </a:r>
            <a:r>
              <a:rPr lang="it-IT" dirty="0" err="1"/>
              <a:t>February</a:t>
            </a:r>
            <a:r>
              <a:rPr lang="it-IT" dirty="0"/>
              <a:t> 10:00 CET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(F2F) </a:t>
            </a:r>
            <a:r>
              <a:rPr lang="it-IT" dirty="0" err="1"/>
              <a:t>Plenary</a:t>
            </a:r>
            <a:r>
              <a:rPr lang="it-IT" dirty="0"/>
              <a:t> #6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>
                <a:solidFill>
                  <a:schemeClr val="accent3"/>
                </a:solidFill>
              </a:rPr>
              <a:t>In the </a:t>
            </a:r>
            <a:r>
              <a:rPr lang="it-IT" dirty="0" err="1">
                <a:solidFill>
                  <a:schemeClr val="accent3"/>
                </a:solidFill>
              </a:rPr>
              <a:t>interval</a:t>
            </a:r>
            <a:r>
              <a:rPr lang="it-IT" dirty="0">
                <a:solidFill>
                  <a:schemeClr val="accent3"/>
                </a:solidFill>
              </a:rPr>
              <a:t> from Wednesday 5 March -- </a:t>
            </a:r>
            <a:r>
              <a:rPr lang="it-IT" dirty="0" err="1">
                <a:solidFill>
                  <a:schemeClr val="accent3"/>
                </a:solidFill>
              </a:rPr>
              <a:t>afternoon</a:t>
            </a:r>
            <a:r>
              <a:rPr lang="it-IT" dirty="0">
                <a:solidFill>
                  <a:schemeClr val="accent3"/>
                </a:solidFill>
              </a:rPr>
              <a:t> to </a:t>
            </a:r>
            <a:r>
              <a:rPr lang="it-IT" dirty="0" err="1">
                <a:solidFill>
                  <a:schemeClr val="accent3"/>
                </a:solidFill>
              </a:rPr>
              <a:t>Friday</a:t>
            </a:r>
            <a:r>
              <a:rPr lang="it-IT" dirty="0">
                <a:solidFill>
                  <a:schemeClr val="accent3"/>
                </a:solidFill>
              </a:rPr>
              <a:t> 7 March </a:t>
            </a:r>
            <a:r>
              <a:rPr lang="it-IT" dirty="0" err="1">
                <a:solidFill>
                  <a:schemeClr val="accent3"/>
                </a:solidFill>
              </a:rPr>
              <a:t>afternoon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 err="1">
                <a:solidFill>
                  <a:schemeClr val="accent3"/>
                </a:solidFill>
              </a:rPr>
              <a:t>preferred</a:t>
            </a:r>
            <a:endParaRPr lang="it-IT" dirty="0">
              <a:solidFill>
                <a:schemeClr val="accent3"/>
              </a:solidFill>
            </a:endParaRPr>
          </a:p>
          <a:p>
            <a:pPr marL="1314450" lvl="2" indent="-457200">
              <a:buFont typeface="+mj-lt"/>
              <a:buAutoNum type="arabicPeriod"/>
            </a:pPr>
            <a:r>
              <a:rPr lang="it-IT" dirty="0" err="1">
                <a:solidFill>
                  <a:schemeClr val="accent3"/>
                </a:solidFill>
              </a:rPr>
              <a:t>Thursday</a:t>
            </a:r>
            <a:r>
              <a:rPr lang="it-IT" dirty="0">
                <a:solidFill>
                  <a:schemeClr val="accent3"/>
                </a:solidFill>
              </a:rPr>
              <a:t> 6 March 14:30 – 18:30</a:t>
            </a:r>
          </a:p>
          <a:p>
            <a:pPr marL="1314450" lvl="2" indent="-457200">
              <a:buFont typeface="+mj-lt"/>
              <a:buAutoNum type="arabicPeriod"/>
            </a:pPr>
            <a:r>
              <a:rPr lang="it-IT" dirty="0" err="1">
                <a:solidFill>
                  <a:schemeClr val="accent3"/>
                </a:solidFill>
              </a:rPr>
              <a:t>Friday</a:t>
            </a:r>
            <a:r>
              <a:rPr lang="it-IT" dirty="0">
                <a:solidFill>
                  <a:schemeClr val="accent3"/>
                </a:solidFill>
              </a:rPr>
              <a:t> 7 March 9:00 -17:00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Schedule of F2F </a:t>
            </a:r>
            <a:r>
              <a:rPr lang="it-IT" dirty="0" err="1"/>
              <a:t>plenaries</a:t>
            </a:r>
            <a:r>
              <a:rPr lang="it-IT" dirty="0"/>
              <a:t> in 2025 to be </a:t>
            </a:r>
            <a:r>
              <a:rPr lang="it-IT" dirty="0" err="1"/>
              <a:t>submitted</a:t>
            </a:r>
            <a:r>
              <a:rPr lang="it-IT" dirty="0"/>
              <a:t> for </a:t>
            </a:r>
            <a:r>
              <a:rPr lang="it-IT" dirty="0" err="1"/>
              <a:t>approval</a:t>
            </a:r>
            <a:r>
              <a:rPr lang="it-IT" dirty="0"/>
              <a:t> in </a:t>
            </a:r>
            <a:r>
              <a:rPr lang="it-IT" dirty="0" err="1"/>
              <a:t>Plenary</a:t>
            </a:r>
            <a:r>
              <a:rPr lang="it-IT" dirty="0"/>
              <a:t> #6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12A797-2EF7-5E75-2CD2-D92FDF13DA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24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0AEC15-BAFA-5A9F-CF7D-F03B7551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of future work / new subgroups 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7E9280-C942-E068-7612-E806EBEE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Decided</a:t>
            </a:r>
            <a:r>
              <a:rPr lang="it-IT" dirty="0"/>
              <a:t>: Task group on </a:t>
            </a:r>
            <a:r>
              <a:rPr lang="it-IT" dirty="0" err="1"/>
              <a:t>channel</a:t>
            </a:r>
            <a:r>
              <a:rPr lang="it-IT" dirty="0"/>
              <a:t> </a:t>
            </a:r>
            <a:r>
              <a:rPr lang="it-IT" dirty="0" err="1"/>
              <a:t>modelling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Target date: March </a:t>
            </a:r>
            <a:r>
              <a:rPr lang="it-IT" dirty="0" err="1"/>
              <a:t>plenary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Submission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Submissions</a:t>
            </a:r>
            <a:r>
              <a:rPr lang="it-IT" dirty="0"/>
              <a:t> must be </a:t>
            </a:r>
            <a:r>
              <a:rPr lang="it-IT" dirty="0" err="1"/>
              <a:t>sent</a:t>
            </a:r>
            <a:r>
              <a:rPr lang="it-IT" dirty="0"/>
              <a:t> to the </a:t>
            </a:r>
            <a:r>
              <a:rPr lang="it-IT" dirty="0" err="1"/>
              <a:t>Secretariat</a:t>
            </a:r>
            <a:r>
              <a:rPr lang="it-IT" dirty="0"/>
              <a:t> </a:t>
            </a:r>
            <a:r>
              <a:rPr lang="it-IT" dirty="0">
                <a:hlinkClick r:id="rId2"/>
              </a:rPr>
              <a:t>academic@sparklink.org.cn</a:t>
            </a:r>
            <a:r>
              <a:rPr lang="it-IT" dirty="0"/>
              <a:t> 5 working days </a:t>
            </a:r>
            <a:r>
              <a:rPr lang="it-IT" dirty="0" err="1"/>
              <a:t>prior</a:t>
            </a:r>
            <a:r>
              <a:rPr lang="it-IT" dirty="0"/>
              <a:t> to the </a:t>
            </a:r>
            <a:r>
              <a:rPr lang="it-IT" dirty="0" err="1"/>
              <a:t>plenary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Late </a:t>
            </a:r>
            <a:r>
              <a:rPr lang="it-IT" dirty="0" err="1"/>
              <a:t>contributions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de-</a:t>
            </a:r>
            <a:r>
              <a:rPr lang="it-IT" dirty="0" err="1"/>
              <a:t>prioritized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Booking (</a:t>
            </a:r>
            <a:r>
              <a:rPr lang="it-IT" dirty="0" err="1"/>
              <a:t>registering</a:t>
            </a:r>
            <a:r>
              <a:rPr lang="it-IT" dirty="0"/>
              <a:t>) </a:t>
            </a:r>
            <a:r>
              <a:rPr lang="it-IT" dirty="0" err="1"/>
              <a:t>contributions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– </a:t>
            </a:r>
            <a:r>
              <a:rPr lang="it-IT" dirty="0" err="1"/>
              <a:t>approval</a:t>
            </a:r>
            <a:r>
              <a:rPr lang="it-IT" dirty="0"/>
              <a:t> from chairman </a:t>
            </a:r>
            <a:r>
              <a:rPr lang="it-IT" dirty="0" err="1"/>
              <a:t>required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Secretariat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put on the IT system with </a:t>
            </a:r>
            <a:r>
              <a:rPr lang="it-IT" dirty="0" err="1"/>
              <a:t>number</a:t>
            </a:r>
            <a:r>
              <a:rPr lang="it-IT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Chairman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the agenda with </a:t>
            </a:r>
            <a:r>
              <a:rPr lang="it-IT" dirty="0" err="1"/>
              <a:t>allocated</a:t>
            </a:r>
            <a:r>
              <a:rPr lang="it-IT" dirty="0"/>
              <a:t> </a:t>
            </a:r>
            <a:r>
              <a:rPr lang="it-IT" dirty="0" err="1"/>
              <a:t>contributions</a:t>
            </a:r>
            <a:r>
              <a:rPr lang="it-IT" dirty="0"/>
              <a:t> 2 working days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plenary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IT &amp; support system must be in place by </a:t>
            </a:r>
            <a:r>
              <a:rPr lang="it-IT" dirty="0" err="1">
                <a:solidFill>
                  <a:srgbClr val="FF0000"/>
                </a:solidFill>
              </a:rPr>
              <a:t>Monday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February</a:t>
            </a:r>
            <a:r>
              <a:rPr lang="it-IT" dirty="0">
                <a:solidFill>
                  <a:srgbClr val="FF0000"/>
                </a:solidFill>
              </a:rPr>
              <a:t> 3 2025: </a:t>
            </a:r>
            <a:r>
              <a:rPr lang="it-IT" dirty="0" err="1">
                <a:solidFill>
                  <a:srgbClr val="FF0000"/>
                </a:solidFill>
              </a:rPr>
              <a:t>it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critical</a:t>
            </a:r>
            <a:endParaRPr lang="it-IT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DE64A3-333C-1918-EEA5-241383AD6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4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5">
      <a:dk1>
        <a:sysClr val="windowText" lastClr="000000"/>
      </a:dk1>
      <a:lt1>
        <a:srgbClr val="000000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2379</TotalTime>
  <Words>729</Words>
  <Application>Microsoft Office PowerPoint</Application>
  <PresentationFormat>Presentazione su schermo (4:3)</PresentationFormat>
  <Paragraphs>105</Paragraphs>
  <Slides>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Monotype Sorts</vt:lpstr>
      <vt:lpstr>Times New Roman</vt:lpstr>
      <vt:lpstr>Office Theme</vt:lpstr>
      <vt:lpstr>Meeting Protocol</vt:lpstr>
      <vt:lpstr>Meeting Decorum</vt:lpstr>
      <vt:lpstr>Guidelines for Sparklink SI/WI meetings</vt:lpstr>
      <vt:lpstr>Presentazione standard di PowerPoint</vt:lpstr>
      <vt:lpstr>Copyright Policy</vt:lpstr>
      <vt:lpstr>Plenary SLB-mmW conference call meeting #3:  Agenda</vt:lpstr>
      <vt:lpstr>Agenda</vt:lpstr>
      <vt:lpstr>Next meetings discussion</vt:lpstr>
      <vt:lpstr>Planning of future work / new subgroups 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WI: SLB-mmW Meeting # Agenda</dc:title>
  <dc:creator>Ming Gan</dc:creator>
  <cp:lastModifiedBy>Lorenzo Vangelista</cp:lastModifiedBy>
  <cp:revision>74</cp:revision>
  <dcterms:created xsi:type="dcterms:W3CDTF">2024-10-30T02:35:12Z</dcterms:created>
  <dcterms:modified xsi:type="dcterms:W3CDTF">2025-01-16T10:11:54Z</dcterms:modified>
</cp:coreProperties>
</file>